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9"/>
  </p:notesMasterIdLst>
  <p:sldIdLst>
    <p:sldId id="324" r:id="rId2"/>
    <p:sldId id="292" r:id="rId3"/>
    <p:sldId id="323" r:id="rId4"/>
    <p:sldId id="259" r:id="rId5"/>
    <p:sldId id="261" r:id="rId6"/>
    <p:sldId id="262" r:id="rId7"/>
    <p:sldId id="263" r:id="rId8"/>
    <p:sldId id="264" r:id="rId9"/>
    <p:sldId id="265" r:id="rId10"/>
    <p:sldId id="266" r:id="rId11"/>
    <p:sldId id="267" r:id="rId12"/>
    <p:sldId id="317" r:id="rId13"/>
    <p:sldId id="269" r:id="rId14"/>
    <p:sldId id="270" r:id="rId15"/>
    <p:sldId id="271" r:id="rId16"/>
    <p:sldId id="272" r:id="rId17"/>
    <p:sldId id="273" r:id="rId18"/>
    <p:sldId id="274" r:id="rId19"/>
    <p:sldId id="275" r:id="rId20"/>
    <p:sldId id="276" r:id="rId21"/>
    <p:sldId id="277" r:id="rId22"/>
    <p:sldId id="297" r:id="rId23"/>
    <p:sldId id="314" r:id="rId24"/>
    <p:sldId id="298" r:id="rId25"/>
    <p:sldId id="313" r:id="rId26"/>
    <p:sldId id="260" r:id="rId27"/>
    <p:sldId id="312" r:id="rId28"/>
    <p:sldId id="299" r:id="rId29"/>
    <p:sldId id="318" r:id="rId30"/>
    <p:sldId id="315" r:id="rId31"/>
    <p:sldId id="322" r:id="rId32"/>
    <p:sldId id="349" r:id="rId33"/>
    <p:sldId id="321" r:id="rId34"/>
    <p:sldId id="278" r:id="rId35"/>
    <p:sldId id="279" r:id="rId36"/>
    <p:sldId id="281" r:id="rId37"/>
    <p:sldId id="282" r:id="rId38"/>
    <p:sldId id="283" r:id="rId39"/>
    <p:sldId id="300" r:id="rId40"/>
    <p:sldId id="285" r:id="rId41"/>
    <p:sldId id="286" r:id="rId42"/>
    <p:sldId id="316" r:id="rId43"/>
    <p:sldId id="301" r:id="rId44"/>
    <p:sldId id="319" r:id="rId45"/>
    <p:sldId id="302" r:id="rId46"/>
    <p:sldId id="303" r:id="rId47"/>
    <p:sldId id="304" r:id="rId48"/>
    <p:sldId id="305" r:id="rId49"/>
    <p:sldId id="306" r:id="rId50"/>
    <p:sldId id="307" r:id="rId51"/>
    <p:sldId id="308" r:id="rId52"/>
    <p:sldId id="309" r:id="rId53"/>
    <p:sldId id="310" r:id="rId54"/>
    <p:sldId id="311" r:id="rId55"/>
    <p:sldId id="320" r:id="rId56"/>
    <p:sldId id="257" r:id="rId57"/>
    <p:sldId id="268" r:id="rId58"/>
    <p:sldId id="325" r:id="rId59"/>
    <p:sldId id="326" r:id="rId60"/>
    <p:sldId id="258" r:id="rId61"/>
    <p:sldId id="327" r:id="rId62"/>
    <p:sldId id="328" r:id="rId63"/>
    <p:sldId id="329" r:id="rId64"/>
    <p:sldId id="330" r:id="rId65"/>
    <p:sldId id="331" r:id="rId66"/>
    <p:sldId id="332" r:id="rId67"/>
    <p:sldId id="333" r:id="rId68"/>
    <p:sldId id="295" r:id="rId69"/>
    <p:sldId id="296" r:id="rId70"/>
    <p:sldId id="334" r:id="rId71"/>
    <p:sldId id="335" r:id="rId72"/>
    <p:sldId id="336" r:id="rId73"/>
    <p:sldId id="337" r:id="rId74"/>
    <p:sldId id="280" r:id="rId75"/>
    <p:sldId id="338" r:id="rId76"/>
    <p:sldId id="339" r:id="rId77"/>
    <p:sldId id="340" r:id="rId78"/>
    <p:sldId id="341" r:id="rId79"/>
    <p:sldId id="342" r:id="rId80"/>
    <p:sldId id="287" r:id="rId81"/>
    <p:sldId id="288" r:id="rId82"/>
    <p:sldId id="343" r:id="rId83"/>
    <p:sldId id="344" r:id="rId84"/>
    <p:sldId id="291" r:id="rId85"/>
    <p:sldId id="293" r:id="rId86"/>
    <p:sldId id="345" r:id="rId87"/>
    <p:sldId id="346" r:id="rId88"/>
    <p:sldId id="347" r:id="rId89"/>
    <p:sldId id="348"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00FF"/>
    <a:srgbClr val="0066FF"/>
    <a:srgbClr val="660033"/>
    <a:srgbClr val="99FF99"/>
    <a:srgbClr val="66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58" autoAdjust="0"/>
  </p:normalViewPr>
  <p:slideViewPr>
    <p:cSldViewPr>
      <p:cViewPr varScale="1">
        <p:scale>
          <a:sx n="94" d="100"/>
          <a:sy n="94" d="100"/>
        </p:scale>
        <p:origin x="138" y="114"/>
      </p:cViewPr>
      <p:guideLst>
        <p:guide orient="horz" pos="3168"/>
        <p:guide pos="22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BDAE1FA-A733-442B-825D-705B60763F3C}" type="datetimeFigureOut">
              <a:rPr lang="en-US" smtClean="0"/>
              <a:t>8/19/2023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908123B-977B-405F-BB0A-A5AC43B1004D}" type="slidenum">
              <a:rPr lang="en-US" smtClean="0"/>
              <a:t>‹#›</a:t>
            </a:fld>
            <a:endParaRPr lang="en-US"/>
          </a:p>
        </p:txBody>
      </p:sp>
    </p:spTree>
    <p:extLst>
      <p:ext uri="{BB962C8B-B14F-4D97-AF65-F5344CB8AC3E}">
        <p14:creationId xmlns:p14="http://schemas.microsoft.com/office/powerpoint/2010/main" val="28405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แนวทางการพัฒนาการสรรหาและ การคัดเลือกบุคลากรเข้ารับราชการในกองทัพบก ของพันเอก </a:t>
            </a:r>
            <a:r>
              <a:rPr lang="th-TH" dirty="0" err="1"/>
              <a:t>จิร</a:t>
            </a:r>
            <a:r>
              <a:rPr lang="th-TH" dirty="0"/>
              <a:t>วุฒิ</a:t>
            </a:r>
            <a:r>
              <a:rPr lang="th-TH" baseline="0" dirty="0"/>
              <a:t> ตันชัชวาล</a:t>
            </a:r>
            <a:endParaRPr lang="en-US" dirty="0"/>
          </a:p>
        </p:txBody>
      </p:sp>
      <p:sp>
        <p:nvSpPr>
          <p:cNvPr id="4" name="Slide Number Placeholder 3"/>
          <p:cNvSpPr>
            <a:spLocks noGrp="1"/>
          </p:cNvSpPr>
          <p:nvPr>
            <p:ph type="sldNum" sz="quarter" idx="10"/>
          </p:nvPr>
        </p:nvSpPr>
        <p:spPr/>
        <p:txBody>
          <a:bodyPr/>
          <a:lstStyle/>
          <a:p>
            <a:fld id="{7908123B-977B-405F-BB0A-A5AC43B1004D}" type="slidenum">
              <a:rPr lang="en-US" smtClean="0"/>
              <a:t>16</a:t>
            </a:fld>
            <a:endParaRPr lang="en-US"/>
          </a:p>
        </p:txBody>
      </p:sp>
    </p:spTree>
    <p:extLst>
      <p:ext uri="{BB962C8B-B14F-4D97-AF65-F5344CB8AC3E}">
        <p14:creationId xmlns:p14="http://schemas.microsoft.com/office/powerpoint/2010/main" val="188810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ข้อ </a:t>
            </a:r>
            <a:r>
              <a:rPr lang="en-US" dirty="0"/>
              <a:t>5 </a:t>
            </a:r>
            <a:r>
              <a:rPr lang="th-TH" dirty="0"/>
              <a:t>เช่น ขั้นตอนการเก็บข้อมูล โดย</a:t>
            </a:r>
            <a:r>
              <a:rPr lang="th-TH" baseline="0" dirty="0"/>
              <a:t> </a:t>
            </a:r>
            <a:r>
              <a:rPr lang="en-US" baseline="0" dirty="0"/>
              <a:t>focus group </a:t>
            </a:r>
            <a:r>
              <a:rPr lang="th-TH" baseline="0" dirty="0"/>
              <a:t>แล้วตามด้วย </a:t>
            </a:r>
            <a:r>
              <a:rPr lang="en-US" baseline="0" dirty="0"/>
              <a:t>in-</a:t>
            </a:r>
            <a:r>
              <a:rPr lang="en-US" baseline="0" dirty="0" err="1"/>
              <a:t>deth</a:t>
            </a:r>
            <a:r>
              <a:rPr lang="en-US" baseline="0" dirty="0"/>
              <a:t> interview</a:t>
            </a:r>
          </a:p>
          <a:p>
            <a:r>
              <a:rPr lang="th-TH" baseline="0" dirty="0"/>
              <a:t>ข้อ </a:t>
            </a:r>
            <a:r>
              <a:rPr lang="en-US" baseline="0" dirty="0"/>
              <a:t>6 </a:t>
            </a:r>
            <a:r>
              <a:rPr lang="th-TH" baseline="0" dirty="0"/>
              <a:t>เช่น ไม่ต้องเขียนรายละเอียดว่า </a:t>
            </a:r>
            <a:r>
              <a:rPr lang="en-US" baseline="0" dirty="0"/>
              <a:t> focus group </a:t>
            </a:r>
            <a:r>
              <a:rPr lang="th-TH" baseline="0" dirty="0"/>
              <a:t>ผู้วิจัยเริ่มจากออะไรละต่อด้วยอะไรบ้าง แบบนี้</a:t>
            </a:r>
            <a:endParaRPr lang="en-US" dirty="0"/>
          </a:p>
        </p:txBody>
      </p:sp>
      <p:sp>
        <p:nvSpPr>
          <p:cNvPr id="4" name="Slide Number Placeholder 3"/>
          <p:cNvSpPr>
            <a:spLocks noGrp="1"/>
          </p:cNvSpPr>
          <p:nvPr>
            <p:ph type="sldNum" sz="quarter" idx="10"/>
          </p:nvPr>
        </p:nvSpPr>
        <p:spPr/>
        <p:txBody>
          <a:bodyPr/>
          <a:lstStyle/>
          <a:p>
            <a:fld id="{7908123B-977B-405F-BB0A-A5AC43B1004D}" type="slidenum">
              <a:rPr lang="en-US" smtClean="0"/>
              <a:t>37</a:t>
            </a:fld>
            <a:endParaRPr lang="en-US"/>
          </a:p>
        </p:txBody>
      </p:sp>
    </p:spTree>
    <p:extLst>
      <p:ext uri="{BB962C8B-B14F-4D97-AF65-F5344CB8AC3E}">
        <p14:creationId xmlns:p14="http://schemas.microsoft.com/office/powerpoint/2010/main" val="423101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แนวทางการพัฒนาการสรรหาและ การคัดเลือกบุคลากรเข้ารับราชการในกองทัพบก ของพันเอก </a:t>
            </a:r>
            <a:r>
              <a:rPr lang="th-TH" dirty="0" err="1"/>
              <a:t>จิร</a:t>
            </a:r>
            <a:r>
              <a:rPr lang="th-TH" dirty="0"/>
              <a:t>วุฒิ</a:t>
            </a:r>
            <a:r>
              <a:rPr lang="th-TH" baseline="0" dirty="0"/>
              <a:t> ตันชัชวาล</a:t>
            </a:r>
            <a:endParaRPr lang="en-US" dirty="0"/>
          </a:p>
        </p:txBody>
      </p:sp>
      <p:sp>
        <p:nvSpPr>
          <p:cNvPr id="4" name="Slide Number Placeholder 3"/>
          <p:cNvSpPr>
            <a:spLocks noGrp="1"/>
          </p:cNvSpPr>
          <p:nvPr>
            <p:ph type="sldNum" sz="quarter" idx="10"/>
          </p:nvPr>
        </p:nvSpPr>
        <p:spPr/>
        <p:txBody>
          <a:bodyPr/>
          <a:lstStyle/>
          <a:p>
            <a:fld id="{7908123B-977B-405F-BB0A-A5AC43B1004D}" type="slidenum">
              <a:rPr lang="en-US" smtClean="0"/>
              <a:t>105</a:t>
            </a:fld>
            <a:endParaRPr lang="en-US"/>
          </a:p>
        </p:txBody>
      </p:sp>
    </p:spTree>
    <p:extLst>
      <p:ext uri="{BB962C8B-B14F-4D97-AF65-F5344CB8AC3E}">
        <p14:creationId xmlns:p14="http://schemas.microsoft.com/office/powerpoint/2010/main" val="188810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ข้อ </a:t>
            </a:r>
            <a:r>
              <a:rPr lang="en-US" dirty="0"/>
              <a:t>5 </a:t>
            </a:r>
            <a:r>
              <a:rPr lang="th-TH" dirty="0"/>
              <a:t>เช่น ขั้นตอนการเก็บข้อมูล โดย</a:t>
            </a:r>
            <a:r>
              <a:rPr lang="th-TH" baseline="0" dirty="0"/>
              <a:t> </a:t>
            </a:r>
            <a:r>
              <a:rPr lang="en-US" baseline="0" dirty="0"/>
              <a:t>focus group </a:t>
            </a:r>
            <a:r>
              <a:rPr lang="th-TH" baseline="0" dirty="0"/>
              <a:t>แล้วตามด้วย </a:t>
            </a:r>
            <a:r>
              <a:rPr lang="en-US" baseline="0" dirty="0"/>
              <a:t>in-</a:t>
            </a:r>
            <a:r>
              <a:rPr lang="en-US" baseline="0" dirty="0" err="1"/>
              <a:t>deth</a:t>
            </a:r>
            <a:r>
              <a:rPr lang="en-US" baseline="0" dirty="0"/>
              <a:t> interview</a:t>
            </a:r>
          </a:p>
          <a:p>
            <a:r>
              <a:rPr lang="th-TH" baseline="0" dirty="0"/>
              <a:t>ข้อ </a:t>
            </a:r>
            <a:r>
              <a:rPr lang="en-US" baseline="0" dirty="0"/>
              <a:t>6 </a:t>
            </a:r>
            <a:r>
              <a:rPr lang="th-TH" baseline="0" dirty="0"/>
              <a:t>เช่น ไม่ต้องเขียนรายละเอียดว่า </a:t>
            </a:r>
            <a:r>
              <a:rPr lang="en-US" baseline="0" dirty="0"/>
              <a:t> focus group </a:t>
            </a:r>
            <a:r>
              <a:rPr lang="th-TH" baseline="0" dirty="0"/>
              <a:t>ผู้วิจัยเริ่มจากออะไรละต่อด้วยอะไรบ้าง แบบนี้</a:t>
            </a:r>
            <a:endParaRPr lang="en-US" dirty="0"/>
          </a:p>
        </p:txBody>
      </p:sp>
      <p:sp>
        <p:nvSpPr>
          <p:cNvPr id="4" name="Slide Number Placeholder 3"/>
          <p:cNvSpPr>
            <a:spLocks noGrp="1"/>
          </p:cNvSpPr>
          <p:nvPr>
            <p:ph type="sldNum" sz="quarter" idx="10"/>
          </p:nvPr>
        </p:nvSpPr>
        <p:spPr/>
        <p:txBody>
          <a:bodyPr/>
          <a:lstStyle/>
          <a:p>
            <a:fld id="{7908123B-977B-405F-BB0A-A5AC43B1004D}" type="slidenum">
              <a:rPr lang="en-US" smtClean="0"/>
              <a:t>126</a:t>
            </a:fld>
            <a:endParaRPr lang="en-US"/>
          </a:p>
        </p:txBody>
      </p:sp>
    </p:spTree>
    <p:extLst>
      <p:ext uri="{BB962C8B-B14F-4D97-AF65-F5344CB8AC3E}">
        <p14:creationId xmlns:p14="http://schemas.microsoft.com/office/powerpoint/2010/main" val="423101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25252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4000" b="1" i="0">
                <a:solidFill>
                  <a:srgbClr val="40404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252525"/>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0"/>
            <a:ext cx="2851404" cy="6859521"/>
          </a:xfrm>
          <a:prstGeom prst="rect">
            <a:avLst/>
          </a:prstGeom>
        </p:spPr>
      </p:pic>
      <p:sp>
        <p:nvSpPr>
          <p:cNvPr id="18" name="bg object 18"/>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19" name="bg object 19"/>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2423" y="501141"/>
                </a:lnTo>
                <a:lnTo>
                  <a:pt x="1354328" y="499617"/>
                </a:lnTo>
                <a:lnTo>
                  <a:pt x="1355852" y="497966"/>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1245844" y="1777"/>
                </a:lnTo>
                <a:lnTo>
                  <a:pt x="0" y="0"/>
                </a:lnTo>
                <a:close/>
              </a:path>
            </a:pathLst>
          </a:custGeom>
          <a:solidFill>
            <a:srgbClr val="A42F0F"/>
          </a:solidFill>
        </p:spPr>
        <p:txBody>
          <a:bodyPr wrap="square" lIns="0" tIns="0" rIns="0" bIns="0" rtlCol="0"/>
          <a:lstStyle/>
          <a:p>
            <a:endParaRPr/>
          </a:p>
        </p:txBody>
      </p:sp>
      <p:sp>
        <p:nvSpPr>
          <p:cNvPr id="20" name="bg object 20"/>
          <p:cNvSpPr/>
          <p:nvPr/>
        </p:nvSpPr>
        <p:spPr>
          <a:xfrm>
            <a:off x="2435351" y="1382267"/>
            <a:ext cx="9326880" cy="3429000"/>
          </a:xfrm>
          <a:custGeom>
            <a:avLst/>
            <a:gdLst/>
            <a:ahLst/>
            <a:cxnLst/>
            <a:rect l="l" t="t" r="r" b="b"/>
            <a:pathLst>
              <a:path w="9326880" h="3429000">
                <a:moveTo>
                  <a:pt x="9326880" y="0"/>
                </a:moveTo>
                <a:lnTo>
                  <a:pt x="0" y="0"/>
                </a:lnTo>
                <a:lnTo>
                  <a:pt x="0" y="3429000"/>
                </a:lnTo>
                <a:lnTo>
                  <a:pt x="9326880" y="3429000"/>
                </a:lnTo>
                <a:lnTo>
                  <a:pt x="9326880" y="0"/>
                </a:lnTo>
                <a:close/>
              </a:path>
            </a:pathLst>
          </a:custGeom>
          <a:solidFill>
            <a:srgbClr val="E0EDE9"/>
          </a:solidFill>
        </p:spPr>
        <p:txBody>
          <a:bodyPr wrap="square" lIns="0" tIns="0" rIns="0" bIns="0" rtlCol="0"/>
          <a:lstStyle/>
          <a:p>
            <a:endParaRPr/>
          </a:p>
        </p:txBody>
      </p:sp>
      <p:sp>
        <p:nvSpPr>
          <p:cNvPr id="21" name="bg object 21"/>
          <p:cNvSpPr/>
          <p:nvPr/>
        </p:nvSpPr>
        <p:spPr>
          <a:xfrm>
            <a:off x="2435351" y="1382267"/>
            <a:ext cx="9326880" cy="3429000"/>
          </a:xfrm>
          <a:custGeom>
            <a:avLst/>
            <a:gdLst/>
            <a:ahLst/>
            <a:cxnLst/>
            <a:rect l="l" t="t" r="r" b="b"/>
            <a:pathLst>
              <a:path w="9326880" h="3429000">
                <a:moveTo>
                  <a:pt x="0" y="3429000"/>
                </a:moveTo>
                <a:lnTo>
                  <a:pt x="9326880" y="3429000"/>
                </a:lnTo>
                <a:lnTo>
                  <a:pt x="9326880" y="0"/>
                </a:lnTo>
                <a:lnTo>
                  <a:pt x="0" y="0"/>
                </a:lnTo>
                <a:lnTo>
                  <a:pt x="0" y="3429000"/>
                </a:lnTo>
                <a:close/>
              </a:path>
            </a:pathLst>
          </a:custGeom>
          <a:ln w="57912">
            <a:solidFill>
              <a:srgbClr val="A42F0F"/>
            </a:solidFill>
          </a:ln>
        </p:spPr>
        <p:txBody>
          <a:bodyPr wrap="square" lIns="0" tIns="0" rIns="0" bIns="0" rtlCol="0"/>
          <a:lstStyle/>
          <a:p>
            <a:endParaRPr/>
          </a:p>
        </p:txBody>
      </p:sp>
      <p:sp>
        <p:nvSpPr>
          <p:cNvPr id="22" name="bg object 22"/>
          <p:cNvSpPr/>
          <p:nvPr/>
        </p:nvSpPr>
        <p:spPr>
          <a:xfrm>
            <a:off x="6940930" y="3714876"/>
            <a:ext cx="1259205" cy="3175"/>
          </a:xfrm>
          <a:custGeom>
            <a:avLst/>
            <a:gdLst/>
            <a:ahLst/>
            <a:cxnLst/>
            <a:rect l="l" t="t" r="r" b="b"/>
            <a:pathLst>
              <a:path w="1259204" h="3175">
                <a:moveTo>
                  <a:pt x="1258824" y="0"/>
                </a:moveTo>
                <a:lnTo>
                  <a:pt x="0" y="0"/>
                </a:lnTo>
                <a:lnTo>
                  <a:pt x="0" y="3048"/>
                </a:lnTo>
                <a:lnTo>
                  <a:pt x="1258824" y="3048"/>
                </a:lnTo>
                <a:lnTo>
                  <a:pt x="1258824" y="0"/>
                </a:lnTo>
                <a:close/>
              </a:path>
            </a:pathLst>
          </a:custGeom>
          <a:solidFill>
            <a:srgbClr val="ED6D4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1" i="0">
                <a:solidFill>
                  <a:srgbClr val="25252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0070F9A3-15B2-49B3-91DC-F87DF43DAF96}" type="datetime1">
              <a:rPr lang="th-TH" smtClean="0"/>
              <a:t>19/08/66</a:t>
            </a:fld>
            <a:endParaRPr lang="th-TH"/>
          </a:p>
        </p:txBody>
      </p:sp>
      <p:sp>
        <p:nvSpPr>
          <p:cNvPr id="5" name="Footer Placeholder 4"/>
          <p:cNvSpPr>
            <a:spLocks noGrp="1"/>
          </p:cNvSpPr>
          <p:nvPr>
            <p:ph type="ftr" sz="quarter" idx="11"/>
          </p:nvPr>
        </p:nvSpPr>
        <p:spPr/>
        <p:txBody>
          <a:bodyPr/>
          <a:lstStyle/>
          <a:p>
            <a:r>
              <a:rPr lang="th-TH"/>
              <a:t>1</a:t>
            </a:r>
          </a:p>
        </p:txBody>
      </p:sp>
      <p:sp>
        <p:nvSpPr>
          <p:cNvPr id="6" name="Slide Number Placeholder 5"/>
          <p:cNvSpPr>
            <a:spLocks noGrp="1"/>
          </p:cNvSpPr>
          <p:nvPr>
            <p:ph type="sldNum" sz="quarter" idx="12"/>
          </p:nvPr>
        </p:nvSpPr>
        <p:spPr/>
        <p:txBody>
          <a:bodyPr/>
          <a:lstStyle/>
          <a:p>
            <a:fld id="{2621B272-E4D8-4FAD-A6B0-7FE95F46C11A}" type="slidenum">
              <a:rPr lang="th-TH" smtClean="0"/>
              <a:t>‹#›</a:t>
            </a:fld>
            <a:endParaRPr lang="th-TH"/>
          </a:p>
        </p:txBody>
      </p:sp>
    </p:spTree>
    <p:extLst>
      <p:ext uri="{BB962C8B-B14F-4D97-AF65-F5344CB8AC3E}">
        <p14:creationId xmlns:p14="http://schemas.microsoft.com/office/powerpoint/2010/main" val="120637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830997"/>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2339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2339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4CCB79-7B61-4225-9CF6-1A7761FF9531}"/>
              </a:ext>
            </a:extLst>
          </p:cNvPr>
          <p:cNvSpPr>
            <a:spLocks noGrp="1" noChangeArrowheads="1"/>
          </p:cNvSpPr>
          <p:nvPr>
            <p:ph type="dt" sz="half" idx="10"/>
          </p:nvPr>
        </p:nvSpPr>
        <p:spPr>
          <a:xfrm>
            <a:off x="609600" y="6377940"/>
            <a:ext cx="2804160" cy="276999"/>
          </a:xfrm>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D56AE5BA-36D6-4497-B54E-BC8D1785E007}"/>
              </a:ext>
            </a:extLst>
          </p:cNvPr>
          <p:cNvSpPr>
            <a:spLocks noGrp="1" noChangeArrowheads="1"/>
          </p:cNvSpPr>
          <p:nvPr>
            <p:ph type="ftr" sz="quarter" idx="11"/>
          </p:nvPr>
        </p:nvSpPr>
        <p:spPr>
          <a:xfrm>
            <a:off x="4145280" y="6377940"/>
            <a:ext cx="3901440" cy="276999"/>
          </a:xfrm>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EC0CBD31-99FF-404C-A848-C45B1EF9F403}"/>
              </a:ext>
            </a:extLst>
          </p:cNvPr>
          <p:cNvSpPr>
            <a:spLocks noGrp="1" noChangeArrowheads="1"/>
          </p:cNvSpPr>
          <p:nvPr>
            <p:ph type="sldNum" sz="quarter" idx="12"/>
          </p:nvPr>
        </p:nvSpPr>
        <p:spPr>
          <a:xfrm>
            <a:off x="8778240" y="6377940"/>
            <a:ext cx="2804160" cy="276999"/>
          </a:xfrm>
          <a:ln/>
        </p:spPr>
        <p:txBody>
          <a:bodyPr/>
          <a:lstStyle>
            <a:lvl1pPr>
              <a:defRPr/>
            </a:lvl1pPr>
          </a:lstStyle>
          <a:p>
            <a:fld id="{DBA18379-D1E2-48BF-8035-C6041F39EC06}" type="slidenum">
              <a:rPr lang="en-US" altLang="en-US"/>
              <a:pPr/>
              <a:t>‹#›</a:t>
            </a:fld>
            <a:endParaRPr lang="th-TH" altLang="en-US"/>
          </a:p>
        </p:txBody>
      </p:sp>
    </p:spTree>
    <p:extLst>
      <p:ext uri="{BB962C8B-B14F-4D97-AF65-F5344CB8AC3E}">
        <p14:creationId xmlns:p14="http://schemas.microsoft.com/office/powerpoint/2010/main" val="41925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0"/>
            <a:ext cx="12192000" cy="6858000"/>
          </a:xfrm>
          <a:prstGeom prst="rect">
            <a:avLst/>
          </a:prstGeom>
        </p:spPr>
      </p:pic>
      <p:pic>
        <p:nvPicPr>
          <p:cNvPr id="17" name="bg object 17"/>
          <p:cNvPicPr/>
          <p:nvPr/>
        </p:nvPicPr>
        <p:blipFill>
          <a:blip r:embed="rId10" cstate="print"/>
          <a:stretch>
            <a:fillRect/>
          </a:stretch>
        </p:blipFill>
        <p:spPr>
          <a:xfrm>
            <a:off x="0" y="0"/>
            <a:ext cx="2851404" cy="6859521"/>
          </a:xfrm>
          <a:prstGeom prst="rect">
            <a:avLst/>
          </a:prstGeom>
        </p:spPr>
      </p:pic>
      <p:sp>
        <p:nvSpPr>
          <p:cNvPr id="18" name="bg object 18"/>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sp>
        <p:nvSpPr>
          <p:cNvPr id="19" name="bg object 19"/>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2423" y="501141"/>
                </a:lnTo>
                <a:lnTo>
                  <a:pt x="1354328" y="499617"/>
                </a:lnTo>
                <a:lnTo>
                  <a:pt x="1355852" y="497966"/>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1245844" y="1777"/>
                </a:lnTo>
                <a:lnTo>
                  <a:pt x="0" y="0"/>
                </a:lnTo>
                <a:close/>
              </a:path>
            </a:pathLst>
          </a:custGeom>
          <a:solidFill>
            <a:srgbClr val="A42F0F"/>
          </a:solidFill>
        </p:spPr>
        <p:txBody>
          <a:bodyPr wrap="square" lIns="0" tIns="0" rIns="0" bIns="0" rtlCol="0"/>
          <a:lstStyle/>
          <a:p>
            <a:endParaRPr/>
          </a:p>
        </p:txBody>
      </p:sp>
      <p:sp>
        <p:nvSpPr>
          <p:cNvPr id="2" name="Holder 2"/>
          <p:cNvSpPr>
            <a:spLocks noGrp="1"/>
          </p:cNvSpPr>
          <p:nvPr>
            <p:ph type="title"/>
          </p:nvPr>
        </p:nvSpPr>
        <p:spPr>
          <a:xfrm>
            <a:off x="2514980" y="1279093"/>
            <a:ext cx="8928100" cy="2577465"/>
          </a:xfrm>
          <a:prstGeom prst="rect">
            <a:avLst/>
          </a:prstGeom>
        </p:spPr>
        <p:txBody>
          <a:bodyPr wrap="square" lIns="0" tIns="0" rIns="0" bIns="0">
            <a:spAutoFit/>
          </a:bodyPr>
          <a:lstStyle>
            <a:lvl1pPr>
              <a:defRPr sz="5400" b="1" i="0">
                <a:solidFill>
                  <a:srgbClr val="252525"/>
                </a:solidFill>
                <a:latin typeface="Tahoma"/>
                <a:cs typeface="Tahoma"/>
              </a:defRPr>
            </a:lvl1pPr>
          </a:lstStyle>
          <a:p>
            <a:endParaRPr/>
          </a:p>
        </p:txBody>
      </p:sp>
      <p:sp>
        <p:nvSpPr>
          <p:cNvPr id="3" name="Holder 3"/>
          <p:cNvSpPr>
            <a:spLocks noGrp="1"/>
          </p:cNvSpPr>
          <p:nvPr>
            <p:ph type="body" idx="1"/>
          </p:nvPr>
        </p:nvSpPr>
        <p:spPr>
          <a:xfrm>
            <a:off x="2398014" y="2042312"/>
            <a:ext cx="7947025" cy="2237104"/>
          </a:xfrm>
          <a:prstGeom prst="rect">
            <a:avLst/>
          </a:prstGeom>
        </p:spPr>
        <p:txBody>
          <a:bodyPr wrap="square" lIns="0" tIns="0" rIns="0" bIns="0">
            <a:spAutoFit/>
          </a:bodyPr>
          <a:lstStyle>
            <a:lvl1pPr>
              <a:defRPr sz="4000" b="1" i="0">
                <a:solidFill>
                  <a:srgbClr val="404040"/>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tourism.go.th/assets/portals/1/news/8197/1.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9A1F51-775F-465E-90FF-73525EDF6EAF}"/>
              </a:ext>
            </a:extLst>
          </p:cNvPr>
          <p:cNvSpPr>
            <a:spLocks noGrp="1"/>
          </p:cNvSpPr>
          <p:nvPr>
            <p:ph type="subTitle" idx="4"/>
          </p:nvPr>
        </p:nvSpPr>
        <p:spPr>
          <a:xfrm>
            <a:off x="381000" y="152400"/>
            <a:ext cx="11582400" cy="6678751"/>
          </a:xfrm>
        </p:spPr>
        <p:txBody>
          <a:bodyPr/>
          <a:lstStyle/>
          <a:p>
            <a:pPr algn="l"/>
            <a:r>
              <a:rPr lang="en-US" sz="5400" kern="1200" dirty="0">
                <a:solidFill>
                  <a:prstClr val="black"/>
                </a:solidFill>
                <a:latin typeface="DilleniaUPC" panose="02020603050405020304" pitchFamily="18" charset="-34"/>
                <a:ea typeface="+mj-ea"/>
                <a:cs typeface="DilleniaUPC" panose="02020603050405020304" pitchFamily="18" charset="-34"/>
              </a:rPr>
              <a:t>	</a:t>
            </a:r>
          </a:p>
          <a:p>
            <a:pPr algn="ctr"/>
            <a:r>
              <a:rPr lang="th-TH" sz="4800" kern="1200" dirty="0">
                <a:solidFill>
                  <a:prstClr val="black"/>
                </a:solidFill>
                <a:latin typeface="DilleniaUPC" panose="02020603050405020304" pitchFamily="18" charset="-34"/>
                <a:ea typeface="+mj-ea"/>
                <a:cs typeface="DilleniaUPC" panose="02020603050405020304" pitchFamily="18" charset="-34"/>
              </a:rPr>
              <a:t>วิชา </a:t>
            </a:r>
            <a:r>
              <a:rPr lang="en-US" sz="4800" kern="1200" dirty="0">
                <a:solidFill>
                  <a:prstClr val="black"/>
                </a:solidFill>
                <a:latin typeface="DilleniaUPC" panose="02020603050405020304" pitchFamily="18" charset="-34"/>
                <a:ea typeface="+mj-ea"/>
                <a:cs typeface="DilleniaUPC" panose="02020603050405020304" pitchFamily="18" charset="-34"/>
              </a:rPr>
              <a:t>(DAD 8102) </a:t>
            </a:r>
            <a:r>
              <a:rPr lang="th-TH" sz="4800" kern="1200" dirty="0">
                <a:solidFill>
                  <a:prstClr val="black"/>
                </a:solidFill>
                <a:latin typeface="DilleniaUPC" panose="02020603050405020304" pitchFamily="18" charset="-34"/>
                <a:ea typeface="+mj-ea"/>
                <a:cs typeface="DilleniaUPC" panose="02020603050405020304" pitchFamily="18" charset="-34"/>
              </a:rPr>
              <a:t>ระเบียบวิธีวิจัยขั้นสูง และการออกแบบการวิจัย ด้านการบริหารการพัฒนา </a:t>
            </a:r>
            <a:endParaRPr lang="en-US" sz="4800" kern="1200" dirty="0">
              <a:solidFill>
                <a:prstClr val="black"/>
              </a:solidFill>
              <a:latin typeface="DilleniaUPC" panose="02020603050405020304" pitchFamily="18" charset="-34"/>
              <a:ea typeface="+mj-ea"/>
              <a:cs typeface="DilleniaUPC" panose="02020603050405020304" pitchFamily="18" charset="-34"/>
            </a:endParaRPr>
          </a:p>
          <a:p>
            <a:pPr algn="ctr"/>
            <a:r>
              <a:rPr lang="th-TH" sz="4400" kern="1200" dirty="0">
                <a:solidFill>
                  <a:srgbClr val="FF0000"/>
                </a:solidFill>
                <a:latin typeface="DilleniaUPC" panose="02020603050405020304" pitchFamily="18" charset="-34"/>
                <a:ea typeface="+mj-ea"/>
                <a:cs typeface="DilleniaUPC" panose="02020603050405020304" pitchFamily="18" charset="-34"/>
              </a:rPr>
              <a:t>วิธีวิทยาการวิจัย</a:t>
            </a:r>
            <a:br>
              <a:rPr kumimoji="0" lang="th-TH" sz="3600" b="1" i="0" u="none" strike="noStrike" kern="1200" cap="none" spc="0" normalizeH="0" baseline="0" noProof="0" dirty="0">
                <a:ln>
                  <a:noFill/>
                </a:ln>
                <a:solidFill>
                  <a:prstClr val="black"/>
                </a:solidFill>
                <a:effectLst/>
                <a:uLnTx/>
                <a:uFillTx/>
                <a:latin typeface="TH SarabunPSK" panose="020B0500040200020003" pitchFamily="34" charset="-34"/>
                <a:ea typeface="+mj-ea"/>
                <a:cs typeface="TH SarabunPSK" panose="020B0500040200020003" pitchFamily="34" charset="-34"/>
              </a:rPr>
            </a:br>
            <a:r>
              <a:rPr kumimoji="0" lang="th-TH" b="1" i="0" u="none" strike="noStrike" kern="1200" cap="none" spc="0" normalizeH="0" baseline="0" noProof="0" dirty="0">
                <a:ln>
                  <a:noFill/>
                </a:ln>
                <a:solidFill>
                  <a:srgbClr val="0070C0"/>
                </a:solidFill>
                <a:effectLst/>
                <a:uLnTx/>
                <a:uFillTx/>
                <a:latin typeface="DilleniaUPC" panose="02020603050405020304" pitchFamily="18" charset="-34"/>
                <a:ea typeface="+mj-ea"/>
                <a:cs typeface="DilleniaUPC" panose="02020603050405020304" pitchFamily="18" charset="-34"/>
              </a:rPr>
              <a:t>บรรยายโดย </a:t>
            </a:r>
            <a:r>
              <a:rPr lang="th-TH" b="1" dirty="0">
                <a:solidFill>
                  <a:srgbClr val="0070C0"/>
                </a:solidFill>
                <a:latin typeface="DilleniaUPC" panose="02020603050405020304" pitchFamily="18" charset="-34"/>
                <a:cs typeface="DilleniaUPC" panose="02020603050405020304" pitchFamily="18" charset="-34"/>
              </a:rPr>
              <a:t>ผู้ช่วยศาสตราจารย์ ดร.สุรมน จันทร์เจริญ </a:t>
            </a:r>
            <a:br>
              <a:rPr lang="en-US" sz="3600" b="1" dirty="0">
                <a:solidFill>
                  <a:srgbClr val="FFC000"/>
                </a:solidFill>
                <a:latin typeface="DilleniaUPC" panose="02020603050405020304" pitchFamily="18" charset="-34"/>
                <a:cs typeface="DilleniaUPC" panose="02020603050405020304" pitchFamily="18" charset="-34"/>
              </a:rPr>
            </a:br>
            <a:r>
              <a:rPr lang="th-TH" sz="3600" b="1" dirty="0">
                <a:solidFill>
                  <a:srgbClr val="6600CC"/>
                </a:solidFill>
                <a:latin typeface="DilleniaUPC" panose="02020603050405020304" pitchFamily="18" charset="-34"/>
                <a:cs typeface="DilleniaUPC" panose="02020603050405020304" pitchFamily="18" charset="-34"/>
              </a:rPr>
              <a:t>อาจารย์ผู้รับผิดชอบหลักสูตร โครงการปรัชญาดุษฎีบัณฑิต</a:t>
            </a:r>
            <a:br>
              <a:rPr lang="th-TH" sz="3600" b="1" dirty="0">
                <a:solidFill>
                  <a:srgbClr val="6600CC"/>
                </a:solidFill>
                <a:latin typeface="DilleniaUPC" panose="02020603050405020304" pitchFamily="18" charset="-34"/>
                <a:cs typeface="DilleniaUPC" panose="02020603050405020304" pitchFamily="18" charset="-34"/>
              </a:rPr>
            </a:br>
            <a:r>
              <a:rPr lang="th-TH" sz="3600" b="1" dirty="0">
                <a:solidFill>
                  <a:srgbClr val="6600CC"/>
                </a:solidFill>
                <a:latin typeface="DilleniaUPC" panose="02020603050405020304" pitchFamily="18" charset="-34"/>
                <a:cs typeface="DilleniaUPC" panose="02020603050405020304" pitchFamily="18" charset="-34"/>
              </a:rPr>
              <a:t>สาขาวิชาการบริหารการพัฒนา </a:t>
            </a:r>
          </a:p>
          <a:p>
            <a:pPr algn="ctr"/>
            <a:r>
              <a:rPr lang="th-TH" sz="3600" b="1" dirty="0">
                <a:solidFill>
                  <a:srgbClr val="6600CC"/>
                </a:solidFill>
                <a:latin typeface="DilleniaUPC" panose="02020603050405020304" pitchFamily="18" charset="-34"/>
                <a:cs typeface="DilleniaUPC" panose="02020603050405020304" pitchFamily="18" charset="-34"/>
              </a:rPr>
              <a:t>มหาวิทยาลัยราชภัฏสวนสุนันทา </a:t>
            </a:r>
            <a:r>
              <a:rPr lang="th-TH" sz="3600" b="1" dirty="0">
                <a:solidFill>
                  <a:srgbClr val="0066FF"/>
                </a:solidFill>
                <a:latin typeface="DilleniaUPC" panose="02020603050405020304" pitchFamily="18" charset="-34"/>
                <a:cs typeface="DilleniaUPC" panose="02020603050405020304" pitchFamily="18" charset="-34"/>
              </a:rPr>
              <a:t> </a:t>
            </a:r>
            <a:br>
              <a:rPr lang="en-US" sz="3600" b="1" dirty="0">
                <a:solidFill>
                  <a:srgbClr val="00B050"/>
                </a:solidFill>
                <a:latin typeface="DilleniaUPC" panose="02020603050405020304" pitchFamily="18" charset="-34"/>
                <a:cs typeface="DilleniaUPC" panose="02020603050405020304" pitchFamily="18" charset="-34"/>
              </a:rPr>
            </a:br>
            <a:r>
              <a:rPr lang="th-TH" sz="3600" b="1" dirty="0">
                <a:solidFill>
                  <a:schemeClr val="tx1">
                    <a:lumMod val="95000"/>
                    <a:lumOff val="5000"/>
                  </a:schemeClr>
                </a:solidFill>
                <a:latin typeface="DilleniaUPC" panose="02020603050405020304" pitchFamily="18" charset="-34"/>
                <a:cs typeface="DilleniaUPC" panose="02020603050405020304" pitchFamily="18" charset="-34"/>
              </a:rPr>
              <a:t>วันที่</a:t>
            </a:r>
            <a:r>
              <a:rPr lang="en-US" sz="3600" dirty="0">
                <a:solidFill>
                  <a:schemeClr val="tx1">
                    <a:lumMod val="95000"/>
                    <a:lumOff val="5000"/>
                  </a:schemeClr>
                </a:solidFill>
                <a:latin typeface="DilleniaUPC" panose="02020603050405020304" pitchFamily="18" charset="-34"/>
                <a:cs typeface="DilleniaUPC" panose="02020603050405020304" pitchFamily="18" charset="-34"/>
              </a:rPr>
              <a:t> 20 </a:t>
            </a:r>
            <a:r>
              <a:rPr lang="th-TH" sz="3600" dirty="0">
                <a:solidFill>
                  <a:schemeClr val="tx1">
                    <a:lumMod val="95000"/>
                    <a:lumOff val="5000"/>
                  </a:schemeClr>
                </a:solidFill>
                <a:latin typeface="DilleniaUPC" panose="02020603050405020304" pitchFamily="18" charset="-34"/>
                <a:cs typeface="DilleniaUPC" panose="02020603050405020304" pitchFamily="18" charset="-34"/>
              </a:rPr>
              <a:t>สิงหาคม </a:t>
            </a:r>
            <a:r>
              <a:rPr lang="en-US" sz="3600" dirty="0">
                <a:solidFill>
                  <a:schemeClr val="tx1">
                    <a:lumMod val="95000"/>
                    <a:lumOff val="5000"/>
                  </a:schemeClr>
                </a:solidFill>
                <a:latin typeface="DilleniaUPC" panose="02020603050405020304" pitchFamily="18" charset="-34"/>
                <a:cs typeface="DilleniaUPC" panose="02020603050405020304" pitchFamily="18" charset="-34"/>
              </a:rPr>
              <a:t>2566</a:t>
            </a:r>
            <a:r>
              <a:rPr lang="th-TH" sz="3600" b="1" dirty="0">
                <a:solidFill>
                  <a:schemeClr val="tx1">
                    <a:lumMod val="95000"/>
                    <a:lumOff val="5000"/>
                  </a:schemeClr>
                </a:solidFill>
                <a:latin typeface="DilleniaUPC" panose="02020603050405020304" pitchFamily="18" charset="-34"/>
                <a:cs typeface="DilleniaUPC" panose="02020603050405020304" pitchFamily="18" charset="-34"/>
              </a:rPr>
              <a:t> </a:t>
            </a:r>
            <a:r>
              <a:rPr lang="en-US" sz="3600" b="1" dirty="0">
                <a:solidFill>
                  <a:schemeClr val="tx1">
                    <a:lumMod val="95000"/>
                    <a:lumOff val="5000"/>
                  </a:schemeClr>
                </a:solidFill>
                <a:latin typeface="DilleniaUPC" panose="02020603050405020304" pitchFamily="18" charset="-34"/>
                <a:cs typeface="DilleniaUPC" panose="02020603050405020304" pitchFamily="18" charset="-34"/>
              </a:rPr>
              <a:t>(</a:t>
            </a:r>
            <a:r>
              <a:rPr lang="en-US" sz="3600" dirty="0">
                <a:solidFill>
                  <a:schemeClr val="tx1">
                    <a:lumMod val="95000"/>
                    <a:lumOff val="5000"/>
                  </a:schemeClr>
                </a:solidFill>
                <a:latin typeface="DilleniaUPC" panose="02020603050405020304" pitchFamily="18" charset="-34"/>
                <a:cs typeface="DilleniaUPC" panose="02020603050405020304" pitchFamily="18" charset="-34"/>
              </a:rPr>
              <a:t>9.00 – 12.00 </a:t>
            </a:r>
            <a:r>
              <a:rPr lang="th-TH" sz="3600" b="1" dirty="0">
                <a:solidFill>
                  <a:schemeClr val="tx1">
                    <a:lumMod val="95000"/>
                    <a:lumOff val="5000"/>
                  </a:schemeClr>
                </a:solidFill>
                <a:latin typeface="DilleniaUPC" panose="02020603050405020304" pitchFamily="18" charset="-34"/>
                <a:cs typeface="DilleniaUPC" panose="02020603050405020304" pitchFamily="18" charset="-34"/>
              </a:rPr>
              <a:t>น.</a:t>
            </a:r>
            <a:r>
              <a:rPr lang="en-US" sz="3600" b="1" dirty="0">
                <a:solidFill>
                  <a:schemeClr val="tx1">
                    <a:lumMod val="95000"/>
                    <a:lumOff val="5000"/>
                  </a:schemeClr>
                </a:solidFill>
                <a:latin typeface="DilleniaUPC" panose="02020603050405020304" pitchFamily="18" charset="-34"/>
                <a:cs typeface="DilleniaUPC" panose="02020603050405020304" pitchFamily="18" charset="-34"/>
              </a:rPr>
              <a:t>)</a:t>
            </a:r>
            <a:br>
              <a:rPr lang="th-TH" b="1" dirty="0">
                <a:solidFill>
                  <a:schemeClr val="tx1">
                    <a:lumMod val="95000"/>
                    <a:lumOff val="5000"/>
                  </a:schemeClr>
                </a:solidFill>
              </a:rPr>
            </a:br>
            <a:endParaRPr lang="en-US" dirty="0"/>
          </a:p>
        </p:txBody>
      </p:sp>
    </p:spTree>
    <p:extLst>
      <p:ext uri="{BB962C8B-B14F-4D97-AF65-F5344CB8AC3E}">
        <p14:creationId xmlns:p14="http://schemas.microsoft.com/office/powerpoint/2010/main" val="180828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385186" y="381000"/>
            <a:ext cx="9142221" cy="936154"/>
          </a:xfrm>
          <a:prstGeom prst="rect">
            <a:avLst/>
          </a:prstGeom>
        </p:spPr>
        <p:txBody>
          <a:bodyPr vert="horz" wrap="square" lIns="0" tIns="12700" rIns="0" bIns="0" rtlCol="0">
            <a:spAutoFit/>
          </a:bodyPr>
          <a:lstStyle/>
          <a:p>
            <a:pPr marL="12700">
              <a:lnSpc>
                <a:spcPct val="100000"/>
              </a:lnSpc>
              <a:spcBef>
                <a:spcPts val="100"/>
              </a:spcBef>
              <a:tabLst>
                <a:tab pos="7740015" algn="l"/>
              </a:tabLst>
            </a:pPr>
            <a:r>
              <a:rPr sz="6000" dirty="0">
                <a:solidFill>
                  <a:srgbClr val="FF0000"/>
                </a:solidFill>
                <a:latin typeface="Century Gothic"/>
                <a:cs typeface="Century Gothic"/>
              </a:rPr>
              <a:t>!!!</a:t>
            </a:r>
            <a:r>
              <a:rPr sz="6000" spc="-25" dirty="0">
                <a:solidFill>
                  <a:srgbClr val="FF0000"/>
                </a:solidFill>
                <a:latin typeface="Century Gothic"/>
                <a:cs typeface="Century Gothic"/>
              </a:rPr>
              <a:t> </a:t>
            </a:r>
            <a:r>
              <a:rPr lang="th-TH" sz="5000" spc="-25" dirty="0">
                <a:solidFill>
                  <a:srgbClr val="FF0000"/>
                </a:solidFill>
                <a:latin typeface="Browallia New" panose="020B0604020202020204" pitchFamily="34" charset="-34"/>
                <a:cs typeface="Browallia New" panose="020B0604020202020204" pitchFamily="34" charset="-34"/>
              </a:rPr>
              <a:t>ข้อควรพิจารณาก่อนเลือกปัญหาวิจัย</a:t>
            </a:r>
            <a:r>
              <a:rPr sz="6000" dirty="0">
                <a:solidFill>
                  <a:srgbClr val="FF0000"/>
                </a:solidFill>
              </a:rPr>
              <a:t>	</a:t>
            </a:r>
            <a:r>
              <a:rPr sz="6000" dirty="0">
                <a:solidFill>
                  <a:srgbClr val="FF0000"/>
                </a:solidFill>
                <a:latin typeface="Century Gothic"/>
                <a:cs typeface="Century Gothic"/>
              </a:rPr>
              <a:t>!!!</a:t>
            </a:r>
            <a:endParaRPr sz="6000" dirty="0">
              <a:latin typeface="Century Gothic"/>
              <a:cs typeface="Century Gothic"/>
            </a:endParaRPr>
          </a:p>
        </p:txBody>
      </p:sp>
      <p:sp>
        <p:nvSpPr>
          <p:cNvPr id="7" name="object 7"/>
          <p:cNvSpPr txBox="1"/>
          <p:nvPr/>
        </p:nvSpPr>
        <p:spPr>
          <a:xfrm>
            <a:off x="2385186" y="1440560"/>
            <a:ext cx="9043035" cy="5801075"/>
          </a:xfrm>
          <a:prstGeom prst="rect">
            <a:avLst/>
          </a:prstGeom>
        </p:spPr>
        <p:txBody>
          <a:bodyPr vert="horz" wrap="square" lIns="0" tIns="88900" rIns="0" bIns="0" rtlCol="0">
            <a:spAutoFit/>
          </a:bodyPr>
          <a:lstStyle/>
          <a:p>
            <a:pPr marL="12700">
              <a:lnSpc>
                <a:spcPct val="100000"/>
              </a:lnSpc>
              <a:spcBef>
                <a:spcPts val="700"/>
              </a:spcBef>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1.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ผู้วิจัยมีความสนใจในหัวข้อวิจัยอย่างแท้จริง</a:t>
            </a:r>
            <a:r>
              <a:rPr sz="2400" b="1" spc="-450" dirty="0">
                <a:solidFill>
                  <a:srgbClr val="404040"/>
                </a:solidFill>
                <a:latin typeface="Tahoma"/>
                <a:cs typeface="Tahoma"/>
              </a:rPr>
              <a:t>.</a:t>
            </a:r>
            <a:r>
              <a:rPr sz="2400" b="1" spc="-310" dirty="0">
                <a:solidFill>
                  <a:srgbClr val="404040"/>
                </a:solidFill>
                <a:latin typeface="Tahoma"/>
                <a:cs typeface="Tahoma"/>
              </a:rPr>
              <a:t> </a:t>
            </a:r>
            <a:endParaRPr lang="th-TH" sz="2400" b="1" spc="-310" dirty="0">
              <a:solidFill>
                <a:srgbClr val="404040"/>
              </a:solidFill>
              <a:latin typeface="Tahoma"/>
              <a:cs typeface="Tahoma"/>
            </a:endParaRPr>
          </a:p>
          <a:p>
            <a:pPr marL="12700">
              <a:lnSpc>
                <a:spcPct val="100000"/>
              </a:lnSpc>
              <a:spcBef>
                <a:spcPts val="700"/>
              </a:spcBef>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2.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ผู้วิจัยมีความรู้เรื่องกระบวนการท</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วิจัยอย่างเพียงพอ</a:t>
            </a:r>
            <a:endParaRPr lang="en-US" sz="2400" dirty="0">
              <a:latin typeface="Calibri" panose="020F0502020204030204" pitchFamily="34" charset="0"/>
              <a:ea typeface="Calibri" panose="020F0502020204030204" pitchFamily="34" charset="0"/>
              <a:cs typeface="Arial" panose="020B0604020202020204" pitchFamily="34" charset="0"/>
            </a:endParaRPr>
          </a:p>
          <a:p>
            <a:pPr marL="12700">
              <a:lnSpc>
                <a:spcPct val="100000"/>
              </a:lnSpc>
              <a:spcBef>
                <a:spcPts val="700"/>
              </a:spcBef>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3.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ผู้วิจัยมีความชัดในแนวคิด</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และวิธีการวัด</a:t>
            </a:r>
            <a:endParaRPr lang="th-TH" sz="2400" spc="-450" dirty="0">
              <a:solidFill>
                <a:srgbClr val="A42F0F"/>
              </a:solidFill>
              <a:latin typeface="Wingdings 3"/>
              <a:cs typeface="Wingdings 3"/>
            </a:endParaRPr>
          </a:p>
          <a:p>
            <a:pPr marL="12700">
              <a:lnSpc>
                <a:spcPct val="100000"/>
              </a:lnSpc>
              <a:spcBef>
                <a:spcPts val="700"/>
              </a:spcBef>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4.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ผู้วิจัยควรเลือกหัวข้อวิจัยที่สามารถท</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ได้ภายในเวลา</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และทรัพยากร</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ที่ก</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หนดไว้</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endPar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endParaRPr>
          </a:p>
          <a:p>
            <a:pPr marL="12700">
              <a:lnSpc>
                <a:spcPct val="100000"/>
              </a:lnSpc>
              <a:spcBef>
                <a:spcPts val="700"/>
              </a:spcBef>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5. ผู้วิจัยควรเลือกหัวข้อที่เกี่ยวข้องกับวิชาอื่นเพื่อเพิ่มองค์ความรู้ </a:t>
            </a:r>
            <a:endParaRPr lang="th-TH" sz="2400" b="1" spc="-450" dirty="0">
              <a:solidFill>
                <a:srgbClr val="404040"/>
              </a:solidFill>
              <a:latin typeface="Tahoma"/>
              <a:cs typeface="Tahoma"/>
            </a:endParaRPr>
          </a:p>
          <a:p>
            <a:pPr marL="12700">
              <a:lnSpc>
                <a:spcPct val="100000"/>
              </a:lnSpc>
              <a:spcBef>
                <a:spcPts val="610"/>
              </a:spcBef>
              <a:tabLst>
                <a:tab pos="5287010" algn="l"/>
              </a:tabLst>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6.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ผู้วิจัยต้องค</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นึงถึงการรวบรวมข้อมูลว่าเป็นไปได้</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หรือไม่</a:t>
            </a:r>
            <a:endParaRPr lang="th-TH" sz="2400" spc="-450" dirty="0">
              <a:solidFill>
                <a:srgbClr val="A42F0F"/>
              </a:solidFill>
              <a:latin typeface="Wingdings 3"/>
              <a:cs typeface="Arial" panose="020B0604020202020204" pitchFamily="34" charset="0"/>
            </a:endParaRPr>
          </a:p>
          <a:p>
            <a:pPr marL="12700">
              <a:lnSpc>
                <a:spcPct val="100000"/>
              </a:lnSpc>
              <a:spcBef>
                <a:spcPts val="610"/>
              </a:spcBef>
              <a:tabLst>
                <a:tab pos="5287010" algn="l"/>
              </a:tabLst>
            </a:pPr>
            <a:r>
              <a:rPr sz="2400" spc="-450" dirty="0">
                <a:solidFill>
                  <a:srgbClr val="A42F0F"/>
                </a:solidFill>
                <a:latin typeface="Wingdings 3"/>
                <a:cs typeface="Wingdings 3"/>
              </a:rPr>
              <a:t></a:t>
            </a:r>
            <a:r>
              <a:rPr lang="en-US"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7. </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ผู้วิจัยต้องค</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นึงถึงจริยธรรมในการท</a:t>
            </a:r>
            <a:r>
              <a:rPr lang="th-TH" sz="24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a:t>
            </a:r>
            <a:r>
              <a:rPr lang="en-US" sz="24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วิจัย</a:t>
            </a:r>
            <a:endParaRPr lang="en-US" sz="2400" dirty="0">
              <a:latin typeface="Calibri" panose="020F0502020204030204" pitchFamily="34" charset="0"/>
              <a:ea typeface="Calibri" panose="020F0502020204030204" pitchFamily="34" charset="0"/>
              <a:cs typeface="Arial" panose="020B0604020202020204" pitchFamily="34" charset="0"/>
            </a:endParaRPr>
          </a:p>
          <a:p>
            <a:br>
              <a:rPr lang="en-US" sz="36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br>
            <a:endParaRPr sz="3300" dirty="0">
              <a:latin typeface="Tahoma"/>
              <a:cs typeface="Tahom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35881" y="1752600"/>
            <a:ext cx="7912789" cy="1406924"/>
          </a:xfrm>
          <a:prstGeom prst="rect">
            <a:avLst/>
          </a:prstGeom>
          <a:ln w="76200">
            <a:solidFill>
              <a:srgbClr val="A42F0F"/>
            </a:solidFill>
          </a:ln>
        </p:spPr>
        <p:txBody>
          <a:bodyPr vert="horz" wrap="square" lIns="0" tIns="0" rIns="0" bIns="0" rtlCol="0">
            <a:spAutoFit/>
          </a:bodyPr>
          <a:lstStyle/>
          <a:p>
            <a:pPr marL="92075">
              <a:lnSpc>
                <a:spcPts val="5775"/>
              </a:lnSpc>
            </a:pPr>
            <a:r>
              <a:rPr sz="4000" b="1" spc="110" dirty="0">
                <a:solidFill>
                  <a:srgbClr val="6F2F9F"/>
                </a:solidFill>
                <a:latin typeface="Calibri"/>
                <a:cs typeface="Calibri"/>
              </a:rPr>
              <a:t> </a:t>
            </a:r>
            <a:r>
              <a:rPr lang="en-US" sz="4000" b="1" spc="110" dirty="0">
                <a:solidFill>
                  <a:srgbClr val="6F2F9F"/>
                </a:solidFill>
                <a:latin typeface="Calibri"/>
                <a:cs typeface="Calibri"/>
              </a:rPr>
              <a:t>Principles writing of research title</a:t>
            </a:r>
            <a:endParaRPr lang="th-TH" sz="4000" b="1" spc="110" dirty="0">
              <a:solidFill>
                <a:srgbClr val="6F2F9F"/>
              </a:solidFill>
              <a:latin typeface="Tahoma" panose="020B0604030504040204" pitchFamily="34" charset="0"/>
              <a:ea typeface="Tahoma" panose="020B0604030504040204" pitchFamily="34" charset="0"/>
              <a:cs typeface="Tahoma" panose="020B0604030504040204" pitchFamily="34" charset="0"/>
            </a:endParaRPr>
          </a:p>
          <a:p>
            <a:pPr marL="92075">
              <a:lnSpc>
                <a:spcPts val="5775"/>
              </a:lnSpc>
            </a:pPr>
            <a:r>
              <a:rPr lang="th-TH" sz="4000" b="1" spc="110" dirty="0">
                <a:solidFill>
                  <a:srgbClr val="6F2F9F"/>
                </a:solidFill>
                <a:latin typeface="Tahoma" panose="020B0604030504040204" pitchFamily="34" charset="0"/>
                <a:ea typeface="Tahoma" panose="020B0604030504040204" pitchFamily="34" charset="0"/>
                <a:cs typeface="Tahoma" panose="020B0604030504040204" pitchFamily="34" charset="0"/>
              </a:rPr>
              <a:t>     </a:t>
            </a:r>
            <a:endParaRPr lang="th-TH" sz="4000" b="1" spc="11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688848" y="2659379"/>
            <a:ext cx="2999231" cy="291084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524000"/>
            <a:ext cx="11811000" cy="5028941"/>
          </a:xfrm>
          <a:prstGeom prst="rect">
            <a:avLst/>
          </a:prstGeom>
        </p:spPr>
        <p:txBody>
          <a:bodyPr vert="horz" wrap="square" lIns="0" tIns="12065" rIns="0" bIns="0" rtlCol="0">
            <a:spAutoFit/>
          </a:bodyPr>
          <a:lstStyle/>
          <a:p>
            <a:pPr marL="355600" marR="5080" indent="-342900">
              <a:lnSpc>
                <a:spcPct val="100000"/>
              </a:lnSpc>
              <a:spcBef>
                <a:spcPts val="95"/>
              </a:spcBef>
              <a:tabLst>
                <a:tab pos="3429635" algn="l"/>
              </a:tabLst>
            </a:pPr>
            <a:r>
              <a:rPr sz="3600" spc="-540" dirty="0">
                <a:solidFill>
                  <a:srgbClr val="A42F0F"/>
                </a:solidFill>
                <a:latin typeface="Wingdings 3"/>
                <a:cs typeface="Wingdings 3"/>
              </a:rPr>
              <a:t></a:t>
            </a:r>
            <a:r>
              <a:rPr lang="en-US" sz="36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The title consists of variables + population + area + method </a:t>
            </a:r>
            <a:r>
              <a:rPr lang="en-US" sz="28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a:t>
            </a:r>
            <a:endParaRPr lang="th-TH" sz="28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209550">
              <a:lnSpc>
                <a:spcPct val="100000"/>
              </a:lnSpc>
              <a:spcBef>
                <a:spcPts val="95"/>
              </a:spcBef>
              <a:tabLst>
                <a:tab pos="3429635" algn="l"/>
              </a:tabLst>
            </a:pPr>
            <a:r>
              <a:rPr lang="en-US"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It’s means to be a </a:t>
            </a:r>
            <a:r>
              <a:rPr lang="en-US" sz="28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Research Problem</a:t>
            </a:r>
            <a:endParaRPr lang="th-TH" sz="28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160338">
              <a:lnSpc>
                <a:spcPct val="100000"/>
              </a:lnSpc>
              <a:spcBef>
                <a:spcPts val="95"/>
              </a:spcBef>
              <a:tabLst>
                <a:tab pos="3429635" algn="l"/>
              </a:tabLst>
            </a:pPr>
            <a:r>
              <a:rPr lang="en-US" sz="28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Research Topic</a:t>
            </a:r>
            <a:r>
              <a:rPr lang="th-TH" sz="28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a:t>
            </a:r>
            <a:r>
              <a:rPr lang="en-US" sz="28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will indicate that .....</a:t>
            </a:r>
            <a:endParaRPr lang="th-TH" sz="28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342900">
              <a:lnSpc>
                <a:spcPct val="100000"/>
              </a:lnSpc>
              <a:spcBef>
                <a:spcPts val="95"/>
              </a:spcBef>
              <a:tabLst>
                <a:tab pos="3429635" algn="l"/>
              </a:tabLst>
            </a:pPr>
            <a:endParaRPr lang="th-TH" sz="2800" spc="-540" dirty="0">
              <a:solidFill>
                <a:srgbClr val="A42F0F"/>
              </a:solidFill>
              <a:latin typeface="Browallia New" panose="020B0604020202020204" pitchFamily="34" charset="-34"/>
              <a:cs typeface="Browallia New" panose="020B0604020202020204" pitchFamily="34" charset="-34"/>
            </a:endParaRPr>
          </a:p>
          <a:p>
            <a:pPr marR="0" lvl="0">
              <a:spcBef>
                <a:spcPts val="0"/>
              </a:spcBef>
              <a:spcAft>
                <a:spcPts val="0"/>
              </a:spcAft>
              <a:tabLst>
                <a:tab pos="2882900" algn="l"/>
              </a:tabLst>
            </a:pPr>
            <a:r>
              <a:rPr lang="th-TH" sz="2800" b="1" spc="-5" dirty="0">
                <a:solidFill>
                  <a:srgbClr val="839943"/>
                </a:solidFill>
                <a:latin typeface="Calibri"/>
                <a:cs typeface="Calibri"/>
              </a:rPr>
              <a:t>            </a:t>
            </a:r>
            <a:r>
              <a:rPr lang="en-US" sz="2800" b="1" spc="-5" dirty="0">
                <a:solidFill>
                  <a:srgbClr val="839943"/>
                </a:solidFill>
                <a:latin typeface="Calibri"/>
                <a:cs typeface="Calibri"/>
              </a:rPr>
              <a:t>	</a:t>
            </a:r>
            <a:r>
              <a:rPr sz="2800" b="1" spc="-5" dirty="0">
                <a:solidFill>
                  <a:srgbClr val="839943"/>
                </a:solidFill>
                <a:latin typeface="Calibri"/>
                <a:cs typeface="Calibri"/>
              </a:rPr>
              <a:t>↘</a:t>
            </a:r>
            <a:r>
              <a:rPr sz="2800" b="1" spc="-165" dirty="0">
                <a:solidFill>
                  <a:srgbClr val="839943"/>
                </a:solidFill>
                <a:latin typeface="Calibri"/>
                <a:cs typeface="Calibri"/>
              </a:rPr>
              <a:t> </a:t>
            </a:r>
            <a:r>
              <a:rPr lang="en-US"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What will you do research ?</a:t>
            </a: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a:lnSpc>
                <a:spcPts val="260"/>
              </a:lnSpc>
            </a:pPr>
            <a:r>
              <a:rPr lang="en-US" sz="2800" b="1" dirty="0">
                <a:solidFill>
                  <a:srgbClr val="839943"/>
                </a:solidFill>
                <a:latin typeface="Browallia New" panose="020B0604020202020204" pitchFamily="34" charset="-34"/>
                <a:ea typeface="Calibri" panose="020F0502020204030204" pitchFamily="34" charset="0"/>
                <a:cs typeface="Browallia New" panose="020B0604020202020204" pitchFamily="34" charset="-34"/>
              </a:rPr>
              <a:t> </a:t>
            </a: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marL="355600" marR="5080" lvl="0" indent="-342900">
              <a:spcBef>
                <a:spcPts val="95"/>
              </a:spcBef>
              <a:tabLst>
                <a:tab pos="3429635" algn="l"/>
              </a:tabLst>
            </a:pP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spc="-5" dirty="0">
                <a:solidFill>
                  <a:srgbClr val="839943"/>
                </a:solidFill>
                <a:latin typeface="Browallia New" panose="020B0604020202020204" pitchFamily="34" charset="-34"/>
                <a:cs typeface="Browallia New" panose="020B0604020202020204" pitchFamily="34" charset="-34"/>
              </a:rPr>
              <a:t>	</a:t>
            </a: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spc="-5" dirty="0">
                <a:solidFill>
                  <a:srgbClr val="839943"/>
                </a:solidFill>
                <a:latin typeface="Browallia New" panose="020B0604020202020204" pitchFamily="34" charset="-34"/>
                <a:cs typeface="Browallia New" panose="020B0604020202020204" pitchFamily="34" charset="-34"/>
              </a:rPr>
              <a:t>↘</a:t>
            </a: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What kind of research?</a:t>
            </a:r>
            <a:endParaRPr lang="th-TH"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lvl="0" indent="-342900">
              <a:spcBef>
                <a:spcPts val="95"/>
              </a:spcBef>
              <a:tabLst>
                <a:tab pos="3429635" algn="l"/>
              </a:tabLst>
            </a:pP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marL="355600" marR="5080" indent="-342900" algn="ctr">
              <a:lnSpc>
                <a:spcPct val="100000"/>
              </a:lnSpc>
              <a:spcBef>
                <a:spcPts val="95"/>
              </a:spcBef>
              <a:tabLst>
                <a:tab pos="3429635" algn="l"/>
              </a:tabLst>
            </a:pPr>
            <a:r>
              <a:rPr lang="en-US" sz="2800" b="1" spc="-165" dirty="0">
                <a:latin typeface="Calibri"/>
                <a:cs typeface="Calibri"/>
              </a:rPr>
              <a:t>Efficiency Improvement Guideline of Professional Military of Commissioned Officers</a:t>
            </a:r>
          </a:p>
          <a:p>
            <a:pPr marL="355600" marR="5080" indent="-342900">
              <a:lnSpc>
                <a:spcPct val="100000"/>
              </a:lnSpc>
              <a:spcBef>
                <a:spcPts val="95"/>
              </a:spcBef>
              <a:tabLst>
                <a:tab pos="3429635" algn="l"/>
              </a:tabLst>
            </a:pPr>
            <a:r>
              <a:rPr lang="th-TH" sz="2400" b="1" spc="-165" dirty="0">
                <a:latin typeface="Calibri"/>
                <a:cs typeface="Calibri"/>
              </a:rPr>
              <a:t>                                                              </a:t>
            </a:r>
          </a:p>
          <a:p>
            <a:pPr marL="355600" marR="5080" indent="-342900">
              <a:lnSpc>
                <a:spcPct val="100000"/>
              </a:lnSpc>
              <a:spcBef>
                <a:spcPts val="95"/>
              </a:spcBef>
              <a:tabLst>
                <a:tab pos="3429635" algn="l"/>
              </a:tabLst>
            </a:pPr>
            <a:r>
              <a:rPr lang="th-TH" sz="2400" b="1" spc="-165" dirty="0">
                <a:latin typeface="Calibri"/>
                <a:cs typeface="Calibri"/>
              </a:rPr>
              <a:t>                                                                 </a:t>
            </a:r>
            <a:r>
              <a:rPr lang="en-US" sz="2400" b="1" spc="-165" dirty="0">
                <a:solidFill>
                  <a:srgbClr val="9900FF"/>
                </a:solidFill>
                <a:latin typeface="Calibri"/>
                <a:cs typeface="Calibri"/>
              </a:rPr>
              <a:t>Cr ; Air Marshal </a:t>
            </a:r>
            <a:r>
              <a:rPr lang="en-US" sz="2400" b="1" spc="-165" dirty="0" err="1">
                <a:solidFill>
                  <a:srgbClr val="9900FF"/>
                </a:solidFill>
                <a:latin typeface="Calibri"/>
                <a:cs typeface="Calibri"/>
              </a:rPr>
              <a:t>Surachate</a:t>
            </a:r>
            <a:r>
              <a:rPr lang="en-US" sz="2400" b="1" spc="-165" dirty="0">
                <a:solidFill>
                  <a:srgbClr val="9900FF"/>
                </a:solidFill>
                <a:latin typeface="Calibri"/>
                <a:cs typeface="Calibri"/>
              </a:rPr>
              <a:t> </a:t>
            </a:r>
            <a:r>
              <a:rPr lang="en-US" sz="2400" b="1" spc="-165" dirty="0" err="1">
                <a:solidFill>
                  <a:srgbClr val="9900FF"/>
                </a:solidFill>
                <a:latin typeface="Calibri"/>
                <a:cs typeface="Calibri"/>
              </a:rPr>
              <a:t>Tongsaluay</a:t>
            </a:r>
            <a:endParaRPr lang="th-TH" sz="2400" b="1" spc="-165" dirty="0">
              <a:solidFill>
                <a:srgbClr val="9900FF"/>
              </a:solidFill>
              <a:latin typeface="Calibri"/>
              <a:cs typeface="Calibri"/>
            </a:endParaRPr>
          </a:p>
          <a:p>
            <a:pPr marL="355600" marR="5080" indent="-342900">
              <a:lnSpc>
                <a:spcPct val="100000"/>
              </a:lnSpc>
              <a:spcBef>
                <a:spcPts val="95"/>
              </a:spcBef>
              <a:tabLst>
                <a:tab pos="3429635" algn="l"/>
              </a:tabLst>
            </a:pPr>
            <a:endParaRPr lang="th-TH" sz="3600" b="1" spc="-165" dirty="0">
              <a:solidFill>
                <a:srgbClr val="839943"/>
              </a:solidFill>
              <a:latin typeface="Calibri"/>
              <a:cs typeface="Calibri"/>
            </a:endParaRPr>
          </a:p>
        </p:txBody>
      </p:sp>
      <p:sp>
        <p:nvSpPr>
          <p:cNvPr id="5" name="Rectangle 4"/>
          <p:cNvSpPr/>
          <p:nvPr/>
        </p:nvSpPr>
        <p:spPr>
          <a:xfrm>
            <a:off x="914400" y="457200"/>
            <a:ext cx="8382000" cy="707886"/>
          </a:xfrm>
          <a:prstGeom prst="rect">
            <a:avLst/>
          </a:prstGeom>
        </p:spPr>
        <p:txBody>
          <a:bodyPr wrap="square">
            <a:spAutoFit/>
          </a:bodyPr>
          <a:lstStyle/>
          <a:p>
            <a:pPr marL="1079500" marR="0">
              <a:spcBef>
                <a:spcPts val="0"/>
              </a:spcBef>
              <a:spcAft>
                <a:spcPts val="0"/>
              </a:spcAft>
            </a:pPr>
            <a:r>
              <a:rPr lang="en-US" sz="4000" dirty="0">
                <a:latin typeface="Calibri" panose="020F0502020204030204" pitchFamily="34" charset="0"/>
                <a:ea typeface="Calibri" panose="020F0502020204030204" pitchFamily="34" charset="0"/>
                <a:cs typeface="Arial" panose="020B0604020202020204" pitchFamily="34" charset="0"/>
              </a:rPr>
              <a:t>How to write a research title</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621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580134"/>
            <a:ext cx="11734800" cy="1366400"/>
          </a:xfrm>
          <a:prstGeom prst="rect">
            <a:avLst/>
          </a:prstGeom>
        </p:spPr>
        <p:txBody>
          <a:bodyPr vert="horz" wrap="square" lIns="0" tIns="133985" rIns="0" bIns="0" rtlCol="0">
            <a:spAutoFit/>
          </a:bodyPr>
          <a:lstStyle/>
          <a:p>
            <a:br>
              <a:rPr lang="en-US" sz="4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br>
            <a:endParaRPr sz="4000" dirty="0">
              <a:latin typeface="Tahoma"/>
              <a:cs typeface="Tahoma"/>
            </a:endParaRPr>
          </a:p>
        </p:txBody>
      </p:sp>
      <p:sp>
        <p:nvSpPr>
          <p:cNvPr id="7" name="Title 6"/>
          <p:cNvSpPr>
            <a:spLocks noGrp="1"/>
          </p:cNvSpPr>
          <p:nvPr>
            <p:ph type="title"/>
          </p:nvPr>
        </p:nvSpPr>
        <p:spPr>
          <a:xfrm>
            <a:off x="2254336" y="533400"/>
            <a:ext cx="7804064" cy="646331"/>
          </a:xfrm>
          <a:solidFill>
            <a:srgbClr val="9900FF"/>
          </a:solidFill>
          <a:ln w="28575">
            <a:solidFill>
              <a:srgbClr val="C00000"/>
            </a:solidFill>
          </a:ln>
        </p:spPr>
        <p:txBody>
          <a:bodyPr/>
          <a:lstStyle/>
          <a:p>
            <a:pPr algn="ctr"/>
            <a:r>
              <a:rPr lang="en-US" sz="4200" dirty="0">
                <a:solidFill>
                  <a:schemeClr val="bg1"/>
                </a:solidFill>
              </a:rPr>
              <a:t>Naming Title</a:t>
            </a:r>
          </a:p>
        </p:txBody>
      </p:sp>
      <p:sp>
        <p:nvSpPr>
          <p:cNvPr id="2" name="Rectangle 1"/>
          <p:cNvSpPr/>
          <p:nvPr/>
        </p:nvSpPr>
        <p:spPr>
          <a:xfrm>
            <a:off x="1371600" y="1143000"/>
            <a:ext cx="10591800" cy="4339650"/>
          </a:xfrm>
          <a:prstGeom prst="rect">
            <a:avLst/>
          </a:prstGeom>
        </p:spPr>
        <p:txBody>
          <a:bodyPr wrap="square">
            <a:spAutoFit/>
          </a:bodyPr>
          <a:lstStyle/>
          <a:p>
            <a:endParaRPr lang="en-US" sz="36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400" b="1" dirty="0">
                <a:solidFill>
                  <a:srgbClr val="000000"/>
                </a:solidFill>
                <a:latin typeface="BrowalliaUPC" panose="020B0604020202020204" pitchFamily="34" charset="-34"/>
                <a:cs typeface="BrowalliaUPC" panose="020B0604020202020204" pitchFamily="34" charset="-34"/>
              </a:rPr>
              <a:t>1. </a:t>
            </a:r>
            <a:r>
              <a:rPr lang="en-US" sz="3400" b="1" dirty="0">
                <a:solidFill>
                  <a:srgbClr val="000000"/>
                </a:solidFill>
                <a:latin typeface="BrowalliaUPC" panose="020B0604020202020204" pitchFamily="34" charset="-34"/>
                <a:cs typeface="BrowalliaUPC" panose="020B0604020202020204" pitchFamily="34" charset="-34"/>
              </a:rPr>
              <a:t>Titles should be concise and easy to understand, clear meaning.</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2. </a:t>
            </a:r>
            <a:r>
              <a:rPr lang="en-US" sz="3400" b="1" dirty="0">
                <a:solidFill>
                  <a:srgbClr val="000000"/>
                </a:solidFill>
                <a:latin typeface="BrowalliaUPC" panose="020B0604020202020204" pitchFamily="34" charset="-34"/>
                <a:cs typeface="BrowalliaUPC" panose="020B0604020202020204" pitchFamily="34" charset="-34"/>
              </a:rPr>
              <a:t>The title must match the problem being researched not outside the research topic.</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3. </a:t>
            </a:r>
            <a:r>
              <a:rPr lang="en-US" sz="3400" b="1" dirty="0">
                <a:solidFill>
                  <a:srgbClr val="000000"/>
                </a:solidFill>
                <a:latin typeface="BrowalliaUPC" panose="020B0604020202020204" pitchFamily="34" charset="-34"/>
                <a:cs typeface="BrowalliaUPC" panose="020B0604020202020204" pitchFamily="34" charset="-34"/>
              </a:rPr>
              <a:t>The titles must reflect the variables in the research or the relationship of variables used in research.</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4. </a:t>
            </a:r>
            <a:r>
              <a:rPr lang="en-US" sz="3400" b="1" dirty="0">
                <a:solidFill>
                  <a:srgbClr val="000000"/>
                </a:solidFill>
                <a:latin typeface="BrowalliaUPC" panose="020B0604020202020204" pitchFamily="34" charset="-34"/>
                <a:cs typeface="BrowalliaUPC" panose="020B0604020202020204" pitchFamily="34" charset="-34"/>
              </a:rPr>
              <a:t>The titles must not be redundant with others, even if there was similar or consistent content.</a:t>
            </a:r>
            <a:endParaRPr lang="th-TH" sz="34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69173" y="486011"/>
            <a:ext cx="7713028" cy="1094439"/>
            <a:chOff x="2450592" y="481583"/>
            <a:chExt cx="8949055" cy="1252855"/>
          </a:xfrm>
        </p:grpSpPr>
        <p:sp>
          <p:nvSpPr>
            <p:cNvPr id="3" name="object 3"/>
            <p:cNvSpPr/>
            <p:nvPr/>
          </p:nvSpPr>
          <p:spPr>
            <a:xfrm>
              <a:off x="2469642" y="500633"/>
              <a:ext cx="8910955" cy="1214755"/>
            </a:xfrm>
            <a:custGeom>
              <a:avLst/>
              <a:gdLst/>
              <a:ahLst/>
              <a:cxnLst/>
              <a:rect l="l" t="t" r="r" b="b"/>
              <a:pathLst>
                <a:path w="8910955" h="1214755">
                  <a:moveTo>
                    <a:pt x="8910828" y="0"/>
                  </a:moveTo>
                  <a:lnTo>
                    <a:pt x="0" y="0"/>
                  </a:lnTo>
                  <a:lnTo>
                    <a:pt x="0" y="1214627"/>
                  </a:lnTo>
                  <a:lnTo>
                    <a:pt x="8910828" y="1214627"/>
                  </a:lnTo>
                  <a:lnTo>
                    <a:pt x="8910828" y="0"/>
                  </a:lnTo>
                  <a:close/>
                </a:path>
              </a:pathLst>
            </a:custGeom>
            <a:solidFill>
              <a:srgbClr val="FFFF00"/>
            </a:solidFill>
          </p:spPr>
          <p:txBody>
            <a:bodyPr wrap="square" lIns="0" tIns="0" rIns="0" bIns="0" rtlCol="0"/>
            <a:lstStyle/>
            <a:p>
              <a:endParaRPr/>
            </a:p>
          </p:txBody>
        </p:sp>
        <p:sp>
          <p:nvSpPr>
            <p:cNvPr id="4" name="object 4"/>
            <p:cNvSpPr/>
            <p:nvPr/>
          </p:nvSpPr>
          <p:spPr>
            <a:xfrm>
              <a:off x="2469642" y="500633"/>
              <a:ext cx="8910955" cy="1214755"/>
            </a:xfrm>
            <a:custGeom>
              <a:avLst/>
              <a:gdLst/>
              <a:ahLst/>
              <a:cxnLst/>
              <a:rect l="l" t="t" r="r" b="b"/>
              <a:pathLst>
                <a:path w="8910955" h="1214755">
                  <a:moveTo>
                    <a:pt x="0" y="1214627"/>
                  </a:moveTo>
                  <a:lnTo>
                    <a:pt x="8910828" y="1214627"/>
                  </a:lnTo>
                  <a:lnTo>
                    <a:pt x="8910828" y="0"/>
                  </a:lnTo>
                  <a:lnTo>
                    <a:pt x="0" y="0"/>
                  </a:lnTo>
                  <a:lnTo>
                    <a:pt x="0" y="1214627"/>
                  </a:lnTo>
                  <a:close/>
                </a:path>
              </a:pathLst>
            </a:custGeom>
            <a:ln w="38100">
              <a:solidFill>
                <a:srgbClr val="000000"/>
              </a:solidFill>
            </a:ln>
          </p:spPr>
          <p:txBody>
            <a:bodyPr wrap="square" lIns="0" tIns="0" rIns="0" bIns="0" rtlCol="0"/>
            <a:lstStyle/>
            <a:p>
              <a:endParaRPr/>
            </a:p>
          </p:txBody>
        </p:sp>
      </p:grpSp>
      <p:sp>
        <p:nvSpPr>
          <p:cNvPr id="9" name="Title 8"/>
          <p:cNvSpPr>
            <a:spLocks noGrp="1"/>
          </p:cNvSpPr>
          <p:nvPr>
            <p:ph type="title"/>
          </p:nvPr>
        </p:nvSpPr>
        <p:spPr>
          <a:xfrm>
            <a:off x="2314659" y="627440"/>
            <a:ext cx="7286541" cy="707886"/>
          </a:xfrm>
        </p:spPr>
        <p:txBody>
          <a:bodyPr/>
          <a:lstStyle/>
          <a:p>
            <a:pPr algn="ctr"/>
            <a:r>
              <a:rPr lang="en-US" sz="4600" dirty="0">
                <a:latin typeface="Angsana New" panose="02020603050405020304" pitchFamily="18" charset="-34"/>
                <a:cs typeface="Angsana New" panose="02020603050405020304" pitchFamily="18" charset="-34"/>
              </a:rPr>
              <a:t>Principles of research title writing</a:t>
            </a:r>
          </a:p>
        </p:txBody>
      </p:sp>
      <p:sp>
        <p:nvSpPr>
          <p:cNvPr id="10" name="Rectangle 9"/>
          <p:cNvSpPr/>
          <p:nvPr/>
        </p:nvSpPr>
        <p:spPr>
          <a:xfrm>
            <a:off x="2685361" y="2086550"/>
            <a:ext cx="8407320" cy="523220"/>
          </a:xfrm>
          <a:prstGeom prst="rect">
            <a:avLst/>
          </a:prstGeom>
        </p:spPr>
        <p:txBody>
          <a:bodyPr wrap="square">
            <a:spAutoFit/>
          </a:bodyPr>
          <a:lstStyle/>
          <a:p>
            <a:r>
              <a:rPr lang="en-US" sz="2800" b="1" dirty="0">
                <a:latin typeface="BrowalliaUPC" panose="020B0604020202020204" pitchFamily="34" charset="-34"/>
                <a:ea typeface="BrowalliaUPC" panose="020B0604020202020204" pitchFamily="34" charset="-34"/>
                <a:cs typeface="Arial" panose="020B0604020202020204" pitchFamily="34" charset="0"/>
              </a:rPr>
              <a:t>Keep it short,, concise, clear, easy to understand and get the point.</a:t>
            </a:r>
            <a:endParaRPr lang="en-US" sz="2800" dirty="0"/>
          </a:p>
        </p:txBody>
      </p:sp>
      <p:pic>
        <p:nvPicPr>
          <p:cNvPr id="11" name="Picture 10"/>
          <p:cNvPicPr>
            <a:picLocks noChangeAspect="1"/>
          </p:cNvPicPr>
          <p:nvPr/>
        </p:nvPicPr>
        <p:blipFill>
          <a:blip r:embed="rId2"/>
          <a:stretch>
            <a:fillRect/>
          </a:stretch>
        </p:blipFill>
        <p:spPr>
          <a:xfrm>
            <a:off x="2257578" y="2917822"/>
            <a:ext cx="8670383" cy="847417"/>
          </a:xfrm>
          <a:prstGeom prst="rect">
            <a:avLst/>
          </a:prstGeom>
        </p:spPr>
      </p:pic>
      <p:sp>
        <p:nvSpPr>
          <p:cNvPr id="14" name="Text Placeholder 13"/>
          <p:cNvSpPr>
            <a:spLocks noGrp="1"/>
          </p:cNvSpPr>
          <p:nvPr>
            <p:ph type="body" idx="1"/>
          </p:nvPr>
        </p:nvSpPr>
        <p:spPr>
          <a:xfrm>
            <a:off x="2770186" y="2947492"/>
            <a:ext cx="7947025" cy="430887"/>
          </a:xfrm>
        </p:spPr>
        <p:txBody>
          <a:bodyPr/>
          <a:lstStyle/>
          <a:p>
            <a:r>
              <a:rPr lang="en-US" sz="2800" dirty="0">
                <a:latin typeface="Browallia New" panose="020B0604020202020204" pitchFamily="34" charset="-34"/>
                <a:cs typeface="Browallia New" panose="020B0604020202020204" pitchFamily="34" charset="-34"/>
              </a:rPr>
              <a:t>Write meaningfully.</a:t>
            </a:r>
          </a:p>
        </p:txBody>
      </p:sp>
      <p:sp>
        <p:nvSpPr>
          <p:cNvPr id="15" name="Text Placeholder 13"/>
          <p:cNvSpPr txBox="1">
            <a:spLocks/>
          </p:cNvSpPr>
          <p:nvPr/>
        </p:nvSpPr>
        <p:spPr>
          <a:xfrm>
            <a:off x="2770186" y="3607713"/>
            <a:ext cx="9117014" cy="43088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a:latin typeface="Browallia New" panose="020B0604020202020204" pitchFamily="34" charset="-34"/>
                <a:cs typeface="Browallia New" panose="020B0604020202020204" pitchFamily="34" charset="-34"/>
              </a:rPr>
              <a:t>Write interesting and up-to-date </a:t>
            </a:r>
            <a:r>
              <a:rPr lang="th-TH" sz="2800" kern="0" dirty="0">
                <a:solidFill>
                  <a:srgbClr val="FF0000"/>
                </a:solidFill>
                <a:latin typeface="Browallia New" panose="020B0604020202020204" pitchFamily="34" charset="-34"/>
                <a:cs typeface="Browallia New" panose="020B0604020202020204" pitchFamily="34" charset="-34"/>
              </a:rPr>
              <a:t>(</a:t>
            </a:r>
            <a:r>
              <a:rPr lang="en-US" sz="2800" kern="0" dirty="0" err="1">
                <a:solidFill>
                  <a:srgbClr val="FF0000"/>
                </a:solidFill>
                <a:latin typeface="Browallia New" panose="020B0604020202020204" pitchFamily="34" charset="-34"/>
                <a:cs typeface="Browallia New" panose="020B0604020202020204" pitchFamily="34" charset="-34"/>
              </a:rPr>
              <a:t>Gobal</a:t>
            </a:r>
            <a:r>
              <a:rPr lang="en-US" sz="2800" kern="0" dirty="0">
                <a:solidFill>
                  <a:srgbClr val="FF0000"/>
                </a:solidFill>
                <a:latin typeface="Browallia New" panose="020B0604020202020204" pitchFamily="34" charset="-34"/>
                <a:cs typeface="Browallia New" panose="020B0604020202020204" pitchFamily="34" charset="-34"/>
              </a:rPr>
              <a:t>/Country/Area</a:t>
            </a:r>
            <a:r>
              <a:rPr lang="th-TH" sz="2800" kern="0" dirty="0">
                <a:solidFill>
                  <a:srgbClr val="FF0000"/>
                </a:solidFill>
                <a:latin typeface="Browallia New" panose="020B0604020202020204" pitchFamily="34" charset="-34"/>
                <a:cs typeface="Browallia New" panose="020B0604020202020204" pitchFamily="34" charset="-34"/>
              </a:rPr>
              <a:t>)</a:t>
            </a:r>
            <a:endParaRPr lang="en-US" sz="2800" kern="0" dirty="0">
              <a:solidFill>
                <a:srgbClr val="FF0000"/>
              </a:solidFill>
              <a:latin typeface="Browallia New" panose="020B0604020202020204" pitchFamily="34" charset="-34"/>
              <a:cs typeface="Browallia New" panose="020B0604020202020204" pitchFamily="34" charset="-34"/>
            </a:endParaRPr>
          </a:p>
        </p:txBody>
      </p:sp>
      <p:pic>
        <p:nvPicPr>
          <p:cNvPr id="16" name="Picture 15"/>
          <p:cNvPicPr>
            <a:picLocks noChangeAspect="1"/>
          </p:cNvPicPr>
          <p:nvPr/>
        </p:nvPicPr>
        <p:blipFill>
          <a:blip r:embed="rId3"/>
          <a:stretch>
            <a:fillRect/>
          </a:stretch>
        </p:blipFill>
        <p:spPr>
          <a:xfrm>
            <a:off x="2253539" y="2100075"/>
            <a:ext cx="8230313" cy="847417"/>
          </a:xfrm>
          <a:prstGeom prst="rect">
            <a:avLst/>
          </a:prstGeom>
        </p:spPr>
      </p:pic>
      <p:pic>
        <p:nvPicPr>
          <p:cNvPr id="17" name="Picture 16"/>
          <p:cNvPicPr>
            <a:picLocks noChangeAspect="1"/>
          </p:cNvPicPr>
          <p:nvPr/>
        </p:nvPicPr>
        <p:blipFill>
          <a:blip r:embed="rId3"/>
          <a:stretch>
            <a:fillRect/>
          </a:stretch>
        </p:blipFill>
        <p:spPr>
          <a:xfrm>
            <a:off x="2269413" y="3570130"/>
            <a:ext cx="8230313" cy="847417"/>
          </a:xfrm>
          <a:prstGeom prst="rect">
            <a:avLst/>
          </a:prstGeom>
        </p:spPr>
      </p:pic>
      <p:pic>
        <p:nvPicPr>
          <p:cNvPr id="18" name="Picture 17"/>
          <p:cNvPicPr>
            <a:picLocks noChangeAspect="1"/>
          </p:cNvPicPr>
          <p:nvPr/>
        </p:nvPicPr>
        <p:blipFill>
          <a:blip r:embed="rId4"/>
          <a:stretch>
            <a:fillRect/>
          </a:stretch>
        </p:blipFill>
        <p:spPr>
          <a:xfrm>
            <a:off x="2280411" y="5030689"/>
            <a:ext cx="8230313" cy="847417"/>
          </a:xfrm>
          <a:prstGeom prst="rect">
            <a:avLst/>
          </a:prstGeom>
        </p:spPr>
      </p:pic>
      <p:sp>
        <p:nvSpPr>
          <p:cNvPr id="19" name="Text Placeholder 13"/>
          <p:cNvSpPr txBox="1">
            <a:spLocks/>
          </p:cNvSpPr>
          <p:nvPr/>
        </p:nvSpPr>
        <p:spPr>
          <a:xfrm>
            <a:off x="2770186" y="4369713"/>
            <a:ext cx="9117014" cy="30777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t>Use written language </a:t>
            </a:r>
            <a:r>
              <a:rPr lang="th-TH" sz="2000" kern="0" dirty="0">
                <a:solidFill>
                  <a:srgbClr val="FF0000"/>
                </a:solidFill>
              </a:rPr>
              <a:t>(</a:t>
            </a:r>
            <a:r>
              <a:rPr lang="en-US" sz="2000" kern="0" dirty="0">
                <a:solidFill>
                  <a:srgbClr val="FF0000"/>
                </a:solidFill>
              </a:rPr>
              <a:t>Academic Language</a:t>
            </a:r>
            <a:r>
              <a:rPr lang="th-TH" sz="2000" kern="0" dirty="0">
                <a:solidFill>
                  <a:srgbClr val="FF0000"/>
                </a:solidFill>
              </a:rPr>
              <a:t>)</a:t>
            </a:r>
            <a:endParaRPr lang="en-US" sz="2000" kern="0" dirty="0">
              <a:solidFill>
                <a:srgbClr val="FF0000"/>
              </a:solidFill>
            </a:endParaRPr>
          </a:p>
        </p:txBody>
      </p:sp>
      <p:pic>
        <p:nvPicPr>
          <p:cNvPr id="21" name="Picture 20"/>
          <p:cNvPicPr>
            <a:picLocks noChangeAspect="1"/>
          </p:cNvPicPr>
          <p:nvPr/>
        </p:nvPicPr>
        <p:blipFill>
          <a:blip r:embed="rId3"/>
          <a:stretch>
            <a:fillRect/>
          </a:stretch>
        </p:blipFill>
        <p:spPr>
          <a:xfrm>
            <a:off x="2280411" y="4271412"/>
            <a:ext cx="8230313" cy="847417"/>
          </a:xfrm>
          <a:prstGeom prst="rect">
            <a:avLst/>
          </a:prstGeom>
        </p:spPr>
      </p:pic>
      <p:sp>
        <p:nvSpPr>
          <p:cNvPr id="22" name="Text Placeholder 13"/>
          <p:cNvSpPr txBox="1">
            <a:spLocks/>
          </p:cNvSpPr>
          <p:nvPr/>
        </p:nvSpPr>
        <p:spPr>
          <a:xfrm>
            <a:off x="2763259" y="5057904"/>
            <a:ext cx="9117014" cy="43088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a:latin typeface="Browallia New" panose="020B0604020202020204" pitchFamily="34" charset="-34"/>
                <a:cs typeface="Browallia New" panose="020B0604020202020204" pitchFamily="34" charset="-34"/>
              </a:rPr>
              <a:t>No longer than 2 lines</a:t>
            </a:r>
            <a:endParaRPr lang="en-US" sz="2800" kern="0" dirty="0">
              <a:solidFill>
                <a:srgbClr val="FF0000"/>
              </a:solidFill>
              <a:latin typeface="Browallia New" panose="020B0604020202020204" pitchFamily="34" charset="-34"/>
              <a:cs typeface="Browallia New" panose="020B0604020202020204" pitchFamily="34" charset="-34"/>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457200" y="3041638"/>
            <a:ext cx="3000755" cy="2910839"/>
          </a:xfrm>
          <a:prstGeom prst="rect">
            <a:avLst/>
          </a:prstGeom>
        </p:spPr>
      </p:pic>
      <p:sp>
        <p:nvSpPr>
          <p:cNvPr id="7" name="Title 6"/>
          <p:cNvSpPr>
            <a:spLocks noGrp="1"/>
          </p:cNvSpPr>
          <p:nvPr>
            <p:ph type="title"/>
          </p:nvPr>
        </p:nvSpPr>
        <p:spPr>
          <a:xfrm>
            <a:off x="3276600" y="1757309"/>
            <a:ext cx="7848600" cy="1976491"/>
          </a:xfrm>
        </p:spPr>
        <p:txBody>
          <a:bodyPr/>
          <a:lstStyle/>
          <a:p>
            <a:pPr algn="ctr"/>
            <a:r>
              <a:rPr lang="en-US" sz="3600" dirty="0"/>
              <a:t>Background writing techniques and the importance of the research problem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86096"/>
            <a:ext cx="9502140" cy="1536024"/>
          </a:xfrm>
          <a:custGeom>
            <a:avLst/>
            <a:gdLst/>
            <a:ahLst/>
            <a:cxnLst/>
            <a:rect l="l" t="t" r="r" b="b"/>
            <a:pathLst>
              <a:path w="9227820" h="850900">
                <a:moveTo>
                  <a:pt x="9227820" y="0"/>
                </a:moveTo>
                <a:lnTo>
                  <a:pt x="0" y="0"/>
                </a:lnTo>
                <a:lnTo>
                  <a:pt x="0" y="850391"/>
                </a:lnTo>
                <a:lnTo>
                  <a:pt x="9227820" y="850391"/>
                </a:lnTo>
                <a:lnTo>
                  <a:pt x="9227820"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1630467" y="268017"/>
            <a:ext cx="9502140" cy="1273682"/>
          </a:xfrm>
          <a:prstGeom prst="rect">
            <a:avLst/>
          </a:prstGeom>
          <a:ln w="9144">
            <a:solidFill>
              <a:srgbClr val="FFFF00"/>
            </a:solidFill>
          </a:ln>
        </p:spPr>
        <p:txBody>
          <a:bodyPr vert="horz" wrap="square" lIns="0" tIns="0" rIns="0" bIns="0" rtlCol="0">
            <a:spAutoFit/>
          </a:bodyPr>
          <a:lstStyle/>
          <a:p>
            <a:pPr marR="186055" algn="ctr">
              <a:lnSpc>
                <a:spcPts val="5310"/>
              </a:lnSpc>
            </a:pPr>
            <a:r>
              <a:rPr lang="en-US" sz="3200" dirty="0"/>
              <a:t>Writing the significance of the research problem</a:t>
            </a:r>
            <a:endParaRPr sz="3200" dirty="0"/>
          </a:p>
        </p:txBody>
      </p:sp>
      <p:grpSp>
        <p:nvGrpSpPr>
          <p:cNvPr id="4" name="object 4"/>
          <p:cNvGrpSpPr/>
          <p:nvPr/>
        </p:nvGrpSpPr>
        <p:grpSpPr>
          <a:xfrm>
            <a:off x="3944111" y="1722120"/>
            <a:ext cx="4436745" cy="4511040"/>
            <a:chOff x="3944111" y="1722120"/>
            <a:chExt cx="4436745" cy="4511040"/>
          </a:xfrm>
        </p:grpSpPr>
        <p:pic>
          <p:nvPicPr>
            <p:cNvPr id="5" name="object 5"/>
            <p:cNvPicPr/>
            <p:nvPr/>
          </p:nvPicPr>
          <p:blipFill>
            <a:blip r:embed="rId3" cstate="print"/>
            <a:stretch>
              <a:fillRect/>
            </a:stretch>
          </p:blipFill>
          <p:spPr>
            <a:xfrm>
              <a:off x="3944111" y="1970532"/>
              <a:ext cx="4436364" cy="4262628"/>
            </a:xfrm>
            <a:prstGeom prst="rect">
              <a:avLst/>
            </a:prstGeom>
          </p:spPr>
        </p:pic>
        <p:pic>
          <p:nvPicPr>
            <p:cNvPr id="6" name="object 6"/>
            <p:cNvPicPr/>
            <p:nvPr/>
          </p:nvPicPr>
          <p:blipFill>
            <a:blip r:embed="rId4" cstate="print"/>
            <a:stretch>
              <a:fillRect/>
            </a:stretch>
          </p:blipFill>
          <p:spPr>
            <a:xfrm>
              <a:off x="4861559" y="1722120"/>
              <a:ext cx="2601467" cy="1248155"/>
            </a:xfrm>
            <a:prstGeom prst="rect">
              <a:avLst/>
            </a:prstGeom>
          </p:spPr>
        </p:pic>
      </p:grpSp>
      <p:grpSp>
        <p:nvGrpSpPr>
          <p:cNvPr id="8" name="object 8"/>
          <p:cNvGrpSpPr/>
          <p:nvPr/>
        </p:nvGrpSpPr>
        <p:grpSpPr>
          <a:xfrm>
            <a:off x="4776215" y="3331690"/>
            <a:ext cx="5923915" cy="3176270"/>
            <a:chOff x="4735067" y="3369564"/>
            <a:chExt cx="5923915" cy="3176270"/>
          </a:xfrm>
        </p:grpSpPr>
        <p:pic>
          <p:nvPicPr>
            <p:cNvPr id="9" name="object 9"/>
            <p:cNvPicPr/>
            <p:nvPr/>
          </p:nvPicPr>
          <p:blipFill>
            <a:blip r:embed="rId5" cstate="print"/>
            <a:stretch>
              <a:fillRect/>
            </a:stretch>
          </p:blipFill>
          <p:spPr>
            <a:xfrm>
              <a:off x="7862316" y="3369564"/>
              <a:ext cx="2796539" cy="1243584"/>
            </a:xfrm>
            <a:prstGeom prst="rect">
              <a:avLst/>
            </a:prstGeom>
          </p:spPr>
        </p:pic>
        <p:pic>
          <p:nvPicPr>
            <p:cNvPr id="10" name="object 10"/>
            <p:cNvPicPr/>
            <p:nvPr/>
          </p:nvPicPr>
          <p:blipFill>
            <a:blip r:embed="rId6" cstate="print"/>
            <a:stretch>
              <a:fillRect/>
            </a:stretch>
          </p:blipFill>
          <p:spPr>
            <a:xfrm>
              <a:off x="4735067" y="5387340"/>
              <a:ext cx="2948940" cy="1158240"/>
            </a:xfrm>
            <a:prstGeom prst="rect">
              <a:avLst/>
            </a:prstGeom>
          </p:spPr>
        </p:pic>
      </p:grpSp>
      <p:sp>
        <p:nvSpPr>
          <p:cNvPr id="11" name="object 11"/>
          <p:cNvSpPr txBox="1"/>
          <p:nvPr/>
        </p:nvSpPr>
        <p:spPr>
          <a:xfrm>
            <a:off x="5391150" y="5472176"/>
            <a:ext cx="1637030" cy="387927"/>
          </a:xfrm>
          <a:prstGeom prst="rect">
            <a:avLst/>
          </a:prstGeom>
        </p:spPr>
        <p:txBody>
          <a:bodyPr vert="horz" wrap="square" lIns="0" tIns="28575" rIns="0" bIns="0" rtlCol="0">
            <a:spAutoFit/>
          </a:bodyPr>
          <a:lstStyle/>
          <a:p>
            <a:pPr marL="356870" marR="5080" indent="-344805">
              <a:lnSpc>
                <a:spcPts val="2840"/>
              </a:lnSpc>
              <a:spcBef>
                <a:spcPts val="225"/>
              </a:spcBef>
            </a:pPr>
            <a:endParaRPr sz="2400" dirty="0">
              <a:latin typeface="Tahoma"/>
              <a:cs typeface="Tahoma"/>
            </a:endParaRPr>
          </a:p>
        </p:txBody>
      </p:sp>
      <p:pic>
        <p:nvPicPr>
          <p:cNvPr id="12" name="object 12"/>
          <p:cNvPicPr/>
          <p:nvPr/>
        </p:nvPicPr>
        <p:blipFill>
          <a:blip r:embed="rId7" cstate="print"/>
          <a:stretch>
            <a:fillRect/>
          </a:stretch>
        </p:blipFill>
        <p:spPr>
          <a:xfrm>
            <a:off x="1725167" y="3407664"/>
            <a:ext cx="2671572" cy="1205484"/>
          </a:xfrm>
          <a:prstGeom prst="rect">
            <a:avLst/>
          </a:prstGeom>
        </p:spPr>
      </p:pic>
      <p:pic>
        <p:nvPicPr>
          <p:cNvPr id="15" name="object 15"/>
          <p:cNvPicPr/>
          <p:nvPr/>
        </p:nvPicPr>
        <p:blipFill>
          <a:blip r:embed="rId8" cstate="print"/>
          <a:stretch>
            <a:fillRect/>
          </a:stretch>
        </p:blipFill>
        <p:spPr>
          <a:xfrm>
            <a:off x="9546335" y="0"/>
            <a:ext cx="2267712" cy="2919121"/>
          </a:xfrm>
          <a:prstGeom prst="rect">
            <a:avLst/>
          </a:prstGeom>
        </p:spPr>
      </p:pic>
      <p:sp>
        <p:nvSpPr>
          <p:cNvPr id="19" name="object 19"/>
          <p:cNvSpPr txBox="1"/>
          <p:nvPr/>
        </p:nvSpPr>
        <p:spPr>
          <a:xfrm>
            <a:off x="4985130" y="3517519"/>
            <a:ext cx="2202815" cy="443070"/>
          </a:xfrm>
          <a:prstGeom prst="rect">
            <a:avLst/>
          </a:prstGeom>
        </p:spPr>
        <p:txBody>
          <a:bodyPr vert="horz" wrap="square" lIns="0" tIns="12065" rIns="0" bIns="0" rtlCol="0">
            <a:spAutoFit/>
          </a:bodyPr>
          <a:lstStyle/>
          <a:p>
            <a:pPr marL="547370" marR="187960" indent="-535305">
              <a:lnSpc>
                <a:spcPct val="100000"/>
              </a:lnSpc>
              <a:spcBef>
                <a:spcPts val="95"/>
              </a:spcBef>
            </a:pPr>
            <a:endParaRPr sz="2800" dirty="0">
              <a:latin typeface="Tahoma"/>
              <a:cs typeface="Tahoma"/>
            </a:endParaRPr>
          </a:p>
        </p:txBody>
      </p:sp>
      <p:sp>
        <p:nvSpPr>
          <p:cNvPr id="20" name="Rectangle 19"/>
          <p:cNvSpPr/>
          <p:nvPr/>
        </p:nvSpPr>
        <p:spPr>
          <a:xfrm>
            <a:off x="5214850" y="2020669"/>
            <a:ext cx="1839861" cy="646331"/>
          </a:xfrm>
          <a:prstGeom prst="rect">
            <a:avLst/>
          </a:prstGeom>
        </p:spPr>
        <p:txBody>
          <a:bodyPr wrap="squar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Research’s experience</a:t>
            </a:r>
            <a:endParaRPr lang="th-TH"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8464860" y="3768816"/>
            <a:ext cx="1839861" cy="369332"/>
          </a:xfrm>
          <a:prstGeom prst="rect">
            <a:avLst/>
          </a:prstGeom>
        </p:spPr>
        <p:txBody>
          <a:bodyPr wrap="squar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Social Issues</a:t>
            </a:r>
            <a:endParaRPr lang="th-TH"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985130" y="5536937"/>
            <a:ext cx="2447417" cy="646331"/>
          </a:xfrm>
          <a:prstGeom prst="rect">
            <a:avLst/>
          </a:prstGeom>
        </p:spPr>
        <p:txBody>
          <a:bodyPr wrap="square">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Community/agency information</a:t>
            </a:r>
            <a:endParaRPr lang="th-TH"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1955497" y="3561739"/>
            <a:ext cx="1999239" cy="923330"/>
          </a:xfrm>
          <a:prstGeom prst="rect">
            <a:avLst/>
          </a:prstGeom>
        </p:spPr>
        <p:txBody>
          <a:bodyPr wrap="square">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Literature review/relevant research</a:t>
            </a:r>
          </a:p>
        </p:txBody>
      </p:sp>
      <p:graphicFrame>
        <p:nvGraphicFramePr>
          <p:cNvPr id="26" name="Table 25"/>
          <p:cNvGraphicFramePr>
            <a:graphicFrameLocks noGrp="1"/>
          </p:cNvGraphicFramePr>
          <p:nvPr/>
        </p:nvGraphicFramePr>
        <p:xfrm>
          <a:off x="4458600" y="3407664"/>
          <a:ext cx="3329123" cy="1512969"/>
        </p:xfrm>
        <a:graphic>
          <a:graphicData uri="http://schemas.openxmlformats.org/drawingml/2006/table">
            <a:tbl>
              <a:tblPr/>
              <a:tblGrid>
                <a:gridCol w="3329123">
                  <a:extLst>
                    <a:ext uri="{9D8B030D-6E8A-4147-A177-3AD203B41FA5}">
                      <a16:colId xmlns:a16="http://schemas.microsoft.com/office/drawing/2014/main" val="20000"/>
                    </a:ext>
                  </a:extLst>
                </a:gridCol>
              </a:tblGrid>
              <a:tr h="1118943">
                <a:tc>
                  <a:txBody>
                    <a:bodyPr/>
                    <a:lstStyle/>
                    <a:p>
                      <a:pPr marL="0" marR="0" algn="ctr">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Background and significance of the problem</a:t>
                      </a:r>
                    </a:p>
                  </a:txBody>
                  <a:tcPr marL="0" marR="0" marT="0" marB="0" anchor="b">
                    <a:lnL>
                      <a:noFill/>
                    </a:lnL>
                    <a:lnR>
                      <a:noFill/>
                    </a:lnR>
                    <a:lnT>
                      <a:noFill/>
                    </a:lnT>
                    <a:lnB>
                      <a:noFill/>
                    </a:lnB>
                  </a:tcPr>
                </a:tc>
                <a:extLst>
                  <a:ext uri="{0D108BD9-81ED-4DB2-BD59-A6C34878D82A}">
                    <a16:rowId xmlns:a16="http://schemas.microsoft.com/office/drawing/2014/main" val="10000"/>
                  </a:ext>
                </a:extLst>
              </a:tr>
              <a:tr h="394026">
                <a:tc>
                  <a:txBody>
                    <a:bodyPr/>
                    <a:lstStyle/>
                    <a:p>
                      <a:pPr marL="533400" marR="0" algn="ctr">
                        <a:lnSpc>
                          <a:spcPts val="3350"/>
                        </a:lnSpc>
                        <a:spcBef>
                          <a:spcPts val="0"/>
                        </a:spcBef>
                        <a:spcAft>
                          <a:spcPts val="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9905"/>
            <a:chOff x="0" y="0"/>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2851404" cy="6859521"/>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grpSp>
      <p:sp>
        <p:nvSpPr>
          <p:cNvPr id="6" name="object 6"/>
          <p:cNvSpPr/>
          <p:nvPr/>
        </p:nvSpPr>
        <p:spPr>
          <a:xfrm>
            <a:off x="0" y="4323588"/>
            <a:ext cx="1743075" cy="779145"/>
          </a:xfrm>
          <a:custGeom>
            <a:avLst/>
            <a:gdLst/>
            <a:ahLst/>
            <a:cxnLst/>
            <a:rect l="l" t="t" r="r" b="b"/>
            <a:pathLst>
              <a:path w="1743075" h="779145">
                <a:moveTo>
                  <a:pt x="1346200" y="0"/>
                </a:moveTo>
                <a:lnTo>
                  <a:pt x="0" y="0"/>
                </a:lnTo>
                <a:lnTo>
                  <a:pt x="0" y="778763"/>
                </a:lnTo>
                <a:lnTo>
                  <a:pt x="1346200" y="778763"/>
                </a:lnTo>
                <a:lnTo>
                  <a:pt x="1355891" y="777956"/>
                </a:lnTo>
                <a:lnTo>
                  <a:pt x="1363821" y="775827"/>
                </a:lnTo>
                <a:lnTo>
                  <a:pt x="1369988" y="772816"/>
                </a:lnTo>
                <a:lnTo>
                  <a:pt x="1374394" y="769366"/>
                </a:lnTo>
                <a:lnTo>
                  <a:pt x="1374394" y="764667"/>
                </a:lnTo>
                <a:lnTo>
                  <a:pt x="1379093" y="764667"/>
                </a:lnTo>
                <a:lnTo>
                  <a:pt x="1735582" y="408178"/>
                </a:lnTo>
                <a:lnTo>
                  <a:pt x="1740868" y="399587"/>
                </a:lnTo>
                <a:lnTo>
                  <a:pt x="1742630" y="388794"/>
                </a:lnTo>
                <a:lnTo>
                  <a:pt x="1740868" y="377120"/>
                </a:lnTo>
                <a:lnTo>
                  <a:pt x="1735582" y="365887"/>
                </a:lnTo>
                <a:lnTo>
                  <a:pt x="1379093" y="14097"/>
                </a:lnTo>
                <a:lnTo>
                  <a:pt x="1379093" y="9398"/>
                </a:lnTo>
                <a:lnTo>
                  <a:pt x="1374394" y="9398"/>
                </a:lnTo>
                <a:lnTo>
                  <a:pt x="1369988" y="5947"/>
                </a:lnTo>
                <a:lnTo>
                  <a:pt x="1363821" y="2936"/>
                </a:lnTo>
                <a:lnTo>
                  <a:pt x="1355891" y="807"/>
                </a:lnTo>
                <a:lnTo>
                  <a:pt x="1346200" y="0"/>
                </a:lnTo>
                <a:close/>
              </a:path>
            </a:pathLst>
          </a:custGeom>
          <a:solidFill>
            <a:srgbClr val="A42F0F"/>
          </a:solidFill>
        </p:spPr>
        <p:txBody>
          <a:bodyPr wrap="square" lIns="0" tIns="0" rIns="0" bIns="0" rtlCol="0"/>
          <a:lstStyle/>
          <a:p>
            <a:endParaRPr/>
          </a:p>
        </p:txBody>
      </p:sp>
      <p:sp>
        <p:nvSpPr>
          <p:cNvPr id="7" name="object 7"/>
          <p:cNvSpPr txBox="1"/>
          <p:nvPr/>
        </p:nvSpPr>
        <p:spPr>
          <a:xfrm>
            <a:off x="1524000" y="1844751"/>
            <a:ext cx="10287000" cy="4577535"/>
          </a:xfrm>
          <a:prstGeom prst="rect">
            <a:avLst/>
          </a:prstGeom>
        </p:spPr>
        <p:txBody>
          <a:bodyPr vert="horz" wrap="square" lIns="0" tIns="52705" rIns="0" bIns="0" rtlCol="0">
            <a:spAutoFit/>
          </a:bodyPr>
          <a:lstStyle/>
          <a:p>
            <a:pPr marL="748665" marR="355600" indent="-736600">
              <a:spcBef>
                <a:spcPts val="415"/>
              </a:spcBef>
            </a:pPr>
            <a:r>
              <a:rPr sz="4000" b="1" spc="85" dirty="0">
                <a:solidFill>
                  <a:srgbClr val="00AF50"/>
                </a:solidFill>
                <a:latin typeface="Cambria Math"/>
                <a:cs typeface="Cambria Math"/>
              </a:rPr>
              <a:t>❶</a:t>
            </a:r>
            <a:r>
              <a:rPr sz="4000" b="1" spc="-110" dirty="0">
                <a:solidFill>
                  <a:srgbClr val="00AF50"/>
                </a:solidFill>
                <a:latin typeface="Cambria Math"/>
                <a:cs typeface="Cambria Math"/>
              </a:rPr>
              <a:t> </a:t>
            </a:r>
            <a:r>
              <a:rPr lang="en-US" sz="4000" b="1" spc="-110" dirty="0">
                <a:solidFill>
                  <a:srgbClr val="00AF50"/>
                </a:solidFill>
                <a:latin typeface="Browallia New" panose="020B0604020202020204" pitchFamily="34" charset="-34"/>
                <a:cs typeface="Browallia New" panose="020B0604020202020204" pitchFamily="34" charset="-34"/>
              </a:rPr>
              <a:t>It is written or explained in order to know that because why do we need to research this</a:t>
            </a:r>
            <a:r>
              <a:rPr lang="th-TH" sz="4000" b="1" spc="-110" dirty="0">
                <a:solidFill>
                  <a:srgbClr val="00AF50"/>
                </a:solidFill>
                <a:latin typeface="Browallia New" panose="020B0604020202020204" pitchFamily="34" charset="-34"/>
                <a:cs typeface="Browallia New" panose="020B0604020202020204" pitchFamily="34" charset="-34"/>
              </a:rPr>
              <a:t>?</a:t>
            </a:r>
          </a:p>
          <a:p>
            <a:pPr marL="342900" marR="0" lvl="0" indent="-342900">
              <a:spcBef>
                <a:spcPts val="0"/>
              </a:spcBef>
              <a:spcAft>
                <a:spcPts val="0"/>
              </a:spcAft>
              <a:buFont typeface="Arial" panose="020B0604020202020204" pitchFamily="34" charset="0"/>
              <a:buChar char="❷"/>
              <a:tabLst>
                <a:tab pos="1993900" algn="l"/>
              </a:tabLst>
            </a:pPr>
            <a:r>
              <a:rPr lang="th-TH" sz="40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 </a:t>
            </a:r>
            <a:r>
              <a:rPr lang="en-US" sz="4400" b="1" dirty="0">
                <a:solidFill>
                  <a:srgbClr val="00B0F0"/>
                </a:solidFill>
                <a:latin typeface="Browallia New" panose="020B0604020202020204" pitchFamily="34" charset="-34"/>
                <a:ea typeface="BrowalliaUPC" panose="020B0604020202020204" pitchFamily="34" charset="-34"/>
                <a:cs typeface="Browallia New" panose="020B0604020202020204" pitchFamily="34" charset="-34"/>
              </a:rPr>
              <a:t>Is it necessary or important</a:t>
            </a:r>
            <a:r>
              <a:rPr lang="th-TH" sz="4400" b="1" dirty="0">
                <a:solidFill>
                  <a:srgbClr val="00B0F0"/>
                </a:solidFill>
                <a:latin typeface="Browallia New" panose="020B0604020202020204" pitchFamily="34" charset="-34"/>
                <a:ea typeface="BrowalliaUPC" panose="020B0604020202020204" pitchFamily="34" charset="-34"/>
                <a:cs typeface="Browallia New" panose="020B0604020202020204" pitchFamily="34" charset="-34"/>
              </a:rPr>
              <a:t>?</a:t>
            </a:r>
            <a:endParaRPr lang="en-US" sz="4400" b="1" dirty="0">
              <a:latin typeface="Browallia New" panose="020B0604020202020204" pitchFamily="34" charset="-34"/>
              <a:ea typeface="Calibri" panose="020F0502020204030204" pitchFamily="34" charset="0"/>
              <a:cs typeface="Browallia New" panose="020B0604020202020204" pitchFamily="34" charset="-34"/>
            </a:endParaRPr>
          </a:p>
          <a:p>
            <a:pPr marL="748665" marR="355600" indent="-736600">
              <a:spcBef>
                <a:spcPts val="415"/>
              </a:spcBef>
            </a:pPr>
            <a:r>
              <a:rPr sz="4000" b="1" spc="85" dirty="0">
                <a:solidFill>
                  <a:srgbClr val="00AF50"/>
                </a:solidFill>
                <a:latin typeface="Cambria Math"/>
                <a:cs typeface="Cambria Math"/>
              </a:rPr>
              <a:t>❸</a:t>
            </a:r>
            <a:r>
              <a:rPr lang="th-TH" sz="4000" b="1" spc="-185" dirty="0">
                <a:solidFill>
                  <a:srgbClr val="00AF50"/>
                </a:solidFill>
                <a:latin typeface="Cambria Math"/>
                <a:cs typeface="Cambria Math"/>
              </a:rPr>
              <a:t>	</a:t>
            </a:r>
            <a:r>
              <a:rPr lang="en-US" sz="4000" b="1" spc="-185" dirty="0">
                <a:solidFill>
                  <a:srgbClr val="00AF50"/>
                </a:solidFill>
                <a:latin typeface="Browallia New" panose="020B0604020202020204" pitchFamily="34" charset="-34"/>
                <a:cs typeface="Browallia New" panose="020B0604020202020204" pitchFamily="34" charset="-34"/>
              </a:rPr>
              <a:t>What are the benefits of research findings</a:t>
            </a:r>
            <a:r>
              <a:rPr lang="th-TH" sz="4000" b="1" spc="-185" dirty="0">
                <a:solidFill>
                  <a:srgbClr val="00AF50"/>
                </a:solidFill>
                <a:latin typeface="Browallia New" panose="020B0604020202020204" pitchFamily="34" charset="-34"/>
                <a:cs typeface="Browallia New" panose="020B0604020202020204" pitchFamily="34" charset="-34"/>
              </a:rPr>
              <a:t>?</a:t>
            </a:r>
          </a:p>
          <a:p>
            <a:pPr marL="748665" marR="355600" indent="-736600">
              <a:spcBef>
                <a:spcPts val="415"/>
              </a:spcBef>
            </a:pPr>
            <a:r>
              <a:rPr sz="4000" b="1" spc="85" dirty="0">
                <a:solidFill>
                  <a:srgbClr val="00AFEF"/>
                </a:solidFill>
                <a:latin typeface="Cambria Math"/>
                <a:cs typeface="Cambria Math"/>
              </a:rPr>
              <a:t>❹</a:t>
            </a:r>
            <a:r>
              <a:rPr sz="4000" b="1" spc="-204" dirty="0">
                <a:solidFill>
                  <a:srgbClr val="00AFEF"/>
                </a:solidFill>
                <a:latin typeface="Cambria Math"/>
                <a:cs typeface="Cambria Math"/>
              </a:rPr>
              <a:t> </a:t>
            </a:r>
            <a:r>
              <a:rPr lang="en-US" sz="4000" b="1" spc="-204" dirty="0">
                <a:solidFill>
                  <a:srgbClr val="00AFEF"/>
                </a:solidFill>
                <a:latin typeface="Browallia New" panose="020B0604020202020204" pitchFamily="34" charset="-34"/>
                <a:cs typeface="Browallia New" panose="020B0604020202020204" pitchFamily="34" charset="-34"/>
              </a:rPr>
              <a:t>Is it worth doing such research </a:t>
            </a:r>
            <a:r>
              <a:rPr lang="th-TH" sz="4000" b="1" spc="-204" dirty="0">
                <a:solidFill>
                  <a:srgbClr val="00AFEF"/>
                </a:solidFill>
                <a:latin typeface="Browallia New" panose="020B0604020202020204" pitchFamily="34" charset="-34"/>
                <a:cs typeface="Browallia New" panose="020B0604020202020204" pitchFamily="34" charset="-34"/>
              </a:rPr>
              <a:t>?</a:t>
            </a:r>
          </a:p>
          <a:p>
            <a:pPr marL="748665" marR="355600" indent="-736600">
              <a:spcBef>
                <a:spcPts val="415"/>
              </a:spcBef>
            </a:pPr>
            <a:r>
              <a:rPr sz="4000" b="1" spc="85" dirty="0">
                <a:solidFill>
                  <a:srgbClr val="00AF50"/>
                </a:solidFill>
                <a:latin typeface="Cambria Math"/>
                <a:cs typeface="Cambria Math"/>
              </a:rPr>
              <a:t>❺</a:t>
            </a:r>
            <a:r>
              <a:rPr lang="th-TH" sz="4000" b="1" spc="85" dirty="0">
                <a:solidFill>
                  <a:srgbClr val="00AF50"/>
                </a:solidFill>
                <a:latin typeface="Cambria Math"/>
                <a:cs typeface="Cambria Math"/>
              </a:rPr>
              <a:t> </a:t>
            </a:r>
            <a:r>
              <a:rPr lang="en-US" sz="4000" b="1" spc="85" dirty="0">
                <a:solidFill>
                  <a:srgbClr val="00AF50"/>
                </a:solidFill>
                <a:latin typeface="Browallia New" panose="020B0604020202020204" pitchFamily="34" charset="-34"/>
                <a:cs typeface="Browallia New" panose="020B0604020202020204" pitchFamily="34" charset="-34"/>
              </a:rPr>
              <a:t>It is written to allow readers to agree on the problem or a solution to a problem in a research topic.</a:t>
            </a:r>
            <a:endParaRPr sz="4000" dirty="0">
              <a:latin typeface="Browallia New" panose="020B0604020202020204" pitchFamily="34" charset="-34"/>
              <a:cs typeface="Browallia New" panose="020B0604020202020204" pitchFamily="34" charset="-34"/>
            </a:endParaRPr>
          </a:p>
        </p:txBody>
      </p:sp>
      <p:sp>
        <p:nvSpPr>
          <p:cNvPr id="8" name="object 8"/>
          <p:cNvSpPr txBox="1">
            <a:spLocks noGrp="1"/>
          </p:cNvSpPr>
          <p:nvPr>
            <p:ph type="title"/>
          </p:nvPr>
        </p:nvSpPr>
        <p:spPr>
          <a:xfrm>
            <a:off x="1905000" y="496823"/>
            <a:ext cx="9372600" cy="1251240"/>
          </a:xfrm>
          <a:prstGeom prst="rect">
            <a:avLst/>
          </a:prstGeom>
          <a:solidFill>
            <a:srgbClr val="FFC000"/>
          </a:solidFill>
        </p:spPr>
        <p:txBody>
          <a:bodyPr vert="horz" wrap="square" lIns="0" tIns="0" rIns="0" bIns="0" rtlCol="0">
            <a:spAutoFit/>
          </a:bodyPr>
          <a:lstStyle/>
          <a:p>
            <a:pPr marL="119380">
              <a:lnSpc>
                <a:spcPts val="5170"/>
              </a:lnSpc>
              <a:tabLst>
                <a:tab pos="5381625" algn="l"/>
              </a:tabLst>
            </a:pPr>
            <a:r>
              <a:rPr lang="th-TH" sz="3200" dirty="0"/>
              <a:t> </a:t>
            </a:r>
            <a:r>
              <a:rPr lang="en-US" sz="3200" dirty="0"/>
              <a:t>Background and significance of the problem</a:t>
            </a:r>
            <a:br>
              <a:rPr lang="en-US" sz="3200" dirty="0"/>
            </a:br>
            <a:endParaRPr sz="3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911032" y="1821116"/>
            <a:ext cx="8918575" cy="1501775"/>
            <a:chOff x="1911032" y="1821116"/>
            <a:chExt cx="8918575" cy="1501775"/>
          </a:xfrm>
        </p:grpSpPr>
        <p:pic>
          <p:nvPicPr>
            <p:cNvPr id="5" name="object 5"/>
            <p:cNvPicPr/>
            <p:nvPr/>
          </p:nvPicPr>
          <p:blipFill>
            <a:blip r:embed="rId2" cstate="print"/>
            <a:stretch>
              <a:fillRect/>
            </a:stretch>
          </p:blipFill>
          <p:spPr>
            <a:xfrm>
              <a:off x="1912620" y="1822704"/>
              <a:ext cx="8915400" cy="1498092"/>
            </a:xfrm>
            <a:prstGeom prst="rect">
              <a:avLst/>
            </a:prstGeom>
          </p:spPr>
        </p:pic>
        <p:sp>
          <p:nvSpPr>
            <p:cNvPr id="6" name="object 6"/>
            <p:cNvSpPr/>
            <p:nvPr/>
          </p:nvSpPr>
          <p:spPr>
            <a:xfrm>
              <a:off x="1912620" y="1822704"/>
              <a:ext cx="8915400" cy="1498600"/>
            </a:xfrm>
            <a:custGeom>
              <a:avLst/>
              <a:gdLst/>
              <a:ahLst/>
              <a:cxnLst/>
              <a:rect l="l" t="t" r="r" b="b"/>
              <a:pathLst>
                <a:path w="8915400" h="1498600">
                  <a:moveTo>
                    <a:pt x="8915400" y="0"/>
                  </a:moveTo>
                  <a:lnTo>
                    <a:pt x="7429881" y="1498092"/>
                  </a:lnTo>
                  <a:lnTo>
                    <a:pt x="1485519" y="1498092"/>
                  </a:lnTo>
                  <a:lnTo>
                    <a:pt x="0" y="0"/>
                  </a:lnTo>
                  <a:lnTo>
                    <a:pt x="8915400" y="0"/>
                  </a:lnTo>
                  <a:close/>
                </a:path>
              </a:pathLst>
            </a:custGeom>
            <a:ln w="3175">
              <a:solidFill>
                <a:srgbClr val="00AFEF"/>
              </a:solidFill>
              <a:prstDash val="sysDot"/>
            </a:ln>
          </p:spPr>
          <p:txBody>
            <a:bodyPr wrap="square" lIns="0" tIns="0" rIns="0" bIns="0" rtlCol="0"/>
            <a:lstStyle/>
            <a:p>
              <a:endParaRPr/>
            </a:p>
          </p:txBody>
        </p:sp>
      </p:grpSp>
      <p:grpSp>
        <p:nvGrpSpPr>
          <p:cNvPr id="8" name="object 8"/>
          <p:cNvGrpSpPr/>
          <p:nvPr/>
        </p:nvGrpSpPr>
        <p:grpSpPr>
          <a:xfrm>
            <a:off x="3390900" y="3269719"/>
            <a:ext cx="5958840" cy="1513840"/>
            <a:chOff x="3390900" y="3313176"/>
            <a:chExt cx="5958840" cy="1513840"/>
          </a:xfrm>
        </p:grpSpPr>
        <p:pic>
          <p:nvPicPr>
            <p:cNvPr id="9" name="object 9"/>
            <p:cNvPicPr/>
            <p:nvPr/>
          </p:nvPicPr>
          <p:blipFill>
            <a:blip r:embed="rId3" cstate="print"/>
            <a:stretch>
              <a:fillRect/>
            </a:stretch>
          </p:blipFill>
          <p:spPr>
            <a:xfrm>
              <a:off x="3398520" y="3320796"/>
              <a:ext cx="5943600" cy="1498091"/>
            </a:xfrm>
            <a:prstGeom prst="rect">
              <a:avLst/>
            </a:prstGeom>
          </p:spPr>
        </p:pic>
        <p:sp>
          <p:nvSpPr>
            <p:cNvPr id="10" name="object 10"/>
            <p:cNvSpPr/>
            <p:nvPr/>
          </p:nvSpPr>
          <p:spPr>
            <a:xfrm>
              <a:off x="3398520" y="3320796"/>
              <a:ext cx="5943600" cy="1498600"/>
            </a:xfrm>
            <a:custGeom>
              <a:avLst/>
              <a:gdLst/>
              <a:ahLst/>
              <a:cxnLst/>
              <a:rect l="l" t="t" r="r" b="b"/>
              <a:pathLst>
                <a:path w="5943600" h="1498600">
                  <a:moveTo>
                    <a:pt x="5943600" y="0"/>
                  </a:moveTo>
                  <a:lnTo>
                    <a:pt x="4458081" y="1498091"/>
                  </a:lnTo>
                  <a:lnTo>
                    <a:pt x="1485518" y="1498091"/>
                  </a:lnTo>
                  <a:lnTo>
                    <a:pt x="0" y="0"/>
                  </a:lnTo>
                  <a:lnTo>
                    <a:pt x="5943600" y="0"/>
                  </a:lnTo>
                  <a:close/>
                </a:path>
              </a:pathLst>
            </a:custGeom>
            <a:ln w="15240">
              <a:solidFill>
                <a:srgbClr val="00AFEF"/>
              </a:solidFill>
            </a:ln>
          </p:spPr>
          <p:txBody>
            <a:bodyPr wrap="square" lIns="0" tIns="0" rIns="0" bIns="0" rtlCol="0"/>
            <a:lstStyle/>
            <a:p>
              <a:endParaRPr/>
            </a:p>
          </p:txBody>
        </p:sp>
      </p:grpSp>
      <p:grpSp>
        <p:nvGrpSpPr>
          <p:cNvPr id="12" name="object 12"/>
          <p:cNvGrpSpPr/>
          <p:nvPr/>
        </p:nvGrpSpPr>
        <p:grpSpPr>
          <a:xfrm>
            <a:off x="4884420" y="4818887"/>
            <a:ext cx="2971800" cy="1498600"/>
            <a:chOff x="4884420" y="4818887"/>
            <a:chExt cx="2971800" cy="1498600"/>
          </a:xfrm>
        </p:grpSpPr>
        <p:pic>
          <p:nvPicPr>
            <p:cNvPr id="13" name="object 13"/>
            <p:cNvPicPr/>
            <p:nvPr/>
          </p:nvPicPr>
          <p:blipFill>
            <a:blip r:embed="rId4" cstate="print"/>
            <a:stretch>
              <a:fillRect/>
            </a:stretch>
          </p:blipFill>
          <p:spPr>
            <a:xfrm>
              <a:off x="4884420" y="4818887"/>
              <a:ext cx="2971800" cy="1498092"/>
            </a:xfrm>
            <a:prstGeom prst="rect">
              <a:avLst/>
            </a:prstGeom>
          </p:spPr>
        </p:pic>
        <p:sp>
          <p:nvSpPr>
            <p:cNvPr id="14" name="object 14"/>
            <p:cNvSpPr/>
            <p:nvPr/>
          </p:nvSpPr>
          <p:spPr>
            <a:xfrm>
              <a:off x="4884420" y="4818887"/>
              <a:ext cx="2971800" cy="1498600"/>
            </a:xfrm>
            <a:custGeom>
              <a:avLst/>
              <a:gdLst/>
              <a:ahLst/>
              <a:cxnLst/>
              <a:rect l="l" t="t" r="r" b="b"/>
              <a:pathLst>
                <a:path w="2971800" h="1498600">
                  <a:moveTo>
                    <a:pt x="2971800" y="0"/>
                  </a:moveTo>
                  <a:lnTo>
                    <a:pt x="1486280" y="1498092"/>
                  </a:lnTo>
                  <a:lnTo>
                    <a:pt x="1485518" y="1498092"/>
                  </a:lnTo>
                  <a:lnTo>
                    <a:pt x="0" y="0"/>
                  </a:lnTo>
                  <a:lnTo>
                    <a:pt x="2971800" y="0"/>
                  </a:lnTo>
                  <a:close/>
                </a:path>
              </a:pathLst>
            </a:custGeom>
            <a:ln w="15240">
              <a:solidFill>
                <a:srgbClr val="00AFEF"/>
              </a:solidFill>
            </a:ln>
          </p:spPr>
          <p:txBody>
            <a:bodyPr wrap="square" lIns="0" tIns="0" rIns="0" bIns="0" rtlCol="0"/>
            <a:lstStyle/>
            <a:p>
              <a:endParaRPr/>
            </a:p>
          </p:txBody>
        </p:sp>
      </p:grpSp>
      <p:sp>
        <p:nvSpPr>
          <p:cNvPr id="16" name="object 16"/>
          <p:cNvSpPr txBox="1"/>
          <p:nvPr/>
        </p:nvSpPr>
        <p:spPr>
          <a:xfrm>
            <a:off x="2235200" y="2177618"/>
            <a:ext cx="358140" cy="1123315"/>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1</a:t>
            </a:r>
            <a:endParaRPr sz="7200">
              <a:latin typeface="Tahoma"/>
              <a:cs typeface="Tahoma"/>
            </a:endParaRPr>
          </a:p>
        </p:txBody>
      </p:sp>
      <p:sp>
        <p:nvSpPr>
          <p:cNvPr id="17" name="object 17"/>
          <p:cNvSpPr txBox="1"/>
          <p:nvPr/>
        </p:nvSpPr>
        <p:spPr>
          <a:xfrm>
            <a:off x="3579114" y="3647389"/>
            <a:ext cx="358140" cy="1123315"/>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2</a:t>
            </a:r>
            <a:endParaRPr sz="7200">
              <a:latin typeface="Tahoma"/>
              <a:cs typeface="Tahoma"/>
            </a:endParaRPr>
          </a:p>
        </p:txBody>
      </p:sp>
      <p:sp>
        <p:nvSpPr>
          <p:cNvPr id="18" name="object 18"/>
          <p:cNvSpPr txBox="1"/>
          <p:nvPr/>
        </p:nvSpPr>
        <p:spPr>
          <a:xfrm>
            <a:off x="4396866" y="5017719"/>
            <a:ext cx="358140" cy="1122680"/>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3</a:t>
            </a:r>
            <a:endParaRPr sz="7200">
              <a:latin typeface="Tahoma"/>
              <a:cs typeface="Tahoma"/>
            </a:endParaRPr>
          </a:p>
        </p:txBody>
      </p:sp>
      <p:graphicFrame>
        <p:nvGraphicFramePr>
          <p:cNvPr id="19" name="Table 18"/>
          <p:cNvGraphicFramePr>
            <a:graphicFrameLocks noGrp="1"/>
          </p:cNvGraphicFramePr>
          <p:nvPr/>
        </p:nvGraphicFramePr>
        <p:xfrm>
          <a:off x="2131852" y="1971688"/>
          <a:ext cx="7788926" cy="831215"/>
        </p:xfrm>
        <a:graphic>
          <a:graphicData uri="http://schemas.openxmlformats.org/drawingml/2006/table">
            <a:tbl>
              <a:tblPr/>
              <a:tblGrid>
                <a:gridCol w="909656">
                  <a:extLst>
                    <a:ext uri="{9D8B030D-6E8A-4147-A177-3AD203B41FA5}">
                      <a16:colId xmlns:a16="http://schemas.microsoft.com/office/drawing/2014/main" val="20000"/>
                    </a:ext>
                  </a:extLst>
                </a:gridCol>
                <a:gridCol w="6879270">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0" marR="0" indent="0" algn="ctr">
                        <a:spcBef>
                          <a:spcPts val="0"/>
                        </a:spcBef>
                        <a:spcAft>
                          <a:spcPts val="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Introduction/Development Plan/Strategy/State policy problem</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0" name="Rectangle 1"/>
          <p:cNvSpPr>
            <a:spLocks noChangeArrowheads="1"/>
          </p:cNvSpPr>
          <p:nvPr/>
        </p:nvSpPr>
        <p:spPr bwMode="auto">
          <a:xfrm>
            <a:off x="2598420" y="284277"/>
            <a:ext cx="7543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Guidelines for writing the importance of the problem</a:t>
            </a:r>
            <a:endParaRPr kumimoji="0" lang="en-US" altLang="en-US" sz="3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Table 21"/>
          <p:cNvGraphicFramePr>
            <a:graphicFrameLocks noGrp="1"/>
          </p:cNvGraphicFramePr>
          <p:nvPr/>
        </p:nvGraphicFramePr>
        <p:xfrm>
          <a:off x="4216148" y="3420746"/>
          <a:ext cx="4038600" cy="831215"/>
        </p:xfrm>
        <a:graphic>
          <a:graphicData uri="http://schemas.openxmlformats.org/drawingml/2006/table">
            <a:tbl>
              <a:tblPr/>
              <a:tblGrid>
                <a:gridCol w="471661">
                  <a:extLst>
                    <a:ext uri="{9D8B030D-6E8A-4147-A177-3AD203B41FA5}">
                      <a16:colId xmlns:a16="http://schemas.microsoft.com/office/drawing/2014/main" val="20000"/>
                    </a:ext>
                  </a:extLst>
                </a:gridCol>
                <a:gridCol w="3566939">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85750" marR="0" algn="l">
                        <a:spcBef>
                          <a:spcPts val="0"/>
                        </a:spcBef>
                        <a:spcAft>
                          <a:spcPts val="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Research problem</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nvGraphicFramePr>
        <p:xfrm>
          <a:off x="3893820" y="4988082"/>
          <a:ext cx="4953000" cy="1828800"/>
        </p:xfrm>
        <a:graphic>
          <a:graphicData uri="http://schemas.openxmlformats.org/drawingml/2006/table">
            <a:tbl>
              <a:tblPr/>
              <a:tblGrid>
                <a:gridCol w="578452">
                  <a:extLst>
                    <a:ext uri="{9D8B030D-6E8A-4147-A177-3AD203B41FA5}">
                      <a16:colId xmlns:a16="http://schemas.microsoft.com/office/drawing/2014/main" val="20000"/>
                    </a:ext>
                  </a:extLst>
                </a:gridCol>
                <a:gridCol w="4374548">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85750" marR="0" algn="ctr">
                        <a:spcBef>
                          <a:spcPts val="0"/>
                        </a:spcBef>
                        <a:spcAft>
                          <a:spcPts val="0"/>
                        </a:spcAft>
                      </a:pPr>
                      <a:r>
                        <a:rPr lang="en-US" sz="2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Effects/Benefits from </a:t>
                      </a:r>
                    </a:p>
                    <a:p>
                      <a:pPr marL="285750" marR="0" algn="ctr">
                        <a:spcBef>
                          <a:spcPts val="0"/>
                        </a:spcBef>
                        <a:spcAft>
                          <a:spcPts val="0"/>
                        </a:spcAft>
                      </a:pPr>
                      <a:r>
                        <a:rPr lang="en-US" sz="2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doing research </a:t>
                      </a:r>
                      <a:r>
                        <a:rPr lang="th-TH" sz="2400" dirty="0">
                          <a:effectLst/>
                          <a:latin typeface="Tahoma" panose="020B0604030504040204" pitchFamily="34" charset="0"/>
                          <a:ea typeface="Tahoma" panose="020B0604030504040204" pitchFamily="34" charset="0"/>
                          <a:cs typeface="Tahoma" panose="020B0604030504040204" pitchFamily="34" charset="0"/>
                        </a:rPr>
                        <a:t>(</a:t>
                      </a:r>
                      <a:r>
                        <a:rPr lang="en-US" sz="2400" dirty="0">
                          <a:effectLst/>
                          <a:latin typeface="Tahoma" panose="020B0604030504040204" pitchFamily="34" charset="0"/>
                          <a:ea typeface="Tahoma" panose="020B0604030504040204" pitchFamily="34" charset="0"/>
                          <a:cs typeface="Tahoma" panose="020B0604030504040204" pitchFamily="34" charset="0"/>
                        </a:rPr>
                        <a:t>should be summarized so that </a:t>
                      </a:r>
                    </a:p>
                    <a:p>
                      <a:pPr marL="285750" marR="0" algn="ctr">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linked to objectives</a:t>
                      </a:r>
                      <a:r>
                        <a:rPr lang="th-TH" sz="2400" dirty="0">
                          <a:effectLst/>
                          <a:latin typeface="Tahoma" panose="020B0604030504040204" pitchFamily="34" charset="0"/>
                          <a:ea typeface="Tahoma" panose="020B0604030504040204" pitchFamily="34" charset="0"/>
                          <a:cs typeface="Tahoma" panose="020B0604030504040204" pitchFamily="34" charset="0"/>
                        </a:rPr>
                        <a:t>)</a:t>
                      </a:r>
                    </a:p>
                    <a:p>
                      <a:pPr marL="285750" marR="0" algn="l">
                        <a:spcBef>
                          <a:spcPts val="0"/>
                        </a:spcBef>
                        <a:spcAft>
                          <a:spcPts val="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685800"/>
            <a:ext cx="8686800" cy="1374735"/>
          </a:xfrm>
          <a:prstGeom prst="rect">
            <a:avLst/>
          </a:prstGeom>
          <a:solidFill>
            <a:srgbClr val="00AFEF"/>
          </a:solidFill>
          <a:ln w="38100">
            <a:solidFill>
              <a:srgbClr val="000000"/>
            </a:solidFill>
          </a:ln>
        </p:spPr>
        <p:txBody>
          <a:bodyPr vert="horz" wrap="square" lIns="0" tIns="0" rIns="0" bIns="0" rtlCol="0">
            <a:spAutoFit/>
          </a:bodyPr>
          <a:lstStyle/>
          <a:p>
            <a:pPr algn="ctr">
              <a:lnSpc>
                <a:spcPts val="5170"/>
              </a:lnSpc>
            </a:pPr>
            <a:r>
              <a:rPr lang="en-US" dirty="0">
                <a:solidFill>
                  <a:schemeClr val="bg1"/>
                </a:solidFill>
                <a:latin typeface="DilleniaUPC" panose="02020603050405020304" pitchFamily="18" charset="-34"/>
                <a:cs typeface="DilleniaUPC" panose="02020603050405020304" pitchFamily="18" charset="-34"/>
              </a:rPr>
              <a:t>Guidelines for writing the </a:t>
            </a:r>
            <a:br>
              <a:rPr lang="en-US" dirty="0">
                <a:solidFill>
                  <a:schemeClr val="bg1"/>
                </a:solidFill>
                <a:latin typeface="DilleniaUPC" panose="02020603050405020304" pitchFamily="18" charset="-34"/>
                <a:cs typeface="DilleniaUPC" panose="02020603050405020304" pitchFamily="18" charset="-34"/>
              </a:rPr>
            </a:br>
            <a:r>
              <a:rPr lang="en-US" dirty="0">
                <a:solidFill>
                  <a:schemeClr val="bg1"/>
                </a:solidFill>
                <a:latin typeface="DilleniaUPC" panose="02020603050405020304" pitchFamily="18" charset="-34"/>
                <a:cs typeface="DilleniaUPC" panose="02020603050405020304" pitchFamily="18" charset="-34"/>
              </a:rPr>
              <a:t>importance of the problem</a:t>
            </a:r>
            <a:endParaRPr dirty="0">
              <a:solidFill>
                <a:schemeClr val="bg1"/>
              </a:solidFill>
              <a:latin typeface="DilleniaUPC" panose="02020603050405020304" pitchFamily="18" charset="-34"/>
              <a:cs typeface="DilleniaUPC" panose="02020603050405020304" pitchFamily="18" charset="-34"/>
            </a:endParaRPr>
          </a:p>
        </p:txBody>
      </p:sp>
      <p:sp>
        <p:nvSpPr>
          <p:cNvPr id="3" name="object 3"/>
          <p:cNvSpPr txBox="1"/>
          <p:nvPr/>
        </p:nvSpPr>
        <p:spPr>
          <a:xfrm>
            <a:off x="1676400" y="1600200"/>
            <a:ext cx="9829800" cy="816249"/>
          </a:xfrm>
          <a:prstGeom prst="rect">
            <a:avLst/>
          </a:prstGeom>
        </p:spPr>
        <p:txBody>
          <a:bodyPr vert="horz" wrap="square" lIns="0" tIns="97155" rIns="0" bIns="0" rtlCol="0">
            <a:spAutoFit/>
          </a:bodyPr>
          <a:lstStyle/>
          <a:p>
            <a:br>
              <a:rPr lang="en-US" sz="2800" baseline="30000" dirty="0"/>
            </a:br>
            <a:endParaRPr sz="2800" dirty="0">
              <a:latin typeface="Tahoma"/>
              <a:cs typeface="Tahoma"/>
            </a:endParaRPr>
          </a:p>
        </p:txBody>
      </p:sp>
      <p:sp>
        <p:nvSpPr>
          <p:cNvPr id="4" name="Rectangle 3"/>
          <p:cNvSpPr/>
          <p:nvPr/>
        </p:nvSpPr>
        <p:spPr>
          <a:xfrm>
            <a:off x="1257300" y="2172593"/>
            <a:ext cx="10668000" cy="4339650"/>
          </a:xfrm>
          <a:prstGeom prst="rect">
            <a:avLst/>
          </a:prstGeom>
        </p:spPr>
        <p:txBody>
          <a:bodyPr wrap="square">
            <a:spAutoFit/>
          </a:bodyPr>
          <a:lstStyle/>
          <a:p>
            <a:endParaRPr lang="en-US" sz="3200" dirty="0">
              <a:solidFill>
                <a:srgbClr val="000000"/>
              </a:solidFill>
              <a:latin typeface="Wingdings 3" panose="05040102010807070707" pitchFamily="18" charset="2"/>
            </a:endParaRPr>
          </a:p>
          <a:p>
            <a:r>
              <a:rPr lang="th-TH" sz="3200" dirty="0">
                <a:solidFill>
                  <a:srgbClr val="C00000"/>
                </a:solidFill>
                <a:latin typeface="Wingdings 3" panose="05040102010807070707" pitchFamily="18" charset="2"/>
              </a:rPr>
              <a:t></a:t>
            </a:r>
            <a:r>
              <a:rPr lang="en-US" sz="3200" b="1" dirty="0">
                <a:solidFill>
                  <a:srgbClr val="FF0000"/>
                </a:solidFill>
                <a:latin typeface="BrowalliaUPC" panose="020B0604020202020204" pitchFamily="34" charset="-34"/>
                <a:cs typeface="BrowalliaUPC" panose="020B0604020202020204" pitchFamily="34" charset="-34"/>
              </a:rPr>
              <a:t>write the problem or issues that need to be studied focus on the problem shouldn’t write long-windedly or write in a jumbled way, should state what the problem is</a:t>
            </a:r>
            <a:r>
              <a:rPr lang="th-TH" sz="3200" b="1" dirty="0">
                <a:solidFill>
                  <a:srgbClr val="FF0000"/>
                </a:solidFill>
                <a:latin typeface="BrowalliaUPC" panose="020B0604020202020204" pitchFamily="34" charset="-34"/>
                <a:cs typeface="BrowalliaUPC" panose="020B0604020202020204" pitchFamily="34" charset="-34"/>
              </a:rPr>
              <a:t>?</a:t>
            </a:r>
            <a:endParaRPr lang="th-TH" sz="3200" b="1" dirty="0">
              <a:solidFill>
                <a:srgbClr val="000000"/>
              </a:solidFill>
              <a:latin typeface="BrowalliaUPC" panose="020B0604020202020204" pitchFamily="34" charset="-34"/>
              <a:cs typeface="BrowalliaUPC" panose="020B0604020202020204" pitchFamily="34" charset="-34"/>
            </a:endParaRPr>
          </a:p>
          <a:p>
            <a:endParaRPr lang="th-TH" sz="10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en-US" sz="3200" b="1" dirty="0">
                <a:solidFill>
                  <a:srgbClr val="C00000"/>
                </a:solidFill>
                <a:latin typeface="BrowalliaUPC" panose="020B0604020202020204" pitchFamily="34" charset="-34"/>
                <a:cs typeface="BrowalliaUPC" panose="020B0604020202020204" pitchFamily="34" charset="-34"/>
              </a:rPr>
              <a:t>The importance of the problem should not be written so short that it cannot capture the point to be studied. </a:t>
            </a:r>
            <a:endParaRPr lang="th-TH" sz="3200" b="1" dirty="0">
              <a:solidFill>
                <a:srgbClr val="000000"/>
              </a:solidFill>
              <a:latin typeface="BrowalliaUPC" panose="020B0604020202020204" pitchFamily="34" charset="-34"/>
              <a:cs typeface="BrowalliaUPC" panose="020B0604020202020204" pitchFamily="34" charset="-34"/>
            </a:endParaRPr>
          </a:p>
          <a:p>
            <a:endParaRPr lang="th-TH" sz="10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en-US" sz="3200" b="1" dirty="0">
                <a:solidFill>
                  <a:srgbClr val="000000"/>
                </a:solidFill>
                <a:latin typeface="BrowalliaUPC" panose="020B0604020202020204" pitchFamily="34" charset="-34"/>
                <a:cs typeface="BrowalliaUPC" panose="020B0604020202020204" pitchFamily="34" charset="-34"/>
              </a:rPr>
              <a:t>write cover the main points of the problem that you want to study on all topics, must focus on the full number of issues.</a:t>
            </a:r>
            <a:endParaRPr lang="th-TH" sz="32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152400"/>
            <a:ext cx="8305800" cy="1374735"/>
          </a:xfrm>
          <a:prstGeom prst="rect">
            <a:avLst/>
          </a:prstGeom>
          <a:solidFill>
            <a:srgbClr val="00AFEF"/>
          </a:solidFill>
          <a:ln w="38100">
            <a:solidFill>
              <a:srgbClr val="000000"/>
            </a:solidFill>
          </a:ln>
        </p:spPr>
        <p:txBody>
          <a:bodyPr vert="horz" wrap="square" lIns="0" tIns="0" rIns="0" bIns="0" rtlCol="0">
            <a:spAutoFit/>
          </a:bodyPr>
          <a:lstStyle/>
          <a:p>
            <a:pPr marL="294640">
              <a:lnSpc>
                <a:spcPts val="5160"/>
              </a:lnSpc>
            </a:pPr>
            <a:r>
              <a:rPr lang="en-US" dirty="0">
                <a:solidFill>
                  <a:schemeClr val="bg1"/>
                </a:solidFill>
                <a:latin typeface="DilleniaUPC" panose="02020603050405020304" pitchFamily="18" charset="-34"/>
                <a:cs typeface="DilleniaUPC" panose="02020603050405020304" pitchFamily="18" charset="-34"/>
              </a:rPr>
              <a:t>Guidelines for writing the </a:t>
            </a:r>
            <a:br>
              <a:rPr lang="en-US" dirty="0">
                <a:solidFill>
                  <a:schemeClr val="bg1"/>
                </a:solidFill>
                <a:latin typeface="DilleniaUPC" panose="02020603050405020304" pitchFamily="18" charset="-34"/>
                <a:cs typeface="DilleniaUPC" panose="02020603050405020304" pitchFamily="18" charset="-34"/>
              </a:rPr>
            </a:br>
            <a:r>
              <a:rPr lang="en-US" dirty="0">
                <a:solidFill>
                  <a:schemeClr val="bg1"/>
                </a:solidFill>
                <a:latin typeface="DilleniaUPC" panose="02020603050405020304" pitchFamily="18" charset="-34"/>
                <a:cs typeface="DilleniaUPC" panose="02020603050405020304" pitchFamily="18" charset="-34"/>
              </a:rPr>
              <a:t>importance of the problem </a:t>
            </a:r>
            <a:r>
              <a:rPr lang="th-TH" dirty="0">
                <a:solidFill>
                  <a:schemeClr val="bg1"/>
                </a:solidFill>
                <a:latin typeface="DilleniaUPC" panose="02020603050405020304" pitchFamily="18" charset="-34"/>
                <a:cs typeface="DilleniaUPC" panose="02020603050405020304" pitchFamily="18" charset="-34"/>
              </a:rPr>
              <a:t>(</a:t>
            </a:r>
            <a:r>
              <a:rPr lang="en-US" dirty="0">
                <a:solidFill>
                  <a:schemeClr val="bg1"/>
                </a:solidFill>
                <a:latin typeface="DilleniaUPC" panose="02020603050405020304" pitchFamily="18" charset="-34"/>
                <a:cs typeface="DilleniaUPC" panose="02020603050405020304" pitchFamily="18" charset="-34"/>
              </a:rPr>
              <a:t>next</a:t>
            </a:r>
            <a:r>
              <a:rPr lang="th-TH" dirty="0">
                <a:solidFill>
                  <a:schemeClr val="bg1"/>
                </a:solidFill>
                <a:latin typeface="DilleniaUPC" panose="02020603050405020304" pitchFamily="18" charset="-34"/>
                <a:cs typeface="DilleniaUPC" panose="02020603050405020304" pitchFamily="18" charset="-34"/>
              </a:rPr>
              <a:t>)</a:t>
            </a:r>
            <a:endParaRPr dirty="0">
              <a:solidFill>
                <a:schemeClr val="bg1"/>
              </a:solidFill>
              <a:latin typeface="DilleniaUPC" panose="02020603050405020304" pitchFamily="18" charset="-34"/>
              <a:cs typeface="DilleniaUPC" panose="02020603050405020304" pitchFamily="18" charset="-34"/>
            </a:endParaRPr>
          </a:p>
        </p:txBody>
      </p:sp>
      <p:sp>
        <p:nvSpPr>
          <p:cNvPr id="4" name="Rectangle 3"/>
          <p:cNvSpPr/>
          <p:nvPr/>
        </p:nvSpPr>
        <p:spPr>
          <a:xfrm>
            <a:off x="1066800" y="1651605"/>
            <a:ext cx="10439400" cy="4139595"/>
          </a:xfrm>
          <a:prstGeom prst="rect">
            <a:avLst/>
          </a:prstGeom>
        </p:spPr>
        <p:txBody>
          <a:bodyPr wrap="square">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en-US" sz="3200" b="1" dirty="0">
                <a:solidFill>
                  <a:srgbClr val="FF0000"/>
                </a:solidFill>
                <a:latin typeface="BrowalliaUPC" panose="020B0604020202020204" pitchFamily="34" charset="-34"/>
                <a:cs typeface="BrowalliaUPC" panose="020B0604020202020204" pitchFamily="34" charset="-34"/>
              </a:rPr>
              <a:t>number or long table should not be taken or other irrelevant information to include too many references if referrals are required, select only those involved. </a:t>
            </a:r>
            <a:endParaRPr lang="th-TH" sz="3200" b="1" dirty="0">
              <a:solidFill>
                <a:srgbClr val="000000"/>
              </a:solidFill>
              <a:latin typeface="BrowalliaUPC" panose="020B0604020202020204" pitchFamily="34" charset="-34"/>
              <a:cs typeface="BrowalliaUPC" panose="020B0604020202020204" pitchFamily="34" charset="-34"/>
            </a:endParaRPr>
          </a:p>
          <a:p>
            <a:endParaRPr lang="th-TH" sz="11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en-US" sz="3200" b="1" dirty="0">
                <a:solidFill>
                  <a:srgbClr val="000000"/>
                </a:solidFill>
                <a:latin typeface="BrowalliaUPC" panose="020B0604020202020204" pitchFamily="34" charset="-34"/>
                <a:cs typeface="BrowalliaUPC" panose="020B0604020202020204" pitchFamily="34" charset="-34"/>
              </a:rPr>
              <a:t>in the event that the theories, concepts, research results of others are mentioned source must be cited.</a:t>
            </a:r>
            <a:endParaRPr lang="th-TH" sz="3200" b="1" dirty="0">
              <a:solidFill>
                <a:srgbClr val="FF0000"/>
              </a:solidFill>
              <a:latin typeface="BrowalliaUPC" panose="020B0604020202020204" pitchFamily="34" charset="-34"/>
              <a:cs typeface="BrowalliaUPC" panose="020B0604020202020204" pitchFamily="34" charset="-34"/>
            </a:endParaRPr>
          </a:p>
          <a:p>
            <a:endParaRPr lang="th-TH" sz="1200" dirty="0">
              <a:solidFill>
                <a:srgbClr val="FF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en-US" sz="3200" b="1" dirty="0">
                <a:solidFill>
                  <a:srgbClr val="000000"/>
                </a:solidFill>
                <a:latin typeface="BrowalliaUPC" panose="020B0604020202020204" pitchFamily="34" charset="-34"/>
                <a:cs typeface="BrowalliaUPC" panose="020B0604020202020204" pitchFamily="34" charset="-34"/>
              </a:rPr>
              <a:t>writing must keep the story consistently relevant, especially the beginning of a new paragraph it must be linked to the subject at the end of the previous paragraph and should break punctuation or up a paragraph to suit. </a:t>
            </a:r>
            <a:endParaRPr lang="th-TH" sz="32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1428745"/>
            <a:ext cx="7976870" cy="2879090"/>
          </a:xfrm>
          <a:custGeom>
            <a:avLst/>
            <a:gdLst/>
            <a:ahLst/>
            <a:cxnLst/>
            <a:rect l="l" t="t" r="r" b="b"/>
            <a:pathLst>
              <a:path w="7976870" h="2879090">
                <a:moveTo>
                  <a:pt x="7976616" y="0"/>
                </a:moveTo>
                <a:lnTo>
                  <a:pt x="0" y="0"/>
                </a:lnTo>
                <a:lnTo>
                  <a:pt x="0" y="2878836"/>
                </a:lnTo>
                <a:lnTo>
                  <a:pt x="7976616" y="2878836"/>
                </a:lnTo>
                <a:lnTo>
                  <a:pt x="7976616" y="0"/>
                </a:lnTo>
                <a:close/>
              </a:path>
            </a:pathLst>
          </a:custGeom>
          <a:solidFill>
            <a:srgbClr val="E0EDE9"/>
          </a:solidFill>
        </p:spPr>
        <p:txBody>
          <a:bodyPr wrap="square" lIns="0" tIns="0" rIns="0" bIns="0" rtlCol="0"/>
          <a:lstStyle/>
          <a:p>
            <a:endParaRPr/>
          </a:p>
        </p:txBody>
      </p:sp>
      <p:sp>
        <p:nvSpPr>
          <p:cNvPr id="3" name="object 3"/>
          <p:cNvSpPr txBox="1"/>
          <p:nvPr/>
        </p:nvSpPr>
        <p:spPr>
          <a:xfrm>
            <a:off x="3035881" y="1752600"/>
            <a:ext cx="7976870" cy="1406924"/>
          </a:xfrm>
          <a:prstGeom prst="rect">
            <a:avLst/>
          </a:prstGeom>
          <a:ln w="76200">
            <a:solidFill>
              <a:srgbClr val="A42F0F"/>
            </a:solidFill>
          </a:ln>
        </p:spPr>
        <p:txBody>
          <a:bodyPr vert="horz" wrap="square" lIns="0" tIns="0" rIns="0" bIns="0" rtlCol="0">
            <a:spAutoFit/>
          </a:bodyPr>
          <a:lstStyle/>
          <a:p>
            <a:pPr marL="92075">
              <a:lnSpc>
                <a:spcPts val="5775"/>
              </a:lnSpc>
            </a:pPr>
            <a:r>
              <a:rPr sz="4000" b="1" spc="110" dirty="0">
                <a:solidFill>
                  <a:srgbClr val="6F2F9F"/>
                </a:solidFill>
                <a:latin typeface="Calibri"/>
                <a:cs typeface="Calibri"/>
              </a:rPr>
              <a:t> </a:t>
            </a:r>
            <a:r>
              <a:rPr lang="th-TH" sz="4000" b="1" spc="110" dirty="0">
                <a:solidFill>
                  <a:srgbClr val="6F2F9F"/>
                </a:solidFill>
                <a:latin typeface="Tahoma" panose="020B0604030504040204" pitchFamily="34" charset="0"/>
                <a:ea typeface="Tahoma" panose="020B0604030504040204" pitchFamily="34" charset="0"/>
                <a:cs typeface="Tahoma" panose="020B0604030504040204" pitchFamily="34" charset="0"/>
              </a:rPr>
              <a:t>หลักการเขียนชื่อเรื่องการวิจัย</a:t>
            </a:r>
          </a:p>
          <a:p>
            <a:pPr marL="92075">
              <a:lnSpc>
                <a:spcPts val="5775"/>
              </a:lnSpc>
            </a:pPr>
            <a:r>
              <a:rPr lang="th-TH" sz="4000" b="1" spc="110" dirty="0">
                <a:solidFill>
                  <a:srgbClr val="6F2F9F"/>
                </a:solidFill>
                <a:latin typeface="Tahoma" panose="020B0604030504040204" pitchFamily="34" charset="0"/>
                <a:ea typeface="Tahoma" panose="020B0604030504040204" pitchFamily="34" charset="0"/>
                <a:cs typeface="Tahoma" panose="020B0604030504040204" pitchFamily="34" charset="0"/>
              </a:rPr>
              <a:t>     </a:t>
            </a:r>
            <a:endParaRPr lang="th-TH" sz="4000" b="1" spc="11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688848" y="2659379"/>
            <a:ext cx="2999231" cy="291084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533400"/>
            <a:ext cx="9950115" cy="666849"/>
          </a:xfrm>
          <a:prstGeom prst="rect">
            <a:avLst/>
          </a:prstGeom>
          <a:solidFill>
            <a:srgbClr val="00AFEF"/>
          </a:solidFill>
          <a:ln w="57911">
            <a:solidFill>
              <a:srgbClr val="000000"/>
            </a:solidFill>
          </a:ln>
        </p:spPr>
        <p:txBody>
          <a:bodyPr vert="horz" wrap="square" lIns="0" tIns="0" rIns="0" bIns="0" rtlCol="0">
            <a:spAutoFit/>
          </a:bodyPr>
          <a:lstStyle/>
          <a:p>
            <a:pPr marL="294640">
              <a:lnSpc>
                <a:spcPts val="5170"/>
              </a:lnSpc>
            </a:pPr>
            <a:r>
              <a:rPr lang="en-US" sz="4000" dirty="0">
                <a:solidFill>
                  <a:schemeClr val="bg1"/>
                </a:solidFill>
                <a:latin typeface="Browallia New" panose="020B0604020202020204" pitchFamily="34" charset="-34"/>
                <a:cs typeface="Browallia New" panose="020B0604020202020204" pitchFamily="34" charset="-34"/>
              </a:rPr>
              <a:t>Guidelines for writing the importance of the problem </a:t>
            </a:r>
            <a:r>
              <a:rPr lang="th-TH" sz="4000" dirty="0">
                <a:solidFill>
                  <a:schemeClr val="bg1"/>
                </a:solidFill>
                <a:latin typeface="Browallia New" panose="020B0604020202020204" pitchFamily="34" charset="-34"/>
                <a:cs typeface="Browallia New" panose="020B0604020202020204" pitchFamily="34" charset="-34"/>
              </a:rPr>
              <a:t>(</a:t>
            </a:r>
            <a:r>
              <a:rPr lang="en-US" sz="4000" dirty="0">
                <a:solidFill>
                  <a:schemeClr val="bg1"/>
                </a:solidFill>
                <a:latin typeface="Browallia New" panose="020B0604020202020204" pitchFamily="34" charset="-34"/>
                <a:cs typeface="Browallia New" panose="020B0604020202020204" pitchFamily="34" charset="-34"/>
              </a:rPr>
              <a:t>next</a:t>
            </a:r>
            <a:r>
              <a:rPr lang="th-TH" sz="4000" dirty="0">
                <a:solidFill>
                  <a:schemeClr val="bg1"/>
                </a:solidFill>
                <a:latin typeface="Browallia New" panose="020B0604020202020204" pitchFamily="34" charset="-34"/>
                <a:cs typeface="Browallia New" panose="020B0604020202020204" pitchFamily="34" charset="-34"/>
              </a:rPr>
              <a:t>)</a:t>
            </a:r>
            <a:endParaRPr sz="4000" dirty="0">
              <a:latin typeface="Browallia New" panose="020B0604020202020204" pitchFamily="34" charset="-34"/>
              <a:cs typeface="Browallia New" panose="020B0604020202020204" pitchFamily="34" charset="-34"/>
            </a:endParaRPr>
          </a:p>
        </p:txBody>
      </p:sp>
      <p:sp>
        <p:nvSpPr>
          <p:cNvPr id="3" name="object 3"/>
          <p:cNvSpPr txBox="1"/>
          <p:nvPr/>
        </p:nvSpPr>
        <p:spPr>
          <a:xfrm>
            <a:off x="914400" y="1600200"/>
            <a:ext cx="10820400" cy="4260782"/>
          </a:xfrm>
          <a:prstGeom prst="rect">
            <a:avLst/>
          </a:prstGeom>
        </p:spPr>
        <p:txBody>
          <a:bodyPr vert="horz" wrap="square" lIns="0" tIns="13335" rIns="0" bIns="0" rtlCol="0">
            <a:spAutoFit/>
          </a:bodyPr>
          <a:lstStyle/>
          <a:p>
            <a:pPr lvl="0"/>
            <a:r>
              <a:rPr sz="2800" spc="-480" dirty="0">
                <a:solidFill>
                  <a:srgbClr val="A42F0F"/>
                </a:solidFill>
                <a:latin typeface="Wingdings 3"/>
                <a:cs typeface="Wingdings 3"/>
              </a:rPr>
              <a:t></a:t>
            </a:r>
            <a:r>
              <a:rPr lang="th-TH" sz="2800" spc="-480" dirty="0">
                <a:solidFill>
                  <a:srgbClr val="A42F0F"/>
                </a:solidFill>
                <a:latin typeface="Wingdings 3"/>
                <a:cs typeface="Wingdings 3"/>
              </a:rPr>
              <a:t> </a:t>
            </a:r>
            <a:r>
              <a:rPr lang="en-US" sz="2800" b="1" dirty="0">
                <a:latin typeface="Browallia New" panose="020B0604020202020204" pitchFamily="34" charset="-34"/>
                <a:cs typeface="Browallia New" panose="020B0604020202020204" pitchFamily="34" charset="-34"/>
              </a:rPr>
              <a:t>In the last paragraph ; the summary should be written in a way that relates to the objectives, to highlight the importance of research.</a:t>
            </a:r>
            <a:endParaRPr lang="th-TH" sz="2800" b="1" dirty="0">
              <a:latin typeface="Browallia New" panose="020B0604020202020204" pitchFamily="34" charset="-34"/>
              <a:cs typeface="Browallia New" panose="020B0604020202020204" pitchFamily="34" charset="-34"/>
            </a:endParaRPr>
          </a:p>
          <a:p>
            <a:endParaRPr lang="en-US" sz="2400" dirty="0">
              <a:latin typeface="Browallia New" panose="020B0604020202020204" pitchFamily="34" charset="-34"/>
              <a:cs typeface="Browallia New" panose="020B0604020202020204" pitchFamily="34" charset="-34"/>
            </a:endParaRPr>
          </a:p>
          <a:p>
            <a:r>
              <a:rPr lang="en-US" sz="2800" dirty="0">
                <a:latin typeface="Browallia New" panose="020B0604020202020204" pitchFamily="34" charset="-34"/>
                <a:cs typeface="Browallia New" panose="020B0604020202020204" pitchFamily="34" charset="-34"/>
              </a:rPr>
              <a:t> </a:t>
            </a:r>
            <a:r>
              <a:rPr lang="en-US" sz="2800" b="1" i="1" u="sng" dirty="0">
                <a:solidFill>
                  <a:srgbClr val="FF0000"/>
                </a:solidFill>
                <a:latin typeface="Browallia New" panose="020B0604020202020204" pitchFamily="34" charset="-34"/>
                <a:cs typeface="Browallia New" panose="020B0604020202020204" pitchFamily="34" charset="-34"/>
              </a:rPr>
              <a:t>Example;</a:t>
            </a:r>
            <a:endParaRPr lang="en-US" sz="2800" b="1" dirty="0">
              <a:solidFill>
                <a:srgbClr val="FF0000"/>
              </a:solidFill>
              <a:latin typeface="Browallia New" panose="020B0604020202020204" pitchFamily="34" charset="-34"/>
              <a:cs typeface="Browallia New" panose="020B0604020202020204" pitchFamily="34" charset="-34"/>
            </a:endParaRPr>
          </a:p>
          <a:p>
            <a:pPr defTabSz="865188"/>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	</a:t>
            </a:r>
            <a:r>
              <a:rPr lang="en-US" sz="2800" dirty="0">
                <a:latin typeface="Browallia New" panose="020B0604020202020204" pitchFamily="34" charset="-34"/>
                <a:cs typeface="Browallia New" panose="020B0604020202020204" pitchFamily="34" charset="-34"/>
              </a:rPr>
              <a:t>From the literature review and related research mentioned above the researcher is therefore interested in studying .......................................... for .................................................</a:t>
            </a:r>
          </a:p>
          <a:p>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	</a:t>
            </a:r>
            <a:r>
              <a:rPr lang="en-US" sz="2800" dirty="0">
                <a:latin typeface="Browallia New" panose="020B0604020202020204" pitchFamily="34" charset="-34"/>
                <a:cs typeface="Browallia New" panose="020B0604020202020204" pitchFamily="34" charset="-34"/>
              </a:rPr>
              <a:t>From such problems no one has ever studies before. Therefore, it is worth studying this matter to benefit how to use it to benefit</a:t>
            </a:r>
            <a:r>
              <a:rPr lang="th-TH" sz="2800" dirty="0">
                <a:latin typeface="Browallia New" panose="020B0604020202020204" pitchFamily="34" charset="-34"/>
                <a:cs typeface="Browallia New" panose="020B0604020202020204" pitchFamily="34" charset="-34"/>
              </a:rPr>
              <a:t> (</a:t>
            </a:r>
            <a:r>
              <a:rPr lang="en-US" sz="2800" dirty="0">
                <a:latin typeface="Browallia New" panose="020B0604020202020204" pitchFamily="34" charset="-34"/>
                <a:cs typeface="Browallia New" panose="020B0604020202020204" pitchFamily="34" charset="-34"/>
              </a:rPr>
              <a:t>or a new knowledge, how or what new findings)</a:t>
            </a:r>
          </a:p>
          <a:p>
            <a:br>
              <a:rPr lang="en-US" sz="2800" b="1" i="1" dirty="0"/>
            </a:br>
            <a:endParaRPr sz="2800" dirty="0">
              <a:latin typeface="Tahoma"/>
              <a:cs typeface="Tahom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304800" y="17898"/>
            <a:ext cx="11887200" cy="1151965"/>
          </a:xfrm>
        </p:spPr>
        <p:txBody>
          <a:bodyPr>
            <a:noAutofit/>
          </a:bodyPr>
          <a:lstStyle/>
          <a:p>
            <a:pPr algn="ctr"/>
            <a:r>
              <a:rPr lang="en-US" sz="3600" b="1" dirty="0">
                <a:solidFill>
                  <a:srgbClr val="00B050"/>
                </a:solidFill>
                <a:latin typeface="AngsanaUPC" panose="02020603050405020304" pitchFamily="18" charset="-34"/>
                <a:cs typeface="AngsanaUPC" panose="02020603050405020304" pitchFamily="18" charset="-34"/>
              </a:rPr>
              <a:t>Example</a:t>
            </a:r>
            <a:br>
              <a:rPr lang="th-TH" sz="3600" b="1" dirty="0">
                <a:solidFill>
                  <a:srgbClr val="00B050"/>
                </a:solidFill>
                <a:latin typeface="AngsanaUPC" panose="02020603050405020304" pitchFamily="18" charset="-34"/>
                <a:cs typeface="AngsanaUPC" panose="02020603050405020304" pitchFamily="18" charset="-34"/>
              </a:rPr>
            </a:br>
            <a:r>
              <a:rPr lang="th-TH" sz="3600" b="1" dirty="0">
                <a:solidFill>
                  <a:srgbClr val="00B050"/>
                </a:solidFill>
                <a:latin typeface="Angsana New" panose="02020603050405020304" pitchFamily="18" charset="-34"/>
                <a:cs typeface="Angsana New" panose="02020603050405020304" pitchFamily="18" charset="-34"/>
              </a:rPr>
              <a:t> </a:t>
            </a:r>
            <a:r>
              <a:rPr lang="en-US" altLang="en-US" sz="3600" dirty="0">
                <a:solidFill>
                  <a:srgbClr val="000000"/>
                </a:solidFill>
                <a:latin typeface="Angsana New" panose="02020603050405020304" pitchFamily="18" charset="-34"/>
                <a:cs typeface="Angsana New" panose="02020603050405020304" pitchFamily="18" charset="-34"/>
              </a:rPr>
              <a:t>Source and the magnitude of the problem</a:t>
            </a:r>
            <a:endParaRPr lang="th-TH" sz="3600" b="1" dirty="0">
              <a:solidFill>
                <a:srgbClr val="0066FF"/>
              </a:solidFill>
              <a:latin typeface="Angsana New" panose="02020603050405020304" pitchFamily="18" charset="-34"/>
              <a:cs typeface="Angsana New"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57200" y="1475653"/>
            <a:ext cx="8492947" cy="4834950"/>
          </a:xfrm>
          <a:solidFill>
            <a:schemeClr val="bg1"/>
          </a:solidFill>
        </p:spPr>
        <p:txBody>
          <a:bodyPr>
            <a:noAutofit/>
          </a:bodyPr>
          <a:lstStyle/>
          <a:p>
            <a:pPr indent="107950"/>
            <a:r>
              <a:rPr lang="th-TH" sz="2400" b="0" dirty="0">
                <a:latin typeface="AngsanaUPC" panose="02020603050405020304" pitchFamily="18" charset="-34"/>
                <a:cs typeface="AngsanaUPC" panose="02020603050405020304" pitchFamily="18" charset="-34"/>
              </a:rPr>
              <a:t> </a:t>
            </a:r>
            <a:r>
              <a:rPr lang="en-US" sz="2400" b="0" dirty="0">
                <a:latin typeface="AngsanaUPC" panose="02020603050405020304" pitchFamily="18" charset="-34"/>
                <a:cs typeface="AngsanaUPC" panose="02020603050405020304" pitchFamily="18" charset="-34"/>
              </a:rPr>
              <a:t>Military Reform ; In Thailand, it is a big deal and very complicated, but it’s interesting. Especially the issue of separating the military from politics, being a professional soldier and shrinking the size of the army. Because these issues have been solicited and active for a long time, but always failed. </a:t>
            </a:r>
            <a:r>
              <a:rPr lang="th-TH" sz="2400" b="0" dirty="0">
                <a:latin typeface="AngsanaUPC" panose="02020603050405020304" pitchFamily="18" charset="-34"/>
                <a:cs typeface="AngsanaUPC" panose="02020603050405020304" pitchFamily="18" charset="-34"/>
              </a:rPr>
              <a:t>(</a:t>
            </a:r>
            <a:r>
              <a:rPr lang="en-US" sz="2400" b="0" dirty="0" err="1">
                <a:latin typeface="AngsanaUPC" panose="02020603050405020304" pitchFamily="18" charset="-34"/>
                <a:cs typeface="AngsanaUPC" panose="02020603050405020304" pitchFamily="18" charset="-34"/>
              </a:rPr>
              <a:t>Ngamkhachonkulkit</a:t>
            </a:r>
            <a:r>
              <a:rPr lang="en-US" sz="2400" b="0" dirty="0">
                <a:latin typeface="AngsanaUPC" panose="02020603050405020304" pitchFamily="18" charset="-34"/>
                <a:cs typeface="AngsanaUPC" panose="02020603050405020304" pitchFamily="18" charset="-34"/>
              </a:rPr>
              <a:t>, S.</a:t>
            </a:r>
            <a:r>
              <a:rPr lang="th-TH" sz="2400" b="0" dirty="0">
                <a:latin typeface="AngsanaUPC" panose="02020603050405020304" pitchFamily="18" charset="-34"/>
                <a:cs typeface="AngsanaUPC" panose="02020603050405020304" pitchFamily="18" charset="-34"/>
              </a:rPr>
              <a:t> 2</a:t>
            </a:r>
            <a:r>
              <a:rPr lang="en-US" sz="2400" b="0" dirty="0">
                <a:latin typeface="AngsanaUPC" panose="02020603050405020304" pitchFamily="18" charset="-34"/>
                <a:cs typeface="AngsanaUPC" panose="02020603050405020304" pitchFamily="18" charset="-34"/>
              </a:rPr>
              <a:t>014</a:t>
            </a:r>
            <a:r>
              <a:rPr lang="th-TH" sz="2400" b="0" dirty="0">
                <a:latin typeface="AngsanaUPC" panose="02020603050405020304" pitchFamily="18" charset="-34"/>
                <a:cs typeface="AngsanaUPC" panose="02020603050405020304" pitchFamily="18" charset="-34"/>
              </a:rPr>
              <a:t>; </a:t>
            </a:r>
            <a:r>
              <a:rPr lang="en-US" sz="2400" b="0" dirty="0" err="1">
                <a:latin typeface="AngsanaUPC" panose="02020603050405020304" pitchFamily="18" charset="-34"/>
                <a:cs typeface="AngsanaUPC" panose="02020603050405020304" pitchFamily="18" charset="-34"/>
              </a:rPr>
              <a:t>Bamrungsuk</a:t>
            </a:r>
            <a:r>
              <a:rPr lang="en-US" sz="2400" b="0" dirty="0">
                <a:latin typeface="AngsanaUPC" panose="02020603050405020304" pitchFamily="18" charset="-34"/>
                <a:cs typeface="AngsanaUPC" panose="02020603050405020304" pitchFamily="18" charset="-34"/>
              </a:rPr>
              <a:t>, S.</a:t>
            </a:r>
            <a:r>
              <a:rPr lang="th-TH" sz="2400" b="0" dirty="0">
                <a:latin typeface="AngsanaUPC" panose="02020603050405020304" pitchFamily="18" charset="-34"/>
                <a:cs typeface="AngsanaUPC" panose="02020603050405020304" pitchFamily="18" charset="-34"/>
              </a:rPr>
              <a:t> 2</a:t>
            </a:r>
            <a:r>
              <a:rPr lang="en-US" sz="2400" b="0" dirty="0">
                <a:latin typeface="AngsanaUPC" panose="02020603050405020304" pitchFamily="18" charset="-34"/>
                <a:cs typeface="AngsanaUPC" panose="02020603050405020304" pitchFamily="18" charset="-34"/>
              </a:rPr>
              <a:t>015</a:t>
            </a:r>
            <a:r>
              <a:rPr lang="th-TH" sz="2400" b="0" dirty="0">
                <a:latin typeface="AngsanaUPC" panose="02020603050405020304" pitchFamily="18" charset="-34"/>
                <a:cs typeface="AngsanaUPC" panose="02020603050405020304" pitchFamily="18" charset="-34"/>
              </a:rPr>
              <a:t>) </a:t>
            </a:r>
            <a:endParaRPr lang="en-US" sz="2400" b="0" dirty="0">
              <a:latin typeface="AngsanaUPC" panose="02020603050405020304" pitchFamily="18" charset="-34"/>
              <a:cs typeface="AngsanaUPC" panose="02020603050405020304" pitchFamily="18" charset="-34"/>
            </a:endParaRPr>
          </a:p>
          <a:p>
            <a:pPr indent="107950"/>
            <a:r>
              <a:rPr lang="en-US" sz="2400" b="0" dirty="0">
                <a:latin typeface="AngsanaUPC" panose="02020603050405020304" pitchFamily="18" charset="-34"/>
                <a:cs typeface="AngsanaUPC" panose="02020603050405020304" pitchFamily="18" charset="-34"/>
              </a:rPr>
              <a:t>The main reason for this often merely principled demands of democracy from groups outside the military. That is still no concrete formulation that will lead to a clear, step-by-step practice from a serious foundation.</a:t>
            </a:r>
            <a:r>
              <a:rPr lang="th-TH" sz="2400" b="0" dirty="0">
                <a:latin typeface="AngsanaUPC" panose="02020603050405020304" pitchFamily="18" charset="-34"/>
                <a:cs typeface="AngsanaUPC" panose="02020603050405020304" pitchFamily="18" charset="-34"/>
              </a:rPr>
              <a:t> </a:t>
            </a:r>
            <a:r>
              <a:rPr lang="en-US" sz="2400" b="0" dirty="0">
                <a:latin typeface="AngsanaUPC" panose="02020603050405020304" pitchFamily="18" charset="-34"/>
                <a:cs typeface="AngsanaUPC" panose="02020603050405020304" pitchFamily="18" charset="-34"/>
              </a:rPr>
              <a:t>Especially the paradigm shift of the military to be ready to support the trend of democracy. As a result, the reform has not progressed towards the goal as it should but the major weakness of this failure is that the unreasonableness of the claim or claim is impossible. If the military wants to reform, it still doesn’t understand not reaching the root of the problem. It was not possible to develop an effective and powerful reform approach as it should have been. </a:t>
            </a:r>
            <a:r>
              <a:rPr lang="th-TH" sz="2400" b="0" dirty="0">
                <a:latin typeface="AngsanaUPC" panose="02020603050405020304" pitchFamily="18" charset="-34"/>
                <a:cs typeface="AngsanaUPC" panose="02020603050405020304" pitchFamily="18" charset="-34"/>
              </a:rPr>
              <a:t>(</a:t>
            </a:r>
            <a:r>
              <a:rPr lang="en-US" sz="2400" b="0" dirty="0" err="1">
                <a:latin typeface="AngsanaUPC" panose="02020603050405020304" pitchFamily="18" charset="-34"/>
                <a:cs typeface="AngsanaUPC" panose="02020603050405020304" pitchFamily="18" charset="-34"/>
              </a:rPr>
              <a:t>Alagappa</a:t>
            </a:r>
            <a:r>
              <a:rPr lang="en-US" sz="2400" b="0" dirty="0">
                <a:latin typeface="AngsanaUPC" panose="02020603050405020304" pitchFamily="18" charset="-34"/>
                <a:cs typeface="AngsanaUPC" panose="02020603050405020304" pitchFamily="18" charset="-34"/>
              </a:rPr>
              <a:t>, 2001; José &amp; Olivas, 2012)</a:t>
            </a:r>
          </a:p>
        </p:txBody>
      </p:sp>
      <p:pic>
        <p:nvPicPr>
          <p:cNvPr id="8" name="รูปภาพ 7">
            <a:extLst>
              <a:ext uri="{FF2B5EF4-FFF2-40B4-BE49-F238E27FC236}">
                <a16:creationId xmlns:a16="http://schemas.microsoft.com/office/drawing/2014/main" id="{269EB6C9-F7B2-689F-C788-494B95B77F41}"/>
              </a:ext>
            </a:extLst>
          </p:cNvPr>
          <p:cNvPicPr>
            <a:picLocks noChangeAspect="1"/>
          </p:cNvPicPr>
          <p:nvPr/>
        </p:nvPicPr>
        <p:blipFill>
          <a:blip r:embed="rId2"/>
          <a:stretch>
            <a:fillRect/>
          </a:stretch>
        </p:blipFill>
        <p:spPr>
          <a:xfrm>
            <a:off x="9312622" y="1475653"/>
            <a:ext cx="2879378" cy="1953347"/>
          </a:xfrm>
          <a:prstGeom prst="rect">
            <a:avLst/>
          </a:prstGeom>
        </p:spPr>
      </p:pic>
      <p:sp>
        <p:nvSpPr>
          <p:cNvPr id="2" name="ตัวแทนหมายเลขสไลด์ 1">
            <a:extLst>
              <a:ext uri="{FF2B5EF4-FFF2-40B4-BE49-F238E27FC236}">
                <a16:creationId xmlns:a16="http://schemas.microsoft.com/office/drawing/2014/main" id="{255EF24A-99B2-815F-D87D-5BEFE43E51CF}"/>
              </a:ext>
            </a:extLst>
          </p:cNvPr>
          <p:cNvSpPr>
            <a:spLocks noGrp="1"/>
          </p:cNvSpPr>
          <p:nvPr>
            <p:ph type="sldNum" sz="quarter" idx="12"/>
          </p:nvPr>
        </p:nvSpPr>
        <p:spPr/>
        <p:txBody>
          <a:bodyPr/>
          <a:lstStyle/>
          <a:p>
            <a:fld id="{2621B272-E4D8-4FAD-A6B0-7FE95F46C11A}" type="slidenum">
              <a:rPr lang="th-TH" smtClean="0"/>
              <a:t>111</a:t>
            </a:fld>
            <a:endParaRPr lang="th-TH"/>
          </a:p>
        </p:txBody>
      </p:sp>
      <p:sp>
        <p:nvSpPr>
          <p:cNvPr id="6" name="ตัวแทนท้ายกระดาษ 5">
            <a:extLst>
              <a:ext uri="{FF2B5EF4-FFF2-40B4-BE49-F238E27FC236}">
                <a16:creationId xmlns:a16="http://schemas.microsoft.com/office/drawing/2014/main" id="{12DB44D3-8D88-0A97-AAFD-41021215740D}"/>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0333783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lang="th-TH" sz="4400" b="1" dirty="0">
                <a:latin typeface="AngsanaUPC" panose="02020603050405020304" pitchFamily="18" charset="-34"/>
                <a:cs typeface="AngsanaUPC" panose="02020603050405020304" pitchFamily="18" charset="-34"/>
              </a:rPr>
              <a:t>        </a:t>
            </a:r>
            <a:br>
              <a:rPr lang="th-TH" sz="3600" b="1" dirty="0">
                <a:solidFill>
                  <a:srgbClr val="00B050"/>
                </a:solidFill>
                <a:latin typeface="AngsanaUPC" panose="02020603050405020304" pitchFamily="18" charset="-34"/>
                <a:cs typeface="AngsanaUPC" panose="02020603050405020304" pitchFamily="18" charset="-34"/>
              </a:rPr>
            </a:br>
            <a:r>
              <a:rPr lang="th-TH" sz="3600" b="1" dirty="0">
                <a:solidFill>
                  <a:srgbClr val="0066FF"/>
                </a:solidFill>
                <a:latin typeface="AngsanaUPC" panose="02020603050405020304" pitchFamily="18" charset="-34"/>
                <a:cs typeface="AngsanaUPC" panose="02020603050405020304" pitchFamily="18" charset="-34"/>
              </a:rPr>
              <a:t> </a:t>
            </a:r>
            <a:r>
              <a:rPr lang="en-US" altLang="en-US" sz="4000" dirty="0">
                <a:solidFill>
                  <a:srgbClr val="000000"/>
                </a:solidFill>
                <a:latin typeface="Browallia New" panose="020B0604020202020204" pitchFamily="34" charset="-34"/>
                <a:cs typeface="Browallia New" panose="020B0604020202020204" pitchFamily="34" charset="-34"/>
              </a:rPr>
              <a:t>Source and the magnitude of the problem (next)</a:t>
            </a:r>
            <a:r>
              <a:rPr lang="en-US" sz="4000" dirty="0">
                <a:solidFill>
                  <a:srgbClr val="0066FF"/>
                </a:solidFill>
                <a:latin typeface="AngsanaUPC" panose="02020603050405020304" pitchFamily="18" charset="-34"/>
                <a:cs typeface="AngsanaUPC" panose="02020603050405020304" pitchFamily="18" charset="-34"/>
              </a:rPr>
              <a:t> </a:t>
            </a:r>
            <a:endParaRPr lang="th-TH" sz="40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57200" y="1841500"/>
            <a:ext cx="8473440" cy="4193600"/>
          </a:xfrm>
          <a:solidFill>
            <a:schemeClr val="bg1"/>
          </a:solidFill>
        </p:spPr>
        <p:txBody>
          <a:bodyPr>
            <a:noAutofit/>
          </a:bodyPr>
          <a:lstStyle/>
          <a:p>
            <a:r>
              <a:rPr lang="en-US" sz="2800" b="0" dirty="0">
                <a:latin typeface="AngsanaUPC" panose="02020603050405020304" pitchFamily="18" charset="-34"/>
                <a:cs typeface="AngsanaUPC" panose="02020603050405020304" pitchFamily="18" charset="-34"/>
              </a:rPr>
              <a:t>The analysis of the failures of past reform proposals and approaches which is a similar weakness. There are no strategies and tactics efficiently and powerfully as they should. Especially the lack of alignment or alliances with the internal forces of the armed forces to strengthen the process of solid and sustained internal military reform known as implosion from within or operations in the reform of the army to occur in the first with the power of the military itself ready to step up to the forefront of driving the transition towards democracy by creating a new generation of professional soldiers in a western style to seriously support this mission as an example that has happened in many countries already as in the case of Portugal. </a:t>
            </a:r>
            <a:r>
              <a:rPr lang="th-TH" sz="2800" b="0" dirty="0">
                <a:latin typeface="AngsanaUPC" panose="02020603050405020304" pitchFamily="18" charset="-34"/>
                <a:cs typeface="AngsanaUPC" panose="02020603050405020304" pitchFamily="18" charset="-34"/>
              </a:rPr>
              <a:t>(</a:t>
            </a:r>
            <a:r>
              <a:rPr lang="en-US" sz="2800" b="0" dirty="0">
                <a:latin typeface="AngsanaUPC" panose="02020603050405020304" pitchFamily="18" charset="-34"/>
                <a:cs typeface="AngsanaUPC" panose="02020603050405020304" pitchFamily="18" charset="-34"/>
              </a:rPr>
              <a:t>José Javier Olivas Osuna, 2012)</a:t>
            </a:r>
            <a:endParaRPr lang="th-TH" sz="2800" b="0" dirty="0">
              <a:latin typeface="AngsanaUPC" panose="02020603050405020304" pitchFamily="18" charset="-34"/>
              <a:cs typeface="AngsanaUPC" panose="02020603050405020304" pitchFamily="18" charset="-34"/>
            </a:endParaRPr>
          </a:p>
        </p:txBody>
      </p:sp>
      <p:pic>
        <p:nvPicPr>
          <p:cNvPr id="3" name="รูปภาพ 2">
            <a:extLst>
              <a:ext uri="{FF2B5EF4-FFF2-40B4-BE49-F238E27FC236}">
                <a16:creationId xmlns:a16="http://schemas.microsoft.com/office/drawing/2014/main" id="{C8D58309-ACA9-B0EA-5BE8-0589555BF6F0}"/>
              </a:ext>
            </a:extLst>
          </p:cNvPr>
          <p:cNvPicPr>
            <a:picLocks noChangeAspect="1"/>
          </p:cNvPicPr>
          <p:nvPr/>
        </p:nvPicPr>
        <p:blipFill>
          <a:blip r:embed="rId2"/>
          <a:stretch>
            <a:fillRect/>
          </a:stretch>
        </p:blipFill>
        <p:spPr>
          <a:xfrm>
            <a:off x="9031930" y="1828800"/>
            <a:ext cx="2966217" cy="3733800"/>
          </a:xfrm>
          <a:prstGeom prst="rect">
            <a:avLst/>
          </a:prstGeom>
        </p:spPr>
      </p:pic>
      <p:sp>
        <p:nvSpPr>
          <p:cNvPr id="2" name="ตัวแทนหมายเลขสไลด์ 1">
            <a:extLst>
              <a:ext uri="{FF2B5EF4-FFF2-40B4-BE49-F238E27FC236}">
                <a16:creationId xmlns:a16="http://schemas.microsoft.com/office/drawing/2014/main" id="{255EF24A-99B2-815F-D87D-5BEFE43E51CF}"/>
              </a:ext>
            </a:extLst>
          </p:cNvPr>
          <p:cNvSpPr>
            <a:spLocks noGrp="1"/>
          </p:cNvSpPr>
          <p:nvPr>
            <p:ph type="sldNum" sz="quarter" idx="12"/>
          </p:nvPr>
        </p:nvSpPr>
        <p:spPr/>
        <p:txBody>
          <a:bodyPr/>
          <a:lstStyle/>
          <a:p>
            <a:fld id="{2621B272-E4D8-4FAD-A6B0-7FE95F46C11A}" type="slidenum">
              <a:rPr lang="th-TH" smtClean="0"/>
              <a:t>112</a:t>
            </a:fld>
            <a:endParaRPr lang="th-TH"/>
          </a:p>
        </p:txBody>
      </p:sp>
      <p:sp>
        <p:nvSpPr>
          <p:cNvPr id="6" name="ตัวแทนท้ายกระดาษ 5">
            <a:extLst>
              <a:ext uri="{FF2B5EF4-FFF2-40B4-BE49-F238E27FC236}">
                <a16:creationId xmlns:a16="http://schemas.microsoft.com/office/drawing/2014/main" id="{12DB44D3-8D88-0A97-AAFD-41021215740D}"/>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7318756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762000" y="240796"/>
            <a:ext cx="10439400" cy="612645"/>
          </a:xfrm>
        </p:spPr>
        <p:txBody>
          <a:bodyPr>
            <a:noAutofit/>
          </a:bodyPr>
          <a:lstStyle/>
          <a:p>
            <a:pPr algn="ctr"/>
            <a:r>
              <a:rPr lang="th-TH" sz="3600" b="1" dirty="0">
                <a:latin typeface="AngsanaUPC" panose="02020603050405020304" pitchFamily="18" charset="-34"/>
                <a:cs typeface="AngsanaUPC" panose="02020603050405020304" pitchFamily="18" charset="-34"/>
              </a:rPr>
              <a:t> </a:t>
            </a: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66700" y="1238923"/>
            <a:ext cx="11658599" cy="5486399"/>
          </a:xfrm>
          <a:solidFill>
            <a:schemeClr val="bg1"/>
          </a:solidFill>
        </p:spPr>
        <p:txBody>
          <a:bodyPr>
            <a:normAutofit fontScale="85000" lnSpcReduction="10000"/>
          </a:bodyPr>
          <a:lstStyle/>
          <a:p>
            <a:r>
              <a:rPr lang="en-US" b="0" dirty="0">
                <a:latin typeface="AngsanaUPC" panose="02020603050405020304" pitchFamily="18" charset="-34"/>
                <a:cs typeface="AngsanaUPC" panose="02020603050405020304" pitchFamily="18" charset="-34"/>
              </a:rPr>
              <a:t>Past claims, whether during an elected civilian government often overlooked about the creation of professional soldiers for this unfortunately as a result, there are no policy proposals and implementation guideline aimed at fundamentally reforming the armed forces or have the army adjusted to be ready to go with the reform first to make the military a more civilian and democratic culture by instilling ideology or forging new ideas into the troops in  a paradigm shift. Through reforms in the military education system. Especially at the cadet level to create a new generation of officers to look like professional soldiers in western countries with the spirit of being a professional soldier is in addition to being a knowledgeable solider disciplined and kind, is also a soldier with a positive a positive attitude toward democratic politicians.</a:t>
            </a:r>
            <a:r>
              <a:rPr lang="th-TH" b="0" dirty="0">
                <a:latin typeface="AngsanaUPC" panose="02020603050405020304" pitchFamily="18" charset="-34"/>
                <a:cs typeface="AngsanaUPC" panose="02020603050405020304" pitchFamily="18" charset="-34"/>
              </a:rPr>
              <a:t> </a:t>
            </a:r>
            <a:r>
              <a:rPr lang="en-US" b="0" dirty="0">
                <a:latin typeface="AngsanaUPC" panose="02020603050405020304" pitchFamily="18" charset="-34"/>
                <a:cs typeface="AngsanaUPC" panose="02020603050405020304" pitchFamily="18" charset="-34"/>
              </a:rPr>
              <a:t>This is to prepare for the acceptance of the principles of civilian supremacy according to international principles. </a:t>
            </a:r>
            <a:r>
              <a:rPr lang="th-TH" sz="3500" b="0" dirty="0">
                <a:latin typeface="AngsanaUPC" panose="02020603050405020304" pitchFamily="18" charset="-34"/>
                <a:cs typeface="AngsanaUPC" panose="02020603050405020304" pitchFamily="18" charset="-34"/>
              </a:rPr>
              <a:t>(</a:t>
            </a:r>
            <a:r>
              <a:rPr lang="en-US" sz="3500" b="0" dirty="0">
                <a:latin typeface="AngsanaUPC" panose="02020603050405020304" pitchFamily="18" charset="-34"/>
                <a:cs typeface="AngsanaUPC" panose="02020603050405020304" pitchFamily="18" charset="-34"/>
              </a:rPr>
              <a:t>Pion-Berlin, 2001; </a:t>
            </a:r>
            <a:r>
              <a:rPr lang="en-US" sz="3500" b="0" dirty="0" err="1">
                <a:latin typeface="AngsanaUPC" panose="02020603050405020304" pitchFamily="18" charset="-34"/>
                <a:cs typeface="AngsanaUPC" panose="02020603050405020304" pitchFamily="18" charset="-34"/>
              </a:rPr>
              <a:t>Varol</a:t>
            </a:r>
            <a:r>
              <a:rPr lang="en-US" sz="3500" b="0" dirty="0">
                <a:latin typeface="AngsanaUPC" panose="02020603050405020304" pitchFamily="18" charset="-34"/>
                <a:cs typeface="AngsanaUPC" panose="02020603050405020304" pitchFamily="18" charset="-34"/>
              </a:rPr>
              <a:t>, 2012;         </a:t>
            </a:r>
            <a:r>
              <a:rPr lang="en-US" sz="3500" b="0" dirty="0" err="1">
                <a:latin typeface="AngsanaUPC" panose="02020603050405020304" pitchFamily="18" charset="-34"/>
                <a:cs typeface="AngsanaUPC" panose="02020603050405020304" pitchFamily="18" charset="-34"/>
              </a:rPr>
              <a:t>Bamrungsuk</a:t>
            </a:r>
            <a:r>
              <a:rPr lang="th-TH" sz="3500" b="0" dirty="0">
                <a:latin typeface="AngsanaUPC" panose="02020603050405020304" pitchFamily="18" charset="-34"/>
                <a:cs typeface="AngsanaUPC" panose="02020603050405020304" pitchFamily="18" charset="-34"/>
              </a:rPr>
              <a:t>, </a:t>
            </a:r>
            <a:r>
              <a:rPr lang="en-US" sz="3500" b="0" dirty="0">
                <a:latin typeface="AngsanaUPC" panose="02020603050405020304" pitchFamily="18" charset="-34"/>
                <a:cs typeface="AngsanaUPC" panose="02020603050405020304" pitchFamily="18" charset="-34"/>
              </a:rPr>
              <a:t>S. </a:t>
            </a:r>
            <a:r>
              <a:rPr lang="th-TH" sz="3500" b="0" dirty="0">
                <a:latin typeface="AngsanaUPC" panose="02020603050405020304" pitchFamily="18" charset="-34"/>
                <a:cs typeface="AngsanaUPC" panose="02020603050405020304" pitchFamily="18" charset="-34"/>
              </a:rPr>
              <a:t>2</a:t>
            </a:r>
            <a:r>
              <a:rPr lang="en-US" sz="3500" b="0" dirty="0">
                <a:latin typeface="AngsanaUPC" panose="02020603050405020304" pitchFamily="18" charset="-34"/>
                <a:cs typeface="AngsanaUPC" panose="02020603050405020304" pitchFamily="18" charset="-34"/>
              </a:rPr>
              <a:t>015</a:t>
            </a:r>
            <a:r>
              <a:rPr lang="th-TH" sz="3500" b="0" dirty="0">
                <a:latin typeface="AngsanaUPC" panose="02020603050405020304" pitchFamily="18" charset="-34"/>
                <a:cs typeface="AngsanaUPC" panose="02020603050405020304" pitchFamily="18" charset="-34"/>
              </a:rPr>
              <a:t>)</a:t>
            </a:r>
            <a:endParaRPr lang="en-US" sz="3500" b="0" dirty="0">
              <a:latin typeface="AngsanaUPC" panose="02020603050405020304" pitchFamily="18" charset="-34"/>
              <a:cs typeface="AngsanaUPC" panose="02020603050405020304" pitchFamily="18" charset="-34"/>
            </a:endParaRPr>
          </a:p>
          <a:p>
            <a:r>
              <a:rPr lang="th-TH" sz="1800" dirty="0">
                <a:effectLst/>
                <a:latin typeface="AngsanaUPC" panose="02020603050405020304" pitchFamily="18" charset="-34"/>
                <a:ea typeface="Calibri" panose="020F0502020204030204" pitchFamily="34" charset="0"/>
                <a:cs typeface="AngsanaUPC" panose="02020603050405020304" pitchFamily="18" charset="-34"/>
              </a:rPr>
              <a:t>	</a:t>
            </a:r>
            <a:endParaRPr lang="th-TH" sz="380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70A6BF2D-1163-7A3D-26B6-48765BE9A73A}"/>
              </a:ext>
            </a:extLst>
          </p:cNvPr>
          <p:cNvSpPr>
            <a:spLocks noGrp="1"/>
          </p:cNvSpPr>
          <p:nvPr>
            <p:ph type="sldNum" sz="quarter" idx="12"/>
          </p:nvPr>
        </p:nvSpPr>
        <p:spPr/>
        <p:txBody>
          <a:bodyPr/>
          <a:lstStyle/>
          <a:p>
            <a:fld id="{2621B272-E4D8-4FAD-A6B0-7FE95F46C11A}" type="slidenum">
              <a:rPr lang="th-TH" smtClean="0"/>
              <a:t>113</a:t>
            </a:fld>
            <a:endParaRPr lang="th-TH"/>
          </a:p>
        </p:txBody>
      </p:sp>
      <p:sp>
        <p:nvSpPr>
          <p:cNvPr id="6" name="ตัวแทนท้ายกระดาษ 5">
            <a:extLst>
              <a:ext uri="{FF2B5EF4-FFF2-40B4-BE49-F238E27FC236}">
                <a16:creationId xmlns:a16="http://schemas.microsoft.com/office/drawing/2014/main" id="{991BE735-D7E2-F209-4E99-1FC7E515352E}"/>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404384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37160"/>
            <a:ext cx="10439400" cy="612645"/>
          </a:xfrm>
        </p:spPr>
        <p:txBody>
          <a:bodyPr>
            <a:noAutofit/>
          </a:bodyPr>
          <a:lstStyle/>
          <a:p>
            <a:pPr algn="ctr"/>
            <a:r>
              <a:rPr lang="th-TH" sz="3600" b="1" dirty="0">
                <a:latin typeface="AngsanaUPC" panose="02020603050405020304" pitchFamily="18" charset="-34"/>
                <a:cs typeface="AngsanaUPC" panose="02020603050405020304" pitchFamily="18" charset="-34"/>
              </a:rPr>
              <a:t> </a:t>
            </a: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0" y="1264024"/>
            <a:ext cx="8762999" cy="5003800"/>
          </a:xfrm>
          <a:solidFill>
            <a:schemeClr val="bg1"/>
          </a:solidFill>
        </p:spPr>
        <p:txBody>
          <a:bodyPr>
            <a:normAutofit/>
          </a:bodyPr>
          <a:lstStyle/>
          <a:p>
            <a:r>
              <a:rPr lang="en-US" sz="2800" dirty="0">
                <a:effectLst/>
                <a:latin typeface="AngsanaUPC" panose="02020603050405020304" pitchFamily="18" charset="-34"/>
                <a:ea typeface="Calibri" panose="020F0502020204030204" pitchFamily="34" charset="0"/>
                <a:cs typeface="AngsanaUPC" panose="02020603050405020304" pitchFamily="18" charset="-34"/>
              </a:rPr>
              <a:t>A career soldier is a soldier who is well trained both mentally and spiritually to serve the nation with honesty self-sacrificing, patient and always ready to sacrifice blood and flesh for the nation there is always awareness and realization that the military profession it’s a career that doesn’t work for money, soldiers are not salaries people. Soldiers work with their blood and lives at stake had to risk death for the nation, for people without expecting a reward professional soldiers must behave in the right way and suitable for the trust of the public behave within the framework of discipline a professional soldier must have a military spirit must adhere to the ideology of being a soldier proficient in combat responsible, loyal, selfless, patient and courageous.</a:t>
            </a:r>
            <a:r>
              <a:rPr lang="th-TH" sz="2800" dirty="0">
                <a:effectLst/>
                <a:latin typeface="AngsanaUPC" panose="02020603050405020304" pitchFamily="18" charset="-34"/>
                <a:ea typeface="Calibri" panose="020F0502020204030204" pitchFamily="34" charset="0"/>
                <a:cs typeface="AngsanaUPC" panose="02020603050405020304" pitchFamily="18" charset="-34"/>
              </a:rPr>
              <a:t>	</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a:p>
            <a:r>
              <a:rPr lang="th-TH" sz="2800" dirty="0">
                <a:effectLst/>
                <a:latin typeface="AngsanaUPC" panose="02020603050405020304" pitchFamily="18" charset="-34"/>
                <a:ea typeface="Calibri" panose="020F0502020204030204" pitchFamily="34" charset="0"/>
                <a:cs typeface="AngsanaUPC" panose="02020603050405020304" pitchFamily="18" charset="-34"/>
              </a:rPr>
              <a:t>(</a:t>
            </a:r>
            <a:r>
              <a:rPr lang="en-US" sz="2800" dirty="0">
                <a:effectLst/>
                <a:latin typeface="AngsanaUPC" panose="02020603050405020304" pitchFamily="18" charset="-34"/>
                <a:ea typeface="Calibri" panose="020F0502020204030204" pitchFamily="34" charset="0"/>
                <a:cs typeface="AngsanaUPC" panose="02020603050405020304" pitchFamily="18" charset="-34"/>
              </a:rPr>
              <a:t>Pion-Berlin, 2001;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Jongnam</a:t>
            </a:r>
            <a:r>
              <a:rPr lang="en-US" sz="2800" dirty="0">
                <a:effectLst/>
                <a:latin typeface="AngsanaUPC" panose="02020603050405020304" pitchFamily="18" charset="-34"/>
                <a:ea typeface="Calibri" panose="020F0502020204030204" pitchFamily="34" charset="0"/>
                <a:cs typeface="AngsanaUPC" panose="02020603050405020304" pitchFamily="18" charset="-34"/>
              </a:rPr>
              <a:t>,  2006; Moten, 2011;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Ngamkhachonkulkit</a:t>
            </a:r>
            <a:r>
              <a:rPr lang="en-US" sz="2800" dirty="0">
                <a:effectLst/>
                <a:latin typeface="AngsanaUPC" panose="02020603050405020304" pitchFamily="18" charset="-34"/>
                <a:ea typeface="Calibri" panose="020F0502020204030204" pitchFamily="34" charset="0"/>
                <a:cs typeface="AngsanaUPC" panose="02020603050405020304" pitchFamily="18" charset="-34"/>
              </a:rPr>
              <a:t>, S. </a:t>
            </a:r>
            <a:r>
              <a:rPr lang="th-TH" sz="2800" dirty="0">
                <a:effectLst/>
                <a:latin typeface="AngsanaUPC" panose="02020603050405020304" pitchFamily="18" charset="-34"/>
                <a:ea typeface="Calibri" panose="020F0502020204030204" pitchFamily="34" charset="0"/>
                <a:cs typeface="AngsanaUPC" panose="02020603050405020304" pitchFamily="18" charset="-34"/>
              </a:rPr>
              <a:t>2</a:t>
            </a:r>
            <a:r>
              <a:rPr lang="en-US" sz="2800" dirty="0">
                <a:effectLst/>
                <a:latin typeface="AngsanaUPC" panose="02020603050405020304" pitchFamily="18" charset="-34"/>
                <a:ea typeface="Calibri" panose="020F0502020204030204" pitchFamily="34" charset="0"/>
                <a:cs typeface="AngsanaUPC" panose="02020603050405020304" pitchFamily="18" charset="-34"/>
              </a:rPr>
              <a:t>014</a:t>
            </a:r>
            <a:r>
              <a:rPr lang="th-TH" sz="2800" dirty="0">
                <a:effectLst/>
                <a:latin typeface="AngsanaUPC" panose="02020603050405020304" pitchFamily="18" charset="-34"/>
                <a:ea typeface="Calibri" panose="020F0502020204030204" pitchFamily="34" charset="0"/>
                <a:cs typeface="AngsanaUPC" panose="02020603050405020304" pitchFamily="18" charset="-34"/>
              </a:rPr>
              <a:t>) </a:t>
            </a:r>
            <a:endParaRPr lang="th-TH" sz="280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70A6BF2D-1163-7A3D-26B6-48765BE9A73A}"/>
              </a:ext>
            </a:extLst>
          </p:cNvPr>
          <p:cNvSpPr>
            <a:spLocks noGrp="1"/>
          </p:cNvSpPr>
          <p:nvPr>
            <p:ph type="sldNum" sz="quarter" idx="12"/>
          </p:nvPr>
        </p:nvSpPr>
        <p:spPr/>
        <p:txBody>
          <a:bodyPr/>
          <a:lstStyle/>
          <a:p>
            <a:fld id="{2621B272-E4D8-4FAD-A6B0-7FE95F46C11A}" type="slidenum">
              <a:rPr lang="th-TH" smtClean="0"/>
              <a:t>114</a:t>
            </a:fld>
            <a:endParaRPr lang="th-TH"/>
          </a:p>
        </p:txBody>
      </p:sp>
      <p:sp>
        <p:nvSpPr>
          <p:cNvPr id="6" name="ตัวแทนท้ายกระดาษ 5">
            <a:extLst>
              <a:ext uri="{FF2B5EF4-FFF2-40B4-BE49-F238E27FC236}">
                <a16:creationId xmlns:a16="http://schemas.microsoft.com/office/drawing/2014/main" id="{991BE735-D7E2-F209-4E99-1FC7E515352E}"/>
              </a:ext>
            </a:extLst>
          </p:cNvPr>
          <p:cNvSpPr>
            <a:spLocks noGrp="1"/>
          </p:cNvSpPr>
          <p:nvPr>
            <p:ph type="ftr" sz="quarter" idx="11"/>
          </p:nvPr>
        </p:nvSpPr>
        <p:spPr/>
        <p:txBody>
          <a:bodyPr/>
          <a:lstStyle/>
          <a:p>
            <a:r>
              <a:rPr lang="th-TH"/>
              <a:t>1</a:t>
            </a:r>
          </a:p>
        </p:txBody>
      </p:sp>
      <p:pic>
        <p:nvPicPr>
          <p:cNvPr id="7" name="รูปภาพ 7">
            <a:extLst>
              <a:ext uri="{FF2B5EF4-FFF2-40B4-BE49-F238E27FC236}">
                <a16:creationId xmlns:a16="http://schemas.microsoft.com/office/drawing/2014/main" id="{E962F56E-F453-480A-A2EC-A7F310B0AABD}"/>
              </a:ext>
            </a:extLst>
          </p:cNvPr>
          <p:cNvPicPr>
            <a:picLocks noChangeAspect="1"/>
          </p:cNvPicPr>
          <p:nvPr/>
        </p:nvPicPr>
        <p:blipFill>
          <a:blip r:embed="rId2"/>
          <a:stretch>
            <a:fillRect/>
          </a:stretch>
        </p:blipFill>
        <p:spPr>
          <a:xfrm>
            <a:off x="9220200" y="1295400"/>
            <a:ext cx="2879378" cy="4396740"/>
          </a:xfrm>
          <a:prstGeom prst="rect">
            <a:avLst/>
          </a:prstGeom>
        </p:spPr>
      </p:pic>
    </p:spTree>
    <p:extLst>
      <p:ext uri="{BB962C8B-B14F-4D97-AF65-F5344CB8AC3E}">
        <p14:creationId xmlns:p14="http://schemas.microsoft.com/office/powerpoint/2010/main" val="20419594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905000" y="387218"/>
            <a:ext cx="8001000" cy="576714"/>
          </a:xfrm>
        </p:spPr>
        <p:txBody>
          <a:bodyPr>
            <a:noAutofit/>
          </a:bodyPr>
          <a:lstStyle/>
          <a:p>
            <a:r>
              <a:rPr lang="en-US" altLang="en-US" sz="40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40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81000" y="1357313"/>
            <a:ext cx="9112007" cy="4891087"/>
          </a:xfrm>
          <a:solidFill>
            <a:schemeClr val="bg1"/>
          </a:solidFill>
        </p:spPr>
        <p:txBody>
          <a:bodyPr>
            <a:noAutofit/>
          </a:bodyPr>
          <a:lstStyle/>
          <a:p>
            <a:r>
              <a:rPr lang="en-US" sz="2400" dirty="0" err="1">
                <a:latin typeface="AngsanaUPC" panose="02020603050405020304" pitchFamily="18" charset="-34"/>
                <a:cs typeface="AngsanaUPC" panose="02020603050405020304" pitchFamily="18" charset="-34"/>
              </a:rPr>
              <a:t>Huntington,s</a:t>
            </a:r>
            <a:r>
              <a:rPr lang="en-US" sz="2400" dirty="0">
                <a:latin typeface="AngsanaUPC" panose="02020603050405020304" pitchFamily="18" charset="-34"/>
                <a:cs typeface="AngsanaUPC" panose="02020603050405020304" pitchFamily="18" charset="-34"/>
              </a:rPr>
              <a:t> idea  (1957), famous political scientist said in Solider and The State: The Theory and Politics of Civil-Military Relations, and a concept it has been accepted continuously. Being a professional soldier must consist of 3 things (1) Expertise ; soldiers must be proficient in both theory and practice (2) Responsiveness; a professional soldier must be responsible for the mission assigned to him, regardless of whether the mission or duty is  at risk or having to trade life for social responsibility work with elegance and proficiency with compensation is not the main purpose and (3) Corporateness ; professional soldiers must cooperate with their units sincerely, act with dedication using the best possible effort both physically and mentally. In this regard, it may be concluded that any unit of the military that has the majority of professional soldiers and is in a major position, that unit or division is rarely a problem. Most of the troops will be happy to work. The development of the army is ongoing.  Conflicts will be less because there is less competition for one’s own interests. Even if other organizations provide higher  benefits, they will stay together to help develop the army. </a:t>
            </a:r>
            <a:r>
              <a:rPr lang="th-TH" sz="2400" dirty="0">
                <a:latin typeface="AngsanaUPC" panose="02020603050405020304" pitchFamily="18" charset="-34"/>
                <a:cs typeface="AngsanaUPC" panose="02020603050405020304" pitchFamily="18" charset="-34"/>
              </a:rPr>
              <a:t>(</a:t>
            </a:r>
            <a:r>
              <a:rPr lang="en-US" sz="2400" dirty="0" err="1">
                <a:latin typeface="AngsanaUPC" panose="02020603050405020304" pitchFamily="18" charset="-34"/>
                <a:cs typeface="AngsanaUPC" panose="02020603050405020304" pitchFamily="18" charset="-34"/>
              </a:rPr>
              <a:t>Untrongjit</a:t>
            </a:r>
            <a:r>
              <a:rPr lang="en-US" sz="2400" dirty="0">
                <a:latin typeface="AngsanaUPC" panose="02020603050405020304" pitchFamily="18" charset="-34"/>
                <a:cs typeface="AngsanaUPC" panose="02020603050405020304" pitchFamily="18" charset="-34"/>
              </a:rPr>
              <a:t>, N.</a:t>
            </a:r>
            <a:r>
              <a:rPr lang="th-TH" sz="2400" dirty="0">
                <a:latin typeface="AngsanaUPC" panose="02020603050405020304" pitchFamily="18" charset="-34"/>
                <a:cs typeface="AngsanaUPC" panose="02020603050405020304" pitchFamily="18" charset="-34"/>
              </a:rPr>
              <a:t>, 2</a:t>
            </a:r>
            <a:r>
              <a:rPr lang="en-US" sz="2400" dirty="0">
                <a:latin typeface="AngsanaUPC" panose="02020603050405020304" pitchFamily="18" charset="-34"/>
                <a:cs typeface="AngsanaUPC" panose="02020603050405020304" pitchFamily="18" charset="-34"/>
              </a:rPr>
              <a:t>010</a:t>
            </a:r>
            <a:r>
              <a:rPr lang="th-TH" sz="2400" dirty="0">
                <a:latin typeface="AngsanaUPC" panose="02020603050405020304" pitchFamily="18" charset="-34"/>
                <a:cs typeface="AngsanaUPC" panose="02020603050405020304" pitchFamily="18" charset="-34"/>
              </a:rPr>
              <a:t>; </a:t>
            </a:r>
            <a:r>
              <a:rPr lang="en-US" sz="2400" dirty="0" err="1">
                <a:latin typeface="AngsanaUPC" panose="02020603050405020304" pitchFamily="18" charset="-34"/>
                <a:cs typeface="AngsanaUPC" panose="02020603050405020304" pitchFamily="18" charset="-34"/>
              </a:rPr>
              <a:t>Kerdjongrak</a:t>
            </a:r>
            <a:r>
              <a:rPr lang="en-US" sz="2400" dirty="0">
                <a:latin typeface="AngsanaUPC" panose="02020603050405020304" pitchFamily="18" charset="-34"/>
                <a:cs typeface="AngsanaUPC" panose="02020603050405020304" pitchFamily="18" charset="-34"/>
              </a:rPr>
              <a:t>, N.</a:t>
            </a:r>
            <a:r>
              <a:rPr lang="th-TH" sz="2400" dirty="0">
                <a:latin typeface="AngsanaUPC" panose="02020603050405020304" pitchFamily="18" charset="-34"/>
                <a:cs typeface="AngsanaUPC" panose="02020603050405020304" pitchFamily="18" charset="-34"/>
              </a:rPr>
              <a:t>, 2</a:t>
            </a:r>
            <a:r>
              <a:rPr lang="en-US" sz="2400" dirty="0">
                <a:latin typeface="AngsanaUPC" panose="02020603050405020304" pitchFamily="18" charset="-34"/>
                <a:cs typeface="AngsanaUPC" panose="02020603050405020304" pitchFamily="18" charset="-34"/>
              </a:rPr>
              <a:t>016</a:t>
            </a:r>
            <a:r>
              <a:rPr lang="th-TH" sz="2400" dirty="0">
                <a:latin typeface="AngsanaUPC" panose="02020603050405020304" pitchFamily="18" charset="-34"/>
                <a:cs typeface="AngsanaUPC" panose="02020603050405020304" pitchFamily="18" charset="-34"/>
              </a:rPr>
              <a:t>) </a:t>
            </a:r>
          </a:p>
        </p:txBody>
      </p:sp>
      <p:pic>
        <p:nvPicPr>
          <p:cNvPr id="8" name="รูปภาพ 7">
            <a:extLst>
              <a:ext uri="{FF2B5EF4-FFF2-40B4-BE49-F238E27FC236}">
                <a16:creationId xmlns:a16="http://schemas.microsoft.com/office/drawing/2014/main" id="{6751BF8C-CA6C-8990-0534-7CF58C1C602F}"/>
              </a:ext>
            </a:extLst>
          </p:cNvPr>
          <p:cNvPicPr>
            <a:picLocks noChangeAspect="1"/>
          </p:cNvPicPr>
          <p:nvPr/>
        </p:nvPicPr>
        <p:blipFill>
          <a:blip r:embed="rId2"/>
          <a:stretch>
            <a:fillRect/>
          </a:stretch>
        </p:blipFill>
        <p:spPr>
          <a:xfrm>
            <a:off x="9601201" y="1371601"/>
            <a:ext cx="2590800" cy="4191000"/>
          </a:xfrm>
          <a:prstGeom prst="rect">
            <a:avLst/>
          </a:prstGeom>
        </p:spPr>
      </p:pic>
      <p:sp>
        <p:nvSpPr>
          <p:cNvPr id="2" name="ตัวแทนหมายเลขสไลด์ 1">
            <a:extLst>
              <a:ext uri="{FF2B5EF4-FFF2-40B4-BE49-F238E27FC236}">
                <a16:creationId xmlns:a16="http://schemas.microsoft.com/office/drawing/2014/main" id="{8FDBC461-9734-5D1C-6CCC-ED420ADF6A1D}"/>
              </a:ext>
            </a:extLst>
          </p:cNvPr>
          <p:cNvSpPr>
            <a:spLocks noGrp="1"/>
          </p:cNvSpPr>
          <p:nvPr>
            <p:ph type="sldNum" sz="quarter" idx="12"/>
          </p:nvPr>
        </p:nvSpPr>
        <p:spPr/>
        <p:txBody>
          <a:bodyPr/>
          <a:lstStyle/>
          <a:p>
            <a:fld id="{2621B272-E4D8-4FAD-A6B0-7FE95F46C11A}" type="slidenum">
              <a:rPr lang="th-TH" smtClean="0"/>
              <a:t>115</a:t>
            </a:fld>
            <a:endParaRPr lang="th-TH"/>
          </a:p>
        </p:txBody>
      </p:sp>
      <p:sp>
        <p:nvSpPr>
          <p:cNvPr id="3" name="ตัวแทนท้ายกระดาษ 2">
            <a:extLst>
              <a:ext uri="{FF2B5EF4-FFF2-40B4-BE49-F238E27FC236}">
                <a16:creationId xmlns:a16="http://schemas.microsoft.com/office/drawing/2014/main" id="{78712175-1A1E-4D6E-2FF3-405479063399}"/>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5070671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2057399" y="185287"/>
            <a:ext cx="7435607" cy="576714"/>
          </a:xfrm>
        </p:spPr>
        <p:txBody>
          <a:bodyPr>
            <a:noAutofit/>
          </a:bodyPr>
          <a:lstStyle/>
          <a:p>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12059" y="1143000"/>
            <a:ext cx="9416807" cy="6096000"/>
          </a:xfrm>
          <a:solidFill>
            <a:schemeClr val="bg1"/>
          </a:solidFill>
        </p:spPr>
        <p:txBody>
          <a:bodyPr>
            <a:noAutofit/>
          </a:bodyPr>
          <a:lstStyle/>
          <a:p>
            <a:endParaRPr lang="th-TH" sz="2400" dirty="0">
              <a:latin typeface="AngsanaUPC" panose="02020603050405020304" pitchFamily="18" charset="-34"/>
              <a:cs typeface="AngsanaUPC" panose="02020603050405020304" pitchFamily="18" charset="-34"/>
            </a:endParaRPr>
          </a:p>
          <a:p>
            <a:r>
              <a:rPr lang="en-US" sz="2400" dirty="0">
                <a:latin typeface="AngsanaUPC" panose="02020603050405020304" pitchFamily="18" charset="-34"/>
                <a:cs typeface="AngsanaUPC" panose="02020603050405020304" pitchFamily="18" charset="-34"/>
              </a:rPr>
              <a:t>Nowadays, the world society has changed rapidly. There are a number of soldiers who are unable to withstand the pressures of society and change causing him to walk away from the path of a professional soldier to be just a professional soldier has entered the path of politics business path and enter the path of various influential groups the actions of non-professional soldiers will directly and indirectly affect the military institution.  When analyzing, it was found that the main reasons came from 1) the soldiers lacked a good enough ideology, lack of awareness of being a soldier conform to the environment and will eventually walk off the path of a professional soldier, 2)  the rapidly changing social environment combined with the influence of the concept of industrial social that emphasizes the value of quantity and money, causing soldiers who lack patience and honesty to leave the military career path and 3) entering the role of politicians in the military attempting to take over the role of politicians in the military has resulted in the division of the military. The ideological confusion of being a soldier and eventually went off the path of a professional soldier. </a:t>
            </a:r>
            <a:r>
              <a:rPr lang="th-TH" sz="2400" dirty="0">
                <a:latin typeface="AngsanaUPC" panose="02020603050405020304" pitchFamily="18" charset="-34"/>
                <a:cs typeface="AngsanaUPC" panose="02020603050405020304" pitchFamily="18" charset="-34"/>
              </a:rPr>
              <a:t>(</a:t>
            </a:r>
            <a:r>
              <a:rPr lang="en-US" sz="2400" dirty="0">
                <a:latin typeface="AngsanaUPC" panose="02020603050405020304" pitchFamily="18" charset="-34"/>
                <a:cs typeface="AngsanaUPC" panose="02020603050405020304" pitchFamily="18" charset="-34"/>
              </a:rPr>
              <a:t>Thomas, 2011; </a:t>
            </a:r>
            <a:r>
              <a:rPr lang="en-US" sz="2400" dirty="0" err="1">
                <a:latin typeface="AngsanaUPC" panose="02020603050405020304" pitchFamily="18" charset="-34"/>
                <a:cs typeface="AngsanaUPC" panose="02020603050405020304" pitchFamily="18" charset="-34"/>
              </a:rPr>
              <a:t>Kerdjongrak</a:t>
            </a:r>
            <a:r>
              <a:rPr lang="en-US" sz="2400" dirty="0">
                <a:latin typeface="AngsanaUPC" panose="02020603050405020304" pitchFamily="18" charset="-34"/>
                <a:cs typeface="AngsanaUPC" panose="02020603050405020304" pitchFamily="18" charset="-34"/>
              </a:rPr>
              <a:t>, N.</a:t>
            </a:r>
            <a:r>
              <a:rPr lang="th-TH" sz="2400" dirty="0">
                <a:latin typeface="AngsanaUPC" panose="02020603050405020304" pitchFamily="18" charset="-34"/>
                <a:cs typeface="AngsanaUPC" panose="02020603050405020304" pitchFamily="18" charset="-34"/>
              </a:rPr>
              <a:t>, 2</a:t>
            </a:r>
            <a:r>
              <a:rPr lang="en-US" sz="2400" dirty="0">
                <a:latin typeface="AngsanaUPC" panose="02020603050405020304" pitchFamily="18" charset="-34"/>
                <a:cs typeface="AngsanaUPC" panose="02020603050405020304" pitchFamily="18" charset="-34"/>
              </a:rPr>
              <a:t>016; </a:t>
            </a:r>
            <a:r>
              <a:rPr lang="en-US" sz="2400" dirty="0" err="1">
                <a:latin typeface="AngsanaUPC" panose="02020603050405020304" pitchFamily="18" charset="-34"/>
                <a:cs typeface="AngsanaUPC" panose="02020603050405020304" pitchFamily="18" charset="-34"/>
              </a:rPr>
              <a:t>Novy</a:t>
            </a:r>
            <a:r>
              <a:rPr lang="en-US" sz="2400" dirty="0">
                <a:latin typeface="AngsanaUPC" panose="02020603050405020304" pitchFamily="18" charset="-34"/>
                <a:cs typeface="AngsanaUPC" panose="02020603050405020304" pitchFamily="18" charset="-34"/>
              </a:rPr>
              <a:t>, 2017</a:t>
            </a:r>
            <a:r>
              <a:rPr lang="th-TH" sz="2400" dirty="0">
                <a:latin typeface="AngsanaUPC" panose="02020603050405020304" pitchFamily="18" charset="-34"/>
                <a:cs typeface="AngsanaUPC" panose="02020603050405020304" pitchFamily="18" charset="-34"/>
              </a:rPr>
              <a:t>)</a:t>
            </a:r>
          </a:p>
        </p:txBody>
      </p:sp>
      <p:pic>
        <p:nvPicPr>
          <p:cNvPr id="6" name="รูปภาพ 5">
            <a:extLst>
              <a:ext uri="{FF2B5EF4-FFF2-40B4-BE49-F238E27FC236}">
                <a16:creationId xmlns:a16="http://schemas.microsoft.com/office/drawing/2014/main" id="{9FF1EA9A-7753-D3C9-B46C-CA2C53569BDD}"/>
              </a:ext>
            </a:extLst>
          </p:cNvPr>
          <p:cNvPicPr>
            <a:picLocks noChangeAspect="1"/>
          </p:cNvPicPr>
          <p:nvPr/>
        </p:nvPicPr>
        <p:blipFill>
          <a:blip r:embed="rId2"/>
          <a:stretch>
            <a:fillRect/>
          </a:stretch>
        </p:blipFill>
        <p:spPr>
          <a:xfrm>
            <a:off x="9493007" y="1447800"/>
            <a:ext cx="2705478" cy="4648199"/>
          </a:xfrm>
          <a:prstGeom prst="rect">
            <a:avLst/>
          </a:prstGeom>
        </p:spPr>
      </p:pic>
      <p:sp>
        <p:nvSpPr>
          <p:cNvPr id="2" name="ตัวแทนหมายเลขสไลด์ 1">
            <a:extLst>
              <a:ext uri="{FF2B5EF4-FFF2-40B4-BE49-F238E27FC236}">
                <a16:creationId xmlns:a16="http://schemas.microsoft.com/office/drawing/2014/main" id="{8FDBC461-9734-5D1C-6CCC-ED420ADF6A1D}"/>
              </a:ext>
            </a:extLst>
          </p:cNvPr>
          <p:cNvSpPr>
            <a:spLocks noGrp="1"/>
          </p:cNvSpPr>
          <p:nvPr>
            <p:ph type="sldNum" sz="quarter" idx="12"/>
          </p:nvPr>
        </p:nvSpPr>
        <p:spPr/>
        <p:txBody>
          <a:bodyPr/>
          <a:lstStyle/>
          <a:p>
            <a:fld id="{2621B272-E4D8-4FAD-A6B0-7FE95F46C11A}" type="slidenum">
              <a:rPr lang="th-TH" smtClean="0"/>
              <a:t>116</a:t>
            </a:fld>
            <a:endParaRPr lang="th-TH"/>
          </a:p>
        </p:txBody>
      </p:sp>
      <p:sp>
        <p:nvSpPr>
          <p:cNvPr id="3" name="ตัวแทนท้ายกระดาษ 2">
            <a:extLst>
              <a:ext uri="{FF2B5EF4-FFF2-40B4-BE49-F238E27FC236}">
                <a16:creationId xmlns:a16="http://schemas.microsoft.com/office/drawing/2014/main" id="{78712175-1A1E-4D6E-2FF3-405479063399}"/>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4953119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0515600" cy="652914"/>
          </a:xfrm>
        </p:spPr>
        <p:txBody>
          <a:bodyPr>
            <a:noAutofit/>
          </a:bodyPr>
          <a:lstStyle/>
          <a:p>
            <a:pPr algn="ctr"/>
            <a:r>
              <a:rPr lang="th-TH" sz="3600" b="1" dirty="0">
                <a:solidFill>
                  <a:srgbClr val="0066FF"/>
                </a:solidFill>
                <a:latin typeface="AngsanaUPC" panose="02020603050405020304" pitchFamily="18" charset="-34"/>
                <a:cs typeface="AngsanaUPC" panose="02020603050405020304" pitchFamily="18" charset="-34"/>
              </a:rPr>
              <a:t> </a:t>
            </a: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0" y="1295400"/>
            <a:ext cx="11887200" cy="5425439"/>
          </a:xfrm>
          <a:solidFill>
            <a:schemeClr val="bg1"/>
          </a:solidFill>
        </p:spPr>
        <p:txBody>
          <a:bodyPr>
            <a:normAutofit/>
          </a:bodyPr>
          <a:lstStyle/>
          <a:p>
            <a:pPr marL="0" marR="0" algn="l">
              <a:lnSpc>
                <a:spcPct val="107000"/>
              </a:lnSpc>
              <a:spcBef>
                <a:spcPts val="0"/>
              </a:spcBef>
              <a:spcAft>
                <a:spcPts val="0"/>
              </a:spcAft>
            </a:pPr>
            <a:r>
              <a:rPr lang="en-US" sz="2800" dirty="0">
                <a:effectLst/>
                <a:latin typeface="AngsanaUPC" panose="02020603050405020304" pitchFamily="18" charset="-34"/>
                <a:ea typeface="Calibri" panose="020F0502020204030204" pitchFamily="34" charset="0"/>
                <a:cs typeface="AngsanaUPC" panose="02020603050405020304" pitchFamily="18" charset="-34"/>
              </a:rPr>
              <a:t>In </a:t>
            </a:r>
            <a:r>
              <a:rPr lang="en-US" sz="2800" dirty="0">
                <a:latin typeface="AngsanaUPC" panose="02020603050405020304" pitchFamily="18" charset="-34"/>
                <a:ea typeface="Calibri" panose="020F0502020204030204" pitchFamily="34" charset="0"/>
                <a:cs typeface="AngsanaUPC" panose="02020603050405020304" pitchFamily="18" charset="-34"/>
              </a:rPr>
              <a:t>T</a:t>
            </a:r>
            <a:r>
              <a:rPr lang="en-US" sz="2800" dirty="0">
                <a:effectLst/>
                <a:latin typeface="AngsanaUPC" panose="02020603050405020304" pitchFamily="18" charset="-34"/>
                <a:ea typeface="Calibri" panose="020F0502020204030204" pitchFamily="34" charset="0"/>
                <a:cs typeface="AngsanaUPC" panose="02020603050405020304" pitchFamily="18" charset="-34"/>
              </a:rPr>
              <a:t>hailand, the problem of being a professional soldier has been seen for a long time, especially the political  role of the Thai military that there are two main forms together including the first model directly involved in politics is the political involvement of the military for various reasons to gain legitimacy in entering political power, which depends on the environment to cause reasonableness and in order for the people to agree with that reason as well that reason as well and in this regard the military may use force to seize, coup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d’etat</a:t>
            </a:r>
            <a:r>
              <a:rPr lang="en-US" sz="2800" dirty="0">
                <a:effectLst/>
                <a:latin typeface="AngsanaUPC" panose="02020603050405020304" pitchFamily="18" charset="-34"/>
                <a:ea typeface="Calibri" panose="020F0502020204030204" pitchFamily="34" charset="0"/>
                <a:cs typeface="AngsanaUPC" panose="02020603050405020304" pitchFamily="18" charset="-34"/>
              </a:rPr>
              <a:t> and revolution</a:t>
            </a:r>
            <a:r>
              <a:rPr lang="en-US" sz="2800" dirty="0">
                <a:latin typeface="AngsanaUPC" panose="02020603050405020304" pitchFamily="18" charset="-34"/>
                <a:ea typeface="Calibri" panose="020F0502020204030204" pitchFamily="34" charset="0"/>
                <a:cs typeface="AngsanaUPC" panose="02020603050405020304" pitchFamily="18" charset="-34"/>
              </a:rPr>
              <a:t>.</a:t>
            </a:r>
            <a:r>
              <a:rPr lang="en-US" sz="2800" dirty="0">
                <a:effectLst/>
                <a:latin typeface="AngsanaUPC" panose="02020603050405020304" pitchFamily="18" charset="-34"/>
                <a:ea typeface="Calibri" panose="020F0502020204030204" pitchFamily="34" charset="0"/>
                <a:cs typeface="AngsanaUPC" panose="02020603050405020304" pitchFamily="18" charset="-34"/>
              </a:rPr>
              <a:t>  The second form is indirect political involvement. The military that takes power will not set up a government to run the country on its own. But the military may encourage civilians to form a government such a civilian-led government has no real political power. Political power rest with the military or is under the mandate of the military junta.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Naresseni</a:t>
            </a:r>
            <a:r>
              <a:rPr lang="en-US" sz="2800" dirty="0">
                <a:effectLst/>
                <a:latin typeface="AngsanaUPC" panose="02020603050405020304" pitchFamily="18" charset="-34"/>
                <a:ea typeface="Calibri" panose="020F0502020204030204" pitchFamily="34" charset="0"/>
                <a:cs typeface="AngsanaUPC" panose="02020603050405020304" pitchFamily="18" charset="-34"/>
              </a:rPr>
              <a:t>, K. 1995;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Kerdjongrak</a:t>
            </a:r>
            <a:r>
              <a:rPr lang="en-US" sz="2800" dirty="0">
                <a:effectLst/>
                <a:latin typeface="AngsanaUPC" panose="02020603050405020304" pitchFamily="18" charset="-34"/>
                <a:ea typeface="Calibri" panose="020F0502020204030204" pitchFamily="34" charset="0"/>
                <a:cs typeface="AngsanaUPC" panose="02020603050405020304" pitchFamily="18" charset="-34"/>
              </a:rPr>
              <a:t>, N. 2016; </a:t>
            </a:r>
            <a:r>
              <a:rPr lang="en-US" sz="2800" dirty="0" err="1">
                <a:effectLst/>
                <a:latin typeface="AngsanaUPC" panose="02020603050405020304" pitchFamily="18" charset="-34"/>
                <a:ea typeface="Calibri" panose="020F0502020204030204" pitchFamily="34" charset="0"/>
                <a:cs typeface="AngsanaUPC" panose="02020603050405020304" pitchFamily="18" charset="-34"/>
              </a:rPr>
              <a:t>Ngamlamom</a:t>
            </a:r>
            <a:r>
              <a:rPr lang="en-US" sz="2800" dirty="0">
                <a:effectLst/>
                <a:latin typeface="AngsanaUPC" panose="02020603050405020304" pitchFamily="18" charset="-34"/>
                <a:ea typeface="Calibri" panose="020F0502020204030204" pitchFamily="34" charset="0"/>
                <a:cs typeface="AngsanaUPC" panose="02020603050405020304" pitchFamily="18" charset="-34"/>
              </a:rPr>
              <a:t>, W. 2016) </a:t>
            </a:r>
            <a:endParaRPr lang="th-TH" sz="2800" dirty="0">
              <a:effectLst/>
              <a:latin typeface="AngsanaUPC" panose="02020603050405020304" pitchFamily="18" charset="-34"/>
              <a:ea typeface="Calibri" panose="020F0502020204030204" pitchFamily="34" charset="0"/>
              <a:cs typeface="AngsanaUPC" panose="02020603050405020304" pitchFamily="18" charset="-34"/>
            </a:endParaRPr>
          </a:p>
          <a:p>
            <a:pPr marL="0" marR="0" algn="l">
              <a:lnSpc>
                <a:spcPct val="107000"/>
              </a:lnSpc>
              <a:spcBef>
                <a:spcPts val="0"/>
              </a:spcBef>
              <a:spcAft>
                <a:spcPts val="0"/>
              </a:spcAft>
            </a:pPr>
            <a:r>
              <a:rPr lang="th-TH" sz="2800" dirty="0">
                <a:latin typeface="AngsanaUPC" panose="02020603050405020304" pitchFamily="18" charset="-34"/>
                <a:ea typeface="Calibri" panose="020F0502020204030204" pitchFamily="34" charset="0"/>
                <a:cs typeface="AngsanaUPC" panose="02020603050405020304" pitchFamily="18" charset="-34"/>
              </a:rPr>
              <a:t>	</a:t>
            </a:r>
            <a:endParaRPr lang="en-US" sz="2800" dirty="0">
              <a:latin typeface="AngsanaUPC" panose="02020603050405020304" pitchFamily="18" charset="-34"/>
              <a:ea typeface="Calibri" panose="020F0502020204030204" pitchFamily="34" charset="0"/>
              <a:cs typeface="AngsanaUPC" panose="02020603050405020304" pitchFamily="18" charset="-34"/>
            </a:endParaRPr>
          </a:p>
          <a:p>
            <a:pPr marL="0" marR="0" algn="l">
              <a:lnSpc>
                <a:spcPct val="107000"/>
              </a:lnSpc>
              <a:spcBef>
                <a:spcPts val="0"/>
              </a:spcBef>
              <a:spcAft>
                <a:spcPts val="0"/>
              </a:spcAft>
            </a:pPr>
            <a:r>
              <a:rPr lang="th-TH" sz="2800" dirty="0">
                <a:effectLst/>
                <a:latin typeface="AngsanaUPC" panose="02020603050405020304" pitchFamily="18" charset="-34"/>
                <a:ea typeface="Calibri" panose="020F0502020204030204" pitchFamily="34" charset="0"/>
                <a:cs typeface="AngsanaUPC" panose="02020603050405020304" pitchFamily="18" charset="-34"/>
              </a:rPr>
              <a:t>		</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117</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897045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0515600" cy="652914"/>
          </a:xfrm>
        </p:spPr>
        <p:txBody>
          <a:bodyPr>
            <a:noAutofit/>
          </a:bodyPr>
          <a:lstStyle/>
          <a:p>
            <a:pPr algn="ctr"/>
            <a:r>
              <a:rPr lang="th-TH" sz="3600" b="1" dirty="0">
                <a:solidFill>
                  <a:srgbClr val="0066FF"/>
                </a:solidFill>
                <a:latin typeface="AngsanaUPC" panose="02020603050405020304" pitchFamily="18" charset="-34"/>
                <a:cs typeface="AngsanaUPC" panose="02020603050405020304" pitchFamily="18" charset="-34"/>
              </a:rPr>
              <a:t> </a:t>
            </a: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55600" y="1524000"/>
            <a:ext cx="11201400" cy="4648200"/>
          </a:xfrm>
          <a:solidFill>
            <a:schemeClr val="bg1"/>
          </a:solidFill>
        </p:spPr>
        <p:txBody>
          <a:bodyPr>
            <a:normAutofit/>
          </a:bodyPr>
          <a:lstStyle/>
          <a:p>
            <a:pPr marL="0" marR="0" algn="thaiDist">
              <a:lnSpc>
                <a:spcPct val="107000"/>
              </a:lnSpc>
              <a:spcBef>
                <a:spcPts val="0"/>
              </a:spcBef>
              <a:spcAft>
                <a:spcPts val="0"/>
              </a:spcAft>
            </a:pPr>
            <a:r>
              <a:rPr lang="th-TH" sz="2400" dirty="0">
                <a:effectLst/>
                <a:latin typeface="AngsanaUPC" panose="02020603050405020304" pitchFamily="18" charset="-34"/>
                <a:ea typeface="Calibri" panose="020F0502020204030204" pitchFamily="34" charset="0"/>
                <a:cs typeface="AngsanaUPC" panose="02020603050405020304" pitchFamily="18" charset="-34"/>
              </a:rPr>
              <a:t>	</a:t>
            </a:r>
          </a:p>
          <a:p>
            <a:pPr marL="0" marR="0" algn="thaiDist">
              <a:lnSpc>
                <a:spcPct val="107000"/>
              </a:lnSpc>
              <a:spcBef>
                <a:spcPts val="0"/>
              </a:spcBef>
              <a:spcAft>
                <a:spcPts val="0"/>
              </a:spcAft>
            </a:pPr>
            <a:r>
              <a:rPr lang="en-US" sz="2400" dirty="0">
                <a:effectLst/>
                <a:latin typeface="AngsanaUPC" panose="02020603050405020304" pitchFamily="18" charset="-34"/>
                <a:ea typeface="Calibri" panose="020F0502020204030204" pitchFamily="34" charset="0"/>
                <a:cs typeface="AngsanaUPC" panose="02020603050405020304" pitchFamily="18" charset="-34"/>
              </a:rPr>
              <a:t>In Thailand</a:t>
            </a:r>
            <a:r>
              <a:rPr lang="en-US" sz="2400" dirty="0">
                <a:latin typeface="AngsanaUPC" panose="02020603050405020304" pitchFamily="18" charset="-34"/>
                <a:ea typeface="Calibri" panose="020F0502020204030204" pitchFamily="34" charset="0"/>
                <a:cs typeface="AngsanaUPC" panose="02020603050405020304" pitchFamily="18" charset="-34"/>
              </a:rPr>
              <a:t>, the military plays a very prominent role in politics because the military is institutionally ready and the strength of ideology and ideas but the military still struggles to inherit power. This reflects the weakness and instability of the military. This contradicted Huntington’s idea of a professional soldier, that a professional soldier would not get involved in politics. Because being a professional soldier is something that will prevent soldiers from intervening</a:t>
            </a:r>
            <a:r>
              <a:rPr lang="th-TH" sz="2400" dirty="0">
                <a:latin typeface="AngsanaUPC" panose="02020603050405020304" pitchFamily="18" charset="-34"/>
                <a:ea typeface="Calibri" panose="020F0502020204030204" pitchFamily="34" charset="0"/>
                <a:cs typeface="AngsanaUPC" panose="02020603050405020304" pitchFamily="18" charset="-34"/>
              </a:rPr>
              <a:t> </a:t>
            </a:r>
            <a:r>
              <a:rPr lang="en-US" sz="2400" dirty="0">
                <a:latin typeface="AngsanaUPC" panose="02020603050405020304" pitchFamily="18" charset="-34"/>
                <a:ea typeface="Calibri" panose="020F0502020204030204" pitchFamily="34" charset="0"/>
                <a:cs typeface="AngsanaUPC" panose="02020603050405020304" pitchFamily="18" charset="-34"/>
              </a:rPr>
              <a:t>in politics. According to Huntington, most modern state military academies are professional soldiers. They were not mercenaries or royal soldiers like in the past as a result soldiers who are professional soldiers are responsible for their workload and not involved in politics but from what appears in Thai society instead, being a professional soldiers ready for political intervention, which contradicts Huntington’s description. (</a:t>
            </a:r>
            <a:r>
              <a:rPr lang="en-US" sz="2400" dirty="0" err="1">
                <a:latin typeface="AngsanaUPC" panose="02020603050405020304" pitchFamily="18" charset="-34"/>
                <a:ea typeface="Calibri" panose="020F0502020204030204" pitchFamily="34" charset="0"/>
                <a:cs typeface="AngsanaUPC" panose="02020603050405020304" pitchFamily="18" charset="-34"/>
              </a:rPr>
              <a:t>Suwunwijitr</a:t>
            </a:r>
            <a:r>
              <a:rPr lang="en-US" sz="2400" dirty="0">
                <a:latin typeface="AngsanaUPC" panose="02020603050405020304" pitchFamily="18" charset="-34"/>
                <a:ea typeface="Calibri" panose="020F0502020204030204" pitchFamily="34" charset="0"/>
                <a:cs typeface="AngsanaUPC" panose="02020603050405020304" pitchFamily="18" charset="-34"/>
              </a:rPr>
              <a:t> &amp; </a:t>
            </a:r>
            <a:r>
              <a:rPr lang="en-US" sz="2400" dirty="0" err="1">
                <a:latin typeface="AngsanaUPC" panose="02020603050405020304" pitchFamily="18" charset="-34"/>
                <a:ea typeface="Calibri" panose="020F0502020204030204" pitchFamily="34" charset="0"/>
                <a:cs typeface="AngsanaUPC" panose="02020603050405020304" pitchFamily="18" charset="-34"/>
              </a:rPr>
              <a:t>Klinsuk</a:t>
            </a:r>
            <a:r>
              <a:rPr lang="en-US" sz="2400" dirty="0">
                <a:latin typeface="AngsanaUPC" panose="02020603050405020304" pitchFamily="18" charset="-34"/>
                <a:ea typeface="Calibri" panose="020F0502020204030204" pitchFamily="34" charset="0"/>
                <a:cs typeface="AngsanaUPC" panose="02020603050405020304" pitchFamily="18" charset="-34"/>
              </a:rPr>
              <a:t>, 2021; </a:t>
            </a:r>
            <a:r>
              <a:rPr lang="en-US" sz="2400" dirty="0" err="1">
                <a:latin typeface="AngsanaUPC" panose="02020603050405020304" pitchFamily="18" charset="-34"/>
                <a:ea typeface="Calibri" panose="020F0502020204030204" pitchFamily="34" charset="0"/>
                <a:cs typeface="AngsanaUPC" panose="02020603050405020304" pitchFamily="18" charset="-34"/>
              </a:rPr>
              <a:t>Boonbongkan</a:t>
            </a:r>
            <a:r>
              <a:rPr lang="en-US" sz="2400" dirty="0">
                <a:latin typeface="AngsanaUPC" panose="02020603050405020304" pitchFamily="18" charset="-34"/>
                <a:ea typeface="Calibri" panose="020F0502020204030204" pitchFamily="34" charset="0"/>
                <a:cs typeface="AngsanaUPC" panose="02020603050405020304" pitchFamily="18" charset="-34"/>
              </a:rPr>
              <a:t>, S. 2006) </a:t>
            </a:r>
            <a:endParaRPr lang="th-TH" sz="2400" dirty="0">
              <a:effectLst/>
              <a:latin typeface="AngsanaUPC" panose="02020603050405020304" pitchFamily="18" charset="-34"/>
              <a:ea typeface="Calibri" panose="020F0502020204030204" pitchFamily="34" charset="0"/>
              <a:cs typeface="AngsanaUPC" panose="02020603050405020304" pitchFamily="18" charset="-34"/>
            </a:endParaRPr>
          </a:p>
          <a:p>
            <a:pPr marL="0" marR="0" algn="thaiDist">
              <a:lnSpc>
                <a:spcPct val="107000"/>
              </a:lnSpc>
              <a:spcBef>
                <a:spcPts val="0"/>
              </a:spcBef>
              <a:spcAft>
                <a:spcPts val="0"/>
              </a:spcAft>
            </a:pPr>
            <a:r>
              <a:rPr lang="th-TH" sz="2400" dirty="0">
                <a:effectLst/>
                <a:latin typeface="AngsanaUPC" panose="02020603050405020304" pitchFamily="18" charset="-34"/>
                <a:ea typeface="Calibri" panose="020F0502020204030204" pitchFamily="34" charset="0"/>
                <a:cs typeface="AngsanaUPC" panose="02020603050405020304" pitchFamily="18" charset="-34"/>
              </a:rPr>
              <a:t>	</a:t>
            </a:r>
            <a:endParaRPr lang="en-US" sz="24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118</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658766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0515600" cy="652914"/>
          </a:xfrm>
        </p:spPr>
        <p:txBody>
          <a:bodyPr>
            <a:noAutofit/>
          </a:bodyPr>
          <a:lstStyle/>
          <a:p>
            <a:pPr algn="ct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 (next)</a:t>
            </a:r>
            <a:endParaRPr lang="th-TH" sz="3600" b="1" dirty="0">
              <a:solidFill>
                <a:srgbClr val="0066FF"/>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575510" y="1447800"/>
            <a:ext cx="7139539" cy="4343401"/>
          </a:xfrm>
          <a:solidFill>
            <a:schemeClr val="bg1"/>
          </a:solidFill>
        </p:spPr>
        <p:txBody>
          <a:bodyPr>
            <a:normAutofit/>
          </a:bodyPr>
          <a:lstStyle/>
          <a:p>
            <a:pPr marL="0" marR="0" algn="thaiDist">
              <a:lnSpc>
                <a:spcPct val="107000"/>
              </a:lnSpc>
              <a:spcBef>
                <a:spcPts val="0"/>
              </a:spcBef>
              <a:spcAft>
                <a:spcPts val="0"/>
              </a:spcAft>
            </a:pPr>
            <a:r>
              <a:rPr lang="en-US" sz="3200" dirty="0">
                <a:effectLst/>
                <a:latin typeface="AngsanaUPC" panose="02020603050405020304" pitchFamily="18" charset="-34"/>
                <a:ea typeface="Calibri" panose="020F0502020204030204" pitchFamily="34" charset="0"/>
                <a:cs typeface="AngsanaUPC" panose="02020603050405020304" pitchFamily="18" charset="-34"/>
              </a:rPr>
              <a:t>This research sees the importance of being a professional soldier. Therefore, the importance of studying military education system social transmission of professional soldiers democratic behavior of the military commitment to a career in the military that affect being a professional soldier in order to use the aforementioned information to further develop the military career of commissioned officers.</a:t>
            </a:r>
          </a:p>
        </p:txBody>
      </p:sp>
      <p:pic>
        <p:nvPicPr>
          <p:cNvPr id="3" name="รูปภาพ 2">
            <a:extLst>
              <a:ext uri="{FF2B5EF4-FFF2-40B4-BE49-F238E27FC236}">
                <a16:creationId xmlns:a16="http://schemas.microsoft.com/office/drawing/2014/main" id="{34853CD6-1FE4-0678-A18D-B44C6C90F60D}"/>
              </a:ext>
            </a:extLst>
          </p:cNvPr>
          <p:cNvPicPr>
            <a:picLocks noChangeAspect="1"/>
          </p:cNvPicPr>
          <p:nvPr/>
        </p:nvPicPr>
        <p:blipFill>
          <a:blip r:embed="rId2"/>
          <a:stretch>
            <a:fillRect/>
          </a:stretch>
        </p:blipFill>
        <p:spPr>
          <a:xfrm>
            <a:off x="8046720" y="2113623"/>
            <a:ext cx="4005845" cy="2272223"/>
          </a:xfrm>
          <a:prstGeom prst="rect">
            <a:avLst/>
          </a:prstGeom>
        </p:spPr>
      </p:pic>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119</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4516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524000"/>
            <a:ext cx="11811000" cy="5829160"/>
          </a:xfrm>
          <a:prstGeom prst="rect">
            <a:avLst/>
          </a:prstGeom>
        </p:spPr>
        <p:txBody>
          <a:bodyPr vert="horz" wrap="square" lIns="0" tIns="12065" rIns="0" bIns="0" rtlCol="0">
            <a:spAutoFit/>
          </a:bodyPr>
          <a:lstStyle/>
          <a:p>
            <a:pPr marL="355600" marR="5080" indent="-342900">
              <a:lnSpc>
                <a:spcPct val="100000"/>
              </a:lnSpc>
              <a:spcBef>
                <a:spcPts val="95"/>
              </a:spcBef>
              <a:tabLst>
                <a:tab pos="3429635" algn="l"/>
              </a:tabLst>
            </a:pPr>
            <a:r>
              <a:rPr sz="3600" spc="-540" dirty="0">
                <a:solidFill>
                  <a:srgbClr val="A42F0F"/>
                </a:solidFill>
                <a:latin typeface="Wingdings 3"/>
                <a:cs typeface="Wingdings 3"/>
              </a:rPr>
              <a:t></a:t>
            </a:r>
            <a:r>
              <a:rPr lang="en-US" sz="36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3600" b="1" dirty="0" err="1">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ชื่อเรื่องประกอบด้วย</a:t>
            </a:r>
            <a:r>
              <a:rPr lang="en-US" sz="3600" b="1" dirty="0" err="1">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ตัวแปร</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err="1">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ประชากร</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 </a:t>
            </a:r>
            <a:r>
              <a:rPr lang="en-US" sz="3600" b="1" dirty="0" err="1">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พื้นที่+วิธีการ</a:t>
            </a:r>
            <a:r>
              <a:rPr lang="en-US" sz="36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a:t>
            </a:r>
            <a:endParaRPr lang="th-TH" sz="36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342900">
              <a:lnSpc>
                <a:spcPct val="100000"/>
              </a:lnSpc>
              <a:spcBef>
                <a:spcPts val="95"/>
              </a:spcBef>
              <a:tabLst>
                <a:tab pos="3429635" algn="l"/>
              </a:tabLst>
            </a:pPr>
            <a:r>
              <a:rPr lang="th-TH" sz="36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err="1">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เป็นสิ่งที่บ</a:t>
            </a:r>
            <a:r>
              <a:rPr lang="th-TH" sz="36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a:t>
            </a:r>
            <a:r>
              <a:rPr lang="en-US" sz="3600" b="1" dirty="0" err="1">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งบอกถึง</a:t>
            </a:r>
            <a:r>
              <a:rPr lang="en-US" sz="36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a:t>
            </a:r>
            <a:r>
              <a:rPr lang="en-US" sz="3600" b="1" dirty="0" err="1">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ปัญหาวิจัย</a:t>
            </a:r>
            <a:r>
              <a:rPr lang="en-US" sz="36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a:t>
            </a:r>
            <a:r>
              <a:rPr lang="en-US" sz="36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(Research Problem)</a:t>
            </a:r>
            <a:endParaRPr lang="th-TH" sz="36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342900">
              <a:lnSpc>
                <a:spcPct val="100000"/>
              </a:lnSpc>
              <a:spcBef>
                <a:spcPts val="95"/>
              </a:spcBef>
              <a:tabLst>
                <a:tab pos="3429635" algn="l"/>
              </a:tabLst>
            </a:pPr>
            <a:r>
              <a:rPr lang="th-TH" sz="3600" b="1" dirty="0">
                <a:solidFill>
                  <a:srgbClr val="00206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 </a:t>
            </a:r>
            <a:r>
              <a:rPr lang="en-US" sz="3600" b="1" dirty="0" err="1">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ส่วน</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Research Topic</a:t>
            </a:r>
            <a:r>
              <a:rPr lang="th-TH"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(การกำหนดหัวข้อการวิจัย และองค์ประกอบ)</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a:t>
            </a:r>
            <a:r>
              <a:rPr lang="th-TH"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จะ</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บ</a:t>
            </a:r>
            <a:r>
              <a:rPr lang="th-TH"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a:t>
            </a:r>
            <a:r>
              <a:rPr lang="en-US" sz="3600" b="1" dirty="0" err="1">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งบอกให้ทราบว่</a:t>
            </a:r>
            <a:r>
              <a:rPr lang="th-TH"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า</a:t>
            </a:r>
            <a:r>
              <a:rPr lang="en-US"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rPr>
              <a:t> .....</a:t>
            </a:r>
            <a:endParaRPr lang="th-TH" sz="3600" b="1" dirty="0">
              <a:solidFill>
                <a:srgbClr val="0070C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indent="-342900">
              <a:lnSpc>
                <a:spcPct val="100000"/>
              </a:lnSpc>
              <a:spcBef>
                <a:spcPts val="95"/>
              </a:spcBef>
              <a:tabLst>
                <a:tab pos="3429635" algn="l"/>
              </a:tabLst>
            </a:pPr>
            <a:endParaRPr lang="th-TH" sz="2800" spc="-540" dirty="0">
              <a:solidFill>
                <a:srgbClr val="A42F0F"/>
              </a:solidFill>
              <a:latin typeface="Browallia New" panose="020B0604020202020204" pitchFamily="34" charset="-34"/>
              <a:cs typeface="Browallia New" panose="020B0604020202020204" pitchFamily="34" charset="-34"/>
            </a:endParaRPr>
          </a:p>
          <a:p>
            <a:pPr marR="0" lvl="0">
              <a:spcBef>
                <a:spcPts val="0"/>
              </a:spcBef>
              <a:spcAft>
                <a:spcPts val="0"/>
              </a:spcAft>
              <a:tabLst>
                <a:tab pos="2882900" algn="l"/>
              </a:tabLst>
            </a:pPr>
            <a:r>
              <a:rPr lang="th-TH" sz="2800" b="1" spc="-5" dirty="0">
                <a:solidFill>
                  <a:srgbClr val="839943"/>
                </a:solidFill>
                <a:latin typeface="Calibri"/>
                <a:cs typeface="Calibri"/>
              </a:rPr>
              <a:t>            </a:t>
            </a:r>
            <a:r>
              <a:rPr lang="en-US" sz="2800" b="1" spc="-5" dirty="0">
                <a:solidFill>
                  <a:srgbClr val="839943"/>
                </a:solidFill>
                <a:latin typeface="Calibri"/>
                <a:cs typeface="Calibri"/>
              </a:rPr>
              <a:t>	</a:t>
            </a:r>
            <a:r>
              <a:rPr sz="2800" b="1" spc="-5" dirty="0">
                <a:solidFill>
                  <a:srgbClr val="839943"/>
                </a:solidFill>
                <a:latin typeface="Calibri"/>
                <a:cs typeface="Calibri"/>
              </a:rPr>
              <a:t>↘</a:t>
            </a:r>
            <a:r>
              <a:rPr sz="2800" b="1" spc="-165" dirty="0">
                <a:solidFill>
                  <a:srgbClr val="839943"/>
                </a:solidFill>
                <a:latin typeface="Calibri"/>
                <a:cs typeface="Calibri"/>
              </a:rPr>
              <a:t> </a:t>
            </a:r>
            <a:r>
              <a:rPr lang="en-US" sz="2800" b="1" dirty="0" err="1">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จะ</a:t>
            </a:r>
            <a:r>
              <a:rPr lang="th-TH"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ทำ</a:t>
            </a:r>
            <a:r>
              <a:rPr lang="en-US" sz="2800" b="1" dirty="0" err="1">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วิจัยเรื่องอะไร</a:t>
            </a:r>
            <a:r>
              <a:rPr lang="en-US"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 ?</a:t>
            </a: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a:lnSpc>
                <a:spcPts val="260"/>
              </a:lnSpc>
            </a:pPr>
            <a:r>
              <a:rPr lang="en-US" sz="2800" b="1" dirty="0">
                <a:solidFill>
                  <a:srgbClr val="839943"/>
                </a:solidFill>
                <a:latin typeface="Browallia New" panose="020B0604020202020204" pitchFamily="34" charset="-34"/>
                <a:ea typeface="Calibri" panose="020F0502020204030204" pitchFamily="34" charset="0"/>
                <a:cs typeface="Browallia New" panose="020B0604020202020204" pitchFamily="34" charset="-34"/>
              </a:rPr>
              <a:t> </a:t>
            </a: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marL="355600" marR="5080" lvl="0" indent="-342900">
              <a:spcBef>
                <a:spcPts val="95"/>
              </a:spcBef>
              <a:tabLst>
                <a:tab pos="3429635" algn="l"/>
              </a:tabLst>
            </a:pP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spc="-5" dirty="0">
                <a:solidFill>
                  <a:srgbClr val="839943"/>
                </a:solidFill>
                <a:latin typeface="Browallia New" panose="020B0604020202020204" pitchFamily="34" charset="-34"/>
                <a:cs typeface="Browallia New" panose="020B0604020202020204" pitchFamily="34" charset="-34"/>
              </a:rPr>
              <a:t>	</a:t>
            </a: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spc="-5" dirty="0">
                <a:solidFill>
                  <a:srgbClr val="839943"/>
                </a:solidFill>
                <a:latin typeface="Browallia New" panose="020B0604020202020204" pitchFamily="34" charset="-34"/>
                <a:cs typeface="Browallia New" panose="020B0604020202020204" pitchFamily="34" charset="-34"/>
              </a:rPr>
              <a:t>↘</a:t>
            </a:r>
            <a:r>
              <a:rPr lang="th-TH" sz="2800" b="1" spc="-5" dirty="0">
                <a:solidFill>
                  <a:srgbClr val="839943"/>
                </a:solidFill>
                <a:latin typeface="Browallia New" panose="020B0604020202020204" pitchFamily="34" charset="-34"/>
                <a:cs typeface="Browallia New" panose="020B0604020202020204" pitchFamily="34" charset="-34"/>
              </a:rPr>
              <a:t> </a:t>
            </a:r>
            <a:r>
              <a:rPr lang="en-US" sz="2800" b="1" dirty="0" err="1">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เป็นการวิจัยแบบใด</a:t>
            </a:r>
            <a:r>
              <a:rPr lang="en-US"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rPr>
              <a:t> ?</a:t>
            </a:r>
            <a:endParaRPr lang="th-TH" sz="2800" b="1" dirty="0">
              <a:solidFill>
                <a:srgbClr val="C00000"/>
              </a:solidFill>
              <a:latin typeface="Browallia New" panose="020B0604020202020204" pitchFamily="34" charset="-34"/>
              <a:ea typeface="BrowalliaUPC" panose="020B0604020202020204" pitchFamily="34" charset="-34"/>
              <a:cs typeface="Browallia New" panose="020B0604020202020204" pitchFamily="34" charset="-34"/>
            </a:endParaRPr>
          </a:p>
          <a:p>
            <a:pPr marL="355600" marR="5080" lvl="0" indent="-342900">
              <a:spcBef>
                <a:spcPts val="95"/>
              </a:spcBef>
              <a:tabLst>
                <a:tab pos="3429635" algn="l"/>
              </a:tabLst>
            </a:pPr>
            <a:endParaRPr lang="en-US" sz="2800" dirty="0">
              <a:latin typeface="Browallia New" panose="020B0604020202020204" pitchFamily="34" charset="-34"/>
              <a:ea typeface="Calibri" panose="020F0502020204030204" pitchFamily="34" charset="0"/>
              <a:cs typeface="Browallia New" panose="020B0604020202020204" pitchFamily="34" charset="-34"/>
            </a:endParaRPr>
          </a:p>
          <a:p>
            <a:pPr marL="355600" marR="5080" indent="-342900">
              <a:lnSpc>
                <a:spcPct val="100000"/>
              </a:lnSpc>
              <a:spcBef>
                <a:spcPts val="95"/>
              </a:spcBef>
              <a:tabLst>
                <a:tab pos="3429635" algn="l"/>
              </a:tabLst>
            </a:pPr>
            <a:r>
              <a:rPr lang="th-TH" sz="2800" b="1" spc="-165" dirty="0">
                <a:latin typeface="Calibri"/>
                <a:cs typeface="Calibri"/>
              </a:rPr>
              <a:t>แนวทางสำหรับเพิ่มประสิทธิภาพความเป็นทหารอาชีพของนายทหารสัญญาบัตร</a:t>
            </a:r>
            <a:endParaRPr lang="en-US" sz="2800" b="1" spc="-165" dirty="0">
              <a:latin typeface="Calibri"/>
              <a:cs typeface="Calibri"/>
            </a:endParaRPr>
          </a:p>
          <a:p>
            <a:pPr marL="355600" marR="5080" indent="-342900">
              <a:lnSpc>
                <a:spcPct val="100000"/>
              </a:lnSpc>
              <a:spcBef>
                <a:spcPts val="95"/>
              </a:spcBef>
              <a:tabLst>
                <a:tab pos="3429635" algn="l"/>
              </a:tabLst>
            </a:pPr>
            <a:r>
              <a:rPr lang="th-TH" sz="2400" b="1" spc="-165" dirty="0">
                <a:latin typeface="Calibri"/>
                <a:cs typeface="Calibri"/>
              </a:rPr>
              <a:t>                                                              </a:t>
            </a:r>
          </a:p>
          <a:p>
            <a:pPr marL="355600" marR="5080" indent="-342900">
              <a:lnSpc>
                <a:spcPct val="100000"/>
              </a:lnSpc>
              <a:spcBef>
                <a:spcPts val="95"/>
              </a:spcBef>
              <a:tabLst>
                <a:tab pos="3429635" algn="l"/>
              </a:tabLst>
            </a:pPr>
            <a:r>
              <a:rPr lang="th-TH" sz="2400" b="1" spc="-165" dirty="0">
                <a:latin typeface="Calibri"/>
                <a:cs typeface="Calibri"/>
              </a:rPr>
              <a:t>                                                                 </a:t>
            </a:r>
            <a:r>
              <a:rPr lang="en-US" sz="2400" b="1" spc="-165" dirty="0">
                <a:solidFill>
                  <a:srgbClr val="9900FF"/>
                </a:solidFill>
                <a:latin typeface="Calibri"/>
                <a:cs typeface="Calibri"/>
              </a:rPr>
              <a:t>Cr ; </a:t>
            </a:r>
            <a:r>
              <a:rPr lang="th-TH" sz="2400" b="1" spc="-165" dirty="0">
                <a:solidFill>
                  <a:srgbClr val="9900FF"/>
                </a:solidFill>
                <a:latin typeface="Calibri"/>
                <a:cs typeface="Calibri"/>
              </a:rPr>
              <a:t>พลอากาศโทสุรเชษฐ์ ทองสลวย</a:t>
            </a:r>
          </a:p>
          <a:p>
            <a:pPr marL="355600" marR="5080" indent="-342900">
              <a:lnSpc>
                <a:spcPct val="100000"/>
              </a:lnSpc>
              <a:spcBef>
                <a:spcPts val="95"/>
              </a:spcBef>
              <a:tabLst>
                <a:tab pos="3429635" algn="l"/>
              </a:tabLst>
            </a:pPr>
            <a:endParaRPr lang="th-TH" sz="3600" b="1" spc="-165" dirty="0">
              <a:solidFill>
                <a:srgbClr val="839943"/>
              </a:solidFill>
              <a:latin typeface="Calibri"/>
              <a:cs typeface="Calibri"/>
            </a:endParaRPr>
          </a:p>
        </p:txBody>
      </p:sp>
      <p:sp>
        <p:nvSpPr>
          <p:cNvPr id="5" name="Rectangle 4"/>
          <p:cNvSpPr/>
          <p:nvPr/>
        </p:nvSpPr>
        <p:spPr>
          <a:xfrm>
            <a:off x="914400" y="457200"/>
            <a:ext cx="8382000" cy="954044"/>
          </a:xfrm>
          <a:prstGeom prst="rect">
            <a:avLst/>
          </a:prstGeom>
        </p:spPr>
        <p:txBody>
          <a:bodyPr wrap="square">
            <a:spAutoFit/>
          </a:bodyPr>
          <a:lstStyle/>
          <a:p>
            <a:pPr marL="1079500" marR="0">
              <a:spcBef>
                <a:spcPts val="0"/>
              </a:spcBef>
              <a:spcAft>
                <a:spcPts val="0"/>
              </a:spcAft>
            </a:pPr>
            <a:r>
              <a:rPr lang="en-US" sz="4000" b="1" dirty="0" err="1">
                <a:solidFill>
                  <a:srgbClr val="00B050"/>
                </a:solidFill>
                <a:latin typeface="DilleniaUPC" panose="02020603050405020304" pitchFamily="18" charset="-34"/>
                <a:ea typeface="DilleniaUPC" panose="02020603050405020304" pitchFamily="18" charset="-34"/>
                <a:cs typeface="Arial" panose="020B0604020202020204" pitchFamily="34" charset="0"/>
              </a:rPr>
              <a:t>วิธีเขียนชื่อเรื่อง</a:t>
            </a:r>
            <a:r>
              <a:rPr lang="th-TH" sz="4000" b="1" dirty="0">
                <a:solidFill>
                  <a:srgbClr val="00B050"/>
                </a:solidFill>
                <a:latin typeface="DilleniaUPC" panose="02020603050405020304" pitchFamily="18" charset="-34"/>
                <a:ea typeface="DilleniaUPC" panose="02020603050405020304" pitchFamily="18" charset="-34"/>
                <a:cs typeface="Arial" panose="020B0604020202020204" pitchFamily="34" charset="0"/>
              </a:rPr>
              <a:t>การวิจัย</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47218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53212" y="2680716"/>
            <a:ext cx="3000756" cy="2910839"/>
          </a:xfrm>
          <a:prstGeom prst="rect">
            <a:avLst/>
          </a:prstGeom>
        </p:spPr>
      </p:pic>
      <p:sp>
        <p:nvSpPr>
          <p:cNvPr id="6" name="Text Placeholder 5"/>
          <p:cNvSpPr>
            <a:spLocks noGrp="1"/>
          </p:cNvSpPr>
          <p:nvPr>
            <p:ph type="body" idx="1"/>
          </p:nvPr>
        </p:nvSpPr>
        <p:spPr>
          <a:xfrm>
            <a:off x="3429000" y="1906094"/>
            <a:ext cx="7947025" cy="1692771"/>
          </a:xfrm>
          <a:solidFill>
            <a:srgbClr val="99FF99"/>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p>
            <a:r>
              <a:rPr lang="th-TH" sz="3600" dirty="0"/>
              <a:t>         </a:t>
            </a:r>
            <a:endParaRPr lang="th-TH" sz="3400" b="0" dirty="0">
              <a:solidFill>
                <a:srgbClr val="FF0000"/>
              </a:solidFill>
            </a:endParaRPr>
          </a:p>
          <a:p>
            <a:pPr algn="ctr"/>
            <a:r>
              <a:rPr lang="en-US" sz="3400" b="0" dirty="0">
                <a:solidFill>
                  <a:schemeClr val="tx1"/>
                </a:solidFill>
              </a:rPr>
              <a:t>Research Questions: RQ</a:t>
            </a:r>
          </a:p>
          <a:p>
            <a:endParaRPr lang="en-US" dirty="0"/>
          </a:p>
        </p:txBody>
      </p:sp>
    </p:spTree>
    <p:extLst>
      <p:ext uri="{BB962C8B-B14F-4D97-AF65-F5344CB8AC3E}">
        <p14:creationId xmlns:p14="http://schemas.microsoft.com/office/powerpoint/2010/main" val="26314244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DAB928-17B2-4953-B109-3BAD8E091A5D}"/>
              </a:ext>
            </a:extLst>
          </p:cNvPr>
          <p:cNvSpPr>
            <a:spLocks noGrp="1"/>
          </p:cNvSpPr>
          <p:nvPr>
            <p:ph type="body" idx="1"/>
          </p:nvPr>
        </p:nvSpPr>
        <p:spPr>
          <a:xfrm>
            <a:off x="381000" y="1428452"/>
            <a:ext cx="11658600" cy="4001095"/>
          </a:xfrm>
          <a:solidFill>
            <a:schemeClr val="bg1"/>
          </a:solidFill>
        </p:spPr>
        <p:txBody>
          <a:bodyPr/>
          <a:lstStyle/>
          <a:p>
            <a:r>
              <a:rPr lang="en-US" sz="2600" dirty="0">
                <a:latin typeface="AngsanaUPC" panose="02020603050405020304" pitchFamily="18" charset="-34"/>
                <a:cs typeface="AngsanaUPC" panose="02020603050405020304" pitchFamily="18" charset="-34"/>
              </a:rPr>
              <a:t>Research questions can be written in 3 way: </a:t>
            </a:r>
            <a:endParaRPr lang="th-TH" sz="2600" dirty="0">
              <a:latin typeface="AngsanaUPC" panose="02020603050405020304" pitchFamily="18" charset="-34"/>
              <a:cs typeface="AngsanaUPC" panose="02020603050405020304" pitchFamily="18" charset="-34"/>
            </a:endParaRPr>
          </a:p>
          <a:p>
            <a:endParaRPr lang="th-TH" sz="2600" b="0" dirty="0">
              <a:latin typeface="AngsanaUPC" panose="02020603050405020304" pitchFamily="18" charset="-34"/>
              <a:cs typeface="AngsanaUPC" panose="02020603050405020304" pitchFamily="18" charset="-34"/>
            </a:endParaRPr>
          </a:p>
          <a:p>
            <a:pPr indent="288925"/>
            <a:r>
              <a:rPr lang="en-US" sz="2600" b="0" dirty="0">
                <a:latin typeface="AngsanaUPC" panose="02020603050405020304" pitchFamily="18" charset="-34"/>
                <a:cs typeface="AngsanaUPC" panose="02020603050405020304" pitchFamily="18" charset="-34"/>
              </a:rPr>
              <a:t>1.Descriptive questions include the determination of research topics in the form of a question “what is” to answer this question implied researchers must rely on exploratory research for example ; What are the queer behaviors of sexually deviant student</a:t>
            </a:r>
            <a:r>
              <a:rPr lang="th-TH" sz="2600" b="0" dirty="0">
                <a:latin typeface="AngsanaUPC" panose="02020603050405020304" pitchFamily="18" charset="-34"/>
                <a:cs typeface="AngsanaUPC" panose="02020603050405020304" pitchFamily="18" charset="-34"/>
              </a:rPr>
              <a:t>?</a:t>
            </a:r>
          </a:p>
          <a:p>
            <a:pPr indent="288925"/>
            <a:r>
              <a:rPr lang="en-US" sz="2600" b="0" dirty="0">
                <a:latin typeface="AngsanaUPC" panose="02020603050405020304" pitchFamily="18" charset="-34"/>
                <a:cs typeface="AngsanaUPC" panose="02020603050405020304" pitchFamily="18" charset="-34"/>
              </a:rPr>
              <a:t>2.Relativistic questions include the determination of research topics in the form of a question aimed at answering “Is variable X related to variable Y</a:t>
            </a:r>
            <a:r>
              <a:rPr lang="th-TH" sz="2600" b="0" dirty="0">
                <a:latin typeface="AngsanaUPC" panose="02020603050405020304" pitchFamily="18" charset="-34"/>
                <a:cs typeface="AngsanaUPC" panose="02020603050405020304" pitchFamily="18" charset="-34"/>
              </a:rPr>
              <a:t>?</a:t>
            </a:r>
            <a:r>
              <a:rPr lang="en-US" sz="2600" b="0" dirty="0">
                <a:latin typeface="AngsanaUPC" panose="02020603050405020304" pitchFamily="18" charset="-34"/>
                <a:cs typeface="AngsanaUPC" panose="02020603050405020304" pitchFamily="18" charset="-34"/>
              </a:rPr>
              <a:t>”, This implies that the researcher designed the researcher as a correlation study (correlation design) for example, whether students’ self-concepts were related to their studies or not. </a:t>
            </a:r>
            <a:endParaRPr lang="th-TH" sz="2600" b="0" dirty="0">
              <a:latin typeface="AngsanaUPC" panose="02020603050405020304" pitchFamily="18" charset="-34"/>
              <a:cs typeface="AngsanaUPC" panose="02020603050405020304" pitchFamily="18" charset="-34"/>
            </a:endParaRPr>
          </a:p>
          <a:p>
            <a:pPr indent="288925"/>
            <a:r>
              <a:rPr lang="en-US" sz="2600" b="0" dirty="0">
                <a:latin typeface="AngsanaUPC" panose="02020603050405020304" pitchFamily="18" charset="-34"/>
                <a:cs typeface="AngsanaUPC" panose="02020603050405020304" pitchFamily="18" charset="-34"/>
              </a:rPr>
              <a:t>3.Comparative questions the form of this type of question seeks to answer whether “There are differences between the samples or how the researcher proceeds</a:t>
            </a:r>
            <a:r>
              <a:rPr lang="th-TH" sz="2600" b="0" dirty="0">
                <a:latin typeface="AngsanaUPC" panose="02020603050405020304" pitchFamily="18" charset="-34"/>
                <a:cs typeface="AngsanaUPC" panose="02020603050405020304" pitchFamily="18" charset="-34"/>
              </a:rPr>
              <a:t>?</a:t>
            </a:r>
            <a:r>
              <a:rPr lang="en-US" sz="2600" b="0" dirty="0">
                <a:latin typeface="AngsanaUPC" panose="02020603050405020304" pitchFamily="18" charset="-34"/>
                <a:cs typeface="AngsanaUPC" panose="02020603050405020304" pitchFamily="18" charset="-34"/>
              </a:rPr>
              <a:t>” This type of research question relies on experimental research. Experimental design or casual comparative design were used to find answers.</a:t>
            </a:r>
          </a:p>
        </p:txBody>
      </p:sp>
    </p:spTree>
    <p:extLst>
      <p:ext uri="{BB962C8B-B14F-4D97-AF65-F5344CB8AC3E}">
        <p14:creationId xmlns:p14="http://schemas.microsoft.com/office/powerpoint/2010/main" val="28470522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600200" y="609601"/>
            <a:ext cx="6553200" cy="838200"/>
          </a:xfrm>
        </p:spPr>
        <p:txBody>
          <a:bodyPr>
            <a:noAutofit/>
          </a:bodyPr>
          <a:lstStyle/>
          <a:p>
            <a:pPr algn="ctr"/>
            <a:r>
              <a:rPr lang="en-US" sz="4400" dirty="0">
                <a:latin typeface="AngsanaUPC" panose="02020603050405020304" pitchFamily="18" charset="-34"/>
                <a:cs typeface="AngsanaUPC" panose="02020603050405020304" pitchFamily="18" charset="-34"/>
              </a:rPr>
              <a:t>The sample of research question</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143000" y="1806644"/>
            <a:ext cx="10744200" cy="4752474"/>
          </a:xfrm>
          <a:solidFill>
            <a:schemeClr val="bg1"/>
          </a:solidFill>
        </p:spPr>
        <p:txBody>
          <a:bodyPr>
            <a:normAutofit/>
          </a:bodyPr>
          <a:lstStyle/>
          <a:p>
            <a:pPr marL="742950" marR="0" indent="-742950">
              <a:lnSpc>
                <a:spcPct val="107000"/>
              </a:lnSpc>
              <a:spcBef>
                <a:spcPts val="0"/>
              </a:spcBef>
              <a:spcAft>
                <a:spcPts val="0"/>
              </a:spcAft>
              <a:buFont typeface="+mj-lt"/>
              <a:buAutoNum type="arabicPeriod"/>
            </a:pPr>
            <a:r>
              <a:rPr lang="en-US" sz="3600" b="0" dirty="0">
                <a:effectLst/>
                <a:latin typeface="AngsanaUPC" panose="02020603050405020304" pitchFamily="18" charset="-34"/>
                <a:ea typeface="Calibri" panose="020F0502020204030204" pitchFamily="34" charset="0"/>
                <a:cs typeface="AngsanaUPC" panose="02020603050405020304" pitchFamily="18" charset="-34"/>
              </a:rPr>
              <a:t>The current level of the commissioned military education system social transmission of professional soldiers democratic behavior of the military commitment to career and the military career of commissioned officers what level.</a:t>
            </a:r>
            <a:endParaRPr lang="th-TH" sz="3600" b="0" dirty="0">
              <a:effectLst/>
              <a:latin typeface="AngsanaUPC" panose="02020603050405020304" pitchFamily="18" charset="-34"/>
              <a:ea typeface="Calibri" panose="020F0502020204030204" pitchFamily="34" charset="0"/>
              <a:cs typeface="AngsanaUPC" panose="02020603050405020304" pitchFamily="18" charset="-34"/>
            </a:endParaRPr>
          </a:p>
          <a:p>
            <a:pPr marL="742950" marR="0" indent="-742950">
              <a:lnSpc>
                <a:spcPct val="107000"/>
              </a:lnSpc>
              <a:spcBef>
                <a:spcPts val="0"/>
              </a:spcBef>
              <a:spcAft>
                <a:spcPts val="0"/>
              </a:spcAft>
              <a:buFont typeface="+mj-lt"/>
              <a:buAutoNum type="arabicPeriod"/>
            </a:pPr>
            <a:r>
              <a:rPr lang="en-US" sz="3600" b="0" dirty="0">
                <a:effectLst/>
                <a:latin typeface="AngsanaUPC" panose="02020603050405020304" pitchFamily="18" charset="-34"/>
                <a:ea typeface="Calibri" panose="020F0502020204030204" pitchFamily="34" charset="0"/>
                <a:cs typeface="AngsanaUPC" panose="02020603050405020304" pitchFamily="18" charset="-34"/>
              </a:rPr>
              <a:t>What are the factors influencing the military career of commissioned officers?, and how it influences.</a:t>
            </a:r>
            <a:endParaRPr lang="th-TH" sz="3600" b="0" dirty="0">
              <a:effectLst/>
              <a:latin typeface="AngsanaUPC" panose="02020603050405020304" pitchFamily="18" charset="-34"/>
              <a:ea typeface="Calibri" panose="020F0502020204030204" pitchFamily="34" charset="0"/>
              <a:cs typeface="AngsanaUPC" panose="02020603050405020304" pitchFamily="18" charset="-34"/>
            </a:endParaRPr>
          </a:p>
          <a:p>
            <a:pPr marL="742950" marR="0" indent="-742950">
              <a:lnSpc>
                <a:spcPct val="107000"/>
              </a:lnSpc>
              <a:spcBef>
                <a:spcPts val="0"/>
              </a:spcBef>
              <a:spcAft>
                <a:spcPts val="0"/>
              </a:spcAft>
              <a:buFont typeface="+mj-lt"/>
              <a:buAutoNum type="arabicPeriod"/>
            </a:pPr>
            <a:r>
              <a:rPr lang="en-US" sz="3600" b="0" dirty="0">
                <a:effectLst/>
                <a:latin typeface="AngsanaUPC" panose="02020603050405020304" pitchFamily="18" charset="-34"/>
                <a:ea typeface="Calibri" panose="020F0502020204030204" pitchFamily="34" charset="0"/>
                <a:cs typeface="AngsanaUPC" panose="02020603050405020304" pitchFamily="18" charset="-34"/>
              </a:rPr>
              <a:t>What should an approach to enhancing the military career of a commissioned officer look like?</a:t>
            </a:r>
          </a:p>
        </p:txBody>
      </p:sp>
      <p:sp>
        <p:nvSpPr>
          <p:cNvPr id="2" name="ตัวแทนหมายเลขสไลด์ 1">
            <a:extLst>
              <a:ext uri="{FF2B5EF4-FFF2-40B4-BE49-F238E27FC236}">
                <a16:creationId xmlns:a16="http://schemas.microsoft.com/office/drawing/2014/main" id="{B3AC49DF-3008-169E-48AE-0CC7C7CE5D18}"/>
              </a:ext>
            </a:extLst>
          </p:cNvPr>
          <p:cNvSpPr>
            <a:spLocks noGrp="1"/>
          </p:cNvSpPr>
          <p:nvPr>
            <p:ph type="sldNum" sz="quarter" idx="12"/>
          </p:nvPr>
        </p:nvSpPr>
        <p:spPr/>
        <p:txBody>
          <a:bodyPr/>
          <a:lstStyle/>
          <a:p>
            <a:fld id="{2621B272-E4D8-4FAD-A6B0-7FE95F46C11A}" type="slidenum">
              <a:rPr lang="th-TH" smtClean="0"/>
              <a:t>122</a:t>
            </a:fld>
            <a:endParaRPr lang="th-TH"/>
          </a:p>
        </p:txBody>
      </p:sp>
      <p:sp>
        <p:nvSpPr>
          <p:cNvPr id="3" name="ตัวแทนท้ายกระดาษ 2">
            <a:extLst>
              <a:ext uri="{FF2B5EF4-FFF2-40B4-BE49-F238E27FC236}">
                <a16:creationId xmlns:a16="http://schemas.microsoft.com/office/drawing/2014/main" id="{17898544-657F-D2C9-5553-B6CACBF2F2AB}"/>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1113217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53212" y="2680716"/>
            <a:ext cx="3000756" cy="2910839"/>
          </a:xfrm>
          <a:prstGeom prst="rect">
            <a:avLst/>
          </a:prstGeom>
        </p:spPr>
      </p:pic>
      <p:sp>
        <p:nvSpPr>
          <p:cNvPr id="6" name="Text Placeholder 5"/>
          <p:cNvSpPr>
            <a:spLocks noGrp="1"/>
          </p:cNvSpPr>
          <p:nvPr>
            <p:ph type="body" idx="1"/>
          </p:nvPr>
        </p:nvSpPr>
        <p:spPr>
          <a:xfrm>
            <a:off x="3429000" y="1906095"/>
            <a:ext cx="7947025" cy="1370506"/>
          </a:xfrm>
          <a:solidFill>
            <a:srgbClr val="99FF99"/>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p>
            <a:pPr algn="ctr"/>
            <a:r>
              <a:rPr lang="en-US" sz="3600" b="0" dirty="0">
                <a:solidFill>
                  <a:srgbClr val="FF0000"/>
                </a:solidFill>
              </a:rPr>
              <a:t>Research objective that are consistent with research question</a:t>
            </a:r>
            <a:endParaRPr lang="en-US" sz="3400" b="0" dirty="0">
              <a:solidFill>
                <a:schemeClr val="tx1"/>
              </a:solidFill>
            </a:endParaRP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53866" y="4828666"/>
            <a:ext cx="1967864" cy="1905"/>
          </a:xfrm>
          <a:custGeom>
            <a:avLst/>
            <a:gdLst/>
            <a:ahLst/>
            <a:cxnLst/>
            <a:rect l="l" t="t" r="r" b="b"/>
            <a:pathLst>
              <a:path w="1967864" h="1904">
                <a:moveTo>
                  <a:pt x="1967484" y="0"/>
                </a:moveTo>
                <a:lnTo>
                  <a:pt x="0" y="0"/>
                </a:lnTo>
                <a:lnTo>
                  <a:pt x="0" y="1524"/>
                </a:lnTo>
                <a:lnTo>
                  <a:pt x="1967484" y="1524"/>
                </a:lnTo>
                <a:lnTo>
                  <a:pt x="1967484" y="0"/>
                </a:lnTo>
                <a:close/>
              </a:path>
            </a:pathLst>
          </a:custGeom>
          <a:solidFill>
            <a:srgbClr val="FF0000"/>
          </a:solidFill>
        </p:spPr>
        <p:txBody>
          <a:bodyPr wrap="square" lIns="0" tIns="0" rIns="0" bIns="0" rtlCol="0"/>
          <a:lstStyle/>
          <a:p>
            <a:endParaRPr/>
          </a:p>
        </p:txBody>
      </p:sp>
      <p:sp>
        <p:nvSpPr>
          <p:cNvPr id="4" name="object 4"/>
          <p:cNvSpPr txBox="1"/>
          <p:nvPr/>
        </p:nvSpPr>
        <p:spPr>
          <a:xfrm>
            <a:off x="899270" y="1524000"/>
            <a:ext cx="10149729" cy="5189241"/>
          </a:xfrm>
          <a:prstGeom prst="rect">
            <a:avLst/>
          </a:prstGeom>
          <a:solidFill>
            <a:schemeClr val="bg1"/>
          </a:solidFill>
        </p:spPr>
        <p:txBody>
          <a:bodyPr vert="horz" wrap="square" lIns="0" tIns="140335" rIns="0" bIns="0" rtlCol="0">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600" b="1" dirty="0">
                <a:solidFill>
                  <a:srgbClr val="000000"/>
                </a:solidFill>
                <a:latin typeface="DilleniaUPC" panose="02020603050405020304" pitchFamily="18" charset="-34"/>
                <a:cs typeface="DilleniaUPC" panose="02020603050405020304" pitchFamily="18" charset="-34"/>
              </a:rPr>
              <a:t>1) </a:t>
            </a:r>
            <a:r>
              <a:rPr lang="en-US" sz="3600" b="1" dirty="0">
                <a:solidFill>
                  <a:srgbClr val="000000"/>
                </a:solidFill>
                <a:latin typeface="DilleniaUPC" panose="02020603050405020304" pitchFamily="18" charset="-34"/>
                <a:cs typeface="DilleniaUPC" panose="02020603050405020304" pitchFamily="18" charset="-34"/>
              </a:rPr>
              <a:t>Write what can be studied, done, or collected.</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2) </a:t>
            </a:r>
            <a:r>
              <a:rPr lang="en-US" sz="3600" b="1" dirty="0">
                <a:solidFill>
                  <a:srgbClr val="000000"/>
                </a:solidFill>
                <a:latin typeface="DilleniaUPC" panose="02020603050405020304" pitchFamily="18" charset="-34"/>
                <a:cs typeface="DilleniaUPC" panose="02020603050405020304" pitchFamily="18" charset="-34"/>
              </a:rPr>
              <a:t>Keep your objectives short, concise, and use simple language.</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3) </a:t>
            </a:r>
            <a:r>
              <a:rPr lang="en-US" sz="3600" b="1" dirty="0">
                <a:solidFill>
                  <a:srgbClr val="000000"/>
                </a:solidFill>
                <a:latin typeface="DilleniaUPC" panose="02020603050405020304" pitchFamily="18" charset="-34"/>
                <a:cs typeface="DilleniaUPC" panose="02020603050405020304" pitchFamily="18" charset="-34"/>
              </a:rPr>
              <a:t>Write in narrative form.</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4) </a:t>
            </a:r>
            <a:r>
              <a:rPr lang="en-US" sz="3600" b="1" dirty="0">
                <a:solidFill>
                  <a:srgbClr val="000000"/>
                </a:solidFill>
                <a:latin typeface="DilleniaUPC" panose="02020603050405020304" pitchFamily="18" charset="-34"/>
                <a:cs typeface="DilleniaUPC" panose="02020603050405020304" pitchFamily="18" charset="-34"/>
              </a:rPr>
              <a:t>The main objective should have a single objective and sub objectives.</a:t>
            </a:r>
            <a:endParaRPr lang="th-TH" sz="3600" b="1" dirty="0">
              <a:solidFill>
                <a:srgbClr val="000000"/>
              </a:solidFill>
              <a:latin typeface="DilleniaUPC" panose="02020603050405020304" pitchFamily="18" charset="-34"/>
              <a:cs typeface="DilleniaUPC" panose="02020603050405020304" pitchFamily="18" charset="-34"/>
            </a:endParaRPr>
          </a:p>
          <a:p>
            <a:r>
              <a:rPr lang="th-TH" sz="3600" b="1" dirty="0">
                <a:solidFill>
                  <a:srgbClr val="FF0000"/>
                </a:solidFill>
                <a:latin typeface="DilleniaUPC" panose="02020603050405020304" pitchFamily="18" charset="-34"/>
                <a:cs typeface="DilleniaUPC" panose="02020603050405020304" pitchFamily="18" charset="-34"/>
              </a:rPr>
              <a:t>    </a:t>
            </a:r>
            <a:r>
              <a:rPr lang="en-US" sz="3600" b="1" i="1" dirty="0">
                <a:solidFill>
                  <a:srgbClr val="FF0000"/>
                </a:solidFill>
                <a:latin typeface="DilleniaUPC" panose="02020603050405020304" pitchFamily="18" charset="-34"/>
                <a:cs typeface="DilleniaUPC" panose="02020603050405020304" pitchFamily="18" charset="-34"/>
              </a:rPr>
              <a:t>(It shouldn’t be too much 2-5 items are enough)</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5) </a:t>
            </a:r>
            <a:r>
              <a:rPr lang="en-US" sz="3600" b="1" dirty="0">
                <a:solidFill>
                  <a:srgbClr val="000000"/>
                </a:solidFill>
                <a:latin typeface="DilleniaUPC" panose="02020603050405020304" pitchFamily="18" charset="-34"/>
                <a:cs typeface="DilleniaUPC" panose="02020603050405020304" pitchFamily="18" charset="-34"/>
              </a:rPr>
              <a:t>Arrangement of topics can be done in many ways according to the research topic.</a:t>
            </a:r>
            <a:endParaRPr lang="th-TH" sz="3600" dirty="0">
              <a:solidFill>
                <a:srgbClr val="000000"/>
              </a:solidFill>
              <a:latin typeface="DilleniaUPC" panose="02020603050405020304" pitchFamily="18" charset="-34"/>
              <a:cs typeface="DilleniaUPC" panose="02020603050405020304" pitchFamily="18" charset="-34"/>
            </a:endParaRPr>
          </a:p>
          <a:p>
            <a:r>
              <a:rPr lang="th-TH"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p>
          <a:p>
            <a:r>
              <a:rPr lang="th-TH"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r>
              <a:rPr lang="en-US"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r>
              <a:rPr lang="en-US" sz="3200" b="1" dirty="0">
                <a:solidFill>
                  <a:srgbClr val="0066FF"/>
                </a:solidFill>
                <a:latin typeface="DilleniaUPC" panose="02020603050405020304" pitchFamily="18" charset="-34"/>
                <a:cs typeface="DilleniaUPC" panose="02020603050405020304" pitchFamily="18" charset="-34"/>
              </a:rPr>
              <a:t>(</a:t>
            </a:r>
            <a:r>
              <a:rPr lang="en-US" sz="3200" b="1" dirty="0" err="1">
                <a:solidFill>
                  <a:srgbClr val="0066FF"/>
                </a:solidFill>
                <a:latin typeface="DilleniaUPC" panose="02020603050405020304" pitchFamily="18" charset="-34"/>
                <a:cs typeface="DilleniaUPC" panose="02020603050405020304" pitchFamily="18" charset="-34"/>
              </a:rPr>
              <a:t>Rattanasatham</a:t>
            </a:r>
            <a:r>
              <a:rPr lang="en-US" sz="3200" b="1" dirty="0">
                <a:solidFill>
                  <a:srgbClr val="0066FF"/>
                </a:solidFill>
                <a:latin typeface="DilleniaUPC" panose="02020603050405020304" pitchFamily="18" charset="-34"/>
                <a:cs typeface="DilleniaUPC" panose="02020603050405020304" pitchFamily="18" charset="-34"/>
              </a:rPr>
              <a:t>, K. 2017)</a:t>
            </a:r>
            <a:endParaRPr lang="en-US" sz="3200" dirty="0">
              <a:solidFill>
                <a:srgbClr val="0066FF"/>
              </a:solidFill>
              <a:latin typeface="DilleniaUPC" panose="02020603050405020304" pitchFamily="18" charset="-34"/>
              <a:cs typeface="DilleniaUPC" panose="02020603050405020304" pitchFamily="18" charset="-34"/>
            </a:endParaRPr>
          </a:p>
        </p:txBody>
      </p:sp>
      <p:sp>
        <p:nvSpPr>
          <p:cNvPr id="5" name="Title 4"/>
          <p:cNvSpPr>
            <a:spLocks noGrp="1"/>
          </p:cNvSpPr>
          <p:nvPr>
            <p:ph type="ctrTitle"/>
          </p:nvPr>
        </p:nvSpPr>
        <p:spPr>
          <a:xfrm>
            <a:off x="2133600" y="388203"/>
            <a:ext cx="8658224" cy="983397"/>
          </a:xfr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th-TH" sz="4000" dirty="0">
                <a:solidFill>
                  <a:schemeClr val="bg1"/>
                </a:solidFill>
              </a:rPr>
              <a:t>  </a:t>
            </a:r>
            <a:r>
              <a:rPr lang="en-US" dirty="0">
                <a:solidFill>
                  <a:srgbClr val="002060"/>
                </a:solidFill>
                <a:latin typeface="DilleniaUPC" panose="02020603050405020304" pitchFamily="18" charset="-34"/>
                <a:cs typeface="DilleniaUPC" panose="02020603050405020304" pitchFamily="18" charset="-34"/>
              </a:rPr>
              <a:t>Principles of writing research objectives</a:t>
            </a:r>
            <a:endParaRPr lang="en-US" dirty="0">
              <a:solidFill>
                <a:srgbClr val="00206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274" y="763803"/>
            <a:ext cx="6172326" cy="615553"/>
          </a:xfrm>
          <a:prstGeom prst="rect">
            <a:avLst/>
          </a:prstGeom>
          <a:solidFill>
            <a:srgbClr val="D9D9D9"/>
          </a:solidFill>
          <a:ln w="57911">
            <a:solidFill>
              <a:srgbClr val="00AF50"/>
            </a:solidFill>
          </a:ln>
        </p:spPr>
        <p:txBody>
          <a:bodyPr vert="horz" wrap="square" lIns="0" tIns="0" rIns="0" bIns="0" rtlCol="0">
            <a:spAutoFit/>
          </a:bodyPr>
          <a:lstStyle/>
          <a:p>
            <a:pPr marL="389890" algn="ctr"/>
            <a:r>
              <a:rPr lang="en-US" sz="4000" b="0" dirty="0"/>
              <a:t>Research Objectives</a:t>
            </a:r>
            <a:endParaRPr sz="4000" b="0" dirty="0"/>
          </a:p>
        </p:txBody>
      </p:sp>
      <p:sp>
        <p:nvSpPr>
          <p:cNvPr id="6" name="object 6"/>
          <p:cNvSpPr txBox="1"/>
          <p:nvPr/>
        </p:nvSpPr>
        <p:spPr>
          <a:xfrm>
            <a:off x="986117" y="1981200"/>
            <a:ext cx="10210801" cy="1905330"/>
          </a:xfrm>
          <a:prstGeom prst="rect">
            <a:avLst/>
          </a:prstGeom>
        </p:spPr>
        <p:txBody>
          <a:bodyPr vert="horz" wrap="square" lIns="0" tIns="24130" rIns="0" bIns="0" rtlCol="0">
            <a:spAutoFit/>
          </a:bodyPr>
          <a:lstStyle/>
          <a:p>
            <a:pPr marL="341313" marR="0" indent="-341313">
              <a:lnSpc>
                <a:spcPct val="88000"/>
              </a:lnSpc>
              <a:spcBef>
                <a:spcPts val="0"/>
              </a:spcBef>
              <a:spcAft>
                <a:spcPts val="0"/>
              </a:spcAft>
            </a:pPr>
            <a:r>
              <a:rPr sz="4400" spc="-980" dirty="0">
                <a:solidFill>
                  <a:srgbClr val="A42F0F"/>
                </a:solidFill>
                <a:latin typeface="Wingdings 3"/>
                <a:cs typeface="Wingdings 3"/>
              </a:rPr>
              <a:t></a:t>
            </a:r>
            <a:r>
              <a:rPr lang="en-US" sz="4400" spc="-980" dirty="0">
                <a:solidFill>
                  <a:srgbClr val="A42F0F"/>
                </a:solidFill>
                <a:latin typeface="Wingdings 3"/>
                <a:cs typeface="Wingdings 3"/>
              </a:rPr>
              <a:t> </a:t>
            </a:r>
            <a:r>
              <a:rPr lang="en-US" sz="4400" spc="-980" dirty="0">
                <a:solidFill>
                  <a:srgbClr val="A42F0F"/>
                </a:solidFill>
                <a:latin typeface="Browallia New" panose="020B0604020202020204" pitchFamily="34" charset="-34"/>
                <a:cs typeface="Browallia New" panose="020B0604020202020204" pitchFamily="34" charset="-34"/>
              </a:rPr>
              <a:t>  </a:t>
            </a:r>
          </a:p>
          <a:p>
            <a:pPr marL="341313" marR="0" indent="-341313">
              <a:lnSpc>
                <a:spcPct val="88000"/>
              </a:lnSpc>
              <a:spcBef>
                <a:spcPts val="0"/>
              </a:spcBef>
              <a:spcAft>
                <a:spcPts val="0"/>
              </a:spcAft>
            </a:pPr>
            <a:endParaRPr lang="en-US" sz="4400" b="1" spc="-980" dirty="0">
              <a:solidFill>
                <a:srgbClr val="A42F0F"/>
              </a:solidFill>
              <a:latin typeface="Angsana New" panose="02020603050405020304" pitchFamily="18" charset="-34"/>
              <a:ea typeface="DilleniaUPC" panose="02020603050405020304" pitchFamily="18" charset="-34"/>
              <a:cs typeface="Angsana New" panose="02020603050405020304" pitchFamily="18" charset="-34"/>
            </a:endParaRPr>
          </a:p>
          <a:p>
            <a:pPr marL="355600" marR="475615" indent="-342900">
              <a:lnSpc>
                <a:spcPct val="98300"/>
              </a:lnSpc>
              <a:spcBef>
                <a:spcPts val="190"/>
              </a:spcBef>
              <a:tabLst>
                <a:tab pos="2091689" algn="l"/>
                <a:tab pos="2559050" algn="l"/>
                <a:tab pos="3596640" algn="l"/>
                <a:tab pos="5812790" algn="l"/>
                <a:tab pos="6673850" algn="l"/>
              </a:tabLst>
            </a:pPr>
            <a:endParaRPr sz="4400" dirty="0">
              <a:latin typeface="Tahoma"/>
              <a:cs typeface="Tahoma"/>
            </a:endParaRPr>
          </a:p>
        </p:txBody>
      </p:sp>
      <p:sp>
        <p:nvSpPr>
          <p:cNvPr id="7" name="กล่องข้อความ 6">
            <a:extLst>
              <a:ext uri="{FF2B5EF4-FFF2-40B4-BE49-F238E27FC236}">
                <a16:creationId xmlns:a16="http://schemas.microsoft.com/office/drawing/2014/main" id="{A2509358-751C-4A9D-ADA1-3EAF9EF6EB6F}"/>
              </a:ext>
            </a:extLst>
          </p:cNvPr>
          <p:cNvSpPr txBox="1"/>
          <p:nvPr/>
        </p:nvSpPr>
        <p:spPr>
          <a:xfrm>
            <a:off x="1485837" y="1990165"/>
            <a:ext cx="9601200" cy="2246769"/>
          </a:xfrm>
          <a:prstGeom prst="rect">
            <a:avLst/>
          </a:prstGeom>
          <a:noFill/>
        </p:spPr>
        <p:txBody>
          <a:bodyPr wrap="square" rtlCol="0">
            <a:spAutoFit/>
          </a:bodyPr>
          <a:lstStyle/>
          <a:p>
            <a:r>
              <a:rPr lang="en-US" sz="2800" b="1" dirty="0">
                <a:latin typeface="Browallia New" panose="020B0604020202020204" pitchFamily="34" charset="-34"/>
                <a:cs typeface="Browallia New" panose="020B0604020202020204" pitchFamily="34" charset="-34"/>
              </a:rPr>
              <a:t>Description</a:t>
            </a:r>
            <a:r>
              <a:rPr lang="en-US" sz="2800" dirty="0">
                <a:latin typeface="Browallia New" panose="020B0604020202020204" pitchFamily="34" charset="-34"/>
                <a:cs typeface="Browallia New" panose="020B0604020202020204" pitchFamily="34" charset="-34"/>
              </a:rPr>
              <a:t> : Clearly state the research objectives and list them in order of importance by linking to the importance and origin of the researched problems.</a:t>
            </a:r>
          </a:p>
          <a:p>
            <a:endParaRPr lang="en-US" sz="2800" dirty="0">
              <a:latin typeface="Browallia New" panose="020B0604020202020204" pitchFamily="34" charset="-34"/>
              <a:cs typeface="Browallia New" panose="020B0604020202020204" pitchFamily="34" charset="-34"/>
            </a:endParaRPr>
          </a:p>
          <a:p>
            <a:pPr indent="806450"/>
            <a:r>
              <a:rPr lang="en-US" sz="2800" dirty="0">
                <a:solidFill>
                  <a:srgbClr val="FF0000"/>
                </a:solidFill>
                <a:latin typeface="Browallia New" panose="020B0604020202020204" pitchFamily="34" charset="-34"/>
                <a:cs typeface="Browallia New" panose="020B0604020202020204" pitchFamily="34" charset="-34"/>
              </a:rPr>
              <a:t>*should not confused with the benefits of research and it should not written like a research process.*</a:t>
            </a:r>
            <a:r>
              <a:rPr lang="en-US" sz="2800" dirty="0">
                <a:latin typeface="Browallia New" panose="020B0604020202020204" pitchFamily="34" charset="-34"/>
                <a:cs typeface="Browallia New" panose="020B0604020202020204" pitchFamily="34" charset="-34"/>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2600" y="449189"/>
            <a:ext cx="9717386" cy="1036181"/>
          </a:xfrm>
          <a:prstGeom prst="rect">
            <a:avLst/>
          </a:prstGeom>
          <a:solidFill>
            <a:srgbClr val="FFFF00"/>
          </a:solidFill>
        </p:spPr>
        <p:txBody>
          <a:bodyPr vert="horz" wrap="square" lIns="0" tIns="0" rIns="0" bIns="0" rtlCol="0">
            <a:spAutoFit/>
          </a:bodyPr>
          <a:lstStyle/>
          <a:p>
            <a:pPr marL="91440">
              <a:lnSpc>
                <a:spcPts val="3995"/>
              </a:lnSpc>
              <a:tabLst>
                <a:tab pos="6261735" algn="l"/>
              </a:tabLst>
            </a:pPr>
            <a:r>
              <a:rPr lang="en-US" sz="3600" b="1" dirty="0">
                <a:latin typeface="DilleniaUPC" panose="02020603050405020304" pitchFamily="18" charset="-34"/>
                <a:cs typeface="DilleniaUPC" panose="02020603050405020304" pitchFamily="18" charset="-34"/>
              </a:rPr>
              <a:t>The part that tells the goal or need of the research (researcher) is “What do you want to know?” to use as a direction and research guidelines. </a:t>
            </a:r>
            <a:endParaRPr sz="3600" b="1" dirty="0">
              <a:latin typeface="DilleniaUPC" panose="02020603050405020304" pitchFamily="18" charset="-34"/>
              <a:cs typeface="DilleniaUPC" panose="02020603050405020304" pitchFamily="18" charset="-34"/>
            </a:endParaRPr>
          </a:p>
        </p:txBody>
      </p:sp>
      <p:sp>
        <p:nvSpPr>
          <p:cNvPr id="3" name="object 3"/>
          <p:cNvSpPr txBox="1"/>
          <p:nvPr/>
        </p:nvSpPr>
        <p:spPr>
          <a:xfrm>
            <a:off x="685800" y="1760677"/>
            <a:ext cx="11049000" cy="4465966"/>
          </a:xfrm>
          <a:prstGeom prst="rect">
            <a:avLst/>
          </a:prstGeom>
        </p:spPr>
        <p:txBody>
          <a:bodyPr vert="horz" wrap="square" lIns="0" tIns="13335" rIns="0" bIns="0" rtlCol="0">
            <a:spAutoFit/>
          </a:bodyPr>
          <a:lstStyle/>
          <a:p>
            <a:pPr marL="12700">
              <a:lnSpc>
                <a:spcPct val="100000"/>
              </a:lnSpc>
              <a:spcBef>
                <a:spcPts val="105"/>
              </a:spcBef>
            </a:pPr>
            <a:r>
              <a:rPr sz="3500" spc="40" dirty="0">
                <a:solidFill>
                  <a:srgbClr val="A42F0F"/>
                </a:solidFill>
                <a:latin typeface="Wingdings 3"/>
                <a:cs typeface="Wingdings 3"/>
              </a:rPr>
              <a:t></a:t>
            </a:r>
            <a:r>
              <a:rPr sz="3500" b="1" spc="40" dirty="0">
                <a:solidFill>
                  <a:srgbClr val="00AFEF"/>
                </a:solidFill>
                <a:latin typeface="Cambria Math"/>
                <a:cs typeface="Cambria Math"/>
              </a:rPr>
              <a:t>❶</a:t>
            </a:r>
            <a:r>
              <a:rPr sz="3500" b="1" spc="-175" dirty="0">
                <a:solidFill>
                  <a:srgbClr val="00AFEF"/>
                </a:solidFill>
                <a:latin typeface="Cambria Math"/>
                <a:cs typeface="Cambria Math"/>
              </a:rPr>
              <a:t> </a:t>
            </a:r>
            <a:r>
              <a:rPr lang="en-US" sz="3500" b="1" spc="-175" dirty="0">
                <a:solidFill>
                  <a:srgbClr val="00AFEF"/>
                </a:solidFill>
                <a:latin typeface="Browallia New" panose="020B0604020202020204" pitchFamily="34" charset="-34"/>
                <a:cs typeface="Browallia New" panose="020B0604020202020204" pitchFamily="34" charset="-34"/>
              </a:rPr>
              <a:t>write clearly to read and understand that  “What do you want to know?”</a:t>
            </a:r>
            <a:endParaRPr lang="th-TH" sz="3500" b="1" spc="-175" dirty="0">
              <a:solidFill>
                <a:srgbClr val="00AFEF"/>
              </a:solidFill>
              <a:latin typeface="Browallia New" panose="020B0604020202020204" pitchFamily="34" charset="-34"/>
              <a:cs typeface="Browallia New" panose="020B0604020202020204" pitchFamily="34" charset="-34"/>
            </a:endParaRPr>
          </a:p>
          <a:p>
            <a:pPr marL="12700">
              <a:lnSpc>
                <a:spcPct val="100000"/>
              </a:lnSpc>
              <a:spcBef>
                <a:spcPts val="105"/>
              </a:spcBef>
            </a:pPr>
            <a:r>
              <a:rPr sz="3500" spc="40" dirty="0">
                <a:solidFill>
                  <a:srgbClr val="A42F0F"/>
                </a:solidFill>
                <a:latin typeface="Wingdings 3"/>
                <a:cs typeface="Wingdings 3"/>
              </a:rPr>
              <a:t></a:t>
            </a:r>
            <a:r>
              <a:rPr sz="3500" b="1" spc="40" dirty="0">
                <a:solidFill>
                  <a:srgbClr val="404040"/>
                </a:solidFill>
                <a:latin typeface="Cambria Math"/>
                <a:cs typeface="Cambria Math"/>
              </a:rPr>
              <a:t>❷</a:t>
            </a:r>
            <a:r>
              <a:rPr lang="en-US" sz="3500" b="1" spc="40" dirty="0">
                <a:solidFill>
                  <a:srgbClr val="404040"/>
                </a:solidFill>
                <a:latin typeface="Cambria Math"/>
                <a:cs typeface="Cambria Math"/>
              </a:rPr>
              <a:t> </a:t>
            </a:r>
            <a:r>
              <a:rPr lang="en-US" sz="3500" b="1" spc="40" dirty="0">
                <a:solidFill>
                  <a:srgbClr val="404040"/>
                </a:solidFill>
                <a:latin typeface="Browallia New" panose="020B0604020202020204" pitchFamily="34" charset="-34"/>
                <a:cs typeface="Browallia New" panose="020B0604020202020204" pitchFamily="34" charset="-34"/>
              </a:rPr>
              <a:t>within the scope of the research problem.</a:t>
            </a:r>
            <a:endParaRPr lang="th-TH" sz="3500" b="1" spc="-180" dirty="0">
              <a:solidFill>
                <a:srgbClr val="404040"/>
              </a:solidFill>
              <a:latin typeface="Browallia New" panose="020B0604020202020204" pitchFamily="34" charset="-34"/>
              <a:cs typeface="Browallia New" panose="020B0604020202020204" pitchFamily="34" charset="-34"/>
            </a:endParaRPr>
          </a:p>
          <a:p>
            <a:pPr marL="12700">
              <a:lnSpc>
                <a:spcPct val="100000"/>
              </a:lnSpc>
              <a:spcBef>
                <a:spcPts val="105"/>
              </a:spcBef>
            </a:pPr>
            <a:r>
              <a:rPr sz="3500" spc="40" dirty="0">
                <a:solidFill>
                  <a:srgbClr val="A42F0F"/>
                </a:solidFill>
                <a:latin typeface="Wingdings 3"/>
                <a:cs typeface="Wingdings 3"/>
              </a:rPr>
              <a:t></a:t>
            </a:r>
            <a:r>
              <a:rPr sz="3500" b="1" spc="40" dirty="0">
                <a:solidFill>
                  <a:srgbClr val="00AFEF"/>
                </a:solidFill>
                <a:latin typeface="Cambria Math"/>
                <a:cs typeface="Cambria Math"/>
              </a:rPr>
              <a:t>❸</a:t>
            </a:r>
            <a:r>
              <a:rPr lang="en-US" sz="3500" b="1" spc="40" dirty="0">
                <a:solidFill>
                  <a:srgbClr val="00AFEF"/>
                </a:solidFill>
                <a:latin typeface="Cambria Math"/>
                <a:cs typeface="Cambria Math"/>
              </a:rPr>
              <a:t> </a:t>
            </a:r>
            <a:r>
              <a:rPr lang="en-US" sz="3500" b="1" spc="40" dirty="0">
                <a:solidFill>
                  <a:srgbClr val="00AFEF"/>
                </a:solidFill>
                <a:latin typeface="Browallia New" panose="020B0604020202020204" pitchFamily="34" charset="-34"/>
                <a:cs typeface="Browallia New" panose="020B0604020202020204" pitchFamily="34" charset="-34"/>
              </a:rPr>
              <a:t>Covering important things that should be studied.</a:t>
            </a:r>
            <a:endParaRPr sz="3500" dirty="0">
              <a:latin typeface="Browallia New" panose="020B0604020202020204" pitchFamily="34" charset="-34"/>
              <a:cs typeface="Browallia New" panose="020B0604020202020204" pitchFamily="34" charset="-34"/>
            </a:endParaRPr>
          </a:p>
          <a:p>
            <a:pPr marL="12700">
              <a:spcBef>
                <a:spcPts val="160"/>
              </a:spcBef>
            </a:pPr>
            <a:r>
              <a:rPr sz="3500" spc="40" dirty="0">
                <a:solidFill>
                  <a:srgbClr val="A42F0F"/>
                </a:solidFill>
                <a:latin typeface="Wingdings 3"/>
                <a:cs typeface="Wingdings 3"/>
              </a:rPr>
              <a:t></a:t>
            </a:r>
            <a:r>
              <a:rPr sz="3500" b="1" spc="40" dirty="0">
                <a:solidFill>
                  <a:srgbClr val="404040"/>
                </a:solidFill>
                <a:latin typeface="Cambria Math"/>
                <a:cs typeface="Cambria Math"/>
              </a:rPr>
              <a:t>❹</a:t>
            </a:r>
            <a:r>
              <a:rPr sz="3500" b="1" spc="-195" dirty="0">
                <a:solidFill>
                  <a:srgbClr val="404040"/>
                </a:solidFill>
                <a:latin typeface="Cambria Math"/>
                <a:cs typeface="Cambria Math"/>
              </a:rPr>
              <a:t> </a:t>
            </a:r>
            <a:r>
              <a:rPr lang="en-US" sz="3500" b="1" spc="-195" dirty="0">
                <a:solidFill>
                  <a:srgbClr val="404040"/>
                </a:solidFill>
                <a:latin typeface="Browallia New" panose="020B0604020202020204" pitchFamily="34" charset="-34"/>
                <a:cs typeface="Browallia New" panose="020B0604020202020204" pitchFamily="34" charset="-34"/>
              </a:rPr>
              <a:t>Can actually do research or find information.</a:t>
            </a:r>
            <a:endParaRPr lang="th-TH" sz="3500" b="1" spc="-195" dirty="0">
              <a:solidFill>
                <a:srgbClr val="404040"/>
              </a:solidFill>
              <a:latin typeface="Browallia New" panose="020B0604020202020204" pitchFamily="34" charset="-34"/>
              <a:cs typeface="Browallia New" panose="020B0604020202020204" pitchFamily="34" charset="-34"/>
            </a:endParaRPr>
          </a:p>
          <a:p>
            <a:r>
              <a:rPr lang="th-TH" sz="3500" spc="40" dirty="0">
                <a:solidFill>
                  <a:srgbClr val="A42F0F"/>
                </a:solidFill>
                <a:latin typeface="Wingdings 3"/>
                <a:cs typeface="Wingdings 3"/>
              </a:rPr>
              <a:t></a:t>
            </a:r>
            <a:r>
              <a:rPr lang="th-TH" sz="3500" b="1" spc="40" dirty="0">
                <a:solidFill>
                  <a:srgbClr val="00AFEF"/>
                </a:solidFill>
                <a:latin typeface="Cambria Math"/>
                <a:cs typeface="Cambria Math"/>
              </a:rPr>
              <a:t>❺</a:t>
            </a:r>
            <a:r>
              <a:rPr lang="en-US" sz="3500" b="1" spc="40" dirty="0">
                <a:solidFill>
                  <a:srgbClr val="00AFEF"/>
                </a:solidFill>
                <a:latin typeface="Cambria Math"/>
                <a:cs typeface="Cambria Math"/>
              </a:rPr>
              <a:t> </a:t>
            </a:r>
            <a:r>
              <a:rPr lang="en-US" sz="3500" b="1" spc="40" dirty="0">
                <a:solidFill>
                  <a:srgbClr val="00AFEF"/>
                </a:solidFill>
                <a:latin typeface="Browallia New" panose="020B0604020202020204" pitchFamily="34" charset="-34"/>
                <a:cs typeface="Browallia New" panose="020B0604020202020204" pitchFamily="34" charset="-34"/>
              </a:rPr>
              <a:t>Sort by priority or by step.</a:t>
            </a:r>
            <a:endParaRPr lang="th-TH" sz="3600" dirty="0">
              <a:solidFill>
                <a:srgbClr val="00B0F0"/>
              </a:solidFill>
              <a:latin typeface="Browallia New" panose="020B0604020202020204" pitchFamily="34" charset="-34"/>
              <a:cs typeface="Browallia New" panose="020B0604020202020204" pitchFamily="34" charset="-34"/>
            </a:endParaRPr>
          </a:p>
          <a:p>
            <a:pPr marL="12700">
              <a:lnSpc>
                <a:spcPct val="100000"/>
              </a:lnSpc>
              <a:spcBef>
                <a:spcPts val="160"/>
              </a:spcBef>
            </a:pPr>
            <a:r>
              <a:rPr sz="3500" dirty="0">
                <a:solidFill>
                  <a:srgbClr val="A42F0F"/>
                </a:solidFill>
                <a:latin typeface="Wingdings 3"/>
                <a:cs typeface="Wingdings 3"/>
              </a:rPr>
              <a:t></a:t>
            </a:r>
            <a:r>
              <a:rPr sz="3500" b="1" spc="85" dirty="0">
                <a:solidFill>
                  <a:srgbClr val="404040"/>
                </a:solidFill>
                <a:latin typeface="Cambria Math"/>
                <a:cs typeface="Cambria Math"/>
              </a:rPr>
              <a:t>❻</a:t>
            </a:r>
            <a:r>
              <a:rPr sz="3500" b="1" spc="-210" dirty="0">
                <a:solidFill>
                  <a:srgbClr val="404040"/>
                </a:solidFill>
                <a:latin typeface="Cambria Math"/>
                <a:cs typeface="Cambria Math"/>
              </a:rPr>
              <a:t> </a:t>
            </a:r>
            <a:r>
              <a:rPr sz="3500" b="1" dirty="0">
                <a:solidFill>
                  <a:srgbClr val="FF0000"/>
                </a:solidFill>
                <a:latin typeface="Wingdings"/>
                <a:cs typeface="Wingdings"/>
              </a:rPr>
              <a:t></a:t>
            </a:r>
            <a:r>
              <a:rPr lang="en-US" sz="3500" b="1" dirty="0">
                <a:solidFill>
                  <a:srgbClr val="FF0000"/>
                </a:solidFill>
                <a:latin typeface="Wingdings"/>
                <a:cs typeface="Wingdings"/>
              </a:rPr>
              <a:t> </a:t>
            </a:r>
            <a:r>
              <a:rPr lang="en-US" sz="3500" b="1" dirty="0">
                <a:solidFill>
                  <a:srgbClr val="FF0000"/>
                </a:solidFill>
                <a:latin typeface="Browallia New" panose="020B0604020202020204" pitchFamily="34" charset="-34"/>
                <a:cs typeface="Browallia New" panose="020B0604020202020204" pitchFamily="34" charset="-34"/>
              </a:rPr>
              <a:t>Do not write in the form of a procedure.</a:t>
            </a:r>
            <a:r>
              <a:rPr lang="en-US" sz="3500" b="1" dirty="0">
                <a:solidFill>
                  <a:srgbClr val="FF0000"/>
                </a:solidFill>
                <a:latin typeface="Wingdings"/>
                <a:cs typeface="Wingdings"/>
              </a:rPr>
              <a:t> </a:t>
            </a:r>
            <a:endParaRPr sz="3500" dirty="0">
              <a:latin typeface="Tahoma"/>
              <a:cs typeface="Tahoma"/>
            </a:endParaRPr>
          </a:p>
          <a:p>
            <a:pPr marL="12700">
              <a:spcBef>
                <a:spcPts val="155"/>
              </a:spcBef>
              <a:tabLst>
                <a:tab pos="2437130" algn="l"/>
                <a:tab pos="4563110" algn="l"/>
              </a:tabLst>
            </a:pPr>
            <a:r>
              <a:rPr sz="3500" spc="40" dirty="0">
                <a:solidFill>
                  <a:srgbClr val="A42F0F"/>
                </a:solidFill>
                <a:latin typeface="Wingdings 3"/>
                <a:cs typeface="Wingdings 3"/>
              </a:rPr>
              <a:t></a:t>
            </a:r>
            <a:r>
              <a:rPr sz="3500" b="1" spc="40" dirty="0">
                <a:solidFill>
                  <a:srgbClr val="00AFEF"/>
                </a:solidFill>
                <a:latin typeface="Cambria Math"/>
                <a:cs typeface="Cambria Math"/>
              </a:rPr>
              <a:t>❼</a:t>
            </a:r>
            <a:r>
              <a:rPr sz="3500" b="1" spc="-200" dirty="0">
                <a:solidFill>
                  <a:srgbClr val="00AFEF"/>
                </a:solidFill>
                <a:latin typeface="Cambria Math"/>
                <a:cs typeface="Cambria Math"/>
              </a:rPr>
              <a:t> </a:t>
            </a:r>
            <a:r>
              <a:rPr sz="3500" b="1" spc="-405" dirty="0">
                <a:solidFill>
                  <a:srgbClr val="FF0000"/>
                </a:solidFill>
                <a:latin typeface="Wingdings"/>
                <a:cs typeface="Wingdings"/>
              </a:rPr>
              <a:t></a:t>
            </a:r>
            <a:r>
              <a:rPr lang="en-US" sz="3500" b="1" spc="-405" dirty="0">
                <a:solidFill>
                  <a:srgbClr val="FF0000"/>
                </a:solidFill>
                <a:latin typeface="Wingdings"/>
                <a:cs typeface="Wingdings"/>
              </a:rPr>
              <a:t> </a:t>
            </a:r>
            <a:r>
              <a:rPr lang="en-US" sz="3500" b="1" dirty="0">
                <a:solidFill>
                  <a:srgbClr val="FF0000"/>
                </a:solidFill>
                <a:latin typeface="Browallia New" panose="020B0604020202020204" pitchFamily="34" charset="-34"/>
                <a:cs typeface="Browallia New" panose="020B0604020202020204" pitchFamily="34" charset="-34"/>
              </a:rPr>
              <a:t>Do not write too many objectives.</a:t>
            </a:r>
            <a:endParaRPr lang="th-TH" sz="3500" b="1" spc="-405" dirty="0">
              <a:solidFill>
                <a:srgbClr val="00B0F0"/>
              </a:solidFill>
              <a:latin typeface="Wingdings"/>
              <a:cs typeface="Wingdings"/>
            </a:endParaRPr>
          </a:p>
          <a:p>
            <a:pPr marL="12700">
              <a:lnSpc>
                <a:spcPct val="100000"/>
              </a:lnSpc>
              <a:spcBef>
                <a:spcPts val="155"/>
              </a:spcBef>
              <a:tabLst>
                <a:tab pos="2437130" algn="l"/>
                <a:tab pos="4563110" algn="l"/>
              </a:tabLst>
            </a:pPr>
            <a:r>
              <a:rPr sz="3500" spc="-5" dirty="0">
                <a:solidFill>
                  <a:srgbClr val="A42F0F"/>
                </a:solidFill>
                <a:latin typeface="Wingdings 3"/>
                <a:cs typeface="Wingdings 3"/>
              </a:rPr>
              <a:t></a:t>
            </a:r>
            <a:r>
              <a:rPr sz="3500" b="1" spc="85" dirty="0">
                <a:solidFill>
                  <a:srgbClr val="404040"/>
                </a:solidFill>
                <a:latin typeface="Cambria Math"/>
                <a:cs typeface="Cambria Math"/>
              </a:rPr>
              <a:t>❽</a:t>
            </a:r>
            <a:r>
              <a:rPr sz="3500" b="1" spc="-210" dirty="0">
                <a:solidFill>
                  <a:srgbClr val="404040"/>
                </a:solidFill>
                <a:latin typeface="Cambria Math"/>
                <a:cs typeface="Cambria Math"/>
              </a:rPr>
              <a:t> </a:t>
            </a:r>
            <a:r>
              <a:rPr sz="3500" b="1" spc="5" dirty="0">
                <a:solidFill>
                  <a:srgbClr val="00AF50"/>
                </a:solidFill>
                <a:latin typeface="Wingdings"/>
                <a:cs typeface="Wingdings"/>
              </a:rPr>
              <a:t></a:t>
            </a:r>
            <a:r>
              <a:rPr lang="en-US" sz="3500" b="1" spc="5" dirty="0">
                <a:solidFill>
                  <a:srgbClr val="00AF50"/>
                </a:solidFill>
                <a:latin typeface="Wingdings"/>
                <a:cs typeface="Wingdings"/>
              </a:rPr>
              <a:t> </a:t>
            </a:r>
            <a:r>
              <a:rPr lang="en-US" sz="3600" b="1" dirty="0">
                <a:latin typeface="Browallia New" panose="020B0604020202020204" pitchFamily="34" charset="-34"/>
                <a:cs typeface="Browallia New" panose="020B0604020202020204" pitchFamily="34" charset="-34"/>
              </a:rPr>
              <a:t>Objectives must always begin with the word “for”.</a:t>
            </a:r>
            <a:endParaRPr sz="3500" dirty="0">
              <a:latin typeface="Tahoma"/>
              <a:cs typeface="Tahoma"/>
            </a:endParaRPr>
          </a:p>
        </p:txBody>
      </p:sp>
      <p:sp>
        <p:nvSpPr>
          <p:cNvPr id="4" name="object 4"/>
          <p:cNvSpPr txBox="1"/>
          <p:nvPr/>
        </p:nvSpPr>
        <p:spPr>
          <a:xfrm>
            <a:off x="304800" y="806980"/>
            <a:ext cx="1061720" cy="320601"/>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chemeClr val="bg1"/>
                </a:solidFill>
                <a:latin typeface="Tahoma"/>
                <a:cs typeface="Tahoma"/>
              </a:rPr>
              <a:t>Writing</a:t>
            </a:r>
            <a:endParaRPr sz="2000" dirty="0">
              <a:solidFill>
                <a:schemeClr val="bg1"/>
              </a:solidFill>
              <a:latin typeface="Tahoma"/>
              <a:cs typeface="Tahoma"/>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599" y="76200"/>
            <a:ext cx="4267201" cy="1354217"/>
          </a:xfrm>
          <a:prstGeom prst="rect">
            <a:avLst/>
          </a:prstGeom>
          <a:solidFill>
            <a:srgbClr val="D9D9D9"/>
          </a:solidFill>
          <a:ln w="57911">
            <a:solidFill>
              <a:srgbClr val="FFFF00"/>
            </a:solidFill>
          </a:ln>
        </p:spPr>
        <p:txBody>
          <a:bodyPr vert="horz" wrap="square" lIns="0" tIns="0" rIns="0" bIns="0" rtlCol="0">
            <a:spAutoFit/>
          </a:bodyPr>
          <a:lstStyle/>
          <a:p>
            <a:pPr marL="406400" marR="0">
              <a:spcBef>
                <a:spcPts val="0"/>
              </a:spcBef>
              <a:spcAft>
                <a:spcPts val="0"/>
              </a:spcAft>
            </a:pPr>
            <a:r>
              <a:rPr lang="en-US" sz="4400" b="1" dirty="0">
                <a:solidFill>
                  <a:srgbClr val="262626"/>
                </a:solidFill>
                <a:latin typeface="Browallia New" panose="020B0604020202020204" pitchFamily="34" charset="-34"/>
                <a:ea typeface="DilleniaUPC" panose="02020603050405020304" pitchFamily="18" charset="-34"/>
                <a:cs typeface="Browallia New" panose="020B0604020202020204" pitchFamily="34" charset="-34"/>
              </a:rPr>
              <a:t>How to write objectives research</a:t>
            </a:r>
            <a:endParaRPr lang="en-US" sz="4400" dirty="0">
              <a:effectLst/>
              <a:latin typeface="Browallia New" panose="020B0604020202020204" pitchFamily="34" charset="-34"/>
              <a:ea typeface="Calibri" panose="020F0502020204030204" pitchFamily="34" charset="0"/>
              <a:cs typeface="Browallia New" panose="020B0604020202020204" pitchFamily="34" charset="-34"/>
            </a:endParaRPr>
          </a:p>
        </p:txBody>
      </p:sp>
      <p:graphicFrame>
        <p:nvGraphicFramePr>
          <p:cNvPr id="3" name="object 3"/>
          <p:cNvGraphicFramePr>
            <a:graphicFrameLocks noGrp="1"/>
          </p:cNvGraphicFramePr>
          <p:nvPr/>
        </p:nvGraphicFramePr>
        <p:xfrm>
          <a:off x="4665979" y="440816"/>
          <a:ext cx="7152005" cy="6064885"/>
        </p:xfrm>
        <a:graphic>
          <a:graphicData uri="http://schemas.openxmlformats.org/drawingml/2006/table">
            <a:tbl>
              <a:tblPr firstRow="1" bandRow="1">
                <a:tableStyleId>{2D5ABB26-0587-4C30-8999-92F81FD0307C}</a:tableStyleId>
              </a:tblPr>
              <a:tblGrid>
                <a:gridCol w="3615690">
                  <a:extLst>
                    <a:ext uri="{9D8B030D-6E8A-4147-A177-3AD203B41FA5}">
                      <a16:colId xmlns:a16="http://schemas.microsoft.com/office/drawing/2014/main" val="20000"/>
                    </a:ext>
                  </a:extLst>
                </a:gridCol>
                <a:gridCol w="3536315">
                  <a:extLst>
                    <a:ext uri="{9D8B030D-6E8A-4147-A177-3AD203B41FA5}">
                      <a16:colId xmlns:a16="http://schemas.microsoft.com/office/drawing/2014/main" val="20001"/>
                    </a:ext>
                  </a:extLst>
                </a:gridCol>
              </a:tblGrid>
              <a:tr h="579120">
                <a:tc>
                  <a:txBody>
                    <a:bodyPr/>
                    <a:lstStyle/>
                    <a:p>
                      <a:pPr marL="233363" indent="-233363" algn="ctr">
                        <a:lnSpc>
                          <a:spcPct val="100000"/>
                        </a:lnSpc>
                        <a:spcBef>
                          <a:spcPts val="405"/>
                        </a:spcBef>
                        <a:buSzPct val="114285"/>
                        <a:buFont typeface="Wingdings"/>
                        <a:buChar char=""/>
                        <a:tabLst>
                          <a:tab pos="1435100" algn="l"/>
                        </a:tabLst>
                      </a:pPr>
                      <a:r>
                        <a:rPr lang="en-US" sz="2400" b="1" dirty="0">
                          <a:solidFill>
                            <a:srgbClr val="FFFFFF"/>
                          </a:solidFill>
                          <a:effectLst/>
                          <a:latin typeface="Browallia New" panose="020B0604020202020204" pitchFamily="34" charset="-34"/>
                          <a:ea typeface="DilleniaUPC" panose="02020603050405020304" pitchFamily="18" charset="-34"/>
                          <a:cs typeface="Browallia New" panose="020B0604020202020204" pitchFamily="34" charset="-34"/>
                        </a:rPr>
                        <a:t> word should be use</a:t>
                      </a:r>
                      <a:endParaRPr sz="2400" dirty="0">
                        <a:latin typeface="Browallia New" panose="020B0604020202020204" pitchFamily="34" charset="-34"/>
                        <a:cs typeface="Browallia New" panose="020B0604020202020204" pitchFamily="34" charset="-34"/>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AA4B"/>
                    </a:solidFill>
                  </a:tcPr>
                </a:tc>
                <a:tc>
                  <a:txBody>
                    <a:bodyPr/>
                    <a:lstStyle/>
                    <a:p>
                      <a:pPr marL="0" indent="0">
                        <a:lnSpc>
                          <a:spcPct val="100000"/>
                        </a:lnSpc>
                        <a:spcBef>
                          <a:spcPts val="5"/>
                        </a:spcBef>
                      </a:pPr>
                      <a:r>
                        <a:rPr sz="3200" b="1" dirty="0">
                          <a:solidFill>
                            <a:srgbClr val="FFFFFF"/>
                          </a:solidFill>
                          <a:latin typeface="Wingdings"/>
                          <a:cs typeface="Wingdings"/>
                        </a:rPr>
                        <a:t></a:t>
                      </a:r>
                      <a:r>
                        <a:rPr lang="en-US" sz="3200" b="1" dirty="0">
                          <a:solidFill>
                            <a:srgbClr val="FFFFFF"/>
                          </a:solidFill>
                          <a:latin typeface="Wingdings"/>
                          <a:cs typeface="Wingdings"/>
                        </a:rPr>
                        <a:t> </a:t>
                      </a:r>
                      <a:r>
                        <a:rPr lang="en-US" sz="2400" b="1" dirty="0">
                          <a:solidFill>
                            <a:srgbClr val="FFFFFF"/>
                          </a:solidFill>
                          <a:effectLst/>
                          <a:latin typeface="Browallia New" panose="020B0604020202020204" pitchFamily="34" charset="-34"/>
                          <a:ea typeface="DilleniaUPC" panose="02020603050405020304" pitchFamily="18" charset="-34"/>
                          <a:cs typeface="Browallia New" panose="020B0604020202020204" pitchFamily="34" charset="-34"/>
                        </a:rPr>
                        <a:t>word should not be used</a:t>
                      </a:r>
                      <a:endParaRPr sz="2400" dirty="0">
                        <a:latin typeface="Tahoma"/>
                        <a:cs typeface="Tahom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AA4B"/>
                    </a:solidFill>
                  </a:tcPr>
                </a:tc>
                <a:extLst>
                  <a:ext uri="{0D108BD9-81ED-4DB2-BD59-A6C34878D82A}">
                    <a16:rowId xmlns:a16="http://schemas.microsoft.com/office/drawing/2014/main" val="10000"/>
                  </a:ext>
                </a:extLst>
              </a:tr>
              <a:tr h="457200">
                <a:tc>
                  <a:txBody>
                    <a:bodyPr/>
                    <a:lstStyle/>
                    <a:p>
                      <a:pPr marL="320040">
                        <a:lnSpc>
                          <a:spcPts val="2800"/>
                        </a:lnSpc>
                      </a:pPr>
                      <a:r>
                        <a:rPr lang="en-US" sz="2000" b="1" dirty="0">
                          <a:latin typeface="Browallia New" panose="020B0604020202020204" pitchFamily="34" charset="-34"/>
                          <a:cs typeface="Browallia New" panose="020B0604020202020204" pitchFamily="34" charset="-34"/>
                        </a:rPr>
                        <a:t>To study </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en-US" sz="2000" b="1" dirty="0">
                          <a:latin typeface="Browallia New" panose="020B0604020202020204" pitchFamily="34" charset="-34"/>
                          <a:cs typeface="Browallia New" panose="020B0604020202020204" pitchFamily="34" charset="-34"/>
                        </a:rPr>
                        <a:t>To know</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1"/>
                  </a:ext>
                </a:extLst>
              </a:tr>
              <a:tr h="457200">
                <a:tc>
                  <a:txBody>
                    <a:bodyPr/>
                    <a:lstStyle/>
                    <a:p>
                      <a:pPr marL="320040">
                        <a:lnSpc>
                          <a:spcPts val="2800"/>
                        </a:lnSpc>
                      </a:pPr>
                      <a:r>
                        <a:rPr lang="en-US" sz="2000" b="1" dirty="0">
                          <a:latin typeface="Browallia New" panose="020B0604020202020204" pitchFamily="34" charset="-34"/>
                          <a:cs typeface="Browallia New" panose="020B0604020202020204" pitchFamily="34" charset="-34"/>
                        </a:rPr>
                        <a:t>To analyze or synthesize</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marL="491490">
                        <a:lnSpc>
                          <a:spcPts val="2800"/>
                        </a:lnSpc>
                      </a:pPr>
                      <a:r>
                        <a:rPr lang="en-US" sz="2000" b="1" dirty="0">
                          <a:latin typeface="Browallia New" panose="020B0604020202020204" pitchFamily="34" charset="-34"/>
                          <a:cs typeface="Browallia New" panose="020B0604020202020204" pitchFamily="34" charset="-34"/>
                        </a:rPr>
                        <a:t>To bring</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2"/>
                  </a:ext>
                </a:extLst>
              </a:tr>
              <a:tr h="457200">
                <a:tc>
                  <a:txBody>
                    <a:bodyPr/>
                    <a:lstStyle/>
                    <a:p>
                      <a:pPr marL="320040">
                        <a:lnSpc>
                          <a:spcPts val="2800"/>
                        </a:lnSpc>
                      </a:pPr>
                      <a:r>
                        <a:rPr lang="en-US" sz="2000" b="1" dirty="0">
                          <a:latin typeface="Browallia New" panose="020B0604020202020204" pitchFamily="34" charset="-34"/>
                          <a:cs typeface="Browallia New" panose="020B0604020202020204" pitchFamily="34" charset="-34"/>
                        </a:rPr>
                        <a:t>To compare </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en-US" sz="2000" b="1" dirty="0">
                          <a:latin typeface="Browallia New" panose="020B0604020202020204" pitchFamily="34" charset="-34"/>
                          <a:cs typeface="Browallia New" panose="020B0604020202020204" pitchFamily="34" charset="-34"/>
                        </a:rPr>
                        <a:t>To use</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3"/>
                  </a:ext>
                </a:extLst>
              </a:tr>
              <a:tr h="457200">
                <a:tc>
                  <a:txBody>
                    <a:bodyPr/>
                    <a:lstStyle/>
                    <a:p>
                      <a:pPr marL="320040">
                        <a:lnSpc>
                          <a:spcPts val="2800"/>
                        </a:lnSpc>
                      </a:pPr>
                      <a:r>
                        <a:rPr lang="en-US" sz="2000" b="1" dirty="0">
                          <a:latin typeface="Browallia New" panose="020B0604020202020204" pitchFamily="34" charset="-34"/>
                          <a:cs typeface="Browallia New" panose="020B0604020202020204" pitchFamily="34" charset="-34"/>
                        </a:rPr>
                        <a:t>To develop </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marL="491490">
                        <a:lnSpc>
                          <a:spcPts val="2800"/>
                        </a:lnSpc>
                      </a:pPr>
                      <a:r>
                        <a:rPr lang="en-US" sz="2000" b="1" dirty="0">
                          <a:latin typeface="Browallia New" panose="020B0604020202020204" pitchFamily="34" charset="-34"/>
                          <a:cs typeface="Browallia New" panose="020B0604020202020204" pitchFamily="34" charset="-34"/>
                        </a:rPr>
                        <a:t>To suggest</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4"/>
                  </a:ext>
                </a:extLst>
              </a:tr>
              <a:tr h="457200">
                <a:tc>
                  <a:txBody>
                    <a:bodyPr/>
                    <a:lstStyle/>
                    <a:p>
                      <a:pPr marL="320040">
                        <a:lnSpc>
                          <a:spcPts val="2800"/>
                        </a:lnSpc>
                      </a:pPr>
                      <a:r>
                        <a:rPr lang="en-US" sz="2000" b="1" dirty="0">
                          <a:latin typeface="Browallia New" panose="020B0604020202020204" pitchFamily="34" charset="-34"/>
                          <a:cs typeface="Browallia New" panose="020B0604020202020204" pitchFamily="34" charset="-34"/>
                        </a:rPr>
                        <a:t>To design</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en-US" sz="2000" b="1" dirty="0">
                          <a:latin typeface="Browallia New" panose="020B0604020202020204" pitchFamily="34" charset="-34"/>
                          <a:cs typeface="Browallia New" panose="020B0604020202020204" pitchFamily="34" charset="-34"/>
                        </a:rPr>
                        <a:t>To improve</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5"/>
                  </a:ext>
                </a:extLst>
              </a:tr>
              <a:tr h="457200">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find </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6"/>
                  </a:ext>
                </a:extLst>
              </a:tr>
              <a:tr h="457200">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explore</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7"/>
                  </a:ext>
                </a:extLst>
              </a:tr>
              <a:tr h="457200">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explain</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8"/>
                  </a:ext>
                </a:extLst>
              </a:tr>
              <a:tr h="457200">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find a relationship</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9"/>
                  </a:ext>
                </a:extLst>
              </a:tr>
              <a:tr h="456565">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predict</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10"/>
                  </a:ext>
                </a:extLst>
              </a:tr>
              <a:tr h="457200">
                <a:tc>
                  <a:txBody>
                    <a:bodyPr/>
                    <a:lstStyle/>
                    <a:p>
                      <a:pPr marL="320040">
                        <a:lnSpc>
                          <a:spcPts val="2805"/>
                        </a:lnSpc>
                      </a:pPr>
                      <a:r>
                        <a:rPr lang="en-US" sz="2000" b="1" dirty="0">
                          <a:latin typeface="Browallia New" panose="020B0604020202020204" pitchFamily="34" charset="-34"/>
                          <a:cs typeface="Browallia New" panose="020B0604020202020204" pitchFamily="34" charset="-34"/>
                        </a:rPr>
                        <a:t>To assess</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11"/>
                  </a:ext>
                </a:extLst>
              </a:tr>
              <a:tr h="457200">
                <a:tc>
                  <a:txBody>
                    <a:bodyPr/>
                    <a:lstStyle/>
                    <a:p>
                      <a:pPr marL="320040">
                        <a:lnSpc>
                          <a:spcPts val="2810"/>
                        </a:lnSpc>
                      </a:pPr>
                      <a:r>
                        <a:rPr lang="en-US" sz="2000" b="1" dirty="0">
                          <a:latin typeface="Browallia New" panose="020B0604020202020204" pitchFamily="34" charset="-34"/>
                          <a:cs typeface="Browallia New" panose="020B0604020202020204" pitchFamily="34" charset="-34"/>
                        </a:rPr>
                        <a:t>To check</a:t>
                      </a:r>
                      <a:endParaRPr sz="2000" b="1" dirty="0">
                        <a:latin typeface="Browallia New" panose="020B0604020202020204" pitchFamily="34" charset="-34"/>
                        <a:cs typeface="Browallia New" panose="020B0604020202020204" pitchFamily="34"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12"/>
                  </a:ext>
                </a:extLst>
              </a:tr>
            </a:tbl>
          </a:graphicData>
        </a:graphic>
      </p:graphicFrame>
      <p:pic>
        <p:nvPicPr>
          <p:cNvPr id="4" name="object 4"/>
          <p:cNvPicPr/>
          <p:nvPr/>
        </p:nvPicPr>
        <p:blipFill>
          <a:blip r:embed="rId2" cstate="print"/>
          <a:stretch>
            <a:fillRect/>
          </a:stretch>
        </p:blipFill>
        <p:spPr>
          <a:xfrm>
            <a:off x="7459980" y="3771900"/>
            <a:ext cx="1496568" cy="1056132"/>
          </a:xfrm>
          <a:prstGeom prst="rect">
            <a:avLst/>
          </a:prstGeom>
        </p:spPr>
      </p:pic>
      <p:sp>
        <p:nvSpPr>
          <p:cNvPr id="5" name="object 5"/>
          <p:cNvSpPr txBox="1"/>
          <p:nvPr/>
        </p:nvSpPr>
        <p:spPr>
          <a:xfrm>
            <a:off x="990600" y="3962400"/>
            <a:ext cx="3124835" cy="1245870"/>
          </a:xfrm>
          <a:prstGeom prst="rect">
            <a:avLst/>
          </a:prstGeom>
        </p:spPr>
        <p:txBody>
          <a:bodyPr vert="horz" wrap="square" lIns="0" tIns="13335" rIns="0" bIns="0" rtlCol="0">
            <a:spAutoFit/>
          </a:bodyPr>
          <a:lstStyle/>
          <a:p>
            <a:pPr marL="12700">
              <a:lnSpc>
                <a:spcPct val="100000"/>
              </a:lnSpc>
              <a:spcBef>
                <a:spcPts val="105"/>
              </a:spcBef>
            </a:pPr>
            <a:r>
              <a:rPr lang="en-US" sz="8000" b="1" spc="-1340" dirty="0">
                <a:solidFill>
                  <a:srgbClr val="6F2F9F"/>
                </a:solidFill>
                <a:latin typeface="Tahoma"/>
                <a:cs typeface="Tahoma"/>
              </a:rPr>
              <a:t>To …</a:t>
            </a:r>
            <a:r>
              <a:rPr sz="8000" b="1" spc="-1340" dirty="0">
                <a:solidFill>
                  <a:srgbClr val="6F2F9F"/>
                </a:solidFill>
                <a:latin typeface="Tahoma"/>
                <a:cs typeface="Tahoma"/>
              </a:rPr>
              <a:t>?</a:t>
            </a:r>
            <a:endParaRPr sz="8000" dirty="0">
              <a:latin typeface="Tahoma"/>
              <a:cs typeface="Tahoma"/>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238328" y="304800"/>
            <a:ext cx="11496472" cy="1981199"/>
          </a:xfrm>
        </p:spPr>
        <p:txBody>
          <a:bodyPr>
            <a:noAutofit/>
          </a:bodyPr>
          <a:lstStyle/>
          <a:p>
            <a:pPr algn="ctr"/>
            <a:r>
              <a:rPr lang="en-US" sz="4000" dirty="0">
                <a:solidFill>
                  <a:srgbClr val="FF0000"/>
                </a:solidFill>
                <a:latin typeface="DilleniaUPC" panose="02020603050405020304" pitchFamily="18" charset="-34"/>
                <a:cs typeface="DilleniaUPC" panose="02020603050405020304" pitchFamily="18" charset="-34"/>
              </a:rPr>
              <a:t>Example; research name </a:t>
            </a:r>
            <a:br>
              <a:rPr lang="en-US" sz="4000" b="1" dirty="0">
                <a:solidFill>
                  <a:srgbClr val="9900FF"/>
                </a:solidFill>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r>
              <a:rPr lang="en-US" sz="3200" b="1" dirty="0">
                <a:latin typeface="AngsanaUPC" panose="02020603050405020304" pitchFamily="18" charset="-34"/>
                <a:cs typeface="AngsanaUPC" panose="02020603050405020304" pitchFamily="18" charset="-34"/>
              </a:rPr>
              <a:t>Efficiency Improvement Guideline of Professional Military of Commissioned Officers</a:t>
            </a:r>
            <a:br>
              <a:rPr lang="en-US" sz="32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r>
              <a:rPr lang="th-TH" sz="4400" b="1" dirty="0">
                <a:solidFill>
                  <a:srgbClr val="FF0000"/>
                </a:solidFill>
                <a:latin typeface="AngsanaUPC" panose="02020603050405020304" pitchFamily="18" charset="-34"/>
                <a:cs typeface="AngsanaUPC" panose="02020603050405020304" pitchFamily="18" charset="-34"/>
              </a:rPr>
              <a:t> </a:t>
            </a:r>
            <a:r>
              <a:rPr lang="en-US" sz="4000" dirty="0">
                <a:solidFill>
                  <a:srgbClr val="FF0000"/>
                </a:solidFill>
                <a:latin typeface="AngsanaUPC" panose="02020603050405020304" pitchFamily="18" charset="-34"/>
                <a:cs typeface="AngsanaUPC" panose="02020603050405020304" pitchFamily="18" charset="-34"/>
              </a:rPr>
              <a:t>Example;</a:t>
            </a:r>
            <a:r>
              <a:rPr lang="th-TH" sz="4000" dirty="0">
                <a:solidFill>
                  <a:srgbClr val="FF0000"/>
                </a:solidFill>
                <a:latin typeface="AngsanaUPC" panose="02020603050405020304" pitchFamily="18" charset="-34"/>
                <a:cs typeface="AngsanaUPC" panose="02020603050405020304" pitchFamily="18" charset="-34"/>
              </a:rPr>
              <a:t> </a:t>
            </a:r>
            <a:r>
              <a:rPr kumimoji="0" lang="en-US" sz="40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research objective</a:t>
            </a:r>
            <a:br>
              <a:rPr lang="en-US" sz="4400" b="1" dirty="0">
                <a:solidFill>
                  <a:srgbClr val="FF0000"/>
                </a:solidFill>
                <a:latin typeface="AngsanaUPC" panose="02020603050405020304" pitchFamily="18" charset="-34"/>
                <a:cs typeface="AngsanaUPC" panose="02020603050405020304" pitchFamily="18" charset="-34"/>
              </a:rPr>
            </a:br>
            <a:br>
              <a:rPr lang="en-US" sz="4400" b="1" dirty="0">
                <a:solidFill>
                  <a:srgbClr val="FF0000"/>
                </a:solidFill>
                <a:latin typeface="AngsanaUPC" panose="02020603050405020304" pitchFamily="18" charset="-34"/>
                <a:cs typeface="AngsanaUPC" panose="02020603050405020304" pitchFamily="18" charset="-34"/>
              </a:rPr>
            </a:br>
            <a:r>
              <a:rPr lang="th-TH" sz="4400" b="1" dirty="0">
                <a:solidFill>
                  <a:srgbClr val="FF0000"/>
                </a:solidFill>
                <a:latin typeface="AngsanaUPC" panose="02020603050405020304" pitchFamily="18" charset="-34"/>
                <a:cs typeface="AngsanaUPC" panose="02020603050405020304" pitchFamily="18" charset="-34"/>
              </a:rPr>
              <a:t>     </a:t>
            </a:r>
            <a:br>
              <a:rPr lang="th-TH" sz="44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838200" y="3581399"/>
            <a:ext cx="10744200" cy="2667001"/>
          </a:xfrm>
          <a:solidFill>
            <a:schemeClr val="accent6">
              <a:lumMod val="40000"/>
              <a:lumOff val="60000"/>
            </a:schemeClr>
          </a:solidFill>
        </p:spPr>
        <p:txBody>
          <a:bodyPr>
            <a:normAutofit/>
          </a:bodyPr>
          <a:lstStyle/>
          <a:p>
            <a:pPr marL="457200" indent="-457200">
              <a:buFont typeface="+mj-lt"/>
              <a:buAutoNum type="arabicPeriod"/>
            </a:pPr>
            <a:r>
              <a:rPr lang="en-US" sz="2800" dirty="0">
                <a:latin typeface="AngsanaUPC" panose="02020603050405020304" pitchFamily="18" charset="-34"/>
                <a:cs typeface="AngsanaUPC" panose="02020603050405020304" pitchFamily="18" charset="-34"/>
              </a:rPr>
              <a:t>To study the level of the commissioned military education system, social transmission of professional soldiers democratic behavior of the military, commitment to career and the military career of commissioned officers. </a:t>
            </a:r>
            <a:endParaRPr lang="th-TH" sz="2800" dirty="0">
              <a:latin typeface="AngsanaUPC" panose="02020603050405020304" pitchFamily="18" charset="-34"/>
              <a:cs typeface="AngsanaUPC" panose="02020603050405020304" pitchFamily="18" charset="-34"/>
            </a:endParaRPr>
          </a:p>
          <a:p>
            <a:pPr marL="457200" indent="-457200">
              <a:buFont typeface="+mj-lt"/>
              <a:buAutoNum type="arabicPeriod"/>
            </a:pPr>
            <a:r>
              <a:rPr lang="en-US" sz="2800" dirty="0">
                <a:latin typeface="AngsanaUPC" panose="02020603050405020304" pitchFamily="18" charset="-34"/>
                <a:cs typeface="AngsanaUPC" panose="02020603050405020304" pitchFamily="18" charset="-34"/>
              </a:rPr>
              <a:t>To study factors influencing the military career of commissioned officers.</a:t>
            </a:r>
          </a:p>
          <a:p>
            <a:pPr marL="457200" indent="-457200">
              <a:buFont typeface="+mj-lt"/>
              <a:buAutoNum type="arabicPeriod"/>
            </a:pPr>
            <a:r>
              <a:rPr lang="en-US" sz="2800" dirty="0">
                <a:latin typeface="AngsanaUPC" panose="02020603050405020304" pitchFamily="18" charset="-34"/>
                <a:cs typeface="AngsanaUPC" panose="02020603050405020304" pitchFamily="18" charset="-34"/>
              </a:rPr>
              <a:t>To study ways to enhance the career efficiency of commissioned officers.</a:t>
            </a:r>
            <a:endParaRPr lang="th-TH" sz="280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B3AC49DF-3008-169E-48AE-0CC7C7CE5D18}"/>
              </a:ext>
            </a:extLst>
          </p:cNvPr>
          <p:cNvSpPr>
            <a:spLocks noGrp="1"/>
          </p:cNvSpPr>
          <p:nvPr>
            <p:ph type="sldNum" sz="quarter" idx="12"/>
          </p:nvPr>
        </p:nvSpPr>
        <p:spPr/>
        <p:txBody>
          <a:bodyPr/>
          <a:lstStyle/>
          <a:p>
            <a:fld id="{2621B272-E4D8-4FAD-A6B0-7FE95F46C11A}" type="slidenum">
              <a:rPr lang="th-TH" smtClean="0"/>
              <a:t>128</a:t>
            </a:fld>
            <a:endParaRPr lang="th-TH"/>
          </a:p>
        </p:txBody>
      </p:sp>
    </p:spTree>
    <p:extLst>
      <p:ext uri="{BB962C8B-B14F-4D97-AF65-F5344CB8AC3E}">
        <p14:creationId xmlns:p14="http://schemas.microsoft.com/office/powerpoint/2010/main" val="4796753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457200"/>
            <a:ext cx="9372600" cy="684803"/>
          </a:xfrm>
          <a:prstGeom prst="rect">
            <a:avLst/>
          </a:prstGeom>
          <a:solidFill>
            <a:srgbClr val="FFFF00"/>
          </a:solidFill>
        </p:spPr>
        <p:txBody>
          <a:bodyPr vert="horz" wrap="square" lIns="0" tIns="0" rIns="0" bIns="0" rtlCol="0">
            <a:spAutoFit/>
          </a:bodyPr>
          <a:lstStyle/>
          <a:p>
            <a:pPr marL="280035">
              <a:lnSpc>
                <a:spcPts val="5245"/>
              </a:lnSpc>
            </a:pPr>
            <a:r>
              <a:rPr lang="en-US" sz="4800" dirty="0">
                <a:solidFill>
                  <a:srgbClr val="000000"/>
                </a:solidFill>
                <a:latin typeface="DilleniaUPC" panose="02020603050405020304" pitchFamily="18" charset="-34"/>
                <a:cs typeface="DilleniaUPC" panose="02020603050405020304" pitchFamily="18" charset="-34"/>
              </a:rPr>
              <a:t>Example;</a:t>
            </a:r>
            <a:r>
              <a:rPr lang="th-TH" sz="4800" dirty="0">
                <a:solidFill>
                  <a:srgbClr val="000000"/>
                </a:solidFill>
                <a:latin typeface="DilleniaUPC" panose="02020603050405020304" pitchFamily="18" charset="-34"/>
                <a:cs typeface="DilleniaUPC" panose="02020603050405020304" pitchFamily="18" charset="-34"/>
              </a:rPr>
              <a:t> </a:t>
            </a:r>
            <a:r>
              <a:rPr lang="en-US" sz="4800" dirty="0">
                <a:solidFill>
                  <a:srgbClr val="000000"/>
                </a:solidFill>
                <a:latin typeface="DilleniaUPC" panose="02020603050405020304" pitchFamily="18" charset="-34"/>
                <a:cs typeface="DilleniaUPC" panose="02020603050405020304" pitchFamily="18" charset="-34"/>
              </a:rPr>
              <a:t>Research name and research objectives</a:t>
            </a:r>
            <a:endParaRPr sz="4800" dirty="0"/>
          </a:p>
        </p:txBody>
      </p:sp>
      <p:sp>
        <p:nvSpPr>
          <p:cNvPr id="4" name="Rectangle 3"/>
          <p:cNvSpPr/>
          <p:nvPr/>
        </p:nvSpPr>
        <p:spPr>
          <a:xfrm>
            <a:off x="762000" y="1524000"/>
            <a:ext cx="10820400" cy="5262979"/>
          </a:xfrm>
          <a:prstGeom prst="rect">
            <a:avLst/>
          </a:prstGeom>
          <a:solidFill>
            <a:schemeClr val="bg1"/>
          </a:solidFill>
        </p:spPr>
        <p:txBody>
          <a:bodyPr wrap="square">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en-US" sz="3600" b="1" dirty="0">
                <a:solidFill>
                  <a:srgbClr val="FF0000"/>
                </a:solidFill>
                <a:latin typeface="DilleniaUPC" panose="02020603050405020304" pitchFamily="18" charset="-34"/>
                <a:cs typeface="DilleniaUPC" panose="02020603050405020304" pitchFamily="18" charset="-34"/>
              </a:rPr>
              <a:t> Research name</a:t>
            </a:r>
            <a:r>
              <a:rPr lang="th-TH" sz="3600" b="1" dirty="0">
                <a:solidFill>
                  <a:srgbClr val="FF0000"/>
                </a:solidFill>
                <a:latin typeface="DilleniaUPC" panose="02020603050405020304" pitchFamily="18" charset="-34"/>
                <a:cs typeface="DilleniaUPC" panose="02020603050405020304" pitchFamily="18" charset="-34"/>
              </a:rPr>
              <a:t> </a:t>
            </a:r>
            <a:r>
              <a:rPr lang="th-TH" sz="3600" b="1" dirty="0">
                <a:solidFill>
                  <a:srgbClr val="FF0000"/>
                </a:solidFill>
                <a:latin typeface="Century Gothic" panose="020B0502020202020204" pitchFamily="34" charset="0"/>
                <a:cs typeface="DilleniaUPC" panose="02020603050405020304" pitchFamily="18" charset="-34"/>
              </a:rPr>
              <a:t>: </a:t>
            </a:r>
            <a:r>
              <a:rPr lang="en-US" sz="3600" b="1" dirty="0">
                <a:solidFill>
                  <a:srgbClr val="0066FF"/>
                </a:solidFill>
                <a:latin typeface="Browallia New" panose="020B0604020202020204" pitchFamily="34" charset="-34"/>
                <a:cs typeface="Browallia New" panose="020B0604020202020204" pitchFamily="34" charset="-34"/>
              </a:rPr>
              <a:t>Development of Learning Organization with Buddhist Principles of Sangha University</a:t>
            </a:r>
            <a:r>
              <a:rPr lang="en-US" sz="3600" b="1" dirty="0">
                <a:solidFill>
                  <a:srgbClr val="FF0000"/>
                </a:solidFill>
                <a:latin typeface="Browallia New" panose="020B0604020202020204" pitchFamily="34" charset="-34"/>
                <a:cs typeface="Browallia New" panose="020B0604020202020204" pitchFamily="34" charset="-34"/>
              </a:rPr>
              <a:t>.</a:t>
            </a:r>
            <a:endParaRPr lang="th-TH" sz="3600" b="1" dirty="0">
              <a:solidFill>
                <a:srgbClr val="FF0000"/>
              </a:solidFill>
              <a:latin typeface="Century Gothic" panose="020B0502020202020204" pitchFamily="34" charset="0"/>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en-US" sz="3600" b="1" dirty="0">
                <a:solidFill>
                  <a:srgbClr val="FF0000"/>
                </a:solidFill>
                <a:latin typeface="Browallia New" panose="020B0604020202020204" pitchFamily="34" charset="-34"/>
                <a:cs typeface="Browallia New" panose="020B0604020202020204" pitchFamily="34" charset="-34"/>
              </a:rPr>
              <a:t>Research Objectives</a:t>
            </a:r>
            <a:r>
              <a:rPr lang="th-TH" sz="3600" b="1" dirty="0">
                <a:solidFill>
                  <a:srgbClr val="FF0000"/>
                </a:solidFill>
                <a:latin typeface="Wingdings 3" panose="05040102010807070707" pitchFamily="18" charset="2"/>
                <a:cs typeface="DilleniaUPC" panose="02020603050405020304" pitchFamily="18" charset="-34"/>
              </a:rPr>
              <a:t> </a:t>
            </a:r>
            <a:r>
              <a:rPr lang="th-TH" sz="3600" b="1" dirty="0">
                <a:solidFill>
                  <a:srgbClr val="FF0000"/>
                </a:solidFill>
                <a:latin typeface="Century Gothic" panose="020B0502020202020204" pitchFamily="34" charset="0"/>
                <a:cs typeface="DilleniaUPC" panose="02020603050405020304" pitchFamily="18" charset="-34"/>
              </a:rPr>
              <a:t>:</a:t>
            </a:r>
          </a:p>
          <a:p>
            <a:r>
              <a:rPr lang="th-TH" sz="3600" b="1" dirty="0">
                <a:solidFill>
                  <a:srgbClr val="000000"/>
                </a:solidFill>
                <a:latin typeface="Century Gothic" panose="020B0502020202020204" pitchFamily="34" charset="0"/>
                <a:cs typeface="DilleniaUPC" panose="02020603050405020304" pitchFamily="18" charset="-34"/>
              </a:rPr>
              <a:t>  1) </a:t>
            </a:r>
            <a:r>
              <a:rPr lang="en-US" sz="3600" b="1" dirty="0">
                <a:solidFill>
                  <a:srgbClr val="000000"/>
                </a:solidFill>
                <a:latin typeface="DilleniaUPC" panose="02020603050405020304" pitchFamily="18" charset="-34"/>
                <a:cs typeface="DilleniaUPC" panose="02020603050405020304" pitchFamily="18" charset="-34"/>
              </a:rPr>
              <a:t>To study the conditions and problems of being a learning organization of the Sangha University.</a:t>
            </a:r>
            <a:endParaRPr lang="th-TH" sz="3600" b="1" dirty="0">
              <a:solidFill>
                <a:srgbClr val="000000"/>
              </a:solidFill>
              <a:latin typeface="DilleniaUPC" panose="02020603050405020304" pitchFamily="18" charset="-34"/>
              <a:cs typeface="DilleniaUPC" panose="02020603050405020304" pitchFamily="18" charset="-34"/>
            </a:endParaRPr>
          </a:p>
          <a:p>
            <a:r>
              <a:rPr lang="th-TH" sz="3600" b="1" dirty="0">
                <a:solidFill>
                  <a:srgbClr val="000000"/>
                </a:solidFill>
                <a:latin typeface="DilleniaUPC" panose="02020603050405020304" pitchFamily="18" charset="-34"/>
                <a:cs typeface="DilleniaUPC" panose="02020603050405020304" pitchFamily="18" charset="-34"/>
              </a:rPr>
              <a:t>  2) </a:t>
            </a:r>
            <a:r>
              <a:rPr lang="en-US" sz="3600" b="1" dirty="0">
                <a:solidFill>
                  <a:srgbClr val="000000"/>
                </a:solidFill>
                <a:latin typeface="DilleniaUPC" panose="02020603050405020304" pitchFamily="18" charset="-34"/>
                <a:cs typeface="DilleniaUPC" panose="02020603050405020304" pitchFamily="18" charset="-34"/>
              </a:rPr>
              <a:t>To develop a learning organization according to Buddhist principles of Sangha University.</a:t>
            </a:r>
            <a:endParaRPr lang="th-TH" sz="3600" b="1" dirty="0">
              <a:solidFill>
                <a:srgbClr val="000000"/>
              </a:solidFill>
              <a:latin typeface="DilleniaUPC" panose="02020603050405020304" pitchFamily="18" charset="-34"/>
              <a:cs typeface="DilleniaUPC" panose="02020603050405020304" pitchFamily="18" charset="-34"/>
            </a:endParaRPr>
          </a:p>
          <a:p>
            <a:r>
              <a:rPr lang="th-TH" sz="3600" b="1" dirty="0">
                <a:solidFill>
                  <a:srgbClr val="000000"/>
                </a:solidFill>
                <a:latin typeface="DilleniaUPC" panose="02020603050405020304" pitchFamily="18" charset="-34"/>
                <a:cs typeface="DilleniaUPC" panose="02020603050405020304" pitchFamily="18" charset="-34"/>
              </a:rPr>
              <a:t>  3) </a:t>
            </a:r>
            <a:r>
              <a:rPr lang="en-US" sz="3600" b="1" dirty="0">
                <a:solidFill>
                  <a:srgbClr val="000000"/>
                </a:solidFill>
                <a:latin typeface="DilleniaUPC" panose="02020603050405020304" pitchFamily="18" charset="-34"/>
                <a:cs typeface="DilleniaUPC" panose="02020603050405020304" pitchFamily="18" charset="-34"/>
              </a:rPr>
              <a:t>To propose a model for developing the Sangha University into a learning organization.</a:t>
            </a:r>
            <a:endParaRPr lang="th-TH" sz="3600" dirty="0">
              <a:solidFill>
                <a:srgbClr val="000000"/>
              </a:solidFill>
              <a:latin typeface="DilleniaUPC" panose="02020603050405020304" pitchFamily="18" charset="-34"/>
              <a:cs typeface="DilleniaUPC" panose="02020603050405020304" pitchFamily="18"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580134"/>
            <a:ext cx="11734800" cy="1366400"/>
          </a:xfrm>
          <a:prstGeom prst="rect">
            <a:avLst/>
          </a:prstGeom>
        </p:spPr>
        <p:txBody>
          <a:bodyPr vert="horz" wrap="square" lIns="0" tIns="133985" rIns="0" bIns="0" rtlCol="0">
            <a:spAutoFit/>
          </a:bodyPr>
          <a:lstStyle/>
          <a:p>
            <a:br>
              <a:rPr lang="en-US" sz="4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br>
            <a:endParaRPr sz="4000" dirty="0">
              <a:latin typeface="Tahoma"/>
              <a:cs typeface="Tahoma"/>
            </a:endParaRPr>
          </a:p>
        </p:txBody>
      </p:sp>
      <p:sp>
        <p:nvSpPr>
          <p:cNvPr id="7" name="Title 6"/>
          <p:cNvSpPr>
            <a:spLocks noGrp="1"/>
          </p:cNvSpPr>
          <p:nvPr>
            <p:ph type="title"/>
          </p:nvPr>
        </p:nvSpPr>
        <p:spPr>
          <a:xfrm>
            <a:off x="2254336" y="533400"/>
            <a:ext cx="7804064" cy="646331"/>
          </a:xfrm>
          <a:solidFill>
            <a:srgbClr val="9900FF"/>
          </a:solidFill>
          <a:ln w="28575">
            <a:solidFill>
              <a:srgbClr val="C00000"/>
            </a:solidFill>
          </a:ln>
        </p:spPr>
        <p:txBody>
          <a:bodyPr/>
          <a:lstStyle/>
          <a:p>
            <a:pPr algn="ctr"/>
            <a:r>
              <a:rPr lang="th-TH" sz="4200" dirty="0">
                <a:solidFill>
                  <a:schemeClr val="bg1"/>
                </a:solidFill>
              </a:rPr>
              <a:t>การตั้งชื่อเรื่อง</a:t>
            </a:r>
            <a:endParaRPr lang="en-US" sz="4200" dirty="0">
              <a:solidFill>
                <a:schemeClr val="bg1"/>
              </a:solidFill>
            </a:endParaRPr>
          </a:p>
        </p:txBody>
      </p:sp>
      <p:sp>
        <p:nvSpPr>
          <p:cNvPr id="2" name="Rectangle 1"/>
          <p:cNvSpPr/>
          <p:nvPr/>
        </p:nvSpPr>
        <p:spPr>
          <a:xfrm>
            <a:off x="2133600" y="1143000"/>
            <a:ext cx="9829800" cy="4862870"/>
          </a:xfrm>
          <a:prstGeom prst="rect">
            <a:avLst/>
          </a:prstGeom>
        </p:spPr>
        <p:txBody>
          <a:bodyPr wrap="square">
            <a:spAutoFit/>
          </a:bodyPr>
          <a:lstStyle/>
          <a:p>
            <a:endParaRPr lang="en-US" sz="36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400" b="1" dirty="0">
                <a:solidFill>
                  <a:srgbClr val="000000"/>
                </a:solidFill>
                <a:latin typeface="BrowalliaUPC" panose="020B0604020202020204" pitchFamily="34" charset="-34"/>
                <a:cs typeface="BrowalliaUPC" panose="020B0604020202020204" pitchFamily="34" charset="-34"/>
              </a:rPr>
              <a:t>1. การตั้งชื่อเรื่อง</a:t>
            </a:r>
            <a:r>
              <a:rPr lang="th-TH" sz="3400" b="1" dirty="0">
                <a:solidFill>
                  <a:srgbClr val="FF0000"/>
                </a:solidFill>
                <a:latin typeface="BrowalliaUPC" panose="020B0604020202020204" pitchFamily="34" charset="-34"/>
                <a:cs typeface="BrowalliaUPC" panose="020B0604020202020204" pitchFamily="34" charset="-34"/>
              </a:rPr>
              <a:t>ควรใช้คำที่กะทัดรัดเข้าใจง่าย </a:t>
            </a:r>
          </a:p>
          <a:p>
            <a:r>
              <a:rPr lang="th-TH" sz="3400" b="1" dirty="0">
                <a:solidFill>
                  <a:srgbClr val="FF0000"/>
                </a:solidFill>
                <a:latin typeface="BrowalliaUPC" panose="020B0604020202020204" pitchFamily="34" charset="-34"/>
                <a:cs typeface="BrowalliaUPC" panose="020B0604020202020204" pitchFamily="34" charset="-34"/>
              </a:rPr>
              <a:t>      สื่อความหมาย</a:t>
            </a:r>
            <a:r>
              <a:rPr lang="th-TH" sz="3400" b="1" dirty="0">
                <a:solidFill>
                  <a:srgbClr val="000000"/>
                </a:solidFill>
                <a:latin typeface="BrowalliaUPC" panose="020B0604020202020204" pitchFamily="34" charset="-34"/>
                <a:cs typeface="BrowalliaUPC" panose="020B0604020202020204" pitchFamily="34" charset="-34"/>
              </a:rPr>
              <a:t>ได้ชัดเจน</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2. การตั้งชื่อเรื่อง</a:t>
            </a:r>
            <a:r>
              <a:rPr lang="th-TH" sz="3400" b="1" dirty="0">
                <a:solidFill>
                  <a:srgbClr val="FF0000"/>
                </a:solidFill>
                <a:latin typeface="BrowalliaUPC" panose="020B0604020202020204" pitchFamily="34" charset="-34"/>
                <a:cs typeface="BrowalliaUPC" panose="020B0604020202020204" pitchFamily="34" charset="-34"/>
              </a:rPr>
              <a:t>จะต้องตรงกับปัญหาที่จะทำการวิจัย</a:t>
            </a:r>
          </a:p>
          <a:p>
            <a:r>
              <a:rPr lang="th-TH" sz="3400" b="1" dirty="0">
                <a:solidFill>
                  <a:srgbClr val="FF0000"/>
                </a:solidFill>
                <a:latin typeface="BrowalliaUPC" panose="020B0604020202020204" pitchFamily="34" charset="-34"/>
                <a:cs typeface="BrowalliaUPC" panose="020B0604020202020204" pitchFamily="34" charset="-34"/>
              </a:rPr>
              <a:t>     </a:t>
            </a:r>
            <a:r>
              <a:rPr lang="th-TH" sz="3400" b="1" dirty="0">
                <a:solidFill>
                  <a:srgbClr val="000000"/>
                </a:solidFill>
                <a:latin typeface="BrowalliaUPC" panose="020B0604020202020204" pitchFamily="34" charset="-34"/>
                <a:cs typeface="BrowalliaUPC" panose="020B0604020202020204" pitchFamily="34" charset="-34"/>
              </a:rPr>
              <a:t>ไม่นอกประเด็นที่ทำการวิจัย</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3. การตั้งชื่อเรื่อง</a:t>
            </a:r>
            <a:r>
              <a:rPr lang="th-TH" sz="3400" b="1" dirty="0">
                <a:solidFill>
                  <a:srgbClr val="FF0000"/>
                </a:solidFill>
                <a:latin typeface="BrowalliaUPC" panose="020B0604020202020204" pitchFamily="34" charset="-34"/>
                <a:cs typeface="BrowalliaUPC" panose="020B0604020202020204" pitchFamily="34" charset="-34"/>
              </a:rPr>
              <a:t>จะต้องแสดงให้เห็นตัวแปรในการวิจัย</a:t>
            </a:r>
          </a:p>
          <a:p>
            <a:r>
              <a:rPr lang="th-TH" sz="3400" b="1" dirty="0">
                <a:solidFill>
                  <a:srgbClr val="FF0000"/>
                </a:solidFill>
                <a:latin typeface="BrowalliaUPC" panose="020B0604020202020204" pitchFamily="34" charset="-34"/>
                <a:cs typeface="BrowalliaUPC" panose="020B0604020202020204" pitchFamily="34" charset="-34"/>
              </a:rPr>
              <a:t>     </a:t>
            </a:r>
            <a:r>
              <a:rPr lang="th-TH" sz="3400" b="1" dirty="0">
                <a:solidFill>
                  <a:srgbClr val="000000"/>
                </a:solidFill>
                <a:latin typeface="BrowalliaUPC" panose="020B0604020202020204" pitchFamily="34" charset="-34"/>
                <a:cs typeface="BrowalliaUPC" panose="020B0604020202020204" pitchFamily="34" charset="-34"/>
              </a:rPr>
              <a:t>หรือความสัมพันธ์ของตัวแปรต่างๆ ที่ใช้ในการวิจัย</a:t>
            </a:r>
            <a:endParaRPr lang="th-TH" sz="3400" dirty="0">
              <a:solidFill>
                <a:srgbClr val="000000"/>
              </a:solidFill>
              <a:latin typeface="BrowalliaUPC" panose="020B0604020202020204" pitchFamily="34" charset="-34"/>
              <a:cs typeface="BrowalliaUPC" panose="020B0604020202020204" pitchFamily="34" charset="-34"/>
            </a:endParaRPr>
          </a:p>
          <a:p>
            <a:r>
              <a:rPr lang="th-TH" sz="3400" dirty="0">
                <a:solidFill>
                  <a:srgbClr val="C00000"/>
                </a:solidFill>
                <a:latin typeface="Wingdings 3" panose="05040102010807070707" pitchFamily="18" charset="2"/>
                <a:cs typeface="BrowalliaUPC" panose="020B0604020202020204" pitchFamily="34" charset="-34"/>
              </a:rPr>
              <a:t></a:t>
            </a:r>
            <a:r>
              <a:rPr lang="th-TH" sz="3400" b="1" dirty="0">
                <a:solidFill>
                  <a:srgbClr val="000000"/>
                </a:solidFill>
                <a:latin typeface="BrowalliaUPC" panose="020B0604020202020204" pitchFamily="34" charset="-34"/>
                <a:cs typeface="BrowalliaUPC" panose="020B0604020202020204" pitchFamily="34" charset="-34"/>
              </a:rPr>
              <a:t>4. การตั้งชื่อเรื่อง</a:t>
            </a:r>
            <a:r>
              <a:rPr lang="th-TH" sz="3400" b="1" dirty="0">
                <a:solidFill>
                  <a:srgbClr val="FF0000"/>
                </a:solidFill>
                <a:latin typeface="BrowalliaUPC" panose="020B0604020202020204" pitchFamily="34" charset="-34"/>
                <a:cs typeface="BrowalliaUPC" panose="020B0604020202020204" pitchFamily="34" charset="-34"/>
              </a:rPr>
              <a:t>จะต้องไม่ซ้าซ้อนกับผู้อื่น </a:t>
            </a:r>
            <a:r>
              <a:rPr lang="th-TH" sz="3400" b="1" dirty="0">
                <a:solidFill>
                  <a:srgbClr val="000000"/>
                </a:solidFill>
                <a:latin typeface="BrowalliaUPC" panose="020B0604020202020204" pitchFamily="34" charset="-34"/>
                <a:cs typeface="BrowalliaUPC" panose="020B0604020202020204" pitchFamily="34" charset="-34"/>
              </a:rPr>
              <a:t>แม้ว่าจะมี</a:t>
            </a:r>
          </a:p>
          <a:p>
            <a:r>
              <a:rPr lang="th-TH" sz="3400" b="1" dirty="0">
                <a:solidFill>
                  <a:srgbClr val="000000"/>
                </a:solidFill>
                <a:latin typeface="BrowalliaUPC" panose="020B0604020202020204" pitchFamily="34" charset="-34"/>
                <a:cs typeface="BrowalliaUPC" panose="020B0604020202020204" pitchFamily="34" charset="-34"/>
              </a:rPr>
              <a:t>     เนื้อหาใกล้เคียง หรือ สอดคล้องกัน</a:t>
            </a:r>
            <a:endParaRPr lang="th-TH" sz="34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1883" y="612648"/>
            <a:ext cx="6722745" cy="927177"/>
          </a:xfrm>
          <a:prstGeom prst="rect">
            <a:avLst/>
          </a:prstGeom>
          <a:solidFill>
            <a:srgbClr val="E0EDE9"/>
          </a:solidFill>
        </p:spPr>
        <p:txBody>
          <a:bodyPr vert="horz" wrap="square" lIns="0" tIns="0" rIns="0" bIns="0" rtlCol="0">
            <a:spAutoFit/>
          </a:bodyPr>
          <a:lstStyle/>
          <a:p>
            <a:pPr marR="239395" algn="ctr">
              <a:lnSpc>
                <a:spcPts val="7030"/>
              </a:lnSpc>
            </a:pPr>
            <a:r>
              <a:rPr lang="en-US" sz="6600" dirty="0">
                <a:solidFill>
                  <a:srgbClr val="00B050"/>
                </a:solidFill>
                <a:latin typeface="DilleniaUPC" panose="02020603050405020304" pitchFamily="18" charset="-34"/>
                <a:cs typeface="DilleniaUPC" panose="02020603050405020304" pitchFamily="18" charset="-34"/>
              </a:rPr>
              <a:t>Scope of Research</a:t>
            </a:r>
            <a:endParaRPr sz="6600" dirty="0">
              <a:solidFill>
                <a:srgbClr val="00B050"/>
              </a:solidFill>
            </a:endParaRPr>
          </a:p>
        </p:txBody>
      </p:sp>
      <p:sp>
        <p:nvSpPr>
          <p:cNvPr id="4" name="object 4"/>
          <p:cNvSpPr/>
          <p:nvPr/>
        </p:nvSpPr>
        <p:spPr>
          <a:xfrm>
            <a:off x="2692526" y="4121277"/>
            <a:ext cx="7763509" cy="3175"/>
          </a:xfrm>
          <a:custGeom>
            <a:avLst/>
            <a:gdLst/>
            <a:ahLst/>
            <a:cxnLst/>
            <a:rect l="l" t="t" r="r" b="b"/>
            <a:pathLst>
              <a:path w="7763509" h="3175">
                <a:moveTo>
                  <a:pt x="7763256" y="0"/>
                </a:moveTo>
                <a:lnTo>
                  <a:pt x="0" y="0"/>
                </a:lnTo>
                <a:lnTo>
                  <a:pt x="0" y="3048"/>
                </a:lnTo>
                <a:lnTo>
                  <a:pt x="7763256" y="3048"/>
                </a:lnTo>
                <a:lnTo>
                  <a:pt x="7763256" y="0"/>
                </a:lnTo>
                <a:close/>
              </a:path>
            </a:pathLst>
          </a:custGeom>
          <a:solidFill>
            <a:srgbClr val="FF0000"/>
          </a:solidFill>
        </p:spPr>
        <p:txBody>
          <a:bodyPr wrap="square" lIns="0" tIns="0" rIns="0" bIns="0" rtlCol="0"/>
          <a:lstStyle/>
          <a:p>
            <a:endParaRPr/>
          </a:p>
        </p:txBody>
      </p:sp>
      <p:sp>
        <p:nvSpPr>
          <p:cNvPr id="6" name="object 6"/>
          <p:cNvSpPr txBox="1"/>
          <p:nvPr/>
        </p:nvSpPr>
        <p:spPr>
          <a:xfrm>
            <a:off x="685800" y="2133600"/>
            <a:ext cx="10515600" cy="3197670"/>
          </a:xfrm>
          <a:prstGeom prst="rect">
            <a:avLst/>
          </a:prstGeom>
          <a:solidFill>
            <a:srgbClr val="99FF99"/>
          </a:solidFill>
        </p:spPr>
        <p:txBody>
          <a:bodyPr vert="horz" wrap="square" lIns="0" tIns="57785" rIns="0" bIns="0" rtlCol="0">
            <a:spAutoFit/>
          </a:bodyPr>
          <a:lstStyle/>
          <a:p>
            <a:endParaRPr lang="en-US" sz="1200" dirty="0">
              <a:solidFill>
                <a:srgbClr val="000000"/>
              </a:solidFill>
              <a:latin typeface="Angsana New" panose="02020603050405020304" pitchFamily="18" charset="-34"/>
              <a:cs typeface="Angsana New" panose="02020603050405020304" pitchFamily="18" charset="-34"/>
            </a:endParaRPr>
          </a:p>
          <a:p>
            <a:r>
              <a:rPr lang="th-TH" sz="4800" dirty="0">
                <a:solidFill>
                  <a:srgbClr val="C00000"/>
                </a:solidFill>
                <a:latin typeface="Angsana New" panose="02020603050405020304" pitchFamily="18" charset="-34"/>
                <a:cs typeface="Angsana New" panose="02020603050405020304" pitchFamily="18" charset="-34"/>
              </a:rPr>
              <a:t></a:t>
            </a:r>
            <a:r>
              <a:rPr lang="en-US" sz="4800" b="1" dirty="0">
                <a:solidFill>
                  <a:srgbClr val="6600CC"/>
                </a:solidFill>
                <a:latin typeface="Angsana New" panose="02020603050405020304" pitchFamily="18" charset="-34"/>
                <a:cs typeface="Angsana New" panose="02020603050405020304" pitchFamily="18" charset="-34"/>
              </a:rPr>
              <a:t>Description</a:t>
            </a:r>
            <a:r>
              <a:rPr lang="th-TH" sz="4800" b="1" dirty="0">
                <a:solidFill>
                  <a:srgbClr val="000000"/>
                </a:solidFill>
                <a:latin typeface="Angsana New" panose="02020603050405020304" pitchFamily="18" charset="-34"/>
                <a:cs typeface="Angsana New" panose="02020603050405020304" pitchFamily="18" charset="-34"/>
              </a:rPr>
              <a:t> </a:t>
            </a:r>
            <a:r>
              <a:rPr lang="th-TH" sz="4800" b="1" dirty="0">
                <a:solidFill>
                  <a:srgbClr val="FF0000"/>
                </a:solidFill>
                <a:latin typeface="Angsana New" panose="02020603050405020304" pitchFamily="18" charset="-34"/>
                <a:cs typeface="Angsana New" panose="02020603050405020304" pitchFamily="18" charset="-34"/>
              </a:rPr>
              <a:t>:</a:t>
            </a:r>
            <a:r>
              <a:rPr lang="th-TH" sz="4800" b="1" dirty="0">
                <a:solidFill>
                  <a:srgbClr val="000000"/>
                </a:solidFill>
                <a:latin typeface="Angsana New" panose="02020603050405020304" pitchFamily="18" charset="-34"/>
                <a:cs typeface="Angsana New" panose="02020603050405020304" pitchFamily="18" charset="-34"/>
              </a:rPr>
              <a:t> </a:t>
            </a:r>
            <a:r>
              <a:rPr lang="en-US" sz="4800" b="1" dirty="0">
                <a:solidFill>
                  <a:srgbClr val="000000"/>
                </a:solidFill>
                <a:latin typeface="Angsana New" panose="02020603050405020304" pitchFamily="18" charset="-34"/>
                <a:cs typeface="Angsana New" panose="02020603050405020304" pitchFamily="18" charset="-34"/>
              </a:rPr>
              <a:t>Identify the scope of research, quantitative and qualitative, related to the researched problem </a:t>
            </a:r>
            <a:endParaRPr lang="th-TH" sz="4800" b="1" dirty="0">
              <a:solidFill>
                <a:srgbClr val="000000"/>
              </a:solidFill>
              <a:latin typeface="Angsana New" panose="02020603050405020304" pitchFamily="18" charset="-34"/>
              <a:cs typeface="Angsana New" panose="02020603050405020304" pitchFamily="18" charset="-34"/>
            </a:endParaRPr>
          </a:p>
          <a:p>
            <a:r>
              <a:rPr lang="th-TH" sz="4800" b="1" dirty="0">
                <a:solidFill>
                  <a:srgbClr val="000000"/>
                </a:solidFill>
                <a:latin typeface="Angsana New" panose="02020603050405020304" pitchFamily="18" charset="-34"/>
                <a:cs typeface="Angsana New" panose="02020603050405020304" pitchFamily="18" charset="-34"/>
              </a:rPr>
              <a:t>*</a:t>
            </a:r>
            <a:r>
              <a:rPr lang="en-US" sz="4800" b="1" dirty="0">
                <a:solidFill>
                  <a:srgbClr val="FF0000"/>
                </a:solidFill>
                <a:latin typeface="Angsana New" panose="02020603050405020304" pitchFamily="18" charset="-34"/>
                <a:cs typeface="Angsana New" panose="02020603050405020304" pitchFamily="18" charset="-34"/>
              </a:rPr>
              <a:t>But cannot be directly defined in the name of the research project and the objectives of the research project.</a:t>
            </a:r>
            <a:r>
              <a:rPr lang="th-TH" sz="4800" b="1" dirty="0">
                <a:solidFill>
                  <a:srgbClr val="000000"/>
                </a:solidFill>
                <a:latin typeface="Angsana New" panose="02020603050405020304" pitchFamily="18" charset="-34"/>
                <a:cs typeface="Angsana New" panose="02020603050405020304" pitchFamily="18" charset="-34"/>
              </a:rPr>
              <a:t>*</a:t>
            </a:r>
            <a:endParaRPr lang="th-TH" sz="4800" dirty="0">
              <a:solidFill>
                <a:srgbClr val="000000"/>
              </a:solidFill>
              <a:latin typeface="Angsana New" panose="02020603050405020304" pitchFamily="18" charset="-34"/>
              <a:cs typeface="Angsana New" panose="02020603050405020304" pitchFamily="18" charset="-34"/>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0E62-8C6B-47BF-A794-9176FCA6CE9E}"/>
              </a:ext>
            </a:extLst>
          </p:cNvPr>
          <p:cNvSpPr>
            <a:spLocks noGrp="1"/>
          </p:cNvSpPr>
          <p:nvPr>
            <p:ph type="title"/>
          </p:nvPr>
        </p:nvSpPr>
        <p:spPr>
          <a:xfrm>
            <a:off x="1600200" y="609600"/>
            <a:ext cx="5105400" cy="677108"/>
          </a:xfrm>
        </p:spPr>
        <p:txBody>
          <a:bodyPr/>
          <a:lstStyle/>
          <a:p>
            <a:r>
              <a:rPr lang="en-US" sz="4400" dirty="0">
                <a:solidFill>
                  <a:srgbClr val="00B050"/>
                </a:solidFill>
                <a:latin typeface="DilleniaUPC" panose="02020603050405020304" pitchFamily="18" charset="-34"/>
                <a:cs typeface="DilleniaUPC" panose="02020603050405020304" pitchFamily="18" charset="-34"/>
              </a:rPr>
              <a:t>How to write a scope; </a:t>
            </a:r>
          </a:p>
        </p:txBody>
      </p:sp>
      <p:sp>
        <p:nvSpPr>
          <p:cNvPr id="3" name="Text Placeholder 2">
            <a:extLst>
              <a:ext uri="{FF2B5EF4-FFF2-40B4-BE49-F238E27FC236}">
                <a16:creationId xmlns:a16="http://schemas.microsoft.com/office/drawing/2014/main" id="{C14294CD-A8A9-4FA5-963B-0937B31C1DE6}"/>
              </a:ext>
            </a:extLst>
          </p:cNvPr>
          <p:cNvSpPr>
            <a:spLocks noGrp="1"/>
          </p:cNvSpPr>
          <p:nvPr>
            <p:ph type="body" idx="1"/>
          </p:nvPr>
        </p:nvSpPr>
        <p:spPr>
          <a:xfrm>
            <a:off x="457200" y="1828800"/>
            <a:ext cx="11658600" cy="3877985"/>
          </a:xfrm>
          <a:solidFill>
            <a:srgbClr val="99FF99"/>
          </a:solidFill>
        </p:spPr>
        <p:txBody>
          <a:bodyPr/>
          <a:lstStyle/>
          <a:p>
            <a:r>
              <a:rPr lang="en-US" sz="3600" b="0" dirty="0">
                <a:latin typeface="DilleniaUPC" panose="02020603050405020304" pitchFamily="18" charset="-34"/>
                <a:cs typeface="DilleniaUPC" panose="02020603050405020304" pitchFamily="18" charset="-34"/>
              </a:rPr>
              <a:t>1.</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Content scope; </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derived from the summary of the theoretical concepts used or applied in this research.</a:t>
            </a:r>
            <a:endParaRPr lang="th-TH" sz="3600" b="0" dirty="0">
              <a:latin typeface="DilleniaUPC" panose="02020603050405020304" pitchFamily="18" charset="-34"/>
              <a:cs typeface="DilleniaUPC" panose="02020603050405020304" pitchFamily="18" charset="-34"/>
            </a:endParaRPr>
          </a:p>
          <a:p>
            <a:r>
              <a:rPr lang="en-US" sz="3600" b="0" dirty="0">
                <a:latin typeface="DilleniaUPC" panose="02020603050405020304" pitchFamily="18" charset="-34"/>
                <a:cs typeface="DilleniaUPC" panose="02020603050405020304" pitchFamily="18" charset="-34"/>
              </a:rPr>
              <a:t>2. Variable scope (if any); Identify the independent variable and dependent variable.</a:t>
            </a:r>
            <a:endParaRPr lang="th-TH" sz="3600" b="0" dirty="0">
              <a:latin typeface="DilleniaUPC" panose="02020603050405020304" pitchFamily="18" charset="-34"/>
              <a:cs typeface="DilleniaUPC" panose="02020603050405020304" pitchFamily="18" charset="-34"/>
            </a:endParaRPr>
          </a:p>
          <a:p>
            <a:r>
              <a:rPr lang="en-US" sz="3600" b="0" dirty="0">
                <a:latin typeface="DilleniaUPC" panose="02020603050405020304" pitchFamily="18" charset="-34"/>
                <a:cs typeface="DilleniaUPC" panose="02020603050405020304" pitchFamily="18" charset="-34"/>
              </a:rPr>
              <a:t>3.</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Population boundary; Specify characteristics, habitat, number of population.</a:t>
            </a:r>
            <a:endParaRPr lang="th-TH" sz="3600" b="0" dirty="0">
              <a:latin typeface="DilleniaUPC" panose="02020603050405020304" pitchFamily="18" charset="-34"/>
              <a:cs typeface="DilleniaUPC" panose="02020603050405020304" pitchFamily="18" charset="-34"/>
            </a:endParaRPr>
          </a:p>
          <a:p>
            <a:r>
              <a:rPr lang="en-US" sz="3600" b="0" dirty="0">
                <a:latin typeface="DilleniaUPC" panose="02020603050405020304" pitchFamily="18" charset="-34"/>
                <a:cs typeface="DilleniaUPC" panose="02020603050405020304" pitchFamily="18" charset="-34"/>
              </a:rPr>
              <a:t>4.</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Sample scope; Specify the method of obtaining the sample. </a:t>
            </a:r>
            <a:endParaRPr lang="th-TH" sz="3600" b="0" dirty="0">
              <a:latin typeface="DilleniaUPC" panose="02020603050405020304" pitchFamily="18" charset="-34"/>
              <a:cs typeface="DilleniaUPC" panose="02020603050405020304" pitchFamily="18" charset="-34"/>
            </a:endParaRPr>
          </a:p>
          <a:p>
            <a:r>
              <a:rPr lang="en-US" sz="3600" b="0" dirty="0">
                <a:latin typeface="DilleniaUPC" panose="02020603050405020304" pitchFamily="18" charset="-34"/>
                <a:cs typeface="DilleniaUPC" panose="02020603050405020304" pitchFamily="18" charset="-34"/>
              </a:rPr>
              <a:t>5.</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Location boundaries and time spent on research</a:t>
            </a:r>
            <a:r>
              <a:rPr lang="th-TH" sz="3600" b="0" dirty="0">
                <a:latin typeface="DilleniaUPC" panose="02020603050405020304" pitchFamily="18" charset="-34"/>
                <a:cs typeface="DilleniaUPC" panose="02020603050405020304" pitchFamily="18" charset="-34"/>
              </a:rPr>
              <a:t> </a:t>
            </a:r>
            <a:r>
              <a:rPr lang="en-US" sz="3600" b="0" dirty="0">
                <a:latin typeface="DilleniaUPC" panose="02020603050405020304" pitchFamily="18" charset="-34"/>
                <a:cs typeface="DilleniaUPC" panose="02020603050405020304" pitchFamily="18" charset="-34"/>
              </a:rPr>
              <a:t>(from approval until expected completion)</a:t>
            </a:r>
          </a:p>
        </p:txBody>
      </p:sp>
    </p:spTree>
    <p:extLst>
      <p:ext uri="{BB962C8B-B14F-4D97-AF65-F5344CB8AC3E}">
        <p14:creationId xmlns:p14="http://schemas.microsoft.com/office/powerpoint/2010/main" val="26815101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439400" cy="839805"/>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a:t>
            </a:r>
            <a:r>
              <a:rPr lang="th-TH" sz="4400" dirty="0">
                <a:solidFill>
                  <a:srgbClr val="FF0000"/>
                </a:solidFill>
                <a:latin typeface="AngsanaUPC" panose="02020603050405020304" pitchFamily="18" charset="-34"/>
                <a:cs typeface="AngsanaUPC" panose="02020603050405020304" pitchFamily="18" charset="-34"/>
              </a:rPr>
              <a:t> </a:t>
            </a:r>
            <a:r>
              <a:rPr lang="en-US" sz="4400" dirty="0">
                <a:solidFill>
                  <a:srgbClr val="FF0000"/>
                </a:solidFill>
                <a:latin typeface="AngsanaUPC" panose="02020603050405020304" pitchFamily="18" charset="-34"/>
                <a:cs typeface="AngsanaUPC" panose="02020603050405020304" pitchFamily="18" charset="-34"/>
              </a:rPr>
              <a:t> </a:t>
            </a:r>
            <a:r>
              <a:rPr lang="en-US" sz="4400" dirty="0">
                <a:solidFill>
                  <a:schemeClr val="tx1"/>
                </a:solidFill>
                <a:latin typeface="AngsanaUPC" panose="02020603050405020304" pitchFamily="18" charset="-34"/>
                <a:cs typeface="AngsanaUPC" panose="02020603050405020304" pitchFamily="18" charset="-34"/>
              </a:rPr>
              <a:t>content scope</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28600" y="1219201"/>
            <a:ext cx="11811000" cy="5501639"/>
          </a:xfrm>
          <a:solidFill>
            <a:srgbClr val="99FF99"/>
          </a:solidFill>
        </p:spPr>
        <p:txBody>
          <a:bodyPr>
            <a:normAutofit fontScale="92500" lnSpcReduction="10000"/>
          </a:bodyPr>
          <a:lstStyle/>
          <a:p>
            <a:r>
              <a:rPr lang="en-US" sz="3200" b="0" dirty="0">
                <a:latin typeface="AngsanaUPC" panose="02020603050405020304" pitchFamily="18" charset="-34"/>
                <a:cs typeface="AngsanaUPC" panose="02020603050405020304" pitchFamily="18" charset="-34"/>
              </a:rPr>
              <a:t>1. Conduct a conceptual study of the problem conditions and characteristics of being a professional soldier, including the condition of professional military problems, it was found that professional soldiers must have professional awareness at all times that they are soldiers have clear role and responsibilities. Must always be aware that it should not involved in other occupations, military service must be maintained at all tome in mind, behavior and spirit but it’s a career that is done for the country, earn the trust of the people,  it was found that the main problem arising from being a professional soldier is social pressure rapid social change causing some soldiers to drop out of being a professional soldier enter the path of politics, business including being and person. Especially in the political dimension, it was found that the military has been involved in politics both directly and indirectly cause the lack of a professional soldier. It was found that the main problem arising from being a professional soldier is social pressure rapid social change causing some soldiers to drop out of being a professional soldier enter the path of politics, business, including being and influential person. Especially in the pollical dimension, it was found that the military has been involved in politics both directly and indirectly cause the lack of a professional soldier. </a:t>
            </a:r>
            <a:r>
              <a:rPr lang="th-TH" sz="3200" b="0" dirty="0">
                <a:latin typeface="AngsanaUPC" panose="02020603050405020304" pitchFamily="18" charset="-34"/>
                <a:cs typeface="AngsanaUPC" panose="02020603050405020304" pitchFamily="18" charset="-34"/>
              </a:rPr>
              <a:t>(</a:t>
            </a:r>
            <a:r>
              <a:rPr lang="en-US" sz="3200" b="0" dirty="0">
                <a:latin typeface="AngsanaUPC" panose="02020603050405020304" pitchFamily="18" charset="-34"/>
                <a:cs typeface="AngsanaUPC" panose="02020603050405020304" pitchFamily="18" charset="-34"/>
              </a:rPr>
              <a:t>Pion-Berlin, 2001; </a:t>
            </a:r>
            <a:r>
              <a:rPr lang="en-US" sz="3200" b="0" dirty="0" err="1">
                <a:latin typeface="AngsanaUPC" panose="02020603050405020304" pitchFamily="18" charset="-34"/>
                <a:cs typeface="AngsanaUPC" panose="02020603050405020304" pitchFamily="18" charset="-34"/>
              </a:rPr>
              <a:t>Jongnam</a:t>
            </a:r>
            <a:r>
              <a:rPr lang="en-US" sz="3200" b="0" dirty="0">
                <a:latin typeface="AngsanaUPC" panose="02020603050405020304" pitchFamily="18" charset="-34"/>
                <a:cs typeface="AngsanaUPC" panose="02020603050405020304" pitchFamily="18" charset="-34"/>
              </a:rPr>
              <a:t>,  2006; Moten, 2011; </a:t>
            </a:r>
            <a:r>
              <a:rPr lang="en-US" sz="3200" b="0" dirty="0" err="1">
                <a:latin typeface="AngsanaUPC" panose="02020603050405020304" pitchFamily="18" charset="-34"/>
                <a:cs typeface="AngsanaUPC" panose="02020603050405020304" pitchFamily="18" charset="-34"/>
              </a:rPr>
              <a:t>Suwunwijitr</a:t>
            </a:r>
            <a:r>
              <a:rPr lang="en-US" sz="3200" b="0" dirty="0">
                <a:latin typeface="AngsanaUPC" panose="02020603050405020304" pitchFamily="18" charset="-34"/>
                <a:cs typeface="AngsanaUPC" panose="02020603050405020304" pitchFamily="18" charset="-34"/>
              </a:rPr>
              <a:t> &amp;  </a:t>
            </a:r>
            <a:r>
              <a:rPr lang="en-US" sz="3200" b="0" dirty="0" err="1">
                <a:latin typeface="AngsanaUPC" panose="02020603050405020304" pitchFamily="18" charset="-34"/>
                <a:cs typeface="AngsanaUPC" panose="02020603050405020304" pitchFamily="18" charset="-34"/>
              </a:rPr>
              <a:t>Klinsuk</a:t>
            </a:r>
            <a:r>
              <a:rPr lang="en-US" sz="3200" b="0" dirty="0">
                <a:latin typeface="AngsanaUPC" panose="02020603050405020304" pitchFamily="18" charset="-34"/>
                <a:cs typeface="AngsanaUPC" panose="02020603050405020304" pitchFamily="18" charset="-34"/>
              </a:rPr>
              <a:t>, 2021)</a:t>
            </a:r>
            <a:endParaRPr lang="th-TH" sz="3200" b="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132</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8555152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439400" cy="839805"/>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dirty="0">
                <a:solidFill>
                  <a:schemeClr val="tx1"/>
                </a:solidFill>
                <a:latin typeface="AngsanaUPC" panose="02020603050405020304" pitchFamily="18" charset="-34"/>
                <a:cs typeface="AngsanaUPC" panose="02020603050405020304" pitchFamily="18" charset="-34"/>
              </a:rPr>
              <a:t>content scope (next)</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81000" y="1219201"/>
            <a:ext cx="11811000" cy="5501639"/>
          </a:xfrm>
          <a:solidFill>
            <a:schemeClr val="bg1"/>
          </a:solidFill>
        </p:spPr>
        <p:txBody>
          <a:bodyPr>
            <a:noAutofit/>
          </a:bodyPr>
          <a:lstStyle/>
          <a:p>
            <a:r>
              <a:rPr lang="en-US" sz="2800" b="0" dirty="0">
                <a:latin typeface="Angsana New" panose="02020603050405020304" pitchFamily="18" charset="-34"/>
                <a:cs typeface="Angsana New" panose="02020603050405020304" pitchFamily="18" charset="-34"/>
              </a:rPr>
              <a:t>2. Conducted a study on professional soldiers it was found that being a professional soldier must be aware at all times that he is entrusted by the people to take care of the nation, protect the nation from outside invasion security care it wields weapons of mass destruction which having such roles and powers if used incorrectly, it will cause a lot of damage to the country. Thus professional military service must be within the framework of a job of expertise in combat and warfare, responsibility have a sense of being a soldier cultivate yourself with true abilities, courage, a specific role in the field of military operations for warfare and military operations other than war aimed at serving the interests of Thai society in order to survive and safe free from armed threats and other violence which must not involved in politics or having any other occupation in conjunction with the military profession to be able to make such powers and roles beneficial. </a:t>
            </a:r>
            <a:r>
              <a:rPr lang="th-TH" sz="2800" b="0" dirty="0">
                <a:latin typeface="Angsana New" panose="02020603050405020304" pitchFamily="18" charset="-34"/>
                <a:cs typeface="Angsana New" panose="02020603050405020304" pitchFamily="18" charset="-34"/>
              </a:rPr>
              <a:t>(</a:t>
            </a:r>
            <a:r>
              <a:rPr lang="en-US" sz="2800" b="0" dirty="0">
                <a:latin typeface="Angsana New" panose="02020603050405020304" pitchFamily="18" charset="-34"/>
                <a:cs typeface="Angsana New" panose="02020603050405020304" pitchFamily="18" charset="-34"/>
              </a:rPr>
              <a:t>Huntington, 1957; </a:t>
            </a:r>
            <a:r>
              <a:rPr lang="en-US" sz="2800" b="0" dirty="0" err="1">
                <a:latin typeface="Angsana New" panose="02020603050405020304" pitchFamily="18" charset="-34"/>
                <a:cs typeface="Angsana New" panose="02020603050405020304" pitchFamily="18" charset="-34"/>
              </a:rPr>
              <a:t>Jongnam</a:t>
            </a:r>
            <a:r>
              <a:rPr lang="en-US" sz="2800" b="0" dirty="0">
                <a:latin typeface="Angsana New" panose="02020603050405020304" pitchFamily="18" charset="-34"/>
                <a:cs typeface="Angsana New" panose="02020603050405020304" pitchFamily="18" charset="-34"/>
              </a:rPr>
              <a:t>, 2006; KMA, 2016; Moten, 2011; </a:t>
            </a:r>
            <a:r>
              <a:rPr lang="en-US" sz="2800" b="0" dirty="0" err="1">
                <a:latin typeface="Angsana New" panose="02020603050405020304" pitchFamily="18" charset="-34"/>
                <a:cs typeface="Angsana New" panose="02020603050405020304" pitchFamily="18" charset="-34"/>
              </a:rPr>
              <a:t>Novy</a:t>
            </a:r>
            <a:r>
              <a:rPr lang="en-US" sz="2800" b="0" dirty="0">
                <a:latin typeface="Angsana New" panose="02020603050405020304" pitchFamily="18" charset="-34"/>
                <a:cs typeface="Angsana New" panose="02020603050405020304" pitchFamily="18" charset="-34"/>
              </a:rPr>
              <a:t>, 2017; Thomas, 2011; </a:t>
            </a:r>
            <a:r>
              <a:rPr lang="en-US" sz="2800" b="0" dirty="0" err="1">
                <a:latin typeface="Angsana New" panose="02020603050405020304" pitchFamily="18" charset="-34"/>
                <a:cs typeface="Angsana New" panose="02020603050405020304" pitchFamily="18" charset="-34"/>
              </a:rPr>
              <a:t>Thirumoorthy</a:t>
            </a:r>
            <a:r>
              <a:rPr lang="en-US" sz="2800" b="0" dirty="0">
                <a:latin typeface="Angsana New" panose="02020603050405020304" pitchFamily="18" charset="-34"/>
                <a:cs typeface="Angsana New" panose="02020603050405020304" pitchFamily="18" charset="-34"/>
              </a:rPr>
              <a:t>, 2000; </a:t>
            </a:r>
            <a:r>
              <a:rPr lang="en-US" sz="2800" b="0" dirty="0" err="1">
                <a:latin typeface="Angsana New" panose="02020603050405020304" pitchFamily="18" charset="-34"/>
                <a:cs typeface="Angsana New" panose="02020603050405020304" pitchFamily="18" charset="-34"/>
              </a:rPr>
              <a:t>Jamjamrat</a:t>
            </a:r>
            <a:r>
              <a:rPr lang="en-US" sz="2800" b="0" dirty="0">
                <a:latin typeface="Angsana New" panose="02020603050405020304" pitchFamily="18" charset="-34"/>
                <a:cs typeface="Angsana New" panose="02020603050405020304" pitchFamily="18" charset="-34"/>
              </a:rPr>
              <a:t>, T. 2019;</a:t>
            </a:r>
            <a:r>
              <a:rPr lang="th-TH" sz="2800" b="0" dirty="0">
                <a:latin typeface="Angsana New" panose="02020603050405020304" pitchFamily="18" charset="-34"/>
                <a:cs typeface="Angsana New" panose="02020603050405020304" pitchFamily="18" charset="-34"/>
              </a:rPr>
              <a:t> </a:t>
            </a:r>
            <a:r>
              <a:rPr lang="en-US" sz="2800" b="0" dirty="0" err="1">
                <a:latin typeface="Angsana New" panose="02020603050405020304" pitchFamily="18" charset="-34"/>
                <a:cs typeface="Angsana New" panose="02020603050405020304" pitchFamily="18" charset="-34"/>
              </a:rPr>
              <a:t>Chucherd</a:t>
            </a:r>
            <a:r>
              <a:rPr lang="en-US" sz="2800" b="0" dirty="0">
                <a:latin typeface="Angsana New" panose="02020603050405020304" pitchFamily="18" charset="-34"/>
                <a:cs typeface="Angsana New" panose="02020603050405020304" pitchFamily="18" charset="-34"/>
              </a:rPr>
              <a:t>, W. 2021</a:t>
            </a:r>
            <a:r>
              <a:rPr lang="th-TH" sz="2800" b="0" dirty="0">
                <a:latin typeface="Angsana New" panose="02020603050405020304" pitchFamily="18" charset="-34"/>
                <a:cs typeface="Angsana New" panose="02020603050405020304" pitchFamily="18" charset="-34"/>
              </a:rPr>
              <a:t>) </a:t>
            </a:r>
            <a:r>
              <a:rPr lang="en-US" sz="2800" b="0" dirty="0">
                <a:latin typeface="Angsana New" panose="02020603050405020304" pitchFamily="18" charset="-34"/>
                <a:cs typeface="Angsana New" panose="02020603050405020304" pitchFamily="18" charset="-34"/>
              </a:rPr>
              <a:t>The study of such concepts, the researcher chose to study Professional Military of the Commissioned Officer: PFMLCO in 3 components were Expertise: EXPT, Responsibility: REPB, Cooperation and Love for the Group: COLG.</a:t>
            </a:r>
            <a:endParaRPr lang="th-TH" sz="2800" b="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133</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6671973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1430000" cy="757990"/>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dirty="0">
                <a:solidFill>
                  <a:schemeClr val="tx1"/>
                </a:solidFill>
                <a:latin typeface="AngsanaUPC" panose="02020603050405020304" pitchFamily="18" charset="-34"/>
                <a:cs typeface="AngsanaUPC" panose="02020603050405020304" pitchFamily="18" charset="-34"/>
              </a:rPr>
              <a:t>content scope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r>
              <a:rPr kumimoji="0" lang="en-US"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next</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95300" y="1128256"/>
            <a:ext cx="11201400" cy="5562600"/>
          </a:xfrm>
          <a:solidFill>
            <a:schemeClr val="bg1"/>
          </a:solidFill>
        </p:spPr>
        <p:txBody>
          <a:bodyPr>
            <a:normAutofit fontScale="92500"/>
          </a:bodyPr>
          <a:lstStyle/>
          <a:p>
            <a:r>
              <a:rPr lang="en-US" sz="2800" b="0" dirty="0">
                <a:latin typeface="AngsanaUPC" panose="02020603050405020304" pitchFamily="18" charset="-34"/>
                <a:cs typeface="AngsanaUPC" panose="02020603050405020304" pitchFamily="18" charset="-34"/>
              </a:rPr>
              <a:t>3. Conducted a study on the education system of commissioned soldiers. It was found that teaching civilian subjects in military schools is called education for courses that are only military training, it is called training the circular training of a military unit is called training. Therefore, the military education system involves training, which is about acquiring knowledge and expertise to perform specific tasks. Educational section about increasing general knowledge. Military education management system the ministry of defense has organized education in accordance with the guidelines of the national education act of 1999 by using educational training and practice experience for the army to ready in terms of personnel weapons, education, training, action plan it plays an important role in building leaders and military readiness in addition. The educational system is about creating a body of knowledge that arises from the environment learning society and factors conducive to continuous learning throughout life education in Thailand as defined in the National Education Act of 1999 amendment (2nd edition) of 2002 section 15 contains provisions regarding the education system which is divided into 3  forms: education in the school system non-formal education and self-study. </a:t>
            </a:r>
            <a:r>
              <a:rPr lang="th-TH" sz="2800" b="0" dirty="0">
                <a:latin typeface="AngsanaUPC" panose="02020603050405020304" pitchFamily="18" charset="-34"/>
                <a:cs typeface="AngsanaUPC" panose="02020603050405020304" pitchFamily="18" charset="-34"/>
              </a:rPr>
              <a:t>(</a:t>
            </a:r>
            <a:r>
              <a:rPr lang="en-US" sz="2800" b="0" dirty="0">
                <a:latin typeface="AngsanaUPC" panose="02020603050405020304" pitchFamily="18" charset="-34"/>
                <a:cs typeface="AngsanaUPC" panose="02020603050405020304" pitchFamily="18" charset="-34"/>
              </a:rPr>
              <a:t>Morgenthau, 2006; </a:t>
            </a:r>
            <a:r>
              <a:rPr lang="en-US" sz="2800" b="0" dirty="0" err="1">
                <a:latin typeface="AngsanaUPC" panose="02020603050405020304" pitchFamily="18" charset="-34"/>
                <a:cs typeface="AngsanaUPC" panose="02020603050405020304" pitchFamily="18" charset="-34"/>
              </a:rPr>
              <a:t>Pestolesi</a:t>
            </a:r>
            <a:r>
              <a:rPr lang="en-US" sz="2800" b="0" dirty="0">
                <a:latin typeface="AngsanaUPC" panose="02020603050405020304" pitchFamily="18" charset="-34"/>
                <a:cs typeface="AngsanaUPC" panose="02020603050405020304" pitchFamily="18" charset="-34"/>
              </a:rPr>
              <a:t>  &amp; Baker,  1990; Arends, 2001; Joyce, </a:t>
            </a:r>
            <a:r>
              <a:rPr lang="en-US" sz="2800" b="0" dirty="0" err="1">
                <a:latin typeface="AngsanaUPC" panose="02020603050405020304" pitchFamily="18" charset="-34"/>
                <a:cs typeface="AngsanaUPC" panose="02020603050405020304" pitchFamily="18" charset="-34"/>
              </a:rPr>
              <a:t>weil</a:t>
            </a:r>
            <a:r>
              <a:rPr lang="en-US" sz="2800" b="0" dirty="0">
                <a:latin typeface="AngsanaUPC" panose="02020603050405020304" pitchFamily="18" charset="-34"/>
                <a:cs typeface="AngsanaUPC" panose="02020603050405020304" pitchFamily="18" charset="-34"/>
              </a:rPr>
              <a:t> &amp; Showers, 1992; </a:t>
            </a:r>
            <a:r>
              <a:rPr lang="en-US" sz="2800" b="0" dirty="0" err="1">
                <a:latin typeface="AngsanaUPC" panose="02020603050405020304" pitchFamily="18" charset="-34"/>
                <a:cs typeface="AngsanaUPC" panose="02020603050405020304" pitchFamily="18" charset="-34"/>
              </a:rPr>
              <a:t>Rattanaubol</a:t>
            </a:r>
            <a:r>
              <a:rPr lang="en-US" sz="2800" b="0" dirty="0">
                <a:latin typeface="AngsanaUPC" panose="02020603050405020304" pitchFamily="18" charset="-34"/>
                <a:cs typeface="AngsanaUPC" panose="02020603050405020304" pitchFamily="18" charset="-34"/>
              </a:rPr>
              <a:t>, 2007; </a:t>
            </a:r>
            <a:r>
              <a:rPr lang="en-US" sz="2800" b="0" dirty="0" err="1">
                <a:latin typeface="AngsanaUPC" panose="02020603050405020304" pitchFamily="18" charset="-34"/>
                <a:cs typeface="AngsanaUPC" panose="02020603050405020304" pitchFamily="18" charset="-34"/>
              </a:rPr>
              <a:t>Thoranin</a:t>
            </a:r>
            <a:r>
              <a:rPr lang="en-US" sz="2800" b="0" dirty="0">
                <a:latin typeface="AngsanaUPC" panose="02020603050405020304" pitchFamily="18" charset="-34"/>
                <a:cs typeface="AngsanaUPC" panose="02020603050405020304" pitchFamily="18" charset="-34"/>
              </a:rPr>
              <a:t>, 2007</a:t>
            </a:r>
            <a:r>
              <a:rPr lang="th-TH" sz="2800" b="0" dirty="0">
                <a:latin typeface="AngsanaUPC" panose="02020603050405020304" pitchFamily="18" charset="-34"/>
                <a:cs typeface="AngsanaUPC" panose="02020603050405020304" pitchFamily="18" charset="-34"/>
              </a:rPr>
              <a:t>;</a:t>
            </a:r>
            <a:r>
              <a:rPr lang="en-US" sz="2800" b="0" dirty="0">
                <a:latin typeface="AngsanaUPC" panose="02020603050405020304" pitchFamily="18" charset="-34"/>
                <a:cs typeface="AngsanaUPC" panose="02020603050405020304" pitchFamily="18" charset="-34"/>
              </a:rPr>
              <a:t> </a:t>
            </a:r>
            <a:r>
              <a:rPr lang="en-US" sz="2800" b="0" dirty="0" err="1">
                <a:latin typeface="AngsanaUPC" panose="02020603050405020304" pitchFamily="18" charset="-34"/>
                <a:cs typeface="AngsanaUPC" panose="02020603050405020304" pitchFamily="18" charset="-34"/>
              </a:rPr>
              <a:t>Thammawithikul</a:t>
            </a:r>
            <a:r>
              <a:rPr lang="en-US" sz="2800" b="0" dirty="0">
                <a:latin typeface="AngsanaUPC" panose="02020603050405020304" pitchFamily="18" charset="-34"/>
                <a:cs typeface="AngsanaUPC" panose="02020603050405020304" pitchFamily="18" charset="-34"/>
              </a:rPr>
              <a:t>, 2009; </a:t>
            </a:r>
            <a:r>
              <a:rPr lang="en-US" sz="2800" b="0" dirty="0" err="1">
                <a:latin typeface="AngsanaUPC" panose="02020603050405020304" pitchFamily="18" charset="-34"/>
                <a:cs typeface="AngsanaUPC" panose="02020603050405020304" pitchFamily="18" charset="-34"/>
              </a:rPr>
              <a:t>Butkinnaree</a:t>
            </a:r>
            <a:r>
              <a:rPr lang="en-US" sz="2800" b="0" dirty="0">
                <a:latin typeface="AngsanaUPC" panose="02020603050405020304" pitchFamily="18" charset="-34"/>
                <a:cs typeface="AngsanaUPC" panose="02020603050405020304" pitchFamily="18" charset="-34"/>
              </a:rPr>
              <a:t>, 2016</a:t>
            </a:r>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 </a:t>
            </a:r>
            <a:r>
              <a:rPr lang="en-US" sz="2800" b="0" dirty="0" err="1">
                <a:latin typeface="AngsanaUPC" panose="02020603050405020304" pitchFamily="18" charset="-34"/>
                <a:cs typeface="AngsanaUPC" panose="02020603050405020304" pitchFamily="18" charset="-34"/>
              </a:rPr>
              <a:t>Aydemir</a:t>
            </a:r>
            <a:r>
              <a:rPr lang="en-US" sz="2800" b="0" dirty="0">
                <a:latin typeface="AngsanaUPC" panose="02020603050405020304" pitchFamily="18" charset="-34"/>
                <a:cs typeface="AngsanaUPC" panose="02020603050405020304" pitchFamily="18" charset="-34"/>
              </a:rPr>
              <a:t>, </a:t>
            </a:r>
            <a:r>
              <a:rPr lang="en-US" sz="2800" b="0" dirty="0" err="1">
                <a:latin typeface="AngsanaUPC" panose="02020603050405020304" pitchFamily="18" charset="-34"/>
                <a:cs typeface="AngsanaUPC" panose="02020603050405020304" pitchFamily="18" charset="-34"/>
              </a:rPr>
              <a:t>Güray</a:t>
            </a:r>
            <a:r>
              <a:rPr lang="en-US" sz="2800" b="0" dirty="0">
                <a:latin typeface="AngsanaUPC" panose="02020603050405020304" pitchFamily="18" charset="-34"/>
                <a:cs typeface="AngsanaUPC" panose="02020603050405020304" pitchFamily="18" charset="-34"/>
              </a:rPr>
              <a:t> </a:t>
            </a:r>
            <a:r>
              <a:rPr lang="en-US" sz="2800" b="0" dirty="0" err="1">
                <a:latin typeface="AngsanaUPC" panose="02020603050405020304" pitchFamily="18" charset="-34"/>
                <a:cs typeface="AngsanaUPC" panose="02020603050405020304" pitchFamily="18" charset="-34"/>
              </a:rPr>
              <a:t>Kırdar</a:t>
            </a:r>
            <a:r>
              <a:rPr lang="en-US" sz="2800" b="0" dirty="0">
                <a:latin typeface="AngsanaUPC" panose="02020603050405020304" pitchFamily="18" charset="-34"/>
                <a:cs typeface="AngsanaUPC" panose="02020603050405020304" pitchFamily="18" charset="-34"/>
              </a:rPr>
              <a:t> &amp; Torun, 2022</a:t>
            </a:r>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    The study of such concepts the research chose to study</a:t>
            </a:r>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Military Education System (MES) in</a:t>
            </a:r>
            <a:r>
              <a:rPr lang="th-TH" sz="2800" b="0" dirty="0">
                <a:latin typeface="AngsanaUPC" panose="02020603050405020304" pitchFamily="18" charset="-34"/>
                <a:cs typeface="AngsanaUPC" panose="02020603050405020304" pitchFamily="18" charset="-34"/>
              </a:rPr>
              <a:t> 3 </a:t>
            </a:r>
            <a:r>
              <a:rPr lang="en-US" sz="2800" b="0" dirty="0">
                <a:latin typeface="AngsanaUPC" panose="02020603050405020304" pitchFamily="18" charset="-34"/>
                <a:cs typeface="AngsanaUPC" panose="02020603050405020304" pitchFamily="18" charset="-34"/>
              </a:rPr>
              <a:t>elements such as</a:t>
            </a:r>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Formal Education (FOED) , Informal Education (INED) and Convenient Education (CNED). </a:t>
            </a:r>
            <a:endParaRPr lang="th-TH" sz="2400" b="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134</a:t>
            </a:fld>
            <a:endParaRPr lang="th-TH" dirty="0"/>
          </a:p>
        </p:txBody>
      </p:sp>
    </p:spTree>
    <p:extLst>
      <p:ext uri="{BB962C8B-B14F-4D97-AF65-F5344CB8AC3E}">
        <p14:creationId xmlns:p14="http://schemas.microsoft.com/office/powerpoint/2010/main" val="7935332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0896600" cy="652914"/>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dirty="0">
                <a:solidFill>
                  <a:schemeClr val="tx1"/>
                </a:solidFill>
                <a:latin typeface="AngsanaUPC" panose="02020603050405020304" pitchFamily="18" charset="-34"/>
                <a:cs typeface="AngsanaUPC" panose="02020603050405020304" pitchFamily="18" charset="-34"/>
              </a:rPr>
              <a:t>content scope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r>
              <a:rPr kumimoji="0" lang="en-US"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next</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81000" y="838201"/>
            <a:ext cx="11658599" cy="5714999"/>
          </a:xfrm>
          <a:solidFill>
            <a:schemeClr val="accent3">
              <a:lumMod val="60000"/>
              <a:lumOff val="40000"/>
            </a:schemeClr>
          </a:solidFill>
        </p:spPr>
        <p:txBody>
          <a:bodyPr>
            <a:noAutofit/>
          </a:bodyPr>
          <a:lstStyle/>
          <a:p>
            <a:pPr algn="thaiDist">
              <a:lnSpc>
                <a:spcPct val="107000"/>
              </a:lnSpc>
              <a:buFont typeface="+mj-lt"/>
              <a:buAutoNum type="arabicPeriod" startAt="4"/>
            </a:pPr>
            <a:r>
              <a:rPr lang="en-US"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Conducted a study on the social transmission of being a professional soldier found that the soldier transmission in military organizations was the same who acts as a representative to deliver the course of knowledge related to military training is a form that allows individuals who enter military service to have the experience of learning military roles through social transmission in military organization. This allows military students of learners in the military training course to know information about the roles and responsibilities of the military including history, policies, language, interpersonal relationships, goals and value of the organization or military institution. Although it was not a process of transmission of people of working age or military profession. But the process of transferring military skills is one of the social transfers in the field of military professional during the time when individuals enter the study, training and study of the military to provide people with knowledge and experience in the field of military subjects during the military career so the social transmission of being a soldier it was conveyed by the casting process and developing people to step into working life according to the military style by seeking and selecting people who are interested in that career to enter the institution is learning from generation to generation and trained let the military people follow the rules. Military regulations until the acceptance and preservation of those traditions to be passed on the next generation, it had been practiced until it becomes the norm tradition, value and ideal of society. </a:t>
            </a:r>
            <a:r>
              <a:rPr lang="th-TH"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a:t>
            </a:r>
            <a:r>
              <a:rPr lang="en-US"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Page, 1970; Heck, 1995; Bandura, 1997; </a:t>
            </a:r>
            <a:r>
              <a:rPr lang="en-US" sz="22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Garavan</a:t>
            </a:r>
            <a:r>
              <a:rPr lang="en-US"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&amp; Morley, 1997; Saks &amp; </a:t>
            </a:r>
            <a:r>
              <a:rPr lang="en-US" sz="22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Ashforth</a:t>
            </a:r>
            <a:r>
              <a:rPr lang="en-US"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1997; </a:t>
            </a:r>
            <a:r>
              <a:rPr lang="en-US" sz="22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Bhuvan</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2010</a:t>
            </a:r>
            <a:r>
              <a:rPr lang="en-US"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a:t>
            </a:r>
            <a:r>
              <a:rPr lang="en-GB" sz="22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Inthachat</a:t>
            </a:r>
            <a:r>
              <a:rPr lang="en-GB" sz="22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2017; </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Chavez-</a:t>
            </a:r>
            <a:r>
              <a:rPr lang="en-US" sz="22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Dueñas</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&amp; </a:t>
            </a:r>
            <a:r>
              <a:rPr lang="en-US" sz="22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Adames</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2022; </a:t>
            </a:r>
            <a:r>
              <a:rPr lang="en-GB" sz="22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Boccio</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Leal &amp; Jackson, 2022</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The study of such concepts the researcher chose to study </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Socialization About Professional Military</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(SCPM)</a:t>
            </a:r>
            <a:r>
              <a:rPr lang="th-TH"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in 4 elements such as </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Search and Selection</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(SRSLC)</a:t>
            </a:r>
            <a:r>
              <a:rPr lang="th-TH"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P</a:t>
            </a:r>
            <a:r>
              <a:rPr lang="en-GB" sz="22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erformance</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(PFMN)</a:t>
            </a:r>
            <a:r>
              <a:rPr lang="th-TH"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L</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earning (LENG)</a:t>
            </a:r>
            <a:r>
              <a:rPr lang="th-TH"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and A</a:t>
            </a:r>
            <a:r>
              <a:rPr lang="en-GB" sz="22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cceptance</a:t>
            </a:r>
            <a:r>
              <a:rPr lang="en-GB"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and Maintenance</a:t>
            </a:r>
            <a:r>
              <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(ACMT)</a:t>
            </a:r>
          </a:p>
          <a:p>
            <a:pPr algn="thaiDist">
              <a:lnSpc>
                <a:spcPct val="107000"/>
              </a:lnSpc>
            </a:pPr>
            <a:endParaRPr lang="en-US" sz="22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135</a:t>
            </a:fld>
            <a:endParaRPr lang="th-TH"/>
          </a:p>
        </p:txBody>
      </p:sp>
    </p:spTree>
    <p:extLst>
      <p:ext uri="{BB962C8B-B14F-4D97-AF65-F5344CB8AC3E}">
        <p14:creationId xmlns:p14="http://schemas.microsoft.com/office/powerpoint/2010/main" val="16814140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860799"/>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dirty="0">
                <a:solidFill>
                  <a:schemeClr val="tx1"/>
                </a:solidFill>
                <a:latin typeface="AngsanaUPC" panose="02020603050405020304" pitchFamily="18" charset="-34"/>
                <a:cs typeface="AngsanaUPC" panose="02020603050405020304" pitchFamily="18" charset="-34"/>
              </a:rPr>
              <a:t>content scope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r>
              <a:rPr kumimoji="0" lang="en-US"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next</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81001" y="1046085"/>
            <a:ext cx="11810999" cy="5092425"/>
          </a:xfrm>
          <a:solidFill>
            <a:schemeClr val="accent3">
              <a:lumMod val="60000"/>
              <a:lumOff val="40000"/>
            </a:schemeClr>
          </a:solidFill>
        </p:spPr>
        <p:txBody>
          <a:bodyPr>
            <a:normAutofit/>
          </a:bodyPr>
          <a:lstStyle/>
          <a:p>
            <a:pPr algn="l">
              <a:lnSpc>
                <a:spcPct val="107000"/>
              </a:lnSpc>
              <a:buFont typeface="+mj-lt"/>
              <a:buAutoNum type="arabicPeriod" startAt="5"/>
            </a:pP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Conducted a study on the democratic behavior of the military including desirable behavior in line with the democratic system both in terms of knowing their roles and responsibilities accepting the opinions of others. Thinking of the common good over the individual accepting and respecting the rights and duties of individuals and using intelligence or reason to solve problems and judging the problems that arise for the democratic behavior of the military. It is an expression of the military for political demands support for democratic governance such as the establishment of mass groups influencing various policies to create the utmost benefit for the nation or pushing for policies and cup </a:t>
            </a:r>
            <a:r>
              <a:rPr lang="en-US" altLang="en-US" sz="2400" b="0" dirty="0">
                <a:solidFill>
                  <a:schemeClr val="tx1"/>
                </a:solidFill>
                <a:latin typeface="Browallia New" panose="020B0604020202020204" pitchFamily="34" charset="-34"/>
                <a:cs typeface="Browallia New" panose="020B0604020202020204" pitchFamily="34" charset="-34"/>
              </a:rPr>
              <a:t>d'état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to pressure the behavior of the government. </a:t>
            </a:r>
            <a:r>
              <a:rPr lang="th-TH"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a:t>
            </a:r>
            <a:r>
              <a:rPr lang="en-US" sz="24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Boonmee</a:t>
            </a:r>
            <a:r>
              <a:rPr lang="en-US"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2007; </a:t>
            </a:r>
            <a:r>
              <a:rPr lang="en-US" sz="24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Anesi</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2008; </a:t>
            </a:r>
            <a:r>
              <a:rPr lang="en-US" sz="24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Tagudrua</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2012; </a:t>
            </a:r>
            <a:r>
              <a:rPr lang="en-US" sz="24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Ratchaphibulphop</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2016; </a:t>
            </a:r>
            <a:r>
              <a:rPr lang="en-US" sz="24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Praneet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2022; </a:t>
            </a:r>
            <a:r>
              <a:rPr lang="en-US" sz="24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Memana</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&amp; </a:t>
            </a:r>
            <a:r>
              <a:rPr lang="en-US" sz="2400" b="0" dirty="0" err="1">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Singmart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2020</a:t>
            </a:r>
            <a:r>
              <a:rPr lang="th-TH"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The study of such concepts the researcher chose to study </a:t>
            </a:r>
            <a:r>
              <a:rPr lang="en-US"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Military Democratic </a:t>
            </a:r>
            <a:r>
              <a:rPr lang="en-US" sz="2400" b="0" dirty="0" err="1">
                <a:solidFill>
                  <a:schemeClr val="tx1"/>
                </a:solidFill>
                <a:latin typeface="Browallia New" panose="020B0604020202020204" pitchFamily="34" charset="-34"/>
                <a:ea typeface="Calibri" panose="020F0502020204030204" pitchFamily="34" charset="0"/>
                <a:cs typeface="Browallia New" panose="020B0604020202020204" pitchFamily="34" charset="-34"/>
              </a:rPr>
              <a:t>Behaviour</a:t>
            </a:r>
            <a:r>
              <a:rPr lang="en-US"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(MLDB) </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in 4 elements such as Political Claim (PLCM) Political Support </a:t>
            </a:r>
            <a:r>
              <a:rPr lang="th-TH"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PLSO) Public Policy Advocacy  </a:t>
            </a:r>
            <a:r>
              <a:rPr lang="th-TH"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PBPA) and Behavior towards Government </a:t>
            </a:r>
            <a:r>
              <a:rPr lang="en-US"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a:t>
            </a:r>
            <a:r>
              <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BHGV)</a:t>
            </a:r>
            <a:r>
              <a:rPr lang="th-TH" sz="24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 </a:t>
            </a:r>
            <a:endParaRPr lang="en-US" sz="24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136</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
        <p:nvSpPr>
          <p:cNvPr id="7" name="Rectangle 2">
            <a:extLst>
              <a:ext uri="{FF2B5EF4-FFF2-40B4-BE49-F238E27FC236}">
                <a16:creationId xmlns:a16="http://schemas.microsoft.com/office/drawing/2014/main" id="{AD158169-81D8-4993-9D6D-6A323485FD95}"/>
              </a:ext>
            </a:extLst>
          </p:cNvPr>
          <p:cNvSpPr>
            <a:spLocks noChangeArrowheads="1"/>
          </p:cNvSpPr>
          <p:nvPr/>
        </p:nvSpPr>
        <p:spPr bwMode="auto">
          <a:xfrm>
            <a:off x="152400" y="3322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60756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dirty="0">
                <a:solidFill>
                  <a:schemeClr val="tx1"/>
                </a:solidFill>
                <a:latin typeface="AngsanaUPC" panose="02020603050405020304" pitchFamily="18" charset="-34"/>
                <a:cs typeface="AngsanaUPC" panose="02020603050405020304" pitchFamily="18" charset="-34"/>
              </a:rPr>
              <a:t>content scope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r>
              <a:rPr kumimoji="0" lang="en-US"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next</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71112" y="1143000"/>
            <a:ext cx="11649776" cy="4981876"/>
          </a:xfrm>
          <a:solidFill>
            <a:schemeClr val="accent3">
              <a:lumMod val="60000"/>
              <a:lumOff val="40000"/>
            </a:schemeClr>
          </a:solidFill>
        </p:spPr>
        <p:txBody>
          <a:bodyPr>
            <a:normAutofit/>
          </a:bodyPr>
          <a:lstStyle/>
          <a:p>
            <a:pPr algn="thaiDist">
              <a:lnSpc>
                <a:spcPct val="107000"/>
              </a:lnSpc>
              <a:buFont typeface="+mj-lt"/>
              <a:buAutoNum type="arabicPeriod" startAt="6"/>
            </a:pPr>
            <a:r>
              <a:rPr lang="en-US" sz="2400" b="0" dirty="0">
                <a:effectLst/>
                <a:latin typeface="AngsanaUPC" panose="02020603050405020304" pitchFamily="18" charset="-34"/>
                <a:ea typeface="Calibri" panose="020F0502020204030204" pitchFamily="34" charset="0"/>
                <a:cs typeface="AngsanaUPC" panose="02020603050405020304" pitchFamily="18" charset="-34"/>
              </a:rPr>
              <a:t>Conduct a study on commitment to a military career found that commitment to a career it is the state of mind of a person who was positive towards their career. It was </a:t>
            </a:r>
            <a:r>
              <a:rPr lang="en-US" sz="2400" b="0" dirty="0">
                <a:latin typeface="AngsanaUPC" panose="02020603050405020304" pitchFamily="18" charset="-34"/>
                <a:ea typeface="Calibri" panose="020F0502020204030204" pitchFamily="34" charset="0"/>
                <a:cs typeface="AngsanaUPC" panose="02020603050405020304" pitchFamily="18" charset="-34"/>
              </a:rPr>
              <a:t>t</a:t>
            </a:r>
            <a:r>
              <a:rPr lang="en-US" sz="2400" b="0" dirty="0">
                <a:effectLst/>
                <a:latin typeface="AngsanaUPC" panose="02020603050405020304" pitchFamily="18" charset="-34"/>
                <a:ea typeface="Calibri" panose="020F0502020204030204" pitchFamily="34" charset="0"/>
                <a:cs typeface="AngsanaUPC" panose="02020603050405020304" pitchFamily="18" charset="-34"/>
              </a:rPr>
              <a:t>he result of knowing that work is challenging, interesting and always demanding.</a:t>
            </a:r>
            <a:r>
              <a:rPr lang="th-TH" sz="2400" b="0" dirty="0">
                <a:effectLst/>
                <a:latin typeface="AngsanaUPC" panose="02020603050405020304" pitchFamily="18" charset="-34"/>
                <a:ea typeface="Calibri" panose="020F0502020204030204" pitchFamily="34" charset="0"/>
                <a:cs typeface="AngsanaUPC" panose="02020603050405020304" pitchFamily="18" charset="-34"/>
              </a:rPr>
              <a:t> </a:t>
            </a:r>
            <a:r>
              <a:rPr lang="en-US" sz="2400" b="0" dirty="0">
                <a:effectLst/>
                <a:latin typeface="AngsanaUPC" panose="02020603050405020304" pitchFamily="18" charset="-34"/>
                <a:ea typeface="Calibri" panose="020F0502020204030204" pitchFamily="34" charset="0"/>
                <a:cs typeface="AngsanaUPC" panose="02020603050405020304" pitchFamily="18" charset="-34"/>
              </a:rPr>
              <a:t>There is an important element is the power of work. Willing to devote to making work achieve the goals of the organization have enthusiasm for work ready to dedicate your body and mind to work in order to achieve the goal a person who is committed to a career will perform duties according to their roles that is fully assigned physically, cognitively and emotionally. Attachment is therefore energy use directed towards the organization’s goals with enthusiasm dedication focus.  </a:t>
            </a:r>
            <a:r>
              <a:rPr lang="th-TH" sz="2400" b="0" dirty="0">
                <a:effectLst/>
                <a:latin typeface="AngsanaUPC" panose="02020603050405020304" pitchFamily="18" charset="-34"/>
                <a:ea typeface="Calibri" panose="020F0502020204030204" pitchFamily="34" charset="0"/>
                <a:cs typeface="AngsanaUPC" panose="02020603050405020304" pitchFamily="18" charset="-34"/>
              </a:rPr>
              <a:t>(</a:t>
            </a:r>
            <a:r>
              <a:rPr lang="en-US" sz="2400" b="0" dirty="0" err="1">
                <a:effectLst/>
                <a:latin typeface="AngsanaUPC" panose="02020603050405020304" pitchFamily="18" charset="-34"/>
                <a:ea typeface="Calibri" panose="020F0502020204030204" pitchFamily="34" charset="0"/>
                <a:cs typeface="AngsanaUPC" panose="02020603050405020304" pitchFamily="18" charset="-34"/>
              </a:rPr>
              <a:t>Meijman</a:t>
            </a:r>
            <a:r>
              <a:rPr lang="en-US" sz="2400" b="0" dirty="0">
                <a:effectLst/>
                <a:latin typeface="AngsanaUPC" panose="02020603050405020304" pitchFamily="18" charset="-34"/>
                <a:ea typeface="Calibri" panose="020F0502020204030204" pitchFamily="34" charset="0"/>
                <a:cs typeface="AngsanaUPC" panose="02020603050405020304" pitchFamily="18" charset="-34"/>
              </a:rPr>
              <a:t> &amp; Mulder, 1998; Schaufeli et al. 2002; Saks, 2006; May, Gilson &amp; Harter, 2004; </a:t>
            </a:r>
            <a:r>
              <a:rPr lang="en-US" sz="2400" b="0" dirty="0" err="1">
                <a:effectLst/>
                <a:latin typeface="AngsanaUPC" panose="02020603050405020304" pitchFamily="18" charset="-34"/>
                <a:ea typeface="Calibri" panose="020F0502020204030204" pitchFamily="34" charset="0"/>
                <a:cs typeface="AngsanaUPC" panose="02020603050405020304" pitchFamily="18" charset="-34"/>
              </a:rPr>
              <a:t>Hakanen</a:t>
            </a:r>
            <a:r>
              <a:rPr lang="en-US" sz="2400" b="0" dirty="0">
                <a:effectLst/>
                <a:latin typeface="AngsanaUPC" panose="02020603050405020304" pitchFamily="18" charset="-34"/>
                <a:ea typeface="Calibri" panose="020F0502020204030204" pitchFamily="34" charset="0"/>
                <a:cs typeface="AngsanaUPC" panose="02020603050405020304" pitchFamily="18" charset="-34"/>
              </a:rPr>
              <a:t>, Bakker &amp; Schaufeli, 2006; </a:t>
            </a:r>
            <a:r>
              <a:rPr lang="en-US" sz="2400" b="0" dirty="0">
                <a:latin typeface="AngsanaUPC" panose="02020603050405020304" pitchFamily="18" charset="-34"/>
                <a:ea typeface="Calibri" panose="020F0502020204030204" pitchFamily="34" charset="0"/>
                <a:cs typeface="AngsanaUPC" panose="02020603050405020304" pitchFamily="18" charset="-34"/>
              </a:rPr>
              <a:t>Daud, 2010; Andrew  </a:t>
            </a:r>
            <a:r>
              <a:rPr lang="en-US" sz="2400" b="0" dirty="0">
                <a:effectLst/>
                <a:latin typeface="AngsanaUPC" panose="02020603050405020304" pitchFamily="18" charset="-34"/>
                <a:ea typeface="Calibri" panose="020F0502020204030204" pitchFamily="34" charset="0"/>
                <a:cs typeface="AngsanaUPC" panose="02020603050405020304" pitchFamily="18" charset="-34"/>
              </a:rPr>
              <a:t>&amp; Sofian, 2012; </a:t>
            </a:r>
            <a:r>
              <a:rPr lang="en-US" sz="2400" b="0" dirty="0" err="1">
                <a:effectLst/>
                <a:latin typeface="AngsanaUPC" panose="02020603050405020304" pitchFamily="18" charset="-34"/>
                <a:ea typeface="Calibri" panose="020F0502020204030204" pitchFamily="34" charset="0"/>
                <a:cs typeface="AngsanaUPC" panose="02020603050405020304" pitchFamily="18" charset="-34"/>
              </a:rPr>
              <a:t>Deery</a:t>
            </a:r>
            <a:r>
              <a:rPr lang="en-US" sz="2400" b="0" dirty="0">
                <a:effectLst/>
                <a:latin typeface="AngsanaUPC" panose="02020603050405020304" pitchFamily="18" charset="-34"/>
                <a:ea typeface="Calibri" panose="020F0502020204030204" pitchFamily="34" charset="0"/>
                <a:cs typeface="AngsanaUPC" panose="02020603050405020304" pitchFamily="18" charset="-34"/>
              </a:rPr>
              <a:t>  &amp; </a:t>
            </a:r>
            <a:r>
              <a:rPr lang="en-US" sz="2400" b="0" dirty="0" err="1">
                <a:effectLst/>
                <a:latin typeface="AngsanaUPC" panose="02020603050405020304" pitchFamily="18" charset="-34"/>
                <a:ea typeface="Calibri" panose="020F0502020204030204" pitchFamily="34" charset="0"/>
                <a:cs typeface="AngsanaUPC" panose="02020603050405020304" pitchFamily="18" charset="-34"/>
              </a:rPr>
              <a:t>Jago</a:t>
            </a:r>
            <a:r>
              <a:rPr lang="en-US" sz="2400" b="0" dirty="0">
                <a:effectLst/>
                <a:latin typeface="AngsanaUPC" panose="02020603050405020304" pitchFamily="18" charset="-34"/>
                <a:ea typeface="Calibri" panose="020F0502020204030204" pitchFamily="34" charset="0"/>
                <a:cs typeface="AngsanaUPC" panose="02020603050405020304" pitchFamily="18" charset="-34"/>
              </a:rPr>
              <a:t>,  2015; Tesfaye, 2017)  The study of such concepts the researcher chose to study Commitment to the Military Profession (CMMPR) in 5 elements such as having common goals (HCGL) alacrity (ALCT) dedication (DECT) attention to work (ATWK) and</a:t>
            </a:r>
            <a:r>
              <a:rPr lang="th-TH" sz="2400" b="0" dirty="0">
                <a:effectLst/>
                <a:latin typeface="AngsanaUPC" panose="02020603050405020304" pitchFamily="18" charset="-34"/>
                <a:ea typeface="Calibri" panose="020F0502020204030204" pitchFamily="34" charset="0"/>
                <a:cs typeface="AngsanaUPC" panose="02020603050405020304" pitchFamily="18" charset="-34"/>
              </a:rPr>
              <a:t> </a:t>
            </a:r>
            <a:r>
              <a:rPr lang="en-US" sz="2400" b="0" dirty="0">
                <a:effectLst/>
                <a:latin typeface="AngsanaUPC" panose="02020603050405020304" pitchFamily="18" charset="-34"/>
                <a:ea typeface="Calibri" panose="020F0502020204030204" pitchFamily="34" charset="0"/>
                <a:cs typeface="AngsanaUPC" panose="02020603050405020304" pitchFamily="18" charset="-34"/>
              </a:rPr>
              <a:t>maintaining corporate membership (MTCM).</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137</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3155274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lang="en-US" sz="4400" dirty="0">
                <a:solidFill>
                  <a:srgbClr val="FF0000"/>
                </a:solidFill>
                <a:latin typeface="AngsanaUPC" panose="02020603050405020304" pitchFamily="18" charset="-34"/>
                <a:cs typeface="AngsanaUPC" panose="02020603050405020304" pitchFamily="18" charset="-34"/>
              </a:rPr>
              <a:t>Writing sample </a:t>
            </a:r>
            <a:r>
              <a:rPr lang="en-US" sz="4400" b="1" dirty="0">
                <a:latin typeface="AngsanaUPC" panose="02020603050405020304" pitchFamily="18" charset="-34"/>
                <a:cs typeface="AngsanaUPC" panose="02020603050405020304" pitchFamily="18" charset="-34"/>
              </a:rPr>
              <a:t>Population scope</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0" y="1337251"/>
            <a:ext cx="11734800" cy="4072950"/>
          </a:xfrm>
          <a:solidFill>
            <a:schemeClr val="bg1"/>
          </a:solidFill>
        </p:spPr>
        <p:txBody>
          <a:bodyPr>
            <a:normAutofit/>
          </a:bodyPr>
          <a:lstStyle/>
          <a:p>
            <a:pPr algn="thaiDist">
              <a:lnSpc>
                <a:spcPct val="107000"/>
              </a:lnSpc>
            </a:pPr>
            <a:r>
              <a:rPr lang="en-US" sz="2200" b="0" dirty="0">
                <a:solidFill>
                  <a:srgbClr val="000000"/>
                </a:solidFill>
                <a:latin typeface="Browallia New" panose="020B0604020202020204" pitchFamily="34" charset="-34"/>
                <a:ea typeface="Calibri" panose="020F0502020204030204" pitchFamily="34" charset="0"/>
                <a:cs typeface="Browallia New" panose="020B0604020202020204" pitchFamily="34" charset="-34"/>
              </a:rPr>
              <a:t>The population includes commissioned officers from 10 military academies, a total of 1,383 people as follows 1) </a:t>
            </a:r>
            <a:r>
              <a:rPr lang="en-US" sz="2200" b="0" dirty="0" err="1">
                <a:latin typeface="Browallia New" panose="020B0604020202020204" pitchFamily="34" charset="-34"/>
                <a:cs typeface="Browallia New" panose="020B0604020202020204" pitchFamily="34" charset="-34"/>
              </a:rPr>
              <a:t>Chulachomklao</a:t>
            </a:r>
            <a:r>
              <a:rPr lang="en-US" sz="2200" b="0" dirty="0">
                <a:latin typeface="Browallia New" panose="020B0604020202020204" pitchFamily="34" charset="-34"/>
                <a:cs typeface="Browallia New" panose="020B0604020202020204" pitchFamily="34" charset="-34"/>
              </a:rPr>
              <a:t> Royal Military Academy</a:t>
            </a:r>
            <a:r>
              <a:rPr lang="th-TH" sz="2200" b="0" dirty="0">
                <a:latin typeface="Browallia New" panose="020B0604020202020204" pitchFamily="34" charset="-34"/>
                <a:cs typeface="Browallia New" panose="020B0604020202020204" pitchFamily="34" charset="-34"/>
              </a:rPr>
              <a:t> </a:t>
            </a:r>
            <a:r>
              <a:rPr lang="en-US" sz="2200" b="0" dirty="0">
                <a:latin typeface="Browallia New" panose="020B0604020202020204" pitchFamily="34" charset="-34"/>
                <a:cs typeface="Browallia New" panose="020B0604020202020204" pitchFamily="34" charset="-34"/>
              </a:rPr>
              <a:t>545 people, 2) Royal Thai Naval Academy  260 people, 3) Royal Air Force Academy 310 people, 4) Command and General Staff College 66 people, 5) Naval Command and Staff College 17 people, 6) Air Command and Staff College 39 people, 7) Joint War College 47 people, 8) Army War College 45 people, 9) Naval War College 14 people, and 10) Air War College 40 people. This population determination because in military academies, commissioned officers are directly involved in the production of commissioned officers to go on duty in all armed forces as well as acting as an adviser to all armies in their duties, as a result, officers working at these 10 commissioned military academies have a good understanding of the nature of being a professional soldier of all commissioned officers in all armies. (The source used by the personnel officer of each unit made it impossible to identity the source from the document because it violates the national security regulations 1974, item 11, level  of government secret in item 14, level of secret 14.61)</a:t>
            </a:r>
          </a:p>
          <a:p>
            <a:pPr algn="thaiDist">
              <a:lnSpc>
                <a:spcPct val="107000"/>
              </a:lnSpc>
            </a:pPr>
            <a:endParaRPr lang="en-US" sz="2200" b="0" dirty="0">
              <a:latin typeface="Browallia New" panose="020B0604020202020204" pitchFamily="34" charset="-34"/>
              <a:cs typeface="Browallia New" panose="020B0604020202020204" pitchFamily="34"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138</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3065355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en-US"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Writing sample </a:t>
            </a:r>
            <a:r>
              <a:rPr lang="en-US" sz="4400" b="1" dirty="0">
                <a:latin typeface="AngsanaUPC" panose="02020603050405020304" pitchFamily="18" charset="-34"/>
                <a:cs typeface="AngsanaUPC" panose="02020603050405020304" pitchFamily="18" charset="-34"/>
              </a:rPr>
              <a:t>sample scope</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57200" y="1017077"/>
            <a:ext cx="11478126" cy="5335463"/>
          </a:xfrm>
          <a:solidFill>
            <a:srgbClr val="99FF99"/>
          </a:solidFill>
        </p:spPr>
        <p:txBody>
          <a:bodyPr>
            <a:noAutofit/>
          </a:bodyPr>
          <a:lstStyle/>
          <a:p>
            <a:pPr marL="0" marR="0" indent="0" algn="thaiDist">
              <a:lnSpc>
                <a:spcPct val="107000"/>
              </a:lnSpc>
              <a:spcBef>
                <a:spcPts val="0"/>
              </a:spcBef>
              <a:spcAft>
                <a:spcPts val="0"/>
              </a:spcAft>
              <a:buNone/>
            </a:pPr>
            <a:r>
              <a:rPr lang="en-US" sz="2000" b="0" dirty="0">
                <a:latin typeface="Browallia New" panose="020B0604020202020204" pitchFamily="34" charset="-34"/>
                <a:ea typeface="Calibri" panose="020F0502020204030204" pitchFamily="34" charset="0"/>
                <a:cs typeface="Browallia New" panose="020B0604020202020204" pitchFamily="34" charset="-34"/>
              </a:rPr>
              <a:t>The </a:t>
            </a:r>
            <a:r>
              <a:rPr lang="en-US" sz="20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sample group consisted of commissioned officers in the military field from 10 institutions.</a:t>
            </a:r>
            <a:r>
              <a:rPr lang="th-TH" sz="20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r>
              <a:rPr lang="en-US" sz="20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1) 150 persons in </a:t>
            </a:r>
            <a:r>
              <a:rPr lang="en-US" sz="2000" b="0" i="0" u="none" strike="noStrike" dirty="0" err="1">
                <a:solidFill>
                  <a:schemeClr val="tx1"/>
                </a:solidFill>
                <a:effectLst/>
                <a:latin typeface="Browallia New" panose="020B0604020202020204" pitchFamily="34" charset="-34"/>
                <a:cs typeface="Browallia New" panose="020B0604020202020204" pitchFamily="34" charset="-34"/>
              </a:rPr>
              <a:t>Chulachomklao</a:t>
            </a:r>
            <a:r>
              <a:rPr lang="en-US" sz="2000" b="0" i="0" u="none" strike="noStrike" dirty="0">
                <a:solidFill>
                  <a:schemeClr val="tx1"/>
                </a:solidFill>
                <a:effectLst/>
                <a:latin typeface="Browallia New" panose="020B0604020202020204" pitchFamily="34" charset="-34"/>
                <a:cs typeface="Browallia New" panose="020B0604020202020204" pitchFamily="34" charset="-34"/>
              </a:rPr>
              <a:t> Royal Military Academy 2) 71 persons in Royal Thai Naval Academy 3) 83 persons in Royal Air Force Academy 4) 18 persons in Command and General Staff College 5) 5 persons in Naval Command and Staff College 6) 11 persons in Air Command and Staff College 7) 13 persons in Joint War College 8) 12 persons in Army War College 9) 4 persons in Naval War College and 10) 11 persons in Air War College total 380 persons, use the following random method: </a:t>
            </a:r>
          </a:p>
          <a:p>
            <a:pPr marL="0" marR="0" indent="0" algn="thaiDist">
              <a:lnSpc>
                <a:spcPct val="107000"/>
              </a:lnSpc>
              <a:spcBef>
                <a:spcPts val="0"/>
              </a:spcBef>
              <a:spcAft>
                <a:spcPts val="0"/>
              </a:spcAft>
              <a:buNone/>
            </a:pPr>
            <a:endParaRPr lang="en-US" sz="2000" b="0" dirty="0">
              <a:effectLst/>
              <a:latin typeface="Browallia New" panose="020B0604020202020204" pitchFamily="34" charset="-34"/>
              <a:ea typeface="Calibri" panose="020F0502020204030204" pitchFamily="34" charset="0"/>
              <a:cs typeface="Browallia New" panose="020B0604020202020204" pitchFamily="34" charset="-34"/>
            </a:endParaRPr>
          </a:p>
          <a:p>
            <a:pPr marL="400050" lvl="1" algn="l">
              <a:lnSpc>
                <a:spcPts val="2400"/>
              </a:lnSpc>
              <a:spcBef>
                <a:spcPts val="0"/>
              </a:spcBef>
              <a:buFont typeface="+mj-lt"/>
              <a:buAutoNum type="arabicPeriod"/>
              <a:tabLst>
                <a:tab pos="685800" algn="l"/>
                <a:tab pos="914400" algn="l"/>
              </a:tabLst>
            </a:pP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 Determination of the minimum sample size by using the ration of 1 empirical variable per 20 units of analysis. </a:t>
            </a:r>
            <a:r>
              <a:rPr lang="th-TH" sz="2000" dirty="0">
                <a:latin typeface="Browallia New" panose="020B0604020202020204" pitchFamily="34" charset="-34"/>
                <a:ea typeface="Cordia New" panose="020B0304020202020204" pitchFamily="34" charset="-34"/>
                <a:cs typeface="Browallia New" panose="020B0604020202020204" pitchFamily="34" charset="-34"/>
              </a:rPr>
              <a:t>(</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Wiratchai</a:t>
            </a:r>
            <a:r>
              <a:rPr lang="en-US" sz="2000" dirty="0">
                <a:latin typeface="Browallia New" panose="020B0604020202020204" pitchFamily="34" charset="-34"/>
                <a:ea typeface="Cordia New" panose="020B0304020202020204" pitchFamily="34" charset="-34"/>
                <a:cs typeface="Browallia New" panose="020B0604020202020204" pitchFamily="34" charset="-34"/>
              </a:rPr>
              <a:t>, N. 1995;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Tirakanan</a:t>
            </a:r>
            <a:r>
              <a:rPr lang="en-US" sz="2000" dirty="0">
                <a:latin typeface="Browallia New" panose="020B0604020202020204" pitchFamily="34" charset="-34"/>
                <a:ea typeface="Cordia New" panose="020B0304020202020204" pitchFamily="34" charset="-34"/>
                <a:cs typeface="Browallia New" panose="020B0604020202020204" pitchFamily="34" charset="-34"/>
              </a:rPr>
              <a:t>, S. 2012 ;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Kaiwan</a:t>
            </a:r>
            <a:r>
              <a:rPr lang="en-US" sz="2000" dirty="0">
                <a:latin typeface="Browallia New" panose="020B0604020202020204" pitchFamily="34" charset="-34"/>
                <a:ea typeface="Cordia New" panose="020B0304020202020204" pitchFamily="34" charset="-34"/>
                <a:cs typeface="Browallia New" panose="020B0604020202020204" pitchFamily="34" charset="-34"/>
              </a:rPr>
              <a:t>,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Yut</a:t>
            </a:r>
            <a:r>
              <a:rPr lang="en-US" sz="2000" dirty="0">
                <a:latin typeface="Browallia New" panose="020B0604020202020204" pitchFamily="34" charset="-34"/>
                <a:ea typeface="Cordia New" panose="020B0304020202020204" pitchFamily="34" charset="-34"/>
                <a:cs typeface="Browallia New" panose="020B0604020202020204" pitchFamily="34" charset="-34"/>
              </a:rPr>
              <a:t> (2013;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Loehlin</a:t>
            </a:r>
            <a:r>
              <a:rPr lang="en-US" sz="2000" dirty="0">
                <a:latin typeface="Browallia New" panose="020B0604020202020204" pitchFamily="34" charset="-34"/>
                <a:ea typeface="Cordia New" panose="020B0304020202020204" pitchFamily="34" charset="-34"/>
                <a:cs typeface="Browallia New" panose="020B0604020202020204" pitchFamily="34" charset="-34"/>
              </a:rPr>
              <a:t>, </a:t>
            </a:r>
            <a:r>
              <a:rPr lang="th-TH" sz="2000" dirty="0">
                <a:latin typeface="Browallia New" panose="020B0604020202020204" pitchFamily="34" charset="-34"/>
                <a:ea typeface="Cordia New" panose="020B0304020202020204" pitchFamily="34" charset="-34"/>
                <a:cs typeface="Browallia New" panose="020B0604020202020204" pitchFamily="34" charset="-34"/>
              </a:rPr>
              <a:t>1987</a:t>
            </a:r>
            <a:r>
              <a:rPr lang="en-US" sz="2000" dirty="0">
                <a:latin typeface="Browallia New" panose="020B0604020202020204" pitchFamily="34" charset="-34"/>
                <a:ea typeface="Cordia New" panose="020B0304020202020204" pitchFamily="34" charset="-34"/>
                <a:cs typeface="Browallia New" panose="020B0604020202020204" pitchFamily="34" charset="-34"/>
              </a:rPr>
              <a:t>;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Joreskog</a:t>
            </a:r>
            <a:r>
              <a:rPr lang="en-US" sz="2000" dirty="0">
                <a:latin typeface="Browallia New" panose="020B0604020202020204" pitchFamily="34" charset="-34"/>
                <a:ea typeface="Cordia New" panose="020B0304020202020204" pitchFamily="34" charset="-34"/>
                <a:cs typeface="Browallia New" panose="020B0604020202020204" pitchFamily="34" charset="-34"/>
              </a:rPr>
              <a:t> &amp;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Sorbom</a:t>
            </a:r>
            <a:r>
              <a:rPr lang="en-US" sz="2000" dirty="0">
                <a:latin typeface="Browallia New" panose="020B0604020202020204" pitchFamily="34" charset="-34"/>
                <a:ea typeface="Cordia New" panose="020B0304020202020204" pitchFamily="34" charset="-34"/>
                <a:cs typeface="Browallia New" panose="020B0604020202020204" pitchFamily="34" charset="-34"/>
              </a:rPr>
              <a:t>, </a:t>
            </a:r>
            <a:r>
              <a:rPr lang="th-TH" sz="2000" dirty="0">
                <a:latin typeface="Browallia New" panose="020B0604020202020204" pitchFamily="34" charset="-34"/>
                <a:ea typeface="Cordia New" panose="020B0304020202020204" pitchFamily="34" charset="-34"/>
                <a:cs typeface="Browallia New" panose="020B0604020202020204" pitchFamily="34" charset="-34"/>
              </a:rPr>
              <a:t>1993</a:t>
            </a:r>
            <a:r>
              <a:rPr lang="en-US" sz="2000" dirty="0">
                <a:latin typeface="Browallia New" panose="020B0604020202020204" pitchFamily="34" charset="-34"/>
                <a:ea typeface="Cordia New" panose="020B0304020202020204" pitchFamily="34" charset="-34"/>
                <a:cs typeface="Browallia New" panose="020B0604020202020204" pitchFamily="34" charset="-34"/>
              </a:rPr>
              <a:t>; </a:t>
            </a:r>
            <a:r>
              <a:rPr lang="en-US" sz="2000" dirty="0" err="1">
                <a:latin typeface="Browallia New" panose="020B0604020202020204" pitchFamily="34" charset="-34"/>
                <a:ea typeface="Cordia New" panose="020B0304020202020204" pitchFamily="34" charset="-34"/>
                <a:cs typeface="Browallia New" panose="020B0604020202020204" pitchFamily="34" charset="-34"/>
              </a:rPr>
              <a:t>Kelloway</a:t>
            </a: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 </a:t>
            </a:r>
            <a:r>
              <a:rPr lang="th-TH" sz="2000" dirty="0">
                <a:effectLst/>
                <a:latin typeface="Browallia New" panose="020B0604020202020204" pitchFamily="34" charset="-34"/>
                <a:ea typeface="Cordia New" panose="020B0304020202020204" pitchFamily="34" charset="-34"/>
                <a:cs typeface="Browallia New" panose="020B0604020202020204" pitchFamily="34" charset="-34"/>
              </a:rPr>
              <a:t>1998) </a:t>
            </a: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By studying the structural equation model of the influence of the military education system, social transmission of professional soldiers democratic behavior of the military occupational commitment affecting officers’ professional military qualifications consisted of 19 empirical variables therefore being a commissioned officer from 10 commissioned military academies therefore 380 people.</a:t>
            </a:r>
          </a:p>
          <a:p>
            <a:pPr marL="400050" lvl="1">
              <a:lnSpc>
                <a:spcPts val="2400"/>
              </a:lnSpc>
              <a:spcBef>
                <a:spcPts val="0"/>
              </a:spcBef>
              <a:buFont typeface="+mj-lt"/>
              <a:buAutoNum type="arabicPeriod"/>
              <a:tabLst>
                <a:tab pos="685800" algn="l"/>
                <a:tab pos="914400" algn="l"/>
              </a:tabLst>
            </a:pP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Determine the stratified random </a:t>
            </a:r>
            <a:r>
              <a:rPr lang="en-US" sz="2000" dirty="0">
                <a:latin typeface="Browallia New" panose="020B0604020202020204" pitchFamily="34" charset="-34"/>
                <a:ea typeface="Cordia New" panose="020B0304020202020204" pitchFamily="34" charset="-34"/>
                <a:cs typeface="Browallia New" panose="020B0604020202020204" pitchFamily="34" charset="-34"/>
              </a:rPr>
              <a:t>s</a:t>
            </a: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ampling by determining the proportion of the sample of 10 institution according to the actual number.</a:t>
            </a:r>
            <a:endParaRPr lang="th-TH" sz="2000" dirty="0">
              <a:effectLst/>
              <a:latin typeface="Browallia New" panose="020B0604020202020204" pitchFamily="34" charset="-34"/>
              <a:ea typeface="Cordia New" panose="020B0304020202020204" pitchFamily="34" charset="-34"/>
              <a:cs typeface="Browallia New" panose="020B0604020202020204" pitchFamily="34" charset="-34"/>
            </a:endParaRPr>
          </a:p>
          <a:p>
            <a:pPr marL="400050" lvl="1">
              <a:lnSpc>
                <a:spcPts val="2400"/>
              </a:lnSpc>
              <a:spcBef>
                <a:spcPts val="0"/>
              </a:spcBef>
              <a:buFont typeface="+mj-lt"/>
              <a:buAutoNum type="arabicPeriod"/>
              <a:tabLst>
                <a:tab pos="685800" algn="l"/>
                <a:tab pos="914400" algn="l"/>
              </a:tabLst>
            </a:pP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Data was collected by a simple </a:t>
            </a:r>
            <a:r>
              <a:rPr lang="en-US" sz="2000" dirty="0">
                <a:latin typeface="Browallia New" panose="020B0604020202020204" pitchFamily="34" charset="-34"/>
                <a:ea typeface="Cordia New" panose="020B0304020202020204" pitchFamily="34" charset="-34"/>
                <a:cs typeface="Browallia New" panose="020B0604020202020204" pitchFamily="34" charset="-34"/>
              </a:rPr>
              <a:t>r</a:t>
            </a: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andom sampling </a:t>
            </a:r>
            <a:r>
              <a:rPr lang="th-TH" sz="2000" dirty="0">
                <a:effectLst/>
                <a:latin typeface="Browallia New" panose="020B0604020202020204" pitchFamily="34" charset="-34"/>
                <a:ea typeface="Cordia New" panose="020B0304020202020204" pitchFamily="34" charset="-34"/>
                <a:cs typeface="Browallia New" panose="020B0604020202020204" pitchFamily="34" charset="-34"/>
              </a:rPr>
              <a:t> </a:t>
            </a:r>
            <a:r>
              <a:rPr lang="en-US" sz="2000" dirty="0">
                <a:effectLst/>
                <a:latin typeface="Browallia New" panose="020B0604020202020204" pitchFamily="34" charset="-34"/>
                <a:ea typeface="Cordia New" panose="020B0304020202020204" pitchFamily="34" charset="-34"/>
                <a:cs typeface="Browallia New" panose="020B0604020202020204" pitchFamily="34" charset="-34"/>
              </a:rPr>
              <a:t>by requesting assistance from the commanders of all 10 commissioned military academies in random collecting data with commissioned officers according to the predetermined amount.</a:t>
            </a:r>
            <a:r>
              <a:rPr lang="th-TH" sz="2000" dirty="0">
                <a:effectLst/>
                <a:latin typeface="Browallia New" panose="020B0604020202020204" pitchFamily="34" charset="-34"/>
                <a:ea typeface="Cordia New" panose="020B0304020202020204" pitchFamily="34" charset="-34"/>
                <a:cs typeface="Browallia New" panose="020B0604020202020204" pitchFamily="34" charset="-34"/>
              </a:rPr>
              <a:t> </a:t>
            </a:r>
            <a:endParaRPr lang="en-US" sz="2000" dirty="0">
              <a:effectLst/>
              <a:latin typeface="Browallia New" panose="020B0604020202020204" pitchFamily="34" charset="-34"/>
              <a:ea typeface="Cordia New" panose="020B0304020202020204" pitchFamily="34" charset="-34"/>
              <a:cs typeface="Browallia New" panose="020B0604020202020204" pitchFamily="34" charset="-34"/>
            </a:endParaRPr>
          </a:p>
          <a:p>
            <a:pPr marR="0" algn="thaiDist">
              <a:lnSpc>
                <a:spcPct val="107000"/>
              </a:lnSpc>
              <a:spcBef>
                <a:spcPts val="0"/>
              </a:spcBef>
              <a:spcAft>
                <a:spcPts val="0"/>
              </a:spcAft>
              <a:buFont typeface="+mj-lt"/>
              <a:buAutoNum type="arabicPeriod"/>
            </a:pPr>
            <a:endParaRPr lang="en-US" sz="2000" b="0" dirty="0">
              <a:effectLst/>
              <a:latin typeface="Browallia New" panose="020B0604020202020204" pitchFamily="34" charset="-34"/>
              <a:ea typeface="Calibri" panose="020F0502020204030204" pitchFamily="34" charset="0"/>
              <a:cs typeface="Browallia New" panose="020B0604020202020204" pitchFamily="34"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139</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39360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69173" y="486011"/>
            <a:ext cx="7713028" cy="1094439"/>
            <a:chOff x="2450592" y="481583"/>
            <a:chExt cx="8949055" cy="1252855"/>
          </a:xfrm>
        </p:grpSpPr>
        <p:sp>
          <p:nvSpPr>
            <p:cNvPr id="3" name="object 3"/>
            <p:cNvSpPr/>
            <p:nvPr/>
          </p:nvSpPr>
          <p:spPr>
            <a:xfrm>
              <a:off x="2469642" y="500633"/>
              <a:ext cx="8910955" cy="1214755"/>
            </a:xfrm>
            <a:custGeom>
              <a:avLst/>
              <a:gdLst/>
              <a:ahLst/>
              <a:cxnLst/>
              <a:rect l="l" t="t" r="r" b="b"/>
              <a:pathLst>
                <a:path w="8910955" h="1214755">
                  <a:moveTo>
                    <a:pt x="8910828" y="0"/>
                  </a:moveTo>
                  <a:lnTo>
                    <a:pt x="0" y="0"/>
                  </a:lnTo>
                  <a:lnTo>
                    <a:pt x="0" y="1214627"/>
                  </a:lnTo>
                  <a:lnTo>
                    <a:pt x="8910828" y="1214627"/>
                  </a:lnTo>
                  <a:lnTo>
                    <a:pt x="8910828" y="0"/>
                  </a:lnTo>
                  <a:close/>
                </a:path>
              </a:pathLst>
            </a:custGeom>
            <a:solidFill>
              <a:srgbClr val="FFFF00"/>
            </a:solidFill>
          </p:spPr>
          <p:txBody>
            <a:bodyPr wrap="square" lIns="0" tIns="0" rIns="0" bIns="0" rtlCol="0"/>
            <a:lstStyle/>
            <a:p>
              <a:endParaRPr/>
            </a:p>
          </p:txBody>
        </p:sp>
        <p:sp>
          <p:nvSpPr>
            <p:cNvPr id="4" name="object 4"/>
            <p:cNvSpPr/>
            <p:nvPr/>
          </p:nvSpPr>
          <p:spPr>
            <a:xfrm>
              <a:off x="2469642" y="500633"/>
              <a:ext cx="8910955" cy="1214755"/>
            </a:xfrm>
            <a:custGeom>
              <a:avLst/>
              <a:gdLst/>
              <a:ahLst/>
              <a:cxnLst/>
              <a:rect l="l" t="t" r="r" b="b"/>
              <a:pathLst>
                <a:path w="8910955" h="1214755">
                  <a:moveTo>
                    <a:pt x="0" y="1214627"/>
                  </a:moveTo>
                  <a:lnTo>
                    <a:pt x="8910828" y="1214627"/>
                  </a:lnTo>
                  <a:lnTo>
                    <a:pt x="8910828" y="0"/>
                  </a:lnTo>
                  <a:lnTo>
                    <a:pt x="0" y="0"/>
                  </a:lnTo>
                  <a:lnTo>
                    <a:pt x="0" y="1214627"/>
                  </a:lnTo>
                  <a:close/>
                </a:path>
              </a:pathLst>
            </a:custGeom>
            <a:ln w="38100">
              <a:solidFill>
                <a:srgbClr val="000000"/>
              </a:solidFill>
            </a:ln>
          </p:spPr>
          <p:txBody>
            <a:bodyPr wrap="square" lIns="0" tIns="0" rIns="0" bIns="0" rtlCol="0"/>
            <a:lstStyle/>
            <a:p>
              <a:endParaRPr/>
            </a:p>
          </p:txBody>
        </p:sp>
      </p:grpSp>
      <p:sp>
        <p:nvSpPr>
          <p:cNvPr id="9" name="Title 8"/>
          <p:cNvSpPr>
            <a:spLocks noGrp="1"/>
          </p:cNvSpPr>
          <p:nvPr>
            <p:ph type="title"/>
          </p:nvPr>
        </p:nvSpPr>
        <p:spPr>
          <a:xfrm>
            <a:off x="2514600" y="710564"/>
            <a:ext cx="7391400" cy="707886"/>
          </a:xfrm>
        </p:spPr>
        <p:txBody>
          <a:bodyPr/>
          <a:lstStyle/>
          <a:p>
            <a:r>
              <a:rPr lang="th-TH" sz="4600" dirty="0"/>
              <a:t>หลักการเขียนชื่อการวิจัย</a:t>
            </a:r>
            <a:endParaRPr lang="en-US" sz="4600" dirty="0"/>
          </a:p>
        </p:txBody>
      </p:sp>
      <p:sp>
        <p:nvSpPr>
          <p:cNvPr id="10" name="Rectangle 9"/>
          <p:cNvSpPr/>
          <p:nvPr/>
        </p:nvSpPr>
        <p:spPr>
          <a:xfrm>
            <a:off x="2685361" y="2086550"/>
            <a:ext cx="8407320" cy="695511"/>
          </a:xfrm>
          <a:prstGeom prst="rect">
            <a:avLst/>
          </a:prstGeom>
        </p:spPr>
        <p:txBody>
          <a:bodyPr wrap="square">
            <a:spAutoFit/>
          </a:bodyPr>
          <a:lstStyle/>
          <a:p>
            <a:r>
              <a:rPr lang="en-US" sz="2800" b="1" dirty="0">
                <a:latin typeface="BrowalliaUPC" panose="020B0604020202020204" pitchFamily="34" charset="-34"/>
                <a:ea typeface="BrowalliaUPC" panose="020B0604020202020204" pitchFamily="34" charset="-34"/>
                <a:cs typeface="Arial" panose="020B0604020202020204" pitchFamily="34" charset="0"/>
              </a:rPr>
              <a:t>เขียนให้สั้น </a:t>
            </a:r>
            <a:r>
              <a:rPr lang="en-US" sz="2800" b="1" dirty="0" err="1">
                <a:latin typeface="BrowalliaUPC" panose="020B0604020202020204" pitchFamily="34" charset="-34"/>
                <a:ea typeface="BrowalliaUPC" panose="020B0604020202020204" pitchFamily="34" charset="-34"/>
                <a:cs typeface="Arial" panose="020B0604020202020204" pitchFamily="34" charset="0"/>
              </a:rPr>
              <a:t>กะทัดรัด</a:t>
            </a:r>
            <a:r>
              <a:rPr lang="en-US" sz="2800" b="1" dirty="0">
                <a:latin typeface="BrowalliaUPC" panose="020B0604020202020204" pitchFamily="34" charset="-34"/>
                <a:ea typeface="BrowalliaUPC" panose="020B0604020202020204" pitchFamily="34" charset="-34"/>
                <a:cs typeface="Arial" panose="020B0604020202020204" pitchFamily="34" charset="0"/>
              </a:rPr>
              <a:t> </a:t>
            </a:r>
            <a:r>
              <a:rPr lang="en-US" sz="2800" b="1" dirty="0" err="1">
                <a:latin typeface="BrowalliaUPC" panose="020B0604020202020204" pitchFamily="34" charset="-34"/>
                <a:ea typeface="BrowalliaUPC" panose="020B0604020202020204" pitchFamily="34" charset="-34"/>
                <a:cs typeface="Arial" panose="020B0604020202020204" pitchFamily="34" charset="0"/>
              </a:rPr>
              <a:t>ชัดเจนเข้าใจง่าย</a:t>
            </a:r>
            <a:r>
              <a:rPr lang="en-US" sz="2800" b="1" dirty="0">
                <a:latin typeface="BrowalliaUPC" panose="020B0604020202020204" pitchFamily="34" charset="-34"/>
                <a:ea typeface="BrowalliaUPC" panose="020B0604020202020204" pitchFamily="34" charset="-34"/>
                <a:cs typeface="Arial" panose="020B0604020202020204" pitchFamily="34" charset="0"/>
              </a:rPr>
              <a:t> </a:t>
            </a:r>
            <a:r>
              <a:rPr lang="en-US" sz="2800" b="1" dirty="0" err="1">
                <a:latin typeface="BrowalliaUPC" panose="020B0604020202020204" pitchFamily="34" charset="-34"/>
                <a:ea typeface="BrowalliaUPC" panose="020B0604020202020204" pitchFamily="34" charset="-34"/>
                <a:cs typeface="Arial" panose="020B0604020202020204" pitchFamily="34" charset="0"/>
              </a:rPr>
              <a:t>ได้ใจความ</a:t>
            </a:r>
            <a:r>
              <a:rPr lang="en-US" sz="2800" b="1" dirty="0">
                <a:latin typeface="BrowalliaUPC" panose="020B0604020202020204" pitchFamily="34" charset="-34"/>
                <a:ea typeface="BrowalliaUPC" panose="020B0604020202020204" pitchFamily="34" charset="-34"/>
                <a:cs typeface="Arial" panose="020B0604020202020204" pitchFamily="34" charset="0"/>
              </a:rPr>
              <a:t> </a:t>
            </a:r>
            <a:endParaRPr lang="en-US" sz="2800" dirty="0"/>
          </a:p>
        </p:txBody>
      </p:sp>
      <p:pic>
        <p:nvPicPr>
          <p:cNvPr id="11" name="Picture 10"/>
          <p:cNvPicPr>
            <a:picLocks noChangeAspect="1"/>
          </p:cNvPicPr>
          <p:nvPr/>
        </p:nvPicPr>
        <p:blipFill>
          <a:blip r:embed="rId2"/>
          <a:stretch>
            <a:fillRect/>
          </a:stretch>
        </p:blipFill>
        <p:spPr>
          <a:xfrm>
            <a:off x="2299419" y="2181431"/>
            <a:ext cx="8229600" cy="847775"/>
          </a:xfrm>
          <a:prstGeom prst="rect">
            <a:avLst/>
          </a:prstGeom>
        </p:spPr>
      </p:pic>
      <p:sp>
        <p:nvSpPr>
          <p:cNvPr id="14" name="Text Placeholder 13"/>
          <p:cNvSpPr>
            <a:spLocks noGrp="1"/>
          </p:cNvSpPr>
          <p:nvPr>
            <p:ph type="body" idx="1"/>
          </p:nvPr>
        </p:nvSpPr>
        <p:spPr>
          <a:xfrm>
            <a:off x="2770186" y="2947492"/>
            <a:ext cx="7947025" cy="430887"/>
          </a:xfrm>
        </p:spPr>
        <p:txBody>
          <a:bodyPr/>
          <a:lstStyle/>
          <a:p>
            <a:r>
              <a:rPr lang="th-TH" sz="2800" dirty="0"/>
              <a:t>เขียนให้สื่อความหมาย</a:t>
            </a:r>
            <a:endParaRPr lang="en-US" sz="2800" dirty="0"/>
          </a:p>
        </p:txBody>
      </p:sp>
      <p:sp>
        <p:nvSpPr>
          <p:cNvPr id="15" name="Text Placeholder 13"/>
          <p:cNvSpPr txBox="1">
            <a:spLocks/>
          </p:cNvSpPr>
          <p:nvPr/>
        </p:nvSpPr>
        <p:spPr>
          <a:xfrm>
            <a:off x="2770186" y="3698008"/>
            <a:ext cx="9117014" cy="43088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th-TH" sz="2800" kern="0" dirty="0"/>
              <a:t>เขียนให้น่าสนใจ ทันสมัย </a:t>
            </a:r>
            <a:r>
              <a:rPr lang="th-TH" sz="2800" kern="0" dirty="0">
                <a:solidFill>
                  <a:srgbClr val="FF0000"/>
                </a:solidFill>
              </a:rPr>
              <a:t>(ระดับโลก/ประเทศ/พื้นที่)</a:t>
            </a:r>
            <a:endParaRPr lang="en-US" sz="2800" kern="0" dirty="0">
              <a:solidFill>
                <a:srgbClr val="FF0000"/>
              </a:solidFill>
            </a:endParaRPr>
          </a:p>
        </p:txBody>
      </p:sp>
      <p:pic>
        <p:nvPicPr>
          <p:cNvPr id="16" name="Picture 15"/>
          <p:cNvPicPr>
            <a:picLocks noChangeAspect="1"/>
          </p:cNvPicPr>
          <p:nvPr/>
        </p:nvPicPr>
        <p:blipFill>
          <a:blip r:embed="rId3"/>
          <a:stretch>
            <a:fillRect/>
          </a:stretch>
        </p:blipFill>
        <p:spPr>
          <a:xfrm>
            <a:off x="2254253" y="2980666"/>
            <a:ext cx="8230313" cy="847417"/>
          </a:xfrm>
          <a:prstGeom prst="rect">
            <a:avLst/>
          </a:prstGeom>
        </p:spPr>
      </p:pic>
      <p:pic>
        <p:nvPicPr>
          <p:cNvPr id="17" name="Picture 16"/>
          <p:cNvPicPr>
            <a:picLocks noChangeAspect="1"/>
          </p:cNvPicPr>
          <p:nvPr/>
        </p:nvPicPr>
        <p:blipFill>
          <a:blip r:embed="rId3"/>
          <a:stretch>
            <a:fillRect/>
          </a:stretch>
        </p:blipFill>
        <p:spPr>
          <a:xfrm>
            <a:off x="2209800" y="3698008"/>
            <a:ext cx="8230313" cy="847417"/>
          </a:xfrm>
          <a:prstGeom prst="rect">
            <a:avLst/>
          </a:prstGeom>
        </p:spPr>
      </p:pic>
      <p:pic>
        <p:nvPicPr>
          <p:cNvPr id="18" name="Picture 17"/>
          <p:cNvPicPr>
            <a:picLocks noChangeAspect="1"/>
          </p:cNvPicPr>
          <p:nvPr/>
        </p:nvPicPr>
        <p:blipFill>
          <a:blip r:embed="rId4"/>
          <a:stretch>
            <a:fillRect/>
          </a:stretch>
        </p:blipFill>
        <p:spPr>
          <a:xfrm>
            <a:off x="2285287" y="5029200"/>
            <a:ext cx="8230313" cy="847417"/>
          </a:xfrm>
          <a:prstGeom prst="rect">
            <a:avLst/>
          </a:prstGeom>
        </p:spPr>
      </p:pic>
      <p:sp>
        <p:nvSpPr>
          <p:cNvPr id="19" name="Text Placeholder 13"/>
          <p:cNvSpPr txBox="1">
            <a:spLocks/>
          </p:cNvSpPr>
          <p:nvPr/>
        </p:nvSpPr>
        <p:spPr>
          <a:xfrm>
            <a:off x="2770186" y="4369713"/>
            <a:ext cx="9117014" cy="43088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th-TH" sz="2800" kern="0" dirty="0"/>
              <a:t>ใช้ภาษาเขียน </a:t>
            </a:r>
            <a:r>
              <a:rPr lang="th-TH" sz="2800" kern="0" dirty="0">
                <a:solidFill>
                  <a:srgbClr val="FF0000"/>
                </a:solidFill>
              </a:rPr>
              <a:t>(ภาษาวิชาการ)</a:t>
            </a:r>
            <a:endParaRPr lang="en-US" sz="2800" kern="0" dirty="0">
              <a:solidFill>
                <a:srgbClr val="FF0000"/>
              </a:solidFill>
            </a:endParaRPr>
          </a:p>
        </p:txBody>
      </p:sp>
      <p:pic>
        <p:nvPicPr>
          <p:cNvPr id="21" name="Picture 20"/>
          <p:cNvPicPr>
            <a:picLocks noChangeAspect="1"/>
          </p:cNvPicPr>
          <p:nvPr/>
        </p:nvPicPr>
        <p:blipFill>
          <a:blip r:embed="rId3"/>
          <a:stretch>
            <a:fillRect/>
          </a:stretch>
        </p:blipFill>
        <p:spPr>
          <a:xfrm>
            <a:off x="2253540" y="4334183"/>
            <a:ext cx="8230313" cy="847417"/>
          </a:xfrm>
          <a:prstGeom prst="rect">
            <a:avLst/>
          </a:prstGeom>
        </p:spPr>
      </p:pic>
      <p:sp>
        <p:nvSpPr>
          <p:cNvPr id="22" name="Text Placeholder 13"/>
          <p:cNvSpPr txBox="1">
            <a:spLocks/>
          </p:cNvSpPr>
          <p:nvPr/>
        </p:nvSpPr>
        <p:spPr>
          <a:xfrm>
            <a:off x="2787629" y="5029200"/>
            <a:ext cx="9117014" cy="430887"/>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th-TH" sz="2800" kern="0" dirty="0"/>
              <a:t>ความยาวไม่เกิน 2 บรรทัด</a:t>
            </a:r>
            <a:endParaRPr lang="en-US" sz="2800" kern="0" dirty="0">
              <a:solidFill>
                <a:srgbClr val="FF000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en-US"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Writing sample ; sample scope </a:t>
            </a:r>
            <a:r>
              <a:rPr kumimoji="0" lang="th-TH" sz="44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a:t>
            </a:r>
            <a:r>
              <a:rPr kumimoji="0" lang="en-US" sz="44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next</a:t>
            </a:r>
            <a:r>
              <a:rPr kumimoji="0" lang="th-TH" sz="44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a:t>
            </a:r>
            <a:endParaRPr lang="th-TH" sz="4400" b="1"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140</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graphicFrame>
        <p:nvGraphicFramePr>
          <p:cNvPr id="5" name="ตาราง 5">
            <a:extLst>
              <a:ext uri="{FF2B5EF4-FFF2-40B4-BE49-F238E27FC236}">
                <a16:creationId xmlns:a16="http://schemas.microsoft.com/office/drawing/2014/main" id="{C9C5D024-223C-43E0-BD99-94C8EC152E1F}"/>
              </a:ext>
            </a:extLst>
          </p:cNvPr>
          <p:cNvGraphicFramePr>
            <a:graphicFrameLocks noGrp="1"/>
          </p:cNvGraphicFramePr>
          <p:nvPr/>
        </p:nvGraphicFramePr>
        <p:xfrm>
          <a:off x="762000" y="1345484"/>
          <a:ext cx="11125199" cy="4450080"/>
        </p:xfrm>
        <a:graphic>
          <a:graphicData uri="http://schemas.openxmlformats.org/drawingml/2006/table">
            <a:tbl>
              <a:tblPr firstRow="1" bandRow="1">
                <a:tableStyleId>{5C22544A-7EE6-4342-B048-85BDC9FD1C3A}</a:tableStyleId>
              </a:tblPr>
              <a:tblGrid>
                <a:gridCol w="4657411">
                  <a:extLst>
                    <a:ext uri="{9D8B030D-6E8A-4147-A177-3AD203B41FA5}">
                      <a16:colId xmlns:a16="http://schemas.microsoft.com/office/drawing/2014/main" val="230744003"/>
                    </a:ext>
                  </a:extLst>
                </a:gridCol>
                <a:gridCol w="2099932">
                  <a:extLst>
                    <a:ext uri="{9D8B030D-6E8A-4147-A177-3AD203B41FA5}">
                      <a16:colId xmlns:a16="http://schemas.microsoft.com/office/drawing/2014/main" val="2505237269"/>
                    </a:ext>
                  </a:extLst>
                </a:gridCol>
                <a:gridCol w="2351924">
                  <a:extLst>
                    <a:ext uri="{9D8B030D-6E8A-4147-A177-3AD203B41FA5}">
                      <a16:colId xmlns:a16="http://schemas.microsoft.com/office/drawing/2014/main" val="1384758861"/>
                    </a:ext>
                  </a:extLst>
                </a:gridCol>
                <a:gridCol w="2015932">
                  <a:extLst>
                    <a:ext uri="{9D8B030D-6E8A-4147-A177-3AD203B41FA5}">
                      <a16:colId xmlns:a16="http://schemas.microsoft.com/office/drawing/2014/main" val="3450294599"/>
                    </a:ext>
                  </a:extLst>
                </a:gridCol>
              </a:tblGrid>
              <a:tr h="370840">
                <a:tc>
                  <a:txBody>
                    <a:bodyPr/>
                    <a:lstStyle/>
                    <a:p>
                      <a:pPr algn="ctr"/>
                      <a:r>
                        <a:rPr lang="en-US" dirty="0"/>
                        <a:t>academy</a:t>
                      </a:r>
                    </a:p>
                  </a:txBody>
                  <a:tcPr/>
                </a:tc>
                <a:tc>
                  <a:txBody>
                    <a:bodyPr/>
                    <a:lstStyle/>
                    <a:p>
                      <a:pPr algn="ctr"/>
                      <a:r>
                        <a:rPr lang="en-US" dirty="0"/>
                        <a:t>Population (people)</a:t>
                      </a:r>
                    </a:p>
                  </a:txBody>
                  <a:tcPr/>
                </a:tc>
                <a:tc>
                  <a:txBody>
                    <a:bodyPr/>
                    <a:lstStyle/>
                    <a:p>
                      <a:pPr algn="ctr"/>
                      <a:r>
                        <a:rPr lang="en-US" dirty="0"/>
                        <a:t>percentage</a:t>
                      </a:r>
                    </a:p>
                  </a:txBody>
                  <a:tcPr/>
                </a:tc>
                <a:tc>
                  <a:txBody>
                    <a:bodyPr/>
                    <a:lstStyle/>
                    <a:p>
                      <a:pPr algn="ctr"/>
                      <a:r>
                        <a:rPr lang="en-US" dirty="0"/>
                        <a:t>Sample (people)</a:t>
                      </a:r>
                    </a:p>
                  </a:txBody>
                  <a:tcPr/>
                </a:tc>
                <a:extLst>
                  <a:ext uri="{0D108BD9-81ED-4DB2-BD59-A6C34878D82A}">
                    <a16:rowId xmlns:a16="http://schemas.microsoft.com/office/drawing/2014/main" val="3833258549"/>
                  </a:ext>
                </a:extLst>
              </a:tr>
              <a:tr h="370840">
                <a:tc>
                  <a:txBody>
                    <a:bodyPr/>
                    <a:lstStyle/>
                    <a:p>
                      <a:r>
                        <a:rPr lang="en-US" dirty="0" err="1"/>
                        <a:t>Chulachomklao</a:t>
                      </a:r>
                      <a:r>
                        <a:rPr lang="en-US" dirty="0"/>
                        <a:t> Royal Military Academy</a:t>
                      </a:r>
                    </a:p>
                  </a:txBody>
                  <a:tcPr/>
                </a:tc>
                <a:tc>
                  <a:txBody>
                    <a:bodyPr/>
                    <a:lstStyle/>
                    <a:p>
                      <a:pPr algn="ctr"/>
                      <a:r>
                        <a:rPr lang="en-US" dirty="0"/>
                        <a:t>545</a:t>
                      </a:r>
                    </a:p>
                  </a:txBody>
                  <a:tcPr/>
                </a:tc>
                <a:tc>
                  <a:txBody>
                    <a:bodyPr/>
                    <a:lstStyle/>
                    <a:p>
                      <a:pPr algn="ctr"/>
                      <a:r>
                        <a:rPr lang="en-US" dirty="0"/>
                        <a:t>39.41</a:t>
                      </a:r>
                    </a:p>
                  </a:txBody>
                  <a:tcPr/>
                </a:tc>
                <a:tc>
                  <a:txBody>
                    <a:bodyPr/>
                    <a:lstStyle/>
                    <a:p>
                      <a:pPr algn="ctr"/>
                      <a:r>
                        <a:rPr lang="en-US" dirty="0"/>
                        <a:t>150</a:t>
                      </a:r>
                    </a:p>
                  </a:txBody>
                  <a:tcPr/>
                </a:tc>
                <a:extLst>
                  <a:ext uri="{0D108BD9-81ED-4DB2-BD59-A6C34878D82A}">
                    <a16:rowId xmlns:a16="http://schemas.microsoft.com/office/drawing/2014/main" val="1692310078"/>
                  </a:ext>
                </a:extLst>
              </a:tr>
              <a:tr h="370840">
                <a:tc>
                  <a:txBody>
                    <a:bodyPr/>
                    <a:lstStyle/>
                    <a:p>
                      <a:r>
                        <a:rPr lang="en-US" dirty="0"/>
                        <a:t>Royal Thai Naval Academy</a:t>
                      </a:r>
                    </a:p>
                  </a:txBody>
                  <a:tcPr/>
                </a:tc>
                <a:tc>
                  <a:txBody>
                    <a:bodyPr/>
                    <a:lstStyle/>
                    <a:p>
                      <a:pPr algn="ctr"/>
                      <a:r>
                        <a:rPr lang="en-US" dirty="0"/>
                        <a:t>260</a:t>
                      </a:r>
                    </a:p>
                  </a:txBody>
                  <a:tcPr/>
                </a:tc>
                <a:tc>
                  <a:txBody>
                    <a:bodyPr/>
                    <a:lstStyle/>
                    <a:p>
                      <a:pPr algn="ctr"/>
                      <a:r>
                        <a:rPr lang="en-US" dirty="0"/>
                        <a:t>18.80</a:t>
                      </a:r>
                    </a:p>
                  </a:txBody>
                  <a:tcPr/>
                </a:tc>
                <a:tc>
                  <a:txBody>
                    <a:bodyPr/>
                    <a:lstStyle/>
                    <a:p>
                      <a:pPr algn="ctr"/>
                      <a:r>
                        <a:rPr lang="en-US" dirty="0"/>
                        <a:t>71</a:t>
                      </a:r>
                    </a:p>
                  </a:txBody>
                  <a:tcPr/>
                </a:tc>
                <a:extLst>
                  <a:ext uri="{0D108BD9-81ED-4DB2-BD59-A6C34878D82A}">
                    <a16:rowId xmlns:a16="http://schemas.microsoft.com/office/drawing/2014/main" val="144649738"/>
                  </a:ext>
                </a:extLst>
              </a:tr>
              <a:tr h="370840">
                <a:tc>
                  <a:txBody>
                    <a:bodyPr/>
                    <a:lstStyle/>
                    <a:p>
                      <a:r>
                        <a:rPr lang="en-US" dirty="0"/>
                        <a:t>Royal Air Force Academy</a:t>
                      </a:r>
                    </a:p>
                  </a:txBody>
                  <a:tcPr/>
                </a:tc>
                <a:tc>
                  <a:txBody>
                    <a:bodyPr/>
                    <a:lstStyle/>
                    <a:p>
                      <a:pPr algn="ctr"/>
                      <a:r>
                        <a:rPr lang="en-US" dirty="0"/>
                        <a:t>310</a:t>
                      </a:r>
                    </a:p>
                  </a:txBody>
                  <a:tcPr/>
                </a:tc>
                <a:tc>
                  <a:txBody>
                    <a:bodyPr/>
                    <a:lstStyle/>
                    <a:p>
                      <a:pPr algn="ctr"/>
                      <a:r>
                        <a:rPr lang="en-US" dirty="0"/>
                        <a:t>22.42</a:t>
                      </a:r>
                    </a:p>
                  </a:txBody>
                  <a:tcPr/>
                </a:tc>
                <a:tc>
                  <a:txBody>
                    <a:bodyPr/>
                    <a:lstStyle/>
                    <a:p>
                      <a:pPr algn="ctr"/>
                      <a:r>
                        <a:rPr lang="en-US" dirty="0"/>
                        <a:t>85</a:t>
                      </a:r>
                    </a:p>
                  </a:txBody>
                  <a:tcPr/>
                </a:tc>
                <a:extLst>
                  <a:ext uri="{0D108BD9-81ED-4DB2-BD59-A6C34878D82A}">
                    <a16:rowId xmlns:a16="http://schemas.microsoft.com/office/drawing/2014/main" val="1718895338"/>
                  </a:ext>
                </a:extLst>
              </a:tr>
              <a:tr h="370840">
                <a:tc>
                  <a:txBody>
                    <a:bodyPr/>
                    <a:lstStyle/>
                    <a:p>
                      <a:r>
                        <a:rPr lang="en-US" dirty="0"/>
                        <a:t>Command and General Staff College</a:t>
                      </a:r>
                    </a:p>
                  </a:txBody>
                  <a:tcPr/>
                </a:tc>
                <a:tc>
                  <a:txBody>
                    <a:bodyPr/>
                    <a:lstStyle/>
                    <a:p>
                      <a:pPr algn="ctr"/>
                      <a:r>
                        <a:rPr lang="en-US" dirty="0"/>
                        <a:t>66</a:t>
                      </a:r>
                    </a:p>
                  </a:txBody>
                  <a:tcPr/>
                </a:tc>
                <a:tc>
                  <a:txBody>
                    <a:bodyPr/>
                    <a:lstStyle/>
                    <a:p>
                      <a:pPr algn="ctr"/>
                      <a:r>
                        <a:rPr lang="en-US" dirty="0"/>
                        <a:t>4.77</a:t>
                      </a:r>
                    </a:p>
                  </a:txBody>
                  <a:tcPr/>
                </a:tc>
                <a:tc>
                  <a:txBody>
                    <a:bodyPr/>
                    <a:lstStyle/>
                    <a:p>
                      <a:pPr algn="ctr"/>
                      <a:r>
                        <a:rPr lang="en-US" dirty="0"/>
                        <a:t>18</a:t>
                      </a:r>
                    </a:p>
                  </a:txBody>
                  <a:tcPr/>
                </a:tc>
                <a:extLst>
                  <a:ext uri="{0D108BD9-81ED-4DB2-BD59-A6C34878D82A}">
                    <a16:rowId xmlns:a16="http://schemas.microsoft.com/office/drawing/2014/main" val="3587270195"/>
                  </a:ext>
                </a:extLst>
              </a:tr>
              <a:tr h="370840">
                <a:tc>
                  <a:txBody>
                    <a:bodyPr/>
                    <a:lstStyle/>
                    <a:p>
                      <a:r>
                        <a:rPr lang="en-US" dirty="0"/>
                        <a:t>Naval Command and Staff College</a:t>
                      </a:r>
                    </a:p>
                  </a:txBody>
                  <a:tcPr/>
                </a:tc>
                <a:tc>
                  <a:txBody>
                    <a:bodyPr/>
                    <a:lstStyle/>
                    <a:p>
                      <a:pPr algn="ctr"/>
                      <a:r>
                        <a:rPr lang="en-US" dirty="0"/>
                        <a:t>17</a:t>
                      </a:r>
                    </a:p>
                  </a:txBody>
                  <a:tcPr/>
                </a:tc>
                <a:tc>
                  <a:txBody>
                    <a:bodyPr/>
                    <a:lstStyle/>
                    <a:p>
                      <a:pPr algn="ctr"/>
                      <a:r>
                        <a:rPr lang="en-US" dirty="0"/>
                        <a:t>1.23</a:t>
                      </a:r>
                    </a:p>
                  </a:txBody>
                  <a:tcPr/>
                </a:tc>
                <a:tc>
                  <a:txBody>
                    <a:bodyPr/>
                    <a:lstStyle/>
                    <a:p>
                      <a:pPr algn="ctr"/>
                      <a:r>
                        <a:rPr lang="en-US" dirty="0"/>
                        <a:t>5</a:t>
                      </a:r>
                    </a:p>
                  </a:txBody>
                  <a:tcPr/>
                </a:tc>
                <a:extLst>
                  <a:ext uri="{0D108BD9-81ED-4DB2-BD59-A6C34878D82A}">
                    <a16:rowId xmlns:a16="http://schemas.microsoft.com/office/drawing/2014/main" val="172049522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Air Command and Staff College</a:t>
                      </a:r>
                    </a:p>
                  </a:txBody>
                  <a:tcPr/>
                </a:tc>
                <a:tc>
                  <a:txBody>
                    <a:bodyPr/>
                    <a:lstStyle/>
                    <a:p>
                      <a:pPr algn="ctr"/>
                      <a:r>
                        <a:rPr lang="en-US" dirty="0"/>
                        <a:t>39</a:t>
                      </a:r>
                    </a:p>
                  </a:txBody>
                  <a:tcPr/>
                </a:tc>
                <a:tc>
                  <a:txBody>
                    <a:bodyPr/>
                    <a:lstStyle/>
                    <a:p>
                      <a:pPr algn="ctr"/>
                      <a:r>
                        <a:rPr lang="en-US" dirty="0"/>
                        <a:t>2.82</a:t>
                      </a:r>
                    </a:p>
                  </a:txBody>
                  <a:tcPr/>
                </a:tc>
                <a:tc>
                  <a:txBody>
                    <a:bodyPr/>
                    <a:lstStyle/>
                    <a:p>
                      <a:pPr algn="ctr"/>
                      <a:r>
                        <a:rPr lang="en-US" dirty="0"/>
                        <a:t>11</a:t>
                      </a:r>
                    </a:p>
                  </a:txBody>
                  <a:tcPr/>
                </a:tc>
                <a:extLst>
                  <a:ext uri="{0D108BD9-81ED-4DB2-BD59-A6C34878D82A}">
                    <a16:rowId xmlns:a16="http://schemas.microsoft.com/office/drawing/2014/main" val="4231582274"/>
                  </a:ext>
                </a:extLst>
              </a:tr>
              <a:tr h="370840">
                <a:tc>
                  <a:txBody>
                    <a:bodyPr/>
                    <a:lstStyle/>
                    <a:p>
                      <a:r>
                        <a:rPr lang="en-US" dirty="0"/>
                        <a:t>Joint War College</a:t>
                      </a:r>
                    </a:p>
                  </a:txBody>
                  <a:tcPr/>
                </a:tc>
                <a:tc>
                  <a:txBody>
                    <a:bodyPr/>
                    <a:lstStyle/>
                    <a:p>
                      <a:pPr algn="ctr"/>
                      <a:r>
                        <a:rPr lang="en-US" dirty="0"/>
                        <a:t>47</a:t>
                      </a:r>
                    </a:p>
                  </a:txBody>
                  <a:tcPr/>
                </a:tc>
                <a:tc>
                  <a:txBody>
                    <a:bodyPr/>
                    <a:lstStyle/>
                    <a:p>
                      <a:pPr algn="ctr"/>
                      <a:r>
                        <a:rPr lang="en-US" dirty="0"/>
                        <a:t>3.40</a:t>
                      </a:r>
                    </a:p>
                  </a:txBody>
                  <a:tcPr/>
                </a:tc>
                <a:tc>
                  <a:txBody>
                    <a:bodyPr/>
                    <a:lstStyle/>
                    <a:p>
                      <a:pPr algn="ctr"/>
                      <a:r>
                        <a:rPr lang="en-US" dirty="0"/>
                        <a:t>13</a:t>
                      </a:r>
                    </a:p>
                  </a:txBody>
                  <a:tcPr/>
                </a:tc>
                <a:extLst>
                  <a:ext uri="{0D108BD9-81ED-4DB2-BD59-A6C34878D82A}">
                    <a16:rowId xmlns:a16="http://schemas.microsoft.com/office/drawing/2014/main" val="1607811337"/>
                  </a:ext>
                </a:extLst>
              </a:tr>
              <a:tr h="370840">
                <a:tc>
                  <a:txBody>
                    <a:bodyPr/>
                    <a:lstStyle/>
                    <a:p>
                      <a:r>
                        <a:rPr lang="en-US" dirty="0"/>
                        <a:t>Army War College</a:t>
                      </a:r>
                    </a:p>
                  </a:txBody>
                  <a:tcPr/>
                </a:tc>
                <a:tc>
                  <a:txBody>
                    <a:bodyPr/>
                    <a:lstStyle/>
                    <a:p>
                      <a:pPr algn="ctr"/>
                      <a:r>
                        <a:rPr lang="en-US" dirty="0"/>
                        <a:t>45</a:t>
                      </a:r>
                    </a:p>
                  </a:txBody>
                  <a:tcPr/>
                </a:tc>
                <a:tc>
                  <a:txBody>
                    <a:bodyPr/>
                    <a:lstStyle/>
                    <a:p>
                      <a:pPr algn="ctr"/>
                      <a:r>
                        <a:rPr lang="en-US" dirty="0"/>
                        <a:t>3.25</a:t>
                      </a:r>
                    </a:p>
                  </a:txBody>
                  <a:tcPr/>
                </a:tc>
                <a:tc>
                  <a:txBody>
                    <a:bodyPr/>
                    <a:lstStyle/>
                    <a:p>
                      <a:pPr algn="ctr"/>
                      <a:r>
                        <a:rPr lang="en-US" dirty="0"/>
                        <a:t>12</a:t>
                      </a:r>
                    </a:p>
                  </a:txBody>
                  <a:tcPr/>
                </a:tc>
                <a:extLst>
                  <a:ext uri="{0D108BD9-81ED-4DB2-BD59-A6C34878D82A}">
                    <a16:rowId xmlns:a16="http://schemas.microsoft.com/office/drawing/2014/main" val="314123826"/>
                  </a:ext>
                </a:extLst>
              </a:tr>
              <a:tr h="370840">
                <a:tc>
                  <a:txBody>
                    <a:bodyPr/>
                    <a:lstStyle/>
                    <a:p>
                      <a:r>
                        <a:rPr lang="en-US" dirty="0"/>
                        <a:t>Naval War College</a:t>
                      </a:r>
                    </a:p>
                  </a:txBody>
                  <a:tcPr/>
                </a:tc>
                <a:tc>
                  <a:txBody>
                    <a:bodyPr/>
                    <a:lstStyle/>
                    <a:p>
                      <a:pPr algn="ctr"/>
                      <a:r>
                        <a:rPr lang="en-US" dirty="0"/>
                        <a:t>14</a:t>
                      </a:r>
                    </a:p>
                  </a:txBody>
                  <a:tcPr/>
                </a:tc>
                <a:tc>
                  <a:txBody>
                    <a:bodyPr/>
                    <a:lstStyle/>
                    <a:p>
                      <a:pPr algn="ctr"/>
                      <a:r>
                        <a:rPr lang="en-US" dirty="0"/>
                        <a:t>1.01</a:t>
                      </a:r>
                    </a:p>
                  </a:txBody>
                  <a:tcPr/>
                </a:tc>
                <a:tc>
                  <a:txBody>
                    <a:bodyPr/>
                    <a:lstStyle/>
                    <a:p>
                      <a:pPr algn="ctr"/>
                      <a:r>
                        <a:rPr lang="en-US" dirty="0"/>
                        <a:t>4</a:t>
                      </a:r>
                    </a:p>
                  </a:txBody>
                  <a:tcPr/>
                </a:tc>
                <a:extLst>
                  <a:ext uri="{0D108BD9-81ED-4DB2-BD59-A6C34878D82A}">
                    <a16:rowId xmlns:a16="http://schemas.microsoft.com/office/drawing/2014/main" val="1694631601"/>
                  </a:ext>
                </a:extLst>
              </a:tr>
              <a:tr h="370840">
                <a:tc>
                  <a:txBody>
                    <a:bodyPr/>
                    <a:lstStyle/>
                    <a:p>
                      <a:r>
                        <a:rPr lang="en-US" dirty="0"/>
                        <a:t>Air War College</a:t>
                      </a:r>
                    </a:p>
                  </a:txBody>
                  <a:tcPr/>
                </a:tc>
                <a:tc>
                  <a:txBody>
                    <a:bodyPr/>
                    <a:lstStyle/>
                    <a:p>
                      <a:pPr algn="ctr"/>
                      <a:r>
                        <a:rPr lang="en-US" dirty="0"/>
                        <a:t>40</a:t>
                      </a:r>
                    </a:p>
                  </a:txBody>
                  <a:tcPr/>
                </a:tc>
                <a:tc>
                  <a:txBody>
                    <a:bodyPr/>
                    <a:lstStyle/>
                    <a:p>
                      <a:pPr algn="ctr"/>
                      <a:r>
                        <a:rPr lang="en-US" dirty="0"/>
                        <a:t>2.89</a:t>
                      </a:r>
                    </a:p>
                  </a:txBody>
                  <a:tcPr/>
                </a:tc>
                <a:tc>
                  <a:txBody>
                    <a:bodyPr/>
                    <a:lstStyle/>
                    <a:p>
                      <a:pPr algn="ctr"/>
                      <a:r>
                        <a:rPr lang="en-US" dirty="0"/>
                        <a:t>11</a:t>
                      </a:r>
                    </a:p>
                  </a:txBody>
                  <a:tcPr/>
                </a:tc>
                <a:extLst>
                  <a:ext uri="{0D108BD9-81ED-4DB2-BD59-A6C34878D82A}">
                    <a16:rowId xmlns:a16="http://schemas.microsoft.com/office/drawing/2014/main" val="2934547260"/>
                  </a:ext>
                </a:extLst>
              </a:tr>
              <a:tr h="370840">
                <a:tc>
                  <a:txBody>
                    <a:bodyPr/>
                    <a:lstStyle/>
                    <a:p>
                      <a:pPr algn="ctr"/>
                      <a:r>
                        <a:rPr lang="en-US" dirty="0"/>
                        <a:t>Total</a:t>
                      </a:r>
                    </a:p>
                  </a:txBody>
                  <a:tcPr/>
                </a:tc>
                <a:tc>
                  <a:txBody>
                    <a:bodyPr/>
                    <a:lstStyle/>
                    <a:p>
                      <a:pPr algn="ctr"/>
                      <a:r>
                        <a:rPr lang="en-US" dirty="0"/>
                        <a:t>1,383</a:t>
                      </a:r>
                    </a:p>
                  </a:txBody>
                  <a:tcPr/>
                </a:tc>
                <a:tc>
                  <a:txBody>
                    <a:bodyPr/>
                    <a:lstStyle/>
                    <a:p>
                      <a:pPr algn="ctr"/>
                      <a:r>
                        <a:rPr lang="en-US" dirty="0"/>
                        <a:t>100.00</a:t>
                      </a:r>
                    </a:p>
                  </a:txBody>
                  <a:tcPr/>
                </a:tc>
                <a:tc>
                  <a:txBody>
                    <a:bodyPr/>
                    <a:lstStyle/>
                    <a:p>
                      <a:pPr algn="ctr"/>
                      <a:r>
                        <a:rPr lang="en-US" dirty="0"/>
                        <a:t>380</a:t>
                      </a:r>
                    </a:p>
                  </a:txBody>
                  <a:tcPr/>
                </a:tc>
                <a:extLst>
                  <a:ext uri="{0D108BD9-81ED-4DB2-BD59-A6C34878D82A}">
                    <a16:rowId xmlns:a16="http://schemas.microsoft.com/office/drawing/2014/main" val="373980858"/>
                  </a:ext>
                </a:extLst>
              </a:tr>
            </a:tbl>
          </a:graphicData>
        </a:graphic>
      </p:graphicFrame>
    </p:spTree>
    <p:extLst>
      <p:ext uri="{BB962C8B-B14F-4D97-AF65-F5344CB8AC3E}">
        <p14:creationId xmlns:p14="http://schemas.microsoft.com/office/powerpoint/2010/main" val="19197703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600635"/>
            <a:ext cx="10396882" cy="1151965"/>
          </a:xfrm>
        </p:spPr>
        <p:txBody>
          <a:bodyPr>
            <a:noAutofit/>
          </a:bodyPr>
          <a:lstStyle/>
          <a:p>
            <a:pPr algn="ctr"/>
            <a:r>
              <a:rPr kumimoji="0" lang="en-US"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Writing sample </a:t>
            </a:r>
            <a:r>
              <a:rPr lang="en-US" sz="4400" b="1" dirty="0">
                <a:latin typeface="AngsanaUPC" panose="02020603050405020304" pitchFamily="18" charset="-34"/>
                <a:cs typeface="AngsanaUPC" panose="02020603050405020304" pitchFamily="18" charset="-34"/>
              </a:rPr>
              <a:t>Target audience scope</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143000" y="1828800"/>
            <a:ext cx="10246899" cy="3914274"/>
          </a:xfrm>
        </p:spPr>
        <p:txBody>
          <a:bodyPr>
            <a:normAutofit/>
          </a:bodyPr>
          <a:lstStyle/>
          <a:p>
            <a:pPr marL="0" marR="0" indent="0">
              <a:lnSpc>
                <a:spcPct val="107000"/>
              </a:lnSpc>
              <a:spcBef>
                <a:spcPts val="0"/>
              </a:spcBef>
              <a:spcAft>
                <a:spcPts val="0"/>
              </a:spcAft>
              <a:buNone/>
            </a:pPr>
            <a:r>
              <a:rPr lang="en-US" sz="2800" dirty="0">
                <a:latin typeface="AngsanaUPC" panose="02020603050405020304" pitchFamily="18" charset="-34"/>
                <a:ea typeface="Calibri" panose="020F0502020204030204" pitchFamily="34" charset="0"/>
                <a:cs typeface="AngsanaUPC" panose="02020603050405020304" pitchFamily="18" charset="-34"/>
              </a:rPr>
              <a:t>After analyzing the quantitative data, conducted data collection by in-depth interview techniques with 21 persons expert consisting of 1) instructor of a commissioned military academy with expertise in professional military development 2) 7 general-ranking officers who are generally recognized as professional soldiers and 3) 7 university lecturers in political science with expertise in politics and government. The purpose of the interview was to inquire about ways to enhance the career performance of commissioned officers.</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a:p>
            <a:pPr marL="0" marR="0" indent="0">
              <a:lnSpc>
                <a:spcPct val="107000"/>
              </a:lnSpc>
              <a:spcBef>
                <a:spcPts val="0"/>
              </a:spcBef>
              <a:spcAft>
                <a:spcPts val="0"/>
              </a:spcAft>
              <a:buNone/>
            </a:pPr>
            <a:endParaRPr lang="en-US" sz="2800" dirty="0">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141</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8826697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885600" y="609600"/>
            <a:ext cx="11097126" cy="1151965"/>
          </a:xfrm>
        </p:spPr>
        <p:txBody>
          <a:bodyPr>
            <a:noAutofit/>
          </a:bodyPr>
          <a:lstStyle/>
          <a:p>
            <a:pPr algn="ctr"/>
            <a:r>
              <a:rPr kumimoji="0" lang="en-US"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Writing sample </a:t>
            </a:r>
            <a:r>
              <a:rPr lang="en-US" sz="4400" b="1" dirty="0">
                <a:latin typeface="AngsanaUPC" panose="02020603050405020304" pitchFamily="18" charset="-34"/>
                <a:cs typeface="AngsanaUPC" panose="02020603050405020304" pitchFamily="18" charset="-34"/>
              </a:rPr>
              <a:t>Location boundaries</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852943" y="2157132"/>
            <a:ext cx="11097126" cy="2543735"/>
          </a:xfrm>
          <a:solidFill>
            <a:srgbClr val="99FF99"/>
          </a:solidFill>
        </p:spPr>
        <p:txBody>
          <a:bodyPr>
            <a:noAutofit/>
          </a:bodyPr>
          <a:lstStyle/>
          <a:p>
            <a:pPr algn="l">
              <a:lnSpc>
                <a:spcPct val="107000"/>
              </a:lnSpc>
            </a:pPr>
            <a:r>
              <a:rPr lang="en-US" sz="2800" b="0" dirty="0">
                <a:solidFill>
                  <a:schemeClr val="tx1"/>
                </a:solidFill>
                <a:latin typeface="Browallia New" panose="020B0604020202020204" pitchFamily="34" charset="-34"/>
                <a:ea typeface="Calibri" panose="020F0502020204030204" pitchFamily="34" charset="0"/>
                <a:cs typeface="Browallia New" panose="020B0604020202020204" pitchFamily="34" charset="-34"/>
              </a:rPr>
              <a:t>The researcher collected data from 10 commissioned military institutes as follows: 1) </a:t>
            </a:r>
            <a:r>
              <a:rPr lang="en-US" sz="2800" b="0" dirty="0" err="1">
                <a:solidFill>
                  <a:schemeClr val="tx1"/>
                </a:solidFill>
                <a:latin typeface="Browallia New" panose="020B0604020202020204" pitchFamily="34" charset="-34"/>
                <a:cs typeface="Browallia New" panose="020B0604020202020204" pitchFamily="34" charset="-34"/>
              </a:rPr>
              <a:t>Chulachomklao</a:t>
            </a:r>
            <a:r>
              <a:rPr lang="en-US" sz="2800" b="0" dirty="0">
                <a:solidFill>
                  <a:schemeClr val="tx1"/>
                </a:solidFill>
                <a:latin typeface="Browallia New" panose="020B0604020202020204" pitchFamily="34" charset="-34"/>
                <a:cs typeface="Browallia New" panose="020B0604020202020204" pitchFamily="34" charset="-34"/>
              </a:rPr>
              <a:t> Royal Military Academy</a:t>
            </a:r>
            <a:r>
              <a:rPr lang="en-US" sz="28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2) </a:t>
            </a:r>
            <a:r>
              <a:rPr lang="en-US" sz="2800" b="0" dirty="0">
                <a:solidFill>
                  <a:schemeClr val="tx1"/>
                </a:solidFill>
                <a:latin typeface="Browallia New" panose="020B0604020202020204" pitchFamily="34" charset="-34"/>
                <a:cs typeface="Browallia New" panose="020B0604020202020204" pitchFamily="34" charset="-34"/>
              </a:rPr>
              <a:t>Royal Thai Naval Academy 3) Royal Air Force Academy 4) Command and General Staff College 5) Naval Command and Staff College 6) Air Command and Staff College 7) </a:t>
            </a:r>
            <a:r>
              <a:rPr lang="en-US" sz="2800" b="0" i="0" u="none" strike="noStrike" dirty="0">
                <a:solidFill>
                  <a:schemeClr val="tx1"/>
                </a:solidFill>
                <a:effectLst/>
                <a:latin typeface="Browallia New" panose="020B0604020202020204" pitchFamily="34" charset="-34"/>
                <a:cs typeface="Browallia New" panose="020B0604020202020204" pitchFamily="34" charset="-34"/>
              </a:rPr>
              <a:t>Joint War College 8) Army War College 9) Naval War College and 10) Air War College</a:t>
            </a:r>
          </a:p>
          <a:p>
            <a:pPr algn="l">
              <a:lnSpc>
                <a:spcPct val="107000"/>
              </a:lnSpc>
            </a:pPr>
            <a:endParaRPr lang="en-US" sz="2800" b="0" i="0" u="none" strike="noStrike" dirty="0">
              <a:solidFill>
                <a:schemeClr val="tx1"/>
              </a:solidFill>
              <a:effectLst/>
              <a:latin typeface="Browallia New" panose="020B0604020202020204" pitchFamily="34" charset="-34"/>
              <a:cs typeface="Browallia New" panose="020B0604020202020204" pitchFamily="34" charset="-34"/>
            </a:endParaRPr>
          </a:p>
          <a:p>
            <a:pPr>
              <a:lnSpc>
                <a:spcPct val="107000"/>
              </a:lnSpc>
            </a:pPr>
            <a:endParaRPr lang="en-US" sz="2800" b="0" dirty="0">
              <a:solidFill>
                <a:schemeClr val="tx1"/>
              </a:solidFill>
              <a:latin typeface="Browallia New" panose="020B0604020202020204" pitchFamily="34" charset="-34"/>
              <a:cs typeface="Browallia New" panose="020B0604020202020204" pitchFamily="34" charset="-34"/>
            </a:endParaRPr>
          </a:p>
          <a:p>
            <a:pPr>
              <a:lnSpc>
                <a:spcPct val="107000"/>
              </a:lnSpc>
            </a:pPr>
            <a:endParaRPr lang="en-US" sz="2800" b="0" dirty="0">
              <a:solidFill>
                <a:schemeClr val="tx1"/>
              </a:solidFill>
              <a:latin typeface="Browallia New" panose="020B0604020202020204" pitchFamily="34" charset="-34"/>
              <a:cs typeface="Browallia New" panose="020B0604020202020204" pitchFamily="34" charset="-34"/>
            </a:endParaRPr>
          </a:p>
          <a:p>
            <a:pPr>
              <a:lnSpc>
                <a:spcPct val="107000"/>
              </a:lnSpc>
            </a:pPr>
            <a:endParaRPr lang="en-US" sz="2800" b="0" dirty="0">
              <a:solidFill>
                <a:schemeClr val="tx1"/>
              </a:solidFill>
              <a:latin typeface="Browallia New" panose="020B0604020202020204" pitchFamily="34" charset="-34"/>
              <a:cs typeface="Browallia New" panose="020B0604020202020204" pitchFamily="34" charset="-34"/>
            </a:endParaRPr>
          </a:p>
          <a:p>
            <a:pPr>
              <a:lnSpc>
                <a:spcPct val="107000"/>
              </a:lnSpc>
            </a:pPr>
            <a:r>
              <a:rPr lang="en-US" sz="2800" b="0" dirty="0">
                <a:solidFill>
                  <a:schemeClr val="tx1"/>
                </a:solidFill>
                <a:effectLst/>
                <a:latin typeface="Browallia New" panose="020B0604020202020204" pitchFamily="34" charset="-34"/>
                <a:ea typeface="Calibri" panose="020F0502020204030204" pitchFamily="34" charset="0"/>
                <a:cs typeface="Browallia New" panose="020B0604020202020204" pitchFamily="34" charset="-34"/>
              </a:rPr>
              <a:t> </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142</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0209488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762000" y="742277"/>
            <a:ext cx="10396882" cy="1151965"/>
          </a:xfrm>
        </p:spPr>
        <p:txBody>
          <a:bodyPr>
            <a:noAutofit/>
          </a:bodyPr>
          <a:lstStyle/>
          <a:p>
            <a:pPr algn="ctr"/>
            <a:r>
              <a:rPr kumimoji="0" lang="en-US"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Writing sample </a:t>
            </a:r>
            <a:r>
              <a:rPr lang="en-US" sz="4400" b="1" dirty="0">
                <a:latin typeface="AngsanaUPC" panose="02020603050405020304" pitchFamily="18" charset="-34"/>
                <a:cs typeface="AngsanaUPC" panose="02020603050405020304" pitchFamily="18" charset="-34"/>
              </a:rPr>
              <a:t> Period scope</a:t>
            </a: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066800" y="1991959"/>
            <a:ext cx="10826009" cy="2971800"/>
          </a:xfrm>
        </p:spPr>
        <p:txBody>
          <a:bodyPr>
            <a:normAutofit/>
          </a:bodyPr>
          <a:lstStyle/>
          <a:p>
            <a:pPr marL="0" marR="0" indent="0">
              <a:lnSpc>
                <a:spcPct val="107000"/>
              </a:lnSpc>
              <a:spcBef>
                <a:spcPts val="0"/>
              </a:spcBef>
              <a:spcAft>
                <a:spcPts val="0"/>
              </a:spcAft>
              <a:buNone/>
            </a:pPr>
            <a:r>
              <a:rPr lang="en-US" sz="3600" dirty="0">
                <a:latin typeface="AngsanaUPC" panose="02020603050405020304" pitchFamily="18" charset="-34"/>
                <a:ea typeface="Calibri" panose="020F0502020204030204" pitchFamily="34" charset="0"/>
                <a:cs typeface="AngsanaUPC" panose="02020603050405020304" pitchFamily="18" charset="-34"/>
              </a:rPr>
              <a:t>Scope of time for collecting data from the samples used in the research a total of 440 people and collected data with target groups. A total of 21 people starting from January 2022-March 2023 </a:t>
            </a:r>
            <a:endParaRPr lang="en-US" sz="3600" dirty="0">
              <a:effectLst/>
              <a:latin typeface="AngsanaUPC" panose="02020603050405020304" pitchFamily="18" charset="-34"/>
              <a:ea typeface="Calibri" panose="020F0502020204030204" pitchFamily="34" charset="0"/>
              <a:cs typeface="AngsanaUPC" panose="02020603050405020304" pitchFamily="18" charset="-34"/>
            </a:endParaRPr>
          </a:p>
          <a:p>
            <a:pPr marL="0" marR="0" indent="0">
              <a:lnSpc>
                <a:spcPct val="107000"/>
              </a:lnSpc>
              <a:spcBef>
                <a:spcPts val="0"/>
              </a:spcBef>
              <a:spcAft>
                <a:spcPts val="0"/>
              </a:spcAft>
              <a:buNone/>
            </a:pPr>
            <a:endParaRPr lang="en-US" sz="3600" dirty="0">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143</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9841905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1049000" cy="1151965"/>
          </a:xfrm>
        </p:spPr>
        <p:txBody>
          <a:bodyPr>
            <a:noAutofit/>
          </a:bodyPr>
          <a:lstStyle/>
          <a:p>
            <a:pPr algn="ctr"/>
            <a:r>
              <a:rPr lang="en-US" sz="2800" b="1" dirty="0">
                <a:latin typeface="BrowalliaUPC" panose="020B0604020202020204" pitchFamily="34" charset="-34"/>
                <a:cs typeface="BrowalliaUPC" panose="020B0604020202020204" pitchFamily="34" charset="-34"/>
              </a:rPr>
              <a:t>Research Conceptual </a:t>
            </a:r>
            <a:r>
              <a:rPr lang="en-US" sz="2800" dirty="0">
                <a:latin typeface="BrowalliaUPC" panose="020B0604020202020204" pitchFamily="34" charset="-34"/>
                <a:cs typeface="BrowalliaUPC" panose="020B0604020202020204" pitchFamily="34" charset="-34"/>
              </a:rPr>
              <a:t>F</a:t>
            </a:r>
            <a:r>
              <a:rPr lang="en-US" sz="2800" b="1" dirty="0">
                <a:latin typeface="BrowalliaUPC" panose="020B0604020202020204" pitchFamily="34" charset="-34"/>
                <a:cs typeface="BrowalliaUPC" panose="020B0604020202020204" pitchFamily="34" charset="-34"/>
              </a:rPr>
              <a:t>ramework </a:t>
            </a:r>
            <a:r>
              <a:rPr lang="en-US" sz="2800" b="1" dirty="0">
                <a:latin typeface="AngsanaUPC" panose="02020603050405020304" pitchFamily="18" charset="-34"/>
                <a:cs typeface="AngsanaUPC" panose="02020603050405020304" pitchFamily="18" charset="-34"/>
              </a:rPr>
              <a:t>Efficiency Improvement Guideline of Professional Military of Commissioned Officers</a:t>
            </a:r>
            <a:endParaRPr lang="th-TH" sz="4400" b="1"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144</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dirty="0"/>
              <a:t>1</a:t>
            </a:r>
          </a:p>
        </p:txBody>
      </p:sp>
      <p:pic>
        <p:nvPicPr>
          <p:cNvPr id="6" name="รูปภาพ 5">
            <a:extLst>
              <a:ext uri="{FF2B5EF4-FFF2-40B4-BE49-F238E27FC236}">
                <a16:creationId xmlns:a16="http://schemas.microsoft.com/office/drawing/2014/main" id="{BD6637AE-A18D-4552-9551-D18E277A3392}"/>
              </a:ext>
            </a:extLst>
          </p:cNvPr>
          <p:cNvPicPr/>
          <p:nvPr/>
        </p:nvPicPr>
        <p:blipFill rotWithShape="1">
          <a:blip r:embed="rId2"/>
          <a:srcRect l="26798" t="30666" r="20997" b="11332"/>
          <a:stretch/>
        </p:blipFill>
        <p:spPr>
          <a:xfrm>
            <a:off x="762000" y="1143000"/>
            <a:ext cx="10439400" cy="5529714"/>
          </a:xfrm>
          <a:prstGeom prst="rect">
            <a:avLst/>
          </a:prstGeom>
        </p:spPr>
      </p:pic>
    </p:spTree>
    <p:extLst>
      <p:ext uri="{BB962C8B-B14F-4D97-AF65-F5344CB8AC3E}">
        <p14:creationId xmlns:p14="http://schemas.microsoft.com/office/powerpoint/2010/main" val="39708900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4672044-5EC7-4ED2-B52E-3126AE662D22}"/>
              </a:ext>
            </a:extLst>
          </p:cNvPr>
          <p:cNvSpPr>
            <a:spLocks noGrp="1" noChangeArrowheads="1"/>
          </p:cNvSpPr>
          <p:nvPr>
            <p:ph type="body" idx="1"/>
          </p:nvPr>
        </p:nvSpPr>
        <p:spPr>
          <a:xfrm>
            <a:off x="1992314" y="1916113"/>
            <a:ext cx="9971086" cy="4154984"/>
          </a:xfrm>
          <a:noFill/>
          <a:extLst>
            <a:ext uri="{909E8E84-426E-40DD-AFC4-6F175D3DCCD1}">
              <a14:hiddenFill xmlns:a14="http://schemas.microsoft.com/office/drawing/2010/main">
                <a:solidFill>
                  <a:srgbClr val="FFFFFF"/>
                </a:solidFill>
              </a14:hiddenFill>
            </a:ext>
          </a:extLst>
        </p:spPr>
        <p:txBody>
          <a:bodyPr/>
          <a:lstStyle/>
          <a:p>
            <a:pPr marL="609600" indent="-609600">
              <a:buClr>
                <a:srgbClr val="000000"/>
              </a:buClr>
              <a:buFontTx/>
              <a:buAutoNum type="arabicPeriod"/>
            </a:pPr>
            <a:r>
              <a:rPr lang="en-US" altLang="en-US" sz="5400" dirty="0">
                <a:solidFill>
                  <a:srgbClr val="000000"/>
                </a:solidFill>
                <a:latin typeface="Angsana New" panose="02020603050405020304" pitchFamily="18" charset="-34"/>
                <a:cs typeface="Angsana New" panose="02020603050405020304" pitchFamily="18" charset="-34"/>
              </a:rPr>
              <a:t>Introduction </a:t>
            </a:r>
            <a:endParaRPr lang="th-TH" altLang="en-US" sz="5400" dirty="0">
              <a:solidFill>
                <a:srgbClr val="000000"/>
              </a:solidFill>
              <a:latin typeface="Angsana New" panose="02020603050405020304" pitchFamily="18" charset="-34"/>
              <a:cs typeface="Angsana New" panose="02020603050405020304" pitchFamily="18" charset="-34"/>
            </a:endParaRPr>
          </a:p>
          <a:p>
            <a:pPr marL="990600" lvl="1" indent="-533400">
              <a:buClr>
                <a:srgbClr val="000000"/>
              </a:buClr>
              <a:buFontTx/>
              <a:buAutoNum type="arabicPeriod" startAt="2"/>
            </a:pPr>
            <a:r>
              <a:rPr lang="en-US" altLang="en-US" sz="5400" b="1" dirty="0">
                <a:solidFill>
                  <a:srgbClr val="000000"/>
                </a:solidFill>
                <a:latin typeface="Angsana New" panose="02020603050405020304" pitchFamily="18" charset="-34"/>
                <a:cs typeface="Angsana New" panose="02020603050405020304" pitchFamily="18" charset="-34"/>
              </a:rPr>
              <a:t>Related review papers</a:t>
            </a:r>
            <a:endParaRPr lang="th-TH" altLang="en-US" sz="5400" b="1" dirty="0">
              <a:solidFill>
                <a:srgbClr val="000000"/>
              </a:solidFill>
              <a:latin typeface="Angsana New" panose="02020603050405020304" pitchFamily="18" charset="-34"/>
              <a:cs typeface="Angsana New" panose="02020603050405020304" pitchFamily="18" charset="-34"/>
            </a:endParaRPr>
          </a:p>
          <a:p>
            <a:pPr marL="1371600" lvl="2" indent="-457200">
              <a:buClr>
                <a:srgbClr val="000000"/>
              </a:buClr>
              <a:buFontTx/>
              <a:buAutoNum type="arabicPeriod" startAt="3"/>
            </a:pPr>
            <a:r>
              <a:rPr lang="en-US" altLang="en-US" sz="5400" b="1" dirty="0">
                <a:solidFill>
                  <a:srgbClr val="000000"/>
                </a:solidFill>
                <a:latin typeface="Angsana New" panose="02020603050405020304" pitchFamily="18" charset="-34"/>
                <a:cs typeface="Angsana New" panose="02020603050405020304" pitchFamily="18" charset="-34"/>
              </a:rPr>
              <a:t>Research method</a:t>
            </a:r>
            <a:endParaRPr lang="th-TH" altLang="en-US" sz="5400" b="1" dirty="0">
              <a:solidFill>
                <a:srgbClr val="000000"/>
              </a:solidFill>
              <a:latin typeface="Angsana New" panose="02020603050405020304" pitchFamily="18" charset="-34"/>
              <a:cs typeface="Angsana New" panose="02020603050405020304" pitchFamily="18" charset="-34"/>
            </a:endParaRPr>
          </a:p>
          <a:p>
            <a:pPr marL="1752600" lvl="3" indent="-381000">
              <a:buClr>
                <a:srgbClr val="000000"/>
              </a:buClr>
              <a:buFontTx/>
              <a:buAutoNum type="arabicPeriod" startAt="4"/>
            </a:pPr>
            <a:r>
              <a:rPr lang="en-US" altLang="en-US" sz="5400" b="1" dirty="0">
                <a:solidFill>
                  <a:srgbClr val="000000"/>
                </a:solidFill>
                <a:latin typeface="Angsana New" panose="02020603050405020304" pitchFamily="18" charset="-34"/>
                <a:cs typeface="Angsana New" panose="02020603050405020304" pitchFamily="18" charset="-34"/>
              </a:rPr>
              <a:t>Research results</a:t>
            </a:r>
            <a:endParaRPr lang="th-TH" altLang="en-US" sz="5400" b="1" dirty="0">
              <a:solidFill>
                <a:srgbClr val="000000"/>
              </a:solidFill>
              <a:latin typeface="Angsana New" panose="02020603050405020304" pitchFamily="18" charset="-34"/>
              <a:cs typeface="Angsana New" panose="02020603050405020304" pitchFamily="18" charset="-34"/>
            </a:endParaRPr>
          </a:p>
          <a:p>
            <a:pPr marL="2209800" lvl="4" indent="-381000">
              <a:buClr>
                <a:srgbClr val="000000"/>
              </a:buClr>
              <a:buFontTx/>
              <a:buAutoNum type="arabicPeriod" startAt="5"/>
            </a:pPr>
            <a:r>
              <a:rPr lang="en-US" altLang="en-US" sz="5400" b="1" dirty="0">
                <a:solidFill>
                  <a:srgbClr val="000000"/>
                </a:solidFill>
                <a:latin typeface="Angsana New" panose="02020603050405020304" pitchFamily="18" charset="-34"/>
                <a:cs typeface="Angsana New" panose="02020603050405020304" pitchFamily="18" charset="-34"/>
              </a:rPr>
              <a:t>Conclusion</a:t>
            </a:r>
            <a:endParaRPr lang="th-TH" altLang="en-US" sz="5400" b="1" dirty="0">
              <a:solidFill>
                <a:srgbClr val="000000"/>
              </a:solidFill>
              <a:latin typeface="Angsana New" panose="02020603050405020304" pitchFamily="18" charset="-34"/>
              <a:cs typeface="Angsana New" panose="02020603050405020304" pitchFamily="18" charset="-34"/>
            </a:endParaRPr>
          </a:p>
        </p:txBody>
      </p:sp>
      <p:sp>
        <p:nvSpPr>
          <p:cNvPr id="3076" name="Rectangle 4">
            <a:extLst>
              <a:ext uri="{FF2B5EF4-FFF2-40B4-BE49-F238E27FC236}">
                <a16:creationId xmlns:a16="http://schemas.microsoft.com/office/drawing/2014/main" id="{1C26BFEB-D892-4C3A-B3A2-1B02A32554C7}"/>
              </a:ext>
            </a:extLst>
          </p:cNvPr>
          <p:cNvSpPr>
            <a:spLocks noChangeArrowheads="1"/>
          </p:cNvSpPr>
          <p:nvPr/>
        </p:nvSpPr>
        <p:spPr bwMode="auto">
          <a:xfrm>
            <a:off x="2667000" y="210640"/>
            <a:ext cx="7924800" cy="1152525"/>
          </a:xfrm>
          <a:prstGeom prst="rect">
            <a:avLst/>
          </a:prstGeom>
          <a:solidFill>
            <a:srgbClr val="DDDDDD"/>
          </a:solidFill>
          <a:ln w="9525">
            <a:noFill/>
            <a:miter lim="800000"/>
            <a:headEnd/>
            <a:tailEnd/>
          </a:ln>
          <a:effectLst/>
        </p:spPr>
        <p:txBody>
          <a:bodyPr anchor="ctr"/>
          <a:lstStyle/>
          <a:p>
            <a:pPr algn="ctr" eaLnBrk="1" hangingPunct="1">
              <a:defRPr/>
            </a:pPr>
            <a:r>
              <a:rPr lang="en-US" sz="6000" dirty="0">
                <a:solidFill>
                  <a:srgbClr val="000000"/>
                </a:solidFill>
                <a:effectLst>
                  <a:outerShdw blurRad="38100" dist="38100" dir="2700000" algn="tl">
                    <a:srgbClr val="FFFFFF"/>
                  </a:outerShdw>
                </a:effectLst>
                <a:latin typeface="Tahoma" pitchFamily="34" charset="0"/>
              </a:rPr>
              <a:t>Research paper writing</a:t>
            </a:r>
            <a:endParaRPr lang="th-TH" sz="6000" dirty="0">
              <a:solidFill>
                <a:srgbClr val="000000"/>
              </a:solidFill>
              <a:effectLst>
                <a:outerShdw blurRad="38100" dist="38100" dir="2700000" algn="tl">
                  <a:srgbClr val="FFFFFF"/>
                </a:outerShdw>
              </a:effectLst>
              <a:latin typeface="Tahoma"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BE24B9-8E57-4E35-B96F-A42DA6050503}"/>
              </a:ext>
            </a:extLst>
          </p:cNvPr>
          <p:cNvSpPr>
            <a:spLocks noGrp="1" noChangeArrowheads="1"/>
          </p:cNvSpPr>
          <p:nvPr>
            <p:ph type="body" idx="1"/>
          </p:nvPr>
        </p:nvSpPr>
        <p:spPr>
          <a:xfrm>
            <a:off x="1981200" y="1600200"/>
            <a:ext cx="9601200" cy="4308872"/>
          </a:xfrm>
          <a:noFill/>
          <a:extLst>
            <a:ext uri="{909E8E84-426E-40DD-AFC4-6F175D3DCCD1}">
              <a14:hiddenFill xmlns:a14="http://schemas.microsoft.com/office/drawing/2010/main">
                <a:solidFill>
                  <a:srgbClr val="FFFFFF"/>
                </a:solidFill>
              </a14:hiddenFill>
            </a:ext>
          </a:extLst>
        </p:spPr>
        <p:txBody>
          <a:bodyPr/>
          <a:lstStyle/>
          <a:p>
            <a:pPr marL="533400" indent="-533400"/>
            <a:r>
              <a:rPr lang="en-US" altLang="en-US" dirty="0">
                <a:solidFill>
                  <a:srgbClr val="000000"/>
                </a:solidFill>
                <a:latin typeface="Browallia New" panose="020B0604020202020204" pitchFamily="34" charset="-34"/>
                <a:cs typeface="Browallia New" panose="020B0604020202020204" pitchFamily="34" charset="-34"/>
              </a:rPr>
              <a:t>1.1 Source and the magnitude of the problem</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1.2 Research objectives</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1.3 Research hypothesis</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1.4 Scope of research</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1.5 Research limitations </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1.6 Expected benefits from research</a:t>
            </a:r>
            <a:endParaRPr lang="th-TH" altLang="en-US" dirty="0">
              <a:solidFill>
                <a:srgbClr val="000000"/>
              </a:solidFill>
              <a:latin typeface="Browallia New" panose="020B0604020202020204" pitchFamily="34" charset="-34"/>
              <a:cs typeface="Browallia New" panose="020B0604020202020204" pitchFamily="34" charset="-34"/>
            </a:endParaRPr>
          </a:p>
          <a:p>
            <a:pPr marL="533400" indent="-533400">
              <a:buClr>
                <a:schemeClr val="tx1"/>
              </a:buClr>
            </a:pPr>
            <a:r>
              <a:rPr lang="en-US" altLang="en-US" dirty="0">
                <a:solidFill>
                  <a:srgbClr val="000000"/>
                </a:solidFill>
                <a:latin typeface="Browallia New" panose="020B0604020202020204" pitchFamily="34" charset="-34"/>
                <a:cs typeface="Browallia New" panose="020B0604020202020204" pitchFamily="34" charset="-34"/>
              </a:rPr>
              <a:t>1.7 Definition of terminology</a:t>
            </a:r>
            <a:endParaRPr lang="th-TH" altLang="en-US" dirty="0">
              <a:solidFill>
                <a:srgbClr val="000000"/>
              </a:solidFill>
              <a:latin typeface="Browallia New" panose="020B0604020202020204" pitchFamily="34" charset="-34"/>
              <a:cs typeface="Browallia New" panose="020B0604020202020204" pitchFamily="34" charset="-34"/>
            </a:endParaRPr>
          </a:p>
        </p:txBody>
      </p:sp>
      <p:sp>
        <p:nvSpPr>
          <p:cNvPr id="36867" name="Rectangle 3">
            <a:extLst>
              <a:ext uri="{FF2B5EF4-FFF2-40B4-BE49-F238E27FC236}">
                <a16:creationId xmlns:a16="http://schemas.microsoft.com/office/drawing/2014/main" id="{A956475E-5429-4850-A905-2BA6386386B5}"/>
              </a:ext>
            </a:extLst>
          </p:cNvPr>
          <p:cNvSpPr>
            <a:spLocks noChangeArrowheads="1"/>
          </p:cNvSpPr>
          <p:nvPr/>
        </p:nvSpPr>
        <p:spPr bwMode="auto">
          <a:xfrm>
            <a:off x="1524000" y="188914"/>
            <a:ext cx="9144000" cy="936625"/>
          </a:xfrm>
          <a:prstGeom prst="rect">
            <a:avLst/>
          </a:prstGeom>
          <a:solidFill>
            <a:srgbClr val="DDDDDD"/>
          </a:solidFill>
          <a:ln w="9525">
            <a:noFill/>
            <a:miter lim="800000"/>
            <a:headEnd/>
            <a:tailEnd/>
          </a:ln>
          <a:effectLst/>
        </p:spPr>
        <p:txBody>
          <a:bodyPr anchor="ctr"/>
          <a:lstStyle/>
          <a:p>
            <a:pPr eaLnBrk="1" hangingPunct="1">
              <a:defRPr/>
            </a:pPr>
            <a:r>
              <a:rPr lang="en-US" sz="5400" dirty="0">
                <a:solidFill>
                  <a:srgbClr val="000000"/>
                </a:solidFill>
                <a:effectLst>
                  <a:outerShdw blurRad="38100" dist="38100" dir="2700000" algn="tl">
                    <a:srgbClr val="FFFFFF"/>
                  </a:outerShdw>
                </a:effectLst>
                <a:latin typeface="Browallia New" panose="020B0604020202020204" pitchFamily="34" charset="-34"/>
                <a:cs typeface="Browallia New" panose="020B0604020202020204" pitchFamily="34" charset="-34"/>
              </a:rPr>
              <a:t>1. Introduction</a:t>
            </a:r>
            <a:endParaRPr lang="th-TH" sz="5400" dirty="0">
              <a:solidFill>
                <a:srgbClr val="000000"/>
              </a:solidFill>
              <a:effectLst>
                <a:outerShdw blurRad="38100" dist="38100" dir="2700000" algn="tl">
                  <a:srgbClr val="FFFFFF"/>
                </a:outerShdw>
              </a:effectLst>
              <a:latin typeface="Browallia New" panose="020B0604020202020204" pitchFamily="34" charset="-34"/>
              <a:cs typeface="Browallia New" panose="020B0604020202020204" pitchFamily="34" charset="-34"/>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CBCAB508-868B-46A8-B449-6EA435F29732}"/>
              </a:ext>
            </a:extLst>
          </p:cNvPr>
          <p:cNvSpPr txBox="1">
            <a:spLocks noChangeArrowheads="1"/>
          </p:cNvSpPr>
          <p:nvPr/>
        </p:nvSpPr>
        <p:spPr bwMode="auto">
          <a:xfrm>
            <a:off x="1524000" y="0"/>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UPC" panose="020B0604020202020204" pitchFamily="34" charset="-34"/>
                <a:cs typeface="FreesiaUPC" panose="020B0604020202020204" pitchFamily="34" charset="-34"/>
              </a:rPr>
              <a:t>2. Related research papers</a:t>
            </a:r>
            <a:endParaRPr lang="th-TH" altLang="en-US" sz="5400" dirty="0">
              <a:solidFill>
                <a:srgbClr val="000000"/>
              </a:solidFill>
              <a:latin typeface="FreesiaUPC" panose="020B0604020202020204" pitchFamily="34" charset="-34"/>
              <a:cs typeface="FreesiaUPC" panose="020B0604020202020204" pitchFamily="34" charset="-34"/>
            </a:endParaRPr>
          </a:p>
        </p:txBody>
      </p:sp>
      <p:sp>
        <p:nvSpPr>
          <p:cNvPr id="37898" name="Rectangle 10">
            <a:extLst>
              <a:ext uri="{FF2B5EF4-FFF2-40B4-BE49-F238E27FC236}">
                <a16:creationId xmlns:a16="http://schemas.microsoft.com/office/drawing/2014/main" id="{96637EBA-06ED-4FA3-B0B1-3FBD65D86446}"/>
              </a:ext>
            </a:extLst>
          </p:cNvPr>
          <p:cNvSpPr>
            <a:spLocks noGrp="1" noChangeArrowheads="1"/>
          </p:cNvSpPr>
          <p:nvPr>
            <p:ph type="body" idx="1"/>
          </p:nvPr>
        </p:nvSpPr>
        <p:spPr>
          <a:xfrm>
            <a:off x="2286000" y="1118532"/>
            <a:ext cx="8153400" cy="1292662"/>
          </a:xfrm>
        </p:spPr>
        <p:txBody>
          <a:bodyPr/>
          <a:lstStyle/>
          <a:p>
            <a:pPr marL="533400" indent="-533400">
              <a:defRPr/>
            </a:pPr>
            <a:r>
              <a:rPr lang="en-US" sz="2800" b="0" dirty="0">
                <a:solidFill>
                  <a:srgbClr val="000000"/>
                </a:solidFill>
                <a:latin typeface="Browallia New" panose="020B0604020202020204" pitchFamily="34" charset="-34"/>
                <a:cs typeface="Browallia New" panose="020B0604020202020204" pitchFamily="34" charset="-34"/>
              </a:rPr>
              <a:t>2.1 Related theoretical concepts</a:t>
            </a:r>
            <a:endParaRPr lang="th-TH" sz="2800" b="0" dirty="0">
              <a:solidFill>
                <a:srgbClr val="000000"/>
              </a:solidFill>
              <a:latin typeface="Browallia New" panose="020B0604020202020204" pitchFamily="34" charset="-34"/>
              <a:cs typeface="Browallia New" panose="020B0604020202020204" pitchFamily="34" charset="-34"/>
            </a:endParaRPr>
          </a:p>
          <a:p>
            <a:pPr marL="533400" indent="-533400">
              <a:defRPr/>
            </a:pPr>
            <a:r>
              <a:rPr lang="en-US" sz="2800" b="0" dirty="0">
                <a:solidFill>
                  <a:srgbClr val="000000"/>
                </a:solidFill>
                <a:latin typeface="Browallia New" panose="020B0604020202020204" pitchFamily="34" charset="-34"/>
                <a:cs typeface="Browallia New" panose="020B0604020202020204" pitchFamily="34" charset="-34"/>
              </a:rPr>
              <a:t>2.2 Related research</a:t>
            </a:r>
            <a:endParaRPr lang="th-TH" sz="2800" b="0" dirty="0">
              <a:solidFill>
                <a:srgbClr val="000000"/>
              </a:solidFill>
              <a:latin typeface="Browallia New" panose="020B0604020202020204" pitchFamily="34" charset="-34"/>
              <a:cs typeface="Browallia New" panose="020B0604020202020204" pitchFamily="34" charset="-34"/>
            </a:endParaRPr>
          </a:p>
          <a:p>
            <a:pPr marL="533400" indent="-533400">
              <a:defRPr/>
            </a:pPr>
            <a:r>
              <a:rPr lang="en-US" sz="2800" b="0" dirty="0">
                <a:solidFill>
                  <a:srgbClr val="000000"/>
                </a:solidFill>
                <a:latin typeface="Browallia New" panose="020B0604020202020204" pitchFamily="34" charset="-34"/>
                <a:cs typeface="Browallia New" panose="020B0604020202020204" pitchFamily="34" charset="-34"/>
              </a:rPr>
              <a:t>2.3  Conceptual framework for research</a:t>
            </a:r>
            <a:endParaRPr lang="th-TH" sz="2800" b="0" dirty="0">
              <a:solidFill>
                <a:srgbClr val="000000"/>
              </a:solidFill>
              <a:latin typeface="Browallia New" panose="020B0604020202020204" pitchFamily="34" charset="-34"/>
              <a:cs typeface="Browallia New" panose="020B0604020202020204" pitchFamily="34" charset="-34"/>
            </a:endParaRPr>
          </a:p>
        </p:txBody>
      </p:sp>
      <p:sp>
        <p:nvSpPr>
          <p:cNvPr id="6148" name="Text Box 11">
            <a:extLst>
              <a:ext uri="{FF2B5EF4-FFF2-40B4-BE49-F238E27FC236}">
                <a16:creationId xmlns:a16="http://schemas.microsoft.com/office/drawing/2014/main" id="{37FE2DFA-A37C-4E75-A19F-B111E57AB83D}"/>
              </a:ext>
            </a:extLst>
          </p:cNvPr>
          <p:cNvSpPr txBox="1">
            <a:spLocks noChangeArrowheads="1"/>
          </p:cNvSpPr>
          <p:nvPr/>
        </p:nvSpPr>
        <p:spPr bwMode="auto">
          <a:xfrm>
            <a:off x="2133600" y="4293721"/>
            <a:ext cx="64547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dirty="0">
                <a:solidFill>
                  <a:srgbClr val="000000"/>
                </a:solidFill>
                <a:latin typeface="FreesiaUPC" panose="020B0604020202020204" pitchFamily="34" charset="-34"/>
                <a:cs typeface="FreesiaUPC" panose="020B0604020202020204" pitchFamily="34" charset="-34"/>
              </a:rPr>
              <a:t>3.1</a:t>
            </a:r>
            <a:r>
              <a:rPr lang="th-TH" altLang="en-US" dirty="0">
                <a:solidFill>
                  <a:srgbClr val="000000"/>
                </a:solidFill>
                <a:latin typeface="FreesiaUPC" panose="020B0604020202020204" pitchFamily="34" charset="-34"/>
                <a:cs typeface="FreesiaUPC" panose="020B0604020202020204" pitchFamily="34" charset="-34"/>
              </a:rPr>
              <a:t> </a:t>
            </a:r>
            <a:r>
              <a:rPr lang="en-US" altLang="en-US" dirty="0">
                <a:solidFill>
                  <a:srgbClr val="000000"/>
                </a:solidFill>
                <a:latin typeface="FreesiaUPC" panose="020B0604020202020204" pitchFamily="34" charset="-34"/>
                <a:cs typeface="FreesiaUPC" panose="020B0604020202020204" pitchFamily="34" charset="-34"/>
              </a:rPr>
              <a:t>Research pattern</a:t>
            </a:r>
            <a:endParaRPr lang="th-TH" altLang="en-US"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buFontTx/>
              <a:buNone/>
            </a:pPr>
            <a:r>
              <a:rPr lang="en-US" altLang="en-US" dirty="0">
                <a:solidFill>
                  <a:srgbClr val="000000"/>
                </a:solidFill>
                <a:latin typeface="FreesiaUPC" panose="020B0604020202020204" pitchFamily="34" charset="-34"/>
                <a:cs typeface="FreesiaUPC" panose="020B0604020202020204" pitchFamily="34" charset="-34"/>
              </a:rPr>
              <a:t>3.2</a:t>
            </a:r>
            <a:r>
              <a:rPr lang="th-TH" altLang="en-US" dirty="0">
                <a:solidFill>
                  <a:srgbClr val="000000"/>
                </a:solidFill>
                <a:latin typeface="FreesiaUPC" panose="020B0604020202020204" pitchFamily="34" charset="-34"/>
                <a:cs typeface="FreesiaUPC" panose="020B0604020202020204" pitchFamily="34" charset="-34"/>
              </a:rPr>
              <a:t> </a:t>
            </a:r>
            <a:r>
              <a:rPr lang="en-US" altLang="en-US" dirty="0">
                <a:solidFill>
                  <a:srgbClr val="000000"/>
                </a:solidFill>
                <a:latin typeface="FreesiaUPC" panose="020B0604020202020204" pitchFamily="34" charset="-34"/>
                <a:cs typeface="FreesiaUPC" panose="020B0604020202020204" pitchFamily="34" charset="-34"/>
              </a:rPr>
              <a:t>Population and sample</a:t>
            </a:r>
            <a:endParaRPr lang="th-TH" altLang="en-US"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buFontTx/>
              <a:buNone/>
            </a:pPr>
            <a:r>
              <a:rPr lang="en-US" altLang="en-US" dirty="0">
                <a:solidFill>
                  <a:srgbClr val="000000"/>
                </a:solidFill>
                <a:latin typeface="FreesiaUPC" panose="020B0604020202020204" pitchFamily="34" charset="-34"/>
                <a:cs typeface="FreesiaUPC" panose="020B0604020202020204" pitchFamily="34" charset="-34"/>
              </a:rPr>
              <a:t>3.3</a:t>
            </a:r>
            <a:r>
              <a:rPr lang="th-TH" altLang="en-US" dirty="0">
                <a:solidFill>
                  <a:srgbClr val="000000"/>
                </a:solidFill>
                <a:latin typeface="FreesiaUPC" panose="020B0604020202020204" pitchFamily="34" charset="-34"/>
                <a:cs typeface="FreesiaUPC" panose="020B0604020202020204" pitchFamily="34" charset="-34"/>
              </a:rPr>
              <a:t> </a:t>
            </a:r>
            <a:r>
              <a:rPr lang="en-US" altLang="en-US" dirty="0">
                <a:solidFill>
                  <a:srgbClr val="000000"/>
                </a:solidFill>
                <a:latin typeface="FreesiaUPC" panose="020B0604020202020204" pitchFamily="34" charset="-34"/>
                <a:cs typeface="FreesiaUPC" panose="020B0604020202020204" pitchFamily="34" charset="-34"/>
              </a:rPr>
              <a:t>Variables to study</a:t>
            </a:r>
            <a:endParaRPr lang="th-TH" altLang="en-US"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buFontTx/>
              <a:buNone/>
            </a:pPr>
            <a:r>
              <a:rPr lang="en-US" altLang="en-US" dirty="0">
                <a:solidFill>
                  <a:srgbClr val="000000"/>
                </a:solidFill>
                <a:latin typeface="FreesiaUPC" panose="020B0604020202020204" pitchFamily="34" charset="-34"/>
                <a:cs typeface="FreesiaUPC" panose="020B0604020202020204" pitchFamily="34" charset="-34"/>
              </a:rPr>
              <a:t>3.4</a:t>
            </a:r>
            <a:r>
              <a:rPr lang="th-TH" altLang="en-US" dirty="0">
                <a:solidFill>
                  <a:srgbClr val="000000"/>
                </a:solidFill>
                <a:latin typeface="FreesiaUPC" panose="020B0604020202020204" pitchFamily="34" charset="-34"/>
                <a:cs typeface="FreesiaUPC" panose="020B0604020202020204" pitchFamily="34" charset="-34"/>
              </a:rPr>
              <a:t> </a:t>
            </a:r>
            <a:r>
              <a:rPr lang="en-US" altLang="en-US" dirty="0">
                <a:solidFill>
                  <a:srgbClr val="000000"/>
                </a:solidFill>
                <a:latin typeface="FreesiaUPC" panose="020B0604020202020204" pitchFamily="34" charset="-34"/>
                <a:cs typeface="FreesiaUPC" panose="020B0604020202020204" pitchFamily="34" charset="-34"/>
              </a:rPr>
              <a:t>Tools and methods of collecting data</a:t>
            </a:r>
            <a:endParaRPr lang="th-TH" altLang="en-US"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buFontTx/>
              <a:buNone/>
            </a:pPr>
            <a:r>
              <a:rPr lang="en-US" altLang="en-US" dirty="0">
                <a:solidFill>
                  <a:srgbClr val="000000"/>
                </a:solidFill>
                <a:latin typeface="FreesiaUPC" panose="020B0604020202020204" pitchFamily="34" charset="-34"/>
                <a:cs typeface="FreesiaUPC" panose="020B0604020202020204" pitchFamily="34" charset="-34"/>
              </a:rPr>
              <a:t>3.5</a:t>
            </a:r>
            <a:r>
              <a:rPr lang="th-TH" altLang="en-US" dirty="0">
                <a:solidFill>
                  <a:srgbClr val="000000"/>
                </a:solidFill>
                <a:latin typeface="FreesiaUPC" panose="020B0604020202020204" pitchFamily="34" charset="-34"/>
                <a:cs typeface="FreesiaUPC" panose="020B0604020202020204" pitchFamily="34" charset="-34"/>
              </a:rPr>
              <a:t> </a:t>
            </a:r>
            <a:r>
              <a:rPr lang="en-US" altLang="en-US" dirty="0">
                <a:solidFill>
                  <a:srgbClr val="000000"/>
                </a:solidFill>
                <a:latin typeface="FreesiaUPC" panose="020B0604020202020204" pitchFamily="34" charset="-34"/>
                <a:cs typeface="FreesiaUPC" panose="020B0604020202020204" pitchFamily="34" charset="-34"/>
              </a:rPr>
              <a:t>Analytics and statistics used</a:t>
            </a:r>
            <a:endParaRPr lang="th-TH" altLang="en-US" dirty="0">
              <a:solidFill>
                <a:srgbClr val="000000"/>
              </a:solidFill>
              <a:latin typeface="FreesiaUPC" panose="020B0604020202020204" pitchFamily="34" charset="-34"/>
              <a:cs typeface="FreesiaUPC" panose="020B0604020202020204" pitchFamily="34" charset="-34"/>
            </a:endParaRPr>
          </a:p>
        </p:txBody>
      </p:sp>
      <p:sp>
        <p:nvSpPr>
          <p:cNvPr id="6149" name="Text Box 12">
            <a:extLst>
              <a:ext uri="{FF2B5EF4-FFF2-40B4-BE49-F238E27FC236}">
                <a16:creationId xmlns:a16="http://schemas.microsoft.com/office/drawing/2014/main" id="{A5506237-CF69-448F-B909-869C223BEE52}"/>
              </a:ext>
            </a:extLst>
          </p:cNvPr>
          <p:cNvSpPr txBox="1">
            <a:spLocks noChangeArrowheads="1"/>
          </p:cNvSpPr>
          <p:nvPr/>
        </p:nvSpPr>
        <p:spPr bwMode="auto">
          <a:xfrm>
            <a:off x="1524000" y="3057525"/>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UPC" panose="020B0604020202020204" pitchFamily="34" charset="-34"/>
                <a:cs typeface="FreesiaUPC" panose="020B0604020202020204" pitchFamily="34" charset="-34"/>
              </a:rPr>
              <a:t>3. Research method</a:t>
            </a:r>
            <a:endParaRPr lang="th-TH" altLang="en-US" sz="5400" dirty="0">
              <a:solidFill>
                <a:srgbClr val="000000"/>
              </a:solidFill>
              <a:latin typeface="FreesiaUPC" panose="020B0604020202020204" pitchFamily="34" charset="-34"/>
              <a:cs typeface="FreesiaUPC" panose="020B0604020202020204" pitchFamily="34" charset="-34"/>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0A7CFCF4-AA02-4844-9FF6-7922967F07AA}"/>
              </a:ext>
            </a:extLst>
          </p:cNvPr>
          <p:cNvSpPr txBox="1">
            <a:spLocks noChangeArrowheads="1"/>
          </p:cNvSpPr>
          <p:nvPr/>
        </p:nvSpPr>
        <p:spPr bwMode="auto">
          <a:xfrm>
            <a:off x="1524000" y="333375"/>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UPC" panose="020B0604020202020204" pitchFamily="34" charset="-34"/>
                <a:cs typeface="FreesiaUPC" panose="020B0604020202020204" pitchFamily="34" charset="-34"/>
              </a:rPr>
              <a:t>4. Research results</a:t>
            </a:r>
            <a:endParaRPr lang="th-TH" altLang="en-US" sz="5400" dirty="0">
              <a:solidFill>
                <a:srgbClr val="000000"/>
              </a:solidFill>
              <a:latin typeface="FreesiaUPC" panose="020B0604020202020204" pitchFamily="34" charset="-34"/>
              <a:cs typeface="FreesiaUPC" panose="020B0604020202020204" pitchFamily="34" charset="-34"/>
            </a:endParaRPr>
          </a:p>
        </p:txBody>
      </p:sp>
      <p:sp>
        <p:nvSpPr>
          <p:cNvPr id="38915" name="Rectangle 3">
            <a:extLst>
              <a:ext uri="{FF2B5EF4-FFF2-40B4-BE49-F238E27FC236}">
                <a16:creationId xmlns:a16="http://schemas.microsoft.com/office/drawing/2014/main" id="{ACBC0F23-3AF6-4662-B971-07828A674D4E}"/>
              </a:ext>
            </a:extLst>
          </p:cNvPr>
          <p:cNvSpPr>
            <a:spLocks noGrp="1" noChangeArrowheads="1"/>
          </p:cNvSpPr>
          <p:nvPr>
            <p:ph type="body" idx="1"/>
          </p:nvPr>
        </p:nvSpPr>
        <p:spPr>
          <a:xfrm>
            <a:off x="2208214" y="1628776"/>
            <a:ext cx="8459787" cy="1354217"/>
          </a:xfrm>
        </p:spPr>
        <p:txBody>
          <a:bodyPr/>
          <a:lstStyle/>
          <a:p>
            <a:pPr marL="533400" indent="-533400">
              <a:defRPr/>
            </a:pPr>
            <a:r>
              <a:rPr lang="en-US" sz="4400" b="0" dirty="0">
                <a:solidFill>
                  <a:srgbClr val="000000"/>
                </a:solidFill>
                <a:latin typeface="FreesiaUPC" panose="020B0604020202020204" pitchFamily="34" charset="-34"/>
                <a:cs typeface="FreesiaUPC" panose="020B0604020202020204" pitchFamily="34" charset="-34"/>
              </a:rPr>
              <a:t>4.1 Data analysis results</a:t>
            </a:r>
            <a:endParaRPr lang="th-TH" sz="4400" b="0" dirty="0">
              <a:solidFill>
                <a:srgbClr val="000000"/>
              </a:solidFill>
              <a:latin typeface="FreesiaUPC" panose="020B0604020202020204" pitchFamily="34" charset="-34"/>
              <a:cs typeface="FreesiaUPC" panose="020B0604020202020204" pitchFamily="34" charset="-34"/>
            </a:endParaRPr>
          </a:p>
          <a:p>
            <a:pPr marL="533400" indent="-533400">
              <a:defRPr/>
            </a:pPr>
            <a:r>
              <a:rPr lang="en-US" sz="4400" b="0" dirty="0">
                <a:solidFill>
                  <a:srgbClr val="000000"/>
                </a:solidFill>
                <a:latin typeface="FreesiaUPC" panose="020B0604020202020204" pitchFamily="34" charset="-34"/>
                <a:cs typeface="FreesiaUPC" panose="020B0604020202020204" pitchFamily="34" charset="-34"/>
              </a:rPr>
              <a:t>4.2</a:t>
            </a:r>
            <a:r>
              <a:rPr lang="th-TH" sz="4400" b="0" dirty="0">
                <a:solidFill>
                  <a:srgbClr val="000000"/>
                </a:solidFill>
                <a:latin typeface="FreesiaUPC" panose="020B0604020202020204" pitchFamily="34" charset="-34"/>
                <a:cs typeface="FreesiaUPC" panose="020B0604020202020204" pitchFamily="34" charset="-34"/>
              </a:rPr>
              <a:t> </a:t>
            </a:r>
            <a:r>
              <a:rPr lang="en-US" sz="4400" b="0" dirty="0">
                <a:solidFill>
                  <a:srgbClr val="000000"/>
                </a:solidFill>
                <a:latin typeface="FreesiaUPC" panose="020B0604020202020204" pitchFamily="34" charset="-34"/>
                <a:cs typeface="FreesiaUPC" panose="020B0604020202020204" pitchFamily="34" charset="-34"/>
              </a:rPr>
              <a:t>Conclusion, Discuss </a:t>
            </a:r>
            <a:r>
              <a:rPr lang="th-TH" sz="4400" b="0" dirty="0">
                <a:solidFill>
                  <a:srgbClr val="000000"/>
                </a:solidFill>
                <a:latin typeface="FreesiaUPC" panose="020B0604020202020204" pitchFamily="34" charset="-34"/>
                <a:cs typeface="FreesiaUPC" panose="020B0604020202020204" pitchFamily="34" charset="-34"/>
              </a:rPr>
              <a:t>&amp;</a:t>
            </a:r>
            <a:r>
              <a:rPr lang="en-US" sz="4400" b="0" dirty="0">
                <a:solidFill>
                  <a:srgbClr val="000000"/>
                </a:solidFill>
                <a:latin typeface="FreesiaUPC" panose="020B0604020202020204" pitchFamily="34" charset="-34"/>
                <a:cs typeface="FreesiaUPC" panose="020B0604020202020204" pitchFamily="34" charset="-34"/>
              </a:rPr>
              <a:t>Suggestion</a:t>
            </a:r>
            <a:endParaRPr lang="th-TH" sz="4400" b="0" dirty="0">
              <a:solidFill>
                <a:srgbClr val="000000"/>
              </a:solidFill>
              <a:latin typeface="FreesiaUPC" panose="020B0604020202020204" pitchFamily="34" charset="-34"/>
              <a:cs typeface="FreesiaUPC" panose="020B0604020202020204" pitchFamily="34" charset="-34"/>
            </a:endParaRPr>
          </a:p>
        </p:txBody>
      </p:sp>
      <p:sp>
        <p:nvSpPr>
          <p:cNvPr id="7172" name="Text Box 4">
            <a:extLst>
              <a:ext uri="{FF2B5EF4-FFF2-40B4-BE49-F238E27FC236}">
                <a16:creationId xmlns:a16="http://schemas.microsoft.com/office/drawing/2014/main" id="{C70933CA-22CE-4962-AE58-C2824F466F2A}"/>
              </a:ext>
            </a:extLst>
          </p:cNvPr>
          <p:cNvSpPr txBox="1">
            <a:spLocks noChangeArrowheads="1"/>
          </p:cNvSpPr>
          <p:nvPr/>
        </p:nvSpPr>
        <p:spPr bwMode="auto">
          <a:xfrm>
            <a:off x="2057400" y="4953000"/>
            <a:ext cx="75612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5.1</a:t>
            </a:r>
            <a:r>
              <a:rPr lang="th-TH" altLang="en-US" sz="4400" dirty="0">
                <a:solidFill>
                  <a:srgbClr val="000000"/>
                </a:solidFill>
                <a:latin typeface="FreesiaUPC" panose="020B0604020202020204" pitchFamily="34" charset="-34"/>
                <a:cs typeface="FreesiaUPC" panose="020B0604020202020204" pitchFamily="34" charset="-34"/>
              </a:rPr>
              <a:t> </a:t>
            </a:r>
            <a:r>
              <a:rPr lang="en-US" altLang="en-US" sz="4400" dirty="0">
                <a:solidFill>
                  <a:srgbClr val="000000"/>
                </a:solidFill>
                <a:latin typeface="FreesiaUPC" panose="020B0604020202020204" pitchFamily="34" charset="-34"/>
                <a:cs typeface="FreesiaUPC" panose="020B0604020202020204" pitchFamily="34" charset="-34"/>
              </a:rPr>
              <a:t>Bibliography</a:t>
            </a:r>
            <a:endParaRPr lang="th-TH" altLang="en-US" sz="4400"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5.2</a:t>
            </a:r>
            <a:r>
              <a:rPr lang="th-TH" altLang="en-US" sz="4400" dirty="0">
                <a:solidFill>
                  <a:srgbClr val="000000"/>
                </a:solidFill>
                <a:latin typeface="FreesiaUPC" panose="020B0604020202020204" pitchFamily="34" charset="-34"/>
                <a:cs typeface="FreesiaUPC" panose="020B0604020202020204" pitchFamily="34" charset="-34"/>
              </a:rPr>
              <a:t> </a:t>
            </a:r>
            <a:r>
              <a:rPr lang="en-US" altLang="en-US" sz="4400" dirty="0">
                <a:solidFill>
                  <a:srgbClr val="000000"/>
                </a:solidFill>
                <a:latin typeface="FreesiaUPC" panose="020B0604020202020204" pitchFamily="34" charset="-34"/>
                <a:cs typeface="FreesiaUPC" panose="020B0604020202020204" pitchFamily="34" charset="-34"/>
              </a:rPr>
              <a:t>Appendix</a:t>
            </a:r>
            <a:endParaRPr lang="th-TH" altLang="en-US" sz="4400" dirty="0">
              <a:solidFill>
                <a:srgbClr val="000000"/>
              </a:solidFill>
              <a:latin typeface="FreesiaUPC" panose="020B0604020202020204" pitchFamily="34" charset="-34"/>
              <a:cs typeface="FreesiaUPC" panose="020B0604020202020204" pitchFamily="34" charset="-34"/>
            </a:endParaRPr>
          </a:p>
        </p:txBody>
      </p:sp>
      <p:sp>
        <p:nvSpPr>
          <p:cNvPr id="7173" name="Text Box 5">
            <a:extLst>
              <a:ext uri="{FF2B5EF4-FFF2-40B4-BE49-F238E27FC236}">
                <a16:creationId xmlns:a16="http://schemas.microsoft.com/office/drawing/2014/main" id="{0C977D7D-B590-4054-BD5A-41F7EA65AB8A}"/>
              </a:ext>
            </a:extLst>
          </p:cNvPr>
          <p:cNvSpPr txBox="1">
            <a:spLocks noChangeArrowheads="1"/>
          </p:cNvSpPr>
          <p:nvPr/>
        </p:nvSpPr>
        <p:spPr bwMode="auto">
          <a:xfrm>
            <a:off x="1524000" y="3644900"/>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UPC" panose="020B0604020202020204" pitchFamily="34" charset="-34"/>
                <a:cs typeface="FreesiaUPC" panose="020B0604020202020204" pitchFamily="34" charset="-34"/>
              </a:rPr>
              <a:t>5. Footer / reference</a:t>
            </a:r>
            <a:endParaRPr lang="th-TH" altLang="en-US" sz="5400" dirty="0">
              <a:solidFill>
                <a:srgbClr val="000000"/>
              </a:solidFill>
              <a:latin typeface="FreesiaUPC" panose="020B0604020202020204" pitchFamily="34" charset="-34"/>
              <a:cs typeface="FreesiaUPC" panose="020B0604020202020204" pitchFamily="34" charset="-34"/>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4DBEEE-346C-4C9A-B323-94A57AA055C9}"/>
              </a:ext>
            </a:extLst>
          </p:cNvPr>
          <p:cNvSpPr>
            <a:spLocks noGrp="1" noChangeArrowheads="1"/>
          </p:cNvSpPr>
          <p:nvPr>
            <p:ph type="title"/>
          </p:nvPr>
        </p:nvSpPr>
        <p:spPr>
          <a:xfrm>
            <a:off x="1524000" y="274638"/>
            <a:ext cx="9144000" cy="707886"/>
          </a:xfrm>
          <a:solidFill>
            <a:srgbClr val="FFFF00"/>
          </a:solidFill>
          <a:effectLst>
            <a:outerShdw dist="107763" dir="2700000" algn="ctr" rotWithShape="0">
              <a:schemeClr val="bg2">
                <a:alpha val="50000"/>
              </a:schemeClr>
            </a:outerShdw>
          </a:effectLst>
        </p:spPr>
        <p:txBody>
          <a:bodyPr/>
          <a:lstStyle/>
          <a:p>
            <a:pPr eaLnBrk="1" hangingPunct="1">
              <a:buFont typeface="Arial" panose="020B0604020202020204" pitchFamily="34" charset="0"/>
              <a:buChar char="►"/>
            </a:pPr>
            <a:r>
              <a:rPr lang="th-TH" altLang="en-US" sz="4600" dirty="0">
                <a:solidFill>
                  <a:srgbClr val="000000"/>
                </a:solidFill>
                <a:cs typeface="FreesiaUPC" panose="020B0604020202020204" pitchFamily="34" charset="-34"/>
              </a:rPr>
              <a:t> </a:t>
            </a:r>
            <a:r>
              <a:rPr lang="en-US" altLang="en-US" sz="4600" dirty="0">
                <a:solidFill>
                  <a:srgbClr val="000000"/>
                </a:solidFill>
                <a:latin typeface="FreesiaUPC" panose="020B0604020202020204" pitchFamily="34" charset="-34"/>
                <a:cs typeface="FreesiaUPC" panose="020B0604020202020204" pitchFamily="34" charset="-34"/>
              </a:rPr>
              <a:t>1.1 </a:t>
            </a:r>
            <a:r>
              <a:rPr lang="en-US" altLang="en-US" sz="3600" dirty="0">
                <a:solidFill>
                  <a:srgbClr val="000000"/>
                </a:solidFill>
                <a:latin typeface="Browallia New" panose="020B0604020202020204" pitchFamily="34" charset="-34"/>
                <a:cs typeface="Browallia New" panose="020B0604020202020204" pitchFamily="34" charset="-34"/>
              </a:rPr>
              <a:t>Source and the magnitude of the problem</a:t>
            </a:r>
            <a:endParaRPr lang="th-TH" altLang="en-US" sz="4600" dirty="0">
              <a:solidFill>
                <a:srgbClr val="000000"/>
              </a:solidFill>
              <a:latin typeface="FreesiaUPC" panose="020B0604020202020204" pitchFamily="34" charset="-34"/>
              <a:cs typeface="FreesiaUPC" panose="020B0604020202020204" pitchFamily="34" charset="-34"/>
            </a:endParaRPr>
          </a:p>
        </p:txBody>
      </p:sp>
      <p:sp>
        <p:nvSpPr>
          <p:cNvPr id="8195" name="Rectangle 3">
            <a:extLst>
              <a:ext uri="{FF2B5EF4-FFF2-40B4-BE49-F238E27FC236}">
                <a16:creationId xmlns:a16="http://schemas.microsoft.com/office/drawing/2014/main" id="{F13D117C-0EBE-48E6-A811-6604744C6517}"/>
              </a:ext>
            </a:extLst>
          </p:cNvPr>
          <p:cNvSpPr>
            <a:spLocks noGrp="1" noChangeArrowheads="1"/>
          </p:cNvSpPr>
          <p:nvPr>
            <p:ph type="body" sz="half" idx="1"/>
          </p:nvPr>
        </p:nvSpPr>
        <p:spPr>
          <a:xfrm>
            <a:off x="1066800" y="1905001"/>
            <a:ext cx="10972800" cy="2215991"/>
          </a:xfrm>
          <a:noFill/>
          <a:extLst>
            <a:ext uri="{909E8E84-426E-40DD-AFC4-6F175D3DCCD1}">
              <a14:hiddenFill xmlns:a14="http://schemas.microsoft.com/office/drawing/2010/main">
                <a:solidFill>
                  <a:srgbClr val="FFFFFF"/>
                </a:solidFill>
              </a14:hiddenFill>
            </a:ext>
          </a:extLst>
        </p:spPr>
        <p:txBody>
          <a:bodyPr/>
          <a:lstStyle/>
          <a:p>
            <a:pPr eaLnBrk="1" hangingPunct="1">
              <a:buClr>
                <a:srgbClr val="800000"/>
              </a:buClr>
              <a:buFont typeface="Wingdings" panose="05000000000000000000" pitchFamily="2" charset="2"/>
              <a:buChar char="q"/>
            </a:pPr>
            <a:endParaRPr lang="th-TH" altLang="en-US" sz="3600" b="0" dirty="0">
              <a:solidFill>
                <a:srgbClr val="000000"/>
              </a:solidFill>
              <a:latin typeface="Angsana New" panose="02020603050405020304" pitchFamily="18" charset="-34"/>
              <a:cs typeface="Angsana New" panose="02020603050405020304" pitchFamily="18" charset="-34"/>
            </a:endParaRPr>
          </a:p>
          <a:p>
            <a:pPr eaLnBrk="1" hangingPunct="1">
              <a:buClr>
                <a:schemeClr val="tx1"/>
              </a:buClr>
              <a:buSzTx/>
              <a:buFont typeface="Wingdings" panose="05000000000000000000" pitchFamily="2" charset="2"/>
              <a:buChar char="q"/>
            </a:pPr>
            <a:r>
              <a:rPr lang="en-US" altLang="en-US" sz="3600" b="0" dirty="0">
                <a:solidFill>
                  <a:srgbClr val="000000"/>
                </a:solidFill>
                <a:latin typeface="Angsana New" panose="02020603050405020304" pitchFamily="18" charset="-34"/>
                <a:cs typeface="Angsana New" panose="02020603050405020304" pitchFamily="18" charset="-34"/>
              </a:rPr>
              <a:t>State the problem, background on the issue to be researched.</a:t>
            </a:r>
            <a:endParaRPr lang="th-TH" altLang="en-US" sz="3600" b="0" dirty="0">
              <a:solidFill>
                <a:srgbClr val="000000"/>
              </a:solidFill>
              <a:latin typeface="Angsana New" panose="02020603050405020304" pitchFamily="18" charset="-34"/>
              <a:cs typeface="Angsana New" panose="02020603050405020304" pitchFamily="18" charset="-34"/>
            </a:endParaRPr>
          </a:p>
          <a:p>
            <a:pPr eaLnBrk="1" hangingPunct="1">
              <a:buClr>
                <a:srgbClr val="800000"/>
              </a:buClr>
              <a:buFont typeface="Wingdings" panose="05000000000000000000" pitchFamily="2" charset="2"/>
              <a:buChar char="q"/>
            </a:pPr>
            <a:endParaRPr lang="th-TH" altLang="en-US" sz="3600" b="0" dirty="0">
              <a:solidFill>
                <a:srgbClr val="000000"/>
              </a:solidFill>
              <a:latin typeface="Angsana New" panose="02020603050405020304" pitchFamily="18" charset="-34"/>
              <a:cs typeface="Angsana New" panose="02020603050405020304" pitchFamily="18" charset="-34"/>
            </a:endParaRPr>
          </a:p>
          <a:p>
            <a:pPr eaLnBrk="1" hangingPunct="1">
              <a:buClr>
                <a:schemeClr val="tx1"/>
              </a:buClr>
              <a:buSzTx/>
              <a:buFont typeface="Wingdings" panose="05000000000000000000" pitchFamily="2" charset="2"/>
              <a:buChar char="q"/>
            </a:pPr>
            <a:r>
              <a:rPr lang="en-US" altLang="en-US" sz="3600" b="0" dirty="0">
                <a:solidFill>
                  <a:srgbClr val="000000"/>
                </a:solidFill>
                <a:latin typeface="Angsana New" panose="02020603050405020304" pitchFamily="18" charset="-34"/>
                <a:cs typeface="Angsana New" panose="02020603050405020304" pitchFamily="18" charset="-34"/>
              </a:rPr>
              <a:t>Identify new ideas, research findings or approaches in short solving the problem.</a:t>
            </a:r>
            <a:endParaRPr lang="th-TH" altLang="en-US" sz="3600" b="0" i="1" dirty="0">
              <a:solidFill>
                <a:srgbClr val="000000"/>
              </a:solidFill>
              <a:latin typeface="Angsana New" panose="02020603050405020304" pitchFamily="18" charset="-34"/>
              <a:cs typeface="Angsana New" panose="02020603050405020304" pitchFamily="18"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457200" y="3041638"/>
            <a:ext cx="3000755" cy="2910839"/>
          </a:xfrm>
          <a:prstGeom prst="rect">
            <a:avLst/>
          </a:prstGeom>
        </p:spPr>
      </p:pic>
      <p:sp>
        <p:nvSpPr>
          <p:cNvPr id="7" name="Title 6"/>
          <p:cNvSpPr>
            <a:spLocks noGrp="1"/>
          </p:cNvSpPr>
          <p:nvPr>
            <p:ph type="title"/>
          </p:nvPr>
        </p:nvSpPr>
        <p:spPr>
          <a:xfrm>
            <a:off x="4421066" y="2057400"/>
            <a:ext cx="6629400" cy="1661993"/>
          </a:xfrm>
        </p:spPr>
        <p:txBody>
          <a:bodyPr/>
          <a:lstStyle/>
          <a:p>
            <a:r>
              <a:rPr lang="th-TH" sz="3600" dirty="0"/>
              <a:t>เทคนิคการเขียนความเป็นมา</a:t>
            </a:r>
            <a:br>
              <a:rPr lang="th-TH" sz="3600" dirty="0"/>
            </a:br>
            <a:r>
              <a:rPr lang="th-TH" sz="3600" dirty="0"/>
              <a:t>                     </a:t>
            </a:r>
            <a:r>
              <a:rPr lang="th-TH" sz="3600" dirty="0">
                <a:solidFill>
                  <a:srgbClr val="FF0000"/>
                </a:solidFill>
              </a:rPr>
              <a:t>และ</a:t>
            </a:r>
            <a:br>
              <a:rPr lang="th-TH" sz="3600" dirty="0"/>
            </a:br>
            <a:r>
              <a:rPr lang="th-TH" sz="3600" dirty="0"/>
              <a:t>ความสำคัญของปัญหาการวิจัย</a:t>
            </a:r>
            <a:endParaRPr lang="en-US" sz="36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81EF1C-D71B-46AF-AB0E-3BB3FD44894C}"/>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1.2</a:t>
            </a:r>
            <a:r>
              <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 </a:t>
            </a:r>
            <a:r>
              <a:rPr lang="en-US"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Research Objective</a:t>
            </a:r>
            <a:endPar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endParaRPr>
          </a:p>
        </p:txBody>
      </p:sp>
      <p:sp>
        <p:nvSpPr>
          <p:cNvPr id="9219" name="Rectangle 4">
            <a:extLst>
              <a:ext uri="{FF2B5EF4-FFF2-40B4-BE49-F238E27FC236}">
                <a16:creationId xmlns:a16="http://schemas.microsoft.com/office/drawing/2014/main" id="{7C0E40B6-2839-4000-9210-7BDA772CC89A}"/>
              </a:ext>
            </a:extLst>
          </p:cNvPr>
          <p:cNvSpPr>
            <a:spLocks noChangeArrowheads="1"/>
          </p:cNvSpPr>
          <p:nvPr/>
        </p:nvSpPr>
        <p:spPr bwMode="auto">
          <a:xfrm>
            <a:off x="2063750" y="1484314"/>
            <a:ext cx="82804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3600" dirty="0">
                <a:solidFill>
                  <a:srgbClr val="000000"/>
                </a:solidFill>
                <a:latin typeface="AngsanaUPC" panose="02020603050405020304" pitchFamily="18" charset="-34"/>
                <a:cs typeface="FreesiaUPC" panose="020B0604020202020204" pitchFamily="34" charset="-34"/>
              </a:rPr>
              <a:t>1. </a:t>
            </a:r>
            <a:r>
              <a:rPr lang="en-US" altLang="en-US" sz="3600" dirty="0">
                <a:solidFill>
                  <a:srgbClr val="000000"/>
                </a:solidFill>
                <a:latin typeface="AngsanaUPC" panose="02020603050405020304" pitchFamily="18" charset="-34"/>
                <a:cs typeface="FreesiaUPC" panose="020B0604020202020204" pitchFamily="34" charset="-34"/>
              </a:rPr>
              <a:t>Corresponding to the title and background of research problems.</a:t>
            </a:r>
            <a:endParaRPr lang="th-TH" altLang="en-US" sz="36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3600" dirty="0">
                <a:solidFill>
                  <a:srgbClr val="000000"/>
                </a:solidFill>
                <a:latin typeface="AngsanaUPC" panose="02020603050405020304" pitchFamily="18" charset="-34"/>
                <a:cs typeface="FreesiaUPC" panose="020B0604020202020204" pitchFamily="34" charset="-34"/>
              </a:rPr>
              <a:t>2. </a:t>
            </a:r>
            <a:r>
              <a:rPr lang="en-US" altLang="en-US" sz="3600" dirty="0">
                <a:solidFill>
                  <a:srgbClr val="000000"/>
                </a:solidFill>
                <a:latin typeface="AngsanaUPC" panose="02020603050405020304" pitchFamily="18" charset="-34"/>
                <a:cs typeface="FreesiaUPC" panose="020B0604020202020204" pitchFamily="34" charset="-34"/>
              </a:rPr>
              <a:t>Write useful use language that is easy to understand.</a:t>
            </a:r>
            <a:endParaRPr lang="th-TH" altLang="en-US" sz="36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3600" dirty="0">
                <a:solidFill>
                  <a:srgbClr val="000000"/>
                </a:solidFill>
                <a:latin typeface="AngsanaUPC" panose="02020603050405020304" pitchFamily="18" charset="-34"/>
                <a:cs typeface="FreesiaUPC" panose="020B0604020202020204" pitchFamily="34" charset="-34"/>
              </a:rPr>
              <a:t>3. </a:t>
            </a:r>
            <a:r>
              <a:rPr lang="en-US" altLang="en-US" sz="3600" dirty="0">
                <a:solidFill>
                  <a:srgbClr val="000000"/>
                </a:solidFill>
                <a:latin typeface="AngsanaUPC" panose="02020603050405020304" pitchFamily="18" charset="-34"/>
                <a:cs typeface="FreesiaUPC" panose="020B0604020202020204" pitchFamily="34" charset="-34"/>
              </a:rPr>
              <a:t>Set in terms (multiple items).</a:t>
            </a:r>
            <a:endParaRPr lang="th-TH" altLang="en-US" sz="36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3600" dirty="0">
                <a:solidFill>
                  <a:srgbClr val="000000"/>
                </a:solidFill>
                <a:latin typeface="AngsanaUPC" panose="02020603050405020304" pitchFamily="18" charset="-34"/>
                <a:cs typeface="FreesiaUPC" panose="020B0604020202020204" pitchFamily="34" charset="-34"/>
              </a:rPr>
              <a:t>4. </a:t>
            </a:r>
            <a:r>
              <a:rPr lang="en-US" altLang="en-US" sz="3600" dirty="0">
                <a:solidFill>
                  <a:srgbClr val="000000"/>
                </a:solidFill>
                <a:latin typeface="AngsanaUPC" panose="02020603050405020304" pitchFamily="18" charset="-34"/>
                <a:cs typeface="FreesiaUPC" panose="020B0604020202020204" pitchFamily="34" charset="-34"/>
              </a:rPr>
              <a:t>Begins with a message;</a:t>
            </a:r>
            <a:endParaRPr lang="th-TH" altLang="en-US" sz="3600" dirty="0">
              <a:solidFill>
                <a:srgbClr val="000000"/>
              </a:solidFill>
              <a:latin typeface="AngsanaUPC" panose="02020603050405020304" pitchFamily="18" charset="-34"/>
              <a:cs typeface="FreesiaUPC" panose="020B0604020202020204" pitchFamily="34" charset="-34"/>
            </a:endParaRPr>
          </a:p>
          <a:p>
            <a:pPr eaLnBrk="1" hangingPunct="1">
              <a:spcBef>
                <a:spcPct val="0"/>
              </a:spcBef>
              <a:buClrTx/>
              <a:buSzTx/>
              <a:buFontTx/>
              <a:buNone/>
            </a:pPr>
            <a:r>
              <a:rPr lang="th-TH" altLang="en-US" sz="3600" dirty="0">
                <a:solidFill>
                  <a:srgbClr val="000000"/>
                </a:solidFill>
                <a:latin typeface="AngsanaUPC" panose="02020603050405020304" pitchFamily="18" charset="-34"/>
                <a:cs typeface="FreesiaUPC" panose="020B0604020202020204" pitchFamily="34" charset="-34"/>
              </a:rPr>
              <a:t>	 </a:t>
            </a:r>
            <a:r>
              <a:rPr lang="en-US" altLang="en-US" sz="3600" dirty="0">
                <a:solidFill>
                  <a:srgbClr val="000000"/>
                </a:solidFill>
                <a:latin typeface="Angsana New" panose="02020603050405020304" pitchFamily="18" charset="-34"/>
              </a:rPr>
              <a:t>To study </a:t>
            </a:r>
            <a:r>
              <a:rPr lang="th-TH" altLang="en-US" sz="3600" dirty="0">
                <a:solidFill>
                  <a:srgbClr val="000000"/>
                </a:solidFill>
                <a:latin typeface="Angsana New" panose="02020603050405020304" pitchFamily="18" charset="-34"/>
              </a:rPr>
              <a:t>...............</a:t>
            </a:r>
          </a:p>
          <a:p>
            <a:pPr eaLnBrk="1" hangingPunct="1">
              <a:spcBef>
                <a:spcPct val="0"/>
              </a:spcBef>
              <a:buClrTx/>
              <a:buSzTx/>
              <a:buFontTx/>
              <a:buNone/>
            </a:pPr>
            <a:r>
              <a:rPr lang="th-TH" altLang="en-US" sz="3600" dirty="0">
                <a:solidFill>
                  <a:srgbClr val="000000"/>
                </a:solidFill>
                <a:latin typeface="Angsana New" panose="02020603050405020304" pitchFamily="18" charset="-34"/>
              </a:rPr>
              <a:t>	 </a:t>
            </a:r>
            <a:r>
              <a:rPr lang="en-US" altLang="en-US" sz="3600" dirty="0">
                <a:solidFill>
                  <a:srgbClr val="000000"/>
                </a:solidFill>
                <a:latin typeface="Angsana New" panose="02020603050405020304" pitchFamily="18" charset="-34"/>
              </a:rPr>
              <a:t>To check </a:t>
            </a:r>
            <a:r>
              <a:rPr lang="th-TH" altLang="en-US" sz="3600" dirty="0">
                <a:solidFill>
                  <a:srgbClr val="000000"/>
                </a:solidFill>
                <a:latin typeface="Angsana New" panose="02020603050405020304" pitchFamily="18" charset="-34"/>
              </a:rPr>
              <a:t>...............</a:t>
            </a:r>
          </a:p>
          <a:p>
            <a:pPr eaLnBrk="1" hangingPunct="1">
              <a:spcBef>
                <a:spcPct val="0"/>
              </a:spcBef>
              <a:buClrTx/>
              <a:buSzTx/>
              <a:buFontTx/>
              <a:buNone/>
            </a:pPr>
            <a:r>
              <a:rPr lang="th-TH" altLang="en-US" sz="3600" dirty="0">
                <a:solidFill>
                  <a:srgbClr val="000000"/>
                </a:solidFill>
                <a:latin typeface="Angsana New" panose="02020603050405020304" pitchFamily="18" charset="-34"/>
              </a:rPr>
              <a:t>	 </a:t>
            </a:r>
            <a:r>
              <a:rPr lang="en-US" altLang="en-US" sz="3600" dirty="0">
                <a:solidFill>
                  <a:srgbClr val="000000"/>
                </a:solidFill>
                <a:latin typeface="Angsana New" panose="02020603050405020304" pitchFamily="18" charset="-34"/>
              </a:rPr>
              <a:t>To compare </a:t>
            </a:r>
            <a:r>
              <a:rPr lang="th-TH" altLang="en-US" sz="3600" dirty="0">
                <a:solidFill>
                  <a:srgbClr val="000000"/>
                </a:solidFill>
                <a:latin typeface="Angsana New" panose="02020603050405020304" pitchFamily="18" charset="-34"/>
              </a:rPr>
              <a:t>...............</a:t>
            </a:r>
          </a:p>
          <a:p>
            <a:pPr eaLnBrk="1" hangingPunct="1">
              <a:spcBef>
                <a:spcPct val="0"/>
              </a:spcBef>
              <a:buClrTx/>
              <a:buSzTx/>
              <a:buFontTx/>
              <a:buNone/>
            </a:pPr>
            <a:r>
              <a:rPr lang="th-TH" altLang="en-US" sz="3600" dirty="0">
                <a:solidFill>
                  <a:srgbClr val="000000"/>
                </a:solidFill>
                <a:latin typeface="Angsana New" panose="02020603050405020304" pitchFamily="18" charset="-34"/>
              </a:rPr>
              <a:t>	 </a:t>
            </a:r>
            <a:r>
              <a:rPr lang="en-US" altLang="en-US" sz="3600" dirty="0">
                <a:solidFill>
                  <a:srgbClr val="000000"/>
                </a:solidFill>
                <a:latin typeface="Angsana New" panose="02020603050405020304" pitchFamily="18" charset="-34"/>
              </a:rPr>
              <a:t>To analyze </a:t>
            </a:r>
            <a:r>
              <a:rPr lang="th-TH" altLang="en-US" sz="3600" dirty="0">
                <a:solidFill>
                  <a:srgbClr val="000000"/>
                </a:solidFill>
                <a:latin typeface="Angsana New" panose="02020603050405020304" pitchFamily="18" charset="-34"/>
              </a:rPr>
              <a:t>...............</a:t>
            </a:r>
          </a:p>
          <a:p>
            <a:pPr eaLnBrk="1" hangingPunct="1">
              <a:spcBef>
                <a:spcPct val="0"/>
              </a:spcBef>
              <a:buClrTx/>
              <a:buSzTx/>
              <a:buFontTx/>
              <a:buNone/>
            </a:pPr>
            <a:r>
              <a:rPr lang="th-TH" altLang="en-US" sz="3600" dirty="0">
                <a:solidFill>
                  <a:srgbClr val="000000"/>
                </a:solidFill>
                <a:latin typeface="Angsana New" panose="02020603050405020304" pitchFamily="18" charset="-34"/>
              </a:rPr>
              <a:t>	 </a:t>
            </a:r>
            <a:r>
              <a:rPr lang="en-US" altLang="en-US" sz="3600" dirty="0">
                <a:solidFill>
                  <a:srgbClr val="000000"/>
                </a:solidFill>
                <a:latin typeface="Angsana New" panose="02020603050405020304" pitchFamily="18" charset="-34"/>
              </a:rPr>
              <a:t>To assess </a:t>
            </a:r>
            <a:r>
              <a:rPr lang="th-TH" altLang="en-US" sz="3600" dirty="0">
                <a:solidFill>
                  <a:srgbClr val="000000"/>
                </a:solidFill>
                <a:latin typeface="Angsana New" panose="02020603050405020304" pitchFamily="18" charset="-34"/>
              </a:rPr>
              <a: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1736CE6-10EA-45E5-AB7C-9AC80CBD724F}"/>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1.3</a:t>
            </a:r>
            <a:r>
              <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 </a:t>
            </a:r>
            <a:r>
              <a:rPr lang="en-US"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Research hypothesis</a:t>
            </a:r>
            <a:endPar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endParaRPr>
          </a:p>
        </p:txBody>
      </p:sp>
      <p:sp>
        <p:nvSpPr>
          <p:cNvPr id="10243" name="Rectangle 3">
            <a:extLst>
              <a:ext uri="{FF2B5EF4-FFF2-40B4-BE49-F238E27FC236}">
                <a16:creationId xmlns:a16="http://schemas.microsoft.com/office/drawing/2014/main" id="{CBE30F1B-E3D7-40C0-9522-1CB6ABA8095B}"/>
              </a:ext>
            </a:extLst>
          </p:cNvPr>
          <p:cNvSpPr>
            <a:spLocks noChangeArrowheads="1"/>
          </p:cNvSpPr>
          <p:nvPr/>
        </p:nvSpPr>
        <p:spPr bwMode="auto">
          <a:xfrm>
            <a:off x="533400" y="1341439"/>
            <a:ext cx="10744200" cy="4279633"/>
          </a:xfrm>
          <a:prstGeom prst="rect">
            <a:avLst/>
          </a:prstGeom>
          <a:solidFill>
            <a:schemeClr val="bg1"/>
          </a:solidFill>
          <a:ln>
            <a:noFill/>
          </a:ln>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130000"/>
              </a:lnSpc>
              <a:spcBef>
                <a:spcPct val="0"/>
              </a:spcBef>
              <a:buClrTx/>
              <a:buSzTx/>
              <a:buFontTx/>
              <a:buNone/>
            </a:pPr>
            <a:r>
              <a:rPr lang="th-TH" altLang="en-US" sz="3600" dirty="0">
                <a:solidFill>
                  <a:srgbClr val="000000"/>
                </a:solidFill>
                <a:latin typeface="FreesiaUPC" panose="020B0604020202020204" pitchFamily="34" charset="-34"/>
                <a:cs typeface="FreesiaUPC" panose="020B0604020202020204" pitchFamily="34" charset="-34"/>
              </a:rPr>
              <a:t>1. </a:t>
            </a:r>
            <a:r>
              <a:rPr lang="en-US" altLang="en-US" sz="3600" dirty="0">
                <a:solidFill>
                  <a:srgbClr val="000000"/>
                </a:solidFill>
                <a:latin typeface="FreesiaUPC" panose="020B0604020202020204" pitchFamily="34" charset="-34"/>
                <a:cs typeface="FreesiaUPC" panose="020B0604020202020204" pitchFamily="34" charset="-34"/>
              </a:rPr>
              <a:t>It is a text that supposedly answers a research problem.</a:t>
            </a:r>
            <a:endParaRPr lang="th-TH" altLang="en-US" sz="3600" dirty="0">
              <a:solidFill>
                <a:srgbClr val="000000"/>
              </a:solidFill>
              <a:latin typeface="FreesiaUPC" panose="020B0604020202020204" pitchFamily="34" charset="-34"/>
              <a:cs typeface="FreesiaUPC" panose="020B0604020202020204" pitchFamily="34" charset="-34"/>
            </a:endParaRPr>
          </a:p>
          <a:p>
            <a:pPr eaLnBrk="1" hangingPunct="1">
              <a:lnSpc>
                <a:spcPct val="130000"/>
              </a:lnSpc>
              <a:spcBef>
                <a:spcPct val="0"/>
              </a:spcBef>
              <a:buClrTx/>
              <a:buSzTx/>
              <a:buFontTx/>
              <a:buNone/>
            </a:pPr>
            <a:r>
              <a:rPr lang="th-TH" altLang="en-US" sz="3600" dirty="0">
                <a:solidFill>
                  <a:srgbClr val="000000"/>
                </a:solidFill>
                <a:latin typeface="FreesiaUPC" panose="020B0604020202020204" pitchFamily="34" charset="-34"/>
                <a:cs typeface="FreesiaUPC" panose="020B0604020202020204" pitchFamily="34" charset="-34"/>
              </a:rPr>
              <a:t>2. </a:t>
            </a:r>
            <a:r>
              <a:rPr lang="en-US" altLang="en-US" sz="3600" dirty="0">
                <a:solidFill>
                  <a:srgbClr val="000000"/>
                </a:solidFill>
                <a:latin typeface="FreesiaUPC" panose="020B0604020202020204" pitchFamily="34" charset="-34"/>
                <a:cs typeface="FreesiaUPC" panose="020B0604020202020204" pitchFamily="34" charset="-34"/>
              </a:rPr>
              <a:t>It must be based on the theoretical concept or research results.</a:t>
            </a:r>
            <a:endParaRPr lang="th-TH" altLang="en-US" sz="3600" dirty="0">
              <a:solidFill>
                <a:srgbClr val="000000"/>
              </a:solidFill>
              <a:latin typeface="FreesiaUPC" panose="020B0604020202020204" pitchFamily="34" charset="-34"/>
              <a:cs typeface="FreesiaUPC" panose="020B0604020202020204" pitchFamily="34" charset="-34"/>
            </a:endParaRPr>
          </a:p>
          <a:p>
            <a:pPr>
              <a:lnSpc>
                <a:spcPct val="130000"/>
              </a:lnSpc>
              <a:spcBef>
                <a:spcPct val="0"/>
              </a:spcBef>
              <a:buClrTx/>
              <a:buSzTx/>
              <a:buFontTx/>
              <a:buNone/>
            </a:pPr>
            <a:r>
              <a:rPr lang="th-TH" altLang="en-US" sz="3600" dirty="0">
                <a:solidFill>
                  <a:srgbClr val="000000"/>
                </a:solidFill>
                <a:latin typeface="FreesiaUPC" panose="020B0604020202020204" pitchFamily="34" charset="-34"/>
                <a:cs typeface="FreesiaUPC" panose="020B0604020202020204" pitchFamily="34" charset="-34"/>
              </a:rPr>
              <a:t>3. </a:t>
            </a:r>
            <a:r>
              <a:rPr lang="en-US" altLang="en-US" sz="3600" dirty="0">
                <a:solidFill>
                  <a:srgbClr val="000000"/>
                </a:solidFill>
                <a:latin typeface="FreesiaUPC" panose="020B0604020202020204" pitchFamily="34" charset="-34"/>
                <a:cs typeface="FreesiaUPC" panose="020B0604020202020204" pitchFamily="34" charset="-34"/>
              </a:rPr>
              <a:t>Be clear, specific.</a:t>
            </a:r>
            <a:endParaRPr lang="th-TH" altLang="en-US" sz="3600" dirty="0">
              <a:solidFill>
                <a:srgbClr val="000000"/>
              </a:solidFill>
              <a:latin typeface="FreesiaUPC" panose="020B0604020202020204" pitchFamily="34" charset="-34"/>
              <a:cs typeface="FreesiaUPC" panose="020B0604020202020204" pitchFamily="34" charset="-34"/>
            </a:endParaRPr>
          </a:p>
          <a:p>
            <a:pPr>
              <a:lnSpc>
                <a:spcPct val="130000"/>
              </a:lnSpc>
              <a:spcBef>
                <a:spcPct val="0"/>
              </a:spcBef>
              <a:buClrTx/>
              <a:buSzTx/>
              <a:buFontTx/>
              <a:buNone/>
            </a:pPr>
            <a:r>
              <a:rPr lang="th-TH" altLang="en-US" sz="3600" dirty="0">
                <a:solidFill>
                  <a:srgbClr val="000000"/>
                </a:solidFill>
                <a:latin typeface="FreesiaUPC" panose="020B0604020202020204" pitchFamily="34" charset="-34"/>
                <a:cs typeface="FreesiaUPC" panose="020B0604020202020204" pitchFamily="34" charset="-34"/>
              </a:rPr>
              <a:t>4. </a:t>
            </a:r>
            <a:r>
              <a:rPr lang="en-US" altLang="en-US" sz="3600" dirty="0">
                <a:solidFill>
                  <a:srgbClr val="000000"/>
                </a:solidFill>
                <a:latin typeface="FreesiaUPC" panose="020B0604020202020204" pitchFamily="34" charset="-34"/>
                <a:cs typeface="FreesiaUPC" panose="020B0604020202020204" pitchFamily="34" charset="-34"/>
              </a:rPr>
              <a:t>Express the relationship between variables: different, more less, related</a:t>
            </a:r>
            <a:endParaRPr lang="th-TH" altLang="en-US" sz="3600" dirty="0">
              <a:solidFill>
                <a:srgbClr val="000000"/>
              </a:solidFill>
              <a:latin typeface="FreesiaUPC" panose="020B0604020202020204" pitchFamily="34" charset="-34"/>
              <a:cs typeface="FreesiaUPC" panose="020B0604020202020204" pitchFamily="34" charset="-34"/>
            </a:endParaRPr>
          </a:p>
          <a:p>
            <a:pPr eaLnBrk="1" hangingPunct="1">
              <a:lnSpc>
                <a:spcPct val="130000"/>
              </a:lnSpc>
              <a:spcBef>
                <a:spcPct val="0"/>
              </a:spcBef>
              <a:buClrTx/>
              <a:buSzTx/>
              <a:buFontTx/>
              <a:buNone/>
            </a:pPr>
            <a:r>
              <a:rPr lang="en-US" altLang="en-US" sz="3600" dirty="0">
                <a:solidFill>
                  <a:srgbClr val="000000"/>
                </a:solidFill>
                <a:latin typeface="FreesiaUPC" panose="020B0604020202020204" pitchFamily="34" charset="-34"/>
                <a:cs typeface="FreesiaUPC" panose="020B0604020202020204" pitchFamily="34" charset="-34"/>
              </a:rPr>
              <a:t>5. Consistent with the objectives of the research.</a:t>
            </a:r>
            <a:endParaRPr lang="th-TH" altLang="en-US" sz="3600" dirty="0">
              <a:solidFill>
                <a:srgbClr val="000000"/>
              </a:solidFill>
              <a:latin typeface="FreesiaUPC" panose="020B0604020202020204" pitchFamily="34" charset="-34"/>
              <a:cs typeface="FreesiaUPC" panose="020B0604020202020204" pitchFamily="34" charset="-34"/>
            </a:endParaRPr>
          </a:p>
          <a:p>
            <a:pPr eaLnBrk="1" hangingPunct="1">
              <a:lnSpc>
                <a:spcPct val="130000"/>
              </a:lnSpc>
              <a:spcBef>
                <a:spcPct val="0"/>
              </a:spcBef>
              <a:buClrTx/>
              <a:buSzTx/>
              <a:buFontTx/>
              <a:buNone/>
            </a:pPr>
            <a:r>
              <a:rPr lang="en-US" altLang="en-US" sz="3600" dirty="0">
                <a:solidFill>
                  <a:srgbClr val="000000"/>
                </a:solidFill>
                <a:latin typeface="FreesiaUPC" panose="020B0604020202020204" pitchFamily="34" charset="-34"/>
                <a:cs typeface="FreesiaUPC" panose="020B0604020202020204" pitchFamily="34" charset="-34"/>
              </a:rPr>
              <a:t>6. Must be tested.</a:t>
            </a:r>
            <a:endParaRPr lang="th-TH" altLang="en-US" sz="3600" dirty="0">
              <a:solidFill>
                <a:srgbClr val="000000"/>
              </a:solidFill>
              <a:latin typeface="FreesiaUPC" panose="020B0604020202020204" pitchFamily="34" charset="-34"/>
              <a:cs typeface="FreesiaUPC" panose="020B0604020202020204" pitchFamily="34" charset="-34"/>
            </a:endParaRPr>
          </a:p>
        </p:txBody>
      </p:sp>
    </p:spTree>
  </p:cSld>
  <p:clrMapOvr>
    <a:masterClrMapping/>
  </p:clrMapOvr>
  <p:transition advClick="0"/>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A60CA71-E0F7-436B-8293-72C794329279}"/>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1.4</a:t>
            </a:r>
            <a:r>
              <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 </a:t>
            </a:r>
            <a:r>
              <a:rPr lang="en-US"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Scope of research</a:t>
            </a:r>
            <a:endPar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endParaRPr>
          </a:p>
        </p:txBody>
      </p:sp>
      <p:sp>
        <p:nvSpPr>
          <p:cNvPr id="7" name="TextBox 6">
            <a:extLst>
              <a:ext uri="{FF2B5EF4-FFF2-40B4-BE49-F238E27FC236}">
                <a16:creationId xmlns:a16="http://schemas.microsoft.com/office/drawing/2014/main" id="{9B0E9EA8-C026-4602-8900-C3DA82E399E5}"/>
              </a:ext>
            </a:extLst>
          </p:cNvPr>
          <p:cNvSpPr txBox="1"/>
          <p:nvPr/>
        </p:nvSpPr>
        <p:spPr>
          <a:xfrm>
            <a:off x="1524000" y="2133600"/>
            <a:ext cx="9144000" cy="2862322"/>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1.</a:t>
            </a:r>
            <a:r>
              <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 </a:t>
            </a: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Content scope</a:t>
            </a:r>
            <a:endPar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2. Variable scope (if any)</a:t>
            </a:r>
            <a:endPar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3.</a:t>
            </a:r>
            <a:r>
              <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 </a:t>
            </a: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Population scope</a:t>
            </a:r>
            <a:endPar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endParaRPr>
          </a:p>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a:solidFill>
                  <a:srgbClr val="404040"/>
                </a:solidFill>
                <a:latin typeface="DilleniaUPC" panose="02020603050405020304" pitchFamily="18" charset="-34"/>
                <a:cs typeface="DilleniaUPC" panose="02020603050405020304" pitchFamily="18" charset="-34"/>
              </a:rPr>
              <a:t>4. Sample scope</a:t>
            </a:r>
            <a:r>
              <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 </a:t>
            </a:r>
          </a:p>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a:solidFill>
                  <a:srgbClr val="404040"/>
                </a:solidFill>
                <a:latin typeface="DilleniaUPC" panose="02020603050405020304" pitchFamily="18" charset="-34"/>
                <a:cs typeface="DilleniaUPC" panose="02020603050405020304" pitchFamily="18" charset="-34"/>
              </a:rPr>
              <a:t>5.</a:t>
            </a:r>
            <a:r>
              <a:rPr kumimoji="0" lang="th-TH"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 </a:t>
            </a:r>
            <a:r>
              <a:rPr kumimoji="0" lang="en-US" sz="3600" b="1" i="0" u="none" strike="noStrike" kern="0" cap="none" spc="0" normalizeH="0" baseline="0" noProof="0" dirty="0">
                <a:ln>
                  <a:noFill/>
                </a:ln>
                <a:solidFill>
                  <a:srgbClr val="404040"/>
                </a:solidFill>
                <a:effectLst/>
                <a:uLnTx/>
                <a:uFillTx/>
                <a:latin typeface="DilleniaUPC" panose="02020603050405020304" pitchFamily="18" charset="-34"/>
                <a:ea typeface="+mn-ea"/>
                <a:cs typeface="DilleniaUPC" panose="02020603050405020304" pitchFamily="18" charset="-34"/>
              </a:rPr>
              <a:t>Place and time scope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316E93-2841-4841-83AA-74C13AFAEE4D}"/>
              </a:ext>
            </a:extLst>
          </p:cNvPr>
          <p:cNvSpPr>
            <a:spLocks noGrp="1" noChangeArrowheads="1"/>
          </p:cNvSpPr>
          <p:nvPr>
            <p:ph type="title"/>
          </p:nvPr>
        </p:nvSpPr>
        <p:spPr>
          <a:xfrm>
            <a:off x="1371600" y="3429000"/>
            <a:ext cx="9982200" cy="615553"/>
          </a:xfrm>
          <a:solidFill>
            <a:srgbClr val="FFFF00"/>
          </a:solidFill>
        </p:spPr>
        <p:txBody>
          <a:bodyPr/>
          <a:lstStyle/>
          <a:p>
            <a:pPr eaLnBrk="1" hangingPunct="1">
              <a:buFont typeface="Arial" charset="0"/>
              <a:buChar char="►"/>
              <a:defRPr/>
            </a:pPr>
            <a:r>
              <a:rPr lang="th-TH" sz="4000" b="1" dirty="0">
                <a:solidFill>
                  <a:srgbClr val="000000"/>
                </a:solidFill>
                <a:cs typeface="FreesiaUPC" pitchFamily="34" charset="-34"/>
              </a:rPr>
              <a:t> </a:t>
            </a:r>
            <a:r>
              <a:rPr lang="en-US" sz="4000" dirty="0">
                <a:solidFill>
                  <a:srgbClr val="000000"/>
                </a:solidFill>
                <a:latin typeface="FreesiaUPC" panose="020B0604020202020204" pitchFamily="34" charset="-34"/>
                <a:cs typeface="FreesiaUPC" panose="020B0604020202020204" pitchFamily="34" charset="-34"/>
              </a:rPr>
              <a:t>1.6</a:t>
            </a:r>
            <a:r>
              <a:rPr lang="th-TH" sz="4000" b="1" dirty="0">
                <a:solidFill>
                  <a:srgbClr val="000000"/>
                </a:solidFill>
                <a:latin typeface="FreesiaUPC" panose="020B0604020202020204" pitchFamily="34" charset="-34"/>
                <a:cs typeface="FreesiaUPC" panose="020B0604020202020204" pitchFamily="34" charset="-34"/>
              </a:rPr>
              <a:t> </a:t>
            </a:r>
            <a:r>
              <a:rPr lang="en-US" sz="4000" b="1" dirty="0">
                <a:solidFill>
                  <a:srgbClr val="000000"/>
                </a:solidFill>
                <a:latin typeface="FreesiaUPC" panose="020B0604020202020204" pitchFamily="34" charset="-34"/>
                <a:cs typeface="FreesiaUPC" panose="020B0604020202020204" pitchFamily="34" charset="-34"/>
              </a:rPr>
              <a:t>Expected benefits from research</a:t>
            </a:r>
            <a:endParaRPr lang="th-TH" sz="4000" b="1" dirty="0">
              <a:solidFill>
                <a:srgbClr val="000000"/>
              </a:solidFill>
              <a:latin typeface="FreesiaUPC" panose="020B0604020202020204" pitchFamily="34" charset="-34"/>
              <a:cs typeface="FreesiaUPC" panose="020B0604020202020204" pitchFamily="34" charset="-34"/>
            </a:endParaRPr>
          </a:p>
        </p:txBody>
      </p:sp>
      <p:sp>
        <p:nvSpPr>
          <p:cNvPr id="12291" name="Rectangle 3">
            <a:extLst>
              <a:ext uri="{FF2B5EF4-FFF2-40B4-BE49-F238E27FC236}">
                <a16:creationId xmlns:a16="http://schemas.microsoft.com/office/drawing/2014/main" id="{A01CA80B-D79B-4749-A8A3-8DB2B0ACB1F3}"/>
              </a:ext>
            </a:extLst>
          </p:cNvPr>
          <p:cNvSpPr>
            <a:spLocks noChangeArrowheads="1"/>
          </p:cNvSpPr>
          <p:nvPr/>
        </p:nvSpPr>
        <p:spPr bwMode="auto">
          <a:xfrm>
            <a:off x="1371600" y="4419600"/>
            <a:ext cx="9982200" cy="1661993"/>
          </a:xfrm>
          <a:prstGeom prst="rect">
            <a:avLst/>
          </a:prstGeom>
          <a:solidFill>
            <a:schemeClr val="bg1"/>
          </a:solidFill>
          <a:ln>
            <a:noFill/>
          </a:ln>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en-US" altLang="en-US" sz="3600" dirty="0">
                <a:solidFill>
                  <a:srgbClr val="000000"/>
                </a:solidFill>
                <a:latin typeface="FreesiaDSE" pitchFamily="34" charset="0"/>
                <a:cs typeface="FreesiaUPC" panose="020B0604020202020204" pitchFamily="34" charset="-34"/>
              </a:rPr>
              <a:t>The expert that the results of the research will bring benefits to relevant agencies, society and academic circles.</a:t>
            </a:r>
            <a:endParaRPr lang="th-TH" altLang="en-US" sz="3600" dirty="0">
              <a:solidFill>
                <a:srgbClr val="000000"/>
              </a:solidFill>
              <a:latin typeface="FreesiaDSE" pitchFamily="34" charset="0"/>
              <a:cs typeface="FreesiaUPC" panose="020B0604020202020204" pitchFamily="34" charset="-34"/>
            </a:endParaRPr>
          </a:p>
        </p:txBody>
      </p:sp>
      <p:sp>
        <p:nvSpPr>
          <p:cNvPr id="32772" name="Rectangle 4">
            <a:extLst>
              <a:ext uri="{FF2B5EF4-FFF2-40B4-BE49-F238E27FC236}">
                <a16:creationId xmlns:a16="http://schemas.microsoft.com/office/drawing/2014/main" id="{27D8F0C6-57A3-44A2-98C5-172B753CEC0B}"/>
              </a:ext>
            </a:extLst>
          </p:cNvPr>
          <p:cNvSpPr>
            <a:spLocks noChangeArrowheads="1"/>
          </p:cNvSpPr>
          <p:nvPr/>
        </p:nvSpPr>
        <p:spPr bwMode="auto">
          <a:xfrm>
            <a:off x="1371600" y="333375"/>
            <a:ext cx="9982200" cy="850900"/>
          </a:xfrm>
          <a:prstGeom prst="rect">
            <a:avLst/>
          </a:prstGeom>
          <a:solidFill>
            <a:srgbClr val="FFFF00"/>
          </a:solidFill>
          <a:ln w="9525">
            <a:noFill/>
            <a:miter lim="800000"/>
            <a:headEnd/>
            <a:tailEnd/>
          </a:ln>
          <a:effectLst/>
        </p:spPr>
        <p:txBody>
          <a:bodyPr anchor="ctr"/>
          <a:lstStyle/>
          <a:p>
            <a:pPr eaLnBrk="1" hangingPunct="1">
              <a:buFont typeface="Arial" charset="0"/>
              <a:buChar char="►"/>
              <a:defRPr/>
            </a:pPr>
            <a:r>
              <a:rPr lang="th-TH" dirty="0">
                <a:solidFill>
                  <a:srgbClr val="000000"/>
                </a:solidFill>
                <a:effectLst>
                  <a:outerShdw blurRad="38100" dist="38100" dir="2700000" algn="tl">
                    <a:srgbClr val="FFFFFF"/>
                  </a:outerShdw>
                </a:effectLst>
                <a:latin typeface="Tahoma" pitchFamily="34" charset="0"/>
              </a:rPr>
              <a:t> </a:t>
            </a:r>
            <a:r>
              <a:rPr lang="en-US" sz="4600" dirty="0">
                <a:solidFill>
                  <a:srgbClr val="000000"/>
                </a:solidFill>
                <a:effectLst>
                  <a:outerShdw blurRad="38100" dist="38100" dir="2700000" algn="tl">
                    <a:srgbClr val="FFFFFF"/>
                  </a:outerShdw>
                </a:effectLst>
                <a:latin typeface="FreesiaUPC" panose="020B0604020202020204" pitchFamily="34" charset="-34"/>
              </a:rPr>
              <a:t>1.5</a:t>
            </a:r>
            <a:r>
              <a:rPr lang="th-TH" dirty="0">
                <a:solidFill>
                  <a:srgbClr val="000000"/>
                </a:solidFill>
                <a:effectLst>
                  <a:outerShdw blurRad="38100" dist="38100" dir="2700000" algn="tl">
                    <a:srgbClr val="FFFFFF"/>
                  </a:outerShdw>
                </a:effectLst>
                <a:latin typeface="FreesiaUPC" panose="020B0604020202020204" pitchFamily="34" charset="-34"/>
              </a:rPr>
              <a:t> </a:t>
            </a:r>
            <a:r>
              <a:rPr lang="en-US" sz="4000" b="1" dirty="0">
                <a:solidFill>
                  <a:srgbClr val="000000"/>
                </a:solidFill>
                <a:effectLst>
                  <a:outerShdw blurRad="38100" dist="38100" dir="2700000" algn="tl">
                    <a:srgbClr val="FFFFFF"/>
                  </a:outerShdw>
                </a:effectLst>
                <a:latin typeface="FreesiaUPC" panose="020B0604020202020204" pitchFamily="34" charset="-34"/>
              </a:rPr>
              <a:t>Research limitations</a:t>
            </a:r>
            <a:endParaRPr lang="th-TH" sz="4000" b="1" dirty="0">
              <a:solidFill>
                <a:srgbClr val="000000"/>
              </a:solidFill>
              <a:effectLst>
                <a:outerShdw blurRad="38100" dist="38100" dir="2700000" algn="tl">
                  <a:srgbClr val="FFFFFF"/>
                </a:outerShdw>
              </a:effectLst>
              <a:latin typeface="FreesiaUPC" panose="020B0604020202020204" pitchFamily="34" charset="-34"/>
            </a:endParaRPr>
          </a:p>
        </p:txBody>
      </p:sp>
      <p:sp>
        <p:nvSpPr>
          <p:cNvPr id="12293" name="Rectangle 5">
            <a:extLst>
              <a:ext uri="{FF2B5EF4-FFF2-40B4-BE49-F238E27FC236}">
                <a16:creationId xmlns:a16="http://schemas.microsoft.com/office/drawing/2014/main" id="{A42E4790-5FE9-4E56-A71D-BCEDA2273E63}"/>
              </a:ext>
            </a:extLst>
          </p:cNvPr>
          <p:cNvSpPr>
            <a:spLocks noChangeArrowheads="1"/>
          </p:cNvSpPr>
          <p:nvPr/>
        </p:nvSpPr>
        <p:spPr bwMode="auto">
          <a:xfrm>
            <a:off x="1371600" y="1593652"/>
            <a:ext cx="9982200" cy="1098550"/>
          </a:xfrm>
          <a:prstGeom prst="rect">
            <a:avLst/>
          </a:prstGeom>
          <a:solidFill>
            <a:schemeClr val="bg1"/>
          </a:solidFill>
          <a:ln>
            <a:noFill/>
          </a:ln>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en-US" altLang="en-US" sz="3600" dirty="0">
                <a:solidFill>
                  <a:srgbClr val="000000"/>
                </a:solidFill>
                <a:latin typeface="FreesiaDSE" pitchFamily="34" charset="0"/>
                <a:cs typeface="FreesiaUPC" panose="020B0604020202020204" pitchFamily="34" charset="-34"/>
              </a:rPr>
              <a:t>Most of them are scientific research.</a:t>
            </a:r>
            <a:endParaRPr lang="th-TH" altLang="en-US" sz="3600" dirty="0">
              <a:solidFill>
                <a:srgbClr val="000000"/>
              </a:solidFill>
              <a:latin typeface="FreesiaDSE" pitchFamily="34" charset="0"/>
              <a:cs typeface="FreesiaUPC" panose="020B0604020202020204" pitchFamily="34" charset="-34"/>
            </a:endParaRPr>
          </a:p>
          <a:p>
            <a:pPr>
              <a:spcBef>
                <a:spcPct val="0"/>
              </a:spcBef>
              <a:buClrTx/>
              <a:buSzTx/>
              <a:buFontTx/>
              <a:buNone/>
            </a:pPr>
            <a:endParaRPr lang="th-TH" altLang="en-US" sz="3600" dirty="0">
              <a:solidFill>
                <a:srgbClr val="000000"/>
              </a:solidFill>
              <a:latin typeface="FreesiaDSE" pitchFamily="34" charset="0"/>
              <a:cs typeface="FreesiaUPC" panose="020B0604020202020204" pitchFamily="34" charset="-34"/>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DB7512-02AD-4705-A037-700082830225}"/>
              </a:ext>
            </a:extLst>
          </p:cNvPr>
          <p:cNvSpPr>
            <a:spLocks noGrp="1" noChangeArrowheads="1"/>
          </p:cNvSpPr>
          <p:nvPr>
            <p:ph type="title"/>
          </p:nvPr>
        </p:nvSpPr>
        <p:spPr>
          <a:xfrm>
            <a:off x="1524000" y="609600"/>
            <a:ext cx="96774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a:t>
            </a:r>
            <a:r>
              <a:rPr lang="en-US" sz="46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1.7</a:t>
            </a:r>
            <a:r>
              <a:rPr lang="th-TH"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a:t>
            </a:r>
            <a:r>
              <a:rPr lang="en-US"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Definition of term</a:t>
            </a:r>
            <a:endParaRPr lang="th-TH"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endParaRPr>
          </a:p>
        </p:txBody>
      </p:sp>
      <p:sp>
        <p:nvSpPr>
          <p:cNvPr id="13315" name="Rectangle 3">
            <a:extLst>
              <a:ext uri="{FF2B5EF4-FFF2-40B4-BE49-F238E27FC236}">
                <a16:creationId xmlns:a16="http://schemas.microsoft.com/office/drawing/2014/main" id="{48F06DEE-010A-4082-8AA0-C063F33F9D50}"/>
              </a:ext>
            </a:extLst>
          </p:cNvPr>
          <p:cNvSpPr>
            <a:spLocks noChangeArrowheads="1"/>
          </p:cNvSpPr>
          <p:nvPr/>
        </p:nvSpPr>
        <p:spPr bwMode="auto">
          <a:xfrm>
            <a:off x="1524000" y="1706562"/>
            <a:ext cx="9677400" cy="3447098"/>
          </a:xfrm>
          <a:prstGeom prst="rect">
            <a:avLst/>
          </a:prstGeom>
          <a:solidFill>
            <a:schemeClr val="bg1"/>
          </a:solidFill>
          <a:ln>
            <a:noFill/>
          </a:ln>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en-US" altLang="en-US" sz="2800" dirty="0">
                <a:solidFill>
                  <a:srgbClr val="000000"/>
                </a:solidFill>
                <a:latin typeface="Angsana New" panose="02020603050405020304" pitchFamily="18" charset="-34"/>
              </a:rPr>
              <a:t>Words or phrases that want to convey the same meaning are words that the researcher has created for use in the research. By writing verses, start with the title of the research paper followed by a set of dependent variables and a set of initial variables from the far left of the page, continue with top to bottom until all variables are set. </a:t>
            </a:r>
            <a:endParaRPr lang="th-TH" altLang="en-US" sz="2800" dirty="0">
              <a:solidFill>
                <a:srgbClr val="000000"/>
              </a:solidFill>
              <a:latin typeface="Angsana New" panose="02020603050405020304" pitchFamily="18" charset="-34"/>
            </a:endParaRPr>
          </a:p>
          <a:p>
            <a:pPr>
              <a:spcBef>
                <a:spcPct val="0"/>
              </a:spcBef>
              <a:buClrTx/>
              <a:buSzTx/>
              <a:buFontTx/>
              <a:buNone/>
            </a:pPr>
            <a:endParaRPr lang="th-TH" altLang="en-US" sz="2800" dirty="0">
              <a:solidFill>
                <a:srgbClr val="000000"/>
              </a:solidFill>
              <a:latin typeface="Angsana New" panose="02020603050405020304" pitchFamily="18" charset="-34"/>
            </a:endParaRPr>
          </a:p>
          <a:p>
            <a:pPr>
              <a:spcBef>
                <a:spcPct val="0"/>
              </a:spcBef>
              <a:buClrTx/>
              <a:buSzTx/>
              <a:buFontTx/>
              <a:buNone/>
            </a:pPr>
            <a:r>
              <a:rPr lang="th-TH" altLang="en-US" sz="2800" dirty="0">
                <a:solidFill>
                  <a:srgbClr val="000000"/>
                </a:solidFill>
                <a:latin typeface="Angsana New" panose="02020603050405020304" pitchFamily="18" charset="-34"/>
              </a:rPr>
              <a:t>        </a:t>
            </a:r>
            <a:r>
              <a:rPr lang="en-US" altLang="en-US" sz="2800" b="1" dirty="0">
                <a:solidFill>
                  <a:srgbClr val="000000"/>
                </a:solidFill>
                <a:latin typeface="Angsana New" panose="02020603050405020304" pitchFamily="18" charset="-34"/>
              </a:rPr>
              <a:t>Efficiency</a:t>
            </a:r>
            <a:r>
              <a:rPr lang="en-US" altLang="en-US" sz="2800" dirty="0">
                <a:solidFill>
                  <a:srgbClr val="000000"/>
                </a:solidFill>
                <a:latin typeface="Angsana New" panose="02020603050405020304" pitchFamily="18" charset="-34"/>
              </a:rPr>
              <a:t> means </a:t>
            </a:r>
            <a:r>
              <a:rPr lang="th-TH" altLang="en-US" sz="2800" dirty="0">
                <a:solidFill>
                  <a:srgbClr val="000000"/>
                </a:solidFill>
                <a:latin typeface="Angsana New" panose="02020603050405020304" pitchFamily="18" charset="-34"/>
              </a:rPr>
              <a:t>.....................</a:t>
            </a:r>
          </a:p>
          <a:p>
            <a:pPr>
              <a:spcBef>
                <a:spcPct val="0"/>
              </a:spcBef>
              <a:buClrTx/>
              <a:buSzTx/>
              <a:buFontTx/>
              <a:buNone/>
            </a:pPr>
            <a:endParaRPr lang="th-TH" altLang="en-US" sz="2800" dirty="0">
              <a:solidFill>
                <a:srgbClr val="000000"/>
              </a:solidFill>
              <a:latin typeface="Angsana New" panose="02020603050405020304" pitchFamily="18" charset="-34"/>
            </a:endParaRPr>
          </a:p>
          <a:p>
            <a:pPr>
              <a:spcBef>
                <a:spcPct val="0"/>
              </a:spcBef>
              <a:buClrTx/>
              <a:buSzTx/>
              <a:buFontTx/>
              <a:buNone/>
            </a:pPr>
            <a:r>
              <a:rPr lang="th-TH" altLang="en-US" sz="2800" dirty="0">
                <a:solidFill>
                  <a:srgbClr val="000000"/>
                </a:solidFill>
                <a:latin typeface="Angsana New" panose="02020603050405020304" pitchFamily="18" charset="-34"/>
              </a:rPr>
              <a:t>        </a:t>
            </a:r>
            <a:r>
              <a:rPr lang="en-US" altLang="en-US" sz="2800" b="1" dirty="0">
                <a:solidFill>
                  <a:srgbClr val="000000"/>
                </a:solidFill>
                <a:latin typeface="Angsana New" panose="02020603050405020304" pitchFamily="18" charset="-34"/>
              </a:rPr>
              <a:t>Service satisfaction </a:t>
            </a:r>
            <a:r>
              <a:rPr lang="en-US" altLang="en-US" sz="2800" dirty="0">
                <a:solidFill>
                  <a:srgbClr val="000000"/>
                </a:solidFill>
                <a:latin typeface="Angsana New" panose="02020603050405020304" pitchFamily="18" charset="-34"/>
              </a:rPr>
              <a:t>means </a:t>
            </a:r>
            <a:r>
              <a:rPr lang="th-TH" altLang="en-US" sz="2800" dirty="0">
                <a:solidFill>
                  <a:srgbClr val="000000"/>
                </a:solidFill>
                <a:latin typeface="Angsana New" panose="02020603050405020304" pitchFamily="18" charset="-34"/>
              </a:rPr>
              <a: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0C0256D-45F4-4DB5-A3A7-1AA2777F43D3}"/>
              </a:ext>
            </a:extLst>
          </p:cNvPr>
          <p:cNvSpPr>
            <a:spLocks noGrp="1" noChangeArrowheads="1"/>
          </p:cNvSpPr>
          <p:nvPr>
            <p:ph type="title"/>
          </p:nvPr>
        </p:nvSpPr>
        <p:spPr>
          <a:xfrm>
            <a:off x="1524000" y="274638"/>
            <a:ext cx="10287000" cy="868362"/>
          </a:xfrm>
          <a:solidFill>
            <a:srgbClr val="FFFF00"/>
          </a:solidFill>
        </p:spPr>
        <p:txBody>
          <a:bodyPr/>
          <a:lstStyle/>
          <a:p>
            <a:pPr>
              <a:buFont typeface="Arial" charset="0"/>
              <a:buChar char="►"/>
              <a:defRPr/>
            </a:pPr>
            <a:r>
              <a:rPr lang="th-TH"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a:t>
            </a:r>
            <a:r>
              <a:rPr lang="en-US"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2.1 </a:t>
            </a:r>
            <a:r>
              <a:rPr lang="en-US" altLang="en-US" sz="4800" b="1" dirty="0">
                <a:solidFill>
                  <a:srgbClr val="000000"/>
                </a:solidFill>
                <a:latin typeface="Angsana New" panose="02020603050405020304" pitchFamily="18" charset="-34"/>
                <a:cs typeface="Angsana New" panose="02020603050405020304" pitchFamily="18" charset="-34"/>
              </a:rPr>
              <a:t>Related research papers</a:t>
            </a:r>
            <a:br>
              <a:rPr lang="th-TH" altLang="en-US" sz="4800" b="1" dirty="0">
                <a:solidFill>
                  <a:srgbClr val="000000"/>
                </a:solidFill>
                <a:latin typeface="Angsana New" panose="02020603050405020304" pitchFamily="18" charset="-34"/>
                <a:cs typeface="Angsana New" panose="02020603050405020304" pitchFamily="18" charset="-34"/>
              </a:rPr>
            </a:br>
            <a:endParaRPr lang="th-TH"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endParaRPr>
          </a:p>
        </p:txBody>
      </p:sp>
      <p:sp>
        <p:nvSpPr>
          <p:cNvPr id="14339" name="Rectangle 5">
            <a:extLst>
              <a:ext uri="{FF2B5EF4-FFF2-40B4-BE49-F238E27FC236}">
                <a16:creationId xmlns:a16="http://schemas.microsoft.com/office/drawing/2014/main" id="{66F0E1B3-A1CB-4AA4-9F88-C2B21D02F422}"/>
              </a:ext>
            </a:extLst>
          </p:cNvPr>
          <p:cNvSpPr>
            <a:spLocks noChangeArrowheads="1"/>
          </p:cNvSpPr>
          <p:nvPr/>
        </p:nvSpPr>
        <p:spPr bwMode="auto">
          <a:xfrm>
            <a:off x="1919288" y="1052513"/>
            <a:ext cx="79930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endParaRPr lang="th-TH" altLang="en-US" sz="800" dirty="0">
              <a:solidFill>
                <a:srgbClr val="000000"/>
              </a:solidFill>
              <a:latin typeface="FreesiaDSE" pitchFamily="34" charset="0"/>
              <a:cs typeface="FreesiaUPC" panose="020B0604020202020204" pitchFamily="34" charset="-34"/>
            </a:endParaRPr>
          </a:p>
          <a:p>
            <a:pPr eaLnBrk="1" hangingPunct="1">
              <a:spcBef>
                <a:spcPct val="0"/>
              </a:spcBef>
              <a:buClrTx/>
              <a:buSzTx/>
              <a:buFontTx/>
              <a:buNone/>
            </a:pPr>
            <a:r>
              <a:rPr lang="en-US" altLang="en-US" sz="2800" dirty="0">
                <a:solidFill>
                  <a:srgbClr val="000000"/>
                </a:solidFill>
                <a:latin typeface="FreesiaDSE" pitchFamily="34" charset="0"/>
                <a:cs typeface="FreesiaUPC" panose="020B0604020202020204" pitchFamily="34" charset="-34"/>
              </a:rPr>
              <a:t>-   Related concepts and theories </a:t>
            </a:r>
            <a:endParaRPr lang="th-TH" altLang="en-US" sz="2800" dirty="0">
              <a:solidFill>
                <a:srgbClr val="000000"/>
              </a:solidFill>
              <a:latin typeface="FreesiaDSE" pitchFamily="34" charset="0"/>
              <a:cs typeface="FreesiaUPC" panose="020B0604020202020204" pitchFamily="34" charset="-34"/>
            </a:endParaRPr>
          </a:p>
          <a:p>
            <a:pPr eaLnBrk="1" hangingPunct="1">
              <a:spcBef>
                <a:spcPct val="0"/>
              </a:spcBef>
              <a:buClrTx/>
              <a:buSzTx/>
              <a:buFontTx/>
              <a:buNone/>
            </a:pPr>
            <a:r>
              <a:rPr lang="en-US" altLang="en-US" sz="2800" dirty="0">
                <a:solidFill>
                  <a:srgbClr val="000000"/>
                </a:solidFill>
                <a:latin typeface="FreesiaDSE" pitchFamily="34" charset="0"/>
                <a:cs typeface="FreesiaUPC" panose="020B0604020202020204" pitchFamily="34" charset="-34"/>
              </a:rPr>
              <a:t>-  </a:t>
            </a:r>
            <a:r>
              <a:rPr lang="th-TH" altLang="en-US" sz="2800" dirty="0">
                <a:solidFill>
                  <a:srgbClr val="000000"/>
                </a:solidFill>
                <a:latin typeface="FreesiaDSE" pitchFamily="34" charset="0"/>
                <a:cs typeface="FreesiaUPC" panose="020B0604020202020204" pitchFamily="34" charset="-34"/>
              </a:rPr>
              <a:t> </a:t>
            </a:r>
            <a:r>
              <a:rPr lang="en-US" altLang="en-US" sz="2800" dirty="0">
                <a:solidFill>
                  <a:srgbClr val="000000"/>
                </a:solidFill>
                <a:latin typeface="FreesiaDSE" pitchFamily="34" charset="0"/>
                <a:cs typeface="FreesiaUPC" panose="020B0604020202020204" pitchFamily="34" charset="-34"/>
              </a:rPr>
              <a:t>Related research</a:t>
            </a:r>
            <a:endParaRPr lang="th-TH" altLang="en-US" sz="2800" dirty="0">
              <a:solidFill>
                <a:srgbClr val="000000"/>
              </a:solidFill>
              <a:latin typeface="FreesiaDSE" pitchFamily="34" charset="0"/>
              <a:cs typeface="FreesiaUPC" panose="020B0604020202020204" pitchFamily="34" charset="-34"/>
            </a:endParaRPr>
          </a:p>
        </p:txBody>
      </p:sp>
      <p:sp>
        <p:nvSpPr>
          <p:cNvPr id="14340" name="Rectangle 6">
            <a:extLst>
              <a:ext uri="{FF2B5EF4-FFF2-40B4-BE49-F238E27FC236}">
                <a16:creationId xmlns:a16="http://schemas.microsoft.com/office/drawing/2014/main" id="{27A31037-29BB-40C5-BBED-1E0243AAA969}"/>
              </a:ext>
            </a:extLst>
          </p:cNvPr>
          <p:cNvSpPr>
            <a:spLocks noChangeArrowheads="1"/>
          </p:cNvSpPr>
          <p:nvPr/>
        </p:nvSpPr>
        <p:spPr bwMode="auto">
          <a:xfrm>
            <a:off x="1703388" y="2276475"/>
            <a:ext cx="89646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en-US" altLang="en-US" sz="2800" dirty="0">
                <a:solidFill>
                  <a:srgbClr val="000000"/>
                </a:solidFill>
                <a:latin typeface="AngsanaUPC" panose="02020603050405020304" pitchFamily="18" charset="-34"/>
                <a:cs typeface="FreesiaUPC" panose="020B0604020202020204" pitchFamily="34" charset="-34"/>
              </a:rPr>
              <a:t>Introduction </a:t>
            </a:r>
            <a:r>
              <a:rPr lang="th-TH" altLang="en-US" sz="2800" dirty="0">
                <a:solidFill>
                  <a:srgbClr val="000000"/>
                </a:solidFill>
                <a:latin typeface="AngsanaUPC" panose="02020603050405020304" pitchFamily="18" charset="-34"/>
                <a:cs typeface="FreesiaUPC" panose="020B0604020202020204" pitchFamily="34" charset="-34"/>
              </a:rPr>
              <a:t>..............................................................................................................          .....................................................(</a:t>
            </a:r>
            <a:r>
              <a:rPr lang="en-US" altLang="en-US" sz="2800" dirty="0">
                <a:solidFill>
                  <a:srgbClr val="000000"/>
                </a:solidFill>
                <a:latin typeface="AngsanaUPC" panose="02020603050405020304" pitchFamily="18" charset="-34"/>
                <a:cs typeface="FreesiaUPC" panose="020B0604020202020204" pitchFamily="34" charset="-34"/>
              </a:rPr>
              <a:t>clarify what will be presented divided into topics</a:t>
            </a:r>
            <a:r>
              <a:rPr lang="th-TH" altLang="en-US" sz="2800" dirty="0">
                <a:solidFill>
                  <a:srgbClr val="000000"/>
                </a:solidFill>
                <a:latin typeface="AngsanaUPC" panose="02020603050405020304" pitchFamily="18" charset="-34"/>
                <a:cs typeface="FreesiaUPC" panose="020B0604020202020204" pitchFamily="34" charset="-34"/>
              </a:rPr>
              <a:t>)</a:t>
            </a:r>
          </a:p>
          <a:p>
            <a:pPr>
              <a:spcBef>
                <a:spcPct val="0"/>
              </a:spcBef>
              <a:buClrTx/>
              <a:buSzTx/>
              <a:buFontTx/>
              <a:buNone/>
            </a:pPr>
            <a:r>
              <a:rPr lang="en-US" altLang="en-US" sz="2800" b="1" dirty="0">
                <a:solidFill>
                  <a:srgbClr val="000000"/>
                </a:solidFill>
                <a:latin typeface="AngsanaUPC" panose="02020603050405020304" pitchFamily="18" charset="-34"/>
                <a:cs typeface="FreesiaUPC" panose="020B0604020202020204" pitchFamily="34" charset="-34"/>
              </a:rPr>
              <a:t>Part</a:t>
            </a:r>
            <a:r>
              <a:rPr lang="en-US" altLang="en-US" sz="2800" dirty="0">
                <a:solidFill>
                  <a:srgbClr val="000000"/>
                </a:solidFill>
                <a:latin typeface="AngsanaUPC" panose="02020603050405020304" pitchFamily="18" charset="-34"/>
                <a:cs typeface="FreesiaUPC" panose="020B0604020202020204" pitchFamily="34" charset="-34"/>
              </a:rPr>
              <a:t> </a:t>
            </a:r>
            <a:r>
              <a:rPr lang="th-TH" altLang="en-US" sz="2800" dirty="0">
                <a:solidFill>
                  <a:srgbClr val="000000"/>
                </a:solidFill>
                <a:latin typeface="AngsanaUPC" panose="02020603050405020304" pitchFamily="18" charset="-34"/>
                <a:cs typeface="FreesiaUPC" panose="020B0604020202020204" pitchFamily="34" charset="-34"/>
              </a:rPr>
              <a:t>1 </a:t>
            </a:r>
            <a:r>
              <a:rPr lang="en-US" altLang="en-US" sz="2800" dirty="0">
                <a:solidFill>
                  <a:srgbClr val="000000"/>
                </a:solidFill>
                <a:latin typeface="AngsanaUPC" panose="02020603050405020304" pitchFamily="18" charset="-34"/>
                <a:cs typeface="FreesiaUPC" panose="020B0604020202020204" pitchFamily="34" charset="-34"/>
              </a:rPr>
              <a:t>Definition, concept, theory</a:t>
            </a:r>
            <a:endParaRPr lang="th-TH" altLang="en-US" sz="28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1. </a:t>
            </a:r>
            <a:r>
              <a:rPr lang="en-US" altLang="en-US" sz="2800" dirty="0">
                <a:solidFill>
                  <a:srgbClr val="000000"/>
                </a:solidFill>
                <a:latin typeface="AngsanaUPC" panose="02020603050405020304" pitchFamily="18" charset="-34"/>
                <a:cs typeface="FreesiaUPC" panose="020B0604020202020204" pitchFamily="34" charset="-34"/>
              </a:rPr>
              <a:t>meaning and importance</a:t>
            </a:r>
            <a:endParaRPr lang="th-TH" altLang="en-US" sz="28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2. </a:t>
            </a:r>
            <a:r>
              <a:rPr lang="en-US" altLang="en-US" sz="2800" dirty="0">
                <a:solidFill>
                  <a:srgbClr val="000000"/>
                </a:solidFill>
                <a:latin typeface="AngsanaUPC" panose="02020603050405020304" pitchFamily="18" charset="-34"/>
                <a:cs typeface="FreesiaUPC" panose="020B0604020202020204" pitchFamily="34" charset="-34"/>
              </a:rPr>
              <a:t>concepts and theories</a:t>
            </a:r>
            <a:endParaRPr lang="th-TH" altLang="en-US" sz="28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3. </a:t>
            </a:r>
            <a:r>
              <a:rPr lang="th-TH" altLang="en-US" sz="2800" dirty="0">
                <a:solidFill>
                  <a:srgbClr val="000000"/>
                </a:solidFill>
                <a:latin typeface="Arial" panose="020B0604020202020204" pitchFamily="34" charset="0"/>
                <a:cs typeface="FreesiaUPC" panose="020B0604020202020204" pitchFamily="34" charset="-34"/>
              </a:rPr>
              <a:t>……………</a:t>
            </a:r>
            <a:r>
              <a:rPr lang="th-TH" altLang="en-US" sz="2800" dirty="0">
                <a:solidFill>
                  <a:srgbClr val="000000"/>
                </a:solidFill>
                <a:latin typeface="AngsanaUPC" panose="02020603050405020304" pitchFamily="18" charset="-34"/>
                <a:cs typeface="FreesiaUPC" panose="020B0604020202020204" pitchFamily="34" charset="-34"/>
              </a:rPr>
              <a:t>...</a:t>
            </a: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4. </a:t>
            </a:r>
            <a:r>
              <a:rPr lang="th-TH" altLang="en-US" sz="2800" dirty="0">
                <a:solidFill>
                  <a:srgbClr val="000000"/>
                </a:solidFill>
                <a:latin typeface="Arial" panose="020B0604020202020204" pitchFamily="34" charset="0"/>
                <a:cs typeface="FreesiaUPC" panose="020B0604020202020204" pitchFamily="34" charset="-34"/>
              </a:rPr>
              <a:t>……………</a:t>
            </a:r>
            <a:r>
              <a:rPr lang="th-TH" altLang="en-US" sz="2800" dirty="0">
                <a:solidFill>
                  <a:srgbClr val="000000"/>
                </a:solidFill>
                <a:latin typeface="AngsanaUPC" panose="02020603050405020304" pitchFamily="18" charset="-34"/>
                <a:cs typeface="FreesiaUPC" panose="020B0604020202020204" pitchFamily="34" charset="-34"/>
              </a:rPr>
              <a:t>...</a:t>
            </a:r>
          </a:p>
          <a:p>
            <a:pPr>
              <a:spcBef>
                <a:spcPct val="0"/>
              </a:spcBef>
              <a:buClrTx/>
              <a:buSzTx/>
              <a:buFontTx/>
              <a:buNone/>
            </a:pPr>
            <a:r>
              <a:rPr lang="en-US" altLang="en-US" sz="2800" b="1" dirty="0">
                <a:solidFill>
                  <a:srgbClr val="000000"/>
                </a:solidFill>
                <a:latin typeface="AngsanaUPC" panose="02020603050405020304" pitchFamily="18" charset="-34"/>
                <a:cs typeface="FreesiaUPC" panose="020B0604020202020204" pitchFamily="34" charset="-34"/>
              </a:rPr>
              <a:t>Part </a:t>
            </a:r>
            <a:r>
              <a:rPr lang="th-TH" altLang="en-US" sz="2800" dirty="0">
                <a:solidFill>
                  <a:srgbClr val="000000"/>
                </a:solidFill>
                <a:latin typeface="AngsanaUPC" panose="02020603050405020304" pitchFamily="18" charset="-34"/>
                <a:cs typeface="FreesiaUPC" panose="020B0604020202020204" pitchFamily="34" charset="-34"/>
              </a:rPr>
              <a:t>2  </a:t>
            </a:r>
            <a:r>
              <a:rPr lang="en-US" altLang="en-US" sz="2800" dirty="0">
                <a:solidFill>
                  <a:srgbClr val="000000"/>
                </a:solidFill>
                <a:latin typeface="AngsanaUPC" panose="02020603050405020304" pitchFamily="18" charset="-34"/>
                <a:cs typeface="FreesiaUPC" panose="020B0604020202020204" pitchFamily="34" charset="-34"/>
              </a:rPr>
              <a:t>Related research</a:t>
            </a:r>
            <a:endParaRPr lang="th-TH" altLang="en-US" sz="28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a:t>
            </a:r>
            <a:r>
              <a:rPr lang="en-US" altLang="en-US" sz="2800" dirty="0">
                <a:solidFill>
                  <a:srgbClr val="000000"/>
                </a:solidFill>
                <a:latin typeface="AngsanaUPC" panose="02020603050405020304" pitchFamily="18" charset="-34"/>
                <a:cs typeface="FreesiaUPC" panose="020B0604020202020204" pitchFamily="34" charset="-34"/>
              </a:rPr>
              <a:t>1</a:t>
            </a:r>
            <a:r>
              <a:rPr lang="th-TH" altLang="en-US" sz="2800" dirty="0">
                <a:solidFill>
                  <a:srgbClr val="000000"/>
                </a:solidFill>
                <a:latin typeface="AngsanaUPC" panose="02020603050405020304" pitchFamily="18" charset="-34"/>
                <a:cs typeface="FreesiaUPC" panose="020B0604020202020204" pitchFamily="34" charset="-34"/>
              </a:rPr>
              <a:t>. </a:t>
            </a:r>
            <a:r>
              <a:rPr lang="en-US" altLang="en-US" sz="2800" dirty="0">
                <a:solidFill>
                  <a:srgbClr val="000000"/>
                </a:solidFill>
                <a:latin typeface="AngsanaUPC" panose="02020603050405020304" pitchFamily="18" charset="-34"/>
                <a:cs typeface="FreesiaUPC" panose="020B0604020202020204" pitchFamily="34" charset="-34"/>
              </a:rPr>
              <a:t>Domestic research</a:t>
            </a:r>
            <a:endParaRPr lang="th-TH" altLang="en-US" sz="2800" dirty="0">
              <a:solidFill>
                <a:srgbClr val="000000"/>
              </a:solidFill>
              <a:latin typeface="AngsanaUPC" panose="02020603050405020304" pitchFamily="18" charset="-34"/>
              <a:cs typeface="FreesiaUPC" panose="020B0604020202020204" pitchFamily="34" charset="-34"/>
            </a:endParaRPr>
          </a:p>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a:t>
            </a:r>
            <a:r>
              <a:rPr lang="en-US" altLang="en-US" sz="2800" dirty="0">
                <a:solidFill>
                  <a:srgbClr val="000000"/>
                </a:solidFill>
                <a:latin typeface="AngsanaUPC" panose="02020603050405020304" pitchFamily="18" charset="-34"/>
                <a:cs typeface="FreesiaUPC" panose="020B0604020202020204" pitchFamily="34" charset="-34"/>
              </a:rPr>
              <a:t> </a:t>
            </a:r>
            <a:r>
              <a:rPr lang="th-TH" altLang="en-US" sz="2800" dirty="0">
                <a:solidFill>
                  <a:srgbClr val="000000"/>
                </a:solidFill>
                <a:latin typeface="AngsanaUPC" panose="02020603050405020304" pitchFamily="18" charset="-34"/>
                <a:cs typeface="FreesiaUPC" panose="020B0604020202020204" pitchFamily="34" charset="-34"/>
              </a:rPr>
              <a:t>2. </a:t>
            </a:r>
            <a:r>
              <a:rPr lang="en-US" altLang="en-US" sz="2800" dirty="0">
                <a:solidFill>
                  <a:srgbClr val="000000"/>
                </a:solidFill>
                <a:latin typeface="AngsanaUPC" panose="02020603050405020304" pitchFamily="18" charset="-34"/>
                <a:cs typeface="FreesiaUPC" panose="020B0604020202020204" pitchFamily="34" charset="-34"/>
              </a:rPr>
              <a:t>Foreign research</a:t>
            </a:r>
            <a:endParaRPr lang="th-TH" altLang="en-US" sz="2800" dirty="0">
              <a:solidFill>
                <a:srgbClr val="000000"/>
              </a:solidFill>
              <a:latin typeface="AngsanaUPC" panose="02020603050405020304" pitchFamily="18" charset="-34"/>
              <a:cs typeface="FreesiaUPC" panose="020B0604020202020204" pitchFamily="34" charset="-34"/>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2E1AB82-71AA-43B8-A178-7011244C973D}"/>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8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2.2  Conceptual framework for research</a:t>
            </a:r>
            <a:endParaRPr lang="th-TH" sz="48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endParaRPr>
          </a:p>
        </p:txBody>
      </p:sp>
      <p:grpSp>
        <p:nvGrpSpPr>
          <p:cNvPr id="15363" name="Group 62">
            <a:extLst>
              <a:ext uri="{FF2B5EF4-FFF2-40B4-BE49-F238E27FC236}">
                <a16:creationId xmlns:a16="http://schemas.microsoft.com/office/drawing/2014/main" id="{F99A4EC9-5784-4DDF-B10F-2EA59516AD80}"/>
              </a:ext>
            </a:extLst>
          </p:cNvPr>
          <p:cNvGrpSpPr>
            <a:grpSpLocks/>
          </p:cNvGrpSpPr>
          <p:nvPr/>
        </p:nvGrpSpPr>
        <p:grpSpPr bwMode="auto">
          <a:xfrm>
            <a:off x="1666875" y="1190625"/>
            <a:ext cx="8821738" cy="5607050"/>
            <a:chOff x="142129" y="1190324"/>
            <a:chExt cx="8822858" cy="5606735"/>
          </a:xfrm>
        </p:grpSpPr>
        <p:sp>
          <p:nvSpPr>
            <p:cNvPr id="15364" name="Line 7">
              <a:extLst>
                <a:ext uri="{FF2B5EF4-FFF2-40B4-BE49-F238E27FC236}">
                  <a16:creationId xmlns:a16="http://schemas.microsoft.com/office/drawing/2014/main" id="{FC24AD3E-B061-4BF1-BEEB-125EA37C87E6}"/>
                </a:ext>
              </a:extLst>
            </p:cNvPr>
            <p:cNvSpPr>
              <a:spLocks noChangeShapeType="1"/>
            </p:cNvSpPr>
            <p:nvPr/>
          </p:nvSpPr>
          <p:spPr bwMode="auto">
            <a:xfrm>
              <a:off x="3924300" y="3716338"/>
              <a:ext cx="2447925" cy="0"/>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5" name="Line 8">
              <a:extLst>
                <a:ext uri="{FF2B5EF4-FFF2-40B4-BE49-F238E27FC236}">
                  <a16:creationId xmlns:a16="http://schemas.microsoft.com/office/drawing/2014/main" id="{AFAEFA1F-CFC5-4757-A6CC-B8A418A0FA25}"/>
                </a:ext>
              </a:extLst>
            </p:cNvPr>
            <p:cNvSpPr>
              <a:spLocks noChangeShapeType="1"/>
            </p:cNvSpPr>
            <p:nvPr/>
          </p:nvSpPr>
          <p:spPr bwMode="auto">
            <a:xfrm>
              <a:off x="3348038" y="5445125"/>
              <a:ext cx="3816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9">
              <a:extLst>
                <a:ext uri="{FF2B5EF4-FFF2-40B4-BE49-F238E27FC236}">
                  <a16:creationId xmlns:a16="http://schemas.microsoft.com/office/drawing/2014/main" id="{1D06531D-E127-42CC-A3C6-69940D0A11DB}"/>
                </a:ext>
              </a:extLst>
            </p:cNvPr>
            <p:cNvSpPr>
              <a:spLocks noChangeShapeType="1"/>
            </p:cNvSpPr>
            <p:nvPr/>
          </p:nvSpPr>
          <p:spPr bwMode="auto">
            <a:xfrm flipH="1" flipV="1">
              <a:off x="7092950" y="4191704"/>
              <a:ext cx="0" cy="1264608"/>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7" name="Line 10">
              <a:extLst>
                <a:ext uri="{FF2B5EF4-FFF2-40B4-BE49-F238E27FC236}">
                  <a16:creationId xmlns:a16="http://schemas.microsoft.com/office/drawing/2014/main" id="{10367CC4-C914-4F97-9182-238A1259535E}"/>
                </a:ext>
              </a:extLst>
            </p:cNvPr>
            <p:cNvSpPr>
              <a:spLocks noChangeShapeType="1"/>
            </p:cNvSpPr>
            <p:nvPr/>
          </p:nvSpPr>
          <p:spPr bwMode="auto">
            <a:xfrm>
              <a:off x="3060700" y="2276475"/>
              <a:ext cx="4032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11">
              <a:extLst>
                <a:ext uri="{FF2B5EF4-FFF2-40B4-BE49-F238E27FC236}">
                  <a16:creationId xmlns:a16="http://schemas.microsoft.com/office/drawing/2014/main" id="{786E02B2-B5A4-4C69-BFCF-4DDFAD719224}"/>
                </a:ext>
              </a:extLst>
            </p:cNvPr>
            <p:cNvSpPr>
              <a:spLocks noChangeShapeType="1"/>
            </p:cNvSpPr>
            <p:nvPr/>
          </p:nvSpPr>
          <p:spPr bwMode="auto">
            <a:xfrm>
              <a:off x="7092950" y="2276475"/>
              <a:ext cx="0" cy="1006473"/>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9" name="Oval 3">
              <a:extLst>
                <a:ext uri="{FF2B5EF4-FFF2-40B4-BE49-F238E27FC236}">
                  <a16:creationId xmlns:a16="http://schemas.microsoft.com/office/drawing/2014/main" id="{D0A9F32A-D70A-42CF-9DED-F5E53E3FFE0F}"/>
                </a:ext>
              </a:extLst>
            </p:cNvPr>
            <p:cNvSpPr>
              <a:spLocks noChangeArrowheads="1"/>
            </p:cNvSpPr>
            <p:nvPr/>
          </p:nvSpPr>
          <p:spPr bwMode="auto">
            <a:xfrm>
              <a:off x="1403648" y="1675606"/>
              <a:ext cx="1656257" cy="1201737"/>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X1</a:t>
              </a:r>
              <a:endParaRPr lang="th-TH" altLang="en-US">
                <a:solidFill>
                  <a:srgbClr val="000000"/>
                </a:solidFill>
              </a:endParaRPr>
            </a:p>
          </p:txBody>
        </p:sp>
        <p:sp>
          <p:nvSpPr>
            <p:cNvPr id="15370" name="Oval 16">
              <a:extLst>
                <a:ext uri="{FF2B5EF4-FFF2-40B4-BE49-F238E27FC236}">
                  <a16:creationId xmlns:a16="http://schemas.microsoft.com/office/drawing/2014/main" id="{33206C0A-8609-41FB-B68E-4FABA1351AF7}"/>
                </a:ext>
              </a:extLst>
            </p:cNvPr>
            <p:cNvSpPr>
              <a:spLocks noChangeArrowheads="1"/>
            </p:cNvSpPr>
            <p:nvPr/>
          </p:nvSpPr>
          <p:spPr bwMode="auto">
            <a:xfrm>
              <a:off x="2339752" y="3081252"/>
              <a:ext cx="1584547" cy="1247154"/>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X2</a:t>
              </a:r>
              <a:endParaRPr lang="th-TH" altLang="en-US">
                <a:solidFill>
                  <a:srgbClr val="000000"/>
                </a:solidFill>
              </a:endParaRPr>
            </a:p>
          </p:txBody>
        </p:sp>
        <p:sp>
          <p:nvSpPr>
            <p:cNvPr id="15371" name="Oval 17">
              <a:extLst>
                <a:ext uri="{FF2B5EF4-FFF2-40B4-BE49-F238E27FC236}">
                  <a16:creationId xmlns:a16="http://schemas.microsoft.com/office/drawing/2014/main" id="{ED5F388A-F4E7-4558-BA30-AA319FD22444}"/>
                </a:ext>
              </a:extLst>
            </p:cNvPr>
            <p:cNvSpPr>
              <a:spLocks noChangeArrowheads="1"/>
            </p:cNvSpPr>
            <p:nvPr/>
          </p:nvSpPr>
          <p:spPr bwMode="auto">
            <a:xfrm>
              <a:off x="1763489" y="4855455"/>
              <a:ext cx="1584548" cy="1201738"/>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X3</a:t>
              </a:r>
              <a:endParaRPr lang="th-TH" altLang="en-US">
                <a:solidFill>
                  <a:srgbClr val="000000"/>
                </a:solidFill>
              </a:endParaRPr>
            </a:p>
          </p:txBody>
        </p:sp>
        <p:sp>
          <p:nvSpPr>
            <p:cNvPr id="15372" name="Oval 18">
              <a:extLst>
                <a:ext uri="{FF2B5EF4-FFF2-40B4-BE49-F238E27FC236}">
                  <a16:creationId xmlns:a16="http://schemas.microsoft.com/office/drawing/2014/main" id="{875A2443-48FD-423A-80D8-D9F9471BC5DB}"/>
                </a:ext>
              </a:extLst>
            </p:cNvPr>
            <p:cNvSpPr>
              <a:spLocks noChangeArrowheads="1"/>
            </p:cNvSpPr>
            <p:nvPr/>
          </p:nvSpPr>
          <p:spPr bwMode="auto">
            <a:xfrm>
              <a:off x="6376080" y="3282949"/>
              <a:ext cx="1368126" cy="90875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Y</a:t>
              </a:r>
              <a:endParaRPr lang="th-TH" altLang="en-US">
                <a:solidFill>
                  <a:srgbClr val="000000"/>
                </a:solidFill>
              </a:endParaRPr>
            </a:p>
          </p:txBody>
        </p:sp>
        <p:sp>
          <p:nvSpPr>
            <p:cNvPr id="15373" name="Rectangle 5">
              <a:extLst>
                <a:ext uri="{FF2B5EF4-FFF2-40B4-BE49-F238E27FC236}">
                  <a16:creationId xmlns:a16="http://schemas.microsoft.com/office/drawing/2014/main" id="{4EBA2E4E-AC2A-4367-B34A-9DEA554AB1BC}"/>
                </a:ext>
              </a:extLst>
            </p:cNvPr>
            <p:cNvSpPr>
              <a:spLocks noChangeArrowheads="1"/>
            </p:cNvSpPr>
            <p:nvPr/>
          </p:nvSpPr>
          <p:spPr bwMode="auto">
            <a:xfrm>
              <a:off x="142129" y="1190324"/>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4" name="Rectangle 20">
              <a:extLst>
                <a:ext uri="{FF2B5EF4-FFF2-40B4-BE49-F238E27FC236}">
                  <a16:creationId xmlns:a16="http://schemas.microsoft.com/office/drawing/2014/main" id="{C09A1B09-46F7-46BB-9AC0-A5714CF4AEB4}"/>
                </a:ext>
              </a:extLst>
            </p:cNvPr>
            <p:cNvSpPr>
              <a:spLocks noChangeArrowheads="1"/>
            </p:cNvSpPr>
            <p:nvPr/>
          </p:nvSpPr>
          <p:spPr bwMode="auto">
            <a:xfrm>
              <a:off x="142129" y="1875326"/>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5" name="Rectangle 21">
              <a:extLst>
                <a:ext uri="{FF2B5EF4-FFF2-40B4-BE49-F238E27FC236}">
                  <a16:creationId xmlns:a16="http://schemas.microsoft.com/office/drawing/2014/main" id="{5DAD0251-EE67-4FDA-BCC7-BFAB90C04221}"/>
                </a:ext>
              </a:extLst>
            </p:cNvPr>
            <p:cNvSpPr>
              <a:spLocks noChangeArrowheads="1"/>
            </p:cNvSpPr>
            <p:nvPr/>
          </p:nvSpPr>
          <p:spPr bwMode="auto">
            <a:xfrm>
              <a:off x="142129" y="2560328"/>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6" name="Rectangle 22">
              <a:extLst>
                <a:ext uri="{FF2B5EF4-FFF2-40B4-BE49-F238E27FC236}">
                  <a16:creationId xmlns:a16="http://schemas.microsoft.com/office/drawing/2014/main" id="{F9CD1741-E867-4B33-B38C-B54892BFE5C5}"/>
                </a:ext>
              </a:extLst>
            </p:cNvPr>
            <p:cNvSpPr>
              <a:spLocks noChangeArrowheads="1"/>
            </p:cNvSpPr>
            <p:nvPr/>
          </p:nvSpPr>
          <p:spPr bwMode="auto">
            <a:xfrm>
              <a:off x="1043309" y="320937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7" name="Rectangle 23">
              <a:extLst>
                <a:ext uri="{FF2B5EF4-FFF2-40B4-BE49-F238E27FC236}">
                  <a16:creationId xmlns:a16="http://schemas.microsoft.com/office/drawing/2014/main" id="{0C7B37CF-5647-4956-975D-D5013ABC3944}"/>
                </a:ext>
              </a:extLst>
            </p:cNvPr>
            <p:cNvSpPr>
              <a:spLocks noChangeArrowheads="1"/>
            </p:cNvSpPr>
            <p:nvPr/>
          </p:nvSpPr>
          <p:spPr bwMode="auto">
            <a:xfrm>
              <a:off x="1043308" y="380423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8" name="Rectangle 24">
              <a:extLst>
                <a:ext uri="{FF2B5EF4-FFF2-40B4-BE49-F238E27FC236}">
                  <a16:creationId xmlns:a16="http://schemas.microsoft.com/office/drawing/2014/main" id="{FCD9A321-29AB-4914-9239-761E43311A59}"/>
                </a:ext>
              </a:extLst>
            </p:cNvPr>
            <p:cNvSpPr>
              <a:spLocks noChangeArrowheads="1"/>
            </p:cNvSpPr>
            <p:nvPr/>
          </p:nvSpPr>
          <p:spPr bwMode="auto">
            <a:xfrm>
              <a:off x="1043308" y="439909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9" name="Rectangle 25">
              <a:extLst>
                <a:ext uri="{FF2B5EF4-FFF2-40B4-BE49-F238E27FC236}">
                  <a16:creationId xmlns:a16="http://schemas.microsoft.com/office/drawing/2014/main" id="{9188D6C6-AC18-4FF6-8A0E-BCAE6B9951C6}"/>
                </a:ext>
              </a:extLst>
            </p:cNvPr>
            <p:cNvSpPr>
              <a:spLocks noChangeArrowheads="1"/>
            </p:cNvSpPr>
            <p:nvPr/>
          </p:nvSpPr>
          <p:spPr bwMode="auto">
            <a:xfrm>
              <a:off x="467046" y="508167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80" name="Rectangle 26">
              <a:extLst>
                <a:ext uri="{FF2B5EF4-FFF2-40B4-BE49-F238E27FC236}">
                  <a16:creationId xmlns:a16="http://schemas.microsoft.com/office/drawing/2014/main" id="{75B0D45F-BE4F-4DF6-BC69-456683146F93}"/>
                </a:ext>
              </a:extLst>
            </p:cNvPr>
            <p:cNvSpPr>
              <a:spLocks noChangeArrowheads="1"/>
            </p:cNvSpPr>
            <p:nvPr/>
          </p:nvSpPr>
          <p:spPr bwMode="auto">
            <a:xfrm>
              <a:off x="467045" y="567653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81" name="Rectangle 27">
              <a:extLst>
                <a:ext uri="{FF2B5EF4-FFF2-40B4-BE49-F238E27FC236}">
                  <a16:creationId xmlns:a16="http://schemas.microsoft.com/office/drawing/2014/main" id="{1123BE06-DCDB-443A-B114-69DB8CDB1498}"/>
                </a:ext>
              </a:extLst>
            </p:cNvPr>
            <p:cNvSpPr>
              <a:spLocks noChangeArrowheads="1"/>
            </p:cNvSpPr>
            <p:nvPr/>
          </p:nvSpPr>
          <p:spPr bwMode="auto">
            <a:xfrm>
              <a:off x="467045" y="627139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cxnSp>
          <p:nvCxnSpPr>
            <p:cNvPr id="15382" name="Straight Arrow Connector 7">
              <a:extLst>
                <a:ext uri="{FF2B5EF4-FFF2-40B4-BE49-F238E27FC236}">
                  <a16:creationId xmlns:a16="http://schemas.microsoft.com/office/drawing/2014/main" id="{B9071217-451A-47DE-81EA-FCDD813DA85D}"/>
                </a:ext>
              </a:extLst>
            </p:cNvPr>
            <p:cNvCxnSpPr>
              <a:cxnSpLocks/>
              <a:stCxn id="15369" idx="1"/>
              <a:endCxn id="15373" idx="3"/>
            </p:cNvCxnSpPr>
            <p:nvPr/>
          </p:nvCxnSpPr>
          <p:spPr bwMode="auto">
            <a:xfrm flipH="1" flipV="1">
              <a:off x="1006424" y="1453155"/>
              <a:ext cx="639777" cy="398441"/>
            </a:xfrm>
            <a:prstGeom prst="straightConnector1">
              <a:avLst/>
            </a:prstGeom>
            <a:noFill/>
            <a:ln w="9525" algn="ctr">
              <a:solidFill>
                <a:srgbClr val="000000"/>
              </a:solidFill>
              <a:round/>
              <a:headEnd/>
              <a:tailEnd type="triangle" w="med" len="med"/>
            </a:ln>
          </p:spPr>
        </p:cxnSp>
        <p:cxnSp>
          <p:nvCxnSpPr>
            <p:cNvPr id="15383" name="Straight Arrow Connector 31">
              <a:extLst>
                <a:ext uri="{FF2B5EF4-FFF2-40B4-BE49-F238E27FC236}">
                  <a16:creationId xmlns:a16="http://schemas.microsoft.com/office/drawing/2014/main" id="{5EF46375-0A7C-4A6B-AD3E-D3CC7B272D95}"/>
                </a:ext>
              </a:extLst>
            </p:cNvPr>
            <p:cNvCxnSpPr>
              <a:cxnSpLocks/>
              <a:endCxn id="15374" idx="3"/>
            </p:cNvCxnSpPr>
            <p:nvPr/>
          </p:nvCxnSpPr>
          <p:spPr bwMode="auto">
            <a:xfrm flipH="1">
              <a:off x="1006424" y="2138157"/>
              <a:ext cx="396429" cy="0"/>
            </a:xfrm>
            <a:prstGeom prst="straightConnector1">
              <a:avLst/>
            </a:prstGeom>
            <a:noFill/>
            <a:ln w="9525" algn="ctr">
              <a:solidFill>
                <a:srgbClr val="000000"/>
              </a:solidFill>
              <a:round/>
              <a:headEnd/>
              <a:tailEnd type="triangle" w="med" len="med"/>
            </a:ln>
          </p:spPr>
        </p:cxnSp>
        <p:cxnSp>
          <p:nvCxnSpPr>
            <p:cNvPr id="15384" name="Straight Arrow Connector 34">
              <a:extLst>
                <a:ext uri="{FF2B5EF4-FFF2-40B4-BE49-F238E27FC236}">
                  <a16:creationId xmlns:a16="http://schemas.microsoft.com/office/drawing/2014/main" id="{203862C4-364E-42F2-AD4A-22869D94FA9A}"/>
                </a:ext>
              </a:extLst>
            </p:cNvPr>
            <p:cNvCxnSpPr>
              <a:cxnSpLocks/>
              <a:endCxn id="15375" idx="3"/>
            </p:cNvCxnSpPr>
            <p:nvPr/>
          </p:nvCxnSpPr>
          <p:spPr bwMode="auto">
            <a:xfrm flipH="1">
              <a:off x="1006424" y="2498544"/>
              <a:ext cx="431387" cy="324615"/>
            </a:xfrm>
            <a:prstGeom prst="straightConnector1">
              <a:avLst/>
            </a:prstGeom>
            <a:noFill/>
            <a:ln w="9525" algn="ctr">
              <a:solidFill>
                <a:srgbClr val="000000"/>
              </a:solidFill>
              <a:round/>
              <a:headEnd/>
              <a:tailEnd type="triangle" w="med" len="med"/>
            </a:ln>
          </p:spPr>
        </p:cxnSp>
        <p:cxnSp>
          <p:nvCxnSpPr>
            <p:cNvPr id="15385" name="Straight Arrow Connector 38">
              <a:extLst>
                <a:ext uri="{FF2B5EF4-FFF2-40B4-BE49-F238E27FC236}">
                  <a16:creationId xmlns:a16="http://schemas.microsoft.com/office/drawing/2014/main" id="{792B5332-BAA7-4F05-A40F-BC42D3160621}"/>
                </a:ext>
              </a:extLst>
            </p:cNvPr>
            <p:cNvCxnSpPr>
              <a:cxnSpLocks/>
              <a:endCxn id="15376" idx="3"/>
            </p:cNvCxnSpPr>
            <p:nvPr/>
          </p:nvCxnSpPr>
          <p:spPr bwMode="auto">
            <a:xfrm flipH="1" flipV="1">
              <a:off x="1907604" y="3472203"/>
              <a:ext cx="468481" cy="69198"/>
            </a:xfrm>
            <a:prstGeom prst="straightConnector1">
              <a:avLst/>
            </a:prstGeom>
            <a:noFill/>
            <a:ln w="9525" algn="ctr">
              <a:solidFill>
                <a:srgbClr val="000000"/>
              </a:solidFill>
              <a:round/>
              <a:headEnd/>
              <a:tailEnd type="triangle" w="med" len="med"/>
            </a:ln>
          </p:spPr>
        </p:cxnSp>
        <p:cxnSp>
          <p:nvCxnSpPr>
            <p:cNvPr id="15386" name="Straight Arrow Connector 41">
              <a:extLst>
                <a:ext uri="{FF2B5EF4-FFF2-40B4-BE49-F238E27FC236}">
                  <a16:creationId xmlns:a16="http://schemas.microsoft.com/office/drawing/2014/main" id="{738EFA44-2105-4C68-BD8B-722389105BFD}"/>
                </a:ext>
              </a:extLst>
            </p:cNvPr>
            <p:cNvCxnSpPr>
              <a:cxnSpLocks/>
              <a:endCxn id="15377" idx="3"/>
            </p:cNvCxnSpPr>
            <p:nvPr/>
          </p:nvCxnSpPr>
          <p:spPr bwMode="auto">
            <a:xfrm flipH="1">
              <a:off x="1907603" y="3917292"/>
              <a:ext cx="468484" cy="149771"/>
            </a:xfrm>
            <a:prstGeom prst="straightConnector1">
              <a:avLst/>
            </a:prstGeom>
            <a:noFill/>
            <a:ln w="9525" algn="ctr">
              <a:solidFill>
                <a:srgbClr val="000000"/>
              </a:solidFill>
              <a:round/>
              <a:headEnd/>
              <a:tailEnd type="triangle" w="med" len="med"/>
            </a:ln>
          </p:spPr>
        </p:cxnSp>
        <p:cxnSp>
          <p:nvCxnSpPr>
            <p:cNvPr id="15387" name="Straight Arrow Connector 43">
              <a:extLst>
                <a:ext uri="{FF2B5EF4-FFF2-40B4-BE49-F238E27FC236}">
                  <a16:creationId xmlns:a16="http://schemas.microsoft.com/office/drawing/2014/main" id="{872CA9D3-A93C-45A6-9B73-93A0416718F2}"/>
                </a:ext>
              </a:extLst>
            </p:cNvPr>
            <p:cNvCxnSpPr>
              <a:cxnSpLocks/>
              <a:stCxn id="15370" idx="3"/>
              <a:endCxn id="15378" idx="3"/>
            </p:cNvCxnSpPr>
            <p:nvPr/>
          </p:nvCxnSpPr>
          <p:spPr bwMode="auto">
            <a:xfrm flipH="1">
              <a:off x="1907603" y="4145765"/>
              <a:ext cx="664201" cy="516158"/>
            </a:xfrm>
            <a:prstGeom prst="straightConnector1">
              <a:avLst/>
            </a:prstGeom>
            <a:noFill/>
            <a:ln w="9525" algn="ctr">
              <a:solidFill>
                <a:srgbClr val="000000"/>
              </a:solidFill>
              <a:round/>
              <a:headEnd/>
              <a:tailEnd type="triangle" w="med" len="med"/>
            </a:ln>
          </p:spPr>
        </p:cxnSp>
        <p:cxnSp>
          <p:nvCxnSpPr>
            <p:cNvPr id="15388" name="Straight Arrow Connector 46">
              <a:extLst>
                <a:ext uri="{FF2B5EF4-FFF2-40B4-BE49-F238E27FC236}">
                  <a16:creationId xmlns:a16="http://schemas.microsoft.com/office/drawing/2014/main" id="{82663B6B-1AFD-4C5D-9E25-8EB2382EE0EF}"/>
                </a:ext>
              </a:extLst>
            </p:cNvPr>
            <p:cNvCxnSpPr>
              <a:cxnSpLocks/>
              <a:stCxn id="15371" idx="2"/>
              <a:endCxn id="15379" idx="3"/>
            </p:cNvCxnSpPr>
            <p:nvPr/>
          </p:nvCxnSpPr>
          <p:spPr bwMode="auto">
            <a:xfrm flipH="1" flipV="1">
              <a:off x="1331341" y="5344508"/>
              <a:ext cx="432148" cy="111816"/>
            </a:xfrm>
            <a:prstGeom prst="straightConnector1">
              <a:avLst/>
            </a:prstGeom>
            <a:noFill/>
            <a:ln w="9525" algn="ctr">
              <a:solidFill>
                <a:srgbClr val="000000"/>
              </a:solidFill>
              <a:round/>
              <a:headEnd/>
              <a:tailEnd type="triangle" w="med" len="med"/>
            </a:ln>
          </p:spPr>
        </p:cxnSp>
        <p:cxnSp>
          <p:nvCxnSpPr>
            <p:cNvPr id="15389" name="Straight Arrow Connector 49">
              <a:extLst>
                <a:ext uri="{FF2B5EF4-FFF2-40B4-BE49-F238E27FC236}">
                  <a16:creationId xmlns:a16="http://schemas.microsoft.com/office/drawing/2014/main" id="{3625DC7D-B1C8-4F4A-9F67-B00B19ED52EB}"/>
                </a:ext>
              </a:extLst>
            </p:cNvPr>
            <p:cNvCxnSpPr>
              <a:cxnSpLocks/>
              <a:endCxn id="15380" idx="3"/>
            </p:cNvCxnSpPr>
            <p:nvPr/>
          </p:nvCxnSpPr>
          <p:spPr bwMode="auto">
            <a:xfrm flipH="1">
              <a:off x="1331340" y="5676537"/>
              <a:ext cx="469728" cy="262831"/>
            </a:xfrm>
            <a:prstGeom prst="straightConnector1">
              <a:avLst/>
            </a:prstGeom>
            <a:noFill/>
            <a:ln w="9525" algn="ctr">
              <a:solidFill>
                <a:srgbClr val="000000"/>
              </a:solidFill>
              <a:round/>
              <a:headEnd/>
              <a:tailEnd type="triangle" w="med" len="med"/>
            </a:ln>
          </p:spPr>
        </p:cxnSp>
        <p:cxnSp>
          <p:nvCxnSpPr>
            <p:cNvPr id="15390" name="Straight Arrow Connector 52">
              <a:extLst>
                <a:ext uri="{FF2B5EF4-FFF2-40B4-BE49-F238E27FC236}">
                  <a16:creationId xmlns:a16="http://schemas.microsoft.com/office/drawing/2014/main" id="{2DC18BEC-DA9C-40C0-921F-1827017633B2}"/>
                </a:ext>
              </a:extLst>
            </p:cNvPr>
            <p:cNvCxnSpPr>
              <a:cxnSpLocks/>
              <a:stCxn id="15371" idx="3"/>
            </p:cNvCxnSpPr>
            <p:nvPr/>
          </p:nvCxnSpPr>
          <p:spPr bwMode="auto">
            <a:xfrm flipH="1">
              <a:off x="1339205" y="5881203"/>
              <a:ext cx="656336" cy="638914"/>
            </a:xfrm>
            <a:prstGeom prst="straightConnector1">
              <a:avLst/>
            </a:prstGeom>
            <a:noFill/>
            <a:ln w="9525" algn="ctr">
              <a:solidFill>
                <a:srgbClr val="000000"/>
              </a:solidFill>
              <a:round/>
              <a:headEnd/>
              <a:tailEnd type="triangle" w="med" len="med"/>
            </a:ln>
          </p:spPr>
        </p:cxnSp>
        <p:sp>
          <p:nvSpPr>
            <p:cNvPr id="15391" name="Rectangle 55">
              <a:extLst>
                <a:ext uri="{FF2B5EF4-FFF2-40B4-BE49-F238E27FC236}">
                  <a16:creationId xmlns:a16="http://schemas.microsoft.com/office/drawing/2014/main" id="{C705C28B-AABA-42A3-B248-71B38F533014}"/>
                </a:ext>
              </a:extLst>
            </p:cNvPr>
            <p:cNvSpPr>
              <a:spLocks noChangeArrowheads="1"/>
            </p:cNvSpPr>
            <p:nvPr/>
          </p:nvSpPr>
          <p:spPr bwMode="auto">
            <a:xfrm>
              <a:off x="8100692" y="295604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92" name="Rectangle 56">
              <a:extLst>
                <a:ext uri="{FF2B5EF4-FFF2-40B4-BE49-F238E27FC236}">
                  <a16:creationId xmlns:a16="http://schemas.microsoft.com/office/drawing/2014/main" id="{24944E79-61F5-43A6-BFB8-FD79B35C76A8}"/>
                </a:ext>
              </a:extLst>
            </p:cNvPr>
            <p:cNvSpPr>
              <a:spLocks noChangeArrowheads="1"/>
            </p:cNvSpPr>
            <p:nvPr/>
          </p:nvSpPr>
          <p:spPr bwMode="auto">
            <a:xfrm>
              <a:off x="8100691" y="355090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93" name="Rectangle 57">
              <a:extLst>
                <a:ext uri="{FF2B5EF4-FFF2-40B4-BE49-F238E27FC236}">
                  <a16:creationId xmlns:a16="http://schemas.microsoft.com/office/drawing/2014/main" id="{064748F7-78B3-42EB-B353-4DF065384FEC}"/>
                </a:ext>
              </a:extLst>
            </p:cNvPr>
            <p:cNvSpPr>
              <a:spLocks noChangeArrowheads="1"/>
            </p:cNvSpPr>
            <p:nvPr/>
          </p:nvSpPr>
          <p:spPr bwMode="auto">
            <a:xfrm>
              <a:off x="8100691" y="414576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cxnSp>
          <p:nvCxnSpPr>
            <p:cNvPr id="15394" name="Straight Arrow Connector 58">
              <a:extLst>
                <a:ext uri="{FF2B5EF4-FFF2-40B4-BE49-F238E27FC236}">
                  <a16:creationId xmlns:a16="http://schemas.microsoft.com/office/drawing/2014/main" id="{8D4DE749-2038-4AE3-B40A-96461610EB86}"/>
                </a:ext>
              </a:extLst>
            </p:cNvPr>
            <p:cNvCxnSpPr>
              <a:cxnSpLocks/>
              <a:stCxn id="15372" idx="6"/>
              <a:endCxn id="15391" idx="1"/>
            </p:cNvCxnSpPr>
            <p:nvPr/>
          </p:nvCxnSpPr>
          <p:spPr bwMode="auto">
            <a:xfrm flipV="1">
              <a:off x="7744206" y="3218876"/>
              <a:ext cx="356486" cy="518451"/>
            </a:xfrm>
            <a:prstGeom prst="straightConnector1">
              <a:avLst/>
            </a:prstGeom>
            <a:noFill/>
            <a:ln w="9525" algn="ctr">
              <a:solidFill>
                <a:srgbClr val="000000"/>
              </a:solidFill>
              <a:round/>
              <a:headEnd/>
              <a:tailEnd type="triangle" w="med" len="med"/>
            </a:ln>
          </p:spPr>
        </p:cxnSp>
        <p:cxnSp>
          <p:nvCxnSpPr>
            <p:cNvPr id="15395" name="Straight Arrow Connector 61">
              <a:extLst>
                <a:ext uri="{FF2B5EF4-FFF2-40B4-BE49-F238E27FC236}">
                  <a16:creationId xmlns:a16="http://schemas.microsoft.com/office/drawing/2014/main" id="{F5FB2064-6CE2-40EE-B9A1-A859269F1F13}"/>
                </a:ext>
              </a:extLst>
            </p:cNvPr>
            <p:cNvCxnSpPr>
              <a:cxnSpLocks/>
              <a:endCxn id="15392" idx="1"/>
            </p:cNvCxnSpPr>
            <p:nvPr/>
          </p:nvCxnSpPr>
          <p:spPr bwMode="auto">
            <a:xfrm flipV="1">
              <a:off x="7669211" y="3813736"/>
              <a:ext cx="431480" cy="93211"/>
            </a:xfrm>
            <a:prstGeom prst="straightConnector1">
              <a:avLst/>
            </a:prstGeom>
            <a:noFill/>
            <a:ln w="9525" algn="ctr">
              <a:solidFill>
                <a:srgbClr val="000000"/>
              </a:solidFill>
              <a:round/>
              <a:headEnd/>
              <a:tailEnd type="triangle" w="med" len="med"/>
            </a:ln>
          </p:spPr>
        </p:cxnSp>
        <p:cxnSp>
          <p:nvCxnSpPr>
            <p:cNvPr id="15396" name="Straight Arrow Connector 64">
              <a:extLst>
                <a:ext uri="{FF2B5EF4-FFF2-40B4-BE49-F238E27FC236}">
                  <a16:creationId xmlns:a16="http://schemas.microsoft.com/office/drawing/2014/main" id="{F452A565-9D06-4BFA-8FA8-90E329964DF7}"/>
                </a:ext>
              </a:extLst>
            </p:cNvPr>
            <p:cNvCxnSpPr>
              <a:cxnSpLocks/>
              <a:endCxn id="15393" idx="1"/>
            </p:cNvCxnSpPr>
            <p:nvPr/>
          </p:nvCxnSpPr>
          <p:spPr bwMode="auto">
            <a:xfrm>
              <a:off x="7669211" y="4000158"/>
              <a:ext cx="431480" cy="408438"/>
            </a:xfrm>
            <a:prstGeom prst="straightConnector1">
              <a:avLst/>
            </a:prstGeom>
            <a:noFill/>
            <a:ln w="9525" algn="ctr">
              <a:solidFill>
                <a:srgbClr val="000000"/>
              </a:solidFill>
              <a:round/>
              <a:headEnd/>
              <a:tailEnd type="triangle" w="med" len="med"/>
            </a:ln>
          </p:spPr>
        </p:cxn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A3D45FEA-C964-4953-9E19-8F092226A236}"/>
              </a:ext>
            </a:extLst>
          </p:cNvPr>
          <p:cNvSpPr txBox="1">
            <a:spLocks noChangeArrowheads="1"/>
          </p:cNvSpPr>
          <p:nvPr/>
        </p:nvSpPr>
        <p:spPr bwMode="auto">
          <a:xfrm>
            <a:off x="1524000" y="11588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3.1 Research pattern</a:t>
            </a:r>
            <a:endParaRPr lang="th-TH" altLang="en-US" sz="4400" dirty="0">
              <a:solidFill>
                <a:srgbClr val="000000"/>
              </a:solidFill>
              <a:latin typeface="FreesiaUPC" panose="020B0604020202020204" pitchFamily="34" charset="-34"/>
              <a:cs typeface="FreesiaUPC" panose="020B0604020202020204" pitchFamily="34" charset="-34"/>
            </a:endParaRPr>
          </a:p>
        </p:txBody>
      </p:sp>
      <p:sp>
        <p:nvSpPr>
          <p:cNvPr id="16387" name="Text Box 4">
            <a:extLst>
              <a:ext uri="{FF2B5EF4-FFF2-40B4-BE49-F238E27FC236}">
                <a16:creationId xmlns:a16="http://schemas.microsoft.com/office/drawing/2014/main" id="{EE452F30-5259-46AD-9A84-D5250E4C9A02}"/>
              </a:ext>
            </a:extLst>
          </p:cNvPr>
          <p:cNvSpPr txBox="1">
            <a:spLocks noChangeArrowheads="1"/>
          </p:cNvSpPr>
          <p:nvPr/>
        </p:nvSpPr>
        <p:spPr bwMode="auto">
          <a:xfrm>
            <a:off x="1447800" y="2438400"/>
            <a:ext cx="9372600" cy="35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80000"/>
              </a:lnSpc>
              <a:spcBef>
                <a:spcPct val="5000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3.2 Population and sample</a:t>
            </a:r>
            <a:endParaRPr lang="th-TH" altLang="en-US" sz="4400" dirty="0">
              <a:solidFill>
                <a:srgbClr val="000000"/>
              </a:solidFill>
              <a:latin typeface="FreesiaUPC" panose="020B0604020202020204" pitchFamily="34" charset="-34"/>
              <a:cs typeface="FreesiaUPC" panose="020B0604020202020204" pitchFamily="34" charset="-34"/>
            </a:endParaRPr>
          </a:p>
          <a:p>
            <a:pPr eaLnBrk="1" hangingPunct="1">
              <a:spcBef>
                <a:spcPct val="0"/>
              </a:spcBef>
              <a:buClrTx/>
              <a:buSzTx/>
            </a:pPr>
            <a:r>
              <a:rPr lang="th-TH" altLang="zh-CN" dirty="0">
                <a:solidFill>
                  <a:srgbClr val="000000"/>
                </a:solidFill>
                <a:latin typeface="FreesiaDSE" pitchFamily="34" charset="0"/>
                <a:cs typeface="FreesiaUPC" panose="020B0604020202020204" pitchFamily="34" charset="-34"/>
              </a:rPr>
              <a:t>  </a:t>
            </a:r>
            <a:r>
              <a:rPr lang="en-US" altLang="zh-CN" dirty="0">
                <a:solidFill>
                  <a:srgbClr val="000000"/>
                </a:solidFill>
                <a:latin typeface="Angsana New" panose="02020603050405020304" pitchFamily="18" charset="-34"/>
              </a:rPr>
              <a:t>Discuss what properties the population looks like. How much is the scope? And what is the reason for demarcating the population like that?</a:t>
            </a:r>
            <a:endParaRPr lang="th-TH" altLang="zh-CN" dirty="0">
              <a:solidFill>
                <a:srgbClr val="000000"/>
              </a:solidFill>
              <a:latin typeface="Angsana New" panose="02020603050405020304" pitchFamily="18" charset="-34"/>
            </a:endParaRPr>
          </a:p>
          <a:p>
            <a:pPr eaLnBrk="1" hangingPunct="1">
              <a:spcBef>
                <a:spcPct val="0"/>
              </a:spcBef>
              <a:buClrTx/>
              <a:buSzTx/>
            </a:pPr>
            <a:r>
              <a:rPr lang="th-TH" altLang="zh-CN" dirty="0">
                <a:solidFill>
                  <a:srgbClr val="000000"/>
                </a:solidFill>
                <a:latin typeface="FreesiaDSE" pitchFamily="34" charset="0"/>
                <a:cs typeface="FreesiaUPC" panose="020B0604020202020204" pitchFamily="34" charset="-34"/>
              </a:rPr>
              <a:t>  </a:t>
            </a:r>
            <a:r>
              <a:rPr lang="en-US" altLang="zh-CN" dirty="0">
                <a:solidFill>
                  <a:srgbClr val="000000"/>
                </a:solidFill>
                <a:latin typeface="Angsana New" panose="02020603050405020304" pitchFamily="18" charset="-34"/>
              </a:rPr>
              <a:t>Sample how many is any principle or reason to support that using this amount is sufficient.</a:t>
            </a:r>
            <a:endParaRPr lang="th-TH" altLang="zh-CN" dirty="0">
              <a:solidFill>
                <a:srgbClr val="000000"/>
              </a:solidFill>
              <a:latin typeface="Angsana New" panose="02020603050405020304" pitchFamily="18" charset="-34"/>
            </a:endParaRPr>
          </a:p>
          <a:p>
            <a:pPr eaLnBrk="1" hangingPunct="1">
              <a:spcBef>
                <a:spcPct val="0"/>
              </a:spcBef>
              <a:buClrTx/>
              <a:buSzTx/>
            </a:pPr>
            <a:r>
              <a:rPr lang="th-TH" altLang="zh-CN" dirty="0">
                <a:solidFill>
                  <a:srgbClr val="000000"/>
                </a:solidFill>
                <a:latin typeface="FreesiaDSE" pitchFamily="34" charset="0"/>
                <a:cs typeface="FreesiaUPC" panose="020B0604020202020204" pitchFamily="34" charset="-34"/>
              </a:rPr>
              <a:t>  </a:t>
            </a:r>
            <a:r>
              <a:rPr lang="en-US" altLang="zh-CN" dirty="0">
                <a:solidFill>
                  <a:srgbClr val="000000"/>
                </a:solidFill>
                <a:latin typeface="Angsana New" panose="02020603050405020304" pitchFamily="18" charset="-34"/>
              </a:rPr>
              <a:t>Describe the procedure and sampling method. If there are multiple steps it should be written as a diagram.</a:t>
            </a:r>
            <a:endParaRPr lang="th-TH" altLang="en-US" dirty="0">
              <a:solidFill>
                <a:srgbClr val="000000"/>
              </a:solidFill>
              <a:latin typeface="Angsana New" panose="02020603050405020304" pitchFamily="18" charset="-34"/>
            </a:endParaRPr>
          </a:p>
        </p:txBody>
      </p:sp>
      <p:sp>
        <p:nvSpPr>
          <p:cNvPr id="16388" name="Text Box 7">
            <a:extLst>
              <a:ext uri="{FF2B5EF4-FFF2-40B4-BE49-F238E27FC236}">
                <a16:creationId xmlns:a16="http://schemas.microsoft.com/office/drawing/2014/main" id="{56A1F673-CED6-4B0E-8913-D3B45CD21CC7}"/>
              </a:ext>
            </a:extLst>
          </p:cNvPr>
          <p:cNvSpPr txBox="1">
            <a:spLocks noChangeArrowheads="1"/>
          </p:cNvSpPr>
          <p:nvPr/>
        </p:nvSpPr>
        <p:spPr bwMode="auto">
          <a:xfrm>
            <a:off x="1774826" y="981075"/>
            <a:ext cx="85693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zh-CN" dirty="0">
                <a:solidFill>
                  <a:srgbClr val="000000"/>
                </a:solidFill>
                <a:latin typeface="FreesiaDSE" pitchFamily="34" charset="0"/>
                <a:cs typeface="FreesiaUPC" panose="020B0604020202020204" pitchFamily="34" charset="-34"/>
              </a:rPr>
              <a:t>Describe the form of research. Plans and methods for finding answers to problems.</a:t>
            </a:r>
            <a:endParaRPr lang="th-TH" altLang="en-US" dirty="0">
              <a:solidFill>
                <a:srgbClr val="000000"/>
              </a:solidFill>
              <a:latin typeface="FreesiaDSE" pitchFamily="34" charset="0"/>
              <a:cs typeface="FreesiaUPC" panose="020B0604020202020204" pitchFamily="34" charset="-34"/>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EA27692D-F9AF-410C-8F9B-20C2826BD173}"/>
              </a:ext>
            </a:extLst>
          </p:cNvPr>
          <p:cNvSpPr txBox="1">
            <a:spLocks noChangeArrowheads="1"/>
          </p:cNvSpPr>
          <p:nvPr/>
        </p:nvSpPr>
        <p:spPr bwMode="auto">
          <a:xfrm>
            <a:off x="1524000" y="76200"/>
            <a:ext cx="10515600" cy="166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90000"/>
              </a:lnSpc>
              <a:spcBef>
                <a:spcPct val="5000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3.3 Variables for study</a:t>
            </a:r>
            <a:endParaRPr lang="th-TH" altLang="en-US" sz="4400" dirty="0">
              <a:solidFill>
                <a:srgbClr val="000000"/>
              </a:solidFill>
              <a:latin typeface="FreesiaUPC" panose="020B0604020202020204" pitchFamily="34" charset="-34"/>
              <a:cs typeface="FreesiaUPC" panose="020B0604020202020204" pitchFamily="34" charset="-34"/>
            </a:endParaRPr>
          </a:p>
          <a:p>
            <a:pPr eaLnBrk="1" hangingPunct="1">
              <a:lnSpc>
                <a:spcPct val="90000"/>
              </a:lnSpc>
              <a:spcBef>
                <a:spcPct val="50000"/>
              </a:spcBef>
              <a:buClrTx/>
              <a:buSzTx/>
              <a:buFontTx/>
              <a:buNone/>
            </a:pPr>
            <a:r>
              <a:rPr lang="th-TH" altLang="en-US" sz="4400" dirty="0">
                <a:solidFill>
                  <a:srgbClr val="000000"/>
                </a:solidFill>
                <a:latin typeface="FreesiaDSE" pitchFamily="34" charset="0"/>
                <a:cs typeface="FreesiaUPC" panose="020B0604020202020204" pitchFamily="34" charset="-34"/>
              </a:rPr>
              <a:t>       </a:t>
            </a:r>
            <a:r>
              <a:rPr lang="en-US" altLang="en-US" dirty="0">
                <a:solidFill>
                  <a:srgbClr val="000000"/>
                </a:solidFill>
                <a:latin typeface="Angsana New" panose="02020603050405020304" pitchFamily="18" charset="-34"/>
              </a:rPr>
              <a:t>Independent variable, dependent variable, components of variables</a:t>
            </a:r>
            <a:endParaRPr lang="th-TH" altLang="en-US" dirty="0">
              <a:solidFill>
                <a:srgbClr val="000000"/>
              </a:solidFill>
              <a:latin typeface="Angsana New" panose="02020603050405020304" pitchFamily="18" charset="-34"/>
            </a:endParaRPr>
          </a:p>
        </p:txBody>
      </p:sp>
      <p:sp>
        <p:nvSpPr>
          <p:cNvPr id="17411" name="Text Box 6">
            <a:extLst>
              <a:ext uri="{FF2B5EF4-FFF2-40B4-BE49-F238E27FC236}">
                <a16:creationId xmlns:a16="http://schemas.microsoft.com/office/drawing/2014/main" id="{3884A08F-969C-4254-B57F-B8F629155046}"/>
              </a:ext>
            </a:extLst>
          </p:cNvPr>
          <p:cNvSpPr txBox="1">
            <a:spLocks noChangeArrowheads="1"/>
          </p:cNvSpPr>
          <p:nvPr/>
        </p:nvSpPr>
        <p:spPr bwMode="auto">
          <a:xfrm>
            <a:off x="1524000" y="2133600"/>
            <a:ext cx="8675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3.4</a:t>
            </a:r>
            <a:r>
              <a:rPr lang="th-TH" altLang="en-US" sz="4400" dirty="0">
                <a:solidFill>
                  <a:srgbClr val="000000"/>
                </a:solidFill>
                <a:latin typeface="FreesiaUPC" panose="020B0604020202020204" pitchFamily="34" charset="-34"/>
                <a:cs typeface="FreesiaUPC" panose="020B0604020202020204" pitchFamily="34" charset="-34"/>
              </a:rPr>
              <a:t> </a:t>
            </a:r>
            <a:r>
              <a:rPr lang="en-US" altLang="en-US" sz="4400" dirty="0">
                <a:solidFill>
                  <a:srgbClr val="000000"/>
                </a:solidFill>
                <a:latin typeface="FreesiaUPC" panose="020B0604020202020204" pitchFamily="34" charset="-34"/>
                <a:cs typeface="FreesiaUPC" panose="020B0604020202020204" pitchFamily="34" charset="-34"/>
              </a:rPr>
              <a:t>Tools and methods of data collection</a:t>
            </a:r>
            <a:endParaRPr lang="th-TH" altLang="en-US" sz="4400" dirty="0">
              <a:solidFill>
                <a:srgbClr val="000000"/>
              </a:solidFill>
              <a:latin typeface="FreesiaUPC" panose="020B0604020202020204" pitchFamily="34" charset="-34"/>
              <a:cs typeface="FreesiaUPC" panose="020B0604020202020204" pitchFamily="34" charset="-34"/>
            </a:endParaRPr>
          </a:p>
        </p:txBody>
      </p:sp>
      <p:sp>
        <p:nvSpPr>
          <p:cNvPr id="17412" name="Text Box 7">
            <a:extLst>
              <a:ext uri="{FF2B5EF4-FFF2-40B4-BE49-F238E27FC236}">
                <a16:creationId xmlns:a16="http://schemas.microsoft.com/office/drawing/2014/main" id="{6624DF2C-94A2-4AB2-83A2-BD161DCFDB04}"/>
              </a:ext>
            </a:extLst>
          </p:cNvPr>
          <p:cNvSpPr txBox="1">
            <a:spLocks noChangeArrowheads="1"/>
          </p:cNvSpPr>
          <p:nvPr/>
        </p:nvSpPr>
        <p:spPr bwMode="auto">
          <a:xfrm>
            <a:off x="1524000" y="3068638"/>
            <a:ext cx="10058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pPr>
            <a:r>
              <a:rPr lang="en-US" altLang="zh-CN" sz="3000" dirty="0">
                <a:solidFill>
                  <a:srgbClr val="000000"/>
                </a:solidFill>
                <a:latin typeface="Angsana New" panose="02020603050405020304" pitchFamily="18" charset="-34"/>
              </a:rPr>
              <a:t>Discussing the tools used to collect all data in the research that what are the characteristics and characteristics of the tools used? </a:t>
            </a:r>
            <a:r>
              <a:rPr lang="en-US" altLang="zh-CN" sz="3000" dirty="0">
                <a:solidFill>
                  <a:srgbClr val="000000"/>
                </a:solidFill>
                <a:latin typeface="Angsana New" panose="02020603050405020304" pitchFamily="18" charset="-34"/>
                <a:ea typeface="SimSun" panose="02010600030101010101" pitchFamily="2" charset="-122"/>
              </a:rPr>
              <a:t>   </a:t>
            </a:r>
          </a:p>
          <a:p>
            <a:pPr eaLnBrk="1" hangingPunct="1">
              <a:spcBef>
                <a:spcPct val="0"/>
              </a:spcBef>
              <a:buClrTx/>
              <a:buSzTx/>
            </a:pPr>
            <a:r>
              <a:rPr lang="en-US" altLang="zh-CN" sz="3000" dirty="0">
                <a:solidFill>
                  <a:srgbClr val="000000"/>
                </a:solidFill>
                <a:latin typeface="Angsana New" panose="02020603050405020304" pitchFamily="18" charset="-34"/>
              </a:rPr>
              <a:t>In the case of making your own tools, you need to tell us how to make tools, how to try out the tool and how to find the quality of the tool.</a:t>
            </a:r>
            <a:endParaRPr lang="en-US" altLang="zh-CN" sz="3000"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pPr>
            <a:r>
              <a:rPr lang="en-US" altLang="zh-CN" sz="3000" dirty="0">
                <a:solidFill>
                  <a:srgbClr val="000000"/>
                </a:solidFill>
                <a:latin typeface="Angsana New" panose="02020603050405020304" pitchFamily="18" charset="-34"/>
              </a:rPr>
              <a:t>Describe methods and procedures for collecting data.</a:t>
            </a:r>
            <a:endParaRPr lang="th-TH" altLang="en-US" sz="3000" dirty="0">
              <a:solidFill>
                <a:srgbClr val="000000"/>
              </a:solidFill>
              <a:latin typeface="Angsana New" panose="02020603050405020304" pitchFamily="18" charset="-34"/>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1F24BCB-5EEB-4AB3-BE49-9C994C1EDA0B}"/>
              </a:ext>
            </a:extLst>
          </p:cNvPr>
          <p:cNvSpPr txBox="1">
            <a:spLocks noChangeArrowheads="1"/>
          </p:cNvSpPr>
          <p:nvPr/>
        </p:nvSpPr>
        <p:spPr bwMode="auto">
          <a:xfrm>
            <a:off x="838200" y="685800"/>
            <a:ext cx="10744200" cy="5343525"/>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3600" b="1" i="1" u="sng" dirty="0">
                <a:solidFill>
                  <a:srgbClr val="000000"/>
                </a:solidFill>
                <a:latin typeface="Angsana New" panose="02020603050405020304" pitchFamily="18" charset="-34"/>
                <a:cs typeface="FreesiaUPC" panose="020B0604020202020204" pitchFamily="34" charset="-34"/>
              </a:rPr>
              <a:t>Example of detailed writing about the tools for used collect data </a:t>
            </a:r>
          </a:p>
          <a:p>
            <a:pPr eaLnBrk="1" hangingPunct="1">
              <a:spcBef>
                <a:spcPct val="0"/>
              </a:spcBef>
              <a:buClrTx/>
              <a:buSzTx/>
              <a:buFontTx/>
              <a:buNone/>
            </a:pPr>
            <a:endParaRPr lang="en-US" altLang="en-US"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en-US" altLang="en-US" dirty="0">
                <a:solidFill>
                  <a:srgbClr val="000000"/>
                </a:solidFill>
                <a:latin typeface="Angsana New" panose="02020603050405020304" pitchFamily="18" charset="-34"/>
                <a:cs typeface="FreesiaUPC" panose="020B0604020202020204" pitchFamily="34" charset="-34"/>
              </a:rPr>
              <a:t>Tools used to collect data </a:t>
            </a:r>
          </a:p>
          <a:p>
            <a:pPr indent="342900" eaLnBrk="1" hangingPunct="1">
              <a:spcBef>
                <a:spcPct val="0"/>
              </a:spcBef>
              <a:buClrTx/>
              <a:buSzTx/>
              <a:buFontTx/>
              <a:buNone/>
            </a:pPr>
            <a:r>
              <a:rPr lang="en-US" altLang="en-US" sz="2400" dirty="0">
                <a:solidFill>
                  <a:srgbClr val="000000"/>
                </a:solidFill>
                <a:latin typeface="Angsana New" panose="02020603050405020304" pitchFamily="18" charset="-34"/>
              </a:rPr>
              <a:t>The tools used to collect data for this research consisted 4 pieces, divided into 2 questionnaires, 1 observation form and 1 interview such as 1) performance questionnaire</a:t>
            </a: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2) work satisfaction questionnaire</a:t>
            </a: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3) </a:t>
            </a: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work behavior observation form</a:t>
            </a:r>
            <a:r>
              <a:rPr lang="th-TH" altLang="en-US" sz="2400" dirty="0">
                <a:solidFill>
                  <a:srgbClr val="000000"/>
                </a:solidFill>
                <a:latin typeface="Angsana New" panose="02020603050405020304" pitchFamily="18" charset="-34"/>
              </a:rPr>
              <a:t>  และ </a:t>
            </a:r>
            <a:r>
              <a:rPr lang="en-US" altLang="en-US" sz="2400" dirty="0">
                <a:solidFill>
                  <a:srgbClr val="000000"/>
                </a:solidFill>
                <a:latin typeface="Angsana New" panose="02020603050405020304" pitchFamily="18" charset="-34"/>
              </a:rPr>
              <a:t>4) management method interview form of executives, as the following details:</a:t>
            </a:r>
          </a:p>
          <a:p>
            <a:pPr eaLnBrk="1" hangingPunct="1">
              <a:spcBef>
                <a:spcPct val="0"/>
              </a:spcBef>
              <a:buClrTx/>
              <a:buSzTx/>
              <a:buFontTx/>
              <a:buNone/>
            </a:pP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1) performance questionnaire;</a:t>
            </a: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it was a new questionnaire created by the researcher by evaluating the performance in 20 issues, creating a total 27 questions, this measure looks like a 4 level ranging from the most true to not true at all.</a:t>
            </a:r>
          </a:p>
          <a:p>
            <a:pPr eaLnBrk="1" hangingPunct="1">
              <a:spcBef>
                <a:spcPct val="0"/>
              </a:spcBef>
              <a:buClrTx/>
              <a:buSzTx/>
              <a:buFontTx/>
              <a:buNone/>
            </a:pP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Scoring criteria when it’s a neutral message or positive message respondents will receive a score of 4 to 1 on the most true to not true responses, respectively if the statement is negative. Respondents will receive the opposite score.</a:t>
            </a:r>
            <a:endParaRPr lang="th-TH" altLang="en-US" sz="2400" dirty="0">
              <a:solidFill>
                <a:srgbClr val="000000"/>
              </a:solidFill>
              <a:latin typeface="Angsana New" panose="02020603050405020304" pitchFamily="18" charset="-34"/>
            </a:endParaRPr>
          </a:p>
          <a:p>
            <a:pPr eaLnBrk="1" hangingPunct="1">
              <a:spcBef>
                <a:spcPct val="0"/>
              </a:spcBef>
              <a:buClrTx/>
              <a:buSzTx/>
              <a:buFontTx/>
              <a:buNone/>
            </a:pPr>
            <a:r>
              <a:rPr lang="th-TH" altLang="en-US" sz="2400" dirty="0">
                <a:solidFill>
                  <a:srgbClr val="000000"/>
                </a:solidFill>
                <a:latin typeface="Angsana New" panose="02020603050405020304" pitchFamily="18" charset="-34"/>
              </a:rPr>
              <a:t>	</a:t>
            </a:r>
            <a:r>
              <a:rPr lang="en-US" altLang="en-US" sz="2400" dirty="0">
                <a:solidFill>
                  <a:srgbClr val="000000"/>
                </a:solidFill>
                <a:latin typeface="Angsana New" panose="02020603050405020304" pitchFamily="18" charset="-34"/>
              </a:rPr>
              <a:t>Interpretation of score respondents with a higher total score show as having a higher performance than the respondent with a low total score.</a:t>
            </a:r>
            <a:r>
              <a:rPr lang="th-TH" altLang="en-US" sz="2400" dirty="0">
                <a:solidFill>
                  <a:srgbClr val="000000"/>
                </a:solidFill>
                <a:latin typeface="Angsana New" panose="02020603050405020304" pitchFamily="18" charset="-34"/>
              </a:rPr>
              <a:t>	</a:t>
            </a:r>
            <a:endParaRPr lang="th-TH" altLang="en-US" sz="2400" u="sng" dirty="0">
              <a:solidFill>
                <a:srgbClr val="000000"/>
              </a:solidFill>
              <a:latin typeface="Angsana New" panose="02020603050405020304" pitchFamily="18"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20" y="448055"/>
            <a:ext cx="9227820" cy="850900"/>
          </a:xfrm>
          <a:custGeom>
            <a:avLst/>
            <a:gdLst/>
            <a:ahLst/>
            <a:cxnLst/>
            <a:rect l="l" t="t" r="r" b="b"/>
            <a:pathLst>
              <a:path w="9227820" h="850900">
                <a:moveTo>
                  <a:pt x="9227820" y="0"/>
                </a:moveTo>
                <a:lnTo>
                  <a:pt x="0" y="0"/>
                </a:lnTo>
                <a:lnTo>
                  <a:pt x="0" y="850391"/>
                </a:lnTo>
                <a:lnTo>
                  <a:pt x="9227820" y="850391"/>
                </a:lnTo>
                <a:lnTo>
                  <a:pt x="9227820"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1798320" y="448055"/>
            <a:ext cx="9227820" cy="604524"/>
          </a:xfrm>
          <a:prstGeom prst="rect">
            <a:avLst/>
          </a:prstGeom>
          <a:ln w="9144">
            <a:solidFill>
              <a:srgbClr val="FFFF00"/>
            </a:solidFill>
          </a:ln>
        </p:spPr>
        <p:txBody>
          <a:bodyPr vert="horz" wrap="square" lIns="0" tIns="0" rIns="0" bIns="0" rtlCol="0">
            <a:spAutoFit/>
          </a:bodyPr>
          <a:lstStyle/>
          <a:p>
            <a:pPr marR="186055" algn="ctr">
              <a:lnSpc>
                <a:spcPts val="5310"/>
              </a:lnSpc>
            </a:pPr>
            <a:r>
              <a:rPr lang="th-TH" sz="3200" dirty="0"/>
              <a:t>การเขียนความสำคัญของปัญหาการวิจัย</a:t>
            </a:r>
            <a:endParaRPr sz="3200" dirty="0"/>
          </a:p>
        </p:txBody>
      </p:sp>
      <p:grpSp>
        <p:nvGrpSpPr>
          <p:cNvPr id="4" name="object 4"/>
          <p:cNvGrpSpPr/>
          <p:nvPr/>
        </p:nvGrpSpPr>
        <p:grpSpPr>
          <a:xfrm>
            <a:off x="3944111" y="1722120"/>
            <a:ext cx="4436745" cy="4511040"/>
            <a:chOff x="3944111" y="1722120"/>
            <a:chExt cx="4436745" cy="4511040"/>
          </a:xfrm>
        </p:grpSpPr>
        <p:pic>
          <p:nvPicPr>
            <p:cNvPr id="5" name="object 5"/>
            <p:cNvPicPr/>
            <p:nvPr/>
          </p:nvPicPr>
          <p:blipFill>
            <a:blip r:embed="rId3" cstate="print"/>
            <a:stretch>
              <a:fillRect/>
            </a:stretch>
          </p:blipFill>
          <p:spPr>
            <a:xfrm>
              <a:off x="3944111" y="1970532"/>
              <a:ext cx="4436364" cy="4262628"/>
            </a:xfrm>
            <a:prstGeom prst="rect">
              <a:avLst/>
            </a:prstGeom>
          </p:spPr>
        </p:pic>
        <p:pic>
          <p:nvPicPr>
            <p:cNvPr id="6" name="object 6"/>
            <p:cNvPicPr/>
            <p:nvPr/>
          </p:nvPicPr>
          <p:blipFill>
            <a:blip r:embed="rId4" cstate="print"/>
            <a:stretch>
              <a:fillRect/>
            </a:stretch>
          </p:blipFill>
          <p:spPr>
            <a:xfrm>
              <a:off x="4861559" y="1722120"/>
              <a:ext cx="2601467" cy="1248155"/>
            </a:xfrm>
            <a:prstGeom prst="rect">
              <a:avLst/>
            </a:prstGeom>
          </p:spPr>
        </p:pic>
      </p:grpSp>
      <p:grpSp>
        <p:nvGrpSpPr>
          <p:cNvPr id="8" name="object 8"/>
          <p:cNvGrpSpPr/>
          <p:nvPr/>
        </p:nvGrpSpPr>
        <p:grpSpPr>
          <a:xfrm>
            <a:off x="4776215" y="3331690"/>
            <a:ext cx="5923915" cy="3176270"/>
            <a:chOff x="4735067" y="3369564"/>
            <a:chExt cx="5923915" cy="3176270"/>
          </a:xfrm>
        </p:grpSpPr>
        <p:pic>
          <p:nvPicPr>
            <p:cNvPr id="9" name="object 9"/>
            <p:cNvPicPr/>
            <p:nvPr/>
          </p:nvPicPr>
          <p:blipFill>
            <a:blip r:embed="rId5" cstate="print"/>
            <a:stretch>
              <a:fillRect/>
            </a:stretch>
          </p:blipFill>
          <p:spPr>
            <a:xfrm>
              <a:off x="7862316" y="3369564"/>
              <a:ext cx="2796539" cy="1243584"/>
            </a:xfrm>
            <a:prstGeom prst="rect">
              <a:avLst/>
            </a:prstGeom>
          </p:spPr>
        </p:pic>
        <p:pic>
          <p:nvPicPr>
            <p:cNvPr id="10" name="object 10"/>
            <p:cNvPicPr/>
            <p:nvPr/>
          </p:nvPicPr>
          <p:blipFill>
            <a:blip r:embed="rId6" cstate="print"/>
            <a:stretch>
              <a:fillRect/>
            </a:stretch>
          </p:blipFill>
          <p:spPr>
            <a:xfrm>
              <a:off x="4735067" y="5387340"/>
              <a:ext cx="2948940" cy="1158240"/>
            </a:xfrm>
            <a:prstGeom prst="rect">
              <a:avLst/>
            </a:prstGeom>
          </p:spPr>
        </p:pic>
      </p:grpSp>
      <p:sp>
        <p:nvSpPr>
          <p:cNvPr id="11" name="object 11"/>
          <p:cNvSpPr txBox="1"/>
          <p:nvPr/>
        </p:nvSpPr>
        <p:spPr>
          <a:xfrm>
            <a:off x="5391150" y="5472176"/>
            <a:ext cx="1637030" cy="387927"/>
          </a:xfrm>
          <a:prstGeom prst="rect">
            <a:avLst/>
          </a:prstGeom>
        </p:spPr>
        <p:txBody>
          <a:bodyPr vert="horz" wrap="square" lIns="0" tIns="28575" rIns="0" bIns="0" rtlCol="0">
            <a:spAutoFit/>
          </a:bodyPr>
          <a:lstStyle/>
          <a:p>
            <a:pPr marL="356870" marR="5080" indent="-344805">
              <a:lnSpc>
                <a:spcPts val="2840"/>
              </a:lnSpc>
              <a:spcBef>
                <a:spcPts val="225"/>
              </a:spcBef>
            </a:pPr>
            <a:endParaRPr sz="2400" dirty="0">
              <a:latin typeface="Tahoma"/>
              <a:cs typeface="Tahoma"/>
            </a:endParaRPr>
          </a:p>
        </p:txBody>
      </p:sp>
      <p:pic>
        <p:nvPicPr>
          <p:cNvPr id="12" name="object 12"/>
          <p:cNvPicPr/>
          <p:nvPr/>
        </p:nvPicPr>
        <p:blipFill>
          <a:blip r:embed="rId7" cstate="print"/>
          <a:stretch>
            <a:fillRect/>
          </a:stretch>
        </p:blipFill>
        <p:spPr>
          <a:xfrm>
            <a:off x="1725167" y="3407664"/>
            <a:ext cx="2671572" cy="1205484"/>
          </a:xfrm>
          <a:prstGeom prst="rect">
            <a:avLst/>
          </a:prstGeom>
        </p:spPr>
      </p:pic>
      <p:pic>
        <p:nvPicPr>
          <p:cNvPr id="15" name="object 15"/>
          <p:cNvPicPr/>
          <p:nvPr/>
        </p:nvPicPr>
        <p:blipFill>
          <a:blip r:embed="rId8" cstate="print"/>
          <a:stretch>
            <a:fillRect/>
          </a:stretch>
        </p:blipFill>
        <p:spPr>
          <a:xfrm>
            <a:off x="9546335" y="0"/>
            <a:ext cx="2267712" cy="2919121"/>
          </a:xfrm>
          <a:prstGeom prst="rect">
            <a:avLst/>
          </a:prstGeom>
        </p:spPr>
      </p:pic>
      <p:sp>
        <p:nvSpPr>
          <p:cNvPr id="19" name="object 19"/>
          <p:cNvSpPr txBox="1"/>
          <p:nvPr/>
        </p:nvSpPr>
        <p:spPr>
          <a:xfrm>
            <a:off x="4985130" y="3517519"/>
            <a:ext cx="2202815" cy="443070"/>
          </a:xfrm>
          <a:prstGeom prst="rect">
            <a:avLst/>
          </a:prstGeom>
        </p:spPr>
        <p:txBody>
          <a:bodyPr vert="horz" wrap="square" lIns="0" tIns="12065" rIns="0" bIns="0" rtlCol="0">
            <a:spAutoFit/>
          </a:bodyPr>
          <a:lstStyle/>
          <a:p>
            <a:pPr marL="547370" marR="187960" indent="-535305">
              <a:lnSpc>
                <a:spcPct val="100000"/>
              </a:lnSpc>
              <a:spcBef>
                <a:spcPts val="95"/>
              </a:spcBef>
            </a:pPr>
            <a:endParaRPr sz="2800" dirty="0">
              <a:latin typeface="Tahoma"/>
              <a:cs typeface="Tahoma"/>
            </a:endParaRPr>
          </a:p>
        </p:txBody>
      </p:sp>
      <p:sp>
        <p:nvSpPr>
          <p:cNvPr id="20" name="Rectangle 19"/>
          <p:cNvSpPr/>
          <p:nvPr/>
        </p:nvSpPr>
        <p:spPr>
          <a:xfrm>
            <a:off x="5328328" y="1843982"/>
            <a:ext cx="1839861" cy="923330"/>
          </a:xfrm>
          <a:prstGeom prst="rect">
            <a:avLst/>
          </a:prstGeom>
        </p:spPr>
        <p:txBody>
          <a:bodyPr wrap="square">
            <a:spAutoFit/>
          </a:bodyPr>
          <a:lstStyle/>
          <a:p>
            <a:pPr algn="ctr"/>
            <a:r>
              <a:rPr lang="th-TH" b="1" dirty="0">
                <a:solidFill>
                  <a:schemeClr val="bg1"/>
                </a:solidFill>
                <a:latin typeface="Tahoma" panose="020B0604030504040204" pitchFamily="34" charset="0"/>
                <a:ea typeface="Tahoma" panose="020B0604030504040204" pitchFamily="34" charset="0"/>
                <a:cs typeface="Tahoma" panose="020B0604030504040204" pitchFamily="34" charset="0"/>
              </a:rPr>
              <a:t>ประสบการณ์ของ</a:t>
            </a:r>
          </a:p>
          <a:p>
            <a:pPr algn="ctr"/>
            <a:r>
              <a:rPr lang="th-TH" b="1" dirty="0">
                <a:solidFill>
                  <a:schemeClr val="bg1"/>
                </a:solidFill>
                <a:latin typeface="Tahoma" panose="020B0604030504040204" pitchFamily="34" charset="0"/>
                <a:ea typeface="Tahoma" panose="020B0604030504040204" pitchFamily="34" charset="0"/>
                <a:cs typeface="Tahoma" panose="020B0604030504040204" pitchFamily="34" charset="0"/>
              </a:rPr>
              <a:t>นักวิจัย</a:t>
            </a:r>
          </a:p>
        </p:txBody>
      </p:sp>
      <p:sp>
        <p:nvSpPr>
          <p:cNvPr id="21" name="Rectangle 20"/>
          <p:cNvSpPr/>
          <p:nvPr/>
        </p:nvSpPr>
        <p:spPr>
          <a:xfrm>
            <a:off x="8464860" y="3768816"/>
            <a:ext cx="1839861" cy="369332"/>
          </a:xfrm>
          <a:prstGeom prst="rect">
            <a:avLst/>
          </a:prstGeom>
        </p:spPr>
        <p:txBody>
          <a:bodyPr wrap="square">
            <a:spAutoFit/>
          </a:bodyPr>
          <a:lstStyle/>
          <a:p>
            <a:pPr algn="ctr"/>
            <a:r>
              <a:rPr lang="th-TH" b="1" dirty="0">
                <a:solidFill>
                  <a:schemeClr val="bg1"/>
                </a:solidFill>
                <a:latin typeface="Tahoma" panose="020B0604030504040204" pitchFamily="34" charset="0"/>
                <a:ea typeface="Tahoma" panose="020B0604030504040204" pitchFamily="34" charset="0"/>
                <a:cs typeface="Tahoma" panose="020B0604030504040204" pitchFamily="34" charset="0"/>
              </a:rPr>
              <a:t>ประเด็นในสังคม</a:t>
            </a:r>
          </a:p>
        </p:txBody>
      </p:sp>
      <p:sp>
        <p:nvSpPr>
          <p:cNvPr id="22" name="Rectangle 21"/>
          <p:cNvSpPr/>
          <p:nvPr/>
        </p:nvSpPr>
        <p:spPr>
          <a:xfrm>
            <a:off x="5330528" y="5536937"/>
            <a:ext cx="2102019" cy="646331"/>
          </a:xfrm>
          <a:prstGeom prst="rect">
            <a:avLst/>
          </a:prstGeom>
        </p:spPr>
        <p:txBody>
          <a:bodyPr wrap="square">
            <a:spAutoFit/>
          </a:bodyPr>
          <a:lstStyle/>
          <a:p>
            <a:pPr algn="ctr"/>
            <a:r>
              <a:rPr lang="th-TH" b="1" dirty="0">
                <a:solidFill>
                  <a:schemeClr val="bg1"/>
                </a:solidFill>
                <a:latin typeface="Tahoma" panose="020B0604030504040204" pitchFamily="34" charset="0"/>
                <a:ea typeface="Tahoma" panose="020B0604030504040204" pitchFamily="34" charset="0"/>
                <a:cs typeface="Tahoma" panose="020B0604030504040204" pitchFamily="34" charset="0"/>
              </a:rPr>
              <a:t>ข้อมูลของชุมชน/</a:t>
            </a:r>
          </a:p>
          <a:p>
            <a:pPr algn="ctr"/>
            <a:r>
              <a:rPr lang="th-TH" b="1" dirty="0">
                <a:solidFill>
                  <a:schemeClr val="bg1"/>
                </a:solidFill>
                <a:latin typeface="Tahoma" panose="020B0604030504040204" pitchFamily="34" charset="0"/>
                <a:ea typeface="Tahoma" panose="020B0604030504040204" pitchFamily="34" charset="0"/>
                <a:cs typeface="Tahoma" panose="020B0604030504040204" pitchFamily="34" charset="0"/>
              </a:rPr>
              <a:t>หน่วยงาน</a:t>
            </a:r>
          </a:p>
        </p:txBody>
      </p:sp>
      <p:sp>
        <p:nvSpPr>
          <p:cNvPr id="24" name="Rectangle 23"/>
          <p:cNvSpPr/>
          <p:nvPr/>
        </p:nvSpPr>
        <p:spPr>
          <a:xfrm>
            <a:off x="1944872" y="3642595"/>
            <a:ext cx="2246128" cy="646331"/>
          </a:xfrm>
          <a:prstGeom prst="rect">
            <a:avLst/>
          </a:prstGeom>
        </p:spPr>
        <p:txBody>
          <a:bodyPr wrap="none">
            <a:spAutoFit/>
          </a:bodyPr>
          <a:lstStyle/>
          <a:p>
            <a:r>
              <a:rPr lang="th-TH" dirty="0">
                <a:solidFill>
                  <a:schemeClr val="bg1"/>
                </a:solidFill>
                <a:latin typeface="Tahoma" panose="020B0604030504040204" pitchFamily="34" charset="0"/>
                <a:ea typeface="Tahoma" panose="020B0604030504040204" pitchFamily="34" charset="0"/>
                <a:cs typeface="Tahoma" panose="020B0604030504040204" pitchFamily="34" charset="0"/>
              </a:rPr>
              <a:t>การทบทวนวรรณกรรม</a:t>
            </a:r>
          </a:p>
          <a:p>
            <a:r>
              <a:rPr lang="th-TH" dirty="0">
                <a:solidFill>
                  <a:schemeClr val="bg1"/>
                </a:solidFill>
                <a:latin typeface="Tahoma" panose="020B0604030504040204" pitchFamily="34" charset="0"/>
                <a:ea typeface="Tahoma" panose="020B0604030504040204" pitchFamily="34" charset="0"/>
                <a:cs typeface="Tahoma" panose="020B0604030504040204" pitchFamily="34" charset="0"/>
              </a:rPr>
              <a:t> / งานวิจัยที่เกี่ยวข้อง</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69117251"/>
              </p:ext>
            </p:extLst>
          </p:nvPr>
        </p:nvGraphicFramePr>
        <p:xfrm>
          <a:off x="4458600" y="3641852"/>
          <a:ext cx="3329123" cy="849948"/>
        </p:xfrm>
        <a:graphic>
          <a:graphicData uri="http://schemas.openxmlformats.org/drawingml/2006/table">
            <a:tbl>
              <a:tblPr/>
              <a:tblGrid>
                <a:gridCol w="3329123">
                  <a:extLst>
                    <a:ext uri="{9D8B030D-6E8A-4147-A177-3AD203B41FA5}">
                      <a16:colId xmlns:a16="http://schemas.microsoft.com/office/drawing/2014/main" val="20000"/>
                    </a:ext>
                  </a:extLst>
                </a:gridCol>
              </a:tblGrid>
              <a:tr h="463550">
                <a:tc>
                  <a:txBody>
                    <a:bodyPr/>
                    <a:lstStyle/>
                    <a:p>
                      <a:pPr marL="0" marR="0" algn="ctr">
                        <a:spcBef>
                          <a:spcPts val="0"/>
                        </a:spcBef>
                        <a:spcAft>
                          <a:spcPts val="0"/>
                        </a:spcAft>
                      </a:pP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ที่มา</a:t>
                      </a:r>
                      <a:r>
                        <a:rPr lang="th-TH"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และความส</a:t>
                      </a:r>
                      <a:r>
                        <a:rPr lang="th-TH"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ำ</a:t>
                      </a: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คัญ</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0">
                <a:tc>
                  <a:txBody>
                    <a:bodyPr/>
                    <a:lstStyle/>
                    <a:p>
                      <a:pPr marL="533400" marR="0" algn="ctr">
                        <a:lnSpc>
                          <a:spcPts val="3350"/>
                        </a:lnSpc>
                        <a:spcBef>
                          <a:spcPts val="0"/>
                        </a:spcBef>
                        <a:spcAft>
                          <a:spcPts val="0"/>
                        </a:spcAft>
                      </a:pPr>
                      <a:r>
                        <a:rPr lang="en-US" sz="2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ของปัญหา</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A93615FE-A303-4AA5-85BC-C7423A130501}"/>
              </a:ext>
            </a:extLst>
          </p:cNvPr>
          <p:cNvSpPr txBox="1">
            <a:spLocks noChangeArrowheads="1"/>
          </p:cNvSpPr>
          <p:nvPr/>
        </p:nvSpPr>
        <p:spPr bwMode="auto">
          <a:xfrm>
            <a:off x="1066800" y="457200"/>
            <a:ext cx="9601200" cy="537210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None/>
            </a:pPr>
            <a:r>
              <a:rPr lang="en-US" altLang="en-US" sz="2800" i="1" u="sng" dirty="0">
                <a:solidFill>
                  <a:srgbClr val="000000"/>
                </a:solidFill>
                <a:latin typeface="Angsana New" panose="02020603050405020304" pitchFamily="18" charset="-34"/>
                <a:cs typeface="FreesiaUPC" panose="020B0604020202020204" pitchFamily="34" charset="-34"/>
              </a:rPr>
              <a:t>Example of detailed writing about the tools for used collect data </a:t>
            </a:r>
            <a:r>
              <a:rPr lang="th-TH" altLang="en-US" sz="2800" i="1" dirty="0">
                <a:solidFill>
                  <a:srgbClr val="000000"/>
                </a:solidFill>
                <a:latin typeface="Angsana New" panose="02020603050405020304" pitchFamily="18" charset="-34"/>
                <a:cs typeface="FreesiaUPC" panose="020B0604020202020204" pitchFamily="34" charset="-34"/>
              </a:rPr>
              <a:t>(</a:t>
            </a:r>
            <a:r>
              <a:rPr lang="en-US" altLang="en-US" sz="2800" i="1" dirty="0">
                <a:solidFill>
                  <a:srgbClr val="000000"/>
                </a:solidFill>
                <a:latin typeface="Angsana New" panose="02020603050405020304" pitchFamily="18" charset="-34"/>
                <a:cs typeface="FreesiaUPC" panose="020B0604020202020204" pitchFamily="34" charset="-34"/>
              </a:rPr>
              <a:t>next</a:t>
            </a:r>
            <a:r>
              <a:rPr lang="th-TH" altLang="en-US" sz="2800" i="1" dirty="0">
                <a:solidFill>
                  <a:srgbClr val="000000"/>
                </a:solidFill>
                <a:latin typeface="Angsana New" panose="02020603050405020304" pitchFamily="18" charset="-34"/>
                <a:cs typeface="FreesiaUPC" panose="020B0604020202020204" pitchFamily="34" charset="-34"/>
              </a:rPr>
              <a:t>)</a:t>
            </a:r>
            <a:endParaRPr lang="en-US" altLang="en-US" sz="2800" i="1"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en-US" altLang="en-US" sz="2800" u="sng" dirty="0">
                <a:solidFill>
                  <a:srgbClr val="000000"/>
                </a:solidFill>
                <a:latin typeface="Angsana New" panose="02020603050405020304" pitchFamily="18" charset="-34"/>
                <a:cs typeface="FreesiaUPC" panose="020B0604020202020204" pitchFamily="34" charset="-34"/>
              </a:rPr>
              <a:t>Quality of measuring instruments</a:t>
            </a:r>
            <a:endParaRPr lang="en-US" altLang="en-US" sz="2800"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en-US" altLang="en-US" sz="2800" u="sng" dirty="0">
                <a:solidFill>
                  <a:srgbClr val="000000"/>
                </a:solidFill>
                <a:latin typeface="Angsana New" panose="02020603050405020304" pitchFamily="18" charset="-34"/>
                <a:cs typeface="FreesiaUPC" panose="020B0604020202020204" pitchFamily="34" charset="-34"/>
              </a:rPr>
              <a:t>1. Content validity check</a:t>
            </a:r>
            <a:r>
              <a:rPr lang="en-US" altLang="en-US" sz="2800" dirty="0">
                <a:solidFill>
                  <a:srgbClr val="000000"/>
                </a:solidFill>
                <a:latin typeface="Angsana New" panose="02020603050405020304" pitchFamily="18" charset="-34"/>
                <a:cs typeface="FreesiaUPC" panose="020B0604020202020204" pitchFamily="34" charset="-34"/>
              </a:rPr>
              <a:t>  By 3 experts to check the suitability of content, questions and language used after that the researcher has modified it before using it for trial. </a:t>
            </a:r>
          </a:p>
          <a:p>
            <a:pPr eaLnBrk="1" hangingPunct="1">
              <a:spcBef>
                <a:spcPct val="0"/>
              </a:spcBef>
              <a:buClrTx/>
              <a:buSzTx/>
              <a:buFontTx/>
              <a:buNone/>
            </a:pPr>
            <a:r>
              <a:rPr lang="en-US" altLang="en-US" sz="2800" u="sng" dirty="0">
                <a:solidFill>
                  <a:srgbClr val="000000"/>
                </a:solidFill>
                <a:latin typeface="Angsana New" panose="02020603050405020304" pitchFamily="18" charset="-34"/>
                <a:cs typeface="FreesiaUPC" panose="020B0604020202020204" pitchFamily="34" charset="-34"/>
              </a:rPr>
              <a:t>2. Try out</a:t>
            </a:r>
            <a:r>
              <a:rPr lang="en-US" altLang="en-US" sz="2800" dirty="0">
                <a:solidFill>
                  <a:srgbClr val="000000"/>
                </a:solidFill>
                <a:latin typeface="Angsana New" panose="02020603050405020304" pitchFamily="18" charset="-34"/>
                <a:cs typeface="FreesiaUPC" panose="020B0604020202020204" pitchFamily="34" charset="-34"/>
              </a:rPr>
              <a:t> </a:t>
            </a:r>
            <a:r>
              <a:rPr lang="th-TH" altLang="en-US" sz="2800" dirty="0">
                <a:solidFill>
                  <a:srgbClr val="000000"/>
                </a:solidFill>
                <a:latin typeface="Angsana New" panose="02020603050405020304" pitchFamily="18" charset="-34"/>
                <a:cs typeface="FreesiaUPC" panose="020B0604020202020204" pitchFamily="34" charset="-34"/>
              </a:rPr>
              <a:t>  </a:t>
            </a:r>
            <a:r>
              <a:rPr lang="en-US" altLang="en-US" sz="2800" dirty="0">
                <a:solidFill>
                  <a:srgbClr val="000000"/>
                </a:solidFill>
                <a:latin typeface="Angsana New" panose="02020603050405020304" pitchFamily="18" charset="-34"/>
                <a:cs typeface="FreesiaUPC" panose="020B0604020202020204" pitchFamily="34" charset="-34"/>
              </a:rPr>
              <a:t>put the improved performance questionnaire into practice with 40 employees to check the confidence value and the power value by item classification, it was found that sentiment (reliability) the whole questionnaire was valuable. The Cronbach alpha coefficient is .85. </a:t>
            </a:r>
          </a:p>
          <a:p>
            <a:pPr eaLnBrk="1" hangingPunct="1">
              <a:spcBef>
                <a:spcPct val="0"/>
              </a:spcBef>
              <a:buClrTx/>
              <a:buSzTx/>
              <a:buFontTx/>
              <a:buNone/>
            </a:pPr>
            <a:r>
              <a:rPr lang="en-US" altLang="en-US" sz="2800" i="1" u="sng" dirty="0">
                <a:solidFill>
                  <a:srgbClr val="000000"/>
                </a:solidFill>
                <a:latin typeface="Angsana New" panose="02020603050405020304" pitchFamily="18" charset="-34"/>
                <a:cs typeface="FreesiaUPC" panose="020B0604020202020204" pitchFamily="34" charset="-34"/>
              </a:rPr>
              <a:t>Classification power</a:t>
            </a:r>
            <a:r>
              <a:rPr lang="en-US" altLang="en-US" sz="2800" i="1" dirty="0">
                <a:solidFill>
                  <a:srgbClr val="000000"/>
                </a:solidFill>
                <a:latin typeface="Angsana New" panose="02020603050405020304" pitchFamily="18" charset="-34"/>
                <a:cs typeface="FreesiaUPC" panose="020B0604020202020204" pitchFamily="34" charset="-34"/>
              </a:rPr>
              <a:t> </a:t>
            </a:r>
            <a:r>
              <a:rPr lang="en-US" altLang="en-US" sz="2800" dirty="0">
                <a:solidFill>
                  <a:srgbClr val="000000"/>
                </a:solidFill>
                <a:latin typeface="Angsana New" panose="02020603050405020304" pitchFamily="18" charset="-34"/>
                <a:cs typeface="FreesiaUPC" panose="020B0604020202020204" pitchFamily="34" charset="-34"/>
              </a:rPr>
              <a:t>the whole questionnaire had a correlation between individual items and total scores </a:t>
            </a:r>
            <a:r>
              <a:rPr lang="th-TH" altLang="en-US" sz="2800" dirty="0">
                <a:solidFill>
                  <a:srgbClr val="000000"/>
                </a:solidFill>
                <a:latin typeface="Angsana New" panose="02020603050405020304" pitchFamily="18" charset="-34"/>
                <a:cs typeface="FreesiaUPC" panose="020B0604020202020204" pitchFamily="34" charset="-34"/>
              </a:rPr>
              <a:t>(</a:t>
            </a:r>
            <a:r>
              <a:rPr lang="en-US" altLang="en-US" sz="2800" dirty="0">
                <a:solidFill>
                  <a:srgbClr val="000000"/>
                </a:solidFill>
                <a:latin typeface="Angsana New" panose="02020603050405020304" pitchFamily="18" charset="-34"/>
                <a:cs typeface="FreesiaUPC" panose="020B0604020202020204" pitchFamily="34" charset="-34"/>
              </a:rPr>
              <a:t>item-total correlation) between .37-.60  (see details appendix A*</a:t>
            </a:r>
            <a:r>
              <a:rPr lang="th-TH" altLang="en-US" sz="2800" dirty="0">
                <a:solidFill>
                  <a:srgbClr val="000000"/>
                </a:solidFill>
                <a:latin typeface="Angsana New" panose="02020603050405020304" pitchFamily="18" charset="-34"/>
                <a:cs typeface="FreesiaUPC" panose="020B0604020202020204" pitchFamily="34" charset="-34"/>
              </a:rPr>
              <a:t>)  </a:t>
            </a:r>
            <a:endParaRPr lang="en-US" altLang="en-US" sz="2800"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th-TH" altLang="en-US" sz="2800" i="1" dirty="0">
                <a:solidFill>
                  <a:srgbClr val="000000"/>
                </a:solidFill>
                <a:latin typeface="Angsana New" panose="02020603050405020304" pitchFamily="18" charset="-34"/>
                <a:cs typeface="FreesiaUPC" panose="020B0604020202020204" pitchFamily="34" charset="-34"/>
              </a:rPr>
              <a:t>(</a:t>
            </a:r>
            <a:r>
              <a:rPr lang="en-US" altLang="en-US" sz="2800" i="1" dirty="0">
                <a:solidFill>
                  <a:srgbClr val="000000"/>
                </a:solidFill>
                <a:latin typeface="Angsana New" panose="02020603050405020304" pitchFamily="18" charset="-34"/>
                <a:cs typeface="FreesiaUPC" panose="020B0604020202020204" pitchFamily="34" charset="-34"/>
              </a:rPr>
              <a:t>* in appendix A the researcher present all kinds of measurement tools indicating the contents of all the questions and bracketing the individual correlation values with the item-total correlation</a:t>
            </a:r>
            <a:r>
              <a:rPr lang="th-TH" altLang="en-US" sz="2800" i="1" dirty="0">
                <a:solidFill>
                  <a:srgbClr val="000000"/>
                </a:solidFill>
                <a:latin typeface="Angsana New" panose="02020603050405020304" pitchFamily="18" charset="-34"/>
                <a:cs typeface="FreesiaUPC" panose="020B0604020202020204" pitchFamily="34" charset="-34"/>
              </a:rPr>
              <a:t>  </a:t>
            </a:r>
            <a:r>
              <a:rPr lang="en-US" altLang="en-US" sz="2800" i="1" dirty="0">
                <a:solidFill>
                  <a:srgbClr val="000000"/>
                </a:solidFill>
                <a:latin typeface="Angsana New" panose="02020603050405020304" pitchFamily="18" charset="-34"/>
                <a:cs typeface="FreesiaUPC" panose="020B0604020202020204" pitchFamily="34" charset="-34"/>
              </a:rPr>
              <a:t>provided at the end of each question complete all of them)</a:t>
            </a:r>
            <a:endParaRPr lang="th-TH" altLang="en-US" sz="2800" i="1" dirty="0">
              <a:solidFill>
                <a:srgbClr val="000000"/>
              </a:solidFill>
              <a:latin typeface="Angsana New" panose="02020603050405020304" pitchFamily="18" charset="-34"/>
              <a:cs typeface="FreesiaUPC" panose="020B0604020202020204" pitchFamily="34" charset="-34"/>
            </a:endParaRPr>
          </a:p>
        </p:txBody>
      </p:sp>
      <p:sp>
        <p:nvSpPr>
          <p:cNvPr id="3" name="Text Box 2">
            <a:extLst>
              <a:ext uri="{FF2B5EF4-FFF2-40B4-BE49-F238E27FC236}">
                <a16:creationId xmlns:a16="http://schemas.microsoft.com/office/drawing/2014/main" id="{B498626F-933F-4C7C-B371-5F8F7DC69444}"/>
              </a:ext>
            </a:extLst>
          </p:cNvPr>
          <p:cNvSpPr txBox="1">
            <a:spLocks noChangeArrowheads="1"/>
          </p:cNvSpPr>
          <p:nvPr/>
        </p:nvSpPr>
        <p:spPr bwMode="auto">
          <a:xfrm>
            <a:off x="1066800" y="5854700"/>
            <a:ext cx="9601200" cy="762000"/>
          </a:xfrm>
          <a:prstGeom prst="rect">
            <a:avLst/>
          </a:prstGeom>
          <a:solidFill>
            <a:schemeClr val="accent6">
              <a:lumMod val="40000"/>
              <a:lumOff val="60000"/>
            </a:schemeClr>
          </a:solidFill>
          <a:ln>
            <a:noFill/>
          </a:ln>
        </p:spPr>
        <p:txBody>
          <a:bodyPr wrap="square">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3.5</a:t>
            </a:r>
            <a:r>
              <a:rPr lang="th-TH" altLang="en-US" sz="4400" dirty="0">
                <a:solidFill>
                  <a:srgbClr val="000000"/>
                </a:solidFill>
                <a:latin typeface="FreesiaUPC" panose="020B0604020202020204" pitchFamily="34" charset="-34"/>
                <a:cs typeface="FreesiaUPC" panose="020B0604020202020204" pitchFamily="34" charset="-34"/>
              </a:rPr>
              <a:t> </a:t>
            </a:r>
            <a:r>
              <a:rPr lang="en-US" altLang="en-US" sz="4400" dirty="0">
                <a:solidFill>
                  <a:srgbClr val="000000"/>
                </a:solidFill>
                <a:latin typeface="FreesiaUPC" panose="020B0604020202020204" pitchFamily="34" charset="-34"/>
                <a:cs typeface="FreesiaUPC" panose="020B0604020202020204" pitchFamily="34" charset="-34"/>
              </a:rPr>
              <a:t>Methods of analysis and statistics used. </a:t>
            </a:r>
            <a:endParaRPr lang="th-TH" altLang="en-US" sz="4400" dirty="0">
              <a:solidFill>
                <a:srgbClr val="000000"/>
              </a:solidFill>
              <a:latin typeface="FreesiaUPC" panose="020B0604020202020204" pitchFamily="34" charset="-34"/>
              <a:cs typeface="FreesiaUPC" panose="020B0604020202020204" pitchFamily="34" charset="-34"/>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6">
            <a:extLst>
              <a:ext uri="{FF2B5EF4-FFF2-40B4-BE49-F238E27FC236}">
                <a16:creationId xmlns:a16="http://schemas.microsoft.com/office/drawing/2014/main" id="{F6B490D8-2FE3-4282-9DE1-42371BBE8FAF}"/>
              </a:ext>
            </a:extLst>
          </p:cNvPr>
          <p:cNvSpPr txBox="1">
            <a:spLocks noChangeArrowheads="1"/>
          </p:cNvSpPr>
          <p:nvPr/>
        </p:nvSpPr>
        <p:spPr bwMode="auto">
          <a:xfrm>
            <a:off x="990600" y="381000"/>
            <a:ext cx="9144000"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UPC" panose="020B0604020202020204" pitchFamily="34" charset="-34"/>
                <a:cs typeface="FreesiaUPC" panose="020B0604020202020204" pitchFamily="34" charset="-34"/>
              </a:rPr>
              <a:t>4. Research results</a:t>
            </a:r>
            <a:endParaRPr lang="th-TH" altLang="en-US" sz="5400" dirty="0">
              <a:solidFill>
                <a:srgbClr val="000000"/>
              </a:solidFill>
              <a:latin typeface="FreesiaUPC" panose="020B0604020202020204" pitchFamily="34" charset="-34"/>
              <a:cs typeface="FreesiaUPC" panose="020B0604020202020204" pitchFamily="34" charset="-34"/>
            </a:endParaRPr>
          </a:p>
        </p:txBody>
      </p:sp>
      <p:sp>
        <p:nvSpPr>
          <p:cNvPr id="71687" name="Rectangle 7">
            <a:extLst>
              <a:ext uri="{FF2B5EF4-FFF2-40B4-BE49-F238E27FC236}">
                <a16:creationId xmlns:a16="http://schemas.microsoft.com/office/drawing/2014/main" id="{A42A1F93-3C97-4387-BB7E-F71FBDEB430C}"/>
              </a:ext>
            </a:extLst>
          </p:cNvPr>
          <p:cNvSpPr>
            <a:spLocks noGrp="1" noChangeArrowheads="1"/>
          </p:cNvSpPr>
          <p:nvPr>
            <p:ph type="body" idx="1"/>
          </p:nvPr>
        </p:nvSpPr>
        <p:spPr>
          <a:xfrm>
            <a:off x="1600200" y="1600200"/>
            <a:ext cx="8208962" cy="553998"/>
          </a:xfrm>
        </p:spPr>
        <p:txBody>
          <a:bodyPr/>
          <a:lstStyle/>
          <a:p>
            <a:pPr marL="533400" indent="-533400">
              <a:defRPr/>
            </a:pPr>
            <a:r>
              <a:rPr lang="en-US" sz="3600" dirty="0">
                <a:solidFill>
                  <a:srgbClr val="000000"/>
                </a:solidFill>
                <a:latin typeface="FreesiaUPC" panose="020B0604020202020204" pitchFamily="34" charset="-34"/>
                <a:cs typeface="FreesiaUPC" panose="020B0604020202020204" pitchFamily="34" charset="-34"/>
              </a:rPr>
              <a:t>4.1 Data analysis results</a:t>
            </a:r>
            <a:endParaRPr lang="th-TH" sz="3600" dirty="0">
              <a:solidFill>
                <a:srgbClr val="000000"/>
              </a:solidFill>
              <a:latin typeface="FreesiaUPC" panose="020B0604020202020204" pitchFamily="34" charset="-34"/>
              <a:cs typeface="FreesiaUPC" panose="020B0604020202020204" pitchFamily="34" charset="-34"/>
            </a:endParaRPr>
          </a:p>
        </p:txBody>
      </p:sp>
      <p:sp>
        <p:nvSpPr>
          <p:cNvPr id="5" name="Rectangle 2">
            <a:extLst>
              <a:ext uri="{FF2B5EF4-FFF2-40B4-BE49-F238E27FC236}">
                <a16:creationId xmlns:a16="http://schemas.microsoft.com/office/drawing/2014/main" id="{2E972929-8E9D-48B7-ABA9-EDCC9DB7FF99}"/>
              </a:ext>
            </a:extLst>
          </p:cNvPr>
          <p:cNvSpPr>
            <a:spLocks noGrp="1" noChangeArrowheads="1"/>
          </p:cNvSpPr>
          <p:nvPr>
            <p:ph type="title"/>
          </p:nvPr>
        </p:nvSpPr>
        <p:spPr>
          <a:xfrm>
            <a:off x="1524000" y="2286000"/>
            <a:ext cx="9144000" cy="492443"/>
          </a:xfrm>
          <a:solidFill>
            <a:srgbClr val="FFFF00"/>
          </a:solidFill>
        </p:spPr>
        <p:txBody>
          <a:bodyPr/>
          <a:lstStyle/>
          <a:p>
            <a:pPr eaLnBrk="1" hangingPunct="1"/>
            <a:r>
              <a:rPr lang="en-US" altLang="en-US" sz="3200" b="0" dirty="0">
                <a:solidFill>
                  <a:srgbClr val="000000"/>
                </a:solidFill>
                <a:cs typeface="FreesiaUPC" panose="020B0604020202020204" pitchFamily="34" charset="-34"/>
              </a:rPr>
              <a:t>Presentation of data analysis results </a:t>
            </a:r>
            <a:endParaRPr lang="th-TH" altLang="en-US" sz="3200" b="0" dirty="0">
              <a:solidFill>
                <a:srgbClr val="000000"/>
              </a:solidFill>
              <a:cs typeface="FreesiaUPC" panose="020B0604020202020204" pitchFamily="34" charset="-34"/>
            </a:endParaRPr>
          </a:p>
        </p:txBody>
      </p:sp>
      <p:sp>
        <p:nvSpPr>
          <p:cNvPr id="6" name="Rectangle 3">
            <a:extLst>
              <a:ext uri="{FF2B5EF4-FFF2-40B4-BE49-F238E27FC236}">
                <a16:creationId xmlns:a16="http://schemas.microsoft.com/office/drawing/2014/main" id="{C113619F-0E08-4A2D-8B5D-B44C746A4F35}"/>
              </a:ext>
            </a:extLst>
          </p:cNvPr>
          <p:cNvSpPr txBox="1">
            <a:spLocks noChangeArrowheads="1"/>
          </p:cNvSpPr>
          <p:nvPr/>
        </p:nvSpPr>
        <p:spPr>
          <a:xfrm>
            <a:off x="1524000" y="3119398"/>
            <a:ext cx="10134600" cy="2154436"/>
          </a:xfrm>
          <a:prstGeom prst="rect">
            <a:avLst/>
          </a:prstGeom>
        </p:spPr>
        <p:txBody>
          <a:bodyPr wrap="square" lIns="0" tIns="0" rIns="0" bIns="0">
            <a:spAutoFit/>
          </a:bodyPr>
          <a:lstStyle>
            <a:lvl1pPr marL="0">
              <a:defRPr sz="4000" b="1" i="0">
                <a:solidFill>
                  <a:srgbClr val="404040"/>
                </a:solidFill>
                <a:latin typeface="Tahoma"/>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r>
              <a:rPr lang="en-US" altLang="en-US" sz="2800" b="0" kern="0" dirty="0">
                <a:solidFill>
                  <a:srgbClr val="000000"/>
                </a:solidFill>
                <a:cs typeface="FreesiaUPC" panose="020B0604020202020204" pitchFamily="34" charset="-34"/>
              </a:rPr>
              <a:t>Basic information</a:t>
            </a:r>
            <a:r>
              <a:rPr lang="th-TH" altLang="en-US" sz="2800" b="0" kern="0" dirty="0">
                <a:solidFill>
                  <a:srgbClr val="000000"/>
                </a:solidFill>
                <a:cs typeface="FreesiaUPC" panose="020B0604020202020204" pitchFamily="34" charset="-34"/>
              </a:rPr>
              <a:t>: </a:t>
            </a:r>
            <a:r>
              <a:rPr lang="en-US" altLang="en-US" sz="2800" b="0" kern="0" dirty="0">
                <a:solidFill>
                  <a:srgbClr val="000000"/>
                </a:solidFill>
                <a:cs typeface="FreesiaUPC" panose="020B0604020202020204" pitchFamily="34" charset="-34"/>
              </a:rPr>
              <a:t>Describe the general characteristics of the sample.</a:t>
            </a:r>
          </a:p>
          <a:p>
            <a:pPr marL="609600" indent="-609600"/>
            <a:endParaRPr lang="th-TH" altLang="en-US" sz="2800" b="0" kern="0" dirty="0">
              <a:solidFill>
                <a:srgbClr val="000000"/>
              </a:solidFill>
              <a:cs typeface="FreesiaUPC" panose="020B0604020202020204" pitchFamily="34" charset="-34"/>
            </a:endParaRPr>
          </a:p>
          <a:p>
            <a:pPr marL="609600" indent="-609600"/>
            <a:r>
              <a:rPr lang="en-US" altLang="en-US" sz="2800" b="0" kern="0" dirty="0">
                <a:solidFill>
                  <a:srgbClr val="000000"/>
                </a:solidFill>
                <a:cs typeface="FreesiaUPC" panose="020B0604020202020204" pitchFamily="34" charset="-34"/>
              </a:rPr>
              <a:t>Research results according to research objectives / research hypothesis.</a:t>
            </a:r>
            <a:endParaRPr lang="th-TH" altLang="en-US" sz="2800" b="0" kern="0" dirty="0">
              <a:solidFill>
                <a:srgbClr val="000000"/>
              </a:solidFill>
              <a:cs typeface="FreesiaUPC" panose="020B0604020202020204" pitchFamily="34" charset="-34"/>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EA6D53-4A4C-4F41-A4CC-519537D49991}"/>
              </a:ext>
            </a:extLst>
          </p:cNvPr>
          <p:cNvSpPr>
            <a:spLocks noGrp="1" noChangeArrowheads="1"/>
          </p:cNvSpPr>
          <p:nvPr>
            <p:ph type="title"/>
          </p:nvPr>
        </p:nvSpPr>
        <p:spPr>
          <a:xfrm>
            <a:off x="1524001" y="692150"/>
            <a:ext cx="9540875" cy="923330"/>
          </a:xfrm>
          <a:solidFill>
            <a:srgbClr val="FFFF00"/>
          </a:solidFill>
        </p:spPr>
        <p:txBody>
          <a:bodyPr/>
          <a:lstStyle/>
          <a:p>
            <a:pPr eaLnBrk="1" hangingPunct="1"/>
            <a:r>
              <a:rPr lang="en-US" altLang="en-US" sz="6000" i="1" dirty="0">
                <a:solidFill>
                  <a:srgbClr val="000000"/>
                </a:solidFill>
                <a:cs typeface="FreesiaUPC" panose="020B0604020202020204" pitchFamily="34" charset="-34"/>
              </a:rPr>
              <a:t>Presentation style</a:t>
            </a:r>
            <a:endParaRPr lang="th-TH" altLang="en-US" sz="6000" i="1" dirty="0">
              <a:solidFill>
                <a:srgbClr val="000000"/>
              </a:solidFill>
              <a:cs typeface="FreesiaUPC" panose="020B0604020202020204" pitchFamily="34" charset="-34"/>
            </a:endParaRPr>
          </a:p>
        </p:txBody>
      </p:sp>
      <p:sp>
        <p:nvSpPr>
          <p:cNvPr id="22531" name="Rectangle 3">
            <a:extLst>
              <a:ext uri="{FF2B5EF4-FFF2-40B4-BE49-F238E27FC236}">
                <a16:creationId xmlns:a16="http://schemas.microsoft.com/office/drawing/2014/main" id="{55B327B2-915A-4822-B30D-D28F11800C42}"/>
              </a:ext>
            </a:extLst>
          </p:cNvPr>
          <p:cNvSpPr>
            <a:spLocks noGrp="1" noChangeArrowheads="1"/>
          </p:cNvSpPr>
          <p:nvPr>
            <p:ph type="body" idx="1"/>
          </p:nvPr>
        </p:nvSpPr>
        <p:spPr>
          <a:xfrm>
            <a:off x="1524001" y="2636838"/>
            <a:ext cx="9540875" cy="2708434"/>
          </a:xfrm>
        </p:spPr>
        <p:txBody>
          <a:bodyPr/>
          <a:lstStyle/>
          <a:p>
            <a:pPr marL="609600" indent="-609600"/>
            <a:r>
              <a:rPr lang="en-US" altLang="en-US" sz="4400" i="1" dirty="0">
                <a:solidFill>
                  <a:srgbClr val="000000"/>
                </a:solidFill>
                <a:latin typeface="Angsana New" panose="02020603050405020304" pitchFamily="18" charset="-34"/>
                <a:cs typeface="Angsana New" panose="02020603050405020304" pitchFamily="18" charset="-34"/>
              </a:rPr>
              <a:t>Article presentation</a:t>
            </a:r>
            <a:endParaRPr lang="th-TH" altLang="en-US" sz="4400" i="1" dirty="0">
              <a:solidFill>
                <a:srgbClr val="000000"/>
              </a:solidFill>
              <a:latin typeface="Angsana New" panose="02020603050405020304" pitchFamily="18" charset="-34"/>
              <a:cs typeface="Angsana New" panose="02020603050405020304" pitchFamily="18" charset="-34"/>
            </a:endParaRPr>
          </a:p>
          <a:p>
            <a:pPr marL="609600" indent="-609600"/>
            <a:r>
              <a:rPr lang="en-US" altLang="en-US" sz="4400" i="1" dirty="0">
                <a:solidFill>
                  <a:srgbClr val="000000"/>
                </a:solidFill>
                <a:latin typeface="Angsana New" panose="02020603050405020304" pitchFamily="18" charset="-34"/>
                <a:cs typeface="Angsana New" panose="02020603050405020304" pitchFamily="18" charset="-34"/>
              </a:rPr>
              <a:t>Semi-article presentation</a:t>
            </a:r>
            <a:endParaRPr lang="th-TH" altLang="en-US" sz="4400" i="1" dirty="0">
              <a:solidFill>
                <a:srgbClr val="000000"/>
              </a:solidFill>
              <a:latin typeface="Angsana New" panose="02020603050405020304" pitchFamily="18" charset="-34"/>
              <a:cs typeface="Angsana New" panose="02020603050405020304" pitchFamily="18" charset="-34"/>
            </a:endParaRPr>
          </a:p>
          <a:p>
            <a:pPr marL="609600" indent="-609600"/>
            <a:r>
              <a:rPr lang="en-US" altLang="en-US" sz="4400" i="1" dirty="0">
                <a:solidFill>
                  <a:srgbClr val="000000"/>
                </a:solidFill>
                <a:latin typeface="Angsana New" panose="02020603050405020304" pitchFamily="18" charset="-34"/>
                <a:cs typeface="Angsana New" panose="02020603050405020304" pitchFamily="18" charset="-34"/>
              </a:rPr>
              <a:t>Presentation with a table accompanying the article.</a:t>
            </a:r>
            <a:endParaRPr lang="th-TH" altLang="en-US" sz="4400" i="1" dirty="0">
              <a:solidFill>
                <a:srgbClr val="000000"/>
              </a:solidFill>
              <a:latin typeface="Angsana New" panose="02020603050405020304" pitchFamily="18" charset="-34"/>
              <a:cs typeface="Angsana New" panose="02020603050405020304" pitchFamily="18" charset="-34"/>
            </a:endParaRPr>
          </a:p>
          <a:p>
            <a:pPr marL="609600" indent="-609600"/>
            <a:r>
              <a:rPr lang="en-US" altLang="en-US" sz="4400" i="1" dirty="0">
                <a:solidFill>
                  <a:srgbClr val="000000"/>
                </a:solidFill>
                <a:latin typeface="Angsana New" panose="02020603050405020304" pitchFamily="18" charset="-34"/>
                <a:cs typeface="Angsana New" panose="02020603050405020304" pitchFamily="18" charset="-34"/>
              </a:rPr>
              <a:t>Presentation with graphs or charts accompanying articles.</a:t>
            </a:r>
            <a:endParaRPr lang="th-TH" altLang="en-US" sz="4400" i="1" dirty="0">
              <a:solidFill>
                <a:srgbClr val="000000"/>
              </a:solidFill>
              <a:latin typeface="Angsana New" panose="02020603050405020304" pitchFamily="18" charset="-34"/>
              <a:cs typeface="Angsana New" panose="02020603050405020304" pitchFamily="18" charset="-34"/>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5E081DA-8DDC-45B6-94CB-FB3D51615EEF}"/>
              </a:ext>
            </a:extLst>
          </p:cNvPr>
          <p:cNvSpPr>
            <a:spLocks noGrp="1" noChangeArrowheads="1"/>
          </p:cNvSpPr>
          <p:nvPr>
            <p:ph type="title"/>
          </p:nvPr>
        </p:nvSpPr>
        <p:spPr>
          <a:xfrm>
            <a:off x="1524000" y="292100"/>
            <a:ext cx="8686800" cy="738664"/>
          </a:xfrm>
        </p:spPr>
        <p:txBody>
          <a:bodyPr/>
          <a:lstStyle/>
          <a:p>
            <a:pPr eaLnBrk="1" hangingPunct="1">
              <a:defRPr/>
            </a:pPr>
            <a:r>
              <a:rPr lang="th-TH" altLang="zh-CN" sz="4800" dirty="0">
                <a:solidFill>
                  <a:srgbClr val="000000"/>
                </a:solidFill>
                <a:latin typeface="Angsana New" panose="02020603050405020304" pitchFamily="18" charset="-34"/>
                <a:cs typeface="Angsana New" panose="02020603050405020304" pitchFamily="18" charset="-34"/>
              </a:rPr>
              <a:t>1. </a:t>
            </a:r>
            <a:r>
              <a:rPr lang="en-US" altLang="zh-CN" sz="4800" dirty="0">
                <a:solidFill>
                  <a:srgbClr val="000000"/>
                </a:solidFill>
                <a:latin typeface="Angsana New" panose="02020603050405020304" pitchFamily="18" charset="-34"/>
                <a:cs typeface="Angsana New" panose="02020603050405020304" pitchFamily="18" charset="-34"/>
              </a:rPr>
              <a:t>Article presentation</a:t>
            </a:r>
            <a:endParaRPr lang="th-TH" sz="4800" dirty="0">
              <a:solidFill>
                <a:srgbClr val="000000"/>
              </a:solidFill>
              <a:latin typeface="Angsana New" panose="02020603050405020304" pitchFamily="18" charset="-34"/>
              <a:cs typeface="Angsana New" panose="02020603050405020304" pitchFamily="18" charset="-34"/>
            </a:endParaRPr>
          </a:p>
        </p:txBody>
      </p:sp>
      <p:sp>
        <p:nvSpPr>
          <p:cNvPr id="23555" name="Text Box 4">
            <a:extLst>
              <a:ext uri="{FF2B5EF4-FFF2-40B4-BE49-F238E27FC236}">
                <a16:creationId xmlns:a16="http://schemas.microsoft.com/office/drawing/2014/main" id="{B696D8B6-C854-4DBE-B6CF-7BFBBBC96AB6}"/>
              </a:ext>
            </a:extLst>
          </p:cNvPr>
          <p:cNvSpPr txBox="1">
            <a:spLocks noChangeArrowheads="1"/>
          </p:cNvSpPr>
          <p:nvPr/>
        </p:nvSpPr>
        <p:spPr bwMode="auto">
          <a:xfrm>
            <a:off x="838200" y="1447800"/>
            <a:ext cx="10820400" cy="4176713"/>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zh-CN" i="1" dirty="0">
                <a:solidFill>
                  <a:srgbClr val="000000"/>
                </a:solidFill>
                <a:latin typeface="Angsana New" panose="02020603050405020304" pitchFamily="18" charset="-34"/>
                <a:ea typeface="SimSun" panose="02010600030101010101" pitchFamily="2" charset="-122"/>
              </a:rPr>
              <a:t>                </a:t>
            </a:r>
            <a:r>
              <a:rPr lang="en-US" altLang="zh-CN" i="1" dirty="0">
                <a:solidFill>
                  <a:srgbClr val="000000"/>
                </a:solidFill>
                <a:latin typeface="Angsana New" panose="02020603050405020304" pitchFamily="18" charset="-34"/>
                <a:ea typeface="SimSun" panose="02010600030101010101" pitchFamily="2" charset="-122"/>
              </a:rPr>
              <a:t>From a survey of 500 students about the teaching efficiency of teachers. Students were the opinion that a group of teachers teaching chemistry, English and mathematics the average teaching efficiency was 3.</a:t>
            </a:r>
            <a:r>
              <a:rPr lang="th-TH" altLang="zh-CN" i="1" dirty="0">
                <a:solidFill>
                  <a:srgbClr val="000000"/>
                </a:solidFill>
                <a:latin typeface="Angsana New" panose="02020603050405020304" pitchFamily="18" charset="-34"/>
                <a:ea typeface="SimSun" panose="02010600030101010101" pitchFamily="2" charset="-122"/>
              </a:rPr>
              <a:t>81</a:t>
            </a:r>
            <a:r>
              <a:rPr lang="en-US" altLang="zh-CN" i="1" dirty="0">
                <a:solidFill>
                  <a:srgbClr val="000000"/>
                </a:solidFill>
                <a:latin typeface="Angsana New" panose="02020603050405020304" pitchFamily="18" charset="-34"/>
                <a:ea typeface="SimSun" panose="02010600030101010101" pitchFamily="2" charset="-122"/>
              </a:rPr>
              <a:t>,</a:t>
            </a:r>
            <a:r>
              <a:rPr lang="th-TH" altLang="zh-CN" i="1" dirty="0">
                <a:solidFill>
                  <a:srgbClr val="000000"/>
                </a:solidFill>
                <a:latin typeface="Angsana New" panose="02020603050405020304" pitchFamily="18" charset="-34"/>
                <a:ea typeface="SimSun" panose="02010600030101010101" pitchFamily="2" charset="-122"/>
              </a:rPr>
              <a:t> 3.68  </a:t>
            </a:r>
            <a:r>
              <a:rPr lang="en-US" altLang="zh-CN" i="1" dirty="0">
                <a:solidFill>
                  <a:srgbClr val="000000"/>
                </a:solidFill>
                <a:latin typeface="Angsana New" panose="02020603050405020304" pitchFamily="18" charset="-34"/>
                <a:ea typeface="SimSun" panose="02010600030101010101" pitchFamily="2" charset="-122"/>
              </a:rPr>
              <a:t>and</a:t>
            </a:r>
            <a:r>
              <a:rPr lang="th-TH" altLang="zh-CN" i="1" dirty="0">
                <a:solidFill>
                  <a:srgbClr val="000000"/>
                </a:solidFill>
                <a:latin typeface="Angsana New" panose="02020603050405020304" pitchFamily="18" charset="-34"/>
                <a:ea typeface="SimSun" panose="02010600030101010101" pitchFamily="2" charset="-122"/>
              </a:rPr>
              <a:t> 3.56  </a:t>
            </a:r>
            <a:r>
              <a:rPr lang="en-US" altLang="zh-CN" i="1" dirty="0">
                <a:solidFill>
                  <a:srgbClr val="000000"/>
                </a:solidFill>
                <a:latin typeface="Angsana New" panose="02020603050405020304" pitchFamily="18" charset="-34"/>
                <a:ea typeface="SimSun" panose="02010600030101010101" pitchFamily="2" charset="-122"/>
              </a:rPr>
              <a:t>respectively, which was in a very good level. As for the teachers teaching biology, social sciences and physics, the average teaching efficiency  was</a:t>
            </a:r>
            <a:r>
              <a:rPr lang="th-TH" altLang="zh-CN" i="1" dirty="0">
                <a:solidFill>
                  <a:srgbClr val="000000"/>
                </a:solidFill>
                <a:latin typeface="Angsana New" panose="02020603050405020304" pitchFamily="18" charset="-34"/>
                <a:ea typeface="SimSun" panose="02010600030101010101" pitchFamily="2" charset="-122"/>
              </a:rPr>
              <a:t> 3.29</a:t>
            </a:r>
            <a:r>
              <a:rPr lang="en-US" altLang="zh-CN" i="1" dirty="0">
                <a:solidFill>
                  <a:srgbClr val="000000"/>
                </a:solidFill>
                <a:latin typeface="Angsana New" panose="02020603050405020304" pitchFamily="18" charset="-34"/>
                <a:ea typeface="SimSun" panose="02010600030101010101" pitchFamily="2" charset="-122"/>
              </a:rPr>
              <a:t>,</a:t>
            </a:r>
            <a:r>
              <a:rPr lang="th-TH" altLang="zh-CN" i="1" dirty="0">
                <a:solidFill>
                  <a:srgbClr val="000000"/>
                </a:solidFill>
                <a:latin typeface="Angsana New" panose="02020603050405020304" pitchFamily="18" charset="-34"/>
                <a:ea typeface="SimSun" panose="02010600030101010101" pitchFamily="2" charset="-122"/>
              </a:rPr>
              <a:t> 3.28 </a:t>
            </a:r>
            <a:r>
              <a:rPr lang="en-US" altLang="zh-CN" i="1" dirty="0">
                <a:solidFill>
                  <a:srgbClr val="000000"/>
                </a:solidFill>
                <a:latin typeface="Angsana New" panose="02020603050405020304" pitchFamily="18" charset="-34"/>
                <a:ea typeface="SimSun" panose="02010600030101010101" pitchFamily="2" charset="-122"/>
              </a:rPr>
              <a:t>and</a:t>
            </a:r>
            <a:r>
              <a:rPr lang="th-TH" altLang="zh-CN" i="1" dirty="0">
                <a:solidFill>
                  <a:srgbClr val="000000"/>
                </a:solidFill>
                <a:latin typeface="Angsana New" panose="02020603050405020304" pitchFamily="18" charset="-34"/>
                <a:ea typeface="SimSun" panose="02010600030101010101" pitchFamily="2" charset="-122"/>
              </a:rPr>
              <a:t> 3.14  </a:t>
            </a:r>
            <a:r>
              <a:rPr lang="en-US" altLang="zh-CN" i="1" dirty="0">
                <a:solidFill>
                  <a:srgbClr val="000000"/>
                </a:solidFill>
                <a:latin typeface="Angsana New" panose="02020603050405020304" pitchFamily="18" charset="-34"/>
                <a:ea typeface="SimSun" panose="02010600030101010101" pitchFamily="2" charset="-122"/>
              </a:rPr>
              <a:t>respectively, which was in the moderate rang.</a:t>
            </a:r>
            <a:r>
              <a:rPr lang="th-TH" altLang="zh-CN" i="1" dirty="0">
                <a:solidFill>
                  <a:srgbClr val="000000"/>
                </a:solidFill>
                <a:latin typeface="Angsana New" panose="02020603050405020304" pitchFamily="18" charset="-34"/>
                <a:ea typeface="SimSun" panose="02010600030101010101" pitchFamily="2" charset="-122"/>
              </a:rPr>
              <a:t> </a:t>
            </a:r>
            <a:r>
              <a:rPr lang="en-US" altLang="zh-CN" i="1" dirty="0">
                <a:solidFill>
                  <a:srgbClr val="000000"/>
                </a:solidFill>
                <a:latin typeface="Angsana New" panose="02020603050405020304" pitchFamily="18" charset="-34"/>
                <a:ea typeface="SimSun" panose="02010600030101010101" pitchFamily="2" charset="-122"/>
              </a:rPr>
              <a:t>This opinion of students will vary according to the type of students studying with a statistical significance of .01, except for the group of physics teachers, students of all types had no different opinions. </a:t>
            </a:r>
            <a:endParaRPr lang="th-TH" altLang="en-US" dirty="0">
              <a:solidFill>
                <a:srgbClr val="000000"/>
              </a:solidFill>
              <a:latin typeface="FreesiaDSE" pitchFamily="34" charset="0"/>
              <a:ea typeface="SimSun" panose="02010600030101010101" pitchFamily="2"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A4A8CBC-94CA-4D7C-9BCB-136F6A0218C8}"/>
              </a:ext>
            </a:extLst>
          </p:cNvPr>
          <p:cNvSpPr>
            <a:spLocks noGrp="1" noChangeArrowheads="1"/>
          </p:cNvSpPr>
          <p:nvPr>
            <p:ph type="title"/>
          </p:nvPr>
        </p:nvSpPr>
        <p:spPr>
          <a:xfrm>
            <a:off x="1524000" y="292101"/>
            <a:ext cx="9906000" cy="830997"/>
          </a:xfrm>
        </p:spPr>
        <p:txBody>
          <a:bodyPr/>
          <a:lstStyle/>
          <a:p>
            <a:pPr eaLnBrk="1" hangingPunct="1">
              <a:defRPr/>
            </a:pPr>
            <a:r>
              <a:rPr lang="th-TH" altLang="zh-CN" b="1" dirty="0">
                <a:solidFill>
                  <a:srgbClr val="000000"/>
                </a:solidFill>
                <a:latin typeface="Angsana New" panose="02020603050405020304" pitchFamily="18" charset="-34"/>
                <a:cs typeface="Angsana New" panose="02020603050405020304" pitchFamily="18" charset="-34"/>
              </a:rPr>
              <a:t>2.  </a:t>
            </a:r>
            <a:r>
              <a:rPr lang="en-US" altLang="zh-CN" b="1" dirty="0">
                <a:solidFill>
                  <a:srgbClr val="000000"/>
                </a:solidFill>
                <a:latin typeface="Angsana New" panose="02020603050405020304" pitchFamily="18" charset="-34"/>
                <a:cs typeface="Angsana New" panose="02020603050405020304" pitchFamily="18" charset="-34"/>
              </a:rPr>
              <a:t>Semi-article presentation</a:t>
            </a:r>
            <a:endParaRPr lang="th-TH" dirty="0">
              <a:solidFill>
                <a:srgbClr val="000000"/>
              </a:solidFill>
              <a:latin typeface="Angsana New" panose="02020603050405020304" pitchFamily="18" charset="-34"/>
              <a:cs typeface="Angsana New" panose="02020603050405020304" pitchFamily="18" charset="-34"/>
            </a:endParaRPr>
          </a:p>
        </p:txBody>
      </p:sp>
      <p:sp>
        <p:nvSpPr>
          <p:cNvPr id="24579" name="Text Box 4">
            <a:extLst>
              <a:ext uri="{FF2B5EF4-FFF2-40B4-BE49-F238E27FC236}">
                <a16:creationId xmlns:a16="http://schemas.microsoft.com/office/drawing/2014/main" id="{16C56EA2-E5A1-41DA-9613-B2F64829F0C8}"/>
              </a:ext>
            </a:extLst>
          </p:cNvPr>
          <p:cNvSpPr txBox="1">
            <a:spLocks noChangeArrowheads="1"/>
          </p:cNvSpPr>
          <p:nvPr/>
        </p:nvSpPr>
        <p:spPr bwMode="auto">
          <a:xfrm>
            <a:off x="914400" y="1219200"/>
            <a:ext cx="10896600" cy="541020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From the analysis of the cumulative grade point average of students in the 2000-2004 academic year,       it was found that students who graduated with a bachelor’s degree in total, all programs will graduate with a cumulative grade point average between 3.40-3.53 with an average of 3.48 when considering each program divided into faculties, it was found that there are 7 schools in which students graduate with a cumulative grade point average of no less than 3.50.</a:t>
            </a: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Sorted from most to least as follows:</a:t>
            </a:r>
          </a:p>
          <a:p>
            <a:pPr eaLnBrk="1" hangingPunct="1">
              <a:spcBef>
                <a:spcPct val="0"/>
              </a:spcBef>
              <a:buClrTx/>
              <a:buSzTx/>
              <a:buFontTx/>
              <a:buNone/>
            </a:pPr>
            <a:r>
              <a:rPr lang="en-US" altLang="zh-CN" sz="2800" i="1" dirty="0">
                <a:solidFill>
                  <a:srgbClr val="000000"/>
                </a:solidFill>
                <a:latin typeface="Angsana New" panose="02020603050405020304" pitchFamily="18" charset="-34"/>
                <a:ea typeface="SimSun" panose="02010600030101010101" pitchFamily="2" charset="-122"/>
              </a:rPr>
              <a:t>	Faculty of Pharmacy</a:t>
            </a:r>
            <a:r>
              <a:rPr lang="th-TH" altLang="zh-CN" sz="2800" i="1" dirty="0">
                <a:solidFill>
                  <a:srgbClr val="000000"/>
                </a:solidFill>
                <a:latin typeface="Angsana New" panose="02020603050405020304" pitchFamily="18" charset="-34"/>
                <a:ea typeface="SimSun" panose="02010600030101010101" pitchFamily="2" charset="-122"/>
              </a:rPr>
              <a:t>			3.61</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Faculty of Social Sciences</a:t>
            </a:r>
            <a:r>
              <a:rPr lang="th-TH" altLang="zh-CN" sz="2800" i="1" dirty="0">
                <a:solidFill>
                  <a:srgbClr val="000000"/>
                </a:solidFill>
                <a:latin typeface="Angsana New" panose="02020603050405020304" pitchFamily="18" charset="-34"/>
                <a:ea typeface="SimSun" panose="02010600030101010101" pitchFamily="2" charset="-122"/>
              </a:rPr>
              <a:t>			3.60</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Faculty of Public Health</a:t>
            </a:r>
            <a:r>
              <a:rPr lang="th-TH" altLang="zh-CN" sz="2800" i="1" dirty="0">
                <a:solidFill>
                  <a:srgbClr val="000000"/>
                </a:solidFill>
                <a:latin typeface="Angsana New" panose="02020603050405020304" pitchFamily="18" charset="-34"/>
                <a:ea typeface="SimSun" panose="02010600030101010101" pitchFamily="2" charset="-122"/>
              </a:rPr>
              <a:t>			3.58</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en-US" altLang="zh-CN" sz="2800" i="1" dirty="0">
                <a:solidFill>
                  <a:srgbClr val="000000"/>
                </a:solidFill>
                <a:latin typeface="Angsana New" panose="02020603050405020304" pitchFamily="18" charset="-34"/>
                <a:ea typeface="SimSun" panose="02010600030101010101" pitchFamily="2" charset="-122"/>
              </a:rPr>
              <a:t>	Faculty of Political Science</a:t>
            </a:r>
            <a:r>
              <a:rPr lang="th-TH" altLang="zh-CN" sz="2800" i="1" dirty="0">
                <a:solidFill>
                  <a:srgbClr val="000000"/>
                </a:solidFill>
                <a:latin typeface="Angsana New" panose="02020603050405020304" pitchFamily="18" charset="-34"/>
                <a:ea typeface="SimSun" panose="02010600030101010101" pitchFamily="2" charset="-122"/>
              </a:rPr>
              <a:t>			3.57</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Faculty of Nursing	</a:t>
            </a:r>
            <a:r>
              <a:rPr lang="th-TH" altLang="zh-CN" sz="2800" i="1" dirty="0">
                <a:solidFill>
                  <a:srgbClr val="000000"/>
                </a:solidFill>
                <a:latin typeface="Angsana New" panose="02020603050405020304" pitchFamily="18" charset="-34"/>
                <a:ea typeface="SimSun" panose="02010600030101010101" pitchFamily="2" charset="-122"/>
              </a:rPr>
              <a:t>			3.55</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en-US" altLang="zh-CN" sz="2800" i="1" dirty="0">
                <a:solidFill>
                  <a:srgbClr val="000000"/>
                </a:solidFill>
                <a:latin typeface="Angsana New" panose="02020603050405020304" pitchFamily="18" charset="-34"/>
                <a:ea typeface="SimSun" panose="02010600030101010101" pitchFamily="2" charset="-122"/>
              </a:rPr>
              <a:t>	Faculty of Education</a:t>
            </a:r>
            <a:r>
              <a:rPr lang="th-TH" altLang="zh-CN" sz="2800" i="1" dirty="0">
                <a:solidFill>
                  <a:srgbClr val="000000"/>
                </a:solidFill>
                <a:latin typeface="Angsana New" panose="02020603050405020304" pitchFamily="18" charset="-34"/>
                <a:ea typeface="SimSun" panose="02010600030101010101" pitchFamily="2" charset="-122"/>
              </a:rPr>
              <a:t>			3.55</a:t>
            </a:r>
            <a:endParaRPr lang="en-US" altLang="zh-CN" sz="2800" i="1" dirty="0">
              <a:solidFill>
                <a:srgbClr val="000000"/>
              </a:solidFill>
              <a:latin typeface="Angsana New" panose="02020603050405020304" pitchFamily="18" charset="-34"/>
              <a:ea typeface="SimSun" panose="02010600030101010101" pitchFamily="2" charset="-122"/>
            </a:endParaRPr>
          </a:p>
          <a:p>
            <a:pPr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en-US" altLang="zh-CN" sz="2800" i="1" dirty="0">
                <a:solidFill>
                  <a:srgbClr val="000000"/>
                </a:solidFill>
                <a:latin typeface="Angsana New" panose="02020603050405020304" pitchFamily="18" charset="-34"/>
                <a:ea typeface="SimSun" panose="02010600030101010101" pitchFamily="2" charset="-122"/>
              </a:rPr>
              <a:t>Faculty of Dentistry</a:t>
            </a:r>
            <a:r>
              <a:rPr lang="th-TH" altLang="zh-CN" sz="2800" i="1" dirty="0">
                <a:solidFill>
                  <a:srgbClr val="000000"/>
                </a:solidFill>
                <a:latin typeface="Angsana New" panose="02020603050405020304" pitchFamily="18" charset="-34"/>
                <a:ea typeface="SimSun" panose="02010600030101010101" pitchFamily="2" charset="-122"/>
              </a:rPr>
              <a:t>			3.54</a:t>
            </a:r>
            <a:endParaRPr lang="th-TH" altLang="en-US" sz="2800" dirty="0">
              <a:solidFill>
                <a:srgbClr val="000000"/>
              </a:solidFill>
              <a:latin typeface="FreesiaDSE" pitchFamily="34" charset="0"/>
              <a:ea typeface="SimSun"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5F1DBC-D593-4AA2-BEE5-EA5CB3202281}"/>
              </a:ext>
            </a:extLst>
          </p:cNvPr>
          <p:cNvSpPr>
            <a:spLocks noGrp="1" noChangeArrowheads="1"/>
          </p:cNvSpPr>
          <p:nvPr>
            <p:ph type="title"/>
          </p:nvPr>
        </p:nvSpPr>
        <p:spPr>
          <a:xfrm>
            <a:off x="1524000" y="144463"/>
            <a:ext cx="9144000" cy="620712"/>
          </a:xfrm>
          <a:noFill/>
          <a:extLst>
            <a:ext uri="{909E8E84-426E-40DD-AFC4-6F175D3DCCD1}">
              <a14:hiddenFill xmlns:a14="http://schemas.microsoft.com/office/drawing/2010/main">
                <a:solidFill>
                  <a:srgbClr val="FFFFFF"/>
                </a:solidFill>
              </a14:hiddenFill>
            </a:ext>
          </a:extLst>
        </p:spPr>
        <p:txBody>
          <a:bodyPr/>
          <a:lstStyle/>
          <a:p>
            <a:pPr eaLnBrk="1" hangingPunct="1"/>
            <a:r>
              <a:rPr lang="th-TH" altLang="zh-CN" sz="4000" dirty="0">
                <a:solidFill>
                  <a:srgbClr val="000000"/>
                </a:solidFill>
                <a:cs typeface="DilleniaUPC" panose="02020603050405020304" pitchFamily="18" charset="-34"/>
              </a:rPr>
              <a:t>3. </a:t>
            </a:r>
            <a:r>
              <a:rPr lang="en-US" altLang="en-US" sz="4000" i="1" dirty="0">
                <a:solidFill>
                  <a:srgbClr val="000000"/>
                </a:solidFill>
                <a:latin typeface="Angsana New" panose="02020603050405020304" pitchFamily="18" charset="-34"/>
                <a:cs typeface="Angsana New" panose="02020603050405020304" pitchFamily="18" charset="-34"/>
              </a:rPr>
              <a:t>Presentation with a table accompanying the article</a:t>
            </a:r>
            <a:r>
              <a:rPr lang="th-TH" altLang="zh-CN" sz="4000" dirty="0">
                <a:solidFill>
                  <a:srgbClr val="000000"/>
                </a:solidFill>
                <a:cs typeface="DilleniaUPC" panose="02020603050405020304" pitchFamily="18" charset="-34"/>
              </a:rPr>
              <a:t> </a:t>
            </a:r>
            <a:endParaRPr lang="th-TH" altLang="en-US" sz="4000" dirty="0">
              <a:solidFill>
                <a:srgbClr val="000000"/>
              </a:solidFill>
              <a:cs typeface="DilleniaUPC" panose="02020603050405020304" pitchFamily="18" charset="-34"/>
            </a:endParaRPr>
          </a:p>
        </p:txBody>
      </p:sp>
      <p:sp>
        <p:nvSpPr>
          <p:cNvPr id="25603" name="Rectangle 3">
            <a:extLst>
              <a:ext uri="{FF2B5EF4-FFF2-40B4-BE49-F238E27FC236}">
                <a16:creationId xmlns:a16="http://schemas.microsoft.com/office/drawing/2014/main" id="{BA35B538-B187-49E5-916E-F4E19E0E2BA8}"/>
              </a:ext>
            </a:extLst>
          </p:cNvPr>
          <p:cNvSpPr>
            <a:spLocks noGrp="1" noChangeArrowheads="1"/>
          </p:cNvSpPr>
          <p:nvPr>
            <p:ph type="body" sz="half" idx="1"/>
          </p:nvPr>
        </p:nvSpPr>
        <p:spPr>
          <a:xfrm>
            <a:off x="1524000" y="908050"/>
            <a:ext cx="9144000" cy="398571"/>
          </a:xfrm>
          <a:solidFill>
            <a:srgbClr val="DDDDDD"/>
          </a:solidFill>
        </p:spPr>
        <p:txBody>
          <a:bodyPr/>
          <a:lstStyle/>
          <a:p>
            <a:pPr eaLnBrk="1" hangingPunct="1">
              <a:lnSpc>
                <a:spcPct val="90000"/>
              </a:lnSpc>
              <a:buFontTx/>
              <a:buNone/>
            </a:pPr>
            <a:r>
              <a:rPr lang="th-TH" altLang="en-US" sz="2800" i="1" dirty="0">
                <a:solidFill>
                  <a:srgbClr val="000000"/>
                </a:solidFill>
                <a:latin typeface="Angsana New" panose="02020603050405020304" pitchFamily="18" charset="-34"/>
                <a:cs typeface="Angsana New" panose="02020603050405020304" pitchFamily="18" charset="-34"/>
              </a:rPr>
              <a:t>3.1  </a:t>
            </a:r>
            <a:r>
              <a:rPr lang="en-US" altLang="en-US" sz="2800" i="1" dirty="0">
                <a:solidFill>
                  <a:srgbClr val="000000"/>
                </a:solidFill>
                <a:latin typeface="Angsana New" panose="02020603050405020304" pitchFamily="18" charset="-34"/>
                <a:cs typeface="Angsana New" panose="02020603050405020304" pitchFamily="18" charset="-34"/>
              </a:rPr>
              <a:t>Presentation of amount (frequency) and percentage data. </a:t>
            </a:r>
            <a:endParaRPr lang="th-TH" altLang="en-US" sz="2800" i="1" dirty="0">
              <a:solidFill>
                <a:srgbClr val="000000"/>
              </a:solidFill>
              <a:latin typeface="Angsana New" panose="02020603050405020304" pitchFamily="18" charset="-34"/>
              <a:cs typeface="Angsana New" panose="02020603050405020304" pitchFamily="18" charset="-34"/>
            </a:endParaRPr>
          </a:p>
        </p:txBody>
      </p:sp>
      <p:sp>
        <p:nvSpPr>
          <p:cNvPr id="25604" name="Text Box 4">
            <a:extLst>
              <a:ext uri="{FF2B5EF4-FFF2-40B4-BE49-F238E27FC236}">
                <a16:creationId xmlns:a16="http://schemas.microsoft.com/office/drawing/2014/main" id="{CFF25645-A8B5-4E76-BA9D-485A3325DC53}"/>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graphicFrame>
        <p:nvGraphicFramePr>
          <p:cNvPr id="54440" name="Group 168">
            <a:extLst>
              <a:ext uri="{FF2B5EF4-FFF2-40B4-BE49-F238E27FC236}">
                <a16:creationId xmlns:a16="http://schemas.microsoft.com/office/drawing/2014/main" id="{CF81C5AA-7F62-4824-B7D7-B15F1264E998}"/>
              </a:ext>
            </a:extLst>
          </p:cNvPr>
          <p:cNvGraphicFramePr>
            <a:graphicFrameLocks noGrp="1"/>
          </p:cNvGraphicFramePr>
          <p:nvPr>
            <p:ph sz="half" idx="2"/>
          </p:nvPr>
        </p:nvGraphicFramePr>
        <p:xfrm>
          <a:off x="1447800" y="1878292"/>
          <a:ext cx="9448799" cy="3657600"/>
        </p:xfrm>
        <a:graphic>
          <a:graphicData uri="http://schemas.openxmlformats.org/drawingml/2006/table">
            <a:tbl>
              <a:tblPr/>
              <a:tblGrid>
                <a:gridCol w="3200999">
                  <a:extLst>
                    <a:ext uri="{9D8B030D-6E8A-4147-A177-3AD203B41FA5}">
                      <a16:colId xmlns:a16="http://schemas.microsoft.com/office/drawing/2014/main" val="20000"/>
                    </a:ext>
                  </a:extLst>
                </a:gridCol>
                <a:gridCol w="3123002">
                  <a:extLst>
                    <a:ext uri="{9D8B030D-6E8A-4147-A177-3AD203B41FA5}">
                      <a16:colId xmlns:a16="http://schemas.microsoft.com/office/drawing/2014/main" val="20001"/>
                    </a:ext>
                  </a:extLst>
                </a:gridCol>
                <a:gridCol w="3124798">
                  <a:extLst>
                    <a:ext uri="{9D8B030D-6E8A-4147-A177-3AD203B41FA5}">
                      <a16:colId xmlns:a16="http://schemas.microsoft.com/office/drawing/2014/main" val="20002"/>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Occupation</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amount</a:t>
                      </a:r>
                      <a:r>
                        <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 (</a:t>
                      </a: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people</a:t>
                      </a:r>
                      <a:r>
                        <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percentage</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Trade</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300</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37.50</a:t>
                      </a: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Government service</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200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25.00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State enterprise</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125</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15.63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Farmer</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100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12.50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Employee </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50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6.25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No</a:t>
                      </a:r>
                      <a:r>
                        <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 </a:t>
                      </a:r>
                      <a:r>
                        <a:rPr kumimoji="0" lang="en-US"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occupation</a:t>
                      </a:r>
                      <a:endPar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25</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3.13</a:t>
                      </a: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รวม</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800</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100.00</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34" name="Text Box 163">
            <a:extLst>
              <a:ext uri="{FF2B5EF4-FFF2-40B4-BE49-F238E27FC236}">
                <a16:creationId xmlns:a16="http://schemas.microsoft.com/office/drawing/2014/main" id="{ABEBE813-4659-43A3-837D-F53CD808DB41}"/>
              </a:ext>
            </a:extLst>
          </p:cNvPr>
          <p:cNvSpPr txBox="1">
            <a:spLocks noChangeArrowheads="1"/>
          </p:cNvSpPr>
          <p:nvPr/>
        </p:nvSpPr>
        <p:spPr bwMode="auto">
          <a:xfrm>
            <a:off x="1523999" y="5722938"/>
            <a:ext cx="9372599" cy="95410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th-TH" altLang="zh-CN" sz="2800" dirty="0">
                <a:solidFill>
                  <a:srgbClr val="000000"/>
                </a:solidFill>
                <a:latin typeface="Angsana New" panose="02020603050405020304" pitchFamily="18" charset="-34"/>
                <a:cs typeface="DilleniaUPC" panose="02020603050405020304" pitchFamily="18" charset="-34"/>
              </a:rPr>
              <a:t>       </a:t>
            </a:r>
            <a:r>
              <a:rPr lang="en-US" altLang="zh-CN" sz="2800" dirty="0">
                <a:solidFill>
                  <a:srgbClr val="000000"/>
                </a:solidFill>
                <a:latin typeface="Angsana New" panose="02020603050405020304" pitchFamily="18" charset="-34"/>
                <a:cs typeface="DilleniaUPC" panose="02020603050405020304" pitchFamily="18" charset="-34"/>
              </a:rPr>
              <a:t>From the </a:t>
            </a:r>
            <a:r>
              <a:rPr lang="th-TH" altLang="zh-CN" sz="2800" dirty="0">
                <a:solidFill>
                  <a:srgbClr val="000000"/>
                </a:solidFill>
                <a:latin typeface="Angsana New" panose="02020603050405020304" pitchFamily="18" charset="-34"/>
                <a:cs typeface="DilleniaUPC" panose="02020603050405020304" pitchFamily="18" charset="-34"/>
              </a:rPr>
              <a:t> </a:t>
            </a:r>
            <a:r>
              <a:rPr lang="en-US" altLang="zh-CN" sz="2800" dirty="0">
                <a:solidFill>
                  <a:srgbClr val="000000"/>
                </a:solidFill>
                <a:latin typeface="Angsana New" panose="02020603050405020304" pitchFamily="18" charset="-34"/>
                <a:cs typeface="DilleniaUPC" panose="02020603050405020304" pitchFamily="18" charset="-34"/>
              </a:rPr>
              <a:t>table</a:t>
            </a:r>
            <a:r>
              <a:rPr lang="th-TH" altLang="zh-CN" sz="2800" dirty="0">
                <a:solidFill>
                  <a:srgbClr val="000000"/>
                </a:solidFill>
                <a:latin typeface="Angsana New" panose="02020603050405020304" pitchFamily="18" charset="-34"/>
                <a:cs typeface="DilleniaUPC" panose="02020603050405020304" pitchFamily="18" charset="-34"/>
              </a:rPr>
              <a:t> 1  </a:t>
            </a:r>
            <a:r>
              <a:rPr lang="en-US" altLang="zh-CN" sz="2800" dirty="0">
                <a:solidFill>
                  <a:srgbClr val="000000"/>
                </a:solidFill>
                <a:latin typeface="Angsana New" panose="02020603050405020304" pitchFamily="18" charset="-34"/>
                <a:cs typeface="DilleniaUPC" panose="02020603050405020304" pitchFamily="18" charset="-34"/>
              </a:rPr>
              <a:t>found that the most of the sample had trades (37.50%), followed by civil service and state enterprises, respectively and only 3.13% had no occupations. </a:t>
            </a:r>
            <a:endParaRPr lang="th-TH" altLang="en-US" sz="2800" dirty="0">
              <a:solidFill>
                <a:srgbClr val="000000"/>
              </a:solidFill>
              <a:latin typeface="Angsana New" panose="02020603050405020304" pitchFamily="18" charset="-34"/>
              <a:cs typeface="DilleniaUPC" panose="02020603050405020304" pitchFamily="18" charset="-34"/>
            </a:endParaRPr>
          </a:p>
        </p:txBody>
      </p:sp>
      <p:sp>
        <p:nvSpPr>
          <p:cNvPr id="25635" name="Text Box 164">
            <a:extLst>
              <a:ext uri="{FF2B5EF4-FFF2-40B4-BE49-F238E27FC236}">
                <a16:creationId xmlns:a16="http://schemas.microsoft.com/office/drawing/2014/main" id="{6CBEBE45-FAF0-493D-9534-DB5ADD4514C4}"/>
              </a:ext>
            </a:extLst>
          </p:cNvPr>
          <p:cNvSpPr txBox="1">
            <a:spLocks noChangeArrowheads="1"/>
          </p:cNvSpPr>
          <p:nvPr/>
        </p:nvSpPr>
        <p:spPr bwMode="auto">
          <a:xfrm>
            <a:off x="1524001" y="1412876"/>
            <a:ext cx="7924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zh-CN" sz="2800" dirty="0">
                <a:solidFill>
                  <a:srgbClr val="000000"/>
                </a:solidFill>
                <a:latin typeface="Angsana New" panose="02020603050405020304" pitchFamily="18" charset="-34"/>
                <a:cs typeface="DilleniaUPC" panose="02020603050405020304" pitchFamily="18" charset="-34"/>
              </a:rPr>
              <a:t>Table</a:t>
            </a:r>
            <a:r>
              <a:rPr lang="th-TH" altLang="zh-CN" sz="2800" dirty="0">
                <a:solidFill>
                  <a:srgbClr val="000000"/>
                </a:solidFill>
                <a:latin typeface="Angsana New" panose="02020603050405020304" pitchFamily="18" charset="-34"/>
                <a:cs typeface="DilleniaUPC" panose="02020603050405020304" pitchFamily="18" charset="-34"/>
              </a:rPr>
              <a:t> 1   </a:t>
            </a:r>
            <a:r>
              <a:rPr lang="en-US" altLang="zh-CN" sz="2800" dirty="0">
                <a:solidFill>
                  <a:srgbClr val="000000"/>
                </a:solidFill>
                <a:latin typeface="Angsana New" panose="02020603050405020304" pitchFamily="18" charset="-34"/>
                <a:cs typeface="DilleniaUPC" panose="02020603050405020304" pitchFamily="18" charset="-34"/>
              </a:rPr>
              <a:t>Amount and percentage the occupation of the sample</a:t>
            </a:r>
            <a:r>
              <a:rPr lang="th-TH" altLang="zh-CN" sz="2800" dirty="0">
                <a:solidFill>
                  <a:srgbClr val="000000"/>
                </a:solidFill>
                <a:latin typeface="Angsana New" panose="02020603050405020304" pitchFamily="18" charset="-34"/>
                <a:cs typeface="DilleniaUPC" panose="02020603050405020304" pitchFamily="18" charset="-34"/>
              </a:rPr>
              <a:t> </a:t>
            </a:r>
            <a:endParaRPr lang="th-TH" altLang="en-US" sz="2800" dirty="0">
              <a:solidFill>
                <a:srgbClr val="000000"/>
              </a:solidFill>
              <a:latin typeface="Angsana New" panose="02020603050405020304" pitchFamily="18" charset="-34"/>
              <a:cs typeface="DilleniaUPC" panose="02020603050405020304" pitchFamily="18" charset="-34"/>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662B4E08-3F8E-47D5-8878-C940A57C7788}"/>
              </a:ext>
            </a:extLst>
          </p:cNvPr>
          <p:cNvSpPr>
            <a:spLocks noGrp="1" noChangeArrowheads="1"/>
          </p:cNvSpPr>
          <p:nvPr>
            <p:ph type="body" sz="half" idx="1"/>
          </p:nvPr>
        </p:nvSpPr>
        <p:spPr>
          <a:xfrm>
            <a:off x="1524000" y="260350"/>
            <a:ext cx="9144000" cy="1107996"/>
          </a:xfrm>
          <a:solidFill>
            <a:srgbClr val="DDDDDD"/>
          </a:solidFill>
        </p:spPr>
        <p:txBody>
          <a:bodyPr/>
          <a:lstStyle/>
          <a:p>
            <a:pPr eaLnBrk="1" hangingPunct="1">
              <a:buFontTx/>
              <a:buNone/>
            </a:pPr>
            <a:r>
              <a:rPr lang="th-TH" altLang="en-US" sz="3600" i="1" dirty="0">
                <a:solidFill>
                  <a:srgbClr val="000000"/>
                </a:solidFill>
              </a:rPr>
              <a:t>3.2  </a:t>
            </a:r>
            <a:r>
              <a:rPr lang="en-US" altLang="en-US" sz="3600" i="1" dirty="0">
                <a:solidFill>
                  <a:srgbClr val="000000"/>
                </a:solidFill>
              </a:rPr>
              <a:t>Basic statistical presentation </a:t>
            </a:r>
            <a:r>
              <a:rPr lang="th-TH" altLang="en-US" sz="3600" i="1" dirty="0">
                <a:solidFill>
                  <a:srgbClr val="000000"/>
                </a:solidFill>
              </a:rPr>
              <a:t>(</a:t>
            </a:r>
            <a:r>
              <a:rPr lang="en-US" altLang="en-US" sz="3600" i="1" dirty="0">
                <a:solidFill>
                  <a:srgbClr val="000000"/>
                </a:solidFill>
              </a:rPr>
              <a:t>mean, standard deviation</a:t>
            </a:r>
            <a:r>
              <a:rPr lang="th-TH" altLang="en-US" sz="3600" i="1" dirty="0">
                <a:solidFill>
                  <a:srgbClr val="000000"/>
                </a:solidFill>
              </a:rPr>
              <a:t>)</a:t>
            </a:r>
          </a:p>
        </p:txBody>
      </p:sp>
      <p:sp>
        <p:nvSpPr>
          <p:cNvPr id="26627" name="Text Box 4">
            <a:extLst>
              <a:ext uri="{FF2B5EF4-FFF2-40B4-BE49-F238E27FC236}">
                <a16:creationId xmlns:a16="http://schemas.microsoft.com/office/drawing/2014/main" id="{F66F0F98-7B61-4383-9485-161EBBB6C609}"/>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sp>
        <p:nvSpPr>
          <p:cNvPr id="26628" name="Text Box 36">
            <a:extLst>
              <a:ext uri="{FF2B5EF4-FFF2-40B4-BE49-F238E27FC236}">
                <a16:creationId xmlns:a16="http://schemas.microsoft.com/office/drawing/2014/main" id="{AAA9F0C7-1941-441D-B2AA-3D34C58459CB}"/>
              </a:ext>
            </a:extLst>
          </p:cNvPr>
          <p:cNvSpPr txBox="1">
            <a:spLocks noChangeArrowheads="1"/>
          </p:cNvSpPr>
          <p:nvPr/>
        </p:nvSpPr>
        <p:spPr bwMode="auto">
          <a:xfrm>
            <a:off x="685800" y="5244405"/>
            <a:ext cx="11049000" cy="1384995"/>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en-US" altLang="zh-CN" sz="2800" dirty="0">
                <a:solidFill>
                  <a:srgbClr val="000000"/>
                </a:solidFill>
                <a:latin typeface="Angsana New" panose="02020603050405020304" pitchFamily="18" charset="-34"/>
                <a:cs typeface="DilleniaUPC" panose="02020603050405020304" pitchFamily="18" charset="-34"/>
              </a:rPr>
              <a:t>From table 2 found that</a:t>
            </a:r>
            <a:r>
              <a:rPr lang="th-TH" altLang="zh-CN" sz="2800" dirty="0">
                <a:solidFill>
                  <a:srgbClr val="000000"/>
                </a:solidFill>
                <a:latin typeface="Angsana New" panose="02020603050405020304" pitchFamily="18" charset="-34"/>
                <a:cs typeface="DilleniaUPC" panose="02020603050405020304" pitchFamily="18" charset="-34"/>
              </a:rPr>
              <a:t>  </a:t>
            </a:r>
            <a:r>
              <a:rPr lang="en-US" altLang="zh-CN" sz="2800" dirty="0">
                <a:solidFill>
                  <a:srgbClr val="000000"/>
                </a:solidFill>
                <a:latin typeface="Angsana New" panose="02020603050405020304" pitchFamily="18" charset="-34"/>
                <a:cs typeface="DilleniaUPC" panose="02020603050405020304" pitchFamily="18" charset="-34"/>
              </a:rPr>
              <a:t>the average age of the sample group was 33 years old, the lowest age was 18 years old and the highest age was 56 years old and had slightly higher education than compulsory,</a:t>
            </a:r>
            <a:r>
              <a:rPr lang="th-TH" altLang="zh-CN" sz="2800" dirty="0">
                <a:solidFill>
                  <a:srgbClr val="000000"/>
                </a:solidFill>
                <a:latin typeface="Angsana New" panose="02020603050405020304" pitchFamily="18" charset="-34"/>
                <a:cs typeface="DilleniaUPC" panose="02020603050405020304" pitchFamily="18" charset="-34"/>
              </a:rPr>
              <a:t>  </a:t>
            </a:r>
            <a:r>
              <a:rPr lang="en-US" altLang="zh-CN" sz="2800" dirty="0">
                <a:solidFill>
                  <a:srgbClr val="000000"/>
                </a:solidFill>
                <a:latin typeface="Angsana New" panose="02020603050405020304" pitchFamily="18" charset="-34"/>
                <a:cs typeface="DilleniaUPC" panose="02020603050405020304" pitchFamily="18" charset="-34"/>
              </a:rPr>
              <a:t>with an average income of 8,005.00 bath per month with the lowest income of 500 per month and the highest 22,200 bath per month.</a:t>
            </a:r>
            <a:endParaRPr lang="th-TH" altLang="en-US" sz="2800" dirty="0">
              <a:solidFill>
                <a:srgbClr val="000000"/>
              </a:solidFill>
              <a:latin typeface="Angsana New" panose="02020603050405020304" pitchFamily="18" charset="-34"/>
              <a:cs typeface="DilleniaUPC" panose="02020603050405020304" pitchFamily="18" charset="-34"/>
            </a:endParaRPr>
          </a:p>
        </p:txBody>
      </p:sp>
      <p:sp>
        <p:nvSpPr>
          <p:cNvPr id="26629" name="Text Box 37">
            <a:extLst>
              <a:ext uri="{FF2B5EF4-FFF2-40B4-BE49-F238E27FC236}">
                <a16:creationId xmlns:a16="http://schemas.microsoft.com/office/drawing/2014/main" id="{13492FDF-E4CE-46AF-8EA0-17C5A9468059}"/>
              </a:ext>
            </a:extLst>
          </p:cNvPr>
          <p:cNvSpPr txBox="1">
            <a:spLocks noChangeArrowheads="1"/>
          </p:cNvSpPr>
          <p:nvPr/>
        </p:nvSpPr>
        <p:spPr bwMode="auto">
          <a:xfrm>
            <a:off x="696914" y="1477962"/>
            <a:ext cx="10896601" cy="579438"/>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dirty="0">
                <a:solidFill>
                  <a:srgbClr val="000000"/>
                </a:solidFill>
                <a:latin typeface="Angsana New" panose="02020603050405020304" pitchFamily="18" charset="-34"/>
                <a:cs typeface="DilleniaUPC" panose="02020603050405020304" pitchFamily="18" charset="-34"/>
              </a:rPr>
              <a:t>Table</a:t>
            </a:r>
            <a:r>
              <a:rPr lang="th-TH" altLang="en-US" dirty="0">
                <a:solidFill>
                  <a:srgbClr val="000000"/>
                </a:solidFill>
                <a:latin typeface="Angsana New" panose="02020603050405020304" pitchFamily="18" charset="-34"/>
                <a:cs typeface="DilleniaUPC" panose="02020603050405020304" pitchFamily="18" charset="-34"/>
              </a:rPr>
              <a:t> 2   </a:t>
            </a:r>
            <a:r>
              <a:rPr lang="en-US" altLang="en-US" dirty="0">
                <a:solidFill>
                  <a:srgbClr val="000000"/>
                </a:solidFill>
                <a:latin typeface="Angsana New" panose="02020603050405020304" pitchFamily="18" charset="-34"/>
                <a:cs typeface="DilleniaUPC" panose="02020603050405020304" pitchFamily="18" charset="-34"/>
              </a:rPr>
              <a:t>Basic information of the sample.</a:t>
            </a:r>
            <a:endParaRPr lang="th-TH" altLang="en-US" dirty="0">
              <a:solidFill>
                <a:srgbClr val="000000"/>
              </a:solidFill>
              <a:latin typeface="Angsana New" panose="02020603050405020304" pitchFamily="18" charset="-34"/>
              <a:cs typeface="DilleniaUPC" panose="02020603050405020304" pitchFamily="18" charset="-34"/>
            </a:endParaRPr>
          </a:p>
        </p:txBody>
      </p:sp>
      <p:graphicFrame>
        <p:nvGraphicFramePr>
          <p:cNvPr id="58568" name="Group 200">
            <a:extLst>
              <a:ext uri="{FF2B5EF4-FFF2-40B4-BE49-F238E27FC236}">
                <a16:creationId xmlns:a16="http://schemas.microsoft.com/office/drawing/2014/main" id="{3A6F3C92-10AF-4B02-857B-61767ACE0E30}"/>
              </a:ext>
            </a:extLst>
          </p:cNvPr>
          <p:cNvGraphicFramePr>
            <a:graphicFrameLocks noGrp="1"/>
          </p:cNvGraphicFramePr>
          <p:nvPr>
            <p:ph sz="half" idx="2"/>
          </p:nvPr>
        </p:nvGraphicFramePr>
        <p:xfrm>
          <a:off x="685800" y="2176462"/>
          <a:ext cx="10896602" cy="2928938"/>
        </p:xfrm>
        <a:graphic>
          <a:graphicData uri="http://schemas.openxmlformats.org/drawingml/2006/table">
            <a:tbl>
              <a:tblPr/>
              <a:tblGrid>
                <a:gridCol w="3590582">
                  <a:extLst>
                    <a:ext uri="{9D8B030D-6E8A-4147-A177-3AD203B41FA5}">
                      <a16:colId xmlns:a16="http://schemas.microsoft.com/office/drawing/2014/main" val="20000"/>
                    </a:ext>
                  </a:extLst>
                </a:gridCol>
                <a:gridCol w="1460447">
                  <a:extLst>
                    <a:ext uri="{9D8B030D-6E8A-4147-A177-3AD203B41FA5}">
                      <a16:colId xmlns:a16="http://schemas.microsoft.com/office/drawing/2014/main" val="20001"/>
                    </a:ext>
                  </a:extLst>
                </a:gridCol>
                <a:gridCol w="1462340">
                  <a:extLst>
                    <a:ext uri="{9D8B030D-6E8A-4147-A177-3AD203B41FA5}">
                      <a16:colId xmlns:a16="http://schemas.microsoft.com/office/drawing/2014/main" val="20002"/>
                    </a:ext>
                  </a:extLst>
                </a:gridCol>
                <a:gridCol w="1460447">
                  <a:extLst>
                    <a:ext uri="{9D8B030D-6E8A-4147-A177-3AD203B41FA5}">
                      <a16:colId xmlns:a16="http://schemas.microsoft.com/office/drawing/2014/main" val="20003"/>
                    </a:ext>
                  </a:extLst>
                </a:gridCol>
                <a:gridCol w="1462339">
                  <a:extLst>
                    <a:ext uri="{9D8B030D-6E8A-4147-A177-3AD203B41FA5}">
                      <a16:colId xmlns:a16="http://schemas.microsoft.com/office/drawing/2014/main" val="20004"/>
                    </a:ext>
                  </a:extLst>
                </a:gridCol>
                <a:gridCol w="1460447">
                  <a:extLst>
                    <a:ext uri="{9D8B030D-6E8A-4147-A177-3AD203B41FA5}">
                      <a16:colId xmlns:a16="http://schemas.microsoft.com/office/drawing/2014/main" val="20005"/>
                    </a:ext>
                  </a:extLst>
                </a:gridCol>
              </a:tblGrid>
              <a:tr h="1206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quantity</a:t>
                      </a:r>
                      <a:endParaRPr kumimoji="0" lang="th-TH" sz="28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people</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Min</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Max</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mean</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Standard deviation</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Age </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 (</a:t>
                      </a: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year</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56</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32.8</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19.80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Education</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 (</a:t>
                      </a: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number of years</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16</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7.50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4.91</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Monthly income </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bath</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500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22,200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3,005.00</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332.48</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E339009-7426-46DA-A87D-2FE42F01E72F}"/>
              </a:ext>
            </a:extLst>
          </p:cNvPr>
          <p:cNvSpPr>
            <a:spLocks noGrp="1" noChangeArrowheads="1"/>
          </p:cNvSpPr>
          <p:nvPr>
            <p:ph type="body" sz="half" idx="1"/>
          </p:nvPr>
        </p:nvSpPr>
        <p:spPr>
          <a:xfrm>
            <a:off x="1524000" y="152400"/>
            <a:ext cx="9144000" cy="553998"/>
          </a:xfrm>
          <a:solidFill>
            <a:srgbClr val="DDDDDD"/>
          </a:solidFill>
        </p:spPr>
        <p:txBody>
          <a:bodyPr/>
          <a:lstStyle/>
          <a:p>
            <a:pPr eaLnBrk="1" hangingPunct="1">
              <a:buFontTx/>
              <a:buNone/>
            </a:pPr>
            <a:r>
              <a:rPr lang="th-TH" altLang="en-US" sz="3600" i="1" dirty="0">
                <a:solidFill>
                  <a:srgbClr val="000000"/>
                </a:solidFill>
                <a:latin typeface="Browallia New" panose="020B0604020202020204" pitchFamily="34" charset="-34"/>
                <a:cs typeface="Browallia New" panose="020B0604020202020204" pitchFamily="34" charset="-34"/>
              </a:rPr>
              <a:t>3.3 </a:t>
            </a:r>
            <a:r>
              <a:rPr lang="en-US" altLang="en-US" sz="3600" i="1" dirty="0">
                <a:solidFill>
                  <a:srgbClr val="000000"/>
                </a:solidFill>
                <a:latin typeface="Browallia New" panose="020B0604020202020204" pitchFamily="34" charset="-34"/>
                <a:cs typeface="Browallia New" panose="020B0604020202020204" pitchFamily="34" charset="-34"/>
              </a:rPr>
              <a:t>Presentation of data analysis with </a:t>
            </a:r>
            <a:r>
              <a:rPr lang="th-TH" altLang="en-US" sz="3600" i="1" dirty="0" err="1">
                <a:solidFill>
                  <a:srgbClr val="000000"/>
                </a:solidFill>
                <a:latin typeface="Browallia New" panose="020B0604020202020204" pitchFamily="34" charset="-34"/>
                <a:cs typeface="Browallia New" panose="020B0604020202020204" pitchFamily="34" charset="-34"/>
              </a:rPr>
              <a:t>chi</a:t>
            </a:r>
            <a:r>
              <a:rPr lang="th-TH" altLang="en-US" sz="3600" i="1" dirty="0">
                <a:solidFill>
                  <a:srgbClr val="000000"/>
                </a:solidFill>
                <a:latin typeface="Browallia New" panose="020B0604020202020204" pitchFamily="34" charset="-34"/>
                <a:cs typeface="Browallia New" panose="020B0604020202020204" pitchFamily="34" charset="-34"/>
              </a:rPr>
              <a:t>-</a:t>
            </a:r>
            <a:r>
              <a:rPr lang="th-TH" altLang="en-US" sz="3600" i="1" dirty="0" err="1">
                <a:solidFill>
                  <a:srgbClr val="000000"/>
                </a:solidFill>
                <a:latin typeface="Browallia New" panose="020B0604020202020204" pitchFamily="34" charset="-34"/>
                <a:cs typeface="Browallia New" panose="020B0604020202020204" pitchFamily="34" charset="-34"/>
              </a:rPr>
              <a:t>square</a:t>
            </a:r>
            <a:endParaRPr lang="th-TH" altLang="en-US" sz="3600" i="1" dirty="0">
              <a:solidFill>
                <a:srgbClr val="000000"/>
              </a:solidFill>
              <a:latin typeface="Browallia New" panose="020B0604020202020204" pitchFamily="34" charset="-34"/>
              <a:cs typeface="Browallia New" panose="020B0604020202020204" pitchFamily="34" charset="-34"/>
            </a:endParaRPr>
          </a:p>
        </p:txBody>
      </p:sp>
      <p:sp>
        <p:nvSpPr>
          <p:cNvPr id="27651" name="Text Box 3">
            <a:extLst>
              <a:ext uri="{FF2B5EF4-FFF2-40B4-BE49-F238E27FC236}">
                <a16:creationId xmlns:a16="http://schemas.microsoft.com/office/drawing/2014/main" id="{3E5E818B-56D3-4062-9F44-5CAF5C75231C}"/>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sp>
        <p:nvSpPr>
          <p:cNvPr id="27652" name="Text Box 4">
            <a:extLst>
              <a:ext uri="{FF2B5EF4-FFF2-40B4-BE49-F238E27FC236}">
                <a16:creationId xmlns:a16="http://schemas.microsoft.com/office/drawing/2014/main" id="{03A4FD7A-64A2-4180-8E3D-69F810E7231C}"/>
              </a:ext>
            </a:extLst>
          </p:cNvPr>
          <p:cNvSpPr txBox="1">
            <a:spLocks noChangeArrowheads="1"/>
          </p:cNvSpPr>
          <p:nvPr/>
        </p:nvSpPr>
        <p:spPr bwMode="auto">
          <a:xfrm>
            <a:off x="685800" y="4919662"/>
            <a:ext cx="11201402" cy="156966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en-US" altLang="zh-CN" sz="2400" dirty="0">
                <a:solidFill>
                  <a:srgbClr val="000000"/>
                </a:solidFill>
                <a:latin typeface="Angsana New" panose="02020603050405020304" pitchFamily="18" charset="-34"/>
                <a:cs typeface="DilleniaUPC" panose="02020603050405020304" pitchFamily="18" charset="-34"/>
              </a:rPr>
              <a:t>From table </a:t>
            </a:r>
            <a:r>
              <a:rPr lang="th-TH" altLang="zh-CN" sz="2400" dirty="0">
                <a:solidFill>
                  <a:srgbClr val="000000"/>
                </a:solidFill>
                <a:latin typeface="Angsana New" panose="02020603050405020304" pitchFamily="18" charset="-34"/>
                <a:cs typeface="DilleniaUPC" panose="02020603050405020304" pitchFamily="18" charset="-34"/>
              </a:rPr>
              <a:t>3 </a:t>
            </a:r>
            <a:r>
              <a:rPr lang="en-US" altLang="en-US" sz="2400" dirty="0">
                <a:solidFill>
                  <a:srgbClr val="000000"/>
                </a:solidFill>
                <a:latin typeface="Angsana New" panose="02020603050405020304" pitchFamily="18" charset="-34"/>
                <a:cs typeface="DilleniaUPC" panose="02020603050405020304" pitchFamily="18" charset="-34"/>
              </a:rPr>
              <a:t>The analysis of the relationship between the type of newspaper that people like to read the most and the region where the people live </a:t>
            </a:r>
            <a:r>
              <a:rPr lang="en-US" altLang="zh-CN" sz="2400" dirty="0">
                <a:solidFill>
                  <a:srgbClr val="000000"/>
                </a:solidFill>
                <a:latin typeface="Angsana New" panose="02020603050405020304" pitchFamily="18" charset="-34"/>
                <a:cs typeface="DilleniaUPC" panose="02020603050405020304" pitchFamily="18" charset="-34"/>
              </a:rPr>
              <a:t>found that </a:t>
            </a:r>
            <a:r>
              <a:rPr lang="th-TH" altLang="zh-CN" sz="2400" dirty="0">
                <a:solidFill>
                  <a:srgbClr val="000000"/>
                </a:solidFill>
                <a:latin typeface="Angsana New" panose="02020603050405020304" pitchFamily="18" charset="-34"/>
                <a:cs typeface="DilleniaUPC" panose="02020603050405020304" pitchFamily="18" charset="-34"/>
              </a:rPr>
              <a:t> </a:t>
            </a:r>
            <a:r>
              <a:rPr lang="en-US" altLang="zh-CN" sz="2400" dirty="0">
                <a:solidFill>
                  <a:srgbClr val="000000"/>
                </a:solidFill>
                <a:latin typeface="Angsana New" panose="02020603050405020304" pitchFamily="18" charset="-34"/>
                <a:cs typeface="DilleniaUPC" panose="02020603050405020304" pitchFamily="18" charset="-34"/>
              </a:rPr>
              <a:t>the type of newspaper that people like to read the most is related to the region where people live statistically significant at the .05 level. The newspaper that people like to read the most is newspaper A followed by newspapers B, C and D respectively. </a:t>
            </a:r>
            <a:endParaRPr lang="th-TH" altLang="en-US" sz="2400" dirty="0">
              <a:solidFill>
                <a:srgbClr val="000000"/>
              </a:solidFill>
              <a:latin typeface="Angsana New" panose="02020603050405020304" pitchFamily="18" charset="-34"/>
              <a:cs typeface="DilleniaUPC" panose="02020603050405020304" pitchFamily="18" charset="-34"/>
            </a:endParaRPr>
          </a:p>
        </p:txBody>
      </p:sp>
      <p:sp>
        <p:nvSpPr>
          <p:cNvPr id="27653" name="Text Box 5">
            <a:extLst>
              <a:ext uri="{FF2B5EF4-FFF2-40B4-BE49-F238E27FC236}">
                <a16:creationId xmlns:a16="http://schemas.microsoft.com/office/drawing/2014/main" id="{DEEB53A8-E47B-4FE7-BE50-34E2D4A23297}"/>
              </a:ext>
            </a:extLst>
          </p:cNvPr>
          <p:cNvSpPr txBox="1">
            <a:spLocks noChangeArrowheads="1"/>
          </p:cNvSpPr>
          <p:nvPr/>
        </p:nvSpPr>
        <p:spPr bwMode="auto">
          <a:xfrm>
            <a:off x="685800" y="762000"/>
            <a:ext cx="11049000" cy="830997"/>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2400" dirty="0">
                <a:solidFill>
                  <a:srgbClr val="000000"/>
                </a:solidFill>
                <a:latin typeface="Angsana New" panose="02020603050405020304" pitchFamily="18" charset="-34"/>
                <a:cs typeface="DilleniaUPC" panose="02020603050405020304" pitchFamily="18" charset="-34"/>
              </a:rPr>
              <a:t>Table</a:t>
            </a:r>
            <a:r>
              <a:rPr lang="th-TH" altLang="en-US" sz="2400" dirty="0">
                <a:solidFill>
                  <a:srgbClr val="000000"/>
                </a:solidFill>
                <a:latin typeface="Angsana New" panose="02020603050405020304" pitchFamily="18" charset="-34"/>
                <a:cs typeface="DilleniaUPC" panose="02020603050405020304" pitchFamily="18" charset="-34"/>
              </a:rPr>
              <a:t> 3   </a:t>
            </a:r>
            <a:r>
              <a:rPr lang="en-US" altLang="en-US" sz="2400" dirty="0">
                <a:solidFill>
                  <a:srgbClr val="000000"/>
                </a:solidFill>
                <a:latin typeface="Angsana New" panose="02020603050405020304" pitchFamily="18" charset="-34"/>
                <a:cs typeface="DilleniaUPC" panose="02020603050405020304" pitchFamily="18" charset="-34"/>
              </a:rPr>
              <a:t>The analysis of the relationship between the type of newspaper that people like to read the most and the region where the people live.</a:t>
            </a:r>
            <a:endParaRPr lang="th-TH" altLang="en-US" sz="2400" dirty="0">
              <a:solidFill>
                <a:srgbClr val="000000"/>
              </a:solidFill>
              <a:latin typeface="Angsana New" panose="02020603050405020304" pitchFamily="18" charset="-34"/>
              <a:cs typeface="DilleniaUPC" panose="02020603050405020304" pitchFamily="18" charset="-34"/>
            </a:endParaRPr>
          </a:p>
        </p:txBody>
      </p:sp>
      <p:graphicFrame>
        <p:nvGraphicFramePr>
          <p:cNvPr id="59757" name="Group 365">
            <a:extLst>
              <a:ext uri="{FF2B5EF4-FFF2-40B4-BE49-F238E27FC236}">
                <a16:creationId xmlns:a16="http://schemas.microsoft.com/office/drawing/2014/main" id="{4B818EF9-B287-4D42-9FF3-63CE3A83860B}"/>
              </a:ext>
            </a:extLst>
          </p:cNvPr>
          <p:cNvGraphicFramePr>
            <a:graphicFrameLocks noGrp="1"/>
          </p:cNvGraphicFramePr>
          <p:nvPr>
            <p:ph sz="half" idx="2"/>
          </p:nvPr>
        </p:nvGraphicFramePr>
        <p:xfrm>
          <a:off x="1524000" y="1674815"/>
          <a:ext cx="10363202" cy="2987314"/>
        </p:xfrm>
        <a:graphic>
          <a:graphicData uri="http://schemas.openxmlformats.org/drawingml/2006/table">
            <a:tbl>
              <a:tblPr/>
              <a:tblGrid>
                <a:gridCol w="2515235">
                  <a:extLst>
                    <a:ext uri="{9D8B030D-6E8A-4147-A177-3AD203B41FA5}">
                      <a16:colId xmlns:a16="http://schemas.microsoft.com/office/drawing/2014/main" val="20000"/>
                    </a:ext>
                  </a:extLst>
                </a:gridCol>
                <a:gridCol w="91376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gridCol w="1524002">
                  <a:extLst>
                    <a:ext uri="{9D8B030D-6E8A-4147-A177-3AD203B41FA5}">
                      <a16:colId xmlns:a16="http://schemas.microsoft.com/office/drawing/2014/main" val="20007"/>
                    </a:ext>
                  </a:extLst>
                </a:gridCol>
              </a:tblGrid>
              <a:tr h="4267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000" dirty="0">
                          <a:solidFill>
                            <a:srgbClr val="000000"/>
                          </a:solidFill>
                          <a:latin typeface="Angsana New" panose="02020603050405020304" pitchFamily="18" charset="-34"/>
                          <a:cs typeface="DilleniaUPC" panose="02020603050405020304" pitchFamily="18" charset="-34"/>
                        </a:rPr>
                        <a:t>the type of newspaper that people like to read the most </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People’s residential region</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err="1">
                          <a:ln>
                            <a:noFill/>
                          </a:ln>
                          <a:solidFill>
                            <a:srgbClr val="000000"/>
                          </a:solidFill>
                          <a:effectLst/>
                          <a:latin typeface="Cordia New" pitchFamily="34" charset="-34"/>
                          <a:ea typeface="SimSun" pitchFamily="2" charset="-122"/>
                          <a:cs typeface="DilleniaUPC" pitchFamily="18" charset="-34"/>
                        </a:rPr>
                        <a:t>chi</a:t>
                      </a: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r>
                        <a:rPr kumimoji="0" lang="th-TH" sz="2200" b="1" i="0" u="none" strike="noStrike" cap="none" normalizeH="0" baseline="0" dirty="0" err="1">
                          <a:ln>
                            <a:noFill/>
                          </a:ln>
                          <a:solidFill>
                            <a:srgbClr val="000000"/>
                          </a:solidFill>
                          <a:effectLst/>
                          <a:latin typeface="Cordia New" pitchFamily="34" charset="-34"/>
                          <a:ea typeface="SimSun" pitchFamily="2" charset="-122"/>
                          <a:cs typeface="DilleniaUPC" pitchFamily="18" charset="-34"/>
                        </a:rPr>
                        <a:t>square</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Level of significance</a:t>
                      </a:r>
                      <a:endParaRPr kumimoji="0" lang="th-TH" sz="24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65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Middle </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North </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Cordia New" pitchFamily="34" charset="-34"/>
                          <a:ea typeface="SimSun" pitchFamily="2" charset="-122"/>
                          <a:cs typeface="DilleniaUPC" pitchFamily="18" charset="-34"/>
                        </a:rPr>
                        <a:t>Isaan</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South </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total</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150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120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200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510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245.211*</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.025</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B</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80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C</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D</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total</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1250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EBF567-A48E-4D62-9A3D-FF38E7204200}"/>
              </a:ext>
            </a:extLst>
          </p:cNvPr>
          <p:cNvSpPr>
            <a:spLocks noGrp="1" noChangeArrowheads="1"/>
          </p:cNvSpPr>
          <p:nvPr>
            <p:ph type="body" sz="half" idx="1"/>
          </p:nvPr>
        </p:nvSpPr>
        <p:spPr>
          <a:xfrm>
            <a:off x="1524000" y="333376"/>
            <a:ext cx="9144000" cy="615553"/>
          </a:xfrm>
          <a:solidFill>
            <a:srgbClr val="DDDDDD"/>
          </a:solidFill>
        </p:spPr>
        <p:txBody>
          <a:bodyPr/>
          <a:lstStyle/>
          <a:p>
            <a:pPr eaLnBrk="1" hangingPunct="1">
              <a:buFontTx/>
              <a:buNone/>
            </a:pPr>
            <a:r>
              <a:rPr lang="th-TH" altLang="en-US" i="1" dirty="0">
                <a:solidFill>
                  <a:srgbClr val="000000"/>
                </a:solidFill>
                <a:latin typeface="Angsana New" panose="02020603050405020304" pitchFamily="18" charset="-34"/>
                <a:cs typeface="DilleniaUPC" panose="02020603050405020304" pitchFamily="18" charset="-34"/>
              </a:rPr>
              <a:t>3.4 </a:t>
            </a:r>
            <a:r>
              <a:rPr lang="en-US" altLang="en-US" sz="4000" i="1" dirty="0">
                <a:solidFill>
                  <a:srgbClr val="000000"/>
                </a:solidFill>
                <a:latin typeface="Angsana New" panose="02020603050405020304" pitchFamily="18" charset="-34"/>
                <a:cs typeface="DilleniaUPC" panose="02020603050405020304" pitchFamily="18" charset="-34"/>
              </a:rPr>
              <a:t>Presentation of data analysis with </a:t>
            </a:r>
            <a:r>
              <a:rPr lang="th-TH" altLang="en-US" i="1" dirty="0">
                <a:solidFill>
                  <a:srgbClr val="000000"/>
                </a:solidFill>
                <a:latin typeface="Angsana New" panose="02020603050405020304" pitchFamily="18" charset="-34"/>
                <a:cs typeface="DilleniaUPC" panose="02020603050405020304" pitchFamily="18" charset="-34"/>
              </a:rPr>
              <a:t>t-</a:t>
            </a:r>
            <a:r>
              <a:rPr lang="th-TH" altLang="en-US" i="1" dirty="0" err="1">
                <a:solidFill>
                  <a:srgbClr val="000000"/>
                </a:solidFill>
                <a:latin typeface="Angsana New" panose="02020603050405020304" pitchFamily="18" charset="-34"/>
                <a:cs typeface="DilleniaUPC" panose="02020603050405020304" pitchFamily="18" charset="-34"/>
              </a:rPr>
              <a:t>test</a:t>
            </a:r>
            <a:endParaRPr lang="th-TH" altLang="en-US" i="1" dirty="0">
              <a:solidFill>
                <a:srgbClr val="000000"/>
              </a:solidFill>
              <a:latin typeface="Angsana New" panose="02020603050405020304" pitchFamily="18" charset="-34"/>
              <a:cs typeface="DilleniaUPC" panose="02020603050405020304" pitchFamily="18" charset="-34"/>
            </a:endParaRPr>
          </a:p>
        </p:txBody>
      </p:sp>
      <p:sp>
        <p:nvSpPr>
          <p:cNvPr id="28675" name="Text Box 4">
            <a:extLst>
              <a:ext uri="{FF2B5EF4-FFF2-40B4-BE49-F238E27FC236}">
                <a16:creationId xmlns:a16="http://schemas.microsoft.com/office/drawing/2014/main" id="{069F07E9-E1A6-498D-8D10-6803B90E539A}"/>
              </a:ext>
            </a:extLst>
          </p:cNvPr>
          <p:cNvSpPr txBox="1">
            <a:spLocks noChangeArrowheads="1"/>
          </p:cNvSpPr>
          <p:nvPr/>
        </p:nvSpPr>
        <p:spPr bwMode="auto">
          <a:xfrm>
            <a:off x="1143000" y="5061701"/>
            <a:ext cx="10668000" cy="1631216"/>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en-US" altLang="en-US" sz="2000" dirty="0">
                <a:solidFill>
                  <a:srgbClr val="000000"/>
                </a:solidFill>
                <a:latin typeface="Browallia New" panose="020B0604020202020204" pitchFamily="34" charset="-34"/>
                <a:cs typeface="Browallia New" panose="020B0604020202020204" pitchFamily="34" charset="-34"/>
              </a:rPr>
              <a:t>From table </a:t>
            </a:r>
            <a:r>
              <a:rPr lang="th-TH" altLang="en-US" sz="2000" dirty="0">
                <a:solidFill>
                  <a:srgbClr val="000000"/>
                </a:solidFill>
                <a:latin typeface="Browallia New" panose="020B0604020202020204" pitchFamily="34" charset="-34"/>
                <a:cs typeface="Browallia New" panose="020B0604020202020204" pitchFamily="34" charset="-34"/>
              </a:rPr>
              <a:t>5 </a:t>
            </a:r>
            <a:r>
              <a:rPr lang="en-US" altLang="zh-CN" sz="2000" dirty="0">
                <a:solidFill>
                  <a:srgbClr val="000000"/>
                </a:solidFill>
                <a:latin typeface="Browallia New" panose="020B0604020202020204" pitchFamily="34" charset="-34"/>
                <a:cs typeface="Browallia New" panose="020B0604020202020204" pitchFamily="34" charset="-34"/>
              </a:rPr>
              <a:t>comparative results of residents’ satisfaction towards village management between urban villages and villages outside the city</a:t>
            </a:r>
            <a:r>
              <a:rPr lang="th-TH" altLang="en-US" sz="2000" dirty="0">
                <a:solidFill>
                  <a:srgbClr val="000000"/>
                </a:solidFill>
                <a:latin typeface="Browallia New" panose="020B0604020202020204" pitchFamily="34" charset="-34"/>
                <a:cs typeface="Browallia New" panose="020B0604020202020204" pitchFamily="34" charset="-34"/>
              </a:rPr>
              <a:t>  </a:t>
            </a:r>
            <a:r>
              <a:rPr lang="en-US" altLang="en-US" sz="2000" dirty="0">
                <a:solidFill>
                  <a:srgbClr val="000000"/>
                </a:solidFill>
                <a:latin typeface="Browallia New" panose="020B0604020202020204" pitchFamily="34" charset="-34"/>
                <a:cs typeface="Browallia New" panose="020B0604020202020204" pitchFamily="34" charset="-34"/>
              </a:rPr>
              <a:t>found </a:t>
            </a:r>
            <a:r>
              <a:rPr lang="th-TH" altLang="en-US" sz="2000" dirty="0">
                <a:solidFill>
                  <a:srgbClr val="000000"/>
                </a:solidFill>
                <a:latin typeface="Browallia New" panose="020B0604020202020204" pitchFamily="34" charset="-34"/>
                <a:cs typeface="Browallia New" panose="020B0604020202020204" pitchFamily="34" charset="-34"/>
              </a:rPr>
              <a:t> </a:t>
            </a:r>
            <a:r>
              <a:rPr lang="en-US" altLang="en-US" sz="2000" dirty="0">
                <a:solidFill>
                  <a:srgbClr val="000000"/>
                </a:solidFill>
                <a:latin typeface="Browallia New" panose="020B0604020202020204" pitchFamily="34" charset="-34"/>
                <a:cs typeface="Browallia New" panose="020B0604020202020204" pitchFamily="34" charset="-34"/>
              </a:rPr>
              <a:t>urban village average overall satisfaction and various sub sections is at a low to moderate level for residents of villages outside the city average overall satisfaction and various sub-sections in the least to the highest level. When comparative analysis by t-test found that the residents of the village outside the city overall satisfaction and security than residents of urban villages statistically at the .05 level.</a:t>
            </a:r>
            <a:endParaRPr lang="th-TH" altLang="zh-CN" sz="2000" dirty="0">
              <a:solidFill>
                <a:srgbClr val="000000"/>
              </a:solidFill>
              <a:latin typeface="Browallia New" panose="020B0604020202020204" pitchFamily="34" charset="-34"/>
              <a:cs typeface="Browallia New" panose="020B0604020202020204" pitchFamily="34" charset="-34"/>
            </a:endParaRPr>
          </a:p>
          <a:p>
            <a:pPr algn="thaiDist" eaLnBrk="1" hangingPunct="1">
              <a:spcBef>
                <a:spcPct val="0"/>
              </a:spcBef>
              <a:buClrTx/>
              <a:buSzTx/>
              <a:buFontTx/>
              <a:buNone/>
            </a:pPr>
            <a:r>
              <a:rPr lang="th-TH" altLang="zh-CN" sz="2000" dirty="0">
                <a:solidFill>
                  <a:srgbClr val="000000"/>
                </a:solidFill>
                <a:latin typeface="Browallia New" panose="020B0604020202020204" pitchFamily="34" charset="-34"/>
                <a:cs typeface="Browallia New" panose="020B0604020202020204" pitchFamily="34" charset="-34"/>
              </a:rPr>
              <a:t>             </a:t>
            </a:r>
            <a:endParaRPr lang="th-TH" altLang="en-US" sz="2000" dirty="0">
              <a:solidFill>
                <a:srgbClr val="000000"/>
              </a:solidFill>
              <a:latin typeface="Browallia New" panose="020B0604020202020204" pitchFamily="34" charset="-34"/>
              <a:cs typeface="Browallia New" panose="020B0604020202020204" pitchFamily="34" charset="-34"/>
            </a:endParaRPr>
          </a:p>
        </p:txBody>
      </p:sp>
      <p:sp>
        <p:nvSpPr>
          <p:cNvPr id="28676" name="Text Box 5">
            <a:extLst>
              <a:ext uri="{FF2B5EF4-FFF2-40B4-BE49-F238E27FC236}">
                <a16:creationId xmlns:a16="http://schemas.microsoft.com/office/drawing/2014/main" id="{00E02C74-259F-4CAA-A8A5-1A1098292EEA}"/>
              </a:ext>
            </a:extLst>
          </p:cNvPr>
          <p:cNvSpPr txBox="1">
            <a:spLocks noChangeArrowheads="1"/>
          </p:cNvSpPr>
          <p:nvPr/>
        </p:nvSpPr>
        <p:spPr bwMode="auto">
          <a:xfrm>
            <a:off x="1143000" y="1047690"/>
            <a:ext cx="10515600" cy="40011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zh-CN" sz="2000" dirty="0">
                <a:solidFill>
                  <a:srgbClr val="000000"/>
                </a:solidFill>
                <a:latin typeface="Browallia New" panose="020B0604020202020204" pitchFamily="34" charset="-34"/>
                <a:cs typeface="Browallia New" panose="020B0604020202020204" pitchFamily="34" charset="-34"/>
              </a:rPr>
              <a:t>table</a:t>
            </a:r>
            <a:r>
              <a:rPr lang="th-TH" altLang="zh-CN" sz="2000" dirty="0">
                <a:solidFill>
                  <a:srgbClr val="000000"/>
                </a:solidFill>
                <a:latin typeface="Browallia New" panose="020B0604020202020204" pitchFamily="34" charset="-34"/>
                <a:cs typeface="Browallia New" panose="020B0604020202020204" pitchFamily="34" charset="-34"/>
              </a:rPr>
              <a:t> 4</a:t>
            </a:r>
            <a:r>
              <a:rPr lang="en-US" altLang="zh-CN" sz="2000" dirty="0">
                <a:solidFill>
                  <a:srgbClr val="000000"/>
                </a:solidFill>
                <a:latin typeface="Browallia New" panose="020B0604020202020204" pitchFamily="34" charset="-34"/>
                <a:cs typeface="Browallia New" panose="020B0604020202020204" pitchFamily="34" charset="-34"/>
              </a:rPr>
              <a:t> comparative results of residents’ satisfaction towards village management between urban villages and villages outside the city</a:t>
            </a:r>
            <a:endParaRPr lang="th-TH" altLang="en-US" sz="2000" dirty="0">
              <a:solidFill>
                <a:srgbClr val="000000"/>
              </a:solidFill>
              <a:latin typeface="Browallia New" panose="020B0604020202020204" pitchFamily="34" charset="-34"/>
              <a:cs typeface="Browallia New" panose="020B0604020202020204" pitchFamily="34" charset="-34"/>
            </a:endParaRPr>
          </a:p>
        </p:txBody>
      </p:sp>
      <p:graphicFrame>
        <p:nvGraphicFramePr>
          <p:cNvPr id="60827" name="Group 411">
            <a:extLst>
              <a:ext uri="{FF2B5EF4-FFF2-40B4-BE49-F238E27FC236}">
                <a16:creationId xmlns:a16="http://schemas.microsoft.com/office/drawing/2014/main" id="{FF552030-182B-4ECF-9B7F-BF27CA8CD068}"/>
              </a:ext>
            </a:extLst>
          </p:cNvPr>
          <p:cNvGraphicFramePr>
            <a:graphicFrameLocks noGrp="1"/>
          </p:cNvGraphicFramePr>
          <p:nvPr>
            <p:ph sz="half" idx="2"/>
          </p:nvPr>
        </p:nvGraphicFramePr>
        <p:xfrm>
          <a:off x="1143000" y="1700213"/>
          <a:ext cx="10668000" cy="3213099"/>
        </p:xfrm>
        <a:graphic>
          <a:graphicData uri="http://schemas.openxmlformats.org/drawingml/2006/table">
            <a:tbl>
              <a:tblPr/>
              <a:tblGrid>
                <a:gridCol w="2546615">
                  <a:extLst>
                    <a:ext uri="{9D8B030D-6E8A-4147-A177-3AD203B41FA5}">
                      <a16:colId xmlns:a16="http://schemas.microsoft.com/office/drawing/2014/main" val="20000"/>
                    </a:ext>
                  </a:extLst>
                </a:gridCol>
                <a:gridCol w="806185">
                  <a:extLst>
                    <a:ext uri="{9D8B030D-6E8A-4147-A177-3AD203B41FA5}">
                      <a16:colId xmlns:a16="http://schemas.microsoft.com/office/drawing/2014/main" val="20001"/>
                    </a:ext>
                  </a:extLst>
                </a:gridCol>
                <a:gridCol w="949591">
                  <a:extLst>
                    <a:ext uri="{9D8B030D-6E8A-4147-A177-3AD203B41FA5}">
                      <a16:colId xmlns:a16="http://schemas.microsoft.com/office/drawing/2014/main" val="20002"/>
                    </a:ext>
                  </a:extLst>
                </a:gridCol>
                <a:gridCol w="1287197">
                  <a:extLst>
                    <a:ext uri="{9D8B030D-6E8A-4147-A177-3AD203B41FA5}">
                      <a16:colId xmlns:a16="http://schemas.microsoft.com/office/drawing/2014/main" val="20003"/>
                    </a:ext>
                  </a:extLst>
                </a:gridCol>
                <a:gridCol w="963612">
                  <a:extLst>
                    <a:ext uri="{9D8B030D-6E8A-4147-A177-3AD203B41FA5}">
                      <a16:colId xmlns:a16="http://schemas.microsoft.com/office/drawing/2014/main" val="20004"/>
                    </a:ext>
                  </a:extLst>
                </a:gridCol>
                <a:gridCol w="823649">
                  <a:extLst>
                    <a:ext uri="{9D8B030D-6E8A-4147-A177-3AD203B41FA5}">
                      <a16:colId xmlns:a16="http://schemas.microsoft.com/office/drawing/2014/main" val="20005"/>
                    </a:ext>
                  </a:extLst>
                </a:gridCol>
                <a:gridCol w="1261268">
                  <a:extLst>
                    <a:ext uri="{9D8B030D-6E8A-4147-A177-3AD203B41FA5}">
                      <a16:colId xmlns:a16="http://schemas.microsoft.com/office/drawing/2014/main" val="20006"/>
                    </a:ext>
                  </a:extLst>
                </a:gridCol>
                <a:gridCol w="886883">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96174">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Urban village</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Village outside the city</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Statistics test</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753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quantity</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mean</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Standard deviation</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quantity</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mean</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Standard deviation</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t</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Level of significance</a:t>
                      </a:r>
                      <a:endParaRPr kumimoji="0" lang="th-TH"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Satisfaction with overall village management</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2.102</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2.113</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120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3.354</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1.333</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-5.002*</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.045</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8970">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Char char="–"/>
                        <a:tabLst>
                          <a:tab pos="228600" algn="l"/>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Security</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1.502</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2.235</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120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4.631</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1.265</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-8.252*</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.004</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74">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Char char="–"/>
                        <a:tabLst>
                          <a:tab pos="228600" algn="l"/>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Cleanliness</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3.251</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1.021</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120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3.025</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1.078</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2.453</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.357</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318">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None/>
                        <a:tabLst>
                          <a:tab pos="228600" algn="l"/>
                        </a:tabLst>
                      </a:pPr>
                      <a:r>
                        <a:rPr kumimoji="0" lang="en-US"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-common area</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2.314</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1.890</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120</a:t>
                      </a: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2.411</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1.002</a:t>
                      </a: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-2.221</a:t>
                      </a:r>
                      <a:endParaRPr kumimoji="0" lang="th-TH" sz="20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.489</a:t>
                      </a:r>
                      <a:endParaRPr kumimoji="0" lang="th-TH" sz="20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EA802A-9491-4C53-8FE6-FAF4FBBFB5BB}"/>
              </a:ext>
            </a:extLst>
          </p:cNvPr>
          <p:cNvSpPr>
            <a:spLocks noGrp="1" noChangeArrowheads="1"/>
          </p:cNvSpPr>
          <p:nvPr>
            <p:ph type="body" sz="half" idx="1"/>
          </p:nvPr>
        </p:nvSpPr>
        <p:spPr>
          <a:xfrm>
            <a:off x="1524000" y="333375"/>
            <a:ext cx="9144000" cy="553998"/>
          </a:xfrm>
          <a:solidFill>
            <a:srgbClr val="DDDDDD"/>
          </a:solidFill>
        </p:spPr>
        <p:txBody>
          <a:bodyPr/>
          <a:lstStyle/>
          <a:p>
            <a:pPr eaLnBrk="1" hangingPunct="1">
              <a:buFontTx/>
              <a:buNone/>
            </a:pPr>
            <a:r>
              <a:rPr lang="th-TH" altLang="en-US" sz="3600" i="1" dirty="0">
                <a:solidFill>
                  <a:srgbClr val="000000"/>
                </a:solidFill>
                <a:latin typeface="Angsana New" panose="02020603050405020304" pitchFamily="18" charset="-34"/>
                <a:cs typeface="DilleniaUPC" panose="02020603050405020304" pitchFamily="18" charset="-34"/>
              </a:rPr>
              <a:t>3.5 </a:t>
            </a:r>
            <a:r>
              <a:rPr lang="en-US" altLang="en-US" sz="3600" i="1" dirty="0">
                <a:solidFill>
                  <a:srgbClr val="000000"/>
                </a:solidFill>
                <a:latin typeface="Angsana New" panose="02020603050405020304" pitchFamily="18" charset="-34"/>
                <a:cs typeface="DilleniaUPC" panose="02020603050405020304" pitchFamily="18" charset="-34"/>
              </a:rPr>
              <a:t>Presentation of data analysis with </a:t>
            </a:r>
            <a:r>
              <a:rPr lang="th-TH" altLang="en-US" sz="3600" i="1" dirty="0">
                <a:solidFill>
                  <a:srgbClr val="000000"/>
                </a:solidFill>
                <a:latin typeface="Angsana New" panose="02020603050405020304" pitchFamily="18" charset="-34"/>
                <a:cs typeface="DilleniaUPC" panose="02020603050405020304" pitchFamily="18" charset="-34"/>
              </a:rPr>
              <a:t>ANOVA</a:t>
            </a:r>
          </a:p>
        </p:txBody>
      </p:sp>
      <p:sp>
        <p:nvSpPr>
          <p:cNvPr id="29699" name="Text Box 3">
            <a:extLst>
              <a:ext uri="{FF2B5EF4-FFF2-40B4-BE49-F238E27FC236}">
                <a16:creationId xmlns:a16="http://schemas.microsoft.com/office/drawing/2014/main" id="{3FDF68B7-8EF7-468B-9D19-D33453F5420A}"/>
              </a:ext>
            </a:extLst>
          </p:cNvPr>
          <p:cNvSpPr txBox="1">
            <a:spLocks noChangeArrowheads="1"/>
          </p:cNvSpPr>
          <p:nvPr/>
        </p:nvSpPr>
        <p:spPr bwMode="auto">
          <a:xfrm>
            <a:off x="930442" y="5241925"/>
            <a:ext cx="10880558" cy="156966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en-US" altLang="zh-CN" dirty="0">
                <a:solidFill>
                  <a:srgbClr val="000000"/>
                </a:solidFill>
                <a:latin typeface="Browallia New" panose="020B0604020202020204" pitchFamily="34" charset="-34"/>
                <a:cs typeface="Browallia New" panose="020B0604020202020204" pitchFamily="34" charset="-34"/>
              </a:rPr>
              <a:t>From table 5; </a:t>
            </a:r>
            <a:r>
              <a:rPr lang="th-TH" altLang="zh-CN" dirty="0">
                <a:solidFill>
                  <a:srgbClr val="000000"/>
                </a:solidFill>
                <a:latin typeface="Browallia New" panose="020B0604020202020204" pitchFamily="34" charset="-34"/>
                <a:cs typeface="Browallia New" panose="020B0604020202020204" pitchFamily="34" charset="-34"/>
              </a:rPr>
              <a:t> </a:t>
            </a:r>
            <a:r>
              <a:rPr lang="en-US" altLang="zh-CN" dirty="0">
                <a:solidFill>
                  <a:srgbClr val="000000"/>
                </a:solidFill>
                <a:latin typeface="Browallia New" panose="020B0604020202020204" pitchFamily="34" charset="-34"/>
                <a:cs typeface="Browallia New" panose="020B0604020202020204" pitchFamily="34" charset="-34"/>
              </a:rPr>
              <a:t>comparing the average income of each occupational group found that difference occupational groups have different average monthly incomes statistically significant at the .05 level.</a:t>
            </a:r>
            <a:r>
              <a:rPr lang="th-TH" altLang="zh-CN" dirty="0">
                <a:solidFill>
                  <a:srgbClr val="000000"/>
                </a:solidFill>
                <a:latin typeface="Browallia New" panose="020B0604020202020204" pitchFamily="34" charset="-34"/>
                <a:cs typeface="Browallia New" panose="020B0604020202020204" pitchFamily="34" charset="-34"/>
              </a:rPr>
              <a:t> </a:t>
            </a:r>
            <a:endParaRPr lang="th-TH" altLang="en-US" dirty="0">
              <a:solidFill>
                <a:srgbClr val="000000"/>
              </a:solidFill>
              <a:latin typeface="Browallia New" panose="020B0604020202020204" pitchFamily="34" charset="-34"/>
              <a:cs typeface="Browallia New" panose="020B0604020202020204" pitchFamily="34" charset="-34"/>
            </a:endParaRPr>
          </a:p>
        </p:txBody>
      </p:sp>
      <p:sp>
        <p:nvSpPr>
          <p:cNvPr id="29700" name="Text Box 4">
            <a:extLst>
              <a:ext uri="{FF2B5EF4-FFF2-40B4-BE49-F238E27FC236}">
                <a16:creationId xmlns:a16="http://schemas.microsoft.com/office/drawing/2014/main" id="{F692874D-BBD2-4755-B43D-EFAB4A4A43F8}"/>
              </a:ext>
            </a:extLst>
          </p:cNvPr>
          <p:cNvSpPr txBox="1">
            <a:spLocks noChangeArrowheads="1"/>
          </p:cNvSpPr>
          <p:nvPr/>
        </p:nvSpPr>
        <p:spPr bwMode="auto">
          <a:xfrm>
            <a:off x="930442" y="1099457"/>
            <a:ext cx="10423358" cy="52322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2800" dirty="0">
                <a:solidFill>
                  <a:srgbClr val="000000"/>
                </a:solidFill>
                <a:latin typeface="Browallia New" panose="020B0604020202020204" pitchFamily="34" charset="-34"/>
                <a:cs typeface="Browallia New" panose="020B0604020202020204" pitchFamily="34" charset="-34"/>
              </a:rPr>
              <a:t>Table </a:t>
            </a:r>
            <a:r>
              <a:rPr lang="th-TH" altLang="en-US" sz="2800" dirty="0">
                <a:solidFill>
                  <a:srgbClr val="000000"/>
                </a:solidFill>
                <a:latin typeface="Browallia New" panose="020B0604020202020204" pitchFamily="34" charset="-34"/>
                <a:cs typeface="Browallia New" panose="020B0604020202020204" pitchFamily="34" charset="-34"/>
              </a:rPr>
              <a:t> 5  </a:t>
            </a:r>
            <a:r>
              <a:rPr lang="en-US" altLang="en-US" sz="2800" dirty="0">
                <a:solidFill>
                  <a:srgbClr val="000000"/>
                </a:solidFill>
                <a:latin typeface="Browallia New" panose="020B0604020202020204" pitchFamily="34" charset="-34"/>
                <a:cs typeface="Browallia New" panose="020B0604020202020204" pitchFamily="34" charset="-34"/>
              </a:rPr>
              <a:t>The results of variance analysis of average monthly income of each occupation.</a:t>
            </a:r>
            <a:endParaRPr lang="th-TH" altLang="en-US" sz="2800" dirty="0">
              <a:solidFill>
                <a:srgbClr val="000000"/>
              </a:solidFill>
              <a:latin typeface="Browallia New" panose="020B0604020202020204" pitchFamily="34" charset="-34"/>
              <a:cs typeface="Browallia New" panose="020B0604020202020204" pitchFamily="34" charset="-34"/>
            </a:endParaRPr>
          </a:p>
        </p:txBody>
      </p:sp>
      <p:graphicFrame>
        <p:nvGraphicFramePr>
          <p:cNvPr id="61615" name="Group 175">
            <a:extLst>
              <a:ext uri="{FF2B5EF4-FFF2-40B4-BE49-F238E27FC236}">
                <a16:creationId xmlns:a16="http://schemas.microsoft.com/office/drawing/2014/main" id="{143802AD-B62A-4087-B837-C6A4DF2FA019}"/>
              </a:ext>
            </a:extLst>
          </p:cNvPr>
          <p:cNvGraphicFramePr>
            <a:graphicFrameLocks noGrp="1"/>
          </p:cNvGraphicFramePr>
          <p:nvPr>
            <p:ph sz="half" idx="2"/>
          </p:nvPr>
        </p:nvGraphicFramePr>
        <p:xfrm>
          <a:off x="930442" y="1822729"/>
          <a:ext cx="10880558" cy="3214399"/>
        </p:xfrm>
        <a:graphic>
          <a:graphicData uri="http://schemas.openxmlformats.org/drawingml/2006/table">
            <a:tbl>
              <a:tblPr/>
              <a:tblGrid>
                <a:gridCol w="2684249">
                  <a:extLst>
                    <a:ext uri="{9D8B030D-6E8A-4147-A177-3AD203B41FA5}">
                      <a16:colId xmlns:a16="http://schemas.microsoft.com/office/drawing/2014/main" val="20000"/>
                    </a:ext>
                  </a:extLst>
                </a:gridCol>
                <a:gridCol w="2049549">
                  <a:extLst>
                    <a:ext uri="{9D8B030D-6E8A-4147-A177-3AD203B41FA5}">
                      <a16:colId xmlns:a16="http://schemas.microsoft.com/office/drawing/2014/main" val="20001"/>
                    </a:ext>
                  </a:extLst>
                </a:gridCol>
                <a:gridCol w="1516856">
                  <a:extLst>
                    <a:ext uri="{9D8B030D-6E8A-4147-A177-3AD203B41FA5}">
                      <a16:colId xmlns:a16="http://schemas.microsoft.com/office/drawing/2014/main" val="20002"/>
                    </a:ext>
                  </a:extLst>
                </a:gridCol>
                <a:gridCol w="1886704">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944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Variance source</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Degrees of independence</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 (</a:t>
                      </a:r>
                      <a:r>
                        <a:rPr kumimoji="0" lang="th-TH" sz="2800" b="1" i="0" u="none" strike="noStrike" cap="none" normalizeH="0" baseline="0" dirty="0" err="1">
                          <a:ln>
                            <a:noFill/>
                          </a:ln>
                          <a:solidFill>
                            <a:srgbClr val="000000"/>
                          </a:solidFill>
                          <a:effectLst/>
                          <a:latin typeface="Cordia New" pitchFamily="34" charset="-34"/>
                          <a:ea typeface="SimSun" pitchFamily="2" charset="-122"/>
                          <a:cs typeface="DilleniaUPC" pitchFamily="18" charset="-34"/>
                        </a:rPr>
                        <a:t>df</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Sum of Square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(SS)</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Mean Square </a:t>
                      </a: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(MS)</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F</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Level of significance</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Between group</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1,923.770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480.942</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23.902*</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.001</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01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Within group</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402.330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20.124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Total </a:t>
                      </a:r>
                      <a:endParaRPr kumimoji="0" lang="th-TH" sz="28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2,326.610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dirty="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9905"/>
            <a:chOff x="0" y="0"/>
            <a:chExt cx="12192000" cy="6859905"/>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2851404" cy="6859521"/>
            </a:xfrm>
            <a:prstGeom prst="rect">
              <a:avLst/>
            </a:prstGeom>
          </p:spPr>
        </p:pic>
        <p:sp>
          <p:nvSpPr>
            <p:cNvPr id="5" name="object 5"/>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766E53"/>
            </a:solidFill>
          </p:spPr>
          <p:txBody>
            <a:bodyPr wrap="square" lIns="0" tIns="0" rIns="0" bIns="0" rtlCol="0"/>
            <a:lstStyle/>
            <a:p>
              <a:endParaRPr/>
            </a:p>
          </p:txBody>
        </p:sp>
      </p:grpSp>
      <p:sp>
        <p:nvSpPr>
          <p:cNvPr id="6" name="object 6"/>
          <p:cNvSpPr/>
          <p:nvPr/>
        </p:nvSpPr>
        <p:spPr>
          <a:xfrm>
            <a:off x="0" y="4323588"/>
            <a:ext cx="1743075" cy="779145"/>
          </a:xfrm>
          <a:custGeom>
            <a:avLst/>
            <a:gdLst/>
            <a:ahLst/>
            <a:cxnLst/>
            <a:rect l="l" t="t" r="r" b="b"/>
            <a:pathLst>
              <a:path w="1743075" h="779145">
                <a:moveTo>
                  <a:pt x="1346200" y="0"/>
                </a:moveTo>
                <a:lnTo>
                  <a:pt x="0" y="0"/>
                </a:lnTo>
                <a:lnTo>
                  <a:pt x="0" y="778763"/>
                </a:lnTo>
                <a:lnTo>
                  <a:pt x="1346200" y="778763"/>
                </a:lnTo>
                <a:lnTo>
                  <a:pt x="1355891" y="777956"/>
                </a:lnTo>
                <a:lnTo>
                  <a:pt x="1363821" y="775827"/>
                </a:lnTo>
                <a:lnTo>
                  <a:pt x="1369988" y="772816"/>
                </a:lnTo>
                <a:lnTo>
                  <a:pt x="1374394" y="769366"/>
                </a:lnTo>
                <a:lnTo>
                  <a:pt x="1374394" y="764667"/>
                </a:lnTo>
                <a:lnTo>
                  <a:pt x="1379093" y="764667"/>
                </a:lnTo>
                <a:lnTo>
                  <a:pt x="1735582" y="408178"/>
                </a:lnTo>
                <a:lnTo>
                  <a:pt x="1740868" y="399587"/>
                </a:lnTo>
                <a:lnTo>
                  <a:pt x="1742630" y="388794"/>
                </a:lnTo>
                <a:lnTo>
                  <a:pt x="1740868" y="377120"/>
                </a:lnTo>
                <a:lnTo>
                  <a:pt x="1735582" y="365887"/>
                </a:lnTo>
                <a:lnTo>
                  <a:pt x="1379093" y="14097"/>
                </a:lnTo>
                <a:lnTo>
                  <a:pt x="1379093" y="9398"/>
                </a:lnTo>
                <a:lnTo>
                  <a:pt x="1374394" y="9398"/>
                </a:lnTo>
                <a:lnTo>
                  <a:pt x="1369988" y="5947"/>
                </a:lnTo>
                <a:lnTo>
                  <a:pt x="1363821" y="2936"/>
                </a:lnTo>
                <a:lnTo>
                  <a:pt x="1355891" y="807"/>
                </a:lnTo>
                <a:lnTo>
                  <a:pt x="1346200" y="0"/>
                </a:lnTo>
                <a:close/>
              </a:path>
            </a:pathLst>
          </a:custGeom>
          <a:solidFill>
            <a:srgbClr val="A42F0F"/>
          </a:solidFill>
        </p:spPr>
        <p:txBody>
          <a:bodyPr wrap="square" lIns="0" tIns="0" rIns="0" bIns="0" rtlCol="0"/>
          <a:lstStyle/>
          <a:p>
            <a:endParaRPr/>
          </a:p>
        </p:txBody>
      </p:sp>
      <p:sp>
        <p:nvSpPr>
          <p:cNvPr id="7" name="object 7"/>
          <p:cNvSpPr txBox="1"/>
          <p:nvPr/>
        </p:nvSpPr>
        <p:spPr>
          <a:xfrm>
            <a:off x="2211070" y="1844751"/>
            <a:ext cx="8174990" cy="4515980"/>
          </a:xfrm>
          <a:prstGeom prst="rect">
            <a:avLst/>
          </a:prstGeom>
        </p:spPr>
        <p:txBody>
          <a:bodyPr vert="horz" wrap="square" lIns="0" tIns="52705" rIns="0" bIns="0" rtlCol="0">
            <a:spAutoFit/>
          </a:bodyPr>
          <a:lstStyle/>
          <a:p>
            <a:pPr marL="748665" marR="355600" indent="-736600">
              <a:spcBef>
                <a:spcPts val="415"/>
              </a:spcBef>
            </a:pPr>
            <a:r>
              <a:rPr sz="4000" b="1" spc="85" dirty="0">
                <a:solidFill>
                  <a:srgbClr val="00AF50"/>
                </a:solidFill>
                <a:latin typeface="Cambria Math"/>
                <a:cs typeface="Cambria Math"/>
              </a:rPr>
              <a:t>❶</a:t>
            </a:r>
            <a:r>
              <a:rPr sz="4000" b="1" spc="-110" dirty="0">
                <a:solidFill>
                  <a:srgbClr val="00AF50"/>
                </a:solidFill>
                <a:latin typeface="Cambria Math"/>
                <a:cs typeface="Cambria Math"/>
              </a:rPr>
              <a:t> </a:t>
            </a:r>
            <a:r>
              <a:rPr lang="th-TH" sz="4000" b="1" spc="-110" dirty="0">
                <a:solidFill>
                  <a:srgbClr val="00AF50"/>
                </a:solidFill>
                <a:latin typeface="Cambria Math"/>
                <a:cs typeface="Cambria Math"/>
              </a:rPr>
              <a:t>เป็นการเขียน หรือ อธิบายเพื่อให้ทราบว่าเพราะ เหตุใดเราจึงต้องทำการวิจัยเรื่องนี้</a:t>
            </a:r>
          </a:p>
          <a:p>
            <a:pPr marL="342900" marR="0" lvl="0" indent="-342900">
              <a:spcBef>
                <a:spcPts val="0"/>
              </a:spcBef>
              <a:spcAft>
                <a:spcPts val="0"/>
              </a:spcAft>
              <a:buFont typeface="Arial" panose="020B0604020202020204" pitchFamily="34" charset="0"/>
              <a:buChar char="❷"/>
              <a:tabLst>
                <a:tab pos="1993900" algn="l"/>
              </a:tabLst>
            </a:pPr>
            <a:r>
              <a:rPr lang="th-TH" sz="40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 </a:t>
            </a:r>
            <a:r>
              <a:rPr lang="en-US" sz="2800" b="1" dirty="0" err="1">
                <a:solidFill>
                  <a:srgbClr val="00B0F0"/>
                </a:solidFill>
                <a:latin typeface="BrowalliaUPC" panose="020B0604020202020204" pitchFamily="34" charset="-34"/>
                <a:ea typeface="BrowalliaUPC" panose="020B0604020202020204" pitchFamily="34" charset="-34"/>
                <a:cs typeface="Arial" panose="020B0604020202020204" pitchFamily="34" charset="0"/>
              </a:rPr>
              <a:t>มีความจ</a:t>
            </a:r>
            <a:r>
              <a:rPr lang="th-TH" sz="28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ำ</a:t>
            </a:r>
            <a:r>
              <a:rPr lang="en-US" sz="2800" b="1" dirty="0" err="1">
                <a:solidFill>
                  <a:srgbClr val="00B0F0"/>
                </a:solidFill>
                <a:latin typeface="BrowalliaUPC" panose="020B0604020202020204" pitchFamily="34" charset="-34"/>
                <a:ea typeface="BrowalliaUPC" panose="020B0604020202020204" pitchFamily="34" charset="-34"/>
                <a:cs typeface="Arial" panose="020B0604020202020204" pitchFamily="34" charset="0"/>
              </a:rPr>
              <a:t>เป็น</a:t>
            </a:r>
            <a:r>
              <a:rPr lang="en-US" sz="28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 </a:t>
            </a:r>
            <a:r>
              <a:rPr lang="en-US" sz="2800" b="1" dirty="0" err="1">
                <a:solidFill>
                  <a:srgbClr val="00B0F0"/>
                </a:solidFill>
                <a:latin typeface="BrowalliaUPC" panose="020B0604020202020204" pitchFamily="34" charset="-34"/>
                <a:ea typeface="BrowalliaUPC" panose="020B0604020202020204" pitchFamily="34" charset="-34"/>
                <a:cs typeface="Arial" panose="020B0604020202020204" pitchFamily="34" charset="0"/>
              </a:rPr>
              <a:t>หรือ</a:t>
            </a:r>
            <a:r>
              <a:rPr lang="th-TH" sz="28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มี</a:t>
            </a:r>
            <a:r>
              <a:rPr lang="en-US" sz="2800" b="1" dirty="0" err="1">
                <a:solidFill>
                  <a:srgbClr val="00B0F0"/>
                </a:solidFill>
                <a:latin typeface="BrowalliaUPC" panose="020B0604020202020204" pitchFamily="34" charset="-34"/>
                <a:ea typeface="BrowalliaUPC" panose="020B0604020202020204" pitchFamily="34" charset="-34"/>
                <a:cs typeface="Arial" panose="020B0604020202020204" pitchFamily="34" charset="0"/>
              </a:rPr>
              <a:t>ความส</a:t>
            </a:r>
            <a:r>
              <a:rPr lang="th-TH" sz="2800" b="1" dirty="0">
                <a:solidFill>
                  <a:srgbClr val="00B0F0"/>
                </a:solidFill>
                <a:latin typeface="BrowalliaUPC" panose="020B0604020202020204" pitchFamily="34" charset="-34"/>
                <a:ea typeface="BrowalliaUPC" panose="020B0604020202020204" pitchFamily="34" charset="-34"/>
                <a:cs typeface="Arial" panose="020B0604020202020204" pitchFamily="34" charset="0"/>
              </a:rPr>
              <a:t>ำ</a:t>
            </a:r>
            <a:r>
              <a:rPr lang="en-US" sz="2800" b="1" dirty="0" err="1">
                <a:solidFill>
                  <a:srgbClr val="00B0F0"/>
                </a:solidFill>
                <a:latin typeface="BrowalliaUPC" panose="020B0604020202020204" pitchFamily="34" charset="-34"/>
                <a:ea typeface="BrowalliaUPC" panose="020B0604020202020204" pitchFamily="34" charset="-34"/>
                <a:cs typeface="Arial" panose="020B0604020202020204" pitchFamily="34" charset="0"/>
              </a:rPr>
              <a:t>คัญอย่างไร</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8665" marR="355600" indent="-736600">
              <a:spcBef>
                <a:spcPts val="415"/>
              </a:spcBef>
            </a:pPr>
            <a:r>
              <a:rPr sz="4000" b="1" spc="85" dirty="0">
                <a:solidFill>
                  <a:srgbClr val="00AF50"/>
                </a:solidFill>
                <a:latin typeface="Cambria Math"/>
                <a:cs typeface="Cambria Math"/>
              </a:rPr>
              <a:t>❸</a:t>
            </a:r>
            <a:r>
              <a:rPr lang="th-TH" sz="4000" b="1" spc="-185" dirty="0">
                <a:solidFill>
                  <a:srgbClr val="00AF50"/>
                </a:solidFill>
                <a:latin typeface="Cambria Math"/>
                <a:cs typeface="Cambria Math"/>
              </a:rPr>
              <a:t>	ข้อค้นพบจากงานวิจัยนำมาใช้ประโยชน์อะไรบ้าง</a:t>
            </a:r>
          </a:p>
          <a:p>
            <a:pPr marL="748665" marR="355600" indent="-736600">
              <a:spcBef>
                <a:spcPts val="415"/>
              </a:spcBef>
            </a:pPr>
            <a:r>
              <a:rPr sz="4000" b="1" spc="85" dirty="0">
                <a:solidFill>
                  <a:srgbClr val="00AFEF"/>
                </a:solidFill>
                <a:latin typeface="Cambria Math"/>
                <a:cs typeface="Cambria Math"/>
              </a:rPr>
              <a:t>❹</a:t>
            </a:r>
            <a:r>
              <a:rPr sz="4000" b="1" spc="-204" dirty="0">
                <a:solidFill>
                  <a:srgbClr val="00AFEF"/>
                </a:solidFill>
                <a:latin typeface="Cambria Math"/>
                <a:cs typeface="Cambria Math"/>
              </a:rPr>
              <a:t> </a:t>
            </a:r>
            <a:r>
              <a:rPr lang="th-TH" sz="4000" b="1" spc="-204" dirty="0">
                <a:solidFill>
                  <a:srgbClr val="00AFEF"/>
                </a:solidFill>
                <a:latin typeface="Cambria Math"/>
                <a:cs typeface="Cambria Math"/>
              </a:rPr>
              <a:t>มีความคุ้มค่าหรือไม่ในการทำวิจัยดังกล่าว</a:t>
            </a:r>
          </a:p>
          <a:p>
            <a:pPr marL="748665" marR="355600" indent="-736600">
              <a:spcBef>
                <a:spcPts val="415"/>
              </a:spcBef>
            </a:pPr>
            <a:r>
              <a:rPr sz="4000" b="1" spc="85" dirty="0">
                <a:solidFill>
                  <a:srgbClr val="00AF50"/>
                </a:solidFill>
                <a:latin typeface="Cambria Math"/>
                <a:cs typeface="Cambria Math"/>
              </a:rPr>
              <a:t>❺</a:t>
            </a:r>
            <a:r>
              <a:rPr lang="th-TH" sz="4000" b="1" spc="85" dirty="0">
                <a:solidFill>
                  <a:srgbClr val="00AF50"/>
                </a:solidFill>
                <a:latin typeface="Cambria Math"/>
                <a:cs typeface="Cambria Math"/>
              </a:rPr>
              <a:t> เป็นการเขียนเพี่อให้ผู้อ่านเห็นด้วยกับปัญหา หรือ วิธีการแก้ปัญหาในหัวข้องานวิจัย</a:t>
            </a:r>
            <a:endParaRPr sz="4000" dirty="0">
              <a:latin typeface="Tahoma"/>
              <a:cs typeface="Tahoma"/>
            </a:endParaRPr>
          </a:p>
        </p:txBody>
      </p:sp>
      <p:sp>
        <p:nvSpPr>
          <p:cNvPr id="8" name="object 8"/>
          <p:cNvSpPr txBox="1">
            <a:spLocks noGrp="1"/>
          </p:cNvSpPr>
          <p:nvPr>
            <p:ph type="title"/>
          </p:nvPr>
        </p:nvSpPr>
        <p:spPr>
          <a:xfrm>
            <a:off x="2132076" y="496823"/>
            <a:ext cx="8915400" cy="584391"/>
          </a:xfrm>
          <a:prstGeom prst="rect">
            <a:avLst/>
          </a:prstGeom>
          <a:solidFill>
            <a:srgbClr val="FFC000"/>
          </a:solidFill>
        </p:spPr>
        <p:txBody>
          <a:bodyPr vert="horz" wrap="square" lIns="0" tIns="0" rIns="0" bIns="0" rtlCol="0">
            <a:spAutoFit/>
          </a:bodyPr>
          <a:lstStyle/>
          <a:p>
            <a:pPr marL="119380">
              <a:lnSpc>
                <a:spcPts val="5170"/>
              </a:lnSpc>
              <a:tabLst>
                <a:tab pos="5381625" algn="l"/>
              </a:tabLst>
            </a:pPr>
            <a:r>
              <a:rPr lang="th-TH" sz="3200" dirty="0"/>
              <a:t> ความเป็นมา และความสำคัญของปัญหาการวิจัย</a:t>
            </a:r>
            <a:endParaRPr sz="32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46BED12-CEED-4CE7-8662-87F69A7391F9}"/>
              </a:ext>
            </a:extLst>
          </p:cNvPr>
          <p:cNvSpPr>
            <a:spLocks noGrp="1" noChangeArrowheads="1"/>
          </p:cNvSpPr>
          <p:nvPr>
            <p:ph type="body" sz="half" idx="1"/>
          </p:nvPr>
        </p:nvSpPr>
        <p:spPr>
          <a:xfrm>
            <a:off x="1524000" y="115889"/>
            <a:ext cx="9144000" cy="615553"/>
          </a:xfrm>
          <a:solidFill>
            <a:srgbClr val="DDDDDD"/>
          </a:solidFill>
        </p:spPr>
        <p:txBody>
          <a:bodyPr/>
          <a:lstStyle/>
          <a:p>
            <a:pPr eaLnBrk="1" hangingPunct="1">
              <a:buFontTx/>
              <a:buNone/>
            </a:pPr>
            <a:r>
              <a:rPr lang="th-TH" altLang="en-US" i="1" dirty="0">
                <a:solidFill>
                  <a:srgbClr val="000000"/>
                </a:solidFill>
                <a:latin typeface="Angsana New" panose="02020603050405020304" pitchFamily="18" charset="-34"/>
                <a:cs typeface="DilleniaUPC" panose="02020603050405020304" pitchFamily="18" charset="-34"/>
              </a:rPr>
              <a:t>3.6 </a:t>
            </a:r>
            <a:r>
              <a:rPr lang="en-US" altLang="en-US" i="1" dirty="0">
                <a:solidFill>
                  <a:srgbClr val="000000"/>
                </a:solidFill>
                <a:latin typeface="Angsana New" panose="02020603050405020304" pitchFamily="18" charset="-34"/>
                <a:cs typeface="DilleniaUPC" panose="02020603050405020304" pitchFamily="18" charset="-34"/>
              </a:rPr>
              <a:t>Presentation of data analysis with </a:t>
            </a:r>
            <a:r>
              <a:rPr lang="th-TH" altLang="en-US" i="1" dirty="0" err="1">
                <a:solidFill>
                  <a:srgbClr val="000000"/>
                </a:solidFill>
                <a:latin typeface="Angsana New" panose="02020603050405020304" pitchFamily="18" charset="-34"/>
                <a:cs typeface="DilleniaUPC" panose="02020603050405020304" pitchFamily="18" charset="-34"/>
              </a:rPr>
              <a:t>multiple</a:t>
            </a:r>
            <a:r>
              <a:rPr lang="th-TH" altLang="en-US" i="1" dirty="0">
                <a:solidFill>
                  <a:srgbClr val="000000"/>
                </a:solidFill>
                <a:latin typeface="Angsana New" panose="02020603050405020304" pitchFamily="18" charset="-34"/>
                <a:cs typeface="DilleniaUPC" panose="02020603050405020304" pitchFamily="18" charset="-34"/>
              </a:rPr>
              <a:t> </a:t>
            </a:r>
            <a:r>
              <a:rPr lang="th-TH" altLang="en-US" i="1" dirty="0" err="1">
                <a:solidFill>
                  <a:srgbClr val="000000"/>
                </a:solidFill>
                <a:latin typeface="Angsana New" panose="02020603050405020304" pitchFamily="18" charset="-34"/>
                <a:cs typeface="DilleniaUPC" panose="02020603050405020304" pitchFamily="18" charset="-34"/>
              </a:rPr>
              <a:t>comparison</a:t>
            </a:r>
            <a:endParaRPr lang="th-TH" altLang="en-US" i="1" dirty="0">
              <a:solidFill>
                <a:srgbClr val="000000"/>
              </a:solidFill>
              <a:latin typeface="Angsana New" panose="02020603050405020304" pitchFamily="18" charset="-34"/>
              <a:cs typeface="DilleniaUPC" panose="02020603050405020304" pitchFamily="18" charset="-34"/>
            </a:endParaRPr>
          </a:p>
        </p:txBody>
      </p:sp>
      <p:sp>
        <p:nvSpPr>
          <p:cNvPr id="30723" name="Text Box 3">
            <a:extLst>
              <a:ext uri="{FF2B5EF4-FFF2-40B4-BE49-F238E27FC236}">
                <a16:creationId xmlns:a16="http://schemas.microsoft.com/office/drawing/2014/main" id="{1E86E94D-8F61-4B42-A58D-4C6CC9F39342}"/>
              </a:ext>
            </a:extLst>
          </p:cNvPr>
          <p:cNvSpPr txBox="1">
            <a:spLocks noChangeArrowheads="1"/>
          </p:cNvSpPr>
          <p:nvPr/>
        </p:nvSpPr>
        <p:spPr bwMode="auto">
          <a:xfrm>
            <a:off x="304800" y="4842808"/>
            <a:ext cx="11506200" cy="1938992"/>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en-US" altLang="en-US" sz="2400" dirty="0">
                <a:solidFill>
                  <a:srgbClr val="000000"/>
                </a:solidFill>
                <a:latin typeface="Browallia New" panose="020B0604020202020204" pitchFamily="34" charset="-34"/>
                <a:cs typeface="Browallia New" panose="020B0604020202020204" pitchFamily="34" charset="-34"/>
              </a:rPr>
              <a:t>From table 8 found state enterprises group have the highest average monthly income followed by private occupation, private hire and government service, respectively. When comparing income between occupational groups it was found that those working at state enterprises have a higher than average income. Groups that private</a:t>
            </a:r>
            <a:r>
              <a:rPr lang="th-TH" altLang="zh-CN" sz="2400" dirty="0">
                <a:solidFill>
                  <a:srgbClr val="000000"/>
                </a:solidFill>
                <a:latin typeface="Browallia New" panose="020B0604020202020204" pitchFamily="34" charset="-34"/>
                <a:cs typeface="Browallia New" panose="020B0604020202020204" pitchFamily="34" charset="-34"/>
              </a:rPr>
              <a:t> </a:t>
            </a:r>
            <a:r>
              <a:rPr lang="en-US" altLang="zh-CN" sz="2400" dirty="0">
                <a:solidFill>
                  <a:srgbClr val="000000"/>
                </a:solidFill>
                <a:latin typeface="Browallia New" panose="020B0604020202020204" pitchFamily="34" charset="-34"/>
                <a:cs typeface="Browallia New" panose="020B0604020202020204" pitchFamily="34" charset="-34"/>
              </a:rPr>
              <a:t>occupations, private employers and civil servants are statistically significant and also found the self employed group had significantly higher income than the government service group at the .05 level.</a:t>
            </a:r>
            <a:endParaRPr lang="th-TH" altLang="en-US" sz="2400" dirty="0">
              <a:solidFill>
                <a:srgbClr val="000000"/>
              </a:solidFill>
              <a:latin typeface="Browallia New" panose="020B0604020202020204" pitchFamily="34" charset="-34"/>
              <a:cs typeface="Browallia New" panose="020B0604020202020204" pitchFamily="34" charset="-34"/>
            </a:endParaRPr>
          </a:p>
        </p:txBody>
      </p:sp>
      <p:sp>
        <p:nvSpPr>
          <p:cNvPr id="30724" name="Text Box 4">
            <a:extLst>
              <a:ext uri="{FF2B5EF4-FFF2-40B4-BE49-F238E27FC236}">
                <a16:creationId xmlns:a16="http://schemas.microsoft.com/office/drawing/2014/main" id="{C9D9194C-7FE0-488A-884F-4368B286141B}"/>
              </a:ext>
            </a:extLst>
          </p:cNvPr>
          <p:cNvSpPr txBox="1">
            <a:spLocks noChangeArrowheads="1"/>
          </p:cNvSpPr>
          <p:nvPr/>
        </p:nvSpPr>
        <p:spPr bwMode="auto">
          <a:xfrm>
            <a:off x="762000" y="762000"/>
            <a:ext cx="10668000" cy="52322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zh-CN" sz="2800" dirty="0">
                <a:solidFill>
                  <a:srgbClr val="000000"/>
                </a:solidFill>
                <a:latin typeface="Browallia New" panose="020B0604020202020204" pitchFamily="34" charset="-34"/>
                <a:cs typeface="Browallia New" panose="020B0604020202020204" pitchFamily="34" charset="-34"/>
              </a:rPr>
              <a:t>Table </a:t>
            </a:r>
            <a:r>
              <a:rPr lang="th-TH" altLang="zh-CN" sz="2800" dirty="0">
                <a:solidFill>
                  <a:srgbClr val="000000"/>
                </a:solidFill>
                <a:latin typeface="Browallia New" panose="020B0604020202020204" pitchFamily="34" charset="-34"/>
                <a:cs typeface="Browallia New" panose="020B0604020202020204" pitchFamily="34" charset="-34"/>
              </a:rPr>
              <a:t>6  </a:t>
            </a:r>
            <a:r>
              <a:rPr lang="en-US" altLang="zh-CN" sz="2800" dirty="0">
                <a:solidFill>
                  <a:srgbClr val="000000"/>
                </a:solidFill>
                <a:latin typeface="Browallia New" panose="020B0604020202020204" pitchFamily="34" charset="-34"/>
                <a:cs typeface="Browallia New" panose="020B0604020202020204" pitchFamily="34" charset="-34"/>
              </a:rPr>
              <a:t>Analysis of differences in average monthly income of each occupation.</a:t>
            </a:r>
            <a:endParaRPr lang="th-TH" altLang="en-US" sz="2800" dirty="0">
              <a:solidFill>
                <a:srgbClr val="000000"/>
              </a:solidFill>
              <a:latin typeface="Browallia New" panose="020B0604020202020204" pitchFamily="34" charset="-34"/>
              <a:cs typeface="Browallia New" panose="020B0604020202020204" pitchFamily="34" charset="-34"/>
            </a:endParaRPr>
          </a:p>
        </p:txBody>
      </p:sp>
      <p:graphicFrame>
        <p:nvGraphicFramePr>
          <p:cNvPr id="62758" name="Group 294">
            <a:extLst>
              <a:ext uri="{FF2B5EF4-FFF2-40B4-BE49-F238E27FC236}">
                <a16:creationId xmlns:a16="http://schemas.microsoft.com/office/drawing/2014/main" id="{7D10CB15-7F38-4430-B6EF-4B6351B82DB9}"/>
              </a:ext>
            </a:extLst>
          </p:cNvPr>
          <p:cNvGraphicFramePr>
            <a:graphicFrameLocks noGrp="1"/>
          </p:cNvGraphicFramePr>
          <p:nvPr>
            <p:ph sz="half" idx="2"/>
          </p:nvPr>
        </p:nvGraphicFramePr>
        <p:xfrm>
          <a:off x="762000" y="1371600"/>
          <a:ext cx="11049000" cy="3201036"/>
        </p:xfrm>
        <a:graphic>
          <a:graphicData uri="http://schemas.openxmlformats.org/drawingml/2006/table">
            <a:tbl>
              <a:tblPr/>
              <a:tblGrid>
                <a:gridCol w="2446564">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262743">
                  <a:extLst>
                    <a:ext uri="{9D8B030D-6E8A-4147-A177-3AD203B41FA5}">
                      <a16:colId xmlns:a16="http://schemas.microsoft.com/office/drawing/2014/main" val="20002"/>
                    </a:ext>
                  </a:extLst>
                </a:gridCol>
                <a:gridCol w="1799847">
                  <a:extLst>
                    <a:ext uri="{9D8B030D-6E8A-4147-A177-3AD203B41FA5}">
                      <a16:colId xmlns:a16="http://schemas.microsoft.com/office/drawing/2014/main" val="20003"/>
                    </a:ext>
                  </a:extLst>
                </a:gridCol>
                <a:gridCol w="1480874">
                  <a:extLst>
                    <a:ext uri="{9D8B030D-6E8A-4147-A177-3AD203B41FA5}">
                      <a16:colId xmlns:a16="http://schemas.microsoft.com/office/drawing/2014/main" val="20004"/>
                    </a:ext>
                  </a:extLst>
                </a:gridCol>
                <a:gridCol w="1478954">
                  <a:extLst>
                    <a:ext uri="{9D8B030D-6E8A-4147-A177-3AD203B41FA5}">
                      <a16:colId xmlns:a16="http://schemas.microsoft.com/office/drawing/2014/main" val="20005"/>
                    </a:ext>
                  </a:extLst>
                </a:gridCol>
                <a:gridCol w="1475118">
                  <a:extLst>
                    <a:ext uri="{9D8B030D-6E8A-4147-A177-3AD203B41FA5}">
                      <a16:colId xmlns:a16="http://schemas.microsoft.com/office/drawing/2014/main" val="20006"/>
                    </a:ext>
                  </a:extLst>
                </a:gridCol>
              </a:tblGrid>
              <a:tr h="4572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dirty="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quantity</a:t>
                      </a:r>
                      <a:r>
                        <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 (</a:t>
                      </a: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people</a:t>
                      </a:r>
                      <a:r>
                        <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mean</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Different of each occupation</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0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Government service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State enterprise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Private hire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Personal business</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Government service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14603.90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-16646.10*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-1627.12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-6196.10*</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State enterprise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31250.00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15018.94*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10450.00*</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Private hire</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16231.06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-4568.94*</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Personal business</a:t>
                      </a:r>
                      <a:endPar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175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a:ln>
                            <a:noFill/>
                          </a:ln>
                          <a:solidFill>
                            <a:srgbClr val="000000"/>
                          </a:solidFill>
                          <a:effectLst/>
                          <a:latin typeface="Browallia New" panose="020B0604020202020204" pitchFamily="34" charset="-34"/>
                          <a:ea typeface="SimSun" pitchFamily="2" charset="-122"/>
                          <a:cs typeface="Browallia New" panose="020B0604020202020204" pitchFamily="34" charset="-34"/>
                        </a:rPr>
                        <a:t>20800.00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rgbClr val="000000"/>
                        </a:solidFill>
                        <a:effectLst>
                          <a:outerShdw blurRad="38100" dist="38100" dir="2700000" algn="tl">
                            <a:srgbClr val="C0C0C0"/>
                          </a:outerShdw>
                        </a:effectLst>
                        <a:latin typeface="Browallia New" panose="020B0604020202020204" pitchFamily="34" charset="-34"/>
                        <a:cs typeface="Browallia New" panose="020B0604020202020204" pitchFamily="34"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000000"/>
                          </a:solidFill>
                          <a:effectLst/>
                          <a:latin typeface="Browallia New" panose="020B0604020202020204" pitchFamily="34" charset="-34"/>
                          <a:ea typeface="SimSun" pitchFamily="2" charset="-122"/>
                          <a:cs typeface="Browallia New" panose="020B0604020202020204" pitchFamily="34" charset="-34"/>
                        </a:rPr>
                        <a:t>-</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0A4F8DB-58AE-4973-8347-DBE92C3270FA}"/>
              </a:ext>
            </a:extLst>
          </p:cNvPr>
          <p:cNvSpPr>
            <a:spLocks noGrp="1" noChangeArrowheads="1"/>
          </p:cNvSpPr>
          <p:nvPr>
            <p:ph type="body" sz="half" idx="1"/>
          </p:nvPr>
        </p:nvSpPr>
        <p:spPr>
          <a:xfrm>
            <a:off x="1066800" y="115071"/>
            <a:ext cx="9144000" cy="615553"/>
          </a:xfrm>
          <a:solidFill>
            <a:srgbClr val="DDDDDD"/>
          </a:solidFill>
        </p:spPr>
        <p:txBody>
          <a:bodyPr/>
          <a:lstStyle/>
          <a:p>
            <a:pPr eaLnBrk="1" hangingPunct="1">
              <a:buFontTx/>
              <a:buNone/>
            </a:pPr>
            <a:r>
              <a:rPr lang="th-TH" altLang="en-US" i="1" dirty="0">
                <a:solidFill>
                  <a:srgbClr val="000000"/>
                </a:solidFill>
                <a:latin typeface="Angsana New" panose="02020603050405020304" pitchFamily="18" charset="-34"/>
                <a:cs typeface="DilleniaUPC" panose="02020603050405020304" pitchFamily="18" charset="-34"/>
              </a:rPr>
              <a:t>3.7  </a:t>
            </a:r>
            <a:r>
              <a:rPr lang="en-US" altLang="en-US" i="1" dirty="0">
                <a:solidFill>
                  <a:srgbClr val="000000"/>
                </a:solidFill>
                <a:latin typeface="Angsana New" panose="02020603050405020304" pitchFamily="18" charset="-34"/>
                <a:cs typeface="DilleniaUPC" panose="02020603050405020304" pitchFamily="18" charset="-34"/>
              </a:rPr>
              <a:t>Presentation of data analysis with </a:t>
            </a:r>
            <a:r>
              <a:rPr lang="th-TH" altLang="en-US" i="1" dirty="0" err="1">
                <a:solidFill>
                  <a:srgbClr val="000000"/>
                </a:solidFill>
                <a:latin typeface="Angsana New" panose="02020603050405020304" pitchFamily="18" charset="-34"/>
                <a:cs typeface="DilleniaUPC" panose="02020603050405020304" pitchFamily="18" charset="-34"/>
              </a:rPr>
              <a:t>Correlation</a:t>
            </a:r>
            <a:endParaRPr lang="th-TH" altLang="en-US" i="1" dirty="0">
              <a:solidFill>
                <a:srgbClr val="000000"/>
              </a:solidFill>
              <a:latin typeface="Angsana New" panose="02020603050405020304" pitchFamily="18" charset="-34"/>
              <a:cs typeface="DilleniaUPC" panose="02020603050405020304" pitchFamily="18" charset="-34"/>
            </a:endParaRPr>
          </a:p>
        </p:txBody>
      </p:sp>
      <p:sp>
        <p:nvSpPr>
          <p:cNvPr id="31747" name="Text Box 3">
            <a:extLst>
              <a:ext uri="{FF2B5EF4-FFF2-40B4-BE49-F238E27FC236}">
                <a16:creationId xmlns:a16="http://schemas.microsoft.com/office/drawing/2014/main" id="{1CA1D135-F325-49D9-9A28-DA6AB1F77BE8}"/>
              </a:ext>
            </a:extLst>
          </p:cNvPr>
          <p:cNvSpPr txBox="1">
            <a:spLocks noChangeArrowheads="1"/>
          </p:cNvSpPr>
          <p:nvPr/>
        </p:nvSpPr>
        <p:spPr bwMode="auto">
          <a:xfrm>
            <a:off x="457200" y="4983540"/>
            <a:ext cx="11506200" cy="156966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en-US" altLang="zh-CN" sz="2400" dirty="0">
                <a:solidFill>
                  <a:srgbClr val="000000"/>
                </a:solidFill>
                <a:latin typeface="Browallia New" panose="020B0604020202020204" pitchFamily="34" charset="-34"/>
                <a:cs typeface="Browallia New" panose="020B0604020202020204" pitchFamily="34" charset="-34"/>
              </a:rPr>
              <a:t>From table 7 found income was highly positively correlated with occupational satisfaction and age statistically significant at the .05 level, that is when income increases career satisfaction is also higher and when you get older the income is also more. It also found that job satisfaction was negatively correlated at the medium level with organization size, statistically significant at the .05 level, that is, when the organization grows job satisfaction has decreased. </a:t>
            </a:r>
            <a:endParaRPr lang="th-TH" altLang="en-US" sz="2400" dirty="0">
              <a:solidFill>
                <a:srgbClr val="000000"/>
              </a:solidFill>
              <a:latin typeface="Browallia New" panose="020B0604020202020204" pitchFamily="34" charset="-34"/>
              <a:cs typeface="Browallia New" panose="020B0604020202020204" pitchFamily="34" charset="-34"/>
            </a:endParaRPr>
          </a:p>
        </p:txBody>
      </p:sp>
      <p:sp>
        <p:nvSpPr>
          <p:cNvPr id="31748" name="Text Box 4">
            <a:extLst>
              <a:ext uri="{FF2B5EF4-FFF2-40B4-BE49-F238E27FC236}">
                <a16:creationId xmlns:a16="http://schemas.microsoft.com/office/drawing/2014/main" id="{EA3F07C7-C0BF-4D53-8993-0F040C1DBC46}"/>
              </a:ext>
            </a:extLst>
          </p:cNvPr>
          <p:cNvSpPr txBox="1">
            <a:spLocks noChangeArrowheads="1"/>
          </p:cNvSpPr>
          <p:nvPr/>
        </p:nvSpPr>
        <p:spPr bwMode="auto">
          <a:xfrm>
            <a:off x="990600" y="762000"/>
            <a:ext cx="10591800" cy="830997"/>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2400" dirty="0">
                <a:solidFill>
                  <a:srgbClr val="000000"/>
                </a:solidFill>
                <a:latin typeface="Browallia New" panose="020B0604020202020204" pitchFamily="34" charset="-34"/>
                <a:cs typeface="Browallia New" panose="020B0604020202020204" pitchFamily="34" charset="-34"/>
              </a:rPr>
              <a:t>Table</a:t>
            </a:r>
            <a:r>
              <a:rPr lang="th-TH" altLang="en-US" sz="2400" dirty="0">
                <a:solidFill>
                  <a:srgbClr val="000000"/>
                </a:solidFill>
                <a:latin typeface="Browallia New" panose="020B0604020202020204" pitchFamily="34" charset="-34"/>
                <a:cs typeface="Browallia New" panose="020B0604020202020204" pitchFamily="34" charset="-34"/>
              </a:rPr>
              <a:t> 7</a:t>
            </a:r>
            <a:r>
              <a:rPr lang="en-US" altLang="en-US" sz="2400" dirty="0">
                <a:solidFill>
                  <a:srgbClr val="000000"/>
                </a:solidFill>
                <a:latin typeface="Browallia New" panose="020B0604020202020204" pitchFamily="34" charset="-34"/>
                <a:cs typeface="Browallia New" panose="020B0604020202020204" pitchFamily="34" charset="-34"/>
              </a:rPr>
              <a:t> analysis of the relationship between the variables of occupational satisfaction, age, income and organization size </a:t>
            </a:r>
            <a:endParaRPr lang="th-TH" altLang="en-US" sz="2400" dirty="0">
              <a:solidFill>
                <a:srgbClr val="000000"/>
              </a:solidFill>
              <a:latin typeface="Browallia New" panose="020B0604020202020204" pitchFamily="34" charset="-34"/>
              <a:cs typeface="Browallia New" panose="020B0604020202020204" pitchFamily="34" charset="-34"/>
            </a:endParaRPr>
          </a:p>
        </p:txBody>
      </p:sp>
      <p:graphicFrame>
        <p:nvGraphicFramePr>
          <p:cNvPr id="63782" name="Group 294">
            <a:extLst>
              <a:ext uri="{FF2B5EF4-FFF2-40B4-BE49-F238E27FC236}">
                <a16:creationId xmlns:a16="http://schemas.microsoft.com/office/drawing/2014/main" id="{35D8F0E8-D2AF-4B7C-83D5-1578AF8557C9}"/>
              </a:ext>
            </a:extLst>
          </p:cNvPr>
          <p:cNvGraphicFramePr>
            <a:graphicFrameLocks noGrp="1"/>
          </p:cNvGraphicFramePr>
          <p:nvPr>
            <p:ph sz="half" idx="2"/>
          </p:nvPr>
        </p:nvGraphicFramePr>
        <p:xfrm>
          <a:off x="1519518" y="1579420"/>
          <a:ext cx="9144000" cy="3078306"/>
        </p:xfrm>
        <a:graphic>
          <a:graphicData uri="http://schemas.openxmlformats.org/drawingml/2006/table">
            <a:tbl>
              <a:tblPr/>
              <a:tblGrid>
                <a:gridCol w="2411413">
                  <a:extLst>
                    <a:ext uri="{9D8B030D-6E8A-4147-A177-3AD203B41FA5}">
                      <a16:colId xmlns:a16="http://schemas.microsoft.com/office/drawing/2014/main" val="20000"/>
                    </a:ext>
                  </a:extLst>
                </a:gridCol>
                <a:gridCol w="1679575">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1681162">
                  <a:extLst>
                    <a:ext uri="{9D8B030D-6E8A-4147-A177-3AD203B41FA5}">
                      <a16:colId xmlns:a16="http://schemas.microsoft.com/office/drawing/2014/main" val="20003"/>
                    </a:ext>
                  </a:extLst>
                </a:gridCol>
                <a:gridCol w="1685925">
                  <a:extLst>
                    <a:ext uri="{9D8B030D-6E8A-4147-A177-3AD203B41FA5}">
                      <a16:colId xmlns:a16="http://schemas.microsoft.com/office/drawing/2014/main" val="20004"/>
                    </a:ext>
                  </a:extLst>
                </a:gridCol>
              </a:tblGrid>
              <a:tr h="700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Variable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Career satisfaction</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age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 income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Organization size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Career satisfaction</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.203</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.813*</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-.604*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Age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.735*</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.040</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income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.114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Organization size</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mean</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20.431</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42.632</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9077.784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2.444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dia New" pitchFamily="34" charset="-34"/>
                          <a:ea typeface="SimSun" pitchFamily="2" charset="-122"/>
                          <a:cs typeface="CordiaUPC" pitchFamily="34" charset="-34"/>
                        </a:rPr>
                        <a:t>Standard deviation</a:t>
                      </a:r>
                      <a:endParaRPr kumimoji="0" lang="th-TH" sz="2000" b="1"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11" marB="45711"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3.521</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10.190</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1056.354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dirty="0">
                          <a:ln>
                            <a:noFill/>
                          </a:ln>
                          <a:solidFill>
                            <a:srgbClr val="000000"/>
                          </a:solidFill>
                          <a:effectLst/>
                          <a:latin typeface="Cordia New" pitchFamily="34" charset="-34"/>
                          <a:ea typeface="SimSun" pitchFamily="2" charset="-122"/>
                          <a:cs typeface="Cordia New" pitchFamily="34" charset="-34"/>
                        </a:rPr>
                        <a:t>1.004</a:t>
                      </a:r>
                      <a:endParaRPr kumimoji="0" lang="th-TH" sz="2000" b="1" i="0" u="none" strike="noStrike" cap="none" normalizeH="0" baseline="0" dirty="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00BA78-1618-409F-B620-D152F6E1EBF5}"/>
              </a:ext>
            </a:extLst>
          </p:cNvPr>
          <p:cNvSpPr>
            <a:spLocks noGrp="1" noChangeArrowheads="1"/>
          </p:cNvSpPr>
          <p:nvPr>
            <p:ph type="body" sz="half" idx="1"/>
          </p:nvPr>
        </p:nvSpPr>
        <p:spPr>
          <a:xfrm>
            <a:off x="1524000" y="115889"/>
            <a:ext cx="9144000" cy="615553"/>
          </a:xfrm>
          <a:solidFill>
            <a:srgbClr val="DDDDDD"/>
          </a:solidFill>
        </p:spPr>
        <p:txBody>
          <a:bodyPr/>
          <a:lstStyle/>
          <a:p>
            <a:pPr eaLnBrk="1" hangingPunct="1">
              <a:buFontTx/>
              <a:buNone/>
            </a:pPr>
            <a:r>
              <a:rPr lang="th-TH" altLang="en-US" i="1" dirty="0">
                <a:solidFill>
                  <a:srgbClr val="000000"/>
                </a:solidFill>
                <a:latin typeface="Angsana New" panose="02020603050405020304" pitchFamily="18" charset="-34"/>
                <a:cs typeface="DilleniaUPC" panose="02020603050405020304" pitchFamily="18" charset="-34"/>
              </a:rPr>
              <a:t>3.8  </a:t>
            </a:r>
            <a:r>
              <a:rPr lang="en-US" altLang="en-US" i="1" dirty="0">
                <a:solidFill>
                  <a:srgbClr val="000000"/>
                </a:solidFill>
                <a:latin typeface="Angsana New" panose="02020603050405020304" pitchFamily="18" charset="-34"/>
                <a:cs typeface="DilleniaUPC" panose="02020603050405020304" pitchFamily="18" charset="-34"/>
              </a:rPr>
              <a:t>Presentation of data analysis with </a:t>
            </a:r>
            <a:r>
              <a:rPr lang="th-TH" altLang="en-US" i="1" dirty="0" err="1">
                <a:solidFill>
                  <a:srgbClr val="000000"/>
                </a:solidFill>
                <a:latin typeface="Angsana New" panose="02020603050405020304" pitchFamily="18" charset="-34"/>
                <a:cs typeface="DilleniaUPC" panose="02020603050405020304" pitchFamily="18" charset="-34"/>
              </a:rPr>
              <a:t>Regression</a:t>
            </a:r>
            <a:r>
              <a:rPr lang="th-TH" altLang="en-US" i="1" dirty="0">
                <a:solidFill>
                  <a:srgbClr val="000000"/>
                </a:solidFill>
                <a:latin typeface="Angsana New" panose="02020603050405020304" pitchFamily="18" charset="-34"/>
                <a:cs typeface="DilleniaUPC" panose="02020603050405020304" pitchFamily="18" charset="-34"/>
              </a:rPr>
              <a:t> </a:t>
            </a:r>
            <a:r>
              <a:rPr lang="th-TH" altLang="en-US" i="1" dirty="0" err="1">
                <a:solidFill>
                  <a:srgbClr val="000000"/>
                </a:solidFill>
                <a:latin typeface="Angsana New" panose="02020603050405020304" pitchFamily="18" charset="-34"/>
                <a:cs typeface="DilleniaUPC" panose="02020603050405020304" pitchFamily="18" charset="-34"/>
              </a:rPr>
              <a:t>analy</a:t>
            </a:r>
            <a:r>
              <a:rPr lang="en-US" altLang="en-US" i="1" dirty="0">
                <a:solidFill>
                  <a:srgbClr val="000000"/>
                </a:solidFill>
                <a:latin typeface="Angsana New" panose="02020603050405020304" pitchFamily="18" charset="-34"/>
                <a:cs typeface="DilleniaUPC" panose="02020603050405020304" pitchFamily="18" charset="-34"/>
              </a:rPr>
              <a:t>sis</a:t>
            </a:r>
            <a:endParaRPr lang="th-TH" altLang="en-US" i="1" dirty="0">
              <a:solidFill>
                <a:srgbClr val="000000"/>
              </a:solidFill>
              <a:latin typeface="Angsana New" panose="02020603050405020304" pitchFamily="18" charset="-34"/>
              <a:cs typeface="DilleniaUPC" panose="02020603050405020304" pitchFamily="18" charset="-34"/>
            </a:endParaRPr>
          </a:p>
        </p:txBody>
      </p:sp>
      <p:sp>
        <p:nvSpPr>
          <p:cNvPr id="32771" name="Text Box 3">
            <a:extLst>
              <a:ext uri="{FF2B5EF4-FFF2-40B4-BE49-F238E27FC236}">
                <a16:creationId xmlns:a16="http://schemas.microsoft.com/office/drawing/2014/main" id="{E80DBBA3-9ED9-40EE-B90E-7FE6EE93BF23}"/>
              </a:ext>
            </a:extLst>
          </p:cNvPr>
          <p:cNvSpPr txBox="1">
            <a:spLocks noChangeArrowheads="1"/>
          </p:cNvSpPr>
          <p:nvPr/>
        </p:nvSpPr>
        <p:spPr bwMode="auto">
          <a:xfrm>
            <a:off x="876300" y="4733251"/>
            <a:ext cx="10439400" cy="1938992"/>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2000" dirty="0">
                <a:solidFill>
                  <a:srgbClr val="000000"/>
                </a:solidFill>
                <a:latin typeface="FreesiaDSE" pitchFamily="34" charset="0"/>
                <a:cs typeface="DilleniaUPC" panose="02020603050405020304" pitchFamily="18" charset="-34"/>
              </a:rPr>
              <a:t>             </a:t>
            </a:r>
            <a:r>
              <a:rPr lang="en-US" altLang="en-US" sz="2000" dirty="0">
                <a:solidFill>
                  <a:srgbClr val="000000"/>
                </a:solidFill>
                <a:latin typeface="FreesiaDSE" pitchFamily="34" charset="0"/>
                <a:cs typeface="DilleniaUPC" panose="02020603050405020304" pitchFamily="18" charset="-34"/>
              </a:rPr>
              <a:t>From table 8, it was found that 4 independent variables were sex, age, GPA, and business </a:t>
            </a:r>
            <a:r>
              <a:rPr lang="th-TH" altLang="en-US" sz="2000" dirty="0">
                <a:solidFill>
                  <a:srgbClr val="000000"/>
                </a:solidFill>
                <a:latin typeface="FreesiaDSE" pitchFamily="34" charset="0"/>
                <a:cs typeface="DilleniaUPC" panose="02020603050405020304" pitchFamily="18" charset="-34"/>
              </a:rPr>
              <a:t> </a:t>
            </a:r>
            <a:r>
              <a:rPr lang="en-US" altLang="en-US" sz="2000" dirty="0">
                <a:solidFill>
                  <a:srgbClr val="000000"/>
                </a:solidFill>
                <a:latin typeface="FreesiaDSE" pitchFamily="34" charset="0"/>
                <a:cs typeface="DilleniaUPC" panose="02020603050405020304" pitchFamily="18" charset="-34"/>
              </a:rPr>
              <a:t>explain the variance in monthly income</a:t>
            </a:r>
            <a:r>
              <a:rPr lang="th-TH" altLang="en-US" sz="2000" dirty="0">
                <a:solidFill>
                  <a:srgbClr val="000000"/>
                </a:solidFill>
                <a:latin typeface="FreesiaDSE" pitchFamily="34" charset="0"/>
                <a:cs typeface="DilleniaUPC" panose="02020603050405020304" pitchFamily="18" charset="-34"/>
              </a:rPr>
              <a:t> (INC) 64.40</a:t>
            </a:r>
            <a:r>
              <a:rPr lang="en-US" altLang="en-US" sz="2000" dirty="0">
                <a:solidFill>
                  <a:srgbClr val="000000"/>
                </a:solidFill>
                <a:latin typeface="FreesiaDSE" pitchFamily="34" charset="0"/>
                <a:cs typeface="DilleniaUPC" panose="02020603050405020304" pitchFamily="18" charset="-34"/>
              </a:rPr>
              <a:t>%</a:t>
            </a:r>
            <a:r>
              <a:rPr lang="th-TH" altLang="en-US" sz="2000" dirty="0">
                <a:solidFill>
                  <a:srgbClr val="000000"/>
                </a:solidFill>
                <a:latin typeface="FreesiaDSE" pitchFamily="34" charset="0"/>
                <a:cs typeface="DilleniaUPC" panose="02020603050405020304" pitchFamily="18" charset="-34"/>
              </a:rPr>
              <a:t>  </a:t>
            </a:r>
            <a:r>
              <a:rPr lang="en-US" altLang="en-US" sz="2000" dirty="0">
                <a:solidFill>
                  <a:srgbClr val="000000"/>
                </a:solidFill>
                <a:latin typeface="FreesiaDSE" pitchFamily="34" charset="0"/>
                <a:cs typeface="DilleniaUPC" panose="02020603050405020304" pitchFamily="18" charset="-34"/>
              </a:rPr>
              <a:t>When considering the relationship between each independent variable and monthly income it was found that sex, age, and business</a:t>
            </a:r>
            <a:r>
              <a:rPr lang="th-TH" altLang="en-US" sz="2000" dirty="0">
                <a:solidFill>
                  <a:srgbClr val="000000"/>
                </a:solidFill>
                <a:latin typeface="FreesiaDSE" pitchFamily="34" charset="0"/>
                <a:cs typeface="DilleniaUPC" panose="02020603050405020304" pitchFamily="18" charset="-34"/>
              </a:rPr>
              <a:t> </a:t>
            </a:r>
            <a:r>
              <a:rPr lang="en-US" altLang="en-US" sz="2000" dirty="0">
                <a:solidFill>
                  <a:srgbClr val="000000"/>
                </a:solidFill>
                <a:latin typeface="FreesiaDSE" pitchFamily="34" charset="0"/>
                <a:cs typeface="DilleniaUPC" panose="02020603050405020304" pitchFamily="18" charset="-34"/>
              </a:rPr>
              <a:t>was a statistically significant predictor of monthly income at the .05 level.</a:t>
            </a:r>
            <a:r>
              <a:rPr lang="th-TH" altLang="en-US" sz="2000" dirty="0">
                <a:solidFill>
                  <a:srgbClr val="000000"/>
                </a:solidFill>
                <a:latin typeface="FreesiaDSE" pitchFamily="34" charset="0"/>
                <a:cs typeface="DilleniaUPC" panose="02020603050405020304" pitchFamily="18" charset="-34"/>
              </a:rPr>
              <a:t>  </a:t>
            </a:r>
            <a:r>
              <a:rPr lang="en-US" altLang="en-US" sz="2000" dirty="0">
                <a:solidFill>
                  <a:srgbClr val="000000"/>
                </a:solidFill>
                <a:latin typeface="FreesiaDSE" pitchFamily="34" charset="0"/>
                <a:cs typeface="DilleniaUPC" panose="02020603050405020304" pitchFamily="18" charset="-34"/>
              </a:rPr>
              <a:t>Age was the most predictor, follower by gender and personal occupation, respectively. The equation for forecasting monthly income is as follows ; </a:t>
            </a:r>
            <a:r>
              <a:rPr lang="th-TH" altLang="en-US" sz="2000" dirty="0">
                <a:solidFill>
                  <a:srgbClr val="000000"/>
                </a:solidFill>
                <a:latin typeface="Browallia New" panose="020B0604020202020204" pitchFamily="34" charset="-34"/>
                <a:cs typeface="Browallia New" panose="020B0604020202020204" pitchFamily="34" charset="-34"/>
              </a:rPr>
              <a:t>INC = -12398.802 + 2877.856SEX + 649.601AGE + 2603.881GPA + 3437.096BUSINESS</a:t>
            </a:r>
          </a:p>
        </p:txBody>
      </p:sp>
      <p:sp>
        <p:nvSpPr>
          <p:cNvPr id="32772" name="Text Box 4">
            <a:extLst>
              <a:ext uri="{FF2B5EF4-FFF2-40B4-BE49-F238E27FC236}">
                <a16:creationId xmlns:a16="http://schemas.microsoft.com/office/drawing/2014/main" id="{604035BC-A967-45D1-B3ED-84C5D86944BC}"/>
              </a:ext>
            </a:extLst>
          </p:cNvPr>
          <p:cNvSpPr txBox="1">
            <a:spLocks noChangeArrowheads="1"/>
          </p:cNvSpPr>
          <p:nvPr/>
        </p:nvSpPr>
        <p:spPr bwMode="auto">
          <a:xfrm>
            <a:off x="1219199" y="765176"/>
            <a:ext cx="10287001" cy="52322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2800" dirty="0">
                <a:solidFill>
                  <a:srgbClr val="000000"/>
                </a:solidFill>
                <a:latin typeface="Browallia New" panose="020B0604020202020204" pitchFamily="34" charset="-34"/>
                <a:cs typeface="Browallia New" panose="020B0604020202020204" pitchFamily="34" charset="-34"/>
              </a:rPr>
              <a:t>Table 8</a:t>
            </a:r>
            <a:r>
              <a:rPr lang="th-TH" altLang="en-US" sz="2800" dirty="0">
                <a:solidFill>
                  <a:srgbClr val="000000"/>
                </a:solidFill>
                <a:latin typeface="Browallia New" panose="020B0604020202020204" pitchFamily="34" charset="-34"/>
                <a:cs typeface="Browallia New" panose="020B0604020202020204" pitchFamily="34" charset="-34"/>
              </a:rPr>
              <a:t>   </a:t>
            </a:r>
            <a:r>
              <a:rPr lang="en-US" altLang="en-US" sz="2800" dirty="0">
                <a:solidFill>
                  <a:srgbClr val="000000"/>
                </a:solidFill>
                <a:latin typeface="Browallia New" panose="020B0604020202020204" pitchFamily="34" charset="-34"/>
                <a:cs typeface="Browallia New" panose="020B0604020202020204" pitchFamily="34" charset="-34"/>
              </a:rPr>
              <a:t>Result of multiple regression analysis to predict average monthly income </a:t>
            </a:r>
            <a:endParaRPr lang="th-TH" altLang="en-US" sz="2800" dirty="0">
              <a:solidFill>
                <a:srgbClr val="000000"/>
              </a:solidFill>
              <a:latin typeface="Browallia New" panose="020B0604020202020204" pitchFamily="34" charset="-34"/>
              <a:cs typeface="Browallia New" panose="020B0604020202020204" pitchFamily="34" charset="-34"/>
            </a:endParaRPr>
          </a:p>
        </p:txBody>
      </p:sp>
      <p:graphicFrame>
        <p:nvGraphicFramePr>
          <p:cNvPr id="64785" name="Group 273">
            <a:extLst>
              <a:ext uri="{FF2B5EF4-FFF2-40B4-BE49-F238E27FC236}">
                <a16:creationId xmlns:a16="http://schemas.microsoft.com/office/drawing/2014/main" id="{6F915417-5047-4B0E-8F36-580533BD4B44}"/>
              </a:ext>
            </a:extLst>
          </p:cNvPr>
          <p:cNvGraphicFramePr>
            <a:graphicFrameLocks noGrp="1"/>
          </p:cNvGraphicFramePr>
          <p:nvPr>
            <p:ph sz="half" idx="2"/>
          </p:nvPr>
        </p:nvGraphicFramePr>
        <p:xfrm>
          <a:off x="1219200" y="1403965"/>
          <a:ext cx="9448801" cy="3168035"/>
        </p:xfrm>
        <a:graphic>
          <a:graphicData uri="http://schemas.openxmlformats.org/drawingml/2006/table">
            <a:tbl>
              <a:tblPr/>
              <a:tblGrid>
                <a:gridCol w="1897963">
                  <a:extLst>
                    <a:ext uri="{9D8B030D-6E8A-4147-A177-3AD203B41FA5}">
                      <a16:colId xmlns:a16="http://schemas.microsoft.com/office/drawing/2014/main" val="20000"/>
                    </a:ext>
                  </a:extLst>
                </a:gridCol>
                <a:gridCol w="2329392">
                  <a:extLst>
                    <a:ext uri="{9D8B030D-6E8A-4147-A177-3AD203B41FA5}">
                      <a16:colId xmlns:a16="http://schemas.microsoft.com/office/drawing/2014/main" val="20001"/>
                    </a:ext>
                  </a:extLst>
                </a:gridCol>
                <a:gridCol w="2327751">
                  <a:extLst>
                    <a:ext uri="{9D8B030D-6E8A-4147-A177-3AD203B41FA5}">
                      <a16:colId xmlns:a16="http://schemas.microsoft.com/office/drawing/2014/main" val="20002"/>
                    </a:ext>
                  </a:extLst>
                </a:gridCol>
                <a:gridCol w="1025261">
                  <a:extLst>
                    <a:ext uri="{9D8B030D-6E8A-4147-A177-3AD203B41FA5}">
                      <a16:colId xmlns:a16="http://schemas.microsoft.com/office/drawing/2014/main" val="20003"/>
                    </a:ext>
                  </a:extLst>
                </a:gridCol>
                <a:gridCol w="1868434">
                  <a:extLst>
                    <a:ext uri="{9D8B030D-6E8A-4147-A177-3AD203B41FA5}">
                      <a16:colId xmlns:a16="http://schemas.microsoft.com/office/drawing/2014/main" val="20004"/>
                    </a:ext>
                  </a:extLst>
                </a:gridCol>
              </a:tblGrid>
              <a:tr h="517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variable</a:t>
                      </a:r>
                      <a:endParaRPr kumimoji="0" lang="th-TH" sz="1800" b="0"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Regression coefficient</a:t>
                      </a:r>
                      <a:endParaRPr kumimoji="0" lang="th-TH" sz="1800" b="0"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Standard regression coefficient</a:t>
                      </a:r>
                      <a:endParaRPr kumimoji="0" lang="th-TH" sz="1800" b="0"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t</a:t>
                      </a:r>
                      <a:endParaRPr kumimoji="0" lang="th-TH" sz="1800" b="0" i="0" u="none" strike="noStrike" cap="none" normalizeH="0" baseline="0" dirty="0">
                        <a:ln>
                          <a:noFill/>
                        </a:ln>
                        <a:solidFill>
                          <a:srgbClr val="000000"/>
                        </a:solidFill>
                        <a:effectLst/>
                        <a:latin typeface="Arial" charset="0"/>
                        <a:cs typeface="Angsana New"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Level of significance</a:t>
                      </a:r>
                      <a:endParaRPr kumimoji="0" lang="th-TH" sz="1800" b="0"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2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SEX</a:t>
                      </a:r>
                      <a:endParaRPr kumimoji="0" lang="th-TH" sz="1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2877.856</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0.119</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2.305*</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.022</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2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AGE</a:t>
                      </a:r>
                      <a:endParaRPr kumimoji="0" lang="th-TH" sz="1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649.601</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0.447</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8.699*</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.000</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7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GPA</a:t>
                      </a:r>
                      <a:endParaRPr kumimoji="0" lang="th-TH" sz="1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2603.881</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0.080</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1.554</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.121</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BUSINESS</a:t>
                      </a:r>
                      <a:endParaRPr kumimoji="0" lang="th-TH" sz="1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3437.096</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0.113</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2.205*</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.028</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7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constant</a:t>
                      </a:r>
                      <a:endParaRPr kumimoji="0" lang="th-TH" sz="1800" b="0" i="0" u="none" strike="noStrike" cap="none" normalizeH="0" baseline="0" dirty="0">
                        <a:ln>
                          <a:noFill/>
                        </a:ln>
                        <a:solidFill>
                          <a:srgbClr val="000000"/>
                        </a:solidFill>
                        <a:effectLst/>
                        <a:latin typeface="Arial" charset="0"/>
                        <a:ea typeface="SimSun" pitchFamily="2" charset="-122"/>
                        <a:cs typeface="CordiaUPC" pitchFamily="34"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-12398.802</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-2.250*</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a:ln>
                            <a:noFill/>
                          </a:ln>
                          <a:solidFill>
                            <a:srgbClr val="000000"/>
                          </a:solidFill>
                          <a:effectLst/>
                          <a:latin typeface="Cordia New" pitchFamily="34" charset="-34"/>
                          <a:ea typeface="SimSun" pitchFamily="2" charset="-122"/>
                          <a:cs typeface="Cordia New" pitchFamily="34" charset="-34"/>
                        </a:rPr>
                        <a:t>.025</a:t>
                      </a:r>
                      <a:endParaRPr kumimoji="0" lang="th-TH" sz="1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625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R</a:t>
                      </a:r>
                      <a:r>
                        <a:rPr kumimoji="0" lang="th-TH" sz="1800" b="0" i="0" u="none" strike="noStrike" cap="none" normalizeH="0" baseline="30000" dirty="0">
                          <a:ln>
                            <a:noFill/>
                          </a:ln>
                          <a:solidFill>
                            <a:srgbClr val="000000"/>
                          </a:solidFill>
                          <a:effectLst/>
                          <a:latin typeface="Cordia New" pitchFamily="34" charset="-34"/>
                          <a:ea typeface="SimSun" pitchFamily="2" charset="-122"/>
                          <a:cs typeface="Cordia New" pitchFamily="34" charset="-34"/>
                        </a:rPr>
                        <a:t>2</a:t>
                      </a: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 = 0.644, SEE = 0.993, F= 202.524, p-</a:t>
                      </a:r>
                      <a:r>
                        <a:rPr kumimoji="0" lang="th-TH" sz="1800" b="0" i="0" u="none" strike="noStrike" cap="none" normalizeH="0" baseline="0" dirty="0" err="1">
                          <a:ln>
                            <a:noFill/>
                          </a:ln>
                          <a:solidFill>
                            <a:srgbClr val="000000"/>
                          </a:solidFill>
                          <a:effectLst/>
                          <a:latin typeface="Cordia New" pitchFamily="34" charset="-34"/>
                          <a:ea typeface="SimSun" pitchFamily="2" charset="-122"/>
                          <a:cs typeface="Cordia New" pitchFamily="34" charset="-34"/>
                        </a:rPr>
                        <a:t>value</a:t>
                      </a:r>
                      <a:r>
                        <a:rPr kumimoji="0" lang="th-TH" sz="18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 = .001, R =.801</a:t>
                      </a:r>
                      <a:endParaRPr kumimoji="0" lang="th-TH" sz="1800" b="0" i="0" u="none" strike="noStrike" cap="none" normalizeH="0" baseline="0" dirty="0">
                        <a:ln>
                          <a:noFill/>
                        </a:ln>
                        <a:solidFill>
                          <a:srgbClr val="000000"/>
                        </a:solidFill>
                        <a:effectLst/>
                        <a:latin typeface="Arial" charset="0"/>
                        <a:ea typeface="SimSun" pitchFamily="2" charset="-122"/>
                        <a:cs typeface="Cordia New" pitchFamily="34" charset="-34"/>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65750DAC-658C-40D0-87D2-0F37DCE12D0F}"/>
              </a:ext>
            </a:extLst>
          </p:cNvPr>
          <p:cNvSpPr txBox="1">
            <a:spLocks noChangeArrowheads="1"/>
          </p:cNvSpPr>
          <p:nvPr/>
        </p:nvSpPr>
        <p:spPr bwMode="auto">
          <a:xfrm>
            <a:off x="1524000" y="1676400"/>
            <a:ext cx="9144000" cy="2277547"/>
          </a:xfrm>
          <a:prstGeom prst="rect">
            <a:avLst/>
          </a:prstGeom>
          <a:solidFill>
            <a:srgbClr val="99FF99"/>
          </a:solidFill>
          <a:ln>
            <a:noFill/>
          </a:ln>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4400" dirty="0">
                <a:solidFill>
                  <a:srgbClr val="000000"/>
                </a:solidFill>
                <a:latin typeface="FreesiaDSE" pitchFamily="34" charset="0"/>
                <a:cs typeface="FreesiaUPC" panose="020B0604020202020204" pitchFamily="34" charset="-34"/>
              </a:rPr>
              <a:t>4.  </a:t>
            </a:r>
            <a:r>
              <a:rPr lang="en-US" altLang="en-US" sz="4400" dirty="0">
                <a:solidFill>
                  <a:srgbClr val="000000"/>
                </a:solidFill>
                <a:latin typeface="FreesiaDSE" pitchFamily="34" charset="0"/>
                <a:cs typeface="FreesiaUPC" panose="020B0604020202020204" pitchFamily="34" charset="-34"/>
              </a:rPr>
              <a:t>Presentation with graphs or charts accompanying articles</a:t>
            </a:r>
            <a:endParaRPr lang="th-TH" altLang="en-US" sz="4400" dirty="0">
              <a:solidFill>
                <a:srgbClr val="000000"/>
              </a:solidFill>
              <a:latin typeface="FreesiaDSE" pitchFamily="34" charset="0"/>
              <a:cs typeface="FreesiaUPC" panose="020B0604020202020204" pitchFamily="34" charset="-34"/>
            </a:endParaRPr>
          </a:p>
          <a:p>
            <a:pPr eaLnBrk="1" hangingPunct="1">
              <a:spcBef>
                <a:spcPct val="0"/>
              </a:spcBef>
              <a:buClrTx/>
              <a:buSzTx/>
              <a:buFontTx/>
              <a:buNone/>
            </a:pPr>
            <a:endParaRPr lang="th-TH" altLang="en-US" sz="5400" dirty="0">
              <a:solidFill>
                <a:srgbClr val="000000"/>
              </a:solidFill>
              <a:latin typeface="Arial" panose="020B0604020202020204" pitchFamily="34" charset="0"/>
              <a:cs typeface="FreesiaUPC" panose="020B0604020202020204" pitchFamily="34" charset="-34"/>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556552E2-E613-42D0-AF85-2EA67D8495A4}"/>
              </a:ext>
            </a:extLst>
          </p:cNvPr>
          <p:cNvSpPr txBox="1">
            <a:spLocks noChangeArrowheads="1"/>
          </p:cNvSpPr>
          <p:nvPr/>
        </p:nvSpPr>
        <p:spPr bwMode="auto">
          <a:xfrm>
            <a:off x="1524000" y="333375"/>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FreesiaDSE" pitchFamily="34" charset="0"/>
                <a:cs typeface="FreesiaUPC" panose="020B0604020202020204" pitchFamily="34" charset="-34"/>
              </a:rPr>
              <a:t>4.</a:t>
            </a:r>
            <a:r>
              <a:rPr lang="en-US" altLang="en-US" sz="5400" dirty="0">
                <a:solidFill>
                  <a:srgbClr val="000000"/>
                </a:solidFill>
                <a:latin typeface="Arial" panose="020B0604020202020204" pitchFamily="34" charset="0"/>
                <a:cs typeface="FreesiaUPC" panose="020B0604020202020204" pitchFamily="34" charset="-34"/>
              </a:rPr>
              <a:t> </a:t>
            </a:r>
            <a:r>
              <a:rPr lang="en-US" altLang="en-US" sz="5400" b="1" dirty="0">
                <a:solidFill>
                  <a:srgbClr val="000000"/>
                </a:solidFill>
                <a:latin typeface="Arial" panose="020B0604020202020204" pitchFamily="34" charset="0"/>
                <a:cs typeface="FreesiaUPC" panose="020B0604020202020204" pitchFamily="34" charset="-34"/>
              </a:rPr>
              <a:t>Conclusion</a:t>
            </a:r>
            <a:endParaRPr lang="th-TH" altLang="en-US" sz="5400" b="1" dirty="0">
              <a:solidFill>
                <a:srgbClr val="000000"/>
              </a:solidFill>
              <a:latin typeface="Arial" panose="020B0604020202020204" pitchFamily="34" charset="0"/>
              <a:cs typeface="FreesiaUPC" panose="020B0604020202020204" pitchFamily="34" charset="-34"/>
            </a:endParaRPr>
          </a:p>
        </p:txBody>
      </p:sp>
      <p:sp>
        <p:nvSpPr>
          <p:cNvPr id="50179" name="Rectangle 3">
            <a:extLst>
              <a:ext uri="{FF2B5EF4-FFF2-40B4-BE49-F238E27FC236}">
                <a16:creationId xmlns:a16="http://schemas.microsoft.com/office/drawing/2014/main" id="{846A2334-5E5C-44A1-89F1-1181702BBB8E}"/>
              </a:ext>
            </a:extLst>
          </p:cNvPr>
          <p:cNvSpPr>
            <a:spLocks noGrp="1" noChangeArrowheads="1"/>
          </p:cNvSpPr>
          <p:nvPr>
            <p:ph type="body" idx="1"/>
          </p:nvPr>
        </p:nvSpPr>
        <p:spPr>
          <a:xfrm>
            <a:off x="2459038" y="2057400"/>
            <a:ext cx="8208962" cy="1354217"/>
          </a:xfrm>
        </p:spPr>
        <p:txBody>
          <a:bodyPr/>
          <a:lstStyle/>
          <a:p>
            <a:pPr marL="533400" indent="-533400">
              <a:defRPr/>
            </a:pPr>
            <a:r>
              <a:rPr lang="en-US" sz="4400" b="0" dirty="0">
                <a:solidFill>
                  <a:srgbClr val="000000"/>
                </a:solidFill>
                <a:latin typeface="Angsana New" panose="02020603050405020304" pitchFamily="18" charset="-34"/>
                <a:cs typeface="Angsana New" panose="02020603050405020304" pitchFamily="18" charset="-34"/>
              </a:rPr>
              <a:t>4.1 Analyzed results</a:t>
            </a:r>
            <a:endParaRPr lang="th-TH" sz="4400" b="0" dirty="0">
              <a:solidFill>
                <a:srgbClr val="000000"/>
              </a:solidFill>
              <a:latin typeface="Angsana New" panose="02020603050405020304" pitchFamily="18" charset="-34"/>
              <a:cs typeface="Angsana New" panose="02020603050405020304" pitchFamily="18" charset="-34"/>
            </a:endParaRPr>
          </a:p>
          <a:p>
            <a:pPr marL="533400" indent="-533400">
              <a:defRPr/>
            </a:pPr>
            <a:r>
              <a:rPr lang="en-US" sz="4400" b="0" dirty="0">
                <a:solidFill>
                  <a:srgbClr val="000000"/>
                </a:solidFill>
                <a:latin typeface="Angsana New" panose="02020603050405020304" pitchFamily="18" charset="-34"/>
                <a:cs typeface="Angsana New" panose="02020603050405020304" pitchFamily="18" charset="-34"/>
              </a:rPr>
              <a:t>4.2</a:t>
            </a:r>
            <a:r>
              <a:rPr lang="th-TH" sz="4400" b="0" dirty="0">
                <a:solidFill>
                  <a:srgbClr val="000000"/>
                </a:solidFill>
                <a:latin typeface="Angsana New" panose="02020603050405020304" pitchFamily="18" charset="-34"/>
                <a:cs typeface="Angsana New" panose="02020603050405020304" pitchFamily="18" charset="-34"/>
              </a:rPr>
              <a:t> </a:t>
            </a:r>
            <a:r>
              <a:rPr lang="en-US" sz="4400" b="0" dirty="0">
                <a:solidFill>
                  <a:srgbClr val="000000"/>
                </a:solidFill>
                <a:latin typeface="Angsana New" panose="02020603050405020304" pitchFamily="18" charset="-34"/>
                <a:cs typeface="Angsana New" panose="02020603050405020304" pitchFamily="18" charset="-34"/>
              </a:rPr>
              <a:t>Conclusion, Discussion &amp; Suggestion</a:t>
            </a:r>
            <a:endParaRPr lang="th-TH" sz="4400" b="0" dirty="0">
              <a:solidFill>
                <a:srgbClr val="000000"/>
              </a:solidFill>
              <a:latin typeface="Angsana New" panose="02020603050405020304" pitchFamily="18" charset="-34"/>
              <a:cs typeface="Angsana New" panose="02020603050405020304" pitchFamily="18" charset="-34"/>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6">
            <a:extLst>
              <a:ext uri="{FF2B5EF4-FFF2-40B4-BE49-F238E27FC236}">
                <a16:creationId xmlns:a16="http://schemas.microsoft.com/office/drawing/2014/main" id="{26D2C032-51C4-4798-A482-546065E15D07}"/>
              </a:ext>
            </a:extLst>
          </p:cNvPr>
          <p:cNvSpPr txBox="1">
            <a:spLocks noChangeArrowheads="1"/>
          </p:cNvSpPr>
          <p:nvPr/>
        </p:nvSpPr>
        <p:spPr bwMode="auto">
          <a:xfrm>
            <a:off x="1752600" y="629764"/>
            <a:ext cx="9144000" cy="646331"/>
          </a:xfrm>
          <a:prstGeom prst="rect">
            <a:avLst/>
          </a:prstGeom>
          <a:solidFill>
            <a:srgbClr val="DDDDDD"/>
          </a:solidFill>
          <a:ln w="9525">
            <a:noFill/>
            <a:miter lim="800000"/>
            <a:headEnd/>
            <a:tailEnd/>
          </a:ln>
          <a:effectLst/>
        </p:spPr>
        <p:txBody>
          <a:bodyPr>
            <a:spAutoFit/>
          </a:bodyPr>
          <a:lstStyle/>
          <a:p>
            <a:pPr eaLnBrk="1" hangingPunct="1">
              <a:spcBef>
                <a:spcPct val="20000"/>
              </a:spcBef>
              <a:buClr>
                <a:schemeClr val="hlink"/>
              </a:buClr>
              <a:buSzPct val="120000"/>
              <a:defRPr/>
            </a:pPr>
            <a:r>
              <a:rPr lang="th-TH" sz="3600" b="1" dirty="0">
                <a:solidFill>
                  <a:srgbClr val="000000"/>
                </a:solidFill>
                <a:effectLst>
                  <a:outerShdw blurRad="38100" dist="38100" dir="2700000" algn="tl">
                    <a:srgbClr val="FFFFFF"/>
                  </a:outerShdw>
                </a:effectLst>
              </a:rPr>
              <a:t>5 </a:t>
            </a:r>
            <a:r>
              <a:rPr lang="en-US" sz="3600" b="1" dirty="0">
                <a:solidFill>
                  <a:srgbClr val="000000"/>
                </a:solidFill>
              </a:rPr>
              <a:t>Conclusion, Discussion </a:t>
            </a:r>
            <a:r>
              <a:rPr lang="th-TH" sz="3600" b="1" dirty="0">
                <a:solidFill>
                  <a:srgbClr val="000000"/>
                </a:solidFill>
              </a:rPr>
              <a:t>&amp;</a:t>
            </a:r>
            <a:r>
              <a:rPr lang="en-US" sz="3600" b="1" dirty="0">
                <a:solidFill>
                  <a:srgbClr val="000000"/>
                </a:solidFill>
              </a:rPr>
              <a:t> Suggestion</a:t>
            </a:r>
            <a:endParaRPr lang="th-TH" sz="3600" b="1" dirty="0">
              <a:solidFill>
                <a:srgbClr val="000000"/>
              </a:solidFill>
            </a:endParaRPr>
          </a:p>
        </p:txBody>
      </p:sp>
      <p:sp>
        <p:nvSpPr>
          <p:cNvPr id="35843" name="Rectangle 7">
            <a:extLst>
              <a:ext uri="{FF2B5EF4-FFF2-40B4-BE49-F238E27FC236}">
                <a16:creationId xmlns:a16="http://schemas.microsoft.com/office/drawing/2014/main" id="{3F3CAA7B-C5C2-4933-8E0D-42173AF31879}"/>
              </a:ext>
            </a:extLst>
          </p:cNvPr>
          <p:cNvSpPr>
            <a:spLocks noChangeArrowheads="1"/>
          </p:cNvSpPr>
          <p:nvPr/>
        </p:nvSpPr>
        <p:spPr bwMode="auto">
          <a:xfrm>
            <a:off x="6096000" y="1559859"/>
            <a:ext cx="5791387" cy="4524315"/>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3600" b="1" dirty="0">
                <a:solidFill>
                  <a:srgbClr val="000000"/>
                </a:solidFill>
                <a:latin typeface="Browallia New" panose="020B0604020202020204" pitchFamily="34" charset="-34"/>
                <a:cs typeface="Browallia New" panose="020B0604020202020204" pitchFamily="34" charset="-34"/>
              </a:rPr>
              <a:t>       </a:t>
            </a:r>
            <a:r>
              <a:rPr lang="en-US" altLang="en-US" sz="3600" b="1" dirty="0">
                <a:solidFill>
                  <a:srgbClr val="000000"/>
                </a:solidFill>
                <a:latin typeface="Browallia New" panose="020B0604020202020204" pitchFamily="34" charset="-34"/>
                <a:cs typeface="Browallia New" panose="020B0604020202020204" pitchFamily="34" charset="-34"/>
              </a:rPr>
              <a:t>Suggestion</a:t>
            </a:r>
            <a:r>
              <a:rPr lang="th-TH" altLang="en-US" sz="3600" b="1" dirty="0">
                <a:solidFill>
                  <a:srgbClr val="000000"/>
                </a:solidFill>
                <a:latin typeface="Browallia New" panose="020B0604020202020204" pitchFamily="34" charset="-34"/>
                <a:cs typeface="Browallia New" panose="020B0604020202020204" pitchFamily="34" charset="-34"/>
              </a:rPr>
              <a:t> </a:t>
            </a:r>
          </a:p>
          <a:p>
            <a:pPr eaLnBrk="1" hangingPunct="1">
              <a:spcBef>
                <a:spcPct val="0"/>
              </a:spcBef>
              <a:buClrTx/>
              <a:buSzTx/>
              <a:buFontTx/>
              <a:buNone/>
            </a:pPr>
            <a:r>
              <a:rPr lang="th-TH" altLang="en-US" sz="3600" dirty="0">
                <a:solidFill>
                  <a:srgbClr val="000000"/>
                </a:solidFill>
                <a:latin typeface="Browallia New" panose="020B0604020202020204" pitchFamily="34" charset="-34"/>
                <a:cs typeface="Browallia New" panose="020B0604020202020204" pitchFamily="34" charset="-34"/>
              </a:rPr>
              <a:t> -</a:t>
            </a:r>
            <a:r>
              <a:rPr lang="en-US" altLang="en-US" sz="3600" dirty="0">
                <a:solidFill>
                  <a:srgbClr val="000000"/>
                </a:solidFill>
                <a:latin typeface="Browallia New" panose="020B0604020202020204" pitchFamily="34" charset="-34"/>
                <a:cs typeface="Browallia New" panose="020B0604020202020204" pitchFamily="34" charset="-34"/>
              </a:rPr>
              <a:t> Suggestions for applying research results.</a:t>
            </a:r>
            <a:endParaRPr lang="th-TH" altLang="en-US" sz="3600" dirty="0">
              <a:solidFill>
                <a:srgbClr val="000000"/>
              </a:solidFill>
              <a:latin typeface="Browallia New" panose="020B0604020202020204" pitchFamily="34" charset="-34"/>
              <a:cs typeface="Browallia New" panose="020B0604020202020204" pitchFamily="34" charset="-34"/>
            </a:endParaRPr>
          </a:p>
          <a:p>
            <a:pPr eaLnBrk="1" hangingPunct="1">
              <a:spcBef>
                <a:spcPct val="0"/>
              </a:spcBef>
              <a:buClrTx/>
              <a:buSzTx/>
              <a:buFontTx/>
              <a:buNone/>
            </a:pPr>
            <a:r>
              <a:rPr lang="th-TH" altLang="en-US" sz="3600" dirty="0">
                <a:solidFill>
                  <a:srgbClr val="000000"/>
                </a:solidFill>
                <a:latin typeface="Browallia New" panose="020B0604020202020204" pitchFamily="34" charset="-34"/>
                <a:cs typeface="Browallia New" panose="020B0604020202020204" pitchFamily="34" charset="-34"/>
              </a:rPr>
              <a:t> -</a:t>
            </a:r>
            <a:r>
              <a:rPr lang="en-US" altLang="en-US" sz="3600" dirty="0">
                <a:solidFill>
                  <a:srgbClr val="000000"/>
                </a:solidFill>
                <a:latin typeface="Browallia New" panose="020B0604020202020204" pitchFamily="34" charset="-34"/>
                <a:cs typeface="Browallia New" panose="020B0604020202020204" pitchFamily="34" charset="-34"/>
              </a:rPr>
              <a:t> Recommendations for future research.</a:t>
            </a:r>
          </a:p>
          <a:p>
            <a:pPr eaLnBrk="1" hangingPunct="1">
              <a:spcBef>
                <a:spcPct val="0"/>
              </a:spcBef>
              <a:buClrTx/>
              <a:buSzTx/>
              <a:buFontTx/>
              <a:buNone/>
            </a:pPr>
            <a:endParaRPr lang="en-US" altLang="en-US" sz="3600" dirty="0">
              <a:solidFill>
                <a:srgbClr val="000000"/>
              </a:solidFill>
              <a:latin typeface="Browallia New" panose="020B0604020202020204" pitchFamily="34" charset="-34"/>
              <a:cs typeface="Browallia New" panose="020B0604020202020204" pitchFamily="34" charset="-34"/>
            </a:endParaRPr>
          </a:p>
          <a:p>
            <a:pPr eaLnBrk="1" hangingPunct="1">
              <a:spcBef>
                <a:spcPct val="0"/>
              </a:spcBef>
              <a:buClrTx/>
              <a:buSzTx/>
              <a:buFontTx/>
              <a:buNone/>
            </a:pPr>
            <a:endParaRPr lang="en-US" altLang="en-US" sz="3600" dirty="0">
              <a:solidFill>
                <a:srgbClr val="000000"/>
              </a:solidFill>
              <a:latin typeface="Browallia New" panose="020B0604020202020204" pitchFamily="34" charset="-34"/>
              <a:cs typeface="Browallia New" panose="020B0604020202020204" pitchFamily="34" charset="-34"/>
            </a:endParaRPr>
          </a:p>
          <a:p>
            <a:pPr eaLnBrk="1" hangingPunct="1">
              <a:spcBef>
                <a:spcPct val="0"/>
              </a:spcBef>
              <a:buClrTx/>
              <a:buSzTx/>
              <a:buFontTx/>
              <a:buNone/>
            </a:pPr>
            <a:endParaRPr lang="en-US" altLang="en-US" sz="3600" dirty="0">
              <a:solidFill>
                <a:srgbClr val="000000"/>
              </a:solidFill>
              <a:latin typeface="Browallia New" panose="020B0604020202020204" pitchFamily="34" charset="-34"/>
              <a:cs typeface="Browallia New" panose="020B0604020202020204" pitchFamily="34" charset="-34"/>
            </a:endParaRPr>
          </a:p>
          <a:p>
            <a:pPr eaLnBrk="1" hangingPunct="1">
              <a:spcBef>
                <a:spcPct val="0"/>
              </a:spcBef>
              <a:buClrTx/>
              <a:buSzTx/>
              <a:buFontTx/>
              <a:buNone/>
            </a:pPr>
            <a:endParaRPr lang="th-TH" altLang="en-US" sz="3600" dirty="0">
              <a:solidFill>
                <a:srgbClr val="000000"/>
              </a:solidFill>
              <a:latin typeface="Browallia New" panose="020B0604020202020204" pitchFamily="34" charset="-34"/>
              <a:cs typeface="Browallia New" panose="020B0604020202020204" pitchFamily="34" charset="-34"/>
            </a:endParaRPr>
          </a:p>
        </p:txBody>
      </p:sp>
      <p:sp>
        <p:nvSpPr>
          <p:cNvPr id="35844" name="Rectangle 8">
            <a:extLst>
              <a:ext uri="{FF2B5EF4-FFF2-40B4-BE49-F238E27FC236}">
                <a16:creationId xmlns:a16="http://schemas.microsoft.com/office/drawing/2014/main" id="{7A900485-5218-4957-972B-31BAB9759DF8}"/>
              </a:ext>
            </a:extLst>
          </p:cNvPr>
          <p:cNvSpPr>
            <a:spLocks noChangeArrowheads="1"/>
          </p:cNvSpPr>
          <p:nvPr/>
        </p:nvSpPr>
        <p:spPr bwMode="auto">
          <a:xfrm>
            <a:off x="304613" y="1559859"/>
            <a:ext cx="5486587" cy="4445832"/>
          </a:xfrm>
          <a:prstGeom prst="rect">
            <a:avLst/>
          </a:prstGeom>
          <a:solidFill>
            <a:srgbClr val="99FF99"/>
          </a:solidFill>
          <a:ln>
            <a:noFill/>
          </a:ln>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nSpc>
                <a:spcPct val="80000"/>
              </a:lnSpc>
              <a:spcBef>
                <a:spcPct val="0"/>
              </a:spcBef>
              <a:buClrTx/>
              <a:buSzTx/>
              <a:buFontTx/>
              <a:buNone/>
            </a:pPr>
            <a:r>
              <a:rPr lang="th-TH" altLang="en-US" sz="3600" b="1" dirty="0">
                <a:solidFill>
                  <a:srgbClr val="000000"/>
                </a:solidFill>
                <a:latin typeface="Browallia New" panose="020B0604020202020204" pitchFamily="34" charset="-34"/>
                <a:cs typeface="Browallia New" panose="020B0604020202020204" pitchFamily="34" charset="-34"/>
              </a:rPr>
              <a:t>                 </a:t>
            </a:r>
            <a:r>
              <a:rPr lang="en-US" altLang="en-US" sz="3600" b="1" dirty="0">
                <a:solidFill>
                  <a:srgbClr val="000000"/>
                </a:solidFill>
                <a:latin typeface="Browallia New" panose="020B0604020202020204" pitchFamily="34" charset="-34"/>
                <a:cs typeface="Browallia New" panose="020B0604020202020204" pitchFamily="34" charset="-34"/>
              </a:rPr>
              <a:t>Discussion</a:t>
            </a:r>
            <a:endParaRPr lang="th-TH" altLang="en-US" sz="3600" b="1" dirty="0">
              <a:solidFill>
                <a:srgbClr val="000000"/>
              </a:solidFill>
              <a:latin typeface="Browallia New" panose="020B0604020202020204" pitchFamily="34" charset="-34"/>
              <a:cs typeface="Browallia New" panose="020B0604020202020204" pitchFamily="34" charset="-34"/>
            </a:endParaRPr>
          </a:p>
          <a:p>
            <a:pPr lvl="1">
              <a:lnSpc>
                <a:spcPct val="90000"/>
              </a:lnSpc>
              <a:spcBef>
                <a:spcPct val="0"/>
              </a:spcBef>
              <a:buFontTx/>
              <a:buNone/>
            </a:pPr>
            <a:r>
              <a:rPr lang="th-TH" altLang="en-US" sz="3600" dirty="0">
                <a:solidFill>
                  <a:srgbClr val="000000"/>
                </a:solidFill>
                <a:latin typeface="Browallia New" panose="020B0604020202020204" pitchFamily="34" charset="-34"/>
                <a:cs typeface="Browallia New" panose="020B0604020202020204" pitchFamily="34" charset="-34"/>
              </a:rPr>
              <a:t>-</a:t>
            </a:r>
            <a:r>
              <a:rPr lang="en-US" altLang="en-US" sz="3600" dirty="0">
                <a:solidFill>
                  <a:srgbClr val="000000"/>
                </a:solidFill>
                <a:latin typeface="Browallia New" panose="020B0604020202020204" pitchFamily="34" charset="-34"/>
                <a:cs typeface="Browallia New" panose="020B0604020202020204" pitchFamily="34" charset="-34"/>
              </a:rPr>
              <a:t>Translate results at the amplification level by applying the theoretical concepts or other research results to support.</a:t>
            </a:r>
            <a:endParaRPr lang="th-TH" altLang="en-US" sz="3600" dirty="0">
              <a:solidFill>
                <a:srgbClr val="000000"/>
              </a:solidFill>
              <a:latin typeface="Browallia New" panose="020B0604020202020204" pitchFamily="34" charset="-34"/>
              <a:cs typeface="Browallia New" panose="020B0604020202020204" pitchFamily="34" charset="-34"/>
            </a:endParaRPr>
          </a:p>
          <a:p>
            <a:pPr lvl="1">
              <a:lnSpc>
                <a:spcPct val="90000"/>
              </a:lnSpc>
              <a:spcBef>
                <a:spcPct val="0"/>
              </a:spcBef>
              <a:buFontTx/>
              <a:buNone/>
            </a:pPr>
            <a:r>
              <a:rPr lang="th-TH" altLang="en-US" sz="3600" dirty="0">
                <a:solidFill>
                  <a:srgbClr val="000000"/>
                </a:solidFill>
                <a:latin typeface="Browallia New" panose="020B0604020202020204" pitchFamily="34" charset="-34"/>
                <a:cs typeface="Browallia New" panose="020B0604020202020204" pitchFamily="34" charset="-34"/>
              </a:rPr>
              <a:t>- </a:t>
            </a:r>
            <a:r>
              <a:rPr lang="en-US" altLang="en-US" sz="3600" dirty="0">
                <a:solidFill>
                  <a:srgbClr val="000000"/>
                </a:solidFill>
                <a:latin typeface="Browallia New" panose="020B0604020202020204" pitchFamily="34" charset="-34"/>
                <a:cs typeface="Browallia New" panose="020B0604020202020204" pitchFamily="34" charset="-34"/>
              </a:rPr>
              <a:t>It is not necessary to discuss every item based on conclusions.</a:t>
            </a:r>
            <a:endParaRPr lang="th-TH" altLang="en-US" sz="3600" dirty="0">
              <a:solidFill>
                <a:srgbClr val="000000"/>
              </a:solidFill>
              <a:latin typeface="Browallia New" panose="020B0604020202020204" pitchFamily="34" charset="-34"/>
              <a:cs typeface="Browallia New" panose="020B0604020202020204" pitchFamily="34" charset="-34"/>
            </a:endParaRPr>
          </a:p>
          <a:p>
            <a:pPr lvl="1">
              <a:lnSpc>
                <a:spcPct val="90000"/>
              </a:lnSpc>
              <a:spcBef>
                <a:spcPct val="0"/>
              </a:spcBef>
              <a:buFontTx/>
              <a:buNone/>
            </a:pPr>
            <a:r>
              <a:rPr lang="th-TH" altLang="en-US" sz="3600" dirty="0">
                <a:solidFill>
                  <a:srgbClr val="000000"/>
                </a:solidFill>
                <a:latin typeface="Browallia New" panose="020B0604020202020204" pitchFamily="34" charset="-34"/>
                <a:cs typeface="Browallia New" panose="020B0604020202020204" pitchFamily="34" charset="-34"/>
              </a:rPr>
              <a:t>-</a:t>
            </a:r>
            <a:r>
              <a:rPr lang="en-US" altLang="en-US" sz="3600" dirty="0">
                <a:solidFill>
                  <a:srgbClr val="000000"/>
                </a:solidFill>
                <a:latin typeface="Browallia New" panose="020B0604020202020204" pitchFamily="34" charset="-34"/>
                <a:cs typeface="Browallia New" panose="020B0604020202020204" pitchFamily="34" charset="-34"/>
              </a:rPr>
              <a:t> Raise a noteworthy or outstanding point.</a:t>
            </a:r>
            <a:endParaRPr lang="th-TH" altLang="en-US" sz="3600" dirty="0">
              <a:solidFill>
                <a:srgbClr val="000000"/>
              </a:solidFill>
              <a:latin typeface="Browallia New" panose="020B0604020202020204" pitchFamily="34" charset="-34"/>
              <a:cs typeface="Browallia New" panose="020B0604020202020204" pitchFamily="34" charset="-34"/>
            </a:endParaRPr>
          </a:p>
        </p:txBody>
      </p:sp>
    </p:spTree>
  </p:cSld>
  <p:clrMapOvr>
    <a:masterClrMapping/>
  </p:clrMapOvr>
  <p:transition advClick="0"/>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EE8B2E-11BE-4BFC-96AD-B9CA20412B0D}"/>
              </a:ext>
            </a:extLst>
          </p:cNvPr>
          <p:cNvSpPr>
            <a:spLocks noGrp="1" noChangeArrowheads="1"/>
          </p:cNvSpPr>
          <p:nvPr>
            <p:ph type="title"/>
          </p:nvPr>
        </p:nvSpPr>
        <p:spPr>
          <a:xfrm>
            <a:off x="1524000" y="260350"/>
            <a:ext cx="9144000" cy="738664"/>
          </a:xfrm>
        </p:spPr>
        <p:txBody>
          <a:bodyPr/>
          <a:lstStyle/>
          <a:p>
            <a:pPr eaLnBrk="1" hangingPunct="1">
              <a:defRPr/>
            </a:pPr>
            <a:r>
              <a:rPr lang="en-US" sz="4800" dirty="0">
                <a:solidFill>
                  <a:srgbClr val="000000"/>
                </a:solidFill>
                <a:cs typeface="FreesiaUPC" pitchFamily="34" charset="-34"/>
              </a:rPr>
              <a:t>Example Discussion</a:t>
            </a:r>
            <a:endParaRPr lang="th-TH" sz="4800" dirty="0">
              <a:solidFill>
                <a:srgbClr val="000000"/>
              </a:solidFill>
              <a:cs typeface="FreesiaUPC" pitchFamily="34" charset="-34"/>
            </a:endParaRPr>
          </a:p>
        </p:txBody>
      </p:sp>
      <p:sp>
        <p:nvSpPr>
          <p:cNvPr id="36867" name="Text Box 4">
            <a:extLst>
              <a:ext uri="{FF2B5EF4-FFF2-40B4-BE49-F238E27FC236}">
                <a16:creationId xmlns:a16="http://schemas.microsoft.com/office/drawing/2014/main" id="{AB232EB6-046C-4D49-9825-8D41FFBEB19C}"/>
              </a:ext>
            </a:extLst>
          </p:cNvPr>
          <p:cNvSpPr txBox="1">
            <a:spLocks noChangeArrowheads="1"/>
          </p:cNvSpPr>
          <p:nvPr/>
        </p:nvSpPr>
        <p:spPr bwMode="auto">
          <a:xfrm>
            <a:off x="457200" y="999014"/>
            <a:ext cx="11582400" cy="5812360"/>
          </a:xfrm>
          <a:prstGeom prst="rect">
            <a:avLst/>
          </a:prstGeom>
          <a:solidFill>
            <a:srgbClr val="99FF99"/>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130000"/>
              </a:lnSpc>
              <a:spcBef>
                <a:spcPct val="0"/>
              </a:spcBef>
              <a:buClrTx/>
              <a:buSzTx/>
              <a:buFontTx/>
              <a:buNone/>
            </a:pPr>
            <a:r>
              <a:rPr lang="en-US" altLang="en-US" sz="3600" i="1" dirty="0">
                <a:solidFill>
                  <a:srgbClr val="000000"/>
                </a:solidFill>
                <a:latin typeface="FreesiaDSE" pitchFamily="34" charset="0"/>
                <a:cs typeface="FreesiaUPC" panose="020B0604020202020204" pitchFamily="34" charset="-34"/>
              </a:rPr>
              <a:t>From the research results it was found that…………which is in accordance with the research hypothesis which is consistent with the research results of………………… This conclusion may be due to……….</a:t>
            </a:r>
          </a:p>
          <a:p>
            <a:pPr lvl="3" eaLnBrk="1" hangingPunct="1">
              <a:lnSpc>
                <a:spcPct val="130000"/>
              </a:lnSpc>
              <a:spcBef>
                <a:spcPct val="0"/>
              </a:spcBef>
              <a:buFontTx/>
              <a:buNone/>
            </a:pPr>
            <a:r>
              <a:rPr lang="th-TH" altLang="en-US" sz="3600" i="1" dirty="0">
                <a:solidFill>
                  <a:srgbClr val="000000"/>
                </a:solidFill>
                <a:latin typeface="FreesiaDSE" pitchFamily="34" charset="0"/>
                <a:cs typeface="FreesiaUPC" panose="020B0604020202020204" pitchFamily="34" charset="-34"/>
              </a:rPr>
              <a:t>1)........................</a:t>
            </a:r>
          </a:p>
          <a:p>
            <a:pPr lvl="3" eaLnBrk="1" hangingPunct="1">
              <a:lnSpc>
                <a:spcPct val="130000"/>
              </a:lnSpc>
              <a:spcBef>
                <a:spcPct val="0"/>
              </a:spcBef>
              <a:buFontTx/>
              <a:buNone/>
            </a:pPr>
            <a:r>
              <a:rPr lang="th-TH" altLang="en-US" sz="3600" i="1" dirty="0">
                <a:solidFill>
                  <a:srgbClr val="000000"/>
                </a:solidFill>
                <a:latin typeface="FreesiaDSE" pitchFamily="34" charset="0"/>
                <a:cs typeface="FreesiaUPC" panose="020B0604020202020204" pitchFamily="34" charset="-34"/>
              </a:rPr>
              <a:t>2).........................</a:t>
            </a:r>
          </a:p>
          <a:p>
            <a:pPr lvl="3" eaLnBrk="1" hangingPunct="1">
              <a:lnSpc>
                <a:spcPct val="130000"/>
              </a:lnSpc>
              <a:spcBef>
                <a:spcPct val="0"/>
              </a:spcBef>
              <a:buFontTx/>
              <a:buNone/>
            </a:pPr>
            <a:r>
              <a:rPr lang="th-TH" altLang="en-US" sz="3600" i="1" dirty="0">
                <a:solidFill>
                  <a:srgbClr val="000000"/>
                </a:solidFill>
                <a:latin typeface="FreesiaDSE" pitchFamily="34" charset="0"/>
                <a:cs typeface="FreesiaUPC" panose="020B0604020202020204" pitchFamily="34" charset="-34"/>
              </a:rPr>
              <a:t>3).......................</a:t>
            </a:r>
            <a:endParaRPr lang="th-TH" altLang="zh-CN" sz="3600" i="1" dirty="0">
              <a:solidFill>
                <a:srgbClr val="000000"/>
              </a:solidFill>
              <a:latin typeface="FreesiaDSE" pitchFamily="34" charset="0"/>
              <a:cs typeface="FreesiaUPC" panose="020B0604020202020204" pitchFamily="34" charset="-34"/>
            </a:endParaRPr>
          </a:p>
          <a:p>
            <a:pPr eaLnBrk="1" hangingPunct="1">
              <a:lnSpc>
                <a:spcPct val="130000"/>
              </a:lnSpc>
              <a:spcBef>
                <a:spcPct val="0"/>
              </a:spcBef>
              <a:buClrTx/>
              <a:buSzTx/>
              <a:buFontTx/>
              <a:buNone/>
            </a:pPr>
            <a:r>
              <a:rPr lang="en-US" altLang="zh-CN" sz="3600" i="1" dirty="0">
                <a:solidFill>
                  <a:srgbClr val="000000"/>
                </a:solidFill>
                <a:latin typeface="FreesiaDSE" pitchFamily="34" charset="0"/>
                <a:cs typeface="FreesiaUPC" panose="020B0604020202020204" pitchFamily="34" charset="-34"/>
              </a:rPr>
              <a:t>All 3 observations are consistent with the concept of</a:t>
            </a:r>
            <a:r>
              <a:rPr lang="th-TH" altLang="zh-CN" sz="3600" i="1" dirty="0">
                <a:solidFill>
                  <a:srgbClr val="000000"/>
                </a:solidFill>
                <a:latin typeface="FreesiaDSE" pitchFamily="34" charset="0"/>
                <a:cs typeface="FreesiaUPC" panose="020B0604020202020204" pitchFamily="34" charset="-34"/>
              </a:rPr>
              <a:t>.............. </a:t>
            </a:r>
            <a:endParaRPr lang="th-TH" altLang="en-US" sz="3600" i="1" dirty="0">
              <a:solidFill>
                <a:srgbClr val="000000"/>
              </a:solidFill>
              <a:latin typeface="FreesiaDSE" pitchFamily="34" charset="0"/>
              <a:cs typeface="FreesiaUPC" panose="020B0604020202020204" pitchFamily="34" charset="-34"/>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CF9777A-1BB7-44C6-B7A6-67BDBC6BEE46}"/>
              </a:ext>
            </a:extLst>
          </p:cNvPr>
          <p:cNvSpPr>
            <a:spLocks noGrp="1" noChangeArrowheads="1"/>
          </p:cNvSpPr>
          <p:nvPr>
            <p:ph type="title"/>
          </p:nvPr>
        </p:nvSpPr>
        <p:spPr>
          <a:xfrm>
            <a:off x="1600200" y="609600"/>
            <a:ext cx="9144000" cy="738664"/>
          </a:xfrm>
          <a:solidFill>
            <a:srgbClr val="DDDDDD"/>
          </a:solidFill>
        </p:spPr>
        <p:txBody>
          <a:bodyPr/>
          <a:lstStyle/>
          <a:p>
            <a:pPr eaLnBrk="1" hangingPunct="1">
              <a:defRPr/>
            </a:pPr>
            <a:r>
              <a:rPr lang="th-TH" sz="4800" dirty="0">
                <a:solidFill>
                  <a:srgbClr val="000000"/>
                </a:solidFill>
                <a:effectLst>
                  <a:outerShdw blurRad="38100" dist="38100" dir="2700000" algn="tl">
                    <a:srgbClr val="FFFFFF"/>
                  </a:outerShdw>
                </a:effectLst>
                <a:cs typeface="FreesiaUPC" pitchFamily="34" charset="-34"/>
              </a:rPr>
              <a:t>    </a:t>
            </a:r>
            <a:r>
              <a:rPr lang="en-US" sz="4800" dirty="0">
                <a:solidFill>
                  <a:srgbClr val="000000"/>
                </a:solidFill>
                <a:effectLst>
                  <a:outerShdw blurRad="38100" dist="38100" dir="2700000" algn="tl">
                    <a:srgbClr val="FFFFFF"/>
                  </a:outerShdw>
                </a:effectLst>
                <a:cs typeface="FreesiaUPC" pitchFamily="34" charset="-34"/>
              </a:rPr>
              <a:t>Reference</a:t>
            </a:r>
            <a:endParaRPr lang="th-TH" sz="4800" dirty="0">
              <a:solidFill>
                <a:srgbClr val="000000"/>
              </a:solidFill>
              <a:effectLst>
                <a:outerShdw blurRad="38100" dist="38100" dir="2700000" algn="tl">
                  <a:srgbClr val="FFFFFF"/>
                </a:outerShdw>
              </a:effectLst>
              <a:cs typeface="FreesiaUPC" pitchFamily="34" charset="-34"/>
            </a:endParaRPr>
          </a:p>
        </p:txBody>
      </p:sp>
      <p:sp>
        <p:nvSpPr>
          <p:cNvPr id="37891" name="Rectangle 4">
            <a:extLst>
              <a:ext uri="{FF2B5EF4-FFF2-40B4-BE49-F238E27FC236}">
                <a16:creationId xmlns:a16="http://schemas.microsoft.com/office/drawing/2014/main" id="{1B76F2D8-35A6-476F-BC63-5D5594102282}"/>
              </a:ext>
            </a:extLst>
          </p:cNvPr>
          <p:cNvSpPr>
            <a:spLocks noGrp="1" noChangeArrowheads="1"/>
          </p:cNvSpPr>
          <p:nvPr>
            <p:ph type="body" idx="1"/>
          </p:nvPr>
        </p:nvSpPr>
        <p:spPr>
          <a:xfrm>
            <a:off x="1992312" y="1916113"/>
            <a:ext cx="8675687" cy="3727174"/>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buClr>
                <a:srgbClr val="000000"/>
              </a:buClr>
              <a:buFont typeface="Wingdings" panose="05000000000000000000" pitchFamily="2" charset="2"/>
              <a:buChar char="Ø"/>
            </a:pPr>
            <a:r>
              <a:rPr lang="th-TH" altLang="en-US" dirty="0">
                <a:solidFill>
                  <a:srgbClr val="000000"/>
                </a:solidFill>
                <a:latin typeface="Browallia New" panose="020B0604020202020204" pitchFamily="34" charset="-34"/>
                <a:cs typeface="Browallia New" panose="020B0604020202020204" pitchFamily="34" charset="-34"/>
              </a:rPr>
              <a:t> </a:t>
            </a:r>
            <a:r>
              <a:rPr lang="en-US" altLang="en-US" sz="4000" b="1" dirty="0">
                <a:solidFill>
                  <a:srgbClr val="000000"/>
                </a:solidFill>
                <a:latin typeface="Browallia New" panose="020B0604020202020204" pitchFamily="34" charset="-34"/>
                <a:cs typeface="Browallia New" panose="020B0604020202020204" pitchFamily="34" charset="-34"/>
              </a:rPr>
              <a:t>Bibliography</a:t>
            </a:r>
            <a:endParaRPr lang="th-TH" altLang="en-US" dirty="0">
              <a:solidFill>
                <a:srgbClr val="000000"/>
              </a:solidFill>
              <a:latin typeface="Browallia New" panose="020B0604020202020204" pitchFamily="34" charset="-34"/>
              <a:cs typeface="Browallia New" panose="020B0604020202020204" pitchFamily="34" charset="-34"/>
            </a:endParaRPr>
          </a:p>
          <a:p>
            <a:pPr eaLnBrk="1" hangingPunct="1">
              <a:lnSpc>
                <a:spcPct val="90000"/>
              </a:lnSpc>
              <a:buClr>
                <a:srgbClr val="000000"/>
              </a:buClr>
              <a:buFont typeface="Wingdings" panose="05000000000000000000" pitchFamily="2" charset="2"/>
              <a:buChar char="Ø"/>
            </a:pPr>
            <a:endParaRPr lang="th-TH" altLang="en-US" sz="2800" dirty="0">
              <a:solidFill>
                <a:srgbClr val="000000"/>
              </a:solidFill>
              <a:latin typeface="Browallia New" panose="020B0604020202020204" pitchFamily="34" charset="-34"/>
              <a:cs typeface="Browallia New" panose="020B0604020202020204" pitchFamily="34" charset="-34"/>
            </a:endParaRPr>
          </a:p>
          <a:p>
            <a:pPr eaLnBrk="1" hangingPunct="1">
              <a:lnSpc>
                <a:spcPct val="90000"/>
              </a:lnSpc>
              <a:buClr>
                <a:srgbClr val="000000"/>
              </a:buClr>
              <a:buFont typeface="Wingdings" panose="05000000000000000000" pitchFamily="2" charset="2"/>
              <a:buChar char="Ø"/>
            </a:pPr>
            <a:r>
              <a:rPr lang="th-TH" altLang="en-US" dirty="0">
                <a:solidFill>
                  <a:srgbClr val="000000"/>
                </a:solidFill>
                <a:latin typeface="Browallia New" panose="020B0604020202020204" pitchFamily="34" charset="-34"/>
                <a:cs typeface="Browallia New" panose="020B0604020202020204" pitchFamily="34" charset="-34"/>
              </a:rPr>
              <a:t>  </a:t>
            </a:r>
            <a:r>
              <a:rPr lang="en-US" altLang="en-US" dirty="0">
                <a:solidFill>
                  <a:srgbClr val="000000"/>
                </a:solidFill>
                <a:latin typeface="Browallia New" panose="020B0604020202020204" pitchFamily="34" charset="-34"/>
                <a:cs typeface="Browallia New" panose="020B0604020202020204" pitchFamily="34" charset="-34"/>
              </a:rPr>
              <a:t>Appendix</a:t>
            </a:r>
            <a:endParaRPr lang="th-TH" altLang="en-US" dirty="0">
              <a:solidFill>
                <a:srgbClr val="000000"/>
              </a:solidFill>
              <a:latin typeface="Browallia New" panose="020B0604020202020204" pitchFamily="34" charset="-34"/>
              <a:cs typeface="Browallia New" panose="020B0604020202020204" pitchFamily="34" charset="-34"/>
            </a:endParaRPr>
          </a:p>
          <a:p>
            <a:pPr eaLnBrk="1" hangingPunct="1">
              <a:lnSpc>
                <a:spcPct val="90000"/>
              </a:lnSpc>
              <a:buFontTx/>
              <a:buNone/>
            </a:pPr>
            <a:r>
              <a:rPr lang="th-TH" altLang="en-US" dirty="0">
                <a:solidFill>
                  <a:srgbClr val="000000"/>
                </a:solidFill>
                <a:latin typeface="Browallia New" panose="020B0604020202020204" pitchFamily="34" charset="-34"/>
                <a:cs typeface="Browallia New" panose="020B0604020202020204" pitchFamily="34" charset="-34"/>
              </a:rPr>
              <a:t>	 - </a:t>
            </a:r>
            <a:r>
              <a:rPr lang="en-US" altLang="en-US" dirty="0">
                <a:solidFill>
                  <a:srgbClr val="000000"/>
                </a:solidFill>
                <a:latin typeface="Browallia New" panose="020B0604020202020204" pitchFamily="34" charset="-34"/>
                <a:cs typeface="Browallia New" panose="020B0604020202020204" pitchFamily="34" charset="-34"/>
              </a:rPr>
              <a:t>Research tools</a:t>
            </a:r>
            <a:endParaRPr lang="th-TH" altLang="en-US" dirty="0">
              <a:solidFill>
                <a:srgbClr val="000000"/>
              </a:solidFill>
              <a:latin typeface="Browallia New" panose="020B0604020202020204" pitchFamily="34" charset="-34"/>
              <a:cs typeface="Browallia New" panose="020B0604020202020204" pitchFamily="34" charset="-34"/>
            </a:endParaRPr>
          </a:p>
          <a:p>
            <a:pPr eaLnBrk="1" hangingPunct="1">
              <a:lnSpc>
                <a:spcPct val="90000"/>
              </a:lnSpc>
              <a:buFontTx/>
              <a:buNone/>
            </a:pPr>
            <a:r>
              <a:rPr lang="th-TH" altLang="en-US" dirty="0">
                <a:solidFill>
                  <a:srgbClr val="000000"/>
                </a:solidFill>
                <a:latin typeface="Browallia New" panose="020B0604020202020204" pitchFamily="34" charset="-34"/>
                <a:cs typeface="Browallia New" panose="020B0604020202020204" pitchFamily="34" charset="-34"/>
              </a:rPr>
              <a:t>	 - </a:t>
            </a:r>
            <a:r>
              <a:rPr lang="en-US" altLang="en-US" dirty="0">
                <a:solidFill>
                  <a:srgbClr val="000000"/>
                </a:solidFill>
                <a:latin typeface="Browallia New" panose="020B0604020202020204" pitchFamily="34" charset="-34"/>
                <a:cs typeface="Browallia New" panose="020B0604020202020204" pitchFamily="34" charset="-34"/>
              </a:rPr>
              <a:t>List of experts</a:t>
            </a:r>
            <a:endParaRPr lang="th-TH" altLang="en-US" dirty="0">
              <a:solidFill>
                <a:srgbClr val="000000"/>
              </a:solidFill>
              <a:latin typeface="Browallia New" panose="020B0604020202020204" pitchFamily="34" charset="-34"/>
              <a:cs typeface="Browallia New" panose="020B0604020202020204" pitchFamily="34" charset="-34"/>
            </a:endParaRPr>
          </a:p>
          <a:p>
            <a:pPr eaLnBrk="1" hangingPunct="1">
              <a:lnSpc>
                <a:spcPct val="90000"/>
              </a:lnSpc>
              <a:buFontTx/>
              <a:buNone/>
            </a:pPr>
            <a:r>
              <a:rPr lang="th-TH" altLang="en-US" dirty="0">
                <a:solidFill>
                  <a:srgbClr val="000000"/>
                </a:solidFill>
                <a:latin typeface="Browallia New" panose="020B0604020202020204" pitchFamily="34" charset="-34"/>
                <a:cs typeface="Browallia New" panose="020B0604020202020204" pitchFamily="34" charset="-34"/>
              </a:rPr>
              <a:t>	 - </a:t>
            </a:r>
            <a:r>
              <a:rPr lang="en-US" altLang="en-US" dirty="0">
                <a:solidFill>
                  <a:srgbClr val="000000"/>
                </a:solidFill>
                <a:latin typeface="Browallia New" panose="020B0604020202020204" pitchFamily="34" charset="-34"/>
                <a:cs typeface="Browallia New" panose="020B0604020202020204" pitchFamily="34" charset="-34"/>
              </a:rPr>
              <a:t>data analysis results</a:t>
            </a:r>
            <a:endParaRPr lang="th-TH" altLang="en-US" dirty="0">
              <a:solidFill>
                <a:srgbClr val="000000"/>
              </a:solidFill>
              <a:latin typeface="Browallia New" panose="020B0604020202020204" pitchFamily="34" charset="-34"/>
              <a:cs typeface="Browallia New" panose="020B0604020202020204" pitchFamily="34" charset="-34"/>
            </a:endParaRPr>
          </a:p>
          <a:p>
            <a:pPr>
              <a:lnSpc>
                <a:spcPct val="90000"/>
              </a:lnSpc>
              <a:spcBef>
                <a:spcPct val="0"/>
              </a:spcBef>
              <a:buClrTx/>
              <a:buSzTx/>
              <a:buFontTx/>
              <a:buNone/>
            </a:pPr>
            <a:endParaRPr lang="th-TH" altLang="en-US" dirty="0">
              <a:solidFill>
                <a:srgbClr val="000000"/>
              </a:solidFill>
              <a:latin typeface="Browallia New" panose="020B0604020202020204" pitchFamily="34" charset="-34"/>
              <a:cs typeface="Browallia New" panose="020B0604020202020204"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911032" y="1821116"/>
            <a:ext cx="8918575" cy="1501775"/>
            <a:chOff x="1911032" y="1821116"/>
            <a:chExt cx="8918575" cy="1501775"/>
          </a:xfrm>
        </p:grpSpPr>
        <p:pic>
          <p:nvPicPr>
            <p:cNvPr id="5" name="object 5"/>
            <p:cNvPicPr/>
            <p:nvPr/>
          </p:nvPicPr>
          <p:blipFill>
            <a:blip r:embed="rId2" cstate="print"/>
            <a:stretch>
              <a:fillRect/>
            </a:stretch>
          </p:blipFill>
          <p:spPr>
            <a:xfrm>
              <a:off x="1912620" y="1822704"/>
              <a:ext cx="8915400" cy="1498092"/>
            </a:xfrm>
            <a:prstGeom prst="rect">
              <a:avLst/>
            </a:prstGeom>
          </p:spPr>
        </p:pic>
        <p:sp>
          <p:nvSpPr>
            <p:cNvPr id="6" name="object 6"/>
            <p:cNvSpPr/>
            <p:nvPr/>
          </p:nvSpPr>
          <p:spPr>
            <a:xfrm>
              <a:off x="1912620" y="1822704"/>
              <a:ext cx="8915400" cy="1498600"/>
            </a:xfrm>
            <a:custGeom>
              <a:avLst/>
              <a:gdLst/>
              <a:ahLst/>
              <a:cxnLst/>
              <a:rect l="l" t="t" r="r" b="b"/>
              <a:pathLst>
                <a:path w="8915400" h="1498600">
                  <a:moveTo>
                    <a:pt x="8915400" y="0"/>
                  </a:moveTo>
                  <a:lnTo>
                    <a:pt x="7429881" y="1498092"/>
                  </a:lnTo>
                  <a:lnTo>
                    <a:pt x="1485519" y="1498092"/>
                  </a:lnTo>
                  <a:lnTo>
                    <a:pt x="0" y="0"/>
                  </a:lnTo>
                  <a:lnTo>
                    <a:pt x="8915400" y="0"/>
                  </a:lnTo>
                  <a:close/>
                </a:path>
              </a:pathLst>
            </a:custGeom>
            <a:ln w="3175">
              <a:solidFill>
                <a:srgbClr val="00AFEF"/>
              </a:solidFill>
              <a:prstDash val="sysDot"/>
            </a:ln>
          </p:spPr>
          <p:txBody>
            <a:bodyPr wrap="square" lIns="0" tIns="0" rIns="0" bIns="0" rtlCol="0"/>
            <a:lstStyle/>
            <a:p>
              <a:endParaRPr/>
            </a:p>
          </p:txBody>
        </p:sp>
      </p:grpSp>
      <p:grpSp>
        <p:nvGrpSpPr>
          <p:cNvPr id="8" name="object 8"/>
          <p:cNvGrpSpPr/>
          <p:nvPr/>
        </p:nvGrpSpPr>
        <p:grpSpPr>
          <a:xfrm>
            <a:off x="3390900" y="3269719"/>
            <a:ext cx="5958840" cy="1513840"/>
            <a:chOff x="3390900" y="3313176"/>
            <a:chExt cx="5958840" cy="1513840"/>
          </a:xfrm>
        </p:grpSpPr>
        <p:pic>
          <p:nvPicPr>
            <p:cNvPr id="9" name="object 9"/>
            <p:cNvPicPr/>
            <p:nvPr/>
          </p:nvPicPr>
          <p:blipFill>
            <a:blip r:embed="rId3" cstate="print"/>
            <a:stretch>
              <a:fillRect/>
            </a:stretch>
          </p:blipFill>
          <p:spPr>
            <a:xfrm>
              <a:off x="3398520" y="3320796"/>
              <a:ext cx="5943600" cy="1498091"/>
            </a:xfrm>
            <a:prstGeom prst="rect">
              <a:avLst/>
            </a:prstGeom>
          </p:spPr>
        </p:pic>
        <p:sp>
          <p:nvSpPr>
            <p:cNvPr id="10" name="object 10"/>
            <p:cNvSpPr/>
            <p:nvPr/>
          </p:nvSpPr>
          <p:spPr>
            <a:xfrm>
              <a:off x="3398520" y="3320796"/>
              <a:ext cx="5943600" cy="1498600"/>
            </a:xfrm>
            <a:custGeom>
              <a:avLst/>
              <a:gdLst/>
              <a:ahLst/>
              <a:cxnLst/>
              <a:rect l="l" t="t" r="r" b="b"/>
              <a:pathLst>
                <a:path w="5943600" h="1498600">
                  <a:moveTo>
                    <a:pt x="5943600" y="0"/>
                  </a:moveTo>
                  <a:lnTo>
                    <a:pt x="4458081" y="1498091"/>
                  </a:lnTo>
                  <a:lnTo>
                    <a:pt x="1485518" y="1498091"/>
                  </a:lnTo>
                  <a:lnTo>
                    <a:pt x="0" y="0"/>
                  </a:lnTo>
                  <a:lnTo>
                    <a:pt x="5943600" y="0"/>
                  </a:lnTo>
                  <a:close/>
                </a:path>
              </a:pathLst>
            </a:custGeom>
            <a:ln w="15240">
              <a:solidFill>
                <a:srgbClr val="00AFEF"/>
              </a:solidFill>
            </a:ln>
          </p:spPr>
          <p:txBody>
            <a:bodyPr wrap="square" lIns="0" tIns="0" rIns="0" bIns="0" rtlCol="0"/>
            <a:lstStyle/>
            <a:p>
              <a:endParaRPr/>
            </a:p>
          </p:txBody>
        </p:sp>
      </p:grpSp>
      <p:grpSp>
        <p:nvGrpSpPr>
          <p:cNvPr id="12" name="object 12"/>
          <p:cNvGrpSpPr/>
          <p:nvPr/>
        </p:nvGrpSpPr>
        <p:grpSpPr>
          <a:xfrm>
            <a:off x="4884420" y="4818887"/>
            <a:ext cx="2971800" cy="1498600"/>
            <a:chOff x="4884420" y="4818887"/>
            <a:chExt cx="2971800" cy="1498600"/>
          </a:xfrm>
        </p:grpSpPr>
        <p:pic>
          <p:nvPicPr>
            <p:cNvPr id="13" name="object 13"/>
            <p:cNvPicPr/>
            <p:nvPr/>
          </p:nvPicPr>
          <p:blipFill>
            <a:blip r:embed="rId4" cstate="print"/>
            <a:stretch>
              <a:fillRect/>
            </a:stretch>
          </p:blipFill>
          <p:spPr>
            <a:xfrm>
              <a:off x="4884420" y="4818887"/>
              <a:ext cx="2971800" cy="1498092"/>
            </a:xfrm>
            <a:prstGeom prst="rect">
              <a:avLst/>
            </a:prstGeom>
          </p:spPr>
        </p:pic>
        <p:sp>
          <p:nvSpPr>
            <p:cNvPr id="14" name="object 14"/>
            <p:cNvSpPr/>
            <p:nvPr/>
          </p:nvSpPr>
          <p:spPr>
            <a:xfrm>
              <a:off x="4884420" y="4818887"/>
              <a:ext cx="2971800" cy="1498600"/>
            </a:xfrm>
            <a:custGeom>
              <a:avLst/>
              <a:gdLst/>
              <a:ahLst/>
              <a:cxnLst/>
              <a:rect l="l" t="t" r="r" b="b"/>
              <a:pathLst>
                <a:path w="2971800" h="1498600">
                  <a:moveTo>
                    <a:pt x="2971800" y="0"/>
                  </a:moveTo>
                  <a:lnTo>
                    <a:pt x="1486280" y="1498092"/>
                  </a:lnTo>
                  <a:lnTo>
                    <a:pt x="1485518" y="1498092"/>
                  </a:lnTo>
                  <a:lnTo>
                    <a:pt x="0" y="0"/>
                  </a:lnTo>
                  <a:lnTo>
                    <a:pt x="2971800" y="0"/>
                  </a:lnTo>
                  <a:close/>
                </a:path>
              </a:pathLst>
            </a:custGeom>
            <a:ln w="15240">
              <a:solidFill>
                <a:srgbClr val="00AFEF"/>
              </a:solidFill>
            </a:ln>
          </p:spPr>
          <p:txBody>
            <a:bodyPr wrap="square" lIns="0" tIns="0" rIns="0" bIns="0" rtlCol="0"/>
            <a:lstStyle/>
            <a:p>
              <a:endParaRPr/>
            </a:p>
          </p:txBody>
        </p:sp>
      </p:grpSp>
      <p:sp>
        <p:nvSpPr>
          <p:cNvPr id="16" name="object 16"/>
          <p:cNvSpPr txBox="1"/>
          <p:nvPr/>
        </p:nvSpPr>
        <p:spPr>
          <a:xfrm>
            <a:off x="2235200" y="2177618"/>
            <a:ext cx="358140" cy="1123315"/>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1</a:t>
            </a:r>
            <a:endParaRPr sz="7200">
              <a:latin typeface="Tahoma"/>
              <a:cs typeface="Tahoma"/>
            </a:endParaRPr>
          </a:p>
        </p:txBody>
      </p:sp>
      <p:sp>
        <p:nvSpPr>
          <p:cNvPr id="17" name="object 17"/>
          <p:cNvSpPr txBox="1"/>
          <p:nvPr/>
        </p:nvSpPr>
        <p:spPr>
          <a:xfrm>
            <a:off x="3579114" y="3647389"/>
            <a:ext cx="358140" cy="1123315"/>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2</a:t>
            </a:r>
            <a:endParaRPr sz="7200">
              <a:latin typeface="Tahoma"/>
              <a:cs typeface="Tahoma"/>
            </a:endParaRPr>
          </a:p>
        </p:txBody>
      </p:sp>
      <p:sp>
        <p:nvSpPr>
          <p:cNvPr id="18" name="object 18"/>
          <p:cNvSpPr txBox="1"/>
          <p:nvPr/>
        </p:nvSpPr>
        <p:spPr>
          <a:xfrm>
            <a:off x="4396866" y="5017719"/>
            <a:ext cx="358140" cy="1122680"/>
          </a:xfrm>
          <a:prstGeom prst="rect">
            <a:avLst/>
          </a:prstGeom>
        </p:spPr>
        <p:txBody>
          <a:bodyPr vert="horz" wrap="square" lIns="0" tIns="12700" rIns="0" bIns="0" rtlCol="0">
            <a:spAutoFit/>
          </a:bodyPr>
          <a:lstStyle/>
          <a:p>
            <a:pPr marL="12700">
              <a:lnSpc>
                <a:spcPct val="100000"/>
              </a:lnSpc>
              <a:spcBef>
                <a:spcPts val="100"/>
              </a:spcBef>
            </a:pPr>
            <a:r>
              <a:rPr sz="7200" b="1" spc="-1970" dirty="0">
                <a:latin typeface="Tahoma"/>
                <a:cs typeface="Tahoma"/>
              </a:rPr>
              <a:t>3</a:t>
            </a:r>
            <a:endParaRPr sz="7200">
              <a:latin typeface="Tahoma"/>
              <a:cs typeface="Tahoma"/>
            </a:endParaRPr>
          </a:p>
        </p:txBody>
      </p:sp>
      <p:graphicFrame>
        <p:nvGraphicFramePr>
          <p:cNvPr id="19" name="Table 18"/>
          <p:cNvGraphicFramePr>
            <a:graphicFrameLocks noGrp="1"/>
          </p:cNvGraphicFramePr>
          <p:nvPr>
            <p:extLst>
              <p:ext uri="{D42A27DB-BD31-4B8C-83A1-F6EECF244321}">
                <p14:modId xmlns:p14="http://schemas.microsoft.com/office/powerpoint/2010/main" val="1232983623"/>
              </p:ext>
            </p:extLst>
          </p:nvPr>
        </p:nvGraphicFramePr>
        <p:xfrm>
          <a:off x="2726675" y="1905000"/>
          <a:ext cx="7162800" cy="1097280"/>
        </p:xfrm>
        <a:graphic>
          <a:graphicData uri="http://schemas.openxmlformats.org/drawingml/2006/table">
            <a:tbl>
              <a:tblPr/>
              <a:tblGrid>
                <a:gridCol w="836531">
                  <a:extLst>
                    <a:ext uri="{9D8B030D-6E8A-4147-A177-3AD203B41FA5}">
                      <a16:colId xmlns:a16="http://schemas.microsoft.com/office/drawing/2014/main" val="20000"/>
                    </a:ext>
                  </a:extLst>
                </a:gridCol>
                <a:gridCol w="6326269">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85750" marR="0" algn="l">
                        <a:spcBef>
                          <a:spcPts val="0"/>
                        </a:spcBef>
                        <a:spcAft>
                          <a:spcPts val="0"/>
                        </a:spcAft>
                      </a:pPr>
                      <a:r>
                        <a:rPr lang="th-TH"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เกริ่นนำ/แผนพัฒนา/ยุทธศาสตร์/</a:t>
                      </a:r>
                    </a:p>
                    <a:p>
                      <a:pPr marL="285750" marR="0" algn="l">
                        <a:spcBef>
                          <a:spcPts val="0"/>
                        </a:spcBef>
                        <a:spcAft>
                          <a:spcPts val="0"/>
                        </a:spcAft>
                      </a:pPr>
                      <a:r>
                        <a:rPr lang="th-TH"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นโยบายรัฐ</a:t>
                      </a:r>
                    </a:p>
                    <a:p>
                      <a:pPr marL="285750" marR="0" algn="l">
                        <a:spcBef>
                          <a:spcPts val="0"/>
                        </a:spcBef>
                        <a:spcAft>
                          <a:spcPts val="0"/>
                        </a:spcAft>
                      </a:pPr>
                      <a:r>
                        <a:rPr lang="th-TH"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บริบทของปัญหา</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0" name="Rectangle 1"/>
          <p:cNvSpPr>
            <a:spLocks noChangeArrowheads="1"/>
          </p:cNvSpPr>
          <p:nvPr/>
        </p:nvSpPr>
        <p:spPr bwMode="auto">
          <a:xfrm>
            <a:off x="2971800" y="616338"/>
            <a:ext cx="701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err="1">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แนวทางการเขียนความส</a:t>
            </a:r>
            <a:r>
              <a:rPr kumimoji="0" lang="th-TH" altLang="en-US" sz="3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ำ</a:t>
            </a:r>
            <a:r>
              <a:rPr kumimoji="0" lang="en-US" altLang="en-US" sz="3000" b="1" i="0" u="none" strike="noStrike" cap="none" normalizeH="0" baseline="0" dirty="0" err="1">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คัญของปัญหา</a:t>
            </a:r>
            <a:endParaRPr kumimoji="0" lang="en-US" altLang="en-US" sz="3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26937337"/>
              </p:ext>
            </p:extLst>
          </p:nvPr>
        </p:nvGraphicFramePr>
        <p:xfrm>
          <a:off x="4229100" y="3272613"/>
          <a:ext cx="4038600" cy="831215"/>
        </p:xfrm>
        <a:graphic>
          <a:graphicData uri="http://schemas.openxmlformats.org/drawingml/2006/table">
            <a:tbl>
              <a:tblPr/>
              <a:tblGrid>
                <a:gridCol w="471661">
                  <a:extLst>
                    <a:ext uri="{9D8B030D-6E8A-4147-A177-3AD203B41FA5}">
                      <a16:colId xmlns:a16="http://schemas.microsoft.com/office/drawing/2014/main" val="20000"/>
                    </a:ext>
                  </a:extLst>
                </a:gridCol>
                <a:gridCol w="3566939">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85750" marR="0" algn="l">
                        <a:spcBef>
                          <a:spcPts val="0"/>
                        </a:spcBef>
                        <a:spcAft>
                          <a:spcPts val="0"/>
                        </a:spcAft>
                      </a:pPr>
                      <a:r>
                        <a:rPr lang="th-TH"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ปัญหาในการวิจัย</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960709444"/>
              </p:ext>
            </p:extLst>
          </p:nvPr>
        </p:nvGraphicFramePr>
        <p:xfrm>
          <a:off x="3581400" y="4861560"/>
          <a:ext cx="4953000" cy="1463040"/>
        </p:xfrm>
        <a:graphic>
          <a:graphicData uri="http://schemas.openxmlformats.org/drawingml/2006/table">
            <a:tbl>
              <a:tblPr/>
              <a:tblGrid>
                <a:gridCol w="578452">
                  <a:extLst>
                    <a:ext uri="{9D8B030D-6E8A-4147-A177-3AD203B41FA5}">
                      <a16:colId xmlns:a16="http://schemas.microsoft.com/office/drawing/2014/main" val="20000"/>
                    </a:ext>
                  </a:extLst>
                </a:gridCol>
                <a:gridCol w="4374548">
                  <a:extLst>
                    <a:ext uri="{9D8B030D-6E8A-4147-A177-3AD203B41FA5}">
                      <a16:colId xmlns:a16="http://schemas.microsoft.com/office/drawing/2014/main" val="20001"/>
                    </a:ext>
                  </a:extLst>
                </a:gridCol>
              </a:tblGrid>
              <a:tr h="831215">
                <a:tc>
                  <a:txBody>
                    <a:bodyPr/>
                    <a:lstStyle/>
                    <a:p>
                      <a:pPr marL="0" marR="25400" algn="l">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a:noFill/>
                    </a:lnL>
                    <a:lnR>
                      <a:noFill/>
                    </a:lnR>
                    <a:lnT>
                      <a:noFill/>
                    </a:lnT>
                    <a:lnB>
                      <a:noFill/>
                    </a:lnB>
                  </a:tcPr>
                </a:tc>
                <a:tc>
                  <a:txBody>
                    <a:bodyPr/>
                    <a:lstStyle/>
                    <a:p>
                      <a:pPr marL="285750" marR="0" algn="l">
                        <a:spcBef>
                          <a:spcPts val="0"/>
                        </a:spcBef>
                        <a:spcAft>
                          <a:spcPts val="0"/>
                        </a:spcAft>
                      </a:pPr>
                      <a:r>
                        <a:rPr lang="th-TH" sz="2400" baseline="0" dirty="0">
                          <a:effectLst/>
                          <a:latin typeface="Tahoma" panose="020B0604030504040204" pitchFamily="34" charset="0"/>
                          <a:ea typeface="Tahoma" panose="020B0604030504040204" pitchFamily="34" charset="0"/>
                          <a:cs typeface="Tahoma" panose="020B0604030504040204" pitchFamily="34" charset="0"/>
                        </a:rPr>
                        <a:t>   </a:t>
                      </a:r>
                      <a:r>
                        <a:rPr lang="th-TH" sz="2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ผลกระทบ/ประโยชน์จากการ</a:t>
                      </a:r>
                    </a:p>
                    <a:p>
                      <a:pPr marL="285750" marR="0" algn="l">
                        <a:spcBef>
                          <a:spcPts val="0"/>
                        </a:spcBef>
                        <a:spcAft>
                          <a:spcPts val="0"/>
                        </a:spcAft>
                      </a:pPr>
                      <a:r>
                        <a:rPr lang="th-TH" sz="2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ทำวิจัย</a:t>
                      </a:r>
                      <a:r>
                        <a:rPr lang="th-TH" sz="2400" dirty="0">
                          <a:effectLst/>
                          <a:latin typeface="Tahoma" panose="020B0604030504040204" pitchFamily="34" charset="0"/>
                          <a:ea typeface="Tahoma" panose="020B0604030504040204" pitchFamily="34" charset="0"/>
                          <a:cs typeface="Tahoma" panose="020B0604030504040204" pitchFamily="34" charset="0"/>
                        </a:rPr>
                        <a:t>(ควรสรุปเพื่อให้</a:t>
                      </a:r>
                    </a:p>
                    <a:p>
                      <a:pPr marL="285750" marR="0" algn="l">
                        <a:spcBef>
                          <a:spcPts val="0"/>
                        </a:spcBef>
                        <a:spcAft>
                          <a:spcPts val="0"/>
                        </a:spcAft>
                      </a:pPr>
                      <a:r>
                        <a:rPr lang="th-TH" sz="2400" dirty="0">
                          <a:effectLst/>
                          <a:latin typeface="Tahoma" panose="020B0604030504040204" pitchFamily="34" charset="0"/>
                          <a:ea typeface="Tahoma" panose="020B0604030504040204" pitchFamily="34" charset="0"/>
                          <a:cs typeface="Tahoma" panose="020B0604030504040204" pitchFamily="34" charset="0"/>
                        </a:rPr>
                        <a:t>	เชื่อมโยงกับวัตถุประสงค์)</a:t>
                      </a:r>
                    </a:p>
                    <a:p>
                      <a:pPr marL="285750" marR="0" algn="l">
                        <a:spcBef>
                          <a:spcPts val="0"/>
                        </a:spcBef>
                        <a:spcAft>
                          <a:spcPts val="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685800"/>
            <a:ext cx="8686800" cy="666849"/>
          </a:xfrm>
          <a:prstGeom prst="rect">
            <a:avLst/>
          </a:prstGeom>
          <a:solidFill>
            <a:srgbClr val="00AFEF"/>
          </a:solidFill>
          <a:ln w="38100">
            <a:solidFill>
              <a:srgbClr val="000000"/>
            </a:solidFill>
          </a:ln>
        </p:spPr>
        <p:txBody>
          <a:bodyPr vert="horz" wrap="square" lIns="0" tIns="0" rIns="0" bIns="0" rtlCol="0">
            <a:spAutoFit/>
          </a:bodyPr>
          <a:lstStyle/>
          <a:p>
            <a:pPr marL="765175" algn="l">
              <a:lnSpc>
                <a:spcPts val="5170"/>
              </a:lnSpc>
            </a:pPr>
            <a:r>
              <a:rPr lang="th-TH" dirty="0">
                <a:solidFill>
                  <a:schemeClr val="bg1"/>
                </a:solidFill>
                <a:latin typeface="DilleniaUPC" panose="02020603050405020304" pitchFamily="18" charset="-34"/>
                <a:cs typeface="DilleniaUPC" panose="02020603050405020304" pitchFamily="18" charset="-34"/>
              </a:rPr>
              <a:t> แนวทางการเขียนความสำคัญของปัญหา</a:t>
            </a:r>
            <a:endParaRPr dirty="0">
              <a:solidFill>
                <a:schemeClr val="bg1"/>
              </a:solidFill>
              <a:latin typeface="DilleniaUPC" panose="02020603050405020304" pitchFamily="18" charset="-34"/>
              <a:cs typeface="DilleniaUPC" panose="02020603050405020304" pitchFamily="18" charset="-34"/>
            </a:endParaRPr>
          </a:p>
        </p:txBody>
      </p:sp>
      <p:sp>
        <p:nvSpPr>
          <p:cNvPr id="3" name="object 3"/>
          <p:cNvSpPr txBox="1"/>
          <p:nvPr/>
        </p:nvSpPr>
        <p:spPr>
          <a:xfrm>
            <a:off x="1676400" y="1600200"/>
            <a:ext cx="9829800" cy="816249"/>
          </a:xfrm>
          <a:prstGeom prst="rect">
            <a:avLst/>
          </a:prstGeom>
        </p:spPr>
        <p:txBody>
          <a:bodyPr vert="horz" wrap="square" lIns="0" tIns="97155" rIns="0" bIns="0" rtlCol="0">
            <a:spAutoFit/>
          </a:bodyPr>
          <a:lstStyle/>
          <a:p>
            <a:br>
              <a:rPr lang="en-US" sz="2800" baseline="30000" dirty="0"/>
            </a:br>
            <a:endParaRPr sz="2800" dirty="0">
              <a:latin typeface="Tahoma"/>
              <a:cs typeface="Tahoma"/>
            </a:endParaRPr>
          </a:p>
        </p:txBody>
      </p:sp>
      <p:sp>
        <p:nvSpPr>
          <p:cNvPr id="4" name="Rectangle 3"/>
          <p:cNvSpPr/>
          <p:nvPr/>
        </p:nvSpPr>
        <p:spPr>
          <a:xfrm>
            <a:off x="1257300" y="1752600"/>
            <a:ext cx="10668000" cy="3847207"/>
          </a:xfrm>
          <a:prstGeom prst="rect">
            <a:avLst/>
          </a:prstGeom>
        </p:spPr>
        <p:txBody>
          <a:bodyPr wrap="square">
            <a:spAutoFit/>
          </a:bodyPr>
          <a:lstStyle/>
          <a:p>
            <a:endParaRPr lang="en-US" sz="3200" dirty="0">
              <a:solidFill>
                <a:srgbClr val="000000"/>
              </a:solidFill>
              <a:latin typeface="Wingdings 3" panose="05040102010807070707" pitchFamily="18" charset="2"/>
            </a:endParaRPr>
          </a:p>
          <a:p>
            <a:r>
              <a:rPr lang="th-TH" sz="3200" dirty="0">
                <a:solidFill>
                  <a:srgbClr val="C00000"/>
                </a:solidFill>
                <a:latin typeface="Wingdings 3" panose="05040102010807070707" pitchFamily="18" charset="2"/>
              </a:rPr>
              <a:t></a:t>
            </a:r>
            <a:r>
              <a:rPr lang="th-TH" sz="3200" b="1" dirty="0">
                <a:solidFill>
                  <a:srgbClr val="FF0000"/>
                </a:solidFill>
                <a:latin typeface="BrowalliaUPC" panose="020B0604020202020204" pitchFamily="34" charset="-34"/>
                <a:cs typeface="BrowalliaUPC" panose="020B0604020202020204" pitchFamily="34" charset="-34"/>
              </a:rPr>
              <a:t>เขียนให้ตรงกับปัญหา </a:t>
            </a:r>
            <a:r>
              <a:rPr lang="th-TH" sz="3200" b="1" dirty="0">
                <a:solidFill>
                  <a:srgbClr val="000000"/>
                </a:solidFill>
                <a:latin typeface="BrowalliaUPC" panose="020B0604020202020204" pitchFamily="34" charset="-34"/>
                <a:cs typeface="BrowalliaUPC" panose="020B0604020202020204" pitchFamily="34" charset="-34"/>
              </a:rPr>
              <a:t>หรือ</a:t>
            </a:r>
            <a:r>
              <a:rPr lang="th-TH" sz="3200" b="1" dirty="0">
                <a:solidFill>
                  <a:srgbClr val="C00000"/>
                </a:solidFill>
                <a:latin typeface="BrowalliaUPC" panose="020B0604020202020204" pitchFamily="34" charset="-34"/>
                <a:cs typeface="BrowalliaUPC" panose="020B0604020202020204" pitchFamily="34" charset="-34"/>
              </a:rPr>
              <a:t>ประเด็นที่ต้องการศึกษา </a:t>
            </a:r>
            <a:r>
              <a:rPr lang="th-TH" sz="3200" b="1" dirty="0">
                <a:solidFill>
                  <a:srgbClr val="000000"/>
                </a:solidFill>
                <a:latin typeface="BrowalliaUPC" panose="020B0604020202020204" pitchFamily="34" charset="-34"/>
                <a:cs typeface="BrowalliaUPC" panose="020B0604020202020204" pitchFamily="34" charset="-34"/>
              </a:rPr>
              <a:t>เน้นปัญหาให้ถูกจุด ไม่ควร</a:t>
            </a:r>
          </a:p>
          <a:p>
            <a:r>
              <a:rPr lang="th-TH" sz="3200" b="1" dirty="0">
                <a:solidFill>
                  <a:srgbClr val="000000"/>
                </a:solidFill>
                <a:latin typeface="BrowalliaUPC" panose="020B0604020202020204" pitchFamily="34" charset="-34"/>
                <a:cs typeface="BrowalliaUPC" panose="020B0604020202020204" pitchFamily="34" charset="-34"/>
              </a:rPr>
              <a:t>    เขียนเยิ่นเย้อ หรือ เขียนวกวน ควรระบุให้ทราบว่าปัญหาคืออะไร</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th-TH" sz="3200" b="1" u="sng" dirty="0">
                <a:solidFill>
                  <a:srgbClr val="C00000"/>
                </a:solidFill>
                <a:latin typeface="BrowalliaUPC" panose="020B0604020202020204" pitchFamily="34" charset="-34"/>
                <a:cs typeface="BrowalliaUPC" panose="020B0604020202020204" pitchFamily="34" charset="-34"/>
              </a:rPr>
              <a:t>ไม่</a:t>
            </a:r>
            <a:r>
              <a:rPr lang="th-TH" sz="3200" b="1" dirty="0">
                <a:solidFill>
                  <a:srgbClr val="C00000"/>
                </a:solidFill>
                <a:latin typeface="BrowalliaUPC" panose="020B0604020202020204" pitchFamily="34" charset="-34"/>
                <a:cs typeface="BrowalliaUPC" panose="020B0604020202020204" pitchFamily="34" charset="-34"/>
              </a:rPr>
              <a:t>ควรเขียนความสำคัญของปัญหาสั้นจนจับประเด็นที่จะศึกษาไม่ได้</a:t>
            </a:r>
          </a:p>
          <a:p>
            <a:r>
              <a:rPr lang="th-TH" sz="3200" b="1" dirty="0">
                <a:solidFill>
                  <a:srgbClr val="C00000"/>
                </a:solidFill>
                <a:latin typeface="BrowalliaUPC" panose="020B0604020202020204" pitchFamily="34" charset="-34"/>
                <a:cs typeface="BrowalliaUPC" panose="020B0604020202020204" pitchFamily="34" charset="-34"/>
              </a:rPr>
              <a:t>     </a:t>
            </a:r>
            <a:r>
              <a:rPr lang="th-TH" sz="3200" b="1" dirty="0">
                <a:solidFill>
                  <a:srgbClr val="000000"/>
                </a:solidFill>
                <a:latin typeface="BrowalliaUPC" panose="020B0604020202020204" pitchFamily="34" charset="-34"/>
                <a:cs typeface="BrowalliaUPC" panose="020B0604020202020204" pitchFamily="34" charset="-34"/>
              </a:rPr>
              <a:t>ควรเขียนรายละเอียดในส่วนที่เกี่ยวข้องกับปัญหาให้ครบถ้วน แต่ต้องกระชับชัดเจน</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th-TH" sz="3200" b="1" dirty="0">
                <a:solidFill>
                  <a:srgbClr val="000000"/>
                </a:solidFill>
                <a:latin typeface="BrowalliaUPC" panose="020B0604020202020204" pitchFamily="34" charset="-34"/>
                <a:cs typeface="BrowalliaUPC" panose="020B0604020202020204" pitchFamily="34" charset="-34"/>
              </a:rPr>
              <a:t>เขียนให้ครอบคลุมประเด็นสำคัญของปัญหาที่ต้องการศึกษาในหัวข้อเรื่องทั้งหมด  </a:t>
            </a:r>
          </a:p>
          <a:p>
            <a:r>
              <a:rPr lang="th-TH" sz="3200" b="1" dirty="0">
                <a:solidFill>
                  <a:srgbClr val="000000"/>
                </a:solidFill>
                <a:latin typeface="BrowalliaUPC" panose="020B0604020202020204" pitchFamily="34" charset="-34"/>
                <a:cs typeface="BrowalliaUPC" panose="020B0604020202020204" pitchFamily="34" charset="-34"/>
              </a:rPr>
              <a:t>     จะต้องเน้นความสำคัญให้ครบตามจำนวนประเด็นปัญหา</a:t>
            </a:r>
            <a:endParaRPr lang="th-TH" sz="32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4570416" cy="553998"/>
          </a:xfrm>
        </p:spPr>
        <p:txBody>
          <a:bodyPr/>
          <a:lstStyle/>
          <a:p>
            <a:r>
              <a:rPr lang="th-TH" sz="3600" dirty="0"/>
              <a:t>วัตถุประสงค์การเรียนรู้</a:t>
            </a:r>
            <a:endParaRPr lang="en-US" sz="3600" dirty="0"/>
          </a:p>
        </p:txBody>
      </p:sp>
      <p:sp>
        <p:nvSpPr>
          <p:cNvPr id="3" name="Text Placeholder 2"/>
          <p:cNvSpPr>
            <a:spLocks noGrp="1"/>
          </p:cNvSpPr>
          <p:nvPr>
            <p:ph type="body" idx="1"/>
          </p:nvPr>
        </p:nvSpPr>
        <p:spPr>
          <a:xfrm>
            <a:off x="0" y="1143000"/>
            <a:ext cx="12115800" cy="3754874"/>
          </a:xfrm>
          <a:solidFill>
            <a:srgbClr val="FFC000"/>
          </a:solidFill>
        </p:spPr>
        <p:txBody>
          <a:bodyPr/>
          <a:lstStyle/>
          <a:p>
            <a:r>
              <a:rPr lang="en-US" sz="2800" dirty="0">
                <a:latin typeface="DilleniaUPC" panose="02020603050405020304" pitchFamily="18" charset="-34"/>
                <a:ea typeface="Times New Roman" panose="02020603050405020304" pitchFamily="18" charset="0"/>
                <a:cs typeface="DilleniaUPC" panose="02020603050405020304" pitchFamily="18" charset="-34"/>
              </a:rPr>
              <a:t> </a:t>
            </a:r>
            <a:r>
              <a:rPr lang="th-TH" sz="2800" dirty="0">
                <a:latin typeface="DilleniaUPC" panose="02020603050405020304" pitchFamily="18" charset="-34"/>
                <a:ea typeface="Times New Roman" panose="02020603050405020304" pitchFamily="18" charset="0"/>
                <a:cs typeface="DilleniaUPC" panose="02020603050405020304" pitchFamily="18" charset="-34"/>
              </a:rPr>
              <a:t>    </a:t>
            </a:r>
          </a:p>
          <a:p>
            <a:r>
              <a:rPr lang="en-US" sz="2400" dirty="0">
                <a:solidFill>
                  <a:srgbClr val="6600CC"/>
                </a:solidFill>
                <a:latin typeface="DilleniaUPC" panose="02020603050405020304" pitchFamily="18" charset="-34"/>
                <a:cs typeface="DilleniaUPC" panose="02020603050405020304" pitchFamily="18" charset="-34"/>
              </a:rPr>
              <a:t>	</a:t>
            </a:r>
            <a:r>
              <a:rPr lang="th-TH" sz="2400" dirty="0">
                <a:solidFill>
                  <a:srgbClr val="6600CC"/>
                </a:solidFill>
                <a:latin typeface="DilleniaUPC" panose="02020603050405020304" pitchFamily="18" charset="-34"/>
                <a:cs typeface="DilleniaUPC" panose="02020603050405020304" pitchFamily="18" charset="-34"/>
              </a:rPr>
              <a:t>เพื่อให้มีความเข้าใจใน</a:t>
            </a:r>
          </a:p>
          <a:p>
            <a:r>
              <a:rPr lang="en-US" sz="2400" dirty="0">
                <a:solidFill>
                  <a:srgbClr val="6600CC"/>
                </a:solidFill>
                <a:latin typeface="DilleniaUPC" panose="02020603050405020304" pitchFamily="18" charset="-34"/>
                <a:cs typeface="DilleniaUPC" panose="02020603050405020304" pitchFamily="18" charset="-34"/>
              </a:rPr>
              <a:t>	</a:t>
            </a:r>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1. </a:t>
            </a:r>
            <a:r>
              <a:rPr lang="th-TH" sz="2400" dirty="0">
                <a:solidFill>
                  <a:srgbClr val="6600CC"/>
                </a:solidFill>
                <a:latin typeface="DilleniaUPC" panose="02020603050405020304" pitchFamily="18" charset="-34"/>
                <a:cs typeface="DilleniaUPC" panose="02020603050405020304" pitchFamily="18" charset="-34"/>
              </a:rPr>
              <a:t>การตั้งชื่อเรื่องเอกสารการวิจัย</a:t>
            </a:r>
            <a:endParaRPr lang="en-US" sz="2400" dirty="0">
              <a:solidFill>
                <a:srgbClr val="6600CC"/>
              </a:solidFill>
              <a:latin typeface="DilleniaUPC" panose="02020603050405020304" pitchFamily="18" charset="-34"/>
              <a:cs typeface="DilleniaUPC" panose="02020603050405020304" pitchFamily="18" charset="-34"/>
            </a:endParaRPr>
          </a:p>
          <a:p>
            <a:r>
              <a:rPr lang="en-US" sz="2400" dirty="0">
                <a:solidFill>
                  <a:srgbClr val="6600CC"/>
                </a:solidFill>
                <a:latin typeface="DilleniaUPC" panose="02020603050405020304" pitchFamily="18" charset="-34"/>
                <a:cs typeface="DilleniaUPC" panose="02020603050405020304" pitchFamily="18" charset="-34"/>
              </a:rPr>
              <a:t>	</a:t>
            </a:r>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2. </a:t>
            </a:r>
            <a:r>
              <a:rPr lang="th-TH" sz="2400" dirty="0">
                <a:solidFill>
                  <a:srgbClr val="6600CC"/>
                </a:solidFill>
                <a:latin typeface="DilleniaUPC" panose="02020603050405020304" pitchFamily="18" charset="-34"/>
                <a:cs typeface="DilleniaUPC" panose="02020603050405020304" pitchFamily="18" charset="-34"/>
              </a:rPr>
              <a:t>หลักการเขียนความเป็นมาของเรื่องที่ทำการวิจัย และการกำหนดคำถามการวิจัย</a:t>
            </a:r>
          </a:p>
          <a:p>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3. </a:t>
            </a:r>
            <a:r>
              <a:rPr lang="th-TH" sz="2400" dirty="0">
                <a:solidFill>
                  <a:srgbClr val="6600CC"/>
                </a:solidFill>
                <a:latin typeface="DilleniaUPC" panose="02020603050405020304" pitchFamily="18" charset="-34"/>
                <a:cs typeface="DilleniaUPC" panose="02020603050405020304" pitchFamily="18" charset="-34"/>
              </a:rPr>
              <a:t>หลักเกณฑ์ในการเลือกหัวข้อปัญหา แหล่งที่มาของปัญหา และลักษณะของปัญหาวิจัยที่ดี</a:t>
            </a:r>
          </a:p>
          <a:p>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4. </a:t>
            </a:r>
            <a:r>
              <a:rPr lang="th-TH" sz="2400" dirty="0">
                <a:solidFill>
                  <a:srgbClr val="6600CC"/>
                </a:solidFill>
                <a:latin typeface="DilleniaUPC" panose="02020603050405020304" pitchFamily="18" charset="-34"/>
                <a:cs typeface="DilleniaUPC" panose="02020603050405020304" pitchFamily="18" charset="-34"/>
              </a:rPr>
              <a:t>การกำหนดวัตถุประสงค์การวิจัย</a:t>
            </a:r>
          </a:p>
          <a:p>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5. </a:t>
            </a:r>
            <a:r>
              <a:rPr lang="th-TH" sz="2400" dirty="0">
                <a:solidFill>
                  <a:srgbClr val="6600CC"/>
                </a:solidFill>
                <a:latin typeface="DilleniaUPC" panose="02020603050405020304" pitchFamily="18" charset="-34"/>
                <a:cs typeface="DilleniaUPC" panose="02020603050405020304" pitchFamily="18" charset="-34"/>
              </a:rPr>
              <a:t>การกำหนดขอบเขตการวิจัย</a:t>
            </a:r>
          </a:p>
          <a:p>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6. </a:t>
            </a:r>
            <a:r>
              <a:rPr lang="th-TH" sz="2400" dirty="0">
                <a:solidFill>
                  <a:srgbClr val="6600CC"/>
                </a:solidFill>
                <a:latin typeface="DilleniaUPC" panose="02020603050405020304" pitchFamily="18" charset="-34"/>
                <a:cs typeface="DilleniaUPC" panose="02020603050405020304" pitchFamily="18" charset="-34"/>
              </a:rPr>
              <a:t>หลักสำคัญของการเขียนกรอบแนวคิดการวิจัย</a:t>
            </a:r>
          </a:p>
          <a:p>
            <a:r>
              <a:rPr lang="en-US" sz="2400" dirty="0">
                <a:solidFill>
                  <a:srgbClr val="6600CC"/>
                </a:solidFill>
                <a:latin typeface="DilleniaUPC" panose="02020603050405020304" pitchFamily="18" charset="-34"/>
                <a:cs typeface="DilleniaUPC" panose="02020603050405020304" pitchFamily="18" charset="-34"/>
              </a:rPr>
              <a:t>	</a:t>
            </a:r>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7. </a:t>
            </a:r>
            <a:r>
              <a:rPr lang="th-TH" sz="2400" dirty="0">
                <a:solidFill>
                  <a:srgbClr val="6600CC"/>
                </a:solidFill>
                <a:latin typeface="DilleniaUPC" panose="02020603050405020304" pitchFamily="18" charset="-34"/>
                <a:cs typeface="DilleniaUPC" panose="02020603050405020304" pitchFamily="18" charset="-34"/>
              </a:rPr>
              <a:t>วิธีการสร้างกรอบแนวคิดการวิจัย</a:t>
            </a:r>
          </a:p>
          <a:p>
            <a:r>
              <a:rPr lang="th-TH" sz="2400" dirty="0">
                <a:solidFill>
                  <a:srgbClr val="6600CC"/>
                </a:solidFill>
                <a:latin typeface="DilleniaUPC" panose="02020603050405020304" pitchFamily="18" charset="-34"/>
                <a:cs typeface="DilleniaUPC" panose="02020603050405020304" pitchFamily="18" charset="-34"/>
              </a:rPr>
              <a:t>		</a:t>
            </a:r>
            <a:r>
              <a:rPr lang="en-US" sz="2400" dirty="0">
                <a:solidFill>
                  <a:srgbClr val="6600CC"/>
                </a:solidFill>
                <a:latin typeface="DilleniaUPC" panose="02020603050405020304" pitchFamily="18" charset="-34"/>
                <a:cs typeface="DilleniaUPC" panose="02020603050405020304" pitchFamily="18" charset="-34"/>
              </a:rPr>
              <a:t>8. </a:t>
            </a:r>
            <a:r>
              <a:rPr lang="th-TH" sz="2400" dirty="0">
                <a:solidFill>
                  <a:srgbClr val="6600CC"/>
                </a:solidFill>
                <a:latin typeface="DilleniaUPC" panose="02020603050405020304" pitchFamily="18" charset="-34"/>
                <a:cs typeface="DilleniaUPC" panose="02020603050405020304" pitchFamily="18" charset="-34"/>
              </a:rPr>
              <a:t>การเขียนโครงร่างการวิจัย</a:t>
            </a:r>
            <a:endParaRPr lang="en-US" sz="3200" dirty="0"/>
          </a:p>
        </p:txBody>
      </p:sp>
    </p:spTree>
    <p:extLst>
      <p:ext uri="{BB962C8B-B14F-4D97-AF65-F5344CB8AC3E}">
        <p14:creationId xmlns:p14="http://schemas.microsoft.com/office/powerpoint/2010/main" val="407281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686797"/>
            <a:ext cx="8305800" cy="666849"/>
          </a:xfrm>
          <a:prstGeom prst="rect">
            <a:avLst/>
          </a:prstGeom>
          <a:solidFill>
            <a:srgbClr val="00AFEF"/>
          </a:solidFill>
          <a:ln w="38100">
            <a:solidFill>
              <a:srgbClr val="000000"/>
            </a:solidFill>
          </a:ln>
        </p:spPr>
        <p:txBody>
          <a:bodyPr vert="horz" wrap="square" lIns="0" tIns="0" rIns="0" bIns="0" rtlCol="0">
            <a:spAutoFit/>
          </a:bodyPr>
          <a:lstStyle/>
          <a:p>
            <a:pPr marL="294640">
              <a:lnSpc>
                <a:spcPts val="5160"/>
              </a:lnSpc>
            </a:pPr>
            <a:r>
              <a:rPr lang="th-TH" dirty="0">
                <a:solidFill>
                  <a:schemeClr val="bg1"/>
                </a:solidFill>
                <a:latin typeface="DilleniaUPC" panose="02020603050405020304" pitchFamily="18" charset="-34"/>
                <a:cs typeface="DilleniaUPC" panose="02020603050405020304" pitchFamily="18" charset="-34"/>
              </a:rPr>
              <a:t>แนวทางการเขียนความสำคัญของปัญหา(ต่อ)</a:t>
            </a:r>
            <a:endParaRPr dirty="0">
              <a:solidFill>
                <a:schemeClr val="bg1"/>
              </a:solidFill>
              <a:latin typeface="DilleniaUPC" panose="02020603050405020304" pitchFamily="18" charset="-34"/>
              <a:cs typeface="DilleniaUPC" panose="02020603050405020304" pitchFamily="18" charset="-34"/>
            </a:endParaRPr>
          </a:p>
        </p:txBody>
      </p:sp>
      <p:sp>
        <p:nvSpPr>
          <p:cNvPr id="4" name="Rectangle 3"/>
          <p:cNvSpPr/>
          <p:nvPr/>
        </p:nvSpPr>
        <p:spPr>
          <a:xfrm>
            <a:off x="2057400" y="1371600"/>
            <a:ext cx="9448800" cy="4139595"/>
          </a:xfrm>
          <a:prstGeom prst="rect">
            <a:avLst/>
          </a:prstGeom>
        </p:spPr>
        <p:txBody>
          <a:bodyPr wrap="square">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200" b="1" u="sng" dirty="0">
                <a:solidFill>
                  <a:srgbClr val="FF0000"/>
                </a:solidFill>
                <a:latin typeface="BrowalliaUPC" panose="020B0604020202020204" pitchFamily="34" charset="-34"/>
                <a:cs typeface="BrowalliaUPC" panose="020B0604020202020204" pitchFamily="34" charset="-34"/>
              </a:rPr>
              <a:t>ไม่</a:t>
            </a:r>
            <a:r>
              <a:rPr lang="th-TH" sz="3200" b="1" dirty="0">
                <a:solidFill>
                  <a:srgbClr val="FF0000"/>
                </a:solidFill>
                <a:latin typeface="BrowalliaUPC" panose="020B0604020202020204" pitchFamily="34" charset="-34"/>
                <a:cs typeface="BrowalliaUPC" panose="020B0604020202020204" pitchFamily="34" charset="-34"/>
              </a:rPr>
              <a:t>ควรนำตัวเลข หรือตารางยาวๆ หรือข้อมูลอื่นที่ไม่เกี่ยวข้องมาใส่</a:t>
            </a:r>
            <a:r>
              <a:rPr lang="th-TH" sz="3200" b="1" dirty="0">
                <a:solidFill>
                  <a:srgbClr val="000000"/>
                </a:solidFill>
                <a:latin typeface="BrowalliaUPC" panose="020B0604020202020204" pitchFamily="34" charset="-34"/>
                <a:cs typeface="BrowalliaUPC" panose="020B0604020202020204" pitchFamily="34" charset="-34"/>
              </a:rPr>
              <a:t>อ้างอิงมากเกินไป หากจำเป็นต้องอ้างอิงให้เลือกเฉพาะผู้ที่เกี่ยวข้อง</a:t>
            </a:r>
          </a:p>
          <a:p>
            <a:endParaRPr lang="th-TH" sz="1100" dirty="0">
              <a:solidFill>
                <a:srgbClr val="00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th-TH" sz="3200" b="1" dirty="0">
                <a:solidFill>
                  <a:srgbClr val="000000"/>
                </a:solidFill>
                <a:latin typeface="BrowalliaUPC" panose="020B0604020202020204" pitchFamily="34" charset="-34"/>
                <a:cs typeface="BrowalliaUPC" panose="020B0604020202020204" pitchFamily="34" charset="-34"/>
              </a:rPr>
              <a:t>ในกรณีที่นำทฤษฎี แนวคิด ผลงานวิจัยของผู้อื่นมากล่าวไว้ </a:t>
            </a:r>
            <a:r>
              <a:rPr lang="th-TH" sz="3200" b="1" dirty="0">
                <a:solidFill>
                  <a:srgbClr val="FF0000"/>
                </a:solidFill>
                <a:latin typeface="BrowalliaUPC" panose="020B0604020202020204" pitchFamily="34" charset="-34"/>
                <a:cs typeface="BrowalliaUPC" panose="020B0604020202020204" pitchFamily="34" charset="-34"/>
              </a:rPr>
              <a:t>จะต้องมีการอ้างอิงแหล่งที่มา</a:t>
            </a:r>
          </a:p>
          <a:p>
            <a:endParaRPr lang="th-TH" sz="1200" dirty="0">
              <a:solidFill>
                <a:srgbClr val="FF0000"/>
              </a:solidFill>
              <a:latin typeface="BrowalliaUPC" panose="020B0604020202020204" pitchFamily="34" charset="-34"/>
              <a:cs typeface="BrowalliaUPC" panose="020B0604020202020204" pitchFamily="34" charset="-34"/>
            </a:endParaRPr>
          </a:p>
          <a:p>
            <a:r>
              <a:rPr lang="th-TH" sz="3200" dirty="0">
                <a:solidFill>
                  <a:srgbClr val="C00000"/>
                </a:solidFill>
                <a:latin typeface="Wingdings 3" panose="05040102010807070707" pitchFamily="18" charset="2"/>
                <a:cs typeface="BrowalliaUPC" panose="020B0604020202020204" pitchFamily="34" charset="-34"/>
              </a:rPr>
              <a:t></a:t>
            </a:r>
            <a:r>
              <a:rPr lang="th-TH" sz="3200" b="1" dirty="0">
                <a:solidFill>
                  <a:srgbClr val="000000"/>
                </a:solidFill>
                <a:latin typeface="BrowalliaUPC" panose="020B0604020202020204" pitchFamily="34" charset="-34"/>
                <a:cs typeface="BrowalliaUPC" panose="020B0604020202020204" pitchFamily="34" charset="-34"/>
              </a:rPr>
              <a:t>การเขียนต้องให้</a:t>
            </a:r>
            <a:r>
              <a:rPr lang="th-TH" sz="3200" b="1" dirty="0">
                <a:solidFill>
                  <a:srgbClr val="FF0000"/>
                </a:solidFill>
                <a:latin typeface="BrowalliaUPC" panose="020B0604020202020204" pitchFamily="34" charset="-34"/>
                <a:cs typeface="BrowalliaUPC" panose="020B0604020202020204" pitchFamily="34" charset="-34"/>
              </a:rPr>
              <a:t>เนื้อเรื่องมีความสัมพันธ์กันอย่างต่อเนื่อง </a:t>
            </a:r>
            <a:r>
              <a:rPr lang="th-TH" sz="3200" b="1" dirty="0">
                <a:solidFill>
                  <a:srgbClr val="000000"/>
                </a:solidFill>
                <a:latin typeface="BrowalliaUPC" panose="020B0604020202020204" pitchFamily="34" charset="-34"/>
                <a:cs typeface="BrowalliaUPC" panose="020B0604020202020204" pitchFamily="34" charset="-34"/>
              </a:rPr>
              <a:t>โดยเฉพาะการขึ้นย่อหน้าใหม่ จะต้องมีความเชื่อมโยงกับเรื่องในส่วนท้ายของย่อหน้าตอนเก่า และควรแบ่งวรรคตอน หรือขึ้นย่อหน้าให้เหมาะสม</a:t>
            </a:r>
            <a:endParaRPr lang="th-TH" sz="32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9480" y="685800"/>
            <a:ext cx="8910955" cy="584391"/>
          </a:xfrm>
          <a:prstGeom prst="rect">
            <a:avLst/>
          </a:prstGeom>
          <a:solidFill>
            <a:srgbClr val="00AFEF"/>
          </a:solidFill>
          <a:ln w="57911">
            <a:solidFill>
              <a:srgbClr val="000000"/>
            </a:solidFill>
          </a:ln>
        </p:spPr>
        <p:txBody>
          <a:bodyPr vert="horz" wrap="square" lIns="0" tIns="0" rIns="0" bIns="0" rtlCol="0">
            <a:spAutoFit/>
          </a:bodyPr>
          <a:lstStyle/>
          <a:p>
            <a:pPr marL="294640">
              <a:lnSpc>
                <a:spcPts val="5170"/>
              </a:lnSpc>
            </a:pPr>
            <a:r>
              <a:rPr lang="th-TH" sz="3200" dirty="0"/>
              <a:t>แนวทางการเขียนความสำคัญของปัญหา(ต่อ)</a:t>
            </a:r>
            <a:endParaRPr sz="3200" dirty="0"/>
          </a:p>
        </p:txBody>
      </p:sp>
      <p:sp>
        <p:nvSpPr>
          <p:cNvPr id="3" name="object 3"/>
          <p:cNvSpPr txBox="1"/>
          <p:nvPr/>
        </p:nvSpPr>
        <p:spPr>
          <a:xfrm>
            <a:off x="2329480" y="1905000"/>
            <a:ext cx="9220835" cy="5122556"/>
          </a:xfrm>
          <a:prstGeom prst="rect">
            <a:avLst/>
          </a:prstGeom>
        </p:spPr>
        <p:txBody>
          <a:bodyPr vert="horz" wrap="square" lIns="0" tIns="13335" rIns="0" bIns="0" rtlCol="0">
            <a:spAutoFit/>
          </a:bodyPr>
          <a:lstStyle/>
          <a:p>
            <a:pPr lvl="0"/>
            <a:r>
              <a:rPr sz="2800" spc="-480" dirty="0">
                <a:solidFill>
                  <a:srgbClr val="A42F0F"/>
                </a:solidFill>
                <a:latin typeface="Wingdings 3"/>
                <a:cs typeface="Wingdings 3"/>
              </a:rPr>
              <a:t></a:t>
            </a:r>
            <a:r>
              <a:rPr lang="th-TH" sz="2800" spc="-480" dirty="0">
                <a:solidFill>
                  <a:srgbClr val="A42F0F"/>
                </a:solidFill>
                <a:latin typeface="Wingdings 3"/>
                <a:cs typeface="Wingdings 3"/>
              </a:rPr>
              <a:t> </a:t>
            </a:r>
            <a:r>
              <a:rPr lang="en-US" sz="2800" b="1" dirty="0" err="1">
                <a:latin typeface="Browallia New" panose="020B0604020202020204" pitchFamily="34" charset="-34"/>
                <a:cs typeface="Browallia New" panose="020B0604020202020204" pitchFamily="34" charset="-34"/>
              </a:rPr>
              <a:t>ในย่อหน้าสุดท้าย</a:t>
            </a:r>
            <a:r>
              <a:rPr lang="en-US" sz="2800" b="1" dirty="0">
                <a:latin typeface="Browallia New" panose="020B0604020202020204" pitchFamily="34" charset="-34"/>
                <a:cs typeface="Browallia New" panose="020B0604020202020204" pitchFamily="34" charset="-34"/>
              </a:rPr>
              <a:t> </a:t>
            </a:r>
            <a:r>
              <a:rPr lang="en-US" sz="2800" b="1" dirty="0" err="1">
                <a:latin typeface="Browallia New" panose="020B0604020202020204" pitchFamily="34" charset="-34"/>
                <a:cs typeface="Browallia New" panose="020B0604020202020204" pitchFamily="34" charset="-34"/>
              </a:rPr>
              <a:t>ควรเขียน</a:t>
            </a:r>
            <a:r>
              <a:rPr lang="th-TH" sz="2800" b="1" dirty="0">
                <a:latin typeface="Browallia New" panose="020B0604020202020204" pitchFamily="34" charset="-34"/>
                <a:cs typeface="Browallia New" panose="020B0604020202020204" pitchFamily="34" charset="-34"/>
              </a:rPr>
              <a:t> </a:t>
            </a:r>
            <a:r>
              <a:rPr lang="en-US" sz="2800" b="1" dirty="0" err="1">
                <a:solidFill>
                  <a:srgbClr val="FF0000"/>
                </a:solidFill>
                <a:latin typeface="Browallia New" panose="020B0604020202020204" pitchFamily="34" charset="-34"/>
                <a:cs typeface="Browallia New" panose="020B0604020202020204" pitchFamily="34" charset="-34"/>
              </a:rPr>
              <a:t>สรุปให้มีความเชื่อมโยงกับวัตถุประสงค์</a:t>
            </a:r>
            <a:endParaRPr lang="en-US" sz="2800" dirty="0">
              <a:solidFill>
                <a:srgbClr val="FF0000"/>
              </a:solidFill>
              <a:latin typeface="Browallia New" panose="020B0604020202020204" pitchFamily="34" charset="-34"/>
              <a:cs typeface="Browallia New" panose="020B0604020202020204" pitchFamily="34" charset="-34"/>
            </a:endParaRPr>
          </a:p>
          <a:p>
            <a:r>
              <a:rPr lang="en-US" sz="2800" b="1" dirty="0" err="1">
                <a:latin typeface="Browallia New" panose="020B0604020202020204" pitchFamily="34" charset="-34"/>
                <a:cs typeface="Browallia New" panose="020B0604020202020204" pitchFamily="34" charset="-34"/>
              </a:rPr>
              <a:t>เพื่อเน้นให้เห็นความส</a:t>
            </a:r>
            <a:r>
              <a:rPr lang="th-TH" sz="2800" b="1" dirty="0">
                <a:latin typeface="Browallia New" panose="020B0604020202020204" pitchFamily="34" charset="-34"/>
                <a:cs typeface="Browallia New" panose="020B0604020202020204" pitchFamily="34" charset="-34"/>
              </a:rPr>
              <a:t>ำ</a:t>
            </a:r>
            <a:r>
              <a:rPr lang="en-US" sz="2800" b="1" dirty="0" err="1">
                <a:latin typeface="Browallia New" panose="020B0604020202020204" pitchFamily="34" charset="-34"/>
                <a:cs typeface="Browallia New" panose="020B0604020202020204" pitchFamily="34" charset="-34"/>
              </a:rPr>
              <a:t>คัญของการวิจัย</a:t>
            </a:r>
            <a:endParaRPr lang="th-TH" sz="2800" b="1" dirty="0">
              <a:latin typeface="Browallia New" panose="020B0604020202020204" pitchFamily="34" charset="-34"/>
              <a:cs typeface="Browallia New" panose="020B0604020202020204" pitchFamily="34" charset="-34"/>
            </a:endParaRPr>
          </a:p>
          <a:p>
            <a:endParaRPr lang="en-US" sz="2400" dirty="0">
              <a:latin typeface="Browallia New" panose="020B0604020202020204" pitchFamily="34" charset="-34"/>
              <a:cs typeface="Browallia New" panose="020B0604020202020204" pitchFamily="34" charset="-34"/>
            </a:endParaRPr>
          </a:p>
          <a:p>
            <a:r>
              <a:rPr lang="en-US" sz="2800" dirty="0">
                <a:latin typeface="Browallia New" panose="020B0604020202020204" pitchFamily="34" charset="-34"/>
                <a:cs typeface="Browallia New" panose="020B0604020202020204" pitchFamily="34" charset="-34"/>
              </a:rPr>
              <a:t> </a:t>
            </a:r>
            <a:r>
              <a:rPr lang="en-US" sz="2800" b="1" i="1" u="sng" dirty="0" err="1">
                <a:solidFill>
                  <a:srgbClr val="FF0000"/>
                </a:solidFill>
                <a:latin typeface="Browallia New" panose="020B0604020202020204" pitchFamily="34" charset="-34"/>
                <a:cs typeface="Browallia New" panose="020B0604020202020204" pitchFamily="34" charset="-34"/>
              </a:rPr>
              <a:t>ตัวอย่าง</a:t>
            </a:r>
            <a:endParaRPr lang="en-US" sz="2800" b="1" dirty="0">
              <a:solidFill>
                <a:srgbClr val="FF0000"/>
              </a:solidFill>
              <a:latin typeface="Browallia New" panose="020B0604020202020204" pitchFamily="34" charset="-34"/>
              <a:cs typeface="Browallia New" panose="020B0604020202020204" pitchFamily="34" charset="-34"/>
            </a:endParaRPr>
          </a:p>
          <a:p>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	</a:t>
            </a:r>
            <a:r>
              <a:rPr lang="th-TH" sz="2800" b="1" dirty="0">
                <a:latin typeface="Browallia New" panose="020B0604020202020204" pitchFamily="34" charset="-34"/>
                <a:cs typeface="Browallia New" panose="020B0604020202020204" pitchFamily="34" charset="-34"/>
              </a:rPr>
              <a:t>จากการทบทวนวรรณกรรม และงานวิจัยที่เกี่ยวข้องดัง</a:t>
            </a:r>
            <a:r>
              <a:rPr lang="en-US" sz="2800" b="1" dirty="0" err="1">
                <a:latin typeface="Browallia New" panose="020B0604020202020204" pitchFamily="34" charset="-34"/>
                <a:cs typeface="Browallia New" panose="020B0604020202020204" pitchFamily="34" charset="-34"/>
              </a:rPr>
              <a:t>กล่าวข้างต้น</a:t>
            </a:r>
            <a:r>
              <a:rPr lang="en-US" sz="2800" b="1" dirty="0">
                <a:latin typeface="Browallia New" panose="020B0604020202020204" pitchFamily="34" charset="-34"/>
                <a:cs typeface="Browallia New" panose="020B0604020202020204" pitchFamily="34" charset="-34"/>
              </a:rPr>
              <a:t> </a:t>
            </a:r>
            <a:r>
              <a:rPr lang="en-US" sz="2800" b="1" dirty="0" err="1">
                <a:latin typeface="Browallia New" panose="020B0604020202020204" pitchFamily="34" charset="-34"/>
                <a:cs typeface="Browallia New" panose="020B0604020202020204" pitchFamily="34" charset="-34"/>
              </a:rPr>
              <a:t>ผู้วิจัยจึงสนใจที่จะศึกษา</a:t>
            </a:r>
            <a:r>
              <a:rPr lang="en-US" sz="2800" b="1" dirty="0">
                <a:latin typeface="Browallia New" panose="020B0604020202020204" pitchFamily="34" charset="-34"/>
                <a:cs typeface="Browallia New" panose="020B0604020202020204" pitchFamily="34" charset="-34"/>
              </a:rPr>
              <a:t> .......................</a:t>
            </a:r>
            <a:endParaRPr lang="en-US" sz="2800" dirty="0">
              <a:latin typeface="Browallia New" panose="020B0604020202020204" pitchFamily="34" charset="-34"/>
              <a:cs typeface="Browallia New" panose="020B0604020202020204" pitchFamily="34" charset="-34"/>
            </a:endParaRPr>
          </a:p>
          <a:p>
            <a:r>
              <a:rPr lang="en-US" sz="2800" b="1" dirty="0" err="1">
                <a:latin typeface="Browallia New" panose="020B0604020202020204" pitchFamily="34" charset="-34"/>
                <a:cs typeface="Browallia New" panose="020B0604020202020204" pitchFamily="34" charset="-34"/>
              </a:rPr>
              <a:t>เพื่อ</a:t>
            </a:r>
            <a:r>
              <a:rPr lang="en-US" sz="2800" b="1" dirty="0">
                <a:latin typeface="Browallia New" panose="020B0604020202020204" pitchFamily="34" charset="-34"/>
                <a:cs typeface="Browallia New" panose="020B0604020202020204" pitchFamily="34" charset="-34"/>
              </a:rPr>
              <a:t>............................................................</a:t>
            </a:r>
            <a:endParaRPr lang="en-US" sz="2800" dirty="0">
              <a:latin typeface="Browallia New" panose="020B0604020202020204" pitchFamily="34" charset="-34"/>
              <a:cs typeface="Browallia New" panose="020B0604020202020204" pitchFamily="34" charset="-34"/>
            </a:endParaRPr>
          </a:p>
          <a:p>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	</a:t>
            </a:r>
            <a:r>
              <a:rPr lang="en-US" sz="2800" b="1" dirty="0" err="1">
                <a:latin typeface="Browallia New" panose="020B0604020202020204" pitchFamily="34" charset="-34"/>
                <a:cs typeface="Browallia New" panose="020B0604020202020204" pitchFamily="34" charset="-34"/>
              </a:rPr>
              <a:t>จากปัญหาดังกล่าว</a:t>
            </a:r>
            <a:r>
              <a:rPr lang="en-US" sz="2800" b="1" dirty="0">
                <a:latin typeface="Browallia New" panose="020B0604020202020204" pitchFamily="34" charset="-34"/>
                <a:cs typeface="Browallia New" panose="020B0604020202020204" pitchFamily="34" charset="-34"/>
              </a:rPr>
              <a:t> </a:t>
            </a:r>
            <a:r>
              <a:rPr lang="en-US" sz="2800" b="1" dirty="0" err="1">
                <a:latin typeface="Browallia New" panose="020B0604020202020204" pitchFamily="34" charset="-34"/>
                <a:cs typeface="Browallia New" panose="020B0604020202020204" pitchFamily="34" charset="-34"/>
              </a:rPr>
              <a:t>ยังไม่มีผู้ใดเคยศึกษามาก่อน</a:t>
            </a:r>
            <a:r>
              <a:rPr lang="en-US" sz="2800" b="1" dirty="0">
                <a:latin typeface="Browallia New" panose="020B0604020202020204" pitchFamily="34" charset="-34"/>
                <a:cs typeface="Browallia New" panose="020B0604020202020204" pitchFamily="34" charset="-34"/>
              </a:rPr>
              <a:t> </a:t>
            </a:r>
            <a:r>
              <a:rPr lang="en-US" sz="2800" b="1" dirty="0" err="1">
                <a:latin typeface="Browallia New" panose="020B0604020202020204" pitchFamily="34" charset="-34"/>
                <a:cs typeface="Browallia New" panose="020B0604020202020204" pitchFamily="34" charset="-34"/>
              </a:rPr>
              <a:t>จึงน่าจะศึกษาเรื่องนี้</a:t>
            </a:r>
            <a:endParaRPr lang="en-US" sz="2800" dirty="0">
              <a:latin typeface="Browallia New" panose="020B0604020202020204" pitchFamily="34" charset="-34"/>
              <a:cs typeface="Browallia New" panose="020B0604020202020204" pitchFamily="34" charset="-34"/>
            </a:endParaRPr>
          </a:p>
          <a:p>
            <a:r>
              <a:rPr lang="en-US" sz="2800" b="1" dirty="0" err="1">
                <a:latin typeface="Browallia New" panose="020B0604020202020204" pitchFamily="34" charset="-34"/>
                <a:cs typeface="Browallia New" panose="020B0604020202020204" pitchFamily="34" charset="-34"/>
              </a:rPr>
              <a:t>เพื่อให้เกิดประโยชน์อย่างไร</a:t>
            </a:r>
            <a:r>
              <a:rPr lang="en-US" sz="2800" b="1" dirty="0">
                <a:latin typeface="Browallia New" panose="020B0604020202020204" pitchFamily="34" charset="-34"/>
                <a:cs typeface="Browallia New" panose="020B0604020202020204" pitchFamily="34" charset="-34"/>
              </a:rPr>
              <a:t> น</a:t>
            </a:r>
            <a:r>
              <a:rPr lang="th-TH" sz="2800" b="1" dirty="0">
                <a:latin typeface="Browallia New" panose="020B0604020202020204" pitchFamily="34" charset="-34"/>
                <a:cs typeface="Browallia New" panose="020B0604020202020204" pitchFamily="34" charset="-34"/>
              </a:rPr>
              <a:t>ำ</a:t>
            </a:r>
            <a:r>
              <a:rPr lang="en-US" sz="2800" b="1" dirty="0" err="1">
                <a:latin typeface="Browallia New" panose="020B0604020202020204" pitchFamily="34" charset="-34"/>
                <a:cs typeface="Browallia New" panose="020B0604020202020204" pitchFamily="34" charset="-34"/>
              </a:rPr>
              <a:t>ไปใช้ให้เกิดประโยชน์อย่างไร</a:t>
            </a:r>
            <a:r>
              <a:rPr lang="en-US" sz="2800" b="1" dirty="0">
                <a:latin typeface="Browallia New" panose="020B0604020202020204" pitchFamily="34" charset="-34"/>
                <a:cs typeface="Browallia New" panose="020B0604020202020204" pitchFamily="34" charset="-34"/>
              </a:rPr>
              <a:t> </a:t>
            </a:r>
            <a:r>
              <a:rPr lang="en-US" sz="2800" b="1" i="1" dirty="0">
                <a:solidFill>
                  <a:srgbClr val="FF0000"/>
                </a:solidFill>
                <a:latin typeface="Browallia New" panose="020B0604020202020204" pitchFamily="34" charset="-34"/>
                <a:cs typeface="Browallia New" panose="020B0604020202020204" pitchFamily="34" charset="-34"/>
              </a:rPr>
              <a:t>(</a:t>
            </a:r>
            <a:r>
              <a:rPr lang="en-US" sz="2800" b="1" i="1" dirty="0" err="1">
                <a:solidFill>
                  <a:srgbClr val="FF0000"/>
                </a:solidFill>
                <a:latin typeface="Browallia New" panose="020B0604020202020204" pitchFamily="34" charset="-34"/>
                <a:cs typeface="Browallia New" panose="020B0604020202020204" pitchFamily="34" charset="-34"/>
              </a:rPr>
              <a:t>หรือเกิดองค์ความรู้ใหม่</a:t>
            </a:r>
            <a:endParaRPr lang="en-US" sz="2800" dirty="0">
              <a:solidFill>
                <a:srgbClr val="FF0000"/>
              </a:solidFill>
              <a:latin typeface="Browallia New" panose="020B0604020202020204" pitchFamily="34" charset="-34"/>
              <a:cs typeface="Browallia New" panose="020B0604020202020204" pitchFamily="34" charset="-34"/>
            </a:endParaRPr>
          </a:p>
          <a:p>
            <a:r>
              <a:rPr lang="en-US" sz="2800" b="1" i="1" dirty="0" err="1">
                <a:solidFill>
                  <a:srgbClr val="FF0000"/>
                </a:solidFill>
                <a:latin typeface="Browallia New" panose="020B0604020202020204" pitchFamily="34" charset="-34"/>
                <a:cs typeface="Browallia New" panose="020B0604020202020204" pitchFamily="34" charset="-34"/>
              </a:rPr>
              <a:t>อย่างไร</a:t>
            </a:r>
            <a:r>
              <a:rPr lang="en-US" sz="2800" b="1" i="1" dirty="0">
                <a:solidFill>
                  <a:srgbClr val="FF0000"/>
                </a:solidFill>
                <a:latin typeface="Browallia New" panose="020B0604020202020204" pitchFamily="34" charset="-34"/>
                <a:cs typeface="Browallia New" panose="020B0604020202020204" pitchFamily="34" charset="-34"/>
              </a:rPr>
              <a:t>  </a:t>
            </a:r>
            <a:r>
              <a:rPr lang="en-US" sz="2800" b="1" i="1" dirty="0" err="1">
                <a:solidFill>
                  <a:srgbClr val="FF0000"/>
                </a:solidFill>
                <a:latin typeface="Browallia New" panose="020B0604020202020204" pitchFamily="34" charset="-34"/>
                <a:cs typeface="Browallia New" panose="020B0604020202020204" pitchFamily="34" charset="-34"/>
              </a:rPr>
              <a:t>หรือข้อค้นพบใหม่อย่างไร</a:t>
            </a:r>
            <a:r>
              <a:rPr lang="en-US" sz="2800" b="1" i="1" dirty="0">
                <a:solidFill>
                  <a:srgbClr val="FF0000"/>
                </a:solidFill>
                <a:latin typeface="Browallia New" panose="020B0604020202020204" pitchFamily="34" charset="-34"/>
                <a:cs typeface="Browallia New" panose="020B0604020202020204" pitchFamily="34" charset="-34"/>
              </a:rPr>
              <a:t>) ?</a:t>
            </a:r>
            <a:endParaRPr lang="en-US" sz="2800" dirty="0">
              <a:solidFill>
                <a:srgbClr val="FF0000"/>
              </a:solidFill>
              <a:latin typeface="Browallia New" panose="020B0604020202020204" pitchFamily="34" charset="-34"/>
              <a:cs typeface="Browallia New" panose="020B0604020202020204" pitchFamily="34" charset="-34"/>
            </a:endParaRPr>
          </a:p>
          <a:p>
            <a:br>
              <a:rPr lang="en-US" sz="2800" b="1" i="1" dirty="0"/>
            </a:br>
            <a:endParaRPr sz="2800" dirty="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304800" y="17898"/>
            <a:ext cx="11887200" cy="1151965"/>
          </a:xfrm>
        </p:spPr>
        <p:txBody>
          <a:bodyPr>
            <a:noAutofit/>
          </a:bodyPr>
          <a:lstStyle/>
          <a:p>
            <a:r>
              <a:rPr lang="th-TH" sz="3600" b="1" dirty="0">
                <a:solidFill>
                  <a:srgbClr val="00B050"/>
                </a:solidFill>
                <a:latin typeface="AngsanaUPC" panose="02020603050405020304" pitchFamily="18" charset="-34"/>
                <a:cs typeface="AngsanaUPC" panose="02020603050405020304" pitchFamily="18" charset="-34"/>
              </a:rPr>
              <a:t>ตัวอย่างการเขียน</a:t>
            </a:r>
            <a:br>
              <a:rPr lang="th-TH" sz="3600" b="1" dirty="0">
                <a:solidFill>
                  <a:srgbClr val="00B050"/>
                </a:solidFill>
                <a:latin typeface="AngsanaUPC" panose="02020603050405020304" pitchFamily="18" charset="-34"/>
                <a:cs typeface="AngsanaUPC" panose="02020603050405020304" pitchFamily="18" charset="-34"/>
              </a:rPr>
            </a:br>
            <a:r>
              <a:rPr lang="th-TH" sz="3600" b="1" dirty="0">
                <a:solidFill>
                  <a:srgbClr val="00B050"/>
                </a:solidFill>
                <a:latin typeface="AngsanaUPC" panose="02020603050405020304" pitchFamily="18" charset="-34"/>
                <a:cs typeface="AngsanaUPC" panose="02020603050405020304" pitchFamily="18" charset="-34"/>
              </a:rPr>
              <a:t>                            </a:t>
            </a:r>
            <a:r>
              <a:rPr lang="th-TH" sz="3600" b="1" dirty="0">
                <a:solidFill>
                  <a:srgbClr val="0066FF"/>
                </a:solidFill>
                <a:latin typeface="AngsanaUPC" panose="02020603050405020304" pitchFamily="18" charset="-34"/>
                <a:cs typeface="AngsanaUPC" panose="02020603050405020304" pitchFamily="18" charset="-34"/>
              </a:rPr>
              <a:t>ความเป็นมา และความสำคัญของปัญหา</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93853" y="1337251"/>
            <a:ext cx="8584387" cy="5383590"/>
          </a:xfrm>
        </p:spPr>
        <p:txBody>
          <a:bodyPr>
            <a:noAutofit/>
          </a:bodyPr>
          <a:lstStyle/>
          <a:p>
            <a:r>
              <a:rPr lang="th-TH" sz="2400" dirty="0">
                <a:latin typeface="AngsanaUPC" panose="02020603050405020304" pitchFamily="18" charset="-34"/>
                <a:cs typeface="AngsanaUPC" panose="02020603050405020304" pitchFamily="18" charset="-34"/>
              </a:rPr>
              <a:t>	การปฏิรูปกองทัพ (</a:t>
            </a:r>
            <a:r>
              <a:rPr lang="en-US" sz="2400" dirty="0">
                <a:latin typeface="AngsanaUPC" panose="02020603050405020304" pitchFamily="18" charset="-34"/>
                <a:cs typeface="AngsanaUPC" panose="02020603050405020304" pitchFamily="18" charset="-34"/>
              </a:rPr>
              <a:t>Military Reform) </a:t>
            </a:r>
            <a:r>
              <a:rPr lang="th-TH" sz="2400" dirty="0">
                <a:latin typeface="AngsanaUPC" panose="02020603050405020304" pitchFamily="18" charset="-34"/>
                <a:cs typeface="AngsanaUPC" panose="02020603050405020304" pitchFamily="18" charset="-34"/>
              </a:rPr>
              <a:t>ในประเทศไทยเป็นเรื่องใหญ่และมีความยุ่งยากสลับซับซ้อนเป็นอย่างมาก แต่เป็นเรื่องที่น่าสนใจ  โดยเฉพาะอย่างยิ่งเรื่องการแยกทหารออกจากการเมือง ความเป็นทหารอาชีพและการลดขนาดของกองทัพให้เล็กลง เนื่องจากประเด็นเหล่านี้มีการเรียกร้องและมีการเคลื่อนไหวมาเป็นระยะเวลานาน แต่ล้มเหลวตลอดมา (สรศักดิ์ งามขจรกุลกิจ, 2557; </a:t>
            </a:r>
            <a:r>
              <a:rPr lang="th-TH" sz="2400" dirty="0" err="1">
                <a:latin typeface="AngsanaUPC" panose="02020603050405020304" pitchFamily="18" charset="-34"/>
                <a:cs typeface="AngsanaUPC" panose="02020603050405020304" pitchFamily="18" charset="-34"/>
              </a:rPr>
              <a:t>สุร</a:t>
            </a:r>
            <a:r>
              <a:rPr lang="th-TH" sz="2400" dirty="0">
                <a:latin typeface="AngsanaUPC" panose="02020603050405020304" pitchFamily="18" charset="-34"/>
                <a:cs typeface="AngsanaUPC" panose="02020603050405020304" pitchFamily="18" charset="-34"/>
              </a:rPr>
              <a:t>ชาติ บำรุงสุข, 2558) </a:t>
            </a:r>
            <a:endParaRPr lang="en-US" sz="2400" dirty="0">
              <a:latin typeface="AngsanaUPC" panose="02020603050405020304" pitchFamily="18" charset="-34"/>
              <a:cs typeface="AngsanaUPC" panose="02020603050405020304" pitchFamily="18" charset="-34"/>
            </a:endParaRPr>
          </a:p>
          <a:p>
            <a:r>
              <a:rPr lang="th-TH" sz="2400" dirty="0">
                <a:latin typeface="AngsanaUPC" panose="02020603050405020304" pitchFamily="18" charset="-34"/>
                <a:cs typeface="AngsanaUPC" panose="02020603050405020304" pitchFamily="18" charset="-34"/>
              </a:rPr>
              <a:t>	สาเหตุหลักสืบเนื่องจากมักเป็นเพียงข้อเรียกร้องในเชิงหลักการของประชาธิปไตยจากกลุ่มภายนอกกองทัพเท่านั้น คือยังไม่มีรูปธรรมที่จะนำไปสู่การปฏิบัติอย่างชัดเจนเป็นขั้นเป็นตอนจากฐานรากอย่างจริงจัง โดยเฉพาะการปรับเปลี่ยนทางกระบวนทัศน์ของทหารให้มีความพร้อมรองรับกับกระแสของการเป็นประชาธิปไตย (</a:t>
            </a:r>
            <a:r>
              <a:rPr lang="en-US" sz="2400" dirty="0">
                <a:latin typeface="AngsanaUPC" panose="02020603050405020304" pitchFamily="18" charset="-34"/>
                <a:cs typeface="AngsanaUPC" panose="02020603050405020304" pitchFamily="18" charset="-34"/>
              </a:rPr>
              <a:t>Democratization) </a:t>
            </a:r>
            <a:r>
              <a:rPr lang="th-TH" sz="2400" dirty="0">
                <a:latin typeface="AngsanaUPC" panose="02020603050405020304" pitchFamily="18" charset="-34"/>
                <a:cs typeface="AngsanaUPC" panose="02020603050405020304" pitchFamily="18" charset="-34"/>
              </a:rPr>
              <a:t>จึงทำให้การปฏิรูปยังไม่ก้าวหน้าเข้าสู่เป้าหมายอย่างเท่าที่ควรนัก แต่จุดอ่อนที่สำคัญของความล้มเหลวนี้คงมิใช่เพราะความไม่เป็นเหตุเป็นผลของข้อเรียกร้องหรือการเรียกร้องเป็นสิ่งที่เป็นไปไม่ได้ หากเป็นเพราะฝ่ายกองทัพที่จะต้องการปฏิรูปยังไม่เข้าใจ ไม่เข้าถึงรากของปัญหา จึงไม่สามารถพัฒนาแนวทางการปฏิรูปที่มีประสิทธิภาพและทรงพลังอย่างเท่าที่ควร (</a:t>
            </a:r>
            <a:r>
              <a:rPr lang="en-US" sz="2400" dirty="0" err="1">
                <a:latin typeface="AngsanaUPC" panose="02020603050405020304" pitchFamily="18" charset="-34"/>
                <a:cs typeface="AngsanaUPC" panose="02020603050405020304" pitchFamily="18" charset="-34"/>
              </a:rPr>
              <a:t>Alagappa</a:t>
            </a:r>
            <a:r>
              <a:rPr lang="en-US" sz="2400" dirty="0">
                <a:latin typeface="AngsanaUPC" panose="02020603050405020304" pitchFamily="18" charset="-34"/>
                <a:cs typeface="AngsanaUPC" panose="02020603050405020304" pitchFamily="18" charset="-34"/>
              </a:rPr>
              <a:t>, 2001; José &amp; Olivas, 2012)</a:t>
            </a:r>
          </a:p>
        </p:txBody>
      </p:sp>
      <p:pic>
        <p:nvPicPr>
          <p:cNvPr id="8" name="รูปภาพ 7">
            <a:extLst>
              <a:ext uri="{FF2B5EF4-FFF2-40B4-BE49-F238E27FC236}">
                <a16:creationId xmlns:a16="http://schemas.microsoft.com/office/drawing/2014/main" id="{269EB6C9-F7B2-689F-C788-494B95B77F41}"/>
              </a:ext>
            </a:extLst>
          </p:cNvPr>
          <p:cNvPicPr>
            <a:picLocks noChangeAspect="1"/>
          </p:cNvPicPr>
          <p:nvPr/>
        </p:nvPicPr>
        <p:blipFill>
          <a:blip r:embed="rId2"/>
          <a:stretch>
            <a:fillRect/>
          </a:stretch>
        </p:blipFill>
        <p:spPr>
          <a:xfrm>
            <a:off x="9312622" y="1475653"/>
            <a:ext cx="2879378" cy="1953347"/>
          </a:xfrm>
          <a:prstGeom prst="rect">
            <a:avLst/>
          </a:prstGeom>
        </p:spPr>
      </p:pic>
      <p:sp>
        <p:nvSpPr>
          <p:cNvPr id="2" name="ตัวแทนหมายเลขสไลด์ 1">
            <a:extLst>
              <a:ext uri="{FF2B5EF4-FFF2-40B4-BE49-F238E27FC236}">
                <a16:creationId xmlns:a16="http://schemas.microsoft.com/office/drawing/2014/main" id="{255EF24A-99B2-815F-D87D-5BEFE43E51CF}"/>
              </a:ext>
            </a:extLst>
          </p:cNvPr>
          <p:cNvSpPr>
            <a:spLocks noGrp="1"/>
          </p:cNvSpPr>
          <p:nvPr>
            <p:ph type="sldNum" sz="quarter" idx="12"/>
          </p:nvPr>
        </p:nvSpPr>
        <p:spPr/>
        <p:txBody>
          <a:bodyPr/>
          <a:lstStyle/>
          <a:p>
            <a:fld id="{2621B272-E4D8-4FAD-A6B0-7FE95F46C11A}" type="slidenum">
              <a:rPr lang="th-TH" smtClean="0"/>
              <a:t>22</a:t>
            </a:fld>
            <a:endParaRPr lang="th-TH"/>
          </a:p>
        </p:txBody>
      </p:sp>
      <p:sp>
        <p:nvSpPr>
          <p:cNvPr id="6" name="ตัวแทนท้ายกระดาษ 5">
            <a:extLst>
              <a:ext uri="{FF2B5EF4-FFF2-40B4-BE49-F238E27FC236}">
                <a16:creationId xmlns:a16="http://schemas.microsoft.com/office/drawing/2014/main" id="{12DB44D3-8D88-0A97-AAFD-41021215740D}"/>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796333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r>
              <a:rPr lang="th-TH" sz="4400" b="1" dirty="0">
                <a:latin typeface="AngsanaUPC" panose="02020603050405020304" pitchFamily="18" charset="-34"/>
                <a:cs typeface="AngsanaUPC" panose="02020603050405020304" pitchFamily="18" charset="-34"/>
              </a:rPr>
              <a:t>        </a:t>
            </a:r>
            <a:br>
              <a:rPr lang="th-TH" sz="3600" b="1" dirty="0">
                <a:solidFill>
                  <a:srgbClr val="00B050"/>
                </a:solidFill>
                <a:latin typeface="AngsanaUPC" panose="02020603050405020304" pitchFamily="18" charset="-34"/>
                <a:cs typeface="AngsanaUPC" panose="02020603050405020304" pitchFamily="18" charset="-34"/>
              </a:rPr>
            </a:br>
            <a:r>
              <a:rPr lang="th-TH" sz="3600" b="1" dirty="0">
                <a:solidFill>
                  <a:srgbClr val="0066FF"/>
                </a:solidFill>
                <a:latin typeface="AngsanaUPC" panose="02020603050405020304" pitchFamily="18" charset="-34"/>
                <a:cs typeface="AngsanaUPC" panose="02020603050405020304" pitchFamily="18" charset="-34"/>
              </a:rPr>
              <a:t>                       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93853" y="1337251"/>
            <a:ext cx="8584387" cy="5383590"/>
          </a:xfrm>
        </p:spPr>
        <p:txBody>
          <a:bodyPr>
            <a:noAutofit/>
          </a:bodyPr>
          <a:lstStyle/>
          <a:p>
            <a:r>
              <a:rPr lang="th-TH" sz="2800" dirty="0">
                <a:latin typeface="AngsanaUPC" panose="02020603050405020304" pitchFamily="18" charset="-34"/>
                <a:cs typeface="AngsanaUPC" panose="02020603050405020304" pitchFamily="18" charset="-34"/>
              </a:rPr>
              <a:t>	</a:t>
            </a:r>
          </a:p>
          <a:p>
            <a:r>
              <a:rPr lang="th-TH" sz="2800" dirty="0">
                <a:latin typeface="AngsanaUPC" panose="02020603050405020304" pitchFamily="18" charset="-34"/>
                <a:cs typeface="AngsanaUPC" panose="02020603050405020304" pitchFamily="18" charset="-34"/>
              </a:rPr>
              <a:t>	การวิเคราะห์ถึงความล้มเหลวของข้อเสนอและแนวทางการปฏิรูปที่ผ่านมานั้น มีจุดอ่อนที่คล้ายกันคือ ไม่มียุทธศาสตร์และยุทธวิธีในการดำเนินการอย่างมีประสิทธิภาพและทรงพลังเท่าที่ควร โดยเฉพาะการขาดแนวร่วมทางกำลังหรือการสร้างพันธมิตรกับพลังภายในของกองทัพ เพื่อสร้างความเข้มแข็งให้กับกระบวนการของการปฏิรูปกองทัพจากภายในอย่างมั่นคงและยั่งยืนที่เรียกกันว่าระเบิดจากข้างใน หรือนั่นก็คือ การปฏิบัติการในการปฏิรูปกองทัพให้เกิดขึ้นในกองทัพเสียก่อน ด้วยพลังของทหารเองที่พร้อมจะก้าวขึ้นมาเป็นกองหน้าของการขับเคลื่อนการเปลี่ยนผ่านไปสู่ประชาธิปไตย โดยมีการสร้างทหารอาชีพรุ่นใหม่ตามแบบตะวันตกมารองรับกับภารกิจนี้อย่างจริงจัง ดังตัวอย่างที่เคยเกิดขึ้นมาหลายประเทศแล้ว อย่างกรณีของประเทศโปรตุเกส (</a:t>
            </a:r>
            <a:r>
              <a:rPr lang="en-US" sz="2800" dirty="0">
                <a:latin typeface="AngsanaUPC" panose="02020603050405020304" pitchFamily="18" charset="-34"/>
                <a:cs typeface="AngsanaUPC" panose="02020603050405020304" pitchFamily="18" charset="-34"/>
              </a:rPr>
              <a:t>José Javier Olivas Osuna, 2012)</a:t>
            </a:r>
            <a:endParaRPr lang="th-TH" sz="2800" dirty="0">
              <a:latin typeface="AngsanaUPC" panose="02020603050405020304" pitchFamily="18" charset="-34"/>
              <a:cs typeface="AngsanaUPC" panose="02020603050405020304" pitchFamily="18" charset="-34"/>
            </a:endParaRPr>
          </a:p>
        </p:txBody>
      </p:sp>
      <p:pic>
        <p:nvPicPr>
          <p:cNvPr id="3" name="รูปภาพ 2">
            <a:extLst>
              <a:ext uri="{FF2B5EF4-FFF2-40B4-BE49-F238E27FC236}">
                <a16:creationId xmlns:a16="http://schemas.microsoft.com/office/drawing/2014/main" id="{C8D58309-ACA9-B0EA-5BE8-0589555BF6F0}"/>
              </a:ext>
            </a:extLst>
          </p:cNvPr>
          <p:cNvPicPr>
            <a:picLocks noChangeAspect="1"/>
          </p:cNvPicPr>
          <p:nvPr/>
        </p:nvPicPr>
        <p:blipFill>
          <a:blip r:embed="rId2"/>
          <a:stretch>
            <a:fillRect/>
          </a:stretch>
        </p:blipFill>
        <p:spPr>
          <a:xfrm>
            <a:off x="9031930" y="1828800"/>
            <a:ext cx="2966217" cy="3733800"/>
          </a:xfrm>
          <a:prstGeom prst="rect">
            <a:avLst/>
          </a:prstGeom>
        </p:spPr>
      </p:pic>
      <p:sp>
        <p:nvSpPr>
          <p:cNvPr id="2" name="ตัวแทนหมายเลขสไลด์ 1">
            <a:extLst>
              <a:ext uri="{FF2B5EF4-FFF2-40B4-BE49-F238E27FC236}">
                <a16:creationId xmlns:a16="http://schemas.microsoft.com/office/drawing/2014/main" id="{255EF24A-99B2-815F-D87D-5BEFE43E51CF}"/>
              </a:ext>
            </a:extLst>
          </p:cNvPr>
          <p:cNvSpPr>
            <a:spLocks noGrp="1"/>
          </p:cNvSpPr>
          <p:nvPr>
            <p:ph type="sldNum" sz="quarter" idx="12"/>
          </p:nvPr>
        </p:nvSpPr>
        <p:spPr/>
        <p:txBody>
          <a:bodyPr/>
          <a:lstStyle/>
          <a:p>
            <a:fld id="{2621B272-E4D8-4FAD-A6B0-7FE95F46C11A}" type="slidenum">
              <a:rPr lang="th-TH" smtClean="0"/>
              <a:t>23</a:t>
            </a:fld>
            <a:endParaRPr lang="th-TH"/>
          </a:p>
        </p:txBody>
      </p:sp>
      <p:sp>
        <p:nvSpPr>
          <p:cNvPr id="6" name="ตัวแทนท้ายกระดาษ 5">
            <a:extLst>
              <a:ext uri="{FF2B5EF4-FFF2-40B4-BE49-F238E27FC236}">
                <a16:creationId xmlns:a16="http://schemas.microsoft.com/office/drawing/2014/main" id="{12DB44D3-8D88-0A97-AAFD-41021215740D}"/>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81838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09600" y="547118"/>
            <a:ext cx="10439400" cy="612645"/>
          </a:xfrm>
        </p:spPr>
        <p:txBody>
          <a:bodyPr>
            <a:noAutofit/>
          </a:bodyPr>
          <a:lstStyle/>
          <a:p>
            <a:r>
              <a:rPr lang="th-TH" sz="3600" b="1" dirty="0">
                <a:latin typeface="AngsanaUPC" panose="02020603050405020304" pitchFamily="18" charset="-34"/>
                <a:cs typeface="AngsanaUPC" panose="02020603050405020304" pitchFamily="18" charset="-34"/>
              </a:rPr>
              <a:t>                                  </a:t>
            </a:r>
            <a:r>
              <a:rPr lang="th-TH" sz="3600" b="1" dirty="0">
                <a:solidFill>
                  <a:srgbClr val="0066FF"/>
                </a:solidFill>
                <a:latin typeface="AngsanaUPC" panose="02020603050405020304" pitchFamily="18" charset="-34"/>
                <a:cs typeface="AngsanaUPC" panose="02020603050405020304" pitchFamily="18" charset="-34"/>
              </a:rPr>
              <a:t>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28601" y="1295400"/>
            <a:ext cx="11963399" cy="5867399"/>
          </a:xfrm>
        </p:spPr>
        <p:txBody>
          <a:bodyPr>
            <a:normAutofit lnSpcReduction="10000"/>
          </a:bodyPr>
          <a:lstStyle/>
          <a:p>
            <a:r>
              <a:rPr lang="th-TH" dirty="0">
                <a:latin typeface="AngsanaUPC" panose="02020603050405020304" pitchFamily="18" charset="-34"/>
                <a:cs typeface="AngsanaUPC" panose="02020603050405020304" pitchFamily="18" charset="-34"/>
              </a:rPr>
              <a:t>	</a:t>
            </a:r>
            <a:r>
              <a:rPr lang="th-TH" sz="3500" dirty="0">
                <a:latin typeface="AngsanaUPC" panose="02020603050405020304" pitchFamily="18" charset="-34"/>
                <a:cs typeface="AngsanaUPC" panose="02020603050405020304" pitchFamily="18" charset="-34"/>
              </a:rPr>
              <a:t>การเรียกร้องที่ผ่านมาไม่ว่าจะเป็นในสมัยที่มีรัฐบาลพลเรือนที่มาจากการเลือกตั้ง มักมองข้ามเรื่องการสร้างทหารอาชีพเพื่อการนี้ไปอย่างน่าเสียดาย จึงยังไม่มีข้อเสนอเชิงนโยบายและการดำเนินการในแนวทางปฏิบัติที่มุ่งการปฏิรูปกองทัพจากฐานราก หรือมีการปรับกองทัพให้มีสภาพตื่นพร้อมที่จะไปกันได้กับการปฏิรูปเสียก่อน คือการทำให้กองทัพมีวัฒนธรรมของพลเรือนและประชาธิปไตยมากขึ้น ด้วยการปลูกฝังอุดมการณ์หรือการหล่อหลอมความคิดอ่านใหม่ให้กับกำลังพลในลักษณะของการปรับเปลี่ยนทางกระบวนทัศน์ (</a:t>
            </a:r>
            <a:r>
              <a:rPr lang="en-US" sz="3500" dirty="0">
                <a:latin typeface="AngsanaUPC" panose="02020603050405020304" pitchFamily="18" charset="-34"/>
                <a:cs typeface="AngsanaUPC" panose="02020603050405020304" pitchFamily="18" charset="-34"/>
              </a:rPr>
              <a:t>Paradigm Shift) </a:t>
            </a:r>
            <a:r>
              <a:rPr lang="th-TH" sz="3500" dirty="0">
                <a:latin typeface="AngsanaUPC" panose="02020603050405020304" pitchFamily="18" charset="-34"/>
                <a:cs typeface="AngsanaUPC" panose="02020603050405020304" pitchFamily="18" charset="-34"/>
              </a:rPr>
              <a:t>โดยผ่านการปฏิรูปด้านการจัดระบบการศึกษาทางทหารเสียใหม่ โดยเฉพาะระดับโรงเรียนนายร้อยเพื่อสร้างนายทหารรุ่นใหม่ให้มีลักษณะเป็นทหารอาชีพตามแบบประเทศตะวันตก ที่มีจิตวิญญาณของการเป็นทหารอาชีพ คือนอกจากเป็นทหารที่มีความรู้ มีระเบียบวินัย มีน้ำใจแล้ว ยังเป็นทหารที่มีทัศนคติเชิงบวกต่อนักการเมืองระบอบประชาธิปไตย ทั้งนี้ก็เพื่อตระเตรียมความพร้อมในการยอมรับหลักการความเป็นใหญ่ของพลเรือน (</a:t>
            </a:r>
            <a:r>
              <a:rPr lang="en-US" sz="3500" dirty="0">
                <a:latin typeface="AngsanaUPC" panose="02020603050405020304" pitchFamily="18" charset="-34"/>
                <a:cs typeface="AngsanaUPC" panose="02020603050405020304" pitchFamily="18" charset="-34"/>
              </a:rPr>
              <a:t>Civilian Supremacy) </a:t>
            </a:r>
            <a:r>
              <a:rPr lang="th-TH" sz="3500" dirty="0">
                <a:latin typeface="AngsanaUPC" panose="02020603050405020304" pitchFamily="18" charset="-34"/>
                <a:cs typeface="AngsanaUPC" panose="02020603050405020304" pitchFamily="18" charset="-34"/>
              </a:rPr>
              <a:t>ตามหลักสากล (</a:t>
            </a:r>
            <a:r>
              <a:rPr lang="en-US" sz="3500" dirty="0">
                <a:latin typeface="AngsanaUPC" panose="02020603050405020304" pitchFamily="18" charset="-34"/>
                <a:cs typeface="AngsanaUPC" panose="02020603050405020304" pitchFamily="18" charset="-34"/>
              </a:rPr>
              <a:t>Pion-Berlin, 2001; </a:t>
            </a:r>
            <a:r>
              <a:rPr lang="en-US" sz="3500" dirty="0" err="1">
                <a:latin typeface="AngsanaUPC" panose="02020603050405020304" pitchFamily="18" charset="-34"/>
                <a:cs typeface="AngsanaUPC" panose="02020603050405020304" pitchFamily="18" charset="-34"/>
              </a:rPr>
              <a:t>Varol</a:t>
            </a:r>
            <a:r>
              <a:rPr lang="en-US" sz="3500" dirty="0">
                <a:latin typeface="AngsanaUPC" panose="02020603050405020304" pitchFamily="18" charset="-34"/>
                <a:cs typeface="AngsanaUPC" panose="02020603050405020304" pitchFamily="18" charset="-34"/>
              </a:rPr>
              <a:t>, 2012; </a:t>
            </a:r>
            <a:r>
              <a:rPr lang="th-TH" sz="3500" dirty="0">
                <a:latin typeface="AngsanaUPC" panose="02020603050405020304" pitchFamily="18" charset="-34"/>
                <a:cs typeface="AngsanaUPC" panose="02020603050405020304" pitchFamily="18" charset="-34"/>
              </a:rPr>
              <a:t>สุรชาติ บำรุงสุข, 2558)</a:t>
            </a:r>
            <a:endParaRPr lang="en-US" sz="3500" dirty="0">
              <a:latin typeface="AngsanaUPC" panose="02020603050405020304" pitchFamily="18" charset="-34"/>
              <a:cs typeface="AngsanaUPC" panose="02020603050405020304" pitchFamily="18" charset="-34"/>
            </a:endParaRPr>
          </a:p>
          <a:p>
            <a:r>
              <a:rPr lang="th-TH" sz="1800" dirty="0">
                <a:effectLst/>
                <a:latin typeface="AngsanaUPC" panose="02020603050405020304" pitchFamily="18" charset="-34"/>
                <a:ea typeface="Calibri" panose="020F0502020204030204" pitchFamily="34" charset="0"/>
                <a:cs typeface="AngsanaUPC" panose="02020603050405020304" pitchFamily="18" charset="-34"/>
              </a:rPr>
              <a:t>	</a:t>
            </a:r>
            <a:endParaRPr lang="th-TH" sz="380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70A6BF2D-1163-7A3D-26B6-48765BE9A73A}"/>
              </a:ext>
            </a:extLst>
          </p:cNvPr>
          <p:cNvSpPr>
            <a:spLocks noGrp="1"/>
          </p:cNvSpPr>
          <p:nvPr>
            <p:ph type="sldNum" sz="quarter" idx="12"/>
          </p:nvPr>
        </p:nvSpPr>
        <p:spPr/>
        <p:txBody>
          <a:bodyPr/>
          <a:lstStyle/>
          <a:p>
            <a:fld id="{2621B272-E4D8-4FAD-A6B0-7FE95F46C11A}" type="slidenum">
              <a:rPr lang="th-TH" smtClean="0"/>
              <a:t>24</a:t>
            </a:fld>
            <a:endParaRPr lang="th-TH"/>
          </a:p>
        </p:txBody>
      </p:sp>
      <p:sp>
        <p:nvSpPr>
          <p:cNvPr id="6" name="ตัวแทนท้ายกระดาษ 5">
            <a:extLst>
              <a:ext uri="{FF2B5EF4-FFF2-40B4-BE49-F238E27FC236}">
                <a16:creationId xmlns:a16="http://schemas.microsoft.com/office/drawing/2014/main" id="{991BE735-D7E2-F209-4E99-1FC7E515352E}"/>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96352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682755"/>
            <a:ext cx="10439400" cy="612645"/>
          </a:xfrm>
        </p:spPr>
        <p:txBody>
          <a:bodyPr>
            <a:noAutofit/>
          </a:bodyPr>
          <a:lstStyle/>
          <a:p>
            <a:r>
              <a:rPr lang="th-TH" sz="3600" b="1" dirty="0">
                <a:latin typeface="AngsanaUPC" panose="02020603050405020304" pitchFamily="18" charset="-34"/>
                <a:cs typeface="AngsanaUPC" panose="02020603050405020304" pitchFamily="18" charset="-34"/>
              </a:rPr>
              <a:t>                                  </a:t>
            </a:r>
            <a:r>
              <a:rPr lang="th-TH" sz="3600" b="1" dirty="0">
                <a:solidFill>
                  <a:srgbClr val="0066FF"/>
                </a:solidFill>
                <a:latin typeface="AngsanaUPC" panose="02020603050405020304" pitchFamily="18" charset="-34"/>
                <a:cs typeface="AngsanaUPC" panose="02020603050405020304" pitchFamily="18" charset="-34"/>
              </a:rPr>
              <a:t>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28601" y="1295400"/>
            <a:ext cx="8762999" cy="5867399"/>
          </a:xfrm>
        </p:spPr>
        <p:txBody>
          <a:bodyPr>
            <a:normAutofit/>
          </a:bodyPr>
          <a:lstStyle/>
          <a:p>
            <a:r>
              <a:rPr lang="th-TH" dirty="0">
                <a:latin typeface="AngsanaUPC" panose="02020603050405020304" pitchFamily="18" charset="-34"/>
                <a:cs typeface="AngsanaUPC" panose="02020603050405020304" pitchFamily="18" charset="-34"/>
              </a:rPr>
              <a:t>	</a:t>
            </a:r>
            <a:r>
              <a:rPr lang="th-TH" sz="3200" dirty="0">
                <a:effectLst/>
                <a:latin typeface="AngsanaUPC" panose="02020603050405020304" pitchFamily="18" charset="-34"/>
                <a:ea typeface="Calibri" panose="020F0502020204030204" pitchFamily="34" charset="0"/>
                <a:cs typeface="AngsanaUPC" panose="02020603050405020304" pitchFamily="18" charset="-34"/>
              </a:rPr>
              <a:t>ทหารอาชีพคือทหารที่ได้รับการฝึกอบรมมาเป็นอย่างดีทั้งด้านจิตใจและวิญญาณ เพื่อรับใช้ชาติด้วยความซื่อสัตย์สุจริต  มีความเสียสละอดทนเป็นที่ตั้งและพร้อมเสมอที่จะยอมพลีชีวิต เลือดเนื้อเพื่อชาติเพื่อแผ่นดิน มีความตระหนักและสำนึกเสมอว่าอาชีพทหารนั้น เป็นอาชีพที่ไม่ได้ทำงานเพื่อเงิน ทหารไม่ใช่มนุษย์เงินเดือน ทหารทำงานโดยเสียสละเลือดเนื้อและชีวิตเป็นเดิมพัน ต้องเสี่ยงตายเพื่อชาติเพื่อประชาชน โดยไม่หวังเงินรางวัล ทหารอาชีพจะต้องประพฤติปฏิบัติในสิ่งที่ถูกต้อง และเหมาะสมกับความไว้วางใจจากประชาชน ประพฤติตัวอยู่ในกรอบของระเบียบวินัย ทหารอาชีพต้องมีจิตวิญญาณในการเป็นทหาร ต้องยึดมั่นในอุดมการณ์ของการเป็นทหาร มีความเชี่ยวชาญในการรบ มีความรับผิดชอบต่อหน้าที่ซื่อสัตย์เสียสละ อดทน และกล้าหาญ (</a:t>
            </a:r>
            <a:r>
              <a:rPr lang="en-US" sz="3200" dirty="0">
                <a:effectLst/>
                <a:latin typeface="AngsanaUPC" panose="02020603050405020304" pitchFamily="18" charset="-34"/>
                <a:ea typeface="Calibri" panose="020F0502020204030204" pitchFamily="34" charset="0"/>
                <a:cs typeface="AngsanaUPC" panose="02020603050405020304" pitchFamily="18" charset="-34"/>
              </a:rPr>
              <a:t>Pion-Berlin, 2001; </a:t>
            </a:r>
            <a:r>
              <a:rPr lang="en-US" sz="3200" dirty="0" err="1">
                <a:effectLst/>
                <a:latin typeface="AngsanaUPC" panose="02020603050405020304" pitchFamily="18" charset="-34"/>
                <a:ea typeface="Calibri" panose="020F0502020204030204" pitchFamily="34" charset="0"/>
                <a:cs typeface="AngsanaUPC" panose="02020603050405020304" pitchFamily="18" charset="-34"/>
              </a:rPr>
              <a:t>Jongnam</a:t>
            </a:r>
            <a:r>
              <a:rPr lang="en-US" sz="3200" dirty="0">
                <a:effectLst/>
                <a:latin typeface="AngsanaUPC" panose="02020603050405020304" pitchFamily="18" charset="-34"/>
                <a:ea typeface="Calibri" panose="020F0502020204030204" pitchFamily="34" charset="0"/>
                <a:cs typeface="AngsanaUPC" panose="02020603050405020304" pitchFamily="18" charset="-34"/>
              </a:rPr>
              <a:t>,  2006; Moten, 2011; </a:t>
            </a:r>
            <a:r>
              <a:rPr lang="th-TH" sz="3200" dirty="0">
                <a:effectLst/>
                <a:latin typeface="AngsanaUPC" panose="02020603050405020304" pitchFamily="18" charset="-34"/>
                <a:ea typeface="Calibri" panose="020F0502020204030204" pitchFamily="34" charset="0"/>
                <a:cs typeface="AngsanaUPC" panose="02020603050405020304" pitchFamily="18" charset="-34"/>
              </a:rPr>
              <a:t>สรศักดิ์ งามขจรกุลกิจ, 2557) </a:t>
            </a:r>
            <a:endParaRPr lang="th-TH" sz="320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70A6BF2D-1163-7A3D-26B6-48765BE9A73A}"/>
              </a:ext>
            </a:extLst>
          </p:cNvPr>
          <p:cNvSpPr>
            <a:spLocks noGrp="1"/>
          </p:cNvSpPr>
          <p:nvPr>
            <p:ph type="sldNum" sz="quarter" idx="12"/>
          </p:nvPr>
        </p:nvSpPr>
        <p:spPr/>
        <p:txBody>
          <a:bodyPr/>
          <a:lstStyle/>
          <a:p>
            <a:fld id="{2621B272-E4D8-4FAD-A6B0-7FE95F46C11A}" type="slidenum">
              <a:rPr lang="th-TH" smtClean="0"/>
              <a:t>25</a:t>
            </a:fld>
            <a:endParaRPr lang="th-TH"/>
          </a:p>
        </p:txBody>
      </p:sp>
      <p:sp>
        <p:nvSpPr>
          <p:cNvPr id="6" name="ตัวแทนท้ายกระดาษ 5">
            <a:extLst>
              <a:ext uri="{FF2B5EF4-FFF2-40B4-BE49-F238E27FC236}">
                <a16:creationId xmlns:a16="http://schemas.microsoft.com/office/drawing/2014/main" id="{991BE735-D7E2-F209-4E99-1FC7E515352E}"/>
              </a:ext>
            </a:extLst>
          </p:cNvPr>
          <p:cNvSpPr>
            <a:spLocks noGrp="1"/>
          </p:cNvSpPr>
          <p:nvPr>
            <p:ph type="ftr" sz="quarter" idx="11"/>
          </p:nvPr>
        </p:nvSpPr>
        <p:spPr/>
        <p:txBody>
          <a:bodyPr/>
          <a:lstStyle/>
          <a:p>
            <a:r>
              <a:rPr lang="th-TH"/>
              <a:t>1</a:t>
            </a:r>
          </a:p>
        </p:txBody>
      </p:sp>
      <p:pic>
        <p:nvPicPr>
          <p:cNvPr id="7" name="รูปภาพ 7">
            <a:extLst>
              <a:ext uri="{FF2B5EF4-FFF2-40B4-BE49-F238E27FC236}">
                <a16:creationId xmlns:a16="http://schemas.microsoft.com/office/drawing/2014/main" id="{E962F56E-F453-480A-A2EC-A7F310B0AABD}"/>
              </a:ext>
            </a:extLst>
          </p:cNvPr>
          <p:cNvPicPr>
            <a:picLocks noChangeAspect="1"/>
          </p:cNvPicPr>
          <p:nvPr/>
        </p:nvPicPr>
        <p:blipFill>
          <a:blip r:embed="rId2"/>
          <a:stretch>
            <a:fillRect/>
          </a:stretch>
        </p:blipFill>
        <p:spPr>
          <a:xfrm>
            <a:off x="9220200" y="1295400"/>
            <a:ext cx="2879378" cy="4396740"/>
          </a:xfrm>
          <a:prstGeom prst="rect">
            <a:avLst/>
          </a:prstGeom>
        </p:spPr>
      </p:pic>
    </p:spTree>
    <p:extLst>
      <p:ext uri="{BB962C8B-B14F-4D97-AF65-F5344CB8AC3E}">
        <p14:creationId xmlns:p14="http://schemas.microsoft.com/office/powerpoint/2010/main" val="122438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2590800" y="185287"/>
            <a:ext cx="6187440" cy="576714"/>
          </a:xfrm>
        </p:spPr>
        <p:txBody>
          <a:bodyPr>
            <a:noAutofit/>
          </a:bodyPr>
          <a:lstStyle/>
          <a:p>
            <a:r>
              <a:rPr lang="th-TH" sz="4000" b="1" dirty="0">
                <a:solidFill>
                  <a:srgbClr val="0066FF"/>
                </a:solidFill>
                <a:latin typeface="AngsanaUPC" panose="02020603050405020304" pitchFamily="18" charset="-34"/>
                <a:cs typeface="AngsanaUPC" panose="02020603050405020304" pitchFamily="18" charset="-34"/>
              </a:rPr>
              <a:t>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76200" y="762000"/>
            <a:ext cx="9416807" cy="6096000"/>
          </a:xfrm>
        </p:spPr>
        <p:txBody>
          <a:bodyPr>
            <a:noAutofit/>
          </a:bodyPr>
          <a:lstStyle/>
          <a:p>
            <a:r>
              <a:rPr lang="th-TH" sz="2000" dirty="0">
                <a:latin typeface="AngsanaUPC" panose="02020603050405020304" pitchFamily="18" charset="-34"/>
                <a:cs typeface="AngsanaUPC" panose="02020603050405020304" pitchFamily="18" charset="-34"/>
              </a:rPr>
              <a:t>	</a:t>
            </a:r>
          </a:p>
          <a:p>
            <a:endParaRPr lang="th-TH" sz="2000" dirty="0">
              <a:latin typeface="AngsanaUPC" panose="02020603050405020304" pitchFamily="18" charset="-34"/>
              <a:cs typeface="AngsanaUPC" panose="02020603050405020304" pitchFamily="18" charset="-34"/>
            </a:endParaRPr>
          </a:p>
          <a:p>
            <a:r>
              <a:rPr lang="th-TH" sz="2000" dirty="0">
                <a:latin typeface="AngsanaUPC" panose="02020603050405020304" pitchFamily="18" charset="-34"/>
                <a:cs typeface="AngsanaUPC" panose="02020603050405020304" pitchFamily="18" charset="-34"/>
              </a:rPr>
              <a:t>	</a:t>
            </a:r>
            <a:r>
              <a:rPr lang="th-TH" sz="2400" dirty="0">
                <a:latin typeface="AngsanaUPC" panose="02020603050405020304" pitchFamily="18" charset="-34"/>
                <a:cs typeface="AngsanaUPC" panose="02020603050405020304" pitchFamily="18" charset="-34"/>
              </a:rPr>
              <a:t>แนวคิดของ </a:t>
            </a:r>
            <a:r>
              <a:rPr lang="en-US" sz="2400" dirty="0">
                <a:latin typeface="AngsanaUPC" panose="02020603050405020304" pitchFamily="18" charset="-34"/>
                <a:cs typeface="AngsanaUPC" panose="02020603050405020304" pitchFamily="18" charset="-34"/>
              </a:rPr>
              <a:t>Huntington (1957) </a:t>
            </a:r>
            <a:r>
              <a:rPr lang="th-TH" sz="2400" dirty="0">
                <a:latin typeface="AngsanaUPC" panose="02020603050405020304" pitchFamily="18" charset="-34"/>
                <a:cs typeface="AngsanaUPC" panose="02020603050405020304" pitchFamily="18" charset="-34"/>
              </a:rPr>
              <a:t>นักรัฐศาสตร์ที่มีชื่อเสียง ได้กล่าวไว้ในหนังสือ</a:t>
            </a:r>
            <a:r>
              <a:rPr lang="en-US" sz="2400" dirty="0">
                <a:latin typeface="AngsanaUPC" panose="02020603050405020304" pitchFamily="18" charset="-34"/>
                <a:cs typeface="AngsanaUPC" panose="02020603050405020304" pitchFamily="18" charset="-34"/>
              </a:rPr>
              <a:t>Solider and The State: The Theory and Politics of Civil-Military Relations  </a:t>
            </a:r>
            <a:r>
              <a:rPr lang="th-TH" sz="2400" dirty="0">
                <a:latin typeface="AngsanaUPC" panose="02020603050405020304" pitchFamily="18" charset="-34"/>
                <a:cs typeface="AngsanaUPC" panose="02020603050405020304" pitchFamily="18" charset="-34"/>
              </a:rPr>
              <a:t>และแนวคิดดังกล่าว ก็ยังได้รับการยอมรับมาอย่างต่อเนื่อง  การเป็นทหารอาชีพนั้นจะต้องประกอบไปด้วย 3 สิ่งคือ (1) ความเชี่ยวชาญ (</a:t>
            </a:r>
            <a:r>
              <a:rPr lang="en-US" sz="2400" dirty="0">
                <a:latin typeface="AngsanaUPC" panose="02020603050405020304" pitchFamily="18" charset="-34"/>
                <a:cs typeface="AngsanaUPC" panose="02020603050405020304" pitchFamily="18" charset="-34"/>
              </a:rPr>
              <a:t>Expertise) </a:t>
            </a:r>
            <a:r>
              <a:rPr lang="th-TH" sz="2400" dirty="0">
                <a:latin typeface="AngsanaUPC" panose="02020603050405020304" pitchFamily="18" charset="-34"/>
                <a:cs typeface="AngsanaUPC" panose="02020603050405020304" pitchFamily="18" charset="-34"/>
              </a:rPr>
              <a:t>ทหารจะต้องมีความชำนาญทั้งทางด้านทฤษฎีและด้านปฏิบัติ (2) ความรับผิดชอบ (</a:t>
            </a:r>
            <a:r>
              <a:rPr lang="en-US" sz="2400" dirty="0">
                <a:latin typeface="AngsanaUPC" panose="02020603050405020304" pitchFamily="18" charset="-34"/>
                <a:cs typeface="AngsanaUPC" panose="02020603050405020304" pitchFamily="18" charset="-34"/>
              </a:rPr>
              <a:t>Responsiveness) </a:t>
            </a:r>
            <a:r>
              <a:rPr lang="th-TH" sz="2400" dirty="0">
                <a:latin typeface="AngsanaUPC" panose="02020603050405020304" pitchFamily="18" charset="-34"/>
                <a:cs typeface="AngsanaUPC" panose="02020603050405020304" pitchFamily="18" charset="-34"/>
              </a:rPr>
              <a:t>ทหารอาชีพจะต้องมีความรับผิดชอบในภารกิจหน้าที่ที่ได้รับมอบไม่ว่าภารกิจหรือหน้าที่นั้นจะอยู่บนความเสี่ยงหรือต้องนำชีวิตเข้าแลกรับผิดชอบต่อสังคม ทำงานด้วยความประณีต และชำนาญโดยค่าตอบแทนไม่ใช่ความมุ่งหมายหลัก และ (3) การให้ความร่วมมือและรักหมู่คณะ (</a:t>
            </a:r>
            <a:r>
              <a:rPr lang="en-US" sz="2400" dirty="0">
                <a:latin typeface="AngsanaUPC" panose="02020603050405020304" pitchFamily="18" charset="-34"/>
                <a:cs typeface="AngsanaUPC" panose="02020603050405020304" pitchFamily="18" charset="-34"/>
              </a:rPr>
              <a:t>Corporateness) </a:t>
            </a:r>
            <a:r>
              <a:rPr lang="th-TH" sz="2400" dirty="0">
                <a:latin typeface="AngsanaUPC" panose="02020603050405020304" pitchFamily="18" charset="-34"/>
                <a:cs typeface="AngsanaUPC" panose="02020603050405020304" pitchFamily="18" charset="-34"/>
              </a:rPr>
              <a:t>ทหารอาชีพจะต้องให้ความร่วมมือกับหน่วยของตนเองด้วยความจริงใจกระทำด้วยความทุ่มเท โดยใช้ความพยายามเต็มความสามารถทั้งร่างกายและจิตใจ ทั้งนี้อาจกล่าวสรุปได้ว่า หน่วยงานใดของกองทัพมีทหารอาชีพเป็นส่วนมากและอยู่ในตำแหน่งหลักๆ  หน่วยงาน หรือกองนั้นๆ ไม่ค่อยมีปัญหา กำลังพลส่วนใหญ่จะมีความสุขในการทำงาน การพัฒนากองทัพเป็นไปอย่างต่อเนื่อง ความข้องขัดจะน้อยลงเพราะการแก่งแย่งผลประโยชน์ตนมีน้อย  แม้องค์กรอื่นให้ประโยชน์สูงกว่าก็จะอยู่กันช่วยพัฒนากองทัพ (ณ</a:t>
            </a:r>
            <a:r>
              <a:rPr lang="th-TH" sz="2400" dirty="0" err="1">
                <a:latin typeface="AngsanaUPC" panose="02020603050405020304" pitchFamily="18" charset="-34"/>
                <a:cs typeface="AngsanaUPC" panose="02020603050405020304" pitchFamily="18" charset="-34"/>
              </a:rPr>
              <a:t>ัช</a:t>
            </a:r>
            <a:r>
              <a:rPr lang="th-TH" sz="2400" dirty="0">
                <a:latin typeface="AngsanaUPC" panose="02020603050405020304" pitchFamily="18" charset="-34"/>
                <a:cs typeface="AngsanaUPC" panose="02020603050405020304" pitchFamily="18" charset="-34"/>
              </a:rPr>
              <a:t>ชาภัทร อุ่นตรงจิตร, 2553; นราวดี เกิดจงรักษ์, 2559) </a:t>
            </a:r>
          </a:p>
          <a:p>
            <a:r>
              <a:rPr lang="th-TH" sz="2000" dirty="0">
                <a:latin typeface="AngsanaUPC" panose="02020603050405020304" pitchFamily="18" charset="-34"/>
                <a:cs typeface="AngsanaUPC" panose="02020603050405020304" pitchFamily="18" charset="-34"/>
              </a:rPr>
              <a:t>	</a:t>
            </a:r>
          </a:p>
        </p:txBody>
      </p:sp>
      <p:pic>
        <p:nvPicPr>
          <p:cNvPr id="8" name="รูปภาพ 7">
            <a:extLst>
              <a:ext uri="{FF2B5EF4-FFF2-40B4-BE49-F238E27FC236}">
                <a16:creationId xmlns:a16="http://schemas.microsoft.com/office/drawing/2014/main" id="{6751BF8C-CA6C-8990-0534-7CF58C1C602F}"/>
              </a:ext>
            </a:extLst>
          </p:cNvPr>
          <p:cNvPicPr>
            <a:picLocks noChangeAspect="1"/>
          </p:cNvPicPr>
          <p:nvPr/>
        </p:nvPicPr>
        <p:blipFill>
          <a:blip r:embed="rId2"/>
          <a:stretch>
            <a:fillRect/>
          </a:stretch>
        </p:blipFill>
        <p:spPr>
          <a:xfrm>
            <a:off x="9601201" y="1371601"/>
            <a:ext cx="2590800" cy="4191000"/>
          </a:xfrm>
          <a:prstGeom prst="rect">
            <a:avLst/>
          </a:prstGeom>
        </p:spPr>
      </p:pic>
      <p:sp>
        <p:nvSpPr>
          <p:cNvPr id="2" name="ตัวแทนหมายเลขสไลด์ 1">
            <a:extLst>
              <a:ext uri="{FF2B5EF4-FFF2-40B4-BE49-F238E27FC236}">
                <a16:creationId xmlns:a16="http://schemas.microsoft.com/office/drawing/2014/main" id="{8FDBC461-9734-5D1C-6CCC-ED420ADF6A1D}"/>
              </a:ext>
            </a:extLst>
          </p:cNvPr>
          <p:cNvSpPr>
            <a:spLocks noGrp="1"/>
          </p:cNvSpPr>
          <p:nvPr>
            <p:ph type="sldNum" sz="quarter" idx="12"/>
          </p:nvPr>
        </p:nvSpPr>
        <p:spPr/>
        <p:txBody>
          <a:bodyPr/>
          <a:lstStyle/>
          <a:p>
            <a:fld id="{2621B272-E4D8-4FAD-A6B0-7FE95F46C11A}" type="slidenum">
              <a:rPr lang="th-TH" smtClean="0"/>
              <a:t>26</a:t>
            </a:fld>
            <a:endParaRPr lang="th-TH"/>
          </a:p>
        </p:txBody>
      </p:sp>
      <p:sp>
        <p:nvSpPr>
          <p:cNvPr id="3" name="ตัวแทนท้ายกระดาษ 2">
            <a:extLst>
              <a:ext uri="{FF2B5EF4-FFF2-40B4-BE49-F238E27FC236}">
                <a16:creationId xmlns:a16="http://schemas.microsoft.com/office/drawing/2014/main" id="{78712175-1A1E-4D6E-2FF3-405479063399}"/>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167057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2590800" y="609600"/>
            <a:ext cx="6187440" cy="576714"/>
          </a:xfrm>
        </p:spPr>
        <p:txBody>
          <a:bodyPr>
            <a:noAutofit/>
          </a:bodyPr>
          <a:lstStyle/>
          <a:p>
            <a:r>
              <a:rPr lang="th-TH" sz="3600" b="1" dirty="0">
                <a:solidFill>
                  <a:srgbClr val="0066FF"/>
                </a:solidFill>
                <a:latin typeface="AngsanaUPC" panose="02020603050405020304" pitchFamily="18" charset="-34"/>
                <a:cs typeface="AngsanaUPC" panose="02020603050405020304" pitchFamily="18" charset="-34"/>
              </a:rPr>
              <a:t>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76200" y="762000"/>
            <a:ext cx="9416807" cy="6096000"/>
          </a:xfrm>
        </p:spPr>
        <p:txBody>
          <a:bodyPr>
            <a:noAutofit/>
          </a:bodyPr>
          <a:lstStyle/>
          <a:p>
            <a:r>
              <a:rPr lang="th-TH" sz="2000" dirty="0">
                <a:latin typeface="AngsanaUPC" panose="02020603050405020304" pitchFamily="18" charset="-34"/>
                <a:cs typeface="AngsanaUPC" panose="02020603050405020304" pitchFamily="18" charset="-34"/>
              </a:rPr>
              <a:t>		</a:t>
            </a:r>
          </a:p>
          <a:p>
            <a:endParaRPr lang="th-TH" sz="2000" dirty="0">
              <a:latin typeface="AngsanaUPC" panose="02020603050405020304" pitchFamily="18" charset="-34"/>
              <a:cs typeface="AngsanaUPC" panose="02020603050405020304" pitchFamily="18" charset="-34"/>
            </a:endParaRPr>
          </a:p>
          <a:p>
            <a:r>
              <a:rPr lang="th-TH" sz="2000" dirty="0">
                <a:latin typeface="AngsanaUPC" panose="02020603050405020304" pitchFamily="18" charset="-34"/>
                <a:cs typeface="AngsanaUPC" panose="02020603050405020304" pitchFamily="18" charset="-34"/>
              </a:rPr>
              <a:t>	</a:t>
            </a:r>
            <a:r>
              <a:rPr lang="th-TH" sz="2800" dirty="0">
                <a:latin typeface="AngsanaUPC" panose="02020603050405020304" pitchFamily="18" charset="-34"/>
                <a:cs typeface="AngsanaUPC" panose="02020603050405020304" pitchFamily="18" charset="-34"/>
              </a:rPr>
              <a:t>ปัจจุบันสังคมโลกได้เปลี่ยนแปลงไปอย่างรวดเร็ว มีทหารจำนวนหนึ่งไม่สามารถทดต่อกระแสทางสังคมที่กดดัน และการเปลี่ยนแปลง ทำให้เดินออกนอกเส้นทางของทหารอาชีพไปสู่การเป็นแค่ผู้มีอาชีพทหาร ได้มีการเข้าสู่เส้นทางของการเมือง เส้นทางของธุรกิจ และเข้าสู่เส้นทางของการกลุ่มอิทธิพลต่างๆ ซึ่งการกระทำของทหารที่ไม่ได้เป็นทหารอาชีพย่อมส่งผลโดยตรงและอ้อมต่อสถาบันทหาร เมื่อวิเคราะห์พบว่ามีสาเหตุสำคัญมาจาก 1. ตัวทหารที่ขาดการปลูกฝังอุดมการณ์ที่ดีพอ ทำให้ขาดจิตสำนึกในการเป็นทหาร คล้อยตามต่อสิ่งแวดล้อม และในที่สุดก็จะเดินออกนอกเส้นทางทหารอาชีพ  2. สภาพแวดล้อมทางสังคมที่เปลี่ยนแปลงอย่างรวดเร็ว ประกอบกับอิทธิพลตามแนวความคิดสังคมอุตสาหกรรมที่เน้นคุณค่าที่ปริมาณ และเงินตรา ทำให้ทหารที่ขาดความอดทด และซื่อสัตย์ เดินทางออกนอกเส้นทางทหารอาชีพ และ 3. การเข้ามามีบทบาทของนักการเมืองในกองทัพ การพยายามเข้ามามีบทบาทของนักการเมืองในกองทัพส่งผลให้ทหารเกิดความแตกแยก สับสนทางอุดมการณในการเป็นทหาร และในที่สุดก็เดินออกนอกเส้นทางของการเป็นทหารอาชีพ  (</a:t>
            </a:r>
            <a:r>
              <a:rPr lang="en-US" sz="2800" dirty="0" err="1">
                <a:latin typeface="AngsanaUPC" panose="02020603050405020304" pitchFamily="18" charset="-34"/>
                <a:cs typeface="AngsanaUPC" panose="02020603050405020304" pitchFamily="18" charset="-34"/>
              </a:rPr>
              <a:t>Novy</a:t>
            </a:r>
            <a:r>
              <a:rPr lang="en-US" sz="2800" dirty="0">
                <a:latin typeface="AngsanaUPC" panose="02020603050405020304" pitchFamily="18" charset="-34"/>
                <a:cs typeface="AngsanaUPC" panose="02020603050405020304" pitchFamily="18" charset="-34"/>
              </a:rPr>
              <a:t>, 2017; Thomas, 2011; </a:t>
            </a:r>
            <a:r>
              <a:rPr lang="th-TH" sz="2800" dirty="0">
                <a:latin typeface="AngsanaUPC" panose="02020603050405020304" pitchFamily="18" charset="-34"/>
                <a:cs typeface="AngsanaUPC" panose="02020603050405020304" pitchFamily="18" charset="-34"/>
              </a:rPr>
              <a:t>นราวดี เกิดจงรักษ์, 2559)</a:t>
            </a:r>
          </a:p>
        </p:txBody>
      </p:sp>
      <p:pic>
        <p:nvPicPr>
          <p:cNvPr id="6" name="รูปภาพ 5">
            <a:extLst>
              <a:ext uri="{FF2B5EF4-FFF2-40B4-BE49-F238E27FC236}">
                <a16:creationId xmlns:a16="http://schemas.microsoft.com/office/drawing/2014/main" id="{9FF1EA9A-7753-D3C9-B46C-CA2C53569BDD}"/>
              </a:ext>
            </a:extLst>
          </p:cNvPr>
          <p:cNvPicPr>
            <a:picLocks noChangeAspect="1"/>
          </p:cNvPicPr>
          <p:nvPr/>
        </p:nvPicPr>
        <p:blipFill>
          <a:blip r:embed="rId2"/>
          <a:stretch>
            <a:fillRect/>
          </a:stretch>
        </p:blipFill>
        <p:spPr>
          <a:xfrm>
            <a:off x="9493007" y="1447800"/>
            <a:ext cx="2705478" cy="4648199"/>
          </a:xfrm>
          <a:prstGeom prst="rect">
            <a:avLst/>
          </a:prstGeom>
        </p:spPr>
      </p:pic>
      <p:sp>
        <p:nvSpPr>
          <p:cNvPr id="2" name="ตัวแทนหมายเลขสไลด์ 1">
            <a:extLst>
              <a:ext uri="{FF2B5EF4-FFF2-40B4-BE49-F238E27FC236}">
                <a16:creationId xmlns:a16="http://schemas.microsoft.com/office/drawing/2014/main" id="{8FDBC461-9734-5D1C-6CCC-ED420ADF6A1D}"/>
              </a:ext>
            </a:extLst>
          </p:cNvPr>
          <p:cNvSpPr>
            <a:spLocks noGrp="1"/>
          </p:cNvSpPr>
          <p:nvPr>
            <p:ph type="sldNum" sz="quarter" idx="12"/>
          </p:nvPr>
        </p:nvSpPr>
        <p:spPr/>
        <p:txBody>
          <a:bodyPr/>
          <a:lstStyle/>
          <a:p>
            <a:fld id="{2621B272-E4D8-4FAD-A6B0-7FE95F46C11A}" type="slidenum">
              <a:rPr lang="th-TH" smtClean="0"/>
              <a:t>27</a:t>
            </a:fld>
            <a:endParaRPr lang="th-TH"/>
          </a:p>
        </p:txBody>
      </p:sp>
      <p:sp>
        <p:nvSpPr>
          <p:cNvPr id="3" name="ตัวแทนท้ายกระดาษ 2">
            <a:extLst>
              <a:ext uri="{FF2B5EF4-FFF2-40B4-BE49-F238E27FC236}">
                <a16:creationId xmlns:a16="http://schemas.microsoft.com/office/drawing/2014/main" id="{78712175-1A1E-4D6E-2FF3-405479063399}"/>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48857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7"/>
            <a:ext cx="10515600" cy="652914"/>
          </a:xfrm>
        </p:spPr>
        <p:txBody>
          <a:bodyPr>
            <a:noAutofit/>
          </a:bodyPr>
          <a:lstStyle/>
          <a:p>
            <a:r>
              <a:rPr lang="th-TH" sz="3600" b="1" dirty="0">
                <a:solidFill>
                  <a:srgbClr val="0066FF"/>
                </a:solidFill>
                <a:latin typeface="AngsanaUPC" panose="02020603050405020304" pitchFamily="18" charset="-34"/>
                <a:cs typeface="AngsanaUPC" panose="02020603050405020304" pitchFamily="18" charset="-34"/>
              </a:rPr>
              <a:t>                           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66700" y="974913"/>
            <a:ext cx="11658600" cy="5425439"/>
          </a:xfrm>
        </p:spPr>
        <p:txBody>
          <a:bodyPr>
            <a:normAutofit lnSpcReduction="10000"/>
          </a:bodyPr>
          <a:lstStyle/>
          <a:p>
            <a:pPr marL="0" marR="0" algn="thaiDist">
              <a:lnSpc>
                <a:spcPct val="107000"/>
              </a:lnSpc>
              <a:spcBef>
                <a:spcPts val="0"/>
              </a:spcBef>
              <a:spcAft>
                <a:spcPts val="0"/>
              </a:spcAft>
            </a:pPr>
            <a:r>
              <a:rPr lang="th-TH" sz="1800" dirty="0">
                <a:effectLst/>
                <a:latin typeface="AngsanaUPC" panose="02020603050405020304" pitchFamily="18" charset="-34"/>
                <a:ea typeface="Calibri" panose="020F0502020204030204" pitchFamily="34" charset="0"/>
                <a:cs typeface="AngsanaUPC" panose="02020603050405020304" pitchFamily="18" charset="-34"/>
              </a:rPr>
              <a:t>	</a:t>
            </a:r>
          </a:p>
          <a:p>
            <a:pPr marL="0" marR="0" algn="thaiDist">
              <a:lnSpc>
                <a:spcPct val="107000"/>
              </a:lnSpc>
              <a:spcBef>
                <a:spcPts val="0"/>
              </a:spcBef>
              <a:spcAft>
                <a:spcPts val="0"/>
              </a:spcAft>
            </a:pPr>
            <a:r>
              <a:rPr lang="th-TH" sz="1800" dirty="0">
                <a:latin typeface="AngsanaUPC" panose="02020603050405020304" pitchFamily="18" charset="-34"/>
                <a:ea typeface="Calibri" panose="020F0502020204030204" pitchFamily="34" charset="0"/>
                <a:cs typeface="AngsanaUPC" panose="02020603050405020304" pitchFamily="18" charset="-34"/>
              </a:rPr>
              <a:t>	</a:t>
            </a:r>
            <a:r>
              <a:rPr lang="th-TH" sz="3200" dirty="0">
                <a:effectLst/>
                <a:latin typeface="AngsanaUPC" panose="02020603050405020304" pitchFamily="18" charset="-34"/>
                <a:ea typeface="Calibri" panose="020F0502020204030204" pitchFamily="34" charset="0"/>
                <a:cs typeface="AngsanaUPC" panose="02020603050405020304" pitchFamily="18" charset="-34"/>
              </a:rPr>
              <a:t>สำหรับในประเทศไทย ปัญหาด้านการเป็นทหารอาชีพพบเห็นมาอย่างยาวนาน โดยเฉพาะการเข้ามามีบทบาททางการเมืองของทหารไทยที่พบว่า มีอยู่ 2 รูปแบบหลักด้วยกัน ได้แก่รูปแบบแรก การเข้ามาเกี่ยวข้องกับการเมืองโดยตรง คือการเข้ามาเกี่ยวข้องทางการเมืองของทหารนั้นได้ใช้สาเหตุต่างๆ เพื่อให้ได้รับความชอบธรรมในการเข้าสู่อำนาจทางการเมือง ซึ่งขึ้นอยู่กับสภาพแวดล้อมที่จะก่อให้เกิดความสมเหตุสมผลและเพื่อที่จะให้ประชาชนได้คล้อยตามกับเหตุผลนั้นด้วย และในการนี้ทหารอาจจะใช้กำลังเข้ายึด (</a:t>
            </a:r>
            <a:r>
              <a:rPr lang="en-US" sz="3200" dirty="0">
                <a:effectLst/>
                <a:latin typeface="AngsanaUPC" panose="02020603050405020304" pitchFamily="18" charset="-34"/>
                <a:ea typeface="Calibri" panose="020F0502020204030204" pitchFamily="34" charset="0"/>
                <a:cs typeface="AngsanaUPC" panose="02020603050405020304" pitchFamily="18" charset="-34"/>
              </a:rPr>
              <a:t>Seizure of Power) </a:t>
            </a:r>
            <a:r>
              <a:rPr lang="th-TH" sz="3200" dirty="0">
                <a:effectLst/>
                <a:latin typeface="AngsanaUPC" panose="02020603050405020304" pitchFamily="18" charset="-34"/>
                <a:ea typeface="Calibri" panose="020F0502020204030204" pitchFamily="34" charset="0"/>
                <a:cs typeface="AngsanaUPC" panose="02020603050405020304" pitchFamily="18" charset="-34"/>
              </a:rPr>
              <a:t>รัฐประหาร (</a:t>
            </a:r>
            <a:r>
              <a:rPr lang="en-US" sz="3200" dirty="0">
                <a:effectLst/>
                <a:latin typeface="AngsanaUPC" panose="02020603050405020304" pitchFamily="18" charset="-34"/>
                <a:ea typeface="Calibri" panose="020F0502020204030204" pitchFamily="34" charset="0"/>
                <a:cs typeface="AngsanaUPC" panose="02020603050405020304" pitchFamily="18" charset="-34"/>
              </a:rPr>
              <a:t>Coup </a:t>
            </a:r>
            <a:r>
              <a:rPr lang="en-US" sz="3200" dirty="0" err="1">
                <a:effectLst/>
                <a:latin typeface="AngsanaUPC" panose="02020603050405020304" pitchFamily="18" charset="-34"/>
                <a:ea typeface="Calibri" panose="020F0502020204030204" pitchFamily="34" charset="0"/>
                <a:cs typeface="AngsanaUPC" panose="02020603050405020304" pitchFamily="18" charset="-34"/>
              </a:rPr>
              <a:t>d’etat</a:t>
            </a:r>
            <a:r>
              <a:rPr lang="en-US" sz="3200" dirty="0">
                <a:effectLst/>
                <a:latin typeface="AngsanaUPC" panose="02020603050405020304" pitchFamily="18" charset="-34"/>
                <a:ea typeface="Calibri" panose="020F0502020204030204" pitchFamily="34" charset="0"/>
                <a:cs typeface="AngsanaUPC" panose="02020603050405020304" pitchFamily="18" charset="-34"/>
              </a:rPr>
              <a:t>)</a:t>
            </a:r>
            <a:r>
              <a:rPr lang="th-TH" sz="3200" dirty="0">
                <a:effectLst/>
                <a:latin typeface="AngsanaUPC" panose="02020603050405020304" pitchFamily="18" charset="-34"/>
                <a:ea typeface="Calibri" panose="020F0502020204030204" pitchFamily="34" charset="0"/>
                <a:cs typeface="AngsanaUPC" panose="02020603050405020304" pitchFamily="18" charset="-34"/>
              </a:rPr>
              <a:t>และการปฏิวัติ (</a:t>
            </a:r>
            <a:r>
              <a:rPr lang="en-US" sz="3200" dirty="0">
                <a:effectLst/>
                <a:latin typeface="AngsanaUPC" panose="02020603050405020304" pitchFamily="18" charset="-34"/>
                <a:ea typeface="Calibri" panose="020F0502020204030204" pitchFamily="34" charset="0"/>
                <a:cs typeface="AngsanaUPC" panose="02020603050405020304" pitchFamily="18" charset="-34"/>
              </a:rPr>
              <a:t>Revolution) </a:t>
            </a:r>
            <a:r>
              <a:rPr lang="th-TH" sz="3200" dirty="0">
                <a:effectLst/>
                <a:latin typeface="AngsanaUPC" panose="02020603050405020304" pitchFamily="18" charset="-34"/>
                <a:ea typeface="Calibri" panose="020F0502020204030204" pitchFamily="34" charset="0"/>
                <a:cs typeface="AngsanaUPC" panose="02020603050405020304" pitchFamily="18" charset="-34"/>
              </a:rPr>
              <a:t>รูปแบบที่สอง การเข้ามาเกี่ยวข้องทางการเมืองโดยทางอ้อม ทหารที่เข้ายึดอำนาจจะไม่เข้าไปจัดตั้งรัฐบาลเพื่อบริหารประเทศเอง แต่ทหารอาจจะหนุนพลเรือนให้เข้ามาจัดตั้งรัฐบาล ซึ่งรัฐบาลที่มีพลเรือนเป็นผู้นำดังกล่าวไม่ได้มีอำนาจทางการเมืองอย่างแท้จริง อำนาจทางการเมืองจะอยู่ที่ทหารหรืออยู่ภายใต้อาณัติของคณะทหาร (เกษมชาติ นเรศเสนีย์, 2538; นราวดีเกิดจงรักษ์, 2559; </a:t>
            </a:r>
            <a:r>
              <a:rPr lang="th-TH" sz="3200" dirty="0" err="1">
                <a:effectLst/>
                <a:latin typeface="AngsanaUPC" panose="02020603050405020304" pitchFamily="18" charset="-34"/>
                <a:ea typeface="Calibri" panose="020F0502020204030204" pitchFamily="34" charset="0"/>
                <a:cs typeface="AngsanaUPC" panose="02020603050405020304" pitchFamily="18" charset="-34"/>
              </a:rPr>
              <a:t>วชิรวั</a:t>
            </a:r>
            <a:r>
              <a:rPr lang="th-TH" sz="3200" dirty="0">
                <a:effectLst/>
                <a:latin typeface="AngsanaUPC" panose="02020603050405020304" pitchFamily="18" charset="-34"/>
                <a:ea typeface="Calibri" panose="020F0502020204030204" pitchFamily="34" charset="0"/>
                <a:cs typeface="AngsanaUPC" panose="02020603050405020304" pitchFamily="18" charset="-34"/>
              </a:rPr>
              <a:t>ชร งามละม่อม, 2559)</a:t>
            </a:r>
          </a:p>
          <a:p>
            <a:pPr marL="0" marR="0" algn="thaiDist">
              <a:lnSpc>
                <a:spcPct val="107000"/>
              </a:lnSpc>
              <a:spcBef>
                <a:spcPts val="0"/>
              </a:spcBef>
              <a:spcAft>
                <a:spcPts val="0"/>
              </a:spcAft>
            </a:pPr>
            <a:r>
              <a:rPr lang="th-TH" sz="2200" dirty="0">
                <a:effectLst/>
                <a:latin typeface="AngsanaUPC" panose="02020603050405020304" pitchFamily="18" charset="-34"/>
                <a:ea typeface="Calibri" panose="020F0502020204030204" pitchFamily="34" charset="0"/>
                <a:cs typeface="AngsanaUPC" panose="02020603050405020304" pitchFamily="18" charset="-34"/>
              </a:rPr>
              <a:t>		</a:t>
            </a:r>
            <a:endParaRPr lang="en-US" sz="22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28</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61978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066800" y="642485"/>
            <a:ext cx="10515600" cy="652914"/>
          </a:xfrm>
        </p:spPr>
        <p:txBody>
          <a:bodyPr>
            <a:noAutofit/>
          </a:bodyPr>
          <a:lstStyle/>
          <a:p>
            <a:r>
              <a:rPr lang="th-TH" sz="3600" b="1" dirty="0">
                <a:solidFill>
                  <a:srgbClr val="0066FF"/>
                </a:solidFill>
                <a:latin typeface="AngsanaUPC" panose="02020603050405020304" pitchFamily="18" charset="-34"/>
                <a:cs typeface="AngsanaUPC" panose="02020603050405020304" pitchFamily="18" charset="-34"/>
              </a:rPr>
              <a:t>                           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708212" y="1066800"/>
            <a:ext cx="10874188" cy="5288727"/>
          </a:xfrm>
        </p:spPr>
        <p:txBody>
          <a:bodyPr>
            <a:normAutofit fontScale="92500"/>
          </a:bodyPr>
          <a:lstStyle/>
          <a:p>
            <a:pPr marL="0" marR="0" algn="thaiDist">
              <a:lnSpc>
                <a:spcPct val="107000"/>
              </a:lnSpc>
              <a:spcBef>
                <a:spcPts val="0"/>
              </a:spcBef>
              <a:spcAft>
                <a:spcPts val="0"/>
              </a:spcAft>
            </a:pPr>
            <a:r>
              <a:rPr lang="th-TH" sz="1800" dirty="0">
                <a:effectLst/>
                <a:latin typeface="AngsanaUPC" panose="02020603050405020304" pitchFamily="18" charset="-34"/>
                <a:ea typeface="Calibri" panose="020F0502020204030204" pitchFamily="34" charset="0"/>
                <a:cs typeface="AngsanaUPC" panose="02020603050405020304" pitchFamily="18" charset="-34"/>
              </a:rPr>
              <a:t>	</a:t>
            </a:r>
          </a:p>
          <a:p>
            <a:pPr marL="0" marR="0" algn="thaiDist">
              <a:lnSpc>
                <a:spcPct val="107000"/>
              </a:lnSpc>
              <a:spcBef>
                <a:spcPts val="0"/>
              </a:spcBef>
              <a:spcAft>
                <a:spcPts val="0"/>
              </a:spcAft>
            </a:pPr>
            <a:r>
              <a:rPr lang="th-TH" sz="1800" dirty="0">
                <a:latin typeface="AngsanaUPC" panose="02020603050405020304" pitchFamily="18" charset="-34"/>
                <a:ea typeface="Calibri" panose="020F0502020204030204" pitchFamily="34" charset="0"/>
                <a:cs typeface="AngsanaUPC" panose="02020603050405020304" pitchFamily="18" charset="-34"/>
              </a:rPr>
              <a:t>	</a:t>
            </a:r>
            <a:endParaRPr lang="th-TH" sz="2200" dirty="0">
              <a:effectLst/>
              <a:latin typeface="AngsanaUPC" panose="02020603050405020304" pitchFamily="18" charset="-34"/>
              <a:ea typeface="Calibri" panose="020F0502020204030204" pitchFamily="34" charset="0"/>
              <a:cs typeface="AngsanaUPC" panose="02020603050405020304" pitchFamily="18" charset="-34"/>
            </a:endParaRPr>
          </a:p>
          <a:p>
            <a:pPr marL="0" marR="0" algn="thaiDist">
              <a:lnSpc>
                <a:spcPct val="107000"/>
              </a:lnSpc>
              <a:spcBef>
                <a:spcPts val="0"/>
              </a:spcBef>
              <a:spcAft>
                <a:spcPts val="0"/>
              </a:spcAft>
            </a:pPr>
            <a:r>
              <a:rPr lang="th-TH" sz="2200" dirty="0">
                <a:effectLst/>
                <a:latin typeface="AngsanaUPC" panose="02020603050405020304" pitchFamily="18" charset="-34"/>
                <a:ea typeface="Calibri" panose="020F0502020204030204" pitchFamily="34" charset="0"/>
                <a:cs typeface="AngsanaUPC" panose="02020603050405020304" pitchFamily="18" charset="-34"/>
              </a:rPr>
              <a:t>	</a:t>
            </a:r>
            <a:r>
              <a:rPr lang="th-TH" sz="3000" dirty="0">
                <a:effectLst/>
                <a:latin typeface="AngsanaUPC" panose="02020603050405020304" pitchFamily="18" charset="-34"/>
                <a:ea typeface="Calibri" panose="020F0502020204030204" pitchFamily="34" charset="0"/>
                <a:cs typeface="AngsanaUPC" panose="02020603050405020304" pitchFamily="18" charset="-34"/>
              </a:rPr>
              <a:t>ประเทศไทยนั้นทหารมีบทบาทเด่นในทางการเมืองอย่างมาก เนื่องจากทหารมีความพร้อมในเชิงสถาบัน และความเข้มแข็งทางด้านอุดมการณ์และแนวความคิด แต่ทหารยังคงมีการต่อสู้เพื่อสืบทอดอำนาจ ซึ่งสะท้อนให้เห็นถึงความอ่อนแอและความไม่มีเสถียรภาพของสถาบันทหาร ซึ่งขัดแย้งกับแนวคิดความเป็นทหารอาชีพของ </a:t>
            </a:r>
            <a:r>
              <a:rPr lang="en-US" sz="3000" dirty="0">
                <a:effectLst/>
                <a:latin typeface="AngsanaUPC" panose="02020603050405020304" pitchFamily="18" charset="-34"/>
                <a:ea typeface="Calibri" panose="020F0502020204030204" pitchFamily="34" charset="0"/>
                <a:cs typeface="AngsanaUPC" panose="02020603050405020304" pitchFamily="18" charset="-34"/>
              </a:rPr>
              <a:t>Huntington </a:t>
            </a:r>
            <a:r>
              <a:rPr lang="th-TH" sz="3000" dirty="0">
                <a:effectLst/>
                <a:latin typeface="AngsanaUPC" panose="02020603050405020304" pitchFamily="18" charset="-34"/>
                <a:ea typeface="Calibri" panose="020F0502020204030204" pitchFamily="34" charset="0"/>
                <a:cs typeface="AngsanaUPC" panose="02020603050405020304" pitchFamily="18" charset="-34"/>
              </a:rPr>
              <a:t>ที่ว่า ทหารอาชีพจะไม่เข้ามายุ่งเกี่ยวกับการเมือง เพราะความเป็นทหารอาชีพเป็นสิ่งที่จะรั้งไม่ให้ทหารเข้ามาแทรกแซงทางการเมือง โดยที่ </a:t>
            </a:r>
            <a:r>
              <a:rPr lang="en-US" sz="3000" dirty="0">
                <a:effectLst/>
                <a:latin typeface="AngsanaUPC" panose="02020603050405020304" pitchFamily="18" charset="-34"/>
                <a:ea typeface="Calibri" panose="020F0502020204030204" pitchFamily="34" charset="0"/>
                <a:cs typeface="AngsanaUPC" panose="02020603050405020304" pitchFamily="18" charset="-34"/>
              </a:rPr>
              <a:t>Huntington </a:t>
            </a:r>
            <a:r>
              <a:rPr lang="th-TH" sz="3000" dirty="0">
                <a:effectLst/>
                <a:latin typeface="AngsanaUPC" panose="02020603050405020304" pitchFamily="18" charset="-34"/>
                <a:ea typeface="Calibri" panose="020F0502020204030204" pitchFamily="34" charset="0"/>
                <a:cs typeface="AngsanaUPC" panose="02020603050405020304" pitchFamily="18" charset="-34"/>
              </a:rPr>
              <a:t>กล่าวไว้ว่า สถาบันทหารในรัฐสมัยใหม่ส่วนใหญ่เป็นทหารอาชีพ ไม่ใช่ทหารรับจ้างหรือทหารของพระราชาอย่างเช่นในอดีต จึงทำให้ทหารที่มีความเป็นทหารอาชีพมีความรับผิดชอบกับภาระงาน และไม่เข้าไปยุ่งเกี่ยวกับการเมือง แต่จากที่ปรากฏให้เห็นในสังคมไทยนั้น กลับเป็นว่าความเป็นทหารอาชีพทำให้ทหารพร้อมทำการแทรกแซงทางการเมืองซึ่งขัดแย้งกับคำอธิบายของ </a:t>
            </a:r>
            <a:r>
              <a:rPr lang="en-US" sz="3000" dirty="0">
                <a:effectLst/>
                <a:latin typeface="AngsanaUPC" panose="02020603050405020304" pitchFamily="18" charset="-34"/>
                <a:ea typeface="Calibri" panose="020F0502020204030204" pitchFamily="34" charset="0"/>
                <a:cs typeface="AngsanaUPC" panose="02020603050405020304" pitchFamily="18" charset="-34"/>
              </a:rPr>
              <a:t>Huntington</a:t>
            </a:r>
            <a:r>
              <a:rPr lang="th-TH" sz="3000" dirty="0">
                <a:effectLst/>
                <a:latin typeface="AngsanaUPC" panose="02020603050405020304" pitchFamily="18" charset="-34"/>
                <a:ea typeface="Calibri" panose="020F0502020204030204" pitchFamily="34" charset="0"/>
                <a:cs typeface="AngsanaUPC" panose="02020603050405020304" pitchFamily="18" charset="-34"/>
              </a:rPr>
              <a:t> เป็นอย่างมาก (</a:t>
            </a:r>
            <a:r>
              <a:rPr lang="en-US" sz="3000" dirty="0" err="1">
                <a:effectLst/>
                <a:latin typeface="AngsanaUPC" panose="02020603050405020304" pitchFamily="18" charset="-34"/>
                <a:ea typeface="Calibri" panose="020F0502020204030204" pitchFamily="34" charset="0"/>
                <a:cs typeface="AngsanaUPC" panose="02020603050405020304" pitchFamily="18" charset="-34"/>
              </a:rPr>
              <a:t>Suwunwijitr</a:t>
            </a:r>
            <a:r>
              <a:rPr lang="en-US" sz="3000" dirty="0">
                <a:effectLst/>
                <a:latin typeface="AngsanaUPC" panose="02020603050405020304" pitchFamily="18" charset="-34"/>
                <a:ea typeface="Calibri" panose="020F0502020204030204" pitchFamily="34" charset="0"/>
                <a:cs typeface="AngsanaUPC" panose="02020603050405020304" pitchFamily="18" charset="-34"/>
              </a:rPr>
              <a:t> &amp;  </a:t>
            </a:r>
            <a:r>
              <a:rPr lang="en-US" sz="3000" dirty="0" err="1">
                <a:effectLst/>
                <a:latin typeface="AngsanaUPC" panose="02020603050405020304" pitchFamily="18" charset="-34"/>
                <a:ea typeface="Calibri" panose="020F0502020204030204" pitchFamily="34" charset="0"/>
                <a:cs typeface="AngsanaUPC" panose="02020603050405020304" pitchFamily="18" charset="-34"/>
              </a:rPr>
              <a:t>Klinsuk</a:t>
            </a:r>
            <a:r>
              <a:rPr lang="en-US" sz="3000" dirty="0">
                <a:effectLst/>
                <a:latin typeface="AngsanaUPC" panose="02020603050405020304" pitchFamily="18" charset="-34"/>
                <a:ea typeface="Calibri" panose="020F0502020204030204" pitchFamily="34" charset="0"/>
                <a:cs typeface="AngsanaUPC" panose="02020603050405020304" pitchFamily="18" charset="-34"/>
              </a:rPr>
              <a:t>, 2021; </a:t>
            </a:r>
            <a:r>
              <a:rPr lang="th-TH" sz="3000" dirty="0">
                <a:effectLst/>
                <a:latin typeface="AngsanaUPC" panose="02020603050405020304" pitchFamily="18" charset="-34"/>
                <a:ea typeface="Calibri" panose="020F0502020204030204" pitchFamily="34" charset="0"/>
                <a:cs typeface="AngsanaUPC" panose="02020603050405020304" pitchFamily="18" charset="-34"/>
              </a:rPr>
              <a:t>สุจิต บุญบงการ, 2549)</a:t>
            </a:r>
          </a:p>
          <a:p>
            <a:pPr marL="0" marR="0" indent="0" algn="thaiDist">
              <a:lnSpc>
                <a:spcPct val="107000"/>
              </a:lnSpc>
              <a:spcBef>
                <a:spcPts val="0"/>
              </a:spcBef>
              <a:spcAft>
                <a:spcPts val="0"/>
              </a:spcAft>
              <a:buNone/>
            </a:pPr>
            <a:r>
              <a:rPr lang="th-TH" sz="2200" dirty="0">
                <a:effectLst/>
                <a:latin typeface="AngsanaUPC" panose="02020603050405020304" pitchFamily="18" charset="-34"/>
                <a:ea typeface="Calibri" panose="020F0502020204030204" pitchFamily="34" charset="0"/>
                <a:cs typeface="AngsanaUPC" panose="02020603050405020304" pitchFamily="18" charset="-34"/>
              </a:rPr>
              <a:t>	</a:t>
            </a:r>
            <a:endParaRPr lang="en-US" sz="22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29</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57041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flipV="1">
            <a:off x="2362200" y="457199"/>
            <a:ext cx="9448800" cy="4419600"/>
            <a:chOff x="2362200" y="710183"/>
            <a:chExt cx="9364980" cy="3816350"/>
          </a:xfrm>
        </p:grpSpPr>
        <p:sp>
          <p:nvSpPr>
            <p:cNvPr id="3" name="object 3"/>
            <p:cNvSpPr/>
            <p:nvPr/>
          </p:nvSpPr>
          <p:spPr>
            <a:xfrm>
              <a:off x="2400300" y="748283"/>
              <a:ext cx="9288780" cy="3740150"/>
            </a:xfrm>
            <a:custGeom>
              <a:avLst/>
              <a:gdLst/>
              <a:ahLst/>
              <a:cxnLst/>
              <a:rect l="l" t="t" r="r" b="b"/>
              <a:pathLst>
                <a:path w="9288780" h="3740150">
                  <a:moveTo>
                    <a:pt x="9288780" y="0"/>
                  </a:moveTo>
                  <a:lnTo>
                    <a:pt x="0" y="0"/>
                  </a:lnTo>
                  <a:lnTo>
                    <a:pt x="0" y="3739896"/>
                  </a:lnTo>
                  <a:lnTo>
                    <a:pt x="9288780" y="3739896"/>
                  </a:lnTo>
                  <a:lnTo>
                    <a:pt x="9288780" y="0"/>
                  </a:lnTo>
                  <a:close/>
                </a:path>
              </a:pathLst>
            </a:custGeom>
            <a:solidFill>
              <a:srgbClr val="E0EDE9"/>
            </a:solidFill>
          </p:spPr>
          <p:txBody>
            <a:bodyPr wrap="square" lIns="0" tIns="0" rIns="0" bIns="0" rtlCol="0"/>
            <a:lstStyle/>
            <a:p>
              <a:endParaRPr/>
            </a:p>
          </p:txBody>
        </p:sp>
        <p:sp>
          <p:nvSpPr>
            <p:cNvPr id="4" name="object 4"/>
            <p:cNvSpPr/>
            <p:nvPr/>
          </p:nvSpPr>
          <p:spPr>
            <a:xfrm>
              <a:off x="2400300" y="748283"/>
              <a:ext cx="9288780" cy="3740150"/>
            </a:xfrm>
            <a:custGeom>
              <a:avLst/>
              <a:gdLst/>
              <a:ahLst/>
              <a:cxnLst/>
              <a:rect l="l" t="t" r="r" b="b"/>
              <a:pathLst>
                <a:path w="9288780" h="3740150">
                  <a:moveTo>
                    <a:pt x="0" y="3739896"/>
                  </a:moveTo>
                  <a:lnTo>
                    <a:pt x="9288780" y="3739896"/>
                  </a:lnTo>
                  <a:lnTo>
                    <a:pt x="9288780" y="0"/>
                  </a:lnTo>
                  <a:lnTo>
                    <a:pt x="0" y="0"/>
                  </a:lnTo>
                  <a:lnTo>
                    <a:pt x="0" y="3739896"/>
                  </a:lnTo>
                  <a:close/>
                </a:path>
              </a:pathLst>
            </a:custGeom>
            <a:ln w="76200">
              <a:solidFill>
                <a:srgbClr val="A42F0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301752" y="3127248"/>
            <a:ext cx="3000756" cy="2910840"/>
          </a:xfrm>
          <a:prstGeom prst="rect">
            <a:avLst/>
          </a:prstGeom>
        </p:spPr>
      </p:pic>
      <p:sp>
        <p:nvSpPr>
          <p:cNvPr id="9" name="TextBox 8">
            <a:extLst>
              <a:ext uri="{FF2B5EF4-FFF2-40B4-BE49-F238E27FC236}">
                <a16:creationId xmlns:a16="http://schemas.microsoft.com/office/drawing/2014/main" id="{5E8E156A-76F0-440D-9E4C-E94F1E354697}"/>
              </a:ext>
            </a:extLst>
          </p:cNvPr>
          <p:cNvSpPr txBox="1"/>
          <p:nvPr/>
        </p:nvSpPr>
        <p:spPr>
          <a:xfrm>
            <a:off x="3389748" y="1099929"/>
            <a:ext cx="6401611" cy="3477875"/>
          </a:xfrm>
          <a:prstGeom prst="rect">
            <a:avLst/>
          </a:prstGeom>
          <a:noFill/>
        </p:spPr>
        <p:txBody>
          <a:bodyPr wrap="square">
            <a:spAutoFit/>
          </a:bodyPr>
          <a:lstStyle/>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DilleniaUPC" panose="02020603050405020304" pitchFamily="18" charset="-34"/>
                <a:ea typeface="BrowalliaUPC" panose="020B0604020202020204" pitchFamily="34" charset="-34"/>
                <a:cs typeface="DilleniaUPC" panose="02020603050405020304" pitchFamily="18" charset="-34"/>
              </a:rPr>
              <a:t>การ</a:t>
            </a:r>
            <a:r>
              <a:rPr kumimoji="0" lang="th-TH" sz="4400" b="1" i="0" u="none" strike="noStrike" kern="1200" cap="none" spc="0" normalizeH="0" baseline="0" noProof="0" dirty="0">
                <a:ln>
                  <a:noFill/>
                </a:ln>
                <a:solidFill>
                  <a:srgbClr val="FF0000"/>
                </a:solidFill>
                <a:effectLst/>
                <a:uLnTx/>
                <a:uFillTx/>
                <a:latin typeface="DilleniaUPC" panose="02020603050405020304" pitchFamily="18" charset="-34"/>
                <a:ea typeface="BrowalliaUPC" panose="020B0604020202020204" pitchFamily="34" charset="-34"/>
                <a:cs typeface="DilleniaUPC" panose="02020603050405020304" pitchFamily="18" charset="-34"/>
              </a:rPr>
              <a:t>กำ</a:t>
            </a:r>
            <a:r>
              <a:rPr kumimoji="0" lang="en-US" sz="4400" b="1" i="0" u="none" strike="noStrike" kern="1200" cap="none" spc="0" normalizeH="0" baseline="0" noProof="0" dirty="0" err="1">
                <a:ln>
                  <a:noFill/>
                </a:ln>
                <a:solidFill>
                  <a:srgbClr val="FF0000"/>
                </a:solidFill>
                <a:effectLst/>
                <a:uLnTx/>
                <a:uFillTx/>
                <a:latin typeface="DilleniaUPC" panose="02020603050405020304" pitchFamily="18" charset="-34"/>
                <a:ea typeface="BrowalliaUPC" panose="020B0604020202020204" pitchFamily="34" charset="-34"/>
                <a:cs typeface="DilleniaUPC" panose="02020603050405020304" pitchFamily="18" charset="-34"/>
              </a:rPr>
              <a:t>หนดปัญหา</a:t>
            </a:r>
            <a:r>
              <a:rPr kumimoji="0" lang="th-TH" sz="4400" b="1" i="0" u="none" strike="noStrike" kern="1200" cap="none" spc="0" normalizeH="0" baseline="0" noProof="0" dirty="0">
                <a:ln>
                  <a:noFill/>
                </a:ln>
                <a:solidFill>
                  <a:srgbClr val="FF0000"/>
                </a:solidFill>
                <a:effectLst/>
                <a:uLnTx/>
                <a:uFillTx/>
                <a:latin typeface="DilleniaUPC" panose="02020603050405020304" pitchFamily="18" charset="-34"/>
                <a:ea typeface="BrowalliaUPC" panose="020B0604020202020204" pitchFamily="34" charset="-34"/>
                <a:cs typeface="DilleniaUPC" panose="02020603050405020304" pitchFamily="18" charset="-34"/>
              </a:rPr>
              <a:t>การ</a:t>
            </a:r>
            <a:r>
              <a:rPr kumimoji="0" lang="en-US" sz="4400" b="1" i="0" u="none" strike="noStrike" kern="1200" cap="none" spc="0" normalizeH="0" baseline="0" noProof="0" dirty="0" err="1">
                <a:ln>
                  <a:noFill/>
                </a:ln>
                <a:solidFill>
                  <a:srgbClr val="FF0000"/>
                </a:solidFill>
                <a:effectLst/>
                <a:uLnTx/>
                <a:uFillTx/>
                <a:latin typeface="DilleniaUPC" panose="02020603050405020304" pitchFamily="18" charset="-34"/>
                <a:ea typeface="BrowalliaUPC" panose="020B0604020202020204" pitchFamily="34" charset="-34"/>
                <a:cs typeface="DilleniaUPC" panose="02020603050405020304" pitchFamily="18" charset="-34"/>
              </a:rPr>
              <a:t>วิจัย</a:t>
            </a:r>
            <a:r>
              <a:rPr kumimoji="0" lang="en-US" sz="4400" b="1" i="0" u="none" strike="noStrike" kern="1200" cap="none" spc="0" normalizeH="0" baseline="0" noProof="0" dirty="0">
                <a:ln>
                  <a:noFill/>
                </a:ln>
                <a:solidFill>
                  <a:srgbClr val="7030A0"/>
                </a:solidFill>
                <a:effectLst/>
                <a:uLnTx/>
                <a:uFillTx/>
                <a:latin typeface="DilleniaUPC" panose="02020603050405020304" pitchFamily="18" charset="-34"/>
                <a:ea typeface="Calibri" panose="020F0502020204030204" pitchFamily="34" charset="0"/>
                <a:cs typeface="DilleniaUPC" panose="02020603050405020304" pitchFamily="18" charset="-34"/>
              </a:rPr>
              <a:t> </a:t>
            </a: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(Research Problems:</a:t>
            </a:r>
            <a:r>
              <a:rPr kumimoji="0" lang="en-US" sz="4400" b="1" i="0" u="none" strike="noStrike" kern="1200" cap="none" spc="0" normalizeH="0" baseline="0" noProof="0" dirty="0">
                <a:ln>
                  <a:noFill/>
                </a:ln>
                <a:solidFill>
                  <a:srgbClr val="7030A0"/>
                </a:solidFill>
                <a:effectLst/>
                <a:uLnTx/>
                <a:uFillTx/>
                <a:latin typeface="DilleniaUPC" panose="02020603050405020304" pitchFamily="18" charset="-34"/>
                <a:ea typeface="Calibri" panose="020F0502020204030204" pitchFamily="34" charset="0"/>
                <a:cs typeface="DilleniaUPC" panose="02020603050405020304" pitchFamily="18" charset="-34"/>
              </a:rPr>
              <a:t> </a:t>
            </a:r>
            <a:r>
              <a:rPr kumimoji="0" lang="en-US" sz="4400" b="1" i="0" u="sng"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RP</a:t>
            </a: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a:t>
            </a: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p>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th-TH" sz="4400" b="1" i="0" u="none" strike="noStrike" kern="1200" cap="none" spc="0" normalizeH="0" baseline="0" noProof="0" dirty="0">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r>
              <a:rPr kumimoji="0" lang="en-US" sz="4400" b="1" i="0" u="none" strike="noStrike" kern="1200" cap="none" spc="0" normalizeH="0" baseline="0" noProof="0" dirty="0" err="1">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และ</a:t>
            </a:r>
            <a:r>
              <a:rPr kumimoji="0" lang="th-TH" sz="4400" b="1" i="0" u="none" strike="noStrike" kern="1200" cap="none" spc="0" normalizeH="0" baseline="0" noProof="0" dirty="0">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คำ</a:t>
            </a:r>
            <a:r>
              <a:rPr kumimoji="0" lang="en-US" sz="4400" b="1" i="0" u="none" strike="noStrike" kern="1200" cap="none" spc="0" normalizeH="0" baseline="0" noProof="0" dirty="0" err="1">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ถาม</a:t>
            </a:r>
            <a:r>
              <a:rPr kumimoji="0" lang="th-TH" sz="4400" b="1" i="0" u="none" strike="noStrike" kern="1200" cap="none" spc="0" normalizeH="0" baseline="0" noProof="0" dirty="0">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การ</a:t>
            </a:r>
            <a:r>
              <a:rPr kumimoji="0" lang="en-US" sz="4400" b="1" i="0" u="none" strike="noStrike" kern="1200" cap="none" spc="0" normalizeH="0" baseline="0" noProof="0" dirty="0" err="1">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วิจัย</a:t>
            </a: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a:t>
            </a:r>
            <a:r>
              <a:rPr kumimoji="0" lang="en-US" sz="4400" b="1" i="0" u="none" strike="noStrike" kern="1200" cap="none" spc="0" normalizeH="0" baseline="0" noProof="0" dirty="0" err="1">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ResearchQuestions</a:t>
            </a: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a:t>
            </a: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r>
              <a:rPr kumimoji="0" lang="en-US" sz="4400" b="1" i="0" u="sng"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RQ</a:t>
            </a: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a:t>
            </a:r>
          </a:p>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endParaRPr kumimoji="0" lang="en-US" sz="4400" b="1" i="0" u="none" strike="noStrike" kern="1200" cap="none" spc="0" normalizeH="0" baseline="0" noProof="0" dirty="0">
              <a:ln>
                <a:noFill/>
              </a:ln>
              <a:solidFill>
                <a:srgbClr val="7030A0"/>
              </a:solidFill>
              <a:effectLst/>
              <a:uLnTx/>
              <a:uFillTx/>
              <a:latin typeface="DilleniaUPC" panose="02020603050405020304" pitchFamily="18" charset="-34"/>
              <a:ea typeface="BrowalliaUPC" panose="020B0604020202020204" pitchFamily="34" charset="-34"/>
              <a:cs typeface="DilleniaUPC" panose="02020603050405020304" pitchFamily="18" charset="-34"/>
            </a:endParaRPr>
          </a:p>
        </p:txBody>
      </p:sp>
    </p:spTree>
    <p:extLst>
      <p:ext uri="{BB962C8B-B14F-4D97-AF65-F5344CB8AC3E}">
        <p14:creationId xmlns:p14="http://schemas.microsoft.com/office/powerpoint/2010/main" val="314529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688074"/>
            <a:ext cx="10515600" cy="652914"/>
          </a:xfrm>
        </p:spPr>
        <p:txBody>
          <a:bodyPr>
            <a:noAutofit/>
          </a:bodyPr>
          <a:lstStyle/>
          <a:p>
            <a:r>
              <a:rPr lang="th-TH" sz="3600" b="1" dirty="0">
                <a:solidFill>
                  <a:srgbClr val="0066FF"/>
                </a:solidFill>
                <a:latin typeface="AngsanaUPC" panose="02020603050405020304" pitchFamily="18" charset="-34"/>
                <a:cs typeface="AngsanaUPC" panose="02020603050405020304" pitchFamily="18" charset="-34"/>
              </a:rPr>
              <a:t>                           ความเป็นมา และความสำคัญของปัญหา (ต่อ)</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685800" y="1828800"/>
            <a:ext cx="7139539" cy="5266493"/>
          </a:xfrm>
        </p:spPr>
        <p:txBody>
          <a:bodyPr>
            <a:normAutofit/>
          </a:bodyPr>
          <a:lstStyle/>
          <a:p>
            <a:pPr marL="0" marR="0" algn="thaiDist">
              <a:lnSpc>
                <a:spcPct val="107000"/>
              </a:lnSpc>
              <a:spcBef>
                <a:spcPts val="0"/>
              </a:spcBef>
              <a:spcAft>
                <a:spcPts val="0"/>
              </a:spcAft>
            </a:pPr>
            <a:r>
              <a:rPr lang="th-TH" sz="1800" dirty="0">
                <a:effectLst/>
                <a:latin typeface="AngsanaUPC" panose="02020603050405020304" pitchFamily="18" charset="-34"/>
                <a:ea typeface="Calibri" panose="020F0502020204030204" pitchFamily="34" charset="0"/>
                <a:cs typeface="AngsanaUPC" panose="02020603050405020304" pitchFamily="18" charset="-34"/>
              </a:rPr>
              <a:t>	</a:t>
            </a:r>
            <a:r>
              <a:rPr lang="th-TH" sz="3200" dirty="0">
                <a:effectLst/>
                <a:latin typeface="AngsanaUPC" panose="02020603050405020304" pitchFamily="18" charset="-34"/>
                <a:ea typeface="Calibri" panose="020F0502020204030204" pitchFamily="34" charset="0"/>
                <a:cs typeface="AngsanaUPC" panose="02020603050405020304" pitchFamily="18" charset="-34"/>
              </a:rPr>
              <a:t>การวิจัยครั้งนี้มองเห็นถึงความสำคัญของการเป็นทหารอาชีพ จึงให้ความสำคัญกับการศึกษาเกี่ยวกับ ระบบการศึกษาของทหารสัญญาบัตร  การถ่ายทอดทางสังคมเกี่ยวกับการเป็นทหารอาชีพ พฤติกรรมประชาธิปไตยของทหาร  การยึดมั่นผูกพันต่ออาชีพทหาร ที่ส่งผลต่อการเป็นทหารอาชีพ เพื่อที่จะนำข้อมูลดังกล่าวมาใช้ในการพัฒนาความเป็นทหารอาชีพของนายทหารสัญญาบัตรต่อไป</a:t>
            </a:r>
            <a:endParaRPr lang="en-US" sz="3200" dirty="0">
              <a:effectLst/>
              <a:latin typeface="AngsanaUPC" panose="02020603050405020304" pitchFamily="18" charset="-34"/>
              <a:ea typeface="Calibri" panose="020F0502020204030204" pitchFamily="34" charset="0"/>
              <a:cs typeface="AngsanaUPC" panose="02020603050405020304" pitchFamily="18" charset="-34"/>
            </a:endParaRPr>
          </a:p>
        </p:txBody>
      </p:sp>
      <p:pic>
        <p:nvPicPr>
          <p:cNvPr id="3" name="รูปภาพ 2">
            <a:extLst>
              <a:ext uri="{FF2B5EF4-FFF2-40B4-BE49-F238E27FC236}">
                <a16:creationId xmlns:a16="http://schemas.microsoft.com/office/drawing/2014/main" id="{34853CD6-1FE4-0678-A18D-B44C6C90F60D}"/>
              </a:ext>
            </a:extLst>
          </p:cNvPr>
          <p:cNvPicPr>
            <a:picLocks noChangeAspect="1"/>
          </p:cNvPicPr>
          <p:nvPr/>
        </p:nvPicPr>
        <p:blipFill>
          <a:blip r:embed="rId2"/>
          <a:stretch>
            <a:fillRect/>
          </a:stretch>
        </p:blipFill>
        <p:spPr>
          <a:xfrm>
            <a:off x="8046720" y="1981200"/>
            <a:ext cx="4005845" cy="2272223"/>
          </a:xfrm>
          <a:prstGeom prst="rect">
            <a:avLst/>
          </a:prstGeom>
        </p:spPr>
      </p:pic>
      <p:sp>
        <p:nvSpPr>
          <p:cNvPr id="2" name="ตัวแทนหมายเลขสไลด์ 1">
            <a:extLst>
              <a:ext uri="{FF2B5EF4-FFF2-40B4-BE49-F238E27FC236}">
                <a16:creationId xmlns:a16="http://schemas.microsoft.com/office/drawing/2014/main" id="{B14179F0-3063-B63C-D4EB-23E58738C3DF}"/>
              </a:ext>
            </a:extLst>
          </p:cNvPr>
          <p:cNvSpPr>
            <a:spLocks noGrp="1"/>
          </p:cNvSpPr>
          <p:nvPr>
            <p:ph type="sldNum" sz="quarter" idx="12"/>
          </p:nvPr>
        </p:nvSpPr>
        <p:spPr/>
        <p:txBody>
          <a:bodyPr/>
          <a:lstStyle/>
          <a:p>
            <a:fld id="{2621B272-E4D8-4FAD-A6B0-7FE95F46C11A}" type="slidenum">
              <a:rPr lang="th-TH" smtClean="0"/>
              <a:t>30</a:t>
            </a:fld>
            <a:endParaRPr lang="th-TH"/>
          </a:p>
        </p:txBody>
      </p:sp>
      <p:sp>
        <p:nvSpPr>
          <p:cNvPr id="6" name="ตัวแทนท้ายกระดาษ 5">
            <a:extLst>
              <a:ext uri="{FF2B5EF4-FFF2-40B4-BE49-F238E27FC236}">
                <a16:creationId xmlns:a16="http://schemas.microsoft.com/office/drawing/2014/main" id="{DEBB67D2-C030-E5BD-1690-352D190B54AF}"/>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400861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53212" y="2680716"/>
            <a:ext cx="3000756" cy="2910839"/>
          </a:xfrm>
          <a:prstGeom prst="rect">
            <a:avLst/>
          </a:prstGeom>
        </p:spPr>
      </p:pic>
      <p:sp>
        <p:nvSpPr>
          <p:cNvPr id="6" name="Text Placeholder 5"/>
          <p:cNvSpPr>
            <a:spLocks noGrp="1"/>
          </p:cNvSpPr>
          <p:nvPr>
            <p:ph type="body" idx="1"/>
          </p:nvPr>
        </p:nvSpPr>
        <p:spPr>
          <a:xfrm>
            <a:off x="3429000" y="1906094"/>
            <a:ext cx="7947025" cy="1692771"/>
          </a:xfrm>
          <a:solidFill>
            <a:srgbClr val="99FF99"/>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p>
            <a:r>
              <a:rPr lang="th-TH" sz="3600" dirty="0"/>
              <a:t>         </a:t>
            </a:r>
            <a:r>
              <a:rPr lang="th-TH" sz="3600" b="0" dirty="0">
                <a:solidFill>
                  <a:srgbClr val="FF0000"/>
                </a:solidFill>
              </a:rPr>
              <a:t>ก</a:t>
            </a:r>
            <a:r>
              <a:rPr lang="en-US" sz="3400" b="0" dirty="0" err="1">
                <a:solidFill>
                  <a:srgbClr val="FF0000"/>
                </a:solidFill>
              </a:rPr>
              <a:t>ารเขียนค</a:t>
            </a:r>
            <a:r>
              <a:rPr lang="th-TH" sz="3400" b="0" dirty="0">
                <a:solidFill>
                  <a:srgbClr val="FF0000"/>
                </a:solidFill>
              </a:rPr>
              <a:t>ำ</a:t>
            </a:r>
            <a:r>
              <a:rPr lang="en-US" sz="3400" b="0" dirty="0" err="1">
                <a:solidFill>
                  <a:srgbClr val="FF0000"/>
                </a:solidFill>
              </a:rPr>
              <a:t>ถาม</a:t>
            </a:r>
            <a:r>
              <a:rPr lang="th-TH" sz="3400" b="0" dirty="0">
                <a:solidFill>
                  <a:srgbClr val="FF0000"/>
                </a:solidFill>
              </a:rPr>
              <a:t>การ</a:t>
            </a:r>
            <a:r>
              <a:rPr lang="en-US" sz="3400" b="0" dirty="0" err="1">
                <a:solidFill>
                  <a:srgbClr val="FF0000"/>
                </a:solidFill>
              </a:rPr>
              <a:t>วิจัย</a:t>
            </a:r>
            <a:r>
              <a:rPr lang="th-TH" sz="3400" b="0" dirty="0">
                <a:solidFill>
                  <a:srgbClr val="FF0000"/>
                </a:solidFill>
              </a:rPr>
              <a:t> </a:t>
            </a:r>
          </a:p>
          <a:p>
            <a:r>
              <a:rPr lang="th-TH" sz="3400" b="0" dirty="0">
                <a:solidFill>
                  <a:schemeClr val="tx1"/>
                </a:solidFill>
              </a:rPr>
              <a:t>       </a:t>
            </a:r>
            <a:r>
              <a:rPr lang="en-US" sz="3400" b="0" dirty="0">
                <a:solidFill>
                  <a:schemeClr val="tx1"/>
                </a:solidFill>
              </a:rPr>
              <a:t>(Research </a:t>
            </a:r>
            <a:r>
              <a:rPr lang="en-US" sz="3400" b="0" dirty="0" err="1">
                <a:solidFill>
                  <a:schemeClr val="tx1"/>
                </a:solidFill>
              </a:rPr>
              <a:t>Questions:RQ</a:t>
            </a:r>
            <a:r>
              <a:rPr lang="en-US" sz="3400" b="0" dirty="0">
                <a:solidFill>
                  <a:schemeClr val="tx1"/>
                </a:solidFill>
              </a:rPr>
              <a:t>)</a:t>
            </a:r>
          </a:p>
          <a:p>
            <a:endParaRPr lang="en-US" dirty="0"/>
          </a:p>
        </p:txBody>
      </p:sp>
    </p:spTree>
    <p:extLst>
      <p:ext uri="{BB962C8B-B14F-4D97-AF65-F5344CB8AC3E}">
        <p14:creationId xmlns:p14="http://schemas.microsoft.com/office/powerpoint/2010/main" val="220721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DAB928-17B2-4953-B109-3BAD8E091A5D}"/>
              </a:ext>
            </a:extLst>
          </p:cNvPr>
          <p:cNvSpPr>
            <a:spLocks noGrp="1"/>
          </p:cNvSpPr>
          <p:nvPr>
            <p:ph type="body" idx="1"/>
          </p:nvPr>
        </p:nvSpPr>
        <p:spPr>
          <a:xfrm>
            <a:off x="457200" y="838200"/>
            <a:ext cx="11582400" cy="4739759"/>
          </a:xfrm>
        </p:spPr>
        <p:txBody>
          <a:bodyPr/>
          <a:lstStyle/>
          <a:p>
            <a:r>
              <a:rPr lang="th-TH" sz="3200" dirty="0">
                <a:latin typeface="AngsanaUPC" panose="02020603050405020304" pitchFamily="18" charset="-34"/>
                <a:cs typeface="AngsanaUPC" panose="02020603050405020304" pitchFamily="18" charset="-34"/>
              </a:rPr>
              <a:t>		คำถามการวิจัยสามารถเขียนได้ </a:t>
            </a:r>
            <a:r>
              <a:rPr lang="en-US" sz="3200" dirty="0">
                <a:latin typeface="AngsanaUPC" panose="02020603050405020304" pitchFamily="18" charset="-34"/>
                <a:cs typeface="AngsanaUPC" panose="02020603050405020304" pitchFamily="18" charset="-34"/>
              </a:rPr>
              <a:t>3 </a:t>
            </a:r>
            <a:r>
              <a:rPr lang="th-TH" sz="3200" dirty="0">
                <a:latin typeface="AngsanaUPC" panose="02020603050405020304" pitchFamily="18" charset="-34"/>
                <a:cs typeface="AngsanaUPC" panose="02020603050405020304" pitchFamily="18" charset="-34"/>
              </a:rPr>
              <a:t>ลักษณะ คือ</a:t>
            </a:r>
          </a:p>
          <a:p>
            <a:endParaRPr lang="th-TH" sz="2400" b="0" dirty="0">
              <a:latin typeface="AngsanaUPC" panose="02020603050405020304" pitchFamily="18" charset="-34"/>
              <a:cs typeface="AngsanaUPC" panose="02020603050405020304" pitchFamily="18" charset="-34"/>
            </a:endParaRPr>
          </a:p>
          <a:p>
            <a:r>
              <a:rPr lang="th-TH" sz="24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1.</a:t>
            </a:r>
            <a:r>
              <a:rPr lang="th-TH" sz="2800" b="0" dirty="0">
                <a:latin typeface="AngsanaUPC" panose="02020603050405020304" pitchFamily="18" charset="-34"/>
                <a:cs typeface="AngsanaUPC" panose="02020603050405020304" pitchFamily="18" charset="-34"/>
              </a:rPr>
              <a:t>ประเด็นคำถามเชิงพรรณนา ได้แก่ การกำหนดหัวข้อปัญหาวิจัย ในรูปคำถามที่ว่า “อะไรคืออะไร” </a:t>
            </a:r>
            <a:r>
              <a:rPr lang="en-US" sz="2800" b="0" dirty="0">
                <a:latin typeface="AngsanaUPC" panose="02020603050405020304" pitchFamily="18" charset="-34"/>
                <a:cs typeface="AngsanaUPC" panose="02020603050405020304" pitchFamily="18" charset="-34"/>
              </a:rPr>
              <a:t>(What is) </a:t>
            </a:r>
            <a:r>
              <a:rPr lang="th-TH" sz="2800" b="0" dirty="0">
                <a:latin typeface="AngsanaUPC" panose="02020603050405020304" pitchFamily="18" charset="-34"/>
                <a:cs typeface="AngsanaUPC" panose="02020603050405020304" pitchFamily="18" charset="-34"/>
              </a:rPr>
              <a:t>การตอบประเด็นคำถามดังกล่าวนี้ แสดงเป็นนัยว่า นักวิจัยจะต้องอาศัยการรวิจัยเชิงสำรวจ เช่น อะไรคือพฤติกรรมแปลกแยกของนักศึกษาที่มีความเบี่ยงเบนทางเพศ</a:t>
            </a:r>
          </a:p>
          <a:p>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2.</a:t>
            </a:r>
            <a:r>
              <a:rPr lang="th-TH" sz="2800" b="0" dirty="0">
                <a:latin typeface="AngsanaUPC" panose="02020603050405020304" pitchFamily="18" charset="-34"/>
                <a:cs typeface="AngsanaUPC" panose="02020603050405020304" pitchFamily="18" charset="-34"/>
              </a:rPr>
              <a:t>ประเด็นคำถามเชิงความสัมพันธ์ ได้แก่ การกำหนดหัวข้อปัญหาการวิจัย ในรูปของคำถามที่มุ่งหาคำตอบว่า “ตัวแปร </a:t>
            </a:r>
            <a:r>
              <a:rPr lang="en-US" sz="2800" b="0" dirty="0">
                <a:latin typeface="AngsanaUPC" panose="02020603050405020304" pitchFamily="18" charset="-34"/>
                <a:cs typeface="AngsanaUPC" panose="02020603050405020304" pitchFamily="18" charset="-34"/>
              </a:rPr>
              <a:t>x </a:t>
            </a:r>
            <a:r>
              <a:rPr lang="th-TH" sz="2800" b="0" dirty="0">
                <a:latin typeface="AngsanaUPC" panose="02020603050405020304" pitchFamily="18" charset="-34"/>
                <a:cs typeface="AngsanaUPC" panose="02020603050405020304" pitchFamily="18" charset="-34"/>
              </a:rPr>
              <a:t>มีความสัมพันธ์กับตัวแปร </a:t>
            </a:r>
            <a:r>
              <a:rPr lang="en-US" sz="2800" b="0" dirty="0">
                <a:latin typeface="AngsanaUPC" panose="02020603050405020304" pitchFamily="18" charset="-34"/>
                <a:cs typeface="AngsanaUPC" panose="02020603050405020304" pitchFamily="18" charset="-34"/>
              </a:rPr>
              <a:t>y </a:t>
            </a:r>
            <a:r>
              <a:rPr lang="th-TH" sz="2800" b="0" dirty="0">
                <a:latin typeface="AngsanaUPC" panose="02020603050405020304" pitchFamily="18" charset="-34"/>
                <a:cs typeface="AngsanaUPC" panose="02020603050405020304" pitchFamily="18" charset="-34"/>
              </a:rPr>
              <a:t>ได้หรือไม่” ประเด็นนี้แสดงเป็นนัยว่า นักวิจัยออกแบบการวิจัยเป็นประเภทการศึกษาสหสัมพันธ์ </a:t>
            </a:r>
            <a:r>
              <a:rPr lang="en-US" sz="2800" b="0" dirty="0">
                <a:latin typeface="AngsanaUPC" panose="02020603050405020304" pitchFamily="18" charset="-34"/>
                <a:cs typeface="AngsanaUPC" panose="02020603050405020304" pitchFamily="18" charset="-34"/>
              </a:rPr>
              <a:t>(Correlation design) </a:t>
            </a:r>
            <a:r>
              <a:rPr lang="th-TH" sz="2800" b="0" dirty="0">
                <a:latin typeface="AngsanaUPC" panose="02020603050405020304" pitchFamily="18" charset="-34"/>
                <a:cs typeface="AngsanaUPC" panose="02020603050405020304" pitchFamily="18" charset="-34"/>
              </a:rPr>
              <a:t>เช่น อัตมโนทัศน์ของนักเรียนมีความสัมพันธ์กับทางการเรียนหรือไม่</a:t>
            </a:r>
          </a:p>
          <a:p>
            <a:r>
              <a:rPr lang="th-TH" sz="2800" b="0" dirty="0">
                <a:latin typeface="AngsanaUPC" panose="02020603050405020304" pitchFamily="18" charset="-34"/>
                <a:cs typeface="AngsanaUPC" panose="02020603050405020304" pitchFamily="18" charset="-34"/>
              </a:rPr>
              <a:t>	</a:t>
            </a:r>
            <a:r>
              <a:rPr lang="en-US" sz="2800" b="0" dirty="0">
                <a:latin typeface="AngsanaUPC" panose="02020603050405020304" pitchFamily="18" charset="-34"/>
                <a:cs typeface="AngsanaUPC" panose="02020603050405020304" pitchFamily="18" charset="-34"/>
              </a:rPr>
              <a:t>3.</a:t>
            </a:r>
            <a:r>
              <a:rPr lang="th-TH" sz="2800" b="0" dirty="0">
                <a:latin typeface="AngsanaUPC" panose="02020603050405020304" pitchFamily="18" charset="-34"/>
                <a:cs typeface="AngsanaUPC" panose="02020603050405020304" pitchFamily="18" charset="-34"/>
              </a:rPr>
              <a:t>ประเด็นคำถามเชิงเปรียบเทียบ รูปแบบของคำถามประเภทนี้มุ่งหาคำตอบว่า “มีความแตกต่างระหว่างกลุ่มตัวอย่าง หรือวิธีการที่นักวิจัยดำเนินการหรือไม่”  คำถามวิจัยประเภทนี้ต้องอาศัยแบบการวิจัยทดลอง  </a:t>
            </a:r>
            <a:r>
              <a:rPr lang="en-US" sz="2800" b="0" dirty="0">
                <a:latin typeface="AngsanaUPC" panose="02020603050405020304" pitchFamily="18" charset="-34"/>
                <a:cs typeface="AngsanaUPC" panose="02020603050405020304" pitchFamily="18" charset="-34"/>
              </a:rPr>
              <a:t>(Experimental design) </a:t>
            </a:r>
            <a:r>
              <a:rPr lang="th-TH" sz="2800" b="0" dirty="0">
                <a:latin typeface="AngsanaUPC" panose="02020603050405020304" pitchFamily="18" charset="-34"/>
                <a:cs typeface="AngsanaUPC" panose="02020603050405020304" pitchFamily="18" charset="-34"/>
              </a:rPr>
              <a:t>หรือการย้อนรอยเปรียบเทียบหาสาเหตุ </a:t>
            </a:r>
            <a:r>
              <a:rPr lang="en-US" sz="2800" b="0" dirty="0">
                <a:latin typeface="AngsanaUPC" panose="02020603050405020304" pitchFamily="18" charset="-34"/>
                <a:cs typeface="AngsanaUPC" panose="02020603050405020304" pitchFamily="18" charset="-34"/>
              </a:rPr>
              <a:t>(Casual comparative design) </a:t>
            </a:r>
            <a:r>
              <a:rPr lang="th-TH" sz="2800" b="0" dirty="0">
                <a:latin typeface="AngsanaUPC" panose="02020603050405020304" pitchFamily="18" charset="-34"/>
                <a:cs typeface="AngsanaUPC" panose="02020603050405020304" pitchFamily="18" charset="-34"/>
              </a:rPr>
              <a:t>มาใช้ในการสืบค้นหาคำตอบ</a:t>
            </a:r>
            <a:endParaRPr lang="en-US" sz="2800" b="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03865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600200" y="762001"/>
            <a:ext cx="5334000" cy="882922"/>
          </a:xfrm>
        </p:spPr>
        <p:txBody>
          <a:bodyPr>
            <a:noAutofit/>
          </a:bodyPr>
          <a:lstStyle/>
          <a:p>
            <a:pPr algn="ctr"/>
            <a:r>
              <a:rPr lang="th-TH" sz="4800" dirty="0">
                <a:latin typeface="Angsana New" panose="02020603050405020304" pitchFamily="18" charset="-34"/>
                <a:cs typeface="Angsana New" panose="02020603050405020304" pitchFamily="18" charset="-34"/>
              </a:rPr>
              <a:t>ตัวอย่างการเขียน </a:t>
            </a:r>
            <a:r>
              <a:rPr lang="th-TH" sz="4800" b="1" dirty="0">
                <a:latin typeface="Angsana New" panose="02020603050405020304" pitchFamily="18" charset="-34"/>
                <a:cs typeface="Angsana New" panose="02020603050405020304" pitchFamily="18" charset="-34"/>
              </a:rPr>
              <a:t>คำถามการวิจัย</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371600" y="1752600"/>
            <a:ext cx="10210800" cy="4806518"/>
          </a:xfrm>
        </p:spPr>
        <p:txBody>
          <a:bodyPr>
            <a:normAutofit fontScale="92500" lnSpcReduction="10000"/>
          </a:bodyPr>
          <a:lstStyle/>
          <a:p>
            <a:pPr marL="742950" marR="0" indent="-742950">
              <a:lnSpc>
                <a:spcPct val="107000"/>
              </a:lnSpc>
              <a:spcBef>
                <a:spcPts val="0"/>
              </a:spcBef>
              <a:spcAft>
                <a:spcPts val="0"/>
              </a:spcAft>
              <a:buFont typeface="+mj-lt"/>
              <a:buAutoNum type="arabicPeriod"/>
            </a:pPr>
            <a:r>
              <a:rPr lang="th-TH" sz="3600" dirty="0">
                <a:effectLst/>
                <a:latin typeface="Angsana New" panose="02020603050405020304" pitchFamily="18" charset="-34"/>
                <a:ea typeface="Calibri" panose="020F0502020204030204" pitchFamily="34" charset="0"/>
                <a:cs typeface="Angsana New" panose="02020603050405020304" pitchFamily="18" charset="-34"/>
              </a:rPr>
              <a:t>ปัจจุบันระดับของ</a:t>
            </a:r>
            <a:r>
              <a:rPr lang="th-TH" sz="3600" dirty="0">
                <a:solidFill>
                  <a:srgbClr val="000000"/>
                </a:solidFill>
                <a:effectLst/>
                <a:latin typeface="Angsana New" panose="02020603050405020304" pitchFamily="18" charset="-34"/>
                <a:ea typeface="Calibri" panose="020F0502020204030204" pitchFamily="34" charset="0"/>
                <a:cs typeface="Angsana New" panose="02020603050405020304" pitchFamily="18" charset="-34"/>
              </a:rPr>
              <a:t>ระบบการศึกษาของทหารสัญญาบัตร  การถ่ายทอดทางสังคมเกี่ยวกับการเป็นทหารอาชีพ  </a:t>
            </a:r>
            <a:r>
              <a:rPr lang="th-TH" sz="3600" dirty="0">
                <a:effectLst/>
                <a:latin typeface="Angsana New" panose="02020603050405020304" pitchFamily="18" charset="-34"/>
                <a:ea typeface="Calibri" panose="020F0502020204030204" pitchFamily="34" charset="0"/>
                <a:cs typeface="Angsana New" panose="02020603050405020304" pitchFamily="18" charset="-34"/>
              </a:rPr>
              <a:t> </a:t>
            </a:r>
            <a:r>
              <a:rPr lang="th-TH" sz="3600" dirty="0">
                <a:solidFill>
                  <a:srgbClr val="000000"/>
                </a:solidFill>
                <a:effectLst/>
                <a:latin typeface="Angsana New" panose="02020603050405020304" pitchFamily="18" charset="-34"/>
                <a:ea typeface="Calibri" panose="020F0502020204030204" pitchFamily="34" charset="0"/>
                <a:cs typeface="Angsana New" panose="02020603050405020304" pitchFamily="18" charset="-34"/>
              </a:rPr>
              <a:t>พฤติกรรมประชาธิปไตยของทหาร การยึดมั่นผูกพันต่ออาชีพ </a:t>
            </a:r>
            <a:r>
              <a:rPr lang="th-TH" sz="3600" dirty="0">
                <a:effectLst/>
                <a:latin typeface="Angsana New" panose="02020603050405020304" pitchFamily="18" charset="-34"/>
                <a:ea typeface="Calibri" panose="020F0502020204030204" pitchFamily="34" charset="0"/>
                <a:cs typeface="Angsana New" panose="02020603050405020304" pitchFamily="18" charset="-34"/>
              </a:rPr>
              <a:t> และความเป็นทหารอาชีพของนายทหารสัญญาบัตร อยู่ในระดับใด</a:t>
            </a:r>
          </a:p>
          <a:p>
            <a:pPr marL="742950" marR="0" indent="-742950">
              <a:lnSpc>
                <a:spcPct val="107000"/>
              </a:lnSpc>
              <a:spcBef>
                <a:spcPts val="0"/>
              </a:spcBef>
              <a:spcAft>
                <a:spcPts val="0"/>
              </a:spcAft>
              <a:buFont typeface="+mj-lt"/>
              <a:buAutoNum type="arabicPeriod"/>
            </a:pPr>
            <a:endParaRPr lang="en-US" sz="3600" dirty="0">
              <a:effectLst/>
              <a:latin typeface="AngsanaUPC" panose="02020603050405020304" pitchFamily="18" charset="-34"/>
              <a:ea typeface="Calibri" panose="020F0502020204030204" pitchFamily="34" charset="0"/>
              <a:cs typeface="AngsanaUPC" panose="02020603050405020304" pitchFamily="18" charset="-34"/>
            </a:endParaRPr>
          </a:p>
          <a:p>
            <a:pPr marL="742950" marR="0" indent="-742950">
              <a:lnSpc>
                <a:spcPct val="107000"/>
              </a:lnSpc>
              <a:spcBef>
                <a:spcPts val="0"/>
              </a:spcBef>
              <a:spcAft>
                <a:spcPts val="0"/>
              </a:spcAft>
              <a:buFont typeface="+mj-lt"/>
              <a:buAutoNum type="arabicPeriod"/>
            </a:pPr>
            <a:r>
              <a:rPr lang="th-TH" sz="3600" dirty="0">
                <a:effectLst/>
                <a:latin typeface="Angsana New" panose="02020603050405020304" pitchFamily="18" charset="-34"/>
                <a:ea typeface="Calibri" panose="020F0502020204030204" pitchFamily="34" charset="0"/>
                <a:cs typeface="Angsana New" panose="02020603050405020304" pitchFamily="18" charset="-34"/>
              </a:rPr>
              <a:t>ปัจจัยที่มีอิทธิพลต่อความเป็นทหารอาชีพของนายทหารสัญญาบัตรประกอบด้วยปัจจัยใดบ้าง และส่งอิทธิพลอย่างไร</a:t>
            </a:r>
          </a:p>
          <a:p>
            <a:pPr marL="742950" marR="0" indent="-742950">
              <a:lnSpc>
                <a:spcPct val="107000"/>
              </a:lnSpc>
              <a:spcBef>
                <a:spcPts val="0"/>
              </a:spcBef>
              <a:spcAft>
                <a:spcPts val="0"/>
              </a:spcAft>
              <a:buFont typeface="+mj-lt"/>
              <a:buAutoNum type="arabicPeriod"/>
            </a:pPr>
            <a:endParaRPr lang="en-US" sz="3600" dirty="0">
              <a:effectLst/>
              <a:latin typeface="Angsana New" panose="02020603050405020304" pitchFamily="18" charset="-34"/>
              <a:ea typeface="Calibri" panose="020F0502020204030204" pitchFamily="34" charset="0"/>
              <a:cs typeface="Angsana New" panose="02020603050405020304" pitchFamily="18" charset="-34"/>
            </a:endParaRPr>
          </a:p>
          <a:p>
            <a:pPr marL="742950" marR="0" indent="-742950">
              <a:lnSpc>
                <a:spcPct val="107000"/>
              </a:lnSpc>
              <a:spcBef>
                <a:spcPts val="0"/>
              </a:spcBef>
              <a:spcAft>
                <a:spcPts val="0"/>
              </a:spcAft>
              <a:buFont typeface="+mj-lt"/>
              <a:buAutoNum type="arabicPeriod"/>
            </a:pPr>
            <a:r>
              <a:rPr lang="th-TH" sz="3600" dirty="0">
                <a:effectLst/>
                <a:latin typeface="Angsana New" panose="02020603050405020304" pitchFamily="18" charset="-34"/>
                <a:ea typeface="Calibri" panose="020F0502020204030204" pitchFamily="34" charset="0"/>
                <a:cs typeface="Angsana New" panose="02020603050405020304" pitchFamily="18" charset="-34"/>
              </a:rPr>
              <a:t>แนวทางในการเพิ่มประสิทธิภาพความเป็นทหารอาชีพของนายทหารสัญญาบัตรควรมีลักษณะเป็นอย่างไร</a:t>
            </a:r>
            <a:endParaRPr lang="en-US" sz="3600" dirty="0">
              <a:effectLst/>
              <a:latin typeface="Angsana New" panose="02020603050405020304" pitchFamily="18" charset="-34"/>
              <a:ea typeface="Calibri" panose="020F0502020204030204" pitchFamily="34" charset="0"/>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B3AC49DF-3008-169E-48AE-0CC7C7CE5D18}"/>
              </a:ext>
            </a:extLst>
          </p:cNvPr>
          <p:cNvSpPr>
            <a:spLocks noGrp="1"/>
          </p:cNvSpPr>
          <p:nvPr>
            <p:ph type="sldNum" sz="quarter" idx="12"/>
          </p:nvPr>
        </p:nvSpPr>
        <p:spPr/>
        <p:txBody>
          <a:bodyPr/>
          <a:lstStyle/>
          <a:p>
            <a:fld id="{2621B272-E4D8-4FAD-A6B0-7FE95F46C11A}" type="slidenum">
              <a:rPr lang="th-TH" smtClean="0"/>
              <a:t>33</a:t>
            </a:fld>
            <a:endParaRPr lang="th-TH"/>
          </a:p>
        </p:txBody>
      </p:sp>
      <p:sp>
        <p:nvSpPr>
          <p:cNvPr id="3" name="ตัวแทนท้ายกระดาษ 2">
            <a:extLst>
              <a:ext uri="{FF2B5EF4-FFF2-40B4-BE49-F238E27FC236}">
                <a16:creationId xmlns:a16="http://schemas.microsoft.com/office/drawing/2014/main" id="{17898544-657F-D2C9-5553-B6CACBF2F2AB}"/>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40244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53212" y="2680716"/>
            <a:ext cx="3000756" cy="2910839"/>
          </a:xfrm>
          <a:prstGeom prst="rect">
            <a:avLst/>
          </a:prstGeom>
        </p:spPr>
      </p:pic>
      <p:sp>
        <p:nvSpPr>
          <p:cNvPr id="6" name="Text Placeholder 5"/>
          <p:cNvSpPr>
            <a:spLocks noGrp="1"/>
          </p:cNvSpPr>
          <p:nvPr>
            <p:ph type="body" idx="1"/>
          </p:nvPr>
        </p:nvSpPr>
        <p:spPr>
          <a:xfrm>
            <a:off x="3429000" y="1906094"/>
            <a:ext cx="7947025" cy="2215991"/>
          </a:xfrm>
          <a:solidFill>
            <a:srgbClr val="99FF99"/>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p>
            <a:r>
              <a:rPr lang="th-TH" sz="3600" dirty="0"/>
              <a:t>         </a:t>
            </a:r>
            <a:r>
              <a:rPr lang="th-TH" sz="3600" b="0" dirty="0">
                <a:solidFill>
                  <a:srgbClr val="FF0000"/>
                </a:solidFill>
              </a:rPr>
              <a:t>ก</a:t>
            </a:r>
            <a:r>
              <a:rPr lang="en-US" sz="3400" b="0" dirty="0" err="1">
                <a:solidFill>
                  <a:srgbClr val="FF0000"/>
                </a:solidFill>
              </a:rPr>
              <a:t>ารเขียนวัตถุประสงค์การวิจัย</a:t>
            </a:r>
            <a:endParaRPr lang="en-US" sz="3400" b="0" dirty="0">
              <a:solidFill>
                <a:srgbClr val="FF0000"/>
              </a:solidFill>
            </a:endParaRPr>
          </a:p>
          <a:p>
            <a:r>
              <a:rPr lang="en-US" sz="3400" dirty="0"/>
              <a:t> </a:t>
            </a:r>
            <a:r>
              <a:rPr lang="th-TH" sz="3400" dirty="0"/>
              <a:t>       </a:t>
            </a:r>
            <a:r>
              <a:rPr lang="en-US" sz="3400" b="0" dirty="0">
                <a:solidFill>
                  <a:schemeClr val="tx1"/>
                </a:solidFill>
              </a:rPr>
              <a:t>(Research Objective)</a:t>
            </a:r>
            <a:r>
              <a:rPr lang="en-US" sz="3400" b="0" dirty="0"/>
              <a:t> </a:t>
            </a:r>
            <a:r>
              <a:rPr lang="en-US" sz="3400" b="0" dirty="0" err="1">
                <a:solidFill>
                  <a:srgbClr val="FF0000"/>
                </a:solidFill>
              </a:rPr>
              <a:t>ที่สอดคล้องกับ</a:t>
            </a:r>
            <a:endParaRPr lang="th-TH" sz="3400" b="0" dirty="0">
              <a:solidFill>
                <a:srgbClr val="FF0000"/>
              </a:solidFill>
            </a:endParaRPr>
          </a:p>
          <a:p>
            <a:r>
              <a:rPr lang="en-US" sz="3400" b="0" dirty="0">
                <a:solidFill>
                  <a:srgbClr val="FF0000"/>
                </a:solidFill>
              </a:rPr>
              <a:t> </a:t>
            </a:r>
            <a:r>
              <a:rPr lang="th-TH" sz="3400" b="0" dirty="0">
                <a:solidFill>
                  <a:srgbClr val="FF0000"/>
                </a:solidFill>
              </a:rPr>
              <a:t>   </a:t>
            </a:r>
            <a:r>
              <a:rPr lang="en-US" sz="3400" b="0" dirty="0">
                <a:solidFill>
                  <a:srgbClr val="FF0000"/>
                </a:solidFill>
              </a:rPr>
              <a:t>ค</a:t>
            </a:r>
            <a:r>
              <a:rPr lang="th-TH" sz="3400" b="0" dirty="0">
                <a:solidFill>
                  <a:srgbClr val="FF0000"/>
                </a:solidFill>
              </a:rPr>
              <a:t>ำ</a:t>
            </a:r>
            <a:r>
              <a:rPr lang="en-US" sz="3400" b="0" dirty="0" err="1">
                <a:solidFill>
                  <a:srgbClr val="FF0000"/>
                </a:solidFill>
              </a:rPr>
              <a:t>ถาม</a:t>
            </a:r>
            <a:r>
              <a:rPr lang="th-TH" sz="3400" b="0" dirty="0">
                <a:solidFill>
                  <a:srgbClr val="FF0000"/>
                </a:solidFill>
              </a:rPr>
              <a:t>การ</a:t>
            </a:r>
            <a:r>
              <a:rPr lang="en-US" sz="3400" b="0" dirty="0" err="1">
                <a:solidFill>
                  <a:srgbClr val="FF0000"/>
                </a:solidFill>
              </a:rPr>
              <a:t>วิจัย</a:t>
            </a:r>
            <a:r>
              <a:rPr lang="en-US" sz="3400" b="0" dirty="0">
                <a:solidFill>
                  <a:schemeClr val="tx1"/>
                </a:solidFill>
              </a:rPr>
              <a:t>(Research </a:t>
            </a:r>
            <a:r>
              <a:rPr lang="en-US" sz="3400" b="0" dirty="0" err="1">
                <a:solidFill>
                  <a:schemeClr val="tx1"/>
                </a:solidFill>
              </a:rPr>
              <a:t>Questions:RQ</a:t>
            </a:r>
            <a:r>
              <a:rPr lang="en-US" sz="3400" b="0" dirty="0">
                <a:solidFill>
                  <a:schemeClr val="tx1"/>
                </a:solidFill>
              </a:rPr>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53866" y="4828666"/>
            <a:ext cx="1967864" cy="1905"/>
          </a:xfrm>
          <a:custGeom>
            <a:avLst/>
            <a:gdLst/>
            <a:ahLst/>
            <a:cxnLst/>
            <a:rect l="l" t="t" r="r" b="b"/>
            <a:pathLst>
              <a:path w="1967864" h="1904">
                <a:moveTo>
                  <a:pt x="1967484" y="0"/>
                </a:moveTo>
                <a:lnTo>
                  <a:pt x="0" y="0"/>
                </a:lnTo>
                <a:lnTo>
                  <a:pt x="0" y="1524"/>
                </a:lnTo>
                <a:lnTo>
                  <a:pt x="1967484" y="1524"/>
                </a:lnTo>
                <a:lnTo>
                  <a:pt x="1967484" y="0"/>
                </a:lnTo>
                <a:close/>
              </a:path>
            </a:pathLst>
          </a:custGeom>
          <a:solidFill>
            <a:srgbClr val="FF0000"/>
          </a:solidFill>
        </p:spPr>
        <p:txBody>
          <a:bodyPr wrap="square" lIns="0" tIns="0" rIns="0" bIns="0" rtlCol="0"/>
          <a:lstStyle/>
          <a:p>
            <a:endParaRPr/>
          </a:p>
        </p:txBody>
      </p:sp>
      <p:sp>
        <p:nvSpPr>
          <p:cNvPr id="4" name="object 4"/>
          <p:cNvSpPr txBox="1"/>
          <p:nvPr/>
        </p:nvSpPr>
        <p:spPr>
          <a:xfrm>
            <a:off x="2514600" y="1219200"/>
            <a:ext cx="8658225" cy="4635243"/>
          </a:xfrm>
          <a:prstGeom prst="rect">
            <a:avLst/>
          </a:prstGeom>
        </p:spPr>
        <p:txBody>
          <a:bodyPr vert="horz" wrap="square" lIns="0" tIns="140335" rIns="0" bIns="0" rtlCol="0">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600" b="1" dirty="0">
                <a:solidFill>
                  <a:srgbClr val="000000"/>
                </a:solidFill>
                <a:latin typeface="DilleniaUPC" panose="02020603050405020304" pitchFamily="18" charset="-34"/>
                <a:cs typeface="DilleniaUPC" panose="02020603050405020304" pitchFamily="18" charset="-34"/>
              </a:rPr>
              <a:t>1) เขียนในสิ่งที่</a:t>
            </a:r>
            <a:r>
              <a:rPr lang="th-TH" sz="3600" b="1" dirty="0">
                <a:solidFill>
                  <a:srgbClr val="FF0000"/>
                </a:solidFill>
                <a:latin typeface="DilleniaUPC" panose="02020603050405020304" pitchFamily="18" charset="-34"/>
                <a:cs typeface="DilleniaUPC" panose="02020603050405020304" pitchFamily="18" charset="-34"/>
              </a:rPr>
              <a:t>สามารถศึกษาได้ กระทำได้ </a:t>
            </a:r>
            <a:r>
              <a:rPr lang="th-TH" sz="3600" b="1" dirty="0">
                <a:solidFill>
                  <a:srgbClr val="000000"/>
                </a:solidFill>
                <a:latin typeface="DilleniaUPC" panose="02020603050405020304" pitchFamily="18" charset="-34"/>
                <a:cs typeface="DilleniaUPC" panose="02020603050405020304" pitchFamily="18" charset="-34"/>
              </a:rPr>
              <a:t>หรือ </a:t>
            </a:r>
            <a:r>
              <a:rPr lang="th-TH" sz="3600" b="1" dirty="0">
                <a:solidFill>
                  <a:srgbClr val="FF0000"/>
                </a:solidFill>
                <a:latin typeface="DilleniaUPC" panose="02020603050405020304" pitchFamily="18" charset="-34"/>
                <a:cs typeface="DilleniaUPC" panose="02020603050405020304" pitchFamily="18" charset="-34"/>
              </a:rPr>
              <a:t>เก็บข้อมูลได้</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2) เขียนวัตถุประสงค์ให้</a:t>
            </a:r>
            <a:r>
              <a:rPr lang="th-TH" sz="3600" b="1" dirty="0">
                <a:solidFill>
                  <a:srgbClr val="FF0000"/>
                </a:solidFill>
                <a:latin typeface="DilleniaUPC" panose="02020603050405020304" pitchFamily="18" charset="-34"/>
                <a:cs typeface="DilleniaUPC" panose="02020603050405020304" pitchFamily="18" charset="-34"/>
              </a:rPr>
              <a:t>สั้น กะทัดรัด และใช้ภาษาง่าย</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3) เขียนในรูป</a:t>
            </a:r>
            <a:r>
              <a:rPr lang="th-TH" sz="3600" b="1" dirty="0">
                <a:solidFill>
                  <a:srgbClr val="FF0000"/>
                </a:solidFill>
                <a:latin typeface="DilleniaUPC" panose="02020603050405020304" pitchFamily="18" charset="-34"/>
                <a:cs typeface="DilleniaUPC" panose="02020603050405020304" pitchFamily="18" charset="-34"/>
              </a:rPr>
              <a:t>ประโยคบอกเล่า</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4) วัตถุประสงค์หลักควรมีข้อเดียว และวัตถุประสงค์ย่อย</a:t>
            </a:r>
          </a:p>
          <a:p>
            <a:r>
              <a:rPr lang="th-TH" sz="3600" b="1" dirty="0">
                <a:solidFill>
                  <a:srgbClr val="FF0000"/>
                </a:solidFill>
                <a:latin typeface="DilleniaUPC" panose="02020603050405020304" pitchFamily="18" charset="-34"/>
                <a:cs typeface="DilleniaUPC" panose="02020603050405020304" pitchFamily="18" charset="-34"/>
              </a:rPr>
              <a:t>    </a:t>
            </a:r>
            <a:r>
              <a:rPr lang="th-TH" sz="3600" b="1" i="1" dirty="0">
                <a:solidFill>
                  <a:srgbClr val="FF0000"/>
                </a:solidFill>
                <a:latin typeface="DilleniaUPC" panose="02020603050405020304" pitchFamily="18" charset="-34"/>
                <a:cs typeface="DilleniaUPC" panose="02020603050405020304" pitchFamily="18" charset="-34"/>
              </a:rPr>
              <a:t>ไม่ควรมากเกินไป </a:t>
            </a:r>
            <a:r>
              <a:rPr lang="th-TH" sz="3600" b="1" dirty="0">
                <a:solidFill>
                  <a:srgbClr val="FF0000"/>
                </a:solidFill>
                <a:latin typeface="DilleniaUPC" panose="02020603050405020304" pitchFamily="18" charset="-34"/>
                <a:cs typeface="DilleniaUPC" panose="02020603050405020304" pitchFamily="18" charset="-34"/>
              </a:rPr>
              <a:t>2-5 ข้อ ก็เพียงพอแล้ว</a:t>
            </a:r>
            <a:endParaRPr lang="th-TH" sz="3600" dirty="0">
              <a:solidFill>
                <a:srgbClr val="FF000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000000"/>
                </a:solidFill>
                <a:latin typeface="DilleniaUPC" panose="02020603050405020304" pitchFamily="18" charset="-34"/>
                <a:cs typeface="DilleniaUPC" panose="02020603050405020304" pitchFamily="18" charset="-34"/>
              </a:rPr>
              <a:t>5) การเรียงหัวข้อ ทำได้หลายลักษณะตามหัวข้อวิจัย</a:t>
            </a:r>
            <a:endParaRPr lang="th-TH" sz="3600" dirty="0">
              <a:solidFill>
                <a:srgbClr val="000000"/>
              </a:solidFill>
              <a:latin typeface="DilleniaUPC" panose="02020603050405020304" pitchFamily="18" charset="-34"/>
              <a:cs typeface="DilleniaUPC" panose="02020603050405020304" pitchFamily="18" charset="-34"/>
            </a:endParaRPr>
          </a:p>
          <a:p>
            <a:r>
              <a:rPr lang="th-TH"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p>
          <a:p>
            <a:r>
              <a:rPr lang="th-TH"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r>
              <a:rPr lang="en-US" sz="3200" b="1" dirty="0">
                <a:solidFill>
                  <a:srgbClr val="404040"/>
                </a:solidFill>
                <a:latin typeface="DilleniaUPC" panose="02020603050405020304" pitchFamily="18" charset="-34"/>
                <a:ea typeface="DilleniaUPC" panose="02020603050405020304" pitchFamily="18" charset="-34"/>
                <a:cs typeface="Arial" panose="020B0604020202020204" pitchFamily="34" charset="0"/>
              </a:rPr>
              <a:t> </a:t>
            </a:r>
            <a:r>
              <a:rPr lang="en-US" sz="3200" b="1" dirty="0">
                <a:solidFill>
                  <a:srgbClr val="0066FF"/>
                </a:solidFill>
                <a:latin typeface="DilleniaUPC" panose="02020603050405020304" pitchFamily="18" charset="-34"/>
                <a:cs typeface="DilleniaUPC" panose="02020603050405020304" pitchFamily="18" charset="-34"/>
              </a:rPr>
              <a:t>(</a:t>
            </a:r>
            <a:r>
              <a:rPr lang="en-US" sz="3200" b="1" dirty="0" err="1">
                <a:solidFill>
                  <a:srgbClr val="0066FF"/>
                </a:solidFill>
                <a:latin typeface="DilleniaUPC" panose="02020603050405020304" pitchFamily="18" charset="-34"/>
                <a:cs typeface="DilleniaUPC" panose="02020603050405020304" pitchFamily="18" charset="-34"/>
              </a:rPr>
              <a:t>ที่มา</a:t>
            </a:r>
            <a:r>
              <a:rPr lang="en-US" sz="3200" b="1" dirty="0">
                <a:solidFill>
                  <a:srgbClr val="0066FF"/>
                </a:solidFill>
                <a:latin typeface="DilleniaUPC" panose="02020603050405020304" pitchFamily="18" charset="-34"/>
                <a:cs typeface="DilleniaUPC" panose="02020603050405020304" pitchFamily="18" charset="-34"/>
              </a:rPr>
              <a:t> </a:t>
            </a:r>
            <a:r>
              <a:rPr lang="en-US" sz="3200" b="1" dirty="0" err="1">
                <a:solidFill>
                  <a:srgbClr val="0066FF"/>
                </a:solidFill>
                <a:latin typeface="DilleniaUPC" panose="02020603050405020304" pitchFamily="18" charset="-34"/>
                <a:cs typeface="DilleniaUPC" panose="02020603050405020304" pitchFamily="18" charset="-34"/>
              </a:rPr>
              <a:t>กุหลาบ</a:t>
            </a:r>
            <a:r>
              <a:rPr lang="en-US" sz="3200" b="1" dirty="0">
                <a:solidFill>
                  <a:srgbClr val="0066FF"/>
                </a:solidFill>
                <a:latin typeface="DilleniaUPC" panose="02020603050405020304" pitchFamily="18" charset="-34"/>
                <a:cs typeface="DilleniaUPC" panose="02020603050405020304" pitchFamily="18" charset="-34"/>
              </a:rPr>
              <a:t> </a:t>
            </a:r>
            <a:r>
              <a:rPr lang="en-US" sz="3200" b="1" dirty="0" err="1">
                <a:solidFill>
                  <a:srgbClr val="0066FF"/>
                </a:solidFill>
                <a:latin typeface="DilleniaUPC" panose="02020603050405020304" pitchFamily="18" charset="-34"/>
                <a:cs typeface="DilleniaUPC" panose="02020603050405020304" pitchFamily="18" charset="-34"/>
              </a:rPr>
              <a:t>รัตนสัจธรรม</a:t>
            </a:r>
            <a:r>
              <a:rPr lang="en-US" sz="3200" b="1" dirty="0">
                <a:solidFill>
                  <a:srgbClr val="0066FF"/>
                </a:solidFill>
                <a:latin typeface="DilleniaUPC" panose="02020603050405020304" pitchFamily="18" charset="-34"/>
                <a:cs typeface="DilleniaUPC" panose="02020603050405020304" pitchFamily="18" charset="-34"/>
              </a:rPr>
              <a:t>, 2560)</a:t>
            </a:r>
            <a:endParaRPr lang="en-US" sz="3200" dirty="0">
              <a:solidFill>
                <a:srgbClr val="0066FF"/>
              </a:solidFill>
              <a:latin typeface="DilleniaUPC" panose="02020603050405020304" pitchFamily="18" charset="-34"/>
              <a:cs typeface="DilleniaUPC" panose="02020603050405020304" pitchFamily="18" charset="-34"/>
            </a:endParaRPr>
          </a:p>
        </p:txBody>
      </p:sp>
      <p:sp>
        <p:nvSpPr>
          <p:cNvPr id="5" name="Title 4"/>
          <p:cNvSpPr>
            <a:spLocks noGrp="1"/>
          </p:cNvSpPr>
          <p:nvPr>
            <p:ph type="ctrTitle"/>
          </p:nvPr>
        </p:nvSpPr>
        <p:spPr>
          <a:xfrm>
            <a:off x="3269908" y="388203"/>
            <a:ext cx="6562898" cy="830997"/>
          </a:xfr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th-TH" sz="4000" dirty="0">
                <a:solidFill>
                  <a:schemeClr val="bg1"/>
                </a:solidFill>
              </a:rPr>
              <a:t>  </a:t>
            </a:r>
            <a:r>
              <a:rPr lang="th-TH" dirty="0">
                <a:solidFill>
                  <a:srgbClr val="002060"/>
                </a:solidFill>
                <a:latin typeface="DilleniaUPC" panose="02020603050405020304" pitchFamily="18" charset="-34"/>
                <a:cs typeface="DilleniaUPC" panose="02020603050405020304" pitchFamily="18" charset="-34"/>
              </a:rPr>
              <a:t>หลักการเขียนวัตถุประสงค์การวิจัย</a:t>
            </a:r>
            <a:endParaRPr lang="en-US" dirty="0">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8600" y="763803"/>
            <a:ext cx="4907445" cy="615553"/>
          </a:xfrm>
          <a:prstGeom prst="rect">
            <a:avLst/>
          </a:prstGeom>
          <a:solidFill>
            <a:srgbClr val="D9D9D9"/>
          </a:solidFill>
          <a:ln w="57911">
            <a:solidFill>
              <a:srgbClr val="00AF50"/>
            </a:solidFill>
          </a:ln>
        </p:spPr>
        <p:txBody>
          <a:bodyPr vert="horz" wrap="square" lIns="0" tIns="0" rIns="0" bIns="0" rtlCol="0">
            <a:spAutoFit/>
          </a:bodyPr>
          <a:lstStyle/>
          <a:p>
            <a:pPr marL="389890"/>
            <a:r>
              <a:rPr lang="th-TH" sz="4000" b="0" dirty="0"/>
              <a:t>วัตถุประสงค์การวิจัย</a:t>
            </a:r>
            <a:endParaRPr sz="4000" b="0" dirty="0"/>
          </a:p>
        </p:txBody>
      </p:sp>
      <p:sp>
        <p:nvSpPr>
          <p:cNvPr id="3" name="object 3"/>
          <p:cNvSpPr/>
          <p:nvPr/>
        </p:nvSpPr>
        <p:spPr>
          <a:xfrm>
            <a:off x="3178936" y="2677668"/>
            <a:ext cx="1303020" cy="3175"/>
          </a:xfrm>
          <a:custGeom>
            <a:avLst/>
            <a:gdLst/>
            <a:ahLst/>
            <a:cxnLst/>
            <a:rect l="l" t="t" r="r" b="b"/>
            <a:pathLst>
              <a:path w="1303020" h="3175">
                <a:moveTo>
                  <a:pt x="1303019" y="0"/>
                </a:moveTo>
                <a:lnTo>
                  <a:pt x="0" y="0"/>
                </a:lnTo>
                <a:lnTo>
                  <a:pt x="0" y="3047"/>
                </a:lnTo>
                <a:lnTo>
                  <a:pt x="1303019" y="3047"/>
                </a:lnTo>
                <a:lnTo>
                  <a:pt x="1303019" y="0"/>
                </a:lnTo>
                <a:close/>
              </a:path>
            </a:pathLst>
          </a:custGeom>
          <a:solidFill>
            <a:srgbClr val="6F2F9F"/>
          </a:solidFill>
        </p:spPr>
        <p:txBody>
          <a:bodyPr wrap="square" lIns="0" tIns="0" rIns="0" bIns="0" rtlCol="0"/>
          <a:lstStyle/>
          <a:p>
            <a:endParaRPr/>
          </a:p>
        </p:txBody>
      </p:sp>
      <p:sp>
        <p:nvSpPr>
          <p:cNvPr id="4" name="object 4"/>
          <p:cNvSpPr/>
          <p:nvPr/>
        </p:nvSpPr>
        <p:spPr>
          <a:xfrm>
            <a:off x="3200273" y="4661915"/>
            <a:ext cx="7759065" cy="3175"/>
          </a:xfrm>
          <a:custGeom>
            <a:avLst/>
            <a:gdLst/>
            <a:ahLst/>
            <a:cxnLst/>
            <a:rect l="l" t="t" r="r" b="b"/>
            <a:pathLst>
              <a:path w="7759065" h="3175">
                <a:moveTo>
                  <a:pt x="7758683" y="0"/>
                </a:moveTo>
                <a:lnTo>
                  <a:pt x="0" y="0"/>
                </a:lnTo>
                <a:lnTo>
                  <a:pt x="0" y="3047"/>
                </a:lnTo>
                <a:lnTo>
                  <a:pt x="7758683" y="3047"/>
                </a:lnTo>
                <a:lnTo>
                  <a:pt x="7758683" y="0"/>
                </a:lnTo>
                <a:close/>
              </a:path>
            </a:pathLst>
          </a:custGeom>
          <a:solidFill>
            <a:srgbClr val="FF0000"/>
          </a:solidFill>
        </p:spPr>
        <p:txBody>
          <a:bodyPr wrap="square" lIns="0" tIns="0" rIns="0" bIns="0" rtlCol="0"/>
          <a:lstStyle/>
          <a:p>
            <a:endParaRPr/>
          </a:p>
        </p:txBody>
      </p:sp>
      <p:sp>
        <p:nvSpPr>
          <p:cNvPr id="5" name="object 5"/>
          <p:cNvSpPr/>
          <p:nvPr/>
        </p:nvSpPr>
        <p:spPr>
          <a:xfrm>
            <a:off x="3023489" y="5332476"/>
            <a:ext cx="5154295" cy="3175"/>
          </a:xfrm>
          <a:custGeom>
            <a:avLst/>
            <a:gdLst/>
            <a:ahLst/>
            <a:cxnLst/>
            <a:rect l="l" t="t" r="r" b="b"/>
            <a:pathLst>
              <a:path w="5154295" h="3175">
                <a:moveTo>
                  <a:pt x="5154168" y="0"/>
                </a:moveTo>
                <a:lnTo>
                  <a:pt x="0" y="0"/>
                </a:lnTo>
                <a:lnTo>
                  <a:pt x="0" y="3048"/>
                </a:lnTo>
                <a:lnTo>
                  <a:pt x="5154168" y="3048"/>
                </a:lnTo>
                <a:lnTo>
                  <a:pt x="5154168" y="0"/>
                </a:lnTo>
                <a:close/>
              </a:path>
            </a:pathLst>
          </a:custGeom>
          <a:solidFill>
            <a:srgbClr val="FF0000"/>
          </a:solidFill>
        </p:spPr>
        <p:txBody>
          <a:bodyPr wrap="square" lIns="0" tIns="0" rIns="0" bIns="0" rtlCol="0"/>
          <a:lstStyle/>
          <a:p>
            <a:endParaRPr/>
          </a:p>
        </p:txBody>
      </p:sp>
      <p:sp>
        <p:nvSpPr>
          <p:cNvPr id="6" name="object 6"/>
          <p:cNvSpPr txBox="1"/>
          <p:nvPr/>
        </p:nvSpPr>
        <p:spPr>
          <a:xfrm>
            <a:off x="990599" y="1828800"/>
            <a:ext cx="10287001" cy="3116751"/>
          </a:xfrm>
          <a:prstGeom prst="rect">
            <a:avLst/>
          </a:prstGeom>
        </p:spPr>
        <p:txBody>
          <a:bodyPr vert="horz" wrap="square" lIns="0" tIns="24130" rIns="0" bIns="0" rtlCol="0">
            <a:spAutoFit/>
          </a:bodyPr>
          <a:lstStyle/>
          <a:p>
            <a:pPr marL="2108200" marR="0" indent="-342265">
              <a:lnSpc>
                <a:spcPct val="88000"/>
              </a:lnSpc>
              <a:spcBef>
                <a:spcPts val="0"/>
              </a:spcBef>
              <a:spcAft>
                <a:spcPts val="0"/>
              </a:spcAft>
            </a:pPr>
            <a:r>
              <a:rPr sz="4400" spc="-980" dirty="0">
                <a:solidFill>
                  <a:srgbClr val="A42F0F"/>
                </a:solidFill>
                <a:latin typeface="Wingdings 3"/>
                <a:cs typeface="Wingdings 3"/>
              </a:rPr>
              <a:t></a:t>
            </a:r>
            <a:r>
              <a:rPr lang="th-TH" sz="4400" spc="-980" dirty="0">
                <a:solidFill>
                  <a:srgbClr val="A42F0F"/>
                </a:solidFill>
                <a:latin typeface="Wingdings 3"/>
                <a:cs typeface="Wingdings 3"/>
              </a:rPr>
              <a:t> </a:t>
            </a:r>
            <a:r>
              <a:rPr lang="en-US" sz="3200" b="1" u="sng" dirty="0">
                <a:solidFill>
                  <a:srgbClr val="7030A0"/>
                </a:solidFill>
                <a:latin typeface="Browallia New" panose="020B0604020202020204" pitchFamily="34" charset="-34"/>
                <a:ea typeface="DilleniaUPC" panose="02020603050405020304" pitchFamily="18" charset="-34"/>
                <a:cs typeface="Browallia New" panose="020B0604020202020204" pitchFamily="34" charset="-34"/>
              </a:rPr>
              <a:t>ค</a:t>
            </a:r>
            <a:r>
              <a:rPr lang="th-TH" sz="3200" b="1" u="sng" dirty="0">
                <a:solidFill>
                  <a:srgbClr val="7030A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u="sng" dirty="0" err="1">
                <a:solidFill>
                  <a:srgbClr val="7030A0"/>
                </a:solidFill>
                <a:latin typeface="Browallia New" panose="020B0604020202020204" pitchFamily="34" charset="-34"/>
                <a:ea typeface="DilleniaUPC" panose="02020603050405020304" pitchFamily="18" charset="-34"/>
                <a:cs typeface="Browallia New" panose="020B0604020202020204" pitchFamily="34" charset="-34"/>
              </a:rPr>
              <a:t>อธิบ</a:t>
            </a:r>
            <a:r>
              <a:rPr lang="en-US" sz="3200" b="1" dirty="0" err="1">
                <a:solidFill>
                  <a:srgbClr val="7030A0"/>
                </a:solidFill>
                <a:latin typeface="Browallia New" panose="020B0604020202020204" pitchFamily="34" charset="-34"/>
                <a:ea typeface="DilleniaUPC" panose="02020603050405020304" pitchFamily="18" charset="-34"/>
                <a:cs typeface="Browallia New" panose="020B0604020202020204" pitchFamily="34" charset="-34"/>
              </a:rPr>
              <a:t>าย</a:t>
            </a:r>
            <a:r>
              <a:rPr lang="th-TH" sz="3200" b="1" dirty="0">
                <a:solidFill>
                  <a:srgbClr val="7030A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dirty="0">
                <a:solidFill>
                  <a:srgbClr val="FF0000"/>
                </a:solidFill>
                <a:latin typeface="Browallia New" panose="020B0604020202020204" pitchFamily="34" charset="-34"/>
                <a:ea typeface="Century Gothic" panose="020B0502020202020204" pitchFamily="34" charset="0"/>
                <a:cs typeface="Browallia New" panose="020B0604020202020204" pitchFamily="34" charset="-34"/>
              </a:rPr>
              <a:t>:</a:t>
            </a:r>
            <a:r>
              <a:rPr lang="en-US" sz="3200" dirty="0">
                <a:latin typeface="Browallia New" panose="020B0604020202020204" pitchFamily="34" charset="-34"/>
                <a:ea typeface="Times New Roman" panose="02020603050405020304" pitchFamily="18" charset="0"/>
                <a:cs typeface="Browallia New" panose="020B0604020202020204" pitchFamily="34" charset="-34"/>
              </a:rPr>
              <a:t> </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ระบุวัตถุประสงค์ของการวิจัยอย่าง</a:t>
            </a:r>
            <a:r>
              <a:rPr lang="en-US"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ชัดเจน</a:t>
            </a:r>
            <a:r>
              <a:rPr lang="en-US"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และเรียงตามล</a:t>
            </a:r>
            <a:r>
              <a:rPr lang="th-TH"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ดับความส</a:t>
            </a:r>
            <a:r>
              <a:rPr lang="th-TH"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คัญเป็นข้อ</a:t>
            </a:r>
            <a:r>
              <a:rPr lang="th-TH"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ๆ</a:t>
            </a:r>
            <a:r>
              <a:rPr lang="en-US"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โดย</a:t>
            </a:r>
            <a:r>
              <a:rPr lang="en-US"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เชื่อมโยงกับความส</a:t>
            </a:r>
            <a:r>
              <a:rPr lang="th-TH"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คัญและที่มาของปัญหาที่ท</a:t>
            </a:r>
            <a:r>
              <a:rPr lang="th-TH"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dirty="0" err="1">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การวิจัย</a:t>
            </a:r>
            <a:endParaRPr lang="en-US" sz="3200" dirty="0">
              <a:latin typeface="Browallia New" panose="020B0604020202020204" pitchFamily="34" charset="-34"/>
              <a:ea typeface="Calibri" panose="020F0502020204030204" pitchFamily="34" charset="0"/>
              <a:cs typeface="Browallia New" panose="020B0604020202020204" pitchFamily="34" charset="-34"/>
            </a:endParaRPr>
          </a:p>
          <a:p>
            <a:pPr>
              <a:lnSpc>
                <a:spcPts val="5"/>
              </a:lnSpc>
            </a:pPr>
            <a:r>
              <a:rPr lang="en-US" sz="3200" dirty="0">
                <a:latin typeface="Browallia New" panose="020B0604020202020204" pitchFamily="34" charset="-34"/>
                <a:ea typeface="Times New Roman" panose="02020603050405020304" pitchFamily="18" charset="0"/>
                <a:cs typeface="Browallia New" panose="020B0604020202020204" pitchFamily="34" charset="-34"/>
              </a:rPr>
              <a:t> </a:t>
            </a:r>
            <a:endParaRPr lang="en-US" sz="3200" dirty="0">
              <a:latin typeface="Browallia New" panose="020B0604020202020204" pitchFamily="34" charset="-34"/>
              <a:ea typeface="Calibri" panose="020F0502020204030204" pitchFamily="34" charset="0"/>
              <a:cs typeface="Browallia New" panose="020B0604020202020204" pitchFamily="34" charset="-34"/>
            </a:endParaRPr>
          </a:p>
          <a:p>
            <a:pPr marL="2108200" marR="0">
              <a:spcBef>
                <a:spcPts val="0"/>
              </a:spcBef>
              <a:spcAft>
                <a:spcPts val="0"/>
              </a:spcAft>
            </a:pPr>
            <a:r>
              <a:rPr lang="en-US" sz="3200" b="1" dirty="0">
                <a:solidFill>
                  <a:srgbClr val="404040"/>
                </a:solidFill>
                <a:latin typeface="Browallia New" panose="020B0604020202020204" pitchFamily="34" charset="-34"/>
                <a:ea typeface="DilleniaUPC" panose="02020603050405020304" pitchFamily="18" charset="-34"/>
                <a:cs typeface="Browallia New" panose="020B0604020202020204" pitchFamily="34" charset="-34"/>
              </a:rPr>
              <a:t>*</a:t>
            </a:r>
            <a:r>
              <a:rPr lang="en-US" sz="3200" b="1" u="sng" dirty="0" err="1">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ไม่ควรเขียนปะปนกับประโยชน์ที่จะได้รับจากการวิจัย</a:t>
            </a:r>
            <a:r>
              <a:rPr lang="th-TH" sz="3200" b="1" u="sng" dirty="0">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 </a:t>
            </a:r>
            <a:r>
              <a:rPr lang="en-US" sz="3200" b="1" u="sng" dirty="0" err="1">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และ</a:t>
            </a:r>
            <a:endParaRPr lang="en-US" sz="3200" dirty="0">
              <a:latin typeface="Browallia New" panose="020B0604020202020204" pitchFamily="34" charset="-34"/>
              <a:ea typeface="Calibri" panose="020F0502020204030204" pitchFamily="34" charset="0"/>
              <a:cs typeface="Browallia New" panose="020B0604020202020204" pitchFamily="34" charset="-34"/>
            </a:endParaRPr>
          </a:p>
          <a:p>
            <a:pPr marL="2108200" marR="0">
              <a:lnSpc>
                <a:spcPct val="91000"/>
              </a:lnSpc>
              <a:spcBef>
                <a:spcPts val="0"/>
              </a:spcBef>
              <a:spcAft>
                <a:spcPts val="0"/>
              </a:spcAft>
            </a:pPr>
            <a:r>
              <a:rPr lang="en-US" sz="3200" b="1" dirty="0" err="1">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ไม่ควรเขียนเหมือนขั</a:t>
            </a:r>
            <a:r>
              <a:rPr lang="th-TH" sz="3200" b="1" dirty="0">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a:t>
            </a:r>
            <a:r>
              <a:rPr lang="en-US" sz="3200" b="1" dirty="0" err="1">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นตอนการท</a:t>
            </a:r>
            <a:r>
              <a:rPr lang="th-TH" sz="3200" b="1" dirty="0">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ำ</a:t>
            </a:r>
            <a:r>
              <a:rPr lang="en-US" sz="3200" b="1" dirty="0" err="1">
                <a:solidFill>
                  <a:srgbClr val="FF0000"/>
                </a:solidFill>
                <a:latin typeface="Browallia New" panose="020B0604020202020204" pitchFamily="34" charset="-34"/>
                <a:ea typeface="DilleniaUPC" panose="02020603050405020304" pitchFamily="18" charset="-34"/>
                <a:cs typeface="Browallia New" panose="020B0604020202020204" pitchFamily="34" charset="-34"/>
              </a:rPr>
              <a:t>วิจัย</a:t>
            </a:r>
            <a:r>
              <a:rPr lang="en-US" sz="3200" b="1" dirty="0">
                <a:solidFill>
                  <a:srgbClr val="000000"/>
                </a:solidFill>
                <a:latin typeface="Browallia New" panose="020B0604020202020204" pitchFamily="34" charset="-34"/>
                <a:ea typeface="DilleniaUPC" panose="02020603050405020304" pitchFamily="18" charset="-34"/>
                <a:cs typeface="Browallia New" panose="020B0604020202020204" pitchFamily="34" charset="-34"/>
              </a:rPr>
              <a:t>*</a:t>
            </a:r>
            <a:endParaRPr lang="en-US" sz="3200" dirty="0">
              <a:latin typeface="Browallia New" panose="020B0604020202020204" pitchFamily="34" charset="-34"/>
              <a:ea typeface="Calibri" panose="020F0502020204030204" pitchFamily="34" charset="0"/>
              <a:cs typeface="Browallia New" panose="020B0604020202020204" pitchFamily="34" charset="-34"/>
            </a:endParaRPr>
          </a:p>
          <a:p>
            <a:pPr marL="355600" marR="475615" indent="-342900">
              <a:lnSpc>
                <a:spcPct val="98300"/>
              </a:lnSpc>
              <a:spcBef>
                <a:spcPts val="190"/>
              </a:spcBef>
              <a:tabLst>
                <a:tab pos="2091689" algn="l"/>
                <a:tab pos="2559050" algn="l"/>
                <a:tab pos="3596640" algn="l"/>
                <a:tab pos="5812790" algn="l"/>
                <a:tab pos="6673850" algn="l"/>
              </a:tabLst>
            </a:pPr>
            <a:endParaRPr sz="4400"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6652" y="585190"/>
            <a:ext cx="9297924" cy="1025922"/>
          </a:xfrm>
          <a:prstGeom prst="rect">
            <a:avLst/>
          </a:prstGeom>
          <a:solidFill>
            <a:srgbClr val="FFFF00"/>
          </a:solidFill>
        </p:spPr>
        <p:txBody>
          <a:bodyPr vert="horz" wrap="square" lIns="0" tIns="0" rIns="0" bIns="0" rtlCol="0">
            <a:spAutoFit/>
          </a:bodyPr>
          <a:lstStyle/>
          <a:p>
            <a:pPr marL="91440">
              <a:lnSpc>
                <a:spcPts val="3995"/>
              </a:lnSpc>
              <a:tabLst>
                <a:tab pos="6261735" algn="l"/>
              </a:tabLst>
            </a:pPr>
            <a:r>
              <a:rPr lang="th-TH" sz="3600" b="1" dirty="0">
                <a:latin typeface="DilleniaUPC" panose="02020603050405020304" pitchFamily="18" charset="-34"/>
                <a:cs typeface="DilleniaUPC" panose="02020603050405020304" pitchFamily="18" charset="-34"/>
              </a:rPr>
              <a:t>เป็นส่วนที่บอกเป้าหมายหรือความต้องการของงานวิจัย(ผู้วิจัย)ว่า“อยากทราบอะไร”</a:t>
            </a:r>
          </a:p>
          <a:p>
            <a:pPr marL="91440">
              <a:lnSpc>
                <a:spcPts val="3995"/>
              </a:lnSpc>
              <a:tabLst>
                <a:tab pos="6261735" algn="l"/>
              </a:tabLst>
            </a:pPr>
            <a:r>
              <a:rPr lang="th-TH" sz="3600" b="1" dirty="0">
                <a:latin typeface="DilleniaUPC" panose="02020603050405020304" pitchFamily="18" charset="-34"/>
                <a:cs typeface="DilleniaUPC" panose="02020603050405020304" pitchFamily="18" charset="-34"/>
              </a:rPr>
              <a:t>เพื่อใช้เป็นทิศทาง และแนวทางการวิจัย</a:t>
            </a:r>
            <a:endParaRPr sz="3600" b="1" dirty="0">
              <a:latin typeface="DilleniaUPC" panose="02020603050405020304" pitchFamily="18" charset="-34"/>
              <a:cs typeface="DilleniaUPC" panose="02020603050405020304" pitchFamily="18" charset="-34"/>
            </a:endParaRPr>
          </a:p>
        </p:txBody>
      </p:sp>
      <p:sp>
        <p:nvSpPr>
          <p:cNvPr id="3" name="object 3"/>
          <p:cNvSpPr txBox="1"/>
          <p:nvPr/>
        </p:nvSpPr>
        <p:spPr>
          <a:xfrm>
            <a:off x="2158723" y="2057400"/>
            <a:ext cx="8773160" cy="4512133"/>
          </a:xfrm>
          <a:prstGeom prst="rect">
            <a:avLst/>
          </a:prstGeom>
        </p:spPr>
        <p:txBody>
          <a:bodyPr vert="horz" wrap="square" lIns="0" tIns="13335" rIns="0" bIns="0" rtlCol="0">
            <a:spAutoFit/>
          </a:bodyPr>
          <a:lstStyle/>
          <a:p>
            <a:pPr marL="12700">
              <a:lnSpc>
                <a:spcPct val="100000"/>
              </a:lnSpc>
              <a:spcBef>
                <a:spcPts val="105"/>
              </a:spcBef>
            </a:pPr>
            <a:r>
              <a:rPr sz="3500" spc="40" dirty="0">
                <a:solidFill>
                  <a:srgbClr val="A42F0F"/>
                </a:solidFill>
                <a:latin typeface="Wingdings 3"/>
                <a:cs typeface="Wingdings 3"/>
              </a:rPr>
              <a:t></a:t>
            </a:r>
            <a:r>
              <a:rPr sz="3500" b="1" spc="40" dirty="0">
                <a:solidFill>
                  <a:srgbClr val="00AFEF"/>
                </a:solidFill>
                <a:latin typeface="Cambria Math"/>
                <a:cs typeface="Cambria Math"/>
              </a:rPr>
              <a:t>❶</a:t>
            </a:r>
            <a:r>
              <a:rPr sz="3500" b="1" spc="-175" dirty="0">
                <a:solidFill>
                  <a:srgbClr val="00AFEF"/>
                </a:solidFill>
                <a:latin typeface="Cambria Math"/>
                <a:cs typeface="Cambria Math"/>
              </a:rPr>
              <a:t> </a:t>
            </a:r>
            <a:r>
              <a:rPr lang="th-TH" sz="3500" b="1" spc="-175" dirty="0">
                <a:solidFill>
                  <a:srgbClr val="00AFEF"/>
                </a:solidFill>
                <a:latin typeface="Cambria Math"/>
                <a:cs typeface="Cambria Math"/>
              </a:rPr>
              <a:t>เขียนให้ชัดเจน อ่านแล้วเข้าใจได้ว่า “ต้องการทราบอะไร”</a:t>
            </a:r>
          </a:p>
          <a:p>
            <a:pPr marL="12700">
              <a:lnSpc>
                <a:spcPct val="100000"/>
              </a:lnSpc>
              <a:spcBef>
                <a:spcPts val="105"/>
              </a:spcBef>
            </a:pPr>
            <a:r>
              <a:rPr sz="3500" spc="40" dirty="0">
                <a:solidFill>
                  <a:srgbClr val="A42F0F"/>
                </a:solidFill>
                <a:latin typeface="Wingdings 3"/>
                <a:cs typeface="Wingdings 3"/>
              </a:rPr>
              <a:t></a:t>
            </a:r>
            <a:r>
              <a:rPr sz="3500" b="1" spc="40" dirty="0">
                <a:solidFill>
                  <a:srgbClr val="404040"/>
                </a:solidFill>
                <a:latin typeface="Cambria Math"/>
                <a:cs typeface="Cambria Math"/>
              </a:rPr>
              <a:t>❷</a:t>
            </a:r>
            <a:r>
              <a:rPr sz="3500" b="1" spc="-180" dirty="0">
                <a:solidFill>
                  <a:srgbClr val="404040"/>
                </a:solidFill>
                <a:latin typeface="Cambria Math"/>
                <a:cs typeface="Cambria Math"/>
              </a:rPr>
              <a:t> </a:t>
            </a:r>
            <a:r>
              <a:rPr lang="th-TH" sz="3500" b="1" spc="-180" dirty="0">
                <a:solidFill>
                  <a:srgbClr val="404040"/>
                </a:solidFill>
                <a:latin typeface="Cambria Math"/>
                <a:cs typeface="Cambria Math"/>
              </a:rPr>
              <a:t>อยู่ในขอบเขตของปัญหาการวิจัย</a:t>
            </a:r>
          </a:p>
          <a:p>
            <a:pPr marL="12700">
              <a:lnSpc>
                <a:spcPct val="100000"/>
              </a:lnSpc>
              <a:spcBef>
                <a:spcPts val="105"/>
              </a:spcBef>
            </a:pPr>
            <a:r>
              <a:rPr sz="3500" spc="40" dirty="0">
                <a:solidFill>
                  <a:srgbClr val="A42F0F"/>
                </a:solidFill>
                <a:latin typeface="Wingdings 3"/>
                <a:cs typeface="Wingdings 3"/>
              </a:rPr>
              <a:t></a:t>
            </a:r>
            <a:r>
              <a:rPr sz="3500" b="1" spc="40" dirty="0">
                <a:solidFill>
                  <a:srgbClr val="00AFEF"/>
                </a:solidFill>
                <a:latin typeface="Cambria Math"/>
                <a:cs typeface="Cambria Math"/>
              </a:rPr>
              <a:t>❸</a:t>
            </a:r>
            <a:r>
              <a:rPr lang="th-TH" sz="3500" b="1" spc="40" dirty="0">
                <a:solidFill>
                  <a:srgbClr val="00AFEF"/>
                </a:solidFill>
                <a:latin typeface="Cambria Math"/>
                <a:cs typeface="Cambria Math"/>
              </a:rPr>
              <a:t> ครอบคลุมสิ่งสำคัญที่ควรแก่การศึกษา</a:t>
            </a:r>
            <a:endParaRPr sz="3500" dirty="0">
              <a:latin typeface="Tahoma"/>
              <a:cs typeface="Tahoma"/>
            </a:endParaRPr>
          </a:p>
          <a:p>
            <a:pPr marL="12700">
              <a:spcBef>
                <a:spcPts val="160"/>
              </a:spcBef>
            </a:pPr>
            <a:r>
              <a:rPr sz="3500" spc="40" dirty="0">
                <a:solidFill>
                  <a:srgbClr val="A42F0F"/>
                </a:solidFill>
                <a:latin typeface="Wingdings 3"/>
                <a:cs typeface="Wingdings 3"/>
              </a:rPr>
              <a:t></a:t>
            </a:r>
            <a:r>
              <a:rPr sz="3500" b="1" spc="40" dirty="0">
                <a:solidFill>
                  <a:srgbClr val="404040"/>
                </a:solidFill>
                <a:latin typeface="Cambria Math"/>
                <a:cs typeface="Cambria Math"/>
              </a:rPr>
              <a:t>❹</a:t>
            </a:r>
            <a:r>
              <a:rPr sz="3500" b="1" spc="-195" dirty="0">
                <a:solidFill>
                  <a:srgbClr val="404040"/>
                </a:solidFill>
                <a:latin typeface="Cambria Math"/>
                <a:cs typeface="Cambria Math"/>
              </a:rPr>
              <a:t> </a:t>
            </a:r>
            <a:r>
              <a:rPr lang="th-TH" sz="3600" b="1" dirty="0"/>
              <a:t>ทำ</a:t>
            </a:r>
            <a:r>
              <a:rPr lang="en-US" sz="3600" b="1" dirty="0" err="1"/>
              <a:t>วิจัยได้จริง</a:t>
            </a:r>
            <a:r>
              <a:rPr lang="en-US" sz="3600" b="1" dirty="0"/>
              <a:t> </a:t>
            </a:r>
            <a:r>
              <a:rPr lang="en-US" sz="3600" b="1" dirty="0" err="1"/>
              <a:t>หรือ</a:t>
            </a:r>
            <a:r>
              <a:rPr lang="en-US" sz="3600" b="1" dirty="0"/>
              <a:t> </a:t>
            </a:r>
            <a:r>
              <a:rPr lang="en-US" sz="3600" b="1" dirty="0" err="1"/>
              <a:t>หาข้อมูลได้</a:t>
            </a:r>
            <a:endParaRPr lang="th-TH" sz="3500" b="1" spc="-195" dirty="0">
              <a:solidFill>
                <a:srgbClr val="404040"/>
              </a:solidFill>
              <a:latin typeface="Cambria Math"/>
              <a:cs typeface="Cambria Math"/>
            </a:endParaRPr>
          </a:p>
          <a:p>
            <a:r>
              <a:rPr sz="3500" spc="40" dirty="0">
                <a:solidFill>
                  <a:srgbClr val="A42F0F"/>
                </a:solidFill>
                <a:latin typeface="Wingdings 3"/>
                <a:cs typeface="Wingdings 3"/>
              </a:rPr>
              <a:t></a:t>
            </a:r>
            <a:r>
              <a:rPr sz="3500" b="1" spc="40" dirty="0">
                <a:solidFill>
                  <a:srgbClr val="00AFEF"/>
                </a:solidFill>
                <a:latin typeface="Cambria Math"/>
                <a:cs typeface="Cambria Math"/>
              </a:rPr>
              <a:t>❺</a:t>
            </a:r>
            <a:r>
              <a:rPr sz="3500" b="1" spc="-210" dirty="0">
                <a:solidFill>
                  <a:srgbClr val="00AFEF"/>
                </a:solidFill>
                <a:latin typeface="Cambria Math"/>
                <a:cs typeface="Cambria Math"/>
              </a:rPr>
              <a:t> </a:t>
            </a:r>
            <a:r>
              <a:rPr lang="en-US" sz="3600" b="1" dirty="0" err="1">
                <a:solidFill>
                  <a:srgbClr val="00B0F0"/>
                </a:solidFill>
              </a:rPr>
              <a:t>จัดเรียงตาม</a:t>
            </a:r>
            <a:r>
              <a:rPr lang="th-TH" sz="3600" b="1" dirty="0">
                <a:solidFill>
                  <a:srgbClr val="00B0F0"/>
                </a:solidFill>
              </a:rPr>
              <a:t>ลำ</a:t>
            </a:r>
            <a:r>
              <a:rPr lang="en-US" sz="3600" b="1" dirty="0" err="1">
                <a:solidFill>
                  <a:srgbClr val="00B0F0"/>
                </a:solidFill>
              </a:rPr>
              <a:t>ดับความ</a:t>
            </a:r>
            <a:r>
              <a:rPr lang="th-TH" sz="3600" b="1" dirty="0">
                <a:solidFill>
                  <a:srgbClr val="00B0F0"/>
                </a:solidFill>
              </a:rPr>
              <a:t>สำ</a:t>
            </a:r>
            <a:r>
              <a:rPr lang="en-US" sz="3600" b="1" dirty="0" err="1">
                <a:solidFill>
                  <a:srgbClr val="00B0F0"/>
                </a:solidFill>
              </a:rPr>
              <a:t>คัญ</a:t>
            </a:r>
            <a:r>
              <a:rPr lang="en-US" sz="3600" b="1" dirty="0">
                <a:solidFill>
                  <a:srgbClr val="00B0F0"/>
                </a:solidFill>
              </a:rPr>
              <a:t> </a:t>
            </a:r>
            <a:r>
              <a:rPr lang="en-US" sz="3600" b="1" dirty="0" err="1">
                <a:solidFill>
                  <a:srgbClr val="00B0F0"/>
                </a:solidFill>
              </a:rPr>
              <a:t>หรือ</a:t>
            </a:r>
            <a:r>
              <a:rPr lang="th-TH" sz="3600" b="1" dirty="0">
                <a:solidFill>
                  <a:srgbClr val="00B0F0"/>
                </a:solidFill>
              </a:rPr>
              <a:t> </a:t>
            </a:r>
            <a:r>
              <a:rPr lang="en-US" sz="3600" b="1" dirty="0" err="1">
                <a:solidFill>
                  <a:srgbClr val="00B0F0"/>
                </a:solidFill>
              </a:rPr>
              <a:t>ตามขั้นตอน</a:t>
            </a:r>
            <a:r>
              <a:rPr lang="th-TH" sz="3600" b="1" dirty="0">
                <a:solidFill>
                  <a:srgbClr val="00B0F0"/>
                </a:solidFill>
              </a:rPr>
              <a:t>ดำ</a:t>
            </a:r>
            <a:r>
              <a:rPr lang="en-US" sz="3600" b="1" dirty="0" err="1">
                <a:solidFill>
                  <a:srgbClr val="00B0F0"/>
                </a:solidFill>
              </a:rPr>
              <a:t>เนินการ</a:t>
            </a:r>
            <a:endParaRPr lang="en-US" sz="3600" dirty="0">
              <a:solidFill>
                <a:srgbClr val="00B0F0"/>
              </a:solidFill>
            </a:endParaRPr>
          </a:p>
          <a:p>
            <a:pPr marL="12700">
              <a:lnSpc>
                <a:spcPct val="100000"/>
              </a:lnSpc>
              <a:spcBef>
                <a:spcPts val="160"/>
              </a:spcBef>
            </a:pPr>
            <a:r>
              <a:rPr sz="3500" dirty="0">
                <a:solidFill>
                  <a:srgbClr val="A42F0F"/>
                </a:solidFill>
                <a:latin typeface="Wingdings 3"/>
                <a:cs typeface="Wingdings 3"/>
              </a:rPr>
              <a:t></a:t>
            </a:r>
            <a:r>
              <a:rPr sz="3500" b="1" spc="85" dirty="0">
                <a:solidFill>
                  <a:srgbClr val="404040"/>
                </a:solidFill>
                <a:latin typeface="Cambria Math"/>
                <a:cs typeface="Cambria Math"/>
              </a:rPr>
              <a:t>❻</a:t>
            </a:r>
            <a:r>
              <a:rPr sz="3500" b="1" spc="-210" dirty="0">
                <a:solidFill>
                  <a:srgbClr val="404040"/>
                </a:solidFill>
                <a:latin typeface="Cambria Math"/>
                <a:cs typeface="Cambria Math"/>
              </a:rPr>
              <a:t> </a:t>
            </a:r>
            <a:r>
              <a:rPr sz="3500" b="1" dirty="0">
                <a:solidFill>
                  <a:srgbClr val="FF0000"/>
                </a:solidFill>
                <a:latin typeface="Wingdings"/>
                <a:cs typeface="Wingdings"/>
              </a:rPr>
              <a:t></a:t>
            </a:r>
            <a:r>
              <a:rPr lang="en-US" sz="3600" b="1" dirty="0" err="1">
                <a:solidFill>
                  <a:srgbClr val="FF0000"/>
                </a:solidFill>
              </a:rPr>
              <a:t>อย่า</a:t>
            </a:r>
            <a:r>
              <a:rPr lang="en-US" sz="3600" b="1" dirty="0"/>
              <a:t> </a:t>
            </a:r>
            <a:r>
              <a:rPr lang="en-US" sz="3600" b="1" dirty="0" err="1"/>
              <a:t>เขียนในรูปของวิธี</a:t>
            </a:r>
            <a:r>
              <a:rPr lang="th-TH" sz="3600" b="1" dirty="0"/>
              <a:t>ดำ</a:t>
            </a:r>
            <a:r>
              <a:rPr lang="en-US" sz="3600" b="1" dirty="0" err="1"/>
              <a:t>เนินการ</a:t>
            </a:r>
            <a:endParaRPr sz="3500" dirty="0">
              <a:latin typeface="Tahoma"/>
              <a:cs typeface="Tahoma"/>
            </a:endParaRPr>
          </a:p>
          <a:p>
            <a:pPr marL="12700">
              <a:spcBef>
                <a:spcPts val="155"/>
              </a:spcBef>
              <a:tabLst>
                <a:tab pos="2437130" algn="l"/>
                <a:tab pos="4563110" algn="l"/>
              </a:tabLst>
            </a:pPr>
            <a:r>
              <a:rPr sz="3500" spc="40" dirty="0">
                <a:solidFill>
                  <a:srgbClr val="A42F0F"/>
                </a:solidFill>
                <a:latin typeface="Wingdings 3"/>
                <a:cs typeface="Wingdings 3"/>
              </a:rPr>
              <a:t></a:t>
            </a:r>
            <a:r>
              <a:rPr sz="3500" b="1" spc="40" dirty="0">
                <a:solidFill>
                  <a:srgbClr val="00AFEF"/>
                </a:solidFill>
                <a:latin typeface="Cambria Math"/>
                <a:cs typeface="Cambria Math"/>
              </a:rPr>
              <a:t>❼</a:t>
            </a:r>
            <a:r>
              <a:rPr sz="3500" b="1" spc="-200" dirty="0">
                <a:solidFill>
                  <a:srgbClr val="00AFEF"/>
                </a:solidFill>
                <a:latin typeface="Cambria Math"/>
                <a:cs typeface="Cambria Math"/>
              </a:rPr>
              <a:t> </a:t>
            </a:r>
            <a:r>
              <a:rPr sz="3500" b="1" spc="-405" dirty="0">
                <a:solidFill>
                  <a:srgbClr val="FF0000"/>
                </a:solidFill>
                <a:latin typeface="Wingdings"/>
                <a:cs typeface="Wingdings"/>
              </a:rPr>
              <a:t></a:t>
            </a:r>
            <a:r>
              <a:rPr lang="en-US" sz="3600" b="1" dirty="0" err="1">
                <a:solidFill>
                  <a:srgbClr val="FF0000"/>
                </a:solidFill>
              </a:rPr>
              <a:t>อย่า</a:t>
            </a:r>
            <a:r>
              <a:rPr lang="en-US" sz="3600" b="1" dirty="0"/>
              <a:t> </a:t>
            </a:r>
            <a:r>
              <a:rPr lang="en-US" sz="3600" b="1" dirty="0" err="1">
                <a:solidFill>
                  <a:srgbClr val="00B0F0"/>
                </a:solidFill>
              </a:rPr>
              <a:t>เขียนวัตถุประสงค์มากเกินไป</a:t>
            </a:r>
            <a:endParaRPr lang="th-TH" sz="3500" b="1" spc="-405" dirty="0">
              <a:solidFill>
                <a:srgbClr val="00B0F0"/>
              </a:solidFill>
              <a:latin typeface="Wingdings"/>
              <a:cs typeface="Wingdings"/>
            </a:endParaRPr>
          </a:p>
          <a:p>
            <a:pPr marL="12700">
              <a:lnSpc>
                <a:spcPct val="100000"/>
              </a:lnSpc>
              <a:spcBef>
                <a:spcPts val="155"/>
              </a:spcBef>
              <a:tabLst>
                <a:tab pos="2437130" algn="l"/>
                <a:tab pos="4563110" algn="l"/>
              </a:tabLst>
            </a:pPr>
            <a:r>
              <a:rPr sz="3500" spc="-5" dirty="0">
                <a:solidFill>
                  <a:srgbClr val="A42F0F"/>
                </a:solidFill>
                <a:latin typeface="Wingdings 3"/>
                <a:cs typeface="Wingdings 3"/>
              </a:rPr>
              <a:t></a:t>
            </a:r>
            <a:r>
              <a:rPr sz="3500" b="1" spc="85" dirty="0">
                <a:solidFill>
                  <a:srgbClr val="404040"/>
                </a:solidFill>
                <a:latin typeface="Cambria Math"/>
                <a:cs typeface="Cambria Math"/>
              </a:rPr>
              <a:t>❽</a:t>
            </a:r>
            <a:r>
              <a:rPr sz="3500" b="1" spc="-210" dirty="0">
                <a:solidFill>
                  <a:srgbClr val="404040"/>
                </a:solidFill>
                <a:latin typeface="Cambria Math"/>
                <a:cs typeface="Cambria Math"/>
              </a:rPr>
              <a:t> </a:t>
            </a:r>
            <a:r>
              <a:rPr sz="3500" b="1" spc="5" dirty="0">
                <a:solidFill>
                  <a:srgbClr val="00AF50"/>
                </a:solidFill>
                <a:latin typeface="Wingdings"/>
                <a:cs typeface="Wingdings"/>
              </a:rPr>
              <a:t></a:t>
            </a:r>
            <a:r>
              <a:rPr lang="en-US" sz="3600" b="1" dirty="0" err="1"/>
              <a:t>วัตถุประสงค์ต้อง</a:t>
            </a:r>
            <a:r>
              <a:rPr lang="th-TH" sz="3600" b="1" dirty="0"/>
              <a:t>เริ่ม</a:t>
            </a:r>
            <a:r>
              <a:rPr lang="en-US" sz="3600" b="1" dirty="0" err="1"/>
              <a:t>ด้วย</a:t>
            </a:r>
            <a:r>
              <a:rPr lang="th-TH" sz="3600" b="1" dirty="0"/>
              <a:t>คำ</a:t>
            </a:r>
            <a:r>
              <a:rPr lang="en-US" sz="3600" b="1" dirty="0" err="1"/>
              <a:t>ว่า</a:t>
            </a:r>
            <a:r>
              <a:rPr lang="en-US" sz="3600" b="1" dirty="0"/>
              <a:t> </a:t>
            </a:r>
            <a:r>
              <a:rPr lang="en-US" sz="3600" b="1" dirty="0">
                <a:solidFill>
                  <a:srgbClr val="00B050"/>
                </a:solidFill>
              </a:rPr>
              <a:t>“</a:t>
            </a:r>
            <a:r>
              <a:rPr lang="en-US" sz="3600" b="1" dirty="0" err="1">
                <a:solidFill>
                  <a:srgbClr val="00B050"/>
                </a:solidFill>
              </a:rPr>
              <a:t>เพื่อ</a:t>
            </a:r>
            <a:r>
              <a:rPr lang="en-US" sz="3600" b="1" dirty="0">
                <a:solidFill>
                  <a:srgbClr val="00B050"/>
                </a:solidFill>
              </a:rPr>
              <a:t>” </a:t>
            </a:r>
            <a:r>
              <a:rPr lang="en-US" sz="3600" b="1" dirty="0" err="1"/>
              <a:t>เสมอ</a:t>
            </a:r>
            <a:endParaRPr sz="3500" dirty="0">
              <a:latin typeface="Tahoma"/>
              <a:cs typeface="Tahoma"/>
            </a:endParaRPr>
          </a:p>
        </p:txBody>
      </p:sp>
      <p:sp>
        <p:nvSpPr>
          <p:cNvPr id="4" name="object 4"/>
          <p:cNvSpPr txBox="1"/>
          <p:nvPr/>
        </p:nvSpPr>
        <p:spPr>
          <a:xfrm>
            <a:off x="304800" y="806980"/>
            <a:ext cx="1061720" cy="320601"/>
          </a:xfrm>
          <a:prstGeom prst="rect">
            <a:avLst/>
          </a:prstGeom>
        </p:spPr>
        <p:txBody>
          <a:bodyPr vert="horz" wrap="square" lIns="0" tIns="12700" rIns="0" bIns="0" rtlCol="0">
            <a:spAutoFit/>
          </a:bodyPr>
          <a:lstStyle/>
          <a:p>
            <a:pPr marL="12700">
              <a:lnSpc>
                <a:spcPct val="100000"/>
              </a:lnSpc>
              <a:spcBef>
                <a:spcPts val="100"/>
              </a:spcBef>
            </a:pPr>
            <a:r>
              <a:rPr lang="th-TH" sz="2000" dirty="0">
                <a:solidFill>
                  <a:schemeClr val="bg1"/>
                </a:solidFill>
                <a:latin typeface="Tahoma"/>
                <a:cs typeface="Tahoma"/>
              </a:rPr>
              <a:t>การเขียน</a:t>
            </a:r>
            <a:endParaRPr sz="2000" dirty="0">
              <a:solidFill>
                <a:schemeClr val="bg1"/>
              </a:solidFill>
              <a:latin typeface="Tahoma"/>
              <a:cs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457200"/>
            <a:ext cx="2915920" cy="2769989"/>
          </a:xfrm>
          <a:prstGeom prst="rect">
            <a:avLst/>
          </a:prstGeom>
          <a:solidFill>
            <a:srgbClr val="D9D9D9"/>
          </a:solidFill>
          <a:ln w="57911">
            <a:solidFill>
              <a:srgbClr val="FFFF00"/>
            </a:solidFill>
          </a:ln>
        </p:spPr>
        <p:txBody>
          <a:bodyPr vert="horz" wrap="square" lIns="0" tIns="0" rIns="0" bIns="0" rtlCol="0">
            <a:spAutoFit/>
          </a:bodyPr>
          <a:lstStyle/>
          <a:p>
            <a:pPr marL="406400" marR="0">
              <a:spcBef>
                <a:spcPts val="0"/>
              </a:spcBef>
              <a:spcAft>
                <a:spcPts val="0"/>
              </a:spcAft>
            </a:pPr>
            <a:r>
              <a:rPr lang="en-US" sz="6000" b="1" dirty="0" err="1">
                <a:solidFill>
                  <a:srgbClr val="262626"/>
                </a:solidFill>
                <a:latin typeface="DilleniaUPC" panose="02020603050405020304" pitchFamily="18" charset="-34"/>
                <a:ea typeface="DilleniaUPC" panose="02020603050405020304" pitchFamily="18" charset="-34"/>
                <a:cs typeface="DilleniaUPC" panose="02020603050405020304" pitchFamily="18" charset="-34"/>
              </a:rPr>
              <a:t>วิธีการเขียนวัตถุประสงค์</a:t>
            </a:r>
            <a:endParaRPr lang="th-TH" sz="6000" b="1" dirty="0">
              <a:solidFill>
                <a:srgbClr val="262626"/>
              </a:solidFill>
              <a:latin typeface="DilleniaUPC" panose="02020603050405020304" pitchFamily="18" charset="-34"/>
              <a:ea typeface="DilleniaUPC" panose="02020603050405020304" pitchFamily="18" charset="-34"/>
              <a:cs typeface="DilleniaUPC" panose="02020603050405020304" pitchFamily="18" charset="-34"/>
            </a:endParaRPr>
          </a:p>
          <a:p>
            <a:pPr marL="406400" marR="0">
              <a:spcBef>
                <a:spcPts val="0"/>
              </a:spcBef>
              <a:spcAft>
                <a:spcPts val="0"/>
              </a:spcAft>
            </a:pPr>
            <a:r>
              <a:rPr lang="th-TH" sz="6000" b="1" dirty="0">
                <a:solidFill>
                  <a:srgbClr val="262626"/>
                </a:solidFill>
                <a:effectLst/>
                <a:latin typeface="DilleniaUPC" panose="02020603050405020304" pitchFamily="18" charset="-34"/>
                <a:ea typeface="Calibri" panose="020F0502020204030204" pitchFamily="34" charset="0"/>
                <a:cs typeface="DilleniaUPC" panose="02020603050405020304" pitchFamily="18" charset="-34"/>
              </a:rPr>
              <a:t>การวิจัย</a:t>
            </a:r>
            <a:endParaRPr lang="en-US" sz="1000" dirty="0">
              <a:effectLst/>
              <a:latin typeface="DilleniaUPC" panose="02020603050405020304" pitchFamily="18" charset="-34"/>
              <a:ea typeface="Calibri" panose="020F0502020204030204" pitchFamily="34" charset="0"/>
              <a:cs typeface="DilleniaUPC" panose="02020603050405020304" pitchFamily="18" charset="-34"/>
            </a:endParaRPr>
          </a:p>
        </p:txBody>
      </p:sp>
      <p:graphicFrame>
        <p:nvGraphicFramePr>
          <p:cNvPr id="3" name="object 3"/>
          <p:cNvGraphicFramePr>
            <a:graphicFrameLocks noGrp="1"/>
          </p:cNvGraphicFramePr>
          <p:nvPr>
            <p:extLst>
              <p:ext uri="{D42A27DB-BD31-4B8C-83A1-F6EECF244321}">
                <p14:modId xmlns:p14="http://schemas.microsoft.com/office/powerpoint/2010/main" val="3081801484"/>
              </p:ext>
            </p:extLst>
          </p:nvPr>
        </p:nvGraphicFramePr>
        <p:xfrm>
          <a:off x="4665979" y="440816"/>
          <a:ext cx="7152005" cy="6064885"/>
        </p:xfrm>
        <a:graphic>
          <a:graphicData uri="http://schemas.openxmlformats.org/drawingml/2006/table">
            <a:tbl>
              <a:tblPr firstRow="1" bandRow="1">
                <a:tableStyleId>{2D5ABB26-0587-4C30-8999-92F81FD0307C}</a:tableStyleId>
              </a:tblPr>
              <a:tblGrid>
                <a:gridCol w="3615690">
                  <a:extLst>
                    <a:ext uri="{9D8B030D-6E8A-4147-A177-3AD203B41FA5}">
                      <a16:colId xmlns:a16="http://schemas.microsoft.com/office/drawing/2014/main" val="20000"/>
                    </a:ext>
                  </a:extLst>
                </a:gridCol>
                <a:gridCol w="3536315">
                  <a:extLst>
                    <a:ext uri="{9D8B030D-6E8A-4147-A177-3AD203B41FA5}">
                      <a16:colId xmlns:a16="http://schemas.microsoft.com/office/drawing/2014/main" val="20001"/>
                    </a:ext>
                  </a:extLst>
                </a:gridCol>
              </a:tblGrid>
              <a:tr h="579120">
                <a:tc>
                  <a:txBody>
                    <a:bodyPr/>
                    <a:lstStyle/>
                    <a:p>
                      <a:pPr marL="1604010" indent="-398145">
                        <a:lnSpc>
                          <a:spcPct val="100000"/>
                        </a:lnSpc>
                        <a:spcBef>
                          <a:spcPts val="405"/>
                        </a:spcBef>
                        <a:buSzPct val="114285"/>
                        <a:buFont typeface="Wingdings"/>
                        <a:buChar char=""/>
                        <a:tabLst>
                          <a:tab pos="1604645" algn="l"/>
                        </a:tabLst>
                      </a:pPr>
                      <a:r>
                        <a:rPr lang="en-US" sz="2000" b="1" dirty="0">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 </a:t>
                      </a:r>
                      <a:r>
                        <a:rPr lang="en-US" sz="2000" b="1" dirty="0" err="1">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ควรใช้ค</a:t>
                      </a:r>
                      <a:r>
                        <a:rPr lang="th-TH" sz="2000" b="1" dirty="0">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ำ</a:t>
                      </a:r>
                      <a:endParaRPr sz="2000" dirty="0">
                        <a:latin typeface="Tahoma"/>
                        <a:cs typeface="Tahoma"/>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AA4B"/>
                    </a:solidFill>
                  </a:tcPr>
                </a:tc>
                <a:tc>
                  <a:txBody>
                    <a:bodyPr/>
                    <a:lstStyle/>
                    <a:p>
                      <a:pPr marL="756920">
                        <a:lnSpc>
                          <a:spcPct val="100000"/>
                        </a:lnSpc>
                        <a:spcBef>
                          <a:spcPts val="5"/>
                        </a:spcBef>
                      </a:pPr>
                      <a:r>
                        <a:rPr sz="3200" b="1" dirty="0">
                          <a:solidFill>
                            <a:srgbClr val="FFFFFF"/>
                          </a:solidFill>
                          <a:latin typeface="Wingdings"/>
                          <a:cs typeface="Wingdings"/>
                        </a:rPr>
                        <a:t></a:t>
                      </a:r>
                      <a:r>
                        <a:rPr lang="en-US" sz="2800" b="1" dirty="0">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 </a:t>
                      </a:r>
                      <a:r>
                        <a:rPr lang="en-US" sz="1800" b="1" dirty="0" err="1">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ไม่ควรใช้ค</a:t>
                      </a:r>
                      <a:r>
                        <a:rPr lang="th-TH" sz="1800" b="1" dirty="0">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ำ</a:t>
                      </a:r>
                      <a:r>
                        <a:rPr lang="en-US" sz="1800" b="1" dirty="0" err="1">
                          <a:solidFill>
                            <a:srgbClr val="FFFFFF"/>
                          </a:solidFill>
                          <a:effectLst/>
                          <a:latin typeface="DilleniaUPC" panose="02020603050405020304" pitchFamily="18" charset="-34"/>
                          <a:ea typeface="DilleniaUPC" panose="02020603050405020304" pitchFamily="18" charset="-34"/>
                          <a:cs typeface="Arial" panose="020B0604020202020204" pitchFamily="34" charset="0"/>
                        </a:rPr>
                        <a:t>ต่อไปนี้</a:t>
                      </a:r>
                      <a:endParaRPr sz="1800" dirty="0">
                        <a:latin typeface="Tahoma"/>
                        <a:cs typeface="Tahoma"/>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AA4B"/>
                    </a:solidFill>
                  </a:tcPr>
                </a:tc>
                <a:extLst>
                  <a:ext uri="{0D108BD9-81ED-4DB2-BD59-A6C34878D82A}">
                    <a16:rowId xmlns:a16="http://schemas.microsoft.com/office/drawing/2014/main" val="10000"/>
                  </a:ext>
                </a:extLst>
              </a:tr>
              <a:tr h="457200">
                <a:tc>
                  <a:txBody>
                    <a:bodyPr/>
                    <a:lstStyle/>
                    <a:p>
                      <a:pPr marL="320040">
                        <a:lnSpc>
                          <a:spcPts val="2800"/>
                        </a:lnSpc>
                      </a:pPr>
                      <a:r>
                        <a:rPr lang="th-TH" sz="2000" b="1" dirty="0">
                          <a:latin typeface="DilleniaUPC" panose="02020603050405020304" pitchFamily="18" charset="-34"/>
                          <a:cs typeface="DilleniaUPC" panose="02020603050405020304" pitchFamily="18" charset="-34"/>
                        </a:rPr>
                        <a:t>เพื่อศึกษา</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th-TH" sz="2000" b="1" dirty="0">
                          <a:latin typeface="DilleniaUPC" panose="02020603050405020304" pitchFamily="18" charset="-34"/>
                          <a:cs typeface="DilleniaUPC" panose="02020603050405020304" pitchFamily="18" charset="-34"/>
                        </a:rPr>
                        <a:t>เพื่อทราบ</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1"/>
                  </a:ext>
                </a:extLst>
              </a:tr>
              <a:tr h="457200">
                <a:tc>
                  <a:txBody>
                    <a:bodyPr/>
                    <a:lstStyle/>
                    <a:p>
                      <a:pPr marL="320040">
                        <a:lnSpc>
                          <a:spcPts val="2800"/>
                        </a:lnSpc>
                      </a:pPr>
                      <a:r>
                        <a:rPr lang="th-TH" sz="2000" b="1" dirty="0">
                          <a:latin typeface="DilleniaUPC" panose="02020603050405020304" pitchFamily="18" charset="-34"/>
                          <a:cs typeface="DilleniaUPC" panose="02020603050405020304" pitchFamily="18" charset="-34"/>
                        </a:rPr>
                        <a:t>เพื่อวิเคราะห์หรือ สังเคราะห์</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marL="491490">
                        <a:lnSpc>
                          <a:spcPts val="2800"/>
                        </a:lnSpc>
                      </a:pPr>
                      <a:r>
                        <a:rPr lang="th-TH" sz="2000" b="1" dirty="0">
                          <a:latin typeface="DilleniaUPC" panose="02020603050405020304" pitchFamily="18" charset="-34"/>
                          <a:cs typeface="DilleniaUPC" panose="02020603050405020304" pitchFamily="18" charset="-34"/>
                        </a:rPr>
                        <a:t>เพื่อนำ</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2"/>
                  </a:ext>
                </a:extLst>
              </a:tr>
              <a:tr h="457200">
                <a:tc>
                  <a:txBody>
                    <a:bodyPr/>
                    <a:lstStyle/>
                    <a:p>
                      <a:pPr marL="320040">
                        <a:lnSpc>
                          <a:spcPts val="2800"/>
                        </a:lnSpc>
                      </a:pPr>
                      <a:r>
                        <a:rPr lang="th-TH" sz="2000" b="1" dirty="0">
                          <a:latin typeface="DilleniaUPC" panose="02020603050405020304" pitchFamily="18" charset="-34"/>
                          <a:cs typeface="DilleniaUPC" panose="02020603050405020304" pitchFamily="18" charset="-34"/>
                        </a:rPr>
                        <a:t>เพื่อเปรียบเทียบ</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th-TH" sz="2000" b="1" dirty="0">
                          <a:latin typeface="DilleniaUPC" panose="02020603050405020304" pitchFamily="18" charset="-34"/>
                          <a:cs typeface="DilleniaUPC" panose="02020603050405020304" pitchFamily="18" charset="-34"/>
                        </a:rPr>
                        <a:t>เพื่อใช้</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3"/>
                  </a:ext>
                </a:extLst>
              </a:tr>
              <a:tr h="457200">
                <a:tc>
                  <a:txBody>
                    <a:bodyPr/>
                    <a:lstStyle/>
                    <a:p>
                      <a:pPr marL="320040">
                        <a:lnSpc>
                          <a:spcPts val="2800"/>
                        </a:lnSpc>
                      </a:pPr>
                      <a:r>
                        <a:rPr lang="th-TH" sz="2000" b="1" dirty="0">
                          <a:latin typeface="DilleniaUPC" panose="02020603050405020304" pitchFamily="18" charset="-34"/>
                          <a:cs typeface="DilleniaUPC" panose="02020603050405020304" pitchFamily="18" charset="-34"/>
                        </a:rPr>
                        <a:t>เพื่อพัฒนา</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marL="491490">
                        <a:lnSpc>
                          <a:spcPts val="2800"/>
                        </a:lnSpc>
                      </a:pPr>
                      <a:r>
                        <a:rPr lang="th-TH" sz="2000" b="1" dirty="0">
                          <a:latin typeface="DilleniaUPC" panose="02020603050405020304" pitchFamily="18" charset="-34"/>
                          <a:cs typeface="DilleniaUPC" panose="02020603050405020304" pitchFamily="18" charset="-34"/>
                        </a:rPr>
                        <a:t>เพื่อเสนอแนะ</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4"/>
                  </a:ext>
                </a:extLst>
              </a:tr>
              <a:tr h="457200">
                <a:tc>
                  <a:txBody>
                    <a:bodyPr/>
                    <a:lstStyle/>
                    <a:p>
                      <a:pPr marL="320040">
                        <a:lnSpc>
                          <a:spcPts val="2800"/>
                        </a:lnSpc>
                      </a:pPr>
                      <a:r>
                        <a:rPr lang="th-TH" sz="2000" b="1" dirty="0">
                          <a:latin typeface="DilleniaUPC" panose="02020603050405020304" pitchFamily="18" charset="-34"/>
                          <a:cs typeface="DilleniaUPC" panose="02020603050405020304" pitchFamily="18" charset="-34"/>
                        </a:rPr>
                        <a:t>เพื่อออกแบบ</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marL="491490">
                        <a:lnSpc>
                          <a:spcPts val="2800"/>
                        </a:lnSpc>
                      </a:pPr>
                      <a:r>
                        <a:rPr lang="th-TH" sz="2000" b="1" dirty="0">
                          <a:latin typeface="DilleniaUPC" panose="02020603050405020304" pitchFamily="18" charset="-34"/>
                          <a:cs typeface="DilleniaUPC" panose="02020603050405020304" pitchFamily="18" charset="-34"/>
                        </a:rPr>
                        <a:t>เพื่อปรับปรุง</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5"/>
                  </a:ext>
                </a:extLst>
              </a:tr>
              <a:tr h="457200">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เพื่อหา</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6"/>
                  </a:ext>
                </a:extLst>
              </a:tr>
              <a:tr h="457200">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เพื่อสำรวจ</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7"/>
                  </a:ext>
                </a:extLst>
              </a:tr>
              <a:tr h="457200">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เพื่ออธิบาย</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08"/>
                  </a:ext>
                </a:extLst>
              </a:tr>
              <a:tr h="457200">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เพื่อหาความสัมพันธ์</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09"/>
                  </a:ext>
                </a:extLst>
              </a:tr>
              <a:tr h="456565">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เพื่อทำนาย</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10"/>
                  </a:ext>
                </a:extLst>
              </a:tr>
              <a:tr h="457200">
                <a:tc>
                  <a:txBody>
                    <a:bodyPr/>
                    <a:lstStyle/>
                    <a:p>
                      <a:pPr marL="320040">
                        <a:lnSpc>
                          <a:spcPts val="2805"/>
                        </a:lnSpc>
                      </a:pPr>
                      <a:r>
                        <a:rPr lang="th-TH" sz="2000" b="1" dirty="0">
                          <a:latin typeface="DilleniaUPC" panose="02020603050405020304" pitchFamily="18" charset="-34"/>
                          <a:cs typeface="DilleniaUPC" panose="02020603050405020304" pitchFamily="18" charset="-34"/>
                        </a:rPr>
                        <a:t>เพื่อประเมิน</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tc>
                  <a:txBody>
                    <a:bodyPr/>
                    <a:lstStyle/>
                    <a:p>
                      <a:pPr>
                        <a:lnSpc>
                          <a:spcPct val="100000"/>
                        </a:lnSpc>
                      </a:pPr>
                      <a:endParaRPr sz="2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1D0"/>
                    </a:solidFill>
                  </a:tcPr>
                </a:tc>
                <a:extLst>
                  <a:ext uri="{0D108BD9-81ED-4DB2-BD59-A6C34878D82A}">
                    <a16:rowId xmlns:a16="http://schemas.microsoft.com/office/drawing/2014/main" val="10011"/>
                  </a:ext>
                </a:extLst>
              </a:tr>
              <a:tr h="457200">
                <a:tc>
                  <a:txBody>
                    <a:bodyPr/>
                    <a:lstStyle/>
                    <a:p>
                      <a:pPr marL="320040">
                        <a:lnSpc>
                          <a:spcPts val="2810"/>
                        </a:lnSpc>
                      </a:pPr>
                      <a:r>
                        <a:rPr lang="th-TH" sz="2000" b="1" dirty="0">
                          <a:latin typeface="DilleniaUPC" panose="02020603050405020304" pitchFamily="18" charset="-34"/>
                          <a:cs typeface="DilleniaUPC" panose="02020603050405020304" pitchFamily="18" charset="-34"/>
                        </a:rPr>
                        <a:t>เพื่อตรวจสอบ</a:t>
                      </a:r>
                      <a:endParaRPr sz="2000" b="1" dirty="0">
                        <a:latin typeface="DilleniaUPC" panose="02020603050405020304" pitchFamily="18" charset="-34"/>
                        <a:cs typeface="DilleniaUPC" panose="02020603050405020304" pitchFamily="18" charset="-34"/>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tc>
                  <a:txBody>
                    <a:bodyPr/>
                    <a:lstStyle/>
                    <a:p>
                      <a:pPr>
                        <a:lnSpc>
                          <a:spcPct val="100000"/>
                        </a:lnSpc>
                      </a:pPr>
                      <a:endParaRPr sz="2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F0E9"/>
                    </a:solidFill>
                  </a:tcPr>
                </a:tc>
                <a:extLst>
                  <a:ext uri="{0D108BD9-81ED-4DB2-BD59-A6C34878D82A}">
                    <a16:rowId xmlns:a16="http://schemas.microsoft.com/office/drawing/2014/main" val="10012"/>
                  </a:ext>
                </a:extLst>
              </a:tr>
            </a:tbl>
          </a:graphicData>
        </a:graphic>
      </p:graphicFrame>
      <p:pic>
        <p:nvPicPr>
          <p:cNvPr id="4" name="object 4"/>
          <p:cNvPicPr/>
          <p:nvPr/>
        </p:nvPicPr>
        <p:blipFill>
          <a:blip r:embed="rId2" cstate="print"/>
          <a:stretch>
            <a:fillRect/>
          </a:stretch>
        </p:blipFill>
        <p:spPr>
          <a:xfrm>
            <a:off x="7459980" y="3771900"/>
            <a:ext cx="1496568" cy="1056132"/>
          </a:xfrm>
          <a:prstGeom prst="rect">
            <a:avLst/>
          </a:prstGeom>
        </p:spPr>
      </p:pic>
      <p:sp>
        <p:nvSpPr>
          <p:cNvPr id="5" name="object 5"/>
          <p:cNvSpPr txBox="1"/>
          <p:nvPr/>
        </p:nvSpPr>
        <p:spPr>
          <a:xfrm>
            <a:off x="990600" y="3962400"/>
            <a:ext cx="3124835" cy="1245870"/>
          </a:xfrm>
          <a:prstGeom prst="rect">
            <a:avLst/>
          </a:prstGeom>
        </p:spPr>
        <p:txBody>
          <a:bodyPr vert="horz" wrap="square" lIns="0" tIns="13335" rIns="0" bIns="0" rtlCol="0">
            <a:spAutoFit/>
          </a:bodyPr>
          <a:lstStyle/>
          <a:p>
            <a:pPr marL="12700">
              <a:lnSpc>
                <a:spcPct val="100000"/>
              </a:lnSpc>
              <a:spcBef>
                <a:spcPts val="105"/>
              </a:spcBef>
            </a:pPr>
            <a:r>
              <a:rPr sz="8000" b="1" spc="-755" dirty="0">
                <a:solidFill>
                  <a:srgbClr val="6F2F9F"/>
                </a:solidFill>
                <a:latin typeface="Tahoma"/>
                <a:cs typeface="Tahoma"/>
              </a:rPr>
              <a:t>เพื่</a:t>
            </a:r>
            <a:r>
              <a:rPr sz="8000" b="1" spc="-1655" dirty="0">
                <a:solidFill>
                  <a:srgbClr val="6F2F9F"/>
                </a:solidFill>
                <a:latin typeface="Tahoma"/>
                <a:cs typeface="Tahoma"/>
              </a:rPr>
              <a:t>อ</a:t>
            </a:r>
            <a:r>
              <a:rPr sz="8000" b="1" spc="-890" dirty="0">
                <a:solidFill>
                  <a:srgbClr val="6F2F9F"/>
                </a:solidFill>
                <a:latin typeface="Tahoma"/>
                <a:cs typeface="Tahoma"/>
              </a:rPr>
              <a:t> </a:t>
            </a:r>
            <a:r>
              <a:rPr sz="8000" b="1" spc="-1340" dirty="0">
                <a:solidFill>
                  <a:srgbClr val="6F2F9F"/>
                </a:solidFill>
                <a:latin typeface="Tahoma"/>
                <a:cs typeface="Tahoma"/>
              </a:rPr>
              <a:t>?</a:t>
            </a:r>
            <a:endParaRPr sz="8000" dirty="0">
              <a:latin typeface="Tahoma"/>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08340" y="762000"/>
            <a:ext cx="11496472" cy="1981199"/>
          </a:xfrm>
        </p:spPr>
        <p:txBody>
          <a:bodyPr>
            <a:noAutofit/>
          </a:bodyPr>
          <a:lstStyle/>
          <a:p>
            <a:pPr algn="ctr"/>
            <a:r>
              <a:rPr lang="th-TH" sz="4000" dirty="0">
                <a:solidFill>
                  <a:srgbClr val="FF0000"/>
                </a:solidFill>
                <a:latin typeface="DilleniaUPC" panose="02020603050405020304" pitchFamily="18" charset="-34"/>
                <a:cs typeface="DilleniaUPC" panose="02020603050405020304" pitchFamily="18" charset="-34"/>
              </a:rPr>
              <a:t>ตัวอย่าง </a:t>
            </a:r>
            <a:r>
              <a:rPr lang="th-TH" sz="4000" dirty="0">
                <a:solidFill>
                  <a:schemeClr val="tx1"/>
                </a:solidFill>
                <a:latin typeface="DilleniaUPC" panose="02020603050405020304" pitchFamily="18" charset="-34"/>
                <a:cs typeface="DilleniaUPC" panose="02020603050405020304" pitchFamily="18" charset="-34"/>
              </a:rPr>
              <a:t>ชื่อการวิจัย</a:t>
            </a:r>
            <a:br>
              <a:rPr lang="en-US" sz="4000" b="1" dirty="0">
                <a:solidFill>
                  <a:srgbClr val="9900FF"/>
                </a:solidFill>
                <a:latin typeface="AngsanaUPC" panose="02020603050405020304" pitchFamily="18" charset="-34"/>
                <a:cs typeface="AngsanaUPC" panose="02020603050405020304" pitchFamily="18" charset="-34"/>
              </a:rPr>
            </a:br>
            <a:r>
              <a:rPr lang="th-TH" sz="3200" b="1" dirty="0">
                <a:latin typeface="AngsanaUPC" panose="02020603050405020304" pitchFamily="18" charset="-34"/>
                <a:cs typeface="AngsanaUPC" panose="02020603050405020304" pitchFamily="18" charset="-34"/>
              </a:rPr>
              <a:t>แนวทางสำหรับเพิ่มประสิทธิภาพความเป็นทหารอาชีพของนายทหารสัญญาบัตร</a:t>
            </a:r>
            <a:br>
              <a:rPr lang="en-US" sz="32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r>
              <a:rPr lang="th-TH" sz="4400" b="1" dirty="0">
                <a:solidFill>
                  <a:srgbClr val="FF0000"/>
                </a:solidFill>
                <a:latin typeface="AngsanaUPC" panose="02020603050405020304" pitchFamily="18" charset="-34"/>
                <a:cs typeface="AngsanaUPC" panose="02020603050405020304" pitchFamily="18" charset="-34"/>
              </a:rPr>
              <a:t> </a:t>
            </a:r>
            <a:r>
              <a:rPr lang="th-TH" sz="4000" dirty="0">
                <a:solidFill>
                  <a:srgbClr val="FF0000"/>
                </a:solidFill>
                <a:latin typeface="AngsanaUPC" panose="02020603050405020304" pitchFamily="18" charset="-34"/>
                <a:cs typeface="AngsanaUPC" panose="02020603050405020304" pitchFamily="18" charset="-34"/>
              </a:rPr>
              <a:t>ตัวอย่าง </a:t>
            </a:r>
            <a:r>
              <a:rPr kumimoji="0" lang="th-TH" sz="40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วัตถุประสงค์การวิจัย</a:t>
            </a:r>
            <a:r>
              <a:rPr lang="th-TH" sz="4000" b="1" dirty="0">
                <a:solidFill>
                  <a:schemeClr val="tx1"/>
                </a:solidFill>
                <a:latin typeface="AngsanaUPC" panose="02020603050405020304" pitchFamily="18" charset="-34"/>
                <a:cs typeface="AngsanaUPC" panose="02020603050405020304" pitchFamily="18" charset="-34"/>
              </a:rPr>
              <a:t>  </a:t>
            </a:r>
            <a:br>
              <a:rPr lang="en-US" sz="4400" b="1" dirty="0">
                <a:solidFill>
                  <a:srgbClr val="FF0000"/>
                </a:solidFill>
                <a:latin typeface="AngsanaUPC" panose="02020603050405020304" pitchFamily="18" charset="-34"/>
                <a:cs typeface="AngsanaUPC" panose="02020603050405020304" pitchFamily="18" charset="-34"/>
              </a:rPr>
            </a:br>
            <a:br>
              <a:rPr lang="en-US" sz="4400" b="1" dirty="0">
                <a:solidFill>
                  <a:srgbClr val="FF0000"/>
                </a:solidFill>
                <a:latin typeface="AngsanaUPC" panose="02020603050405020304" pitchFamily="18" charset="-34"/>
                <a:cs typeface="AngsanaUPC" panose="02020603050405020304" pitchFamily="18" charset="-34"/>
              </a:rPr>
            </a:br>
            <a:r>
              <a:rPr lang="th-TH" sz="4400" b="1" dirty="0">
                <a:solidFill>
                  <a:srgbClr val="FF0000"/>
                </a:solidFill>
                <a:latin typeface="AngsanaUPC" panose="02020603050405020304" pitchFamily="18" charset="-34"/>
                <a:cs typeface="AngsanaUPC" panose="02020603050405020304" pitchFamily="18" charset="-34"/>
              </a:rPr>
              <a:t>     </a:t>
            </a:r>
            <a:br>
              <a:rPr lang="th-TH" sz="44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br>
              <a:rPr lang="th-TH" sz="4400" b="1" dirty="0">
                <a:latin typeface="AngsanaUPC" panose="02020603050405020304" pitchFamily="18" charset="-34"/>
                <a:cs typeface="AngsanaUPC" panose="02020603050405020304" pitchFamily="18" charset="-34"/>
              </a:rPr>
            </a:br>
            <a:endParaRPr lang="th-TH" sz="4400" b="1" dirty="0">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838200" y="3581399"/>
            <a:ext cx="11277600" cy="3100139"/>
          </a:xfrm>
        </p:spPr>
        <p:txBody>
          <a:bodyPr>
            <a:normAutofit/>
          </a:bodyPr>
          <a:lstStyle/>
          <a:p>
            <a:pPr marL="457200" indent="-457200">
              <a:buFont typeface="+mj-lt"/>
              <a:buAutoNum type="arabicPeriod"/>
            </a:pPr>
            <a:r>
              <a:rPr lang="th-TH" sz="2800" dirty="0">
                <a:latin typeface="AngsanaUPC" panose="02020603050405020304" pitchFamily="18" charset="-34"/>
                <a:cs typeface="AngsanaUPC" panose="02020603050405020304" pitchFamily="18" charset="-34"/>
              </a:rPr>
              <a:t>เพื่อศึกษาระดับของระบบการศึกษาของทหารสัญญาบัตร  การถ่ายทอดทางสังคมเกี่ยวกับการเป็นทหารอาชีพ  พฤติกรรมประชาธิปไตยของทหาร การยึดมั่นผูกพันต่ออาชีพ  และความเป็นทหารอาชีพของนายทหารสัญญาบัตร</a:t>
            </a:r>
          </a:p>
          <a:p>
            <a:pPr marL="457200" indent="-457200">
              <a:buFont typeface="+mj-lt"/>
              <a:buAutoNum type="arabicPeriod"/>
            </a:pPr>
            <a:r>
              <a:rPr lang="th-TH" sz="2800" dirty="0">
                <a:latin typeface="AngsanaUPC" panose="02020603050405020304" pitchFamily="18" charset="-34"/>
                <a:cs typeface="AngsanaUPC" panose="02020603050405020304" pitchFamily="18" charset="-34"/>
              </a:rPr>
              <a:t>เพื่อศึกษาปัจจัยที่มีอิทธิพลต่อความเป็นทหารอาชีพของนายทหารสัญญาบัตร</a:t>
            </a:r>
          </a:p>
          <a:p>
            <a:pPr marL="457200" indent="-457200">
              <a:buFont typeface="+mj-lt"/>
              <a:buAutoNum type="arabicPeriod"/>
            </a:pPr>
            <a:r>
              <a:rPr lang="th-TH" sz="2800" dirty="0">
                <a:latin typeface="AngsanaUPC" panose="02020603050405020304" pitchFamily="18" charset="-34"/>
                <a:cs typeface="AngsanaUPC" panose="02020603050405020304" pitchFamily="18" charset="-34"/>
              </a:rPr>
              <a:t>เพื่อศึกษาแนวทางในการเพิ่มประสิทธิภาพความเป็นทหารอาชีพของนายทหารสัญญาบัตร</a:t>
            </a:r>
          </a:p>
        </p:txBody>
      </p:sp>
      <p:sp>
        <p:nvSpPr>
          <p:cNvPr id="2" name="ตัวแทนหมายเลขสไลด์ 1">
            <a:extLst>
              <a:ext uri="{FF2B5EF4-FFF2-40B4-BE49-F238E27FC236}">
                <a16:creationId xmlns:a16="http://schemas.microsoft.com/office/drawing/2014/main" id="{B3AC49DF-3008-169E-48AE-0CC7C7CE5D18}"/>
              </a:ext>
            </a:extLst>
          </p:cNvPr>
          <p:cNvSpPr>
            <a:spLocks noGrp="1"/>
          </p:cNvSpPr>
          <p:nvPr>
            <p:ph type="sldNum" sz="quarter" idx="12"/>
          </p:nvPr>
        </p:nvSpPr>
        <p:spPr/>
        <p:txBody>
          <a:bodyPr/>
          <a:lstStyle/>
          <a:p>
            <a:fld id="{2621B272-E4D8-4FAD-A6B0-7FE95F46C11A}" type="slidenum">
              <a:rPr lang="th-TH" smtClean="0"/>
              <a:t>39</a:t>
            </a:fld>
            <a:endParaRPr lang="th-TH"/>
          </a:p>
        </p:txBody>
      </p:sp>
      <p:sp>
        <p:nvSpPr>
          <p:cNvPr id="3" name="ตัวแทนท้ายกระดาษ 2">
            <a:extLst>
              <a:ext uri="{FF2B5EF4-FFF2-40B4-BE49-F238E27FC236}">
                <a16:creationId xmlns:a16="http://schemas.microsoft.com/office/drawing/2014/main" id="{17898544-657F-D2C9-5553-B6CACBF2F2AB}"/>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07548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64819"/>
            <a:ext cx="4784090" cy="5815965"/>
            <a:chOff x="0" y="464819"/>
            <a:chExt cx="4784090" cy="5815965"/>
          </a:xfrm>
        </p:grpSpPr>
        <p:pic>
          <p:nvPicPr>
            <p:cNvPr id="3" name="object 3"/>
            <p:cNvPicPr/>
            <p:nvPr/>
          </p:nvPicPr>
          <p:blipFill>
            <a:blip r:embed="rId2" cstate="print"/>
            <a:stretch>
              <a:fillRect/>
            </a:stretch>
          </p:blipFill>
          <p:spPr>
            <a:xfrm>
              <a:off x="620268" y="464819"/>
              <a:ext cx="4163567" cy="5815584"/>
            </a:xfrm>
            <a:prstGeom prst="rect">
              <a:avLst/>
            </a:prstGeom>
          </p:spPr>
        </p:pic>
        <p:pic>
          <p:nvPicPr>
            <p:cNvPr id="4" name="object 4"/>
            <p:cNvPicPr/>
            <p:nvPr/>
          </p:nvPicPr>
          <p:blipFill>
            <a:blip r:embed="rId3" cstate="print"/>
            <a:stretch>
              <a:fillRect/>
            </a:stretch>
          </p:blipFill>
          <p:spPr>
            <a:xfrm>
              <a:off x="684276" y="528827"/>
              <a:ext cx="3980688" cy="5632704"/>
            </a:xfrm>
            <a:prstGeom prst="rect">
              <a:avLst/>
            </a:prstGeom>
          </p:spPr>
        </p:pic>
        <p:sp>
          <p:nvSpPr>
            <p:cNvPr id="5" name="object 5"/>
            <p:cNvSpPr/>
            <p:nvPr/>
          </p:nvSpPr>
          <p:spPr>
            <a:xfrm>
              <a:off x="665226" y="509777"/>
              <a:ext cx="4018915" cy="5671185"/>
            </a:xfrm>
            <a:custGeom>
              <a:avLst/>
              <a:gdLst/>
              <a:ahLst/>
              <a:cxnLst/>
              <a:rect l="l" t="t" r="r" b="b"/>
              <a:pathLst>
                <a:path w="4018915" h="5671185">
                  <a:moveTo>
                    <a:pt x="0" y="5670804"/>
                  </a:moveTo>
                  <a:lnTo>
                    <a:pt x="4018788" y="5670804"/>
                  </a:lnTo>
                  <a:lnTo>
                    <a:pt x="4018788" y="0"/>
                  </a:lnTo>
                  <a:lnTo>
                    <a:pt x="0" y="0"/>
                  </a:lnTo>
                  <a:lnTo>
                    <a:pt x="0" y="5670804"/>
                  </a:lnTo>
                  <a:close/>
                </a:path>
              </a:pathLst>
            </a:custGeom>
            <a:ln w="38100">
              <a:solidFill>
                <a:srgbClr val="000000"/>
              </a:solidFill>
            </a:ln>
          </p:spPr>
          <p:txBody>
            <a:bodyPr wrap="square" lIns="0" tIns="0" rIns="0" bIns="0" rtlCol="0"/>
            <a:lstStyle/>
            <a:p>
              <a:endParaRPr/>
            </a:p>
          </p:txBody>
        </p:sp>
      </p:grpSp>
      <p:sp>
        <p:nvSpPr>
          <p:cNvPr id="6" name="object 6"/>
          <p:cNvSpPr txBox="1"/>
          <p:nvPr/>
        </p:nvSpPr>
        <p:spPr>
          <a:xfrm>
            <a:off x="6525514" y="6442659"/>
            <a:ext cx="513461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entury Gothic"/>
                <a:cs typeface="Century Gothic"/>
                <a:hlinkClick r:id="rId4"/>
              </a:rPr>
              <a:t>http://www.tourism.go.th/assets/portals/1/news/8197/1.pdf</a:t>
            </a:r>
            <a:endParaRPr sz="1400">
              <a:latin typeface="Century Gothic"/>
              <a:cs typeface="Century Gothic"/>
            </a:endParaRPr>
          </a:p>
        </p:txBody>
      </p:sp>
      <p:sp>
        <p:nvSpPr>
          <p:cNvPr id="7" name="object 7"/>
          <p:cNvSpPr/>
          <p:nvPr/>
        </p:nvSpPr>
        <p:spPr>
          <a:xfrm>
            <a:off x="5206746" y="529590"/>
            <a:ext cx="6545580" cy="5633085"/>
          </a:xfrm>
          <a:custGeom>
            <a:avLst/>
            <a:gdLst/>
            <a:ahLst/>
            <a:cxnLst/>
            <a:rect l="l" t="t" r="r" b="b"/>
            <a:pathLst>
              <a:path w="6545580" h="5633085">
                <a:moveTo>
                  <a:pt x="0" y="5632704"/>
                </a:moveTo>
                <a:lnTo>
                  <a:pt x="6545580" y="5632704"/>
                </a:lnTo>
                <a:lnTo>
                  <a:pt x="6545580" y="0"/>
                </a:lnTo>
                <a:lnTo>
                  <a:pt x="0" y="0"/>
                </a:lnTo>
                <a:lnTo>
                  <a:pt x="0" y="5632704"/>
                </a:lnTo>
                <a:close/>
              </a:path>
            </a:pathLst>
          </a:custGeom>
          <a:ln w="28956">
            <a:solidFill>
              <a:srgbClr val="A42F0F"/>
            </a:solidFill>
            <a:prstDash val="lgDashDot"/>
          </a:ln>
        </p:spPr>
        <p:txBody>
          <a:bodyPr wrap="square" lIns="0" tIns="0" rIns="0" bIns="0" rtlCol="0"/>
          <a:lstStyle/>
          <a:p>
            <a:endParaRPr/>
          </a:p>
        </p:txBody>
      </p:sp>
      <p:sp>
        <p:nvSpPr>
          <p:cNvPr id="8" name="object 8"/>
          <p:cNvSpPr txBox="1">
            <a:spLocks noGrp="1"/>
          </p:cNvSpPr>
          <p:nvPr>
            <p:ph type="title"/>
          </p:nvPr>
        </p:nvSpPr>
        <p:spPr>
          <a:xfrm>
            <a:off x="5285359" y="491693"/>
            <a:ext cx="5998845" cy="1684434"/>
          </a:xfrm>
          <a:prstGeom prst="rect">
            <a:avLst/>
          </a:prstGeom>
        </p:spPr>
        <p:txBody>
          <a:bodyPr vert="horz" wrap="square" lIns="0" tIns="29209" rIns="0" bIns="0" rtlCol="0">
            <a:spAutoFit/>
          </a:bodyPr>
          <a:lstStyle/>
          <a:p>
            <a:pPr marL="12700" marR="20955" indent="457200">
              <a:lnSpc>
                <a:spcPts val="4290"/>
              </a:lnSpc>
              <a:spcBef>
                <a:spcPts val="229"/>
              </a:spcBef>
              <a:tabLst>
                <a:tab pos="3728085" algn="l"/>
              </a:tabLst>
            </a:pPr>
            <a:r>
              <a:rPr lang="th-TH" sz="3600" dirty="0">
                <a:solidFill>
                  <a:srgbClr val="C00000"/>
                </a:solidFill>
                <a:latin typeface="DilleniaUPC" panose="02020603050405020304" pitchFamily="18" charset="-34"/>
                <a:cs typeface="DilleniaUPC" panose="02020603050405020304" pitchFamily="18" charset="-34"/>
              </a:rPr>
              <a:t>โดยการประเมินผลการพัฒนาตามยุทธศาสตร์</a:t>
            </a:r>
            <a:br>
              <a:rPr lang="th-TH" sz="3600" dirty="0">
                <a:solidFill>
                  <a:srgbClr val="C00000"/>
                </a:solidFill>
                <a:latin typeface="DilleniaUPC" panose="02020603050405020304" pitchFamily="18" charset="-34"/>
                <a:cs typeface="DilleniaUPC" panose="02020603050405020304" pitchFamily="18" charset="-34"/>
              </a:rPr>
            </a:br>
            <a:r>
              <a:rPr lang="th-TH" sz="3600" dirty="0">
                <a:solidFill>
                  <a:srgbClr val="C00000"/>
                </a:solidFill>
                <a:latin typeface="DilleniaUPC" panose="02020603050405020304" pitchFamily="18" charset="-34"/>
                <a:cs typeface="DilleniaUPC" panose="02020603050405020304" pitchFamily="18" charset="-34"/>
              </a:rPr>
              <a:t>ชาติประกอบด้วย</a:t>
            </a:r>
            <a:br>
              <a:rPr lang="th-TH" sz="3600" dirty="0">
                <a:solidFill>
                  <a:srgbClr val="C00000"/>
                </a:solidFill>
                <a:latin typeface="DilleniaUPC" panose="02020603050405020304" pitchFamily="18" charset="-34"/>
                <a:cs typeface="DilleniaUPC" panose="02020603050405020304" pitchFamily="18" charset="-34"/>
              </a:rPr>
            </a:br>
            <a:endParaRPr sz="3600" dirty="0">
              <a:solidFill>
                <a:srgbClr val="C00000"/>
              </a:solidFill>
              <a:latin typeface="DilleniaUPC" panose="02020603050405020304" pitchFamily="18" charset="-34"/>
              <a:cs typeface="DilleniaUPC" panose="02020603050405020304" pitchFamily="18" charset="-34"/>
            </a:endParaRPr>
          </a:p>
        </p:txBody>
      </p:sp>
      <p:sp>
        <p:nvSpPr>
          <p:cNvPr id="9" name="object 9"/>
          <p:cNvSpPr txBox="1"/>
          <p:nvPr/>
        </p:nvSpPr>
        <p:spPr>
          <a:xfrm>
            <a:off x="5285359" y="1597278"/>
            <a:ext cx="6106795" cy="5663730"/>
          </a:xfrm>
          <a:prstGeom prst="rect">
            <a:avLst/>
          </a:prstGeom>
        </p:spPr>
        <p:txBody>
          <a:bodyPr vert="horz" wrap="square" lIns="0" tIns="33655" rIns="0" bIns="0" rtlCol="0">
            <a:spAutoFit/>
          </a:bodyPr>
          <a:lstStyle/>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๑) ความ</a:t>
            </a:r>
            <a:r>
              <a:rPr lang="th-TH" sz="2800" b="1" dirty="0">
                <a:solidFill>
                  <a:srgbClr val="FF0000"/>
                </a:solidFill>
                <a:latin typeface="Angsana New" panose="02020603050405020304" pitchFamily="18" charset="-34"/>
                <a:cs typeface="Angsana New" panose="02020603050405020304" pitchFamily="18" charset="-34"/>
              </a:rPr>
              <a:t>อยู่ดีมีสุข</a:t>
            </a:r>
            <a:r>
              <a:rPr lang="th-TH" sz="2800" b="1" dirty="0">
                <a:latin typeface="Angsana New" panose="02020603050405020304" pitchFamily="18" charset="-34"/>
                <a:cs typeface="Angsana New" panose="02020603050405020304" pitchFamily="18" charset="-34"/>
              </a:rPr>
              <a:t>ของคนไทยและสังคมไทย</a:t>
            </a:r>
          </a:p>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๒) ขีดความสามารถใน</a:t>
            </a:r>
            <a:r>
              <a:rPr lang="th-TH" sz="2800" b="1" dirty="0">
                <a:solidFill>
                  <a:srgbClr val="FF0000"/>
                </a:solidFill>
                <a:latin typeface="Angsana New" panose="02020603050405020304" pitchFamily="18" charset="-34"/>
                <a:cs typeface="Angsana New" panose="02020603050405020304" pitchFamily="18" charset="-34"/>
              </a:rPr>
              <a:t>การแข่งขัน การพัฒนา เศรษฐกิจ</a:t>
            </a:r>
            <a:r>
              <a:rPr lang="th-TH" sz="2800" b="1" dirty="0">
                <a:latin typeface="Angsana New" panose="02020603050405020304" pitchFamily="18" charset="-34"/>
                <a:cs typeface="Angsana New" panose="02020603050405020304" pitchFamily="18" charset="-34"/>
              </a:rPr>
              <a:t> และ</a:t>
            </a:r>
            <a:r>
              <a:rPr lang="th-TH" sz="2800" b="1" dirty="0">
                <a:solidFill>
                  <a:srgbClr val="FF0000"/>
                </a:solidFill>
                <a:latin typeface="Angsana New" panose="02020603050405020304" pitchFamily="18" charset="-34"/>
                <a:cs typeface="Angsana New" panose="02020603050405020304" pitchFamily="18" charset="-34"/>
              </a:rPr>
              <a:t>การกระจายรายได้</a:t>
            </a:r>
          </a:p>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๓) การ</a:t>
            </a:r>
            <a:r>
              <a:rPr lang="th-TH" sz="2800" b="1" dirty="0">
                <a:solidFill>
                  <a:srgbClr val="FF0000"/>
                </a:solidFill>
                <a:latin typeface="Angsana New" panose="02020603050405020304" pitchFamily="18" charset="-34"/>
                <a:cs typeface="Angsana New" panose="02020603050405020304" pitchFamily="18" charset="-34"/>
              </a:rPr>
              <a:t>พัฒนาทรัพยากรมนุษย์</a:t>
            </a:r>
            <a:r>
              <a:rPr lang="th-TH" sz="2800" b="1" dirty="0">
                <a:latin typeface="Angsana New" panose="02020603050405020304" pitchFamily="18" charset="-34"/>
                <a:cs typeface="Angsana New" panose="02020603050405020304" pitchFamily="18" charset="-34"/>
              </a:rPr>
              <a:t>ของประเทศ</a:t>
            </a:r>
          </a:p>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๔) </a:t>
            </a:r>
            <a:r>
              <a:rPr lang="th-TH" sz="2800" b="1" dirty="0">
                <a:solidFill>
                  <a:srgbClr val="FF0000"/>
                </a:solidFill>
                <a:latin typeface="Angsana New" panose="02020603050405020304" pitchFamily="18" charset="-34"/>
                <a:cs typeface="Angsana New" panose="02020603050405020304" pitchFamily="18" charset="-34"/>
              </a:rPr>
              <a:t>ความเท่าเทียม</a:t>
            </a:r>
            <a:r>
              <a:rPr lang="th-TH" sz="2800" b="1" dirty="0">
                <a:latin typeface="Angsana New" panose="02020603050405020304" pitchFamily="18" charset="-34"/>
                <a:cs typeface="Angsana New" panose="02020603050405020304" pitchFamily="18" charset="-34"/>
              </a:rPr>
              <a:t>และ</a:t>
            </a:r>
            <a:r>
              <a:rPr lang="th-TH" sz="2800" b="1" dirty="0">
                <a:solidFill>
                  <a:srgbClr val="FF0000"/>
                </a:solidFill>
                <a:latin typeface="Angsana New" panose="02020603050405020304" pitchFamily="18" charset="-34"/>
                <a:cs typeface="Angsana New" panose="02020603050405020304" pitchFamily="18" charset="-34"/>
              </a:rPr>
              <a:t>ความเสมอภาค</a:t>
            </a:r>
            <a:r>
              <a:rPr lang="th-TH" sz="2800" b="1" dirty="0">
                <a:latin typeface="Angsana New" panose="02020603050405020304" pitchFamily="18" charset="-34"/>
                <a:cs typeface="Angsana New" panose="02020603050405020304" pitchFamily="18" charset="-34"/>
              </a:rPr>
              <a:t>ของสังคม</a:t>
            </a:r>
          </a:p>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๕) ความ</a:t>
            </a:r>
            <a:r>
              <a:rPr lang="th-TH" sz="2800" b="1" dirty="0">
                <a:solidFill>
                  <a:srgbClr val="FF0000"/>
                </a:solidFill>
                <a:latin typeface="Angsana New" panose="02020603050405020304" pitchFamily="18" charset="-34"/>
                <a:cs typeface="Angsana New" panose="02020603050405020304" pitchFamily="18" charset="-34"/>
              </a:rPr>
              <a:t>หลากหลายทางชีวภาพ</a:t>
            </a:r>
            <a:r>
              <a:rPr lang="th-TH" sz="2800" b="1" dirty="0">
                <a:latin typeface="Angsana New" panose="02020603050405020304" pitchFamily="18" charset="-34"/>
                <a:cs typeface="Angsana New" panose="02020603050405020304" pitchFamily="18" charset="-34"/>
              </a:rPr>
              <a:t>คุณภาพ</a:t>
            </a:r>
            <a:r>
              <a:rPr lang="th-TH" sz="2800" b="1" dirty="0">
                <a:solidFill>
                  <a:srgbClr val="FF0000"/>
                </a:solidFill>
                <a:latin typeface="Angsana New" panose="02020603050405020304" pitchFamily="18" charset="-34"/>
                <a:cs typeface="Angsana New" panose="02020603050405020304" pitchFamily="18" charset="-34"/>
              </a:rPr>
              <a:t>สิ่งแวดล้อม</a:t>
            </a:r>
            <a:r>
              <a:rPr lang="th-TH" sz="2800" b="1" dirty="0">
                <a:latin typeface="Angsana New" panose="02020603050405020304" pitchFamily="18" charset="-34"/>
                <a:cs typeface="Angsana New" panose="02020603050405020304" pitchFamily="18" charset="-34"/>
              </a:rPr>
              <a:t> และ</a:t>
            </a:r>
            <a:r>
              <a:rPr lang="th-TH" sz="2800" b="1" dirty="0">
                <a:solidFill>
                  <a:srgbClr val="FF0000"/>
                </a:solidFill>
                <a:latin typeface="Angsana New" panose="02020603050405020304" pitchFamily="18" charset="-34"/>
                <a:cs typeface="Angsana New" panose="02020603050405020304" pitchFamily="18" charset="-34"/>
              </a:rPr>
              <a:t>ความยั่งยืน</a:t>
            </a:r>
            <a:r>
              <a:rPr lang="th-TH" sz="2800" b="1" dirty="0">
                <a:latin typeface="Angsana New" panose="02020603050405020304" pitchFamily="18" charset="-34"/>
                <a:cs typeface="Angsana New" panose="02020603050405020304" pitchFamily="18" charset="-34"/>
              </a:rPr>
              <a:t>ของทรัพยากรธรรมชาติ</a:t>
            </a:r>
          </a:p>
          <a:p>
            <a:pPr marL="478790" marR="723900">
              <a:lnSpc>
                <a:spcPts val="3800"/>
              </a:lnSpc>
              <a:spcBef>
                <a:spcPts val="265"/>
              </a:spcBef>
            </a:pPr>
            <a:r>
              <a:rPr lang="th-TH" sz="2800" b="1" dirty="0">
                <a:latin typeface="Angsana New" panose="02020603050405020304" pitchFamily="18" charset="-34"/>
                <a:cs typeface="Angsana New" panose="02020603050405020304" pitchFamily="18" charset="-34"/>
              </a:rPr>
              <a:t>๖) ประสิทธิภาพ</a:t>
            </a:r>
            <a:r>
              <a:rPr lang="th-TH" sz="2800" b="1" dirty="0">
                <a:solidFill>
                  <a:srgbClr val="FF0000"/>
                </a:solidFill>
                <a:latin typeface="Angsana New" panose="02020603050405020304" pitchFamily="18" charset="-34"/>
                <a:cs typeface="Angsana New" panose="02020603050405020304" pitchFamily="18" charset="-34"/>
              </a:rPr>
              <a:t>การบริหารจัดการ</a:t>
            </a:r>
            <a:r>
              <a:rPr lang="th-TH" sz="2800" b="1" dirty="0">
                <a:latin typeface="Angsana New" panose="02020603050405020304" pitchFamily="18" charset="-34"/>
                <a:cs typeface="Angsana New" panose="02020603050405020304" pitchFamily="18" charset="-34"/>
              </a:rPr>
              <a:t>และการ</a:t>
            </a:r>
            <a:r>
              <a:rPr lang="th-TH" sz="2800" b="1" dirty="0">
                <a:solidFill>
                  <a:srgbClr val="FF0000"/>
                </a:solidFill>
                <a:latin typeface="Angsana New" panose="02020603050405020304" pitchFamily="18" charset="-34"/>
                <a:cs typeface="Angsana New" panose="02020603050405020304" pitchFamily="18" charset="-34"/>
              </a:rPr>
              <a:t>เข้าถึง</a:t>
            </a:r>
            <a:r>
              <a:rPr lang="th-TH" sz="2800" b="1" dirty="0">
                <a:latin typeface="Angsana New" panose="02020603050405020304" pitchFamily="18" charset="-34"/>
                <a:cs typeface="Angsana New" panose="02020603050405020304" pitchFamily="18" charset="-34"/>
              </a:rPr>
              <a:t>การ ให้</a:t>
            </a:r>
            <a:r>
              <a:rPr lang="th-TH" sz="2800" b="1" dirty="0">
                <a:solidFill>
                  <a:srgbClr val="FF0000"/>
                </a:solidFill>
                <a:latin typeface="Angsana New" panose="02020603050405020304" pitchFamily="18" charset="-34"/>
                <a:cs typeface="Angsana New" panose="02020603050405020304" pitchFamily="18" charset="-34"/>
              </a:rPr>
              <a:t>บริการ</a:t>
            </a:r>
            <a:r>
              <a:rPr lang="th-TH" sz="2800" b="1" dirty="0">
                <a:latin typeface="Angsana New" panose="02020603050405020304" pitchFamily="18" charset="-34"/>
                <a:cs typeface="Angsana New" panose="02020603050405020304" pitchFamily="18" charset="-34"/>
              </a:rPr>
              <a:t>ของ</a:t>
            </a:r>
            <a:r>
              <a:rPr lang="th-TH" sz="2800" b="1" dirty="0">
                <a:solidFill>
                  <a:srgbClr val="FF0000"/>
                </a:solidFill>
                <a:latin typeface="Angsana New" panose="02020603050405020304" pitchFamily="18" charset="-34"/>
                <a:cs typeface="Angsana New" panose="02020603050405020304" pitchFamily="18" charset="-34"/>
              </a:rPr>
              <a:t>ภาครัฐ</a:t>
            </a:r>
          </a:p>
          <a:p>
            <a:pPr marL="478790" marR="723900">
              <a:lnSpc>
                <a:spcPts val="3800"/>
              </a:lnSpc>
              <a:spcBef>
                <a:spcPts val="265"/>
              </a:spcBef>
            </a:pPr>
            <a:r>
              <a:rPr lang="th-TH" sz="3200" b="1" dirty="0">
                <a:latin typeface="Angsana New" panose="02020603050405020304" pitchFamily="18" charset="-34"/>
                <a:cs typeface="Angsana New" panose="02020603050405020304" pitchFamily="18" charset="-34"/>
              </a:rPr>
              <a:t> </a:t>
            </a:r>
          </a:p>
          <a:p>
            <a:pPr marL="478790" marR="723900">
              <a:lnSpc>
                <a:spcPts val="3800"/>
              </a:lnSpc>
              <a:spcBef>
                <a:spcPts val="265"/>
              </a:spcBef>
            </a:pPr>
            <a:endParaRPr sz="3200" dirty="0">
              <a:latin typeface="Tahoma"/>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892" y="685800"/>
            <a:ext cx="7562215" cy="684803"/>
          </a:xfrm>
          <a:prstGeom prst="rect">
            <a:avLst/>
          </a:prstGeom>
          <a:solidFill>
            <a:srgbClr val="FFFF00"/>
          </a:solidFill>
        </p:spPr>
        <p:txBody>
          <a:bodyPr vert="horz" wrap="square" lIns="0" tIns="0" rIns="0" bIns="0" rtlCol="0">
            <a:spAutoFit/>
          </a:bodyPr>
          <a:lstStyle/>
          <a:p>
            <a:pPr marL="280035">
              <a:lnSpc>
                <a:spcPts val="5245"/>
              </a:lnSpc>
            </a:pPr>
            <a:r>
              <a:rPr lang="th-TH" sz="4800" dirty="0">
                <a:solidFill>
                  <a:srgbClr val="000000"/>
                </a:solidFill>
                <a:latin typeface="DilleniaUPC" panose="02020603050405020304" pitchFamily="18" charset="-34"/>
                <a:cs typeface="DilleniaUPC" panose="02020603050405020304" pitchFamily="18" charset="-34"/>
              </a:rPr>
              <a:t>ตัวอย่าง ชื่อการวิจัย และวัตถุประสงค์การวิจัย</a:t>
            </a:r>
            <a:endParaRPr sz="4800" dirty="0"/>
          </a:p>
        </p:txBody>
      </p:sp>
      <p:sp>
        <p:nvSpPr>
          <p:cNvPr id="4" name="Rectangle 3"/>
          <p:cNvSpPr/>
          <p:nvPr/>
        </p:nvSpPr>
        <p:spPr>
          <a:xfrm>
            <a:off x="1676400" y="1524000"/>
            <a:ext cx="9906000" cy="4154984"/>
          </a:xfrm>
          <a:prstGeom prst="rect">
            <a:avLst/>
          </a:prstGeom>
        </p:spPr>
        <p:txBody>
          <a:bodyPr wrap="square">
            <a:spAutoFit/>
          </a:bodyPr>
          <a:lstStyle/>
          <a:p>
            <a:endParaRPr lang="en-US" sz="1200" dirty="0">
              <a:solidFill>
                <a:srgbClr val="000000"/>
              </a:solidFill>
              <a:latin typeface="Wingdings 3" panose="05040102010807070707" pitchFamily="18" charset="2"/>
            </a:endParaRPr>
          </a:p>
          <a:p>
            <a:r>
              <a:rPr lang="th-TH" sz="3600" dirty="0">
                <a:solidFill>
                  <a:srgbClr val="C00000"/>
                </a:solidFill>
                <a:latin typeface="Wingdings 3" panose="05040102010807070707" pitchFamily="18" charset="2"/>
              </a:rPr>
              <a:t></a:t>
            </a:r>
            <a:r>
              <a:rPr lang="th-TH" sz="3600" b="1" dirty="0">
                <a:solidFill>
                  <a:srgbClr val="FF0000"/>
                </a:solidFill>
                <a:latin typeface="DilleniaUPC" panose="02020603050405020304" pitchFamily="18" charset="-34"/>
                <a:cs typeface="DilleniaUPC" panose="02020603050405020304" pitchFamily="18" charset="-34"/>
              </a:rPr>
              <a:t>ชื่อการวิจัย </a:t>
            </a:r>
            <a:r>
              <a:rPr lang="th-TH" sz="3600" b="1" dirty="0">
                <a:solidFill>
                  <a:srgbClr val="FF0000"/>
                </a:solidFill>
                <a:latin typeface="Century Gothic" panose="020B0502020202020204" pitchFamily="34" charset="0"/>
                <a:cs typeface="DilleniaUPC" panose="02020603050405020304" pitchFamily="18" charset="-34"/>
              </a:rPr>
              <a:t>: </a:t>
            </a:r>
            <a:r>
              <a:rPr lang="th-TH" sz="3600" b="1" dirty="0">
                <a:solidFill>
                  <a:srgbClr val="0070C0"/>
                </a:solidFill>
                <a:latin typeface="DilleniaUPC" panose="02020603050405020304" pitchFamily="18" charset="-34"/>
                <a:cs typeface="DilleniaUPC" panose="02020603050405020304" pitchFamily="18" charset="-34"/>
              </a:rPr>
              <a:t>การพัฒนาความเป็นองค์การแห่งการเรียนรู้ด้วยหลักพุทธธรรม</a:t>
            </a:r>
          </a:p>
          <a:p>
            <a:r>
              <a:rPr lang="th-TH" sz="3600" b="1" dirty="0">
                <a:solidFill>
                  <a:srgbClr val="0070C0"/>
                </a:solidFill>
                <a:latin typeface="DilleniaUPC" panose="02020603050405020304" pitchFamily="18" charset="-34"/>
                <a:cs typeface="DilleniaUPC" panose="02020603050405020304" pitchFamily="18" charset="-34"/>
              </a:rPr>
              <a:t>                   ของมหาวิทยาลัยสงฆ์</a:t>
            </a:r>
            <a:endParaRPr lang="th-TH" sz="3600" dirty="0">
              <a:solidFill>
                <a:srgbClr val="0070C0"/>
              </a:solidFill>
              <a:latin typeface="DilleniaUPC" panose="02020603050405020304" pitchFamily="18" charset="-34"/>
              <a:cs typeface="DilleniaUPC" panose="02020603050405020304" pitchFamily="18" charset="-34"/>
            </a:endParaRPr>
          </a:p>
          <a:p>
            <a:r>
              <a:rPr lang="th-TH" sz="3600" dirty="0">
                <a:solidFill>
                  <a:srgbClr val="C00000"/>
                </a:solidFill>
                <a:latin typeface="Wingdings 3" panose="05040102010807070707" pitchFamily="18" charset="2"/>
                <a:cs typeface="DilleniaUPC" panose="02020603050405020304" pitchFamily="18" charset="-34"/>
              </a:rPr>
              <a:t></a:t>
            </a:r>
            <a:r>
              <a:rPr lang="th-TH" sz="3600" b="1" dirty="0">
                <a:solidFill>
                  <a:srgbClr val="FF0000"/>
                </a:solidFill>
                <a:latin typeface="Wingdings 3" panose="05040102010807070707" pitchFamily="18" charset="2"/>
                <a:cs typeface="DilleniaUPC" panose="02020603050405020304" pitchFamily="18" charset="-34"/>
              </a:rPr>
              <a:t>วัตถุประสงค์การวิจัย </a:t>
            </a:r>
            <a:endParaRPr lang="th-TH" sz="3600" b="1" dirty="0">
              <a:solidFill>
                <a:srgbClr val="FF0000"/>
              </a:solidFill>
              <a:latin typeface="Century Gothic" panose="020B0502020202020204" pitchFamily="34" charset="0"/>
              <a:cs typeface="DilleniaUPC" panose="02020603050405020304" pitchFamily="18" charset="-34"/>
            </a:endParaRPr>
          </a:p>
          <a:p>
            <a:r>
              <a:rPr lang="th-TH" sz="3600" b="1" dirty="0">
                <a:solidFill>
                  <a:srgbClr val="000000"/>
                </a:solidFill>
                <a:latin typeface="Century Gothic" panose="020B0502020202020204" pitchFamily="34" charset="0"/>
                <a:cs typeface="DilleniaUPC" panose="02020603050405020304" pitchFamily="18" charset="-34"/>
              </a:rPr>
              <a:t>  1) </a:t>
            </a:r>
            <a:r>
              <a:rPr lang="th-TH" sz="3600" b="1" dirty="0">
                <a:solidFill>
                  <a:srgbClr val="000000"/>
                </a:solidFill>
                <a:latin typeface="DilleniaUPC" panose="02020603050405020304" pitchFamily="18" charset="-34"/>
                <a:cs typeface="DilleniaUPC" panose="02020603050405020304" pitchFamily="18" charset="-34"/>
              </a:rPr>
              <a:t>เพื่อ</a:t>
            </a:r>
            <a:r>
              <a:rPr lang="th-TH" sz="3600" b="1" dirty="0">
                <a:solidFill>
                  <a:srgbClr val="00B050"/>
                </a:solidFill>
                <a:latin typeface="DilleniaUPC" panose="02020603050405020304" pitchFamily="18" charset="-34"/>
                <a:cs typeface="DilleniaUPC" panose="02020603050405020304" pitchFamily="18" charset="-34"/>
              </a:rPr>
              <a:t>ศึกษาระดับของ</a:t>
            </a:r>
            <a:r>
              <a:rPr lang="th-TH" sz="3600" b="1" dirty="0">
                <a:solidFill>
                  <a:srgbClr val="000000"/>
                </a:solidFill>
                <a:latin typeface="DilleniaUPC" panose="02020603050405020304" pitchFamily="18" charset="-34"/>
                <a:cs typeface="DilleniaUPC" panose="02020603050405020304" pitchFamily="18" charset="-34"/>
              </a:rPr>
              <a:t>ความเป็นองค์การแห่งการเรียนรู้ของมหาวิทยาลัยสงฆ์</a:t>
            </a:r>
          </a:p>
          <a:p>
            <a:r>
              <a:rPr lang="th-TH" sz="3600" b="1" dirty="0">
                <a:solidFill>
                  <a:srgbClr val="000000"/>
                </a:solidFill>
                <a:latin typeface="DilleniaUPC" panose="02020603050405020304" pitchFamily="18" charset="-34"/>
                <a:cs typeface="DilleniaUPC" panose="02020603050405020304" pitchFamily="18" charset="-34"/>
              </a:rPr>
              <a:t>  2) เพื่อ</a:t>
            </a:r>
            <a:r>
              <a:rPr lang="th-TH" sz="3600" b="1" dirty="0">
                <a:solidFill>
                  <a:srgbClr val="00B050"/>
                </a:solidFill>
                <a:latin typeface="DilleniaUPC" panose="02020603050405020304" pitchFamily="18" charset="-34"/>
                <a:cs typeface="DilleniaUPC" panose="02020603050405020304" pitchFamily="18" charset="-34"/>
              </a:rPr>
              <a:t>ศึกษาอิทธิพลของ</a:t>
            </a:r>
            <a:r>
              <a:rPr lang="th-TH" sz="3600" b="1" dirty="0">
                <a:solidFill>
                  <a:srgbClr val="000000"/>
                </a:solidFill>
                <a:latin typeface="DilleniaUPC" panose="02020603050405020304" pitchFamily="18" charset="-34"/>
                <a:cs typeface="DilleniaUPC" panose="02020603050405020304" pitchFamily="18" charset="-34"/>
              </a:rPr>
              <a:t>อค์การแห่งการเรียนรู้ตามหลักพุทธธรรมของมหาวิทยาลัยสงฆ์</a:t>
            </a:r>
          </a:p>
          <a:p>
            <a:r>
              <a:rPr lang="th-TH" sz="3600" b="1" dirty="0">
                <a:solidFill>
                  <a:srgbClr val="000000"/>
                </a:solidFill>
                <a:latin typeface="DilleniaUPC" panose="02020603050405020304" pitchFamily="18" charset="-34"/>
                <a:cs typeface="DilleniaUPC" panose="02020603050405020304" pitchFamily="18" charset="-34"/>
              </a:rPr>
              <a:t>  3) เพื่อ</a:t>
            </a:r>
            <a:r>
              <a:rPr lang="th-TH" sz="3600" b="1" dirty="0">
                <a:solidFill>
                  <a:srgbClr val="00B050"/>
                </a:solidFill>
                <a:latin typeface="DilleniaUPC" panose="02020603050405020304" pitchFamily="18" charset="-34"/>
                <a:cs typeface="DilleniaUPC" panose="02020603050405020304" pitchFamily="18" charset="-34"/>
              </a:rPr>
              <a:t>เสนอรูปแบบ</a:t>
            </a:r>
            <a:r>
              <a:rPr lang="th-TH" sz="3600" b="1" dirty="0">
                <a:solidFill>
                  <a:srgbClr val="000000"/>
                </a:solidFill>
                <a:latin typeface="DilleniaUPC" panose="02020603050405020304" pitchFamily="18" charset="-34"/>
                <a:cs typeface="DilleniaUPC" panose="02020603050405020304" pitchFamily="18" charset="-34"/>
              </a:rPr>
              <a:t>การพัฒนามหาวิทยาลัยสงฆ์สู่ความเป็นองค์การแห่งการเรียนรู้ </a:t>
            </a:r>
            <a:endParaRPr lang="th-TH" sz="3600" dirty="0">
              <a:solidFill>
                <a:srgbClr val="000000"/>
              </a:solidFill>
              <a:latin typeface="DilleniaUPC" panose="02020603050405020304" pitchFamily="18" charset="-34"/>
              <a:cs typeface="DilleniaUPC" panose="02020603050405020304" pitchFamily="18" charset="-3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1883" y="612648"/>
            <a:ext cx="6722745" cy="927177"/>
          </a:xfrm>
          <a:prstGeom prst="rect">
            <a:avLst/>
          </a:prstGeom>
          <a:solidFill>
            <a:srgbClr val="E0EDE9"/>
          </a:solidFill>
        </p:spPr>
        <p:txBody>
          <a:bodyPr vert="horz" wrap="square" lIns="0" tIns="0" rIns="0" bIns="0" rtlCol="0">
            <a:spAutoFit/>
          </a:bodyPr>
          <a:lstStyle/>
          <a:p>
            <a:pPr marR="239395" algn="ctr">
              <a:lnSpc>
                <a:spcPts val="7030"/>
              </a:lnSpc>
            </a:pPr>
            <a:r>
              <a:rPr lang="th-TH" dirty="0">
                <a:solidFill>
                  <a:srgbClr val="00B050"/>
                </a:solidFill>
                <a:latin typeface="DilleniaUPC" panose="02020603050405020304" pitchFamily="18" charset="-34"/>
                <a:cs typeface="DilleniaUPC" panose="02020603050405020304" pitchFamily="18" charset="-34"/>
              </a:rPr>
              <a:t>ขอบเขตของการวิจัย</a:t>
            </a:r>
            <a:endParaRPr dirty="0">
              <a:solidFill>
                <a:srgbClr val="00B050"/>
              </a:solidFill>
            </a:endParaRPr>
          </a:p>
        </p:txBody>
      </p:sp>
      <p:sp>
        <p:nvSpPr>
          <p:cNvPr id="4" name="object 4"/>
          <p:cNvSpPr/>
          <p:nvPr/>
        </p:nvSpPr>
        <p:spPr>
          <a:xfrm>
            <a:off x="2692526" y="4121277"/>
            <a:ext cx="7763509" cy="3175"/>
          </a:xfrm>
          <a:custGeom>
            <a:avLst/>
            <a:gdLst/>
            <a:ahLst/>
            <a:cxnLst/>
            <a:rect l="l" t="t" r="r" b="b"/>
            <a:pathLst>
              <a:path w="7763509" h="3175">
                <a:moveTo>
                  <a:pt x="7763256" y="0"/>
                </a:moveTo>
                <a:lnTo>
                  <a:pt x="0" y="0"/>
                </a:lnTo>
                <a:lnTo>
                  <a:pt x="0" y="3048"/>
                </a:lnTo>
                <a:lnTo>
                  <a:pt x="7763256" y="3048"/>
                </a:lnTo>
                <a:lnTo>
                  <a:pt x="7763256" y="0"/>
                </a:lnTo>
                <a:close/>
              </a:path>
            </a:pathLst>
          </a:custGeom>
          <a:solidFill>
            <a:srgbClr val="FF0000"/>
          </a:solidFill>
        </p:spPr>
        <p:txBody>
          <a:bodyPr wrap="square" lIns="0" tIns="0" rIns="0" bIns="0" rtlCol="0"/>
          <a:lstStyle/>
          <a:p>
            <a:endParaRPr/>
          </a:p>
        </p:txBody>
      </p:sp>
      <p:sp>
        <p:nvSpPr>
          <p:cNvPr id="6" name="object 6"/>
          <p:cNvSpPr txBox="1"/>
          <p:nvPr/>
        </p:nvSpPr>
        <p:spPr>
          <a:xfrm>
            <a:off x="1919540" y="2133600"/>
            <a:ext cx="9281860" cy="3197670"/>
          </a:xfrm>
          <a:prstGeom prst="rect">
            <a:avLst/>
          </a:prstGeom>
        </p:spPr>
        <p:txBody>
          <a:bodyPr vert="horz" wrap="square" lIns="0" tIns="57785" rIns="0" bIns="0" rtlCol="0">
            <a:spAutoFit/>
          </a:bodyPr>
          <a:lstStyle/>
          <a:p>
            <a:endParaRPr lang="en-US" sz="1200" dirty="0">
              <a:solidFill>
                <a:srgbClr val="000000"/>
              </a:solidFill>
              <a:latin typeface="Wingdings 3" panose="05040102010807070707" pitchFamily="18" charset="2"/>
            </a:endParaRPr>
          </a:p>
          <a:p>
            <a:r>
              <a:rPr lang="th-TH" sz="4800" dirty="0">
                <a:solidFill>
                  <a:srgbClr val="C00000"/>
                </a:solidFill>
                <a:latin typeface="Wingdings 3" panose="05040102010807070707" pitchFamily="18" charset="2"/>
              </a:rPr>
              <a:t></a:t>
            </a:r>
            <a:r>
              <a:rPr lang="th-TH" sz="4800" b="1" dirty="0">
                <a:solidFill>
                  <a:srgbClr val="6600CC"/>
                </a:solidFill>
                <a:latin typeface="DilleniaUPC" panose="02020603050405020304" pitchFamily="18" charset="-34"/>
                <a:cs typeface="DilleniaUPC" panose="02020603050405020304" pitchFamily="18" charset="-34"/>
              </a:rPr>
              <a:t>คำอธิบาย</a:t>
            </a:r>
            <a:r>
              <a:rPr lang="th-TH" sz="4800" b="1" dirty="0">
                <a:solidFill>
                  <a:srgbClr val="000000"/>
                </a:solidFill>
                <a:latin typeface="DilleniaUPC" panose="02020603050405020304" pitchFamily="18" charset="-34"/>
                <a:cs typeface="DilleniaUPC" panose="02020603050405020304" pitchFamily="18" charset="-34"/>
              </a:rPr>
              <a:t> </a:t>
            </a:r>
            <a:r>
              <a:rPr lang="th-TH" sz="4800" b="1" dirty="0">
                <a:solidFill>
                  <a:srgbClr val="FF0000"/>
                </a:solidFill>
                <a:latin typeface="Century Gothic" panose="020B0502020202020204" pitchFamily="34" charset="0"/>
                <a:cs typeface="DilleniaUPC" panose="02020603050405020304" pitchFamily="18" charset="-34"/>
              </a:rPr>
              <a:t>:</a:t>
            </a:r>
            <a:r>
              <a:rPr lang="th-TH" sz="4800" b="1" dirty="0">
                <a:solidFill>
                  <a:srgbClr val="000000"/>
                </a:solidFill>
                <a:latin typeface="Century Gothic" panose="020B0502020202020204" pitchFamily="34" charset="0"/>
                <a:cs typeface="DilleniaUPC" panose="02020603050405020304" pitchFamily="18" charset="-34"/>
              </a:rPr>
              <a:t> </a:t>
            </a:r>
            <a:r>
              <a:rPr lang="th-TH" sz="4800" b="1" dirty="0">
                <a:solidFill>
                  <a:srgbClr val="000000"/>
                </a:solidFill>
                <a:latin typeface="DilleniaUPC" panose="02020603050405020304" pitchFamily="18" charset="-34"/>
                <a:cs typeface="DilleniaUPC" panose="02020603050405020304" pitchFamily="18" charset="-34"/>
              </a:rPr>
              <a:t>ระบุขอบเขตของการวิจัยใน เชิงปริมาณ และ เชิงคุณภาพ ที่เชื่อมโยงกับปัญหาที่ทำการวิจัย</a:t>
            </a:r>
          </a:p>
          <a:p>
            <a:r>
              <a:rPr lang="th-TH" sz="4800" b="1" dirty="0">
                <a:solidFill>
                  <a:srgbClr val="000000"/>
                </a:solidFill>
                <a:latin typeface="DilleniaUPC" panose="02020603050405020304" pitchFamily="18" charset="-34"/>
                <a:cs typeface="DilleniaUPC" panose="02020603050405020304" pitchFamily="18" charset="-34"/>
              </a:rPr>
              <a:t>*</a:t>
            </a:r>
            <a:r>
              <a:rPr lang="th-TH" sz="4800" b="1" dirty="0">
                <a:solidFill>
                  <a:srgbClr val="FF0000"/>
                </a:solidFill>
                <a:latin typeface="DilleniaUPC" panose="02020603050405020304" pitchFamily="18" charset="-34"/>
                <a:cs typeface="DilleniaUPC" panose="02020603050405020304" pitchFamily="18" charset="-34"/>
              </a:rPr>
              <a:t>แต่ไม่กำหนดโดยตรงในชื่อโครงการวิจัยและวัตถุประสงค์ของโครงการวิจัยได้</a:t>
            </a:r>
            <a:r>
              <a:rPr lang="th-TH" sz="4800" b="1" dirty="0">
                <a:solidFill>
                  <a:srgbClr val="000000"/>
                </a:solidFill>
                <a:latin typeface="DilleniaUPC" panose="02020603050405020304" pitchFamily="18" charset="-34"/>
                <a:cs typeface="DilleniaUPC" panose="02020603050405020304" pitchFamily="18" charset="-34"/>
              </a:rPr>
              <a:t>*</a:t>
            </a:r>
            <a:endParaRPr lang="th-TH" sz="4800" dirty="0">
              <a:solidFill>
                <a:srgbClr val="000000"/>
              </a:solidFill>
              <a:latin typeface="DilleniaUPC" panose="02020603050405020304" pitchFamily="18" charset="-34"/>
              <a:cs typeface="DilleniaUPC" panose="02020603050405020304" pitchFamily="18" charset="-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0E62-8C6B-47BF-A794-9176FCA6CE9E}"/>
              </a:ext>
            </a:extLst>
          </p:cNvPr>
          <p:cNvSpPr>
            <a:spLocks noGrp="1"/>
          </p:cNvSpPr>
          <p:nvPr>
            <p:ph type="title"/>
          </p:nvPr>
        </p:nvSpPr>
        <p:spPr>
          <a:xfrm>
            <a:off x="1752600" y="762000"/>
            <a:ext cx="5105400" cy="738664"/>
          </a:xfrm>
        </p:spPr>
        <p:txBody>
          <a:bodyPr/>
          <a:lstStyle/>
          <a:p>
            <a:r>
              <a:rPr lang="th-TH" sz="4800" dirty="0">
                <a:solidFill>
                  <a:srgbClr val="00B050"/>
                </a:solidFill>
                <a:latin typeface="DilleniaUPC" panose="02020603050405020304" pitchFamily="18" charset="-34"/>
                <a:cs typeface="DilleniaUPC" panose="02020603050405020304" pitchFamily="18" charset="-34"/>
              </a:rPr>
              <a:t>วิธีเขียนขอบเขตมี ดังนี้</a:t>
            </a:r>
            <a:endParaRPr lang="en-US" sz="4800" dirty="0">
              <a:solidFill>
                <a:srgbClr val="00B050"/>
              </a:solidFill>
              <a:latin typeface="DilleniaUPC" panose="02020603050405020304" pitchFamily="18" charset="-34"/>
              <a:cs typeface="DilleniaUPC" panose="02020603050405020304" pitchFamily="18" charset="-34"/>
            </a:endParaRPr>
          </a:p>
        </p:txBody>
      </p:sp>
      <p:sp>
        <p:nvSpPr>
          <p:cNvPr id="3" name="Text Placeholder 2">
            <a:extLst>
              <a:ext uri="{FF2B5EF4-FFF2-40B4-BE49-F238E27FC236}">
                <a16:creationId xmlns:a16="http://schemas.microsoft.com/office/drawing/2014/main" id="{C14294CD-A8A9-4FA5-963B-0937B31C1DE6}"/>
              </a:ext>
            </a:extLst>
          </p:cNvPr>
          <p:cNvSpPr>
            <a:spLocks noGrp="1"/>
          </p:cNvSpPr>
          <p:nvPr>
            <p:ph type="body" idx="1"/>
          </p:nvPr>
        </p:nvSpPr>
        <p:spPr>
          <a:xfrm>
            <a:off x="762000" y="1828800"/>
            <a:ext cx="11353800" cy="3323987"/>
          </a:xfrm>
        </p:spPr>
        <p:txBody>
          <a:bodyPr/>
          <a:lstStyle/>
          <a:p>
            <a:r>
              <a:rPr lang="en-US" sz="3600" dirty="0">
                <a:latin typeface="DilleniaUPC" panose="02020603050405020304" pitchFamily="18" charset="-34"/>
                <a:cs typeface="DilleniaUPC" panose="02020603050405020304" pitchFamily="18" charset="-34"/>
              </a:rPr>
              <a:t>1.</a:t>
            </a:r>
            <a:r>
              <a:rPr lang="th-TH" sz="3600" dirty="0">
                <a:latin typeface="DilleniaUPC" panose="02020603050405020304" pitchFamily="18" charset="-34"/>
                <a:cs typeface="DilleniaUPC" panose="02020603050405020304" pitchFamily="18" charset="-34"/>
              </a:rPr>
              <a:t> ขอบเขตด้านเนื้อหา ที่ได้สรุปแนวคิดทฤษฎีที่นำมาใช้ หรือ ประยุกต์ใช้ในการวิจัยนี้</a:t>
            </a:r>
          </a:p>
          <a:p>
            <a:r>
              <a:rPr lang="en-US" sz="3600" dirty="0">
                <a:latin typeface="DilleniaUPC" panose="02020603050405020304" pitchFamily="18" charset="-34"/>
                <a:cs typeface="DilleniaUPC" panose="02020603050405020304" pitchFamily="18" charset="-34"/>
              </a:rPr>
              <a:t>2. </a:t>
            </a:r>
            <a:r>
              <a:rPr lang="th-TH" sz="3600" dirty="0">
                <a:latin typeface="DilleniaUPC" panose="02020603050405020304" pitchFamily="18" charset="-34"/>
                <a:cs typeface="DilleniaUPC" panose="02020603050405020304" pitchFamily="18" charset="-34"/>
              </a:rPr>
              <a:t>ขอบเขตด้านตัวแปร (ถ้ามี) ให้ระบุถึงตัวแปรอิสระ และตัวแปรตาม</a:t>
            </a:r>
          </a:p>
          <a:p>
            <a:r>
              <a:rPr lang="en-US" sz="3600" dirty="0">
                <a:latin typeface="DilleniaUPC" panose="02020603050405020304" pitchFamily="18" charset="-34"/>
                <a:cs typeface="DilleniaUPC" panose="02020603050405020304" pitchFamily="18" charset="-34"/>
              </a:rPr>
              <a:t>3.</a:t>
            </a:r>
            <a:r>
              <a:rPr lang="th-TH" sz="3600" dirty="0">
                <a:latin typeface="DilleniaUPC" panose="02020603050405020304" pitchFamily="18" charset="-34"/>
                <a:cs typeface="DilleniaUPC" panose="02020603050405020304" pitchFamily="18" charset="-34"/>
              </a:rPr>
              <a:t> ขอบเขตด้านประชากร ให้มีการระบุคุณลักษณะ แหล่งที่อยู่ จำนวนของประชากร</a:t>
            </a:r>
          </a:p>
          <a:p>
            <a:r>
              <a:rPr lang="en-US" sz="3600" dirty="0">
                <a:latin typeface="DilleniaUPC" panose="02020603050405020304" pitchFamily="18" charset="-34"/>
                <a:cs typeface="DilleniaUPC" panose="02020603050405020304" pitchFamily="18" charset="-34"/>
              </a:rPr>
              <a:t>4.</a:t>
            </a:r>
            <a:r>
              <a:rPr lang="th-TH" sz="3600" dirty="0">
                <a:latin typeface="DilleniaUPC" panose="02020603050405020304" pitchFamily="18" charset="-34"/>
                <a:cs typeface="DilleniaUPC" panose="02020603050405020304" pitchFamily="18" charset="-34"/>
              </a:rPr>
              <a:t> ขอบเขตด้านกลุ่มตัวอย่าง ให้ระบุถึงวิธีการได้มาซึ่งกลุ่มตัวอย่าง</a:t>
            </a:r>
          </a:p>
          <a:p>
            <a:r>
              <a:rPr lang="en-US" sz="3600" dirty="0">
                <a:latin typeface="DilleniaUPC" panose="02020603050405020304" pitchFamily="18" charset="-34"/>
                <a:cs typeface="DilleniaUPC" panose="02020603050405020304" pitchFamily="18" charset="-34"/>
              </a:rPr>
              <a:t>5.</a:t>
            </a:r>
            <a:r>
              <a:rPr lang="th-TH" sz="3600" dirty="0">
                <a:latin typeface="DilleniaUPC" panose="02020603050405020304" pitchFamily="18" charset="-34"/>
                <a:cs typeface="DilleniaUPC" panose="02020603050405020304" pitchFamily="18" charset="-34"/>
              </a:rPr>
              <a:t> ขอบเขตด้านสถานที่ และช่วงเวลาที่ใช้ในการวิจัย (ตั้งแต่ได้รับการอนุมัติจนกระทั่งคาดว่าจะดำเนินการแล้วเสร็จ)</a:t>
            </a:r>
            <a:endParaRPr lang="en-US" sz="3600" dirty="0">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3507854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439400" cy="839805"/>
          </a:xfrm>
        </p:spPr>
        <p:txBody>
          <a:bodyPr>
            <a:noAutofit/>
          </a:bodyPr>
          <a:lstStyle/>
          <a:p>
            <a:pPr algn="ctr"/>
            <a:r>
              <a:rPr lang="th-TH" sz="4400" dirty="0">
                <a:solidFill>
                  <a:srgbClr val="FF0000"/>
                </a:solidFill>
                <a:latin typeface="AngsanaUPC" panose="02020603050405020304" pitchFamily="18" charset="-34"/>
                <a:cs typeface="AngsanaUPC" panose="02020603050405020304" pitchFamily="18" charset="-34"/>
              </a:rPr>
              <a:t>ตัวอย่างการเขียน </a:t>
            </a:r>
            <a:r>
              <a:rPr lang="th-TH" sz="4400" b="1" dirty="0">
                <a:solidFill>
                  <a:schemeClr val="tx1"/>
                </a:solidFill>
                <a:latin typeface="AngsanaUPC" panose="02020603050405020304" pitchFamily="18" charset="-34"/>
                <a:cs typeface="AngsanaUPC" panose="02020603050405020304" pitchFamily="18" charset="-34"/>
              </a:rPr>
              <a:t>ขอบเขตด้านเนื้อหา</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28600" y="1219201"/>
            <a:ext cx="11811000" cy="5501639"/>
          </a:xfrm>
        </p:spPr>
        <p:txBody>
          <a:bodyPr>
            <a:normAutofit/>
          </a:bodyPr>
          <a:lstStyle/>
          <a:p>
            <a:r>
              <a:rPr lang="en-US" sz="3200" b="0" dirty="0">
                <a:solidFill>
                  <a:srgbClr val="FF0000"/>
                </a:solidFill>
                <a:latin typeface="AngsanaUPC" panose="02020603050405020304" pitchFamily="18" charset="-34"/>
                <a:cs typeface="AngsanaUPC" panose="02020603050405020304" pitchFamily="18" charset="-34"/>
              </a:rPr>
              <a:t>1</a:t>
            </a:r>
            <a:r>
              <a:rPr lang="en-US" sz="3200" b="0" dirty="0">
                <a:solidFill>
                  <a:srgbClr val="FF0000"/>
                </a:solidFill>
                <a:latin typeface="AngsanaUPC" panose="02020603050405020304" pitchFamily="18" charset="-34"/>
                <a:cs typeface="+mj-cs"/>
              </a:rPr>
              <a:t>. </a:t>
            </a:r>
            <a:r>
              <a:rPr lang="th-TH" sz="2800" b="0" dirty="0">
                <a:solidFill>
                  <a:srgbClr val="FF0000"/>
                </a:solidFill>
                <a:latin typeface="AngsanaUPC" panose="02020603050405020304" pitchFamily="18" charset="-34"/>
                <a:cs typeface="+mj-cs"/>
              </a:rPr>
              <a:t>ดำเนินการศึกษาแนวคิดเกี่ยวกับสภาพปัญหาและลักษณะของการเป็นทหารอาชีพ รวมถึงสภาพปัญหาในด้านทหารอาชีพ </a:t>
            </a:r>
            <a:r>
              <a:rPr lang="th-TH" sz="2800" b="0" dirty="0">
                <a:latin typeface="AngsanaUPC" panose="02020603050405020304" pitchFamily="18" charset="-34"/>
                <a:cs typeface="+mj-cs"/>
              </a:rPr>
              <a:t>พบว่า ทหารอาชีพนั้นจะต้องมีความสำนึกด้านอาชีพอยู่ตลอดเวลาว่าตนเองเป็นทหาร มีบทบาทและอำนาจหน้าที่อย่างชัดเจน จะต้องตระหนักอยู่เสมอว่าไม่ควรมีส่วนเกี่ยวข้องกับอาชีพอื่นๆ จะต้องรักษาความเป็นทหารไว้ตลอดเวลาทั้งในด้านจิตใจ พฤติกรรม และจิตวิญญาณ ไม่ได้เป็นอาชีพที่ทำเพื่อรายได้ แต่เป็นอาชีพที่ทำเพื่อประเทศชาติ ได้รับความไว้วางใจจากประชาชน โดยพบว่า ปัญหาสำคัญที่เกิดขึ้นด้านการเป็นทหารอาชีพ คือ ความกดดันทางสังคม การเปลี่ยนแปลงทางสังคมที่รวดเร็ว ทำให้ทหารบางนายได้หลุดจากความเป็นทหารอาชีพ เข้าไปสู่เส้นทางการเมือง ธุรกิจ รวมถึงการเป็นผู้มีอิทธิพลต่างๆ  โดยเฉพาะในมิติด้านการเมืองพบว่า ทหารได้มีส่วนเกี่ยวข้องกับการเมือง ทั้งทางตรงและทางอ้อม ทำให้ขาดความเป็นทหารอาชีพได้  (</a:t>
            </a:r>
            <a:r>
              <a:rPr lang="en-US" sz="2800" b="0" dirty="0">
                <a:latin typeface="AngsanaUPC" panose="02020603050405020304" pitchFamily="18" charset="-34"/>
                <a:cs typeface="+mj-cs"/>
              </a:rPr>
              <a:t>Pion-Berlin, 2001; </a:t>
            </a:r>
            <a:r>
              <a:rPr lang="en-US" sz="2800" b="0" dirty="0" err="1">
                <a:latin typeface="AngsanaUPC" panose="02020603050405020304" pitchFamily="18" charset="-34"/>
                <a:cs typeface="+mj-cs"/>
              </a:rPr>
              <a:t>Jongnam</a:t>
            </a:r>
            <a:r>
              <a:rPr lang="en-US" sz="2800" b="0" dirty="0">
                <a:latin typeface="AngsanaUPC" panose="02020603050405020304" pitchFamily="18" charset="-34"/>
                <a:cs typeface="+mj-cs"/>
              </a:rPr>
              <a:t>,  2006; Moten, 2011; </a:t>
            </a:r>
            <a:r>
              <a:rPr lang="en-US" sz="2800" b="0" dirty="0" err="1">
                <a:latin typeface="AngsanaUPC" panose="02020603050405020304" pitchFamily="18" charset="-34"/>
                <a:cs typeface="+mj-cs"/>
              </a:rPr>
              <a:t>Suwunwijitr</a:t>
            </a:r>
            <a:r>
              <a:rPr lang="en-US" sz="2800" b="0" dirty="0">
                <a:latin typeface="AngsanaUPC" panose="02020603050405020304" pitchFamily="18" charset="-34"/>
                <a:cs typeface="+mj-cs"/>
              </a:rPr>
              <a:t> &amp;  </a:t>
            </a:r>
            <a:r>
              <a:rPr lang="en-US" sz="2800" b="0" dirty="0" err="1">
                <a:latin typeface="AngsanaUPC" panose="02020603050405020304" pitchFamily="18" charset="-34"/>
                <a:cs typeface="+mj-cs"/>
              </a:rPr>
              <a:t>Klinsuk</a:t>
            </a:r>
            <a:r>
              <a:rPr lang="en-US" sz="2800" b="0" dirty="0">
                <a:latin typeface="AngsanaUPC" panose="02020603050405020304" pitchFamily="18" charset="-34"/>
                <a:cs typeface="+mj-cs"/>
              </a:rPr>
              <a:t>, 2021; </a:t>
            </a:r>
            <a:r>
              <a:rPr lang="th-TH" sz="2800" b="0" dirty="0">
                <a:latin typeface="AngsanaUPC" panose="02020603050405020304" pitchFamily="18" charset="-34"/>
                <a:cs typeface="+mj-cs"/>
              </a:rPr>
              <a:t>สุจิต บุญบงการ, 2549; สรศักดิ์ งามขจรกุลกิจ, 2557)</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43</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305625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439400" cy="839805"/>
          </a:xfrm>
        </p:spPr>
        <p:txBody>
          <a:bodyPr>
            <a:noAutofit/>
          </a:bodyPr>
          <a:lstStyle/>
          <a:p>
            <a:pPr algn="ctr"/>
            <a:r>
              <a:rPr lang="th-TH" sz="4400" dirty="0">
                <a:solidFill>
                  <a:srgbClr val="FF0000"/>
                </a:solidFill>
                <a:latin typeface="AngsanaUPC" panose="02020603050405020304" pitchFamily="18" charset="-34"/>
                <a:cs typeface="AngsanaUPC" panose="02020603050405020304" pitchFamily="18" charset="-34"/>
              </a:rPr>
              <a:t>ตัวอย่างการเขียน </a:t>
            </a:r>
            <a:r>
              <a:rPr lang="th-TH" sz="4400" b="1" dirty="0">
                <a:solidFill>
                  <a:schemeClr val="tx1"/>
                </a:solidFill>
                <a:latin typeface="AngsanaUPC" panose="02020603050405020304" pitchFamily="18" charset="-34"/>
                <a:cs typeface="AngsanaUPC" panose="02020603050405020304" pitchFamily="18" charset="-34"/>
              </a:rPr>
              <a:t>ขอบเขตด้านเนื้อหา</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28600" y="1219201"/>
            <a:ext cx="11811000" cy="5501639"/>
          </a:xfrm>
        </p:spPr>
        <p:txBody>
          <a:bodyPr>
            <a:normAutofit/>
          </a:bodyPr>
          <a:lstStyle/>
          <a:p>
            <a:r>
              <a:rPr lang="en-US" sz="2400" b="0" dirty="0">
                <a:solidFill>
                  <a:srgbClr val="FF0000"/>
                </a:solidFill>
                <a:latin typeface="AngsanaUPC" panose="02020603050405020304" pitchFamily="18" charset="-34"/>
                <a:cs typeface="AngsanaUPC" panose="02020603050405020304" pitchFamily="18" charset="-34"/>
              </a:rPr>
              <a:t>2. </a:t>
            </a:r>
            <a:r>
              <a:rPr lang="th-TH" sz="2400" b="0" dirty="0">
                <a:solidFill>
                  <a:srgbClr val="FF0000"/>
                </a:solidFill>
                <a:latin typeface="AngsanaUPC" panose="02020603050405020304" pitchFamily="18" charset="-34"/>
                <a:cs typeface="AngsanaUPC" panose="02020603050405020304" pitchFamily="18" charset="-34"/>
              </a:rPr>
              <a:t>ดำเนินการศึกษาเกี่ยวกับทหารอาชีพ </a:t>
            </a:r>
            <a:r>
              <a:rPr lang="th-TH" sz="2400" b="0" dirty="0">
                <a:latin typeface="AngsanaUPC" panose="02020603050405020304" pitchFamily="18" charset="-34"/>
                <a:cs typeface="AngsanaUPC" panose="02020603050405020304" pitchFamily="18" charset="-34"/>
              </a:rPr>
              <a:t>พบว่า การเป็นทหารอาชีพจะต้องมีความตระหนักอยู่ตลอดเวลาว่าตนเองเป็นผู้ได้รับมอบความไว้วางใจจากประชาชนในการดูแลประเทศชาติ ปกป้องประเทศชาติจากการรุกรานของภายนอก การดูแลความมั่นคง เป็นผู้ใช้อาวุธที่มีอำนาจในการทำลายล้างสูง ซึ่งการมีบทบาทและอำนาจดังกล่าว หากนำมาใช้ผิดประเภทก็จะก่อให้เกิดความเสียหายแก่ประเทศชาติเป็นอย่างมาก ดังนั้นในการเป็นทหารอาชีพนั้นจะต้องอยู่ภายใต้กรอบของงานด้านความเชี่ยวชาญในการทำการรบและสงคราม การมีความรับผิดชอบต่อหน้าที่ มีความสำนึกในการเป็นทหาร ฝึกฝนตนเองให้มีความสามารถอย่างแท้จริง ความกล้าหาญ มีบทบาทเฉพาะในด้านการปฏิบัติการทางทหารเพื่อการสงคราม และการปฏิบัติการทางทหารนอกเหนือการสงครามที่มุ่งตอบสนองผลประโยชน์ของสังคมไทยในอันที่จะอยู่รอดปลอดภัย พ้นจากภัยคุกคามด้วยอาวุธ และความรุนแรงอื่นๆ โดยจะต้องไม่ยุ่งเกี่ยวกับการเมือง หรือการมีอาชีพอื่นใดร่วมกับอาชีพทหาร ที่จะสามารถทำให้การมีอำนาจ บทบาท ดังกล่าวเอื้อประโยชน์ได้ (</a:t>
            </a:r>
            <a:r>
              <a:rPr lang="en-US" sz="2400" b="0" dirty="0">
                <a:latin typeface="AngsanaUPC" panose="02020603050405020304" pitchFamily="18" charset="-34"/>
                <a:cs typeface="AngsanaUPC" panose="02020603050405020304" pitchFamily="18" charset="-34"/>
              </a:rPr>
              <a:t>Huntington, 1957; </a:t>
            </a:r>
            <a:r>
              <a:rPr lang="en-US" sz="2400" b="0" dirty="0" err="1">
                <a:latin typeface="AngsanaUPC" panose="02020603050405020304" pitchFamily="18" charset="-34"/>
                <a:cs typeface="AngsanaUPC" panose="02020603050405020304" pitchFamily="18" charset="-34"/>
              </a:rPr>
              <a:t>Jongnam</a:t>
            </a:r>
            <a:r>
              <a:rPr lang="en-US" sz="2400" b="0" dirty="0">
                <a:latin typeface="AngsanaUPC" panose="02020603050405020304" pitchFamily="18" charset="-34"/>
                <a:cs typeface="AngsanaUPC" panose="02020603050405020304" pitchFamily="18" charset="-34"/>
              </a:rPr>
              <a:t>, 2006; KMA, 2016; Moten, 2011; </a:t>
            </a:r>
            <a:r>
              <a:rPr lang="en-US" sz="2400" b="0" dirty="0" err="1">
                <a:latin typeface="AngsanaUPC" panose="02020603050405020304" pitchFamily="18" charset="-34"/>
                <a:cs typeface="AngsanaUPC" panose="02020603050405020304" pitchFamily="18" charset="-34"/>
              </a:rPr>
              <a:t>Novy</a:t>
            </a:r>
            <a:r>
              <a:rPr lang="en-US" sz="2400" b="0" dirty="0">
                <a:latin typeface="AngsanaUPC" panose="02020603050405020304" pitchFamily="18" charset="-34"/>
                <a:cs typeface="AngsanaUPC" panose="02020603050405020304" pitchFamily="18" charset="-34"/>
              </a:rPr>
              <a:t>, 2017; Thomas, 2011; </a:t>
            </a:r>
            <a:r>
              <a:rPr lang="en-US" sz="2400" b="0" dirty="0" err="1">
                <a:latin typeface="AngsanaUPC" panose="02020603050405020304" pitchFamily="18" charset="-34"/>
                <a:cs typeface="AngsanaUPC" panose="02020603050405020304" pitchFamily="18" charset="-34"/>
              </a:rPr>
              <a:t>Thirumoorthy</a:t>
            </a:r>
            <a:r>
              <a:rPr lang="en-US" sz="2400" b="0" dirty="0">
                <a:latin typeface="AngsanaUPC" panose="02020603050405020304" pitchFamily="18" charset="-34"/>
                <a:cs typeface="AngsanaUPC" panose="02020603050405020304" pitchFamily="18" charset="-34"/>
              </a:rPr>
              <a:t>, 2000; </a:t>
            </a:r>
            <a:r>
              <a:rPr lang="th-TH" sz="2400" b="0" dirty="0">
                <a:latin typeface="AngsanaUPC" panose="02020603050405020304" pitchFamily="18" charset="-34"/>
                <a:cs typeface="AngsanaUPC" panose="02020603050405020304" pitchFamily="18" charset="-34"/>
              </a:rPr>
              <a:t>กนกอร สมปราชญ์, 2550; กองบัญชาการกองทัพไทย, 2563; กองบัญชาการกองทัพไทย, 2565; ทวี แจ่มจำรัส, 2562; วิชัย  ชูเชิด, 2564) การศึกษาแนวคิดดังกล่าว ผู้วิจัยเลือกทำการศึกษา ความเป็นทหารอาชีพของนายทหารสัญญาบัตร (</a:t>
            </a:r>
            <a:r>
              <a:rPr lang="en-US" sz="2400" b="0" dirty="0">
                <a:latin typeface="AngsanaUPC" panose="02020603050405020304" pitchFamily="18" charset="-34"/>
                <a:cs typeface="AngsanaUPC" panose="02020603050405020304" pitchFamily="18" charset="-34"/>
              </a:rPr>
              <a:t>Professional Military of the Commissioned Officer, PFMLCO) </a:t>
            </a:r>
            <a:r>
              <a:rPr lang="th-TH" sz="2400" b="0" dirty="0">
                <a:latin typeface="AngsanaUPC" panose="02020603050405020304" pitchFamily="18" charset="-34"/>
                <a:cs typeface="AngsanaUPC" panose="02020603050405020304" pitchFamily="18" charset="-34"/>
              </a:rPr>
              <a:t>ใน 3 องค์ประกอบ ได้แก่  ความเชี่ยวชาญ (</a:t>
            </a:r>
            <a:r>
              <a:rPr lang="en-US" sz="2400" b="0" dirty="0">
                <a:latin typeface="AngsanaUPC" panose="02020603050405020304" pitchFamily="18" charset="-34"/>
                <a:cs typeface="AngsanaUPC" panose="02020603050405020304" pitchFamily="18" charset="-34"/>
              </a:rPr>
              <a:t>Expertise, EXPT) </a:t>
            </a:r>
            <a:r>
              <a:rPr lang="th-TH" sz="2400" b="0" dirty="0">
                <a:latin typeface="AngsanaUPC" panose="02020603050405020304" pitchFamily="18" charset="-34"/>
                <a:cs typeface="AngsanaUPC" panose="02020603050405020304" pitchFamily="18" charset="-34"/>
              </a:rPr>
              <a:t>ความรับผิดชอบ (</a:t>
            </a:r>
            <a:r>
              <a:rPr lang="en-US" sz="2400" b="0" dirty="0">
                <a:latin typeface="AngsanaUPC" panose="02020603050405020304" pitchFamily="18" charset="-34"/>
                <a:cs typeface="AngsanaUPC" panose="02020603050405020304" pitchFamily="18" charset="-34"/>
              </a:rPr>
              <a:t>Responsibility, REPB) </a:t>
            </a:r>
            <a:r>
              <a:rPr lang="th-TH" sz="2400" b="0" dirty="0">
                <a:latin typeface="AngsanaUPC" panose="02020603050405020304" pitchFamily="18" charset="-34"/>
                <a:cs typeface="AngsanaUPC" panose="02020603050405020304" pitchFamily="18" charset="-34"/>
              </a:rPr>
              <a:t>การให้ความร่วมมือและรักหมู่คณะ (</a:t>
            </a:r>
            <a:r>
              <a:rPr lang="en-US" sz="2400" b="0" dirty="0">
                <a:latin typeface="AngsanaUPC" panose="02020603050405020304" pitchFamily="18" charset="-34"/>
                <a:cs typeface="AngsanaUPC" panose="02020603050405020304" pitchFamily="18" charset="-34"/>
              </a:rPr>
              <a:t>Cooperation and Love for the Group, COLG)</a:t>
            </a:r>
            <a:endParaRPr lang="th-TH" sz="2400" b="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44</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346252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495298" y="595679"/>
            <a:ext cx="11430000" cy="757990"/>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ขอบเขตด้านเนื้อหา (ต่อ)</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95298" y="1371599"/>
            <a:ext cx="11620500" cy="5331311"/>
          </a:xfrm>
        </p:spPr>
        <p:txBody>
          <a:bodyPr>
            <a:normAutofit fontScale="85000" lnSpcReduction="10000"/>
          </a:bodyPr>
          <a:lstStyle/>
          <a:p>
            <a:r>
              <a:rPr lang="en-US" sz="2800" b="0" dirty="0">
                <a:solidFill>
                  <a:srgbClr val="FF0000"/>
                </a:solidFill>
                <a:latin typeface="AngsanaUPC" panose="02020603050405020304" pitchFamily="18" charset="-34"/>
                <a:cs typeface="AngsanaUPC" panose="02020603050405020304" pitchFamily="18" charset="-34"/>
              </a:rPr>
              <a:t>3. </a:t>
            </a:r>
            <a:r>
              <a:rPr lang="th-TH" sz="2800" b="0" dirty="0">
                <a:solidFill>
                  <a:srgbClr val="FF0000"/>
                </a:solidFill>
                <a:latin typeface="AngsanaUPC" panose="02020603050405020304" pitchFamily="18" charset="-34"/>
                <a:cs typeface="AngsanaUPC" panose="02020603050405020304" pitchFamily="18" charset="-34"/>
              </a:rPr>
              <a:t>ดำเนินการศึกษาเกี่ยวกับระบบการศึกษาของทหารสัญญาบัตร </a:t>
            </a:r>
            <a:r>
              <a:rPr lang="th-TH" sz="2800" b="0" dirty="0">
                <a:latin typeface="AngsanaUPC" panose="02020603050405020304" pitchFamily="18" charset="-34"/>
                <a:cs typeface="AngsanaUPC" panose="02020603050405020304" pitchFamily="18" charset="-34"/>
              </a:rPr>
              <a:t>พบว่า  การสอนวิชาพลเรือนในโรงเรียนทหาร เรียกว่า การศึกษา สำหรับหลักสูตรที่เป็นการฝึกทางทหารอย่างเดียวจะเรียกว่า การฝึกหัดอบรม ส่วนการฝึกตามวงรอบของหน่วยทหารจะเรียกว่า การฝึก ดังนั้นระบบการศึกษาทางการทหารจึงเกี่ยวข้องกับ การฝึกซึ่งเป็นเรื่องเกี่ยวกับการเพิ่มพูนความรู้และความชำนาญเพื่อการทำงานเฉพาะหน้าที่ ส่วนการศึกษาเกี่ยวกับการเพิ่มความรู้ทั่วไป ระบบการจัดการศึกษาของทหาร กระทรวงกลาโหมได้จัดการศึกษาตามแนวทางของพระราชบัญญัติการศึกษาแห่งชาติ พ.ศ. 2542 โดยใช้การฝึก การศึกษาเรียนรู้ และฝึกประสบการณ์ เพื่อให้กองทัพมีความพร้อมในด้านกำลังพล ด้านยุทโธปกรณ์ ด้านการศึกษา ด้านการฝึก ด้านแผนปฏิบัติ ทำให้มีส่วนสำคัญในการสร้างผู้นำ และความพร้อมทางทหาร นอกจากนี้แล้ว ระบบการศึกษาเป็นเรื่องของการสร้างองค์ความรู้ที่เกิดจากการจัดสภาพแวดล้อม สังคมการเรียนรู้ และปัจจัยเกื้อหนุนให้บุคคลเรียนรู้อย่างต่อเนื่องตลอดชีวิต การศึกษาของประเทศไทยตามที่กำหนดไว้ในพระราชบัญญัติการศึกษาแห่งชาติ พ.ศ. 2542 แก้ไขเพิ่มเติม (ฉบับที่ 2) พ.ศ. 2545 มาตรา 15 ได้มีข้อกำหนดเกี่ยวกับระบบการศึกษา ที่แบ่งออกเป็น 3 รูปแบบ คือ การศึกษาในระบบโรงเรียน การศึกษานอกระบบโรงเรียน และการศึกษาตามอัธยาศัย (</a:t>
            </a:r>
            <a:r>
              <a:rPr lang="en-US" sz="2800" b="0" dirty="0">
                <a:latin typeface="AngsanaUPC" panose="02020603050405020304" pitchFamily="18" charset="-34"/>
                <a:cs typeface="AngsanaUPC" panose="02020603050405020304" pitchFamily="18" charset="-34"/>
              </a:rPr>
              <a:t>Morgenthau, 2006; </a:t>
            </a:r>
            <a:r>
              <a:rPr lang="en-US" sz="2800" b="0" dirty="0" err="1">
                <a:latin typeface="AngsanaUPC" panose="02020603050405020304" pitchFamily="18" charset="-34"/>
                <a:cs typeface="AngsanaUPC" panose="02020603050405020304" pitchFamily="18" charset="-34"/>
              </a:rPr>
              <a:t>Pestolesi</a:t>
            </a:r>
            <a:r>
              <a:rPr lang="en-US" sz="2800" b="0" dirty="0">
                <a:latin typeface="AngsanaUPC" panose="02020603050405020304" pitchFamily="18" charset="-34"/>
                <a:cs typeface="AngsanaUPC" panose="02020603050405020304" pitchFamily="18" charset="-34"/>
              </a:rPr>
              <a:t>  &amp; Baker,  1990; Arends, 2001; Joyce, </a:t>
            </a:r>
            <a:r>
              <a:rPr lang="en-US" sz="2800" b="0" dirty="0" err="1">
                <a:latin typeface="AngsanaUPC" panose="02020603050405020304" pitchFamily="18" charset="-34"/>
                <a:cs typeface="AngsanaUPC" panose="02020603050405020304" pitchFamily="18" charset="-34"/>
              </a:rPr>
              <a:t>weil</a:t>
            </a:r>
            <a:r>
              <a:rPr lang="en-US" sz="2800" b="0" dirty="0">
                <a:latin typeface="AngsanaUPC" panose="02020603050405020304" pitchFamily="18" charset="-34"/>
                <a:cs typeface="AngsanaUPC" panose="02020603050405020304" pitchFamily="18" charset="-34"/>
              </a:rPr>
              <a:t> &amp; Showers, 1992; </a:t>
            </a:r>
            <a:r>
              <a:rPr lang="en-US" sz="2800" b="0" dirty="0" err="1">
                <a:latin typeface="AngsanaUPC" panose="02020603050405020304" pitchFamily="18" charset="-34"/>
                <a:cs typeface="AngsanaUPC" panose="02020603050405020304" pitchFamily="18" charset="-34"/>
              </a:rPr>
              <a:t>Aydemir</a:t>
            </a:r>
            <a:r>
              <a:rPr lang="en-US" sz="2800" b="0" dirty="0">
                <a:latin typeface="AngsanaUPC" panose="02020603050405020304" pitchFamily="18" charset="-34"/>
                <a:cs typeface="AngsanaUPC" panose="02020603050405020304" pitchFamily="18" charset="-34"/>
              </a:rPr>
              <a:t>, </a:t>
            </a:r>
            <a:r>
              <a:rPr lang="en-US" sz="2800" b="0" dirty="0" err="1">
                <a:latin typeface="AngsanaUPC" panose="02020603050405020304" pitchFamily="18" charset="-34"/>
                <a:cs typeface="AngsanaUPC" panose="02020603050405020304" pitchFamily="18" charset="-34"/>
              </a:rPr>
              <a:t>GürayKırdar</a:t>
            </a:r>
            <a:r>
              <a:rPr lang="en-US" sz="2800" b="0" dirty="0">
                <a:latin typeface="AngsanaUPC" panose="02020603050405020304" pitchFamily="18" charset="-34"/>
                <a:cs typeface="AngsanaUPC" panose="02020603050405020304" pitchFamily="18" charset="-34"/>
              </a:rPr>
              <a:t> &amp; Torun, 2022; </a:t>
            </a:r>
            <a:r>
              <a:rPr lang="th-TH" sz="2800" b="0" dirty="0">
                <a:latin typeface="AngsanaUPC" panose="02020603050405020304" pitchFamily="18" charset="-34"/>
                <a:cs typeface="AngsanaUPC" panose="02020603050405020304" pitchFamily="18" charset="-34"/>
              </a:rPr>
              <a:t>ชนาว</a:t>
            </a:r>
            <a:r>
              <a:rPr lang="th-TH" sz="2800" b="0" dirty="0" err="1">
                <a:latin typeface="AngsanaUPC" panose="02020603050405020304" pitchFamily="18" charset="-34"/>
                <a:cs typeface="AngsanaUPC" panose="02020603050405020304" pitchFamily="18" charset="-34"/>
              </a:rPr>
              <a:t>ุธ</a:t>
            </a:r>
            <a:r>
              <a:rPr lang="th-TH" sz="2800" b="0" dirty="0">
                <a:latin typeface="AngsanaUPC" panose="02020603050405020304" pitchFamily="18" charset="-34"/>
                <a:cs typeface="AngsanaUPC" panose="02020603050405020304" pitchFamily="18" charset="-34"/>
              </a:rPr>
              <a:t>  บุตรกินรี, 2559; พระราชบัญญัติการศึกษาแห่งชาติ พ.ศ. 2542; สำนักงานรับรองมาตรฐานและประเมินคุณภาพการศึกษา (องค์การมหาชน), 2546; ชนาว</a:t>
            </a:r>
            <a:r>
              <a:rPr lang="th-TH" sz="2800" b="0" dirty="0" err="1">
                <a:latin typeface="AngsanaUPC" panose="02020603050405020304" pitchFamily="18" charset="-34"/>
                <a:cs typeface="AngsanaUPC" panose="02020603050405020304" pitchFamily="18" charset="-34"/>
              </a:rPr>
              <a:t>ุธ</a:t>
            </a:r>
            <a:r>
              <a:rPr lang="th-TH" sz="2800" b="0" dirty="0">
                <a:latin typeface="AngsanaUPC" panose="02020603050405020304" pitchFamily="18" charset="-34"/>
                <a:cs typeface="AngsanaUPC" panose="02020603050405020304" pitchFamily="18" charset="-34"/>
              </a:rPr>
              <a:t>  บุตรกินรี, 2559;อัญชลี  ธรรมะวิธีกุล, 2552; จร</a:t>
            </a:r>
            <a:r>
              <a:rPr lang="th-TH" sz="2800" b="0" dirty="0" err="1">
                <a:latin typeface="AngsanaUPC" panose="02020603050405020304" pitchFamily="18" charset="-34"/>
                <a:cs typeface="AngsanaUPC" panose="02020603050405020304" pitchFamily="18" charset="-34"/>
              </a:rPr>
              <a:t>วย</a:t>
            </a:r>
            <a:r>
              <a:rPr lang="th-TH" sz="2800" b="0" dirty="0">
                <a:latin typeface="AngsanaUPC" panose="02020603050405020304" pitchFamily="18" charset="-34"/>
                <a:cs typeface="AngsanaUPC" panose="02020603050405020304" pitchFamily="18" charset="-34"/>
              </a:rPr>
              <a:t>พร ธรณินทร์, 2550;รณรงค์ เมฆาน</a:t>
            </a:r>
            <a:r>
              <a:rPr lang="th-TH" sz="2800" b="0" dirty="0" err="1">
                <a:latin typeface="AngsanaUPC" panose="02020603050405020304" pitchFamily="18" charset="-34"/>
                <a:cs typeface="AngsanaUPC" panose="02020603050405020304" pitchFamily="18" charset="-34"/>
              </a:rPr>
              <a:t>ุวัฒน์</a:t>
            </a:r>
            <a:r>
              <a:rPr lang="th-TH" sz="2800" b="0" dirty="0">
                <a:latin typeface="AngsanaUPC" panose="02020603050405020304" pitchFamily="18" charset="-34"/>
                <a:cs typeface="AngsanaUPC" panose="02020603050405020304" pitchFamily="18" charset="-34"/>
              </a:rPr>
              <a:t>, 2543; จร</a:t>
            </a:r>
            <a:r>
              <a:rPr lang="th-TH" sz="2800" b="0" dirty="0" err="1">
                <a:latin typeface="AngsanaUPC" panose="02020603050405020304" pitchFamily="18" charset="-34"/>
                <a:cs typeface="AngsanaUPC" panose="02020603050405020304" pitchFamily="18" charset="-34"/>
              </a:rPr>
              <a:t>วย</a:t>
            </a:r>
            <a:r>
              <a:rPr lang="th-TH" sz="2800" b="0" dirty="0">
                <a:latin typeface="AngsanaUPC" panose="02020603050405020304" pitchFamily="18" charset="-34"/>
                <a:cs typeface="AngsanaUPC" panose="02020603050405020304" pitchFamily="18" charset="-34"/>
              </a:rPr>
              <a:t>พร ธรณินทร์, 2550; อาชัญญา </a:t>
            </a:r>
            <a:r>
              <a:rPr lang="th-TH" sz="2800" b="0" dirty="0" err="1">
                <a:latin typeface="AngsanaUPC" panose="02020603050405020304" pitchFamily="18" charset="-34"/>
                <a:cs typeface="AngsanaUPC" panose="02020603050405020304" pitchFamily="18" charset="-34"/>
              </a:rPr>
              <a:t>รั</a:t>
            </a:r>
            <a:r>
              <a:rPr lang="th-TH" sz="2800" b="0" dirty="0">
                <a:latin typeface="AngsanaUPC" panose="02020603050405020304" pitchFamily="18" charset="-34"/>
                <a:cs typeface="AngsanaUPC" panose="02020603050405020304" pitchFamily="18" charset="-34"/>
              </a:rPr>
              <a:t>ตนอุบล, 2550; </a:t>
            </a:r>
            <a:r>
              <a:rPr lang="th-TH" sz="2800" b="0" dirty="0" err="1">
                <a:latin typeface="AngsanaUPC" panose="02020603050405020304" pitchFamily="18" charset="-34"/>
                <a:cs typeface="AngsanaUPC" panose="02020603050405020304" pitchFamily="18" charset="-34"/>
              </a:rPr>
              <a:t>วิศนี</a:t>
            </a:r>
            <a:r>
              <a:rPr lang="th-TH" sz="2800" b="0" dirty="0">
                <a:latin typeface="AngsanaUPC" panose="02020603050405020304" pitchFamily="18" charset="-34"/>
                <a:cs typeface="AngsanaUPC" panose="02020603050405020304" pitchFamily="18" charset="-34"/>
              </a:rPr>
              <a:t> </a:t>
            </a:r>
            <a:r>
              <a:rPr lang="th-TH" sz="2800" b="0" dirty="0" err="1">
                <a:latin typeface="AngsanaUPC" panose="02020603050405020304" pitchFamily="18" charset="-34"/>
                <a:cs typeface="AngsanaUPC" panose="02020603050405020304" pitchFamily="18" charset="-34"/>
              </a:rPr>
              <a:t>ศิล</a:t>
            </a:r>
            <a:r>
              <a:rPr lang="th-TH" sz="2800" b="0" dirty="0">
                <a:latin typeface="AngsanaUPC" panose="02020603050405020304" pitchFamily="18" charset="-34"/>
                <a:cs typeface="AngsanaUPC" panose="02020603050405020304" pitchFamily="18" charset="-34"/>
              </a:rPr>
              <a:t>ตระกูล และอมรา </a:t>
            </a:r>
            <a:r>
              <a:rPr lang="th-TH" sz="2800" b="0" dirty="0" err="1">
                <a:latin typeface="AngsanaUPC" panose="02020603050405020304" pitchFamily="18" charset="-34"/>
                <a:cs typeface="AngsanaUPC" panose="02020603050405020304" pitchFamily="18" charset="-34"/>
              </a:rPr>
              <a:t>ปฐ</a:t>
            </a:r>
            <a:r>
              <a:rPr lang="th-TH" sz="2800" b="0" dirty="0">
                <a:latin typeface="AngsanaUPC" panose="02020603050405020304" pitchFamily="18" charset="-34"/>
                <a:cs typeface="AngsanaUPC" panose="02020603050405020304" pitchFamily="18" charset="-34"/>
              </a:rPr>
              <a:t>ภิญโญบูรณ์, 2544; ศูนย์ส่งเสริมการศึกษาตามอัธยาศัย กรมการศึกษานอกโรงเรียน, 2544) การศึกษาแนวคิดดังกล่าว ผู้วิจัยเลือกทำการศึกษา ระบบการศึกษาของทหารสัญญาบัตร (</a:t>
            </a:r>
            <a:r>
              <a:rPr lang="en-US" sz="2800" b="0" dirty="0">
                <a:latin typeface="AngsanaUPC" panose="02020603050405020304" pitchFamily="18" charset="-34"/>
                <a:cs typeface="AngsanaUPC" panose="02020603050405020304" pitchFamily="18" charset="-34"/>
              </a:rPr>
              <a:t>Military Education System, MES) </a:t>
            </a:r>
            <a:r>
              <a:rPr lang="th-TH" sz="2800" b="0" dirty="0">
                <a:latin typeface="AngsanaUPC" panose="02020603050405020304" pitchFamily="18" charset="-34"/>
                <a:cs typeface="AngsanaUPC" panose="02020603050405020304" pitchFamily="18" charset="-34"/>
              </a:rPr>
              <a:t>ใน 3 องค์ประกอบ ได้แก่  การศึกษาในระบบ (</a:t>
            </a:r>
            <a:r>
              <a:rPr lang="en-US" sz="2800" b="0" dirty="0">
                <a:latin typeface="AngsanaUPC" panose="02020603050405020304" pitchFamily="18" charset="-34"/>
                <a:cs typeface="AngsanaUPC" panose="02020603050405020304" pitchFamily="18" charset="-34"/>
              </a:rPr>
              <a:t>Formal Education, FOED)  </a:t>
            </a:r>
            <a:r>
              <a:rPr lang="th-TH" sz="2800" b="0" dirty="0">
                <a:latin typeface="AngsanaUPC" panose="02020603050405020304" pitchFamily="18" charset="-34"/>
                <a:cs typeface="AngsanaUPC" panose="02020603050405020304" pitchFamily="18" charset="-34"/>
              </a:rPr>
              <a:t>การศึกษานอกระบบ (</a:t>
            </a:r>
            <a:r>
              <a:rPr lang="en-US" sz="2800" b="0" dirty="0">
                <a:latin typeface="AngsanaUPC" panose="02020603050405020304" pitchFamily="18" charset="-34"/>
                <a:cs typeface="AngsanaUPC" panose="02020603050405020304" pitchFamily="18" charset="-34"/>
              </a:rPr>
              <a:t>Informal Education, INED) </a:t>
            </a:r>
            <a:r>
              <a:rPr lang="th-TH" sz="2800" b="0" dirty="0">
                <a:latin typeface="AngsanaUPC" panose="02020603050405020304" pitchFamily="18" charset="-34"/>
                <a:cs typeface="AngsanaUPC" panose="02020603050405020304" pitchFamily="18" charset="-34"/>
              </a:rPr>
              <a:t>และการศึกษาตามอัธยาศัย (</a:t>
            </a:r>
            <a:r>
              <a:rPr lang="en-US" sz="2800" b="0" dirty="0">
                <a:latin typeface="AngsanaUPC" panose="02020603050405020304" pitchFamily="18" charset="-34"/>
                <a:cs typeface="AngsanaUPC" panose="02020603050405020304" pitchFamily="18" charset="-34"/>
              </a:rPr>
              <a:t>Convenient Education, CNED) </a:t>
            </a:r>
            <a:endParaRPr lang="th-TH" sz="2400" b="0"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45</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055841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642486"/>
            <a:ext cx="10896600" cy="652914"/>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ขอบเขตด้านเนื้อหา (ต่อ)</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81000" y="1295400"/>
            <a:ext cx="11658599" cy="5562600"/>
          </a:xfrm>
        </p:spPr>
        <p:txBody>
          <a:bodyPr>
            <a:noAutofit/>
          </a:bodyPr>
          <a:lstStyle/>
          <a:p>
            <a:pPr marL="0" marR="0" algn="thaiDist">
              <a:lnSpc>
                <a:spcPct val="107000"/>
              </a:lnSpc>
              <a:spcBef>
                <a:spcPts val="0"/>
              </a:spcBef>
              <a:spcAft>
                <a:spcPts val="0"/>
              </a:spcAft>
            </a:pPr>
            <a:r>
              <a:rPr lang="en-US" sz="2200" b="0" dirty="0">
                <a:solidFill>
                  <a:srgbClr val="FF0000"/>
                </a:solidFill>
                <a:effectLst/>
                <a:latin typeface="Calibri" panose="020F0502020204030204" pitchFamily="34" charset="0"/>
                <a:ea typeface="Calibri" panose="020F0502020204030204" pitchFamily="34" charset="0"/>
                <a:cs typeface="+mj-cs"/>
              </a:rPr>
              <a:t>4.</a:t>
            </a:r>
            <a:r>
              <a:rPr lang="th-TH" sz="2200" b="0" dirty="0">
                <a:solidFill>
                  <a:srgbClr val="FF0000"/>
                </a:solidFill>
                <a:effectLst/>
                <a:latin typeface="Calibri" panose="020F0502020204030204" pitchFamily="34" charset="0"/>
                <a:ea typeface="Calibri" panose="020F0502020204030204" pitchFamily="34" charset="0"/>
                <a:cs typeface="+mj-cs"/>
              </a:rPr>
              <a:t>ดำเนินการศึกษาเกี่ยวกับการถ่ายทอดทางสังคมเกี่ยวกับการเป็นทหารอาชีพ  </a:t>
            </a:r>
            <a:r>
              <a:rPr lang="th-TH" sz="2200" b="0" dirty="0">
                <a:effectLst/>
                <a:latin typeface="Calibri" panose="020F0502020204030204" pitchFamily="34" charset="0"/>
                <a:ea typeface="Calibri" panose="020F0502020204030204" pitchFamily="34" charset="0"/>
                <a:cs typeface="+mj-cs"/>
              </a:rPr>
              <a:t>พบว่า การถ่ายทอดทางสังคมในองค์การทหารก็เช่นเดียวกัน ผู้ทำหน้าที่เป็นตัวแทนในการถ่ายทอดหลักสูตร องค์ความรู้ที่เกี่ยวข้องกับการฝึกวิชาทหารที่เป็นรูปแบบที่ทำให้บุคคลที่เข้ามารับราชการทหารได้มีประสบการณ์ของการเรียนรู้บทบาทหน้าที่ทหาร ผ่านการถ่ายทอดทางสังคมในองค์การทหาร ซึ่งทำให้นักศึกษาวิชาทหารหรือผู้เรียนในหลักสูตรการฝึกวิชาทหารได้รับรู้ข้อมูลเกี่ยวกับบทบาทหน้าที่และความรับผิดชอบของทหาร รวมทั้งประวัติ นโยบาย ภาษา ความสัมพันธ์ระหว่างบุคคล เป้าหมาย และค่านิยมขององค์การ หรือสถาบันทหาร ถึงแม้ว่าจะไม่ใช่กระบวนการถ่ายทอดของกลุ่มบุคคลในวัยทำงาน หรือประกอบวิชาชีพทหาร แต่กระบวนการถ่ายทอดวิชาทหารนับว่าเป็นขั้นตอนหนึ่งในการถ่ายทอดทางสังคมในเชิงวิชาชีพทหารในช่วงที่บุคคลเข้าสู่การเรียน การฝึก การศึกษาวิชาทหาร เพื่อให้บุคคลมีความรู้และประสบการณ์ในด้านวิชาทหารในช่วงที่เข้าสู่การประกอบวิชาชีพทหาร ดังนั้น การถ่ายทอดทางสังคมเกี่ยวกับการเป็นทหาร นั้นเป็นการถ่ายทอดด้วยกระบวนการหล่อหลอม และพัฒนาบุคคลให้ก้าวสู่ชีวิตการทำงานตามรูปแบบทหาร ด้วยการแสวงหาและคัดเลือกบุคคลที่สนใจในอาชีพนั้นเข้าสู่สถาบัน มีการเรียนรู้จากรุ่นสู่รุ่น และได้รับการฝึกฝน ให้คนที่เป็นทหารมีการปฏิบัติตามกฎระเบียบ ข้อบังคับของทหาร จนเกิดการยอมรับและรักษาขนบธรรมเนียมประเพณีเหล่านั้น เพื่อสืบทอดต่อคนรุ่นต่อไปได้ปฏิบัติจนเป็นบรรทัดฐาน ประเพณี คุณค่า และอุดมคติของสังคม  (</a:t>
            </a:r>
            <a:r>
              <a:rPr lang="en-US" sz="2200" b="0" dirty="0" err="1">
                <a:effectLst/>
                <a:latin typeface="Cordia New" panose="020B0304020202020204" pitchFamily="34" charset="-34"/>
                <a:ea typeface="Calibri" panose="020F0502020204030204" pitchFamily="34" charset="0"/>
                <a:cs typeface="+mj-cs"/>
              </a:rPr>
              <a:t>Bhuvan</a:t>
            </a:r>
            <a:r>
              <a:rPr lang="en-US" sz="2200" b="0" dirty="0">
                <a:effectLst/>
                <a:latin typeface="Cordia New" panose="020B0304020202020204" pitchFamily="34" charset="-34"/>
                <a:ea typeface="Calibri" panose="020F0502020204030204" pitchFamily="34" charset="0"/>
                <a:cs typeface="+mj-cs"/>
              </a:rPr>
              <a:t>, 2010; Page, 1970; Heck, 1995; </a:t>
            </a:r>
            <a:r>
              <a:rPr lang="en-US" sz="2200" b="0" dirty="0" err="1">
                <a:effectLst/>
                <a:latin typeface="Cordia New" panose="020B0304020202020204" pitchFamily="34" charset="-34"/>
                <a:ea typeface="Calibri" panose="020F0502020204030204" pitchFamily="34" charset="0"/>
                <a:cs typeface="+mj-cs"/>
              </a:rPr>
              <a:t>Garavan</a:t>
            </a:r>
            <a:r>
              <a:rPr lang="en-US" sz="2200" b="0" dirty="0">
                <a:effectLst/>
                <a:latin typeface="Cordia New" panose="020B0304020202020204" pitchFamily="34" charset="-34"/>
                <a:ea typeface="Calibri" panose="020F0502020204030204" pitchFamily="34" charset="0"/>
                <a:cs typeface="+mj-cs"/>
              </a:rPr>
              <a:t> &amp; Morley, 1997; Saks &amp; </a:t>
            </a:r>
            <a:r>
              <a:rPr lang="en-US" sz="2200" b="0" dirty="0" err="1">
                <a:effectLst/>
                <a:latin typeface="Cordia New" panose="020B0304020202020204" pitchFamily="34" charset="-34"/>
                <a:ea typeface="Calibri" panose="020F0502020204030204" pitchFamily="34" charset="0"/>
                <a:cs typeface="+mj-cs"/>
              </a:rPr>
              <a:t>Ashforth</a:t>
            </a:r>
            <a:r>
              <a:rPr lang="en-US" sz="2200" b="0" dirty="0">
                <a:effectLst/>
                <a:latin typeface="Cordia New" panose="020B0304020202020204" pitchFamily="34" charset="-34"/>
                <a:ea typeface="Calibri" panose="020F0502020204030204" pitchFamily="34" charset="0"/>
                <a:cs typeface="+mj-cs"/>
              </a:rPr>
              <a:t>, 1997; Saks &amp; </a:t>
            </a:r>
            <a:r>
              <a:rPr lang="en-US" sz="2200" b="0" dirty="0" err="1">
                <a:effectLst/>
                <a:latin typeface="Cordia New" panose="020B0304020202020204" pitchFamily="34" charset="-34"/>
                <a:ea typeface="Calibri" panose="020F0502020204030204" pitchFamily="34" charset="0"/>
                <a:cs typeface="+mj-cs"/>
              </a:rPr>
              <a:t>Ashforth</a:t>
            </a:r>
            <a:r>
              <a:rPr lang="en-US" sz="2200" b="0" dirty="0">
                <a:effectLst/>
                <a:latin typeface="Cordia New" panose="020B0304020202020204" pitchFamily="34" charset="-34"/>
                <a:ea typeface="Calibri" panose="020F0502020204030204" pitchFamily="34" charset="0"/>
                <a:cs typeface="+mj-cs"/>
              </a:rPr>
              <a:t>, 1997; Bandura,  1997; Chavez-</a:t>
            </a:r>
            <a:r>
              <a:rPr lang="en-US" sz="2200" b="0" dirty="0" err="1">
                <a:effectLst/>
                <a:latin typeface="Cordia New" panose="020B0304020202020204" pitchFamily="34" charset="-34"/>
                <a:ea typeface="Calibri" panose="020F0502020204030204" pitchFamily="34" charset="0"/>
                <a:cs typeface="+mj-cs"/>
              </a:rPr>
              <a:t>Dueñas</a:t>
            </a:r>
            <a:r>
              <a:rPr lang="en-US" sz="2200" b="0" dirty="0">
                <a:effectLst/>
                <a:latin typeface="Cordia New" panose="020B0304020202020204" pitchFamily="34" charset="-34"/>
                <a:ea typeface="Calibri" panose="020F0502020204030204" pitchFamily="34" charset="0"/>
                <a:cs typeface="+mj-cs"/>
              </a:rPr>
              <a:t>, &amp; </a:t>
            </a:r>
            <a:r>
              <a:rPr lang="en-US" sz="2200" b="0" dirty="0" err="1">
                <a:effectLst/>
                <a:latin typeface="Cordia New" panose="020B0304020202020204" pitchFamily="34" charset="-34"/>
                <a:ea typeface="Calibri" panose="020F0502020204030204" pitchFamily="34" charset="0"/>
                <a:cs typeface="+mj-cs"/>
              </a:rPr>
              <a:t>Adames</a:t>
            </a:r>
            <a:r>
              <a:rPr lang="en-US" sz="2200" b="0" dirty="0">
                <a:effectLst/>
                <a:latin typeface="Cordia New" panose="020B0304020202020204" pitchFamily="34" charset="-34"/>
                <a:ea typeface="Calibri" panose="020F0502020204030204" pitchFamily="34" charset="0"/>
                <a:cs typeface="+mj-cs"/>
              </a:rPr>
              <a:t>,  2022; </a:t>
            </a:r>
            <a:r>
              <a:rPr lang="en-GB" sz="2200" b="0" dirty="0" err="1">
                <a:effectLst/>
                <a:latin typeface="Cordia New" panose="020B0304020202020204" pitchFamily="34" charset="-34"/>
                <a:ea typeface="Calibri" panose="020F0502020204030204" pitchFamily="34" charset="0"/>
                <a:cs typeface="+mj-cs"/>
              </a:rPr>
              <a:t>Boccio</a:t>
            </a:r>
            <a:r>
              <a:rPr lang="en-GB" sz="2200" b="0" dirty="0">
                <a:effectLst/>
                <a:latin typeface="Cordia New" panose="020B0304020202020204" pitchFamily="34" charset="-34"/>
                <a:ea typeface="Calibri" panose="020F0502020204030204" pitchFamily="34" charset="0"/>
                <a:cs typeface="+mj-cs"/>
              </a:rPr>
              <a:t>, Leal &amp; Jackson, 2022; </a:t>
            </a:r>
            <a:r>
              <a:rPr lang="th-TH" sz="2200" b="0" dirty="0" err="1">
                <a:effectLst/>
                <a:latin typeface="Calibri" panose="020F0502020204030204" pitchFamily="34" charset="0"/>
                <a:ea typeface="Calibri" panose="020F0502020204030204" pitchFamily="34" charset="0"/>
                <a:cs typeface="+mj-cs"/>
              </a:rPr>
              <a:t>นั</a:t>
            </a:r>
            <a:r>
              <a:rPr lang="th-TH" sz="2200" b="0" dirty="0">
                <a:effectLst/>
                <a:latin typeface="Calibri" panose="020F0502020204030204" pitchFamily="34" charset="0"/>
                <a:ea typeface="Calibri" panose="020F0502020204030204" pitchFamily="34" charset="0"/>
                <a:cs typeface="+mj-cs"/>
              </a:rPr>
              <a:t>นทวัน อินทชาติ</a:t>
            </a:r>
            <a:r>
              <a:rPr lang="en-US" sz="2200" b="0" dirty="0">
                <a:effectLst/>
                <a:latin typeface="Cordia New" panose="020B0304020202020204" pitchFamily="34" charset="-34"/>
                <a:ea typeface="Calibri" panose="020F0502020204030204" pitchFamily="34" charset="0"/>
                <a:cs typeface="+mj-cs"/>
              </a:rPr>
              <a:t>, 2560; </a:t>
            </a:r>
            <a:r>
              <a:rPr lang="th-TH" sz="2200" b="0" dirty="0">
                <a:effectLst/>
                <a:latin typeface="Cordia New" panose="020B0304020202020204" pitchFamily="34" charset="-34"/>
                <a:ea typeface="Calibri" panose="020F0502020204030204" pitchFamily="34" charset="0"/>
                <a:cs typeface="+mj-cs"/>
              </a:rPr>
              <a:t>ไพฑูรย์ ประเทืองมาน</a:t>
            </a:r>
            <a:r>
              <a:rPr lang="en-US" sz="2200" b="0" dirty="0">
                <a:effectLst/>
                <a:latin typeface="Cordia New" panose="020B0304020202020204" pitchFamily="34" charset="-34"/>
                <a:ea typeface="Calibri" panose="020F0502020204030204" pitchFamily="34" charset="0"/>
                <a:cs typeface="+mj-cs"/>
              </a:rPr>
              <a:t>, 2548; </a:t>
            </a:r>
            <a:r>
              <a:rPr lang="th-TH" sz="2200" b="0" dirty="0" err="1">
                <a:effectLst/>
                <a:latin typeface="Cordia New" panose="020B0304020202020204" pitchFamily="34" charset="-34"/>
                <a:ea typeface="Calibri" panose="020F0502020204030204" pitchFamily="34" charset="0"/>
                <a:cs typeface="+mj-cs"/>
              </a:rPr>
              <a:t>ฐา</a:t>
            </a:r>
            <a:r>
              <a:rPr lang="th-TH" sz="2200" b="0" dirty="0">
                <a:effectLst/>
                <a:latin typeface="Cordia New" panose="020B0304020202020204" pitchFamily="34" charset="-34"/>
                <a:ea typeface="Calibri" panose="020F0502020204030204" pitchFamily="34" charset="0"/>
                <a:cs typeface="+mj-cs"/>
              </a:rPr>
              <a:t>ศุกร์  จันประเสริฐ และณัฐพง</a:t>
            </a:r>
            <a:r>
              <a:rPr lang="th-TH" sz="2200" b="0" dirty="0" err="1">
                <a:effectLst/>
                <a:latin typeface="Cordia New" panose="020B0304020202020204" pitchFamily="34" charset="-34"/>
                <a:ea typeface="Calibri" panose="020F0502020204030204" pitchFamily="34" charset="0"/>
                <a:cs typeface="+mj-cs"/>
              </a:rPr>
              <a:t>ษ์</a:t>
            </a:r>
            <a:r>
              <a:rPr lang="th-TH" sz="2200" b="0" dirty="0">
                <a:effectLst/>
                <a:latin typeface="Cordia New" panose="020B0304020202020204" pitchFamily="34" charset="-34"/>
                <a:ea typeface="Calibri" panose="020F0502020204030204" pitchFamily="34" charset="0"/>
                <a:cs typeface="+mj-cs"/>
              </a:rPr>
              <a:t>  ธรรมรักษาสิทธิ์</a:t>
            </a:r>
            <a:r>
              <a:rPr lang="en-US" sz="2200" b="0" dirty="0">
                <a:effectLst/>
                <a:latin typeface="Cordia New" panose="020B0304020202020204" pitchFamily="34" charset="-34"/>
                <a:ea typeface="Calibri" panose="020F0502020204030204" pitchFamily="34" charset="0"/>
                <a:cs typeface="+mj-cs"/>
              </a:rPr>
              <a:t>, 2558) </a:t>
            </a:r>
            <a:r>
              <a:rPr lang="th-TH" sz="2200" b="0" dirty="0">
                <a:effectLst/>
                <a:latin typeface="Cordia New" panose="020B0304020202020204" pitchFamily="34" charset="-34"/>
                <a:ea typeface="Calibri" panose="020F0502020204030204" pitchFamily="34" charset="0"/>
                <a:cs typeface="+mj-cs"/>
              </a:rPr>
              <a:t>การศึกษาแนวคิดดังกล่าว ผู้วิจัยเลือกทำการศึกษา </a:t>
            </a:r>
            <a:r>
              <a:rPr lang="th-TH" sz="2200" b="0" dirty="0">
                <a:solidFill>
                  <a:srgbClr val="000000"/>
                </a:solidFill>
                <a:effectLst/>
                <a:latin typeface="Calibri" panose="020F0502020204030204" pitchFamily="34" charset="0"/>
                <a:ea typeface="Calibri" panose="020F0502020204030204" pitchFamily="34" charset="0"/>
                <a:cs typeface="+mj-cs"/>
              </a:rPr>
              <a:t>การถ่ายทอดทางสังคมเกี่ยวกับการเป็นทหารอาชีพ (</a:t>
            </a:r>
            <a:r>
              <a:rPr lang="en-GB" sz="2200" b="0" dirty="0">
                <a:solidFill>
                  <a:srgbClr val="000000"/>
                </a:solidFill>
                <a:effectLst/>
                <a:latin typeface="Cordia New" panose="020B0304020202020204" pitchFamily="34" charset="-34"/>
                <a:ea typeface="Calibri" panose="020F0502020204030204" pitchFamily="34" charset="0"/>
                <a:cs typeface="+mj-cs"/>
              </a:rPr>
              <a:t>Socialization About Professional Military</a:t>
            </a:r>
            <a:r>
              <a:rPr lang="en-US" sz="2200" b="0" dirty="0">
                <a:solidFill>
                  <a:srgbClr val="000000"/>
                </a:solidFill>
                <a:effectLst/>
                <a:latin typeface="Cordia New" panose="020B0304020202020204" pitchFamily="34" charset="-34"/>
                <a:ea typeface="Calibri" panose="020F0502020204030204" pitchFamily="34" charset="0"/>
                <a:cs typeface="+mj-cs"/>
              </a:rPr>
              <a:t>, SCPM)</a:t>
            </a:r>
            <a:r>
              <a:rPr lang="th-TH" sz="2200" b="0" dirty="0">
                <a:solidFill>
                  <a:srgbClr val="000000"/>
                </a:solidFill>
                <a:effectLst/>
                <a:latin typeface="Calibri" panose="020F0502020204030204" pitchFamily="34" charset="0"/>
                <a:ea typeface="Calibri" panose="020F0502020204030204" pitchFamily="34" charset="0"/>
                <a:cs typeface="+mj-cs"/>
              </a:rPr>
              <a:t> ใน </a:t>
            </a:r>
            <a:r>
              <a:rPr lang="en-US" sz="2200" b="0" dirty="0">
                <a:solidFill>
                  <a:srgbClr val="000000"/>
                </a:solidFill>
                <a:effectLst/>
                <a:latin typeface="Cordia New" panose="020B0304020202020204" pitchFamily="34" charset="-34"/>
                <a:ea typeface="Calibri" panose="020F0502020204030204" pitchFamily="34" charset="0"/>
                <a:cs typeface="+mj-cs"/>
              </a:rPr>
              <a:t>4 </a:t>
            </a:r>
            <a:r>
              <a:rPr lang="th-TH" sz="2200" b="0" dirty="0">
                <a:solidFill>
                  <a:srgbClr val="000000"/>
                </a:solidFill>
                <a:effectLst/>
                <a:latin typeface="Cordia New" panose="020B0304020202020204" pitchFamily="34" charset="-34"/>
                <a:ea typeface="Calibri" panose="020F0502020204030204" pitchFamily="34" charset="0"/>
                <a:cs typeface="+mj-cs"/>
              </a:rPr>
              <a:t>องค์ประกอบ ได้แก่</a:t>
            </a:r>
            <a:r>
              <a:rPr lang="th-TH" sz="2200" b="0" dirty="0">
                <a:solidFill>
                  <a:srgbClr val="000000"/>
                </a:solidFill>
                <a:effectLst/>
                <a:latin typeface="Calibri" panose="020F0502020204030204" pitchFamily="34" charset="0"/>
                <a:ea typeface="Calibri" panose="020F0502020204030204" pitchFamily="34" charset="0"/>
                <a:cs typeface="+mj-cs"/>
              </a:rPr>
              <a:t>   การแสวงหาและคัดเลือก (</a:t>
            </a:r>
            <a:r>
              <a:rPr lang="en-GB" sz="2200" b="0" dirty="0">
                <a:solidFill>
                  <a:srgbClr val="000000"/>
                </a:solidFill>
                <a:effectLst/>
                <a:latin typeface="Cordia New" panose="020B0304020202020204" pitchFamily="34" charset="-34"/>
                <a:ea typeface="Calibri" panose="020F0502020204030204" pitchFamily="34" charset="0"/>
                <a:cs typeface="+mj-cs"/>
              </a:rPr>
              <a:t>Search and Selection</a:t>
            </a:r>
            <a:r>
              <a:rPr lang="en-US" sz="2200" b="0" dirty="0">
                <a:solidFill>
                  <a:srgbClr val="000000"/>
                </a:solidFill>
                <a:effectLst/>
                <a:latin typeface="Cordia New" panose="020B0304020202020204" pitchFamily="34" charset="-34"/>
                <a:ea typeface="Calibri" panose="020F0502020204030204" pitchFamily="34" charset="0"/>
                <a:cs typeface="+mj-cs"/>
              </a:rPr>
              <a:t>, SRSLC)</a:t>
            </a:r>
            <a:r>
              <a:rPr lang="th-TH" sz="2200" b="0" dirty="0">
                <a:solidFill>
                  <a:srgbClr val="000000"/>
                </a:solidFill>
                <a:effectLst/>
                <a:latin typeface="Calibri" panose="020F0502020204030204" pitchFamily="34" charset="0"/>
                <a:ea typeface="Calibri" panose="020F0502020204030204" pitchFamily="34" charset="0"/>
                <a:cs typeface="+mj-cs"/>
              </a:rPr>
              <a:t> การปฏิบัติงาน (</a:t>
            </a:r>
            <a:r>
              <a:rPr lang="en-US" sz="2200" b="0" dirty="0">
                <a:solidFill>
                  <a:srgbClr val="000000"/>
                </a:solidFill>
                <a:effectLst/>
                <a:latin typeface="Cordia New" panose="020B0304020202020204" pitchFamily="34" charset="-34"/>
                <a:ea typeface="Calibri" panose="020F0502020204030204" pitchFamily="34" charset="0"/>
                <a:cs typeface="+mj-cs"/>
              </a:rPr>
              <a:t>P</a:t>
            </a:r>
            <a:r>
              <a:rPr lang="en-GB" sz="2200" b="0" dirty="0" err="1">
                <a:solidFill>
                  <a:srgbClr val="000000"/>
                </a:solidFill>
                <a:effectLst/>
                <a:latin typeface="Cordia New" panose="020B0304020202020204" pitchFamily="34" charset="-34"/>
                <a:ea typeface="Calibri" panose="020F0502020204030204" pitchFamily="34" charset="0"/>
                <a:cs typeface="+mj-cs"/>
              </a:rPr>
              <a:t>erformance</a:t>
            </a:r>
            <a:r>
              <a:rPr lang="en-GB" sz="2200" b="0" dirty="0">
                <a:solidFill>
                  <a:srgbClr val="000000"/>
                </a:solidFill>
                <a:effectLst/>
                <a:latin typeface="Cordia New" panose="020B0304020202020204" pitchFamily="34" charset="-34"/>
                <a:ea typeface="Calibri" panose="020F0502020204030204" pitchFamily="34" charset="0"/>
                <a:cs typeface="+mj-cs"/>
              </a:rPr>
              <a:t>, PFMN)</a:t>
            </a:r>
            <a:r>
              <a:rPr lang="th-TH" sz="2200" b="0" dirty="0">
                <a:solidFill>
                  <a:srgbClr val="000000"/>
                </a:solidFill>
                <a:effectLst/>
                <a:latin typeface="Calibri" panose="020F0502020204030204" pitchFamily="34" charset="0"/>
                <a:ea typeface="Calibri" panose="020F0502020204030204" pitchFamily="34" charset="0"/>
                <a:cs typeface="+mj-cs"/>
              </a:rPr>
              <a:t> การเรียนรู้ (</a:t>
            </a:r>
            <a:r>
              <a:rPr lang="en-US" sz="2200" b="0" dirty="0">
                <a:solidFill>
                  <a:srgbClr val="000000"/>
                </a:solidFill>
                <a:effectLst/>
                <a:latin typeface="Cordia New" panose="020B0304020202020204" pitchFamily="34" charset="-34"/>
                <a:ea typeface="Calibri" panose="020F0502020204030204" pitchFamily="34" charset="0"/>
                <a:cs typeface="+mj-cs"/>
              </a:rPr>
              <a:t>L</a:t>
            </a:r>
            <a:r>
              <a:rPr lang="en-GB" sz="2200" b="0" dirty="0">
                <a:solidFill>
                  <a:srgbClr val="000000"/>
                </a:solidFill>
                <a:effectLst/>
                <a:latin typeface="Cordia New" panose="020B0304020202020204" pitchFamily="34" charset="-34"/>
                <a:ea typeface="Calibri" panose="020F0502020204030204" pitchFamily="34" charset="0"/>
                <a:cs typeface="+mj-cs"/>
              </a:rPr>
              <a:t>earning, LENG)</a:t>
            </a:r>
            <a:r>
              <a:rPr lang="th-TH" sz="2200" b="0" dirty="0">
                <a:solidFill>
                  <a:srgbClr val="000000"/>
                </a:solidFill>
                <a:effectLst/>
                <a:latin typeface="Calibri" panose="020F0502020204030204" pitchFamily="34" charset="0"/>
                <a:ea typeface="Calibri" panose="020F0502020204030204" pitchFamily="34" charset="0"/>
                <a:cs typeface="+mj-cs"/>
              </a:rPr>
              <a:t>  และการยอมรับและดำรงรักษา (</a:t>
            </a:r>
            <a:r>
              <a:rPr lang="en-US" sz="2200" b="0" dirty="0">
                <a:solidFill>
                  <a:srgbClr val="000000"/>
                </a:solidFill>
                <a:effectLst/>
                <a:latin typeface="Cordia New" panose="020B0304020202020204" pitchFamily="34" charset="-34"/>
                <a:ea typeface="Calibri" panose="020F0502020204030204" pitchFamily="34" charset="0"/>
                <a:cs typeface="+mj-cs"/>
              </a:rPr>
              <a:t>A</a:t>
            </a:r>
            <a:r>
              <a:rPr lang="en-GB" sz="2200" b="0" dirty="0" err="1">
                <a:solidFill>
                  <a:srgbClr val="000000"/>
                </a:solidFill>
                <a:effectLst/>
                <a:latin typeface="Cordia New" panose="020B0304020202020204" pitchFamily="34" charset="-34"/>
                <a:ea typeface="Calibri" panose="020F0502020204030204" pitchFamily="34" charset="0"/>
                <a:cs typeface="+mj-cs"/>
              </a:rPr>
              <a:t>cceptance</a:t>
            </a:r>
            <a:r>
              <a:rPr lang="en-GB" sz="2200" b="0" dirty="0">
                <a:solidFill>
                  <a:srgbClr val="000000"/>
                </a:solidFill>
                <a:effectLst/>
                <a:latin typeface="Cordia New" panose="020B0304020202020204" pitchFamily="34" charset="-34"/>
                <a:ea typeface="Calibri" panose="020F0502020204030204" pitchFamily="34" charset="0"/>
                <a:cs typeface="+mj-cs"/>
              </a:rPr>
              <a:t> and Maintenance</a:t>
            </a:r>
            <a:r>
              <a:rPr lang="en-US" sz="2200" b="0" dirty="0">
                <a:solidFill>
                  <a:srgbClr val="000000"/>
                </a:solidFill>
                <a:effectLst/>
                <a:latin typeface="Cordia New" panose="020B0304020202020204" pitchFamily="34" charset="-34"/>
                <a:ea typeface="Calibri" panose="020F0502020204030204" pitchFamily="34" charset="0"/>
                <a:cs typeface="+mj-cs"/>
              </a:rPr>
              <a:t>, ACMT)</a:t>
            </a:r>
            <a:endParaRPr lang="en-US" sz="2200" b="0" dirty="0">
              <a:effectLst/>
              <a:latin typeface="Calibri" panose="020F0502020204030204" pitchFamily="34" charset="0"/>
              <a:ea typeface="Calibri" panose="020F0502020204030204" pitchFamily="34" charset="0"/>
              <a:cs typeface="+mj-cs"/>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46</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80614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ขอบเขตด้านเนื้อหา (ต่อ)</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0" y="1337250"/>
            <a:ext cx="11810999" cy="5092425"/>
          </a:xfrm>
        </p:spPr>
        <p:txBody>
          <a:bodyPr>
            <a:normAutofit/>
          </a:bodyPr>
          <a:lstStyle/>
          <a:p>
            <a:pPr marL="0" marR="0" algn="thaiDist">
              <a:lnSpc>
                <a:spcPct val="107000"/>
              </a:lnSpc>
              <a:spcBef>
                <a:spcPts val="0"/>
              </a:spcBef>
              <a:spcAft>
                <a:spcPts val="0"/>
              </a:spcAft>
              <a:buFont typeface="+mj-lt"/>
              <a:buAutoNum type="arabicPeriod" startAt="5"/>
            </a:pPr>
            <a:r>
              <a:rPr lang="th-TH" sz="2400" dirty="0">
                <a:solidFill>
                  <a:srgbClr val="FF0000"/>
                </a:solidFill>
                <a:effectLst/>
                <a:latin typeface="AngsanaUPC" panose="02020603050405020304" pitchFamily="18" charset="-34"/>
                <a:ea typeface="Calibri" panose="020F0502020204030204" pitchFamily="34" charset="0"/>
                <a:cs typeface="AngsanaUPC" panose="02020603050405020304" pitchFamily="18" charset="-34"/>
              </a:rPr>
              <a:t>ดำเนินการศึกษาเกี่ยวกับ พฤติกรรมประชาธิปไตยของทหาร </a:t>
            </a:r>
            <a:r>
              <a:rPr lang="th-TH" sz="2400" dirty="0">
                <a:effectLst/>
                <a:latin typeface="AngsanaUPC" panose="02020603050405020304" pitchFamily="18" charset="-34"/>
                <a:ea typeface="Calibri" panose="020F0502020204030204" pitchFamily="34" charset="0"/>
                <a:cs typeface="AngsanaUPC" panose="02020603050405020304" pitchFamily="18" charset="-34"/>
              </a:rPr>
              <a:t>พบว่า การปกครองในระบบประชาธิปไตยนั้นให้ความสำคัญกับพฤติกรรมการมีส่วนร่วมกับอำนาจทางการเมือง รวมถึงการมีพฤติกรรมที่พึงประสงค์สอดคล้องกับระบบประชาธิปไตย ทั้งในส่วนของ การรู้จักบทบาทหน้าที่ของตน  การยอมรับความคิดเห็นของคนอื่น การคิดถึงประโยชน์ส่วนรวมมากกว่าประโยชน์ส่วนตน การยอมรับและเคารพในสิทธิและหน้าที่ของบุคคล และ การใช้ปัญญาหรือเหตุผลแก้ไขปัญหา และการตัดสินปัญหาที่เกิดขึ้น สำหรับ  พฤติกรรมประชาธิปไตยของทหาร เป็นการแสดงออกของทหารเพื่อเรียกร้องทางการเมือง สนับสนุนการปกครองในระบอบประชาธิปไตย เช่น การจัดตั้งกลุ่มมวลชน การเข้าไปมีอิทธิพลต่อการกำหนดนโยบายต่าง ๆ เพื่อสร้างประโยชน์สูงสุดให้กับประเทศชาติ หรือการผลักดันนโยบาย และการปฏิวัติรัฐประหารเพื่อกดดันพฤติกรรมของรัฐบาล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Anesi</a:t>
            </a:r>
            <a:r>
              <a:rPr lang="en-US" sz="2400" dirty="0">
                <a:effectLst/>
                <a:latin typeface="AngsanaUPC" panose="02020603050405020304" pitchFamily="18" charset="-34"/>
                <a:ea typeface="Calibri" panose="020F0502020204030204" pitchFamily="34" charset="0"/>
                <a:cs typeface="AngsanaUPC" panose="02020603050405020304" pitchFamily="18" charset="-34"/>
              </a:rPr>
              <a:t>,  2008;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Praneet</a:t>
            </a:r>
            <a:r>
              <a:rPr lang="en-US" sz="2400" dirty="0">
                <a:effectLst/>
                <a:latin typeface="AngsanaUPC" panose="02020603050405020304" pitchFamily="18" charset="-34"/>
                <a:ea typeface="Calibri" panose="020F0502020204030204" pitchFamily="34" charset="0"/>
                <a:cs typeface="AngsanaUPC" panose="02020603050405020304" pitchFamily="18" charset="-34"/>
              </a:rPr>
              <a:t>, 2022;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Memana</a:t>
            </a:r>
            <a:r>
              <a:rPr lang="en-US" sz="2400" dirty="0">
                <a:effectLst/>
                <a:latin typeface="AngsanaUPC" panose="02020603050405020304" pitchFamily="18" charset="-34"/>
                <a:ea typeface="Calibri" panose="020F0502020204030204" pitchFamily="34" charset="0"/>
                <a:cs typeface="AngsanaUPC" panose="02020603050405020304" pitchFamily="18" charset="-34"/>
              </a:rPr>
              <a:t> &amp;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Singmart</a:t>
            </a:r>
            <a:r>
              <a:rPr lang="en-US" sz="2400" dirty="0">
                <a:effectLst/>
                <a:latin typeface="AngsanaUPC" panose="02020603050405020304" pitchFamily="18" charset="-34"/>
                <a:ea typeface="Calibri" panose="020F0502020204030204" pitchFamily="34" charset="0"/>
                <a:cs typeface="AngsanaUPC" panose="02020603050405020304" pitchFamily="18" charset="-34"/>
              </a:rPr>
              <a:t>, 2020 ;</a:t>
            </a:r>
            <a:r>
              <a:rPr lang="th-TH" sz="2400" dirty="0">
                <a:effectLst/>
                <a:latin typeface="AngsanaUPC" panose="02020603050405020304" pitchFamily="18" charset="-34"/>
                <a:ea typeface="Calibri" panose="020F0502020204030204" pitchFamily="34" charset="0"/>
                <a:cs typeface="AngsanaUPC" panose="02020603050405020304" pitchFamily="18" charset="-34"/>
              </a:rPr>
              <a:t>ธีรยุทธ บุญมี, 2550; สุจิต บุญบงการ, 2543; ทวี  แจ่มจำรัส, 2562; นิรัตน์ ทากุดเรือ, 2555; นิรัตน์ ทากุดเรือ, 2555; พิชิต  รัชตพิบุลภพ, 2559) การศึกษาแนวคิดดังกล่าว ผู้วิจัยเลือกทำการศึกษา พฤติกรรมประชาธิปไตยของทหาร (</a:t>
            </a:r>
            <a:r>
              <a:rPr lang="en-US" sz="2400" dirty="0">
                <a:effectLst/>
                <a:latin typeface="AngsanaUPC" panose="02020603050405020304" pitchFamily="18" charset="-34"/>
                <a:ea typeface="Calibri" panose="020F0502020204030204" pitchFamily="34" charset="0"/>
                <a:cs typeface="AngsanaUPC" panose="02020603050405020304" pitchFamily="18" charset="-34"/>
              </a:rPr>
              <a:t>Military Democratic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Behaviour</a:t>
            </a:r>
            <a:r>
              <a:rPr lang="en-US" sz="2400" dirty="0">
                <a:effectLst/>
                <a:latin typeface="AngsanaUPC" panose="02020603050405020304" pitchFamily="18" charset="-34"/>
                <a:ea typeface="Calibri" panose="020F0502020204030204" pitchFamily="34" charset="0"/>
                <a:cs typeface="AngsanaUPC" panose="02020603050405020304" pitchFamily="18" charset="-34"/>
              </a:rPr>
              <a:t>, MLDB)    </a:t>
            </a:r>
            <a:r>
              <a:rPr lang="th-TH" sz="2400" dirty="0">
                <a:effectLst/>
                <a:latin typeface="AngsanaUPC" panose="02020603050405020304" pitchFamily="18" charset="-34"/>
                <a:ea typeface="Calibri" panose="020F0502020204030204" pitchFamily="34" charset="0"/>
                <a:cs typeface="AngsanaUPC" panose="02020603050405020304" pitchFamily="18" charset="-34"/>
              </a:rPr>
              <a:t>ใน 4 องค์ประกอบ ได้แก่   การเรียกร้องทางการเมือง (</a:t>
            </a:r>
            <a:r>
              <a:rPr lang="en-US" sz="2400" dirty="0">
                <a:effectLst/>
                <a:latin typeface="AngsanaUPC" panose="02020603050405020304" pitchFamily="18" charset="-34"/>
                <a:ea typeface="Calibri" panose="020F0502020204030204" pitchFamily="34" charset="0"/>
                <a:cs typeface="AngsanaUPC" panose="02020603050405020304" pitchFamily="18" charset="-34"/>
              </a:rPr>
              <a:t>Political Claim, PLCM) </a:t>
            </a:r>
            <a:r>
              <a:rPr lang="th-TH" sz="2400" dirty="0">
                <a:effectLst/>
                <a:latin typeface="AngsanaUPC" panose="02020603050405020304" pitchFamily="18" charset="-34"/>
                <a:ea typeface="Calibri" panose="020F0502020204030204" pitchFamily="34" charset="0"/>
                <a:cs typeface="AngsanaUPC" panose="02020603050405020304" pitchFamily="18" charset="-34"/>
              </a:rPr>
              <a:t>การสนับสนุนทางการเมือง (</a:t>
            </a:r>
            <a:r>
              <a:rPr lang="en-US" sz="2400" dirty="0">
                <a:effectLst/>
                <a:latin typeface="AngsanaUPC" panose="02020603050405020304" pitchFamily="18" charset="-34"/>
                <a:ea typeface="Calibri" panose="020F0502020204030204" pitchFamily="34" charset="0"/>
                <a:cs typeface="AngsanaUPC" panose="02020603050405020304" pitchFamily="18" charset="-34"/>
              </a:rPr>
              <a:t>Political Support, PLSO) </a:t>
            </a:r>
            <a:r>
              <a:rPr lang="th-TH" sz="2400" dirty="0">
                <a:effectLst/>
                <a:latin typeface="AngsanaUPC" panose="02020603050405020304" pitchFamily="18" charset="-34"/>
                <a:ea typeface="Calibri" panose="020F0502020204030204" pitchFamily="34" charset="0"/>
                <a:cs typeface="AngsanaUPC" panose="02020603050405020304" pitchFamily="18" charset="-34"/>
              </a:rPr>
              <a:t>การผลักดันนโยบายสาธารณะ (</a:t>
            </a:r>
            <a:r>
              <a:rPr lang="en-US" sz="2400" dirty="0">
                <a:effectLst/>
                <a:latin typeface="AngsanaUPC" panose="02020603050405020304" pitchFamily="18" charset="-34"/>
                <a:ea typeface="Calibri" panose="020F0502020204030204" pitchFamily="34" charset="0"/>
                <a:cs typeface="AngsanaUPC" panose="02020603050405020304" pitchFamily="18" charset="-34"/>
              </a:rPr>
              <a:t>Public Policy Advocacy, PBPA) </a:t>
            </a:r>
            <a:r>
              <a:rPr lang="th-TH" sz="2400" dirty="0">
                <a:effectLst/>
                <a:latin typeface="AngsanaUPC" panose="02020603050405020304" pitchFamily="18" charset="-34"/>
                <a:ea typeface="Calibri" panose="020F0502020204030204" pitchFamily="34" charset="0"/>
                <a:cs typeface="AngsanaUPC" panose="02020603050405020304" pitchFamily="18" charset="-34"/>
              </a:rPr>
              <a:t>และพฤติกรรมต่อรัฐบาล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Behaviour</a:t>
            </a:r>
            <a:r>
              <a:rPr lang="en-US" sz="2400" dirty="0">
                <a:effectLst/>
                <a:latin typeface="AngsanaUPC" panose="02020603050405020304" pitchFamily="18" charset="-34"/>
                <a:ea typeface="Calibri" panose="020F0502020204030204" pitchFamily="34" charset="0"/>
                <a:cs typeface="AngsanaUPC" panose="02020603050405020304" pitchFamily="18" charset="-34"/>
              </a:rPr>
              <a:t> towards Government, BHGV)</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47</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427225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 </a:t>
            </a:r>
            <a:r>
              <a:rPr kumimoji="0" lang="th-TH" sz="4400" b="1" i="0" u="none" strike="noStrike" kern="0" cap="none" spc="0" normalizeH="0" baseline="0" noProof="0" dirty="0">
                <a:ln>
                  <a:noFill/>
                </a:ln>
                <a:solidFill>
                  <a:schemeClr val="tx1"/>
                </a:solidFill>
                <a:effectLst/>
                <a:uLnTx/>
                <a:uFillTx/>
                <a:latin typeface="AngsanaUPC" panose="02020603050405020304" pitchFamily="18" charset="-34"/>
                <a:ea typeface="+mj-ea"/>
                <a:cs typeface="AngsanaUPC" panose="02020603050405020304" pitchFamily="18" charset="-34"/>
              </a:rPr>
              <a:t>ขอบเขตด้านเนื้อหา (ต่อ)</a:t>
            </a:r>
            <a:endParaRPr lang="th-TH" sz="4400" b="1" dirty="0">
              <a:solidFill>
                <a:schemeClr val="tx1"/>
              </a:solidFill>
              <a:latin typeface="AngsanaUPC" panose="02020603050405020304" pitchFamily="18" charset="-34"/>
              <a:cs typeface="AngsanaUPC" panose="02020603050405020304" pitchFamily="18" charset="-34"/>
            </a:endParaRP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1" y="1447800"/>
            <a:ext cx="11649776" cy="4981876"/>
          </a:xfrm>
        </p:spPr>
        <p:txBody>
          <a:bodyPr>
            <a:normAutofit/>
          </a:bodyPr>
          <a:lstStyle/>
          <a:p>
            <a:pPr marL="0" marR="0" algn="thaiDist">
              <a:lnSpc>
                <a:spcPct val="107000"/>
              </a:lnSpc>
              <a:spcBef>
                <a:spcPts val="0"/>
              </a:spcBef>
              <a:spcAft>
                <a:spcPts val="0"/>
              </a:spcAft>
              <a:buFont typeface="+mj-lt"/>
              <a:buAutoNum type="arabicPeriod" startAt="6"/>
            </a:pPr>
            <a:r>
              <a:rPr lang="th-TH" sz="2400" dirty="0">
                <a:solidFill>
                  <a:srgbClr val="FF0000"/>
                </a:solidFill>
                <a:effectLst/>
                <a:latin typeface="AngsanaUPC" panose="02020603050405020304" pitchFamily="18" charset="-34"/>
                <a:ea typeface="Calibri" panose="020F0502020204030204" pitchFamily="34" charset="0"/>
                <a:cs typeface="AngsanaUPC" panose="02020603050405020304" pitchFamily="18" charset="-34"/>
              </a:rPr>
              <a:t>ดำเนินการศึกษาเกี่ยวกับ การยึดมั่นผูกพันต่ออาชีพทหาร </a:t>
            </a:r>
            <a:r>
              <a:rPr lang="th-TH" sz="2400" dirty="0">
                <a:effectLst/>
                <a:latin typeface="AngsanaUPC" panose="02020603050405020304" pitchFamily="18" charset="-34"/>
                <a:ea typeface="Calibri" panose="020F0502020204030204" pitchFamily="34" charset="0"/>
                <a:cs typeface="AngsanaUPC" panose="02020603050405020304" pitchFamily="18" charset="-34"/>
              </a:rPr>
              <a:t>พบว่า การยึดมั่นผูกพันต่ออาชีพ เป็นสภาวะทางจิตใจของบุคคลทางบวกที่มีต่ออาชีพที่ตนทำอยู่ อันมีผลมาจากการรู้คิดว่างานที่ทำนั้นเป็นสิ่งท้าทาย น่าสนใจ และมีความต้องการที่จะทำงานนั้นเสมอ โดยมีองค์ประกอบสำคัญทางอารมณ์ที่เป็นพลังในการทำงาน เต็มใจทุ่มเทที่จะทำให้งานบรรลุเป้าหมายขององค์การ มีความกระตือรือร้นในการทำงาน พร้อมที่จะทุ่มเทแรงกายแรงใจเพื่องาน มีใจจดจ่อต่องาน เพื่อให้งานบรรลุเป้าหมาย บุคคลที่มีความยึดมั่นผูกพันในอาชีพ จะปฏิบัติงานตามบทบาทหน้าที่ ที่ได้รับมอบหมายอย่างเต็มที่ทั้งกาย การรู้คิด และอารมณ์ ความยึดมั่นผูกพันจึงเป็นการใช้พลังงาน มุ่งตรงไปยังเป้าหมายขององค์การ มีความความกระตือรือร้น  การทุ่มเทอุทิศ  ความจดจ่อใส่ใจ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Meijman</a:t>
            </a:r>
            <a:r>
              <a:rPr lang="en-US" sz="2400" dirty="0">
                <a:effectLst/>
                <a:latin typeface="AngsanaUPC" panose="02020603050405020304" pitchFamily="18" charset="-34"/>
                <a:ea typeface="Calibri" panose="020F0502020204030204" pitchFamily="34" charset="0"/>
                <a:cs typeface="AngsanaUPC" panose="02020603050405020304" pitchFamily="18" charset="-34"/>
              </a:rPr>
              <a:t> &amp; Mulder, 1998; Schaufeli et al. 2002; Saks, 2006; May, Gilson &amp; Harter, 2004;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Hakanen</a:t>
            </a:r>
            <a:r>
              <a:rPr lang="en-US" sz="2400" dirty="0">
                <a:effectLst/>
                <a:latin typeface="AngsanaUPC" panose="02020603050405020304" pitchFamily="18" charset="-34"/>
                <a:ea typeface="Calibri" panose="020F0502020204030204" pitchFamily="34" charset="0"/>
                <a:cs typeface="AngsanaUPC" panose="02020603050405020304" pitchFamily="18" charset="-34"/>
              </a:rPr>
              <a:t>, Bakker &amp; Schaufeli, 2006; Andrew  &amp; Sofian, 2012;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Deery</a:t>
            </a:r>
            <a:r>
              <a:rPr lang="en-US" sz="2400" dirty="0">
                <a:effectLst/>
                <a:latin typeface="AngsanaUPC" panose="02020603050405020304" pitchFamily="18" charset="-34"/>
                <a:ea typeface="Calibri" panose="020F0502020204030204" pitchFamily="34" charset="0"/>
                <a:cs typeface="AngsanaUPC" panose="02020603050405020304" pitchFamily="18" charset="-34"/>
              </a:rPr>
              <a:t>  &amp; </a:t>
            </a:r>
            <a:r>
              <a:rPr lang="en-US" sz="2400" dirty="0" err="1">
                <a:effectLst/>
                <a:latin typeface="AngsanaUPC" panose="02020603050405020304" pitchFamily="18" charset="-34"/>
                <a:ea typeface="Calibri" panose="020F0502020204030204" pitchFamily="34" charset="0"/>
                <a:cs typeface="AngsanaUPC" panose="02020603050405020304" pitchFamily="18" charset="-34"/>
              </a:rPr>
              <a:t>Jago</a:t>
            </a:r>
            <a:r>
              <a:rPr lang="en-US" sz="2400" dirty="0">
                <a:effectLst/>
                <a:latin typeface="AngsanaUPC" panose="02020603050405020304" pitchFamily="18" charset="-34"/>
                <a:ea typeface="Calibri" panose="020F0502020204030204" pitchFamily="34" charset="0"/>
                <a:cs typeface="AngsanaUPC" panose="02020603050405020304" pitchFamily="18" charset="-34"/>
              </a:rPr>
              <a:t>,  2015; Daud, 2010; Tesfaye, 2017)  </a:t>
            </a:r>
            <a:r>
              <a:rPr lang="th-TH" sz="2400" dirty="0">
                <a:effectLst/>
                <a:latin typeface="AngsanaUPC" panose="02020603050405020304" pitchFamily="18" charset="-34"/>
                <a:ea typeface="Calibri" panose="020F0502020204030204" pitchFamily="34" charset="0"/>
                <a:cs typeface="AngsanaUPC" panose="02020603050405020304" pitchFamily="18" charset="-34"/>
              </a:rPr>
              <a:t>การศึกษาแนวคิดดังกล่าว ผู้วิจัยเลือกทำการศึกษา  การยึดมั่นผูกพันต่ออาชีพทหาร (</a:t>
            </a:r>
            <a:r>
              <a:rPr lang="en-US" sz="2400" dirty="0">
                <a:effectLst/>
                <a:latin typeface="AngsanaUPC" panose="02020603050405020304" pitchFamily="18" charset="-34"/>
                <a:ea typeface="Calibri" panose="020F0502020204030204" pitchFamily="34" charset="0"/>
                <a:cs typeface="AngsanaUPC" panose="02020603050405020304" pitchFamily="18" charset="-34"/>
              </a:rPr>
              <a:t>Commitment to the Military Profession, CMMPR)  </a:t>
            </a:r>
            <a:r>
              <a:rPr lang="th-TH" sz="2400" dirty="0">
                <a:effectLst/>
                <a:latin typeface="AngsanaUPC" panose="02020603050405020304" pitchFamily="18" charset="-34"/>
                <a:ea typeface="Calibri" panose="020F0502020204030204" pitchFamily="34" charset="0"/>
                <a:cs typeface="AngsanaUPC" panose="02020603050405020304" pitchFamily="18" charset="-34"/>
              </a:rPr>
              <a:t>ใน 5 องค์ประกอบ ได้แก่  การมีเป้าหมายร่วมกัน (</a:t>
            </a:r>
            <a:r>
              <a:rPr lang="en-US" sz="2400" dirty="0">
                <a:effectLst/>
                <a:latin typeface="AngsanaUPC" panose="02020603050405020304" pitchFamily="18" charset="-34"/>
                <a:ea typeface="Calibri" panose="020F0502020204030204" pitchFamily="34" charset="0"/>
                <a:cs typeface="AngsanaUPC" panose="02020603050405020304" pitchFamily="18" charset="-34"/>
              </a:rPr>
              <a:t>Having Common Goals, HCGL)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ความกระตือรือร้น (</a:t>
            </a:r>
            <a:r>
              <a:rPr lang="en-US" sz="2400" dirty="0">
                <a:effectLst/>
                <a:latin typeface="AngsanaUPC" panose="02020603050405020304" pitchFamily="18" charset="-34"/>
                <a:ea typeface="Calibri" panose="020F0502020204030204" pitchFamily="34" charset="0"/>
                <a:cs typeface="AngsanaUPC" panose="02020603050405020304" pitchFamily="18" charset="-34"/>
              </a:rPr>
              <a:t>Alacrity, ALCT) </a:t>
            </a:r>
            <a:r>
              <a:rPr lang="th-TH" sz="2400" dirty="0">
                <a:effectLst/>
                <a:latin typeface="AngsanaUPC" panose="02020603050405020304" pitchFamily="18" charset="-34"/>
                <a:ea typeface="Calibri" panose="020F0502020204030204" pitchFamily="34" charset="0"/>
                <a:cs typeface="AngsanaUPC" panose="02020603050405020304" pitchFamily="18" charset="-34"/>
              </a:rPr>
              <a:t>การทุ่มเทอุทิศตน (</a:t>
            </a:r>
            <a:r>
              <a:rPr lang="en-US" sz="2400" dirty="0">
                <a:effectLst/>
                <a:latin typeface="AngsanaUPC" panose="02020603050405020304" pitchFamily="18" charset="-34"/>
                <a:ea typeface="Calibri" panose="020F0502020204030204" pitchFamily="34" charset="0"/>
                <a:cs typeface="AngsanaUPC" panose="02020603050405020304" pitchFamily="18" charset="-34"/>
              </a:rPr>
              <a:t>Dedication, DECT)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ความจดจ่อใส่ใจต่องาน (</a:t>
            </a:r>
            <a:r>
              <a:rPr lang="en-US" sz="2400" dirty="0">
                <a:effectLst/>
                <a:latin typeface="AngsanaUPC" panose="02020603050405020304" pitchFamily="18" charset="-34"/>
                <a:ea typeface="Calibri" panose="020F0502020204030204" pitchFamily="34" charset="0"/>
                <a:cs typeface="AngsanaUPC" panose="02020603050405020304" pitchFamily="18" charset="-34"/>
              </a:rPr>
              <a:t>Attention to Work, ATWK) </a:t>
            </a:r>
            <a:r>
              <a:rPr lang="th-TH" sz="2400" dirty="0">
                <a:effectLst/>
                <a:latin typeface="AngsanaUPC" panose="02020603050405020304" pitchFamily="18" charset="-34"/>
                <a:ea typeface="Calibri" panose="020F0502020204030204" pitchFamily="34" charset="0"/>
                <a:cs typeface="AngsanaUPC" panose="02020603050405020304" pitchFamily="18" charset="-34"/>
              </a:rPr>
              <a:t>และ การรักษาความเป็นสมาชิกขององค์กร (</a:t>
            </a:r>
            <a:r>
              <a:rPr lang="en-US" sz="2400" dirty="0">
                <a:effectLst/>
                <a:latin typeface="AngsanaUPC" panose="02020603050405020304" pitchFamily="18" charset="-34"/>
                <a:ea typeface="Calibri" panose="020F0502020204030204" pitchFamily="34" charset="0"/>
                <a:cs typeface="AngsanaUPC" panose="02020603050405020304" pitchFamily="18" charset="-34"/>
              </a:rPr>
              <a:t>Maintaining Corporate Membership, MTCM)</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48</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218270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 </a:t>
            </a:r>
            <a:r>
              <a:rPr lang="th-TH" sz="4400" b="1" dirty="0">
                <a:latin typeface="AngsanaUPC" panose="02020603050405020304" pitchFamily="18" charset="-34"/>
                <a:cs typeface="AngsanaUPC" panose="02020603050405020304" pitchFamily="18" charset="-34"/>
              </a:rPr>
              <a:t>ขอบเขตด้านประชากร</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304800" y="1337250"/>
            <a:ext cx="11734800" cy="5117963"/>
          </a:xfrm>
        </p:spPr>
        <p:txBody>
          <a:bodyPr>
            <a:normAutofit/>
          </a:bodyPr>
          <a:lstStyle/>
          <a:p>
            <a:pPr marL="0" marR="0" indent="0" algn="thaiDist">
              <a:lnSpc>
                <a:spcPct val="107000"/>
              </a:lnSpc>
              <a:spcBef>
                <a:spcPts val="0"/>
              </a:spcBef>
              <a:spcAft>
                <a:spcPts val="0"/>
              </a:spcAft>
              <a:buNone/>
            </a:pPr>
            <a:r>
              <a:rPr lang="en-US" sz="2800" dirty="0">
                <a:solidFill>
                  <a:srgbClr val="000000"/>
                </a:solidFill>
                <a:effectLst/>
                <a:latin typeface="AngsanaUPC" panose="02020603050405020304" pitchFamily="18" charset="-34"/>
                <a:ea typeface="Calibri" panose="020F0502020204030204" pitchFamily="34" charset="0"/>
                <a:cs typeface="AngsanaUPC" panose="02020603050405020304" pitchFamily="18" charset="-34"/>
              </a:rPr>
              <a:t>	</a:t>
            </a:r>
            <a:r>
              <a:rPr lang="th-TH" sz="2800" dirty="0">
                <a:solidFill>
                  <a:srgbClr val="FF0000"/>
                </a:solidFill>
                <a:effectLst/>
                <a:latin typeface="AngsanaUPC" panose="02020603050405020304" pitchFamily="18" charset="-34"/>
                <a:ea typeface="Calibri" panose="020F0502020204030204" pitchFamily="34" charset="0"/>
                <a:cs typeface="AngsanaUPC" panose="02020603050405020304" pitchFamily="18" charset="-34"/>
              </a:rPr>
              <a:t>ประชากร ได้แก่ </a:t>
            </a:r>
            <a:r>
              <a:rPr lang="th-TH" sz="2800" dirty="0">
                <a:solidFill>
                  <a:srgbClr val="000000"/>
                </a:solidFill>
                <a:effectLst/>
                <a:latin typeface="AngsanaUPC" panose="02020603050405020304" pitchFamily="18" charset="-34"/>
                <a:ea typeface="Calibri" panose="020F0502020204030204" pitchFamily="34" charset="0"/>
                <a:cs typeface="AngsanaUPC" panose="02020603050405020304" pitchFamily="18" charset="-34"/>
              </a:rPr>
              <a:t>นายทหารสัญญาบัตร จากสถาบันการศึกษาทางด้านทหารสัญญาบัตร 10 แห่ง  1) โรงเรียนนายร้อย จปร. จำนวน 545 คน 2) โรงเรียนนายเรือ จำนวน 260 คน  3) โรงเรียนนายเรืออากาศ จำนวน 310 คน 4)โรงเรียนเสนาธิการทหารบก  จำนวน 66 คน 5) โรงเรียนเสนาธิการทหารเรือ จำนวน 17 คน 6) โรงเรียนเสนาธิการทหารอากาศ จำนวน 39 คน 7) วิทยาลัยเสนาธิการทหาร จำนวน 47 คน 8) วิทยาลัยการทัพบก จำนวน 45 คน 9) วิทยาลัยการทัพเรือ จำนวน 14 คน 10) วิทยาลัยการทัพอากาศ จำนวน 40 คน   รวมจำนวนทั้งสิ้น  1,383 คน  ทั้งนี้การกำหนดประชากรดังกล่าวเป็นเพราะว่า ในสถาบันการศึกษาทางด้านทหารสัญญาบัตรมีส่วนเกี่ยวข้องโดยตรงกับการผลิตนายทหารสัญญาบัตร เพื่อไปปฏิบัติหน้าที่ในกองทัพทุกเหล่าทัพ ตลอดจนยังทำหน้าที่เป็นที่ปรึกษาให้กับทุกเหล่าทัพในการปฏิบัติหน้าที่ จึงทำให้นายทหารที่ปฏิบัติงานสถาบันการศึกษาทางด้านทหารสัญญาบัตร 10 แห่งนี้ มีความเข้าใจเกี่ยวกับลักษณะของการเป็นทหารอาชีพของนายทหารสัญญาบัตรของทุกเหล่าทัพได้เป็นอย่างดี  (แหล่งมาที่ใช้วิธีการสอบถามจากเจ้าหน้าที่กำลังพลของแต่ละหน่วยทำให้ไม่สามารถระบุแหล่งที่มาจากเอกสารได้ เนื่องจากขัดระเบียบว่าด้วยการรักษาความปลอดภัยแห่งชาติ พ.ศ. 2517 ข้อ 11 ชั้นความลับ ของทางราชการในข้อ 14 ชั้นลับ 14.61) </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49</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122800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73552" y="0"/>
            <a:ext cx="8918448" cy="6858000"/>
            <a:chOff x="3797808" y="326136"/>
            <a:chExt cx="8145780" cy="6215380"/>
          </a:xfrm>
        </p:grpSpPr>
        <p:sp>
          <p:nvSpPr>
            <p:cNvPr id="3" name="object 3"/>
            <p:cNvSpPr/>
            <p:nvPr/>
          </p:nvSpPr>
          <p:spPr>
            <a:xfrm>
              <a:off x="3802380" y="330708"/>
              <a:ext cx="8136890" cy="6205855"/>
            </a:xfrm>
            <a:custGeom>
              <a:avLst/>
              <a:gdLst/>
              <a:ahLst/>
              <a:cxnLst/>
              <a:rect l="l" t="t" r="r" b="b"/>
              <a:pathLst>
                <a:path w="8136890" h="6205855">
                  <a:moveTo>
                    <a:pt x="8136635" y="0"/>
                  </a:moveTo>
                  <a:lnTo>
                    <a:pt x="0" y="0"/>
                  </a:lnTo>
                  <a:lnTo>
                    <a:pt x="0" y="6205728"/>
                  </a:lnTo>
                  <a:lnTo>
                    <a:pt x="8136635" y="6205728"/>
                  </a:lnTo>
                  <a:lnTo>
                    <a:pt x="8136635" y="0"/>
                  </a:lnTo>
                  <a:close/>
                </a:path>
              </a:pathLst>
            </a:custGeom>
            <a:solidFill>
              <a:srgbClr val="F9E4CF"/>
            </a:solidFill>
          </p:spPr>
          <p:txBody>
            <a:bodyPr wrap="square" lIns="0" tIns="0" rIns="0" bIns="0" rtlCol="0"/>
            <a:lstStyle/>
            <a:p>
              <a:endParaRPr/>
            </a:p>
          </p:txBody>
        </p:sp>
        <p:sp>
          <p:nvSpPr>
            <p:cNvPr id="4" name="object 4"/>
            <p:cNvSpPr/>
            <p:nvPr/>
          </p:nvSpPr>
          <p:spPr>
            <a:xfrm>
              <a:off x="3802380" y="330708"/>
              <a:ext cx="8136890" cy="6205855"/>
            </a:xfrm>
            <a:custGeom>
              <a:avLst/>
              <a:gdLst/>
              <a:ahLst/>
              <a:cxnLst/>
              <a:rect l="l" t="t" r="r" b="b"/>
              <a:pathLst>
                <a:path w="8136890" h="6205855">
                  <a:moveTo>
                    <a:pt x="0" y="6205728"/>
                  </a:moveTo>
                  <a:lnTo>
                    <a:pt x="8136635" y="6205728"/>
                  </a:lnTo>
                  <a:lnTo>
                    <a:pt x="8136635" y="0"/>
                  </a:lnTo>
                  <a:lnTo>
                    <a:pt x="0" y="0"/>
                  </a:lnTo>
                  <a:lnTo>
                    <a:pt x="0" y="6205728"/>
                  </a:lnTo>
                  <a:close/>
                </a:path>
              </a:pathLst>
            </a:custGeom>
            <a:ln w="9144">
              <a:solidFill>
                <a:srgbClr val="FFC000"/>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0" y="685800"/>
            <a:ext cx="3273552" cy="4640580"/>
          </a:xfrm>
          <a:prstGeom prst="rect">
            <a:avLst/>
          </a:prstGeom>
        </p:spPr>
      </p:pic>
      <p:sp>
        <p:nvSpPr>
          <p:cNvPr id="7" name="Rectangle 6"/>
          <p:cNvSpPr/>
          <p:nvPr/>
        </p:nvSpPr>
        <p:spPr>
          <a:xfrm>
            <a:off x="3802380" y="410200"/>
            <a:ext cx="8136890" cy="6278642"/>
          </a:xfrm>
          <a:prstGeom prst="rect">
            <a:avLst/>
          </a:prstGeom>
        </p:spPr>
        <p:txBody>
          <a:bodyPr wrap="square">
            <a:spAutoFit/>
          </a:bodyPr>
          <a:lstStyle/>
          <a:p>
            <a:endParaRPr lang="en-US" sz="1200" dirty="0">
              <a:solidFill>
                <a:srgbClr val="000000"/>
              </a:solidFill>
              <a:latin typeface="Wingdings 3" panose="05040102010807070707" pitchFamily="18" charset="2"/>
            </a:endParaRPr>
          </a:p>
          <a:p>
            <a:r>
              <a:rPr lang="th-TH" dirty="0">
                <a:solidFill>
                  <a:srgbClr val="C00000"/>
                </a:solidFill>
                <a:latin typeface="Wingdings 3" panose="05040102010807070707" pitchFamily="18" charset="2"/>
              </a:rPr>
              <a:t></a:t>
            </a:r>
            <a:r>
              <a:rPr lang="th-TH" b="1" dirty="0">
                <a:solidFill>
                  <a:srgbClr val="000000"/>
                </a:solidFill>
                <a:latin typeface="BrowalliaUPC" panose="020B0604020202020204" pitchFamily="34" charset="-34"/>
                <a:cs typeface="BrowalliaUPC" panose="020B0604020202020204" pitchFamily="34" charset="-34"/>
              </a:rPr>
              <a:t>1. </a:t>
            </a:r>
            <a:r>
              <a:rPr lang="th-TH" sz="2000" b="1" dirty="0">
                <a:latin typeface="BrowalliaUPC" panose="020B0604020202020204" pitchFamily="34" charset="-34"/>
                <a:cs typeface="BrowalliaUPC" panose="020B0604020202020204" pitchFamily="34" charset="-34"/>
              </a:rPr>
              <a:t>การ</a:t>
            </a:r>
            <a:r>
              <a:rPr lang="th-TH" sz="2000" b="1" dirty="0">
                <a:solidFill>
                  <a:srgbClr val="FF0000"/>
                </a:solidFill>
                <a:latin typeface="BrowalliaUPC" panose="020B0604020202020204" pitchFamily="34" charset="-34"/>
                <a:cs typeface="BrowalliaUPC" panose="020B0604020202020204" pitchFamily="34" charset="-34"/>
              </a:rPr>
              <a:t>ขับเคลื่อนและติดตามหน่วยงานภาครัฐ และภาคเอกชน</a:t>
            </a:r>
            <a:r>
              <a:rPr lang="th-TH" sz="2000" b="1" dirty="0">
                <a:solidFill>
                  <a:srgbClr val="000000"/>
                </a:solidFill>
                <a:latin typeface="BrowalliaUPC" panose="020B0604020202020204" pitchFamily="34" charset="-34"/>
                <a:cs typeface="BrowalliaUPC" panose="020B0604020202020204" pitchFamily="34" charset="-34"/>
              </a:rPr>
              <a:t>ให้นำนโยบายและยุทธศาสตร์การวิจัยของชาติไปใช้อย่างเป็นรูปธรรม</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2. </a:t>
            </a:r>
            <a:r>
              <a:rPr lang="th-TH" sz="2000" b="1" dirty="0">
                <a:solidFill>
                  <a:srgbClr val="FF0000"/>
                </a:solidFill>
                <a:latin typeface="BrowalliaUPC" panose="020B0604020202020204" pitchFamily="34" charset="-34"/>
                <a:cs typeface="BrowalliaUPC" panose="020B0604020202020204" pitchFamily="34" charset="-34"/>
              </a:rPr>
              <a:t>การบูรณาการ บริหาร ติดตาม และประเมินผล</a:t>
            </a:r>
            <a:r>
              <a:rPr lang="th-TH" sz="2000" b="1" dirty="0">
                <a:solidFill>
                  <a:srgbClr val="000000"/>
                </a:solidFill>
                <a:latin typeface="BrowalliaUPC" panose="020B0604020202020204" pitchFamily="34" charset="-34"/>
                <a:cs typeface="BrowalliaUPC" panose="020B0604020202020204" pitchFamily="34" charset="-34"/>
              </a:rPr>
              <a:t>แผนและงบประมาณการวิจัยของประเทศอย่างเป็นระบบและต่อเนื่อง</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3. การ</a:t>
            </a:r>
            <a:r>
              <a:rPr lang="th-TH" sz="2000" b="1" dirty="0">
                <a:solidFill>
                  <a:srgbClr val="FF0000"/>
                </a:solidFill>
                <a:latin typeface="BrowalliaUPC" panose="020B0604020202020204" pitchFamily="34" charset="-34"/>
                <a:cs typeface="BrowalliaUPC" panose="020B0604020202020204" pitchFamily="34" charset="-34"/>
              </a:rPr>
              <a:t>ขับเคลื่อนการนำผลงานวิจัยและองค์ความรู้ของประเทศและนานาชาติ</a:t>
            </a:r>
            <a:r>
              <a:rPr lang="th-TH" sz="2000" b="1" dirty="0">
                <a:solidFill>
                  <a:srgbClr val="000000"/>
                </a:solidFill>
                <a:latin typeface="BrowalliaUPC" panose="020B0604020202020204" pitchFamily="34" charset="-34"/>
                <a:cs typeface="BrowalliaUPC" panose="020B0604020202020204" pitchFamily="34" charset="-34"/>
              </a:rPr>
              <a:t>มาใช้ในการพัฒนาระดับประเทศและพื้นที่ เพื่อเพิ่มขีดความสามารถในการแข่งขันเชิงพาณิชย์/อุตสาหกรรม</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4. การ</a:t>
            </a:r>
            <a:r>
              <a:rPr lang="th-TH" sz="2000" b="1" dirty="0">
                <a:solidFill>
                  <a:srgbClr val="FF0000"/>
                </a:solidFill>
                <a:latin typeface="BrowalliaUPC" panose="020B0604020202020204" pitchFamily="34" charset="-34"/>
                <a:cs typeface="BrowalliaUPC" panose="020B0604020202020204" pitchFamily="34" charset="-34"/>
              </a:rPr>
              <a:t>พัฒนาความเข้มแข็งและความร่วมมืออย่างยั่งยืน</a:t>
            </a:r>
            <a:r>
              <a:rPr lang="th-TH" sz="2000" b="1" dirty="0">
                <a:solidFill>
                  <a:srgbClr val="000000"/>
                </a:solidFill>
                <a:latin typeface="BrowalliaUPC" panose="020B0604020202020204" pitchFamily="34" charset="-34"/>
                <a:cs typeface="BrowalliaUPC" panose="020B0604020202020204" pitchFamily="34" charset="-34"/>
              </a:rPr>
              <a:t>ของเครือข่ายองค์กรบริหารรงานวิจัยแห่งชาติ และเครือข่ายวิจัยทั้งในและต่างประเทศ รวมทั้งร่วมมือกับเครือข่ายในการสร้างบุคลากรทางการวิจัยที่มีคุณภาพ</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5. การ</a:t>
            </a:r>
            <a:r>
              <a:rPr lang="th-TH" sz="2000" b="1" dirty="0">
                <a:solidFill>
                  <a:srgbClr val="FF0000"/>
                </a:solidFill>
                <a:latin typeface="BrowalliaUPC" panose="020B0604020202020204" pitchFamily="34" charset="-34"/>
                <a:cs typeface="BrowalliaUPC" panose="020B0604020202020204" pitchFamily="34" charset="-34"/>
              </a:rPr>
              <a:t>พัฒนามาตฐานหรือแนวทางปฏิบัติด้านการวิจัย</a:t>
            </a:r>
            <a:r>
              <a:rPr lang="th-TH" sz="2000" b="1" dirty="0">
                <a:solidFill>
                  <a:srgbClr val="000000"/>
                </a:solidFill>
                <a:latin typeface="BrowalliaUPC" panose="020B0604020202020204" pitchFamily="34" charset="-34"/>
                <a:cs typeface="BrowalliaUPC" panose="020B0604020202020204" pitchFamily="34" charset="-34"/>
              </a:rPr>
              <a:t>ของประเทศให้สอดคล้องกับมาตรฐานสากลหรือเป็นที่ยอมรับระดับประเทศ และขับเคลื่อนการนำไปใช้อย่างทั่วถึงโดยร่วมมือกับประชาคมวิจัย</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6. การ</a:t>
            </a:r>
            <a:r>
              <a:rPr lang="th-TH" sz="2000" b="1" dirty="0">
                <a:solidFill>
                  <a:srgbClr val="FF0000"/>
                </a:solidFill>
                <a:latin typeface="BrowalliaUPC" panose="020B0604020202020204" pitchFamily="34" charset="-34"/>
                <a:cs typeface="BrowalliaUPC" panose="020B0604020202020204" pitchFamily="34" charset="-34"/>
              </a:rPr>
              <a:t>พัฒนาและเพิ่มพูนการใช้ประโยชน์ของระบบสารสนเทศการวิจัย</a:t>
            </a:r>
            <a:r>
              <a:rPr lang="th-TH" sz="2000" b="1" dirty="0">
                <a:solidFill>
                  <a:srgbClr val="000000"/>
                </a:solidFill>
                <a:latin typeface="BrowalliaUPC" panose="020B0604020202020204" pitchFamily="34" charset="-34"/>
                <a:cs typeface="BrowalliaUPC" panose="020B0604020202020204" pitchFamily="34" charset="-34"/>
              </a:rPr>
              <a:t>ของประเทศให้ทันสมัยเป็นสากลและเชื่อมโยงระดับประเทศและอาเซียน</a:t>
            </a:r>
          </a:p>
          <a:p>
            <a:endParaRPr lang="th-TH" sz="1000" dirty="0">
              <a:solidFill>
                <a:srgbClr val="000000"/>
              </a:solidFill>
              <a:latin typeface="BrowalliaUPC" panose="020B0604020202020204" pitchFamily="34" charset="-34"/>
              <a:cs typeface="BrowalliaUPC" panose="020B0604020202020204" pitchFamily="34" charset="-34"/>
            </a:endParaRPr>
          </a:p>
          <a:p>
            <a:r>
              <a:rPr lang="th-TH" sz="2000" dirty="0">
                <a:solidFill>
                  <a:srgbClr val="C00000"/>
                </a:solidFill>
                <a:latin typeface="Wingdings 3" panose="05040102010807070707" pitchFamily="18" charset="2"/>
                <a:cs typeface="BrowalliaUPC" panose="020B0604020202020204" pitchFamily="34" charset="-34"/>
              </a:rPr>
              <a:t></a:t>
            </a:r>
            <a:r>
              <a:rPr lang="th-TH" sz="2000" b="1" dirty="0">
                <a:solidFill>
                  <a:srgbClr val="000000"/>
                </a:solidFill>
                <a:latin typeface="BrowalliaUPC" panose="020B0604020202020204" pitchFamily="34" charset="-34"/>
                <a:cs typeface="BrowalliaUPC" panose="020B0604020202020204" pitchFamily="34" charset="-34"/>
              </a:rPr>
              <a:t>7. การ</a:t>
            </a:r>
            <a:r>
              <a:rPr lang="th-TH" sz="2000" b="1" dirty="0">
                <a:solidFill>
                  <a:srgbClr val="FF0000"/>
                </a:solidFill>
                <a:latin typeface="BrowalliaUPC" panose="020B0604020202020204" pitchFamily="34" charset="-34"/>
                <a:cs typeface="BrowalliaUPC" panose="020B0604020202020204" pitchFamily="34" charset="-34"/>
              </a:rPr>
              <a:t>พัฒนาการบริหารจัดการ วช. ให้เป็นองค์กรแห่งคุณภาพเต็มรูปแบบ </a:t>
            </a:r>
            <a:r>
              <a:rPr lang="th-TH" sz="2000" b="1" dirty="0">
                <a:solidFill>
                  <a:srgbClr val="000000"/>
                </a:solidFill>
                <a:latin typeface="BrowalliaUPC" panose="020B0604020202020204" pitchFamily="34" charset="-34"/>
                <a:cs typeface="BrowalliaUPC" panose="020B0604020202020204" pitchFamily="34" charset="-34"/>
              </a:rPr>
              <a:t>จัดทำแผนและดำเนินงานแบบบูรณาการดำเนินการตามนโยบายรัฐบาลดิจิทัล และเร่งรัดพัฒนาบุคลากร วช. ให้เป็นผู้นำและมีความเชี่ยวชาญด้านระบบวิจัย</a:t>
            </a:r>
            <a:endParaRPr lang="th-TH" sz="2000" dirty="0">
              <a:solidFill>
                <a:srgbClr val="000000"/>
              </a:solidFill>
              <a:latin typeface="BrowalliaUPC" panose="020B0604020202020204" pitchFamily="34" charset="-34"/>
              <a:cs typeface="BrowalliaUPC" panose="020B0604020202020204" pitchFamily="34" charset="-3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a:t>
            </a:r>
            <a:r>
              <a:rPr lang="en-US" sz="4400" b="1" dirty="0">
                <a:latin typeface="AngsanaUPC" panose="02020603050405020304" pitchFamily="18" charset="-34"/>
                <a:cs typeface="AngsanaUPC" panose="02020603050405020304" pitchFamily="18" charset="-34"/>
              </a:rPr>
              <a:t> </a:t>
            </a:r>
            <a:r>
              <a:rPr lang="th-TH" sz="4400" b="1" dirty="0">
                <a:latin typeface="AngsanaUPC" panose="02020603050405020304" pitchFamily="18" charset="-34"/>
                <a:cs typeface="AngsanaUPC" panose="02020603050405020304" pitchFamily="18" charset="-34"/>
              </a:rPr>
              <a:t>ขอบเขตด้านกลุ่มตัวอย่าง</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457201" y="1337250"/>
            <a:ext cx="11478126" cy="5335463"/>
          </a:xfrm>
        </p:spPr>
        <p:txBody>
          <a:bodyPr>
            <a:normAutofit/>
          </a:bodyPr>
          <a:lstStyle/>
          <a:p>
            <a:pPr marL="0" marR="0" indent="0" algn="thaiDist">
              <a:lnSpc>
                <a:spcPct val="107000"/>
              </a:lnSpc>
              <a:spcBef>
                <a:spcPts val="0"/>
              </a:spcBef>
              <a:spcAft>
                <a:spcPts val="0"/>
              </a:spcAft>
              <a:buNone/>
            </a:pPr>
            <a:r>
              <a:rPr lang="th-TH" sz="2400" dirty="0">
                <a:effectLst/>
                <a:latin typeface="AngsanaUPC" panose="02020603050405020304" pitchFamily="18" charset="-34"/>
                <a:ea typeface="Calibri" panose="020F0502020204030204" pitchFamily="34" charset="0"/>
                <a:cs typeface="AngsanaUPC" panose="02020603050405020304" pitchFamily="18" charset="-34"/>
              </a:rPr>
              <a:t>	</a:t>
            </a:r>
            <a:r>
              <a:rPr lang="th-TH" sz="2400" dirty="0">
                <a:solidFill>
                  <a:srgbClr val="FF0000"/>
                </a:solidFill>
                <a:effectLst/>
                <a:latin typeface="AngsanaUPC" panose="02020603050405020304" pitchFamily="18" charset="-34"/>
                <a:ea typeface="Calibri" panose="020F0502020204030204" pitchFamily="34" charset="0"/>
                <a:cs typeface="AngsanaUPC" panose="02020603050405020304" pitchFamily="18" charset="-34"/>
              </a:rPr>
              <a:t>กลุ่มตัวอย่าง ได้แก่ </a:t>
            </a:r>
            <a:r>
              <a:rPr lang="th-TH" sz="2400" dirty="0">
                <a:effectLst/>
                <a:latin typeface="AngsanaUPC" panose="02020603050405020304" pitchFamily="18" charset="-34"/>
                <a:ea typeface="Calibri" panose="020F0502020204030204" pitchFamily="34" charset="0"/>
                <a:cs typeface="AngsanaUPC" panose="02020603050405020304" pitchFamily="18" charset="-34"/>
              </a:rPr>
              <a:t>นายทหารสัญญาบัตรทางด้านทหารสัญญาบัตร จากสถาบันการศึกษา 10 แห่ง ได้แก่  1) โรงเรียนนายร้อย จปร.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150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2) โรงเรียนนายเรือ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71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3) โรงเรียนนายเรืออากาศ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85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4)โรงเรียนเสนาธิการทหารบก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18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5) โรงเรียนเสนาธิการทหารเรือ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5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6) โรงเรียนเสนาธิการทหารอากาศ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11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7) วิทยาลัยเสนาธิการทหาร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13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8) วิทยาลัยการทัพบก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12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9) วิทยาลัยการทัพเรือ  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4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10) วิทยาลัยการทัพอากาศ</a:t>
            </a:r>
            <a:r>
              <a:rPr lang="en-GB" sz="2400" dirty="0">
                <a:effectLst/>
                <a:latin typeface="AngsanaUPC" panose="02020603050405020304" pitchFamily="18" charset="-34"/>
                <a:ea typeface="Calibri" panose="020F0502020204030204" pitchFamily="34" charset="0"/>
                <a:cs typeface="AngsanaUPC" panose="02020603050405020304" pitchFamily="18" charset="-34"/>
              </a:rPr>
              <a:t>  </a:t>
            </a:r>
            <a:r>
              <a:rPr lang="th-TH" sz="2400" dirty="0">
                <a:effectLst/>
                <a:latin typeface="AngsanaUPC" panose="02020603050405020304" pitchFamily="18" charset="-34"/>
                <a:ea typeface="Calibri" panose="020F0502020204030204" pitchFamily="34" charset="0"/>
                <a:cs typeface="AngsanaUPC" panose="02020603050405020304" pitchFamily="18" charset="-34"/>
              </a:rPr>
              <a:t>จำนวน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11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รวมจำนวนทั้งสิ้น </a:t>
            </a:r>
            <a:r>
              <a:rPr lang="en-GB" sz="2400" dirty="0">
                <a:effectLst/>
                <a:latin typeface="AngsanaUPC" panose="02020603050405020304" pitchFamily="18" charset="-34"/>
                <a:ea typeface="Calibri" panose="020F0502020204030204" pitchFamily="34" charset="0"/>
                <a:cs typeface="AngsanaUPC" panose="02020603050405020304" pitchFamily="18" charset="-34"/>
              </a:rPr>
              <a:t>380 </a:t>
            </a:r>
            <a:r>
              <a:rPr lang="th-TH" sz="2400" dirty="0">
                <a:effectLst/>
                <a:latin typeface="AngsanaUPC" panose="02020603050405020304" pitchFamily="18" charset="-34"/>
                <a:ea typeface="Calibri" panose="020F0502020204030204" pitchFamily="34" charset="0"/>
                <a:cs typeface="AngsanaUPC" panose="02020603050405020304" pitchFamily="18" charset="-34"/>
              </a:rPr>
              <a:t>คน ใช้วิธีการสุ่มดังนี้</a:t>
            </a:r>
          </a:p>
          <a:p>
            <a:pPr marL="400050" lvl="1" algn="thaiDist">
              <a:lnSpc>
                <a:spcPts val="2400"/>
              </a:lnSpc>
              <a:spcBef>
                <a:spcPts val="0"/>
              </a:spcBef>
              <a:buFont typeface="+mj-lt"/>
              <a:buAutoNum type="arabicPeriod"/>
              <a:tabLst>
                <a:tab pos="685800" algn="l"/>
                <a:tab pos="914400" algn="l"/>
              </a:tabLst>
            </a:pPr>
            <a:r>
              <a:rPr lang="th-TH" sz="2400" dirty="0">
                <a:effectLst/>
                <a:latin typeface="AngsanaUPC" panose="02020603050405020304" pitchFamily="18" charset="-34"/>
                <a:ea typeface="Cordia New" panose="020B0304020202020204" pitchFamily="34" charset="-34"/>
                <a:cs typeface="AngsanaUPC" panose="02020603050405020304" pitchFamily="18" charset="-34"/>
              </a:rPr>
              <a:t>การกำหนดขนาดกลุ่มตัวอย่างขั้นต่ำ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Sample Size)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โดยใช้สัดส่วน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1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ตัวแปรเชิงประจักษ์ ต่อ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20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หน่วยการวิเคราะห์ข้อมูล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Unit of Analysis)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a:t>
            </a:r>
            <a:r>
              <a:rPr lang="en-US" sz="2400" dirty="0" err="1">
                <a:effectLst/>
                <a:latin typeface="AngsanaUPC" panose="02020603050405020304" pitchFamily="18" charset="-34"/>
                <a:ea typeface="Cordia New" panose="020B0304020202020204" pitchFamily="34" charset="-34"/>
                <a:cs typeface="AngsanaUPC" panose="02020603050405020304" pitchFamily="18" charset="-34"/>
              </a:rPr>
              <a:t>Kelloway</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1998</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en-US" sz="2400" dirty="0" err="1">
                <a:effectLst/>
                <a:latin typeface="AngsanaUPC" panose="02020603050405020304" pitchFamily="18" charset="-34"/>
                <a:ea typeface="Cordia New" panose="020B0304020202020204" pitchFamily="34" charset="-34"/>
                <a:cs typeface="AngsanaUPC" panose="02020603050405020304" pitchFamily="18" charset="-34"/>
              </a:rPr>
              <a:t>Joreskog&amp;Sorbom</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1993</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en-US" sz="2400" dirty="0" err="1">
                <a:effectLst/>
                <a:latin typeface="AngsanaUPC" panose="02020603050405020304" pitchFamily="18" charset="-34"/>
                <a:ea typeface="Cordia New" panose="020B0304020202020204" pitchFamily="34" charset="-34"/>
                <a:cs typeface="AngsanaUPC" panose="02020603050405020304" pitchFamily="18" charset="-34"/>
              </a:rPr>
              <a:t>Loehlin</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1987</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นงลักษณ์ วิรัชชัย</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2538</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สุวิมล ติรกานันท์</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2555</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ยุทธ ไก</a:t>
            </a:r>
            <a:r>
              <a:rPr lang="th-TH" sz="2400" dirty="0" err="1">
                <a:effectLst/>
                <a:latin typeface="AngsanaUPC" panose="02020603050405020304" pitchFamily="18" charset="-34"/>
                <a:ea typeface="Cordia New" panose="020B0304020202020204" pitchFamily="34" charset="-34"/>
                <a:cs typeface="AngsanaUPC" panose="02020603050405020304" pitchFamily="18" charset="-34"/>
              </a:rPr>
              <a:t>ยวรร</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ณ์</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2556) โดยการศึกษาแบบจำลองสมการโครงสร้างอิทธิพลของ</a:t>
            </a:r>
            <a:r>
              <a:rPr lang="th-TH" sz="2400" dirty="0">
                <a:solidFill>
                  <a:srgbClr val="000000"/>
                </a:solidFill>
                <a:effectLst/>
                <a:latin typeface="AngsanaUPC" panose="02020603050405020304" pitchFamily="18" charset="-34"/>
                <a:ea typeface="Cordia New" panose="020B0304020202020204" pitchFamily="34" charset="-34"/>
                <a:cs typeface="AngsanaUPC" panose="02020603050405020304" pitchFamily="18" charset="-34"/>
              </a:rPr>
              <a:t>ระบบการศึกษาของทหารสัญญาบัตร  การถ่ายทอดทางสังคมเกี่ยวกับการเป็นทหารอาชีพ พฤติกรรมประชาธิปไตยของทหาร การยึดมั่นผูกพันต่ออาชีพ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 ที่ส่งผลต่อความเป็นทหารอาชีพของนายทหารสัญญาบัตร ประกอบอบด้วย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19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ตัวแปรเชิงประจักษ์ ดังนั้น กลุ่มตัวอย่างขั้นต่ำ จึงเป็นนายทหารสัญญาบัตร จากสถาบันการศึกษาทหารสัญญาบัตร 10 แห่ง จึงเป็น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380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คน </a:t>
            </a:r>
            <a:endParaRPr lang="th-TH" sz="2400" dirty="0">
              <a:latin typeface="AngsanaUPC" panose="02020603050405020304" pitchFamily="18" charset="-34"/>
              <a:ea typeface="Cordia New" panose="020B0304020202020204" pitchFamily="34" charset="-34"/>
              <a:cs typeface="AngsanaUPC" panose="02020603050405020304" pitchFamily="18" charset="-34"/>
            </a:endParaRPr>
          </a:p>
          <a:p>
            <a:pPr marL="400050" lvl="1">
              <a:lnSpc>
                <a:spcPts val="2400"/>
              </a:lnSpc>
              <a:spcBef>
                <a:spcPts val="0"/>
              </a:spcBef>
              <a:buFont typeface="+mj-lt"/>
              <a:buAutoNum type="arabicPeriod"/>
              <a:tabLst>
                <a:tab pos="685800" algn="l"/>
                <a:tab pos="914400" algn="l"/>
              </a:tabLst>
            </a:pPr>
            <a:r>
              <a:rPr lang="th-TH" sz="2400" dirty="0">
                <a:effectLst/>
                <a:latin typeface="AngsanaUPC" panose="02020603050405020304" pitchFamily="18" charset="-34"/>
                <a:ea typeface="Cordia New" panose="020B0304020202020204" pitchFamily="34" charset="-34"/>
                <a:cs typeface="AngsanaUPC" panose="02020603050405020304" pitchFamily="18" charset="-34"/>
              </a:rPr>
              <a:t>กำหนดการสุ่มด้วยเทคนิคการสุ่มแบบแบ่งชั้นภูมิ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Stratified Random Sampling)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โดยได้กำหนดสัดส่วนของกลุ่มตัวอย่างของสถาบันการศึกษา 10 แห่ง ตามจำนวนที่เป็นจริง</a:t>
            </a:r>
          </a:p>
          <a:p>
            <a:pPr marL="400050" lvl="1">
              <a:lnSpc>
                <a:spcPts val="2400"/>
              </a:lnSpc>
              <a:spcBef>
                <a:spcPts val="0"/>
              </a:spcBef>
              <a:buFont typeface="+mj-lt"/>
              <a:buAutoNum type="arabicPeriod"/>
              <a:tabLst>
                <a:tab pos="685800" algn="l"/>
                <a:tab pos="914400" algn="l"/>
              </a:tabLst>
            </a:pPr>
            <a:r>
              <a:rPr lang="th-TH" sz="2400" dirty="0">
                <a:effectLst/>
                <a:latin typeface="AngsanaUPC" panose="02020603050405020304" pitchFamily="18" charset="-34"/>
                <a:ea typeface="Cordia New" panose="020B0304020202020204" pitchFamily="34" charset="-34"/>
                <a:cs typeface="AngsanaUPC" panose="02020603050405020304" pitchFamily="18" charset="-34"/>
              </a:rPr>
              <a:t>เก็บข้อมูลด้วยกระบวนการสุ่มอย่างง่าย (</a:t>
            </a:r>
            <a:r>
              <a:rPr lang="en-US" sz="2400" dirty="0">
                <a:effectLst/>
                <a:latin typeface="AngsanaUPC" panose="02020603050405020304" pitchFamily="18" charset="-34"/>
                <a:ea typeface="Cordia New" panose="020B0304020202020204" pitchFamily="34" charset="-34"/>
                <a:cs typeface="AngsanaUPC" panose="02020603050405020304" pitchFamily="18" charset="-34"/>
              </a:rPr>
              <a:t>Simple Random Sampling) </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โดยการขอความอนุเคราะห์จากผู้บังคับบัญชาของสถาบันการศึก</a:t>
            </a:r>
            <a:r>
              <a:rPr lang="th-TH" sz="2400" dirty="0" err="1">
                <a:effectLst/>
                <a:latin typeface="AngsanaUPC" panose="02020603050405020304" pitchFamily="18" charset="-34"/>
                <a:ea typeface="Cordia New" panose="020B0304020202020204" pitchFamily="34" charset="-34"/>
                <a:cs typeface="AngsanaUPC" panose="02020603050405020304" pitchFamily="18" charset="-34"/>
              </a:rPr>
              <a:t>ษท</a:t>
            </a:r>
            <a:r>
              <a:rPr lang="th-TH" sz="2400" dirty="0">
                <a:effectLst/>
                <a:latin typeface="AngsanaUPC" panose="02020603050405020304" pitchFamily="18" charset="-34"/>
                <a:ea typeface="Cordia New" panose="020B0304020202020204" pitchFamily="34" charset="-34"/>
                <a:cs typeface="AngsanaUPC" panose="02020603050405020304" pitchFamily="18" charset="-34"/>
              </a:rPr>
              <a:t>หารสัญญาบัตร ทั้ง 10 แหล่ง ในการสุ่มเก็บข้อมูลกับนายทหารสัญญาบัตร ตามจำนวนที่กำหนดไว้ </a:t>
            </a:r>
            <a:endParaRPr lang="en-US" sz="2400" dirty="0">
              <a:effectLst/>
              <a:latin typeface="AngsanaUPC" panose="02020603050405020304" pitchFamily="18" charset="-34"/>
              <a:ea typeface="Cordia New" panose="020B0304020202020204" pitchFamily="34" charset="-34"/>
              <a:cs typeface="AngsanaUPC" panose="02020603050405020304" pitchFamily="18" charset="-34"/>
            </a:endParaRPr>
          </a:p>
          <a:p>
            <a:pPr marR="0" algn="thaiDist">
              <a:lnSpc>
                <a:spcPct val="107000"/>
              </a:lnSpc>
              <a:spcBef>
                <a:spcPts val="0"/>
              </a:spcBef>
              <a:spcAft>
                <a:spcPts val="0"/>
              </a:spcAft>
              <a:buFont typeface="+mj-lt"/>
              <a:buAutoNum type="arabicPeriod"/>
            </a:pPr>
            <a:endParaRPr lang="en-US" sz="24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50</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2918056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1116106" y="556742"/>
            <a:ext cx="10439400" cy="743552"/>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a:t>
            </a:r>
            <a:r>
              <a:rPr kumimoji="0" lang="en-US" sz="44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 </a:t>
            </a:r>
            <a:r>
              <a:rPr kumimoji="0" lang="th-TH" sz="44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ขอบเขตด้านกลุ่มตัวอย่าง (ต่อ)</a:t>
            </a:r>
            <a:endParaRPr lang="th-TH" sz="4400" b="1"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51</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pic>
        <p:nvPicPr>
          <p:cNvPr id="9" name="ตัวแทนเนื้อหา 8">
            <a:extLst>
              <a:ext uri="{FF2B5EF4-FFF2-40B4-BE49-F238E27FC236}">
                <a16:creationId xmlns:a16="http://schemas.microsoft.com/office/drawing/2014/main" id="{01BBC4C1-C37B-0758-FEAE-6946DFC5DAB0}"/>
              </a:ext>
            </a:extLst>
          </p:cNvPr>
          <p:cNvPicPr>
            <a:picLocks noGrp="1" noChangeAspect="1"/>
          </p:cNvPicPr>
          <p:nvPr>
            <p:ph sz="quarter" idx="13"/>
          </p:nvPr>
        </p:nvPicPr>
        <p:blipFill>
          <a:blip r:embed="rId2"/>
          <a:stretch>
            <a:fillRect/>
          </a:stretch>
        </p:blipFill>
        <p:spPr>
          <a:xfrm>
            <a:off x="3124200" y="1773135"/>
            <a:ext cx="6583062" cy="4776255"/>
          </a:xfrm>
        </p:spPr>
      </p:pic>
    </p:spTree>
    <p:extLst>
      <p:ext uri="{BB962C8B-B14F-4D97-AF65-F5344CB8AC3E}">
        <p14:creationId xmlns:p14="http://schemas.microsoft.com/office/powerpoint/2010/main" val="4075661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a:t>
            </a:r>
            <a:r>
              <a:rPr lang="en-US" sz="4400" b="1" dirty="0">
                <a:latin typeface="AngsanaUPC" panose="02020603050405020304" pitchFamily="18" charset="-34"/>
                <a:cs typeface="AngsanaUPC" panose="02020603050405020304" pitchFamily="18" charset="-34"/>
              </a:rPr>
              <a:t> </a:t>
            </a:r>
            <a:r>
              <a:rPr lang="th-TH" sz="4400" b="1" dirty="0">
                <a:latin typeface="AngsanaUPC" panose="02020603050405020304" pitchFamily="18" charset="-34"/>
                <a:cs typeface="AngsanaUPC" panose="02020603050405020304" pitchFamily="18" charset="-34"/>
              </a:rPr>
              <a:t>ขอบเขตด้านกลุ่มเป้าหมาย</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2685447" y="1234440"/>
            <a:ext cx="9249879" cy="5438274"/>
          </a:xfrm>
        </p:spPr>
        <p:txBody>
          <a:bodyPr>
            <a:normAutofit/>
          </a:bodyPr>
          <a:lstStyle/>
          <a:p>
            <a:pPr marL="0" marR="0" indent="0">
              <a:lnSpc>
                <a:spcPct val="107000"/>
              </a:lnSpc>
              <a:spcBef>
                <a:spcPts val="0"/>
              </a:spcBef>
              <a:spcAft>
                <a:spcPts val="0"/>
              </a:spcAft>
              <a:buNone/>
            </a:pPr>
            <a:r>
              <a:rPr lang="th-TH" sz="2800" dirty="0">
                <a:effectLst/>
                <a:latin typeface="AngsanaUPC" panose="02020603050405020304" pitchFamily="18" charset="-34"/>
                <a:ea typeface="Calibri" panose="020F0502020204030204" pitchFamily="34" charset="0"/>
                <a:cs typeface="AngsanaUPC" panose="02020603050405020304" pitchFamily="18" charset="-34"/>
              </a:rPr>
              <a:t>	หลังจากวิเคราะห์ข้อมูลเชิงปริมาณเสร็จแล้ว ดำเนินการเก็บรวบรวมข้อมูลด้วยเทคนิคการสัมภาษณ์เชิงลึก (</a:t>
            </a:r>
            <a:r>
              <a:rPr lang="en-GB" sz="2800" dirty="0">
                <a:effectLst/>
                <a:latin typeface="AngsanaUPC" panose="02020603050405020304" pitchFamily="18" charset="-34"/>
                <a:ea typeface="Calibri" panose="020F0502020204030204" pitchFamily="34" charset="0"/>
                <a:cs typeface="AngsanaUPC" panose="02020603050405020304" pitchFamily="18" charset="-34"/>
              </a:rPr>
              <a:t>In-Depth Interview) </a:t>
            </a:r>
            <a:r>
              <a:rPr lang="th-TH" sz="2800" dirty="0">
                <a:effectLst/>
                <a:latin typeface="AngsanaUPC" panose="02020603050405020304" pitchFamily="18" charset="-34"/>
                <a:ea typeface="Calibri" panose="020F0502020204030204" pitchFamily="34" charset="0"/>
                <a:cs typeface="AngsanaUPC" panose="02020603050405020304" pitchFamily="18" charset="-34"/>
              </a:rPr>
              <a:t>กับผู้เชี่ยวชาญ ประกอบด้วย </a:t>
            </a:r>
            <a:r>
              <a:rPr lang="en-GB" sz="2800" dirty="0">
                <a:effectLst/>
                <a:latin typeface="AngsanaUPC" panose="02020603050405020304" pitchFamily="18" charset="-34"/>
                <a:ea typeface="Calibri" panose="020F0502020204030204" pitchFamily="34" charset="0"/>
                <a:cs typeface="AngsanaUPC" panose="02020603050405020304" pitchFamily="18" charset="-34"/>
              </a:rPr>
              <a:t>1) </a:t>
            </a:r>
            <a:r>
              <a:rPr lang="th-TH" sz="2800" dirty="0">
                <a:effectLst/>
                <a:latin typeface="AngsanaUPC" panose="02020603050405020304" pitchFamily="18" charset="-34"/>
                <a:ea typeface="Calibri" panose="020F0502020204030204" pitchFamily="34" charset="0"/>
                <a:cs typeface="AngsanaUPC" panose="02020603050405020304" pitchFamily="18" charset="-34"/>
              </a:rPr>
              <a:t>อาจารย์ผู้สอนของสถาบันการศึกษาทหารสัญญาบัตร ที่มีความเชี่ยวชาญด้านการพัฒนาความเป็นทหารอาชีพ จำนวน </a:t>
            </a:r>
            <a:r>
              <a:rPr lang="en-GB" sz="2800" dirty="0">
                <a:effectLst/>
                <a:latin typeface="AngsanaUPC" panose="02020603050405020304" pitchFamily="18" charset="-34"/>
                <a:ea typeface="Calibri" panose="020F0502020204030204" pitchFamily="34" charset="0"/>
                <a:cs typeface="AngsanaUPC" panose="02020603050405020304" pitchFamily="18" charset="-34"/>
              </a:rPr>
              <a:t>7 </a:t>
            </a:r>
            <a:r>
              <a:rPr lang="th-TH" sz="2800" dirty="0">
                <a:effectLst/>
                <a:latin typeface="AngsanaUPC" panose="02020603050405020304" pitchFamily="18" charset="-34"/>
                <a:ea typeface="Calibri" panose="020F0502020204030204" pitchFamily="34" charset="0"/>
                <a:cs typeface="AngsanaUPC" panose="02020603050405020304" pitchFamily="18" charset="-34"/>
              </a:rPr>
              <a:t>คน </a:t>
            </a:r>
            <a:r>
              <a:rPr lang="en-GB" sz="2800" dirty="0">
                <a:effectLst/>
                <a:latin typeface="AngsanaUPC" panose="02020603050405020304" pitchFamily="18" charset="-34"/>
                <a:ea typeface="Calibri" panose="020F0502020204030204" pitchFamily="34" charset="0"/>
                <a:cs typeface="AngsanaUPC" panose="02020603050405020304" pitchFamily="18" charset="-34"/>
              </a:rPr>
              <a:t> 2) </a:t>
            </a:r>
            <a:r>
              <a:rPr lang="th-TH" sz="2800" dirty="0">
                <a:effectLst/>
                <a:latin typeface="AngsanaUPC" panose="02020603050405020304" pitchFamily="18" charset="-34"/>
                <a:ea typeface="Calibri" panose="020F0502020204030204" pitchFamily="34" charset="0"/>
                <a:cs typeface="AngsanaUPC" panose="02020603050405020304" pitchFamily="18" charset="-34"/>
              </a:rPr>
              <a:t>นายทหารระดับนายพลที่ได้รับการยอมรับโดยทั่วไปว่าเป็นผู้ที่มีความเป็นทหารอาชีพ จำนวน </a:t>
            </a:r>
            <a:r>
              <a:rPr lang="en-GB" sz="2800" dirty="0">
                <a:effectLst/>
                <a:latin typeface="AngsanaUPC" panose="02020603050405020304" pitchFamily="18" charset="-34"/>
                <a:ea typeface="Calibri" panose="020F0502020204030204" pitchFamily="34" charset="0"/>
                <a:cs typeface="AngsanaUPC" panose="02020603050405020304" pitchFamily="18" charset="-34"/>
              </a:rPr>
              <a:t>7 </a:t>
            </a:r>
            <a:r>
              <a:rPr lang="th-TH" sz="2800" dirty="0">
                <a:effectLst/>
                <a:latin typeface="AngsanaUPC" panose="02020603050405020304" pitchFamily="18" charset="-34"/>
                <a:ea typeface="Calibri" panose="020F0502020204030204" pitchFamily="34" charset="0"/>
                <a:cs typeface="AngsanaUPC" panose="02020603050405020304" pitchFamily="18" charset="-34"/>
              </a:rPr>
              <a:t>คน และ </a:t>
            </a:r>
            <a:r>
              <a:rPr lang="en-GB" sz="2800" dirty="0">
                <a:effectLst/>
                <a:latin typeface="AngsanaUPC" panose="02020603050405020304" pitchFamily="18" charset="-34"/>
                <a:ea typeface="Calibri" panose="020F0502020204030204" pitchFamily="34" charset="0"/>
                <a:cs typeface="AngsanaUPC" panose="02020603050405020304" pitchFamily="18" charset="-34"/>
              </a:rPr>
              <a:t>3) </a:t>
            </a:r>
            <a:r>
              <a:rPr lang="th-TH" sz="2800" dirty="0">
                <a:effectLst/>
                <a:latin typeface="AngsanaUPC" panose="02020603050405020304" pitchFamily="18" charset="-34"/>
                <a:ea typeface="Calibri" panose="020F0502020204030204" pitchFamily="34" charset="0"/>
                <a:cs typeface="AngsanaUPC" panose="02020603050405020304" pitchFamily="18" charset="-34"/>
              </a:rPr>
              <a:t>อาจารย์มหาวิทยาลัยด้านรัฐศาสตร์ที่มีความเชี่ยวชาญด้านการเมือง การปกครอง จำนวน </a:t>
            </a:r>
            <a:r>
              <a:rPr lang="en-GB" sz="2800" dirty="0">
                <a:effectLst/>
                <a:latin typeface="AngsanaUPC" panose="02020603050405020304" pitchFamily="18" charset="-34"/>
                <a:ea typeface="Calibri" panose="020F0502020204030204" pitchFamily="34" charset="0"/>
                <a:cs typeface="AngsanaUPC" panose="02020603050405020304" pitchFamily="18" charset="-34"/>
              </a:rPr>
              <a:t>7 </a:t>
            </a:r>
            <a:r>
              <a:rPr lang="th-TH" sz="2800" dirty="0">
                <a:effectLst/>
                <a:latin typeface="AngsanaUPC" panose="02020603050405020304" pitchFamily="18" charset="-34"/>
                <a:ea typeface="Calibri" panose="020F0502020204030204" pitchFamily="34" charset="0"/>
                <a:cs typeface="AngsanaUPC" panose="02020603050405020304" pitchFamily="18" charset="-34"/>
              </a:rPr>
              <a:t>คน รวมจำนวนทั้งสิ้น </a:t>
            </a:r>
            <a:r>
              <a:rPr lang="en-GB" sz="2800" dirty="0">
                <a:effectLst/>
                <a:latin typeface="AngsanaUPC" panose="02020603050405020304" pitchFamily="18" charset="-34"/>
                <a:ea typeface="Calibri" panose="020F0502020204030204" pitchFamily="34" charset="0"/>
                <a:cs typeface="AngsanaUPC" panose="02020603050405020304" pitchFamily="18" charset="-34"/>
              </a:rPr>
              <a:t>21 </a:t>
            </a:r>
            <a:r>
              <a:rPr lang="th-TH" sz="2800" dirty="0">
                <a:effectLst/>
                <a:latin typeface="AngsanaUPC" panose="02020603050405020304" pitchFamily="18" charset="-34"/>
                <a:ea typeface="Calibri" panose="020F0502020204030204" pitchFamily="34" charset="0"/>
                <a:cs typeface="AngsanaUPC" panose="02020603050405020304" pitchFamily="18" charset="-34"/>
              </a:rPr>
              <a:t>คน  มีเป้าหมายเพื่อสัมภาษณ์สอบถามเกี่ยวกับแนวทางในการเพิ่มประสิทธิภาพความเป็นทหารอาชีพของนายทหารสัญญาบัตร</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52</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78231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a:t>
            </a:r>
            <a:r>
              <a:rPr lang="en-US" sz="4400" b="1" dirty="0">
                <a:latin typeface="AngsanaUPC" panose="02020603050405020304" pitchFamily="18" charset="-34"/>
                <a:cs typeface="AngsanaUPC" panose="02020603050405020304" pitchFamily="18" charset="-34"/>
              </a:rPr>
              <a:t> </a:t>
            </a:r>
            <a:r>
              <a:rPr lang="th-TH" sz="4400" b="1" dirty="0">
                <a:latin typeface="AngsanaUPC" panose="02020603050405020304" pitchFamily="18" charset="-34"/>
                <a:cs typeface="AngsanaUPC" panose="02020603050405020304" pitchFamily="18" charset="-34"/>
              </a:rPr>
              <a:t>ขอบเขตด้านสถานที่</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838201" y="1447800"/>
            <a:ext cx="11097126" cy="5224914"/>
          </a:xfrm>
        </p:spPr>
        <p:txBody>
          <a:bodyPr>
            <a:normAutofit/>
          </a:bodyPr>
          <a:lstStyle/>
          <a:p>
            <a:pPr marL="0" marR="0" indent="0">
              <a:lnSpc>
                <a:spcPct val="107000"/>
              </a:lnSpc>
              <a:spcBef>
                <a:spcPts val="0"/>
              </a:spcBef>
              <a:spcAft>
                <a:spcPts val="0"/>
              </a:spcAft>
              <a:buNone/>
            </a:pPr>
            <a:r>
              <a:rPr lang="th-TH" sz="2800" dirty="0">
                <a:effectLst/>
                <a:latin typeface="AngsanaUPC" panose="02020603050405020304" pitchFamily="18" charset="-34"/>
                <a:ea typeface="Calibri" panose="020F0502020204030204" pitchFamily="34" charset="0"/>
                <a:cs typeface="AngsanaUPC" panose="02020603050405020304" pitchFamily="18" charset="-34"/>
              </a:rPr>
              <a:t>	ผู้วิจัยทำการเก็บรวบรวมข้อมูลจากสถาบันการศึกษาทางด้านทหารสัญญาบัตร 10 แห่ง ได้แก่ 1) โรงเรียนนายร้อย จปร. 2) โรงเรียนนายเรือ 3) โรงเรียนนายเรืออากาศ 4)โรงเรียนเสนาธิการทหารบก 5) โรงเรียนเสนาธิการทหารเรือ 6) โรงเรียนเสนาธิการทหารอากาศ 7) วิทยาลัยเสนาธิการทหาร 8) วิทยาลัยการทัพบก 9) วิทยาลัยการทัพเรือ 10) วิทยาลัยการทัพอากาศ </a:t>
            </a:r>
            <a:endParaRPr lang="en-US" sz="2800" dirty="0">
              <a:effectLst/>
              <a:latin typeface="AngsanaUPC" panose="02020603050405020304" pitchFamily="18" charset="-34"/>
              <a:ea typeface="Calibri" panose="020F0502020204030204" pitchFamily="34" charset="0"/>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53</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4153045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0396882" cy="1151965"/>
          </a:xfrm>
        </p:spPr>
        <p:txBody>
          <a:bodyPr>
            <a:noAutofit/>
          </a:bodyPr>
          <a:lstStyle/>
          <a:p>
            <a:pPr algn="ctr"/>
            <a:r>
              <a:rPr kumimoji="0" lang="th-TH" sz="4400" b="1" i="0" u="none" strike="noStrike" kern="0" cap="none" spc="0" normalizeH="0" baseline="0" noProof="0" dirty="0">
                <a:ln>
                  <a:noFill/>
                </a:ln>
                <a:solidFill>
                  <a:srgbClr val="FF0000"/>
                </a:solidFill>
                <a:effectLst/>
                <a:uLnTx/>
                <a:uFillTx/>
                <a:latin typeface="AngsanaUPC" panose="02020603050405020304" pitchFamily="18" charset="-34"/>
                <a:ea typeface="+mj-ea"/>
                <a:cs typeface="AngsanaUPC" panose="02020603050405020304" pitchFamily="18" charset="-34"/>
              </a:rPr>
              <a:t>ตัวอย่างการเขียน</a:t>
            </a:r>
            <a:r>
              <a:rPr lang="en-US" sz="4400" b="1" dirty="0">
                <a:latin typeface="AngsanaUPC" panose="02020603050405020304" pitchFamily="18" charset="-34"/>
                <a:cs typeface="AngsanaUPC" panose="02020603050405020304" pitchFamily="18" charset="-34"/>
              </a:rPr>
              <a:t> </a:t>
            </a:r>
            <a:r>
              <a:rPr lang="th-TH" sz="4400" b="1" dirty="0">
                <a:latin typeface="AngsanaUPC" panose="02020603050405020304" pitchFamily="18" charset="-34"/>
                <a:cs typeface="AngsanaUPC" panose="02020603050405020304" pitchFamily="18" charset="-34"/>
              </a:rPr>
              <a:t>ขอบเขตด้านระยะเวลา</a:t>
            </a:r>
          </a:p>
        </p:txBody>
      </p:sp>
      <p:sp>
        <p:nvSpPr>
          <p:cNvPr id="5" name="ตัวแทนเนื้อหา 4">
            <a:extLst>
              <a:ext uri="{FF2B5EF4-FFF2-40B4-BE49-F238E27FC236}">
                <a16:creationId xmlns:a16="http://schemas.microsoft.com/office/drawing/2014/main" id="{CD3F3BBF-42B4-0628-7165-0BFAA6A69390}"/>
              </a:ext>
            </a:extLst>
          </p:cNvPr>
          <p:cNvSpPr>
            <a:spLocks noGrp="1"/>
          </p:cNvSpPr>
          <p:nvPr>
            <p:ph sz="quarter" idx="13"/>
          </p:nvPr>
        </p:nvSpPr>
        <p:spPr>
          <a:xfrm>
            <a:off x="1538445" y="1219200"/>
            <a:ext cx="10396882" cy="5453514"/>
          </a:xfrm>
        </p:spPr>
        <p:txBody>
          <a:bodyPr>
            <a:normAutofit/>
          </a:bodyPr>
          <a:lstStyle/>
          <a:p>
            <a:pPr marL="0" marR="0" indent="0">
              <a:lnSpc>
                <a:spcPct val="107000"/>
              </a:lnSpc>
              <a:spcBef>
                <a:spcPts val="0"/>
              </a:spcBef>
              <a:spcAft>
                <a:spcPts val="0"/>
              </a:spcAft>
              <a:buNone/>
            </a:pPr>
            <a:r>
              <a:rPr lang="th-TH" sz="2800" dirty="0">
                <a:effectLst/>
                <a:latin typeface="AngsanaUPC" panose="02020603050405020304" pitchFamily="18" charset="-34"/>
                <a:ea typeface="Calibri" panose="020F0502020204030204" pitchFamily="34" charset="0"/>
                <a:cs typeface="AngsanaUPC" panose="02020603050405020304" pitchFamily="18" charset="-34"/>
              </a:rPr>
              <a:t>	</a:t>
            </a:r>
            <a:r>
              <a:rPr lang="th-TH" sz="3600" dirty="0">
                <a:effectLst/>
                <a:latin typeface="AngsanaUPC" panose="02020603050405020304" pitchFamily="18" charset="-34"/>
                <a:ea typeface="Calibri" panose="020F0502020204030204" pitchFamily="34" charset="0"/>
                <a:cs typeface="AngsanaUPC" panose="02020603050405020304" pitchFamily="18" charset="-34"/>
              </a:rPr>
              <a:t>ขอบเขตด้านระยะเวลาในการดำเนินการเก็บรวบรวมข้อมูลทั้งจากกลุ่มตัวอย่างที่ใช้ในการวิจัย รวมจำนวนทั้งสิ้น 440 คน และเก็บรวบรวมข้อมูลกับกลุ่มเป้าหมาย รวมจำนวนทั้งสิ้น 21 คน   เริ่มตั้งแต่ </a:t>
            </a:r>
            <a:r>
              <a:rPr lang="th-TH" sz="3600" dirty="0">
                <a:latin typeface="AngsanaUPC" panose="02020603050405020304" pitchFamily="18" charset="-34"/>
                <a:ea typeface="Calibri" panose="020F0502020204030204" pitchFamily="34" charset="0"/>
                <a:cs typeface="AngsanaUPC" panose="02020603050405020304" pitchFamily="18" charset="-34"/>
              </a:rPr>
              <a:t>มกราคม</a:t>
            </a:r>
            <a:r>
              <a:rPr lang="th-TH" sz="3600" dirty="0">
                <a:effectLst/>
                <a:latin typeface="AngsanaUPC" panose="02020603050405020304" pitchFamily="18" charset="-34"/>
                <a:ea typeface="Calibri" panose="020F0502020204030204" pitchFamily="34" charset="0"/>
                <a:cs typeface="AngsanaUPC" panose="02020603050405020304" pitchFamily="18" charset="-34"/>
              </a:rPr>
              <a:t> </a:t>
            </a:r>
            <a:r>
              <a:rPr lang="en-US" sz="3600" dirty="0">
                <a:effectLst/>
                <a:latin typeface="AngsanaUPC" panose="02020603050405020304" pitchFamily="18" charset="-34"/>
                <a:ea typeface="Calibri" panose="020F0502020204030204" pitchFamily="34" charset="0"/>
                <a:cs typeface="AngsanaUPC" panose="02020603050405020304" pitchFamily="18" charset="-34"/>
              </a:rPr>
              <a:t>2565 </a:t>
            </a:r>
            <a:r>
              <a:rPr lang="th-TH" sz="3600" dirty="0">
                <a:effectLst/>
                <a:latin typeface="AngsanaUPC" panose="02020603050405020304" pitchFamily="18" charset="-34"/>
                <a:ea typeface="Calibri" panose="020F0502020204030204" pitchFamily="34" charset="0"/>
                <a:cs typeface="AngsanaUPC" panose="02020603050405020304" pitchFamily="18" charset="-34"/>
              </a:rPr>
              <a:t>– </a:t>
            </a:r>
            <a:r>
              <a:rPr lang="th-TH" sz="3600" dirty="0">
                <a:latin typeface="AngsanaUPC" panose="02020603050405020304" pitchFamily="18" charset="-34"/>
                <a:ea typeface="Calibri" panose="020F0502020204030204" pitchFamily="34" charset="0"/>
                <a:cs typeface="AngsanaUPC" panose="02020603050405020304" pitchFamily="18" charset="-34"/>
              </a:rPr>
              <a:t>มีนาคม</a:t>
            </a:r>
            <a:r>
              <a:rPr lang="th-TH" sz="3600" dirty="0">
                <a:effectLst/>
                <a:latin typeface="AngsanaUPC" panose="02020603050405020304" pitchFamily="18" charset="-34"/>
                <a:ea typeface="Calibri" panose="020F0502020204030204" pitchFamily="34" charset="0"/>
                <a:cs typeface="AngsanaUPC" panose="02020603050405020304" pitchFamily="18" charset="-34"/>
              </a:rPr>
              <a:t> 256</a:t>
            </a:r>
            <a:r>
              <a:rPr lang="en-US" sz="3600" dirty="0">
                <a:effectLst/>
                <a:latin typeface="AngsanaUPC" panose="02020603050405020304" pitchFamily="18" charset="-34"/>
                <a:ea typeface="Calibri" panose="020F0502020204030204" pitchFamily="34" charset="0"/>
                <a:cs typeface="AngsanaUPC" panose="02020603050405020304" pitchFamily="18" charset="-34"/>
              </a:rPr>
              <a:t>6</a:t>
            </a: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54</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a:t>1</a:t>
            </a:r>
          </a:p>
        </p:txBody>
      </p:sp>
    </p:spTree>
    <p:extLst>
      <p:ext uri="{BB962C8B-B14F-4D97-AF65-F5344CB8AC3E}">
        <p14:creationId xmlns:p14="http://schemas.microsoft.com/office/powerpoint/2010/main" val="3435675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a:extLst>
              <a:ext uri="{FF2B5EF4-FFF2-40B4-BE49-F238E27FC236}">
                <a16:creationId xmlns:a16="http://schemas.microsoft.com/office/drawing/2014/main" id="{254EFD36-A7C4-C04E-1F6F-AD9EE81D14CD}"/>
              </a:ext>
            </a:extLst>
          </p:cNvPr>
          <p:cNvSpPr>
            <a:spLocks noGrp="1"/>
          </p:cNvSpPr>
          <p:nvPr>
            <p:ph type="title"/>
          </p:nvPr>
        </p:nvSpPr>
        <p:spPr>
          <a:xfrm>
            <a:off x="685800" y="185286"/>
            <a:ext cx="11049000" cy="1151965"/>
          </a:xfrm>
        </p:spPr>
        <p:txBody>
          <a:bodyPr>
            <a:noAutofit/>
          </a:bodyPr>
          <a:lstStyle/>
          <a:p>
            <a:pPr algn="ctr"/>
            <a:r>
              <a:rPr lang="th-TH" sz="2800" b="1" dirty="0">
                <a:latin typeface="BrowalliaUPC" panose="020B0604020202020204" pitchFamily="34" charset="-34"/>
                <a:cs typeface="BrowalliaUPC" panose="020B0604020202020204" pitchFamily="34" charset="-34"/>
              </a:rPr>
              <a:t>กรอบแนวคิดการวิจัย </a:t>
            </a:r>
            <a:r>
              <a:rPr kumimoji="0" lang="th-TH" sz="28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แนวทางสำหรับเพิ่มประสิทธิภาพความเป็นทหารอาชีพของ</a:t>
            </a:r>
            <a:r>
              <a:rPr kumimoji="0" lang="th-TH" sz="3200" b="1" i="0" u="none" strike="noStrike" kern="0" cap="none" spc="0" normalizeH="0" baseline="0" noProof="0" dirty="0">
                <a:ln>
                  <a:noFill/>
                </a:ln>
                <a:solidFill>
                  <a:srgbClr val="252525"/>
                </a:solidFill>
                <a:effectLst/>
                <a:uLnTx/>
                <a:uFillTx/>
                <a:latin typeface="AngsanaUPC" panose="02020603050405020304" pitchFamily="18" charset="-34"/>
                <a:ea typeface="+mj-ea"/>
                <a:cs typeface="AngsanaUPC" panose="02020603050405020304" pitchFamily="18" charset="-34"/>
              </a:rPr>
              <a:t>นายทหารสัญญาบัตร</a:t>
            </a:r>
            <a:endParaRPr lang="th-TH" sz="4400" b="1" dirty="0">
              <a:latin typeface="AngsanaUPC" panose="02020603050405020304" pitchFamily="18" charset="-34"/>
              <a:cs typeface="AngsanaUPC" panose="02020603050405020304" pitchFamily="18" charset="-34"/>
            </a:endParaRPr>
          </a:p>
        </p:txBody>
      </p:sp>
      <p:sp>
        <p:nvSpPr>
          <p:cNvPr id="2" name="ตัวแทนหมายเลขสไลด์ 1">
            <a:extLst>
              <a:ext uri="{FF2B5EF4-FFF2-40B4-BE49-F238E27FC236}">
                <a16:creationId xmlns:a16="http://schemas.microsoft.com/office/drawing/2014/main" id="{C8B15A30-60BA-DF61-DD66-C446A1C676B9}"/>
              </a:ext>
            </a:extLst>
          </p:cNvPr>
          <p:cNvSpPr>
            <a:spLocks noGrp="1"/>
          </p:cNvSpPr>
          <p:nvPr>
            <p:ph type="sldNum" sz="quarter" idx="12"/>
          </p:nvPr>
        </p:nvSpPr>
        <p:spPr/>
        <p:txBody>
          <a:bodyPr/>
          <a:lstStyle/>
          <a:p>
            <a:fld id="{2621B272-E4D8-4FAD-A6B0-7FE95F46C11A}" type="slidenum">
              <a:rPr lang="th-TH" smtClean="0"/>
              <a:t>55</a:t>
            </a:fld>
            <a:endParaRPr lang="th-TH"/>
          </a:p>
        </p:txBody>
      </p:sp>
      <p:sp>
        <p:nvSpPr>
          <p:cNvPr id="3" name="ตัวแทนท้ายกระดาษ 2">
            <a:extLst>
              <a:ext uri="{FF2B5EF4-FFF2-40B4-BE49-F238E27FC236}">
                <a16:creationId xmlns:a16="http://schemas.microsoft.com/office/drawing/2014/main" id="{4BC16E14-1B6B-CA8B-5275-C0568E530C3C}"/>
              </a:ext>
            </a:extLst>
          </p:cNvPr>
          <p:cNvSpPr>
            <a:spLocks noGrp="1"/>
          </p:cNvSpPr>
          <p:nvPr>
            <p:ph type="ftr" sz="quarter" idx="11"/>
          </p:nvPr>
        </p:nvSpPr>
        <p:spPr/>
        <p:txBody>
          <a:bodyPr/>
          <a:lstStyle/>
          <a:p>
            <a:r>
              <a:rPr lang="th-TH" dirty="0"/>
              <a:t>1</a:t>
            </a:r>
          </a:p>
        </p:txBody>
      </p:sp>
      <p:pic>
        <p:nvPicPr>
          <p:cNvPr id="9" name="รูปภาพ 8">
            <a:extLst>
              <a:ext uri="{FF2B5EF4-FFF2-40B4-BE49-F238E27FC236}">
                <a16:creationId xmlns:a16="http://schemas.microsoft.com/office/drawing/2014/main" id="{6B5E22E6-4D27-57EA-5F6F-DAAB7D08DF39}"/>
              </a:ext>
            </a:extLst>
          </p:cNvPr>
          <p:cNvPicPr>
            <a:picLocks noChangeAspect="1"/>
          </p:cNvPicPr>
          <p:nvPr/>
        </p:nvPicPr>
        <p:blipFill>
          <a:blip r:embed="rId2"/>
          <a:stretch>
            <a:fillRect/>
          </a:stretch>
        </p:blipFill>
        <p:spPr>
          <a:xfrm>
            <a:off x="1803470" y="964710"/>
            <a:ext cx="8585059" cy="5543640"/>
          </a:xfrm>
          <a:prstGeom prst="rect">
            <a:avLst/>
          </a:prstGeom>
        </p:spPr>
      </p:pic>
    </p:spTree>
    <p:extLst>
      <p:ext uri="{BB962C8B-B14F-4D97-AF65-F5344CB8AC3E}">
        <p14:creationId xmlns:p14="http://schemas.microsoft.com/office/powerpoint/2010/main" val="3424537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4672044-5EC7-4ED2-B52E-3126AE662D22}"/>
              </a:ext>
            </a:extLst>
          </p:cNvPr>
          <p:cNvSpPr>
            <a:spLocks noGrp="1" noChangeArrowheads="1"/>
          </p:cNvSpPr>
          <p:nvPr>
            <p:ph type="body" idx="1"/>
          </p:nvPr>
        </p:nvSpPr>
        <p:spPr>
          <a:xfrm>
            <a:off x="1992314" y="1916113"/>
            <a:ext cx="8135937" cy="3693319"/>
          </a:xfrm>
          <a:noFill/>
          <a:extLst>
            <a:ext uri="{909E8E84-426E-40DD-AFC4-6F175D3DCCD1}">
              <a14:hiddenFill xmlns:a14="http://schemas.microsoft.com/office/drawing/2010/main">
                <a:solidFill>
                  <a:srgbClr val="FFFFFF"/>
                </a:solidFill>
              </a14:hiddenFill>
            </a:ext>
          </a:extLst>
        </p:spPr>
        <p:txBody>
          <a:bodyPr/>
          <a:lstStyle/>
          <a:p>
            <a:pPr marL="609600" indent="-609600">
              <a:buClr>
                <a:srgbClr val="000000"/>
              </a:buClr>
              <a:buFontTx/>
              <a:buAutoNum type="arabicPeriod"/>
            </a:pPr>
            <a:r>
              <a:rPr lang="th-TH" altLang="en-US" sz="4800" b="0" dirty="0">
                <a:solidFill>
                  <a:srgbClr val="000000"/>
                </a:solidFill>
                <a:latin typeface="Angsana New" panose="02020603050405020304" pitchFamily="18" charset="-34"/>
                <a:cs typeface="Angsana New" panose="02020603050405020304" pitchFamily="18" charset="-34"/>
              </a:rPr>
              <a:t>บทนำ</a:t>
            </a:r>
          </a:p>
          <a:p>
            <a:pPr marL="990600" lvl="1" indent="-533400">
              <a:buClr>
                <a:srgbClr val="000000"/>
              </a:buClr>
              <a:buFontTx/>
              <a:buAutoNum type="arabicPeriod" startAt="2"/>
            </a:pPr>
            <a:r>
              <a:rPr lang="th-TH" altLang="en-US" sz="4800" dirty="0">
                <a:solidFill>
                  <a:srgbClr val="000000"/>
                </a:solidFill>
                <a:latin typeface="Angsana New" panose="02020603050405020304" pitchFamily="18" charset="-34"/>
                <a:cs typeface="Angsana New" panose="02020603050405020304" pitchFamily="18" charset="-34"/>
              </a:rPr>
              <a:t>การทบทวนวรรณกรรม</a:t>
            </a:r>
          </a:p>
          <a:p>
            <a:pPr marL="1371600" lvl="2" indent="-457200">
              <a:buClr>
                <a:srgbClr val="000000"/>
              </a:buClr>
              <a:buFontTx/>
              <a:buAutoNum type="arabicPeriod" startAt="3"/>
            </a:pPr>
            <a:r>
              <a:rPr lang="th-TH" altLang="en-US" sz="4800" dirty="0">
                <a:solidFill>
                  <a:srgbClr val="000000"/>
                </a:solidFill>
                <a:latin typeface="Angsana New" panose="02020603050405020304" pitchFamily="18" charset="-34"/>
                <a:cs typeface="Angsana New" panose="02020603050405020304" pitchFamily="18" charset="-34"/>
              </a:rPr>
              <a:t>วิธีดำเนินการวิจัย</a:t>
            </a:r>
          </a:p>
          <a:p>
            <a:pPr marL="1752600" lvl="3" indent="-381000">
              <a:buClr>
                <a:srgbClr val="000000"/>
              </a:buClr>
              <a:buFontTx/>
              <a:buAutoNum type="arabicPeriod" startAt="4"/>
            </a:pPr>
            <a:r>
              <a:rPr lang="th-TH" altLang="en-US" sz="4800" dirty="0">
                <a:solidFill>
                  <a:srgbClr val="000000"/>
                </a:solidFill>
                <a:latin typeface="Angsana New" panose="02020603050405020304" pitchFamily="18" charset="-34"/>
                <a:cs typeface="Angsana New" panose="02020603050405020304" pitchFamily="18" charset="-34"/>
              </a:rPr>
              <a:t>ผลการวิเคราะห์</a:t>
            </a:r>
          </a:p>
          <a:p>
            <a:pPr marL="2209800" lvl="4" indent="-381000">
              <a:buClr>
                <a:srgbClr val="000000"/>
              </a:buClr>
              <a:buFontTx/>
              <a:buAutoNum type="arabicPeriod" startAt="5"/>
            </a:pPr>
            <a:r>
              <a:rPr lang="th-TH" altLang="en-US" sz="4800" dirty="0">
                <a:solidFill>
                  <a:srgbClr val="000000"/>
                </a:solidFill>
                <a:latin typeface="Angsana New" panose="02020603050405020304" pitchFamily="18" charset="-34"/>
                <a:cs typeface="Angsana New" panose="02020603050405020304" pitchFamily="18" charset="-34"/>
              </a:rPr>
              <a:t>สรุปผลการวิจัย</a:t>
            </a:r>
          </a:p>
        </p:txBody>
      </p:sp>
      <p:sp>
        <p:nvSpPr>
          <p:cNvPr id="3076" name="Rectangle 4">
            <a:extLst>
              <a:ext uri="{FF2B5EF4-FFF2-40B4-BE49-F238E27FC236}">
                <a16:creationId xmlns:a16="http://schemas.microsoft.com/office/drawing/2014/main" id="{1C26BFEB-D892-4C3A-B3A2-1B02A32554C7}"/>
              </a:ext>
            </a:extLst>
          </p:cNvPr>
          <p:cNvSpPr>
            <a:spLocks noChangeArrowheads="1"/>
          </p:cNvSpPr>
          <p:nvPr/>
        </p:nvSpPr>
        <p:spPr bwMode="auto">
          <a:xfrm>
            <a:off x="3352800" y="381000"/>
            <a:ext cx="4800600" cy="1152525"/>
          </a:xfrm>
          <a:prstGeom prst="rect">
            <a:avLst/>
          </a:prstGeom>
          <a:solidFill>
            <a:srgbClr val="DDDDDD"/>
          </a:solidFill>
          <a:ln w="9525">
            <a:noFill/>
            <a:miter lim="800000"/>
            <a:headEnd/>
            <a:tailEnd/>
          </a:ln>
          <a:effectLst/>
        </p:spPr>
        <p:txBody>
          <a:bodyPr anchor="ctr"/>
          <a:lstStyle/>
          <a:p>
            <a:pPr algn="r" eaLnBrk="1" hangingPunct="1">
              <a:defRPr/>
            </a:pPr>
            <a:r>
              <a:rPr lang="th-TH" sz="5400" dirty="0">
                <a:solidFill>
                  <a:srgbClr val="000000"/>
                </a:solidFill>
                <a:effectLst>
                  <a:outerShdw blurRad="38100" dist="38100" dir="2700000" algn="tl">
                    <a:srgbClr val="FFFFFF"/>
                  </a:outerShdw>
                </a:effectLst>
                <a:latin typeface="Tahoma" pitchFamily="34" charset="0"/>
                <a:cs typeface="+mj-cs"/>
              </a:rPr>
              <a:t>การเขียนรายงานการวิจัย</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BE24B9-8E57-4E35-B96F-A42DA6050503}"/>
              </a:ext>
            </a:extLst>
          </p:cNvPr>
          <p:cNvSpPr>
            <a:spLocks noGrp="1" noChangeArrowheads="1"/>
          </p:cNvSpPr>
          <p:nvPr>
            <p:ph type="body" idx="1"/>
          </p:nvPr>
        </p:nvSpPr>
        <p:spPr>
          <a:xfrm>
            <a:off x="3792539" y="1125538"/>
            <a:ext cx="5976937" cy="4739759"/>
          </a:xfrm>
          <a:noFill/>
          <a:extLst>
            <a:ext uri="{909E8E84-426E-40DD-AFC4-6F175D3DCCD1}">
              <a14:hiddenFill xmlns:a14="http://schemas.microsoft.com/office/drawing/2010/main">
                <a:solidFill>
                  <a:srgbClr val="FFFFFF"/>
                </a:solidFill>
              </a14:hiddenFill>
            </a:ext>
          </a:extLst>
        </p:spPr>
        <p:txBody>
          <a:bodyPr/>
          <a:lstStyle/>
          <a:p>
            <a:pPr marL="533400" indent="-533400"/>
            <a:r>
              <a:rPr lang="en-US" altLang="en-US" sz="4400" b="0" dirty="0">
                <a:solidFill>
                  <a:srgbClr val="000000"/>
                </a:solidFill>
                <a:latin typeface="Angsana New" panose="02020603050405020304" pitchFamily="18" charset="-34"/>
                <a:cs typeface="Angsana New" panose="02020603050405020304" pitchFamily="18" charset="-34"/>
              </a:rPr>
              <a:t>1.1 </a:t>
            </a:r>
            <a:r>
              <a:rPr lang="th-TH" altLang="en-US" sz="4400" b="0" dirty="0">
                <a:solidFill>
                  <a:srgbClr val="000000"/>
                </a:solidFill>
                <a:latin typeface="Angsana New" panose="02020603050405020304" pitchFamily="18" charset="-34"/>
                <a:cs typeface="Angsana New" panose="02020603050405020304" pitchFamily="18" charset="-34"/>
              </a:rPr>
              <a:t>ที่มา และความสำคัญของปัญหา</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1.2 </a:t>
            </a:r>
            <a:r>
              <a:rPr lang="th-TH" altLang="en-US" sz="4400" b="0" dirty="0">
                <a:solidFill>
                  <a:srgbClr val="000000"/>
                </a:solidFill>
                <a:latin typeface="Angsana New" panose="02020603050405020304" pitchFamily="18" charset="-34"/>
                <a:cs typeface="Angsana New" panose="02020603050405020304" pitchFamily="18" charset="-34"/>
              </a:rPr>
              <a:t>วัตถุประสงค์ของการวิจัย</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1.3 </a:t>
            </a:r>
            <a:r>
              <a:rPr lang="th-TH" altLang="en-US" sz="4400" b="0" dirty="0">
                <a:solidFill>
                  <a:srgbClr val="000000"/>
                </a:solidFill>
                <a:latin typeface="Angsana New" panose="02020603050405020304" pitchFamily="18" charset="-34"/>
                <a:cs typeface="Angsana New" panose="02020603050405020304" pitchFamily="18" charset="-34"/>
              </a:rPr>
              <a:t>สมมติฐานการวิจัย</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1.4 </a:t>
            </a:r>
            <a:r>
              <a:rPr lang="th-TH" altLang="en-US" sz="4400" b="0" dirty="0">
                <a:solidFill>
                  <a:srgbClr val="000000"/>
                </a:solidFill>
                <a:latin typeface="Angsana New" panose="02020603050405020304" pitchFamily="18" charset="-34"/>
                <a:cs typeface="Angsana New" panose="02020603050405020304" pitchFamily="18" charset="-34"/>
              </a:rPr>
              <a:t>ขอบเขตของการวิจัย</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1.5 </a:t>
            </a:r>
            <a:r>
              <a:rPr lang="th-TH" altLang="en-US" sz="4400" b="0" dirty="0">
                <a:solidFill>
                  <a:srgbClr val="000000"/>
                </a:solidFill>
                <a:latin typeface="Angsana New" panose="02020603050405020304" pitchFamily="18" charset="-34"/>
                <a:cs typeface="Angsana New" panose="02020603050405020304" pitchFamily="18" charset="-34"/>
              </a:rPr>
              <a:t>ข้อจำกัดของการวิจัย</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1.6 </a:t>
            </a:r>
            <a:r>
              <a:rPr lang="th-TH" altLang="en-US" sz="4400" b="0" dirty="0">
                <a:solidFill>
                  <a:srgbClr val="000000"/>
                </a:solidFill>
                <a:latin typeface="Angsana New" panose="02020603050405020304" pitchFamily="18" charset="-34"/>
                <a:cs typeface="Angsana New" panose="02020603050405020304" pitchFamily="18" charset="-34"/>
              </a:rPr>
              <a:t>ประโยชน์ที่คาดว่าจะได้รับ</a:t>
            </a:r>
          </a:p>
          <a:p>
            <a:pPr marL="533400" indent="-533400">
              <a:buClr>
                <a:schemeClr val="tx1"/>
              </a:buClr>
            </a:pPr>
            <a:r>
              <a:rPr lang="en-US" altLang="en-US" sz="4400" b="0" dirty="0">
                <a:solidFill>
                  <a:srgbClr val="000000"/>
                </a:solidFill>
                <a:latin typeface="Angsana New" panose="02020603050405020304" pitchFamily="18" charset="-34"/>
                <a:cs typeface="Angsana New" panose="02020603050405020304" pitchFamily="18" charset="-34"/>
              </a:rPr>
              <a:t>1.7 </a:t>
            </a:r>
            <a:r>
              <a:rPr lang="th-TH" altLang="en-US" sz="4400" b="0" dirty="0">
                <a:solidFill>
                  <a:srgbClr val="000000"/>
                </a:solidFill>
                <a:latin typeface="Angsana New" panose="02020603050405020304" pitchFamily="18" charset="-34"/>
                <a:cs typeface="Angsana New" panose="02020603050405020304" pitchFamily="18" charset="-34"/>
              </a:rPr>
              <a:t>นิยามศัพท์</a:t>
            </a:r>
          </a:p>
        </p:txBody>
      </p:sp>
      <p:sp>
        <p:nvSpPr>
          <p:cNvPr id="36867" name="Rectangle 3">
            <a:extLst>
              <a:ext uri="{FF2B5EF4-FFF2-40B4-BE49-F238E27FC236}">
                <a16:creationId xmlns:a16="http://schemas.microsoft.com/office/drawing/2014/main" id="{A956475E-5429-4850-A905-2BA6386386B5}"/>
              </a:ext>
            </a:extLst>
          </p:cNvPr>
          <p:cNvSpPr>
            <a:spLocks noChangeArrowheads="1"/>
          </p:cNvSpPr>
          <p:nvPr/>
        </p:nvSpPr>
        <p:spPr bwMode="auto">
          <a:xfrm>
            <a:off x="1524000" y="188913"/>
            <a:ext cx="9144000" cy="936625"/>
          </a:xfrm>
          <a:prstGeom prst="rect">
            <a:avLst/>
          </a:prstGeom>
          <a:solidFill>
            <a:srgbClr val="DDDDDD"/>
          </a:solidFill>
          <a:ln w="9525">
            <a:noFill/>
            <a:miter lim="800000"/>
            <a:headEnd/>
            <a:tailEnd/>
          </a:ln>
          <a:effectLst/>
        </p:spPr>
        <p:txBody>
          <a:bodyPr anchor="ctr"/>
          <a:lstStyle/>
          <a:p>
            <a:pPr eaLnBrk="1" hangingPunct="1">
              <a:defRPr/>
            </a:pPr>
            <a:r>
              <a:rPr lang="en-US" sz="4800" b="1" dirty="0">
                <a:solidFill>
                  <a:srgbClr val="000000"/>
                </a:solidFill>
                <a:latin typeface="Angsana New" panose="02020603050405020304" pitchFamily="18" charset="-34"/>
                <a:cs typeface="Angsana New" panose="02020603050405020304" pitchFamily="18" charset="-34"/>
              </a:rPr>
              <a:t>1. </a:t>
            </a:r>
            <a:r>
              <a:rPr lang="th-TH" sz="4800" b="1" dirty="0">
                <a:solidFill>
                  <a:srgbClr val="000000"/>
                </a:solidFill>
                <a:latin typeface="Angsana New" panose="02020603050405020304" pitchFamily="18" charset="-34"/>
                <a:cs typeface="Angsana New" panose="02020603050405020304" pitchFamily="18" charset="-34"/>
              </a:rPr>
              <a:t>บทนำ</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CBCAB508-868B-46A8-B449-6EA435F29732}"/>
              </a:ext>
            </a:extLst>
          </p:cNvPr>
          <p:cNvSpPr txBox="1">
            <a:spLocks noChangeArrowheads="1"/>
          </p:cNvSpPr>
          <p:nvPr/>
        </p:nvSpPr>
        <p:spPr bwMode="auto">
          <a:xfrm>
            <a:off x="1524000" y="0"/>
            <a:ext cx="9144000" cy="83099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800" b="1" dirty="0">
                <a:solidFill>
                  <a:srgbClr val="000000"/>
                </a:solidFill>
                <a:latin typeface="Angsana New" panose="02020603050405020304" pitchFamily="18" charset="-34"/>
              </a:rPr>
              <a:t>2. </a:t>
            </a:r>
            <a:r>
              <a:rPr lang="th-TH" altLang="en-US" sz="4800" b="1" dirty="0">
                <a:solidFill>
                  <a:srgbClr val="000000"/>
                </a:solidFill>
                <a:latin typeface="Angsana New" panose="02020603050405020304" pitchFamily="18" charset="-34"/>
              </a:rPr>
              <a:t>เอกสารงานวิจัยที่เกี่ยวข้อง</a:t>
            </a:r>
          </a:p>
        </p:txBody>
      </p:sp>
      <p:sp>
        <p:nvSpPr>
          <p:cNvPr id="37898" name="Rectangle 10">
            <a:extLst>
              <a:ext uri="{FF2B5EF4-FFF2-40B4-BE49-F238E27FC236}">
                <a16:creationId xmlns:a16="http://schemas.microsoft.com/office/drawing/2014/main" id="{96637EBA-06ED-4FA3-B0B1-3FBD65D86446}"/>
              </a:ext>
            </a:extLst>
          </p:cNvPr>
          <p:cNvSpPr>
            <a:spLocks noGrp="1" noChangeArrowheads="1"/>
          </p:cNvSpPr>
          <p:nvPr>
            <p:ph type="body" idx="1"/>
          </p:nvPr>
        </p:nvSpPr>
        <p:spPr>
          <a:xfrm>
            <a:off x="2949763" y="985319"/>
            <a:ext cx="4681538" cy="1477328"/>
          </a:xfrm>
        </p:spPr>
        <p:txBody>
          <a:bodyPr/>
          <a:lstStyle/>
          <a:p>
            <a:pPr marL="533400" indent="-533400">
              <a:defRPr/>
            </a:pPr>
            <a:r>
              <a:rPr lang="en-US" sz="3200" b="0" dirty="0">
                <a:solidFill>
                  <a:srgbClr val="000000"/>
                </a:solidFill>
                <a:latin typeface="FreesiaUPC" panose="020B0604020202020204" pitchFamily="34" charset="-34"/>
                <a:cs typeface="+mj-cs"/>
              </a:rPr>
              <a:t>2.1 </a:t>
            </a:r>
            <a:r>
              <a:rPr lang="th-TH" sz="3200" b="0" dirty="0">
                <a:solidFill>
                  <a:srgbClr val="000000"/>
                </a:solidFill>
                <a:latin typeface="FreesiaUPC" panose="020B0604020202020204" pitchFamily="34" charset="-34"/>
                <a:cs typeface="+mj-cs"/>
              </a:rPr>
              <a:t>แนวคิด</a:t>
            </a:r>
            <a:r>
              <a:rPr lang="th-TH" sz="3200" b="0" dirty="0" err="1">
                <a:solidFill>
                  <a:srgbClr val="000000"/>
                </a:solidFill>
                <a:latin typeface="FreesiaUPC" panose="020B0604020202020204" pitchFamily="34" charset="-34"/>
                <a:cs typeface="+mj-cs"/>
              </a:rPr>
              <a:t>ทฤษฏี</a:t>
            </a:r>
            <a:r>
              <a:rPr lang="th-TH" sz="3200" b="0" dirty="0">
                <a:solidFill>
                  <a:srgbClr val="000000"/>
                </a:solidFill>
                <a:latin typeface="FreesiaUPC" panose="020B0604020202020204" pitchFamily="34" charset="-34"/>
                <a:cs typeface="+mj-cs"/>
              </a:rPr>
              <a:t>ที่เกี่ยวข้อง</a:t>
            </a:r>
          </a:p>
          <a:p>
            <a:pPr marL="533400" indent="-533400">
              <a:defRPr/>
            </a:pPr>
            <a:r>
              <a:rPr lang="en-US" sz="3200" b="0" dirty="0">
                <a:solidFill>
                  <a:srgbClr val="000000"/>
                </a:solidFill>
                <a:latin typeface="FreesiaUPC" panose="020B0604020202020204" pitchFamily="34" charset="-34"/>
                <a:cs typeface="+mj-cs"/>
              </a:rPr>
              <a:t>2.2 </a:t>
            </a:r>
            <a:r>
              <a:rPr lang="th-TH" sz="3200" b="0" dirty="0">
                <a:solidFill>
                  <a:srgbClr val="000000"/>
                </a:solidFill>
                <a:latin typeface="FreesiaUPC" panose="020B0604020202020204" pitchFamily="34" charset="-34"/>
                <a:cs typeface="+mj-cs"/>
              </a:rPr>
              <a:t>งานวิจัยที่เกี่ยวข้อง</a:t>
            </a:r>
          </a:p>
          <a:p>
            <a:pPr marL="533400" indent="-533400">
              <a:defRPr/>
            </a:pPr>
            <a:r>
              <a:rPr lang="en-US" sz="3200" b="0" dirty="0">
                <a:solidFill>
                  <a:srgbClr val="000000"/>
                </a:solidFill>
                <a:latin typeface="FreesiaUPC" panose="020B0604020202020204" pitchFamily="34" charset="-34"/>
                <a:cs typeface="+mj-cs"/>
              </a:rPr>
              <a:t>2.3  </a:t>
            </a:r>
            <a:r>
              <a:rPr lang="th-TH" sz="3200" b="0" dirty="0">
                <a:solidFill>
                  <a:srgbClr val="000000"/>
                </a:solidFill>
                <a:latin typeface="FreesiaUPC" panose="020B0604020202020204" pitchFamily="34" charset="-34"/>
                <a:cs typeface="+mj-cs"/>
              </a:rPr>
              <a:t>กรอบแนวคิดในการวิจัย</a:t>
            </a:r>
          </a:p>
        </p:txBody>
      </p:sp>
      <p:sp>
        <p:nvSpPr>
          <p:cNvPr id="6148" name="Text Box 11">
            <a:extLst>
              <a:ext uri="{FF2B5EF4-FFF2-40B4-BE49-F238E27FC236}">
                <a16:creationId xmlns:a16="http://schemas.microsoft.com/office/drawing/2014/main" id="{37FE2DFA-A37C-4E75-A19F-B111E57AB83D}"/>
              </a:ext>
            </a:extLst>
          </p:cNvPr>
          <p:cNvSpPr txBox="1">
            <a:spLocks noChangeArrowheads="1"/>
          </p:cNvSpPr>
          <p:nvPr/>
        </p:nvSpPr>
        <p:spPr bwMode="auto">
          <a:xfrm>
            <a:off x="2927351" y="3971926"/>
            <a:ext cx="64547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dirty="0">
                <a:solidFill>
                  <a:srgbClr val="000000"/>
                </a:solidFill>
                <a:latin typeface="FreesiaUPC" panose="020B0604020202020204" pitchFamily="34" charset="-34"/>
                <a:cs typeface="+mj-cs"/>
              </a:rPr>
              <a:t>3.1</a:t>
            </a:r>
            <a:r>
              <a:rPr lang="th-TH" altLang="en-US" dirty="0">
                <a:solidFill>
                  <a:srgbClr val="000000"/>
                </a:solidFill>
                <a:latin typeface="FreesiaUPC" panose="020B0604020202020204" pitchFamily="34" charset="-34"/>
                <a:cs typeface="+mj-cs"/>
              </a:rPr>
              <a:t> แบบแผนการวิจัย</a:t>
            </a:r>
          </a:p>
          <a:p>
            <a:pPr eaLnBrk="1" hangingPunct="1">
              <a:spcBef>
                <a:spcPct val="0"/>
              </a:spcBef>
              <a:buClrTx/>
              <a:buSzTx/>
              <a:buFontTx/>
              <a:buNone/>
            </a:pPr>
            <a:r>
              <a:rPr lang="en-US" altLang="en-US" dirty="0">
                <a:solidFill>
                  <a:srgbClr val="000000"/>
                </a:solidFill>
                <a:latin typeface="FreesiaUPC" panose="020B0604020202020204" pitchFamily="34" charset="-34"/>
                <a:cs typeface="+mj-cs"/>
              </a:rPr>
              <a:t>3.2</a:t>
            </a:r>
            <a:r>
              <a:rPr lang="th-TH" altLang="en-US" dirty="0">
                <a:solidFill>
                  <a:srgbClr val="000000"/>
                </a:solidFill>
                <a:latin typeface="FreesiaUPC" panose="020B0604020202020204" pitchFamily="34" charset="-34"/>
                <a:cs typeface="+mj-cs"/>
              </a:rPr>
              <a:t> ประชากร</a:t>
            </a:r>
            <a:r>
              <a:rPr lang="en-US" altLang="en-US" dirty="0">
                <a:solidFill>
                  <a:srgbClr val="000000"/>
                </a:solidFill>
                <a:latin typeface="FreesiaUPC" panose="020B0604020202020204" pitchFamily="34" charset="-34"/>
                <a:cs typeface="+mj-cs"/>
              </a:rPr>
              <a:t> </a:t>
            </a:r>
            <a:r>
              <a:rPr lang="th-TH" altLang="en-US" dirty="0">
                <a:solidFill>
                  <a:srgbClr val="000000"/>
                </a:solidFill>
                <a:latin typeface="FreesiaUPC" panose="020B0604020202020204" pitchFamily="34" charset="-34"/>
                <a:cs typeface="+mj-cs"/>
              </a:rPr>
              <a:t>และกลุ่มตัวอย่าง</a:t>
            </a:r>
          </a:p>
          <a:p>
            <a:pPr eaLnBrk="1" hangingPunct="1">
              <a:spcBef>
                <a:spcPct val="0"/>
              </a:spcBef>
              <a:buClrTx/>
              <a:buSzTx/>
              <a:buFontTx/>
              <a:buNone/>
            </a:pPr>
            <a:r>
              <a:rPr lang="en-US" altLang="en-US" dirty="0">
                <a:solidFill>
                  <a:srgbClr val="000000"/>
                </a:solidFill>
                <a:latin typeface="FreesiaUPC" panose="020B0604020202020204" pitchFamily="34" charset="-34"/>
                <a:cs typeface="+mj-cs"/>
              </a:rPr>
              <a:t>3.3</a:t>
            </a:r>
            <a:r>
              <a:rPr lang="th-TH" altLang="en-US" dirty="0">
                <a:solidFill>
                  <a:srgbClr val="000000"/>
                </a:solidFill>
                <a:latin typeface="FreesiaUPC" panose="020B0604020202020204" pitchFamily="34" charset="-34"/>
                <a:cs typeface="+mj-cs"/>
              </a:rPr>
              <a:t> ตัวแปรที่ศึกษา</a:t>
            </a:r>
          </a:p>
          <a:p>
            <a:pPr eaLnBrk="1" hangingPunct="1">
              <a:spcBef>
                <a:spcPct val="0"/>
              </a:spcBef>
              <a:buClrTx/>
              <a:buSzTx/>
              <a:buFontTx/>
              <a:buNone/>
            </a:pPr>
            <a:r>
              <a:rPr lang="en-US" altLang="en-US" dirty="0">
                <a:solidFill>
                  <a:srgbClr val="000000"/>
                </a:solidFill>
                <a:latin typeface="FreesiaUPC" panose="020B0604020202020204" pitchFamily="34" charset="-34"/>
                <a:cs typeface="+mj-cs"/>
              </a:rPr>
              <a:t>3.4</a:t>
            </a:r>
            <a:r>
              <a:rPr lang="th-TH" altLang="en-US" dirty="0">
                <a:solidFill>
                  <a:srgbClr val="000000"/>
                </a:solidFill>
                <a:latin typeface="FreesiaUPC" panose="020B0604020202020204" pitchFamily="34" charset="-34"/>
                <a:cs typeface="+mj-cs"/>
              </a:rPr>
              <a:t> เครื่องมือ</a:t>
            </a:r>
            <a:r>
              <a:rPr lang="en-US" altLang="en-US" dirty="0">
                <a:solidFill>
                  <a:srgbClr val="000000"/>
                </a:solidFill>
                <a:latin typeface="FreesiaUPC" panose="020B0604020202020204" pitchFamily="34" charset="-34"/>
                <a:cs typeface="+mj-cs"/>
              </a:rPr>
              <a:t> </a:t>
            </a:r>
            <a:r>
              <a:rPr lang="th-TH" altLang="en-US" dirty="0">
                <a:solidFill>
                  <a:srgbClr val="000000"/>
                </a:solidFill>
                <a:latin typeface="FreesiaUPC" panose="020B0604020202020204" pitchFamily="34" charset="-34"/>
                <a:cs typeface="+mj-cs"/>
              </a:rPr>
              <a:t>และวิธีการรวบรวมข้อมูล </a:t>
            </a:r>
          </a:p>
          <a:p>
            <a:pPr eaLnBrk="1" hangingPunct="1">
              <a:spcBef>
                <a:spcPct val="0"/>
              </a:spcBef>
              <a:buClrTx/>
              <a:buSzTx/>
              <a:buFontTx/>
              <a:buNone/>
            </a:pPr>
            <a:r>
              <a:rPr lang="en-US" altLang="en-US" dirty="0">
                <a:solidFill>
                  <a:srgbClr val="000000"/>
                </a:solidFill>
                <a:latin typeface="FreesiaUPC" panose="020B0604020202020204" pitchFamily="34" charset="-34"/>
                <a:cs typeface="+mj-cs"/>
              </a:rPr>
              <a:t>3.5</a:t>
            </a:r>
            <a:r>
              <a:rPr lang="th-TH" altLang="en-US" dirty="0">
                <a:solidFill>
                  <a:srgbClr val="000000"/>
                </a:solidFill>
                <a:latin typeface="FreesiaUPC" panose="020B0604020202020204" pitchFamily="34" charset="-34"/>
                <a:cs typeface="+mj-cs"/>
              </a:rPr>
              <a:t> การวิเคราะห์</a:t>
            </a:r>
            <a:r>
              <a:rPr lang="en-US" altLang="en-US" dirty="0">
                <a:solidFill>
                  <a:srgbClr val="000000"/>
                </a:solidFill>
                <a:latin typeface="FreesiaUPC" panose="020B0604020202020204" pitchFamily="34" charset="-34"/>
                <a:cs typeface="+mj-cs"/>
              </a:rPr>
              <a:t> </a:t>
            </a:r>
            <a:r>
              <a:rPr lang="th-TH" altLang="en-US" dirty="0">
                <a:solidFill>
                  <a:srgbClr val="000000"/>
                </a:solidFill>
                <a:latin typeface="FreesiaUPC" panose="020B0604020202020204" pitchFamily="34" charset="-34"/>
                <a:cs typeface="+mj-cs"/>
              </a:rPr>
              <a:t>และสถิติที่ใช้</a:t>
            </a:r>
          </a:p>
        </p:txBody>
      </p:sp>
      <p:sp>
        <p:nvSpPr>
          <p:cNvPr id="6149" name="Text Box 12">
            <a:extLst>
              <a:ext uri="{FF2B5EF4-FFF2-40B4-BE49-F238E27FC236}">
                <a16:creationId xmlns:a16="http://schemas.microsoft.com/office/drawing/2014/main" id="{A5506237-CF69-448F-B909-869C223BEE52}"/>
              </a:ext>
            </a:extLst>
          </p:cNvPr>
          <p:cNvSpPr txBox="1">
            <a:spLocks noChangeArrowheads="1"/>
          </p:cNvSpPr>
          <p:nvPr/>
        </p:nvSpPr>
        <p:spPr bwMode="auto">
          <a:xfrm>
            <a:off x="1555376" y="3013501"/>
            <a:ext cx="9144000" cy="83099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800" b="1" dirty="0">
                <a:solidFill>
                  <a:srgbClr val="000000"/>
                </a:solidFill>
                <a:latin typeface="Angsana New" panose="02020603050405020304" pitchFamily="18" charset="-34"/>
              </a:rPr>
              <a:t>3. </a:t>
            </a:r>
            <a:r>
              <a:rPr lang="th-TH" altLang="en-US" sz="4800" b="1" dirty="0">
                <a:solidFill>
                  <a:srgbClr val="000000"/>
                </a:solidFill>
                <a:latin typeface="Angsana New" panose="02020603050405020304" pitchFamily="18" charset="-34"/>
              </a:rPr>
              <a:t>วิธีดำเนินการวิจัย</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0A7CFCF4-AA02-4844-9FF6-7922967F07AA}"/>
              </a:ext>
            </a:extLst>
          </p:cNvPr>
          <p:cNvSpPr txBox="1">
            <a:spLocks noChangeArrowheads="1"/>
          </p:cNvSpPr>
          <p:nvPr/>
        </p:nvSpPr>
        <p:spPr bwMode="auto">
          <a:xfrm>
            <a:off x="1524000" y="333375"/>
            <a:ext cx="9144000" cy="83099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800" b="1" dirty="0">
                <a:solidFill>
                  <a:srgbClr val="000000"/>
                </a:solidFill>
                <a:latin typeface="Angsana New" panose="02020603050405020304" pitchFamily="18" charset="-34"/>
              </a:rPr>
              <a:t>4. </a:t>
            </a:r>
            <a:r>
              <a:rPr lang="th-TH" altLang="en-US" sz="4800" b="1" dirty="0">
                <a:solidFill>
                  <a:srgbClr val="000000"/>
                </a:solidFill>
                <a:latin typeface="Angsana New" panose="02020603050405020304" pitchFamily="18" charset="-34"/>
              </a:rPr>
              <a:t>ผลการวิจัย</a:t>
            </a:r>
          </a:p>
        </p:txBody>
      </p:sp>
      <p:sp>
        <p:nvSpPr>
          <p:cNvPr id="38915" name="Rectangle 3">
            <a:extLst>
              <a:ext uri="{FF2B5EF4-FFF2-40B4-BE49-F238E27FC236}">
                <a16:creationId xmlns:a16="http://schemas.microsoft.com/office/drawing/2014/main" id="{ACBC0F23-3AF6-4662-B971-07828A674D4E}"/>
              </a:ext>
            </a:extLst>
          </p:cNvPr>
          <p:cNvSpPr>
            <a:spLocks noGrp="1" noChangeArrowheads="1"/>
          </p:cNvSpPr>
          <p:nvPr>
            <p:ph type="body" idx="1"/>
          </p:nvPr>
        </p:nvSpPr>
        <p:spPr>
          <a:xfrm>
            <a:off x="2208214" y="1628776"/>
            <a:ext cx="8459787" cy="1354217"/>
          </a:xfrm>
        </p:spPr>
        <p:txBody>
          <a:bodyPr/>
          <a:lstStyle/>
          <a:p>
            <a:pPr marL="533400" indent="-533400">
              <a:defRPr/>
            </a:pPr>
            <a:r>
              <a:rPr lang="en-US" sz="4400" b="0" dirty="0">
                <a:solidFill>
                  <a:srgbClr val="000000"/>
                </a:solidFill>
                <a:latin typeface="FreesiaUPC" panose="020B0604020202020204" pitchFamily="34" charset="-34"/>
                <a:cs typeface="FreesiaUPC" panose="020B0604020202020204" pitchFamily="34" charset="-34"/>
              </a:rPr>
              <a:t>4.1 </a:t>
            </a:r>
            <a:r>
              <a:rPr lang="th-TH" sz="4400" b="0" dirty="0">
                <a:solidFill>
                  <a:srgbClr val="000000"/>
                </a:solidFill>
                <a:latin typeface="FreesiaUPC" panose="020B0604020202020204" pitchFamily="34" charset="-34"/>
                <a:cs typeface="FreesiaUPC" panose="020B0604020202020204" pitchFamily="34" charset="-34"/>
              </a:rPr>
              <a:t>ผลการวิเคราะห์ข้อมูล</a:t>
            </a:r>
          </a:p>
          <a:p>
            <a:pPr marL="533400" indent="-533400">
              <a:defRPr/>
            </a:pPr>
            <a:r>
              <a:rPr lang="en-US" sz="4400" b="0" dirty="0">
                <a:solidFill>
                  <a:srgbClr val="000000"/>
                </a:solidFill>
                <a:latin typeface="FreesiaUPC" panose="020B0604020202020204" pitchFamily="34" charset="-34"/>
                <a:cs typeface="FreesiaUPC" panose="020B0604020202020204" pitchFamily="34" charset="-34"/>
              </a:rPr>
              <a:t>4.2</a:t>
            </a:r>
            <a:r>
              <a:rPr lang="th-TH" sz="4400" b="0" dirty="0">
                <a:solidFill>
                  <a:srgbClr val="000000"/>
                </a:solidFill>
                <a:latin typeface="FreesiaUPC" panose="020B0604020202020204" pitchFamily="34" charset="-34"/>
                <a:cs typeface="FreesiaUPC" panose="020B0604020202020204" pitchFamily="34" charset="-34"/>
              </a:rPr>
              <a:t> สรุปผลการวิจัย อภิปรายผล และข้อเสนอแนะ</a:t>
            </a:r>
          </a:p>
        </p:txBody>
      </p:sp>
      <p:sp>
        <p:nvSpPr>
          <p:cNvPr id="7172" name="Text Box 4">
            <a:extLst>
              <a:ext uri="{FF2B5EF4-FFF2-40B4-BE49-F238E27FC236}">
                <a16:creationId xmlns:a16="http://schemas.microsoft.com/office/drawing/2014/main" id="{C70933CA-22CE-4962-AE58-C2824F466F2A}"/>
              </a:ext>
            </a:extLst>
          </p:cNvPr>
          <p:cNvSpPr txBox="1">
            <a:spLocks noChangeArrowheads="1"/>
          </p:cNvSpPr>
          <p:nvPr/>
        </p:nvSpPr>
        <p:spPr bwMode="auto">
          <a:xfrm>
            <a:off x="2495551" y="4868863"/>
            <a:ext cx="75612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400" dirty="0">
                <a:solidFill>
                  <a:srgbClr val="000000"/>
                </a:solidFill>
                <a:latin typeface="Angsana New" panose="02020603050405020304" pitchFamily="18" charset="-34"/>
              </a:rPr>
              <a:t>5.1</a:t>
            </a:r>
            <a:r>
              <a:rPr lang="th-TH" altLang="en-US" sz="4400" dirty="0">
                <a:solidFill>
                  <a:srgbClr val="000000"/>
                </a:solidFill>
                <a:latin typeface="Angsana New" panose="02020603050405020304" pitchFamily="18" charset="-34"/>
              </a:rPr>
              <a:t> บรรณานุกรม</a:t>
            </a:r>
          </a:p>
          <a:p>
            <a:pPr eaLnBrk="1" hangingPunct="1">
              <a:spcBef>
                <a:spcPct val="0"/>
              </a:spcBef>
              <a:buClrTx/>
              <a:buSzTx/>
              <a:buFontTx/>
              <a:buNone/>
            </a:pPr>
            <a:r>
              <a:rPr lang="en-US" altLang="en-US" sz="4400" dirty="0">
                <a:solidFill>
                  <a:srgbClr val="000000"/>
                </a:solidFill>
                <a:latin typeface="Angsana New" panose="02020603050405020304" pitchFamily="18" charset="-34"/>
              </a:rPr>
              <a:t>5.2</a:t>
            </a:r>
            <a:r>
              <a:rPr lang="th-TH" altLang="en-US" sz="4400" dirty="0">
                <a:solidFill>
                  <a:srgbClr val="000000"/>
                </a:solidFill>
                <a:latin typeface="Angsana New" panose="02020603050405020304" pitchFamily="18" charset="-34"/>
              </a:rPr>
              <a:t> ภาคผนวก</a:t>
            </a:r>
          </a:p>
        </p:txBody>
      </p:sp>
      <p:sp>
        <p:nvSpPr>
          <p:cNvPr id="7173" name="Text Box 5">
            <a:extLst>
              <a:ext uri="{FF2B5EF4-FFF2-40B4-BE49-F238E27FC236}">
                <a16:creationId xmlns:a16="http://schemas.microsoft.com/office/drawing/2014/main" id="{0C977D7D-B590-4054-BD5A-41F7EA65AB8A}"/>
              </a:ext>
            </a:extLst>
          </p:cNvPr>
          <p:cNvSpPr txBox="1">
            <a:spLocks noChangeArrowheads="1"/>
          </p:cNvSpPr>
          <p:nvPr/>
        </p:nvSpPr>
        <p:spPr bwMode="auto">
          <a:xfrm>
            <a:off x="1524000" y="3644900"/>
            <a:ext cx="9144000" cy="83099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800" b="1" dirty="0">
                <a:solidFill>
                  <a:srgbClr val="000000"/>
                </a:solidFill>
                <a:latin typeface="Angsana New" panose="02020603050405020304" pitchFamily="18" charset="-34"/>
              </a:rPr>
              <a:t>5. </a:t>
            </a:r>
            <a:r>
              <a:rPr lang="th-TH" altLang="en-US" sz="4800" b="1" dirty="0">
                <a:solidFill>
                  <a:srgbClr val="000000"/>
                </a:solidFill>
                <a:latin typeface="Angsana New" panose="02020603050405020304" pitchFamily="18" charset="-34"/>
              </a:rPr>
              <a:t>ส่วนท้าย/ส่วนอ้างอิง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8891" y="327658"/>
            <a:ext cx="11649456" cy="644652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4DBEEE-346C-4C9A-B323-94A57AA055C9}"/>
              </a:ext>
            </a:extLst>
          </p:cNvPr>
          <p:cNvSpPr>
            <a:spLocks noGrp="1" noChangeArrowheads="1"/>
          </p:cNvSpPr>
          <p:nvPr>
            <p:ph type="title"/>
          </p:nvPr>
        </p:nvSpPr>
        <p:spPr>
          <a:xfrm>
            <a:off x="1524000" y="274638"/>
            <a:ext cx="9144000" cy="707886"/>
          </a:xfrm>
          <a:solidFill>
            <a:srgbClr val="FFFF00"/>
          </a:solidFill>
          <a:effectLst>
            <a:outerShdw dist="107763" dir="2700000" algn="ctr" rotWithShape="0">
              <a:schemeClr val="bg2">
                <a:alpha val="50000"/>
              </a:schemeClr>
            </a:outerShdw>
          </a:effectLst>
        </p:spPr>
        <p:txBody>
          <a:bodyPr/>
          <a:lstStyle/>
          <a:p>
            <a:pPr eaLnBrk="1" hangingPunct="1">
              <a:buFont typeface="Arial" panose="020B0604020202020204" pitchFamily="34" charset="0"/>
              <a:buChar char="►"/>
            </a:pPr>
            <a:r>
              <a:rPr lang="th-TH" altLang="en-US" sz="4600">
                <a:solidFill>
                  <a:srgbClr val="000000"/>
                </a:solidFill>
                <a:cs typeface="FreesiaUPC" panose="020B0604020202020204" pitchFamily="34" charset="-34"/>
              </a:rPr>
              <a:t> </a:t>
            </a:r>
            <a:r>
              <a:rPr lang="en-US" altLang="en-US" sz="4600">
                <a:solidFill>
                  <a:srgbClr val="000000"/>
                </a:solidFill>
                <a:latin typeface="FreesiaUPC" panose="020B0604020202020204" pitchFamily="34" charset="-34"/>
                <a:cs typeface="FreesiaUPC" panose="020B0604020202020204" pitchFamily="34" charset="-34"/>
              </a:rPr>
              <a:t>1.1 </a:t>
            </a:r>
            <a:r>
              <a:rPr lang="th-TH" altLang="en-US" sz="4600">
                <a:solidFill>
                  <a:srgbClr val="000000"/>
                </a:solidFill>
                <a:latin typeface="FreesiaUPC" panose="020B0604020202020204" pitchFamily="34" charset="-34"/>
                <a:cs typeface="FreesiaUPC" panose="020B0604020202020204" pitchFamily="34" charset="-34"/>
              </a:rPr>
              <a:t>ความเป็นมา และความสำคัญของปัญหา</a:t>
            </a:r>
          </a:p>
        </p:txBody>
      </p:sp>
      <p:sp>
        <p:nvSpPr>
          <p:cNvPr id="8195" name="Rectangle 3">
            <a:extLst>
              <a:ext uri="{FF2B5EF4-FFF2-40B4-BE49-F238E27FC236}">
                <a16:creationId xmlns:a16="http://schemas.microsoft.com/office/drawing/2014/main" id="{F13D117C-0EBE-48E6-A811-6604744C6517}"/>
              </a:ext>
            </a:extLst>
          </p:cNvPr>
          <p:cNvSpPr>
            <a:spLocks noGrp="1" noChangeArrowheads="1"/>
          </p:cNvSpPr>
          <p:nvPr>
            <p:ph type="body" sz="half" idx="1"/>
          </p:nvPr>
        </p:nvSpPr>
        <p:spPr>
          <a:xfrm>
            <a:off x="1981200" y="1905001"/>
            <a:ext cx="8362950" cy="2769989"/>
          </a:xfrm>
          <a:noFill/>
          <a:extLst>
            <a:ext uri="{909E8E84-426E-40DD-AFC4-6F175D3DCCD1}">
              <a14:hiddenFill xmlns:a14="http://schemas.microsoft.com/office/drawing/2010/main">
                <a:solidFill>
                  <a:srgbClr val="FFFFFF"/>
                </a:solidFill>
              </a14:hiddenFill>
            </a:ext>
          </a:extLst>
        </p:spPr>
        <p:txBody>
          <a:bodyPr/>
          <a:lstStyle/>
          <a:p>
            <a:pPr eaLnBrk="1" hangingPunct="1">
              <a:buClr>
                <a:srgbClr val="800000"/>
              </a:buClr>
              <a:buFont typeface="Wingdings" panose="05000000000000000000" pitchFamily="2" charset="2"/>
              <a:buChar char="q"/>
            </a:pPr>
            <a:endParaRPr lang="th-TH" altLang="en-US" sz="3600">
              <a:solidFill>
                <a:srgbClr val="000000"/>
              </a:solidFill>
              <a:cs typeface="FreesiaUPC" panose="020B0604020202020204" pitchFamily="34" charset="-34"/>
            </a:endParaRPr>
          </a:p>
          <a:p>
            <a:pPr eaLnBrk="1" hangingPunct="1">
              <a:buClr>
                <a:schemeClr val="tx1"/>
              </a:buClr>
              <a:buSzTx/>
              <a:buFont typeface="Wingdings" panose="05000000000000000000" pitchFamily="2" charset="2"/>
              <a:buChar char="q"/>
            </a:pPr>
            <a:r>
              <a:rPr lang="th-TH" altLang="en-US" sz="3600">
                <a:solidFill>
                  <a:srgbClr val="000000"/>
                </a:solidFill>
                <a:cs typeface="FreesiaUPC" panose="020B0604020202020204" pitchFamily="34" charset="-34"/>
              </a:rPr>
              <a:t>ระบุสภาพปัญหา ความเป็นมาในประเด็นที่จะทำการวิจัย</a:t>
            </a:r>
          </a:p>
          <a:p>
            <a:pPr eaLnBrk="1" hangingPunct="1">
              <a:buClr>
                <a:srgbClr val="800000"/>
              </a:buClr>
              <a:buFont typeface="Wingdings" panose="05000000000000000000" pitchFamily="2" charset="2"/>
              <a:buChar char="q"/>
            </a:pPr>
            <a:endParaRPr lang="th-TH" altLang="en-US" sz="3600">
              <a:solidFill>
                <a:srgbClr val="000000"/>
              </a:solidFill>
              <a:cs typeface="FreesiaUPC" panose="020B0604020202020204" pitchFamily="34" charset="-34"/>
            </a:endParaRPr>
          </a:p>
          <a:p>
            <a:pPr eaLnBrk="1" hangingPunct="1">
              <a:buClr>
                <a:schemeClr val="tx1"/>
              </a:buClr>
              <a:buSzTx/>
              <a:buFont typeface="Wingdings" panose="05000000000000000000" pitchFamily="2" charset="2"/>
              <a:buChar char="q"/>
            </a:pPr>
            <a:r>
              <a:rPr lang="th-TH" altLang="en-US" sz="3600">
                <a:solidFill>
                  <a:srgbClr val="000000"/>
                </a:solidFill>
                <a:cs typeface="FreesiaUPC" panose="020B0604020202020204" pitchFamily="34" charset="-34"/>
              </a:rPr>
              <a:t>ระบุแนวคิด ผลวิจัยหรือแนวทางใหม่ๆ ในการแก้ปัญหา </a:t>
            </a:r>
            <a:r>
              <a:rPr lang="th-TH" altLang="en-US" sz="3600" i="1">
                <a:solidFill>
                  <a:srgbClr val="000000"/>
                </a:solidFill>
                <a:cs typeface="FreesiaUPC" panose="020B0604020202020204" pitchFamily="34" charset="-34"/>
              </a:rPr>
              <a:t>อย่างสั้นๆ</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81EF1C-D71B-46AF-AB0E-3BB3FD44894C}"/>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1.2</a:t>
            </a:r>
            <a:r>
              <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 วัตถุประสงค์การวิจัย</a:t>
            </a:r>
          </a:p>
        </p:txBody>
      </p:sp>
      <p:sp>
        <p:nvSpPr>
          <p:cNvPr id="9219" name="Rectangle 4">
            <a:extLst>
              <a:ext uri="{FF2B5EF4-FFF2-40B4-BE49-F238E27FC236}">
                <a16:creationId xmlns:a16="http://schemas.microsoft.com/office/drawing/2014/main" id="{7C0E40B6-2839-4000-9210-7BDA772CC89A}"/>
              </a:ext>
            </a:extLst>
          </p:cNvPr>
          <p:cNvSpPr>
            <a:spLocks noChangeArrowheads="1"/>
          </p:cNvSpPr>
          <p:nvPr/>
        </p:nvSpPr>
        <p:spPr bwMode="auto">
          <a:xfrm>
            <a:off x="2063750" y="1484314"/>
            <a:ext cx="82804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3600">
                <a:solidFill>
                  <a:srgbClr val="000000"/>
                </a:solidFill>
                <a:latin typeface="AngsanaUPC" panose="02020603050405020304" pitchFamily="18" charset="-34"/>
                <a:cs typeface="FreesiaUPC" panose="020B0604020202020204" pitchFamily="34" charset="-34"/>
              </a:rPr>
              <a:t>1. สอดคล้องกับชื่อเรื่อง และความเป็นมาของปัญหาการวิจัย</a:t>
            </a:r>
          </a:p>
          <a:p>
            <a:pPr>
              <a:spcBef>
                <a:spcPct val="0"/>
              </a:spcBef>
              <a:buClrTx/>
              <a:buSzTx/>
              <a:buFontTx/>
              <a:buNone/>
            </a:pPr>
            <a:r>
              <a:rPr lang="th-TH" altLang="en-US" sz="3600">
                <a:solidFill>
                  <a:srgbClr val="000000"/>
                </a:solidFill>
                <a:latin typeface="AngsanaUPC" panose="02020603050405020304" pitchFamily="18" charset="-34"/>
                <a:cs typeface="FreesiaUPC" panose="020B0604020202020204" pitchFamily="34" charset="-34"/>
              </a:rPr>
              <a:t>2. เขียนเป็นประโยชน์บอกเล่า ใช้ภาษาที่เข้าใจง่าย</a:t>
            </a:r>
          </a:p>
          <a:p>
            <a:pPr>
              <a:spcBef>
                <a:spcPct val="0"/>
              </a:spcBef>
              <a:buClrTx/>
              <a:buSzTx/>
              <a:buFontTx/>
              <a:buNone/>
            </a:pPr>
            <a:r>
              <a:rPr lang="th-TH" altLang="en-US" sz="3600">
                <a:solidFill>
                  <a:srgbClr val="000000"/>
                </a:solidFill>
                <a:latin typeface="AngsanaUPC" panose="02020603050405020304" pitchFamily="18" charset="-34"/>
                <a:cs typeface="FreesiaUPC" panose="020B0604020202020204" pitchFamily="34" charset="-34"/>
              </a:rPr>
              <a:t>3. ควรกำหนดเป็นข้อ ๆ (มีหลายข้อ)</a:t>
            </a:r>
          </a:p>
          <a:p>
            <a:pPr>
              <a:spcBef>
                <a:spcPct val="0"/>
              </a:spcBef>
              <a:buClrTx/>
              <a:buSzTx/>
              <a:buFontTx/>
              <a:buNone/>
            </a:pPr>
            <a:r>
              <a:rPr lang="th-TH" altLang="en-US" sz="3600">
                <a:solidFill>
                  <a:srgbClr val="000000"/>
                </a:solidFill>
                <a:latin typeface="AngsanaUPC" panose="02020603050405020304" pitchFamily="18" charset="-34"/>
                <a:cs typeface="FreesiaUPC" panose="020B0604020202020204" pitchFamily="34" charset="-34"/>
              </a:rPr>
              <a:t>4. มักจะขึ้นต้นด้วยข้อความ</a:t>
            </a:r>
          </a:p>
          <a:p>
            <a:pPr eaLnBrk="1" hangingPunct="1">
              <a:spcBef>
                <a:spcPct val="0"/>
              </a:spcBef>
              <a:buClrTx/>
              <a:buSzTx/>
              <a:buFontTx/>
              <a:buNone/>
            </a:pPr>
            <a:r>
              <a:rPr lang="th-TH" altLang="en-US" sz="3600">
                <a:solidFill>
                  <a:srgbClr val="000000"/>
                </a:solidFill>
                <a:latin typeface="AngsanaUPC" panose="02020603050405020304" pitchFamily="18" charset="-34"/>
                <a:cs typeface="FreesiaUPC" panose="020B0604020202020204" pitchFamily="34" charset="-34"/>
              </a:rPr>
              <a:t>	 </a:t>
            </a:r>
            <a:r>
              <a:rPr lang="th-TH" altLang="en-US" sz="3600">
                <a:solidFill>
                  <a:srgbClr val="000000"/>
                </a:solidFill>
                <a:latin typeface="FreesiaDSE" pitchFamily="34" charset="0"/>
                <a:cs typeface="FreesiaUPC" panose="020B0604020202020204" pitchFamily="34" charset="-34"/>
              </a:rPr>
              <a:t>เพื่อศึกษา ...............</a:t>
            </a:r>
          </a:p>
          <a:p>
            <a:pPr eaLnBrk="1" hangingPunct="1">
              <a:spcBef>
                <a:spcPct val="0"/>
              </a:spcBef>
              <a:buClrTx/>
              <a:buSzTx/>
              <a:buFontTx/>
              <a:buNone/>
            </a:pPr>
            <a:r>
              <a:rPr lang="th-TH" altLang="en-US" sz="3600">
                <a:solidFill>
                  <a:srgbClr val="000000"/>
                </a:solidFill>
                <a:latin typeface="FreesiaDSE" pitchFamily="34" charset="0"/>
                <a:cs typeface="FreesiaUPC" panose="020B0604020202020204" pitchFamily="34" charset="-34"/>
              </a:rPr>
              <a:t>	 เพื่อตรวจสอบ ...............</a:t>
            </a:r>
          </a:p>
          <a:p>
            <a:pPr eaLnBrk="1" hangingPunct="1">
              <a:spcBef>
                <a:spcPct val="0"/>
              </a:spcBef>
              <a:buClrTx/>
              <a:buSzTx/>
              <a:buFontTx/>
              <a:buNone/>
            </a:pPr>
            <a:r>
              <a:rPr lang="th-TH" altLang="en-US" sz="3600">
                <a:solidFill>
                  <a:srgbClr val="000000"/>
                </a:solidFill>
                <a:latin typeface="FreesiaDSE" pitchFamily="34" charset="0"/>
                <a:cs typeface="FreesiaUPC" panose="020B0604020202020204" pitchFamily="34" charset="-34"/>
              </a:rPr>
              <a:t>	 เพื่อเปรียบเทียบ ...............</a:t>
            </a:r>
          </a:p>
          <a:p>
            <a:pPr eaLnBrk="1" hangingPunct="1">
              <a:spcBef>
                <a:spcPct val="0"/>
              </a:spcBef>
              <a:buClrTx/>
              <a:buSzTx/>
              <a:buFontTx/>
              <a:buNone/>
            </a:pPr>
            <a:r>
              <a:rPr lang="th-TH" altLang="en-US" sz="3600">
                <a:solidFill>
                  <a:srgbClr val="000000"/>
                </a:solidFill>
                <a:latin typeface="FreesiaDSE" pitchFamily="34" charset="0"/>
                <a:cs typeface="FreesiaUPC" panose="020B0604020202020204" pitchFamily="34" charset="-34"/>
              </a:rPr>
              <a:t>	 เพื่อวิเคราะห์ ...............</a:t>
            </a:r>
          </a:p>
          <a:p>
            <a:pPr eaLnBrk="1" hangingPunct="1">
              <a:spcBef>
                <a:spcPct val="0"/>
              </a:spcBef>
              <a:buClrTx/>
              <a:buSzTx/>
              <a:buFontTx/>
              <a:buNone/>
            </a:pPr>
            <a:r>
              <a:rPr lang="th-TH" altLang="en-US" sz="3600">
                <a:solidFill>
                  <a:srgbClr val="000000"/>
                </a:solidFill>
                <a:latin typeface="FreesiaDSE" pitchFamily="34" charset="0"/>
                <a:cs typeface="FreesiaUPC" panose="020B0604020202020204" pitchFamily="34" charset="-34"/>
              </a:rPr>
              <a:t>	 เพื่อประเมิน ...............</a:t>
            </a:r>
            <a:endParaRPr lang="th-TH" altLang="en-US" sz="3600">
              <a:solidFill>
                <a:srgbClr val="000000"/>
              </a:solidFill>
              <a:latin typeface="Angsana New" panose="02020603050405020304" pitchFamily="18" charset="-34"/>
              <a:cs typeface="FreesiaUPC" panose="020B0604020202020204" pitchFamily="34" charset="-34"/>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1736CE6-10EA-45E5-AB7C-9AC80CBD724F}"/>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1.3</a:t>
            </a:r>
            <a:r>
              <a:rPr lang="th-TH" b="1"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 สมมติฐานการวิจัย</a:t>
            </a:r>
          </a:p>
        </p:txBody>
      </p:sp>
      <p:sp>
        <p:nvSpPr>
          <p:cNvPr id="10243" name="Rectangle 3">
            <a:extLst>
              <a:ext uri="{FF2B5EF4-FFF2-40B4-BE49-F238E27FC236}">
                <a16:creationId xmlns:a16="http://schemas.microsoft.com/office/drawing/2014/main" id="{CBE30F1B-E3D7-40C0-9522-1CB6ABA8095B}"/>
              </a:ext>
            </a:extLst>
          </p:cNvPr>
          <p:cNvSpPr>
            <a:spLocks noChangeArrowheads="1"/>
          </p:cNvSpPr>
          <p:nvPr/>
        </p:nvSpPr>
        <p:spPr bwMode="auto">
          <a:xfrm>
            <a:off x="2063750" y="1341439"/>
            <a:ext cx="8280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130000"/>
              </a:lnSpc>
              <a:spcBef>
                <a:spcPct val="0"/>
              </a:spcBef>
              <a:buClrTx/>
              <a:buSzTx/>
              <a:buFontTx/>
              <a:buNone/>
            </a:pPr>
            <a:r>
              <a:rPr lang="th-TH" altLang="en-US" sz="3600">
                <a:solidFill>
                  <a:srgbClr val="000000"/>
                </a:solidFill>
                <a:latin typeface="FreesiaUPC" panose="020B0604020202020204" pitchFamily="34" charset="-34"/>
                <a:cs typeface="FreesiaUPC" panose="020B0604020202020204" pitchFamily="34" charset="-34"/>
              </a:rPr>
              <a:t>1. เป็นข้อความที่คาดคะเนคำตอบของปัญหาการวิจัย</a:t>
            </a:r>
          </a:p>
          <a:p>
            <a:pPr eaLnBrk="1" hangingPunct="1">
              <a:lnSpc>
                <a:spcPct val="130000"/>
              </a:lnSpc>
              <a:spcBef>
                <a:spcPct val="0"/>
              </a:spcBef>
              <a:buClrTx/>
              <a:buSzTx/>
              <a:buFontTx/>
              <a:buNone/>
            </a:pPr>
            <a:r>
              <a:rPr lang="th-TH" altLang="en-US" sz="3600">
                <a:solidFill>
                  <a:srgbClr val="000000"/>
                </a:solidFill>
                <a:latin typeface="FreesiaUPC" panose="020B0604020202020204" pitchFamily="34" charset="-34"/>
                <a:cs typeface="FreesiaUPC" panose="020B0604020202020204" pitchFamily="34" charset="-34"/>
              </a:rPr>
              <a:t>2. ต้องตั้งบนรากฐานของแนวคิดทฤษฎีหรือผลงานวิจัย</a:t>
            </a:r>
          </a:p>
          <a:p>
            <a:pPr>
              <a:lnSpc>
                <a:spcPct val="130000"/>
              </a:lnSpc>
              <a:spcBef>
                <a:spcPct val="0"/>
              </a:spcBef>
              <a:buClrTx/>
              <a:buSzTx/>
              <a:buFontTx/>
              <a:buNone/>
            </a:pPr>
            <a:r>
              <a:rPr lang="th-TH" altLang="en-US" sz="3600">
                <a:solidFill>
                  <a:srgbClr val="000000"/>
                </a:solidFill>
                <a:latin typeface="FreesiaUPC" panose="020B0604020202020204" pitchFamily="34" charset="-34"/>
                <a:cs typeface="FreesiaUPC" panose="020B0604020202020204" pitchFamily="34" charset="-34"/>
              </a:rPr>
              <a:t>3. มีความชัดเจน เฉพาะเจาะจง</a:t>
            </a:r>
          </a:p>
          <a:p>
            <a:pPr>
              <a:lnSpc>
                <a:spcPct val="130000"/>
              </a:lnSpc>
              <a:spcBef>
                <a:spcPct val="0"/>
              </a:spcBef>
              <a:buClrTx/>
              <a:buSzTx/>
              <a:buFontTx/>
              <a:buNone/>
            </a:pPr>
            <a:r>
              <a:rPr lang="th-TH" altLang="en-US" sz="3600">
                <a:solidFill>
                  <a:srgbClr val="000000"/>
                </a:solidFill>
                <a:latin typeface="FreesiaUPC" panose="020B0604020202020204" pitchFamily="34" charset="-34"/>
                <a:cs typeface="FreesiaUPC" panose="020B0604020202020204" pitchFamily="34" charset="-34"/>
              </a:rPr>
              <a:t>4. แสดงความสัมพันธ์ระหว่างตัวแปร  </a:t>
            </a:r>
            <a:r>
              <a:rPr lang="en-US" altLang="en-US" sz="3600">
                <a:solidFill>
                  <a:srgbClr val="000000"/>
                </a:solidFill>
                <a:latin typeface="FreesiaUPC" panose="020B0604020202020204" pitchFamily="34" charset="-34"/>
                <a:cs typeface="FreesiaUPC" panose="020B0604020202020204" pitchFamily="34" charset="-34"/>
              </a:rPr>
              <a:t>: </a:t>
            </a:r>
            <a:r>
              <a:rPr lang="th-TH" altLang="en-US" sz="3600">
                <a:solidFill>
                  <a:srgbClr val="000000"/>
                </a:solidFill>
                <a:latin typeface="FreesiaUPC" panose="020B0604020202020204" pitchFamily="34" charset="-34"/>
                <a:cs typeface="FreesiaUPC" panose="020B0604020202020204" pitchFamily="34" charset="-34"/>
              </a:rPr>
              <a:t>เช่น </a:t>
            </a:r>
            <a:r>
              <a:rPr lang="en-US" altLang="en-US" sz="3600">
                <a:solidFill>
                  <a:srgbClr val="000000"/>
                </a:solidFill>
                <a:latin typeface="FreesiaUPC" panose="020B0604020202020204" pitchFamily="34" charset="-34"/>
                <a:cs typeface="FreesiaUPC" panose="020B0604020202020204" pitchFamily="34" charset="-34"/>
              </a:rPr>
              <a:t> </a:t>
            </a:r>
            <a:r>
              <a:rPr lang="th-TH" altLang="en-US" sz="3600">
                <a:solidFill>
                  <a:srgbClr val="000000"/>
                </a:solidFill>
                <a:latin typeface="FreesiaUPC" panose="020B0604020202020204" pitchFamily="34" charset="-34"/>
                <a:cs typeface="FreesiaUPC" panose="020B0604020202020204" pitchFamily="34" charset="-34"/>
              </a:rPr>
              <a:t>แตกต่างกัน    มากกว่า  น้อยกว่า  สัมพันธ์กัน</a:t>
            </a:r>
          </a:p>
          <a:p>
            <a:pPr eaLnBrk="1" hangingPunct="1">
              <a:lnSpc>
                <a:spcPct val="130000"/>
              </a:lnSpc>
              <a:spcBef>
                <a:spcPct val="0"/>
              </a:spcBef>
              <a:buClrTx/>
              <a:buSzTx/>
              <a:buFontTx/>
              <a:buNone/>
            </a:pPr>
            <a:r>
              <a:rPr lang="en-US" altLang="en-US" sz="3600">
                <a:solidFill>
                  <a:srgbClr val="000000"/>
                </a:solidFill>
                <a:latin typeface="FreesiaUPC" panose="020B0604020202020204" pitchFamily="34" charset="-34"/>
                <a:cs typeface="FreesiaUPC" panose="020B0604020202020204" pitchFamily="34" charset="-34"/>
              </a:rPr>
              <a:t>5. </a:t>
            </a:r>
            <a:r>
              <a:rPr lang="th-TH" altLang="en-US" sz="3600">
                <a:solidFill>
                  <a:srgbClr val="000000"/>
                </a:solidFill>
                <a:latin typeface="FreesiaUPC" panose="020B0604020202020204" pitchFamily="34" charset="-34"/>
                <a:cs typeface="FreesiaUPC" panose="020B0604020202020204" pitchFamily="34" charset="-34"/>
              </a:rPr>
              <a:t>สอดคล้องกับวัตถุประสงค์ของการวิจัย</a:t>
            </a:r>
          </a:p>
          <a:p>
            <a:pPr eaLnBrk="1" hangingPunct="1">
              <a:lnSpc>
                <a:spcPct val="130000"/>
              </a:lnSpc>
              <a:spcBef>
                <a:spcPct val="0"/>
              </a:spcBef>
              <a:buClrTx/>
              <a:buSzTx/>
              <a:buFontTx/>
              <a:buNone/>
            </a:pPr>
            <a:r>
              <a:rPr lang="en-US" altLang="en-US" sz="3600">
                <a:solidFill>
                  <a:srgbClr val="000000"/>
                </a:solidFill>
                <a:latin typeface="FreesiaUPC" panose="020B0604020202020204" pitchFamily="34" charset="-34"/>
                <a:cs typeface="FreesiaUPC" panose="020B0604020202020204" pitchFamily="34" charset="-34"/>
              </a:rPr>
              <a:t>6.</a:t>
            </a:r>
            <a:r>
              <a:rPr lang="th-TH" altLang="en-US" sz="3600">
                <a:solidFill>
                  <a:srgbClr val="000000"/>
                </a:solidFill>
                <a:latin typeface="FreesiaUPC" panose="020B0604020202020204" pitchFamily="34" charset="-34"/>
                <a:cs typeface="FreesiaUPC" panose="020B0604020202020204" pitchFamily="34" charset="-34"/>
              </a:rPr>
              <a:t>ต้องทดสอบได้</a:t>
            </a:r>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A60CA71-E0F7-436B-8293-72C794329279}"/>
              </a:ext>
            </a:extLst>
          </p:cNvPr>
          <p:cNvSpPr>
            <a:spLocks noGrp="1" noChangeArrowheads="1"/>
          </p:cNvSpPr>
          <p:nvPr>
            <p:ph type="title"/>
          </p:nvPr>
        </p:nvSpPr>
        <p:spPr>
          <a:xfrm>
            <a:off x="1488141" y="609600"/>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1.4</a:t>
            </a:r>
            <a:r>
              <a:rPr lang="th-TH"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ขอบเขตของการวิจัย</a:t>
            </a:r>
          </a:p>
        </p:txBody>
      </p:sp>
      <p:sp>
        <p:nvSpPr>
          <p:cNvPr id="7" name="TextBox 6">
            <a:extLst>
              <a:ext uri="{FF2B5EF4-FFF2-40B4-BE49-F238E27FC236}">
                <a16:creationId xmlns:a16="http://schemas.microsoft.com/office/drawing/2014/main" id="{9B0E9EA8-C026-4602-8900-C3DA82E399E5}"/>
              </a:ext>
            </a:extLst>
          </p:cNvPr>
          <p:cNvSpPr txBox="1"/>
          <p:nvPr/>
        </p:nvSpPr>
        <p:spPr>
          <a:xfrm>
            <a:off x="1488141" y="1676400"/>
            <a:ext cx="9179859" cy="34778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1.</a:t>
            </a:r>
            <a:r>
              <a:rPr kumimoji="0" lang="th-TH"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 ขอบเขตด้านเนื้อหา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2. </a:t>
            </a:r>
            <a:r>
              <a:rPr kumimoji="0" lang="th-TH"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ขอบเขตด้านตัวแปร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3.</a:t>
            </a:r>
            <a:r>
              <a:rPr kumimoji="0" lang="th-TH"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 ขอบเขตด้านประชากร และกลุ่มตัวอย่าง  </a:t>
            </a:r>
          </a:p>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404040"/>
                </a:solidFill>
                <a:latin typeface="DilleniaUPC" panose="02020603050405020304" pitchFamily="18" charset="-34"/>
                <a:cs typeface="+mj-cs"/>
              </a:rPr>
              <a:t>4.</a:t>
            </a:r>
            <a:r>
              <a:rPr kumimoji="0" lang="th-TH"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rPr>
              <a:t> ขอบเขตด้านสถานที่</a:t>
            </a:r>
            <a:r>
              <a:rPr lang="th-TH" sz="4400" kern="0" dirty="0">
                <a:solidFill>
                  <a:srgbClr val="404040"/>
                </a:solidFill>
                <a:latin typeface="DilleniaUPC" panose="02020603050405020304" pitchFamily="18" charset="-34"/>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404040"/>
                </a:solidFill>
                <a:latin typeface="DilleniaUPC" panose="02020603050405020304" pitchFamily="18" charset="-34"/>
                <a:cs typeface="+mj-cs"/>
              </a:rPr>
              <a:t>5. </a:t>
            </a:r>
            <a:r>
              <a:rPr lang="th-TH" sz="4400" kern="0" dirty="0">
                <a:solidFill>
                  <a:srgbClr val="404040"/>
                </a:solidFill>
                <a:latin typeface="DilleniaUPC" panose="02020603050405020304" pitchFamily="18" charset="-34"/>
                <a:cs typeface="+mj-cs"/>
              </a:rPr>
              <a:t>ขอบเขตด้านระยะเวลา</a:t>
            </a:r>
            <a:endParaRPr kumimoji="0" lang="en-US" sz="4400" i="0" u="none" strike="noStrike" kern="0" cap="none" spc="0" normalizeH="0" baseline="0" noProof="0" dirty="0">
              <a:ln>
                <a:noFill/>
              </a:ln>
              <a:solidFill>
                <a:srgbClr val="404040"/>
              </a:solidFill>
              <a:effectLst/>
              <a:uLnTx/>
              <a:uFillTx/>
              <a:latin typeface="DilleniaUPC" panose="02020603050405020304" pitchFamily="18" charset="-34"/>
              <a:ea typeface="+mn-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316E93-2841-4841-83AA-74C13AFAEE4D}"/>
              </a:ext>
            </a:extLst>
          </p:cNvPr>
          <p:cNvSpPr>
            <a:spLocks noGrp="1" noChangeArrowheads="1"/>
          </p:cNvSpPr>
          <p:nvPr>
            <p:ph type="title"/>
          </p:nvPr>
        </p:nvSpPr>
        <p:spPr>
          <a:xfrm>
            <a:off x="1487488" y="2783542"/>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1.6</a:t>
            </a:r>
            <a:r>
              <a:rPr lang="th-TH" sz="4800"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ประโยชน์ที่คาดว่าจะได้รับ</a:t>
            </a:r>
          </a:p>
        </p:txBody>
      </p:sp>
      <p:sp>
        <p:nvSpPr>
          <p:cNvPr id="12291" name="Rectangle 3">
            <a:extLst>
              <a:ext uri="{FF2B5EF4-FFF2-40B4-BE49-F238E27FC236}">
                <a16:creationId xmlns:a16="http://schemas.microsoft.com/office/drawing/2014/main" id="{A01CA80B-D79B-4749-A8A3-8DB2B0ACB1F3}"/>
              </a:ext>
            </a:extLst>
          </p:cNvPr>
          <p:cNvSpPr>
            <a:spLocks noChangeArrowheads="1"/>
          </p:cNvSpPr>
          <p:nvPr/>
        </p:nvSpPr>
        <p:spPr bwMode="auto">
          <a:xfrm>
            <a:off x="1333500" y="4040662"/>
            <a:ext cx="9525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4400" dirty="0">
                <a:solidFill>
                  <a:srgbClr val="000000"/>
                </a:solidFill>
                <a:latin typeface="Angsana New" panose="02020603050405020304" pitchFamily="18" charset="-34"/>
              </a:rPr>
              <a:t>	คาดหวังว่า ผลการวิจัยจะก่อให้เกิดประโยชน์อย่างไรบ้าง</a:t>
            </a:r>
            <a:br>
              <a:rPr lang="th-TH" altLang="en-US" sz="4400" dirty="0">
                <a:solidFill>
                  <a:srgbClr val="000000"/>
                </a:solidFill>
                <a:latin typeface="Angsana New" panose="02020603050405020304" pitchFamily="18" charset="-34"/>
              </a:rPr>
            </a:br>
            <a:r>
              <a:rPr lang="th-TH" altLang="en-US" sz="4400" dirty="0">
                <a:solidFill>
                  <a:srgbClr val="000000"/>
                </a:solidFill>
                <a:latin typeface="Angsana New" panose="02020603050405020304" pitchFamily="18" charset="-34"/>
              </a:rPr>
              <a:t>ต่อหน่วยงาน สังคม และวงวิชาการที่เกี่ยวข้อง</a:t>
            </a:r>
          </a:p>
        </p:txBody>
      </p:sp>
      <p:sp>
        <p:nvSpPr>
          <p:cNvPr id="32772" name="Rectangle 4">
            <a:extLst>
              <a:ext uri="{FF2B5EF4-FFF2-40B4-BE49-F238E27FC236}">
                <a16:creationId xmlns:a16="http://schemas.microsoft.com/office/drawing/2014/main" id="{27D8F0C6-57A3-44A2-98C5-172B753CEC0B}"/>
              </a:ext>
            </a:extLst>
          </p:cNvPr>
          <p:cNvSpPr>
            <a:spLocks noChangeArrowheads="1"/>
          </p:cNvSpPr>
          <p:nvPr/>
        </p:nvSpPr>
        <p:spPr bwMode="auto">
          <a:xfrm>
            <a:off x="1524000" y="333375"/>
            <a:ext cx="9144000" cy="850900"/>
          </a:xfrm>
          <a:prstGeom prst="rect">
            <a:avLst/>
          </a:prstGeom>
          <a:solidFill>
            <a:srgbClr val="FFFF00"/>
          </a:solidFill>
          <a:ln w="9525">
            <a:noFill/>
            <a:miter lim="800000"/>
            <a:headEnd/>
            <a:tailEnd/>
          </a:ln>
          <a:effectLst/>
        </p:spPr>
        <p:txBody>
          <a:bodyPr anchor="ctr"/>
          <a:lstStyle/>
          <a:p>
            <a:pPr eaLnBrk="1" hangingPunct="1">
              <a:buFont typeface="Arial" charset="0"/>
              <a:buChar char="►"/>
              <a:defRPr/>
            </a:pPr>
            <a:r>
              <a:rPr lang="th-TH"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a:t>
            </a:r>
            <a:r>
              <a:rPr lang="en-US"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1.5</a:t>
            </a:r>
            <a:r>
              <a:rPr lang="th-TH" sz="4800"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 </a:t>
            </a:r>
            <a:r>
              <a:rPr lang="th-TH" sz="4800" b="1" dirty="0">
                <a:solidFill>
                  <a:srgbClr val="000000"/>
                </a:solidFill>
                <a:effectLst>
                  <a:outerShdw blurRad="38100" dist="38100" dir="2700000" algn="tl">
                    <a:srgbClr val="FFFFFF"/>
                  </a:outerShdw>
                </a:effectLst>
                <a:latin typeface="Angsana New" panose="02020603050405020304" pitchFamily="18" charset="-34"/>
                <a:cs typeface="Angsana New" panose="02020603050405020304" pitchFamily="18" charset="-34"/>
              </a:rPr>
              <a:t>ข้อจำกัดของการวิจัย</a:t>
            </a:r>
          </a:p>
        </p:txBody>
      </p:sp>
      <p:sp>
        <p:nvSpPr>
          <p:cNvPr id="12293" name="Rectangle 5">
            <a:extLst>
              <a:ext uri="{FF2B5EF4-FFF2-40B4-BE49-F238E27FC236}">
                <a16:creationId xmlns:a16="http://schemas.microsoft.com/office/drawing/2014/main" id="{A42E4790-5FE9-4E56-A71D-BCEDA2273E63}"/>
              </a:ext>
            </a:extLst>
          </p:cNvPr>
          <p:cNvSpPr>
            <a:spLocks noChangeArrowheads="1"/>
          </p:cNvSpPr>
          <p:nvPr/>
        </p:nvSpPr>
        <p:spPr bwMode="auto">
          <a:xfrm>
            <a:off x="2208214" y="1700213"/>
            <a:ext cx="845978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4400" dirty="0">
                <a:solidFill>
                  <a:srgbClr val="000000"/>
                </a:solidFill>
                <a:latin typeface="FreesiaDSE" pitchFamily="34" charset="0"/>
                <a:cs typeface="+mj-cs"/>
              </a:rPr>
              <a:t>ส่วนมากจะเป็นงานวิจัยทางด้านวิทยาศาสตร์</a:t>
            </a:r>
          </a:p>
          <a:p>
            <a:pPr>
              <a:spcBef>
                <a:spcPct val="0"/>
              </a:spcBef>
              <a:buClrTx/>
              <a:buSzTx/>
              <a:buFontTx/>
              <a:buNone/>
            </a:pPr>
            <a:endParaRPr lang="th-TH" altLang="en-US" sz="3600" dirty="0">
              <a:solidFill>
                <a:srgbClr val="000000"/>
              </a:solidFill>
              <a:latin typeface="FreesiaDSE" pitchFamily="34" charset="0"/>
              <a:cs typeface="FreesiaUPC" panose="020B0604020202020204" pitchFamily="34" charset="-34"/>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DB7512-02AD-4705-A037-700082830225}"/>
              </a:ext>
            </a:extLst>
          </p:cNvPr>
          <p:cNvSpPr>
            <a:spLocks noGrp="1" noChangeArrowheads="1"/>
          </p:cNvSpPr>
          <p:nvPr>
            <p:ph type="title"/>
          </p:nvPr>
        </p:nvSpPr>
        <p:spPr>
          <a:xfrm>
            <a:off x="1613694" y="685800"/>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600" dirty="0">
                <a:solidFill>
                  <a:srgbClr val="000000"/>
                </a:solidFill>
                <a:effectLst>
                  <a:outerShdw blurRad="38100" dist="38100" dir="2700000" algn="tl">
                    <a:srgbClr val="FFFFFF"/>
                  </a:outerShdw>
                </a:effectLst>
                <a:latin typeface="FreesiaDSE" pitchFamily="34" charset="0"/>
                <a:cs typeface="FreesiaUPC" pitchFamily="34" charset="-34"/>
              </a:rPr>
              <a:t>1.7</a:t>
            </a:r>
            <a:r>
              <a:rPr lang="th-TH" b="1" dirty="0">
                <a:solidFill>
                  <a:srgbClr val="000000"/>
                </a:solidFill>
                <a:effectLst>
                  <a:outerShdw blurRad="38100" dist="38100" dir="2700000" algn="tl">
                    <a:srgbClr val="FFFFFF"/>
                  </a:outerShdw>
                </a:effectLst>
                <a:cs typeface="FreesiaUPC" pitchFamily="34" charset="-34"/>
              </a:rPr>
              <a:t> นิยามศัพท์</a:t>
            </a:r>
          </a:p>
        </p:txBody>
      </p:sp>
      <p:sp>
        <p:nvSpPr>
          <p:cNvPr id="13315" name="Rectangle 3">
            <a:extLst>
              <a:ext uri="{FF2B5EF4-FFF2-40B4-BE49-F238E27FC236}">
                <a16:creationId xmlns:a16="http://schemas.microsoft.com/office/drawing/2014/main" id="{48F06DEE-010A-4082-8AA0-C063F33F9D50}"/>
              </a:ext>
            </a:extLst>
          </p:cNvPr>
          <p:cNvSpPr>
            <a:spLocks noChangeArrowheads="1"/>
          </p:cNvSpPr>
          <p:nvPr/>
        </p:nvSpPr>
        <p:spPr bwMode="auto">
          <a:xfrm>
            <a:off x="457200" y="1905000"/>
            <a:ext cx="1158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2800" dirty="0">
                <a:solidFill>
                  <a:srgbClr val="000000"/>
                </a:solidFill>
                <a:latin typeface="FreesiaDSE" pitchFamily="34" charset="0"/>
                <a:cs typeface="FreesiaUPC" panose="020B0604020202020204" pitchFamily="34" charset="-34"/>
              </a:rPr>
              <a:t>	</a:t>
            </a:r>
            <a:r>
              <a:rPr lang="th-TH" altLang="en-US" sz="4000" dirty="0">
                <a:solidFill>
                  <a:srgbClr val="000000"/>
                </a:solidFill>
                <a:latin typeface="Angsana New" panose="02020603050405020304" pitchFamily="18" charset="-34"/>
              </a:rPr>
              <a:t>นิยามศัพท์ เป็นคำ หรือข้อความที่ต้องการสื่อความหมายให้เข้าใจตรงกัน</a:t>
            </a:r>
            <a:br>
              <a:rPr lang="th-TH" altLang="en-US" sz="4000" dirty="0">
                <a:solidFill>
                  <a:srgbClr val="000000"/>
                </a:solidFill>
                <a:latin typeface="Angsana New" panose="02020603050405020304" pitchFamily="18" charset="-34"/>
              </a:rPr>
            </a:br>
            <a:r>
              <a:rPr lang="th-TH" altLang="en-US" sz="4000" dirty="0">
                <a:solidFill>
                  <a:srgbClr val="000000"/>
                </a:solidFill>
                <a:latin typeface="Angsana New" panose="02020603050405020304" pitchFamily="18" charset="-34"/>
              </a:rPr>
              <a:t>เป็นคำที่ผู้วิจัยบัญญัติขึ้นมาเพื่อใช้ในการวิจัย </a:t>
            </a:r>
          </a:p>
          <a:p>
            <a:pPr>
              <a:spcBef>
                <a:spcPct val="0"/>
              </a:spcBef>
              <a:buClrTx/>
              <a:buSzTx/>
              <a:buFontTx/>
              <a:buNone/>
            </a:pPr>
            <a:r>
              <a:rPr lang="th-TH" altLang="en-US" sz="4000" dirty="0">
                <a:solidFill>
                  <a:srgbClr val="000000"/>
                </a:solidFill>
                <a:latin typeface="Angsana New" panose="02020603050405020304" pitchFamily="18" charset="-34"/>
              </a:rPr>
              <a:t>	โดยเขียนเรียงรายข้อ เริ่มจากชื่องานวิจัย ตามด้วยชุดของตัวแปรตาม และชุดของตัวแปรต้น จากซ้ายสุดของหน้า ต่อด้วย บนลงล่าง จนครบทุกชุดตัวแปร</a:t>
            </a:r>
          </a:p>
          <a:p>
            <a:pPr>
              <a:spcBef>
                <a:spcPct val="0"/>
              </a:spcBef>
              <a:buClrTx/>
              <a:buSzTx/>
              <a:buFontTx/>
              <a:buNone/>
            </a:pPr>
            <a:r>
              <a:rPr lang="th-TH" altLang="en-US" sz="4000" dirty="0">
                <a:solidFill>
                  <a:srgbClr val="000000"/>
                </a:solidFill>
                <a:latin typeface="Angsana New" panose="02020603050405020304" pitchFamily="18" charset="-34"/>
              </a:rPr>
              <a:t>        ประสิทธิภาพ  หมายถึง .....................</a:t>
            </a:r>
          </a:p>
          <a:p>
            <a:pPr>
              <a:spcBef>
                <a:spcPct val="0"/>
              </a:spcBef>
              <a:buClrTx/>
              <a:buSzTx/>
              <a:buFontTx/>
              <a:buNone/>
            </a:pPr>
            <a:r>
              <a:rPr lang="th-TH" altLang="en-US" sz="4000" dirty="0">
                <a:solidFill>
                  <a:srgbClr val="000000"/>
                </a:solidFill>
                <a:latin typeface="Angsana New" panose="02020603050405020304" pitchFamily="18" charset="-34"/>
              </a:rPr>
              <a:t>        ความพึงพอใจต่อการบริการ  หมายถึง ......................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0C0256D-45F4-4DB5-A3A7-1AA2777F43D3}"/>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8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2.1 </a:t>
            </a:r>
            <a:r>
              <a:rPr lang="th-TH" sz="4800" dirty="0">
                <a:solidFill>
                  <a:srgbClr val="000000"/>
                </a:solidFill>
                <a:effectLst>
                  <a:outerShdw blurRad="38100" dist="38100" dir="2700000" algn="tl">
                    <a:srgbClr val="FFFFFF"/>
                  </a:outerShdw>
                </a:effectLst>
                <a:latin typeface="FreesiaUPC" panose="020B0604020202020204" pitchFamily="34" charset="-34"/>
                <a:cs typeface="FreesiaUPC" panose="020B0604020202020204" pitchFamily="34" charset="-34"/>
              </a:rPr>
              <a:t>การทบทวนวรรณกรรม</a:t>
            </a:r>
          </a:p>
        </p:txBody>
      </p:sp>
      <p:sp>
        <p:nvSpPr>
          <p:cNvPr id="14339" name="Rectangle 5">
            <a:extLst>
              <a:ext uri="{FF2B5EF4-FFF2-40B4-BE49-F238E27FC236}">
                <a16:creationId xmlns:a16="http://schemas.microsoft.com/office/drawing/2014/main" id="{66F0E1B3-A1CB-4AA4-9F88-C2B21D02F422}"/>
              </a:ext>
            </a:extLst>
          </p:cNvPr>
          <p:cNvSpPr>
            <a:spLocks noChangeArrowheads="1"/>
          </p:cNvSpPr>
          <p:nvPr/>
        </p:nvSpPr>
        <p:spPr bwMode="auto">
          <a:xfrm>
            <a:off x="1703388" y="1198563"/>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endParaRPr lang="th-TH" altLang="en-US" sz="800" dirty="0">
              <a:solidFill>
                <a:srgbClr val="000000"/>
              </a:solidFill>
              <a:latin typeface="FreesiaDSE" pitchFamily="34" charset="0"/>
              <a:cs typeface="FreesiaUPC" panose="020B0604020202020204" pitchFamily="34" charset="-34"/>
            </a:endParaRPr>
          </a:p>
          <a:p>
            <a:pPr eaLnBrk="1" hangingPunct="1">
              <a:spcBef>
                <a:spcPct val="0"/>
              </a:spcBef>
              <a:buClrTx/>
              <a:buSzTx/>
              <a:buFontTx/>
              <a:buNone/>
            </a:pPr>
            <a:r>
              <a:rPr lang="th-TH" altLang="en-US" sz="2800" dirty="0">
                <a:solidFill>
                  <a:srgbClr val="000000"/>
                </a:solidFill>
                <a:latin typeface="FreesiaDSE" pitchFamily="34" charset="0"/>
                <a:cs typeface="FreesiaUPC" panose="020B0604020202020204" pitchFamily="34" charset="-34"/>
              </a:rPr>
              <a:t>	</a:t>
            </a:r>
            <a:r>
              <a:rPr lang="th-TH" altLang="en-US" sz="2800" dirty="0">
                <a:solidFill>
                  <a:srgbClr val="000000"/>
                </a:solidFill>
                <a:latin typeface="FreesiaDSE" pitchFamily="34" charset="0"/>
                <a:cs typeface="+mj-cs"/>
              </a:rPr>
              <a:t>การทบทวนวรรณกรรม ประกอบด้วย </a:t>
            </a:r>
            <a:r>
              <a:rPr lang="en-US" altLang="en-US" sz="2800" dirty="0">
                <a:solidFill>
                  <a:srgbClr val="000000"/>
                </a:solidFill>
                <a:latin typeface="Angsana New" panose="02020603050405020304" pitchFamily="18" charset="-34"/>
                <a:cs typeface="+mj-cs"/>
              </a:rPr>
              <a:t>2 </a:t>
            </a:r>
            <a:r>
              <a:rPr lang="th-TH" altLang="en-US" sz="2800" dirty="0">
                <a:solidFill>
                  <a:srgbClr val="000000"/>
                </a:solidFill>
                <a:latin typeface="Angsana New" panose="02020603050405020304" pitchFamily="18" charset="-34"/>
                <a:cs typeface="+mj-cs"/>
              </a:rPr>
              <a:t>ส่วน ได้แก่ </a:t>
            </a:r>
            <a:r>
              <a:rPr lang="th-TH" altLang="en-US" sz="2800" dirty="0">
                <a:solidFill>
                  <a:srgbClr val="000000"/>
                </a:solidFill>
                <a:latin typeface="FreesiaDSE" pitchFamily="34" charset="0"/>
                <a:cs typeface="+mj-cs"/>
              </a:rPr>
              <a:t>แนวคิดทฤษฎีที่เกี่ยงข้อ และงานวิจัยที่เกี่ยวข้อง</a:t>
            </a:r>
          </a:p>
        </p:txBody>
      </p:sp>
      <p:sp>
        <p:nvSpPr>
          <p:cNvPr id="14340" name="Rectangle 6">
            <a:extLst>
              <a:ext uri="{FF2B5EF4-FFF2-40B4-BE49-F238E27FC236}">
                <a16:creationId xmlns:a16="http://schemas.microsoft.com/office/drawing/2014/main" id="{27A31037-29BB-40C5-BBED-1E0243AAA969}"/>
              </a:ext>
            </a:extLst>
          </p:cNvPr>
          <p:cNvSpPr>
            <a:spLocks noChangeArrowheads="1"/>
          </p:cNvSpPr>
          <p:nvPr/>
        </p:nvSpPr>
        <p:spPr bwMode="auto">
          <a:xfrm>
            <a:off x="1703388" y="2276475"/>
            <a:ext cx="89646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0"/>
              </a:spcBef>
              <a:buClrTx/>
              <a:buSzTx/>
              <a:buFontTx/>
              <a:buNone/>
            </a:pPr>
            <a:r>
              <a:rPr lang="th-TH" altLang="en-US" sz="2800" dirty="0">
                <a:solidFill>
                  <a:srgbClr val="000000"/>
                </a:solidFill>
                <a:latin typeface="AngsanaUPC" panose="02020603050405020304" pitchFamily="18" charset="-34"/>
                <a:cs typeface="FreesiaUPC" panose="020B0604020202020204" pitchFamily="34" charset="-34"/>
              </a:rPr>
              <a:t>	</a:t>
            </a:r>
            <a:r>
              <a:rPr lang="th-TH" altLang="en-US" sz="2800" dirty="0">
                <a:solidFill>
                  <a:srgbClr val="000000"/>
                </a:solidFill>
                <a:latin typeface="Angsana New" panose="02020603050405020304" pitchFamily="18" charset="-34"/>
              </a:rPr>
              <a:t>ความนำ ..............................................................................................................          .....................................................(ชี้แจงว่าจะนำเสนออะไรบ้าง แบ่งเป็นหัวข้อ)</a:t>
            </a:r>
          </a:p>
          <a:p>
            <a:pPr>
              <a:spcBef>
                <a:spcPct val="0"/>
              </a:spcBef>
              <a:buClrTx/>
              <a:buSzTx/>
              <a:buFontTx/>
              <a:buNone/>
            </a:pPr>
            <a:r>
              <a:rPr lang="th-TH" altLang="en-US" sz="2800" dirty="0">
                <a:solidFill>
                  <a:srgbClr val="000000"/>
                </a:solidFill>
                <a:latin typeface="Angsana New" panose="02020603050405020304" pitchFamily="18" charset="-34"/>
              </a:rPr>
              <a:t> </a:t>
            </a:r>
            <a:r>
              <a:rPr lang="th-TH" altLang="en-US" sz="2800" b="1" dirty="0">
                <a:solidFill>
                  <a:srgbClr val="000000"/>
                </a:solidFill>
                <a:latin typeface="Angsana New" panose="02020603050405020304" pitchFamily="18" charset="-34"/>
              </a:rPr>
              <a:t>ตอนที่ 1 นิยาม แนวคิดทฤษฎี</a:t>
            </a:r>
          </a:p>
          <a:p>
            <a:pPr>
              <a:spcBef>
                <a:spcPct val="0"/>
              </a:spcBef>
              <a:buClrTx/>
              <a:buSzTx/>
              <a:buFontTx/>
              <a:buNone/>
            </a:pPr>
            <a:r>
              <a:rPr lang="th-TH" altLang="en-US" sz="2800" dirty="0">
                <a:solidFill>
                  <a:srgbClr val="000000"/>
                </a:solidFill>
                <a:latin typeface="Angsana New" panose="02020603050405020304" pitchFamily="18" charset="-34"/>
              </a:rPr>
              <a:t>	 </a:t>
            </a:r>
            <a:r>
              <a:rPr lang="en-US" altLang="en-US" sz="2800" dirty="0">
                <a:solidFill>
                  <a:srgbClr val="000000"/>
                </a:solidFill>
                <a:latin typeface="Angsana New" panose="02020603050405020304" pitchFamily="18" charset="-34"/>
              </a:rPr>
              <a:t>	</a:t>
            </a:r>
            <a:r>
              <a:rPr lang="th-TH" altLang="en-US" sz="2800" dirty="0">
                <a:solidFill>
                  <a:srgbClr val="000000"/>
                </a:solidFill>
                <a:latin typeface="Angsana New" panose="02020603050405020304" pitchFamily="18" charset="-34"/>
              </a:rPr>
              <a:t>1. ความหมาย และความสำคัญ</a:t>
            </a:r>
          </a:p>
          <a:p>
            <a:pPr>
              <a:spcBef>
                <a:spcPct val="0"/>
              </a:spcBef>
              <a:buClrTx/>
              <a:buSzTx/>
              <a:buFontTx/>
              <a:buNone/>
            </a:pPr>
            <a:r>
              <a:rPr lang="th-TH" altLang="en-US" sz="2800" dirty="0">
                <a:solidFill>
                  <a:srgbClr val="000000"/>
                </a:solidFill>
                <a:latin typeface="Angsana New" panose="02020603050405020304" pitchFamily="18" charset="-34"/>
              </a:rPr>
              <a:t>	 	2. แนวคิดทฤษฎี</a:t>
            </a:r>
          </a:p>
          <a:p>
            <a:pPr>
              <a:spcBef>
                <a:spcPct val="0"/>
              </a:spcBef>
              <a:buClrTx/>
              <a:buSzTx/>
              <a:buFontTx/>
              <a:buNone/>
            </a:pPr>
            <a:r>
              <a:rPr lang="th-TH" altLang="en-US" sz="2800" dirty="0">
                <a:solidFill>
                  <a:srgbClr val="000000"/>
                </a:solidFill>
                <a:latin typeface="Angsana New" panose="02020603050405020304" pitchFamily="18" charset="-34"/>
              </a:rPr>
              <a:t>	 	3. ……………...</a:t>
            </a:r>
          </a:p>
          <a:p>
            <a:pPr>
              <a:spcBef>
                <a:spcPct val="0"/>
              </a:spcBef>
              <a:buClrTx/>
              <a:buSzTx/>
              <a:buFontTx/>
              <a:buNone/>
            </a:pPr>
            <a:r>
              <a:rPr lang="th-TH" altLang="en-US" sz="2800" dirty="0">
                <a:solidFill>
                  <a:srgbClr val="000000"/>
                </a:solidFill>
                <a:latin typeface="Angsana New" panose="02020603050405020304" pitchFamily="18" charset="-34"/>
              </a:rPr>
              <a:t>	 	4. ……………...</a:t>
            </a:r>
          </a:p>
          <a:p>
            <a:pPr>
              <a:spcBef>
                <a:spcPct val="0"/>
              </a:spcBef>
              <a:buClrTx/>
              <a:buSzTx/>
              <a:buFontTx/>
              <a:buNone/>
            </a:pPr>
            <a:r>
              <a:rPr lang="th-TH" altLang="en-US" sz="2800" b="1" dirty="0">
                <a:solidFill>
                  <a:srgbClr val="000000"/>
                </a:solidFill>
                <a:latin typeface="Angsana New" panose="02020603050405020304" pitchFamily="18" charset="-34"/>
              </a:rPr>
              <a:t>ตอนที่ 2  งานวิจัยที่เกี่ยวข้อง</a:t>
            </a:r>
          </a:p>
          <a:p>
            <a:pPr>
              <a:spcBef>
                <a:spcPct val="0"/>
              </a:spcBef>
              <a:buClrTx/>
              <a:buSzTx/>
              <a:buFontTx/>
              <a:buNone/>
            </a:pPr>
            <a:r>
              <a:rPr lang="th-TH" altLang="en-US" sz="2800" dirty="0">
                <a:solidFill>
                  <a:srgbClr val="000000"/>
                </a:solidFill>
                <a:latin typeface="Angsana New" panose="02020603050405020304" pitchFamily="18" charset="-34"/>
              </a:rPr>
              <a:t>	 	1. งานวิจัยในประเทศ</a:t>
            </a:r>
          </a:p>
          <a:p>
            <a:pPr>
              <a:spcBef>
                <a:spcPct val="0"/>
              </a:spcBef>
              <a:buClrTx/>
              <a:buSzTx/>
              <a:buFontTx/>
              <a:buNone/>
            </a:pPr>
            <a:r>
              <a:rPr lang="th-TH" altLang="en-US" sz="2800" dirty="0">
                <a:solidFill>
                  <a:srgbClr val="000000"/>
                </a:solidFill>
                <a:latin typeface="Angsana New" panose="02020603050405020304" pitchFamily="18" charset="-34"/>
              </a:rPr>
              <a:t>	 	2. งานวิจัยต่างประเทศ</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2E1AB82-71AA-43B8-A178-7011244C973D}"/>
              </a:ext>
            </a:extLst>
          </p:cNvPr>
          <p:cNvSpPr>
            <a:spLocks noGrp="1" noChangeArrowheads="1"/>
          </p:cNvSpPr>
          <p:nvPr>
            <p:ph type="title"/>
          </p:nvPr>
        </p:nvSpPr>
        <p:spPr>
          <a:xfrm>
            <a:off x="1524000" y="274638"/>
            <a:ext cx="9144000" cy="850900"/>
          </a:xfrm>
          <a:solidFill>
            <a:srgbClr val="FFFF00"/>
          </a:solidFill>
        </p:spPr>
        <p:txBody>
          <a:bodyPr/>
          <a:lstStyle/>
          <a:p>
            <a:pPr eaLnBrk="1" hangingPunct="1">
              <a:buFont typeface="Arial" charset="0"/>
              <a:buChar char="►"/>
              <a:defRPr/>
            </a:pPr>
            <a:r>
              <a:rPr lang="th-TH" b="1" dirty="0">
                <a:solidFill>
                  <a:srgbClr val="000000"/>
                </a:solidFill>
                <a:effectLst>
                  <a:outerShdw blurRad="38100" dist="38100" dir="2700000" algn="tl">
                    <a:srgbClr val="FFFFFF"/>
                  </a:outerShdw>
                </a:effectLst>
                <a:cs typeface="FreesiaUPC" pitchFamily="34" charset="-34"/>
              </a:rPr>
              <a:t> </a:t>
            </a:r>
            <a:r>
              <a:rPr lang="en-US" sz="4800" dirty="0">
                <a:solidFill>
                  <a:srgbClr val="000000"/>
                </a:solidFill>
                <a:effectLst>
                  <a:outerShdw blurRad="38100" dist="38100" dir="2700000" algn="tl">
                    <a:srgbClr val="FFFFFF"/>
                  </a:outerShdw>
                </a:effectLst>
                <a:latin typeface="FreesiaUPC" panose="020B0604020202020204" pitchFamily="34" charset="-34"/>
                <a:cs typeface="+mj-cs"/>
              </a:rPr>
              <a:t>2.2  </a:t>
            </a:r>
            <a:r>
              <a:rPr lang="th-TH" sz="4800" dirty="0">
                <a:solidFill>
                  <a:srgbClr val="000000"/>
                </a:solidFill>
                <a:effectLst>
                  <a:outerShdw blurRad="38100" dist="38100" dir="2700000" algn="tl">
                    <a:srgbClr val="FFFFFF"/>
                  </a:outerShdw>
                </a:effectLst>
                <a:latin typeface="FreesiaUPC" panose="020B0604020202020204" pitchFamily="34" charset="-34"/>
                <a:cs typeface="+mj-cs"/>
              </a:rPr>
              <a:t>กรอบแนวคิดในการวิจัย</a:t>
            </a:r>
          </a:p>
        </p:txBody>
      </p:sp>
      <p:grpSp>
        <p:nvGrpSpPr>
          <p:cNvPr id="15363" name="Group 62">
            <a:extLst>
              <a:ext uri="{FF2B5EF4-FFF2-40B4-BE49-F238E27FC236}">
                <a16:creationId xmlns:a16="http://schemas.microsoft.com/office/drawing/2014/main" id="{F99A4EC9-5784-4DDF-B10F-2EA59516AD80}"/>
              </a:ext>
            </a:extLst>
          </p:cNvPr>
          <p:cNvGrpSpPr>
            <a:grpSpLocks/>
          </p:cNvGrpSpPr>
          <p:nvPr/>
        </p:nvGrpSpPr>
        <p:grpSpPr bwMode="auto">
          <a:xfrm>
            <a:off x="1666875" y="1190625"/>
            <a:ext cx="8821738" cy="5607050"/>
            <a:chOff x="142129" y="1190324"/>
            <a:chExt cx="8822858" cy="5606735"/>
          </a:xfrm>
        </p:grpSpPr>
        <p:sp>
          <p:nvSpPr>
            <p:cNvPr id="15364" name="Line 7">
              <a:extLst>
                <a:ext uri="{FF2B5EF4-FFF2-40B4-BE49-F238E27FC236}">
                  <a16:creationId xmlns:a16="http://schemas.microsoft.com/office/drawing/2014/main" id="{FC24AD3E-B061-4BF1-BEEB-125EA37C87E6}"/>
                </a:ext>
              </a:extLst>
            </p:cNvPr>
            <p:cNvSpPr>
              <a:spLocks noChangeShapeType="1"/>
            </p:cNvSpPr>
            <p:nvPr/>
          </p:nvSpPr>
          <p:spPr bwMode="auto">
            <a:xfrm>
              <a:off x="3924300" y="3716338"/>
              <a:ext cx="2447925" cy="0"/>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5" name="Line 8">
              <a:extLst>
                <a:ext uri="{FF2B5EF4-FFF2-40B4-BE49-F238E27FC236}">
                  <a16:creationId xmlns:a16="http://schemas.microsoft.com/office/drawing/2014/main" id="{AFAEFA1F-CFC5-4757-A6CC-B8A418A0FA25}"/>
                </a:ext>
              </a:extLst>
            </p:cNvPr>
            <p:cNvSpPr>
              <a:spLocks noChangeShapeType="1"/>
            </p:cNvSpPr>
            <p:nvPr/>
          </p:nvSpPr>
          <p:spPr bwMode="auto">
            <a:xfrm>
              <a:off x="3348038" y="5445125"/>
              <a:ext cx="3816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9">
              <a:extLst>
                <a:ext uri="{FF2B5EF4-FFF2-40B4-BE49-F238E27FC236}">
                  <a16:creationId xmlns:a16="http://schemas.microsoft.com/office/drawing/2014/main" id="{1D06531D-E127-42CC-A3C6-69940D0A11DB}"/>
                </a:ext>
              </a:extLst>
            </p:cNvPr>
            <p:cNvSpPr>
              <a:spLocks noChangeShapeType="1"/>
            </p:cNvSpPr>
            <p:nvPr/>
          </p:nvSpPr>
          <p:spPr bwMode="auto">
            <a:xfrm flipH="1" flipV="1">
              <a:off x="7092950" y="4191704"/>
              <a:ext cx="0" cy="1264608"/>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15367" name="Line 10">
              <a:extLst>
                <a:ext uri="{FF2B5EF4-FFF2-40B4-BE49-F238E27FC236}">
                  <a16:creationId xmlns:a16="http://schemas.microsoft.com/office/drawing/2014/main" id="{10367CC4-C914-4F97-9182-238A1259535E}"/>
                </a:ext>
              </a:extLst>
            </p:cNvPr>
            <p:cNvSpPr>
              <a:spLocks noChangeShapeType="1"/>
            </p:cNvSpPr>
            <p:nvPr/>
          </p:nvSpPr>
          <p:spPr bwMode="auto">
            <a:xfrm>
              <a:off x="3060700" y="2276475"/>
              <a:ext cx="4032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11">
              <a:extLst>
                <a:ext uri="{FF2B5EF4-FFF2-40B4-BE49-F238E27FC236}">
                  <a16:creationId xmlns:a16="http://schemas.microsoft.com/office/drawing/2014/main" id="{786E02B2-B5A4-4C69-BFCF-4DDFAD719224}"/>
                </a:ext>
              </a:extLst>
            </p:cNvPr>
            <p:cNvSpPr>
              <a:spLocks noChangeShapeType="1"/>
            </p:cNvSpPr>
            <p:nvPr/>
          </p:nvSpPr>
          <p:spPr bwMode="auto">
            <a:xfrm>
              <a:off x="7092950" y="2276475"/>
              <a:ext cx="0" cy="1006473"/>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9" name="Oval 3">
              <a:extLst>
                <a:ext uri="{FF2B5EF4-FFF2-40B4-BE49-F238E27FC236}">
                  <a16:creationId xmlns:a16="http://schemas.microsoft.com/office/drawing/2014/main" id="{D0A9F32A-D70A-42CF-9DED-F5E53E3FFE0F}"/>
                </a:ext>
              </a:extLst>
            </p:cNvPr>
            <p:cNvSpPr>
              <a:spLocks noChangeArrowheads="1"/>
            </p:cNvSpPr>
            <p:nvPr/>
          </p:nvSpPr>
          <p:spPr bwMode="auto">
            <a:xfrm>
              <a:off x="1403648" y="1675606"/>
              <a:ext cx="1656257" cy="1201737"/>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X1</a:t>
              </a:r>
              <a:endParaRPr lang="th-TH" altLang="en-US">
                <a:solidFill>
                  <a:srgbClr val="000000"/>
                </a:solidFill>
              </a:endParaRPr>
            </a:p>
          </p:txBody>
        </p:sp>
        <p:sp>
          <p:nvSpPr>
            <p:cNvPr id="15370" name="Oval 16">
              <a:extLst>
                <a:ext uri="{FF2B5EF4-FFF2-40B4-BE49-F238E27FC236}">
                  <a16:creationId xmlns:a16="http://schemas.microsoft.com/office/drawing/2014/main" id="{33206C0A-8609-41FB-B68E-4FABA1351AF7}"/>
                </a:ext>
              </a:extLst>
            </p:cNvPr>
            <p:cNvSpPr>
              <a:spLocks noChangeArrowheads="1"/>
            </p:cNvSpPr>
            <p:nvPr/>
          </p:nvSpPr>
          <p:spPr bwMode="auto">
            <a:xfrm>
              <a:off x="2339752" y="3081252"/>
              <a:ext cx="1584547" cy="1247154"/>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X2</a:t>
              </a:r>
              <a:endParaRPr lang="th-TH" altLang="en-US">
                <a:solidFill>
                  <a:srgbClr val="000000"/>
                </a:solidFill>
              </a:endParaRPr>
            </a:p>
          </p:txBody>
        </p:sp>
        <p:sp>
          <p:nvSpPr>
            <p:cNvPr id="15371" name="Oval 17">
              <a:extLst>
                <a:ext uri="{FF2B5EF4-FFF2-40B4-BE49-F238E27FC236}">
                  <a16:creationId xmlns:a16="http://schemas.microsoft.com/office/drawing/2014/main" id="{ED5F388A-F4E7-4558-BA30-AA319FD22444}"/>
                </a:ext>
              </a:extLst>
            </p:cNvPr>
            <p:cNvSpPr>
              <a:spLocks noChangeArrowheads="1"/>
            </p:cNvSpPr>
            <p:nvPr/>
          </p:nvSpPr>
          <p:spPr bwMode="auto">
            <a:xfrm>
              <a:off x="1763489" y="4855455"/>
              <a:ext cx="1584548" cy="1201738"/>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X3</a:t>
              </a:r>
              <a:endParaRPr lang="th-TH" altLang="en-US">
                <a:solidFill>
                  <a:srgbClr val="000000"/>
                </a:solidFill>
              </a:endParaRPr>
            </a:p>
          </p:txBody>
        </p:sp>
        <p:sp>
          <p:nvSpPr>
            <p:cNvPr id="15372" name="Oval 18">
              <a:extLst>
                <a:ext uri="{FF2B5EF4-FFF2-40B4-BE49-F238E27FC236}">
                  <a16:creationId xmlns:a16="http://schemas.microsoft.com/office/drawing/2014/main" id="{875A2443-48FD-423A-80D8-D9F9471BC5DB}"/>
                </a:ext>
              </a:extLst>
            </p:cNvPr>
            <p:cNvSpPr>
              <a:spLocks noChangeArrowheads="1"/>
            </p:cNvSpPr>
            <p:nvPr/>
          </p:nvSpPr>
          <p:spPr bwMode="auto">
            <a:xfrm>
              <a:off x="6376080" y="3282949"/>
              <a:ext cx="1368126" cy="90875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spcBef>
                  <a:spcPct val="50000"/>
                </a:spcBef>
              </a:pPr>
              <a:r>
                <a:rPr lang="en-US" altLang="en-US">
                  <a:solidFill>
                    <a:srgbClr val="000000"/>
                  </a:solidFill>
                </a:rPr>
                <a:t>Y</a:t>
              </a:r>
              <a:endParaRPr lang="th-TH" altLang="en-US">
                <a:solidFill>
                  <a:srgbClr val="000000"/>
                </a:solidFill>
              </a:endParaRPr>
            </a:p>
          </p:txBody>
        </p:sp>
        <p:sp>
          <p:nvSpPr>
            <p:cNvPr id="15373" name="Rectangle 5">
              <a:extLst>
                <a:ext uri="{FF2B5EF4-FFF2-40B4-BE49-F238E27FC236}">
                  <a16:creationId xmlns:a16="http://schemas.microsoft.com/office/drawing/2014/main" id="{4EBA2E4E-AC2A-4367-B34A-9DEA554AB1BC}"/>
                </a:ext>
              </a:extLst>
            </p:cNvPr>
            <p:cNvSpPr>
              <a:spLocks noChangeArrowheads="1"/>
            </p:cNvSpPr>
            <p:nvPr/>
          </p:nvSpPr>
          <p:spPr bwMode="auto">
            <a:xfrm>
              <a:off x="142129" y="1190324"/>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4" name="Rectangle 20">
              <a:extLst>
                <a:ext uri="{FF2B5EF4-FFF2-40B4-BE49-F238E27FC236}">
                  <a16:creationId xmlns:a16="http://schemas.microsoft.com/office/drawing/2014/main" id="{C09A1B09-46F7-46BB-9AC0-A5714CF4AEB4}"/>
                </a:ext>
              </a:extLst>
            </p:cNvPr>
            <p:cNvSpPr>
              <a:spLocks noChangeArrowheads="1"/>
            </p:cNvSpPr>
            <p:nvPr/>
          </p:nvSpPr>
          <p:spPr bwMode="auto">
            <a:xfrm>
              <a:off x="142129" y="1875326"/>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5" name="Rectangle 21">
              <a:extLst>
                <a:ext uri="{FF2B5EF4-FFF2-40B4-BE49-F238E27FC236}">
                  <a16:creationId xmlns:a16="http://schemas.microsoft.com/office/drawing/2014/main" id="{5DAD0251-EE67-4FDA-BCC7-BFAB90C04221}"/>
                </a:ext>
              </a:extLst>
            </p:cNvPr>
            <p:cNvSpPr>
              <a:spLocks noChangeArrowheads="1"/>
            </p:cNvSpPr>
            <p:nvPr/>
          </p:nvSpPr>
          <p:spPr bwMode="auto">
            <a:xfrm>
              <a:off x="142129" y="2560328"/>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6" name="Rectangle 22">
              <a:extLst>
                <a:ext uri="{FF2B5EF4-FFF2-40B4-BE49-F238E27FC236}">
                  <a16:creationId xmlns:a16="http://schemas.microsoft.com/office/drawing/2014/main" id="{F9CD1741-E867-4B33-B38C-B54892BFE5C5}"/>
                </a:ext>
              </a:extLst>
            </p:cNvPr>
            <p:cNvSpPr>
              <a:spLocks noChangeArrowheads="1"/>
            </p:cNvSpPr>
            <p:nvPr/>
          </p:nvSpPr>
          <p:spPr bwMode="auto">
            <a:xfrm>
              <a:off x="1043309" y="320937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7" name="Rectangle 23">
              <a:extLst>
                <a:ext uri="{FF2B5EF4-FFF2-40B4-BE49-F238E27FC236}">
                  <a16:creationId xmlns:a16="http://schemas.microsoft.com/office/drawing/2014/main" id="{0C7B37CF-5647-4956-975D-D5013ABC3944}"/>
                </a:ext>
              </a:extLst>
            </p:cNvPr>
            <p:cNvSpPr>
              <a:spLocks noChangeArrowheads="1"/>
            </p:cNvSpPr>
            <p:nvPr/>
          </p:nvSpPr>
          <p:spPr bwMode="auto">
            <a:xfrm>
              <a:off x="1043308" y="380423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8" name="Rectangle 24">
              <a:extLst>
                <a:ext uri="{FF2B5EF4-FFF2-40B4-BE49-F238E27FC236}">
                  <a16:creationId xmlns:a16="http://schemas.microsoft.com/office/drawing/2014/main" id="{FCD9A321-29AB-4914-9239-761E43311A59}"/>
                </a:ext>
              </a:extLst>
            </p:cNvPr>
            <p:cNvSpPr>
              <a:spLocks noChangeArrowheads="1"/>
            </p:cNvSpPr>
            <p:nvPr/>
          </p:nvSpPr>
          <p:spPr bwMode="auto">
            <a:xfrm>
              <a:off x="1043308" y="4399092"/>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79" name="Rectangle 25">
              <a:extLst>
                <a:ext uri="{FF2B5EF4-FFF2-40B4-BE49-F238E27FC236}">
                  <a16:creationId xmlns:a16="http://schemas.microsoft.com/office/drawing/2014/main" id="{9188D6C6-AC18-4FF6-8A0E-BCAE6B9951C6}"/>
                </a:ext>
              </a:extLst>
            </p:cNvPr>
            <p:cNvSpPr>
              <a:spLocks noChangeArrowheads="1"/>
            </p:cNvSpPr>
            <p:nvPr/>
          </p:nvSpPr>
          <p:spPr bwMode="auto">
            <a:xfrm>
              <a:off x="467046" y="508167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80" name="Rectangle 26">
              <a:extLst>
                <a:ext uri="{FF2B5EF4-FFF2-40B4-BE49-F238E27FC236}">
                  <a16:creationId xmlns:a16="http://schemas.microsoft.com/office/drawing/2014/main" id="{75B0D45F-BE4F-4DF6-BC69-456683146F93}"/>
                </a:ext>
              </a:extLst>
            </p:cNvPr>
            <p:cNvSpPr>
              <a:spLocks noChangeArrowheads="1"/>
            </p:cNvSpPr>
            <p:nvPr/>
          </p:nvSpPr>
          <p:spPr bwMode="auto">
            <a:xfrm>
              <a:off x="467045" y="567653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81" name="Rectangle 27">
              <a:extLst>
                <a:ext uri="{FF2B5EF4-FFF2-40B4-BE49-F238E27FC236}">
                  <a16:creationId xmlns:a16="http://schemas.microsoft.com/office/drawing/2014/main" id="{1123BE06-DCDB-443A-B114-69DB8CDB1498}"/>
                </a:ext>
              </a:extLst>
            </p:cNvPr>
            <p:cNvSpPr>
              <a:spLocks noChangeArrowheads="1"/>
            </p:cNvSpPr>
            <p:nvPr/>
          </p:nvSpPr>
          <p:spPr bwMode="auto">
            <a:xfrm>
              <a:off x="467045" y="6271397"/>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cxnSp>
          <p:nvCxnSpPr>
            <p:cNvPr id="15382" name="Straight Arrow Connector 7">
              <a:extLst>
                <a:ext uri="{FF2B5EF4-FFF2-40B4-BE49-F238E27FC236}">
                  <a16:creationId xmlns:a16="http://schemas.microsoft.com/office/drawing/2014/main" id="{B9071217-451A-47DE-81EA-FCDD813DA85D}"/>
                </a:ext>
              </a:extLst>
            </p:cNvPr>
            <p:cNvCxnSpPr>
              <a:cxnSpLocks/>
              <a:stCxn id="15369" idx="1"/>
              <a:endCxn id="15373" idx="3"/>
            </p:cNvCxnSpPr>
            <p:nvPr/>
          </p:nvCxnSpPr>
          <p:spPr bwMode="auto">
            <a:xfrm flipH="1" flipV="1">
              <a:off x="1006424" y="1453155"/>
              <a:ext cx="639777" cy="398441"/>
            </a:xfrm>
            <a:prstGeom prst="straightConnector1">
              <a:avLst/>
            </a:prstGeom>
            <a:noFill/>
            <a:ln w="9525" algn="ctr">
              <a:solidFill>
                <a:srgbClr val="000000"/>
              </a:solidFill>
              <a:round/>
              <a:headEnd/>
              <a:tailEnd type="triangle" w="med" len="med"/>
            </a:ln>
          </p:spPr>
        </p:cxnSp>
        <p:cxnSp>
          <p:nvCxnSpPr>
            <p:cNvPr id="15383" name="Straight Arrow Connector 31">
              <a:extLst>
                <a:ext uri="{FF2B5EF4-FFF2-40B4-BE49-F238E27FC236}">
                  <a16:creationId xmlns:a16="http://schemas.microsoft.com/office/drawing/2014/main" id="{5EF46375-0A7C-4A6B-AD3E-D3CC7B272D95}"/>
                </a:ext>
              </a:extLst>
            </p:cNvPr>
            <p:cNvCxnSpPr>
              <a:cxnSpLocks/>
              <a:endCxn id="15374" idx="3"/>
            </p:cNvCxnSpPr>
            <p:nvPr/>
          </p:nvCxnSpPr>
          <p:spPr bwMode="auto">
            <a:xfrm flipH="1">
              <a:off x="1006424" y="2138157"/>
              <a:ext cx="396429" cy="0"/>
            </a:xfrm>
            <a:prstGeom prst="straightConnector1">
              <a:avLst/>
            </a:prstGeom>
            <a:noFill/>
            <a:ln w="9525" algn="ctr">
              <a:solidFill>
                <a:srgbClr val="000000"/>
              </a:solidFill>
              <a:round/>
              <a:headEnd/>
              <a:tailEnd type="triangle" w="med" len="med"/>
            </a:ln>
          </p:spPr>
        </p:cxnSp>
        <p:cxnSp>
          <p:nvCxnSpPr>
            <p:cNvPr id="15384" name="Straight Arrow Connector 34">
              <a:extLst>
                <a:ext uri="{FF2B5EF4-FFF2-40B4-BE49-F238E27FC236}">
                  <a16:creationId xmlns:a16="http://schemas.microsoft.com/office/drawing/2014/main" id="{203862C4-364E-42F2-AD4A-22869D94FA9A}"/>
                </a:ext>
              </a:extLst>
            </p:cNvPr>
            <p:cNvCxnSpPr>
              <a:cxnSpLocks/>
              <a:endCxn id="15375" idx="3"/>
            </p:cNvCxnSpPr>
            <p:nvPr/>
          </p:nvCxnSpPr>
          <p:spPr bwMode="auto">
            <a:xfrm flipH="1">
              <a:off x="1006424" y="2498544"/>
              <a:ext cx="431387" cy="324615"/>
            </a:xfrm>
            <a:prstGeom prst="straightConnector1">
              <a:avLst/>
            </a:prstGeom>
            <a:noFill/>
            <a:ln w="9525" algn="ctr">
              <a:solidFill>
                <a:srgbClr val="000000"/>
              </a:solidFill>
              <a:round/>
              <a:headEnd/>
              <a:tailEnd type="triangle" w="med" len="med"/>
            </a:ln>
          </p:spPr>
        </p:cxnSp>
        <p:cxnSp>
          <p:nvCxnSpPr>
            <p:cNvPr id="15385" name="Straight Arrow Connector 38">
              <a:extLst>
                <a:ext uri="{FF2B5EF4-FFF2-40B4-BE49-F238E27FC236}">
                  <a16:creationId xmlns:a16="http://schemas.microsoft.com/office/drawing/2014/main" id="{792B5332-BAA7-4F05-A40F-BC42D3160621}"/>
                </a:ext>
              </a:extLst>
            </p:cNvPr>
            <p:cNvCxnSpPr>
              <a:cxnSpLocks/>
              <a:endCxn id="15376" idx="3"/>
            </p:cNvCxnSpPr>
            <p:nvPr/>
          </p:nvCxnSpPr>
          <p:spPr bwMode="auto">
            <a:xfrm flipH="1" flipV="1">
              <a:off x="1907604" y="3472203"/>
              <a:ext cx="468481" cy="69198"/>
            </a:xfrm>
            <a:prstGeom prst="straightConnector1">
              <a:avLst/>
            </a:prstGeom>
            <a:noFill/>
            <a:ln w="9525" algn="ctr">
              <a:solidFill>
                <a:srgbClr val="000000"/>
              </a:solidFill>
              <a:round/>
              <a:headEnd/>
              <a:tailEnd type="triangle" w="med" len="med"/>
            </a:ln>
          </p:spPr>
        </p:cxnSp>
        <p:cxnSp>
          <p:nvCxnSpPr>
            <p:cNvPr id="15386" name="Straight Arrow Connector 41">
              <a:extLst>
                <a:ext uri="{FF2B5EF4-FFF2-40B4-BE49-F238E27FC236}">
                  <a16:creationId xmlns:a16="http://schemas.microsoft.com/office/drawing/2014/main" id="{738EFA44-2105-4C68-BD8B-722389105BFD}"/>
                </a:ext>
              </a:extLst>
            </p:cNvPr>
            <p:cNvCxnSpPr>
              <a:cxnSpLocks/>
              <a:endCxn id="15377" idx="3"/>
            </p:cNvCxnSpPr>
            <p:nvPr/>
          </p:nvCxnSpPr>
          <p:spPr bwMode="auto">
            <a:xfrm flipH="1">
              <a:off x="1907603" y="3917292"/>
              <a:ext cx="468484" cy="149771"/>
            </a:xfrm>
            <a:prstGeom prst="straightConnector1">
              <a:avLst/>
            </a:prstGeom>
            <a:noFill/>
            <a:ln w="9525" algn="ctr">
              <a:solidFill>
                <a:srgbClr val="000000"/>
              </a:solidFill>
              <a:round/>
              <a:headEnd/>
              <a:tailEnd type="triangle" w="med" len="med"/>
            </a:ln>
          </p:spPr>
        </p:cxnSp>
        <p:cxnSp>
          <p:nvCxnSpPr>
            <p:cNvPr id="15387" name="Straight Arrow Connector 43">
              <a:extLst>
                <a:ext uri="{FF2B5EF4-FFF2-40B4-BE49-F238E27FC236}">
                  <a16:creationId xmlns:a16="http://schemas.microsoft.com/office/drawing/2014/main" id="{872CA9D3-A93C-45A6-9B73-93A0416718F2}"/>
                </a:ext>
              </a:extLst>
            </p:cNvPr>
            <p:cNvCxnSpPr>
              <a:cxnSpLocks/>
              <a:stCxn id="15370" idx="3"/>
              <a:endCxn id="15378" idx="3"/>
            </p:cNvCxnSpPr>
            <p:nvPr/>
          </p:nvCxnSpPr>
          <p:spPr bwMode="auto">
            <a:xfrm flipH="1">
              <a:off x="1907603" y="4145765"/>
              <a:ext cx="664201" cy="516158"/>
            </a:xfrm>
            <a:prstGeom prst="straightConnector1">
              <a:avLst/>
            </a:prstGeom>
            <a:noFill/>
            <a:ln w="9525" algn="ctr">
              <a:solidFill>
                <a:srgbClr val="000000"/>
              </a:solidFill>
              <a:round/>
              <a:headEnd/>
              <a:tailEnd type="triangle" w="med" len="med"/>
            </a:ln>
          </p:spPr>
        </p:cxnSp>
        <p:cxnSp>
          <p:nvCxnSpPr>
            <p:cNvPr id="15388" name="Straight Arrow Connector 46">
              <a:extLst>
                <a:ext uri="{FF2B5EF4-FFF2-40B4-BE49-F238E27FC236}">
                  <a16:creationId xmlns:a16="http://schemas.microsoft.com/office/drawing/2014/main" id="{82663B6B-1AFD-4C5D-9E25-8EB2382EE0EF}"/>
                </a:ext>
              </a:extLst>
            </p:cNvPr>
            <p:cNvCxnSpPr>
              <a:cxnSpLocks/>
              <a:stCxn id="15371" idx="2"/>
              <a:endCxn id="15379" idx="3"/>
            </p:cNvCxnSpPr>
            <p:nvPr/>
          </p:nvCxnSpPr>
          <p:spPr bwMode="auto">
            <a:xfrm flipH="1" flipV="1">
              <a:off x="1331341" y="5344508"/>
              <a:ext cx="432148" cy="111816"/>
            </a:xfrm>
            <a:prstGeom prst="straightConnector1">
              <a:avLst/>
            </a:prstGeom>
            <a:noFill/>
            <a:ln w="9525" algn="ctr">
              <a:solidFill>
                <a:srgbClr val="000000"/>
              </a:solidFill>
              <a:round/>
              <a:headEnd/>
              <a:tailEnd type="triangle" w="med" len="med"/>
            </a:ln>
          </p:spPr>
        </p:cxnSp>
        <p:cxnSp>
          <p:nvCxnSpPr>
            <p:cNvPr id="15389" name="Straight Arrow Connector 49">
              <a:extLst>
                <a:ext uri="{FF2B5EF4-FFF2-40B4-BE49-F238E27FC236}">
                  <a16:creationId xmlns:a16="http://schemas.microsoft.com/office/drawing/2014/main" id="{3625DC7D-B1C8-4F4A-9F67-B00B19ED52EB}"/>
                </a:ext>
              </a:extLst>
            </p:cNvPr>
            <p:cNvCxnSpPr>
              <a:cxnSpLocks/>
              <a:endCxn id="15380" idx="3"/>
            </p:cNvCxnSpPr>
            <p:nvPr/>
          </p:nvCxnSpPr>
          <p:spPr bwMode="auto">
            <a:xfrm flipH="1">
              <a:off x="1331340" y="5676537"/>
              <a:ext cx="469728" cy="262831"/>
            </a:xfrm>
            <a:prstGeom prst="straightConnector1">
              <a:avLst/>
            </a:prstGeom>
            <a:noFill/>
            <a:ln w="9525" algn="ctr">
              <a:solidFill>
                <a:srgbClr val="000000"/>
              </a:solidFill>
              <a:round/>
              <a:headEnd/>
              <a:tailEnd type="triangle" w="med" len="med"/>
            </a:ln>
          </p:spPr>
        </p:cxnSp>
        <p:cxnSp>
          <p:nvCxnSpPr>
            <p:cNvPr id="15390" name="Straight Arrow Connector 52">
              <a:extLst>
                <a:ext uri="{FF2B5EF4-FFF2-40B4-BE49-F238E27FC236}">
                  <a16:creationId xmlns:a16="http://schemas.microsoft.com/office/drawing/2014/main" id="{2DC18BEC-DA9C-40C0-921F-1827017633B2}"/>
                </a:ext>
              </a:extLst>
            </p:cNvPr>
            <p:cNvCxnSpPr>
              <a:cxnSpLocks/>
              <a:stCxn id="15371" idx="3"/>
            </p:cNvCxnSpPr>
            <p:nvPr/>
          </p:nvCxnSpPr>
          <p:spPr bwMode="auto">
            <a:xfrm flipH="1">
              <a:off x="1339205" y="5881203"/>
              <a:ext cx="656336" cy="638914"/>
            </a:xfrm>
            <a:prstGeom prst="straightConnector1">
              <a:avLst/>
            </a:prstGeom>
            <a:noFill/>
            <a:ln w="9525" algn="ctr">
              <a:solidFill>
                <a:srgbClr val="000000"/>
              </a:solidFill>
              <a:round/>
              <a:headEnd/>
              <a:tailEnd type="triangle" w="med" len="med"/>
            </a:ln>
          </p:spPr>
        </p:cxnSp>
        <p:sp>
          <p:nvSpPr>
            <p:cNvPr id="15391" name="Rectangle 55">
              <a:extLst>
                <a:ext uri="{FF2B5EF4-FFF2-40B4-BE49-F238E27FC236}">
                  <a16:creationId xmlns:a16="http://schemas.microsoft.com/office/drawing/2014/main" id="{C705C28B-AABA-42A3-B248-71B38F533014}"/>
                </a:ext>
              </a:extLst>
            </p:cNvPr>
            <p:cNvSpPr>
              <a:spLocks noChangeArrowheads="1"/>
            </p:cNvSpPr>
            <p:nvPr/>
          </p:nvSpPr>
          <p:spPr bwMode="auto">
            <a:xfrm>
              <a:off x="8100692" y="295604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92" name="Rectangle 56">
              <a:extLst>
                <a:ext uri="{FF2B5EF4-FFF2-40B4-BE49-F238E27FC236}">
                  <a16:creationId xmlns:a16="http://schemas.microsoft.com/office/drawing/2014/main" id="{24944E79-61F5-43A6-BFB8-FD79B35C76A8}"/>
                </a:ext>
              </a:extLst>
            </p:cNvPr>
            <p:cNvSpPr>
              <a:spLocks noChangeArrowheads="1"/>
            </p:cNvSpPr>
            <p:nvPr/>
          </p:nvSpPr>
          <p:spPr bwMode="auto">
            <a:xfrm>
              <a:off x="8100691" y="355090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sp>
          <p:nvSpPr>
            <p:cNvPr id="15393" name="Rectangle 57">
              <a:extLst>
                <a:ext uri="{FF2B5EF4-FFF2-40B4-BE49-F238E27FC236}">
                  <a16:creationId xmlns:a16="http://schemas.microsoft.com/office/drawing/2014/main" id="{064748F7-78B3-42EB-B353-4DF065384FEC}"/>
                </a:ext>
              </a:extLst>
            </p:cNvPr>
            <p:cNvSpPr>
              <a:spLocks noChangeArrowheads="1"/>
            </p:cNvSpPr>
            <p:nvPr/>
          </p:nvSpPr>
          <p:spPr bwMode="auto">
            <a:xfrm>
              <a:off x="8100691" y="4145765"/>
              <a:ext cx="864295" cy="52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ctr">
                <a:defRPr sz="4400" b="1">
                  <a:solidFill>
                    <a:schemeClr val="tx1"/>
                  </a:solidFill>
                  <a:latin typeface="FreesiaDSE" pitchFamily="34" charset="0"/>
                  <a:cs typeface="FreesiaUPC" panose="020B0604020202020204" pitchFamily="34" charset="-34"/>
                </a:defRPr>
              </a:lvl1pPr>
              <a:lvl2pPr marL="742950" indent="-285750" algn="ctr">
                <a:defRPr sz="4400" b="1">
                  <a:solidFill>
                    <a:schemeClr val="tx1"/>
                  </a:solidFill>
                  <a:latin typeface="FreesiaDSE" pitchFamily="34" charset="0"/>
                  <a:cs typeface="FreesiaUPC" panose="020B0604020202020204" pitchFamily="34" charset="-34"/>
                </a:defRPr>
              </a:lvl2pPr>
              <a:lvl3pPr marL="1143000" indent="-228600" algn="ctr">
                <a:defRPr sz="4400" b="1">
                  <a:solidFill>
                    <a:schemeClr val="tx1"/>
                  </a:solidFill>
                  <a:latin typeface="FreesiaDSE" pitchFamily="34" charset="0"/>
                  <a:cs typeface="FreesiaUPC" panose="020B0604020202020204" pitchFamily="34" charset="-34"/>
                </a:defRPr>
              </a:lvl3pPr>
              <a:lvl4pPr marL="1600200" indent="-228600" algn="ctr">
                <a:defRPr sz="4400" b="1">
                  <a:solidFill>
                    <a:schemeClr val="tx1"/>
                  </a:solidFill>
                  <a:latin typeface="FreesiaDSE" pitchFamily="34" charset="0"/>
                  <a:cs typeface="FreesiaUPC" panose="020B0604020202020204" pitchFamily="34" charset="-34"/>
                </a:defRPr>
              </a:lvl4pPr>
              <a:lvl5pPr marL="2057400" indent="-228600" algn="ctr">
                <a:defRPr sz="4400" b="1">
                  <a:solidFill>
                    <a:schemeClr val="tx1"/>
                  </a:solidFill>
                  <a:latin typeface="FreesiaDSE" pitchFamily="34" charset="0"/>
                  <a:cs typeface="FreesiaUPC" panose="020B0604020202020204" pitchFamily="34" charset="-34"/>
                </a:defRPr>
              </a:lvl5pPr>
              <a:lvl6pPr marL="25146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6pPr>
              <a:lvl7pPr marL="29718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7pPr>
              <a:lvl8pPr marL="34290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8pPr>
              <a:lvl9pPr marL="3886200" indent="-228600" algn="ctr" eaLnBrk="0" fontAlgn="base" hangingPunct="0">
                <a:spcBef>
                  <a:spcPct val="0"/>
                </a:spcBef>
                <a:spcAft>
                  <a:spcPct val="0"/>
                </a:spcAft>
                <a:defRPr sz="4400" b="1">
                  <a:solidFill>
                    <a:schemeClr val="tx1"/>
                  </a:solidFill>
                  <a:latin typeface="FreesiaDSE" pitchFamily="34" charset="0"/>
                  <a:cs typeface="FreesiaUPC" panose="020B0604020202020204" pitchFamily="34" charset="-34"/>
                </a:defRPr>
              </a:lvl9pPr>
            </a:lstStyle>
            <a:p>
              <a:pPr eaLnBrk="1" hangingPunct="1"/>
              <a:endParaRPr lang="en-US" altLang="en-US"/>
            </a:p>
          </p:txBody>
        </p:sp>
        <p:cxnSp>
          <p:nvCxnSpPr>
            <p:cNvPr id="15394" name="Straight Arrow Connector 58">
              <a:extLst>
                <a:ext uri="{FF2B5EF4-FFF2-40B4-BE49-F238E27FC236}">
                  <a16:creationId xmlns:a16="http://schemas.microsoft.com/office/drawing/2014/main" id="{8D4DE749-2038-4AE3-B40A-96461610EB86}"/>
                </a:ext>
              </a:extLst>
            </p:cNvPr>
            <p:cNvCxnSpPr>
              <a:cxnSpLocks/>
              <a:stCxn id="15372" idx="6"/>
              <a:endCxn id="15391" idx="1"/>
            </p:cNvCxnSpPr>
            <p:nvPr/>
          </p:nvCxnSpPr>
          <p:spPr bwMode="auto">
            <a:xfrm flipV="1">
              <a:off x="7744206" y="3218876"/>
              <a:ext cx="356486" cy="518451"/>
            </a:xfrm>
            <a:prstGeom prst="straightConnector1">
              <a:avLst/>
            </a:prstGeom>
            <a:noFill/>
            <a:ln w="9525" algn="ctr">
              <a:solidFill>
                <a:srgbClr val="000000"/>
              </a:solidFill>
              <a:round/>
              <a:headEnd/>
              <a:tailEnd type="triangle" w="med" len="med"/>
            </a:ln>
          </p:spPr>
        </p:cxnSp>
        <p:cxnSp>
          <p:nvCxnSpPr>
            <p:cNvPr id="15395" name="Straight Arrow Connector 61">
              <a:extLst>
                <a:ext uri="{FF2B5EF4-FFF2-40B4-BE49-F238E27FC236}">
                  <a16:creationId xmlns:a16="http://schemas.microsoft.com/office/drawing/2014/main" id="{F5FB2064-6CE2-40EE-B9A1-A859269F1F13}"/>
                </a:ext>
              </a:extLst>
            </p:cNvPr>
            <p:cNvCxnSpPr>
              <a:cxnSpLocks/>
              <a:endCxn id="15392" idx="1"/>
            </p:cNvCxnSpPr>
            <p:nvPr/>
          </p:nvCxnSpPr>
          <p:spPr bwMode="auto">
            <a:xfrm flipV="1">
              <a:off x="7669211" y="3813736"/>
              <a:ext cx="431480" cy="93211"/>
            </a:xfrm>
            <a:prstGeom prst="straightConnector1">
              <a:avLst/>
            </a:prstGeom>
            <a:noFill/>
            <a:ln w="9525" algn="ctr">
              <a:solidFill>
                <a:srgbClr val="000000"/>
              </a:solidFill>
              <a:round/>
              <a:headEnd/>
              <a:tailEnd type="triangle" w="med" len="med"/>
            </a:ln>
          </p:spPr>
        </p:cxnSp>
        <p:cxnSp>
          <p:nvCxnSpPr>
            <p:cNvPr id="15396" name="Straight Arrow Connector 64">
              <a:extLst>
                <a:ext uri="{FF2B5EF4-FFF2-40B4-BE49-F238E27FC236}">
                  <a16:creationId xmlns:a16="http://schemas.microsoft.com/office/drawing/2014/main" id="{F452A565-9D06-4BFA-8FA8-90E329964DF7}"/>
                </a:ext>
              </a:extLst>
            </p:cNvPr>
            <p:cNvCxnSpPr>
              <a:cxnSpLocks/>
              <a:endCxn id="15393" idx="1"/>
            </p:cNvCxnSpPr>
            <p:nvPr/>
          </p:nvCxnSpPr>
          <p:spPr bwMode="auto">
            <a:xfrm>
              <a:off x="7669211" y="4000158"/>
              <a:ext cx="431480" cy="408438"/>
            </a:xfrm>
            <a:prstGeom prst="straightConnector1">
              <a:avLst/>
            </a:prstGeom>
            <a:noFill/>
            <a:ln w="9525" algn="ctr">
              <a:solidFill>
                <a:srgbClr val="000000"/>
              </a:solidFill>
              <a:round/>
              <a:headEnd/>
              <a:tailEnd type="triangle" w="med" len="med"/>
            </a:ln>
          </p:spPr>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A3D45FEA-C964-4953-9E19-8F092226A236}"/>
              </a:ext>
            </a:extLst>
          </p:cNvPr>
          <p:cNvSpPr txBox="1">
            <a:spLocks noChangeArrowheads="1"/>
          </p:cNvSpPr>
          <p:nvPr/>
        </p:nvSpPr>
        <p:spPr bwMode="auto">
          <a:xfrm>
            <a:off x="1295400" y="6858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000" b="1" dirty="0">
                <a:solidFill>
                  <a:srgbClr val="000000"/>
                </a:solidFill>
                <a:latin typeface="FreesiaUPC" panose="020B0604020202020204" pitchFamily="34" charset="-34"/>
                <a:cs typeface="+mj-cs"/>
              </a:rPr>
              <a:t>3.1 </a:t>
            </a:r>
            <a:r>
              <a:rPr lang="th-TH" altLang="en-US" sz="4000" b="1" dirty="0">
                <a:solidFill>
                  <a:srgbClr val="000000"/>
                </a:solidFill>
                <a:latin typeface="FreesiaUPC" panose="020B0604020202020204" pitchFamily="34" charset="-34"/>
                <a:cs typeface="+mj-cs"/>
              </a:rPr>
              <a:t>แบบแผนการวิจัย</a:t>
            </a:r>
          </a:p>
        </p:txBody>
      </p:sp>
      <p:sp>
        <p:nvSpPr>
          <p:cNvPr id="16387" name="Text Box 4">
            <a:extLst>
              <a:ext uri="{FF2B5EF4-FFF2-40B4-BE49-F238E27FC236}">
                <a16:creationId xmlns:a16="http://schemas.microsoft.com/office/drawing/2014/main" id="{EE452F30-5259-46AD-9A84-D5250E4C9A02}"/>
              </a:ext>
            </a:extLst>
          </p:cNvPr>
          <p:cNvSpPr txBox="1">
            <a:spLocks noChangeArrowheads="1"/>
          </p:cNvSpPr>
          <p:nvPr/>
        </p:nvSpPr>
        <p:spPr bwMode="auto">
          <a:xfrm>
            <a:off x="1295400" y="2492376"/>
            <a:ext cx="10744200" cy="395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80000"/>
              </a:lnSpc>
              <a:spcBef>
                <a:spcPct val="50000"/>
              </a:spcBef>
              <a:buClrTx/>
              <a:buSzTx/>
              <a:buFontTx/>
              <a:buNone/>
            </a:pPr>
            <a:r>
              <a:rPr lang="en-US" altLang="en-US" sz="4000" b="1" dirty="0">
                <a:solidFill>
                  <a:srgbClr val="000000"/>
                </a:solidFill>
                <a:latin typeface="Angsana New" panose="02020603050405020304" pitchFamily="18" charset="-34"/>
              </a:rPr>
              <a:t>3.2 </a:t>
            </a:r>
            <a:r>
              <a:rPr lang="th-TH" altLang="en-US" sz="4000" b="1" dirty="0">
                <a:solidFill>
                  <a:srgbClr val="000000"/>
                </a:solidFill>
                <a:latin typeface="Angsana New" panose="02020603050405020304" pitchFamily="18" charset="-34"/>
              </a:rPr>
              <a:t>ประชากร</a:t>
            </a:r>
            <a:r>
              <a:rPr lang="en-US" altLang="en-US" sz="4000" b="1" dirty="0">
                <a:solidFill>
                  <a:srgbClr val="000000"/>
                </a:solidFill>
                <a:latin typeface="Angsana New" panose="02020603050405020304" pitchFamily="18" charset="-34"/>
              </a:rPr>
              <a:t> </a:t>
            </a:r>
            <a:r>
              <a:rPr lang="th-TH" altLang="en-US" sz="4000" b="1" dirty="0">
                <a:solidFill>
                  <a:srgbClr val="000000"/>
                </a:solidFill>
                <a:latin typeface="Angsana New" panose="02020603050405020304" pitchFamily="18" charset="-34"/>
              </a:rPr>
              <a:t>และกลุ่มตัวอย่าง</a:t>
            </a:r>
          </a:p>
          <a:p>
            <a:pPr eaLnBrk="1" hangingPunct="1">
              <a:spcBef>
                <a:spcPct val="0"/>
              </a:spcBef>
              <a:buClrTx/>
              <a:buSzTx/>
            </a:pPr>
            <a:r>
              <a:rPr lang="th-TH" altLang="zh-CN" dirty="0">
                <a:solidFill>
                  <a:srgbClr val="000000"/>
                </a:solidFill>
                <a:latin typeface="Angsana New" panose="02020603050405020304" pitchFamily="18" charset="-34"/>
              </a:rPr>
              <a:t>  </a:t>
            </a:r>
            <a:r>
              <a:rPr lang="th-TH" altLang="zh-CN" sz="3600" dirty="0">
                <a:solidFill>
                  <a:srgbClr val="000000"/>
                </a:solidFill>
                <a:latin typeface="Angsana New" panose="02020603050405020304" pitchFamily="18" charset="-34"/>
              </a:rPr>
              <a:t>กล่าวถึงคุณสมบัติของประชากรมีลักษณะอย่างไร   มีขอบเขตมากน้อยแค่ไหน   และมีเหตุผลอย่างไรจึงกำหนดขอบเขตประชากรอย่างนั้น</a:t>
            </a:r>
          </a:p>
          <a:p>
            <a:pPr eaLnBrk="1" hangingPunct="1">
              <a:spcBef>
                <a:spcPct val="0"/>
              </a:spcBef>
              <a:buClrTx/>
              <a:buSzTx/>
            </a:pPr>
            <a:r>
              <a:rPr lang="th-TH" altLang="zh-CN" sz="3600" dirty="0">
                <a:solidFill>
                  <a:srgbClr val="000000"/>
                </a:solidFill>
                <a:latin typeface="Angsana New" panose="02020603050405020304" pitchFamily="18" charset="-34"/>
              </a:rPr>
              <a:t>  กลุ่มตัวอย่าง มีจำนวนเท่าใด  มีหลักการหรือเหตุผลใดมาสนับสนุนว่าใช้จำนวนเท่านี้จึงเพียงพอ</a:t>
            </a:r>
          </a:p>
          <a:p>
            <a:pPr eaLnBrk="1" hangingPunct="1">
              <a:spcBef>
                <a:spcPct val="0"/>
              </a:spcBef>
              <a:buClrTx/>
              <a:buSzTx/>
            </a:pPr>
            <a:r>
              <a:rPr lang="th-TH" altLang="zh-CN" sz="3600" dirty="0">
                <a:solidFill>
                  <a:srgbClr val="000000"/>
                </a:solidFill>
                <a:latin typeface="Angsana New" panose="02020603050405020304" pitchFamily="18" charset="-34"/>
              </a:rPr>
              <a:t>  อธิบายถึงขั้นตอน และวิธีการสุ่มตัวอย่าง  ถ้ามีหลายขั้นตอน ควรเขียนเป็นแผนภาพประกอบ</a:t>
            </a:r>
            <a:endParaRPr lang="th-TH" altLang="en-US" sz="3600" dirty="0">
              <a:solidFill>
                <a:srgbClr val="000000"/>
              </a:solidFill>
              <a:latin typeface="Angsana New" panose="02020603050405020304" pitchFamily="18" charset="-34"/>
            </a:endParaRPr>
          </a:p>
        </p:txBody>
      </p:sp>
      <p:sp>
        <p:nvSpPr>
          <p:cNvPr id="16388" name="Text Box 7">
            <a:extLst>
              <a:ext uri="{FF2B5EF4-FFF2-40B4-BE49-F238E27FC236}">
                <a16:creationId xmlns:a16="http://schemas.microsoft.com/office/drawing/2014/main" id="{56A1F673-CED6-4B0E-8913-D3B45CD21CC7}"/>
              </a:ext>
            </a:extLst>
          </p:cNvPr>
          <p:cNvSpPr txBox="1">
            <a:spLocks noChangeArrowheads="1"/>
          </p:cNvSpPr>
          <p:nvPr/>
        </p:nvSpPr>
        <p:spPr bwMode="auto">
          <a:xfrm>
            <a:off x="1331259" y="1230492"/>
            <a:ext cx="1026477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spcBef>
                <a:spcPct val="50000"/>
              </a:spcBef>
              <a:buClrTx/>
              <a:buSzTx/>
              <a:buNone/>
            </a:pPr>
            <a:r>
              <a:rPr lang="th-TH" altLang="zh-CN" sz="4000" dirty="0">
                <a:solidFill>
                  <a:srgbClr val="000000"/>
                </a:solidFill>
                <a:latin typeface="Angsana New" panose="02020603050405020304" pitchFamily="18" charset="-34"/>
              </a:rPr>
              <a:t>	</a:t>
            </a:r>
            <a:r>
              <a:rPr lang="th-TH" altLang="zh-CN" sz="3600" dirty="0">
                <a:solidFill>
                  <a:srgbClr val="000000"/>
                </a:solidFill>
                <a:latin typeface="Angsana New" panose="02020603050405020304" pitchFamily="18" charset="-34"/>
              </a:rPr>
              <a:t>บรรยายถึงรูปแบบของการวิจัย  แผนการและระเบียบวิธีหาคำตอบของประเด็นปัญหา</a:t>
            </a:r>
            <a:r>
              <a:rPr lang="en-US" altLang="zh-CN" sz="3600" dirty="0">
                <a:solidFill>
                  <a:srgbClr val="000000"/>
                </a:solidFill>
                <a:latin typeface="Angsana New" panose="02020603050405020304" pitchFamily="18" charset="-34"/>
                <a:ea typeface="SimSun" panose="02010600030101010101" pitchFamily="2" charset="-122"/>
              </a:rPr>
              <a:t> </a:t>
            </a:r>
            <a:endParaRPr lang="th-TH" altLang="en-US" sz="3600" dirty="0">
              <a:solidFill>
                <a:srgbClr val="000000"/>
              </a:solidFill>
              <a:latin typeface="Angsana New" panose="02020603050405020304" pitchFamily="18" charset="-34"/>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EA27692D-F9AF-410C-8F9B-20C2826BD173}"/>
              </a:ext>
            </a:extLst>
          </p:cNvPr>
          <p:cNvSpPr txBox="1">
            <a:spLocks noChangeArrowheads="1"/>
          </p:cNvSpPr>
          <p:nvPr/>
        </p:nvSpPr>
        <p:spPr bwMode="auto">
          <a:xfrm>
            <a:off x="1524000" y="1"/>
            <a:ext cx="8675688" cy="2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90000"/>
              </a:lnSpc>
              <a:spcBef>
                <a:spcPct val="50000"/>
              </a:spcBef>
              <a:buClrTx/>
              <a:buSzTx/>
              <a:buFontTx/>
              <a:buNone/>
            </a:pPr>
            <a:r>
              <a:rPr lang="en-US" altLang="en-US" sz="4400" dirty="0">
                <a:solidFill>
                  <a:srgbClr val="000000"/>
                </a:solidFill>
                <a:latin typeface="FreesiaUPC" panose="020B0604020202020204" pitchFamily="34" charset="-34"/>
                <a:cs typeface="FreesiaUPC" panose="020B0604020202020204" pitchFamily="34" charset="-34"/>
              </a:rPr>
              <a:t>3.3 </a:t>
            </a:r>
            <a:r>
              <a:rPr lang="th-TH" altLang="en-US" sz="4400" dirty="0">
                <a:solidFill>
                  <a:srgbClr val="000000"/>
                </a:solidFill>
                <a:latin typeface="FreesiaUPC" panose="020B0604020202020204" pitchFamily="34" charset="-34"/>
                <a:cs typeface="FreesiaUPC" panose="020B0604020202020204" pitchFamily="34" charset="-34"/>
              </a:rPr>
              <a:t>ตัวแปรที่ศึกษา</a:t>
            </a:r>
          </a:p>
          <a:p>
            <a:pPr eaLnBrk="1" hangingPunct="1">
              <a:lnSpc>
                <a:spcPct val="90000"/>
              </a:lnSpc>
              <a:spcBef>
                <a:spcPct val="50000"/>
              </a:spcBef>
              <a:buClrTx/>
              <a:buSzTx/>
              <a:buFontTx/>
              <a:buNone/>
            </a:pPr>
            <a:r>
              <a:rPr lang="th-TH" altLang="en-US" sz="4400" dirty="0">
                <a:solidFill>
                  <a:srgbClr val="000000"/>
                </a:solidFill>
                <a:latin typeface="FreesiaDSE" pitchFamily="34" charset="0"/>
                <a:cs typeface="FreesiaUPC" panose="020B0604020202020204" pitchFamily="34" charset="-34"/>
              </a:rPr>
              <a:t>       </a:t>
            </a:r>
            <a:r>
              <a:rPr lang="th-TH" altLang="en-US" dirty="0">
                <a:solidFill>
                  <a:srgbClr val="000000"/>
                </a:solidFill>
                <a:latin typeface="FreesiaDSE" pitchFamily="34" charset="0"/>
                <a:cs typeface="FreesiaUPC" panose="020B0604020202020204" pitchFamily="34" charset="-34"/>
              </a:rPr>
              <a:t>ตัวแปรต้น ตัวแปรตาม องค์ประกอบของตัวแปร (ตัวแปรแฝง ตัวแปรเชิงประจักษ์)</a:t>
            </a:r>
          </a:p>
        </p:txBody>
      </p:sp>
      <p:sp>
        <p:nvSpPr>
          <p:cNvPr id="17411" name="Text Box 6">
            <a:extLst>
              <a:ext uri="{FF2B5EF4-FFF2-40B4-BE49-F238E27FC236}">
                <a16:creationId xmlns:a16="http://schemas.microsoft.com/office/drawing/2014/main" id="{3884A08F-969C-4254-B57F-B8F629155046}"/>
              </a:ext>
            </a:extLst>
          </p:cNvPr>
          <p:cNvSpPr txBox="1">
            <a:spLocks noChangeArrowheads="1"/>
          </p:cNvSpPr>
          <p:nvPr/>
        </p:nvSpPr>
        <p:spPr bwMode="auto">
          <a:xfrm>
            <a:off x="1524000" y="2133600"/>
            <a:ext cx="8675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en-US" altLang="en-US" sz="4400" dirty="0">
                <a:solidFill>
                  <a:srgbClr val="000000"/>
                </a:solidFill>
                <a:latin typeface="FreesiaUPC" panose="020B0604020202020204" pitchFamily="34" charset="-34"/>
                <a:cs typeface="+mj-cs"/>
              </a:rPr>
              <a:t>3.4</a:t>
            </a:r>
            <a:r>
              <a:rPr lang="th-TH" altLang="en-US" sz="4400" dirty="0">
                <a:solidFill>
                  <a:srgbClr val="000000"/>
                </a:solidFill>
                <a:latin typeface="FreesiaUPC" panose="020B0604020202020204" pitchFamily="34" charset="-34"/>
                <a:cs typeface="+mj-cs"/>
              </a:rPr>
              <a:t> เครื่องมือ และวิธีการรวบรวมข้อมูล </a:t>
            </a:r>
          </a:p>
        </p:txBody>
      </p:sp>
      <p:sp>
        <p:nvSpPr>
          <p:cNvPr id="17412" name="Text Box 7">
            <a:extLst>
              <a:ext uri="{FF2B5EF4-FFF2-40B4-BE49-F238E27FC236}">
                <a16:creationId xmlns:a16="http://schemas.microsoft.com/office/drawing/2014/main" id="{6624DF2C-94A2-4AB2-83A2-BD161DCFDB04}"/>
              </a:ext>
            </a:extLst>
          </p:cNvPr>
          <p:cNvSpPr txBox="1">
            <a:spLocks noChangeArrowheads="1"/>
          </p:cNvSpPr>
          <p:nvPr/>
        </p:nvSpPr>
        <p:spPr bwMode="auto">
          <a:xfrm>
            <a:off x="2279650" y="3068638"/>
            <a:ext cx="80660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pPr>
            <a:r>
              <a:rPr lang="th-TH" altLang="zh-CN" sz="3000" dirty="0">
                <a:solidFill>
                  <a:srgbClr val="000000"/>
                </a:solidFill>
                <a:latin typeface="FreesiaDSE" pitchFamily="34" charset="0"/>
                <a:cs typeface="FreesiaUPC" panose="020B0604020202020204" pitchFamily="34" charset="-34"/>
              </a:rPr>
              <a:t>กล่าวถึงเครื่องมือที่ใช้รวบรวมข้อมูลทุกชิ้นในการวิจัยว่า มีอะไรบ้างระบุถึงลักษณะและคุณลักษณะของเครื่องมือที่นำมาใช้</a:t>
            </a:r>
            <a:r>
              <a:rPr lang="en-US" altLang="zh-CN" sz="3000" dirty="0">
                <a:solidFill>
                  <a:srgbClr val="000000"/>
                </a:solidFill>
                <a:latin typeface="FreesiaDSE" pitchFamily="34" charset="0"/>
                <a:ea typeface="SimSun" panose="02010600030101010101" pitchFamily="2" charset="-122"/>
                <a:cs typeface="FreesiaUPC" panose="020B0604020202020204" pitchFamily="34" charset="-34"/>
              </a:rPr>
              <a:t>   </a:t>
            </a:r>
          </a:p>
          <a:p>
            <a:pPr eaLnBrk="1" hangingPunct="1">
              <a:spcBef>
                <a:spcPct val="0"/>
              </a:spcBef>
              <a:buClrTx/>
              <a:buSzTx/>
            </a:pPr>
            <a:r>
              <a:rPr lang="th-TH" altLang="zh-CN" sz="3000" dirty="0">
                <a:solidFill>
                  <a:srgbClr val="000000"/>
                </a:solidFill>
                <a:latin typeface="FreesiaDSE" pitchFamily="34" charset="0"/>
                <a:cs typeface="FreesiaUPC" panose="020B0604020202020204" pitchFamily="34" charset="-34"/>
              </a:rPr>
              <a:t>กรณีที่สร้างเครื่องมือเองต้องบอกถึงวิธีการสร้างเครื่องมือ   วิธีการทดลองใช้เครื่องมือ  และวิธีการหาคุณภาพเครื่องมือมาด้วย</a:t>
            </a:r>
            <a:endParaRPr lang="en-US" altLang="zh-CN" sz="3000" dirty="0">
              <a:solidFill>
                <a:srgbClr val="000000"/>
              </a:solidFill>
              <a:latin typeface="FreesiaDSE" pitchFamily="34" charset="0"/>
              <a:ea typeface="SimSun" panose="02010600030101010101" pitchFamily="2" charset="-122"/>
              <a:cs typeface="FreesiaUPC" panose="020B0604020202020204" pitchFamily="34" charset="-34"/>
            </a:endParaRPr>
          </a:p>
          <a:p>
            <a:pPr eaLnBrk="1" hangingPunct="1">
              <a:spcBef>
                <a:spcPct val="0"/>
              </a:spcBef>
              <a:buClrTx/>
              <a:buSzTx/>
            </a:pPr>
            <a:r>
              <a:rPr lang="th-TH" altLang="zh-CN" sz="3000" dirty="0">
                <a:solidFill>
                  <a:srgbClr val="000000"/>
                </a:solidFill>
                <a:latin typeface="FreesiaDSE" pitchFamily="34" charset="0"/>
                <a:cs typeface="FreesiaUPC" panose="020B0604020202020204" pitchFamily="34" charset="-34"/>
              </a:rPr>
              <a:t>อธิบายถึงวิธีการและขั้นตอนการเก็บข้อมูล</a:t>
            </a:r>
            <a:endParaRPr lang="th-TH" altLang="en-US" sz="3000" dirty="0">
              <a:solidFill>
                <a:srgbClr val="000000"/>
              </a:solidFill>
              <a:latin typeface="FreesiaDSE" pitchFamily="34" charset="0"/>
              <a:cs typeface="FreesiaUPC" panose="020B0604020202020204" pitchFamily="34"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18132" y="1645920"/>
            <a:ext cx="9747885" cy="4602480"/>
          </a:xfrm>
          <a:custGeom>
            <a:avLst/>
            <a:gdLst/>
            <a:ahLst/>
            <a:cxnLst/>
            <a:rect l="l" t="t" r="r" b="b"/>
            <a:pathLst>
              <a:path w="9747885" h="4602480">
                <a:moveTo>
                  <a:pt x="9747504" y="0"/>
                </a:moveTo>
                <a:lnTo>
                  <a:pt x="0" y="0"/>
                </a:lnTo>
                <a:lnTo>
                  <a:pt x="0" y="4602480"/>
                </a:lnTo>
                <a:lnTo>
                  <a:pt x="9747504" y="4602480"/>
                </a:lnTo>
                <a:lnTo>
                  <a:pt x="9747504" y="0"/>
                </a:lnTo>
                <a:close/>
              </a:path>
            </a:pathLst>
          </a:custGeom>
          <a:solidFill>
            <a:srgbClr val="FFFFFF"/>
          </a:solidFill>
        </p:spPr>
        <p:txBody>
          <a:bodyPr wrap="square" lIns="0" tIns="0" rIns="0" bIns="0" rtlCol="0"/>
          <a:lstStyle/>
          <a:p>
            <a:endParaRPr/>
          </a:p>
        </p:txBody>
      </p:sp>
      <p:sp>
        <p:nvSpPr>
          <p:cNvPr id="4" name="object 4"/>
          <p:cNvSpPr txBox="1"/>
          <p:nvPr/>
        </p:nvSpPr>
        <p:spPr>
          <a:xfrm>
            <a:off x="1897507" y="1493188"/>
            <a:ext cx="9476740" cy="5741315"/>
          </a:xfrm>
          <a:prstGeom prst="rect">
            <a:avLst/>
          </a:prstGeom>
        </p:spPr>
        <p:txBody>
          <a:bodyPr vert="horz" wrap="square" lIns="0" tIns="138430" rIns="0" bIns="0" rtlCol="0">
            <a:spAutoFit/>
          </a:bodyPr>
          <a:lstStyle/>
          <a:p>
            <a:pPr marR="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1</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ด้านความมั</a:t>
            </a:r>
            <a:r>
              <a:rPr lang="th-TH"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่น</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คง</a:t>
            </a:r>
            <a:r>
              <a:rPr lang="th-TH" sz="2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ให้ความส</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ำ</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คัญกับสถาบันพระมหากษัตริย์</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R="38100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2</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ด้านการสร้างความสามารถในการแข่งขันของประเทศ</a:t>
            </a:r>
            <a:r>
              <a:rPr lang="en-US"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จากเดิมที่</a:t>
            </a:r>
            <a:endPar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endParaRPr>
          </a:p>
          <a:p>
            <a:pPr marR="381000" lvl="0">
              <a:spcBef>
                <a:spcPts val="0"/>
              </a:spcBef>
              <a:spcAft>
                <a:spcPts val="0"/>
              </a:spcAft>
              <a:tabLst>
                <a:tab pos="1333500" algn="l"/>
              </a:tabLst>
            </a:pP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เน้นแข่งขันโดย</a:t>
            </a:r>
            <a:r>
              <a:rPr lang="en-US"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ต้นทุนถูกมาสู่การสร้างมูลค่าเพ</a:t>
            </a:r>
            <a:r>
              <a:rPr lang="th-TH"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ม)</a:t>
            </a:r>
            <a:endParaRPr lang="en-US" sz="2000" dirty="0">
              <a:latin typeface="Calibri" panose="020F0502020204030204" pitchFamily="34" charset="0"/>
              <a:ea typeface="Calibri" panose="020F0502020204030204" pitchFamily="34" charset="0"/>
              <a:cs typeface="Arial" panose="020B0604020202020204" pitchFamily="34" charset="0"/>
            </a:endParaRPr>
          </a:p>
          <a:p>
            <a:pPr marR="6350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3</a:t>
            </a:r>
            <a:r>
              <a:rPr lang="th-TH"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ด้านการพัฒนาและเสริมสร้างศักยภาพคน</a:t>
            </a:r>
            <a:r>
              <a:rPr lang="en-US"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การพัฒนาศักยภาพคน</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p>
          <a:p>
            <a:pPr marR="63500" lvl="0">
              <a:spcBef>
                <a:spcPts val="0"/>
              </a:spcBef>
              <a:spcAft>
                <a:spcPts val="0"/>
              </a:spcAft>
              <a:tabLst>
                <a:tab pos="1333500" algn="l"/>
              </a:tabLst>
            </a:pP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ไม่มุ่งแต่จะเฉพาะ</a:t>
            </a:r>
            <a:r>
              <a:rPr lang="en-US"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พัฒนาคนในวัยเรียน</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แต่พัฒนาให้เกิดการเรียนรู้ทุกช่วงวัย</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endParaRPr lang="th-TH" sz="2000" b="1" dirty="0">
              <a:solidFill>
                <a:srgbClr val="00AF50"/>
              </a:solidFill>
              <a:latin typeface="Tahoma"/>
              <a:cs typeface="Tahoma"/>
            </a:endParaRPr>
          </a:p>
          <a:p>
            <a:pPr marR="10160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4</a:t>
            </a:r>
            <a:r>
              <a:rPr lang="th-TH"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ด้านการแก้ไขปัญหาความยากจน</a:t>
            </a:r>
            <a:r>
              <a:rPr lang="th-TH" sz="2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ลดความเหลื่อมล้</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ำ</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และสร้างการ</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p>
          <a:p>
            <a:pPr marR="101600" lvl="0">
              <a:spcBef>
                <a:spcPts val="0"/>
              </a:spcBef>
              <a:spcAft>
                <a:spcPts val="0"/>
              </a:spcAft>
              <a:tabLst>
                <a:tab pos="1333500" algn="l"/>
              </a:tabLst>
            </a:pP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เจริญเติบโตจาก</a:t>
            </a:r>
            <a:r>
              <a:rPr lang="en-US"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ภายในโดยต้องด</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ำ</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เนินมาตรการทั้งทางด้านเศรษฐกิจ</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และการ</a:t>
            </a:r>
            <a:endPar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endParaRPr>
          </a:p>
          <a:p>
            <a:pPr marR="101600" lvl="0">
              <a:spcBef>
                <a:spcPts val="0"/>
              </a:spcBef>
              <a:spcAft>
                <a:spcPts val="0"/>
              </a:spcAft>
              <a:tabLst>
                <a:tab pos="1333500" algn="l"/>
              </a:tabLst>
            </a:pP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พัฒนาทางด้านสังคมควบคู่กันไป</a:t>
            </a:r>
            <a:r>
              <a:rPr lang="en-US" sz="24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endParaRPr lang="en-US" sz="1050" dirty="0">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5</a:t>
            </a:r>
            <a:r>
              <a:rPr lang="th-TH"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ด้านการจัดการน้</a:t>
            </a:r>
            <a:r>
              <a:rPr lang="th-TH" sz="2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ำ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และสร้างการเติบโตบนคุณภาพชีวิตที่เป็นมิตร</a:t>
            </a:r>
            <a:endParaRPr lang="th-TH" sz="2000" b="1" dirty="0">
              <a:solidFill>
                <a:srgbClr val="404040"/>
              </a:solidFill>
              <a:latin typeface="BrowalliaUPC" panose="020B0604020202020204" pitchFamily="34" charset="-34"/>
              <a:ea typeface="BrowalliaUPC" panose="020B0604020202020204" pitchFamily="34" charset="-34"/>
              <a:cs typeface="Arial" panose="020B0604020202020204" pitchFamily="34" charset="0"/>
            </a:endParaRPr>
          </a:p>
          <a:p>
            <a:pPr marR="0" lvl="0">
              <a:spcBef>
                <a:spcPts val="0"/>
              </a:spcBef>
              <a:spcAft>
                <a:spcPts val="0"/>
              </a:spcAft>
              <a:tabLst>
                <a:tab pos="1333500" algn="l"/>
              </a:tabLst>
            </a:pPr>
            <a:r>
              <a:rPr lang="th-TH" sz="2000" b="1" dirty="0">
                <a:solidFill>
                  <a:srgbClr val="40404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กับส</a:t>
            </a:r>
            <a:r>
              <a:rPr lang="th-TH"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404040"/>
                </a:solidFill>
                <a:latin typeface="BrowalliaUPC" panose="020B0604020202020204" pitchFamily="34" charset="-34"/>
                <a:ea typeface="BrowalliaUPC" panose="020B0604020202020204" pitchFamily="34" charset="-34"/>
                <a:cs typeface="Arial" panose="020B0604020202020204" pitchFamily="34" charset="0"/>
              </a:rPr>
              <a:t>งแวดล้อมอย่างยั่งยืน</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r>
              <a:rPr lang="en-US" sz="2000" b="1" dirty="0" err="1">
                <a:solidFill>
                  <a:srgbClr val="C00000"/>
                </a:solidFill>
                <a:latin typeface="BrowalliaUPC" panose="020B0604020202020204" pitchFamily="34" charset="-34"/>
                <a:ea typeface="BrowalliaUPC" panose="020B0604020202020204" pitchFamily="34" charset="-34"/>
                <a:cs typeface="Arial" panose="020B0604020202020204" pitchFamily="34" charset="0"/>
              </a:rPr>
              <a:t>การบริหารจัดการน้</a:t>
            </a:r>
            <a:r>
              <a:rPr lang="th-TH"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ำ</a:t>
            </a:r>
            <a:r>
              <a:rPr lang="en-US" sz="2000" b="1" dirty="0">
                <a:solidFill>
                  <a:srgbClr val="C00000"/>
                </a:solidFill>
                <a:latin typeface="BrowalliaUPC" panose="020B0604020202020204" pitchFamily="34" charset="-34"/>
                <a:ea typeface="BrowalliaUPC" panose="020B0604020202020204" pitchFamily="34" charset="-34"/>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tabLst>
                <a:tab pos="1333500" algn="l"/>
              </a:tabLst>
            </a:pPr>
            <a:r>
              <a:rPr sz="2400" dirty="0">
                <a:solidFill>
                  <a:srgbClr val="A42F0F"/>
                </a:solidFill>
                <a:latin typeface="Wingdings 3"/>
                <a:cs typeface="Wingdings 3"/>
              </a:rPr>
              <a:t></a:t>
            </a:r>
            <a:r>
              <a:rPr lang="th-TH" sz="2400" dirty="0">
                <a:solidFill>
                  <a:srgbClr val="A42F0F"/>
                </a:solidFill>
                <a:latin typeface="Wingdings 3"/>
                <a:cs typeface="Wingdings 3"/>
              </a:rPr>
              <a:t> </a:t>
            </a:r>
            <a:r>
              <a:rPr lang="en-US" sz="2000" b="1" dirty="0" err="1">
                <a:solidFill>
                  <a:srgbClr val="00B050"/>
                </a:solidFill>
                <a:latin typeface="BrowalliaUPC" panose="020B0604020202020204" pitchFamily="34" charset="-34"/>
                <a:ea typeface="BrowalliaUPC" panose="020B0604020202020204" pitchFamily="34" charset="-34"/>
                <a:cs typeface="Arial" panose="020B0604020202020204" pitchFamily="34" charset="0"/>
              </a:rPr>
              <a:t>ยุทธศาสตร์ที่</a:t>
            </a:r>
            <a:r>
              <a:rPr lang="th-TH" sz="20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6</a:t>
            </a:r>
            <a:r>
              <a:rPr lang="th-TH" sz="2400" b="1" dirty="0">
                <a:solidFill>
                  <a:srgbClr val="00B05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000000"/>
                </a:solidFill>
                <a:latin typeface="BrowalliaUPC" panose="020B0604020202020204" pitchFamily="34" charset="-34"/>
                <a:ea typeface="BrowalliaUPC" panose="020B0604020202020204" pitchFamily="34" charset="-34"/>
                <a:cs typeface="Arial" panose="020B0604020202020204" pitchFamily="34" charset="0"/>
              </a:rPr>
              <a:t>การปรับสมดุล</a:t>
            </a:r>
            <a:r>
              <a:rPr lang="th-TH" sz="2000" b="1" dirty="0">
                <a:solidFill>
                  <a:srgbClr val="000000"/>
                </a:solidFill>
                <a:latin typeface="BrowalliaUPC" panose="020B0604020202020204" pitchFamily="34" charset="-34"/>
                <a:ea typeface="BrowalliaUPC" panose="020B0604020202020204" pitchFamily="34" charset="-34"/>
                <a:cs typeface="Arial" panose="020B0604020202020204" pitchFamily="34" charset="0"/>
              </a:rPr>
              <a:t> </a:t>
            </a:r>
            <a:r>
              <a:rPr lang="en-US" sz="2000" b="1" dirty="0" err="1">
                <a:solidFill>
                  <a:srgbClr val="000000"/>
                </a:solidFill>
                <a:latin typeface="BrowalliaUPC" panose="020B0604020202020204" pitchFamily="34" charset="-34"/>
                <a:ea typeface="BrowalliaUPC" panose="020B0604020202020204" pitchFamily="34" charset="-34"/>
                <a:cs typeface="Arial" panose="020B0604020202020204" pitchFamily="34" charset="0"/>
              </a:rPr>
              <a:t>และพัฒนาระบบบริหารจัดการภาครัฐ</a:t>
            </a:r>
            <a:endParaRPr lang="en-US" sz="2000" dirty="0">
              <a:latin typeface="Calibri" panose="020F0502020204030204" pitchFamily="34" charset="0"/>
              <a:ea typeface="Calibri" panose="020F0502020204030204" pitchFamily="34" charset="0"/>
              <a:cs typeface="Arial" panose="020B0604020202020204" pitchFamily="34" charset="0"/>
            </a:endParaRPr>
          </a:p>
          <a:p>
            <a:br>
              <a:rPr lang="en-US" sz="4800" baseline="30000" dirty="0">
                <a:solidFill>
                  <a:srgbClr val="A53010"/>
                </a:solidFill>
                <a:latin typeface="Wingdings 3" panose="05040102010807070707" pitchFamily="18" charset="2"/>
                <a:ea typeface="Wingdings 3" panose="05040102010807070707" pitchFamily="18" charset="2"/>
                <a:cs typeface="Arial" panose="020B0604020202020204" pitchFamily="34" charset="0"/>
              </a:rPr>
            </a:br>
            <a:r>
              <a:rPr sz="2400" b="1" spc="-555" dirty="0">
                <a:solidFill>
                  <a:srgbClr val="00AF50"/>
                </a:solidFill>
                <a:latin typeface="Tahoma"/>
                <a:cs typeface="Tahoma"/>
              </a:rPr>
              <a:t>	</a:t>
            </a:r>
            <a:endParaRPr sz="2400" dirty="0">
              <a:latin typeface="Tahoma"/>
              <a:cs typeface="Tahoma"/>
            </a:endParaRPr>
          </a:p>
        </p:txBody>
      </p:sp>
      <p:sp>
        <p:nvSpPr>
          <p:cNvPr id="5" name="Title 4"/>
          <p:cNvSpPr>
            <a:spLocks noGrp="1"/>
          </p:cNvSpPr>
          <p:nvPr>
            <p:ph type="title"/>
          </p:nvPr>
        </p:nvSpPr>
        <p:spPr>
          <a:xfrm>
            <a:off x="1800689" y="585825"/>
            <a:ext cx="9765328" cy="830997"/>
          </a:xfrm>
          <a:solidFill>
            <a:srgbClr val="9900FF"/>
          </a:solidFill>
        </p:spPr>
        <p:txBody>
          <a:bodyPr/>
          <a:lstStyle/>
          <a:p>
            <a:r>
              <a:rPr lang="th-TH" dirty="0">
                <a:solidFill>
                  <a:srgbClr val="FFFF00"/>
                </a:solidFill>
                <a:latin typeface="Angsana New" panose="02020603050405020304" pitchFamily="18" charset="-34"/>
                <a:cs typeface="Angsana New" panose="02020603050405020304" pitchFamily="18" charset="-34"/>
              </a:rPr>
              <a:t>                 นโยบาย / เป้าหมายของรัฐบาล </a:t>
            </a:r>
            <a:endParaRPr lang="en-US" dirty="0">
              <a:solidFill>
                <a:srgbClr val="FFFF00"/>
              </a:solidFill>
              <a:latin typeface="Angsana New" panose="02020603050405020304" pitchFamily="18" charset="-34"/>
              <a:cs typeface="Angsana New" panose="02020603050405020304" pitchFamily="18" charset="-34"/>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1F24BCB-5EEB-4AB3-BE49-9C994C1EDA0B}"/>
              </a:ext>
            </a:extLst>
          </p:cNvPr>
          <p:cNvSpPr txBox="1">
            <a:spLocks noChangeArrowheads="1"/>
          </p:cNvSpPr>
          <p:nvPr/>
        </p:nvSpPr>
        <p:spPr bwMode="auto">
          <a:xfrm>
            <a:off x="1524000" y="0"/>
            <a:ext cx="10515600" cy="657225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b="1" dirty="0">
                <a:solidFill>
                  <a:srgbClr val="000000"/>
                </a:solidFill>
                <a:latin typeface="Angsana New" panose="02020603050405020304" pitchFamily="18" charset="-34"/>
              </a:rPr>
              <a:t>	ตัวอย่างการเขียนรายละเอียดเกี่ยวกับเครื่องมือที่ใช้ในการเก็บข้อมูล</a:t>
            </a:r>
            <a:endParaRPr lang="en-US" altLang="en-US" b="1" dirty="0">
              <a:solidFill>
                <a:srgbClr val="000000"/>
              </a:solidFill>
              <a:latin typeface="Angsana New" panose="02020603050405020304" pitchFamily="18" charset="-34"/>
            </a:endParaRPr>
          </a:p>
          <a:p>
            <a:pPr eaLnBrk="1" hangingPunct="1">
              <a:spcBef>
                <a:spcPct val="0"/>
              </a:spcBef>
              <a:buClrTx/>
              <a:buSzTx/>
              <a:buFontTx/>
              <a:buNone/>
            </a:pPr>
            <a:r>
              <a:rPr lang="th-TH" altLang="en-US" sz="2800" b="1" dirty="0">
                <a:solidFill>
                  <a:srgbClr val="000000"/>
                </a:solidFill>
                <a:latin typeface="Angsana New" panose="02020603050405020304" pitchFamily="18" charset="-34"/>
                <a:cs typeface="+mj-cs"/>
              </a:rPr>
              <a:t>	เครื่องมือที่ใช้ในการเก็บรวบรวมข้อมูล</a:t>
            </a:r>
            <a:endParaRPr lang="en-US" altLang="en-US" sz="2800" b="1" dirty="0">
              <a:solidFill>
                <a:srgbClr val="000000"/>
              </a:solidFill>
              <a:latin typeface="Angsana New" panose="02020603050405020304" pitchFamily="18" charset="-34"/>
              <a:cs typeface="+mj-cs"/>
            </a:endParaRPr>
          </a:p>
          <a:p>
            <a:pPr eaLnBrk="1" hangingPunct="1">
              <a:spcBef>
                <a:spcPct val="0"/>
              </a:spcBef>
              <a:buClrTx/>
              <a:buSzTx/>
              <a:buFontTx/>
              <a:buNone/>
            </a:pPr>
            <a:r>
              <a:rPr lang="th-TH" altLang="en-US" sz="2800" dirty="0">
                <a:solidFill>
                  <a:srgbClr val="000000"/>
                </a:solidFill>
                <a:latin typeface="Angsana New" panose="02020603050405020304" pitchFamily="18" charset="-34"/>
                <a:cs typeface="FreesiaUPC" panose="020B0604020202020204" pitchFamily="34" charset="-34"/>
              </a:rPr>
              <a:t>	</a:t>
            </a:r>
            <a:r>
              <a:rPr lang="th-TH" altLang="en-US" sz="2800" dirty="0">
                <a:solidFill>
                  <a:srgbClr val="000000"/>
                </a:solidFill>
                <a:latin typeface="Angsana New" panose="02020603050405020304" pitchFamily="18" charset="-34"/>
                <a:cs typeface="+mj-cs"/>
              </a:rPr>
              <a:t>เครื่องมือที่ใช้ในการเก็บรวบรวมข้อมูลสำหนับการวิจัยครั้งนี้ มีจำนวน  </a:t>
            </a:r>
            <a:r>
              <a:rPr lang="en-US" altLang="en-US" sz="2800" dirty="0">
                <a:solidFill>
                  <a:srgbClr val="000000"/>
                </a:solidFill>
                <a:latin typeface="Angsana New" panose="02020603050405020304" pitchFamily="18" charset="-34"/>
                <a:cs typeface="+mj-cs"/>
              </a:rPr>
              <a:t>4 </a:t>
            </a:r>
            <a:r>
              <a:rPr lang="th-TH" altLang="en-US" sz="2800" dirty="0">
                <a:solidFill>
                  <a:srgbClr val="000000"/>
                </a:solidFill>
                <a:latin typeface="Angsana New" panose="02020603050405020304" pitchFamily="18" charset="-34"/>
                <a:cs typeface="+mj-cs"/>
              </a:rPr>
              <a:t>ชิ้น  แบ่งเป็น แบบสอบถาม </a:t>
            </a:r>
            <a:r>
              <a:rPr lang="en-US" altLang="en-US" sz="2800" dirty="0">
                <a:solidFill>
                  <a:srgbClr val="000000"/>
                </a:solidFill>
                <a:latin typeface="Angsana New" panose="02020603050405020304" pitchFamily="18" charset="-34"/>
                <a:cs typeface="+mj-cs"/>
              </a:rPr>
              <a:t>2 </a:t>
            </a:r>
            <a:r>
              <a:rPr lang="th-TH" altLang="en-US" sz="2800" dirty="0">
                <a:solidFill>
                  <a:srgbClr val="000000"/>
                </a:solidFill>
                <a:latin typeface="Angsana New" panose="02020603050405020304" pitchFamily="18" charset="-34"/>
                <a:cs typeface="+mj-cs"/>
              </a:rPr>
              <a:t>ฉบับ  แบบสังเกต </a:t>
            </a:r>
            <a:r>
              <a:rPr lang="en-US" altLang="en-US" sz="2800" dirty="0">
                <a:solidFill>
                  <a:srgbClr val="000000"/>
                </a:solidFill>
                <a:latin typeface="Angsana New" panose="02020603050405020304" pitchFamily="18" charset="-34"/>
                <a:cs typeface="+mj-cs"/>
              </a:rPr>
              <a:t>1 </a:t>
            </a:r>
            <a:r>
              <a:rPr lang="th-TH" altLang="en-US" sz="2800" dirty="0">
                <a:solidFill>
                  <a:srgbClr val="000000"/>
                </a:solidFill>
                <a:latin typeface="Angsana New" panose="02020603050405020304" pitchFamily="18" charset="-34"/>
                <a:cs typeface="+mj-cs"/>
              </a:rPr>
              <a:t>ฉบับ  และแบบสัมภาษณ์ </a:t>
            </a:r>
            <a:r>
              <a:rPr lang="en-US" altLang="en-US" sz="2800" dirty="0">
                <a:solidFill>
                  <a:srgbClr val="000000"/>
                </a:solidFill>
                <a:latin typeface="Angsana New" panose="02020603050405020304" pitchFamily="18" charset="-34"/>
                <a:cs typeface="+mj-cs"/>
              </a:rPr>
              <a:t> 1  </a:t>
            </a:r>
            <a:r>
              <a:rPr lang="th-TH" altLang="en-US" sz="2800" dirty="0">
                <a:solidFill>
                  <a:srgbClr val="000000"/>
                </a:solidFill>
                <a:latin typeface="Angsana New" panose="02020603050405020304" pitchFamily="18" charset="-34"/>
                <a:cs typeface="+mj-cs"/>
              </a:rPr>
              <a:t>ฉบับ ได้แก่ </a:t>
            </a:r>
            <a:r>
              <a:rPr lang="en-US" altLang="en-US" sz="2800" dirty="0">
                <a:solidFill>
                  <a:srgbClr val="000000"/>
                </a:solidFill>
                <a:latin typeface="Angsana New" panose="02020603050405020304" pitchFamily="18" charset="-34"/>
                <a:cs typeface="+mj-cs"/>
              </a:rPr>
              <a:t> 1) </a:t>
            </a:r>
            <a:r>
              <a:rPr lang="th-TH" altLang="en-US" sz="2800" dirty="0">
                <a:solidFill>
                  <a:srgbClr val="000000"/>
                </a:solidFill>
                <a:latin typeface="Angsana New" panose="02020603050405020304" pitchFamily="18" charset="-34"/>
                <a:cs typeface="+mj-cs"/>
              </a:rPr>
              <a:t>แบบสอบถามผลการปฏิบัติงาน   </a:t>
            </a:r>
            <a:r>
              <a:rPr lang="en-US" altLang="en-US" sz="2800" dirty="0">
                <a:solidFill>
                  <a:srgbClr val="000000"/>
                </a:solidFill>
                <a:latin typeface="Angsana New" panose="02020603050405020304" pitchFamily="18" charset="-34"/>
                <a:cs typeface="+mj-cs"/>
              </a:rPr>
              <a:t>2) </a:t>
            </a:r>
            <a:r>
              <a:rPr lang="th-TH" altLang="en-US" sz="2800" dirty="0">
                <a:solidFill>
                  <a:srgbClr val="000000"/>
                </a:solidFill>
                <a:latin typeface="Angsana New" panose="02020603050405020304" pitchFamily="18" charset="-34"/>
                <a:cs typeface="+mj-cs"/>
              </a:rPr>
              <a:t>แบบสอบถามความพึงพอใจในการปฏิบัติงาน </a:t>
            </a:r>
            <a:r>
              <a:rPr lang="en-US" altLang="en-US" sz="2800" dirty="0">
                <a:solidFill>
                  <a:srgbClr val="000000"/>
                </a:solidFill>
                <a:latin typeface="Angsana New" panose="02020603050405020304" pitchFamily="18" charset="-34"/>
                <a:cs typeface="+mj-cs"/>
              </a:rPr>
              <a:t>3) </a:t>
            </a:r>
            <a:r>
              <a:rPr lang="th-TH" altLang="en-US" sz="2800" dirty="0">
                <a:solidFill>
                  <a:srgbClr val="000000"/>
                </a:solidFill>
                <a:latin typeface="Angsana New" panose="02020603050405020304" pitchFamily="18" charset="-34"/>
                <a:cs typeface="+mj-cs"/>
              </a:rPr>
              <a:t> แบบสังเกตพฤติกรรมการทำงาน   และ </a:t>
            </a:r>
            <a:r>
              <a:rPr lang="en-US" altLang="en-US" sz="2800" dirty="0">
                <a:solidFill>
                  <a:srgbClr val="000000"/>
                </a:solidFill>
                <a:latin typeface="Angsana New" panose="02020603050405020304" pitchFamily="18" charset="-34"/>
                <a:cs typeface="+mj-cs"/>
              </a:rPr>
              <a:t>4) </a:t>
            </a:r>
            <a:r>
              <a:rPr lang="th-TH" altLang="en-US" sz="2800" dirty="0">
                <a:solidFill>
                  <a:srgbClr val="000000"/>
                </a:solidFill>
                <a:latin typeface="Angsana New" panose="02020603050405020304" pitchFamily="18" charset="-34"/>
                <a:cs typeface="+mj-cs"/>
              </a:rPr>
              <a:t>แบบสัมภาษณ์วิธีการบริหารของผู้บริหาร   ดังรายละเอียดต่อไปนี้</a:t>
            </a:r>
            <a:endParaRPr lang="en-US" altLang="en-US" sz="2800" dirty="0">
              <a:solidFill>
                <a:srgbClr val="000000"/>
              </a:solidFill>
              <a:latin typeface="Angsana New" panose="02020603050405020304" pitchFamily="18" charset="-34"/>
              <a:cs typeface="+mj-cs"/>
            </a:endParaRPr>
          </a:p>
          <a:p>
            <a:pPr eaLnBrk="1" hangingPunct="1">
              <a:spcBef>
                <a:spcPct val="0"/>
              </a:spcBef>
              <a:buClrTx/>
              <a:buSzTx/>
              <a:buFontTx/>
              <a:buNone/>
            </a:pPr>
            <a:r>
              <a:rPr lang="th-TH" altLang="en-US" sz="2800" dirty="0">
                <a:solidFill>
                  <a:srgbClr val="000000"/>
                </a:solidFill>
                <a:latin typeface="Angsana New" panose="02020603050405020304" pitchFamily="18" charset="-34"/>
                <a:cs typeface="+mj-cs"/>
              </a:rPr>
              <a:t>	</a:t>
            </a:r>
            <a:r>
              <a:rPr lang="en-US" altLang="en-US" sz="2800" dirty="0">
                <a:solidFill>
                  <a:srgbClr val="000000"/>
                </a:solidFill>
                <a:latin typeface="Angsana New" panose="02020603050405020304" pitchFamily="18" charset="-34"/>
                <a:cs typeface="+mj-cs"/>
              </a:rPr>
              <a:t>1) </a:t>
            </a:r>
            <a:r>
              <a:rPr lang="th-TH" altLang="en-US" sz="2800" dirty="0">
                <a:solidFill>
                  <a:srgbClr val="000000"/>
                </a:solidFill>
                <a:latin typeface="Angsana New" panose="02020603050405020304" pitchFamily="18" charset="-34"/>
                <a:cs typeface="+mj-cs"/>
              </a:rPr>
              <a:t>แบบสอบถามผลการปฏิบัติงาน   เป็นแบบสอบถามที่ผู้วิจัยสร้างขึ้นใหม่ โดยประเมินผลการปฏิบัติงานใน  </a:t>
            </a:r>
            <a:r>
              <a:rPr lang="en-US" altLang="en-US" sz="2800" dirty="0">
                <a:solidFill>
                  <a:srgbClr val="000000"/>
                </a:solidFill>
                <a:latin typeface="Angsana New" panose="02020603050405020304" pitchFamily="18" charset="-34"/>
                <a:cs typeface="+mj-cs"/>
              </a:rPr>
              <a:t>20 </a:t>
            </a:r>
            <a:r>
              <a:rPr lang="th-TH" altLang="en-US" sz="2800" dirty="0">
                <a:solidFill>
                  <a:srgbClr val="000000"/>
                </a:solidFill>
                <a:latin typeface="Angsana New" panose="02020603050405020304" pitchFamily="18" charset="-34"/>
                <a:cs typeface="+mj-cs"/>
              </a:rPr>
              <a:t>ประเด็น  สร้างเป็นข้อคำถามจำนวน  </a:t>
            </a:r>
            <a:r>
              <a:rPr lang="en-US" altLang="en-US" sz="2800" dirty="0">
                <a:solidFill>
                  <a:srgbClr val="000000"/>
                </a:solidFill>
                <a:latin typeface="Angsana New" panose="02020603050405020304" pitchFamily="18" charset="-34"/>
                <a:cs typeface="+mj-cs"/>
              </a:rPr>
              <a:t>27 </a:t>
            </a:r>
            <a:r>
              <a:rPr lang="th-TH" altLang="en-US" sz="2800" dirty="0">
                <a:solidFill>
                  <a:srgbClr val="000000"/>
                </a:solidFill>
                <a:latin typeface="Angsana New" panose="02020603050405020304" pitchFamily="18" charset="-34"/>
                <a:cs typeface="+mj-cs"/>
              </a:rPr>
              <a:t>ข้อ   แบบวัดนี้มีลักษณะเป็นมาตราส่วนประเมินค่า  </a:t>
            </a:r>
            <a:r>
              <a:rPr lang="en-US" altLang="en-US" sz="2800" dirty="0">
                <a:solidFill>
                  <a:srgbClr val="000000"/>
                </a:solidFill>
                <a:latin typeface="Angsana New" panose="02020603050405020304" pitchFamily="18" charset="-34"/>
                <a:cs typeface="+mj-cs"/>
              </a:rPr>
              <a:t>4 </a:t>
            </a:r>
            <a:r>
              <a:rPr lang="th-TH" altLang="en-US" sz="2800" dirty="0">
                <a:solidFill>
                  <a:srgbClr val="000000"/>
                </a:solidFill>
                <a:latin typeface="Angsana New" panose="02020603050405020304" pitchFamily="18" charset="-34"/>
                <a:cs typeface="+mj-cs"/>
              </a:rPr>
              <a:t>ระดับ ตั้งแต่ จริงที่สุด ถึง ไม่จริงเลย</a:t>
            </a:r>
            <a:endParaRPr lang="en-US" altLang="en-US" sz="2800" dirty="0">
              <a:solidFill>
                <a:srgbClr val="000000"/>
              </a:solidFill>
              <a:latin typeface="Angsana New" panose="02020603050405020304" pitchFamily="18" charset="-34"/>
              <a:cs typeface="+mj-cs"/>
            </a:endParaRPr>
          </a:p>
          <a:p>
            <a:pPr eaLnBrk="1" hangingPunct="1">
              <a:spcBef>
                <a:spcPct val="0"/>
              </a:spcBef>
              <a:buClrTx/>
              <a:buSzTx/>
              <a:buFontTx/>
              <a:buNone/>
            </a:pPr>
            <a:r>
              <a:rPr lang="th-TH" altLang="en-US" sz="2800" dirty="0">
                <a:solidFill>
                  <a:srgbClr val="000000"/>
                </a:solidFill>
                <a:latin typeface="Angsana New" panose="02020603050405020304" pitchFamily="18" charset="-34"/>
                <a:cs typeface="+mj-cs"/>
              </a:rPr>
              <a:t>	</a:t>
            </a:r>
            <a:r>
              <a:rPr lang="th-TH" altLang="en-US" sz="2800" u="sng" dirty="0">
                <a:solidFill>
                  <a:srgbClr val="000000"/>
                </a:solidFill>
                <a:latin typeface="Angsana New" panose="02020603050405020304" pitchFamily="18" charset="-34"/>
                <a:cs typeface="+mj-cs"/>
              </a:rPr>
              <a:t>เกณฑ์การให้คะแนน</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เมื่อเป็นข้อความกลางๆ หรือข้อความทางบวก  ผู้ตอบจะได้คะแนน</a:t>
            </a:r>
            <a:r>
              <a:rPr lang="en-US" altLang="en-US" sz="2800" dirty="0">
                <a:solidFill>
                  <a:srgbClr val="000000"/>
                </a:solidFill>
                <a:latin typeface="Angsana New" panose="02020603050405020304" pitchFamily="18" charset="-34"/>
                <a:cs typeface="+mj-cs"/>
              </a:rPr>
              <a:t> 4 </a:t>
            </a:r>
            <a:r>
              <a:rPr lang="th-TH" altLang="en-US" sz="2800" dirty="0">
                <a:solidFill>
                  <a:srgbClr val="000000"/>
                </a:solidFill>
                <a:latin typeface="Angsana New" panose="02020603050405020304" pitchFamily="18" charset="-34"/>
                <a:cs typeface="+mj-cs"/>
              </a:rPr>
              <a:t>ถึง </a:t>
            </a:r>
            <a:r>
              <a:rPr lang="en-US" altLang="en-US" sz="2800" dirty="0">
                <a:solidFill>
                  <a:srgbClr val="000000"/>
                </a:solidFill>
                <a:latin typeface="Angsana New" panose="02020603050405020304" pitchFamily="18" charset="-34"/>
                <a:cs typeface="+mj-cs"/>
              </a:rPr>
              <a:t>1 </a:t>
            </a:r>
            <a:r>
              <a:rPr lang="th-TH" altLang="en-US" sz="2800" dirty="0">
                <a:solidFill>
                  <a:srgbClr val="000000"/>
                </a:solidFill>
                <a:latin typeface="Angsana New" panose="02020603050405020304" pitchFamily="18" charset="-34"/>
                <a:cs typeface="+mj-cs"/>
              </a:rPr>
              <a:t>จากการตอบ จริงที่สุด ถึง ไม่จริงเลย ตามลำดับ  หากเป็นข้อความทางลบ ผู้ตอบจะได้คะแนนตรงกันข้าม</a:t>
            </a:r>
          </a:p>
          <a:p>
            <a:pPr eaLnBrk="1" hangingPunct="1">
              <a:spcBef>
                <a:spcPct val="0"/>
              </a:spcBef>
              <a:buClrTx/>
              <a:buSzTx/>
              <a:buFontTx/>
              <a:buNone/>
            </a:pPr>
            <a:r>
              <a:rPr lang="th-TH" altLang="en-US" sz="2800" dirty="0">
                <a:solidFill>
                  <a:srgbClr val="000000"/>
                </a:solidFill>
                <a:latin typeface="Angsana New" panose="02020603050405020304" pitchFamily="18" charset="-34"/>
                <a:cs typeface="+mj-cs"/>
              </a:rPr>
              <a:t>	</a:t>
            </a:r>
            <a:r>
              <a:rPr lang="th-TH" altLang="en-US" sz="2800" u="sng" dirty="0">
                <a:solidFill>
                  <a:srgbClr val="000000"/>
                </a:solidFill>
                <a:latin typeface="Angsana New" panose="02020603050405020304" pitchFamily="18" charset="-34"/>
                <a:cs typeface="+mj-cs"/>
              </a:rPr>
              <a:t>การแปลความหมายของคะแนน</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ผู้ตอบที่ได้คะแนนรวมมากกว่า  แสดงว่าเป็นผู้มีผลการปฏิบัติงานสูงกว่าผู้ตอบที่ได้คะแนนรวมน้อย	</a:t>
            </a:r>
            <a:endParaRPr lang="th-TH" altLang="en-US" sz="2800" u="sng" dirty="0">
              <a:solidFill>
                <a:srgbClr val="000000"/>
              </a:solidFill>
              <a:latin typeface="Angsana New" panose="02020603050405020304" pitchFamily="18" charset="-34"/>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A93615FE-A303-4AA5-85BC-C7423A130501}"/>
              </a:ext>
            </a:extLst>
          </p:cNvPr>
          <p:cNvSpPr txBox="1">
            <a:spLocks noChangeArrowheads="1"/>
          </p:cNvSpPr>
          <p:nvPr/>
        </p:nvSpPr>
        <p:spPr bwMode="auto">
          <a:xfrm>
            <a:off x="1524000" y="0"/>
            <a:ext cx="9144000" cy="685800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2800" b="1" dirty="0">
                <a:solidFill>
                  <a:srgbClr val="000000"/>
                </a:solidFill>
                <a:latin typeface="Angsana New" panose="02020603050405020304" pitchFamily="18" charset="-34"/>
                <a:cs typeface="FreesiaUPC" panose="020B0604020202020204" pitchFamily="34" charset="-34"/>
              </a:rPr>
              <a:t>	ตัวอย่างการเขียนรายละเอียดเกี่ยวกับเครื่องมือที่ใช้ในการเก็บข้อมูล (ต่อ)</a:t>
            </a:r>
            <a:endParaRPr lang="en-US" altLang="en-US" sz="2800" b="1"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th-TH" altLang="en-US" sz="2800" b="1" dirty="0">
                <a:solidFill>
                  <a:srgbClr val="000000"/>
                </a:solidFill>
                <a:latin typeface="Angsana New" panose="02020603050405020304" pitchFamily="18" charset="-34"/>
                <a:cs typeface="FreesiaUPC" panose="020B0604020202020204" pitchFamily="34" charset="-34"/>
              </a:rPr>
              <a:t>คุณภาพของเครื่องมือวัด</a:t>
            </a:r>
            <a:r>
              <a:rPr lang="en-US" altLang="en-US" sz="2800" b="1" dirty="0">
                <a:solidFill>
                  <a:srgbClr val="000000"/>
                </a:solidFill>
                <a:latin typeface="Angsana New" panose="02020603050405020304" pitchFamily="18" charset="-34"/>
                <a:cs typeface="FreesiaUPC" panose="020B0604020202020204" pitchFamily="34" charset="-34"/>
              </a:rPr>
              <a:t>  </a:t>
            </a:r>
            <a:r>
              <a:rPr lang="th-TH" altLang="en-US" sz="2800" b="1" dirty="0">
                <a:solidFill>
                  <a:srgbClr val="000000"/>
                </a:solidFill>
                <a:latin typeface="Angsana New" panose="02020603050405020304" pitchFamily="18" charset="-34"/>
                <a:cs typeface="FreesiaUPC" panose="020B0604020202020204" pitchFamily="34" charset="-34"/>
              </a:rPr>
              <a:t> </a:t>
            </a:r>
            <a:endParaRPr lang="en-US" altLang="en-US" sz="2800" b="1" dirty="0">
              <a:solidFill>
                <a:srgbClr val="000000"/>
              </a:solidFill>
              <a:latin typeface="Angsana New" panose="02020603050405020304" pitchFamily="18" charset="-34"/>
              <a:cs typeface="FreesiaUPC" panose="020B0604020202020204" pitchFamily="34" charset="-34"/>
            </a:endParaRPr>
          </a:p>
          <a:p>
            <a:pPr eaLnBrk="1" hangingPunct="1">
              <a:spcBef>
                <a:spcPct val="0"/>
              </a:spcBef>
              <a:buClrTx/>
              <a:buSzTx/>
              <a:buFontTx/>
              <a:buNone/>
            </a:pPr>
            <a:r>
              <a:rPr lang="en-US" altLang="en-US" sz="2800" dirty="0">
                <a:solidFill>
                  <a:srgbClr val="000000"/>
                </a:solidFill>
                <a:latin typeface="Angsana New" panose="02020603050405020304" pitchFamily="18" charset="-34"/>
                <a:cs typeface="FreesiaUPC" panose="020B0604020202020204" pitchFamily="34" charset="-34"/>
              </a:rPr>
              <a:t>1</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การตรวจสอบความตรงเชิงเนื้อหา (</a:t>
            </a:r>
            <a:r>
              <a:rPr lang="en-US" altLang="en-US" sz="2800" dirty="0">
                <a:solidFill>
                  <a:srgbClr val="000000"/>
                </a:solidFill>
                <a:latin typeface="Angsana New" panose="02020603050405020304" pitchFamily="18" charset="-34"/>
                <a:cs typeface="+mj-cs"/>
              </a:rPr>
              <a:t>content validity)  </a:t>
            </a:r>
            <a:r>
              <a:rPr lang="th-TH" altLang="en-US" sz="2800" dirty="0">
                <a:solidFill>
                  <a:srgbClr val="000000"/>
                </a:solidFill>
                <a:latin typeface="Angsana New" panose="02020603050405020304" pitchFamily="18" charset="-34"/>
                <a:cs typeface="+mj-cs"/>
              </a:rPr>
              <a:t>โดยผู้ทรงคุณวุฒิ </a:t>
            </a:r>
            <a:r>
              <a:rPr lang="en-US" altLang="en-US" sz="2800" dirty="0">
                <a:solidFill>
                  <a:srgbClr val="000000"/>
                </a:solidFill>
                <a:latin typeface="Angsana New" panose="02020603050405020304" pitchFamily="18" charset="-34"/>
                <a:cs typeface="+mj-cs"/>
              </a:rPr>
              <a:t>3 </a:t>
            </a:r>
            <a:r>
              <a:rPr lang="th-TH" altLang="en-US" sz="2800" dirty="0">
                <a:solidFill>
                  <a:srgbClr val="000000"/>
                </a:solidFill>
                <a:latin typeface="Angsana New" panose="02020603050405020304" pitchFamily="18" charset="-34"/>
                <a:cs typeface="+mj-cs"/>
              </a:rPr>
              <a:t>คน เพื่อ ตรวจสอบความเหมาะสมด้านเนื้อหา  ข้อคำถาม  และภาษาที่ใช้   หลังจากนั้นผู้วิจัยได้แก้ไขปรับปรุงก่อนนำไปทดลองใช้</a:t>
            </a:r>
            <a:r>
              <a:rPr lang="en-US" altLang="en-US" sz="2800" dirty="0">
                <a:solidFill>
                  <a:srgbClr val="000000"/>
                </a:solidFill>
                <a:latin typeface="Angsana New" panose="02020603050405020304" pitchFamily="18" charset="-34"/>
                <a:cs typeface="+mj-cs"/>
              </a:rPr>
              <a:t> </a:t>
            </a:r>
          </a:p>
          <a:p>
            <a:pPr eaLnBrk="1" hangingPunct="1">
              <a:spcBef>
                <a:spcPct val="0"/>
              </a:spcBef>
              <a:buClrTx/>
              <a:buSzTx/>
              <a:buFontTx/>
              <a:buNone/>
            </a:pPr>
            <a:r>
              <a:rPr lang="en-US" altLang="en-US" sz="2800" dirty="0">
                <a:solidFill>
                  <a:srgbClr val="000000"/>
                </a:solidFill>
                <a:latin typeface="Angsana New" panose="02020603050405020304" pitchFamily="18" charset="-34"/>
                <a:cs typeface="+mj-cs"/>
              </a:rPr>
              <a:t>2. </a:t>
            </a:r>
            <a:r>
              <a:rPr lang="th-TH" altLang="en-US" sz="2800" dirty="0">
                <a:solidFill>
                  <a:srgbClr val="000000"/>
                </a:solidFill>
                <a:latin typeface="Angsana New" panose="02020603050405020304" pitchFamily="18" charset="-34"/>
                <a:cs typeface="+mj-cs"/>
              </a:rPr>
              <a:t>การทดลองใช้ </a:t>
            </a:r>
            <a:r>
              <a:rPr lang="en-US" altLang="en-US" sz="2800" dirty="0">
                <a:solidFill>
                  <a:srgbClr val="000000"/>
                </a:solidFill>
                <a:latin typeface="Angsana New" panose="02020603050405020304" pitchFamily="18" charset="-34"/>
                <a:cs typeface="+mj-cs"/>
              </a:rPr>
              <a:t>(try out) </a:t>
            </a:r>
            <a:r>
              <a:rPr lang="th-TH" altLang="en-US" sz="2800" dirty="0">
                <a:solidFill>
                  <a:srgbClr val="000000"/>
                </a:solidFill>
                <a:latin typeface="Angsana New" panose="02020603050405020304" pitchFamily="18" charset="-34"/>
                <a:cs typeface="+mj-cs"/>
              </a:rPr>
              <a:t>  นำแบบสอบถามผลการปฏิบัติงานที่ปรับปรุงแล้วไปทดลองใช้ กับพนักงานบริษัทจำนวน </a:t>
            </a:r>
            <a:r>
              <a:rPr lang="en-US" altLang="en-US" sz="2800" dirty="0">
                <a:solidFill>
                  <a:srgbClr val="000000"/>
                </a:solidFill>
                <a:latin typeface="Angsana New" panose="02020603050405020304" pitchFamily="18" charset="-34"/>
                <a:cs typeface="+mj-cs"/>
              </a:rPr>
              <a:t> 40 </a:t>
            </a:r>
            <a:r>
              <a:rPr lang="th-TH" altLang="en-US" sz="2800" dirty="0">
                <a:solidFill>
                  <a:srgbClr val="000000"/>
                </a:solidFill>
                <a:latin typeface="Angsana New" panose="02020603050405020304" pitchFamily="18" charset="-34"/>
                <a:cs typeface="+mj-cs"/>
              </a:rPr>
              <a:t>คน   เพื่อตรวจสอบค่าความเชื่อมั่น และค่าอำนาจจำแนกรายข้อ พบว่า ค่าความเชื่อมั่น (</a:t>
            </a:r>
            <a:r>
              <a:rPr lang="en-US" altLang="en-US" sz="2800" dirty="0">
                <a:solidFill>
                  <a:srgbClr val="000000"/>
                </a:solidFill>
                <a:latin typeface="Angsana New" panose="02020603050405020304" pitchFamily="18" charset="-34"/>
                <a:cs typeface="+mj-cs"/>
              </a:rPr>
              <a:t>reliability) </a:t>
            </a:r>
            <a:r>
              <a:rPr lang="th-TH" altLang="en-US" sz="2800" dirty="0">
                <a:solidFill>
                  <a:srgbClr val="000000"/>
                </a:solidFill>
                <a:latin typeface="Angsana New" panose="02020603050405020304" pitchFamily="18" charset="-34"/>
                <a:cs typeface="+mj-cs"/>
              </a:rPr>
              <a:t>  แบบสอบถามทั้งฉบับมีค่า สัมประสิทธิ์แอลฟ่าของครอนบาค   (</a:t>
            </a:r>
            <a:r>
              <a:rPr lang="en-US" altLang="en-US" sz="2800" dirty="0">
                <a:solidFill>
                  <a:srgbClr val="000000"/>
                </a:solidFill>
                <a:latin typeface="Angsana New" panose="02020603050405020304" pitchFamily="18" charset="-34"/>
                <a:cs typeface="+mj-cs"/>
              </a:rPr>
              <a:t>Cronbach alpha coefficient)  )  </a:t>
            </a:r>
            <a:r>
              <a:rPr lang="th-TH" altLang="en-US" sz="2800" dirty="0">
                <a:solidFill>
                  <a:srgbClr val="000000"/>
                </a:solidFill>
                <a:latin typeface="Angsana New" panose="02020603050405020304" pitchFamily="18" charset="-34"/>
                <a:cs typeface="+mj-cs"/>
              </a:rPr>
              <a:t>เท่ากับ </a:t>
            </a:r>
            <a:r>
              <a:rPr lang="en-US" altLang="en-US" sz="2800" dirty="0">
                <a:solidFill>
                  <a:srgbClr val="000000"/>
                </a:solidFill>
                <a:latin typeface="Angsana New" panose="02020603050405020304" pitchFamily="18" charset="-34"/>
                <a:cs typeface="+mj-cs"/>
              </a:rPr>
              <a:t>.85 </a:t>
            </a:r>
            <a:r>
              <a:rPr lang="th-TH" altLang="en-US" sz="2800" dirty="0">
                <a:solidFill>
                  <a:srgbClr val="000000"/>
                </a:solidFill>
                <a:latin typeface="Angsana New" panose="02020603050405020304" pitchFamily="18" charset="-34"/>
                <a:cs typeface="+mj-cs"/>
              </a:rPr>
              <a:t> ค่าอำนาจจำแนก  แบบสอบถามทั้งฉบับนี้มีค่าสหสัมพันธ์รายข้อกับคะแนนรวม (</a:t>
            </a:r>
            <a:r>
              <a:rPr lang="en-US" altLang="en-US" sz="2800" dirty="0">
                <a:solidFill>
                  <a:srgbClr val="000000"/>
                </a:solidFill>
                <a:latin typeface="Angsana New" panose="02020603050405020304" pitchFamily="18" charset="-34"/>
                <a:cs typeface="+mj-cs"/>
              </a:rPr>
              <a:t>item-total correlation) </a:t>
            </a:r>
            <a:r>
              <a:rPr lang="th-TH" altLang="en-US" sz="2800" dirty="0">
                <a:solidFill>
                  <a:srgbClr val="000000"/>
                </a:solidFill>
                <a:latin typeface="Angsana New" panose="02020603050405020304" pitchFamily="18" charset="-34"/>
                <a:cs typeface="+mj-cs"/>
              </a:rPr>
              <a:t>อยู่ระหว่าง </a:t>
            </a:r>
            <a:r>
              <a:rPr lang="en-US" altLang="en-US" sz="2800" dirty="0">
                <a:solidFill>
                  <a:srgbClr val="000000"/>
                </a:solidFill>
                <a:latin typeface="Angsana New" panose="02020603050405020304" pitchFamily="18" charset="-34"/>
                <a:cs typeface="+mj-cs"/>
              </a:rPr>
              <a:t>.37-.60  (</a:t>
            </a:r>
            <a:r>
              <a:rPr lang="th-TH" altLang="en-US" sz="2800" dirty="0">
                <a:solidFill>
                  <a:srgbClr val="000000"/>
                </a:solidFill>
                <a:latin typeface="Angsana New" panose="02020603050405020304" pitchFamily="18" charset="-34"/>
                <a:cs typeface="+mj-cs"/>
              </a:rPr>
              <a:t>ดูรายละเอียด</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ภาคผนวก ก)  </a:t>
            </a:r>
            <a:endParaRPr lang="en-US" altLang="en-US" sz="2800" dirty="0">
              <a:solidFill>
                <a:srgbClr val="000000"/>
              </a:solidFill>
              <a:latin typeface="Angsana New" panose="02020603050405020304" pitchFamily="18" charset="-34"/>
              <a:cs typeface="+mj-cs"/>
            </a:endParaRPr>
          </a:p>
          <a:p>
            <a:pPr eaLnBrk="1" hangingPunct="1">
              <a:spcBef>
                <a:spcPct val="0"/>
              </a:spcBef>
              <a:buClrTx/>
              <a:buSzTx/>
              <a:buFontTx/>
              <a:buNone/>
            </a:pPr>
            <a:r>
              <a:rPr lang="th-TH" altLang="en-US" sz="2800" dirty="0">
                <a:solidFill>
                  <a:srgbClr val="000000"/>
                </a:solidFill>
                <a:latin typeface="Angsana New" panose="02020603050405020304" pitchFamily="18" charset="-34"/>
                <a:cs typeface="+mj-cs"/>
              </a:rPr>
              <a:t>(</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ในภาคผนวก ก ให้ผู้วิจัยนำเสนอเครื่องมือวัดทุกชนิด ที่ระบุเนื้อหาข้อคำถามทั้งหมดและวงเล็บค่าสหสัมพันธ์รายข้อกับคะแนนรวม (</a:t>
            </a:r>
            <a:r>
              <a:rPr lang="en-US" altLang="en-US" sz="2800" dirty="0">
                <a:solidFill>
                  <a:srgbClr val="000000"/>
                </a:solidFill>
                <a:latin typeface="Angsana New" panose="02020603050405020304" pitchFamily="18" charset="-34"/>
                <a:cs typeface="+mj-cs"/>
              </a:rPr>
              <a:t>item-total correlation)</a:t>
            </a:r>
            <a:r>
              <a:rPr lang="th-TH" altLang="en-US" sz="2800" dirty="0">
                <a:solidFill>
                  <a:srgbClr val="000000"/>
                </a:solidFill>
                <a:latin typeface="Angsana New" panose="02020603050405020304" pitchFamily="18" charset="-34"/>
                <a:cs typeface="+mj-cs"/>
              </a:rPr>
              <a:t>  ที่ได้ไว้ท้ายข้อคำถามแต่ละข้อ</a:t>
            </a:r>
            <a:r>
              <a:rPr lang="en-US" altLang="en-US" sz="2800" dirty="0">
                <a:solidFill>
                  <a:srgbClr val="000000"/>
                </a:solidFill>
                <a:latin typeface="Angsana New" panose="02020603050405020304" pitchFamily="18" charset="-34"/>
                <a:cs typeface="+mj-cs"/>
              </a:rPr>
              <a:t> </a:t>
            </a:r>
            <a:r>
              <a:rPr lang="th-TH" altLang="en-US" sz="2800" dirty="0">
                <a:solidFill>
                  <a:srgbClr val="000000"/>
                </a:solidFill>
                <a:latin typeface="Angsana New" panose="02020603050405020304" pitchFamily="18" charset="-34"/>
                <a:cs typeface="+mj-cs"/>
              </a:rPr>
              <a:t>ให้ครบทุกข้อ)</a:t>
            </a:r>
          </a:p>
          <a:p>
            <a:pPr eaLnBrk="1" hangingPunct="1">
              <a:spcBef>
                <a:spcPct val="0"/>
              </a:spcBef>
              <a:buClrTx/>
              <a:buSzTx/>
              <a:buFontTx/>
              <a:buNone/>
            </a:pPr>
            <a:endParaRPr lang="th-TH" altLang="en-US" sz="2800" u="sng" dirty="0">
              <a:solidFill>
                <a:srgbClr val="000000"/>
              </a:solidFill>
              <a:latin typeface="Angsana New" panose="02020603050405020304" pitchFamily="18" charset="-34"/>
              <a:cs typeface="FreesiaUPC" panose="020B0604020202020204" pitchFamily="34" charset="-34"/>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327E58D8-2F33-4FF1-AE86-F1344B1BDBF0}"/>
              </a:ext>
            </a:extLst>
          </p:cNvPr>
          <p:cNvSpPr txBox="1">
            <a:spLocks noChangeArrowheads="1"/>
          </p:cNvSpPr>
          <p:nvPr/>
        </p:nvSpPr>
        <p:spPr bwMode="auto">
          <a:xfrm>
            <a:off x="1524000" y="5492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4400">
                <a:solidFill>
                  <a:srgbClr val="000000"/>
                </a:solidFill>
                <a:latin typeface="FreesiaUPC" panose="020B0604020202020204" pitchFamily="34" charset="-34"/>
                <a:cs typeface="FreesiaUPC" panose="020B0604020202020204" pitchFamily="34" charset="-34"/>
              </a:rPr>
              <a:t>3.5</a:t>
            </a:r>
            <a:r>
              <a:rPr lang="th-TH" altLang="en-US" sz="4400">
                <a:solidFill>
                  <a:srgbClr val="000000"/>
                </a:solidFill>
                <a:latin typeface="FreesiaUPC" panose="020B0604020202020204" pitchFamily="34" charset="-34"/>
                <a:cs typeface="FreesiaUPC" panose="020B0604020202020204" pitchFamily="34" charset="-34"/>
              </a:rPr>
              <a:t> วิธีการวิเคราะห์และสถิติที่ใช้</a:t>
            </a:r>
          </a:p>
        </p:txBody>
      </p:sp>
      <p:sp>
        <p:nvSpPr>
          <p:cNvPr id="20483" name="Text Box 6">
            <a:extLst>
              <a:ext uri="{FF2B5EF4-FFF2-40B4-BE49-F238E27FC236}">
                <a16:creationId xmlns:a16="http://schemas.microsoft.com/office/drawing/2014/main" id="{F6B490D8-2FE3-4282-9DE1-42371BBE8FAF}"/>
              </a:ext>
            </a:extLst>
          </p:cNvPr>
          <p:cNvSpPr txBox="1">
            <a:spLocks noChangeArrowheads="1"/>
          </p:cNvSpPr>
          <p:nvPr/>
        </p:nvSpPr>
        <p:spPr bwMode="auto">
          <a:xfrm>
            <a:off x="1524000" y="2493963"/>
            <a:ext cx="9144000"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b="1" dirty="0">
                <a:solidFill>
                  <a:srgbClr val="000000"/>
                </a:solidFill>
                <a:latin typeface="FreesiaUPC" panose="020B0604020202020204" pitchFamily="34" charset="-34"/>
                <a:cs typeface="FreesiaUPC" panose="020B0604020202020204" pitchFamily="34" charset="-34"/>
              </a:rPr>
              <a:t>4. </a:t>
            </a:r>
            <a:r>
              <a:rPr lang="th-TH" altLang="en-US" sz="5400" b="1" dirty="0">
                <a:solidFill>
                  <a:srgbClr val="000000"/>
                </a:solidFill>
                <a:latin typeface="FreesiaUPC" panose="020B0604020202020204" pitchFamily="34" charset="-34"/>
                <a:cs typeface="FreesiaUPC" panose="020B0604020202020204" pitchFamily="34" charset="-34"/>
              </a:rPr>
              <a:t>ผลการวิจัย</a:t>
            </a:r>
          </a:p>
        </p:txBody>
      </p:sp>
      <p:sp>
        <p:nvSpPr>
          <p:cNvPr id="71687" name="Rectangle 7">
            <a:extLst>
              <a:ext uri="{FF2B5EF4-FFF2-40B4-BE49-F238E27FC236}">
                <a16:creationId xmlns:a16="http://schemas.microsoft.com/office/drawing/2014/main" id="{A42A1F93-3C97-4387-BB7E-F71FBDEB430C}"/>
              </a:ext>
            </a:extLst>
          </p:cNvPr>
          <p:cNvSpPr>
            <a:spLocks noGrp="1" noChangeArrowheads="1"/>
          </p:cNvSpPr>
          <p:nvPr>
            <p:ph type="body" idx="1"/>
          </p:nvPr>
        </p:nvSpPr>
        <p:spPr>
          <a:xfrm>
            <a:off x="2459038" y="4076700"/>
            <a:ext cx="8208962" cy="553998"/>
          </a:xfrm>
        </p:spPr>
        <p:txBody>
          <a:bodyPr/>
          <a:lstStyle/>
          <a:p>
            <a:pPr marL="533400" indent="-533400">
              <a:defRPr/>
            </a:pPr>
            <a:r>
              <a:rPr lang="en-US" sz="3600" dirty="0">
                <a:solidFill>
                  <a:srgbClr val="000000"/>
                </a:solidFill>
                <a:latin typeface="FreesiaUPC" panose="020B0604020202020204" pitchFamily="34" charset="-34"/>
                <a:cs typeface="+mj-cs"/>
              </a:rPr>
              <a:t>4.1 </a:t>
            </a:r>
            <a:r>
              <a:rPr lang="th-TH" sz="3600" dirty="0">
                <a:solidFill>
                  <a:srgbClr val="000000"/>
                </a:solidFill>
                <a:latin typeface="FreesiaUPC" panose="020B0604020202020204" pitchFamily="34" charset="-34"/>
                <a:cs typeface="+mj-cs"/>
              </a:rPr>
              <a:t>ผลการวิเคราะห์ข้อมูล</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B8D2A7-9177-4B0B-8DB3-85717453FA41}"/>
              </a:ext>
            </a:extLst>
          </p:cNvPr>
          <p:cNvSpPr>
            <a:spLocks noGrp="1" noChangeArrowheads="1"/>
          </p:cNvSpPr>
          <p:nvPr>
            <p:ph type="title"/>
          </p:nvPr>
        </p:nvSpPr>
        <p:spPr>
          <a:xfrm>
            <a:off x="1524000" y="292100"/>
            <a:ext cx="9144000" cy="923330"/>
          </a:xfrm>
          <a:solidFill>
            <a:srgbClr val="FFFF00"/>
          </a:solidFill>
        </p:spPr>
        <p:txBody>
          <a:bodyPr/>
          <a:lstStyle/>
          <a:p>
            <a:pPr eaLnBrk="1" hangingPunct="1"/>
            <a:r>
              <a:rPr lang="th-TH" altLang="en-US" sz="6000">
                <a:solidFill>
                  <a:srgbClr val="000000"/>
                </a:solidFill>
                <a:cs typeface="FreesiaUPC" panose="020B0604020202020204" pitchFamily="34" charset="-34"/>
              </a:rPr>
              <a:t>การนำเสนอผลการวิเคราะห์ข้อมูล</a:t>
            </a:r>
          </a:p>
        </p:txBody>
      </p:sp>
      <p:sp>
        <p:nvSpPr>
          <p:cNvPr id="21507" name="Rectangle 3">
            <a:extLst>
              <a:ext uri="{FF2B5EF4-FFF2-40B4-BE49-F238E27FC236}">
                <a16:creationId xmlns:a16="http://schemas.microsoft.com/office/drawing/2014/main" id="{E0DCC532-93A2-49EB-A90B-2AE6784BB9A7}"/>
              </a:ext>
            </a:extLst>
          </p:cNvPr>
          <p:cNvSpPr>
            <a:spLocks noGrp="1" noChangeArrowheads="1"/>
          </p:cNvSpPr>
          <p:nvPr>
            <p:ph type="body" idx="1"/>
          </p:nvPr>
        </p:nvSpPr>
        <p:spPr>
          <a:xfrm>
            <a:off x="838200" y="2667000"/>
            <a:ext cx="10515600" cy="2708594"/>
          </a:xfrm>
        </p:spPr>
        <p:txBody>
          <a:bodyPr/>
          <a:lstStyle/>
          <a:p>
            <a:pPr marL="609600" indent="-609600"/>
            <a:r>
              <a:rPr lang="th-TH" altLang="en-US" sz="4800" dirty="0">
                <a:solidFill>
                  <a:srgbClr val="000000"/>
                </a:solidFill>
                <a:cs typeface="FreesiaUPC" panose="020B0604020202020204" pitchFamily="34" charset="-34"/>
              </a:rPr>
              <a:t>ข้อมูลเบื้องต้น : อธิบายลักษณะทั่วไปของกลุ่มตัวอย่าง</a:t>
            </a:r>
          </a:p>
          <a:p>
            <a:pPr marL="609600" indent="-609600"/>
            <a:r>
              <a:rPr lang="th-TH" altLang="en-US" sz="4800" dirty="0">
                <a:solidFill>
                  <a:srgbClr val="000000"/>
                </a:solidFill>
                <a:cs typeface="FreesiaUPC" panose="020B0604020202020204" pitchFamily="34" charset="-34"/>
              </a:rPr>
              <a:t>ผลการวิจัยตามวัตถุประสงค์การวิจัย / สมมติฐานการวิจัย</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EA6D53-4A4C-4F41-A4CC-519537D49991}"/>
              </a:ext>
            </a:extLst>
          </p:cNvPr>
          <p:cNvSpPr>
            <a:spLocks noGrp="1" noChangeArrowheads="1"/>
          </p:cNvSpPr>
          <p:nvPr>
            <p:ph type="title"/>
          </p:nvPr>
        </p:nvSpPr>
        <p:spPr>
          <a:xfrm>
            <a:off x="1524001" y="692150"/>
            <a:ext cx="9540875" cy="830997"/>
          </a:xfrm>
          <a:solidFill>
            <a:srgbClr val="FFFF00"/>
          </a:solidFill>
        </p:spPr>
        <p:txBody>
          <a:bodyPr/>
          <a:lstStyle/>
          <a:p>
            <a:pPr eaLnBrk="1" hangingPunct="1"/>
            <a:r>
              <a:rPr lang="th-TH" altLang="en-US" dirty="0">
                <a:solidFill>
                  <a:srgbClr val="000000"/>
                </a:solidFill>
                <a:latin typeface="Angsana New" panose="02020603050405020304" pitchFamily="18" charset="-34"/>
                <a:cs typeface="Angsana New" panose="02020603050405020304" pitchFamily="18" charset="-34"/>
              </a:rPr>
              <a:t>รูปแบบการนำเสนอ</a:t>
            </a:r>
          </a:p>
        </p:txBody>
      </p:sp>
      <p:sp>
        <p:nvSpPr>
          <p:cNvPr id="22531" name="Rectangle 3">
            <a:extLst>
              <a:ext uri="{FF2B5EF4-FFF2-40B4-BE49-F238E27FC236}">
                <a16:creationId xmlns:a16="http://schemas.microsoft.com/office/drawing/2014/main" id="{55B327B2-915A-4822-B30D-D28F11800C42}"/>
              </a:ext>
            </a:extLst>
          </p:cNvPr>
          <p:cNvSpPr>
            <a:spLocks noGrp="1" noChangeArrowheads="1"/>
          </p:cNvSpPr>
          <p:nvPr>
            <p:ph type="body" idx="1"/>
          </p:nvPr>
        </p:nvSpPr>
        <p:spPr>
          <a:xfrm>
            <a:off x="1524001" y="2636838"/>
            <a:ext cx="9540875" cy="2708434"/>
          </a:xfrm>
        </p:spPr>
        <p:txBody>
          <a:bodyPr/>
          <a:lstStyle/>
          <a:p>
            <a:pPr marL="609600" indent="-609600">
              <a:buFont typeface="Arial" panose="020B0604020202020204" pitchFamily="34" charset="0"/>
              <a:buChar char="•"/>
            </a:pPr>
            <a:r>
              <a:rPr lang="th-TH" altLang="en-US" sz="4400" b="0" dirty="0">
                <a:solidFill>
                  <a:srgbClr val="000000"/>
                </a:solidFill>
                <a:cs typeface="+mj-cs"/>
              </a:rPr>
              <a:t>การนำเสนอเป็นบทความ</a:t>
            </a:r>
          </a:p>
          <a:p>
            <a:pPr marL="609600" indent="-609600">
              <a:buFont typeface="Arial" panose="020B0604020202020204" pitchFamily="34" charset="0"/>
              <a:buChar char="•"/>
            </a:pPr>
            <a:r>
              <a:rPr lang="th-TH" altLang="en-US" sz="4400" b="0" dirty="0">
                <a:solidFill>
                  <a:srgbClr val="000000"/>
                </a:solidFill>
                <a:cs typeface="+mj-cs"/>
              </a:rPr>
              <a:t>การนำเสนอแบบกึ่งบทความ</a:t>
            </a:r>
          </a:p>
          <a:p>
            <a:pPr marL="609600" indent="-609600">
              <a:buFont typeface="Arial" panose="020B0604020202020204" pitchFamily="34" charset="0"/>
              <a:buChar char="•"/>
            </a:pPr>
            <a:r>
              <a:rPr lang="th-TH" altLang="en-US" sz="4400" b="0" dirty="0">
                <a:solidFill>
                  <a:srgbClr val="000000"/>
                </a:solidFill>
                <a:cs typeface="+mj-cs"/>
              </a:rPr>
              <a:t>การนำเสนอด้วยตารางประกอบบทความ</a:t>
            </a:r>
          </a:p>
          <a:p>
            <a:pPr marL="609600" indent="-609600">
              <a:buFont typeface="Arial" panose="020B0604020202020204" pitchFamily="34" charset="0"/>
              <a:buChar char="•"/>
            </a:pPr>
            <a:r>
              <a:rPr lang="th-TH" altLang="en-US" sz="4400" b="0" dirty="0">
                <a:solidFill>
                  <a:srgbClr val="000000"/>
                </a:solidFill>
                <a:cs typeface="+mj-cs"/>
              </a:rPr>
              <a:t>การนำเสนอด้วยกราฟ หรือ แผนภูมิประกอบบทความ</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5E081DA-8DDC-45B6-94CB-FB3D51615EEF}"/>
              </a:ext>
            </a:extLst>
          </p:cNvPr>
          <p:cNvSpPr>
            <a:spLocks noGrp="1" noChangeArrowheads="1"/>
          </p:cNvSpPr>
          <p:nvPr>
            <p:ph type="title"/>
          </p:nvPr>
        </p:nvSpPr>
        <p:spPr>
          <a:xfrm>
            <a:off x="1600200" y="609600"/>
            <a:ext cx="8686800" cy="738664"/>
          </a:xfrm>
        </p:spPr>
        <p:txBody>
          <a:bodyPr/>
          <a:lstStyle/>
          <a:p>
            <a:pPr eaLnBrk="1" hangingPunct="1">
              <a:defRPr/>
            </a:pPr>
            <a:r>
              <a:rPr lang="th-TH" altLang="zh-CN" sz="4800" dirty="0">
                <a:solidFill>
                  <a:srgbClr val="000000"/>
                </a:solidFill>
                <a:cs typeface="FreesiaUPC" pitchFamily="34" charset="-34"/>
              </a:rPr>
              <a:t>1. การนำเสนอเป็นบทความ </a:t>
            </a:r>
            <a:endParaRPr lang="th-TH" sz="4800" dirty="0">
              <a:solidFill>
                <a:srgbClr val="000000"/>
              </a:solidFill>
              <a:cs typeface="FreesiaUPC" pitchFamily="34" charset="-34"/>
            </a:endParaRPr>
          </a:p>
        </p:txBody>
      </p:sp>
      <p:sp>
        <p:nvSpPr>
          <p:cNvPr id="23555" name="Text Box 4">
            <a:extLst>
              <a:ext uri="{FF2B5EF4-FFF2-40B4-BE49-F238E27FC236}">
                <a16:creationId xmlns:a16="http://schemas.microsoft.com/office/drawing/2014/main" id="{B696D8B6-C854-4DBE-B6CF-7BFBBBC96AB6}"/>
              </a:ext>
            </a:extLst>
          </p:cNvPr>
          <p:cNvSpPr txBox="1">
            <a:spLocks noChangeArrowheads="1"/>
          </p:cNvSpPr>
          <p:nvPr/>
        </p:nvSpPr>
        <p:spPr bwMode="auto">
          <a:xfrm>
            <a:off x="762000" y="1981200"/>
            <a:ext cx="11125200" cy="4471989"/>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i="1" dirty="0">
                <a:solidFill>
                  <a:srgbClr val="000000"/>
                </a:solidFill>
                <a:latin typeface="Angsana New" panose="02020603050405020304" pitchFamily="18" charset="-34"/>
                <a:ea typeface="SimSun" panose="02010600030101010101" pitchFamily="2" charset="-122"/>
              </a:rPr>
              <a:t>                จากการสำรวจความคิดเห็นของนักศึกษาจำนวน 500 คน  เกี่ยวกับประสิทธิภาพการสอนของอาจารย์</a:t>
            </a:r>
            <a:r>
              <a:rPr lang="en-US" altLang="zh-CN" i="1" dirty="0">
                <a:solidFill>
                  <a:srgbClr val="000000"/>
                </a:solidFill>
                <a:latin typeface="Times New Roman" panose="02020603050405020304" pitchFamily="18" charset="0"/>
                <a:ea typeface="SimSun" panose="02010600030101010101" pitchFamily="2" charset="-122"/>
              </a:rPr>
              <a:t> </a:t>
            </a:r>
            <a:r>
              <a:rPr lang="th-TH" altLang="zh-CN" i="1" dirty="0">
                <a:solidFill>
                  <a:srgbClr val="000000"/>
                </a:solidFill>
                <a:latin typeface="Angsana New" panose="02020603050405020304" pitchFamily="18" charset="-34"/>
                <a:ea typeface="SimSun" panose="02010600030101010101" pitchFamily="2" charset="-122"/>
              </a:rPr>
              <a:t> พบว่า นักศึกษามีความเห็นว่า  กลุ่มอาจารย์สอนวิชาเคมี  ภาษาอังกฤษ  และคณิตศาสตร์ มีประสิทธิภาพการสอนเฉลี่ย  3.81  3.68  และ 3.56  ตามลำดับ  ซึ่งอยู่ในเกณฑ์ดีมาก     ส่วนอาจารย์สอนวิชาชีววิทยา  สังคมศาสตร์ และฟิสิกส์ มีประสิทธิภาพการสอนเฉลี่ย 3.29  3.28  และ 3.14  ตามลำดับ  ซึ่งอยู่ในเกณฑ์ปานกลาง   ความเห็นของนักศึกษานี้จะแตกต่างกันตามประเภทของนักศึกษาที่เรียนอย่างมีนัยสำคัญทางสถิติที่ 0.01   ยกเว้นกลุ่มอาจารย์สอนวิชาฟิสิกส์เท่านั้นที่นักศึกษาทุกประเภทมีความเห็นไม่แตกต่างกัน</a:t>
            </a:r>
            <a:endParaRPr lang="th-TH" altLang="en-US" dirty="0">
              <a:solidFill>
                <a:srgbClr val="000000"/>
              </a:solidFill>
              <a:latin typeface="FreesiaDSE" pitchFamily="34" charset="0"/>
              <a:ea typeface="SimSun"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A4A8CBC-94CA-4D7C-9BCB-136F6A0218C8}"/>
              </a:ext>
            </a:extLst>
          </p:cNvPr>
          <p:cNvSpPr>
            <a:spLocks noGrp="1" noChangeArrowheads="1"/>
          </p:cNvSpPr>
          <p:nvPr>
            <p:ph type="title"/>
          </p:nvPr>
        </p:nvSpPr>
        <p:spPr>
          <a:xfrm>
            <a:off x="1524000" y="292101"/>
            <a:ext cx="9144000" cy="738664"/>
          </a:xfrm>
        </p:spPr>
        <p:txBody>
          <a:bodyPr/>
          <a:lstStyle/>
          <a:p>
            <a:pPr eaLnBrk="1" hangingPunct="1">
              <a:defRPr/>
            </a:pPr>
            <a:r>
              <a:rPr lang="th-TH" altLang="zh-CN" sz="4800" b="1" dirty="0">
                <a:solidFill>
                  <a:srgbClr val="000000"/>
                </a:solidFill>
                <a:latin typeface="Angsana New" panose="02020603050405020304" pitchFamily="18" charset="-34"/>
                <a:cs typeface="Angsana New" panose="02020603050405020304" pitchFamily="18" charset="-34"/>
              </a:rPr>
              <a:t>2.  การนำเสนอแบบกึ่งบทความ</a:t>
            </a:r>
            <a:r>
              <a:rPr lang="th-TH" altLang="zh-CN" sz="4800" dirty="0">
                <a:solidFill>
                  <a:srgbClr val="000000"/>
                </a:solidFill>
                <a:latin typeface="Angsana New" panose="02020603050405020304" pitchFamily="18" charset="-34"/>
                <a:cs typeface="Angsana New" panose="02020603050405020304" pitchFamily="18" charset="-34"/>
              </a:rPr>
              <a:t> </a:t>
            </a:r>
            <a:endParaRPr lang="th-TH" sz="4800" dirty="0">
              <a:solidFill>
                <a:srgbClr val="000000"/>
              </a:solidFill>
              <a:latin typeface="Angsana New" panose="02020603050405020304" pitchFamily="18" charset="-34"/>
              <a:cs typeface="Angsana New" panose="02020603050405020304" pitchFamily="18" charset="-34"/>
            </a:endParaRPr>
          </a:p>
        </p:txBody>
      </p:sp>
      <p:sp>
        <p:nvSpPr>
          <p:cNvPr id="24579" name="Text Box 4">
            <a:extLst>
              <a:ext uri="{FF2B5EF4-FFF2-40B4-BE49-F238E27FC236}">
                <a16:creationId xmlns:a16="http://schemas.microsoft.com/office/drawing/2014/main" id="{16C56EA2-E5A1-41DA-9613-B2F64829F0C8}"/>
              </a:ext>
            </a:extLst>
          </p:cNvPr>
          <p:cNvSpPr txBox="1">
            <a:spLocks noChangeArrowheads="1"/>
          </p:cNvSpPr>
          <p:nvPr/>
        </p:nvSpPr>
        <p:spPr bwMode="auto">
          <a:xfrm>
            <a:off x="1524000" y="1557338"/>
            <a:ext cx="9144000" cy="487680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sz="2800" i="1" dirty="0">
                <a:solidFill>
                  <a:srgbClr val="000000"/>
                </a:solidFill>
                <a:latin typeface="Angsana New" panose="02020603050405020304" pitchFamily="18" charset="-34"/>
                <a:ea typeface="SimSun" panose="02010600030101010101" pitchFamily="2" charset="-122"/>
              </a:rPr>
              <a:t>           </a:t>
            </a:r>
            <a:r>
              <a:rPr lang="th-TH" altLang="zh-CN" sz="2800" dirty="0">
                <a:solidFill>
                  <a:srgbClr val="000000"/>
                </a:solidFill>
                <a:latin typeface="Angsana New" panose="02020603050405020304" pitchFamily="18" charset="-34"/>
                <a:ea typeface="SimSun" panose="02010600030101010101" pitchFamily="2" charset="-122"/>
                <a:cs typeface="+mj-cs"/>
              </a:rPr>
              <a:t>จากการวิเคราะห์คะแนนเฉลี่ยสะสมของนักศึกษา ปีการศึกษา 2543 -2547 พบว่า  นักศึกษาที่จบการศึกษาในระดับปริญญาตรี  รวมทุกหลักสูตรจะจบด้วยคะแนนเฉลี่ยสะสมระหว่าง  3.40 </a:t>
            </a:r>
            <a:r>
              <a:rPr lang="en-US" altLang="zh-CN" sz="2800" dirty="0">
                <a:solidFill>
                  <a:srgbClr val="000000"/>
                </a:solidFill>
                <a:latin typeface="Times New Roman" panose="02020603050405020304" pitchFamily="18" charset="0"/>
                <a:ea typeface="SimSun" panose="02010600030101010101" pitchFamily="2" charset="-122"/>
                <a:cs typeface="+mj-cs"/>
              </a:rPr>
              <a:t>–</a:t>
            </a:r>
            <a:r>
              <a:rPr lang="th-TH" altLang="zh-CN" sz="2800" dirty="0">
                <a:solidFill>
                  <a:srgbClr val="000000"/>
                </a:solidFill>
                <a:latin typeface="Angsana New" panose="02020603050405020304" pitchFamily="18" charset="-34"/>
                <a:ea typeface="SimSun" panose="02010600030101010101" pitchFamily="2" charset="-122"/>
                <a:cs typeface="+mj-cs"/>
              </a:rPr>
              <a:t> 3.53  โดยเฉลี่ย 3.48   เมื่อพิจารณารายหลักสูตรจำแนกเป็นคณะ พบว่า คณะที่นักศึกษาจบด้วยคะแนนเฉลี่ยสะสมไม่ต่ำกว่า  3.50 มี 7 แห่ง  เรียงลำดับจากมากไปน้อย ดังนี้ </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en-US" altLang="zh-CN" sz="2800" dirty="0">
                <a:solidFill>
                  <a:srgbClr val="000000"/>
                </a:solidFill>
                <a:latin typeface="Angsana New" panose="02020603050405020304" pitchFamily="18" charset="-34"/>
                <a:ea typeface="SimSun" panose="02010600030101010101" pitchFamily="2" charset="-122"/>
                <a:cs typeface="+mj-cs"/>
              </a:rPr>
              <a:t>	</a:t>
            </a:r>
            <a:r>
              <a:rPr lang="th-TH" altLang="zh-CN" sz="2800" dirty="0">
                <a:solidFill>
                  <a:srgbClr val="000000"/>
                </a:solidFill>
                <a:latin typeface="Angsana New" panose="02020603050405020304" pitchFamily="18" charset="-34"/>
                <a:ea typeface="SimSun" panose="02010600030101010101" pitchFamily="2" charset="-122"/>
                <a:cs typeface="+mj-cs"/>
              </a:rPr>
              <a:t>คณะเภสัชศาสตร์				3.61</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th-TH" altLang="zh-CN" sz="2800" dirty="0">
                <a:solidFill>
                  <a:srgbClr val="000000"/>
                </a:solidFill>
                <a:latin typeface="Angsana New" panose="02020603050405020304" pitchFamily="18" charset="-34"/>
                <a:ea typeface="SimSun" panose="02010600030101010101" pitchFamily="2" charset="-122"/>
                <a:cs typeface="+mj-cs"/>
              </a:rPr>
              <a:t>	คณะสังคมศาสตร์				3.60</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th-TH" altLang="zh-CN" sz="2800" dirty="0">
                <a:solidFill>
                  <a:srgbClr val="000000"/>
                </a:solidFill>
                <a:latin typeface="Angsana New" panose="02020603050405020304" pitchFamily="18" charset="-34"/>
                <a:ea typeface="SimSun" panose="02010600030101010101" pitchFamily="2" charset="-122"/>
                <a:cs typeface="+mj-cs"/>
              </a:rPr>
              <a:t>	คณะสาธารณสุขศาสตร์			3.58</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en-US" altLang="zh-CN" sz="2800" dirty="0">
                <a:solidFill>
                  <a:srgbClr val="000000"/>
                </a:solidFill>
                <a:latin typeface="Angsana New" panose="02020603050405020304" pitchFamily="18" charset="-34"/>
                <a:ea typeface="SimSun" panose="02010600030101010101" pitchFamily="2" charset="-122"/>
                <a:cs typeface="+mj-cs"/>
              </a:rPr>
              <a:t>	</a:t>
            </a:r>
            <a:r>
              <a:rPr lang="th-TH" altLang="zh-CN" sz="2800" dirty="0">
                <a:solidFill>
                  <a:srgbClr val="000000"/>
                </a:solidFill>
                <a:latin typeface="Angsana New" panose="02020603050405020304" pitchFamily="18" charset="-34"/>
                <a:ea typeface="SimSun" panose="02010600030101010101" pitchFamily="2" charset="-122"/>
                <a:cs typeface="+mj-cs"/>
              </a:rPr>
              <a:t>คณะรัฐศาสตร์				3.57</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th-TH" altLang="zh-CN" sz="2800" dirty="0">
                <a:solidFill>
                  <a:srgbClr val="000000"/>
                </a:solidFill>
                <a:latin typeface="Angsana New" panose="02020603050405020304" pitchFamily="18" charset="-34"/>
                <a:ea typeface="SimSun" panose="02010600030101010101" pitchFamily="2" charset="-122"/>
                <a:cs typeface="+mj-cs"/>
              </a:rPr>
              <a:t>	คณะพยาบาลศาสตร์			3.55</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en-US" altLang="zh-CN" sz="2800" dirty="0">
                <a:solidFill>
                  <a:srgbClr val="000000"/>
                </a:solidFill>
                <a:latin typeface="Angsana New" panose="02020603050405020304" pitchFamily="18" charset="-34"/>
                <a:ea typeface="SimSun" panose="02010600030101010101" pitchFamily="2" charset="-122"/>
                <a:cs typeface="+mj-cs"/>
              </a:rPr>
              <a:t>	</a:t>
            </a:r>
            <a:r>
              <a:rPr lang="th-TH" altLang="zh-CN" sz="2800" dirty="0">
                <a:solidFill>
                  <a:srgbClr val="000000"/>
                </a:solidFill>
                <a:latin typeface="Angsana New" panose="02020603050405020304" pitchFamily="18" charset="-34"/>
                <a:ea typeface="SimSun" panose="02010600030101010101" pitchFamily="2" charset="-122"/>
                <a:cs typeface="+mj-cs"/>
              </a:rPr>
              <a:t>คณะครุศาสตร์				3.55</a:t>
            </a:r>
            <a:endParaRPr lang="en-US" altLang="zh-CN" sz="2800" dirty="0">
              <a:solidFill>
                <a:srgbClr val="000000"/>
              </a:solidFill>
              <a:latin typeface="Angsana New" panose="02020603050405020304" pitchFamily="18" charset="-34"/>
              <a:ea typeface="SimSun" panose="02010600030101010101" pitchFamily="2" charset="-122"/>
              <a:cs typeface="+mj-cs"/>
            </a:endParaRPr>
          </a:p>
          <a:p>
            <a:pPr eaLnBrk="1" hangingPunct="1">
              <a:spcBef>
                <a:spcPct val="0"/>
              </a:spcBef>
              <a:buClrTx/>
              <a:buSzTx/>
              <a:buFontTx/>
              <a:buNone/>
            </a:pPr>
            <a:r>
              <a:rPr lang="th-TH" altLang="zh-CN" sz="2800" dirty="0">
                <a:solidFill>
                  <a:srgbClr val="000000"/>
                </a:solidFill>
                <a:latin typeface="Angsana New" panose="02020603050405020304" pitchFamily="18" charset="-34"/>
                <a:ea typeface="SimSun" panose="02010600030101010101" pitchFamily="2" charset="-122"/>
                <a:cs typeface="+mj-cs"/>
              </a:rPr>
              <a:t>	คณะทันตแพทย์				3.54</a:t>
            </a:r>
            <a:endParaRPr lang="th-TH" altLang="en-US" sz="2800" dirty="0">
              <a:solidFill>
                <a:srgbClr val="000000"/>
              </a:solidFill>
              <a:latin typeface="FreesiaDSE" pitchFamily="34" charset="0"/>
              <a:ea typeface="SimSun" panose="02010600030101010101" pitchFamily="2" charset="-122"/>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5F1DBC-D593-4AA2-BEE5-EA5CB3202281}"/>
              </a:ext>
            </a:extLst>
          </p:cNvPr>
          <p:cNvSpPr>
            <a:spLocks noGrp="1" noChangeArrowheads="1"/>
          </p:cNvSpPr>
          <p:nvPr>
            <p:ph type="title"/>
          </p:nvPr>
        </p:nvSpPr>
        <p:spPr>
          <a:xfrm>
            <a:off x="1524000" y="144463"/>
            <a:ext cx="9144000" cy="620712"/>
          </a:xfrm>
          <a:noFill/>
          <a:extLst>
            <a:ext uri="{909E8E84-426E-40DD-AFC4-6F175D3DCCD1}">
              <a14:hiddenFill xmlns:a14="http://schemas.microsoft.com/office/drawing/2010/main">
                <a:solidFill>
                  <a:srgbClr val="FFFFFF"/>
                </a:solidFill>
              </a14:hiddenFill>
            </a:ext>
          </a:extLst>
        </p:spPr>
        <p:txBody>
          <a:bodyPr/>
          <a:lstStyle/>
          <a:p>
            <a:pPr eaLnBrk="1" hangingPunct="1"/>
            <a:r>
              <a:rPr lang="th-TH" altLang="zh-CN" sz="4000" dirty="0">
                <a:solidFill>
                  <a:srgbClr val="000000"/>
                </a:solidFill>
                <a:cs typeface="DilleniaUPC" panose="02020603050405020304" pitchFamily="18" charset="-34"/>
              </a:rPr>
              <a:t>3</a:t>
            </a:r>
            <a:r>
              <a:rPr lang="th-TH" altLang="zh-CN" sz="4000" dirty="0">
                <a:solidFill>
                  <a:srgbClr val="000000"/>
                </a:solidFill>
                <a:cs typeface="+mj-cs"/>
              </a:rPr>
              <a:t>.  การนำเสนอด้วยตารางประกอบบทความ </a:t>
            </a:r>
            <a:endParaRPr lang="th-TH" altLang="en-US" sz="4000" dirty="0">
              <a:solidFill>
                <a:srgbClr val="000000"/>
              </a:solidFill>
              <a:cs typeface="+mj-cs"/>
            </a:endParaRPr>
          </a:p>
        </p:txBody>
      </p:sp>
      <p:sp>
        <p:nvSpPr>
          <p:cNvPr id="25603" name="Rectangle 3">
            <a:extLst>
              <a:ext uri="{FF2B5EF4-FFF2-40B4-BE49-F238E27FC236}">
                <a16:creationId xmlns:a16="http://schemas.microsoft.com/office/drawing/2014/main" id="{BA35B538-B187-49E5-916E-F4E19E0E2BA8}"/>
              </a:ext>
            </a:extLst>
          </p:cNvPr>
          <p:cNvSpPr>
            <a:spLocks noGrp="1" noChangeArrowheads="1"/>
          </p:cNvSpPr>
          <p:nvPr>
            <p:ph type="body" sz="half" idx="1"/>
          </p:nvPr>
        </p:nvSpPr>
        <p:spPr>
          <a:xfrm>
            <a:off x="1524000" y="908050"/>
            <a:ext cx="9144000" cy="398571"/>
          </a:xfrm>
          <a:solidFill>
            <a:srgbClr val="DDDDDD"/>
          </a:solidFill>
        </p:spPr>
        <p:txBody>
          <a:bodyPr/>
          <a:lstStyle/>
          <a:p>
            <a:pPr eaLnBrk="1" hangingPunct="1">
              <a:lnSpc>
                <a:spcPct val="90000"/>
              </a:lnSpc>
              <a:buFontTx/>
              <a:buNone/>
            </a:pPr>
            <a:r>
              <a:rPr lang="th-TH" altLang="en-US" sz="2800" dirty="0">
                <a:solidFill>
                  <a:srgbClr val="000000"/>
                </a:solidFill>
                <a:cs typeface="+mj-cs"/>
              </a:rPr>
              <a:t>3.1  การนำเสนอข้อมูลจำนวน (ความถี่) และร้อยละ</a:t>
            </a:r>
          </a:p>
        </p:txBody>
      </p:sp>
      <p:sp>
        <p:nvSpPr>
          <p:cNvPr id="25604" name="Text Box 4">
            <a:extLst>
              <a:ext uri="{FF2B5EF4-FFF2-40B4-BE49-F238E27FC236}">
                <a16:creationId xmlns:a16="http://schemas.microsoft.com/office/drawing/2014/main" id="{CFF25645-A8B5-4E76-BA9D-485A3325DC53}"/>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graphicFrame>
        <p:nvGraphicFramePr>
          <p:cNvPr id="54440" name="Group 168">
            <a:extLst>
              <a:ext uri="{FF2B5EF4-FFF2-40B4-BE49-F238E27FC236}">
                <a16:creationId xmlns:a16="http://schemas.microsoft.com/office/drawing/2014/main" id="{CF81C5AA-7F62-4824-B7D7-B15F1264E998}"/>
              </a:ext>
            </a:extLst>
          </p:cNvPr>
          <p:cNvGraphicFramePr>
            <a:graphicFrameLocks noGrp="1"/>
          </p:cNvGraphicFramePr>
          <p:nvPr>
            <p:ph sz="half" idx="2"/>
          </p:nvPr>
        </p:nvGraphicFramePr>
        <p:xfrm>
          <a:off x="1774825" y="1844675"/>
          <a:ext cx="8280400" cy="3657600"/>
        </p:xfrm>
        <a:graphic>
          <a:graphicData uri="http://schemas.openxmlformats.org/drawingml/2006/table">
            <a:tbl>
              <a:tblPr/>
              <a:tblGrid>
                <a:gridCol w="2760663">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60662">
                  <a:extLst>
                    <a:ext uri="{9D8B030D-6E8A-4147-A177-3AD203B41FA5}">
                      <a16:colId xmlns:a16="http://schemas.microsoft.com/office/drawing/2014/main" val="20002"/>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อาชีพ</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จำนวน (คน)</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ร้อยละ</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ค้าขาย</a:t>
                      </a: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300</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37.50</a:t>
                      </a: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รับราชการ</a:t>
                      </a: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200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25.00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รัฐวิสาหกิจ</a:t>
                      </a: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125</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15.63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เกษตรกร</a:t>
                      </a: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100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12.50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ลูกจ้าง</a:t>
                      </a: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50</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6.25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ไม่มี</a:t>
                      </a: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25</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3.13</a:t>
                      </a: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รวม</a:t>
                      </a: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Angsana New" pitchFamily="18" charset="-34"/>
                          <a:ea typeface="SimSun" pitchFamily="2" charset="-122"/>
                          <a:cs typeface="DilleniaUPC" pitchFamily="18" charset="-34"/>
                        </a:rPr>
                        <a:t>800</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rgbClr val="000000"/>
                          </a:solidFill>
                          <a:effectLst/>
                          <a:latin typeface="Angsana New" pitchFamily="18" charset="-34"/>
                          <a:ea typeface="SimSun" pitchFamily="2" charset="-122"/>
                          <a:cs typeface="DilleniaUPC" pitchFamily="18" charset="-34"/>
                        </a:rPr>
                        <a:t>100.00</a:t>
                      </a: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34" name="Text Box 163">
            <a:extLst>
              <a:ext uri="{FF2B5EF4-FFF2-40B4-BE49-F238E27FC236}">
                <a16:creationId xmlns:a16="http://schemas.microsoft.com/office/drawing/2014/main" id="{ABEBE813-4659-43A3-837D-F53CD808DB41}"/>
              </a:ext>
            </a:extLst>
          </p:cNvPr>
          <p:cNvSpPr txBox="1">
            <a:spLocks noChangeArrowheads="1"/>
          </p:cNvSpPr>
          <p:nvPr/>
        </p:nvSpPr>
        <p:spPr bwMode="auto">
          <a:xfrm>
            <a:off x="533400" y="5694382"/>
            <a:ext cx="11506200" cy="95410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th-TH" altLang="zh-CN" sz="2800" dirty="0">
                <a:solidFill>
                  <a:srgbClr val="000000"/>
                </a:solidFill>
                <a:latin typeface="Angsana New" panose="02020603050405020304" pitchFamily="18" charset="-34"/>
                <a:cs typeface="DilleniaUPC" panose="02020603050405020304" pitchFamily="18" charset="-34"/>
              </a:rPr>
              <a:t>  	จากตาราง 1  พบว่า กลุ่มตัวอย่างส่วนมากมีอาชีพค้าขาย (ร้อยละ 37.50)  รองลงมาคือ รับราชการ  และรัฐวิสาหกิจ ตามลำดับ และมีเพียงร้อยละ  3.13  ที่ไม่มีอาชีพ </a:t>
            </a:r>
            <a:endParaRPr lang="th-TH" altLang="en-US" sz="2800" dirty="0">
              <a:solidFill>
                <a:srgbClr val="000000"/>
              </a:solidFill>
              <a:latin typeface="Angsana New" panose="02020603050405020304" pitchFamily="18" charset="-34"/>
              <a:cs typeface="DilleniaUPC" panose="02020603050405020304" pitchFamily="18" charset="-34"/>
            </a:endParaRPr>
          </a:p>
        </p:txBody>
      </p:sp>
      <p:sp>
        <p:nvSpPr>
          <p:cNvPr id="25635" name="Text Box 164">
            <a:extLst>
              <a:ext uri="{FF2B5EF4-FFF2-40B4-BE49-F238E27FC236}">
                <a16:creationId xmlns:a16="http://schemas.microsoft.com/office/drawing/2014/main" id="{6CBEBE45-FAF0-493D-9534-DB5ADD4514C4}"/>
              </a:ext>
            </a:extLst>
          </p:cNvPr>
          <p:cNvSpPr txBox="1">
            <a:spLocks noChangeArrowheads="1"/>
          </p:cNvSpPr>
          <p:nvPr/>
        </p:nvSpPr>
        <p:spPr bwMode="auto">
          <a:xfrm>
            <a:off x="1524001" y="1412876"/>
            <a:ext cx="6227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zh-CN" sz="2800" b="1" dirty="0">
                <a:solidFill>
                  <a:srgbClr val="000000"/>
                </a:solidFill>
                <a:latin typeface="Angsana New" panose="02020603050405020304" pitchFamily="18" charset="-34"/>
                <a:cs typeface="+mj-cs"/>
              </a:rPr>
              <a:t>ตาราง </a:t>
            </a:r>
            <a:r>
              <a:rPr lang="th-TH" altLang="zh-CN" sz="2800" dirty="0">
                <a:solidFill>
                  <a:srgbClr val="000000"/>
                </a:solidFill>
                <a:latin typeface="Angsana New" panose="02020603050405020304" pitchFamily="18" charset="-34"/>
                <a:cs typeface="+mj-cs"/>
              </a:rPr>
              <a:t>1   จำนวนและร้อยละอาชีพของกลุ่มตัวอย่าง </a:t>
            </a:r>
            <a:endParaRPr lang="th-TH" altLang="en-US" sz="2800" dirty="0">
              <a:solidFill>
                <a:srgbClr val="000000"/>
              </a:solidFill>
              <a:latin typeface="Angsana New" panose="02020603050405020304" pitchFamily="18" charset="-34"/>
              <a:cs typeface="+mj-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662B4E08-3F8E-47D5-8878-C940A57C7788}"/>
              </a:ext>
            </a:extLst>
          </p:cNvPr>
          <p:cNvSpPr>
            <a:spLocks noGrp="1" noChangeArrowheads="1"/>
          </p:cNvSpPr>
          <p:nvPr>
            <p:ph type="body" sz="half" idx="1"/>
          </p:nvPr>
        </p:nvSpPr>
        <p:spPr>
          <a:xfrm>
            <a:off x="1524000" y="260350"/>
            <a:ext cx="9144000" cy="553998"/>
          </a:xfrm>
          <a:solidFill>
            <a:srgbClr val="DDDDDD"/>
          </a:solidFill>
        </p:spPr>
        <p:txBody>
          <a:bodyPr/>
          <a:lstStyle/>
          <a:p>
            <a:pPr eaLnBrk="1" hangingPunct="1">
              <a:buFontTx/>
              <a:buNone/>
            </a:pPr>
            <a:r>
              <a:rPr lang="th-TH" altLang="en-US" sz="3600" dirty="0">
                <a:solidFill>
                  <a:srgbClr val="000000"/>
                </a:solidFill>
                <a:latin typeface="Angsana New" panose="02020603050405020304" pitchFamily="18" charset="-34"/>
                <a:cs typeface="Angsana New" panose="02020603050405020304" pitchFamily="18" charset="-34"/>
              </a:rPr>
              <a:t>3.2  การนำเสนอข้อมูลสถิติพื้นฐาน (ค่าเฉลี่ย  ค่าเบี่ยงเบนมาตรฐาน)</a:t>
            </a:r>
          </a:p>
        </p:txBody>
      </p:sp>
      <p:sp>
        <p:nvSpPr>
          <p:cNvPr id="26627" name="Text Box 4">
            <a:extLst>
              <a:ext uri="{FF2B5EF4-FFF2-40B4-BE49-F238E27FC236}">
                <a16:creationId xmlns:a16="http://schemas.microsoft.com/office/drawing/2014/main" id="{F66F0F98-7B61-4383-9485-161EBBB6C609}"/>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sp>
        <p:nvSpPr>
          <p:cNvPr id="26628" name="Text Box 36">
            <a:extLst>
              <a:ext uri="{FF2B5EF4-FFF2-40B4-BE49-F238E27FC236}">
                <a16:creationId xmlns:a16="http://schemas.microsoft.com/office/drawing/2014/main" id="{AAA9F0C7-1941-441D-B2AA-3D34C58459CB}"/>
              </a:ext>
            </a:extLst>
          </p:cNvPr>
          <p:cNvSpPr txBox="1">
            <a:spLocks noChangeArrowheads="1"/>
          </p:cNvSpPr>
          <p:nvPr/>
        </p:nvSpPr>
        <p:spPr bwMode="auto">
          <a:xfrm>
            <a:off x="609600" y="5140326"/>
            <a:ext cx="10972800" cy="138499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th-TH" altLang="zh-CN" sz="2800" dirty="0">
                <a:solidFill>
                  <a:srgbClr val="000000"/>
                </a:solidFill>
                <a:latin typeface="Angsana New" panose="02020603050405020304" pitchFamily="18" charset="-34"/>
                <a:cs typeface="DilleniaUPC" panose="02020603050405020304" pitchFamily="18" charset="-34"/>
              </a:rPr>
              <a:t>                จากตาราง 2 พบว่า  โดยเฉลี่ยกลุ่มตัวอย่างมีอายุประมาณ 33 ปี  อายุต่ำสุด 18 ปี  และอายุสูงสุด 56 ปี   มีการศึกษาสูงกว่าภาคบังคับเล็กน้อย   มีรายได้เฉลี่ยเดือนละ  8,005.00  บาท มีผู้มีรายได้ต่ำสุด 500 ต่อเดือน  และสูงสุด 22,200 บาทต่อเดือน </a:t>
            </a:r>
            <a:endParaRPr lang="th-TH" altLang="en-US" sz="2800" dirty="0">
              <a:solidFill>
                <a:srgbClr val="000000"/>
              </a:solidFill>
              <a:latin typeface="Angsana New" panose="02020603050405020304" pitchFamily="18" charset="-34"/>
              <a:cs typeface="DilleniaUPC" panose="02020603050405020304" pitchFamily="18" charset="-34"/>
            </a:endParaRPr>
          </a:p>
        </p:txBody>
      </p:sp>
      <p:sp>
        <p:nvSpPr>
          <p:cNvPr id="26629" name="Text Box 37">
            <a:extLst>
              <a:ext uri="{FF2B5EF4-FFF2-40B4-BE49-F238E27FC236}">
                <a16:creationId xmlns:a16="http://schemas.microsoft.com/office/drawing/2014/main" id="{13492FDF-E4CE-46AF-8EA0-17C5A9468059}"/>
              </a:ext>
            </a:extLst>
          </p:cNvPr>
          <p:cNvSpPr txBox="1">
            <a:spLocks noChangeArrowheads="1"/>
          </p:cNvSpPr>
          <p:nvPr/>
        </p:nvSpPr>
        <p:spPr bwMode="auto">
          <a:xfrm>
            <a:off x="1631951" y="1336675"/>
            <a:ext cx="8208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en-US" b="1" dirty="0">
                <a:solidFill>
                  <a:srgbClr val="000000"/>
                </a:solidFill>
                <a:latin typeface="Angsana New" panose="02020603050405020304" pitchFamily="18" charset="-34"/>
              </a:rPr>
              <a:t>ตาราง 2   </a:t>
            </a:r>
            <a:r>
              <a:rPr lang="th-TH" altLang="en-US" dirty="0">
                <a:solidFill>
                  <a:srgbClr val="000000"/>
                </a:solidFill>
                <a:latin typeface="Angsana New" panose="02020603050405020304" pitchFamily="18" charset="-34"/>
              </a:rPr>
              <a:t>ข้อมูลพื้นฐานของกลุ่มตัวอย่าง</a:t>
            </a:r>
          </a:p>
        </p:txBody>
      </p:sp>
      <p:graphicFrame>
        <p:nvGraphicFramePr>
          <p:cNvPr id="58568" name="Group 200">
            <a:extLst>
              <a:ext uri="{FF2B5EF4-FFF2-40B4-BE49-F238E27FC236}">
                <a16:creationId xmlns:a16="http://schemas.microsoft.com/office/drawing/2014/main" id="{3A6F3C92-10AF-4B02-857B-61767ACE0E30}"/>
              </a:ext>
            </a:extLst>
          </p:cNvPr>
          <p:cNvGraphicFramePr>
            <a:graphicFrameLocks noGrp="1"/>
          </p:cNvGraphicFramePr>
          <p:nvPr>
            <p:ph sz="half" idx="2"/>
          </p:nvPr>
        </p:nvGraphicFramePr>
        <p:xfrm>
          <a:off x="1524000" y="1905000"/>
          <a:ext cx="9144000" cy="2928938"/>
        </p:xfrm>
        <a:graphic>
          <a:graphicData uri="http://schemas.openxmlformats.org/drawingml/2006/table">
            <a:tbl>
              <a:tblPr/>
              <a:tblGrid>
                <a:gridCol w="3013075">
                  <a:extLst>
                    <a:ext uri="{9D8B030D-6E8A-4147-A177-3AD203B41FA5}">
                      <a16:colId xmlns:a16="http://schemas.microsoft.com/office/drawing/2014/main" val="20000"/>
                    </a:ext>
                  </a:extLst>
                </a:gridCol>
                <a:gridCol w="1225550">
                  <a:extLst>
                    <a:ext uri="{9D8B030D-6E8A-4147-A177-3AD203B41FA5}">
                      <a16:colId xmlns:a16="http://schemas.microsoft.com/office/drawing/2014/main" val="20001"/>
                    </a:ext>
                  </a:extLst>
                </a:gridCol>
                <a:gridCol w="1227138">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1227137">
                  <a:extLst>
                    <a:ext uri="{9D8B030D-6E8A-4147-A177-3AD203B41FA5}">
                      <a16:colId xmlns:a16="http://schemas.microsoft.com/office/drawing/2014/main" val="20004"/>
                    </a:ext>
                  </a:extLst>
                </a:gridCol>
                <a:gridCol w="1225550">
                  <a:extLst>
                    <a:ext uri="{9D8B030D-6E8A-4147-A177-3AD203B41FA5}">
                      <a16:colId xmlns:a16="http://schemas.microsoft.com/office/drawing/2014/main" val="20005"/>
                    </a:ext>
                  </a:extLst>
                </a:gridCol>
              </a:tblGrid>
              <a:tr h="1206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จำนวน</a:t>
                      </a: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(คน)</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ค่าต่ำสุด</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ค่าสูงสุด</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ค่าเฉลี่ย</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ค่าเบี่ยงเบนมาตรฐาน</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อายุ (ปี)</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56</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32.8</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19.80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การศึกษา (จำนวนปี)</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16</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7.50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4.91</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รายได้ต่อเดือน (บาท)</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180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500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22,200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3,005.00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332.48</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E339009-7426-46DA-A87D-2FE42F01E72F}"/>
              </a:ext>
            </a:extLst>
          </p:cNvPr>
          <p:cNvSpPr>
            <a:spLocks noGrp="1" noChangeArrowheads="1"/>
          </p:cNvSpPr>
          <p:nvPr>
            <p:ph type="body" sz="half" idx="1"/>
          </p:nvPr>
        </p:nvSpPr>
        <p:spPr>
          <a:xfrm>
            <a:off x="1524000" y="260350"/>
            <a:ext cx="9144000" cy="553998"/>
          </a:xfrm>
          <a:solidFill>
            <a:srgbClr val="DDDDDD"/>
          </a:solidFill>
        </p:spPr>
        <p:txBody>
          <a:bodyPr/>
          <a:lstStyle/>
          <a:p>
            <a:pPr eaLnBrk="1" hangingPunct="1">
              <a:buFontTx/>
              <a:buNone/>
            </a:pPr>
            <a:r>
              <a:rPr lang="th-TH" altLang="en-US" sz="3600" dirty="0">
                <a:solidFill>
                  <a:srgbClr val="000000"/>
                </a:solidFill>
                <a:latin typeface="Angsana New" panose="02020603050405020304" pitchFamily="18" charset="-34"/>
                <a:cs typeface="+mj-cs"/>
              </a:rPr>
              <a:t>3.3  การนำเสนอการวิเคราะห์ข้อมูลด้วย chi-square</a:t>
            </a:r>
          </a:p>
        </p:txBody>
      </p:sp>
      <p:sp>
        <p:nvSpPr>
          <p:cNvPr id="27651" name="Text Box 3">
            <a:extLst>
              <a:ext uri="{FF2B5EF4-FFF2-40B4-BE49-F238E27FC236}">
                <a16:creationId xmlns:a16="http://schemas.microsoft.com/office/drawing/2014/main" id="{3E5E818B-56D3-4062-9F44-5CAF5C75231C}"/>
              </a:ext>
            </a:extLst>
          </p:cNvPr>
          <p:cNvSpPr txBox="1">
            <a:spLocks noChangeArrowheads="1"/>
          </p:cNvSpPr>
          <p:nvPr/>
        </p:nvSpPr>
        <p:spPr bwMode="auto">
          <a:xfrm>
            <a:off x="1774826" y="3141663"/>
            <a:ext cx="856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endParaRPr lang="en-US" altLang="en-US" sz="4400">
              <a:latin typeface="FreesiaDSE" pitchFamily="34" charset="0"/>
              <a:cs typeface="FreesiaUPC" panose="020B0604020202020204" pitchFamily="34" charset="-34"/>
            </a:endParaRPr>
          </a:p>
        </p:txBody>
      </p:sp>
      <p:sp>
        <p:nvSpPr>
          <p:cNvPr id="27652" name="Text Box 4">
            <a:extLst>
              <a:ext uri="{FF2B5EF4-FFF2-40B4-BE49-F238E27FC236}">
                <a16:creationId xmlns:a16="http://schemas.microsoft.com/office/drawing/2014/main" id="{03A4FD7A-64A2-4180-8E3D-69F810E7231C}"/>
              </a:ext>
            </a:extLst>
          </p:cNvPr>
          <p:cNvSpPr txBox="1">
            <a:spLocks noChangeArrowheads="1"/>
          </p:cNvSpPr>
          <p:nvPr/>
        </p:nvSpPr>
        <p:spPr bwMode="auto">
          <a:xfrm>
            <a:off x="457200" y="4952999"/>
            <a:ext cx="11582400" cy="156966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50000"/>
              </a:spcBef>
              <a:buClrTx/>
              <a:buSzTx/>
              <a:buFontTx/>
              <a:buNone/>
            </a:pPr>
            <a:r>
              <a:rPr lang="th-TH" altLang="zh-CN" sz="2400" dirty="0">
                <a:solidFill>
                  <a:srgbClr val="000000"/>
                </a:solidFill>
                <a:latin typeface="Angsana New" panose="02020603050405020304" pitchFamily="18" charset="-34"/>
                <a:cs typeface="DilleniaUPC" panose="02020603050405020304" pitchFamily="18" charset="-34"/>
              </a:rPr>
              <a:t>                </a:t>
            </a:r>
            <a:r>
              <a:rPr lang="th-TH" altLang="zh-CN" sz="2400" dirty="0">
                <a:solidFill>
                  <a:srgbClr val="000000"/>
                </a:solidFill>
                <a:latin typeface="Angsana New" panose="02020603050405020304" pitchFamily="18" charset="-34"/>
                <a:cs typeface="+mj-cs"/>
              </a:rPr>
              <a:t>จากตาราง 3  การวิเคราะห์ความสัมพันธ์ระหว่างประเภทหนังสือพิมพ์ที่ชอบอ่านมากที่สุดกับภูมิภาคที่อาศัยของประชาชน พบว่า ประเภทหนังสือพิมพ์ที่ชอบอ่านมากที่สุดมีความสัมพันธ์กับภูมิภาคที่อาศัยของประชาชน อย่างมีนัยสำคัญทางสถิติที่ระดับ  .05  กล่าวคือ  หนังสือพิมพ์ที่คนชอบอ่านมากที่สุด คือ หนังสือพิมพ์  ก    รองลงมาคือ หนังสือพิมพ์ ข  ค  และ ง  ตามลำดับ   โดยภาคใต้  ภาคอิสาน  และภาคเหนือ ชอบอ่านหนังสือพิมพ์ ก  มากที่สุด ส่วนภาคกลางชอบอ่านหนังสือพิมพ์ ค มากที่สุด </a:t>
            </a:r>
            <a:endParaRPr lang="th-TH" altLang="en-US" sz="2400" dirty="0">
              <a:solidFill>
                <a:srgbClr val="000000"/>
              </a:solidFill>
              <a:latin typeface="Angsana New" panose="02020603050405020304" pitchFamily="18" charset="-34"/>
              <a:cs typeface="+mj-cs"/>
            </a:endParaRPr>
          </a:p>
        </p:txBody>
      </p:sp>
      <p:sp>
        <p:nvSpPr>
          <p:cNvPr id="27653" name="Text Box 5">
            <a:extLst>
              <a:ext uri="{FF2B5EF4-FFF2-40B4-BE49-F238E27FC236}">
                <a16:creationId xmlns:a16="http://schemas.microsoft.com/office/drawing/2014/main" id="{DEEB53A8-E47B-4FE7-BE50-34E2D4A23297}"/>
              </a:ext>
            </a:extLst>
          </p:cNvPr>
          <p:cNvSpPr txBox="1">
            <a:spLocks noChangeArrowheads="1"/>
          </p:cNvSpPr>
          <p:nvPr/>
        </p:nvSpPr>
        <p:spPr bwMode="auto">
          <a:xfrm>
            <a:off x="1524000" y="974467"/>
            <a:ext cx="1051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en-US" sz="2400" b="1" dirty="0">
                <a:solidFill>
                  <a:srgbClr val="000000"/>
                </a:solidFill>
                <a:latin typeface="Angsana New" panose="02020603050405020304" pitchFamily="18" charset="-34"/>
              </a:rPr>
              <a:t>ตาราง 3   </a:t>
            </a:r>
            <a:r>
              <a:rPr lang="th-TH" altLang="en-US" sz="2400" dirty="0">
                <a:solidFill>
                  <a:srgbClr val="000000"/>
                </a:solidFill>
                <a:latin typeface="Angsana New" panose="02020603050405020304" pitchFamily="18" charset="-34"/>
              </a:rPr>
              <a:t>ผลการวิเคราะห์ความสัมพันธ์ระหว่างประเภทหนังสือพิมพ์ที่ชอบอ่านมากที่สุดกับภูมิภาคที่อาศัย  ของประชาชน</a:t>
            </a:r>
          </a:p>
        </p:txBody>
      </p:sp>
      <p:graphicFrame>
        <p:nvGraphicFramePr>
          <p:cNvPr id="59757" name="Group 365">
            <a:extLst>
              <a:ext uri="{FF2B5EF4-FFF2-40B4-BE49-F238E27FC236}">
                <a16:creationId xmlns:a16="http://schemas.microsoft.com/office/drawing/2014/main" id="{4B818EF9-B287-4D42-9FF3-63CE3A83860B}"/>
              </a:ext>
            </a:extLst>
          </p:cNvPr>
          <p:cNvGraphicFramePr>
            <a:graphicFrameLocks noGrp="1"/>
          </p:cNvGraphicFramePr>
          <p:nvPr>
            <p:ph sz="half" idx="2"/>
            <p:extLst>
              <p:ext uri="{D42A27DB-BD31-4B8C-83A1-F6EECF244321}">
                <p14:modId xmlns:p14="http://schemas.microsoft.com/office/powerpoint/2010/main" val="3261207276"/>
              </p:ext>
            </p:extLst>
          </p:nvPr>
        </p:nvGraphicFramePr>
        <p:xfrm>
          <a:off x="1771197" y="1698802"/>
          <a:ext cx="9144000" cy="3049585"/>
        </p:xfrm>
        <a:graphic>
          <a:graphicData uri="http://schemas.openxmlformats.org/drawingml/2006/table">
            <a:tbl>
              <a:tblPr/>
              <a:tblGrid>
                <a:gridCol w="2219325">
                  <a:extLst>
                    <a:ext uri="{9D8B030D-6E8A-4147-A177-3AD203B41FA5}">
                      <a16:colId xmlns:a16="http://schemas.microsoft.com/office/drawing/2014/main" val="20000"/>
                    </a:ext>
                  </a:extLst>
                </a:gridCol>
                <a:gridCol w="993775">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993775">
                  <a:extLst>
                    <a:ext uri="{9D8B030D-6E8A-4147-A177-3AD203B41FA5}">
                      <a16:colId xmlns:a16="http://schemas.microsoft.com/office/drawing/2014/main" val="20003"/>
                    </a:ext>
                  </a:extLst>
                </a:gridCol>
                <a:gridCol w="993775">
                  <a:extLst>
                    <a:ext uri="{9D8B030D-6E8A-4147-A177-3AD203B41FA5}">
                      <a16:colId xmlns:a16="http://schemas.microsoft.com/office/drawing/2014/main" val="20004"/>
                    </a:ext>
                  </a:extLst>
                </a:gridCol>
                <a:gridCol w="993775">
                  <a:extLst>
                    <a:ext uri="{9D8B030D-6E8A-4147-A177-3AD203B41FA5}">
                      <a16:colId xmlns:a16="http://schemas.microsoft.com/office/drawing/2014/main" val="20005"/>
                    </a:ext>
                  </a:extLst>
                </a:gridCol>
                <a:gridCol w="1058862">
                  <a:extLst>
                    <a:ext uri="{9D8B030D-6E8A-4147-A177-3AD203B41FA5}">
                      <a16:colId xmlns:a16="http://schemas.microsoft.com/office/drawing/2014/main" val="20006"/>
                    </a:ext>
                  </a:extLst>
                </a:gridCol>
                <a:gridCol w="895350">
                  <a:extLst>
                    <a:ext uri="{9D8B030D-6E8A-4147-A177-3AD203B41FA5}">
                      <a16:colId xmlns:a16="http://schemas.microsoft.com/office/drawing/2014/main" val="20007"/>
                    </a:ext>
                  </a:extLst>
                </a:gridCol>
              </a:tblGrid>
              <a:tr h="4267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ประเภทหนังสือพิมพ์ที่ชอบอ่านมากที่สุด</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ภูมิภาคที่อาศัยของประชาชน</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chi-square</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ระดับนัยสำคัญ</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900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กลาง</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เหนือ</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อิสาน</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ใต้</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รวม</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ก</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510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245.211*</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.025</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ข</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80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320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ค</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ง</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160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26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รวม</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200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350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300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a:ln>
                            <a:noFill/>
                          </a:ln>
                          <a:solidFill>
                            <a:srgbClr val="000000"/>
                          </a:solidFill>
                          <a:effectLst/>
                          <a:latin typeface="Cordia New" pitchFamily="34" charset="-34"/>
                          <a:ea typeface="SimSun" pitchFamily="2" charset="-122"/>
                          <a:cs typeface="DilleniaUPC" pitchFamily="18" charset="-34"/>
                        </a:rPr>
                        <a:t>400</a:t>
                      </a:r>
                      <a:endParaRPr kumimoji="0" lang="th-TH" sz="22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2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1250</a:t>
                      </a:r>
                      <a:endParaRPr kumimoji="0" lang="th-TH" sz="22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7595" y="534923"/>
            <a:ext cx="8910955" cy="775533"/>
          </a:xfrm>
          <a:prstGeom prst="rect">
            <a:avLst/>
          </a:prstGeom>
          <a:solidFill>
            <a:srgbClr val="6F2F9F"/>
          </a:solidFill>
        </p:spPr>
        <p:txBody>
          <a:bodyPr vert="horz" wrap="square" lIns="0" tIns="0" rIns="0" bIns="0" rtlCol="0">
            <a:spAutoFit/>
          </a:bodyPr>
          <a:lstStyle/>
          <a:p>
            <a:pPr marL="177800" marR="0">
              <a:spcBef>
                <a:spcPts val="0"/>
              </a:spcBef>
              <a:spcAft>
                <a:spcPts val="0"/>
              </a:spcAft>
            </a:pPr>
            <a:r>
              <a:rPr lang="en-US" sz="3600" b="1" dirty="0" err="1">
                <a:solidFill>
                  <a:srgbClr val="FFFF00"/>
                </a:solidFill>
                <a:latin typeface="BrowalliaUPC" panose="020B0604020202020204" pitchFamily="34" charset="-34"/>
                <a:ea typeface="BrowalliaUPC" panose="020B0604020202020204" pitchFamily="34" charset="-34"/>
                <a:cs typeface="Arial" panose="020B0604020202020204" pitchFamily="34" charset="0"/>
              </a:rPr>
              <a:t>การก</a:t>
            </a:r>
            <a:r>
              <a:rPr lang="th-TH" sz="3600" b="1" dirty="0">
                <a:solidFill>
                  <a:srgbClr val="FFFF00"/>
                </a:solidFill>
                <a:latin typeface="BrowalliaUPC" panose="020B0604020202020204" pitchFamily="34" charset="-34"/>
                <a:ea typeface="BrowalliaUPC" panose="020B0604020202020204" pitchFamily="34" charset="-34"/>
                <a:cs typeface="Arial" panose="020B0604020202020204" pitchFamily="34" charset="0"/>
              </a:rPr>
              <a:t>ำ</a:t>
            </a:r>
            <a:r>
              <a:rPr lang="en-US" sz="3600" b="1" dirty="0" err="1">
                <a:solidFill>
                  <a:srgbClr val="FFFF00"/>
                </a:solidFill>
                <a:latin typeface="BrowalliaUPC" panose="020B0604020202020204" pitchFamily="34" charset="-34"/>
                <a:ea typeface="BrowalliaUPC" panose="020B0604020202020204" pitchFamily="34" charset="-34"/>
                <a:cs typeface="Arial" panose="020B0604020202020204" pitchFamily="34" charset="0"/>
              </a:rPr>
              <a:t>หนดปัญหางานวิจัย</a:t>
            </a:r>
            <a:r>
              <a:rPr lang="en-US" sz="3600" b="1" dirty="0">
                <a:solidFill>
                  <a:srgbClr val="FFFF00"/>
                </a:solidFill>
                <a:latin typeface="BrowalliaUPC" panose="020B0604020202020204" pitchFamily="34" charset="-34"/>
                <a:ea typeface="BrowalliaUPC" panose="020B0604020202020204" pitchFamily="34" charset="-34"/>
                <a:cs typeface="Arial" panose="020B0604020202020204" pitchFamily="34" charset="0"/>
              </a:rPr>
              <a:t> (Research Problem: RP)</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object 3"/>
          <p:cNvGrpSpPr/>
          <p:nvPr/>
        </p:nvGrpSpPr>
        <p:grpSpPr>
          <a:xfrm>
            <a:off x="2837942" y="2009593"/>
            <a:ext cx="7044055" cy="4403090"/>
            <a:chOff x="2796539" y="2133600"/>
            <a:chExt cx="7044055" cy="4403090"/>
          </a:xfrm>
        </p:grpSpPr>
        <p:sp>
          <p:nvSpPr>
            <p:cNvPr id="4" name="object 4"/>
            <p:cNvSpPr/>
            <p:nvPr/>
          </p:nvSpPr>
          <p:spPr>
            <a:xfrm>
              <a:off x="2796539" y="2133600"/>
              <a:ext cx="7044055" cy="4403090"/>
            </a:xfrm>
            <a:custGeom>
              <a:avLst/>
              <a:gdLst/>
              <a:ahLst/>
              <a:cxnLst/>
              <a:rect l="l" t="t" r="r" b="b"/>
              <a:pathLst>
                <a:path w="7044055" h="4403090">
                  <a:moveTo>
                    <a:pt x="5881243" y="0"/>
                  </a:moveTo>
                  <a:lnTo>
                    <a:pt x="5943219" y="550417"/>
                  </a:lnTo>
                  <a:lnTo>
                    <a:pt x="5880622" y="562572"/>
                  </a:lnTo>
                  <a:lnTo>
                    <a:pt x="5756362" y="587404"/>
                  </a:lnTo>
                  <a:lnTo>
                    <a:pt x="5633348" y="612935"/>
                  </a:lnTo>
                  <a:lnTo>
                    <a:pt x="5511578" y="639165"/>
                  </a:lnTo>
                  <a:lnTo>
                    <a:pt x="5391053" y="666094"/>
                  </a:lnTo>
                  <a:lnTo>
                    <a:pt x="5271773" y="693722"/>
                  </a:lnTo>
                  <a:lnTo>
                    <a:pt x="5153737" y="722049"/>
                  </a:lnTo>
                  <a:lnTo>
                    <a:pt x="5036947" y="751075"/>
                  </a:lnTo>
                  <a:lnTo>
                    <a:pt x="4921401" y="780800"/>
                  </a:lnTo>
                  <a:lnTo>
                    <a:pt x="4807100" y="811223"/>
                  </a:lnTo>
                  <a:lnTo>
                    <a:pt x="4694044" y="842346"/>
                  </a:lnTo>
                  <a:lnTo>
                    <a:pt x="4582233" y="874167"/>
                  </a:lnTo>
                  <a:lnTo>
                    <a:pt x="4526795" y="890340"/>
                  </a:lnTo>
                  <a:lnTo>
                    <a:pt x="4471667" y="906688"/>
                  </a:lnTo>
                  <a:lnTo>
                    <a:pt x="4416851" y="923210"/>
                  </a:lnTo>
                  <a:lnTo>
                    <a:pt x="4362346" y="939907"/>
                  </a:lnTo>
                  <a:lnTo>
                    <a:pt x="4308152" y="956779"/>
                  </a:lnTo>
                  <a:lnTo>
                    <a:pt x="4254269" y="973825"/>
                  </a:lnTo>
                  <a:lnTo>
                    <a:pt x="4200698" y="991046"/>
                  </a:lnTo>
                  <a:lnTo>
                    <a:pt x="4147437" y="1008442"/>
                  </a:lnTo>
                  <a:lnTo>
                    <a:pt x="4094488" y="1026013"/>
                  </a:lnTo>
                  <a:lnTo>
                    <a:pt x="4041850" y="1043758"/>
                  </a:lnTo>
                  <a:lnTo>
                    <a:pt x="3989524" y="1061678"/>
                  </a:lnTo>
                  <a:lnTo>
                    <a:pt x="3937508" y="1079773"/>
                  </a:lnTo>
                  <a:lnTo>
                    <a:pt x="3885804" y="1098043"/>
                  </a:lnTo>
                  <a:lnTo>
                    <a:pt x="3834411" y="1116487"/>
                  </a:lnTo>
                  <a:lnTo>
                    <a:pt x="3783329" y="1135106"/>
                  </a:lnTo>
                  <a:lnTo>
                    <a:pt x="3732559" y="1153899"/>
                  </a:lnTo>
                  <a:lnTo>
                    <a:pt x="3682100" y="1172868"/>
                  </a:lnTo>
                  <a:lnTo>
                    <a:pt x="3631951" y="1192011"/>
                  </a:lnTo>
                  <a:lnTo>
                    <a:pt x="3582115" y="1211329"/>
                  </a:lnTo>
                  <a:lnTo>
                    <a:pt x="3532589" y="1230821"/>
                  </a:lnTo>
                  <a:lnTo>
                    <a:pt x="3483374" y="1250488"/>
                  </a:lnTo>
                  <a:lnTo>
                    <a:pt x="3434471" y="1270330"/>
                  </a:lnTo>
                  <a:lnTo>
                    <a:pt x="3385879" y="1290347"/>
                  </a:lnTo>
                  <a:lnTo>
                    <a:pt x="3337598" y="1310538"/>
                  </a:lnTo>
                  <a:lnTo>
                    <a:pt x="3289628" y="1330904"/>
                  </a:lnTo>
                  <a:lnTo>
                    <a:pt x="3241970" y="1351445"/>
                  </a:lnTo>
                  <a:lnTo>
                    <a:pt x="3194623" y="1372161"/>
                  </a:lnTo>
                  <a:lnTo>
                    <a:pt x="3147587" y="1393051"/>
                  </a:lnTo>
                  <a:lnTo>
                    <a:pt x="3100862" y="1414116"/>
                  </a:lnTo>
                  <a:lnTo>
                    <a:pt x="3054448" y="1435356"/>
                  </a:lnTo>
                  <a:lnTo>
                    <a:pt x="3008346" y="1456770"/>
                  </a:lnTo>
                  <a:lnTo>
                    <a:pt x="2962555" y="1478359"/>
                  </a:lnTo>
                  <a:lnTo>
                    <a:pt x="2917075" y="1500123"/>
                  </a:lnTo>
                  <a:lnTo>
                    <a:pt x="2871906" y="1522061"/>
                  </a:lnTo>
                  <a:lnTo>
                    <a:pt x="2827049" y="1544174"/>
                  </a:lnTo>
                  <a:lnTo>
                    <a:pt x="2782502" y="1566462"/>
                  </a:lnTo>
                  <a:lnTo>
                    <a:pt x="2738267" y="1588925"/>
                  </a:lnTo>
                  <a:lnTo>
                    <a:pt x="2694343" y="1611562"/>
                  </a:lnTo>
                  <a:lnTo>
                    <a:pt x="2650730" y="1634374"/>
                  </a:lnTo>
                  <a:lnTo>
                    <a:pt x="2607429" y="1657361"/>
                  </a:lnTo>
                  <a:lnTo>
                    <a:pt x="2564439" y="1680523"/>
                  </a:lnTo>
                  <a:lnTo>
                    <a:pt x="2521760" y="1703859"/>
                  </a:lnTo>
                  <a:lnTo>
                    <a:pt x="2479392" y="1727370"/>
                  </a:lnTo>
                  <a:lnTo>
                    <a:pt x="2437335" y="1751055"/>
                  </a:lnTo>
                  <a:lnTo>
                    <a:pt x="2395590" y="1774916"/>
                  </a:lnTo>
                  <a:lnTo>
                    <a:pt x="2354156" y="1798951"/>
                  </a:lnTo>
                  <a:lnTo>
                    <a:pt x="2313033" y="1823160"/>
                  </a:lnTo>
                  <a:lnTo>
                    <a:pt x="2272221" y="1847545"/>
                  </a:lnTo>
                  <a:lnTo>
                    <a:pt x="2231720" y="1872104"/>
                  </a:lnTo>
                  <a:lnTo>
                    <a:pt x="2191531" y="1896838"/>
                  </a:lnTo>
                  <a:lnTo>
                    <a:pt x="2151653" y="1921746"/>
                  </a:lnTo>
                  <a:lnTo>
                    <a:pt x="2112086" y="1946829"/>
                  </a:lnTo>
                  <a:lnTo>
                    <a:pt x="2072830" y="1972087"/>
                  </a:lnTo>
                  <a:lnTo>
                    <a:pt x="2033885" y="1997520"/>
                  </a:lnTo>
                  <a:lnTo>
                    <a:pt x="1995252" y="2023127"/>
                  </a:lnTo>
                  <a:lnTo>
                    <a:pt x="1956930" y="2048909"/>
                  </a:lnTo>
                  <a:lnTo>
                    <a:pt x="1918919" y="2074866"/>
                  </a:lnTo>
                  <a:lnTo>
                    <a:pt x="1881220" y="2100997"/>
                  </a:lnTo>
                  <a:lnTo>
                    <a:pt x="1843831" y="2127304"/>
                  </a:lnTo>
                  <a:lnTo>
                    <a:pt x="1806754" y="2153784"/>
                  </a:lnTo>
                  <a:lnTo>
                    <a:pt x="1769988" y="2180440"/>
                  </a:lnTo>
                  <a:lnTo>
                    <a:pt x="1733533" y="2207270"/>
                  </a:lnTo>
                  <a:lnTo>
                    <a:pt x="1697389" y="2234275"/>
                  </a:lnTo>
                  <a:lnTo>
                    <a:pt x="1661557" y="2261455"/>
                  </a:lnTo>
                  <a:lnTo>
                    <a:pt x="1626036" y="2288809"/>
                  </a:lnTo>
                  <a:lnTo>
                    <a:pt x="1590826" y="2316338"/>
                  </a:lnTo>
                  <a:lnTo>
                    <a:pt x="1555927" y="2344042"/>
                  </a:lnTo>
                  <a:lnTo>
                    <a:pt x="1521339" y="2371920"/>
                  </a:lnTo>
                  <a:lnTo>
                    <a:pt x="1487063" y="2399973"/>
                  </a:lnTo>
                  <a:lnTo>
                    <a:pt x="1453098" y="2428201"/>
                  </a:lnTo>
                  <a:lnTo>
                    <a:pt x="1419444" y="2456603"/>
                  </a:lnTo>
                  <a:lnTo>
                    <a:pt x="1386101" y="2485181"/>
                  </a:lnTo>
                  <a:lnTo>
                    <a:pt x="1353070" y="2513933"/>
                  </a:lnTo>
                  <a:lnTo>
                    <a:pt x="1320350" y="2542859"/>
                  </a:lnTo>
                  <a:lnTo>
                    <a:pt x="1287940" y="2571960"/>
                  </a:lnTo>
                  <a:lnTo>
                    <a:pt x="1255843" y="2601236"/>
                  </a:lnTo>
                  <a:lnTo>
                    <a:pt x="1224056" y="2630687"/>
                  </a:lnTo>
                  <a:lnTo>
                    <a:pt x="1192580" y="2660312"/>
                  </a:lnTo>
                  <a:lnTo>
                    <a:pt x="1161416" y="2690112"/>
                  </a:lnTo>
                  <a:lnTo>
                    <a:pt x="1130563" y="2720087"/>
                  </a:lnTo>
                  <a:lnTo>
                    <a:pt x="1100021" y="2750236"/>
                  </a:lnTo>
                  <a:lnTo>
                    <a:pt x="1069791" y="2780561"/>
                  </a:lnTo>
                  <a:lnTo>
                    <a:pt x="1039871" y="2811059"/>
                  </a:lnTo>
                  <a:lnTo>
                    <a:pt x="1010263" y="2841733"/>
                  </a:lnTo>
                  <a:lnTo>
                    <a:pt x="980966" y="2872581"/>
                  </a:lnTo>
                  <a:lnTo>
                    <a:pt x="951981" y="2903604"/>
                  </a:lnTo>
                  <a:lnTo>
                    <a:pt x="923306" y="2934801"/>
                  </a:lnTo>
                  <a:lnTo>
                    <a:pt x="894943" y="2966174"/>
                  </a:lnTo>
                  <a:lnTo>
                    <a:pt x="866891" y="2997721"/>
                  </a:lnTo>
                  <a:lnTo>
                    <a:pt x="839150" y="3029442"/>
                  </a:lnTo>
                  <a:lnTo>
                    <a:pt x="811720" y="3061338"/>
                  </a:lnTo>
                  <a:lnTo>
                    <a:pt x="784602" y="3093409"/>
                  </a:lnTo>
                  <a:lnTo>
                    <a:pt x="757794" y="3125655"/>
                  </a:lnTo>
                  <a:lnTo>
                    <a:pt x="731298" y="3158075"/>
                  </a:lnTo>
                  <a:lnTo>
                    <a:pt x="705113" y="3190670"/>
                  </a:lnTo>
                  <a:lnTo>
                    <a:pt x="679240" y="3223440"/>
                  </a:lnTo>
                  <a:lnTo>
                    <a:pt x="653677" y="3256385"/>
                  </a:lnTo>
                  <a:lnTo>
                    <a:pt x="628426" y="3289504"/>
                  </a:lnTo>
                  <a:lnTo>
                    <a:pt x="603486" y="3322797"/>
                  </a:lnTo>
                  <a:lnTo>
                    <a:pt x="578857" y="3356266"/>
                  </a:lnTo>
                  <a:lnTo>
                    <a:pt x="554540" y="3389909"/>
                  </a:lnTo>
                  <a:lnTo>
                    <a:pt x="530533" y="3423727"/>
                  </a:lnTo>
                  <a:lnTo>
                    <a:pt x="506838" y="3457719"/>
                  </a:lnTo>
                  <a:lnTo>
                    <a:pt x="483454" y="3491886"/>
                  </a:lnTo>
                  <a:lnTo>
                    <a:pt x="460382" y="3526228"/>
                  </a:lnTo>
                  <a:lnTo>
                    <a:pt x="437620" y="3560745"/>
                  </a:lnTo>
                  <a:lnTo>
                    <a:pt x="415170" y="3595436"/>
                  </a:lnTo>
                  <a:lnTo>
                    <a:pt x="393031" y="3630302"/>
                  </a:lnTo>
                  <a:lnTo>
                    <a:pt x="371203" y="3665343"/>
                  </a:lnTo>
                  <a:lnTo>
                    <a:pt x="349686" y="3700558"/>
                  </a:lnTo>
                  <a:lnTo>
                    <a:pt x="328481" y="3735948"/>
                  </a:lnTo>
                  <a:lnTo>
                    <a:pt x="307586" y="3771512"/>
                  </a:lnTo>
                  <a:lnTo>
                    <a:pt x="287003" y="3807252"/>
                  </a:lnTo>
                  <a:lnTo>
                    <a:pt x="266731" y="3843165"/>
                  </a:lnTo>
                  <a:lnTo>
                    <a:pt x="246771" y="3879254"/>
                  </a:lnTo>
                  <a:lnTo>
                    <a:pt x="227121" y="3915517"/>
                  </a:lnTo>
                  <a:lnTo>
                    <a:pt x="207783" y="3951955"/>
                  </a:lnTo>
                  <a:lnTo>
                    <a:pt x="188756" y="3988568"/>
                  </a:lnTo>
                  <a:lnTo>
                    <a:pt x="170041" y="4025355"/>
                  </a:lnTo>
                  <a:lnTo>
                    <a:pt x="151636" y="4062317"/>
                  </a:lnTo>
                  <a:lnTo>
                    <a:pt x="133543" y="4099454"/>
                  </a:lnTo>
                  <a:lnTo>
                    <a:pt x="115761" y="4136765"/>
                  </a:lnTo>
                  <a:lnTo>
                    <a:pt x="98290" y="4174251"/>
                  </a:lnTo>
                  <a:lnTo>
                    <a:pt x="81130" y="4211912"/>
                  </a:lnTo>
                  <a:lnTo>
                    <a:pt x="64281" y="4249747"/>
                  </a:lnTo>
                  <a:lnTo>
                    <a:pt x="47744" y="4287757"/>
                  </a:lnTo>
                  <a:lnTo>
                    <a:pt x="31518" y="4325942"/>
                  </a:lnTo>
                  <a:lnTo>
                    <a:pt x="15603" y="4364301"/>
                  </a:lnTo>
                  <a:lnTo>
                    <a:pt x="0" y="4402836"/>
                  </a:lnTo>
                  <a:lnTo>
                    <a:pt x="25469" y="4368625"/>
                  </a:lnTo>
                  <a:lnTo>
                    <a:pt x="51202" y="4334624"/>
                  </a:lnTo>
                  <a:lnTo>
                    <a:pt x="77199" y="4300832"/>
                  </a:lnTo>
                  <a:lnTo>
                    <a:pt x="103459" y="4267248"/>
                  </a:lnTo>
                  <a:lnTo>
                    <a:pt x="129982" y="4233874"/>
                  </a:lnTo>
                  <a:lnTo>
                    <a:pt x="156770" y="4200708"/>
                  </a:lnTo>
                  <a:lnTo>
                    <a:pt x="183820" y="4167751"/>
                  </a:lnTo>
                  <a:lnTo>
                    <a:pt x="211134" y="4135003"/>
                  </a:lnTo>
                  <a:lnTo>
                    <a:pt x="238712" y="4102464"/>
                  </a:lnTo>
                  <a:lnTo>
                    <a:pt x="266553" y="4070134"/>
                  </a:lnTo>
                  <a:lnTo>
                    <a:pt x="294657" y="4038013"/>
                  </a:lnTo>
                  <a:lnTo>
                    <a:pt x="323025" y="4006101"/>
                  </a:lnTo>
                  <a:lnTo>
                    <a:pt x="351657" y="3974397"/>
                  </a:lnTo>
                  <a:lnTo>
                    <a:pt x="380552" y="3942903"/>
                  </a:lnTo>
                  <a:lnTo>
                    <a:pt x="409710" y="3911617"/>
                  </a:lnTo>
                  <a:lnTo>
                    <a:pt x="439132" y="3880541"/>
                  </a:lnTo>
                  <a:lnTo>
                    <a:pt x="468818" y="3849673"/>
                  </a:lnTo>
                  <a:lnTo>
                    <a:pt x="498767" y="3819014"/>
                  </a:lnTo>
                  <a:lnTo>
                    <a:pt x="528979" y="3788564"/>
                  </a:lnTo>
                  <a:lnTo>
                    <a:pt x="559455" y="3758323"/>
                  </a:lnTo>
                  <a:lnTo>
                    <a:pt x="590194" y="3728291"/>
                  </a:lnTo>
                  <a:lnTo>
                    <a:pt x="621197" y="3698468"/>
                  </a:lnTo>
                  <a:lnTo>
                    <a:pt x="652463" y="3668854"/>
                  </a:lnTo>
                  <a:lnTo>
                    <a:pt x="683993" y="3639448"/>
                  </a:lnTo>
                  <a:lnTo>
                    <a:pt x="715787" y="3610252"/>
                  </a:lnTo>
                  <a:lnTo>
                    <a:pt x="747843" y="3581264"/>
                  </a:lnTo>
                  <a:lnTo>
                    <a:pt x="780164" y="3552486"/>
                  </a:lnTo>
                  <a:lnTo>
                    <a:pt x="812748" y="3523916"/>
                  </a:lnTo>
                  <a:lnTo>
                    <a:pt x="845595" y="3495555"/>
                  </a:lnTo>
                  <a:lnTo>
                    <a:pt x="878706" y="3467403"/>
                  </a:lnTo>
                  <a:lnTo>
                    <a:pt x="912080" y="3439460"/>
                  </a:lnTo>
                  <a:lnTo>
                    <a:pt x="945718" y="3411726"/>
                  </a:lnTo>
                  <a:lnTo>
                    <a:pt x="979619" y="3384200"/>
                  </a:lnTo>
                  <a:lnTo>
                    <a:pt x="1013783" y="3356884"/>
                  </a:lnTo>
                  <a:lnTo>
                    <a:pt x="1048212" y="3329776"/>
                  </a:lnTo>
                  <a:lnTo>
                    <a:pt x="1082903" y="3302878"/>
                  </a:lnTo>
                  <a:lnTo>
                    <a:pt x="1117858" y="3276188"/>
                  </a:lnTo>
                  <a:lnTo>
                    <a:pt x="1153077" y="3249707"/>
                  </a:lnTo>
                  <a:lnTo>
                    <a:pt x="1188559" y="3223435"/>
                  </a:lnTo>
                  <a:lnTo>
                    <a:pt x="1224305" y="3197372"/>
                  </a:lnTo>
                  <a:lnTo>
                    <a:pt x="1260314" y="3171518"/>
                  </a:lnTo>
                  <a:lnTo>
                    <a:pt x="1296586" y="3145873"/>
                  </a:lnTo>
                  <a:lnTo>
                    <a:pt x="1333122" y="3120437"/>
                  </a:lnTo>
                  <a:lnTo>
                    <a:pt x="1369922" y="3095209"/>
                  </a:lnTo>
                  <a:lnTo>
                    <a:pt x="1406985" y="3070191"/>
                  </a:lnTo>
                  <a:lnTo>
                    <a:pt x="1444311" y="3045381"/>
                  </a:lnTo>
                  <a:lnTo>
                    <a:pt x="1481901" y="3020780"/>
                  </a:lnTo>
                  <a:lnTo>
                    <a:pt x="1519754" y="2996388"/>
                  </a:lnTo>
                  <a:lnTo>
                    <a:pt x="1557871" y="2972205"/>
                  </a:lnTo>
                  <a:lnTo>
                    <a:pt x="1596252" y="2948231"/>
                  </a:lnTo>
                  <a:lnTo>
                    <a:pt x="1634896" y="2924466"/>
                  </a:lnTo>
                  <a:lnTo>
                    <a:pt x="1673803" y="2900910"/>
                  </a:lnTo>
                  <a:lnTo>
                    <a:pt x="1712974" y="2877562"/>
                  </a:lnTo>
                  <a:lnTo>
                    <a:pt x="1752408" y="2854424"/>
                  </a:lnTo>
                  <a:lnTo>
                    <a:pt x="1792106" y="2831494"/>
                  </a:lnTo>
                  <a:lnTo>
                    <a:pt x="1832067" y="2808774"/>
                  </a:lnTo>
                  <a:lnTo>
                    <a:pt x="1872292" y="2786262"/>
                  </a:lnTo>
                  <a:lnTo>
                    <a:pt x="1912780" y="2763959"/>
                  </a:lnTo>
                  <a:lnTo>
                    <a:pt x="1953531" y="2741865"/>
                  </a:lnTo>
                  <a:lnTo>
                    <a:pt x="1994546" y="2719980"/>
                  </a:lnTo>
                  <a:lnTo>
                    <a:pt x="2035825" y="2698304"/>
                  </a:lnTo>
                  <a:lnTo>
                    <a:pt x="2077367" y="2676836"/>
                  </a:lnTo>
                  <a:lnTo>
                    <a:pt x="2119173" y="2655578"/>
                  </a:lnTo>
                  <a:lnTo>
                    <a:pt x="2161242" y="2634528"/>
                  </a:lnTo>
                  <a:lnTo>
                    <a:pt x="2203574" y="2613687"/>
                  </a:lnTo>
                  <a:lnTo>
                    <a:pt x="2246170" y="2593056"/>
                  </a:lnTo>
                  <a:lnTo>
                    <a:pt x="2289030" y="2572633"/>
                  </a:lnTo>
                  <a:lnTo>
                    <a:pt x="2332152" y="2552419"/>
                  </a:lnTo>
                  <a:lnTo>
                    <a:pt x="2375539" y="2532414"/>
                  </a:lnTo>
                  <a:lnTo>
                    <a:pt x="2419189" y="2512617"/>
                  </a:lnTo>
                  <a:lnTo>
                    <a:pt x="2463102" y="2493030"/>
                  </a:lnTo>
                  <a:lnTo>
                    <a:pt x="2507279" y="2473652"/>
                  </a:lnTo>
                  <a:lnTo>
                    <a:pt x="2551719" y="2454482"/>
                  </a:lnTo>
                  <a:lnTo>
                    <a:pt x="2596423" y="2435521"/>
                  </a:lnTo>
                  <a:lnTo>
                    <a:pt x="2641390" y="2416769"/>
                  </a:lnTo>
                  <a:lnTo>
                    <a:pt x="2686621" y="2398227"/>
                  </a:lnTo>
                  <a:lnTo>
                    <a:pt x="2732115" y="2379893"/>
                  </a:lnTo>
                  <a:lnTo>
                    <a:pt x="2777873" y="2361767"/>
                  </a:lnTo>
                  <a:lnTo>
                    <a:pt x="2823894" y="2343851"/>
                  </a:lnTo>
                  <a:lnTo>
                    <a:pt x="2870178" y="2326144"/>
                  </a:lnTo>
                  <a:lnTo>
                    <a:pt x="2916726" y="2308645"/>
                  </a:lnTo>
                  <a:lnTo>
                    <a:pt x="2963538" y="2291356"/>
                  </a:lnTo>
                  <a:lnTo>
                    <a:pt x="3010613" y="2274275"/>
                  </a:lnTo>
                  <a:lnTo>
                    <a:pt x="3057951" y="2257403"/>
                  </a:lnTo>
                  <a:lnTo>
                    <a:pt x="3105553" y="2240740"/>
                  </a:lnTo>
                  <a:lnTo>
                    <a:pt x="3153418" y="2224286"/>
                  </a:lnTo>
                  <a:lnTo>
                    <a:pt x="3201547" y="2208041"/>
                  </a:lnTo>
                  <a:lnTo>
                    <a:pt x="3249940" y="2192005"/>
                  </a:lnTo>
                  <a:lnTo>
                    <a:pt x="3298595" y="2176177"/>
                  </a:lnTo>
                  <a:lnTo>
                    <a:pt x="3347515" y="2160559"/>
                  </a:lnTo>
                  <a:lnTo>
                    <a:pt x="3396697" y="2145149"/>
                  </a:lnTo>
                  <a:lnTo>
                    <a:pt x="3446143" y="2129948"/>
                  </a:lnTo>
                  <a:lnTo>
                    <a:pt x="3495853" y="2114956"/>
                  </a:lnTo>
                  <a:lnTo>
                    <a:pt x="3545826" y="2100173"/>
                  </a:lnTo>
                  <a:lnTo>
                    <a:pt x="3596063" y="2085599"/>
                  </a:lnTo>
                  <a:lnTo>
                    <a:pt x="3646563" y="2071234"/>
                  </a:lnTo>
                  <a:lnTo>
                    <a:pt x="3697326" y="2057078"/>
                  </a:lnTo>
                  <a:lnTo>
                    <a:pt x="3748353" y="2043130"/>
                  </a:lnTo>
                  <a:lnTo>
                    <a:pt x="3799644" y="2029392"/>
                  </a:lnTo>
                  <a:lnTo>
                    <a:pt x="3851197" y="2015862"/>
                  </a:lnTo>
                  <a:lnTo>
                    <a:pt x="3903015" y="2002541"/>
                  </a:lnTo>
                  <a:lnTo>
                    <a:pt x="3955096" y="1989429"/>
                  </a:lnTo>
                  <a:lnTo>
                    <a:pt x="4007440" y="1976526"/>
                  </a:lnTo>
                  <a:lnTo>
                    <a:pt x="4060048" y="1963832"/>
                  </a:lnTo>
                  <a:lnTo>
                    <a:pt x="4112919" y="1951347"/>
                  </a:lnTo>
                  <a:lnTo>
                    <a:pt x="4166053" y="1939070"/>
                  </a:lnTo>
                  <a:lnTo>
                    <a:pt x="4219452" y="1927003"/>
                  </a:lnTo>
                  <a:lnTo>
                    <a:pt x="4273113" y="1915144"/>
                  </a:lnTo>
                  <a:lnTo>
                    <a:pt x="4327038" y="1903494"/>
                  </a:lnTo>
                  <a:lnTo>
                    <a:pt x="4381227" y="1892053"/>
                  </a:lnTo>
                  <a:lnTo>
                    <a:pt x="4435679" y="1880821"/>
                  </a:lnTo>
                  <a:lnTo>
                    <a:pt x="4490394" y="1869798"/>
                  </a:lnTo>
                  <a:lnTo>
                    <a:pt x="4545373" y="1858984"/>
                  </a:lnTo>
                  <a:lnTo>
                    <a:pt x="4600615" y="1848378"/>
                  </a:lnTo>
                  <a:lnTo>
                    <a:pt x="4656121" y="1837982"/>
                  </a:lnTo>
                  <a:lnTo>
                    <a:pt x="4767923" y="1817815"/>
                  </a:lnTo>
                  <a:lnTo>
                    <a:pt x="4880779" y="1798484"/>
                  </a:lnTo>
                  <a:lnTo>
                    <a:pt x="4994689" y="1779989"/>
                  </a:lnTo>
                  <a:lnTo>
                    <a:pt x="5109652" y="1762329"/>
                  </a:lnTo>
                  <a:lnTo>
                    <a:pt x="5225669" y="1745504"/>
                  </a:lnTo>
                  <a:lnTo>
                    <a:pt x="5342741" y="1729515"/>
                  </a:lnTo>
                  <a:lnTo>
                    <a:pt x="5460865" y="1714362"/>
                  </a:lnTo>
                  <a:lnTo>
                    <a:pt x="5580044" y="1700044"/>
                  </a:lnTo>
                  <a:lnTo>
                    <a:pt x="5700277" y="1686561"/>
                  </a:lnTo>
                  <a:lnTo>
                    <a:pt x="5821563" y="1673914"/>
                  </a:lnTo>
                  <a:lnTo>
                    <a:pt x="5943903" y="1662103"/>
                  </a:lnTo>
                  <a:lnTo>
                    <a:pt x="6067298" y="1651127"/>
                  </a:lnTo>
                  <a:lnTo>
                    <a:pt x="6129274" y="2201418"/>
                  </a:lnTo>
                  <a:lnTo>
                    <a:pt x="7043928" y="880617"/>
                  </a:lnTo>
                  <a:lnTo>
                    <a:pt x="5881243" y="0"/>
                  </a:lnTo>
                  <a:close/>
                </a:path>
              </a:pathLst>
            </a:custGeom>
            <a:solidFill>
              <a:srgbClr val="F3D7CC"/>
            </a:solidFill>
          </p:spPr>
          <p:txBody>
            <a:bodyPr wrap="square" lIns="0" tIns="0" rIns="0" bIns="0" rtlCol="0"/>
            <a:lstStyle/>
            <a:p>
              <a:endParaRPr/>
            </a:p>
          </p:txBody>
        </p:sp>
        <p:pic>
          <p:nvPicPr>
            <p:cNvPr id="5" name="object 5"/>
            <p:cNvPicPr/>
            <p:nvPr/>
          </p:nvPicPr>
          <p:blipFill>
            <a:blip r:embed="rId2" cstate="print"/>
            <a:stretch>
              <a:fillRect/>
            </a:stretch>
          </p:blipFill>
          <p:spPr>
            <a:xfrm>
              <a:off x="4434839" y="4532376"/>
              <a:ext cx="245363" cy="246887"/>
            </a:xfrm>
            <a:prstGeom prst="rect">
              <a:avLst/>
            </a:prstGeom>
          </p:spPr>
        </p:pic>
        <p:sp>
          <p:nvSpPr>
            <p:cNvPr id="6" name="object 6"/>
            <p:cNvSpPr/>
            <p:nvPr/>
          </p:nvSpPr>
          <p:spPr>
            <a:xfrm>
              <a:off x="4434839" y="4532376"/>
              <a:ext cx="245745" cy="247015"/>
            </a:xfrm>
            <a:custGeom>
              <a:avLst/>
              <a:gdLst/>
              <a:ahLst/>
              <a:cxnLst/>
              <a:rect l="l" t="t" r="r" b="b"/>
              <a:pathLst>
                <a:path w="245745" h="247014">
                  <a:moveTo>
                    <a:pt x="0" y="123443"/>
                  </a:moveTo>
                  <a:lnTo>
                    <a:pt x="9632" y="75384"/>
                  </a:lnTo>
                  <a:lnTo>
                    <a:pt x="35909" y="36147"/>
                  </a:lnTo>
                  <a:lnTo>
                    <a:pt x="74902" y="9697"/>
                  </a:lnTo>
                  <a:lnTo>
                    <a:pt x="122682" y="0"/>
                  </a:lnTo>
                  <a:lnTo>
                    <a:pt x="170461" y="9697"/>
                  </a:lnTo>
                  <a:lnTo>
                    <a:pt x="209454" y="36147"/>
                  </a:lnTo>
                  <a:lnTo>
                    <a:pt x="235731" y="75384"/>
                  </a:lnTo>
                  <a:lnTo>
                    <a:pt x="245363" y="123443"/>
                  </a:lnTo>
                  <a:lnTo>
                    <a:pt x="235731" y="171503"/>
                  </a:lnTo>
                  <a:lnTo>
                    <a:pt x="209454" y="210740"/>
                  </a:lnTo>
                  <a:lnTo>
                    <a:pt x="170461" y="237190"/>
                  </a:lnTo>
                  <a:lnTo>
                    <a:pt x="122682" y="246887"/>
                  </a:lnTo>
                  <a:lnTo>
                    <a:pt x="74902" y="237190"/>
                  </a:lnTo>
                  <a:lnTo>
                    <a:pt x="35909" y="210740"/>
                  </a:lnTo>
                  <a:lnTo>
                    <a:pt x="9632" y="171503"/>
                  </a:lnTo>
                  <a:lnTo>
                    <a:pt x="0" y="123443"/>
                  </a:lnTo>
                  <a:close/>
                </a:path>
              </a:pathLst>
            </a:custGeom>
            <a:ln w="15240">
              <a:solidFill>
                <a:srgbClr val="C87115"/>
              </a:solidFill>
            </a:ln>
          </p:spPr>
          <p:txBody>
            <a:bodyPr wrap="square" lIns="0" tIns="0" rIns="0" bIns="0" rtlCol="0"/>
            <a:lstStyle/>
            <a:p>
              <a:endParaRPr/>
            </a:p>
          </p:txBody>
        </p:sp>
        <p:sp>
          <p:nvSpPr>
            <p:cNvPr id="7" name="object 7"/>
            <p:cNvSpPr/>
            <p:nvPr/>
          </p:nvSpPr>
          <p:spPr>
            <a:xfrm>
              <a:off x="6920483" y="3151632"/>
              <a:ext cx="615950" cy="611505"/>
            </a:xfrm>
            <a:custGeom>
              <a:avLst/>
              <a:gdLst/>
              <a:ahLst/>
              <a:cxnLst/>
              <a:rect l="l" t="t" r="r" b="b"/>
              <a:pathLst>
                <a:path w="615950" h="611504">
                  <a:moveTo>
                    <a:pt x="307848" y="0"/>
                  </a:moveTo>
                  <a:lnTo>
                    <a:pt x="257905" y="3998"/>
                  </a:lnTo>
                  <a:lnTo>
                    <a:pt x="210531" y="15575"/>
                  </a:lnTo>
                  <a:lnTo>
                    <a:pt x="166359" y="34101"/>
                  </a:lnTo>
                  <a:lnTo>
                    <a:pt x="126022" y="58948"/>
                  </a:lnTo>
                  <a:lnTo>
                    <a:pt x="90154" y="89487"/>
                  </a:lnTo>
                  <a:lnTo>
                    <a:pt x="59387" y="125089"/>
                  </a:lnTo>
                  <a:lnTo>
                    <a:pt x="34355" y="165127"/>
                  </a:lnTo>
                  <a:lnTo>
                    <a:pt x="15691" y="208970"/>
                  </a:lnTo>
                  <a:lnTo>
                    <a:pt x="4028" y="255991"/>
                  </a:lnTo>
                  <a:lnTo>
                    <a:pt x="0" y="305562"/>
                  </a:lnTo>
                  <a:lnTo>
                    <a:pt x="4028" y="355132"/>
                  </a:lnTo>
                  <a:lnTo>
                    <a:pt x="15691" y="402153"/>
                  </a:lnTo>
                  <a:lnTo>
                    <a:pt x="34355" y="445996"/>
                  </a:lnTo>
                  <a:lnTo>
                    <a:pt x="59387" y="486034"/>
                  </a:lnTo>
                  <a:lnTo>
                    <a:pt x="90154" y="521636"/>
                  </a:lnTo>
                  <a:lnTo>
                    <a:pt x="126022" y="552175"/>
                  </a:lnTo>
                  <a:lnTo>
                    <a:pt x="166359" y="577022"/>
                  </a:lnTo>
                  <a:lnTo>
                    <a:pt x="210531" y="595548"/>
                  </a:lnTo>
                  <a:lnTo>
                    <a:pt x="257905" y="607125"/>
                  </a:lnTo>
                  <a:lnTo>
                    <a:pt x="307848" y="611123"/>
                  </a:lnTo>
                  <a:lnTo>
                    <a:pt x="357790" y="607125"/>
                  </a:lnTo>
                  <a:lnTo>
                    <a:pt x="405164" y="595548"/>
                  </a:lnTo>
                  <a:lnTo>
                    <a:pt x="449336" y="577022"/>
                  </a:lnTo>
                  <a:lnTo>
                    <a:pt x="489673" y="552175"/>
                  </a:lnTo>
                  <a:lnTo>
                    <a:pt x="525541" y="521636"/>
                  </a:lnTo>
                  <a:lnTo>
                    <a:pt x="556308" y="486034"/>
                  </a:lnTo>
                  <a:lnTo>
                    <a:pt x="581340" y="445996"/>
                  </a:lnTo>
                  <a:lnTo>
                    <a:pt x="600004" y="402153"/>
                  </a:lnTo>
                  <a:lnTo>
                    <a:pt x="611667" y="355132"/>
                  </a:lnTo>
                  <a:lnTo>
                    <a:pt x="615696" y="305562"/>
                  </a:lnTo>
                  <a:lnTo>
                    <a:pt x="611667" y="255991"/>
                  </a:lnTo>
                  <a:lnTo>
                    <a:pt x="600004" y="208970"/>
                  </a:lnTo>
                  <a:lnTo>
                    <a:pt x="581340" y="165127"/>
                  </a:lnTo>
                  <a:lnTo>
                    <a:pt x="556308" y="125089"/>
                  </a:lnTo>
                  <a:lnTo>
                    <a:pt x="525541" y="89487"/>
                  </a:lnTo>
                  <a:lnTo>
                    <a:pt x="489673" y="58948"/>
                  </a:lnTo>
                  <a:lnTo>
                    <a:pt x="449336" y="34101"/>
                  </a:lnTo>
                  <a:lnTo>
                    <a:pt x="405164" y="15575"/>
                  </a:lnTo>
                  <a:lnTo>
                    <a:pt x="357790" y="3998"/>
                  </a:lnTo>
                  <a:lnTo>
                    <a:pt x="307848" y="0"/>
                  </a:lnTo>
                  <a:close/>
                </a:path>
              </a:pathLst>
            </a:custGeom>
            <a:solidFill>
              <a:srgbClr val="00AF50"/>
            </a:solidFill>
          </p:spPr>
          <p:txBody>
            <a:bodyPr wrap="square" lIns="0" tIns="0" rIns="0" bIns="0" rtlCol="0"/>
            <a:lstStyle/>
            <a:p>
              <a:endParaRPr/>
            </a:p>
          </p:txBody>
        </p:sp>
        <p:sp>
          <p:nvSpPr>
            <p:cNvPr id="8" name="object 8"/>
            <p:cNvSpPr/>
            <p:nvPr/>
          </p:nvSpPr>
          <p:spPr>
            <a:xfrm>
              <a:off x="6920483" y="3151632"/>
              <a:ext cx="615950" cy="611505"/>
            </a:xfrm>
            <a:custGeom>
              <a:avLst/>
              <a:gdLst/>
              <a:ahLst/>
              <a:cxnLst/>
              <a:rect l="l" t="t" r="r" b="b"/>
              <a:pathLst>
                <a:path w="615950" h="611504">
                  <a:moveTo>
                    <a:pt x="0" y="305562"/>
                  </a:moveTo>
                  <a:lnTo>
                    <a:pt x="4028" y="255991"/>
                  </a:lnTo>
                  <a:lnTo>
                    <a:pt x="15691" y="208970"/>
                  </a:lnTo>
                  <a:lnTo>
                    <a:pt x="34355" y="165127"/>
                  </a:lnTo>
                  <a:lnTo>
                    <a:pt x="59387" y="125089"/>
                  </a:lnTo>
                  <a:lnTo>
                    <a:pt x="90154" y="89487"/>
                  </a:lnTo>
                  <a:lnTo>
                    <a:pt x="126022" y="58948"/>
                  </a:lnTo>
                  <a:lnTo>
                    <a:pt x="166359" y="34101"/>
                  </a:lnTo>
                  <a:lnTo>
                    <a:pt x="210531" y="15575"/>
                  </a:lnTo>
                  <a:lnTo>
                    <a:pt x="257905" y="3998"/>
                  </a:lnTo>
                  <a:lnTo>
                    <a:pt x="307848" y="0"/>
                  </a:lnTo>
                  <a:lnTo>
                    <a:pt x="357790" y="3998"/>
                  </a:lnTo>
                  <a:lnTo>
                    <a:pt x="405164" y="15575"/>
                  </a:lnTo>
                  <a:lnTo>
                    <a:pt x="449336" y="34101"/>
                  </a:lnTo>
                  <a:lnTo>
                    <a:pt x="489673" y="58948"/>
                  </a:lnTo>
                  <a:lnTo>
                    <a:pt x="525541" y="89487"/>
                  </a:lnTo>
                  <a:lnTo>
                    <a:pt x="556308" y="125089"/>
                  </a:lnTo>
                  <a:lnTo>
                    <a:pt x="581340" y="165127"/>
                  </a:lnTo>
                  <a:lnTo>
                    <a:pt x="600004" y="208970"/>
                  </a:lnTo>
                  <a:lnTo>
                    <a:pt x="611667" y="255991"/>
                  </a:lnTo>
                  <a:lnTo>
                    <a:pt x="615696" y="305562"/>
                  </a:lnTo>
                  <a:lnTo>
                    <a:pt x="611667" y="355132"/>
                  </a:lnTo>
                  <a:lnTo>
                    <a:pt x="600004" y="402153"/>
                  </a:lnTo>
                  <a:lnTo>
                    <a:pt x="581340" y="445996"/>
                  </a:lnTo>
                  <a:lnTo>
                    <a:pt x="556308" y="486034"/>
                  </a:lnTo>
                  <a:lnTo>
                    <a:pt x="525541" y="521636"/>
                  </a:lnTo>
                  <a:lnTo>
                    <a:pt x="489673" y="552175"/>
                  </a:lnTo>
                  <a:lnTo>
                    <a:pt x="449336" y="577022"/>
                  </a:lnTo>
                  <a:lnTo>
                    <a:pt x="405164" y="595548"/>
                  </a:lnTo>
                  <a:lnTo>
                    <a:pt x="357790" y="607125"/>
                  </a:lnTo>
                  <a:lnTo>
                    <a:pt x="307848" y="611123"/>
                  </a:lnTo>
                  <a:lnTo>
                    <a:pt x="257905" y="607125"/>
                  </a:lnTo>
                  <a:lnTo>
                    <a:pt x="210531" y="595548"/>
                  </a:lnTo>
                  <a:lnTo>
                    <a:pt x="166359" y="577022"/>
                  </a:lnTo>
                  <a:lnTo>
                    <a:pt x="126022" y="552175"/>
                  </a:lnTo>
                  <a:lnTo>
                    <a:pt x="90154" y="521636"/>
                  </a:lnTo>
                  <a:lnTo>
                    <a:pt x="59387" y="486034"/>
                  </a:lnTo>
                  <a:lnTo>
                    <a:pt x="34355" y="445996"/>
                  </a:lnTo>
                  <a:lnTo>
                    <a:pt x="15691" y="402153"/>
                  </a:lnTo>
                  <a:lnTo>
                    <a:pt x="4028" y="355132"/>
                  </a:lnTo>
                  <a:lnTo>
                    <a:pt x="0" y="305562"/>
                  </a:lnTo>
                  <a:close/>
                </a:path>
              </a:pathLst>
            </a:custGeom>
            <a:ln w="15240">
              <a:solidFill>
                <a:srgbClr val="C87115"/>
              </a:solidFill>
            </a:ln>
          </p:spPr>
          <p:txBody>
            <a:bodyPr wrap="square" lIns="0" tIns="0" rIns="0" bIns="0" rtlCol="0"/>
            <a:lstStyle/>
            <a:p>
              <a:endParaRPr/>
            </a:p>
          </p:txBody>
        </p:sp>
      </p:grpSp>
      <p:grpSp>
        <p:nvGrpSpPr>
          <p:cNvPr id="11" name="object 11"/>
          <p:cNvGrpSpPr/>
          <p:nvPr/>
        </p:nvGrpSpPr>
        <p:grpSpPr>
          <a:xfrm>
            <a:off x="10162031" y="1662683"/>
            <a:ext cx="1762125" cy="2085339"/>
            <a:chOff x="10162031" y="1662683"/>
            <a:chExt cx="1762125" cy="2085339"/>
          </a:xfrm>
        </p:grpSpPr>
        <p:sp>
          <p:nvSpPr>
            <p:cNvPr id="12" name="object 12"/>
            <p:cNvSpPr/>
            <p:nvPr/>
          </p:nvSpPr>
          <p:spPr>
            <a:xfrm>
              <a:off x="10169651" y="1670303"/>
              <a:ext cx="1746885" cy="2070100"/>
            </a:xfrm>
            <a:custGeom>
              <a:avLst/>
              <a:gdLst/>
              <a:ahLst/>
              <a:cxnLst/>
              <a:rect l="l" t="t" r="r" b="b"/>
              <a:pathLst>
                <a:path w="1746884" h="2070100">
                  <a:moveTo>
                    <a:pt x="1455420" y="0"/>
                  </a:moveTo>
                  <a:lnTo>
                    <a:pt x="291083" y="0"/>
                  </a:lnTo>
                  <a:lnTo>
                    <a:pt x="243863" y="3809"/>
                  </a:lnTo>
                  <a:lnTo>
                    <a:pt x="199070" y="14837"/>
                  </a:lnTo>
                  <a:lnTo>
                    <a:pt x="157304" y="32486"/>
                  </a:lnTo>
                  <a:lnTo>
                    <a:pt x="119164" y="56156"/>
                  </a:lnTo>
                  <a:lnTo>
                    <a:pt x="85248" y="85248"/>
                  </a:lnTo>
                  <a:lnTo>
                    <a:pt x="56156" y="119164"/>
                  </a:lnTo>
                  <a:lnTo>
                    <a:pt x="32486" y="157304"/>
                  </a:lnTo>
                  <a:lnTo>
                    <a:pt x="14837" y="199070"/>
                  </a:lnTo>
                  <a:lnTo>
                    <a:pt x="3809" y="243863"/>
                  </a:lnTo>
                  <a:lnTo>
                    <a:pt x="0" y="291084"/>
                  </a:lnTo>
                  <a:lnTo>
                    <a:pt x="0" y="1778508"/>
                  </a:lnTo>
                  <a:lnTo>
                    <a:pt x="3809" y="1825728"/>
                  </a:lnTo>
                  <a:lnTo>
                    <a:pt x="14837" y="1870521"/>
                  </a:lnTo>
                  <a:lnTo>
                    <a:pt x="32486" y="1912287"/>
                  </a:lnTo>
                  <a:lnTo>
                    <a:pt x="56156" y="1950427"/>
                  </a:lnTo>
                  <a:lnTo>
                    <a:pt x="85248" y="1984343"/>
                  </a:lnTo>
                  <a:lnTo>
                    <a:pt x="119164" y="2013435"/>
                  </a:lnTo>
                  <a:lnTo>
                    <a:pt x="157304" y="2037105"/>
                  </a:lnTo>
                  <a:lnTo>
                    <a:pt x="199070" y="2054754"/>
                  </a:lnTo>
                  <a:lnTo>
                    <a:pt x="243863" y="2065782"/>
                  </a:lnTo>
                  <a:lnTo>
                    <a:pt x="291083" y="2069592"/>
                  </a:lnTo>
                  <a:lnTo>
                    <a:pt x="1455420" y="2069592"/>
                  </a:lnTo>
                  <a:lnTo>
                    <a:pt x="1502640" y="2065782"/>
                  </a:lnTo>
                  <a:lnTo>
                    <a:pt x="1547433" y="2054754"/>
                  </a:lnTo>
                  <a:lnTo>
                    <a:pt x="1589199" y="2037105"/>
                  </a:lnTo>
                  <a:lnTo>
                    <a:pt x="1627339" y="2013435"/>
                  </a:lnTo>
                  <a:lnTo>
                    <a:pt x="1661255" y="1984343"/>
                  </a:lnTo>
                  <a:lnTo>
                    <a:pt x="1690347" y="1950427"/>
                  </a:lnTo>
                  <a:lnTo>
                    <a:pt x="1714017" y="1912287"/>
                  </a:lnTo>
                  <a:lnTo>
                    <a:pt x="1731666" y="1870521"/>
                  </a:lnTo>
                  <a:lnTo>
                    <a:pt x="1742694" y="1825728"/>
                  </a:lnTo>
                  <a:lnTo>
                    <a:pt x="1746503" y="1778508"/>
                  </a:lnTo>
                  <a:lnTo>
                    <a:pt x="1746503" y="291084"/>
                  </a:lnTo>
                  <a:lnTo>
                    <a:pt x="1742694" y="243863"/>
                  </a:lnTo>
                  <a:lnTo>
                    <a:pt x="1731666" y="199070"/>
                  </a:lnTo>
                  <a:lnTo>
                    <a:pt x="1714017" y="157304"/>
                  </a:lnTo>
                  <a:lnTo>
                    <a:pt x="1690347" y="119164"/>
                  </a:lnTo>
                  <a:lnTo>
                    <a:pt x="1661255" y="85248"/>
                  </a:lnTo>
                  <a:lnTo>
                    <a:pt x="1627339" y="56156"/>
                  </a:lnTo>
                  <a:lnTo>
                    <a:pt x="1589199" y="32486"/>
                  </a:lnTo>
                  <a:lnTo>
                    <a:pt x="1547433" y="14837"/>
                  </a:lnTo>
                  <a:lnTo>
                    <a:pt x="1502640" y="3809"/>
                  </a:lnTo>
                  <a:lnTo>
                    <a:pt x="1455420" y="0"/>
                  </a:lnTo>
                  <a:close/>
                </a:path>
              </a:pathLst>
            </a:custGeom>
            <a:solidFill>
              <a:srgbClr val="A42F0F"/>
            </a:solidFill>
          </p:spPr>
          <p:txBody>
            <a:bodyPr wrap="square" lIns="0" tIns="0" rIns="0" bIns="0" rtlCol="0"/>
            <a:lstStyle/>
            <a:p>
              <a:endParaRPr/>
            </a:p>
          </p:txBody>
        </p:sp>
        <p:sp>
          <p:nvSpPr>
            <p:cNvPr id="13" name="object 13"/>
            <p:cNvSpPr/>
            <p:nvPr/>
          </p:nvSpPr>
          <p:spPr>
            <a:xfrm>
              <a:off x="10169651" y="1670303"/>
              <a:ext cx="1746885" cy="2070100"/>
            </a:xfrm>
            <a:custGeom>
              <a:avLst/>
              <a:gdLst/>
              <a:ahLst/>
              <a:cxnLst/>
              <a:rect l="l" t="t" r="r" b="b"/>
              <a:pathLst>
                <a:path w="1746884" h="2070100">
                  <a:moveTo>
                    <a:pt x="0" y="291084"/>
                  </a:moveTo>
                  <a:lnTo>
                    <a:pt x="3809" y="243863"/>
                  </a:lnTo>
                  <a:lnTo>
                    <a:pt x="14837" y="199070"/>
                  </a:lnTo>
                  <a:lnTo>
                    <a:pt x="32486" y="157304"/>
                  </a:lnTo>
                  <a:lnTo>
                    <a:pt x="56156" y="119164"/>
                  </a:lnTo>
                  <a:lnTo>
                    <a:pt x="85248" y="85248"/>
                  </a:lnTo>
                  <a:lnTo>
                    <a:pt x="119164" y="56156"/>
                  </a:lnTo>
                  <a:lnTo>
                    <a:pt x="157304" y="32486"/>
                  </a:lnTo>
                  <a:lnTo>
                    <a:pt x="199070" y="14837"/>
                  </a:lnTo>
                  <a:lnTo>
                    <a:pt x="243863" y="3809"/>
                  </a:lnTo>
                  <a:lnTo>
                    <a:pt x="291083" y="0"/>
                  </a:lnTo>
                  <a:lnTo>
                    <a:pt x="1455420" y="0"/>
                  </a:lnTo>
                  <a:lnTo>
                    <a:pt x="1502640" y="3809"/>
                  </a:lnTo>
                  <a:lnTo>
                    <a:pt x="1547433" y="14837"/>
                  </a:lnTo>
                  <a:lnTo>
                    <a:pt x="1589199" y="32486"/>
                  </a:lnTo>
                  <a:lnTo>
                    <a:pt x="1627339" y="56156"/>
                  </a:lnTo>
                  <a:lnTo>
                    <a:pt x="1661255" y="85248"/>
                  </a:lnTo>
                  <a:lnTo>
                    <a:pt x="1690347" y="119164"/>
                  </a:lnTo>
                  <a:lnTo>
                    <a:pt x="1714017" y="157304"/>
                  </a:lnTo>
                  <a:lnTo>
                    <a:pt x="1731666" y="199070"/>
                  </a:lnTo>
                  <a:lnTo>
                    <a:pt x="1742694" y="243863"/>
                  </a:lnTo>
                  <a:lnTo>
                    <a:pt x="1746503" y="291084"/>
                  </a:lnTo>
                  <a:lnTo>
                    <a:pt x="1746503" y="1778508"/>
                  </a:lnTo>
                  <a:lnTo>
                    <a:pt x="1742694" y="1825728"/>
                  </a:lnTo>
                  <a:lnTo>
                    <a:pt x="1731666" y="1870521"/>
                  </a:lnTo>
                  <a:lnTo>
                    <a:pt x="1714017" y="1912287"/>
                  </a:lnTo>
                  <a:lnTo>
                    <a:pt x="1690347" y="1950427"/>
                  </a:lnTo>
                  <a:lnTo>
                    <a:pt x="1661255" y="1984343"/>
                  </a:lnTo>
                  <a:lnTo>
                    <a:pt x="1627339" y="2013435"/>
                  </a:lnTo>
                  <a:lnTo>
                    <a:pt x="1589199" y="2037105"/>
                  </a:lnTo>
                  <a:lnTo>
                    <a:pt x="1547433" y="2054754"/>
                  </a:lnTo>
                  <a:lnTo>
                    <a:pt x="1502640" y="2065782"/>
                  </a:lnTo>
                  <a:lnTo>
                    <a:pt x="1455420" y="2069592"/>
                  </a:lnTo>
                  <a:lnTo>
                    <a:pt x="291083" y="2069592"/>
                  </a:lnTo>
                  <a:lnTo>
                    <a:pt x="243863" y="2065782"/>
                  </a:lnTo>
                  <a:lnTo>
                    <a:pt x="199070" y="2054754"/>
                  </a:lnTo>
                  <a:lnTo>
                    <a:pt x="157304" y="2037105"/>
                  </a:lnTo>
                  <a:lnTo>
                    <a:pt x="119164" y="2013435"/>
                  </a:lnTo>
                  <a:lnTo>
                    <a:pt x="85248" y="1984343"/>
                  </a:lnTo>
                  <a:lnTo>
                    <a:pt x="56156" y="1950427"/>
                  </a:lnTo>
                  <a:lnTo>
                    <a:pt x="32486" y="1912287"/>
                  </a:lnTo>
                  <a:lnTo>
                    <a:pt x="14837" y="1870521"/>
                  </a:lnTo>
                  <a:lnTo>
                    <a:pt x="3809" y="1825728"/>
                  </a:lnTo>
                  <a:lnTo>
                    <a:pt x="0" y="1778508"/>
                  </a:lnTo>
                  <a:lnTo>
                    <a:pt x="0" y="291084"/>
                  </a:lnTo>
                  <a:close/>
                </a:path>
              </a:pathLst>
            </a:custGeom>
            <a:ln w="15239">
              <a:solidFill>
                <a:srgbClr val="FFFF00"/>
              </a:solidFill>
            </a:ln>
          </p:spPr>
          <p:txBody>
            <a:bodyPr wrap="square" lIns="0" tIns="0" rIns="0" bIns="0" rtlCol="0"/>
            <a:lstStyle/>
            <a:p>
              <a:endParaRPr/>
            </a:p>
          </p:txBody>
        </p:sp>
      </p:grpSp>
      <p:grpSp>
        <p:nvGrpSpPr>
          <p:cNvPr id="17" name="object 17"/>
          <p:cNvGrpSpPr/>
          <p:nvPr/>
        </p:nvGrpSpPr>
        <p:grpSpPr>
          <a:xfrm>
            <a:off x="3200400" y="2828544"/>
            <a:ext cx="6190615" cy="3039110"/>
            <a:chOff x="3200400" y="2828544"/>
            <a:chExt cx="6190615" cy="3039110"/>
          </a:xfrm>
        </p:grpSpPr>
        <p:pic>
          <p:nvPicPr>
            <p:cNvPr id="18" name="object 18"/>
            <p:cNvPicPr/>
            <p:nvPr/>
          </p:nvPicPr>
          <p:blipFill>
            <a:blip r:embed="rId3" cstate="print"/>
            <a:stretch>
              <a:fillRect/>
            </a:stretch>
          </p:blipFill>
          <p:spPr>
            <a:xfrm>
              <a:off x="3208020" y="5612892"/>
              <a:ext cx="246888" cy="246888"/>
            </a:xfrm>
            <a:prstGeom prst="rect">
              <a:avLst/>
            </a:prstGeom>
          </p:spPr>
        </p:pic>
        <p:sp>
          <p:nvSpPr>
            <p:cNvPr id="19" name="object 19"/>
            <p:cNvSpPr/>
            <p:nvPr/>
          </p:nvSpPr>
          <p:spPr>
            <a:xfrm>
              <a:off x="3208020" y="5612892"/>
              <a:ext cx="247015" cy="247015"/>
            </a:xfrm>
            <a:custGeom>
              <a:avLst/>
              <a:gdLst/>
              <a:ahLst/>
              <a:cxnLst/>
              <a:rect l="l" t="t" r="r" b="b"/>
              <a:pathLst>
                <a:path w="247014" h="247014">
                  <a:moveTo>
                    <a:pt x="0" y="123444"/>
                  </a:moveTo>
                  <a:lnTo>
                    <a:pt x="9697" y="75395"/>
                  </a:lnTo>
                  <a:lnTo>
                    <a:pt x="36147" y="36156"/>
                  </a:lnTo>
                  <a:lnTo>
                    <a:pt x="75384" y="9701"/>
                  </a:lnTo>
                  <a:lnTo>
                    <a:pt x="123443" y="0"/>
                  </a:lnTo>
                  <a:lnTo>
                    <a:pt x="171503" y="9701"/>
                  </a:lnTo>
                  <a:lnTo>
                    <a:pt x="210740" y="36156"/>
                  </a:lnTo>
                  <a:lnTo>
                    <a:pt x="237190" y="75395"/>
                  </a:lnTo>
                  <a:lnTo>
                    <a:pt x="246888" y="123444"/>
                  </a:lnTo>
                  <a:lnTo>
                    <a:pt x="237190" y="171492"/>
                  </a:lnTo>
                  <a:lnTo>
                    <a:pt x="210740" y="210731"/>
                  </a:lnTo>
                  <a:lnTo>
                    <a:pt x="171503" y="237186"/>
                  </a:lnTo>
                  <a:lnTo>
                    <a:pt x="123443" y="246888"/>
                  </a:lnTo>
                  <a:lnTo>
                    <a:pt x="75384" y="237186"/>
                  </a:lnTo>
                  <a:lnTo>
                    <a:pt x="36147" y="210731"/>
                  </a:lnTo>
                  <a:lnTo>
                    <a:pt x="9697" y="171492"/>
                  </a:lnTo>
                  <a:lnTo>
                    <a:pt x="0" y="123444"/>
                  </a:lnTo>
                  <a:close/>
                </a:path>
              </a:pathLst>
            </a:custGeom>
            <a:ln w="15240">
              <a:solidFill>
                <a:srgbClr val="C87115"/>
              </a:solidFill>
            </a:ln>
          </p:spPr>
          <p:txBody>
            <a:bodyPr wrap="square" lIns="0" tIns="0" rIns="0" bIns="0" rtlCol="0"/>
            <a:lstStyle/>
            <a:p>
              <a:endParaRPr/>
            </a:p>
          </p:txBody>
        </p:sp>
        <p:sp>
          <p:nvSpPr>
            <p:cNvPr id="20" name="object 20"/>
            <p:cNvSpPr/>
            <p:nvPr/>
          </p:nvSpPr>
          <p:spPr>
            <a:xfrm>
              <a:off x="5570220" y="3741419"/>
              <a:ext cx="419100" cy="393700"/>
            </a:xfrm>
            <a:custGeom>
              <a:avLst/>
              <a:gdLst/>
              <a:ahLst/>
              <a:cxnLst/>
              <a:rect l="l" t="t" r="r" b="b"/>
              <a:pathLst>
                <a:path w="419100" h="393700">
                  <a:moveTo>
                    <a:pt x="209550" y="0"/>
                  </a:moveTo>
                  <a:lnTo>
                    <a:pt x="161512" y="5191"/>
                  </a:lnTo>
                  <a:lnTo>
                    <a:pt x="117410" y="19980"/>
                  </a:lnTo>
                  <a:lnTo>
                    <a:pt x="78501" y="43187"/>
                  </a:lnTo>
                  <a:lnTo>
                    <a:pt x="46046" y="73631"/>
                  </a:lnTo>
                  <a:lnTo>
                    <a:pt x="21304" y="110134"/>
                  </a:lnTo>
                  <a:lnTo>
                    <a:pt x="5536" y="151515"/>
                  </a:lnTo>
                  <a:lnTo>
                    <a:pt x="0" y="196595"/>
                  </a:lnTo>
                  <a:lnTo>
                    <a:pt x="5536" y="241676"/>
                  </a:lnTo>
                  <a:lnTo>
                    <a:pt x="21304" y="283057"/>
                  </a:lnTo>
                  <a:lnTo>
                    <a:pt x="46046" y="319560"/>
                  </a:lnTo>
                  <a:lnTo>
                    <a:pt x="78501" y="350004"/>
                  </a:lnTo>
                  <a:lnTo>
                    <a:pt x="117410" y="373211"/>
                  </a:lnTo>
                  <a:lnTo>
                    <a:pt x="161512" y="388000"/>
                  </a:lnTo>
                  <a:lnTo>
                    <a:pt x="209550" y="393191"/>
                  </a:lnTo>
                  <a:lnTo>
                    <a:pt x="257587" y="388000"/>
                  </a:lnTo>
                  <a:lnTo>
                    <a:pt x="301689" y="373211"/>
                  </a:lnTo>
                  <a:lnTo>
                    <a:pt x="340598" y="350004"/>
                  </a:lnTo>
                  <a:lnTo>
                    <a:pt x="373053" y="319560"/>
                  </a:lnTo>
                  <a:lnTo>
                    <a:pt x="397795" y="283057"/>
                  </a:lnTo>
                  <a:lnTo>
                    <a:pt x="413563" y="241676"/>
                  </a:lnTo>
                  <a:lnTo>
                    <a:pt x="419100" y="196595"/>
                  </a:lnTo>
                  <a:lnTo>
                    <a:pt x="413563" y="151515"/>
                  </a:lnTo>
                  <a:lnTo>
                    <a:pt x="397795" y="110134"/>
                  </a:lnTo>
                  <a:lnTo>
                    <a:pt x="373053" y="73631"/>
                  </a:lnTo>
                  <a:lnTo>
                    <a:pt x="340598" y="43187"/>
                  </a:lnTo>
                  <a:lnTo>
                    <a:pt x="301689" y="19980"/>
                  </a:lnTo>
                  <a:lnTo>
                    <a:pt x="257587" y="5191"/>
                  </a:lnTo>
                  <a:lnTo>
                    <a:pt x="209550" y="0"/>
                  </a:lnTo>
                  <a:close/>
                </a:path>
              </a:pathLst>
            </a:custGeom>
            <a:solidFill>
              <a:srgbClr val="FFFF00"/>
            </a:solidFill>
          </p:spPr>
          <p:txBody>
            <a:bodyPr wrap="square" lIns="0" tIns="0" rIns="0" bIns="0" rtlCol="0"/>
            <a:lstStyle/>
            <a:p>
              <a:endParaRPr/>
            </a:p>
          </p:txBody>
        </p:sp>
        <p:sp>
          <p:nvSpPr>
            <p:cNvPr id="21" name="object 21"/>
            <p:cNvSpPr/>
            <p:nvPr/>
          </p:nvSpPr>
          <p:spPr>
            <a:xfrm>
              <a:off x="5570220" y="3741419"/>
              <a:ext cx="419100" cy="393700"/>
            </a:xfrm>
            <a:custGeom>
              <a:avLst/>
              <a:gdLst/>
              <a:ahLst/>
              <a:cxnLst/>
              <a:rect l="l" t="t" r="r" b="b"/>
              <a:pathLst>
                <a:path w="419100" h="393700">
                  <a:moveTo>
                    <a:pt x="0" y="196595"/>
                  </a:moveTo>
                  <a:lnTo>
                    <a:pt x="5536" y="151515"/>
                  </a:lnTo>
                  <a:lnTo>
                    <a:pt x="21304" y="110134"/>
                  </a:lnTo>
                  <a:lnTo>
                    <a:pt x="46046" y="73631"/>
                  </a:lnTo>
                  <a:lnTo>
                    <a:pt x="78501" y="43187"/>
                  </a:lnTo>
                  <a:lnTo>
                    <a:pt x="117410" y="19980"/>
                  </a:lnTo>
                  <a:lnTo>
                    <a:pt x="161512" y="5191"/>
                  </a:lnTo>
                  <a:lnTo>
                    <a:pt x="209550" y="0"/>
                  </a:lnTo>
                  <a:lnTo>
                    <a:pt x="257587" y="5191"/>
                  </a:lnTo>
                  <a:lnTo>
                    <a:pt x="301689" y="19980"/>
                  </a:lnTo>
                  <a:lnTo>
                    <a:pt x="340598" y="43187"/>
                  </a:lnTo>
                  <a:lnTo>
                    <a:pt x="373053" y="73631"/>
                  </a:lnTo>
                  <a:lnTo>
                    <a:pt x="397795" y="110134"/>
                  </a:lnTo>
                  <a:lnTo>
                    <a:pt x="413563" y="151515"/>
                  </a:lnTo>
                  <a:lnTo>
                    <a:pt x="419100" y="196595"/>
                  </a:lnTo>
                  <a:lnTo>
                    <a:pt x="413563" y="241676"/>
                  </a:lnTo>
                  <a:lnTo>
                    <a:pt x="397795" y="283057"/>
                  </a:lnTo>
                  <a:lnTo>
                    <a:pt x="373053" y="319560"/>
                  </a:lnTo>
                  <a:lnTo>
                    <a:pt x="340598" y="350004"/>
                  </a:lnTo>
                  <a:lnTo>
                    <a:pt x="301689" y="373211"/>
                  </a:lnTo>
                  <a:lnTo>
                    <a:pt x="257587" y="388000"/>
                  </a:lnTo>
                  <a:lnTo>
                    <a:pt x="209550" y="393191"/>
                  </a:lnTo>
                  <a:lnTo>
                    <a:pt x="161512" y="388000"/>
                  </a:lnTo>
                  <a:lnTo>
                    <a:pt x="117410" y="373211"/>
                  </a:lnTo>
                  <a:lnTo>
                    <a:pt x="78501" y="350004"/>
                  </a:lnTo>
                  <a:lnTo>
                    <a:pt x="46046" y="319560"/>
                  </a:lnTo>
                  <a:lnTo>
                    <a:pt x="21304" y="283057"/>
                  </a:lnTo>
                  <a:lnTo>
                    <a:pt x="5536" y="241676"/>
                  </a:lnTo>
                  <a:lnTo>
                    <a:pt x="0" y="196595"/>
                  </a:lnTo>
                  <a:close/>
                </a:path>
              </a:pathLst>
            </a:custGeom>
            <a:ln w="15240">
              <a:solidFill>
                <a:srgbClr val="C87115"/>
              </a:solidFill>
            </a:ln>
          </p:spPr>
          <p:txBody>
            <a:bodyPr wrap="square" lIns="0" tIns="0" rIns="0" bIns="0" rtlCol="0"/>
            <a:lstStyle/>
            <a:p>
              <a:endParaRPr/>
            </a:p>
          </p:txBody>
        </p:sp>
        <p:sp>
          <p:nvSpPr>
            <p:cNvPr id="22" name="object 22"/>
            <p:cNvSpPr/>
            <p:nvPr/>
          </p:nvSpPr>
          <p:spPr>
            <a:xfrm>
              <a:off x="8511540" y="2836164"/>
              <a:ext cx="871855" cy="759460"/>
            </a:xfrm>
            <a:custGeom>
              <a:avLst/>
              <a:gdLst/>
              <a:ahLst/>
              <a:cxnLst/>
              <a:rect l="l" t="t" r="r" b="b"/>
              <a:pathLst>
                <a:path w="871854" h="759460">
                  <a:moveTo>
                    <a:pt x="435863" y="0"/>
                  </a:moveTo>
                  <a:lnTo>
                    <a:pt x="385043" y="2553"/>
                  </a:lnTo>
                  <a:lnTo>
                    <a:pt x="335942" y="10023"/>
                  </a:lnTo>
                  <a:lnTo>
                    <a:pt x="288887" y="22126"/>
                  </a:lnTo>
                  <a:lnTo>
                    <a:pt x="244206" y="38575"/>
                  </a:lnTo>
                  <a:lnTo>
                    <a:pt x="202227" y="59086"/>
                  </a:lnTo>
                  <a:lnTo>
                    <a:pt x="163276" y="83375"/>
                  </a:lnTo>
                  <a:lnTo>
                    <a:pt x="127682" y="111156"/>
                  </a:lnTo>
                  <a:lnTo>
                    <a:pt x="95772" y="142145"/>
                  </a:lnTo>
                  <a:lnTo>
                    <a:pt x="67872" y="176056"/>
                  </a:lnTo>
                  <a:lnTo>
                    <a:pt x="44311" y="212604"/>
                  </a:lnTo>
                  <a:lnTo>
                    <a:pt x="25416" y="251505"/>
                  </a:lnTo>
                  <a:lnTo>
                    <a:pt x="11514" y="292474"/>
                  </a:lnTo>
                  <a:lnTo>
                    <a:pt x="2933" y="335226"/>
                  </a:lnTo>
                  <a:lnTo>
                    <a:pt x="0" y="379475"/>
                  </a:lnTo>
                  <a:lnTo>
                    <a:pt x="2933" y="423725"/>
                  </a:lnTo>
                  <a:lnTo>
                    <a:pt x="11514" y="466477"/>
                  </a:lnTo>
                  <a:lnTo>
                    <a:pt x="25416" y="507446"/>
                  </a:lnTo>
                  <a:lnTo>
                    <a:pt x="44311" y="546347"/>
                  </a:lnTo>
                  <a:lnTo>
                    <a:pt x="67872" y="582895"/>
                  </a:lnTo>
                  <a:lnTo>
                    <a:pt x="95772" y="616806"/>
                  </a:lnTo>
                  <a:lnTo>
                    <a:pt x="127682" y="647795"/>
                  </a:lnTo>
                  <a:lnTo>
                    <a:pt x="163276" y="675576"/>
                  </a:lnTo>
                  <a:lnTo>
                    <a:pt x="202227" y="699865"/>
                  </a:lnTo>
                  <a:lnTo>
                    <a:pt x="244206" y="720376"/>
                  </a:lnTo>
                  <a:lnTo>
                    <a:pt x="288887" y="736825"/>
                  </a:lnTo>
                  <a:lnTo>
                    <a:pt x="335942" y="748928"/>
                  </a:lnTo>
                  <a:lnTo>
                    <a:pt x="385043" y="756398"/>
                  </a:lnTo>
                  <a:lnTo>
                    <a:pt x="435863" y="758951"/>
                  </a:lnTo>
                  <a:lnTo>
                    <a:pt x="486684" y="756398"/>
                  </a:lnTo>
                  <a:lnTo>
                    <a:pt x="535785" y="748928"/>
                  </a:lnTo>
                  <a:lnTo>
                    <a:pt x="582840" y="736825"/>
                  </a:lnTo>
                  <a:lnTo>
                    <a:pt x="627521" y="720376"/>
                  </a:lnTo>
                  <a:lnTo>
                    <a:pt x="669500" y="699865"/>
                  </a:lnTo>
                  <a:lnTo>
                    <a:pt x="708451" y="675576"/>
                  </a:lnTo>
                  <a:lnTo>
                    <a:pt x="744045" y="647795"/>
                  </a:lnTo>
                  <a:lnTo>
                    <a:pt x="775955" y="616806"/>
                  </a:lnTo>
                  <a:lnTo>
                    <a:pt x="803855" y="582895"/>
                  </a:lnTo>
                  <a:lnTo>
                    <a:pt x="827416" y="546347"/>
                  </a:lnTo>
                  <a:lnTo>
                    <a:pt x="846311" y="507446"/>
                  </a:lnTo>
                  <a:lnTo>
                    <a:pt x="860213" y="466477"/>
                  </a:lnTo>
                  <a:lnTo>
                    <a:pt x="868794" y="423725"/>
                  </a:lnTo>
                  <a:lnTo>
                    <a:pt x="871727" y="379475"/>
                  </a:lnTo>
                  <a:lnTo>
                    <a:pt x="868794" y="335226"/>
                  </a:lnTo>
                  <a:lnTo>
                    <a:pt x="860213" y="292474"/>
                  </a:lnTo>
                  <a:lnTo>
                    <a:pt x="846311" y="251505"/>
                  </a:lnTo>
                  <a:lnTo>
                    <a:pt x="827416" y="212604"/>
                  </a:lnTo>
                  <a:lnTo>
                    <a:pt x="803855" y="176056"/>
                  </a:lnTo>
                  <a:lnTo>
                    <a:pt x="775955" y="142145"/>
                  </a:lnTo>
                  <a:lnTo>
                    <a:pt x="744045" y="111156"/>
                  </a:lnTo>
                  <a:lnTo>
                    <a:pt x="708451" y="83375"/>
                  </a:lnTo>
                  <a:lnTo>
                    <a:pt x="669500" y="59086"/>
                  </a:lnTo>
                  <a:lnTo>
                    <a:pt x="627521" y="38575"/>
                  </a:lnTo>
                  <a:lnTo>
                    <a:pt x="582840" y="22126"/>
                  </a:lnTo>
                  <a:lnTo>
                    <a:pt x="535785" y="10023"/>
                  </a:lnTo>
                  <a:lnTo>
                    <a:pt x="486684" y="2553"/>
                  </a:lnTo>
                  <a:lnTo>
                    <a:pt x="435863" y="0"/>
                  </a:lnTo>
                  <a:close/>
                </a:path>
              </a:pathLst>
            </a:custGeom>
            <a:solidFill>
              <a:srgbClr val="F1F1F1"/>
            </a:solidFill>
          </p:spPr>
          <p:txBody>
            <a:bodyPr wrap="square" lIns="0" tIns="0" rIns="0" bIns="0" rtlCol="0"/>
            <a:lstStyle/>
            <a:p>
              <a:endParaRPr/>
            </a:p>
          </p:txBody>
        </p:sp>
        <p:sp>
          <p:nvSpPr>
            <p:cNvPr id="23" name="object 23"/>
            <p:cNvSpPr/>
            <p:nvPr/>
          </p:nvSpPr>
          <p:spPr>
            <a:xfrm>
              <a:off x="8511540" y="2836164"/>
              <a:ext cx="871855" cy="759460"/>
            </a:xfrm>
            <a:custGeom>
              <a:avLst/>
              <a:gdLst/>
              <a:ahLst/>
              <a:cxnLst/>
              <a:rect l="l" t="t" r="r" b="b"/>
              <a:pathLst>
                <a:path w="871854" h="759460">
                  <a:moveTo>
                    <a:pt x="0" y="379475"/>
                  </a:moveTo>
                  <a:lnTo>
                    <a:pt x="2933" y="335226"/>
                  </a:lnTo>
                  <a:lnTo>
                    <a:pt x="11514" y="292474"/>
                  </a:lnTo>
                  <a:lnTo>
                    <a:pt x="25416" y="251505"/>
                  </a:lnTo>
                  <a:lnTo>
                    <a:pt x="44311" y="212604"/>
                  </a:lnTo>
                  <a:lnTo>
                    <a:pt x="67872" y="176056"/>
                  </a:lnTo>
                  <a:lnTo>
                    <a:pt x="95772" y="142145"/>
                  </a:lnTo>
                  <a:lnTo>
                    <a:pt x="127682" y="111156"/>
                  </a:lnTo>
                  <a:lnTo>
                    <a:pt x="163276" y="83375"/>
                  </a:lnTo>
                  <a:lnTo>
                    <a:pt x="202227" y="59086"/>
                  </a:lnTo>
                  <a:lnTo>
                    <a:pt x="244206" y="38575"/>
                  </a:lnTo>
                  <a:lnTo>
                    <a:pt x="288887" y="22126"/>
                  </a:lnTo>
                  <a:lnTo>
                    <a:pt x="335942" y="10023"/>
                  </a:lnTo>
                  <a:lnTo>
                    <a:pt x="385043" y="2553"/>
                  </a:lnTo>
                  <a:lnTo>
                    <a:pt x="435863" y="0"/>
                  </a:lnTo>
                  <a:lnTo>
                    <a:pt x="486684" y="2553"/>
                  </a:lnTo>
                  <a:lnTo>
                    <a:pt x="535785" y="10023"/>
                  </a:lnTo>
                  <a:lnTo>
                    <a:pt x="582840" y="22126"/>
                  </a:lnTo>
                  <a:lnTo>
                    <a:pt x="627521" y="38575"/>
                  </a:lnTo>
                  <a:lnTo>
                    <a:pt x="669500" y="59086"/>
                  </a:lnTo>
                  <a:lnTo>
                    <a:pt x="708451" y="83375"/>
                  </a:lnTo>
                  <a:lnTo>
                    <a:pt x="744045" y="111156"/>
                  </a:lnTo>
                  <a:lnTo>
                    <a:pt x="775955" y="142145"/>
                  </a:lnTo>
                  <a:lnTo>
                    <a:pt x="803855" y="176056"/>
                  </a:lnTo>
                  <a:lnTo>
                    <a:pt x="827416" y="212604"/>
                  </a:lnTo>
                  <a:lnTo>
                    <a:pt x="846311" y="251505"/>
                  </a:lnTo>
                  <a:lnTo>
                    <a:pt x="860213" y="292474"/>
                  </a:lnTo>
                  <a:lnTo>
                    <a:pt x="868794" y="335226"/>
                  </a:lnTo>
                  <a:lnTo>
                    <a:pt x="871727" y="379475"/>
                  </a:lnTo>
                  <a:lnTo>
                    <a:pt x="868794" y="423725"/>
                  </a:lnTo>
                  <a:lnTo>
                    <a:pt x="860213" y="466477"/>
                  </a:lnTo>
                  <a:lnTo>
                    <a:pt x="846311" y="507446"/>
                  </a:lnTo>
                  <a:lnTo>
                    <a:pt x="827416" y="546347"/>
                  </a:lnTo>
                  <a:lnTo>
                    <a:pt x="803855" y="582895"/>
                  </a:lnTo>
                  <a:lnTo>
                    <a:pt x="775955" y="616806"/>
                  </a:lnTo>
                  <a:lnTo>
                    <a:pt x="744045" y="647795"/>
                  </a:lnTo>
                  <a:lnTo>
                    <a:pt x="708451" y="675576"/>
                  </a:lnTo>
                  <a:lnTo>
                    <a:pt x="669500" y="699865"/>
                  </a:lnTo>
                  <a:lnTo>
                    <a:pt x="627521" y="720376"/>
                  </a:lnTo>
                  <a:lnTo>
                    <a:pt x="582840" y="736825"/>
                  </a:lnTo>
                  <a:lnTo>
                    <a:pt x="535785" y="748928"/>
                  </a:lnTo>
                  <a:lnTo>
                    <a:pt x="486684" y="756398"/>
                  </a:lnTo>
                  <a:lnTo>
                    <a:pt x="435863" y="758951"/>
                  </a:lnTo>
                  <a:lnTo>
                    <a:pt x="385043" y="756398"/>
                  </a:lnTo>
                  <a:lnTo>
                    <a:pt x="335942" y="748928"/>
                  </a:lnTo>
                  <a:lnTo>
                    <a:pt x="288887" y="736825"/>
                  </a:lnTo>
                  <a:lnTo>
                    <a:pt x="244206" y="720376"/>
                  </a:lnTo>
                  <a:lnTo>
                    <a:pt x="202227" y="699865"/>
                  </a:lnTo>
                  <a:lnTo>
                    <a:pt x="163276" y="675576"/>
                  </a:lnTo>
                  <a:lnTo>
                    <a:pt x="127682" y="647795"/>
                  </a:lnTo>
                  <a:lnTo>
                    <a:pt x="95772" y="616806"/>
                  </a:lnTo>
                  <a:lnTo>
                    <a:pt x="67872" y="582895"/>
                  </a:lnTo>
                  <a:lnTo>
                    <a:pt x="44311" y="546347"/>
                  </a:lnTo>
                  <a:lnTo>
                    <a:pt x="25416" y="507446"/>
                  </a:lnTo>
                  <a:lnTo>
                    <a:pt x="11514" y="466477"/>
                  </a:lnTo>
                  <a:lnTo>
                    <a:pt x="2933" y="423725"/>
                  </a:lnTo>
                  <a:lnTo>
                    <a:pt x="0" y="379475"/>
                  </a:lnTo>
                  <a:close/>
                </a:path>
              </a:pathLst>
            </a:custGeom>
            <a:ln w="15240">
              <a:solidFill>
                <a:srgbClr val="C87115"/>
              </a:solidFill>
            </a:ln>
          </p:spPr>
          <p:txBody>
            <a:bodyPr wrap="square" lIns="0" tIns="0" rIns="0" bIns="0" rtlCol="0"/>
            <a:lstStyle/>
            <a:p>
              <a:endParaRPr/>
            </a:p>
          </p:txBody>
        </p:sp>
      </p:grpSp>
      <p:sp>
        <p:nvSpPr>
          <p:cNvPr id="25" name="object 25"/>
          <p:cNvSpPr txBox="1">
            <a:spLocks noGrp="1"/>
          </p:cNvSpPr>
          <p:nvPr>
            <p:ph type="title"/>
          </p:nvPr>
        </p:nvSpPr>
        <p:spPr>
          <a:xfrm>
            <a:off x="10798302" y="268985"/>
            <a:ext cx="511809" cy="1488440"/>
          </a:xfrm>
          <a:prstGeom prst="rect">
            <a:avLst/>
          </a:prstGeom>
        </p:spPr>
        <p:txBody>
          <a:bodyPr vert="horz" wrap="square" lIns="0" tIns="12700" rIns="0" bIns="0" rtlCol="0">
            <a:spAutoFit/>
          </a:bodyPr>
          <a:lstStyle/>
          <a:p>
            <a:pPr marL="12700">
              <a:lnSpc>
                <a:spcPct val="100000"/>
              </a:lnSpc>
              <a:spcBef>
                <a:spcPts val="100"/>
              </a:spcBef>
            </a:pPr>
            <a:r>
              <a:rPr sz="9600" spc="-1610" dirty="0">
                <a:solidFill>
                  <a:srgbClr val="006FC0"/>
                </a:solidFill>
              </a:rPr>
              <a:t>?</a:t>
            </a:r>
            <a:endParaRPr sz="9600" dirty="0"/>
          </a:p>
        </p:txBody>
      </p:sp>
      <p:sp>
        <p:nvSpPr>
          <p:cNvPr id="26" name="Rectangle 25"/>
          <p:cNvSpPr/>
          <p:nvPr/>
        </p:nvSpPr>
        <p:spPr>
          <a:xfrm>
            <a:off x="10281170" y="1810013"/>
            <a:ext cx="1676400" cy="1834220"/>
          </a:xfrm>
          <a:prstGeom prst="rect">
            <a:avLst/>
          </a:prstGeom>
        </p:spPr>
        <p:txBody>
          <a:bodyPr wrap="square">
            <a:spAutoFit/>
          </a:bodyPr>
          <a:lstStyle/>
          <a:p>
            <a:pPr algn="ctr"/>
            <a:r>
              <a:rPr lang="en-US" sz="3000" b="1" dirty="0" err="1">
                <a:solidFill>
                  <a:srgbClr val="FFFFFF"/>
                </a:solidFill>
                <a:latin typeface="DilleniaUPC" panose="02020603050405020304" pitchFamily="18" charset="-34"/>
                <a:ea typeface="BrowalliaUPC" panose="020B0604020202020204" pitchFamily="34" charset="-34"/>
                <a:cs typeface="DilleniaUPC" panose="02020603050405020304" pitchFamily="18" charset="-34"/>
              </a:rPr>
              <a:t>ปัญหาการวิจัย</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marL="609600" marR="0">
              <a:lnSpc>
                <a:spcPct val="91000"/>
              </a:lnSpc>
              <a:spcBef>
                <a:spcPts val="0"/>
              </a:spcBef>
              <a:spcAft>
                <a:spcPts val="0"/>
              </a:spcAft>
            </a:pPr>
            <a:r>
              <a:rPr lang="en-US"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rPr>
              <a:t>+</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a:lnSpc>
                <a:spcPts val="190"/>
              </a:lnSpc>
            </a:pPr>
            <a:r>
              <a:rPr lang="en-US" sz="3000" b="1" dirty="0">
                <a:latin typeface="DilleniaUPC" panose="02020603050405020304" pitchFamily="18" charset="-34"/>
                <a:ea typeface="Times New Roman" panose="02020603050405020304" pitchFamily="18" charset="0"/>
                <a:cs typeface="DilleniaUPC" panose="02020603050405020304" pitchFamily="18" charset="-34"/>
              </a:rPr>
              <a:t> </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marR="241300" lvl="0" algn="ctr">
              <a:lnSpc>
                <a:spcPct val="89000"/>
              </a:lnSpc>
              <a:spcBef>
                <a:spcPts val="0"/>
              </a:spcBef>
              <a:spcAft>
                <a:spcPts val="0"/>
              </a:spcAft>
              <a:tabLst>
                <a:tab pos="577215" algn="l"/>
              </a:tabLst>
            </a:pPr>
            <a:r>
              <a:rPr lang="th-TH"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rPr>
              <a:t>คำ</a:t>
            </a:r>
            <a:r>
              <a:rPr lang="en-US" sz="3000" b="1" dirty="0" err="1">
                <a:solidFill>
                  <a:srgbClr val="FFFFFF"/>
                </a:solidFill>
                <a:latin typeface="DilleniaUPC" panose="02020603050405020304" pitchFamily="18" charset="-34"/>
                <a:ea typeface="BrowalliaUPC" panose="020B0604020202020204" pitchFamily="34" charset="-34"/>
                <a:cs typeface="DilleniaUPC" panose="02020603050405020304" pitchFamily="18" charset="-34"/>
              </a:rPr>
              <a:t>ถาม</a:t>
            </a:r>
            <a:endParaRPr lang="th-TH"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endParaRPr>
          </a:p>
          <a:p>
            <a:pPr marR="241300" lvl="0" algn="ctr">
              <a:lnSpc>
                <a:spcPct val="89000"/>
              </a:lnSpc>
              <a:spcBef>
                <a:spcPts val="0"/>
              </a:spcBef>
              <a:spcAft>
                <a:spcPts val="0"/>
              </a:spcAft>
              <a:tabLst>
                <a:tab pos="577215" algn="l"/>
              </a:tabLst>
            </a:pPr>
            <a:r>
              <a:rPr lang="en-US" sz="3000" b="1" dirty="0" err="1">
                <a:solidFill>
                  <a:srgbClr val="FFFFFF"/>
                </a:solidFill>
                <a:latin typeface="DilleniaUPC" panose="02020603050405020304" pitchFamily="18" charset="-34"/>
                <a:ea typeface="BrowalliaUPC" panose="020B0604020202020204" pitchFamily="34" charset="-34"/>
                <a:cs typeface="DilleniaUPC" panose="02020603050405020304" pitchFamily="18" charset="-34"/>
              </a:rPr>
              <a:t>การวิจัย</a:t>
            </a:r>
            <a:endParaRPr lang="en-US" sz="3000" b="1" dirty="0">
              <a:effectLst/>
              <a:latin typeface="DilleniaUPC" panose="02020603050405020304" pitchFamily="18" charset="-34"/>
              <a:ea typeface="Calibri" panose="020F0502020204030204" pitchFamily="34" charset="0"/>
              <a:cs typeface="DilleniaUPC" panose="02020603050405020304" pitchFamily="18" charset="-34"/>
            </a:endParaRPr>
          </a:p>
        </p:txBody>
      </p:sp>
      <p:sp>
        <p:nvSpPr>
          <p:cNvPr id="27" name="Rectangle 26"/>
          <p:cNvSpPr/>
          <p:nvPr/>
        </p:nvSpPr>
        <p:spPr>
          <a:xfrm>
            <a:off x="5222883" y="1287136"/>
            <a:ext cx="4331162" cy="1938992"/>
          </a:xfrm>
          <a:prstGeom prst="rect">
            <a:avLst/>
          </a:prstGeom>
        </p:spPr>
        <p:txBody>
          <a:bodyPr wrap="square">
            <a:spAutoFit/>
          </a:bodyPr>
          <a:lstStyle/>
          <a:p>
            <a:pPr lvl="0"/>
            <a:r>
              <a:rPr lang="en-US" sz="3000" b="1" dirty="0">
                <a:solidFill>
                  <a:prstClr val="black"/>
                </a:solidFill>
                <a:latin typeface="DilleniaUPC" panose="02020603050405020304" pitchFamily="18" charset="-34"/>
                <a:cs typeface="DilleniaUPC" panose="02020603050405020304" pitchFamily="18" charset="-34"/>
              </a:rPr>
              <a:t>                             </a:t>
            </a:r>
            <a:r>
              <a:rPr lang="th-TH" sz="3000" b="1" dirty="0">
                <a:solidFill>
                  <a:prstClr val="black"/>
                </a:solidFill>
                <a:latin typeface="DilleniaUPC" panose="02020603050405020304" pitchFamily="18" charset="-34"/>
                <a:cs typeface="DilleniaUPC" panose="02020603050405020304" pitchFamily="18" charset="-34"/>
              </a:rPr>
              <a:t>นโยบายระดับ</a:t>
            </a:r>
          </a:p>
          <a:p>
            <a:pPr lvl="0"/>
            <a:r>
              <a:rPr lang="en-US" sz="3000" b="1" dirty="0">
                <a:solidFill>
                  <a:prstClr val="black"/>
                </a:solidFill>
                <a:latin typeface="DilleniaUPC" panose="02020603050405020304" pitchFamily="18" charset="-34"/>
                <a:cs typeface="DilleniaUPC" panose="02020603050405020304" pitchFamily="18" charset="-34"/>
              </a:rPr>
              <a:t>                             </a:t>
            </a:r>
            <a:r>
              <a:rPr lang="th-TH" sz="3000" b="1" dirty="0">
                <a:solidFill>
                  <a:prstClr val="black"/>
                </a:solidFill>
                <a:latin typeface="DilleniaUPC" panose="02020603050405020304" pitchFamily="18" charset="-34"/>
                <a:cs typeface="DilleniaUPC" panose="02020603050405020304" pitchFamily="18" charset="-34"/>
              </a:rPr>
              <a:t>จังหวัด หรือ พื้นที่</a:t>
            </a:r>
          </a:p>
          <a:p>
            <a:r>
              <a:rPr lang="en-US" sz="2800" b="1" dirty="0">
                <a:solidFill>
                  <a:prstClr val="black"/>
                </a:solidFill>
                <a:latin typeface="DilleniaUPC" panose="02020603050405020304" pitchFamily="18" charset="-34"/>
                <a:cs typeface="DilleniaUPC" panose="02020603050405020304" pitchFamily="18" charset="-34"/>
              </a:rPr>
              <a:t>     </a:t>
            </a:r>
            <a:r>
              <a:rPr lang="th-TH" sz="3000" b="1" dirty="0">
                <a:solidFill>
                  <a:prstClr val="black"/>
                </a:solidFill>
                <a:latin typeface="DilleniaUPC" panose="02020603050405020304" pitchFamily="18" charset="-34"/>
                <a:cs typeface="DilleniaUPC" panose="02020603050405020304" pitchFamily="18" charset="-34"/>
              </a:rPr>
              <a:t>นโยบาย</a:t>
            </a:r>
            <a:r>
              <a:rPr lang="th-TH" sz="3000" b="1" dirty="0">
                <a:latin typeface="DilleniaUPC" panose="02020603050405020304" pitchFamily="18" charset="-34"/>
                <a:cs typeface="DilleniaUPC" panose="02020603050405020304" pitchFamily="18" charset="-34"/>
              </a:rPr>
              <a:t>เป้าหมาย</a:t>
            </a:r>
            <a:endParaRPr lang="en-US" sz="3000" b="1" dirty="0">
              <a:latin typeface="DilleniaUPC" panose="02020603050405020304" pitchFamily="18" charset="-34"/>
              <a:cs typeface="DilleniaUPC" panose="02020603050405020304" pitchFamily="18" charset="-34"/>
            </a:endParaRPr>
          </a:p>
          <a:p>
            <a:r>
              <a:rPr lang="en-US" sz="3000" b="1" dirty="0">
                <a:latin typeface="DilleniaUPC" panose="02020603050405020304" pitchFamily="18" charset="-34"/>
                <a:cs typeface="DilleniaUPC" panose="02020603050405020304" pitchFamily="18" charset="-34"/>
              </a:rPr>
              <a:t>           </a:t>
            </a:r>
            <a:r>
              <a:rPr lang="th-TH" sz="3000" b="1" dirty="0">
                <a:latin typeface="DilleniaUPC" panose="02020603050405020304" pitchFamily="18" charset="-34"/>
                <a:cs typeface="DilleniaUPC" panose="02020603050405020304" pitchFamily="18" charset="-34"/>
              </a:rPr>
              <a:t>ของรัฐบาล</a:t>
            </a:r>
          </a:p>
        </p:txBody>
      </p:sp>
      <p:sp>
        <p:nvSpPr>
          <p:cNvPr id="28" name="Rectangle 27"/>
          <p:cNvSpPr/>
          <p:nvPr/>
        </p:nvSpPr>
        <p:spPr>
          <a:xfrm>
            <a:off x="609600" y="3160284"/>
            <a:ext cx="7421443" cy="497316"/>
          </a:xfrm>
          <a:prstGeom prst="rect">
            <a:avLst/>
          </a:prstGeom>
        </p:spPr>
        <p:txBody>
          <a:bodyPr wrap="square">
            <a:spAutoFit/>
          </a:bodyPr>
          <a:lstStyle/>
          <a:p>
            <a:pPr marL="2806700" marR="0">
              <a:lnSpc>
                <a:spcPct val="92000"/>
              </a:lnSpc>
              <a:spcBef>
                <a:spcPts val="0"/>
              </a:spcBef>
              <a:spcAft>
                <a:spcPts val="0"/>
              </a:spcAft>
            </a:pPr>
            <a:r>
              <a:rPr lang="en-US" sz="2000" b="1" dirty="0" err="1">
                <a:latin typeface="DilleniaUPC" panose="02020603050405020304" pitchFamily="18" charset="-34"/>
                <a:ea typeface="DilleniaUPC" panose="02020603050405020304" pitchFamily="18" charset="-34"/>
                <a:cs typeface="Arial" panose="020B0604020202020204" pitchFamily="34" charset="0"/>
              </a:rPr>
              <a:t>ยุทธศาสตร์ประเทศ</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28"/>
          <p:cNvSpPr/>
          <p:nvPr/>
        </p:nvSpPr>
        <p:spPr>
          <a:xfrm>
            <a:off x="914400" y="3611313"/>
            <a:ext cx="3982474" cy="1036887"/>
          </a:xfrm>
          <a:prstGeom prst="rect">
            <a:avLst/>
          </a:prstGeom>
        </p:spPr>
        <p:txBody>
          <a:bodyPr wrap="square">
            <a:spAutoFit/>
          </a:bodyPr>
          <a:lstStyle/>
          <a:p>
            <a:pPr marL="1714500" marR="0">
              <a:spcBef>
                <a:spcPts val="0"/>
              </a:spcBef>
              <a:spcAft>
                <a:spcPts val="0"/>
              </a:spcAft>
            </a:pPr>
            <a:r>
              <a:rPr lang="en-US" sz="3300" b="1" dirty="0" err="1">
                <a:latin typeface="DilleniaUPC" panose="02020603050405020304" pitchFamily="18" charset="-34"/>
                <a:ea typeface="DilleniaUPC" panose="02020603050405020304" pitchFamily="18" charset="-34"/>
                <a:cs typeface="DilleniaUPC" panose="02020603050405020304" pitchFamily="18" charset="-34"/>
              </a:rPr>
              <a:t>นโยบาย</a:t>
            </a:r>
            <a:r>
              <a:rPr lang="en-US" sz="3300" b="1" dirty="0">
                <a:latin typeface="DilleniaUPC" panose="02020603050405020304" pitchFamily="18" charset="-34"/>
                <a:ea typeface="DilleniaUPC" panose="02020603050405020304" pitchFamily="18" charset="-34"/>
                <a:cs typeface="DilleniaUPC" panose="02020603050405020304" pitchFamily="18" charset="-34"/>
              </a:rPr>
              <a:t> / </a:t>
            </a:r>
            <a:r>
              <a:rPr lang="en-US" sz="3300" b="1" dirty="0" err="1">
                <a:latin typeface="DilleniaUPC" panose="02020603050405020304" pitchFamily="18" charset="-34"/>
                <a:ea typeface="DilleniaUPC" panose="02020603050405020304" pitchFamily="18" charset="-34"/>
                <a:cs typeface="DilleniaUPC" panose="02020603050405020304" pitchFamily="18" charset="-34"/>
              </a:rPr>
              <a:t>และ</a:t>
            </a:r>
            <a:endParaRPr lang="en-US" sz="1000" dirty="0">
              <a:latin typeface="DilleniaUPC" panose="02020603050405020304" pitchFamily="18" charset="-34"/>
              <a:ea typeface="Calibri" panose="020F0502020204030204" pitchFamily="34" charset="0"/>
              <a:cs typeface="DilleniaUPC" panose="02020603050405020304" pitchFamily="18" charset="-34"/>
            </a:endParaRPr>
          </a:p>
          <a:p>
            <a:pPr marL="495300" marR="0">
              <a:lnSpc>
                <a:spcPct val="86000"/>
              </a:lnSpc>
              <a:spcBef>
                <a:spcPts val="0"/>
              </a:spcBef>
              <a:spcAft>
                <a:spcPts val="0"/>
              </a:spcAft>
            </a:pPr>
            <a:r>
              <a:rPr lang="en-US" sz="3300" b="1" dirty="0" err="1">
                <a:latin typeface="DilleniaUPC" panose="02020603050405020304" pitchFamily="18" charset="-34"/>
                <a:ea typeface="DilleniaUPC" panose="02020603050405020304" pitchFamily="18" charset="-34"/>
                <a:cs typeface="DilleniaUPC" panose="02020603050405020304" pitchFamily="18" charset="-34"/>
              </a:rPr>
              <a:t>ยุทธศาสตร์การวิจัยของชาติ</a:t>
            </a:r>
            <a:endParaRPr lang="en-US" sz="1000" dirty="0">
              <a:effectLst/>
              <a:latin typeface="DilleniaUPC" panose="02020603050405020304" pitchFamily="18" charset="-34"/>
              <a:ea typeface="Calibri" panose="020F0502020204030204" pitchFamily="34" charset="0"/>
              <a:cs typeface="DilleniaUPC" panose="02020603050405020304" pitchFamily="18" charset="-34"/>
            </a:endParaRPr>
          </a:p>
        </p:txBody>
      </p:sp>
      <p:sp>
        <p:nvSpPr>
          <p:cNvPr id="30" name="Rectangle 29"/>
          <p:cNvSpPr/>
          <p:nvPr/>
        </p:nvSpPr>
        <p:spPr>
          <a:xfrm>
            <a:off x="897529" y="5126504"/>
            <a:ext cx="6096000" cy="969496"/>
          </a:xfrm>
          <a:prstGeom prst="rect">
            <a:avLst/>
          </a:prstGeom>
        </p:spPr>
        <p:txBody>
          <a:bodyPr>
            <a:spAutoFit/>
          </a:bodyPr>
          <a:lstStyle/>
          <a:p>
            <a:pPr marL="342900" marR="0">
              <a:spcBef>
                <a:spcPts val="0"/>
              </a:spcBef>
              <a:spcAft>
                <a:spcPts val="0"/>
              </a:spcAft>
            </a:pPr>
            <a:r>
              <a:rPr lang="en-US" sz="3000" b="1" dirty="0" err="1">
                <a:latin typeface="DilleniaUPC" panose="02020603050405020304" pitchFamily="18" charset="-34"/>
                <a:ea typeface="DilleniaUPC" panose="02020603050405020304" pitchFamily="18" charset="-34"/>
                <a:cs typeface="DilleniaUPC" panose="02020603050405020304" pitchFamily="18" charset="-34"/>
              </a:rPr>
              <a:t>แผนพ</a:t>
            </a:r>
            <a:r>
              <a:rPr lang="th-TH" sz="3000" b="1" dirty="0">
                <a:latin typeface="DilleniaUPC" panose="02020603050405020304" pitchFamily="18" charset="-34"/>
                <a:ea typeface="DilleniaUPC" panose="02020603050405020304" pitchFamily="18" charset="-34"/>
                <a:cs typeface="DilleniaUPC" panose="02020603050405020304" pitchFamily="18" charset="-34"/>
              </a:rPr>
              <a:t>ั</a:t>
            </a:r>
            <a:r>
              <a:rPr lang="en-US" sz="3000" b="1" dirty="0" err="1">
                <a:latin typeface="DilleniaUPC" panose="02020603050405020304" pitchFamily="18" charset="-34"/>
                <a:ea typeface="DilleniaUPC" panose="02020603050405020304" pitchFamily="18" charset="-34"/>
                <a:cs typeface="DilleniaUPC" panose="02020603050405020304" pitchFamily="18" charset="-34"/>
              </a:rPr>
              <a:t>ฒนาเศรษฐกิจ</a:t>
            </a:r>
            <a:endParaRPr lang="en-US" sz="3000" dirty="0">
              <a:latin typeface="DilleniaUPC" panose="02020603050405020304" pitchFamily="18" charset="-34"/>
              <a:ea typeface="Calibri" panose="020F0502020204030204" pitchFamily="34" charset="0"/>
              <a:cs typeface="DilleniaUPC" panose="02020603050405020304" pitchFamily="18" charset="-34"/>
            </a:endParaRPr>
          </a:p>
          <a:p>
            <a:pPr marL="342900" marR="0">
              <a:lnSpc>
                <a:spcPct val="90000"/>
              </a:lnSpc>
              <a:spcBef>
                <a:spcPts val="0"/>
              </a:spcBef>
              <a:spcAft>
                <a:spcPts val="0"/>
              </a:spcAft>
            </a:pPr>
            <a:r>
              <a:rPr lang="en-US" sz="3000" b="1" dirty="0" err="1">
                <a:latin typeface="DilleniaUPC" panose="02020603050405020304" pitchFamily="18" charset="-34"/>
                <a:ea typeface="DilleniaUPC" panose="02020603050405020304" pitchFamily="18" charset="-34"/>
                <a:cs typeface="DilleniaUPC" panose="02020603050405020304" pitchFamily="18" charset="-34"/>
              </a:rPr>
              <a:t>และส</a:t>
            </a:r>
            <a:r>
              <a:rPr lang="th-TH" sz="3000" b="1" dirty="0">
                <a:latin typeface="DilleniaUPC" panose="02020603050405020304" pitchFamily="18" charset="-34"/>
                <a:ea typeface="DilleniaUPC" panose="02020603050405020304" pitchFamily="18" charset="-34"/>
                <a:cs typeface="DilleniaUPC" panose="02020603050405020304" pitchFamily="18" charset="-34"/>
              </a:rPr>
              <a:t>ั</a:t>
            </a:r>
            <a:r>
              <a:rPr lang="en-US" sz="3000" b="1" dirty="0" err="1">
                <a:latin typeface="DilleniaUPC" panose="02020603050405020304" pitchFamily="18" charset="-34"/>
                <a:ea typeface="DilleniaUPC" panose="02020603050405020304" pitchFamily="18" charset="-34"/>
                <a:cs typeface="DilleniaUPC" panose="02020603050405020304" pitchFamily="18" charset="-34"/>
              </a:rPr>
              <a:t>งคมแห่งชาติ</a:t>
            </a:r>
            <a:endParaRPr lang="en-US" sz="3000" dirty="0">
              <a:effectLst/>
              <a:latin typeface="DilleniaUPC" panose="02020603050405020304" pitchFamily="18" charset="-34"/>
              <a:ea typeface="Calibri" panose="020F0502020204030204" pitchFamily="34" charset="0"/>
              <a:cs typeface="DilleniaUPC" panose="02020603050405020304" pitchFamily="18" charset="-34"/>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EBF567-A48E-4D62-9A3D-FF38E7204200}"/>
              </a:ext>
            </a:extLst>
          </p:cNvPr>
          <p:cNvSpPr>
            <a:spLocks noGrp="1" noChangeArrowheads="1"/>
          </p:cNvSpPr>
          <p:nvPr>
            <p:ph type="body" sz="half" idx="1"/>
          </p:nvPr>
        </p:nvSpPr>
        <p:spPr>
          <a:xfrm>
            <a:off x="1524000" y="333376"/>
            <a:ext cx="9144000" cy="615553"/>
          </a:xfrm>
          <a:solidFill>
            <a:srgbClr val="DDDDDD"/>
          </a:solidFill>
        </p:spPr>
        <p:txBody>
          <a:bodyPr/>
          <a:lstStyle/>
          <a:p>
            <a:pPr eaLnBrk="1" hangingPunct="1">
              <a:buFontTx/>
              <a:buNone/>
            </a:pPr>
            <a:r>
              <a:rPr lang="th-TH" altLang="en-US" dirty="0">
                <a:solidFill>
                  <a:srgbClr val="000000"/>
                </a:solidFill>
                <a:latin typeface="Angsana New" panose="02020603050405020304" pitchFamily="18" charset="-34"/>
                <a:cs typeface="Angsana New" panose="02020603050405020304" pitchFamily="18" charset="-34"/>
              </a:rPr>
              <a:t>3.4  การนำเสนอการวิเคราะห์ข้อมูลด้วย  t-test</a:t>
            </a:r>
          </a:p>
        </p:txBody>
      </p:sp>
      <p:sp>
        <p:nvSpPr>
          <p:cNvPr id="28675" name="Text Box 4">
            <a:extLst>
              <a:ext uri="{FF2B5EF4-FFF2-40B4-BE49-F238E27FC236}">
                <a16:creationId xmlns:a16="http://schemas.microsoft.com/office/drawing/2014/main" id="{069F07E9-E1A6-498D-8D10-6803B90E539A}"/>
              </a:ext>
            </a:extLst>
          </p:cNvPr>
          <p:cNvSpPr txBox="1">
            <a:spLocks noChangeArrowheads="1"/>
          </p:cNvSpPr>
          <p:nvPr/>
        </p:nvSpPr>
        <p:spPr bwMode="auto">
          <a:xfrm>
            <a:off x="533400" y="5241926"/>
            <a:ext cx="11506200" cy="1616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sz="2000" dirty="0">
                <a:solidFill>
                  <a:srgbClr val="000000"/>
                </a:solidFill>
                <a:latin typeface="Angsana New" panose="02020603050405020304" pitchFamily="18" charset="-34"/>
              </a:rPr>
              <a:t>                </a:t>
            </a:r>
            <a:r>
              <a:rPr lang="th-TH" altLang="en-US" sz="2000" dirty="0">
                <a:solidFill>
                  <a:srgbClr val="000000"/>
                </a:solidFill>
                <a:latin typeface="Angsana New" panose="02020603050405020304" pitchFamily="18" charset="-34"/>
              </a:rPr>
              <a:t>จากตาราง 5  การวิเคราะห์เปรียบเทียบความพึงพอใจของผู้พักอาศัยต่อการบริหารจัดการ ระหว่างหมู่บ้านในเมืองและหมู่บ้านนอกเมือง  พบว่า ผู้พักอาศัยหมู่บ้านในเมือง มีค่าเฉลี่ยความพึงพอใจโดยรวม และด้านย่อยต่างๆ อยู่ในระดับน้อยถึงปานกลาง    สำหรับผู้พักอาศัยหมู่บ้านนอกเมือง มีค่าเฉลี่ยความพึงพอใจโดยรวม และด้านย่อยต่างๆ อยู่ในระดับน้อยถึงมากที่สุด</a:t>
            </a:r>
            <a:endParaRPr lang="th-TH" altLang="zh-CN" sz="2000" dirty="0">
              <a:solidFill>
                <a:srgbClr val="000000"/>
              </a:solidFill>
              <a:latin typeface="Angsana New" panose="02020603050405020304" pitchFamily="18" charset="-34"/>
            </a:endParaRPr>
          </a:p>
          <a:p>
            <a:pPr algn="thaiDist" eaLnBrk="1" hangingPunct="1">
              <a:spcBef>
                <a:spcPct val="0"/>
              </a:spcBef>
              <a:buClrTx/>
              <a:buSzTx/>
              <a:buFontTx/>
              <a:buNone/>
            </a:pPr>
            <a:r>
              <a:rPr lang="th-TH" altLang="zh-CN" sz="2000" dirty="0">
                <a:solidFill>
                  <a:srgbClr val="000000"/>
                </a:solidFill>
                <a:latin typeface="Angsana New" panose="02020603050405020304" pitchFamily="18" charset="-34"/>
              </a:rPr>
              <a:t>             เมื่อวิเคราะห์เปรียบเทียบด้วย </a:t>
            </a:r>
            <a:r>
              <a:rPr lang="en-US" altLang="zh-CN" sz="2000" dirty="0">
                <a:solidFill>
                  <a:srgbClr val="000000"/>
                </a:solidFill>
                <a:latin typeface="Angsana New" panose="02020603050405020304" pitchFamily="18" charset="-34"/>
                <a:ea typeface="SimSun" panose="02010600030101010101" pitchFamily="2" charset="-122"/>
              </a:rPr>
              <a:t>t-test </a:t>
            </a:r>
            <a:r>
              <a:rPr lang="th-TH" altLang="zh-CN" sz="2000" dirty="0">
                <a:solidFill>
                  <a:srgbClr val="000000"/>
                </a:solidFill>
                <a:latin typeface="Angsana New" panose="02020603050405020304" pitchFamily="18" charset="-34"/>
              </a:rPr>
              <a:t> พบว่า  ผู้พักอาศัยหมู่บ้านนอกเมือง มีความพึงพอใจโดยรวม  และด้านการรักษาความปลอดภัยมากกว่าผู้พักอาศัยหมู่บ้านในเมือง อย่างมีนัยสำคัญทางสถิติที่ระดับ .05 </a:t>
            </a:r>
            <a:endParaRPr lang="th-TH" altLang="en-US" sz="2000" dirty="0">
              <a:solidFill>
                <a:srgbClr val="000000"/>
              </a:solidFill>
              <a:latin typeface="Angsana New" panose="02020603050405020304" pitchFamily="18" charset="-34"/>
            </a:endParaRPr>
          </a:p>
        </p:txBody>
      </p:sp>
      <p:sp>
        <p:nvSpPr>
          <p:cNvPr id="28676" name="Text Box 5">
            <a:extLst>
              <a:ext uri="{FF2B5EF4-FFF2-40B4-BE49-F238E27FC236}">
                <a16:creationId xmlns:a16="http://schemas.microsoft.com/office/drawing/2014/main" id="{00E02C74-259F-4CAA-A8A5-1A1098292EEA}"/>
              </a:ext>
            </a:extLst>
          </p:cNvPr>
          <p:cNvSpPr txBox="1">
            <a:spLocks noChangeArrowheads="1"/>
          </p:cNvSpPr>
          <p:nvPr/>
        </p:nvSpPr>
        <p:spPr bwMode="auto">
          <a:xfrm>
            <a:off x="1524000" y="1125539"/>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zh-CN" sz="2000" b="1" dirty="0">
                <a:solidFill>
                  <a:srgbClr val="000000"/>
                </a:solidFill>
                <a:latin typeface="Angsana New" panose="02020603050405020304" pitchFamily="18" charset="-34"/>
              </a:rPr>
              <a:t>ตาราง 4  </a:t>
            </a:r>
            <a:r>
              <a:rPr lang="th-TH" altLang="zh-CN" sz="2000" dirty="0">
                <a:solidFill>
                  <a:srgbClr val="000000"/>
                </a:solidFill>
                <a:latin typeface="Angsana New" panose="02020603050405020304" pitchFamily="18" charset="-34"/>
              </a:rPr>
              <a:t>ผลการเปรียบเทียบความพึงพอใจของผู้พักอาศัยต่อการบริหารจัดการหมู่บ้าน ระหว่างหมู่บ้านในเมืองและหมู่บ้านนอกเมือง </a:t>
            </a:r>
            <a:endParaRPr lang="th-TH" altLang="en-US" sz="2000" dirty="0">
              <a:solidFill>
                <a:srgbClr val="000000"/>
              </a:solidFill>
              <a:latin typeface="Angsana New" panose="02020603050405020304" pitchFamily="18" charset="-34"/>
            </a:endParaRPr>
          </a:p>
        </p:txBody>
      </p:sp>
      <p:graphicFrame>
        <p:nvGraphicFramePr>
          <p:cNvPr id="60827" name="Group 411">
            <a:extLst>
              <a:ext uri="{FF2B5EF4-FFF2-40B4-BE49-F238E27FC236}">
                <a16:creationId xmlns:a16="http://schemas.microsoft.com/office/drawing/2014/main" id="{FF552030-182B-4ECF-9B7F-BF27CA8CD068}"/>
              </a:ext>
            </a:extLst>
          </p:cNvPr>
          <p:cNvGraphicFramePr>
            <a:graphicFrameLocks noGrp="1"/>
          </p:cNvGraphicFramePr>
          <p:nvPr>
            <p:ph sz="half" idx="2"/>
          </p:nvPr>
        </p:nvGraphicFramePr>
        <p:xfrm>
          <a:off x="1524000" y="1700213"/>
          <a:ext cx="9144000" cy="3343536"/>
        </p:xfrm>
        <a:graphic>
          <a:graphicData uri="http://schemas.openxmlformats.org/drawingml/2006/table">
            <a:tbl>
              <a:tblPr/>
              <a:tblGrid>
                <a:gridCol w="2182813">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1103312">
                  <a:extLst>
                    <a:ext uri="{9D8B030D-6E8A-4147-A177-3AD203B41FA5}">
                      <a16:colId xmlns:a16="http://schemas.microsoft.com/office/drawing/2014/main" val="20003"/>
                    </a:ext>
                  </a:extLst>
                </a:gridCol>
                <a:gridCol w="588963">
                  <a:extLst>
                    <a:ext uri="{9D8B030D-6E8A-4147-A177-3AD203B41FA5}">
                      <a16:colId xmlns:a16="http://schemas.microsoft.com/office/drawing/2014/main" val="20004"/>
                    </a:ext>
                  </a:extLst>
                </a:gridCol>
                <a:gridCol w="942975">
                  <a:extLst>
                    <a:ext uri="{9D8B030D-6E8A-4147-A177-3AD203B41FA5}">
                      <a16:colId xmlns:a16="http://schemas.microsoft.com/office/drawing/2014/main" val="20005"/>
                    </a:ext>
                  </a:extLst>
                </a:gridCol>
                <a:gridCol w="1081087">
                  <a:extLst>
                    <a:ext uri="{9D8B030D-6E8A-4147-A177-3AD203B41FA5}">
                      <a16:colId xmlns:a16="http://schemas.microsoft.com/office/drawing/2014/main" val="20006"/>
                    </a:ext>
                  </a:extLst>
                </a:gridCol>
                <a:gridCol w="987425">
                  <a:extLst>
                    <a:ext uri="{9D8B030D-6E8A-4147-A177-3AD203B41FA5}">
                      <a16:colId xmlns:a16="http://schemas.microsoft.com/office/drawing/2014/main" val="20007"/>
                    </a:ext>
                  </a:extLst>
                </a:gridCol>
                <a:gridCol w="752475">
                  <a:extLst>
                    <a:ext uri="{9D8B030D-6E8A-4147-A177-3AD203B41FA5}">
                      <a16:colId xmlns:a16="http://schemas.microsoft.com/office/drawing/2014/main" val="20008"/>
                    </a:ext>
                  </a:extLst>
                </a:gridCol>
              </a:tblGrid>
              <a:tr h="396174">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0"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หมู่บ้านในเมือง</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หมู่บ้านนอกเมือง</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สถิติทดสอบ</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0570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จำนวน</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ค่าเฉลี่ย</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ค่าเบี่ยงเบนมาตรฐาน</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จำนวน</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ค่าเฉลี่ย</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ค่าเบี่ยงเบนมาตรฐาน</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  t</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ระดับนัยสำคัญ</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ความพึงพอใจต่อการบริหารจัดการหมู่บ้านโดยรวม</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2.102</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2.113</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3.354</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1.333</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-5.002*</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.045</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8970">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Char char="–"/>
                        <a:tabLst>
                          <a:tab pos="228600" algn="l"/>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ด้านการรักษาความปลอดภัย</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1.502</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2.235</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4.631</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1.265</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-8.252*</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.004</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74">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Char char="–"/>
                        <a:tabLst>
                          <a:tab pos="228600" algn="l"/>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ด้านความสะอาด</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3.251</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1.021</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3.025</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1.078</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2.453</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.357</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318">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Cordia New" pitchFamily="34" charset="-34"/>
                        <a:buChar char="–"/>
                        <a:tabLst>
                          <a:tab pos="228600" algn="l"/>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ด้านพื้นที่ใช้สอยส่วนกลาง</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2.314</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1.890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120</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2.411</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a:ln>
                            <a:noFill/>
                          </a:ln>
                          <a:solidFill>
                            <a:srgbClr val="000000"/>
                          </a:solidFill>
                          <a:effectLst/>
                          <a:latin typeface="Cordia New" pitchFamily="34" charset="-34"/>
                          <a:ea typeface="SimSun" pitchFamily="2" charset="-122"/>
                          <a:cs typeface="DilleniaUPC" pitchFamily="18" charset="-34"/>
                        </a:rPr>
                        <a:t>1.002</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-2.221</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DilleniaUPC" pitchFamily="18" charset="-34"/>
                        </a:rPr>
                        <a:t>.489</a:t>
                      </a:r>
                      <a:endParaRPr kumimoji="0" lang="th-TH" sz="2000" b="0"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06" marB="4570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EA802A-9491-4C53-8FE6-FAF4FBBFB5BB}"/>
              </a:ext>
            </a:extLst>
          </p:cNvPr>
          <p:cNvSpPr>
            <a:spLocks noGrp="1" noChangeArrowheads="1"/>
          </p:cNvSpPr>
          <p:nvPr>
            <p:ph type="body" sz="half" idx="1"/>
          </p:nvPr>
        </p:nvSpPr>
        <p:spPr>
          <a:xfrm>
            <a:off x="1524000" y="333375"/>
            <a:ext cx="9144000" cy="553998"/>
          </a:xfrm>
          <a:solidFill>
            <a:srgbClr val="DDDDDD"/>
          </a:solidFill>
        </p:spPr>
        <p:txBody>
          <a:bodyPr/>
          <a:lstStyle/>
          <a:p>
            <a:pPr eaLnBrk="1" hangingPunct="1">
              <a:buFontTx/>
              <a:buNone/>
            </a:pPr>
            <a:r>
              <a:rPr lang="th-TH" altLang="en-US" sz="3600" dirty="0">
                <a:solidFill>
                  <a:srgbClr val="000000"/>
                </a:solidFill>
                <a:latin typeface="Angsana New" panose="02020603050405020304" pitchFamily="18" charset="-34"/>
                <a:cs typeface="Angsana New" panose="02020603050405020304" pitchFamily="18" charset="-34"/>
              </a:rPr>
              <a:t>3.5  การนำเสนอการวิเคราะห์ข้อมูลด้วย  ANOVA</a:t>
            </a:r>
          </a:p>
        </p:txBody>
      </p:sp>
      <p:sp>
        <p:nvSpPr>
          <p:cNvPr id="29699" name="Text Box 3">
            <a:extLst>
              <a:ext uri="{FF2B5EF4-FFF2-40B4-BE49-F238E27FC236}">
                <a16:creationId xmlns:a16="http://schemas.microsoft.com/office/drawing/2014/main" id="{3FDF68B7-8EF7-468B-9D19-D33453F5420A}"/>
              </a:ext>
            </a:extLst>
          </p:cNvPr>
          <p:cNvSpPr txBox="1">
            <a:spLocks noChangeArrowheads="1"/>
          </p:cNvSpPr>
          <p:nvPr/>
        </p:nvSpPr>
        <p:spPr bwMode="auto">
          <a:xfrm>
            <a:off x="1524000" y="5241925"/>
            <a:ext cx="10210800" cy="107721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dirty="0">
                <a:solidFill>
                  <a:srgbClr val="000000"/>
                </a:solidFill>
                <a:latin typeface="Angsana New" panose="02020603050405020304" pitchFamily="18" charset="-34"/>
                <a:cs typeface="+mj-cs"/>
              </a:rPr>
              <a:t>                </a:t>
            </a:r>
            <a:r>
              <a:rPr lang="th-TH" altLang="zh-CN" dirty="0">
                <a:solidFill>
                  <a:srgbClr val="000000"/>
                </a:solidFill>
                <a:latin typeface="Angsana New" panose="02020603050405020304" pitchFamily="18" charset="-34"/>
              </a:rPr>
              <a:t>จากตาราง 5 การเปรียบเทียบรายได้เฉลี่ยของแต่ละกลุ่มอาชีพ พบว่า กลุ่มอาชีพที่ต่างกันจะมีรายได้เฉลี่ยต่อเดือนแตกต่างกัน อย่างมีนัยสำคัญทางสถิติที่ระดับ .05 </a:t>
            </a:r>
            <a:endParaRPr lang="th-TH" altLang="en-US" dirty="0">
              <a:solidFill>
                <a:srgbClr val="000000"/>
              </a:solidFill>
              <a:latin typeface="Angsana New" panose="02020603050405020304" pitchFamily="18" charset="-34"/>
            </a:endParaRPr>
          </a:p>
        </p:txBody>
      </p:sp>
      <p:sp>
        <p:nvSpPr>
          <p:cNvPr id="29700" name="Text Box 4">
            <a:extLst>
              <a:ext uri="{FF2B5EF4-FFF2-40B4-BE49-F238E27FC236}">
                <a16:creationId xmlns:a16="http://schemas.microsoft.com/office/drawing/2014/main" id="{F692874D-BBD2-4755-B43D-EFAB4A4A43F8}"/>
              </a:ext>
            </a:extLst>
          </p:cNvPr>
          <p:cNvSpPr txBox="1">
            <a:spLocks noChangeArrowheads="1"/>
          </p:cNvSpPr>
          <p:nvPr/>
        </p:nvSpPr>
        <p:spPr bwMode="auto">
          <a:xfrm>
            <a:off x="1524000" y="11255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en-US" sz="2800" b="1" dirty="0">
                <a:solidFill>
                  <a:srgbClr val="000000"/>
                </a:solidFill>
                <a:latin typeface="FreesiaDSE" pitchFamily="34" charset="0"/>
                <a:cs typeface="DilleniaUPC" panose="02020603050405020304" pitchFamily="18" charset="-34"/>
              </a:rPr>
              <a:t>ตาราง  5  </a:t>
            </a:r>
            <a:r>
              <a:rPr lang="th-TH" altLang="en-US" sz="2800" dirty="0">
                <a:solidFill>
                  <a:srgbClr val="000000"/>
                </a:solidFill>
                <a:latin typeface="FreesiaDSE" pitchFamily="34" charset="0"/>
                <a:cs typeface="DilleniaUPC" panose="02020603050405020304" pitchFamily="18" charset="-34"/>
              </a:rPr>
              <a:t>ผลการวิเคราะห์ความแปรปรวนรายได้เฉลี่ยต่อเดือนของแต่ละกลุ่มอาชีพ</a:t>
            </a:r>
          </a:p>
        </p:txBody>
      </p:sp>
      <p:graphicFrame>
        <p:nvGraphicFramePr>
          <p:cNvPr id="61615" name="Group 175">
            <a:extLst>
              <a:ext uri="{FF2B5EF4-FFF2-40B4-BE49-F238E27FC236}">
                <a16:creationId xmlns:a16="http://schemas.microsoft.com/office/drawing/2014/main" id="{143802AD-B62A-4087-B837-C6A4DF2FA019}"/>
              </a:ext>
            </a:extLst>
          </p:cNvPr>
          <p:cNvGraphicFramePr>
            <a:graphicFrameLocks noGrp="1"/>
          </p:cNvGraphicFramePr>
          <p:nvPr>
            <p:ph sz="half" idx="2"/>
          </p:nvPr>
        </p:nvGraphicFramePr>
        <p:xfrm>
          <a:off x="1524000" y="2060576"/>
          <a:ext cx="9144000" cy="2787679"/>
        </p:xfrm>
        <a:graphic>
          <a:graphicData uri="http://schemas.openxmlformats.org/drawingml/2006/table">
            <a:tbl>
              <a:tblPr/>
              <a:tblGrid>
                <a:gridCol w="2255838">
                  <a:extLst>
                    <a:ext uri="{9D8B030D-6E8A-4147-A177-3AD203B41FA5}">
                      <a16:colId xmlns:a16="http://schemas.microsoft.com/office/drawing/2014/main" val="20000"/>
                    </a:ext>
                  </a:extLst>
                </a:gridCol>
                <a:gridCol w="1722437">
                  <a:extLst>
                    <a:ext uri="{9D8B030D-6E8A-4147-A177-3AD203B41FA5}">
                      <a16:colId xmlns:a16="http://schemas.microsoft.com/office/drawing/2014/main" val="20001"/>
                    </a:ext>
                  </a:extLst>
                </a:gridCol>
                <a:gridCol w="1274763">
                  <a:extLst>
                    <a:ext uri="{9D8B030D-6E8A-4147-A177-3AD203B41FA5}">
                      <a16:colId xmlns:a16="http://schemas.microsoft.com/office/drawing/2014/main" val="20002"/>
                    </a:ext>
                  </a:extLst>
                </a:gridCol>
                <a:gridCol w="1785937">
                  <a:extLst>
                    <a:ext uri="{9D8B030D-6E8A-4147-A177-3AD203B41FA5}">
                      <a16:colId xmlns:a16="http://schemas.microsoft.com/office/drawing/2014/main" val="20003"/>
                    </a:ext>
                  </a:extLst>
                </a:gridCol>
                <a:gridCol w="957263">
                  <a:extLst>
                    <a:ext uri="{9D8B030D-6E8A-4147-A177-3AD203B41FA5}">
                      <a16:colId xmlns:a16="http://schemas.microsoft.com/office/drawing/2014/main" val="20004"/>
                    </a:ext>
                  </a:extLst>
                </a:gridCol>
                <a:gridCol w="1147762">
                  <a:extLst>
                    <a:ext uri="{9D8B030D-6E8A-4147-A177-3AD203B41FA5}">
                      <a16:colId xmlns:a16="http://schemas.microsoft.com/office/drawing/2014/main" val="20005"/>
                    </a:ext>
                  </a:extLst>
                </a:gridCol>
              </a:tblGrid>
              <a:tr h="944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แหล่งความแปรปรวน</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องศาความเป็นอิสระ (df)</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ผลรวมกำลังสอง (SS)</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ค่าเฉลี่ยกำลังสอง (MS)</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 F</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ระดับนัยสำคัญ</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ระหว่างกลุ่ม</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1,923.770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480.942</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23.902*</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.001</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01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ภายในกลุ่ม</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402.330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20.124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3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รวม</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24</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a:ln>
                            <a:noFill/>
                          </a:ln>
                          <a:solidFill>
                            <a:srgbClr val="000000"/>
                          </a:solidFill>
                          <a:effectLst/>
                          <a:latin typeface="Cordia New" pitchFamily="34" charset="-34"/>
                          <a:ea typeface="SimSun" pitchFamily="2" charset="-122"/>
                          <a:cs typeface="DilleniaUPC" pitchFamily="18" charset="-34"/>
                        </a:rPr>
                        <a:t>2,326.610</a:t>
                      </a:r>
                      <a:endParaRPr kumimoji="0" lang="th-TH" sz="2800" b="1" i="0" u="none" strike="noStrike" cap="none" normalizeH="0" baseline="0">
                        <a:ln>
                          <a:noFill/>
                        </a:ln>
                        <a:solidFill>
                          <a:srgbClr val="000000"/>
                        </a:solidFill>
                        <a:effectLst/>
                        <a:latin typeface="Arial" charset="0"/>
                        <a:ea typeface="SimSun" pitchFamily="2" charset="-122"/>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marT="45713" marB="45713"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46BED12-CEED-4CE7-8662-87F69A7391F9}"/>
              </a:ext>
            </a:extLst>
          </p:cNvPr>
          <p:cNvSpPr>
            <a:spLocks noGrp="1" noChangeArrowheads="1"/>
          </p:cNvSpPr>
          <p:nvPr>
            <p:ph type="body" sz="half" idx="1"/>
          </p:nvPr>
        </p:nvSpPr>
        <p:spPr>
          <a:xfrm>
            <a:off x="1524000" y="115889"/>
            <a:ext cx="9144000" cy="615553"/>
          </a:xfrm>
          <a:solidFill>
            <a:srgbClr val="DDDDDD"/>
          </a:solidFill>
        </p:spPr>
        <p:txBody>
          <a:bodyPr/>
          <a:lstStyle/>
          <a:p>
            <a:pPr eaLnBrk="1" hangingPunct="1">
              <a:buFontTx/>
              <a:buNone/>
            </a:pPr>
            <a:r>
              <a:rPr lang="th-TH" altLang="en-US" dirty="0">
                <a:solidFill>
                  <a:srgbClr val="000000"/>
                </a:solidFill>
                <a:latin typeface="Angsana New" panose="02020603050405020304" pitchFamily="18" charset="-34"/>
                <a:cs typeface="Angsana New" panose="02020603050405020304" pitchFamily="18" charset="-34"/>
              </a:rPr>
              <a:t>3.6  การนำเสนอการวิเคราะห์ multiple comparison</a:t>
            </a:r>
          </a:p>
        </p:txBody>
      </p:sp>
      <p:sp>
        <p:nvSpPr>
          <p:cNvPr id="30723" name="Text Box 3">
            <a:extLst>
              <a:ext uri="{FF2B5EF4-FFF2-40B4-BE49-F238E27FC236}">
                <a16:creationId xmlns:a16="http://schemas.microsoft.com/office/drawing/2014/main" id="{1E86E94D-8F61-4B42-A58D-4C6CC9F39342}"/>
              </a:ext>
            </a:extLst>
          </p:cNvPr>
          <p:cNvSpPr txBox="1">
            <a:spLocks noChangeArrowheads="1"/>
          </p:cNvSpPr>
          <p:nvPr/>
        </p:nvSpPr>
        <p:spPr bwMode="auto">
          <a:xfrm>
            <a:off x="381000" y="4724400"/>
            <a:ext cx="11582400" cy="181588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en-US" sz="2800" dirty="0">
                <a:solidFill>
                  <a:srgbClr val="000000"/>
                </a:solidFill>
                <a:latin typeface="FreesiaDSE" pitchFamily="34" charset="0"/>
                <a:cs typeface="DilleniaUPC" panose="02020603050405020304" pitchFamily="18" charset="-34"/>
              </a:rPr>
              <a:t>	จากตาราง 6  พบว่า กลุ่มที่ทำงานรัฐวิสาหกิจ มีรายได้เฉลี่ยต่อเดือนมากที่สุด  รองลงมาคือ อาชีพส่วนตัว  รับจ้างเอกชน  และรับราชการ ตามลำดับ </a:t>
            </a:r>
            <a:r>
              <a:rPr lang="th-TH" altLang="zh-CN" sz="2800" dirty="0">
                <a:solidFill>
                  <a:srgbClr val="000000"/>
                </a:solidFill>
                <a:latin typeface="FreesiaDSE" pitchFamily="34" charset="0"/>
                <a:cs typeface="DilleniaUPC" panose="02020603050405020304" pitchFamily="18" charset="-34"/>
              </a:rPr>
              <a:t>เมื่อทำการเปรียบเทียบรายได้ระหว่างกลุ่มอาชีพ พบว่า  กลุ่มที่ทำงานรัฐวิสาหกิจ มีรายได้เฉลี่ยมากกว่า กลุ่มที่ทำงานอาชีพส่วนตัว  รับจ้างเอกชน  และรับราชการ อย่างมีนัยสำคัญทางสถิติ   และนอกจากนี้ยังพบว่า กลุ่มที่ทำงานส่วนตัวมีรายได้มากกว่ากลุ่มที่รับราชการอย่างมีนัยสำคัญทางสถิติที่ระดับ .05  ด้วย </a:t>
            </a:r>
            <a:endParaRPr lang="th-TH" altLang="en-US" sz="2800" dirty="0">
              <a:solidFill>
                <a:srgbClr val="000000"/>
              </a:solidFill>
              <a:latin typeface="FreesiaDSE" pitchFamily="34" charset="0"/>
              <a:cs typeface="DilleniaUPC" panose="02020603050405020304" pitchFamily="18" charset="-34"/>
            </a:endParaRPr>
          </a:p>
        </p:txBody>
      </p:sp>
      <p:sp>
        <p:nvSpPr>
          <p:cNvPr id="30724" name="Text Box 4">
            <a:extLst>
              <a:ext uri="{FF2B5EF4-FFF2-40B4-BE49-F238E27FC236}">
                <a16:creationId xmlns:a16="http://schemas.microsoft.com/office/drawing/2014/main" id="{C9D9194C-7FE0-488A-884F-4368B286141B}"/>
              </a:ext>
            </a:extLst>
          </p:cNvPr>
          <p:cNvSpPr txBox="1">
            <a:spLocks noChangeArrowheads="1"/>
          </p:cNvSpPr>
          <p:nvPr/>
        </p:nvSpPr>
        <p:spPr bwMode="auto">
          <a:xfrm>
            <a:off x="1524000" y="90805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zh-CN" sz="2800" b="1" dirty="0">
                <a:solidFill>
                  <a:srgbClr val="000000"/>
                </a:solidFill>
                <a:latin typeface="FreesiaDSE" pitchFamily="34" charset="0"/>
                <a:cs typeface="+mj-cs"/>
              </a:rPr>
              <a:t>ตาราง 6  </a:t>
            </a:r>
            <a:r>
              <a:rPr lang="th-TH" altLang="zh-CN" sz="2800" dirty="0">
                <a:solidFill>
                  <a:srgbClr val="000000"/>
                </a:solidFill>
                <a:latin typeface="FreesiaDSE" pitchFamily="34" charset="0"/>
                <a:cs typeface="DilleniaUPC" panose="02020603050405020304" pitchFamily="18" charset="-34"/>
              </a:rPr>
              <a:t>การวิเคราะห์ความแตกต่างของรายได้เฉลี่ยต่อเดือนของแต่ละกลุ่มอาชีพ </a:t>
            </a:r>
            <a:endParaRPr lang="th-TH" altLang="en-US" sz="2800" dirty="0">
              <a:solidFill>
                <a:srgbClr val="000000"/>
              </a:solidFill>
              <a:latin typeface="FreesiaDSE" pitchFamily="34" charset="0"/>
              <a:cs typeface="DilleniaUPC" panose="02020603050405020304" pitchFamily="18" charset="-34"/>
            </a:endParaRPr>
          </a:p>
        </p:txBody>
      </p:sp>
      <p:graphicFrame>
        <p:nvGraphicFramePr>
          <p:cNvPr id="62758" name="Group 294">
            <a:extLst>
              <a:ext uri="{FF2B5EF4-FFF2-40B4-BE49-F238E27FC236}">
                <a16:creationId xmlns:a16="http://schemas.microsoft.com/office/drawing/2014/main" id="{7D10CB15-7F38-4430-B6EF-4B6351B82DB9}"/>
              </a:ext>
            </a:extLst>
          </p:cNvPr>
          <p:cNvGraphicFramePr>
            <a:graphicFrameLocks noGrp="1"/>
          </p:cNvGraphicFramePr>
          <p:nvPr>
            <p:ph sz="half" idx="2"/>
          </p:nvPr>
        </p:nvGraphicFramePr>
        <p:xfrm>
          <a:off x="1524000" y="1435101"/>
          <a:ext cx="9144000" cy="2859089"/>
        </p:xfrm>
        <a:graphic>
          <a:graphicData uri="http://schemas.openxmlformats.org/drawingml/2006/table">
            <a:tbl>
              <a:tblPr/>
              <a:tblGrid>
                <a:gridCol w="239871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1220787">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3">
                  <a:extLst>
                    <a:ext uri="{9D8B030D-6E8A-4147-A177-3AD203B41FA5}">
                      <a16:colId xmlns:a16="http://schemas.microsoft.com/office/drawing/2014/main" val="20005"/>
                    </a:ext>
                  </a:extLst>
                </a:gridCol>
                <a:gridCol w="1220787">
                  <a:extLst>
                    <a:ext uri="{9D8B030D-6E8A-4147-A177-3AD203B41FA5}">
                      <a16:colId xmlns:a16="http://schemas.microsoft.com/office/drawing/2014/main" val="20006"/>
                    </a:ext>
                  </a:extLst>
                </a:gridCol>
              </a:tblGrid>
              <a:tr h="4572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จำนวน (คน)</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ค่าเฉลี่ย</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ความแตกต่างระหว่างกลุ่มอาชีพ</a:t>
                      </a:r>
                      <a:endParaRPr kumimoji="0" lang="th-TH" sz="24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0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รับราชการ</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รัฐวิสาหกิจ</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รับจ้างเอกชน</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ส่วนตัว</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รับราชการ</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200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14603.90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-16646.10*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-1627.12</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-6196.10*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รัฐวิสาหกิจ</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210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31250.00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15018.94*</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10450.00*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รับจ้างเอกชน</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250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16231.06</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-4568.94*</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ส่วนตัว</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175</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a:ln>
                            <a:noFill/>
                          </a:ln>
                          <a:solidFill>
                            <a:srgbClr val="000000"/>
                          </a:solidFill>
                          <a:effectLst/>
                          <a:latin typeface="Cordia New" pitchFamily="34" charset="-34"/>
                          <a:ea typeface="SimSun" pitchFamily="2" charset="-122"/>
                          <a:cs typeface="DilleniaUPC" pitchFamily="18" charset="-34"/>
                        </a:rPr>
                        <a:t>20800.00</a:t>
                      </a:r>
                      <a:endParaRPr kumimoji="0" lang="th-TH" sz="2400" b="1" i="0" u="none" strike="noStrike" cap="none" normalizeH="0" baseline="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a:ln>
                          <a:noFill/>
                        </a:ln>
                        <a:solidFill>
                          <a:srgbClr val="000000"/>
                        </a:solidFill>
                        <a:effectLst>
                          <a:outerShdw blurRad="38100" dist="38100" dir="2700000" algn="tl">
                            <a:srgbClr val="C0C0C0"/>
                          </a:outerShdw>
                        </a:effectLst>
                        <a:latin typeface="Tahoma" pitchFamily="34" charset="0"/>
                        <a:cs typeface="DilleniaUPC" pitchFamily="18" charset="-34"/>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rgbClr val="000000"/>
                          </a:solidFill>
                          <a:effectLst/>
                          <a:latin typeface="Cordia New" pitchFamily="34" charset="-34"/>
                          <a:ea typeface="SimSun" pitchFamily="2" charset="-122"/>
                          <a:cs typeface="DilleniaUPC" pitchFamily="18" charset="-34"/>
                        </a:rPr>
                        <a:t>-</a:t>
                      </a:r>
                      <a:endParaRPr kumimoji="0" lang="th-TH" sz="2400" b="1" i="0" u="none" strike="noStrike" cap="none" normalizeH="0" baseline="0" dirty="0">
                        <a:ln>
                          <a:noFill/>
                        </a:ln>
                        <a:solidFill>
                          <a:srgbClr val="000000"/>
                        </a:solidFill>
                        <a:effectLst/>
                        <a:latin typeface="Arial" charset="0"/>
                        <a:ea typeface="SimSun" pitchFamily="2" charset="-122"/>
                        <a:cs typeface="DilleniaUPC" pitchFamily="18" charset="-34"/>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0A4F8DB-58AE-4973-8347-DBE92C3270FA}"/>
              </a:ext>
            </a:extLst>
          </p:cNvPr>
          <p:cNvSpPr>
            <a:spLocks noGrp="1" noChangeArrowheads="1"/>
          </p:cNvSpPr>
          <p:nvPr>
            <p:ph type="body" sz="half" idx="1"/>
          </p:nvPr>
        </p:nvSpPr>
        <p:spPr>
          <a:xfrm>
            <a:off x="1524000" y="115889"/>
            <a:ext cx="9144000" cy="615553"/>
          </a:xfrm>
          <a:solidFill>
            <a:srgbClr val="DDDDDD"/>
          </a:solidFill>
        </p:spPr>
        <p:txBody>
          <a:bodyPr/>
          <a:lstStyle/>
          <a:p>
            <a:pPr eaLnBrk="1" hangingPunct="1">
              <a:buFontTx/>
              <a:buNone/>
            </a:pPr>
            <a:r>
              <a:rPr lang="th-TH" altLang="en-US" dirty="0">
                <a:solidFill>
                  <a:srgbClr val="000000"/>
                </a:solidFill>
                <a:latin typeface="Angsana New" panose="02020603050405020304" pitchFamily="18" charset="-34"/>
                <a:cs typeface="Angsana New" panose="02020603050405020304" pitchFamily="18" charset="-34"/>
              </a:rPr>
              <a:t>3.7  การนำเสนอการวิเคราะห์ข้อมูลด้วย  Correlation</a:t>
            </a:r>
          </a:p>
        </p:txBody>
      </p:sp>
      <p:sp>
        <p:nvSpPr>
          <p:cNvPr id="31747" name="Text Box 3">
            <a:extLst>
              <a:ext uri="{FF2B5EF4-FFF2-40B4-BE49-F238E27FC236}">
                <a16:creationId xmlns:a16="http://schemas.microsoft.com/office/drawing/2014/main" id="{1CA1D135-F325-49D9-9A28-DA6AB1F77BE8}"/>
              </a:ext>
            </a:extLst>
          </p:cNvPr>
          <p:cNvSpPr txBox="1">
            <a:spLocks noChangeArrowheads="1"/>
          </p:cNvSpPr>
          <p:nvPr/>
        </p:nvSpPr>
        <p:spPr bwMode="auto">
          <a:xfrm>
            <a:off x="685800" y="4648200"/>
            <a:ext cx="11277600" cy="181588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gn="thaiDist" eaLnBrk="1" hangingPunct="1">
              <a:spcBef>
                <a:spcPct val="0"/>
              </a:spcBef>
              <a:buClrTx/>
              <a:buSzTx/>
              <a:buFontTx/>
              <a:buNone/>
            </a:pPr>
            <a:r>
              <a:rPr lang="th-TH" altLang="zh-CN" sz="2800" dirty="0">
                <a:solidFill>
                  <a:srgbClr val="000000"/>
                </a:solidFill>
                <a:latin typeface="FreesiaDSE" pitchFamily="34" charset="0"/>
                <a:cs typeface="DilleniaUPC" panose="02020603050405020304" pitchFamily="18" charset="-34"/>
              </a:rPr>
              <a:t>	จากตาราง 7 พบว่า รายได้มีความสัมพันธ์ทางบวกในระดับสูงกับความพึงพอใจในอาชีพและอายุ อย่างมีนัยสำคัญทางสถิติที่ระดับ .05   กล่าวคือ  เมื่อรายได้เพิ่มขึ้น ความพึงพอใจในอาชีพก็มากขึ้นด้วย    และเมื่ออายุมากขึ้น รายได้ก็มากขึ้นด้วย     นอกจากนี้ยังพบว่าความพึงพอใจในอาชีพมีความสัมพันธ์ทางลบในระดับปายกลางกับขนาดองค์กร อย่างมีนัยสำคัญทางสถิติที่ระดับ .05  กล่าวคือ เมื่อองค์กรขนาดใหญ่ขึ้น ความพึงพอใจในอาชีพก็ลดลง </a:t>
            </a:r>
            <a:endParaRPr lang="th-TH" altLang="en-US" sz="2800" dirty="0">
              <a:solidFill>
                <a:srgbClr val="000000"/>
              </a:solidFill>
              <a:latin typeface="FreesiaDSE" pitchFamily="34" charset="0"/>
              <a:cs typeface="DilleniaUPC" panose="02020603050405020304" pitchFamily="18" charset="-34"/>
            </a:endParaRPr>
          </a:p>
        </p:txBody>
      </p:sp>
      <p:sp>
        <p:nvSpPr>
          <p:cNvPr id="31748" name="Text Box 4">
            <a:extLst>
              <a:ext uri="{FF2B5EF4-FFF2-40B4-BE49-F238E27FC236}">
                <a16:creationId xmlns:a16="http://schemas.microsoft.com/office/drawing/2014/main" id="{EA3F07C7-C0BF-4D53-8993-0F040C1DBC46}"/>
              </a:ext>
            </a:extLst>
          </p:cNvPr>
          <p:cNvSpPr txBox="1">
            <a:spLocks noChangeArrowheads="1"/>
          </p:cNvSpPr>
          <p:nvPr/>
        </p:nvSpPr>
        <p:spPr bwMode="auto">
          <a:xfrm>
            <a:off x="1524000" y="98107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en-US" sz="2600">
                <a:solidFill>
                  <a:srgbClr val="000000"/>
                </a:solidFill>
                <a:latin typeface="FreesiaDSE" pitchFamily="34" charset="0"/>
                <a:cs typeface="DilleniaUPC" panose="02020603050405020304" pitchFamily="18" charset="-34"/>
              </a:rPr>
              <a:t>ตาราง 7   การวิเคราะห์ความสัมพันธ์ระหว่างตัวแปรความพึงพอใจในอาชีพ  อายุ  รายได้  และขนาดองค์กร</a:t>
            </a:r>
          </a:p>
        </p:txBody>
      </p:sp>
      <p:graphicFrame>
        <p:nvGraphicFramePr>
          <p:cNvPr id="63782" name="Group 294">
            <a:extLst>
              <a:ext uri="{FF2B5EF4-FFF2-40B4-BE49-F238E27FC236}">
                <a16:creationId xmlns:a16="http://schemas.microsoft.com/office/drawing/2014/main" id="{35D8F0E8-D2AF-4B7C-83D5-1578AF8557C9}"/>
              </a:ext>
            </a:extLst>
          </p:cNvPr>
          <p:cNvGraphicFramePr>
            <a:graphicFrameLocks noGrp="1"/>
          </p:cNvGraphicFramePr>
          <p:nvPr>
            <p:ph sz="half" idx="2"/>
          </p:nvPr>
        </p:nvGraphicFramePr>
        <p:xfrm>
          <a:off x="1524000" y="1436688"/>
          <a:ext cx="9144000" cy="3078354"/>
        </p:xfrm>
        <a:graphic>
          <a:graphicData uri="http://schemas.openxmlformats.org/drawingml/2006/table">
            <a:tbl>
              <a:tblPr/>
              <a:tblGrid>
                <a:gridCol w="2411413">
                  <a:extLst>
                    <a:ext uri="{9D8B030D-6E8A-4147-A177-3AD203B41FA5}">
                      <a16:colId xmlns:a16="http://schemas.microsoft.com/office/drawing/2014/main" val="20000"/>
                    </a:ext>
                  </a:extLst>
                </a:gridCol>
                <a:gridCol w="1679575">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1681162">
                  <a:extLst>
                    <a:ext uri="{9D8B030D-6E8A-4147-A177-3AD203B41FA5}">
                      <a16:colId xmlns:a16="http://schemas.microsoft.com/office/drawing/2014/main" val="20003"/>
                    </a:ext>
                  </a:extLst>
                </a:gridCol>
                <a:gridCol w="1685925">
                  <a:extLst>
                    <a:ext uri="{9D8B030D-6E8A-4147-A177-3AD203B41FA5}">
                      <a16:colId xmlns:a16="http://schemas.microsoft.com/office/drawing/2014/main" val="20004"/>
                    </a:ext>
                  </a:extLst>
                </a:gridCol>
              </a:tblGrid>
              <a:tr h="700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ตัวแปร</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ความพึงพอใจในอาชีพ</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อายุ</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รายได้</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ขนาดองค์กร</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ความพึงพอใจในอาชีพ</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.203</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.813*</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-.604*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อายุ</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.735*</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.040</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รายได้</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.114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ขนาดองค์กร</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a:ln>
                          <a:noFill/>
                        </a:ln>
                        <a:solidFill>
                          <a:srgbClr val="000000"/>
                        </a:solidFill>
                        <a:effectLst>
                          <a:outerShdw blurRad="38100" dist="38100" dir="2700000" algn="tl">
                            <a:srgbClr val="C0C0C0"/>
                          </a:outerShdw>
                        </a:effectLst>
                        <a:latin typeface="Tahoma" pitchFamily="34" charset="0"/>
                        <a:cs typeface="Angsana New" pitchFamily="18"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ค่าเฉลี่ย</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20.431</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42.632</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9077.784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2.444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UPC" pitchFamily="34" charset="-34"/>
                        </a:rPr>
                        <a:t>ค่าเบี่ยงเบนมาตรฐาน</a:t>
                      </a:r>
                      <a:endParaRPr kumimoji="0" lang="th-TH" sz="2000" b="1" i="0" u="none" strike="noStrike" cap="none" normalizeH="0" baseline="0">
                        <a:ln>
                          <a:noFill/>
                        </a:ln>
                        <a:solidFill>
                          <a:srgbClr val="000000"/>
                        </a:solidFill>
                        <a:effectLst/>
                        <a:latin typeface="Arial" charset="0"/>
                        <a:ea typeface="SimSun" pitchFamily="2" charset="-122"/>
                        <a:cs typeface="CordiaUPC" pitchFamily="34" charset="-34"/>
                      </a:endParaRPr>
                    </a:p>
                  </a:txBody>
                  <a:tcPr marT="45711" marB="45711"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3.521</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10.190</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1056.354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a:ln>
                            <a:noFill/>
                          </a:ln>
                          <a:solidFill>
                            <a:srgbClr val="000000"/>
                          </a:solidFill>
                          <a:effectLst/>
                          <a:latin typeface="Cordia New" pitchFamily="34" charset="-34"/>
                          <a:ea typeface="SimSun" pitchFamily="2" charset="-122"/>
                          <a:cs typeface="Cordia New" pitchFamily="34" charset="-34"/>
                        </a:rPr>
                        <a:t>1.004</a:t>
                      </a:r>
                      <a:endParaRPr kumimoji="0" lang="th-TH" sz="2000" b="1" i="0" u="none" strike="noStrike" cap="none" normalizeH="0" baseline="0">
                        <a:ln>
                          <a:noFill/>
                        </a:ln>
                        <a:solidFill>
                          <a:srgbClr val="000000"/>
                        </a:solidFill>
                        <a:effectLst/>
                        <a:latin typeface="Arial" charset="0"/>
                        <a:ea typeface="SimSun" pitchFamily="2" charset="-122"/>
                        <a:cs typeface="Cordia New" pitchFamily="34" charset="-34"/>
                      </a:endParaRPr>
                    </a:p>
                  </a:txBody>
                  <a:tcPr marT="45711" marB="45711"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00BA78-1618-409F-B620-D152F6E1EBF5}"/>
              </a:ext>
            </a:extLst>
          </p:cNvPr>
          <p:cNvSpPr>
            <a:spLocks noGrp="1" noChangeArrowheads="1"/>
          </p:cNvSpPr>
          <p:nvPr>
            <p:ph type="body" sz="half" idx="1"/>
          </p:nvPr>
        </p:nvSpPr>
        <p:spPr>
          <a:xfrm>
            <a:off x="1524000" y="115889"/>
            <a:ext cx="9144000" cy="615553"/>
          </a:xfrm>
          <a:solidFill>
            <a:srgbClr val="DDDDDD"/>
          </a:solidFill>
        </p:spPr>
        <p:txBody>
          <a:bodyPr/>
          <a:lstStyle/>
          <a:p>
            <a:pPr eaLnBrk="1" hangingPunct="1">
              <a:buFontTx/>
              <a:buNone/>
            </a:pPr>
            <a:r>
              <a:rPr lang="th-TH" altLang="en-US" dirty="0">
                <a:solidFill>
                  <a:srgbClr val="000000"/>
                </a:solidFill>
                <a:latin typeface="Angsana New" panose="02020603050405020304" pitchFamily="18" charset="-34"/>
                <a:cs typeface="Angsana New" panose="02020603050405020304" pitchFamily="18" charset="-34"/>
              </a:rPr>
              <a:t>3.8  การนำเสนอการวิเคราะห์ข้อมูลด้วย  Regression analysis</a:t>
            </a:r>
          </a:p>
        </p:txBody>
      </p:sp>
      <p:sp>
        <p:nvSpPr>
          <p:cNvPr id="32771" name="Text Box 3">
            <a:extLst>
              <a:ext uri="{FF2B5EF4-FFF2-40B4-BE49-F238E27FC236}">
                <a16:creationId xmlns:a16="http://schemas.microsoft.com/office/drawing/2014/main" id="{E80DBBA3-9ED9-40EE-B90E-7FE6EE93BF23}"/>
              </a:ext>
            </a:extLst>
          </p:cNvPr>
          <p:cNvSpPr txBox="1">
            <a:spLocks noChangeArrowheads="1"/>
          </p:cNvSpPr>
          <p:nvPr/>
        </p:nvSpPr>
        <p:spPr bwMode="auto">
          <a:xfrm>
            <a:off x="685800" y="4267200"/>
            <a:ext cx="11201400" cy="209288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2600" dirty="0">
                <a:solidFill>
                  <a:srgbClr val="000000"/>
                </a:solidFill>
                <a:latin typeface="Angsana New" panose="02020603050405020304" pitchFamily="18" charset="-34"/>
              </a:rPr>
              <a:t>             จากตาราง  8  พบว่า  ตัวแปรอิสระทั้ง 4 ตัวแปร ได้แก่ เพศ อายุ  เกรดเฉลี่ย และ อาชีพส่วนตัว อธิบายความแปรปรวนของรายได้ต่อเดือน (INC) ได้ร้อยละ 64.40    และเมื่อพิจารณาความสัมพันธ์ระหว่างตัวแปรอิสระแต่ละตัวกับรายได้ต่อเดือน พบว่า  ตัวแปรเพศ  อายุ  และ อาชีพส่วนตัว เป็นตัวทำนายรายได้ต่อเดือนได้อย่างมีนัยสำคัญทางสถิติที่ระดับ .05  โดยอายุเป็นตัวทำนายได้มากที่สุด   รองลงมาคือ เพศ และ อาชีพส่วนตัว ตามลำดับ  จากผลการวิเคราะห์ข้อมูล ได้สมการพยากรณ์รายได้ต่อเดือนดังนี้ INC = -12398.802 + 2877.856SEX + 649.601AGE + 2603.881GPA + 3437.096BUSINESS</a:t>
            </a:r>
          </a:p>
        </p:txBody>
      </p:sp>
      <p:sp>
        <p:nvSpPr>
          <p:cNvPr id="32772" name="Text Box 4">
            <a:extLst>
              <a:ext uri="{FF2B5EF4-FFF2-40B4-BE49-F238E27FC236}">
                <a16:creationId xmlns:a16="http://schemas.microsoft.com/office/drawing/2014/main" id="{604035BC-A967-45D1-B3ED-84C5D86944BC}"/>
              </a:ext>
            </a:extLst>
          </p:cNvPr>
          <p:cNvSpPr txBox="1">
            <a:spLocks noChangeArrowheads="1"/>
          </p:cNvSpPr>
          <p:nvPr/>
        </p:nvSpPr>
        <p:spPr bwMode="auto">
          <a:xfrm>
            <a:off x="1447800" y="99298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50000"/>
              </a:spcBef>
              <a:buClrTx/>
              <a:buSzTx/>
              <a:buFontTx/>
              <a:buNone/>
            </a:pPr>
            <a:r>
              <a:rPr lang="th-TH" altLang="en-US" sz="2800" b="1" dirty="0">
                <a:solidFill>
                  <a:srgbClr val="000000"/>
                </a:solidFill>
                <a:latin typeface=" "/>
              </a:rPr>
              <a:t>ตาราง 8   </a:t>
            </a:r>
            <a:r>
              <a:rPr lang="th-TH" altLang="en-US" sz="2800" dirty="0">
                <a:solidFill>
                  <a:srgbClr val="000000"/>
                </a:solidFill>
                <a:latin typeface=" "/>
              </a:rPr>
              <a:t>ผลการวิเคราะห์ถดถอยพหุคูณเพื่อทำนายรายได้เฉลี่ยต่อเดือน</a:t>
            </a:r>
          </a:p>
        </p:txBody>
      </p:sp>
      <p:graphicFrame>
        <p:nvGraphicFramePr>
          <p:cNvPr id="64785" name="Group 273">
            <a:extLst>
              <a:ext uri="{FF2B5EF4-FFF2-40B4-BE49-F238E27FC236}">
                <a16:creationId xmlns:a16="http://schemas.microsoft.com/office/drawing/2014/main" id="{6F915417-5047-4B0E-8F36-580533BD4B44}"/>
              </a:ext>
            </a:extLst>
          </p:cNvPr>
          <p:cNvGraphicFramePr>
            <a:graphicFrameLocks noGrp="1"/>
          </p:cNvGraphicFramePr>
          <p:nvPr>
            <p:ph sz="half" idx="2"/>
            <p:extLst>
              <p:ext uri="{D42A27DB-BD31-4B8C-83A1-F6EECF244321}">
                <p14:modId xmlns:p14="http://schemas.microsoft.com/office/powerpoint/2010/main" val="1338049953"/>
              </p:ext>
            </p:extLst>
          </p:nvPr>
        </p:nvGraphicFramePr>
        <p:xfrm>
          <a:off x="1524000" y="1567193"/>
          <a:ext cx="9144000" cy="2385354"/>
        </p:xfrm>
        <a:graphic>
          <a:graphicData uri="http://schemas.openxmlformats.org/drawingml/2006/table">
            <a:tbl>
              <a:tblPr/>
              <a:tblGrid>
                <a:gridCol w="1836738">
                  <a:extLst>
                    <a:ext uri="{9D8B030D-6E8A-4147-A177-3AD203B41FA5}">
                      <a16:colId xmlns:a16="http://schemas.microsoft.com/office/drawing/2014/main" val="20000"/>
                    </a:ext>
                  </a:extLst>
                </a:gridCol>
                <a:gridCol w="2254250">
                  <a:extLst>
                    <a:ext uri="{9D8B030D-6E8A-4147-A177-3AD203B41FA5}">
                      <a16:colId xmlns:a16="http://schemas.microsoft.com/office/drawing/2014/main" val="20001"/>
                    </a:ext>
                  </a:extLst>
                </a:gridCol>
                <a:gridCol w="2252662">
                  <a:extLst>
                    <a:ext uri="{9D8B030D-6E8A-4147-A177-3AD203B41FA5}">
                      <a16:colId xmlns:a16="http://schemas.microsoft.com/office/drawing/2014/main" val="20002"/>
                    </a:ext>
                  </a:extLst>
                </a:gridCol>
                <a:gridCol w="992188">
                  <a:extLst>
                    <a:ext uri="{9D8B030D-6E8A-4147-A177-3AD203B41FA5}">
                      <a16:colId xmlns:a16="http://schemas.microsoft.com/office/drawing/2014/main" val="20003"/>
                    </a:ext>
                  </a:extLst>
                </a:gridCol>
                <a:gridCol w="1808162">
                  <a:extLst>
                    <a:ext uri="{9D8B030D-6E8A-4147-A177-3AD203B41FA5}">
                      <a16:colId xmlns:a16="http://schemas.microsoft.com/office/drawing/2014/main" val="20004"/>
                    </a:ext>
                  </a:extLst>
                </a:gridCol>
              </a:tblGrid>
              <a:tr h="452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ตัวแปร</a:t>
                      </a:r>
                      <a:endParaRPr kumimoji="0" lang="th-TH" sz="2800" b="0" i="0" u="none" strike="noStrike" cap="none" normalizeH="0" baseline="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ค่าสัมประสิทธิ์ถดถอย </a:t>
                      </a:r>
                      <a:endParaRPr kumimoji="0" lang="th-TH" sz="2800" b="0" i="0" u="none" strike="noStrike" cap="none" normalizeH="0" baseline="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ค่าสัมประสิทธิ์ถดถอยมาตรฐาน </a:t>
                      </a:r>
                      <a:endParaRPr kumimoji="0" lang="th-TH" sz="2800" b="0" i="0" u="none" strike="noStrike" cap="none" normalizeH="0" baseline="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ค่า </a:t>
                      </a: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t</a:t>
                      </a:r>
                      <a:endParaRPr kumimoji="0" lang="th-TH" sz="2800" b="0" i="0" u="none" strike="noStrike" cap="none" normalizeH="0" baseline="0">
                        <a:ln>
                          <a:noFill/>
                        </a:ln>
                        <a:solidFill>
                          <a:srgbClr val="000000"/>
                        </a:solidFill>
                        <a:effectLst/>
                        <a:latin typeface="Arial" charset="0"/>
                        <a:cs typeface="Angsana New" pitchFamily="18"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ระดับนัยสำคัญ</a:t>
                      </a:r>
                      <a:endParaRPr kumimoji="0" lang="th-TH" sz="2800" b="0" i="0" u="none" strike="noStrike" cap="none" normalizeH="0" baseline="0">
                        <a:ln>
                          <a:noFill/>
                        </a:ln>
                        <a:solidFill>
                          <a:srgbClr val="000000"/>
                        </a:solidFill>
                        <a:effectLst/>
                        <a:latin typeface="Arial" charset="0"/>
                        <a:ea typeface="SimSun" pitchFamily="2" charset="-122"/>
                        <a:cs typeface="CordiaUPC"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เพศ </a:t>
                      </a: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(SEX)</a:t>
                      </a:r>
                      <a:endParaRPr kumimoji="0" lang="th-TH" sz="2800" b="0" i="0" u="none" strike="noStrike" cap="none" normalizeH="0" baseline="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2877.856</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0.119</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2.305*</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.022</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อายุ</a:t>
                      </a: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 (AGE)</a:t>
                      </a:r>
                      <a:endParaRPr kumimoji="0" lang="th-TH" sz="2800" b="0" i="0" u="none" strike="noStrike" cap="none" normalizeH="0" baseline="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649.601</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0.447</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8.699*</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.000</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เกรดเฉลี่ย </a:t>
                      </a:r>
                      <a:r>
                        <a:rPr kumimoji="0" lang="th-TH" sz="15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(GPA)</a:t>
                      </a:r>
                      <a:endParaRPr kumimoji="0" lang="th-TH" sz="2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2603.881</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0.080</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1.554</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.121</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dirty="0">
                          <a:ln>
                            <a:noFill/>
                          </a:ln>
                          <a:solidFill>
                            <a:srgbClr val="000000"/>
                          </a:solidFill>
                          <a:effectLst/>
                          <a:latin typeface="Cordia New" pitchFamily="34" charset="-34"/>
                          <a:ea typeface="SimSun" pitchFamily="2" charset="-122"/>
                          <a:cs typeface="CordiaUPC" pitchFamily="34" charset="-34"/>
                        </a:rPr>
                        <a:t>อาชีพส่วนตัว </a:t>
                      </a:r>
                      <a:r>
                        <a:rPr kumimoji="0" lang="th-TH" sz="15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(BUSINESS)</a:t>
                      </a:r>
                      <a:endParaRPr kumimoji="0" lang="th-TH" sz="2800" b="0" i="0" u="none" strike="noStrike" cap="none" normalizeH="0" baseline="0" dirty="0">
                        <a:ln>
                          <a:noFill/>
                        </a:ln>
                        <a:solidFill>
                          <a:srgbClr val="000000"/>
                        </a:solidFill>
                        <a:effectLst/>
                        <a:latin typeface="Arial" charset="0"/>
                        <a:cs typeface="Angsana New" pitchFamily="18"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3437.096</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0.113</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2.205*</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.028</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UPC" pitchFamily="34" charset="-34"/>
                        </a:rPr>
                        <a:t>ค่าคงที่</a:t>
                      </a:r>
                      <a:endParaRPr kumimoji="0" lang="th-TH" sz="2800" b="0" i="0" u="none" strike="noStrike" cap="none" normalizeH="0" baseline="0">
                        <a:ln>
                          <a:noFill/>
                        </a:ln>
                        <a:solidFill>
                          <a:srgbClr val="000000"/>
                        </a:solidFill>
                        <a:effectLst/>
                        <a:latin typeface="Arial" charset="0"/>
                        <a:ea typeface="SimSun" pitchFamily="2" charset="-122"/>
                        <a:cs typeface="CordiaUPC" pitchFamily="34" charset="-34"/>
                      </a:endParaRPr>
                    </a:p>
                  </a:txBody>
                  <a:tcPr marT="45725" marB="45725"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-12398.802</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-2.250*</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a:ln>
                            <a:noFill/>
                          </a:ln>
                          <a:solidFill>
                            <a:srgbClr val="000000"/>
                          </a:solidFill>
                          <a:effectLst/>
                          <a:latin typeface="Cordia New" pitchFamily="34" charset="-34"/>
                          <a:ea typeface="SimSun" pitchFamily="2" charset="-122"/>
                          <a:cs typeface="Cordia New" pitchFamily="34" charset="-34"/>
                        </a:rPr>
                        <a:t>.025</a:t>
                      </a:r>
                      <a:endParaRPr kumimoji="0" lang="th-TH" sz="2800" b="0" i="0" u="none" strike="noStrike" cap="none" normalizeH="0" baseline="0">
                        <a:ln>
                          <a:noFill/>
                        </a:ln>
                        <a:solidFill>
                          <a:srgbClr val="000000"/>
                        </a:solidFill>
                        <a:effectLst/>
                        <a:latin typeface="Arial" charset="0"/>
                        <a:ea typeface="SimSun" pitchFamily="2" charset="-122"/>
                        <a:cs typeface="Cordia New" pitchFamily="34" charset="-34"/>
                      </a:endParaRPr>
                    </a:p>
                  </a:txBody>
                  <a:tcPr marT="45725" marB="45725"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77">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5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R</a:t>
                      </a:r>
                      <a:r>
                        <a:rPr kumimoji="0" lang="th-TH" sz="1500" b="0" i="0" u="none" strike="noStrike" cap="none" normalizeH="0" baseline="30000" dirty="0">
                          <a:ln>
                            <a:noFill/>
                          </a:ln>
                          <a:solidFill>
                            <a:srgbClr val="000000"/>
                          </a:solidFill>
                          <a:effectLst/>
                          <a:latin typeface="Cordia New" pitchFamily="34" charset="-34"/>
                          <a:ea typeface="SimSun" pitchFamily="2" charset="-122"/>
                          <a:cs typeface="Cordia New" pitchFamily="34" charset="-34"/>
                        </a:rPr>
                        <a:t>2</a:t>
                      </a:r>
                      <a:r>
                        <a:rPr kumimoji="0" lang="th-TH" sz="1500" b="0" i="0" u="none" strike="noStrike" cap="none" normalizeH="0" baseline="0" dirty="0">
                          <a:ln>
                            <a:noFill/>
                          </a:ln>
                          <a:solidFill>
                            <a:srgbClr val="000000"/>
                          </a:solidFill>
                          <a:effectLst/>
                          <a:latin typeface="Cordia New" pitchFamily="34" charset="-34"/>
                          <a:ea typeface="SimSun" pitchFamily="2" charset="-122"/>
                          <a:cs typeface="Cordia New" pitchFamily="34" charset="-34"/>
                        </a:rPr>
                        <a:t> = 0.644, SEE = 0.993, F= 202.524, p-value = .001, R =.801</a:t>
                      </a:r>
                      <a:endParaRPr kumimoji="0" lang="th-TH" sz="2800" b="0" i="0" u="none" strike="noStrike" cap="none" normalizeH="0" baseline="0" dirty="0">
                        <a:ln>
                          <a:noFill/>
                        </a:ln>
                        <a:solidFill>
                          <a:srgbClr val="000000"/>
                        </a:solidFill>
                        <a:effectLst/>
                        <a:latin typeface="Arial" charset="0"/>
                        <a:ea typeface="SimSun" pitchFamily="2" charset="-122"/>
                        <a:cs typeface="Cordia New" pitchFamily="34" charset="-34"/>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65750DAC-658C-40D0-87D2-0F37DCE12D0F}"/>
              </a:ext>
            </a:extLst>
          </p:cNvPr>
          <p:cNvSpPr txBox="1">
            <a:spLocks noChangeArrowheads="1"/>
          </p:cNvSpPr>
          <p:nvPr/>
        </p:nvSpPr>
        <p:spPr bwMode="auto">
          <a:xfrm>
            <a:off x="1524000" y="1268413"/>
            <a:ext cx="9144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4400" dirty="0">
                <a:solidFill>
                  <a:srgbClr val="000000"/>
                </a:solidFill>
                <a:latin typeface="Angsana New" panose="02020603050405020304" pitchFamily="18" charset="-34"/>
              </a:rPr>
              <a:t>4.  การนำเสนอด้วยกราฟ หรือ แผนภูมิประกอบบทความ</a:t>
            </a:r>
          </a:p>
          <a:p>
            <a:pPr eaLnBrk="1" hangingPunct="1">
              <a:spcBef>
                <a:spcPct val="0"/>
              </a:spcBef>
              <a:buClrTx/>
              <a:buSzTx/>
              <a:buFontTx/>
              <a:buNone/>
            </a:pPr>
            <a:endParaRPr lang="th-TH" altLang="en-US" sz="5400" dirty="0">
              <a:solidFill>
                <a:srgbClr val="000000"/>
              </a:solidFill>
              <a:latin typeface="Arial" panose="020B0604020202020204" pitchFamily="34" charset="0"/>
              <a:cs typeface="FreesiaUPC" panose="020B0604020202020204" pitchFamily="34" charset="-34"/>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556552E2-E613-42D0-AF85-2EA67D8495A4}"/>
              </a:ext>
            </a:extLst>
          </p:cNvPr>
          <p:cNvSpPr txBox="1">
            <a:spLocks noChangeArrowheads="1"/>
          </p:cNvSpPr>
          <p:nvPr/>
        </p:nvSpPr>
        <p:spPr bwMode="auto">
          <a:xfrm>
            <a:off x="1752600" y="502105"/>
            <a:ext cx="9144000"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en-US" altLang="en-US" sz="5400" dirty="0">
                <a:solidFill>
                  <a:srgbClr val="000000"/>
                </a:solidFill>
                <a:latin typeface="Angsana New" panose="02020603050405020304" pitchFamily="18" charset="-34"/>
              </a:rPr>
              <a:t>4. </a:t>
            </a:r>
            <a:r>
              <a:rPr lang="th-TH" altLang="en-US" sz="5400" b="1" dirty="0">
                <a:solidFill>
                  <a:srgbClr val="000000"/>
                </a:solidFill>
                <a:latin typeface="Angsana New" panose="02020603050405020304" pitchFamily="18" charset="-34"/>
              </a:rPr>
              <a:t>ผลการวิจัย</a:t>
            </a:r>
          </a:p>
        </p:txBody>
      </p:sp>
      <p:sp>
        <p:nvSpPr>
          <p:cNvPr id="50179" name="Rectangle 3">
            <a:extLst>
              <a:ext uri="{FF2B5EF4-FFF2-40B4-BE49-F238E27FC236}">
                <a16:creationId xmlns:a16="http://schemas.microsoft.com/office/drawing/2014/main" id="{846A2334-5E5C-44A1-89F1-1181702BBB8E}"/>
              </a:ext>
            </a:extLst>
          </p:cNvPr>
          <p:cNvSpPr>
            <a:spLocks noGrp="1" noChangeArrowheads="1"/>
          </p:cNvSpPr>
          <p:nvPr>
            <p:ph type="body" idx="1"/>
          </p:nvPr>
        </p:nvSpPr>
        <p:spPr>
          <a:xfrm>
            <a:off x="2438400" y="2197894"/>
            <a:ext cx="8208962" cy="1231106"/>
          </a:xfrm>
        </p:spPr>
        <p:txBody>
          <a:bodyPr/>
          <a:lstStyle/>
          <a:p>
            <a:pPr marL="533400" indent="-533400">
              <a:defRPr/>
            </a:pPr>
            <a:r>
              <a:rPr lang="en-US" b="0" dirty="0">
                <a:solidFill>
                  <a:srgbClr val="000000"/>
                </a:solidFill>
                <a:latin typeface="Angsana New" panose="02020603050405020304" pitchFamily="18" charset="-34"/>
                <a:cs typeface="Angsana New" panose="02020603050405020304" pitchFamily="18" charset="-34"/>
              </a:rPr>
              <a:t>4.1 </a:t>
            </a:r>
            <a:r>
              <a:rPr lang="th-TH" b="0" dirty="0">
                <a:solidFill>
                  <a:srgbClr val="000000"/>
                </a:solidFill>
                <a:latin typeface="Angsana New" panose="02020603050405020304" pitchFamily="18" charset="-34"/>
                <a:cs typeface="Angsana New" panose="02020603050405020304" pitchFamily="18" charset="-34"/>
              </a:rPr>
              <a:t>ผลการวิเคราะห์ข้อมูล</a:t>
            </a:r>
          </a:p>
          <a:p>
            <a:pPr marL="533400" indent="-533400">
              <a:defRPr/>
            </a:pPr>
            <a:r>
              <a:rPr lang="en-US" b="0" dirty="0">
                <a:solidFill>
                  <a:srgbClr val="000000"/>
                </a:solidFill>
                <a:latin typeface="Angsana New" panose="02020603050405020304" pitchFamily="18" charset="-34"/>
                <a:cs typeface="Angsana New" panose="02020603050405020304" pitchFamily="18" charset="-34"/>
              </a:rPr>
              <a:t>4.2</a:t>
            </a:r>
            <a:r>
              <a:rPr lang="th-TH" b="0" dirty="0">
                <a:solidFill>
                  <a:srgbClr val="000000"/>
                </a:solidFill>
                <a:latin typeface="Angsana New" panose="02020603050405020304" pitchFamily="18" charset="-34"/>
                <a:cs typeface="Angsana New" panose="02020603050405020304" pitchFamily="18" charset="-34"/>
              </a:rPr>
              <a:t> สรุปผลการวิจัย อภิปรายผล และข้อเสนอแนะ</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6">
            <a:extLst>
              <a:ext uri="{FF2B5EF4-FFF2-40B4-BE49-F238E27FC236}">
                <a16:creationId xmlns:a16="http://schemas.microsoft.com/office/drawing/2014/main" id="{26D2C032-51C4-4798-A482-546065E15D07}"/>
              </a:ext>
            </a:extLst>
          </p:cNvPr>
          <p:cNvSpPr txBox="1">
            <a:spLocks noChangeArrowheads="1"/>
          </p:cNvSpPr>
          <p:nvPr/>
        </p:nvSpPr>
        <p:spPr bwMode="auto">
          <a:xfrm>
            <a:off x="1752600" y="629764"/>
            <a:ext cx="9144000" cy="646331"/>
          </a:xfrm>
          <a:prstGeom prst="rect">
            <a:avLst/>
          </a:prstGeom>
          <a:solidFill>
            <a:srgbClr val="DDDDDD"/>
          </a:solidFill>
          <a:ln w="9525">
            <a:noFill/>
            <a:miter lim="800000"/>
            <a:headEnd/>
            <a:tailEnd/>
          </a:ln>
          <a:effectLst/>
        </p:spPr>
        <p:txBody>
          <a:bodyPr>
            <a:spAutoFit/>
          </a:bodyPr>
          <a:lstStyle/>
          <a:p>
            <a:pPr eaLnBrk="1" hangingPunct="1">
              <a:spcBef>
                <a:spcPct val="20000"/>
              </a:spcBef>
              <a:buClr>
                <a:schemeClr val="hlink"/>
              </a:buClr>
              <a:buSzPct val="120000"/>
              <a:defRPr/>
            </a:pPr>
            <a:r>
              <a:rPr lang="th-TH" sz="3600" b="1" dirty="0">
                <a:solidFill>
                  <a:srgbClr val="000000"/>
                </a:solidFill>
                <a:effectLst>
                  <a:outerShdw blurRad="38100" dist="38100" dir="2700000" algn="tl">
                    <a:srgbClr val="FFFFFF"/>
                  </a:outerShdw>
                </a:effectLst>
                <a:cs typeface="+mj-cs"/>
              </a:rPr>
              <a:t>5 </a:t>
            </a:r>
            <a:r>
              <a:rPr lang="th-TH" sz="3600" b="1" dirty="0">
                <a:solidFill>
                  <a:srgbClr val="000000"/>
                </a:solidFill>
                <a:cs typeface="+mj-cs"/>
              </a:rPr>
              <a:t>สรุปผลการวิจัย อภิปรายผล และข้อเสนอแนะ</a:t>
            </a:r>
          </a:p>
        </p:txBody>
      </p:sp>
      <p:sp>
        <p:nvSpPr>
          <p:cNvPr id="35843" name="Rectangle 7">
            <a:extLst>
              <a:ext uri="{FF2B5EF4-FFF2-40B4-BE49-F238E27FC236}">
                <a16:creationId xmlns:a16="http://schemas.microsoft.com/office/drawing/2014/main" id="{3F3CAA7B-C5C2-4933-8E0D-42173AF31879}"/>
              </a:ext>
            </a:extLst>
          </p:cNvPr>
          <p:cNvSpPr>
            <a:spLocks noChangeArrowheads="1"/>
          </p:cNvSpPr>
          <p:nvPr/>
        </p:nvSpPr>
        <p:spPr bwMode="auto">
          <a:xfrm>
            <a:off x="7315200" y="1905000"/>
            <a:ext cx="4876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spcBef>
                <a:spcPct val="0"/>
              </a:spcBef>
              <a:buClrTx/>
              <a:buSzTx/>
              <a:buFontTx/>
              <a:buNone/>
            </a:pPr>
            <a:r>
              <a:rPr lang="th-TH" altLang="en-US" sz="3600" b="1" dirty="0">
                <a:solidFill>
                  <a:srgbClr val="000000"/>
                </a:solidFill>
                <a:latin typeface="Angsana New" panose="02020603050405020304" pitchFamily="18" charset="-34"/>
              </a:rPr>
              <a:t>       ข้อเสนอแนะ </a:t>
            </a:r>
          </a:p>
          <a:p>
            <a:pPr eaLnBrk="1" hangingPunct="1">
              <a:spcBef>
                <a:spcPct val="0"/>
              </a:spcBef>
              <a:buClrTx/>
              <a:buSzTx/>
              <a:buFontTx/>
              <a:buNone/>
            </a:pPr>
            <a:r>
              <a:rPr lang="th-TH" altLang="en-US" sz="3600" dirty="0">
                <a:solidFill>
                  <a:srgbClr val="000000"/>
                </a:solidFill>
                <a:latin typeface="Angsana New" panose="02020603050405020304" pitchFamily="18" charset="-34"/>
              </a:rPr>
              <a:t> - ข้อเสนอแนะการนำผลการวิจัยไปใช้</a:t>
            </a:r>
          </a:p>
          <a:p>
            <a:pPr eaLnBrk="1" hangingPunct="1">
              <a:spcBef>
                <a:spcPct val="0"/>
              </a:spcBef>
              <a:buClrTx/>
              <a:buSzTx/>
              <a:buFontTx/>
              <a:buNone/>
            </a:pPr>
            <a:r>
              <a:rPr lang="th-TH" altLang="en-US" sz="3600" dirty="0">
                <a:solidFill>
                  <a:srgbClr val="000000"/>
                </a:solidFill>
                <a:latin typeface="Angsana New" panose="02020603050405020304" pitchFamily="18" charset="-34"/>
              </a:rPr>
              <a:t> - ข้อเสนอแนะเพื่อการวิจัยในอนาคต</a:t>
            </a:r>
          </a:p>
        </p:txBody>
      </p:sp>
      <p:sp>
        <p:nvSpPr>
          <p:cNvPr id="35844" name="Rectangle 8">
            <a:extLst>
              <a:ext uri="{FF2B5EF4-FFF2-40B4-BE49-F238E27FC236}">
                <a16:creationId xmlns:a16="http://schemas.microsoft.com/office/drawing/2014/main" id="{7A900485-5218-4957-972B-31BAB9759DF8}"/>
              </a:ext>
            </a:extLst>
          </p:cNvPr>
          <p:cNvSpPr>
            <a:spLocks noChangeArrowheads="1"/>
          </p:cNvSpPr>
          <p:nvPr/>
        </p:nvSpPr>
        <p:spPr bwMode="auto">
          <a:xfrm>
            <a:off x="689882" y="1828800"/>
            <a:ext cx="5863318" cy="29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a:lnSpc>
                <a:spcPct val="80000"/>
              </a:lnSpc>
              <a:spcBef>
                <a:spcPct val="0"/>
              </a:spcBef>
              <a:buClrTx/>
              <a:buSzTx/>
              <a:buFontTx/>
              <a:buNone/>
            </a:pPr>
            <a:r>
              <a:rPr lang="th-TH" altLang="en-US" sz="3600" b="1" dirty="0">
                <a:solidFill>
                  <a:srgbClr val="000000"/>
                </a:solidFill>
                <a:latin typeface="AngsanaUPC" panose="02020603050405020304" pitchFamily="18" charset="-34"/>
                <a:cs typeface="+mj-cs"/>
              </a:rPr>
              <a:t>                 อภิปรายผล</a:t>
            </a:r>
          </a:p>
          <a:p>
            <a:pPr lvl="1">
              <a:lnSpc>
                <a:spcPct val="90000"/>
              </a:lnSpc>
              <a:spcBef>
                <a:spcPct val="0"/>
              </a:spcBef>
              <a:buFontTx/>
              <a:buNone/>
            </a:pPr>
            <a:r>
              <a:rPr lang="th-TH" altLang="en-US" sz="3600" dirty="0">
                <a:solidFill>
                  <a:srgbClr val="000000"/>
                </a:solidFill>
                <a:latin typeface="FreesiaDSE" pitchFamily="34" charset="0"/>
                <a:cs typeface="+mj-cs"/>
              </a:rPr>
              <a:t>- </a:t>
            </a:r>
            <a:r>
              <a:rPr lang="th-TH" altLang="en-US" sz="3600" dirty="0">
                <a:solidFill>
                  <a:srgbClr val="000000"/>
                </a:solidFill>
                <a:latin typeface="AngsanaUPC" panose="02020603050405020304" pitchFamily="18" charset="-34"/>
                <a:cs typeface="+mj-cs"/>
              </a:rPr>
              <a:t>แปลผลในระดับขยายความ โดยนำแนวคิดทฤษฎี หรือผลการวิจัยต่าง ๆ มาสนับสนุน</a:t>
            </a:r>
          </a:p>
          <a:p>
            <a:pPr lvl="1">
              <a:lnSpc>
                <a:spcPct val="90000"/>
              </a:lnSpc>
              <a:spcBef>
                <a:spcPct val="0"/>
              </a:spcBef>
              <a:buFontTx/>
              <a:buNone/>
            </a:pPr>
            <a:r>
              <a:rPr lang="th-TH" altLang="en-US" sz="3600" dirty="0">
                <a:solidFill>
                  <a:srgbClr val="000000"/>
                </a:solidFill>
                <a:latin typeface="FreesiaDSE" pitchFamily="34" charset="0"/>
                <a:cs typeface="+mj-cs"/>
              </a:rPr>
              <a:t>- </a:t>
            </a:r>
            <a:r>
              <a:rPr lang="th-TH" altLang="en-US" sz="3600" dirty="0">
                <a:solidFill>
                  <a:srgbClr val="000000"/>
                </a:solidFill>
                <a:latin typeface="AngsanaUPC" panose="02020603050405020304" pitchFamily="18" charset="-34"/>
                <a:cs typeface="+mj-cs"/>
              </a:rPr>
              <a:t>ไม่จำเป็นต้องอภิปรายทุกรายการตามข้อสรุป</a:t>
            </a:r>
          </a:p>
          <a:p>
            <a:pPr lvl="1">
              <a:lnSpc>
                <a:spcPct val="90000"/>
              </a:lnSpc>
              <a:spcBef>
                <a:spcPct val="0"/>
              </a:spcBef>
              <a:buFontTx/>
              <a:buNone/>
            </a:pPr>
            <a:r>
              <a:rPr lang="th-TH" altLang="en-US" sz="3600" dirty="0">
                <a:solidFill>
                  <a:srgbClr val="000000"/>
                </a:solidFill>
                <a:latin typeface="FreesiaDSE" pitchFamily="34" charset="0"/>
                <a:cs typeface="+mj-cs"/>
              </a:rPr>
              <a:t>- </a:t>
            </a:r>
            <a:r>
              <a:rPr lang="th-TH" altLang="en-US" sz="3600" dirty="0">
                <a:solidFill>
                  <a:srgbClr val="000000"/>
                </a:solidFill>
                <a:latin typeface="AngsanaUPC" panose="02020603050405020304" pitchFamily="18" charset="-34"/>
                <a:cs typeface="+mj-cs"/>
              </a:rPr>
              <a:t>ยกประเด็นที่น่าสังเกตหรือโดดเด่น</a:t>
            </a:r>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EE8B2E-11BE-4BFC-96AD-B9CA20412B0D}"/>
              </a:ext>
            </a:extLst>
          </p:cNvPr>
          <p:cNvSpPr>
            <a:spLocks noGrp="1" noChangeArrowheads="1"/>
          </p:cNvSpPr>
          <p:nvPr>
            <p:ph type="title"/>
          </p:nvPr>
        </p:nvSpPr>
        <p:spPr>
          <a:xfrm>
            <a:off x="1524000" y="260350"/>
            <a:ext cx="9144000" cy="738664"/>
          </a:xfrm>
        </p:spPr>
        <p:txBody>
          <a:bodyPr/>
          <a:lstStyle/>
          <a:p>
            <a:pPr eaLnBrk="1" hangingPunct="1">
              <a:defRPr/>
            </a:pPr>
            <a:r>
              <a:rPr lang="th-TH" sz="4800" dirty="0">
                <a:solidFill>
                  <a:srgbClr val="000000"/>
                </a:solidFill>
                <a:latin typeface="Angsana New" panose="02020603050405020304" pitchFamily="18" charset="-34"/>
                <a:cs typeface="Angsana New" panose="02020603050405020304" pitchFamily="18" charset="-34"/>
              </a:rPr>
              <a:t>ตัวอย่าง  การอภิปรายผล</a:t>
            </a:r>
          </a:p>
        </p:txBody>
      </p:sp>
      <p:sp>
        <p:nvSpPr>
          <p:cNvPr id="36867" name="Text Box 4">
            <a:extLst>
              <a:ext uri="{FF2B5EF4-FFF2-40B4-BE49-F238E27FC236}">
                <a16:creationId xmlns:a16="http://schemas.microsoft.com/office/drawing/2014/main" id="{AB232EB6-046C-4D49-9825-8D41FFBEB19C}"/>
              </a:ext>
            </a:extLst>
          </p:cNvPr>
          <p:cNvSpPr txBox="1">
            <a:spLocks noChangeArrowheads="1"/>
          </p:cNvSpPr>
          <p:nvPr/>
        </p:nvSpPr>
        <p:spPr bwMode="auto">
          <a:xfrm>
            <a:off x="1524000" y="999014"/>
            <a:ext cx="10668000" cy="50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ngsana New" panose="02020603050405020304" pitchFamily="18" charset="-34"/>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ngsana New" panose="02020603050405020304" pitchFamily="18" charset="-34"/>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ngsana New" panose="02020603050405020304" pitchFamily="18" charset="-34"/>
              </a:defRPr>
            </a:lvl3pPr>
            <a:lvl4pPr>
              <a:spcBef>
                <a:spcPct val="20000"/>
              </a:spcBef>
              <a:buFont typeface="Tahoma" panose="020B0604030504040204" pitchFamily="34" charset="0"/>
              <a:buChar char="–"/>
              <a:defRPr sz="2000">
                <a:solidFill>
                  <a:schemeClr val="tx1"/>
                </a:solidFill>
                <a:latin typeface="Tahoma" panose="020B0604030504040204" pitchFamily="34" charset="0"/>
                <a:cs typeface="Angsana New" panose="02020603050405020304" pitchFamily="18" charset="-34"/>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ngsana New" panose="02020603050405020304" pitchFamily="18" charset="-34"/>
              </a:defRPr>
            </a:lvl9pPr>
          </a:lstStyle>
          <a:p>
            <a:pPr eaLnBrk="1" hangingPunct="1">
              <a:lnSpc>
                <a:spcPct val="130000"/>
              </a:lnSpc>
              <a:spcBef>
                <a:spcPct val="0"/>
              </a:spcBef>
              <a:buClrTx/>
              <a:buSzTx/>
              <a:buFontTx/>
              <a:buNone/>
            </a:pPr>
            <a:r>
              <a:rPr lang="th-TH" altLang="en-US" sz="3600" i="1" dirty="0">
                <a:solidFill>
                  <a:srgbClr val="000000"/>
                </a:solidFill>
                <a:latin typeface="FreesiaDSE" pitchFamily="34" charset="0"/>
                <a:cs typeface="FreesiaUPC" panose="020B0604020202020204" pitchFamily="34" charset="-34"/>
              </a:rPr>
              <a:t>            </a:t>
            </a:r>
            <a:r>
              <a:rPr lang="th-TH" altLang="en-US" sz="3600" dirty="0">
                <a:solidFill>
                  <a:srgbClr val="000000"/>
                </a:solidFill>
                <a:latin typeface="Angsana New" panose="02020603050405020304" pitchFamily="18" charset="-34"/>
              </a:rPr>
              <a:t>จากผลการวิจัยที่พบว่า........................ซึ่งเป็นไปตามสมมติฐานการวิจัย ซึ่งสอดคล้องกับผลการวิจัยของ...............................การที่ได้ข้อสรุปเช่นนี้อาจเนื่องมาจาก</a:t>
            </a:r>
          </a:p>
          <a:p>
            <a:pPr lvl="3" eaLnBrk="1" hangingPunct="1">
              <a:lnSpc>
                <a:spcPct val="130000"/>
              </a:lnSpc>
              <a:spcBef>
                <a:spcPct val="0"/>
              </a:spcBef>
              <a:buFontTx/>
              <a:buNone/>
            </a:pPr>
            <a:r>
              <a:rPr lang="th-TH" altLang="en-US" sz="3600" dirty="0">
                <a:solidFill>
                  <a:srgbClr val="000000"/>
                </a:solidFill>
                <a:latin typeface="Angsana New" panose="02020603050405020304" pitchFamily="18" charset="-34"/>
              </a:rPr>
              <a:t>1)........................</a:t>
            </a:r>
          </a:p>
          <a:p>
            <a:pPr lvl="3" eaLnBrk="1" hangingPunct="1">
              <a:lnSpc>
                <a:spcPct val="130000"/>
              </a:lnSpc>
              <a:spcBef>
                <a:spcPct val="0"/>
              </a:spcBef>
              <a:buFontTx/>
              <a:buNone/>
            </a:pPr>
            <a:r>
              <a:rPr lang="th-TH" altLang="en-US" sz="3600" dirty="0">
                <a:solidFill>
                  <a:srgbClr val="000000"/>
                </a:solidFill>
                <a:latin typeface="Angsana New" panose="02020603050405020304" pitchFamily="18" charset="-34"/>
              </a:rPr>
              <a:t>2).........................</a:t>
            </a:r>
          </a:p>
          <a:p>
            <a:pPr lvl="3" eaLnBrk="1" hangingPunct="1">
              <a:lnSpc>
                <a:spcPct val="130000"/>
              </a:lnSpc>
              <a:spcBef>
                <a:spcPct val="0"/>
              </a:spcBef>
              <a:buFontTx/>
              <a:buNone/>
            </a:pPr>
            <a:r>
              <a:rPr lang="th-TH" altLang="en-US" sz="3600" dirty="0">
                <a:solidFill>
                  <a:srgbClr val="000000"/>
                </a:solidFill>
                <a:latin typeface="Angsana New" panose="02020603050405020304" pitchFamily="18" charset="-34"/>
              </a:rPr>
              <a:t>3).......................</a:t>
            </a:r>
            <a:endParaRPr lang="th-TH" altLang="zh-CN" sz="3600" dirty="0">
              <a:solidFill>
                <a:srgbClr val="000000"/>
              </a:solidFill>
              <a:latin typeface="Angsana New" panose="02020603050405020304" pitchFamily="18" charset="-34"/>
            </a:endParaRPr>
          </a:p>
          <a:p>
            <a:pPr eaLnBrk="1" hangingPunct="1">
              <a:lnSpc>
                <a:spcPct val="130000"/>
              </a:lnSpc>
              <a:spcBef>
                <a:spcPct val="0"/>
              </a:spcBef>
              <a:buClrTx/>
              <a:buSzTx/>
              <a:buFontTx/>
              <a:buNone/>
            </a:pPr>
            <a:r>
              <a:rPr lang="th-TH" altLang="zh-CN" sz="3600" dirty="0">
                <a:solidFill>
                  <a:srgbClr val="000000"/>
                </a:solidFill>
                <a:latin typeface="Angsana New" panose="02020603050405020304" pitchFamily="18" charset="-34"/>
              </a:rPr>
              <a:t>	โดยข้อสังเกตทั้ง 3 ประการ สอดคล้องกับแนวคิดของ..............    คือ...................................</a:t>
            </a:r>
            <a:endParaRPr lang="th-TH" altLang="en-US" sz="3600" dirty="0">
              <a:solidFill>
                <a:srgbClr val="000000"/>
              </a:solidFill>
              <a:latin typeface="Angsana New" panose="02020603050405020304" pitchFamily="18" charset="-3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CF9777A-1BB7-44C6-B7A6-67BDBC6BEE46}"/>
              </a:ext>
            </a:extLst>
          </p:cNvPr>
          <p:cNvSpPr>
            <a:spLocks noGrp="1" noChangeArrowheads="1"/>
          </p:cNvSpPr>
          <p:nvPr>
            <p:ph type="title"/>
          </p:nvPr>
        </p:nvSpPr>
        <p:spPr>
          <a:xfrm>
            <a:off x="1524000" y="609600"/>
            <a:ext cx="9144000" cy="738664"/>
          </a:xfrm>
          <a:solidFill>
            <a:srgbClr val="DDDDDD"/>
          </a:solidFill>
        </p:spPr>
        <p:txBody>
          <a:bodyPr/>
          <a:lstStyle/>
          <a:p>
            <a:pPr eaLnBrk="1" hangingPunct="1">
              <a:defRPr/>
            </a:pPr>
            <a:r>
              <a:rPr lang="th-TH" sz="4800" dirty="0">
                <a:solidFill>
                  <a:srgbClr val="000000"/>
                </a:solidFill>
                <a:effectLst>
                  <a:outerShdw blurRad="38100" dist="38100" dir="2700000" algn="tl">
                    <a:srgbClr val="FFFFFF"/>
                  </a:outerShdw>
                </a:effectLst>
                <a:cs typeface="+mj-cs"/>
              </a:rPr>
              <a:t>    ส่วนอ้างอิง</a:t>
            </a:r>
          </a:p>
        </p:txBody>
      </p:sp>
      <p:sp>
        <p:nvSpPr>
          <p:cNvPr id="37891" name="Rectangle 4">
            <a:extLst>
              <a:ext uri="{FF2B5EF4-FFF2-40B4-BE49-F238E27FC236}">
                <a16:creationId xmlns:a16="http://schemas.microsoft.com/office/drawing/2014/main" id="{1B76F2D8-35A6-476F-BC63-5D5594102282}"/>
              </a:ext>
            </a:extLst>
          </p:cNvPr>
          <p:cNvSpPr>
            <a:spLocks noGrp="1" noChangeArrowheads="1"/>
          </p:cNvSpPr>
          <p:nvPr>
            <p:ph type="body" idx="1"/>
          </p:nvPr>
        </p:nvSpPr>
        <p:spPr>
          <a:xfrm>
            <a:off x="1992313" y="1916113"/>
            <a:ext cx="5975350" cy="3727174"/>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buClr>
                <a:srgbClr val="000000"/>
              </a:buClr>
              <a:buFont typeface="Wingdings" panose="05000000000000000000" pitchFamily="2" charset="2"/>
              <a:buChar char="Ø"/>
            </a:pPr>
            <a:r>
              <a:rPr lang="th-TH" altLang="en-US" dirty="0">
                <a:solidFill>
                  <a:srgbClr val="000000"/>
                </a:solidFill>
                <a:latin typeface="Angsana New" panose="02020603050405020304" pitchFamily="18" charset="-34"/>
                <a:cs typeface="Angsana New" panose="02020603050405020304" pitchFamily="18" charset="-34"/>
              </a:rPr>
              <a:t>  บรรณานุกรม</a:t>
            </a:r>
          </a:p>
          <a:p>
            <a:pPr eaLnBrk="1" hangingPunct="1">
              <a:lnSpc>
                <a:spcPct val="90000"/>
              </a:lnSpc>
              <a:buClr>
                <a:srgbClr val="000000"/>
              </a:buClr>
              <a:buFont typeface="Wingdings" panose="05000000000000000000" pitchFamily="2" charset="2"/>
              <a:buChar char="Ø"/>
            </a:pPr>
            <a:endParaRPr lang="th-TH" altLang="en-US" sz="2800" dirty="0">
              <a:solidFill>
                <a:srgbClr val="000000"/>
              </a:solidFill>
              <a:latin typeface="Angsana New" panose="02020603050405020304" pitchFamily="18" charset="-34"/>
              <a:cs typeface="Angsana New" panose="02020603050405020304" pitchFamily="18" charset="-34"/>
            </a:endParaRPr>
          </a:p>
          <a:p>
            <a:pPr eaLnBrk="1" hangingPunct="1">
              <a:lnSpc>
                <a:spcPct val="90000"/>
              </a:lnSpc>
              <a:buClr>
                <a:srgbClr val="000000"/>
              </a:buClr>
              <a:buFont typeface="Wingdings" panose="05000000000000000000" pitchFamily="2" charset="2"/>
              <a:buChar char="Ø"/>
            </a:pPr>
            <a:r>
              <a:rPr lang="th-TH" altLang="en-US" dirty="0">
                <a:solidFill>
                  <a:srgbClr val="000000"/>
                </a:solidFill>
                <a:latin typeface="Angsana New" panose="02020603050405020304" pitchFamily="18" charset="-34"/>
                <a:cs typeface="Angsana New" panose="02020603050405020304" pitchFamily="18" charset="-34"/>
              </a:rPr>
              <a:t>  ภาคผนวก</a:t>
            </a:r>
          </a:p>
          <a:p>
            <a:pPr eaLnBrk="1" hangingPunct="1">
              <a:lnSpc>
                <a:spcPct val="90000"/>
              </a:lnSpc>
              <a:buFontTx/>
              <a:buNone/>
            </a:pPr>
            <a:r>
              <a:rPr lang="th-TH" altLang="en-US" dirty="0">
                <a:solidFill>
                  <a:srgbClr val="000000"/>
                </a:solidFill>
                <a:latin typeface="Angsana New" panose="02020603050405020304" pitchFamily="18" charset="-34"/>
                <a:cs typeface="Angsana New" panose="02020603050405020304" pitchFamily="18" charset="-34"/>
              </a:rPr>
              <a:t>	 	-  </a:t>
            </a:r>
            <a:r>
              <a:rPr lang="th-TH" altLang="en-US" b="0" dirty="0">
                <a:solidFill>
                  <a:srgbClr val="000000"/>
                </a:solidFill>
                <a:latin typeface="Angsana New" panose="02020603050405020304" pitchFamily="18" charset="-34"/>
                <a:cs typeface="Angsana New" panose="02020603050405020304" pitchFamily="18" charset="-34"/>
              </a:rPr>
              <a:t>เครื่องมือที่ใช้ในการวิจัย</a:t>
            </a:r>
          </a:p>
          <a:p>
            <a:pPr eaLnBrk="1" hangingPunct="1">
              <a:lnSpc>
                <a:spcPct val="90000"/>
              </a:lnSpc>
              <a:buFontTx/>
              <a:buNone/>
            </a:pPr>
            <a:r>
              <a:rPr lang="th-TH" altLang="en-US" b="0" dirty="0">
                <a:solidFill>
                  <a:srgbClr val="000000"/>
                </a:solidFill>
                <a:latin typeface="Angsana New" panose="02020603050405020304" pitchFamily="18" charset="-34"/>
                <a:cs typeface="Angsana New" panose="02020603050405020304" pitchFamily="18" charset="-34"/>
              </a:rPr>
              <a:t>	 	-  รายชื่อผู้เชี่ยวชาญ</a:t>
            </a:r>
          </a:p>
          <a:p>
            <a:pPr eaLnBrk="1" hangingPunct="1">
              <a:lnSpc>
                <a:spcPct val="90000"/>
              </a:lnSpc>
              <a:buFontTx/>
              <a:buNone/>
            </a:pPr>
            <a:r>
              <a:rPr lang="th-TH" altLang="en-US" b="0" dirty="0">
                <a:solidFill>
                  <a:srgbClr val="000000"/>
                </a:solidFill>
                <a:latin typeface="Angsana New" panose="02020603050405020304" pitchFamily="18" charset="-34"/>
                <a:cs typeface="Angsana New" panose="02020603050405020304" pitchFamily="18" charset="-34"/>
              </a:rPr>
              <a:t>	 </a:t>
            </a:r>
            <a:r>
              <a:rPr lang="th-TH" altLang="en-US" b="0">
                <a:solidFill>
                  <a:srgbClr val="000000"/>
                </a:solidFill>
                <a:latin typeface="Angsana New" panose="02020603050405020304" pitchFamily="18" charset="-34"/>
                <a:cs typeface="Angsana New" panose="02020603050405020304" pitchFamily="18" charset="-34"/>
              </a:rPr>
              <a:t>	-  </a:t>
            </a:r>
            <a:r>
              <a:rPr lang="th-TH" altLang="en-US" b="0" dirty="0">
                <a:solidFill>
                  <a:srgbClr val="000000"/>
                </a:solidFill>
                <a:latin typeface="Angsana New" panose="02020603050405020304" pitchFamily="18" charset="-34"/>
                <a:cs typeface="Angsana New" panose="02020603050405020304" pitchFamily="18" charset="-34"/>
              </a:rPr>
              <a:t>ผลการวิเคราะห์ข้อมูล</a:t>
            </a:r>
          </a:p>
          <a:p>
            <a:pPr>
              <a:lnSpc>
                <a:spcPct val="90000"/>
              </a:lnSpc>
              <a:spcBef>
                <a:spcPct val="0"/>
              </a:spcBef>
              <a:buClrTx/>
              <a:buSzTx/>
              <a:buFontTx/>
              <a:buNone/>
            </a:pPr>
            <a:endParaRPr lang="th-TH" altLang="en-US" dirty="0">
              <a:solidFill>
                <a:srgbClr val="000000"/>
              </a:solidFill>
              <a:latin typeface="AngsanaUPC" panose="02020603050405020304" pitchFamily="18" charset="-34"/>
              <a:cs typeface="FreesiaUPC" panose="020B0604020202020204" pitchFamily="34" charset="-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0024998" y="0"/>
            <a:ext cx="2167002" cy="1705595"/>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lang="th-TH" sz="9600" b="0" dirty="0">
                <a:solidFill>
                  <a:srgbClr val="000000"/>
                </a:solidFill>
                <a:latin typeface="BrowalliaUPC" panose="020B0604020202020204" pitchFamily="34" charset="-34"/>
                <a:cs typeface="BrowalliaUPC" panose="020B0604020202020204" pitchFamily="34" charset="-34"/>
              </a:rPr>
              <a:t> </a:t>
            </a:r>
            <a:r>
              <a:rPr lang="th-TH" sz="11000" dirty="0">
                <a:solidFill>
                  <a:srgbClr val="002060"/>
                </a:solidFill>
                <a:latin typeface="BrowalliaUPC" panose="020B0604020202020204" pitchFamily="34" charset="-34"/>
                <a:cs typeface="BrowalliaUPC" panose="020B0604020202020204" pitchFamily="34" charset="-34"/>
              </a:rPr>
              <a:t>6 รู้</a:t>
            </a:r>
            <a:endParaRPr sz="11000" dirty="0">
              <a:solidFill>
                <a:srgbClr val="002060"/>
              </a:solidFill>
              <a:latin typeface="Microsoft Sans Serif"/>
              <a:cs typeface="Microsoft Sans Serif"/>
            </a:endParaRPr>
          </a:p>
        </p:txBody>
      </p:sp>
      <p:pic>
        <p:nvPicPr>
          <p:cNvPr id="14" name="object 14"/>
          <p:cNvPicPr/>
          <p:nvPr/>
        </p:nvPicPr>
        <p:blipFill>
          <a:blip r:embed="rId2" cstate="print"/>
          <a:stretch>
            <a:fillRect/>
          </a:stretch>
        </p:blipFill>
        <p:spPr>
          <a:xfrm>
            <a:off x="370204" y="1752600"/>
            <a:ext cx="5108448" cy="4471416"/>
          </a:xfrm>
          <a:prstGeom prst="rect">
            <a:avLst/>
          </a:prstGeom>
        </p:spPr>
      </p:pic>
      <p:sp>
        <p:nvSpPr>
          <p:cNvPr id="19" name="Rectangle 18"/>
          <p:cNvSpPr/>
          <p:nvPr/>
        </p:nvSpPr>
        <p:spPr>
          <a:xfrm>
            <a:off x="4114800" y="457200"/>
            <a:ext cx="5179623" cy="1107996"/>
          </a:xfrm>
          <a:prstGeom prst="rect">
            <a:avLst/>
          </a:prstGeom>
        </p:spPr>
        <p:txBody>
          <a:bodyPr wrap="none">
            <a:spAutoFit/>
          </a:bodyPr>
          <a:lstStyle/>
          <a:p>
            <a:r>
              <a:rPr lang="en-US" sz="6600" b="1" dirty="0" err="1">
                <a:solidFill>
                  <a:srgbClr val="7030A0"/>
                </a:solidFill>
                <a:latin typeface="DilleniaUPC" panose="02020603050405020304" pitchFamily="18" charset="-34"/>
                <a:ea typeface="DilleniaUPC" panose="02020603050405020304" pitchFamily="18" charset="-34"/>
                <a:cs typeface="DilleniaUPC" panose="02020603050405020304" pitchFamily="18" charset="-34"/>
              </a:rPr>
              <a:t>สิ่งที่ควรรู</a:t>
            </a:r>
            <a:r>
              <a:rPr lang="th-TH" sz="6600" b="1" dirty="0">
                <a:solidFill>
                  <a:srgbClr val="7030A0"/>
                </a:solidFill>
                <a:latin typeface="DilleniaUPC" panose="02020603050405020304" pitchFamily="18" charset="-34"/>
                <a:ea typeface="DilleniaUPC" panose="02020603050405020304" pitchFamily="18" charset="-34"/>
                <a:cs typeface="DilleniaUPC" panose="02020603050405020304" pitchFamily="18" charset="-34"/>
              </a:rPr>
              <a:t>้</a:t>
            </a:r>
            <a:r>
              <a:rPr lang="en-US" sz="6600" b="1" dirty="0">
                <a:solidFill>
                  <a:srgbClr val="7030A0"/>
                </a:solidFill>
                <a:latin typeface="DilleniaUPC" panose="02020603050405020304" pitchFamily="18" charset="-34"/>
                <a:ea typeface="DilleniaUPC" panose="02020603050405020304" pitchFamily="18" charset="-34"/>
                <a:cs typeface="DilleniaUPC" panose="02020603050405020304" pitchFamily="18" charset="-34"/>
              </a:rPr>
              <a:t>....</a:t>
            </a:r>
            <a:r>
              <a:rPr lang="en-US" sz="6600" b="1" dirty="0" err="1">
                <a:solidFill>
                  <a:srgbClr val="7030A0"/>
                </a:solidFill>
                <a:latin typeface="DilleniaUPC" panose="02020603050405020304" pitchFamily="18" charset="-34"/>
                <a:ea typeface="DilleniaUPC" panose="02020603050405020304" pitchFamily="18" charset="-34"/>
                <a:cs typeface="DilleniaUPC" panose="02020603050405020304" pitchFamily="18" charset="-34"/>
              </a:rPr>
              <a:t>บริบทชุมชน</a:t>
            </a:r>
            <a:endParaRPr lang="en-US" sz="6600" dirty="0">
              <a:latin typeface="DilleniaUPC" panose="02020603050405020304" pitchFamily="18" charset="-34"/>
              <a:cs typeface="DilleniaUPC" panose="02020603050405020304" pitchFamily="18" charset="-34"/>
            </a:endParaRPr>
          </a:p>
        </p:txBody>
      </p:sp>
      <p:sp>
        <p:nvSpPr>
          <p:cNvPr id="2" name="Rectangle 1"/>
          <p:cNvSpPr/>
          <p:nvPr/>
        </p:nvSpPr>
        <p:spPr>
          <a:xfrm>
            <a:off x="5334000" y="1892998"/>
            <a:ext cx="6858000" cy="4339650"/>
          </a:xfrm>
          <a:prstGeom prst="rect">
            <a:avLst/>
          </a:prstGeom>
        </p:spPr>
        <p:txBody>
          <a:bodyPr wrap="square">
            <a:spAutoFit/>
          </a:bodyPr>
          <a:lstStyle/>
          <a:p>
            <a:endParaRPr lang="en-US" sz="1200" dirty="0">
              <a:solidFill>
                <a:srgbClr val="000000"/>
              </a:solidFill>
              <a:latin typeface="Wingdings 3" panose="05040102010807070707" pitchFamily="18" charset="2"/>
            </a:endParaRPr>
          </a:p>
          <a:p>
            <a:r>
              <a:rPr lang="th-TH" sz="4000" dirty="0">
                <a:solidFill>
                  <a:srgbClr val="C00000"/>
                </a:solidFill>
                <a:latin typeface="Wingdings 3" panose="05040102010807070707" pitchFamily="18" charset="2"/>
              </a:rPr>
              <a:t></a:t>
            </a:r>
            <a:r>
              <a:rPr lang="th-TH" sz="3200" b="1" dirty="0">
                <a:latin typeface="DilleniaUPC" panose="02020603050405020304" pitchFamily="18" charset="-34"/>
                <a:cs typeface="DilleniaUPC" panose="02020603050405020304" pitchFamily="18" charset="-34"/>
              </a:rPr>
              <a:t>รู้จักพื้นที่ </a:t>
            </a:r>
            <a:r>
              <a:rPr lang="th-TH" sz="3200" b="1" dirty="0">
                <a:solidFill>
                  <a:srgbClr val="FF0000"/>
                </a:solidFill>
                <a:latin typeface="DilleniaUPC" panose="02020603050405020304" pitchFamily="18" charset="-34"/>
                <a:cs typeface="DilleniaUPC" panose="02020603050405020304" pitchFamily="18" charset="-34"/>
              </a:rPr>
              <a:t>คือ รู้ ที่ตั้ง สภาพ อากาศ ดิน น้ำ ลม ไฟ  </a:t>
            </a:r>
            <a:endParaRPr lang="th-TH" sz="3200" dirty="0">
              <a:solidFill>
                <a:srgbClr val="FF0000"/>
              </a:solidFill>
              <a:latin typeface="Wingdings 3" panose="05040102010807070707" pitchFamily="18" charset="2"/>
              <a:cs typeface="DilleniaUPC" panose="02020603050405020304" pitchFamily="18" charset="-34"/>
            </a:endParaRPr>
          </a:p>
          <a:p>
            <a:r>
              <a:rPr lang="th-TH" sz="3200" dirty="0">
                <a:solidFill>
                  <a:srgbClr val="C00000"/>
                </a:solidFill>
                <a:latin typeface="Wingdings 3" panose="05040102010807070707" pitchFamily="18" charset="2"/>
                <a:cs typeface="DilleniaUPC" panose="02020603050405020304" pitchFamily="18" charset="-34"/>
              </a:rPr>
              <a:t></a:t>
            </a:r>
            <a:r>
              <a:rPr lang="th-TH" sz="3200" b="1" dirty="0">
                <a:latin typeface="DilleniaUPC" panose="02020603050405020304" pitchFamily="18" charset="-34"/>
                <a:cs typeface="DilleniaUPC" panose="02020603050405020304" pitchFamily="18" charset="-34"/>
              </a:rPr>
              <a:t>รู้ภูมิหลัง </a:t>
            </a:r>
            <a:r>
              <a:rPr lang="th-TH" sz="3200" b="1" dirty="0">
                <a:solidFill>
                  <a:srgbClr val="FF0000"/>
                </a:solidFill>
                <a:latin typeface="DilleniaUPC" panose="02020603050405020304" pitchFamily="18" charset="-34"/>
                <a:cs typeface="DilleniaUPC" panose="02020603050405020304" pitchFamily="18" charset="-34"/>
              </a:rPr>
              <a:t>คือ รู้พื้นที่ที่ทำการวิจัย เช่น </a:t>
            </a:r>
            <a:r>
              <a:rPr lang="en-US" sz="3200" b="1" dirty="0">
                <a:solidFill>
                  <a:srgbClr val="FF0000"/>
                </a:solidFill>
                <a:latin typeface="DilleniaUPC" panose="02020603050405020304" pitchFamily="18" charset="-34"/>
                <a:cs typeface="DilleniaUPC" panose="02020603050405020304" pitchFamily="18" charset="-34"/>
              </a:rPr>
              <a:t>3</a:t>
            </a:r>
            <a:r>
              <a:rPr lang="th-TH" sz="3200" b="1" dirty="0">
                <a:solidFill>
                  <a:srgbClr val="FF0000"/>
                </a:solidFill>
                <a:latin typeface="DilleniaUPC" panose="02020603050405020304" pitchFamily="18" charset="-34"/>
                <a:cs typeface="DilleniaUPC" panose="02020603050405020304" pitchFamily="18" charset="-34"/>
              </a:rPr>
              <a:t>จ.ชายแดนใต้</a:t>
            </a:r>
            <a:endParaRPr lang="th-TH" sz="3200" dirty="0">
              <a:solidFill>
                <a:srgbClr val="FF0000"/>
              </a:solidFill>
              <a:latin typeface="Wingdings 3" panose="05040102010807070707" pitchFamily="18" charset="2"/>
              <a:cs typeface="DilleniaUPC" panose="02020603050405020304" pitchFamily="18" charset="-34"/>
            </a:endParaRPr>
          </a:p>
          <a:p>
            <a:r>
              <a:rPr lang="th-TH" sz="3200" dirty="0">
                <a:solidFill>
                  <a:srgbClr val="C00000"/>
                </a:solidFill>
                <a:latin typeface="Wingdings 3" panose="05040102010807070707" pitchFamily="18" charset="2"/>
                <a:cs typeface="DilleniaUPC" panose="02020603050405020304" pitchFamily="18" charset="-34"/>
              </a:rPr>
              <a:t></a:t>
            </a:r>
            <a:r>
              <a:rPr lang="th-TH" sz="3200" b="1" dirty="0">
                <a:latin typeface="DilleniaUPC" panose="02020603050405020304" pitchFamily="18" charset="-34"/>
                <a:cs typeface="DilleniaUPC" panose="02020603050405020304" pitchFamily="18" charset="-34"/>
              </a:rPr>
              <a:t>รู้ชุมชน </a:t>
            </a:r>
            <a:r>
              <a:rPr lang="th-TH" sz="3200" b="1" dirty="0">
                <a:solidFill>
                  <a:srgbClr val="FF0000"/>
                </a:solidFill>
                <a:latin typeface="DilleniaUPC" panose="02020603050405020304" pitchFamily="18" charset="-34"/>
                <a:cs typeface="DilleniaUPC" panose="02020603050405020304" pitchFamily="18" charset="-34"/>
              </a:rPr>
              <a:t>คือ รู้ถึงชุมชนเมือง,ชนบท,องค์กร</a:t>
            </a:r>
            <a:endParaRPr lang="th-TH" sz="3200" dirty="0">
              <a:solidFill>
                <a:srgbClr val="FF0000"/>
              </a:solidFill>
              <a:latin typeface="Wingdings 3" panose="05040102010807070707" pitchFamily="18" charset="2"/>
              <a:cs typeface="DilleniaUPC" panose="02020603050405020304" pitchFamily="18" charset="-34"/>
            </a:endParaRPr>
          </a:p>
          <a:p>
            <a:r>
              <a:rPr lang="th-TH" sz="3200" dirty="0">
                <a:solidFill>
                  <a:srgbClr val="C00000"/>
                </a:solidFill>
                <a:latin typeface="Wingdings 3" panose="05040102010807070707" pitchFamily="18" charset="2"/>
                <a:cs typeface="DilleniaUPC" panose="02020603050405020304" pitchFamily="18" charset="-34"/>
              </a:rPr>
              <a:t></a:t>
            </a:r>
            <a:r>
              <a:rPr lang="th-TH" sz="3200" b="1" dirty="0">
                <a:latin typeface="DilleniaUPC" panose="02020603050405020304" pitchFamily="18" charset="-34"/>
                <a:cs typeface="DilleniaUPC" panose="02020603050405020304" pitchFamily="18" charset="-34"/>
              </a:rPr>
              <a:t>รู้จำแนก </a:t>
            </a:r>
            <a:r>
              <a:rPr lang="th-TH" sz="3200" b="1" dirty="0">
                <a:solidFill>
                  <a:srgbClr val="FF0000"/>
                </a:solidFill>
                <a:latin typeface="DilleniaUPC" panose="02020603050405020304" pitchFamily="18" charset="-34"/>
                <a:cs typeface="DilleniaUPC" panose="02020603050405020304" pitchFamily="18" charset="-34"/>
              </a:rPr>
              <a:t>คือ รู้ความแตกตต่างถึงพื้นที่วิจัยกับพื้นที่อื่น</a:t>
            </a:r>
            <a:endParaRPr lang="th-TH" sz="3200" dirty="0">
              <a:solidFill>
                <a:srgbClr val="FF0000"/>
              </a:solidFill>
              <a:latin typeface="Wingdings 3" panose="05040102010807070707" pitchFamily="18" charset="2"/>
              <a:cs typeface="DilleniaUPC" panose="02020603050405020304" pitchFamily="18" charset="-34"/>
            </a:endParaRPr>
          </a:p>
          <a:p>
            <a:r>
              <a:rPr lang="th-TH" sz="3200" dirty="0">
                <a:solidFill>
                  <a:srgbClr val="C00000"/>
                </a:solidFill>
                <a:latin typeface="Wingdings 3" panose="05040102010807070707" pitchFamily="18" charset="2"/>
                <a:cs typeface="DilleniaUPC" panose="02020603050405020304" pitchFamily="18" charset="-34"/>
              </a:rPr>
              <a:t></a:t>
            </a:r>
            <a:r>
              <a:rPr lang="th-TH" sz="3200" b="1" dirty="0">
                <a:latin typeface="DilleniaUPC" panose="02020603050405020304" pitchFamily="18" charset="-34"/>
                <a:cs typeface="DilleniaUPC" panose="02020603050405020304" pitchFamily="18" charset="-34"/>
              </a:rPr>
              <a:t>รู้ประเมิน </a:t>
            </a:r>
            <a:r>
              <a:rPr lang="th-TH" sz="3200" b="1" dirty="0">
                <a:solidFill>
                  <a:srgbClr val="FF0000"/>
                </a:solidFill>
                <a:latin typeface="DilleniaUPC" panose="02020603050405020304" pitchFamily="18" charset="-34"/>
                <a:cs typeface="DilleniaUPC" panose="02020603050405020304" pitchFamily="18" charset="-34"/>
              </a:rPr>
              <a:t>คือ รู้ถึงวิธีการรวบรวมข้อมูลว่าจะวัดผลอย่างไร ใช้   </a:t>
            </a:r>
          </a:p>
          <a:p>
            <a:r>
              <a:rPr lang="th-TH" sz="3200" b="1" dirty="0">
                <a:solidFill>
                  <a:srgbClr val="FF0000"/>
                </a:solidFill>
                <a:latin typeface="DilleniaUPC" panose="02020603050405020304" pitchFamily="18" charset="-34"/>
                <a:cs typeface="DilleniaUPC" panose="02020603050405020304" pitchFamily="18" charset="-34"/>
              </a:rPr>
              <a:t>ทฤษฎีอะไรประเมิน</a:t>
            </a:r>
            <a:endParaRPr lang="th-TH" sz="3200" dirty="0">
              <a:solidFill>
                <a:srgbClr val="FF0000"/>
              </a:solidFill>
              <a:latin typeface="Wingdings 3" panose="05040102010807070707" pitchFamily="18" charset="2"/>
              <a:cs typeface="DilleniaUPC" panose="02020603050405020304" pitchFamily="18" charset="-34"/>
            </a:endParaRPr>
          </a:p>
          <a:p>
            <a:r>
              <a:rPr lang="th-TH" sz="3200" dirty="0">
                <a:solidFill>
                  <a:srgbClr val="C00000"/>
                </a:solidFill>
                <a:latin typeface="Wingdings 3" panose="05040102010807070707" pitchFamily="18" charset="2"/>
                <a:cs typeface="DilleniaUPC" panose="02020603050405020304" pitchFamily="18" charset="-34"/>
              </a:rPr>
              <a:t></a:t>
            </a:r>
            <a:r>
              <a:rPr lang="th-TH" sz="3200" b="1" dirty="0">
                <a:latin typeface="DilleniaUPC" panose="02020603050405020304" pitchFamily="18" charset="-34"/>
                <a:cs typeface="DilleniaUPC" panose="02020603050405020304" pitchFamily="18" charset="-34"/>
              </a:rPr>
              <a:t>รู้เครือข่าย </a:t>
            </a:r>
            <a:r>
              <a:rPr lang="th-TH" sz="3200" b="1" dirty="0">
                <a:solidFill>
                  <a:srgbClr val="FF0000"/>
                </a:solidFill>
                <a:latin typeface="DilleniaUPC" panose="02020603050405020304" pitchFamily="18" charset="-34"/>
                <a:cs typeface="DilleniaUPC" panose="02020603050405020304" pitchFamily="18" charset="-34"/>
              </a:rPr>
              <a:t>คือ รู้ว่าการเก็บข้อมูลต้องเก็บจากใคร เก็บเครือข่ายที่ไหน</a:t>
            </a:r>
            <a:endParaRPr lang="th-TH" sz="3200" dirty="0">
              <a:solidFill>
                <a:srgbClr val="FF0000"/>
              </a:solidFill>
              <a:latin typeface="DilleniaUPC" panose="02020603050405020304" pitchFamily="18" charset="-34"/>
              <a:cs typeface="DilleniaUPC" panose="02020603050405020304" pitchFamily="18" charset="-34"/>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9A1F51-775F-465E-90FF-73525EDF6EAF}"/>
              </a:ext>
            </a:extLst>
          </p:cNvPr>
          <p:cNvSpPr>
            <a:spLocks noGrp="1"/>
          </p:cNvSpPr>
          <p:nvPr>
            <p:ph type="subTitle" idx="4"/>
          </p:nvPr>
        </p:nvSpPr>
        <p:spPr>
          <a:xfrm>
            <a:off x="381000" y="990599"/>
            <a:ext cx="11582400" cy="5170646"/>
          </a:xfrm>
        </p:spPr>
        <p:txBody>
          <a:bodyPr/>
          <a:lstStyle/>
          <a:p>
            <a:pPr algn="ctr"/>
            <a:r>
              <a:rPr lang="en-US" sz="5400" kern="1200" dirty="0">
                <a:solidFill>
                  <a:prstClr val="black"/>
                </a:solidFill>
                <a:latin typeface="DilleniaUPC" panose="02020603050405020304" pitchFamily="18" charset="-34"/>
                <a:ea typeface="+mj-ea"/>
                <a:cs typeface="DilleniaUPC" panose="02020603050405020304" pitchFamily="18" charset="-34"/>
              </a:rPr>
              <a:t>DAD 8102 Advanced Research Methodology and </a:t>
            </a:r>
            <a:endParaRPr lang="th-TH" sz="5400" kern="1200" dirty="0">
              <a:solidFill>
                <a:prstClr val="black"/>
              </a:solidFill>
              <a:latin typeface="DilleniaUPC" panose="02020603050405020304" pitchFamily="18" charset="-34"/>
              <a:ea typeface="+mj-ea"/>
              <a:cs typeface="DilleniaUPC" panose="02020603050405020304" pitchFamily="18" charset="-34"/>
            </a:endParaRPr>
          </a:p>
          <a:p>
            <a:pPr algn="ctr"/>
            <a:r>
              <a:rPr lang="en-US" sz="5400" kern="1200" dirty="0">
                <a:solidFill>
                  <a:prstClr val="black"/>
                </a:solidFill>
                <a:latin typeface="DilleniaUPC" panose="02020603050405020304" pitchFamily="18" charset="-34"/>
                <a:ea typeface="+mj-ea"/>
                <a:cs typeface="DilleniaUPC" panose="02020603050405020304" pitchFamily="18" charset="-34"/>
              </a:rPr>
              <a:t>Research Design</a:t>
            </a:r>
            <a:br>
              <a:rPr kumimoji="0" lang="th-TH" sz="4000" b="1" i="0" u="none" strike="noStrike" kern="1200" cap="none" spc="0" normalizeH="0" baseline="0" noProof="0" dirty="0">
                <a:ln>
                  <a:noFill/>
                </a:ln>
                <a:solidFill>
                  <a:prstClr val="black"/>
                </a:solidFill>
                <a:effectLst/>
                <a:uLnTx/>
                <a:uFillTx/>
                <a:latin typeface="TH SarabunPSK" panose="020B0500040200020003" pitchFamily="34" charset="-34"/>
                <a:ea typeface="+mj-ea"/>
                <a:cs typeface="TH SarabunPSK" panose="020B0500040200020003" pitchFamily="34" charset="-34"/>
              </a:rPr>
            </a:br>
            <a:r>
              <a:rPr lang="en-US" sz="3600" b="1" dirty="0">
                <a:solidFill>
                  <a:srgbClr val="0066FF"/>
                </a:solidFill>
                <a:latin typeface="DilleniaUPC" panose="02020603050405020304" pitchFamily="18" charset="-34"/>
                <a:cs typeface="DilleniaUPC" panose="02020603050405020304" pitchFamily="18" charset="-34"/>
              </a:rPr>
              <a:t>Assistant Professor Dr. </a:t>
            </a:r>
            <a:r>
              <a:rPr lang="en-US" sz="3600" b="1" dirty="0" err="1">
                <a:solidFill>
                  <a:srgbClr val="0066FF"/>
                </a:solidFill>
                <a:latin typeface="DilleniaUPC" panose="02020603050405020304" pitchFamily="18" charset="-34"/>
                <a:cs typeface="DilleniaUPC" panose="02020603050405020304" pitchFamily="18" charset="-34"/>
              </a:rPr>
              <a:t>Suramon</a:t>
            </a:r>
            <a:r>
              <a:rPr lang="en-US" sz="3600" b="1" dirty="0">
                <a:solidFill>
                  <a:srgbClr val="0066FF"/>
                </a:solidFill>
                <a:latin typeface="DilleniaUPC" panose="02020603050405020304" pitchFamily="18" charset="-34"/>
                <a:cs typeface="DilleniaUPC" panose="02020603050405020304" pitchFamily="18" charset="-34"/>
              </a:rPr>
              <a:t> </a:t>
            </a:r>
            <a:r>
              <a:rPr lang="en-US" sz="3600" b="1" dirty="0" err="1">
                <a:solidFill>
                  <a:srgbClr val="0066FF"/>
                </a:solidFill>
                <a:latin typeface="DilleniaUPC" panose="02020603050405020304" pitchFamily="18" charset="-34"/>
                <a:cs typeface="DilleniaUPC" panose="02020603050405020304" pitchFamily="18" charset="-34"/>
              </a:rPr>
              <a:t>Chancharoen</a:t>
            </a:r>
            <a:br>
              <a:rPr lang="en-US" sz="3600" b="1" dirty="0">
                <a:solidFill>
                  <a:srgbClr val="0066FF"/>
                </a:solidFill>
                <a:latin typeface="DilleniaUPC" panose="02020603050405020304" pitchFamily="18" charset="-34"/>
                <a:cs typeface="DilleniaUPC" panose="02020603050405020304" pitchFamily="18" charset="-34"/>
              </a:rPr>
            </a:br>
            <a:br>
              <a:rPr lang="en-US" sz="3600" b="1" dirty="0">
                <a:solidFill>
                  <a:srgbClr val="FFC000"/>
                </a:solidFill>
                <a:latin typeface="DilleniaUPC" panose="02020603050405020304" pitchFamily="18" charset="-34"/>
                <a:cs typeface="DilleniaUPC" panose="02020603050405020304" pitchFamily="18" charset="-34"/>
              </a:rPr>
            </a:br>
            <a:r>
              <a:rPr lang="en-US" sz="3600" b="1" dirty="0">
                <a:solidFill>
                  <a:srgbClr val="6600CC"/>
                </a:solidFill>
                <a:latin typeface="DilleniaUPC" panose="02020603050405020304" pitchFamily="18" charset="-34"/>
                <a:cs typeface="DilleniaUPC" panose="02020603050405020304" pitchFamily="18" charset="-34"/>
              </a:rPr>
              <a:t>Lecturer for the Doctor of Philosophy Program</a:t>
            </a:r>
            <a:br>
              <a:rPr lang="th-TH" sz="3600" b="1" dirty="0">
                <a:solidFill>
                  <a:srgbClr val="6600CC"/>
                </a:solidFill>
                <a:latin typeface="DilleniaUPC" panose="02020603050405020304" pitchFamily="18" charset="-34"/>
                <a:cs typeface="DilleniaUPC" panose="02020603050405020304" pitchFamily="18" charset="-34"/>
              </a:rPr>
            </a:br>
            <a:r>
              <a:rPr lang="en-US" sz="3600" b="1" dirty="0">
                <a:solidFill>
                  <a:srgbClr val="6600CC"/>
                </a:solidFill>
                <a:latin typeface="DilleniaUPC" panose="02020603050405020304" pitchFamily="18" charset="-34"/>
                <a:cs typeface="DilleniaUPC" panose="02020603050405020304" pitchFamily="18" charset="-34"/>
              </a:rPr>
              <a:t>Development Management</a:t>
            </a:r>
            <a:r>
              <a:rPr lang="en-US" sz="3600" dirty="0">
                <a:solidFill>
                  <a:srgbClr val="6600CC"/>
                </a:solidFill>
                <a:latin typeface="DilleniaUPC" panose="02020603050405020304" pitchFamily="18" charset="-34"/>
                <a:cs typeface="DilleniaUPC" panose="02020603050405020304" pitchFamily="18" charset="-34"/>
              </a:rPr>
              <a:t>,</a:t>
            </a:r>
            <a:r>
              <a:rPr lang="en-US" sz="3600" b="1" dirty="0">
                <a:solidFill>
                  <a:srgbClr val="6600CC"/>
                </a:solidFill>
                <a:latin typeface="DilleniaUPC" panose="02020603050405020304" pitchFamily="18" charset="-34"/>
                <a:cs typeface="DilleniaUPC" panose="02020603050405020304" pitchFamily="18" charset="-34"/>
              </a:rPr>
              <a:t> </a:t>
            </a:r>
            <a:r>
              <a:rPr lang="en-US" sz="3600" b="1" dirty="0" err="1">
                <a:solidFill>
                  <a:srgbClr val="6600CC"/>
                </a:solidFill>
                <a:latin typeface="DilleniaUPC" panose="02020603050405020304" pitchFamily="18" charset="-34"/>
                <a:cs typeface="DilleniaUPC" panose="02020603050405020304" pitchFamily="18" charset="-34"/>
              </a:rPr>
              <a:t>Suan</a:t>
            </a:r>
            <a:r>
              <a:rPr lang="en-US" sz="3600" b="1" dirty="0">
                <a:solidFill>
                  <a:srgbClr val="6600CC"/>
                </a:solidFill>
                <a:latin typeface="DilleniaUPC" panose="02020603050405020304" pitchFamily="18" charset="-34"/>
                <a:cs typeface="DilleniaUPC" panose="02020603050405020304" pitchFamily="18" charset="-34"/>
              </a:rPr>
              <a:t> </a:t>
            </a:r>
            <a:r>
              <a:rPr lang="en-US" sz="3600" b="1" dirty="0" err="1">
                <a:solidFill>
                  <a:srgbClr val="6600CC"/>
                </a:solidFill>
                <a:latin typeface="DilleniaUPC" panose="02020603050405020304" pitchFamily="18" charset="-34"/>
                <a:cs typeface="DilleniaUPC" panose="02020603050405020304" pitchFamily="18" charset="-34"/>
              </a:rPr>
              <a:t>Sunandha</a:t>
            </a:r>
            <a:r>
              <a:rPr lang="en-US" sz="3600" b="1" dirty="0">
                <a:solidFill>
                  <a:srgbClr val="6600CC"/>
                </a:solidFill>
                <a:latin typeface="DilleniaUPC" panose="02020603050405020304" pitchFamily="18" charset="-34"/>
                <a:cs typeface="DilleniaUPC" panose="02020603050405020304" pitchFamily="18" charset="-34"/>
              </a:rPr>
              <a:t> Rajabhat University</a:t>
            </a:r>
            <a:br>
              <a:rPr lang="th-TH" sz="3600" b="1" dirty="0">
                <a:solidFill>
                  <a:srgbClr val="6600CC"/>
                </a:solidFill>
                <a:latin typeface="DilleniaUPC" panose="02020603050405020304" pitchFamily="18" charset="-34"/>
                <a:cs typeface="DilleniaUPC" panose="02020603050405020304" pitchFamily="18" charset="-34"/>
              </a:rPr>
            </a:br>
            <a:r>
              <a:rPr lang="th-TH" sz="3600" b="1" dirty="0">
                <a:solidFill>
                  <a:srgbClr val="0066FF"/>
                </a:solidFill>
                <a:latin typeface="DilleniaUPC" panose="02020603050405020304" pitchFamily="18" charset="-34"/>
                <a:cs typeface="DilleniaUPC" panose="02020603050405020304" pitchFamily="18" charset="-34"/>
              </a:rPr>
              <a:t> </a:t>
            </a:r>
            <a:br>
              <a:rPr lang="en-US" sz="4000" b="1" dirty="0">
                <a:solidFill>
                  <a:srgbClr val="00B050"/>
                </a:solidFill>
                <a:latin typeface="DilleniaUPC" panose="02020603050405020304" pitchFamily="18" charset="-34"/>
                <a:cs typeface="DilleniaUPC" panose="02020603050405020304" pitchFamily="18" charset="-34"/>
              </a:rPr>
            </a:br>
            <a:r>
              <a:rPr lang="en-US" sz="2400" b="1" dirty="0">
                <a:solidFill>
                  <a:schemeClr val="tx1">
                    <a:lumMod val="95000"/>
                    <a:lumOff val="5000"/>
                  </a:schemeClr>
                </a:solidFill>
              </a:rPr>
              <a:t>20 August 2022</a:t>
            </a:r>
          </a:p>
          <a:p>
            <a:pPr algn="ctr"/>
            <a:r>
              <a:rPr lang="en-US" sz="2400" dirty="0">
                <a:solidFill>
                  <a:schemeClr val="tx1">
                    <a:lumMod val="95000"/>
                    <a:lumOff val="5000"/>
                  </a:schemeClr>
                </a:solidFill>
              </a:rPr>
              <a:t>(9.00-12.00)</a:t>
            </a:r>
            <a:endParaRPr lang="en-US" sz="2400" dirty="0"/>
          </a:p>
        </p:txBody>
      </p:sp>
    </p:spTree>
    <p:extLst>
      <p:ext uri="{BB962C8B-B14F-4D97-AF65-F5344CB8AC3E}">
        <p14:creationId xmlns:p14="http://schemas.microsoft.com/office/powerpoint/2010/main" val="1248172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4570416" cy="553998"/>
          </a:xfrm>
        </p:spPr>
        <p:txBody>
          <a:bodyPr/>
          <a:lstStyle/>
          <a:p>
            <a:r>
              <a:rPr lang="en-US" sz="3600" dirty="0"/>
              <a:t>Learning Objectives</a:t>
            </a:r>
          </a:p>
        </p:txBody>
      </p:sp>
      <p:sp>
        <p:nvSpPr>
          <p:cNvPr id="3" name="Text Placeholder 2"/>
          <p:cNvSpPr>
            <a:spLocks noGrp="1"/>
          </p:cNvSpPr>
          <p:nvPr>
            <p:ph type="body" idx="1"/>
          </p:nvPr>
        </p:nvSpPr>
        <p:spPr>
          <a:xfrm>
            <a:off x="304800" y="1295400"/>
            <a:ext cx="11734800" cy="4572000"/>
          </a:xfrm>
          <a:solidFill>
            <a:srgbClr val="FFC000"/>
          </a:solidFill>
        </p:spPr>
        <p:txBody>
          <a:bodyPr/>
          <a:lstStyle/>
          <a:p>
            <a:r>
              <a:rPr lang="en-US" sz="2600" dirty="0">
                <a:latin typeface="DilleniaUPC" panose="02020603050405020304" pitchFamily="18" charset="-34"/>
                <a:ea typeface="Times New Roman" panose="02020603050405020304" pitchFamily="18" charset="0"/>
                <a:cs typeface="DilleniaUPC" panose="02020603050405020304" pitchFamily="18" charset="-34"/>
              </a:rPr>
              <a:t> </a:t>
            </a:r>
            <a:r>
              <a:rPr lang="th-TH" sz="2600" dirty="0">
                <a:latin typeface="DilleniaUPC" panose="02020603050405020304" pitchFamily="18" charset="-34"/>
                <a:ea typeface="Times New Roman" panose="02020603050405020304" pitchFamily="18" charset="0"/>
                <a:cs typeface="DilleniaUPC" panose="02020603050405020304" pitchFamily="18" charset="-34"/>
              </a:rPr>
              <a:t>    </a:t>
            </a:r>
          </a:p>
          <a:p>
            <a:r>
              <a:rPr lang="en-US" sz="2600" dirty="0">
                <a:solidFill>
                  <a:srgbClr val="6600CC"/>
                </a:solidFill>
                <a:latin typeface="DilleniaUPC" panose="02020603050405020304" pitchFamily="18" charset="-34"/>
                <a:cs typeface="DilleniaUPC" panose="02020603050405020304" pitchFamily="18" charset="-34"/>
              </a:rPr>
              <a:t>	</a:t>
            </a:r>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For understanding :</a:t>
            </a:r>
            <a:endParaRPr lang="th-TH" sz="2600" dirty="0">
              <a:solidFill>
                <a:srgbClr val="6600CC"/>
              </a:solidFill>
              <a:latin typeface="DilleniaUPC" panose="02020603050405020304" pitchFamily="18" charset="-34"/>
              <a:cs typeface="DilleniaUPC" panose="02020603050405020304" pitchFamily="18" charset="-34"/>
            </a:endParaRPr>
          </a:p>
          <a:p>
            <a:r>
              <a:rPr lang="en-US" sz="2600" dirty="0">
                <a:solidFill>
                  <a:srgbClr val="6600CC"/>
                </a:solidFill>
                <a:latin typeface="DilleniaUPC" panose="02020603050405020304" pitchFamily="18" charset="-34"/>
                <a:cs typeface="DilleniaUPC" panose="02020603050405020304" pitchFamily="18" charset="-34"/>
              </a:rPr>
              <a:t>	1. Naming research papers</a:t>
            </a:r>
          </a:p>
          <a:p>
            <a:pPr indent="117475"/>
            <a:r>
              <a:rPr lang="en-US" sz="2600" dirty="0">
                <a:solidFill>
                  <a:srgbClr val="6600CC"/>
                </a:solidFill>
                <a:latin typeface="DilleniaUPC" panose="02020603050405020304" pitchFamily="18" charset="-34"/>
                <a:cs typeface="DilleniaUPC" panose="02020603050405020304" pitchFamily="18" charset="-34"/>
              </a:rPr>
              <a:t>	2. Principles of writing the background of the research subject and formulation of research question</a:t>
            </a:r>
            <a:endParaRPr lang="th-TH" sz="2600" dirty="0">
              <a:solidFill>
                <a:srgbClr val="6600CC"/>
              </a:solidFill>
              <a:latin typeface="DilleniaUPC" panose="02020603050405020304" pitchFamily="18" charset="-34"/>
              <a:cs typeface="DilleniaUPC" panose="02020603050405020304" pitchFamily="18" charset="-34"/>
            </a:endParaRPr>
          </a:p>
          <a:p>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3. Criteria for choosing a problem topic, problem source and characteristics of a good research problem</a:t>
            </a:r>
            <a:endParaRPr lang="th-TH" sz="2600" dirty="0">
              <a:solidFill>
                <a:srgbClr val="6600CC"/>
              </a:solidFill>
              <a:latin typeface="DilleniaUPC" panose="02020603050405020304" pitchFamily="18" charset="-34"/>
              <a:cs typeface="DilleniaUPC" panose="02020603050405020304" pitchFamily="18" charset="-34"/>
            </a:endParaRPr>
          </a:p>
          <a:p>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4. Setting research objectives</a:t>
            </a:r>
            <a:endParaRPr lang="th-TH" sz="2600" dirty="0">
              <a:solidFill>
                <a:srgbClr val="6600CC"/>
              </a:solidFill>
              <a:latin typeface="DilleniaUPC" panose="02020603050405020304" pitchFamily="18" charset="-34"/>
              <a:cs typeface="DilleniaUPC" panose="02020603050405020304" pitchFamily="18" charset="-34"/>
            </a:endParaRPr>
          </a:p>
          <a:p>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5. Research scoping</a:t>
            </a:r>
            <a:endParaRPr lang="th-TH" sz="2600" dirty="0">
              <a:solidFill>
                <a:srgbClr val="6600CC"/>
              </a:solidFill>
              <a:latin typeface="DilleniaUPC" panose="02020603050405020304" pitchFamily="18" charset="-34"/>
              <a:cs typeface="DilleniaUPC" panose="02020603050405020304" pitchFamily="18" charset="-34"/>
            </a:endParaRPr>
          </a:p>
          <a:p>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6. The main principles of writing a research conceptual framework</a:t>
            </a:r>
            <a:endParaRPr lang="th-TH" sz="2600" dirty="0">
              <a:solidFill>
                <a:srgbClr val="6600CC"/>
              </a:solidFill>
              <a:latin typeface="DilleniaUPC" panose="02020603050405020304" pitchFamily="18" charset="-34"/>
              <a:cs typeface="DilleniaUPC" panose="02020603050405020304" pitchFamily="18" charset="-34"/>
            </a:endParaRPr>
          </a:p>
          <a:p>
            <a:r>
              <a:rPr lang="en-US" sz="2600" dirty="0">
                <a:solidFill>
                  <a:srgbClr val="6600CC"/>
                </a:solidFill>
                <a:latin typeface="DilleniaUPC" panose="02020603050405020304" pitchFamily="18" charset="-34"/>
                <a:cs typeface="DilleniaUPC" panose="02020603050405020304" pitchFamily="18" charset="-34"/>
              </a:rPr>
              <a:t>	7. How to build a research conceptual framework</a:t>
            </a:r>
            <a:endParaRPr lang="th-TH" sz="2600" dirty="0">
              <a:solidFill>
                <a:srgbClr val="6600CC"/>
              </a:solidFill>
              <a:latin typeface="DilleniaUPC" panose="02020603050405020304" pitchFamily="18" charset="-34"/>
              <a:cs typeface="DilleniaUPC" panose="02020603050405020304" pitchFamily="18" charset="-34"/>
            </a:endParaRPr>
          </a:p>
          <a:p>
            <a:r>
              <a:rPr lang="th-TH" sz="2600" dirty="0">
                <a:solidFill>
                  <a:srgbClr val="6600CC"/>
                </a:solidFill>
                <a:latin typeface="DilleniaUPC" panose="02020603050405020304" pitchFamily="18" charset="-34"/>
                <a:cs typeface="DilleniaUPC" panose="02020603050405020304" pitchFamily="18" charset="-34"/>
              </a:rPr>
              <a:t>	</a:t>
            </a:r>
            <a:r>
              <a:rPr lang="en-US" sz="2600" dirty="0">
                <a:solidFill>
                  <a:srgbClr val="6600CC"/>
                </a:solidFill>
                <a:latin typeface="DilleniaUPC" panose="02020603050405020304" pitchFamily="18" charset="-34"/>
                <a:cs typeface="DilleniaUPC" panose="02020603050405020304" pitchFamily="18" charset="-34"/>
              </a:rPr>
              <a:t>8. Research proposal writing</a:t>
            </a:r>
            <a:endParaRPr lang="en-US" sz="2600" dirty="0"/>
          </a:p>
        </p:txBody>
      </p:sp>
    </p:spTree>
    <p:extLst>
      <p:ext uri="{BB962C8B-B14F-4D97-AF65-F5344CB8AC3E}">
        <p14:creationId xmlns:p14="http://schemas.microsoft.com/office/powerpoint/2010/main" val="22213908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flipV="1">
            <a:off x="2362200" y="457199"/>
            <a:ext cx="9448800" cy="4419600"/>
            <a:chOff x="2362200" y="710183"/>
            <a:chExt cx="9364980" cy="3816350"/>
          </a:xfrm>
        </p:grpSpPr>
        <p:sp>
          <p:nvSpPr>
            <p:cNvPr id="3" name="object 3"/>
            <p:cNvSpPr/>
            <p:nvPr/>
          </p:nvSpPr>
          <p:spPr>
            <a:xfrm>
              <a:off x="2400300" y="748283"/>
              <a:ext cx="9288780" cy="3740150"/>
            </a:xfrm>
            <a:custGeom>
              <a:avLst/>
              <a:gdLst/>
              <a:ahLst/>
              <a:cxnLst/>
              <a:rect l="l" t="t" r="r" b="b"/>
              <a:pathLst>
                <a:path w="9288780" h="3740150">
                  <a:moveTo>
                    <a:pt x="9288780" y="0"/>
                  </a:moveTo>
                  <a:lnTo>
                    <a:pt x="0" y="0"/>
                  </a:lnTo>
                  <a:lnTo>
                    <a:pt x="0" y="3739896"/>
                  </a:lnTo>
                  <a:lnTo>
                    <a:pt x="9288780" y="3739896"/>
                  </a:lnTo>
                  <a:lnTo>
                    <a:pt x="9288780" y="0"/>
                  </a:lnTo>
                  <a:close/>
                </a:path>
              </a:pathLst>
            </a:custGeom>
            <a:solidFill>
              <a:srgbClr val="E0EDE9"/>
            </a:solidFill>
          </p:spPr>
          <p:txBody>
            <a:bodyPr wrap="square" lIns="0" tIns="0" rIns="0" bIns="0" rtlCol="0"/>
            <a:lstStyle/>
            <a:p>
              <a:endParaRPr/>
            </a:p>
          </p:txBody>
        </p:sp>
        <p:sp>
          <p:nvSpPr>
            <p:cNvPr id="4" name="object 4"/>
            <p:cNvSpPr/>
            <p:nvPr/>
          </p:nvSpPr>
          <p:spPr>
            <a:xfrm>
              <a:off x="2400300" y="748283"/>
              <a:ext cx="9288780" cy="3740150"/>
            </a:xfrm>
            <a:custGeom>
              <a:avLst/>
              <a:gdLst/>
              <a:ahLst/>
              <a:cxnLst/>
              <a:rect l="l" t="t" r="r" b="b"/>
              <a:pathLst>
                <a:path w="9288780" h="3740150">
                  <a:moveTo>
                    <a:pt x="0" y="3739896"/>
                  </a:moveTo>
                  <a:lnTo>
                    <a:pt x="9288780" y="3739896"/>
                  </a:lnTo>
                  <a:lnTo>
                    <a:pt x="9288780" y="0"/>
                  </a:lnTo>
                  <a:lnTo>
                    <a:pt x="0" y="0"/>
                  </a:lnTo>
                  <a:lnTo>
                    <a:pt x="0" y="3739896"/>
                  </a:lnTo>
                  <a:close/>
                </a:path>
              </a:pathLst>
            </a:custGeom>
            <a:ln w="76200">
              <a:solidFill>
                <a:srgbClr val="A42F0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301752" y="3127248"/>
            <a:ext cx="3000756" cy="2910840"/>
          </a:xfrm>
          <a:prstGeom prst="rect">
            <a:avLst/>
          </a:prstGeom>
        </p:spPr>
      </p:pic>
      <p:sp>
        <p:nvSpPr>
          <p:cNvPr id="9" name="TextBox 8">
            <a:extLst>
              <a:ext uri="{FF2B5EF4-FFF2-40B4-BE49-F238E27FC236}">
                <a16:creationId xmlns:a16="http://schemas.microsoft.com/office/drawing/2014/main" id="{5E8E156A-76F0-440D-9E4C-E94F1E354697}"/>
              </a:ext>
            </a:extLst>
          </p:cNvPr>
          <p:cNvSpPr txBox="1"/>
          <p:nvPr/>
        </p:nvSpPr>
        <p:spPr>
          <a:xfrm>
            <a:off x="3389748" y="1099929"/>
            <a:ext cx="6401611" cy="2800767"/>
          </a:xfrm>
          <a:prstGeom prst="rect">
            <a:avLst/>
          </a:prstGeom>
          <a:noFill/>
        </p:spPr>
        <p:txBody>
          <a:bodyPr wrap="square">
            <a:spAutoFit/>
          </a:bodyPr>
          <a:lstStyle/>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Research Problems:</a:t>
            </a:r>
            <a:r>
              <a:rPr kumimoji="0" lang="en-US" sz="4400" b="1" i="0" u="none" strike="noStrike" kern="1200" cap="none" spc="0" normalizeH="0" baseline="0" noProof="0" dirty="0">
                <a:ln>
                  <a:noFill/>
                </a:ln>
                <a:solidFill>
                  <a:srgbClr val="7030A0"/>
                </a:solidFill>
                <a:effectLst/>
                <a:uLnTx/>
                <a:uFillTx/>
                <a:latin typeface="DilleniaUPC" panose="02020603050405020304" pitchFamily="18" charset="-34"/>
                <a:ea typeface="Calibri" panose="020F0502020204030204" pitchFamily="34" charset="0"/>
                <a:cs typeface="DilleniaUPC" panose="02020603050405020304" pitchFamily="18" charset="-34"/>
              </a:rPr>
              <a:t> </a:t>
            </a:r>
            <a:r>
              <a:rPr kumimoji="0" lang="en-US" sz="4400" b="1" i="0" u="sng"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RP</a:t>
            </a: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p>
          <a:p>
            <a:pPr marR="38100" lvl="0" algn="ctr" defTabSz="914400" rtl="0" eaLnBrk="1" fontAlgn="auto" latinLnBrk="0" hangingPunct="1">
              <a:lnSpc>
                <a:spcPct val="100000"/>
              </a:lnSpc>
              <a:spcBef>
                <a:spcPts val="0"/>
              </a:spcBef>
              <a:spcAft>
                <a:spcPts val="0"/>
              </a:spcAft>
              <a:buClrTx/>
              <a:buSzTx/>
              <a:buFontTx/>
              <a:buNone/>
              <a:tabLst/>
              <a:defRPr/>
            </a:pPr>
            <a:r>
              <a:rPr kumimoji="0" lang="th-TH" sz="4400" b="1" i="0" u="none" strike="noStrike" kern="1200" cap="none" spc="0" normalizeH="0" baseline="0" noProof="0" dirty="0">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r>
              <a:rPr kumimoji="0" lang="en-US" sz="4400" b="1" i="0" u="none" strike="noStrike" kern="1200" cap="none" spc="0" normalizeH="0" baseline="0" noProof="0" dirty="0">
                <a:ln>
                  <a:noFill/>
                </a:ln>
                <a:solidFill>
                  <a:srgbClr val="00B0F0"/>
                </a:solidFill>
                <a:effectLst/>
                <a:uLnTx/>
                <a:uFillTx/>
                <a:latin typeface="DilleniaUPC" panose="02020603050405020304" pitchFamily="18" charset="-34"/>
                <a:ea typeface="BrowalliaUPC" panose="020B0604020202020204" pitchFamily="34" charset="-34"/>
                <a:cs typeface="DilleniaUPC" panose="02020603050405020304" pitchFamily="18" charset="-34"/>
              </a:rPr>
              <a:t>and</a:t>
            </a:r>
          </a:p>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rPr>
              <a:t>Research Questions:</a:t>
            </a: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r>
              <a:rPr kumimoji="0" lang="en-US" sz="4400" b="1" i="0" u="sng"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RQ</a:t>
            </a:r>
            <a:endParaRPr kumimoji="0" lang="en-US" sz="4400" b="1" i="0" u="none" strike="noStrike" kern="1200" cap="none" spc="0" normalizeH="0" baseline="0" noProof="0" dirty="0">
              <a:ln>
                <a:noFill/>
              </a:ln>
              <a:solidFill>
                <a:srgbClr val="262626"/>
              </a:solidFill>
              <a:effectLst/>
              <a:uLnTx/>
              <a:uFillTx/>
              <a:latin typeface="DilleniaUPC" panose="02020603050405020304" pitchFamily="18" charset="-34"/>
              <a:ea typeface="BrowalliaUPC" panose="020B0604020202020204" pitchFamily="34" charset="-34"/>
              <a:cs typeface="DilleniaUPC" panose="02020603050405020304" pitchFamily="18" charset="-34"/>
            </a:endParaRPr>
          </a:p>
          <a:p>
            <a:pPr marL="1574800" marR="3810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DilleniaUPC" panose="02020603050405020304" pitchFamily="18" charset="-34"/>
                <a:ea typeface="BrowalliaUPC" panose="020B0604020202020204" pitchFamily="34" charset="-34"/>
                <a:cs typeface="DilleniaUPC" panose="02020603050405020304" pitchFamily="18" charset="-34"/>
              </a:rPr>
              <a:t> </a:t>
            </a:r>
            <a:endParaRPr kumimoji="0" lang="en-US" sz="4400" b="1" i="0" u="none" strike="noStrike" kern="1200" cap="none" spc="0" normalizeH="0" baseline="0" noProof="0" dirty="0">
              <a:ln>
                <a:noFill/>
              </a:ln>
              <a:solidFill>
                <a:srgbClr val="7030A0"/>
              </a:solidFill>
              <a:effectLst/>
              <a:uLnTx/>
              <a:uFillTx/>
              <a:latin typeface="DilleniaUPC" panose="02020603050405020304" pitchFamily="18" charset="-34"/>
              <a:ea typeface="BrowalliaUPC" panose="020B0604020202020204" pitchFamily="34" charset="-34"/>
              <a:cs typeface="DilleniaUPC" panose="02020603050405020304" pitchFamily="18" charset="-34"/>
            </a:endParaRPr>
          </a:p>
        </p:txBody>
      </p:sp>
    </p:spTree>
    <p:extLst>
      <p:ext uri="{BB962C8B-B14F-4D97-AF65-F5344CB8AC3E}">
        <p14:creationId xmlns:p14="http://schemas.microsoft.com/office/powerpoint/2010/main" val="1421397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BF9EAE9-4F4F-4B1E-B457-20D0995679DB}"/>
              </a:ext>
            </a:extLst>
          </p:cNvPr>
          <p:cNvSpPr>
            <a:spLocks noGrp="1"/>
          </p:cNvSpPr>
          <p:nvPr>
            <p:ph type="title"/>
          </p:nvPr>
        </p:nvSpPr>
        <p:spPr>
          <a:xfrm>
            <a:off x="1905000" y="-4567"/>
            <a:ext cx="7696200" cy="1661993"/>
          </a:xfrm>
        </p:spPr>
        <p:txBody>
          <a:bodyPr/>
          <a:lstStyle/>
          <a:p>
            <a:r>
              <a:rPr lang="en-US" dirty="0">
                <a:latin typeface="Angsana New" panose="02020603050405020304" pitchFamily="18" charset="-34"/>
                <a:cs typeface="Angsana New" panose="02020603050405020304" pitchFamily="18" charset="-34"/>
              </a:rPr>
              <a:t>National Strategy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2018-2037)</a:t>
            </a:r>
            <a:br>
              <a:rPr lang="en-US" dirty="0">
                <a:latin typeface="Angsana New" panose="02020603050405020304" pitchFamily="18" charset="-34"/>
                <a:cs typeface="Angsana New" panose="02020603050405020304" pitchFamily="18" charset="-34"/>
              </a:rPr>
            </a:br>
            <a:endParaRPr lang="en-US" dirty="0">
              <a:latin typeface="Angsana New" panose="02020603050405020304" pitchFamily="18" charset="-34"/>
              <a:cs typeface="Angsana New" panose="02020603050405020304" pitchFamily="18" charset="-34"/>
            </a:endParaRPr>
          </a:p>
        </p:txBody>
      </p:sp>
      <p:sp>
        <p:nvSpPr>
          <p:cNvPr id="3" name="ตัวแทนข้อความ 2">
            <a:extLst>
              <a:ext uri="{FF2B5EF4-FFF2-40B4-BE49-F238E27FC236}">
                <a16:creationId xmlns:a16="http://schemas.microsoft.com/office/drawing/2014/main" id="{1FFBBEF7-DC9B-4518-8421-BC5DD517D27A}"/>
              </a:ext>
            </a:extLst>
          </p:cNvPr>
          <p:cNvSpPr>
            <a:spLocks noGrp="1"/>
          </p:cNvSpPr>
          <p:nvPr>
            <p:ph type="body" idx="1"/>
          </p:nvPr>
        </p:nvSpPr>
        <p:spPr>
          <a:xfrm>
            <a:off x="762000" y="1490007"/>
            <a:ext cx="11049000" cy="4431983"/>
          </a:xfrm>
          <a:solidFill>
            <a:schemeClr val="bg1"/>
          </a:solidFill>
        </p:spPr>
        <p:txBody>
          <a:bodyPr/>
          <a:lstStyle/>
          <a:p>
            <a:r>
              <a:rPr lang="en-US" sz="3600" b="0" dirty="0">
                <a:latin typeface="Angsana New" panose="02020603050405020304" pitchFamily="18" charset="-34"/>
                <a:cs typeface="Angsana New" panose="02020603050405020304" pitchFamily="18" charset="-34"/>
              </a:rPr>
              <a:t>Evaluation of development according to the national strategy</a:t>
            </a:r>
            <a:endParaRPr lang="th-TH" sz="3600" b="0" dirty="0">
              <a:latin typeface="Angsana New" panose="02020603050405020304" pitchFamily="18" charset="-34"/>
              <a:cs typeface="Angsana New" panose="02020603050405020304" pitchFamily="18" charset="-34"/>
            </a:endParaRPr>
          </a:p>
          <a:p>
            <a:r>
              <a:rPr lang="en-US" sz="3600" b="0" dirty="0">
                <a:latin typeface="Angsana New" panose="02020603050405020304" pitchFamily="18" charset="-34"/>
                <a:cs typeface="Angsana New" panose="02020603050405020304" pitchFamily="18" charset="-34"/>
              </a:rPr>
              <a:t>1. Well-being of Thai people and society.</a:t>
            </a:r>
          </a:p>
          <a:p>
            <a:r>
              <a:rPr lang="en-US" sz="3600" b="0" dirty="0">
                <a:latin typeface="Angsana New" panose="02020603050405020304" pitchFamily="18" charset="-34"/>
                <a:cs typeface="Angsana New" panose="02020603050405020304" pitchFamily="18" charset="-34"/>
              </a:rPr>
              <a:t>2. National competitiveness, economic growth and income distribution.</a:t>
            </a:r>
          </a:p>
          <a:p>
            <a:r>
              <a:rPr lang="en-US" sz="3600" b="0" dirty="0">
                <a:latin typeface="Angsana New" panose="02020603050405020304" pitchFamily="18" charset="-34"/>
                <a:cs typeface="Angsana New" panose="02020603050405020304" pitchFamily="18" charset="-34"/>
              </a:rPr>
              <a:t>3. Development of human capital.</a:t>
            </a:r>
          </a:p>
          <a:p>
            <a:r>
              <a:rPr lang="en-US" sz="3600" b="0" dirty="0">
                <a:latin typeface="Angsana New" panose="02020603050405020304" pitchFamily="18" charset="-34"/>
                <a:cs typeface="Angsana New" panose="02020603050405020304" pitchFamily="18" charset="-34"/>
              </a:rPr>
              <a:t>4. Social equality and equity.</a:t>
            </a:r>
          </a:p>
          <a:p>
            <a:r>
              <a:rPr lang="en-US" sz="3600" b="0" dirty="0">
                <a:latin typeface="Angsana New" panose="02020603050405020304" pitchFamily="18" charset="-34"/>
                <a:cs typeface="Angsana New" panose="02020603050405020304" pitchFamily="18" charset="-34"/>
              </a:rPr>
              <a:t>5. Sustainability of national biodiversity, environmental quality and natural resources.</a:t>
            </a:r>
          </a:p>
          <a:p>
            <a:r>
              <a:rPr lang="en-US" sz="3600" b="0" dirty="0">
                <a:latin typeface="Angsana New" panose="02020603050405020304" pitchFamily="18" charset="-34"/>
                <a:cs typeface="Angsana New" panose="02020603050405020304" pitchFamily="18" charset="-34"/>
              </a:rPr>
              <a:t>6. Government efficiency and better access to public services.</a:t>
            </a:r>
          </a:p>
          <a:p>
            <a:endParaRPr lang="en-US" sz="3600" b="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27367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066B3C4-45EF-4D9E-8458-369CF8F40051}"/>
              </a:ext>
            </a:extLst>
          </p:cNvPr>
          <p:cNvSpPr>
            <a:spLocks noChangeArrowheads="1"/>
          </p:cNvSpPr>
          <p:nvPr/>
        </p:nvSpPr>
        <p:spPr bwMode="auto">
          <a:xfrm>
            <a:off x="1600200" y="914400"/>
            <a:ext cx="10363200"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1. Driving and following government agencies and the private sector to implement national research policies and strategies in a concrete manner.</a:t>
            </a:r>
            <a:r>
              <a:rPr kumimoji="0" lang="en-US" altLang="en-US" sz="800" b="0" i="0" u="none" strike="noStrike" cap="none" normalizeH="0" baseline="0" dirty="0">
                <a:ln>
                  <a:noFill/>
                </a:ln>
                <a:solidFill>
                  <a:schemeClr val="tx1"/>
                </a:solidFill>
                <a:effectLst/>
              </a:rPr>
              <a:t> </a:t>
            </a:r>
          </a:p>
        </p:txBody>
      </p:sp>
      <p:sp>
        <p:nvSpPr>
          <p:cNvPr id="6" name="Rectangle 4">
            <a:extLst>
              <a:ext uri="{FF2B5EF4-FFF2-40B4-BE49-F238E27FC236}">
                <a16:creationId xmlns:a16="http://schemas.microsoft.com/office/drawing/2014/main" id="{7CC75E2D-4C3A-4437-B433-2BEB7E3F5DAB}"/>
              </a:ext>
            </a:extLst>
          </p:cNvPr>
          <p:cNvSpPr>
            <a:spLocks noChangeArrowheads="1"/>
          </p:cNvSpPr>
          <p:nvPr/>
        </p:nvSpPr>
        <p:spPr bwMode="auto">
          <a:xfrm>
            <a:off x="1600200" y="1601431"/>
            <a:ext cx="10363200"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2. Systematic and continuous integration, management, monitoring and evaluation of national research plans and budgets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44F6B75-D3BC-4F0C-B707-1C47072E7436}"/>
              </a:ext>
            </a:extLst>
          </p:cNvPr>
          <p:cNvSpPr>
            <a:spLocks noChangeArrowheads="1"/>
          </p:cNvSpPr>
          <p:nvPr/>
        </p:nvSpPr>
        <p:spPr bwMode="auto">
          <a:xfrm>
            <a:off x="1575619" y="2291270"/>
            <a:ext cx="10387781"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3. Promoting the use of national and international research and knowledge for national and local development to increase competitiveness in commercial/industry</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01509F4B-43A8-4547-B133-A88BF270DB40}"/>
              </a:ext>
            </a:extLst>
          </p:cNvPr>
          <p:cNvSpPr>
            <a:spLocks noChangeArrowheads="1"/>
          </p:cNvSpPr>
          <p:nvPr/>
        </p:nvSpPr>
        <p:spPr bwMode="auto">
          <a:xfrm>
            <a:off x="1575619" y="2962012"/>
            <a:ext cx="10387781"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4. Strengthening and Sustainable Cooperation of the Network of National Research Administration Organizations and research networks both domestically and internationally as well as cooperate with networks to create quality research personnel.</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95A8F023-384E-46E7-BCC0-BC9B8D647A97}"/>
              </a:ext>
            </a:extLst>
          </p:cNvPr>
          <p:cNvSpPr>
            <a:spLocks noChangeArrowheads="1"/>
          </p:cNvSpPr>
          <p:nvPr/>
        </p:nvSpPr>
        <p:spPr bwMode="auto">
          <a:xfrm>
            <a:off x="1575619" y="3967320"/>
            <a:ext cx="10387781"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5. Development of national research standards or practices in line with international standards or nationally accepted standards. and drive widespread adoption in collaboration with the research community.</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4DA9FBAF-2D8A-4697-B29A-89D8802F480B}"/>
              </a:ext>
            </a:extLst>
          </p:cNvPr>
          <p:cNvSpPr>
            <a:spLocks noChangeArrowheads="1"/>
          </p:cNvSpPr>
          <p:nvPr/>
        </p:nvSpPr>
        <p:spPr bwMode="auto">
          <a:xfrm>
            <a:off x="1555954" y="4972627"/>
            <a:ext cx="10407446"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202124"/>
                </a:solidFill>
                <a:effectLst/>
                <a:latin typeface="inherit"/>
              </a:rPr>
              <a:t>6. Developing and increasing the utilization of the country's research information system to be up-to-date, internationalized and connected at the national and ASEAN levels.</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B294D4CE-A412-44A3-83BE-2C825B538E5A}"/>
              </a:ext>
            </a:extLst>
          </p:cNvPr>
          <p:cNvSpPr>
            <a:spLocks noChangeArrowheads="1"/>
          </p:cNvSpPr>
          <p:nvPr/>
        </p:nvSpPr>
        <p:spPr bwMode="auto">
          <a:xfrm>
            <a:off x="1600200" y="5670796"/>
            <a:ext cx="10363200"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202124"/>
                </a:solidFill>
                <a:effectLst/>
                <a:latin typeface="inherit"/>
              </a:rPr>
              <a:t>7. Developing the management of NRCT to be a full quality organization Prepare plans and operate integrated implementation of digital government policies. and accelerate the development of NRCT personnel to become leaders and have expertise in research systems</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กล่องข้อความ 1">
            <a:extLst>
              <a:ext uri="{FF2B5EF4-FFF2-40B4-BE49-F238E27FC236}">
                <a16:creationId xmlns:a16="http://schemas.microsoft.com/office/drawing/2014/main" id="{0E10324F-868B-4C23-831F-44D8F43AD3B1}"/>
              </a:ext>
            </a:extLst>
          </p:cNvPr>
          <p:cNvSpPr txBox="1"/>
          <p:nvPr/>
        </p:nvSpPr>
        <p:spPr>
          <a:xfrm>
            <a:off x="1371600" y="228888"/>
            <a:ext cx="10407446" cy="523220"/>
          </a:xfrm>
          <a:prstGeom prst="rect">
            <a:avLst/>
          </a:prstGeom>
          <a:noFill/>
        </p:spPr>
        <p:txBody>
          <a:bodyPr wrap="square" rtlCol="0">
            <a:spAutoFit/>
          </a:bodyPr>
          <a:lstStyle/>
          <a:p>
            <a:r>
              <a:rPr lang="en-US" sz="2800" b="1" dirty="0"/>
              <a:t>Policy and strategy of</a:t>
            </a:r>
            <a:r>
              <a:rPr lang="th-TH" sz="2800" b="1" dirty="0"/>
              <a:t> </a:t>
            </a:r>
            <a:r>
              <a:rPr lang="en-US" sz="2800" b="1" dirty="0"/>
              <a:t>National Research Council of Thailand </a:t>
            </a:r>
          </a:p>
        </p:txBody>
      </p:sp>
    </p:spTree>
    <p:extLst>
      <p:ext uri="{BB962C8B-B14F-4D97-AF65-F5344CB8AC3E}">
        <p14:creationId xmlns:p14="http://schemas.microsoft.com/office/powerpoint/2010/main" val="12338328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2D15811-0528-4842-AF42-C955824DE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7558"/>
            <a:ext cx="11582400" cy="660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012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1F08273-A911-4674-9D70-4ACC3DCF0F8E}"/>
              </a:ext>
            </a:extLst>
          </p:cNvPr>
          <p:cNvSpPr>
            <a:spLocks noGrp="1"/>
          </p:cNvSpPr>
          <p:nvPr>
            <p:ph type="title"/>
          </p:nvPr>
        </p:nvSpPr>
        <p:spPr>
          <a:xfrm>
            <a:off x="1631949" y="152401"/>
            <a:ext cx="8928100" cy="553998"/>
          </a:xfrm>
        </p:spPr>
        <p:txBody>
          <a:bodyPr/>
          <a:lstStyle/>
          <a:p>
            <a:r>
              <a:rPr lang="en-US" sz="3600" dirty="0"/>
              <a:t>Government Policies / Goals</a:t>
            </a:r>
          </a:p>
        </p:txBody>
      </p:sp>
      <p:sp>
        <p:nvSpPr>
          <p:cNvPr id="3" name="ตัวแทนข้อความ 2">
            <a:extLst>
              <a:ext uri="{FF2B5EF4-FFF2-40B4-BE49-F238E27FC236}">
                <a16:creationId xmlns:a16="http://schemas.microsoft.com/office/drawing/2014/main" id="{A91D5775-06A1-4395-9BFD-386CE76E51EE}"/>
              </a:ext>
            </a:extLst>
          </p:cNvPr>
          <p:cNvSpPr>
            <a:spLocks noGrp="1"/>
          </p:cNvSpPr>
          <p:nvPr>
            <p:ph type="body" idx="1"/>
          </p:nvPr>
        </p:nvSpPr>
        <p:spPr>
          <a:xfrm>
            <a:off x="762000" y="1191896"/>
            <a:ext cx="11201400" cy="5208904"/>
          </a:xfrm>
          <a:solidFill>
            <a:schemeClr val="bg1"/>
          </a:solidFill>
        </p:spPr>
        <p:txBody>
          <a:bodyPr/>
          <a:lstStyle/>
          <a:p>
            <a:r>
              <a:rPr lang="en-US" sz="2400" b="0" dirty="0"/>
              <a:t>Strategy 1 Security (emphasis on the monarchy)</a:t>
            </a:r>
          </a:p>
          <a:p>
            <a:r>
              <a:rPr lang="en-US" sz="2400" b="0" dirty="0"/>
              <a:t>Strategy 2 Competitiveness Enhancement (formerly emphasis on competition cost is brought to create added value) </a:t>
            </a:r>
          </a:p>
          <a:p>
            <a:r>
              <a:rPr lang="en-US" sz="2400" b="0" dirty="0"/>
              <a:t>Strategy 3 Human Strategy Development and Strengthening (developing human potential not only aimed at develop people in school age but develop learning at all ages)</a:t>
            </a:r>
          </a:p>
          <a:p>
            <a:r>
              <a:rPr lang="en-US" sz="2400" b="0" dirty="0"/>
              <a:t>Strategy 4 Social Cohesion and Equity (Reduce inequality and create grow from in which both economic and social development measures must be taken simultaneously)</a:t>
            </a:r>
          </a:p>
          <a:p>
            <a:r>
              <a:rPr lang="en-US" sz="2400" b="0" dirty="0"/>
              <a:t>Strategy 5 Water management and create growth on a friendly quality of life (Water management)</a:t>
            </a:r>
          </a:p>
          <a:p>
            <a:r>
              <a:rPr lang="en-US" sz="2400" b="0" dirty="0"/>
              <a:t>Strategy 6 Public Rebalancing and Development </a:t>
            </a:r>
          </a:p>
        </p:txBody>
      </p:sp>
    </p:spTree>
    <p:extLst>
      <p:ext uri="{BB962C8B-B14F-4D97-AF65-F5344CB8AC3E}">
        <p14:creationId xmlns:p14="http://schemas.microsoft.com/office/powerpoint/2010/main" val="41324415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534923"/>
            <a:ext cx="6705600" cy="553998"/>
          </a:xfrm>
          <a:prstGeom prst="rect">
            <a:avLst/>
          </a:prstGeom>
          <a:solidFill>
            <a:srgbClr val="6F2F9F"/>
          </a:solidFill>
        </p:spPr>
        <p:txBody>
          <a:bodyPr vert="horz" wrap="square" lIns="0" tIns="0" rIns="0" bIns="0" rtlCol="0">
            <a:spAutoFit/>
          </a:bodyPr>
          <a:lstStyle/>
          <a:p>
            <a:pPr marL="177800" marR="0" algn="ctr">
              <a:spcBef>
                <a:spcPts val="0"/>
              </a:spcBef>
              <a:spcAft>
                <a:spcPts val="0"/>
              </a:spcAft>
            </a:pPr>
            <a:r>
              <a:rPr lang="en-US" sz="3600" b="1" dirty="0">
                <a:solidFill>
                  <a:srgbClr val="FFFF00"/>
                </a:solidFill>
                <a:latin typeface="BrowalliaUPC" panose="020B0604020202020204" pitchFamily="34" charset="-34"/>
                <a:ea typeface="BrowalliaUPC" panose="020B0604020202020204" pitchFamily="34" charset="-34"/>
                <a:cs typeface="Arial" panose="020B0604020202020204" pitchFamily="34" charset="0"/>
              </a:rPr>
              <a:t>Research Problem: RP</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object 3"/>
          <p:cNvGrpSpPr/>
          <p:nvPr/>
        </p:nvGrpSpPr>
        <p:grpSpPr>
          <a:xfrm>
            <a:off x="2808605" y="2057400"/>
            <a:ext cx="7044055" cy="4403090"/>
            <a:chOff x="2796539" y="2133600"/>
            <a:chExt cx="7044055" cy="4403090"/>
          </a:xfrm>
        </p:grpSpPr>
        <p:sp>
          <p:nvSpPr>
            <p:cNvPr id="4" name="object 4"/>
            <p:cNvSpPr/>
            <p:nvPr/>
          </p:nvSpPr>
          <p:spPr>
            <a:xfrm>
              <a:off x="2796539" y="2133600"/>
              <a:ext cx="7044055" cy="4403090"/>
            </a:xfrm>
            <a:custGeom>
              <a:avLst/>
              <a:gdLst/>
              <a:ahLst/>
              <a:cxnLst/>
              <a:rect l="l" t="t" r="r" b="b"/>
              <a:pathLst>
                <a:path w="7044055" h="4403090">
                  <a:moveTo>
                    <a:pt x="5881243" y="0"/>
                  </a:moveTo>
                  <a:lnTo>
                    <a:pt x="5943219" y="550417"/>
                  </a:lnTo>
                  <a:lnTo>
                    <a:pt x="5880622" y="562572"/>
                  </a:lnTo>
                  <a:lnTo>
                    <a:pt x="5756362" y="587404"/>
                  </a:lnTo>
                  <a:lnTo>
                    <a:pt x="5633348" y="612935"/>
                  </a:lnTo>
                  <a:lnTo>
                    <a:pt x="5511578" y="639165"/>
                  </a:lnTo>
                  <a:lnTo>
                    <a:pt x="5391053" y="666094"/>
                  </a:lnTo>
                  <a:lnTo>
                    <a:pt x="5271773" y="693722"/>
                  </a:lnTo>
                  <a:lnTo>
                    <a:pt x="5153737" y="722049"/>
                  </a:lnTo>
                  <a:lnTo>
                    <a:pt x="5036947" y="751075"/>
                  </a:lnTo>
                  <a:lnTo>
                    <a:pt x="4921401" y="780800"/>
                  </a:lnTo>
                  <a:lnTo>
                    <a:pt x="4807100" y="811223"/>
                  </a:lnTo>
                  <a:lnTo>
                    <a:pt x="4694044" y="842346"/>
                  </a:lnTo>
                  <a:lnTo>
                    <a:pt x="4582233" y="874167"/>
                  </a:lnTo>
                  <a:lnTo>
                    <a:pt x="4526795" y="890340"/>
                  </a:lnTo>
                  <a:lnTo>
                    <a:pt x="4471667" y="906688"/>
                  </a:lnTo>
                  <a:lnTo>
                    <a:pt x="4416851" y="923210"/>
                  </a:lnTo>
                  <a:lnTo>
                    <a:pt x="4362346" y="939907"/>
                  </a:lnTo>
                  <a:lnTo>
                    <a:pt x="4308152" y="956779"/>
                  </a:lnTo>
                  <a:lnTo>
                    <a:pt x="4254269" y="973825"/>
                  </a:lnTo>
                  <a:lnTo>
                    <a:pt x="4200698" y="991046"/>
                  </a:lnTo>
                  <a:lnTo>
                    <a:pt x="4147437" y="1008442"/>
                  </a:lnTo>
                  <a:lnTo>
                    <a:pt x="4094488" y="1026013"/>
                  </a:lnTo>
                  <a:lnTo>
                    <a:pt x="4041850" y="1043758"/>
                  </a:lnTo>
                  <a:lnTo>
                    <a:pt x="3989524" y="1061678"/>
                  </a:lnTo>
                  <a:lnTo>
                    <a:pt x="3937508" y="1079773"/>
                  </a:lnTo>
                  <a:lnTo>
                    <a:pt x="3885804" y="1098043"/>
                  </a:lnTo>
                  <a:lnTo>
                    <a:pt x="3834411" y="1116487"/>
                  </a:lnTo>
                  <a:lnTo>
                    <a:pt x="3783329" y="1135106"/>
                  </a:lnTo>
                  <a:lnTo>
                    <a:pt x="3732559" y="1153899"/>
                  </a:lnTo>
                  <a:lnTo>
                    <a:pt x="3682100" y="1172868"/>
                  </a:lnTo>
                  <a:lnTo>
                    <a:pt x="3631951" y="1192011"/>
                  </a:lnTo>
                  <a:lnTo>
                    <a:pt x="3582115" y="1211329"/>
                  </a:lnTo>
                  <a:lnTo>
                    <a:pt x="3532589" y="1230821"/>
                  </a:lnTo>
                  <a:lnTo>
                    <a:pt x="3483374" y="1250488"/>
                  </a:lnTo>
                  <a:lnTo>
                    <a:pt x="3434471" y="1270330"/>
                  </a:lnTo>
                  <a:lnTo>
                    <a:pt x="3385879" y="1290347"/>
                  </a:lnTo>
                  <a:lnTo>
                    <a:pt x="3337598" y="1310538"/>
                  </a:lnTo>
                  <a:lnTo>
                    <a:pt x="3289628" y="1330904"/>
                  </a:lnTo>
                  <a:lnTo>
                    <a:pt x="3241970" y="1351445"/>
                  </a:lnTo>
                  <a:lnTo>
                    <a:pt x="3194623" y="1372161"/>
                  </a:lnTo>
                  <a:lnTo>
                    <a:pt x="3147587" y="1393051"/>
                  </a:lnTo>
                  <a:lnTo>
                    <a:pt x="3100862" y="1414116"/>
                  </a:lnTo>
                  <a:lnTo>
                    <a:pt x="3054448" y="1435356"/>
                  </a:lnTo>
                  <a:lnTo>
                    <a:pt x="3008346" y="1456770"/>
                  </a:lnTo>
                  <a:lnTo>
                    <a:pt x="2962555" y="1478359"/>
                  </a:lnTo>
                  <a:lnTo>
                    <a:pt x="2917075" y="1500123"/>
                  </a:lnTo>
                  <a:lnTo>
                    <a:pt x="2871906" y="1522061"/>
                  </a:lnTo>
                  <a:lnTo>
                    <a:pt x="2827049" y="1544174"/>
                  </a:lnTo>
                  <a:lnTo>
                    <a:pt x="2782502" y="1566462"/>
                  </a:lnTo>
                  <a:lnTo>
                    <a:pt x="2738267" y="1588925"/>
                  </a:lnTo>
                  <a:lnTo>
                    <a:pt x="2694343" y="1611562"/>
                  </a:lnTo>
                  <a:lnTo>
                    <a:pt x="2650730" y="1634374"/>
                  </a:lnTo>
                  <a:lnTo>
                    <a:pt x="2607429" y="1657361"/>
                  </a:lnTo>
                  <a:lnTo>
                    <a:pt x="2564439" y="1680523"/>
                  </a:lnTo>
                  <a:lnTo>
                    <a:pt x="2521760" y="1703859"/>
                  </a:lnTo>
                  <a:lnTo>
                    <a:pt x="2479392" y="1727370"/>
                  </a:lnTo>
                  <a:lnTo>
                    <a:pt x="2437335" y="1751055"/>
                  </a:lnTo>
                  <a:lnTo>
                    <a:pt x="2395590" y="1774916"/>
                  </a:lnTo>
                  <a:lnTo>
                    <a:pt x="2354156" y="1798951"/>
                  </a:lnTo>
                  <a:lnTo>
                    <a:pt x="2313033" y="1823160"/>
                  </a:lnTo>
                  <a:lnTo>
                    <a:pt x="2272221" y="1847545"/>
                  </a:lnTo>
                  <a:lnTo>
                    <a:pt x="2231720" y="1872104"/>
                  </a:lnTo>
                  <a:lnTo>
                    <a:pt x="2191531" y="1896838"/>
                  </a:lnTo>
                  <a:lnTo>
                    <a:pt x="2151653" y="1921746"/>
                  </a:lnTo>
                  <a:lnTo>
                    <a:pt x="2112086" y="1946829"/>
                  </a:lnTo>
                  <a:lnTo>
                    <a:pt x="2072830" y="1972087"/>
                  </a:lnTo>
                  <a:lnTo>
                    <a:pt x="2033885" y="1997520"/>
                  </a:lnTo>
                  <a:lnTo>
                    <a:pt x="1995252" y="2023127"/>
                  </a:lnTo>
                  <a:lnTo>
                    <a:pt x="1956930" y="2048909"/>
                  </a:lnTo>
                  <a:lnTo>
                    <a:pt x="1918919" y="2074866"/>
                  </a:lnTo>
                  <a:lnTo>
                    <a:pt x="1881220" y="2100997"/>
                  </a:lnTo>
                  <a:lnTo>
                    <a:pt x="1843831" y="2127304"/>
                  </a:lnTo>
                  <a:lnTo>
                    <a:pt x="1806754" y="2153784"/>
                  </a:lnTo>
                  <a:lnTo>
                    <a:pt x="1769988" y="2180440"/>
                  </a:lnTo>
                  <a:lnTo>
                    <a:pt x="1733533" y="2207270"/>
                  </a:lnTo>
                  <a:lnTo>
                    <a:pt x="1697389" y="2234275"/>
                  </a:lnTo>
                  <a:lnTo>
                    <a:pt x="1661557" y="2261455"/>
                  </a:lnTo>
                  <a:lnTo>
                    <a:pt x="1626036" y="2288809"/>
                  </a:lnTo>
                  <a:lnTo>
                    <a:pt x="1590826" y="2316338"/>
                  </a:lnTo>
                  <a:lnTo>
                    <a:pt x="1555927" y="2344042"/>
                  </a:lnTo>
                  <a:lnTo>
                    <a:pt x="1521339" y="2371920"/>
                  </a:lnTo>
                  <a:lnTo>
                    <a:pt x="1487063" y="2399973"/>
                  </a:lnTo>
                  <a:lnTo>
                    <a:pt x="1453098" y="2428201"/>
                  </a:lnTo>
                  <a:lnTo>
                    <a:pt x="1419444" y="2456603"/>
                  </a:lnTo>
                  <a:lnTo>
                    <a:pt x="1386101" y="2485181"/>
                  </a:lnTo>
                  <a:lnTo>
                    <a:pt x="1353070" y="2513933"/>
                  </a:lnTo>
                  <a:lnTo>
                    <a:pt x="1320350" y="2542859"/>
                  </a:lnTo>
                  <a:lnTo>
                    <a:pt x="1287940" y="2571960"/>
                  </a:lnTo>
                  <a:lnTo>
                    <a:pt x="1255843" y="2601236"/>
                  </a:lnTo>
                  <a:lnTo>
                    <a:pt x="1224056" y="2630687"/>
                  </a:lnTo>
                  <a:lnTo>
                    <a:pt x="1192580" y="2660312"/>
                  </a:lnTo>
                  <a:lnTo>
                    <a:pt x="1161416" y="2690112"/>
                  </a:lnTo>
                  <a:lnTo>
                    <a:pt x="1130563" y="2720087"/>
                  </a:lnTo>
                  <a:lnTo>
                    <a:pt x="1100021" y="2750236"/>
                  </a:lnTo>
                  <a:lnTo>
                    <a:pt x="1069791" y="2780561"/>
                  </a:lnTo>
                  <a:lnTo>
                    <a:pt x="1039871" y="2811059"/>
                  </a:lnTo>
                  <a:lnTo>
                    <a:pt x="1010263" y="2841733"/>
                  </a:lnTo>
                  <a:lnTo>
                    <a:pt x="980966" y="2872581"/>
                  </a:lnTo>
                  <a:lnTo>
                    <a:pt x="951981" y="2903604"/>
                  </a:lnTo>
                  <a:lnTo>
                    <a:pt x="923306" y="2934801"/>
                  </a:lnTo>
                  <a:lnTo>
                    <a:pt x="894943" y="2966174"/>
                  </a:lnTo>
                  <a:lnTo>
                    <a:pt x="866891" y="2997721"/>
                  </a:lnTo>
                  <a:lnTo>
                    <a:pt x="839150" y="3029442"/>
                  </a:lnTo>
                  <a:lnTo>
                    <a:pt x="811720" y="3061338"/>
                  </a:lnTo>
                  <a:lnTo>
                    <a:pt x="784602" y="3093409"/>
                  </a:lnTo>
                  <a:lnTo>
                    <a:pt x="757794" y="3125655"/>
                  </a:lnTo>
                  <a:lnTo>
                    <a:pt x="731298" y="3158075"/>
                  </a:lnTo>
                  <a:lnTo>
                    <a:pt x="705113" y="3190670"/>
                  </a:lnTo>
                  <a:lnTo>
                    <a:pt x="679240" y="3223440"/>
                  </a:lnTo>
                  <a:lnTo>
                    <a:pt x="653677" y="3256385"/>
                  </a:lnTo>
                  <a:lnTo>
                    <a:pt x="628426" y="3289504"/>
                  </a:lnTo>
                  <a:lnTo>
                    <a:pt x="603486" y="3322797"/>
                  </a:lnTo>
                  <a:lnTo>
                    <a:pt x="578857" y="3356266"/>
                  </a:lnTo>
                  <a:lnTo>
                    <a:pt x="554540" y="3389909"/>
                  </a:lnTo>
                  <a:lnTo>
                    <a:pt x="530533" y="3423727"/>
                  </a:lnTo>
                  <a:lnTo>
                    <a:pt x="506838" y="3457719"/>
                  </a:lnTo>
                  <a:lnTo>
                    <a:pt x="483454" y="3491886"/>
                  </a:lnTo>
                  <a:lnTo>
                    <a:pt x="460382" y="3526228"/>
                  </a:lnTo>
                  <a:lnTo>
                    <a:pt x="437620" y="3560745"/>
                  </a:lnTo>
                  <a:lnTo>
                    <a:pt x="415170" y="3595436"/>
                  </a:lnTo>
                  <a:lnTo>
                    <a:pt x="393031" y="3630302"/>
                  </a:lnTo>
                  <a:lnTo>
                    <a:pt x="371203" y="3665343"/>
                  </a:lnTo>
                  <a:lnTo>
                    <a:pt x="349686" y="3700558"/>
                  </a:lnTo>
                  <a:lnTo>
                    <a:pt x="328481" y="3735948"/>
                  </a:lnTo>
                  <a:lnTo>
                    <a:pt x="307586" y="3771512"/>
                  </a:lnTo>
                  <a:lnTo>
                    <a:pt x="287003" y="3807252"/>
                  </a:lnTo>
                  <a:lnTo>
                    <a:pt x="266731" y="3843165"/>
                  </a:lnTo>
                  <a:lnTo>
                    <a:pt x="246771" y="3879254"/>
                  </a:lnTo>
                  <a:lnTo>
                    <a:pt x="227121" y="3915517"/>
                  </a:lnTo>
                  <a:lnTo>
                    <a:pt x="207783" y="3951955"/>
                  </a:lnTo>
                  <a:lnTo>
                    <a:pt x="188756" y="3988568"/>
                  </a:lnTo>
                  <a:lnTo>
                    <a:pt x="170041" y="4025355"/>
                  </a:lnTo>
                  <a:lnTo>
                    <a:pt x="151636" y="4062317"/>
                  </a:lnTo>
                  <a:lnTo>
                    <a:pt x="133543" y="4099454"/>
                  </a:lnTo>
                  <a:lnTo>
                    <a:pt x="115761" y="4136765"/>
                  </a:lnTo>
                  <a:lnTo>
                    <a:pt x="98290" y="4174251"/>
                  </a:lnTo>
                  <a:lnTo>
                    <a:pt x="81130" y="4211912"/>
                  </a:lnTo>
                  <a:lnTo>
                    <a:pt x="64281" y="4249747"/>
                  </a:lnTo>
                  <a:lnTo>
                    <a:pt x="47744" y="4287757"/>
                  </a:lnTo>
                  <a:lnTo>
                    <a:pt x="31518" y="4325942"/>
                  </a:lnTo>
                  <a:lnTo>
                    <a:pt x="15603" y="4364301"/>
                  </a:lnTo>
                  <a:lnTo>
                    <a:pt x="0" y="4402836"/>
                  </a:lnTo>
                  <a:lnTo>
                    <a:pt x="25469" y="4368625"/>
                  </a:lnTo>
                  <a:lnTo>
                    <a:pt x="51202" y="4334624"/>
                  </a:lnTo>
                  <a:lnTo>
                    <a:pt x="77199" y="4300832"/>
                  </a:lnTo>
                  <a:lnTo>
                    <a:pt x="103459" y="4267248"/>
                  </a:lnTo>
                  <a:lnTo>
                    <a:pt x="129982" y="4233874"/>
                  </a:lnTo>
                  <a:lnTo>
                    <a:pt x="156770" y="4200708"/>
                  </a:lnTo>
                  <a:lnTo>
                    <a:pt x="183820" y="4167751"/>
                  </a:lnTo>
                  <a:lnTo>
                    <a:pt x="211134" y="4135003"/>
                  </a:lnTo>
                  <a:lnTo>
                    <a:pt x="238712" y="4102464"/>
                  </a:lnTo>
                  <a:lnTo>
                    <a:pt x="266553" y="4070134"/>
                  </a:lnTo>
                  <a:lnTo>
                    <a:pt x="294657" y="4038013"/>
                  </a:lnTo>
                  <a:lnTo>
                    <a:pt x="323025" y="4006101"/>
                  </a:lnTo>
                  <a:lnTo>
                    <a:pt x="351657" y="3974397"/>
                  </a:lnTo>
                  <a:lnTo>
                    <a:pt x="380552" y="3942903"/>
                  </a:lnTo>
                  <a:lnTo>
                    <a:pt x="409710" y="3911617"/>
                  </a:lnTo>
                  <a:lnTo>
                    <a:pt x="439132" y="3880541"/>
                  </a:lnTo>
                  <a:lnTo>
                    <a:pt x="468818" y="3849673"/>
                  </a:lnTo>
                  <a:lnTo>
                    <a:pt x="498767" y="3819014"/>
                  </a:lnTo>
                  <a:lnTo>
                    <a:pt x="528979" y="3788564"/>
                  </a:lnTo>
                  <a:lnTo>
                    <a:pt x="559455" y="3758323"/>
                  </a:lnTo>
                  <a:lnTo>
                    <a:pt x="590194" y="3728291"/>
                  </a:lnTo>
                  <a:lnTo>
                    <a:pt x="621197" y="3698468"/>
                  </a:lnTo>
                  <a:lnTo>
                    <a:pt x="652463" y="3668854"/>
                  </a:lnTo>
                  <a:lnTo>
                    <a:pt x="683993" y="3639448"/>
                  </a:lnTo>
                  <a:lnTo>
                    <a:pt x="715787" y="3610252"/>
                  </a:lnTo>
                  <a:lnTo>
                    <a:pt x="747843" y="3581264"/>
                  </a:lnTo>
                  <a:lnTo>
                    <a:pt x="780164" y="3552486"/>
                  </a:lnTo>
                  <a:lnTo>
                    <a:pt x="812748" y="3523916"/>
                  </a:lnTo>
                  <a:lnTo>
                    <a:pt x="845595" y="3495555"/>
                  </a:lnTo>
                  <a:lnTo>
                    <a:pt x="878706" y="3467403"/>
                  </a:lnTo>
                  <a:lnTo>
                    <a:pt x="912080" y="3439460"/>
                  </a:lnTo>
                  <a:lnTo>
                    <a:pt x="945718" y="3411726"/>
                  </a:lnTo>
                  <a:lnTo>
                    <a:pt x="979619" y="3384200"/>
                  </a:lnTo>
                  <a:lnTo>
                    <a:pt x="1013783" y="3356884"/>
                  </a:lnTo>
                  <a:lnTo>
                    <a:pt x="1048212" y="3329776"/>
                  </a:lnTo>
                  <a:lnTo>
                    <a:pt x="1082903" y="3302878"/>
                  </a:lnTo>
                  <a:lnTo>
                    <a:pt x="1117858" y="3276188"/>
                  </a:lnTo>
                  <a:lnTo>
                    <a:pt x="1153077" y="3249707"/>
                  </a:lnTo>
                  <a:lnTo>
                    <a:pt x="1188559" y="3223435"/>
                  </a:lnTo>
                  <a:lnTo>
                    <a:pt x="1224305" y="3197372"/>
                  </a:lnTo>
                  <a:lnTo>
                    <a:pt x="1260314" y="3171518"/>
                  </a:lnTo>
                  <a:lnTo>
                    <a:pt x="1296586" y="3145873"/>
                  </a:lnTo>
                  <a:lnTo>
                    <a:pt x="1333122" y="3120437"/>
                  </a:lnTo>
                  <a:lnTo>
                    <a:pt x="1369922" y="3095209"/>
                  </a:lnTo>
                  <a:lnTo>
                    <a:pt x="1406985" y="3070191"/>
                  </a:lnTo>
                  <a:lnTo>
                    <a:pt x="1444311" y="3045381"/>
                  </a:lnTo>
                  <a:lnTo>
                    <a:pt x="1481901" y="3020780"/>
                  </a:lnTo>
                  <a:lnTo>
                    <a:pt x="1519754" y="2996388"/>
                  </a:lnTo>
                  <a:lnTo>
                    <a:pt x="1557871" y="2972205"/>
                  </a:lnTo>
                  <a:lnTo>
                    <a:pt x="1596252" y="2948231"/>
                  </a:lnTo>
                  <a:lnTo>
                    <a:pt x="1634896" y="2924466"/>
                  </a:lnTo>
                  <a:lnTo>
                    <a:pt x="1673803" y="2900910"/>
                  </a:lnTo>
                  <a:lnTo>
                    <a:pt x="1712974" y="2877562"/>
                  </a:lnTo>
                  <a:lnTo>
                    <a:pt x="1752408" y="2854424"/>
                  </a:lnTo>
                  <a:lnTo>
                    <a:pt x="1792106" y="2831494"/>
                  </a:lnTo>
                  <a:lnTo>
                    <a:pt x="1832067" y="2808774"/>
                  </a:lnTo>
                  <a:lnTo>
                    <a:pt x="1872292" y="2786262"/>
                  </a:lnTo>
                  <a:lnTo>
                    <a:pt x="1912780" y="2763959"/>
                  </a:lnTo>
                  <a:lnTo>
                    <a:pt x="1953531" y="2741865"/>
                  </a:lnTo>
                  <a:lnTo>
                    <a:pt x="1994546" y="2719980"/>
                  </a:lnTo>
                  <a:lnTo>
                    <a:pt x="2035825" y="2698304"/>
                  </a:lnTo>
                  <a:lnTo>
                    <a:pt x="2077367" y="2676836"/>
                  </a:lnTo>
                  <a:lnTo>
                    <a:pt x="2119173" y="2655578"/>
                  </a:lnTo>
                  <a:lnTo>
                    <a:pt x="2161242" y="2634528"/>
                  </a:lnTo>
                  <a:lnTo>
                    <a:pt x="2203574" y="2613687"/>
                  </a:lnTo>
                  <a:lnTo>
                    <a:pt x="2246170" y="2593056"/>
                  </a:lnTo>
                  <a:lnTo>
                    <a:pt x="2289030" y="2572633"/>
                  </a:lnTo>
                  <a:lnTo>
                    <a:pt x="2332152" y="2552419"/>
                  </a:lnTo>
                  <a:lnTo>
                    <a:pt x="2375539" y="2532414"/>
                  </a:lnTo>
                  <a:lnTo>
                    <a:pt x="2419189" y="2512617"/>
                  </a:lnTo>
                  <a:lnTo>
                    <a:pt x="2463102" y="2493030"/>
                  </a:lnTo>
                  <a:lnTo>
                    <a:pt x="2507279" y="2473652"/>
                  </a:lnTo>
                  <a:lnTo>
                    <a:pt x="2551719" y="2454482"/>
                  </a:lnTo>
                  <a:lnTo>
                    <a:pt x="2596423" y="2435521"/>
                  </a:lnTo>
                  <a:lnTo>
                    <a:pt x="2641390" y="2416769"/>
                  </a:lnTo>
                  <a:lnTo>
                    <a:pt x="2686621" y="2398227"/>
                  </a:lnTo>
                  <a:lnTo>
                    <a:pt x="2732115" y="2379893"/>
                  </a:lnTo>
                  <a:lnTo>
                    <a:pt x="2777873" y="2361767"/>
                  </a:lnTo>
                  <a:lnTo>
                    <a:pt x="2823894" y="2343851"/>
                  </a:lnTo>
                  <a:lnTo>
                    <a:pt x="2870178" y="2326144"/>
                  </a:lnTo>
                  <a:lnTo>
                    <a:pt x="2916726" y="2308645"/>
                  </a:lnTo>
                  <a:lnTo>
                    <a:pt x="2963538" y="2291356"/>
                  </a:lnTo>
                  <a:lnTo>
                    <a:pt x="3010613" y="2274275"/>
                  </a:lnTo>
                  <a:lnTo>
                    <a:pt x="3057951" y="2257403"/>
                  </a:lnTo>
                  <a:lnTo>
                    <a:pt x="3105553" y="2240740"/>
                  </a:lnTo>
                  <a:lnTo>
                    <a:pt x="3153418" y="2224286"/>
                  </a:lnTo>
                  <a:lnTo>
                    <a:pt x="3201547" y="2208041"/>
                  </a:lnTo>
                  <a:lnTo>
                    <a:pt x="3249940" y="2192005"/>
                  </a:lnTo>
                  <a:lnTo>
                    <a:pt x="3298595" y="2176177"/>
                  </a:lnTo>
                  <a:lnTo>
                    <a:pt x="3347515" y="2160559"/>
                  </a:lnTo>
                  <a:lnTo>
                    <a:pt x="3396697" y="2145149"/>
                  </a:lnTo>
                  <a:lnTo>
                    <a:pt x="3446143" y="2129948"/>
                  </a:lnTo>
                  <a:lnTo>
                    <a:pt x="3495853" y="2114956"/>
                  </a:lnTo>
                  <a:lnTo>
                    <a:pt x="3545826" y="2100173"/>
                  </a:lnTo>
                  <a:lnTo>
                    <a:pt x="3596063" y="2085599"/>
                  </a:lnTo>
                  <a:lnTo>
                    <a:pt x="3646563" y="2071234"/>
                  </a:lnTo>
                  <a:lnTo>
                    <a:pt x="3697326" y="2057078"/>
                  </a:lnTo>
                  <a:lnTo>
                    <a:pt x="3748353" y="2043130"/>
                  </a:lnTo>
                  <a:lnTo>
                    <a:pt x="3799644" y="2029392"/>
                  </a:lnTo>
                  <a:lnTo>
                    <a:pt x="3851197" y="2015862"/>
                  </a:lnTo>
                  <a:lnTo>
                    <a:pt x="3903015" y="2002541"/>
                  </a:lnTo>
                  <a:lnTo>
                    <a:pt x="3955096" y="1989429"/>
                  </a:lnTo>
                  <a:lnTo>
                    <a:pt x="4007440" y="1976526"/>
                  </a:lnTo>
                  <a:lnTo>
                    <a:pt x="4060048" y="1963832"/>
                  </a:lnTo>
                  <a:lnTo>
                    <a:pt x="4112919" y="1951347"/>
                  </a:lnTo>
                  <a:lnTo>
                    <a:pt x="4166053" y="1939070"/>
                  </a:lnTo>
                  <a:lnTo>
                    <a:pt x="4219452" y="1927003"/>
                  </a:lnTo>
                  <a:lnTo>
                    <a:pt x="4273113" y="1915144"/>
                  </a:lnTo>
                  <a:lnTo>
                    <a:pt x="4327038" y="1903494"/>
                  </a:lnTo>
                  <a:lnTo>
                    <a:pt x="4381227" y="1892053"/>
                  </a:lnTo>
                  <a:lnTo>
                    <a:pt x="4435679" y="1880821"/>
                  </a:lnTo>
                  <a:lnTo>
                    <a:pt x="4490394" y="1869798"/>
                  </a:lnTo>
                  <a:lnTo>
                    <a:pt x="4545373" y="1858984"/>
                  </a:lnTo>
                  <a:lnTo>
                    <a:pt x="4600615" y="1848378"/>
                  </a:lnTo>
                  <a:lnTo>
                    <a:pt x="4656121" y="1837982"/>
                  </a:lnTo>
                  <a:lnTo>
                    <a:pt x="4767923" y="1817815"/>
                  </a:lnTo>
                  <a:lnTo>
                    <a:pt x="4880779" y="1798484"/>
                  </a:lnTo>
                  <a:lnTo>
                    <a:pt x="4994689" y="1779989"/>
                  </a:lnTo>
                  <a:lnTo>
                    <a:pt x="5109652" y="1762329"/>
                  </a:lnTo>
                  <a:lnTo>
                    <a:pt x="5225669" y="1745504"/>
                  </a:lnTo>
                  <a:lnTo>
                    <a:pt x="5342741" y="1729515"/>
                  </a:lnTo>
                  <a:lnTo>
                    <a:pt x="5460865" y="1714362"/>
                  </a:lnTo>
                  <a:lnTo>
                    <a:pt x="5580044" y="1700044"/>
                  </a:lnTo>
                  <a:lnTo>
                    <a:pt x="5700277" y="1686561"/>
                  </a:lnTo>
                  <a:lnTo>
                    <a:pt x="5821563" y="1673914"/>
                  </a:lnTo>
                  <a:lnTo>
                    <a:pt x="5943903" y="1662103"/>
                  </a:lnTo>
                  <a:lnTo>
                    <a:pt x="6067298" y="1651127"/>
                  </a:lnTo>
                  <a:lnTo>
                    <a:pt x="6129274" y="2201418"/>
                  </a:lnTo>
                  <a:lnTo>
                    <a:pt x="7043928" y="880617"/>
                  </a:lnTo>
                  <a:lnTo>
                    <a:pt x="5881243" y="0"/>
                  </a:lnTo>
                  <a:close/>
                </a:path>
              </a:pathLst>
            </a:custGeom>
            <a:solidFill>
              <a:srgbClr val="F3D7CC"/>
            </a:solidFill>
          </p:spPr>
          <p:txBody>
            <a:bodyPr wrap="square" lIns="0" tIns="0" rIns="0" bIns="0" rtlCol="0"/>
            <a:lstStyle/>
            <a:p>
              <a:endParaRPr/>
            </a:p>
          </p:txBody>
        </p:sp>
        <p:pic>
          <p:nvPicPr>
            <p:cNvPr id="5" name="object 5"/>
            <p:cNvPicPr/>
            <p:nvPr/>
          </p:nvPicPr>
          <p:blipFill>
            <a:blip r:embed="rId2" cstate="print"/>
            <a:stretch>
              <a:fillRect/>
            </a:stretch>
          </p:blipFill>
          <p:spPr>
            <a:xfrm>
              <a:off x="4434839" y="4532376"/>
              <a:ext cx="245363" cy="246887"/>
            </a:xfrm>
            <a:prstGeom prst="rect">
              <a:avLst/>
            </a:prstGeom>
          </p:spPr>
        </p:pic>
        <p:sp>
          <p:nvSpPr>
            <p:cNvPr id="6" name="object 6"/>
            <p:cNvSpPr/>
            <p:nvPr/>
          </p:nvSpPr>
          <p:spPr>
            <a:xfrm>
              <a:off x="4434839" y="4532376"/>
              <a:ext cx="245745" cy="247015"/>
            </a:xfrm>
            <a:custGeom>
              <a:avLst/>
              <a:gdLst/>
              <a:ahLst/>
              <a:cxnLst/>
              <a:rect l="l" t="t" r="r" b="b"/>
              <a:pathLst>
                <a:path w="245745" h="247014">
                  <a:moveTo>
                    <a:pt x="0" y="123443"/>
                  </a:moveTo>
                  <a:lnTo>
                    <a:pt x="9632" y="75384"/>
                  </a:lnTo>
                  <a:lnTo>
                    <a:pt x="35909" y="36147"/>
                  </a:lnTo>
                  <a:lnTo>
                    <a:pt x="74902" y="9697"/>
                  </a:lnTo>
                  <a:lnTo>
                    <a:pt x="122682" y="0"/>
                  </a:lnTo>
                  <a:lnTo>
                    <a:pt x="170461" y="9697"/>
                  </a:lnTo>
                  <a:lnTo>
                    <a:pt x="209454" y="36147"/>
                  </a:lnTo>
                  <a:lnTo>
                    <a:pt x="235731" y="75384"/>
                  </a:lnTo>
                  <a:lnTo>
                    <a:pt x="245363" y="123443"/>
                  </a:lnTo>
                  <a:lnTo>
                    <a:pt x="235731" y="171503"/>
                  </a:lnTo>
                  <a:lnTo>
                    <a:pt x="209454" y="210740"/>
                  </a:lnTo>
                  <a:lnTo>
                    <a:pt x="170461" y="237190"/>
                  </a:lnTo>
                  <a:lnTo>
                    <a:pt x="122682" y="246887"/>
                  </a:lnTo>
                  <a:lnTo>
                    <a:pt x="74902" y="237190"/>
                  </a:lnTo>
                  <a:lnTo>
                    <a:pt x="35909" y="210740"/>
                  </a:lnTo>
                  <a:lnTo>
                    <a:pt x="9632" y="171503"/>
                  </a:lnTo>
                  <a:lnTo>
                    <a:pt x="0" y="123443"/>
                  </a:lnTo>
                  <a:close/>
                </a:path>
              </a:pathLst>
            </a:custGeom>
            <a:ln w="15240">
              <a:solidFill>
                <a:srgbClr val="C87115"/>
              </a:solidFill>
            </a:ln>
          </p:spPr>
          <p:txBody>
            <a:bodyPr wrap="square" lIns="0" tIns="0" rIns="0" bIns="0" rtlCol="0"/>
            <a:lstStyle/>
            <a:p>
              <a:endParaRPr/>
            </a:p>
          </p:txBody>
        </p:sp>
        <p:sp>
          <p:nvSpPr>
            <p:cNvPr id="7" name="object 7"/>
            <p:cNvSpPr/>
            <p:nvPr/>
          </p:nvSpPr>
          <p:spPr>
            <a:xfrm>
              <a:off x="6920483" y="3151632"/>
              <a:ext cx="615950" cy="611505"/>
            </a:xfrm>
            <a:custGeom>
              <a:avLst/>
              <a:gdLst/>
              <a:ahLst/>
              <a:cxnLst/>
              <a:rect l="l" t="t" r="r" b="b"/>
              <a:pathLst>
                <a:path w="615950" h="611504">
                  <a:moveTo>
                    <a:pt x="307848" y="0"/>
                  </a:moveTo>
                  <a:lnTo>
                    <a:pt x="257905" y="3998"/>
                  </a:lnTo>
                  <a:lnTo>
                    <a:pt x="210531" y="15575"/>
                  </a:lnTo>
                  <a:lnTo>
                    <a:pt x="166359" y="34101"/>
                  </a:lnTo>
                  <a:lnTo>
                    <a:pt x="126022" y="58948"/>
                  </a:lnTo>
                  <a:lnTo>
                    <a:pt x="90154" y="89487"/>
                  </a:lnTo>
                  <a:lnTo>
                    <a:pt x="59387" y="125089"/>
                  </a:lnTo>
                  <a:lnTo>
                    <a:pt x="34355" y="165127"/>
                  </a:lnTo>
                  <a:lnTo>
                    <a:pt x="15691" y="208970"/>
                  </a:lnTo>
                  <a:lnTo>
                    <a:pt x="4028" y="255991"/>
                  </a:lnTo>
                  <a:lnTo>
                    <a:pt x="0" y="305562"/>
                  </a:lnTo>
                  <a:lnTo>
                    <a:pt x="4028" y="355132"/>
                  </a:lnTo>
                  <a:lnTo>
                    <a:pt x="15691" y="402153"/>
                  </a:lnTo>
                  <a:lnTo>
                    <a:pt x="34355" y="445996"/>
                  </a:lnTo>
                  <a:lnTo>
                    <a:pt x="59387" y="486034"/>
                  </a:lnTo>
                  <a:lnTo>
                    <a:pt x="90154" y="521636"/>
                  </a:lnTo>
                  <a:lnTo>
                    <a:pt x="126022" y="552175"/>
                  </a:lnTo>
                  <a:lnTo>
                    <a:pt x="166359" y="577022"/>
                  </a:lnTo>
                  <a:lnTo>
                    <a:pt x="210531" y="595548"/>
                  </a:lnTo>
                  <a:lnTo>
                    <a:pt x="257905" y="607125"/>
                  </a:lnTo>
                  <a:lnTo>
                    <a:pt x="307848" y="611123"/>
                  </a:lnTo>
                  <a:lnTo>
                    <a:pt x="357790" y="607125"/>
                  </a:lnTo>
                  <a:lnTo>
                    <a:pt x="405164" y="595548"/>
                  </a:lnTo>
                  <a:lnTo>
                    <a:pt x="449336" y="577022"/>
                  </a:lnTo>
                  <a:lnTo>
                    <a:pt x="489673" y="552175"/>
                  </a:lnTo>
                  <a:lnTo>
                    <a:pt x="525541" y="521636"/>
                  </a:lnTo>
                  <a:lnTo>
                    <a:pt x="556308" y="486034"/>
                  </a:lnTo>
                  <a:lnTo>
                    <a:pt x="581340" y="445996"/>
                  </a:lnTo>
                  <a:lnTo>
                    <a:pt x="600004" y="402153"/>
                  </a:lnTo>
                  <a:lnTo>
                    <a:pt x="611667" y="355132"/>
                  </a:lnTo>
                  <a:lnTo>
                    <a:pt x="615696" y="305562"/>
                  </a:lnTo>
                  <a:lnTo>
                    <a:pt x="611667" y="255991"/>
                  </a:lnTo>
                  <a:lnTo>
                    <a:pt x="600004" y="208970"/>
                  </a:lnTo>
                  <a:lnTo>
                    <a:pt x="581340" y="165127"/>
                  </a:lnTo>
                  <a:lnTo>
                    <a:pt x="556308" y="125089"/>
                  </a:lnTo>
                  <a:lnTo>
                    <a:pt x="525541" y="89487"/>
                  </a:lnTo>
                  <a:lnTo>
                    <a:pt x="489673" y="58948"/>
                  </a:lnTo>
                  <a:lnTo>
                    <a:pt x="449336" y="34101"/>
                  </a:lnTo>
                  <a:lnTo>
                    <a:pt x="405164" y="15575"/>
                  </a:lnTo>
                  <a:lnTo>
                    <a:pt x="357790" y="3998"/>
                  </a:lnTo>
                  <a:lnTo>
                    <a:pt x="307848" y="0"/>
                  </a:lnTo>
                  <a:close/>
                </a:path>
              </a:pathLst>
            </a:custGeom>
            <a:solidFill>
              <a:srgbClr val="00AF50"/>
            </a:solidFill>
          </p:spPr>
          <p:txBody>
            <a:bodyPr wrap="square" lIns="0" tIns="0" rIns="0" bIns="0" rtlCol="0"/>
            <a:lstStyle/>
            <a:p>
              <a:endParaRPr/>
            </a:p>
          </p:txBody>
        </p:sp>
        <p:sp>
          <p:nvSpPr>
            <p:cNvPr id="8" name="object 8"/>
            <p:cNvSpPr/>
            <p:nvPr/>
          </p:nvSpPr>
          <p:spPr>
            <a:xfrm>
              <a:off x="6920483" y="3151632"/>
              <a:ext cx="615950" cy="611505"/>
            </a:xfrm>
            <a:custGeom>
              <a:avLst/>
              <a:gdLst/>
              <a:ahLst/>
              <a:cxnLst/>
              <a:rect l="l" t="t" r="r" b="b"/>
              <a:pathLst>
                <a:path w="615950" h="611504">
                  <a:moveTo>
                    <a:pt x="0" y="305562"/>
                  </a:moveTo>
                  <a:lnTo>
                    <a:pt x="4028" y="255991"/>
                  </a:lnTo>
                  <a:lnTo>
                    <a:pt x="15691" y="208970"/>
                  </a:lnTo>
                  <a:lnTo>
                    <a:pt x="34355" y="165127"/>
                  </a:lnTo>
                  <a:lnTo>
                    <a:pt x="59387" y="125089"/>
                  </a:lnTo>
                  <a:lnTo>
                    <a:pt x="90154" y="89487"/>
                  </a:lnTo>
                  <a:lnTo>
                    <a:pt x="126022" y="58948"/>
                  </a:lnTo>
                  <a:lnTo>
                    <a:pt x="166359" y="34101"/>
                  </a:lnTo>
                  <a:lnTo>
                    <a:pt x="210531" y="15575"/>
                  </a:lnTo>
                  <a:lnTo>
                    <a:pt x="257905" y="3998"/>
                  </a:lnTo>
                  <a:lnTo>
                    <a:pt x="307848" y="0"/>
                  </a:lnTo>
                  <a:lnTo>
                    <a:pt x="357790" y="3998"/>
                  </a:lnTo>
                  <a:lnTo>
                    <a:pt x="405164" y="15575"/>
                  </a:lnTo>
                  <a:lnTo>
                    <a:pt x="449336" y="34101"/>
                  </a:lnTo>
                  <a:lnTo>
                    <a:pt x="489673" y="58948"/>
                  </a:lnTo>
                  <a:lnTo>
                    <a:pt x="525541" y="89487"/>
                  </a:lnTo>
                  <a:lnTo>
                    <a:pt x="556308" y="125089"/>
                  </a:lnTo>
                  <a:lnTo>
                    <a:pt x="581340" y="165127"/>
                  </a:lnTo>
                  <a:lnTo>
                    <a:pt x="600004" y="208970"/>
                  </a:lnTo>
                  <a:lnTo>
                    <a:pt x="611667" y="255991"/>
                  </a:lnTo>
                  <a:lnTo>
                    <a:pt x="615696" y="305562"/>
                  </a:lnTo>
                  <a:lnTo>
                    <a:pt x="611667" y="355132"/>
                  </a:lnTo>
                  <a:lnTo>
                    <a:pt x="600004" y="402153"/>
                  </a:lnTo>
                  <a:lnTo>
                    <a:pt x="581340" y="445996"/>
                  </a:lnTo>
                  <a:lnTo>
                    <a:pt x="556308" y="486034"/>
                  </a:lnTo>
                  <a:lnTo>
                    <a:pt x="525541" y="521636"/>
                  </a:lnTo>
                  <a:lnTo>
                    <a:pt x="489673" y="552175"/>
                  </a:lnTo>
                  <a:lnTo>
                    <a:pt x="449336" y="577022"/>
                  </a:lnTo>
                  <a:lnTo>
                    <a:pt x="405164" y="595548"/>
                  </a:lnTo>
                  <a:lnTo>
                    <a:pt x="357790" y="607125"/>
                  </a:lnTo>
                  <a:lnTo>
                    <a:pt x="307848" y="611123"/>
                  </a:lnTo>
                  <a:lnTo>
                    <a:pt x="257905" y="607125"/>
                  </a:lnTo>
                  <a:lnTo>
                    <a:pt x="210531" y="595548"/>
                  </a:lnTo>
                  <a:lnTo>
                    <a:pt x="166359" y="577022"/>
                  </a:lnTo>
                  <a:lnTo>
                    <a:pt x="126022" y="552175"/>
                  </a:lnTo>
                  <a:lnTo>
                    <a:pt x="90154" y="521636"/>
                  </a:lnTo>
                  <a:lnTo>
                    <a:pt x="59387" y="486034"/>
                  </a:lnTo>
                  <a:lnTo>
                    <a:pt x="34355" y="445996"/>
                  </a:lnTo>
                  <a:lnTo>
                    <a:pt x="15691" y="402153"/>
                  </a:lnTo>
                  <a:lnTo>
                    <a:pt x="4028" y="355132"/>
                  </a:lnTo>
                  <a:lnTo>
                    <a:pt x="0" y="305562"/>
                  </a:lnTo>
                  <a:close/>
                </a:path>
              </a:pathLst>
            </a:custGeom>
            <a:ln w="15240">
              <a:solidFill>
                <a:srgbClr val="C87115"/>
              </a:solidFill>
            </a:ln>
          </p:spPr>
          <p:txBody>
            <a:bodyPr wrap="square" lIns="0" tIns="0" rIns="0" bIns="0" rtlCol="0"/>
            <a:lstStyle/>
            <a:p>
              <a:endParaRPr/>
            </a:p>
          </p:txBody>
        </p:sp>
      </p:grpSp>
      <p:grpSp>
        <p:nvGrpSpPr>
          <p:cNvPr id="11" name="object 11"/>
          <p:cNvGrpSpPr/>
          <p:nvPr/>
        </p:nvGrpSpPr>
        <p:grpSpPr>
          <a:xfrm>
            <a:off x="10162031" y="1662683"/>
            <a:ext cx="1762125" cy="2085339"/>
            <a:chOff x="10162031" y="1662683"/>
            <a:chExt cx="1762125" cy="2085339"/>
          </a:xfrm>
        </p:grpSpPr>
        <p:sp>
          <p:nvSpPr>
            <p:cNvPr id="12" name="object 12"/>
            <p:cNvSpPr/>
            <p:nvPr/>
          </p:nvSpPr>
          <p:spPr>
            <a:xfrm>
              <a:off x="10169651" y="1670303"/>
              <a:ext cx="1746885" cy="2070100"/>
            </a:xfrm>
            <a:custGeom>
              <a:avLst/>
              <a:gdLst/>
              <a:ahLst/>
              <a:cxnLst/>
              <a:rect l="l" t="t" r="r" b="b"/>
              <a:pathLst>
                <a:path w="1746884" h="2070100">
                  <a:moveTo>
                    <a:pt x="1455420" y="0"/>
                  </a:moveTo>
                  <a:lnTo>
                    <a:pt x="291083" y="0"/>
                  </a:lnTo>
                  <a:lnTo>
                    <a:pt x="243863" y="3809"/>
                  </a:lnTo>
                  <a:lnTo>
                    <a:pt x="199070" y="14837"/>
                  </a:lnTo>
                  <a:lnTo>
                    <a:pt x="157304" y="32486"/>
                  </a:lnTo>
                  <a:lnTo>
                    <a:pt x="119164" y="56156"/>
                  </a:lnTo>
                  <a:lnTo>
                    <a:pt x="85248" y="85248"/>
                  </a:lnTo>
                  <a:lnTo>
                    <a:pt x="56156" y="119164"/>
                  </a:lnTo>
                  <a:lnTo>
                    <a:pt x="32486" y="157304"/>
                  </a:lnTo>
                  <a:lnTo>
                    <a:pt x="14837" y="199070"/>
                  </a:lnTo>
                  <a:lnTo>
                    <a:pt x="3809" y="243863"/>
                  </a:lnTo>
                  <a:lnTo>
                    <a:pt x="0" y="291084"/>
                  </a:lnTo>
                  <a:lnTo>
                    <a:pt x="0" y="1778508"/>
                  </a:lnTo>
                  <a:lnTo>
                    <a:pt x="3809" y="1825728"/>
                  </a:lnTo>
                  <a:lnTo>
                    <a:pt x="14837" y="1870521"/>
                  </a:lnTo>
                  <a:lnTo>
                    <a:pt x="32486" y="1912287"/>
                  </a:lnTo>
                  <a:lnTo>
                    <a:pt x="56156" y="1950427"/>
                  </a:lnTo>
                  <a:lnTo>
                    <a:pt x="85248" y="1984343"/>
                  </a:lnTo>
                  <a:lnTo>
                    <a:pt x="119164" y="2013435"/>
                  </a:lnTo>
                  <a:lnTo>
                    <a:pt x="157304" y="2037105"/>
                  </a:lnTo>
                  <a:lnTo>
                    <a:pt x="199070" y="2054754"/>
                  </a:lnTo>
                  <a:lnTo>
                    <a:pt x="243863" y="2065782"/>
                  </a:lnTo>
                  <a:lnTo>
                    <a:pt x="291083" y="2069592"/>
                  </a:lnTo>
                  <a:lnTo>
                    <a:pt x="1455420" y="2069592"/>
                  </a:lnTo>
                  <a:lnTo>
                    <a:pt x="1502640" y="2065782"/>
                  </a:lnTo>
                  <a:lnTo>
                    <a:pt x="1547433" y="2054754"/>
                  </a:lnTo>
                  <a:lnTo>
                    <a:pt x="1589199" y="2037105"/>
                  </a:lnTo>
                  <a:lnTo>
                    <a:pt x="1627339" y="2013435"/>
                  </a:lnTo>
                  <a:lnTo>
                    <a:pt x="1661255" y="1984343"/>
                  </a:lnTo>
                  <a:lnTo>
                    <a:pt x="1690347" y="1950427"/>
                  </a:lnTo>
                  <a:lnTo>
                    <a:pt x="1714017" y="1912287"/>
                  </a:lnTo>
                  <a:lnTo>
                    <a:pt x="1731666" y="1870521"/>
                  </a:lnTo>
                  <a:lnTo>
                    <a:pt x="1742694" y="1825728"/>
                  </a:lnTo>
                  <a:lnTo>
                    <a:pt x="1746503" y="1778508"/>
                  </a:lnTo>
                  <a:lnTo>
                    <a:pt x="1746503" y="291084"/>
                  </a:lnTo>
                  <a:lnTo>
                    <a:pt x="1742694" y="243863"/>
                  </a:lnTo>
                  <a:lnTo>
                    <a:pt x="1731666" y="199070"/>
                  </a:lnTo>
                  <a:lnTo>
                    <a:pt x="1714017" y="157304"/>
                  </a:lnTo>
                  <a:lnTo>
                    <a:pt x="1690347" y="119164"/>
                  </a:lnTo>
                  <a:lnTo>
                    <a:pt x="1661255" y="85248"/>
                  </a:lnTo>
                  <a:lnTo>
                    <a:pt x="1627339" y="56156"/>
                  </a:lnTo>
                  <a:lnTo>
                    <a:pt x="1589199" y="32486"/>
                  </a:lnTo>
                  <a:lnTo>
                    <a:pt x="1547433" y="14837"/>
                  </a:lnTo>
                  <a:lnTo>
                    <a:pt x="1502640" y="3809"/>
                  </a:lnTo>
                  <a:lnTo>
                    <a:pt x="1455420" y="0"/>
                  </a:lnTo>
                  <a:close/>
                </a:path>
              </a:pathLst>
            </a:custGeom>
            <a:solidFill>
              <a:srgbClr val="A42F0F"/>
            </a:solidFill>
          </p:spPr>
          <p:txBody>
            <a:bodyPr wrap="square" lIns="0" tIns="0" rIns="0" bIns="0" rtlCol="0"/>
            <a:lstStyle/>
            <a:p>
              <a:endParaRPr/>
            </a:p>
          </p:txBody>
        </p:sp>
        <p:sp>
          <p:nvSpPr>
            <p:cNvPr id="13" name="object 13"/>
            <p:cNvSpPr/>
            <p:nvPr/>
          </p:nvSpPr>
          <p:spPr>
            <a:xfrm>
              <a:off x="10169651" y="1670303"/>
              <a:ext cx="1746885" cy="2070100"/>
            </a:xfrm>
            <a:custGeom>
              <a:avLst/>
              <a:gdLst/>
              <a:ahLst/>
              <a:cxnLst/>
              <a:rect l="l" t="t" r="r" b="b"/>
              <a:pathLst>
                <a:path w="1746884" h="2070100">
                  <a:moveTo>
                    <a:pt x="0" y="291084"/>
                  </a:moveTo>
                  <a:lnTo>
                    <a:pt x="3809" y="243863"/>
                  </a:lnTo>
                  <a:lnTo>
                    <a:pt x="14837" y="199070"/>
                  </a:lnTo>
                  <a:lnTo>
                    <a:pt x="32486" y="157304"/>
                  </a:lnTo>
                  <a:lnTo>
                    <a:pt x="56156" y="119164"/>
                  </a:lnTo>
                  <a:lnTo>
                    <a:pt x="85248" y="85248"/>
                  </a:lnTo>
                  <a:lnTo>
                    <a:pt x="119164" y="56156"/>
                  </a:lnTo>
                  <a:lnTo>
                    <a:pt x="157304" y="32486"/>
                  </a:lnTo>
                  <a:lnTo>
                    <a:pt x="199070" y="14837"/>
                  </a:lnTo>
                  <a:lnTo>
                    <a:pt x="243863" y="3809"/>
                  </a:lnTo>
                  <a:lnTo>
                    <a:pt x="291083" y="0"/>
                  </a:lnTo>
                  <a:lnTo>
                    <a:pt x="1455420" y="0"/>
                  </a:lnTo>
                  <a:lnTo>
                    <a:pt x="1502640" y="3809"/>
                  </a:lnTo>
                  <a:lnTo>
                    <a:pt x="1547433" y="14837"/>
                  </a:lnTo>
                  <a:lnTo>
                    <a:pt x="1589199" y="32486"/>
                  </a:lnTo>
                  <a:lnTo>
                    <a:pt x="1627339" y="56156"/>
                  </a:lnTo>
                  <a:lnTo>
                    <a:pt x="1661255" y="85248"/>
                  </a:lnTo>
                  <a:lnTo>
                    <a:pt x="1690347" y="119164"/>
                  </a:lnTo>
                  <a:lnTo>
                    <a:pt x="1714017" y="157304"/>
                  </a:lnTo>
                  <a:lnTo>
                    <a:pt x="1731666" y="199070"/>
                  </a:lnTo>
                  <a:lnTo>
                    <a:pt x="1742694" y="243863"/>
                  </a:lnTo>
                  <a:lnTo>
                    <a:pt x="1746503" y="291084"/>
                  </a:lnTo>
                  <a:lnTo>
                    <a:pt x="1746503" y="1778508"/>
                  </a:lnTo>
                  <a:lnTo>
                    <a:pt x="1742694" y="1825728"/>
                  </a:lnTo>
                  <a:lnTo>
                    <a:pt x="1731666" y="1870521"/>
                  </a:lnTo>
                  <a:lnTo>
                    <a:pt x="1714017" y="1912287"/>
                  </a:lnTo>
                  <a:lnTo>
                    <a:pt x="1690347" y="1950427"/>
                  </a:lnTo>
                  <a:lnTo>
                    <a:pt x="1661255" y="1984343"/>
                  </a:lnTo>
                  <a:lnTo>
                    <a:pt x="1627339" y="2013435"/>
                  </a:lnTo>
                  <a:lnTo>
                    <a:pt x="1589199" y="2037105"/>
                  </a:lnTo>
                  <a:lnTo>
                    <a:pt x="1547433" y="2054754"/>
                  </a:lnTo>
                  <a:lnTo>
                    <a:pt x="1502640" y="2065782"/>
                  </a:lnTo>
                  <a:lnTo>
                    <a:pt x="1455420" y="2069592"/>
                  </a:lnTo>
                  <a:lnTo>
                    <a:pt x="291083" y="2069592"/>
                  </a:lnTo>
                  <a:lnTo>
                    <a:pt x="243863" y="2065782"/>
                  </a:lnTo>
                  <a:lnTo>
                    <a:pt x="199070" y="2054754"/>
                  </a:lnTo>
                  <a:lnTo>
                    <a:pt x="157304" y="2037105"/>
                  </a:lnTo>
                  <a:lnTo>
                    <a:pt x="119164" y="2013435"/>
                  </a:lnTo>
                  <a:lnTo>
                    <a:pt x="85248" y="1984343"/>
                  </a:lnTo>
                  <a:lnTo>
                    <a:pt x="56156" y="1950427"/>
                  </a:lnTo>
                  <a:lnTo>
                    <a:pt x="32486" y="1912287"/>
                  </a:lnTo>
                  <a:lnTo>
                    <a:pt x="14837" y="1870521"/>
                  </a:lnTo>
                  <a:lnTo>
                    <a:pt x="3809" y="1825728"/>
                  </a:lnTo>
                  <a:lnTo>
                    <a:pt x="0" y="1778508"/>
                  </a:lnTo>
                  <a:lnTo>
                    <a:pt x="0" y="291084"/>
                  </a:lnTo>
                  <a:close/>
                </a:path>
              </a:pathLst>
            </a:custGeom>
            <a:ln w="15239">
              <a:solidFill>
                <a:srgbClr val="FFFF00"/>
              </a:solidFill>
            </a:ln>
          </p:spPr>
          <p:txBody>
            <a:bodyPr wrap="square" lIns="0" tIns="0" rIns="0" bIns="0" rtlCol="0"/>
            <a:lstStyle/>
            <a:p>
              <a:endParaRPr/>
            </a:p>
          </p:txBody>
        </p:sp>
      </p:grpSp>
      <p:grpSp>
        <p:nvGrpSpPr>
          <p:cNvPr id="17" name="object 17"/>
          <p:cNvGrpSpPr/>
          <p:nvPr/>
        </p:nvGrpSpPr>
        <p:grpSpPr>
          <a:xfrm>
            <a:off x="3378514" y="2676951"/>
            <a:ext cx="6190615" cy="3039110"/>
            <a:chOff x="3200400" y="2828544"/>
            <a:chExt cx="6190615" cy="3039110"/>
          </a:xfrm>
        </p:grpSpPr>
        <p:pic>
          <p:nvPicPr>
            <p:cNvPr id="18" name="object 18"/>
            <p:cNvPicPr/>
            <p:nvPr/>
          </p:nvPicPr>
          <p:blipFill>
            <a:blip r:embed="rId3" cstate="print"/>
            <a:stretch>
              <a:fillRect/>
            </a:stretch>
          </p:blipFill>
          <p:spPr>
            <a:xfrm>
              <a:off x="3208020" y="5612892"/>
              <a:ext cx="246888" cy="246888"/>
            </a:xfrm>
            <a:prstGeom prst="rect">
              <a:avLst/>
            </a:prstGeom>
          </p:spPr>
        </p:pic>
        <p:sp>
          <p:nvSpPr>
            <p:cNvPr id="19" name="object 19"/>
            <p:cNvSpPr/>
            <p:nvPr/>
          </p:nvSpPr>
          <p:spPr>
            <a:xfrm>
              <a:off x="3208020" y="5612892"/>
              <a:ext cx="247015" cy="247015"/>
            </a:xfrm>
            <a:custGeom>
              <a:avLst/>
              <a:gdLst/>
              <a:ahLst/>
              <a:cxnLst/>
              <a:rect l="l" t="t" r="r" b="b"/>
              <a:pathLst>
                <a:path w="247014" h="247014">
                  <a:moveTo>
                    <a:pt x="0" y="123444"/>
                  </a:moveTo>
                  <a:lnTo>
                    <a:pt x="9697" y="75395"/>
                  </a:lnTo>
                  <a:lnTo>
                    <a:pt x="36147" y="36156"/>
                  </a:lnTo>
                  <a:lnTo>
                    <a:pt x="75384" y="9701"/>
                  </a:lnTo>
                  <a:lnTo>
                    <a:pt x="123443" y="0"/>
                  </a:lnTo>
                  <a:lnTo>
                    <a:pt x="171503" y="9701"/>
                  </a:lnTo>
                  <a:lnTo>
                    <a:pt x="210740" y="36156"/>
                  </a:lnTo>
                  <a:lnTo>
                    <a:pt x="237190" y="75395"/>
                  </a:lnTo>
                  <a:lnTo>
                    <a:pt x="246888" y="123444"/>
                  </a:lnTo>
                  <a:lnTo>
                    <a:pt x="237190" y="171492"/>
                  </a:lnTo>
                  <a:lnTo>
                    <a:pt x="210740" y="210731"/>
                  </a:lnTo>
                  <a:lnTo>
                    <a:pt x="171503" y="237186"/>
                  </a:lnTo>
                  <a:lnTo>
                    <a:pt x="123443" y="246888"/>
                  </a:lnTo>
                  <a:lnTo>
                    <a:pt x="75384" y="237186"/>
                  </a:lnTo>
                  <a:lnTo>
                    <a:pt x="36147" y="210731"/>
                  </a:lnTo>
                  <a:lnTo>
                    <a:pt x="9697" y="171492"/>
                  </a:lnTo>
                  <a:lnTo>
                    <a:pt x="0" y="123444"/>
                  </a:lnTo>
                  <a:close/>
                </a:path>
              </a:pathLst>
            </a:custGeom>
            <a:ln w="15240">
              <a:solidFill>
                <a:srgbClr val="C87115"/>
              </a:solidFill>
            </a:ln>
          </p:spPr>
          <p:txBody>
            <a:bodyPr wrap="square" lIns="0" tIns="0" rIns="0" bIns="0" rtlCol="0"/>
            <a:lstStyle/>
            <a:p>
              <a:endParaRPr/>
            </a:p>
          </p:txBody>
        </p:sp>
        <p:sp>
          <p:nvSpPr>
            <p:cNvPr id="20" name="object 20"/>
            <p:cNvSpPr/>
            <p:nvPr/>
          </p:nvSpPr>
          <p:spPr>
            <a:xfrm>
              <a:off x="5570220" y="3741419"/>
              <a:ext cx="419100" cy="393700"/>
            </a:xfrm>
            <a:custGeom>
              <a:avLst/>
              <a:gdLst/>
              <a:ahLst/>
              <a:cxnLst/>
              <a:rect l="l" t="t" r="r" b="b"/>
              <a:pathLst>
                <a:path w="419100" h="393700">
                  <a:moveTo>
                    <a:pt x="209550" y="0"/>
                  </a:moveTo>
                  <a:lnTo>
                    <a:pt x="161512" y="5191"/>
                  </a:lnTo>
                  <a:lnTo>
                    <a:pt x="117410" y="19980"/>
                  </a:lnTo>
                  <a:lnTo>
                    <a:pt x="78501" y="43187"/>
                  </a:lnTo>
                  <a:lnTo>
                    <a:pt x="46046" y="73631"/>
                  </a:lnTo>
                  <a:lnTo>
                    <a:pt x="21304" y="110134"/>
                  </a:lnTo>
                  <a:lnTo>
                    <a:pt x="5536" y="151515"/>
                  </a:lnTo>
                  <a:lnTo>
                    <a:pt x="0" y="196595"/>
                  </a:lnTo>
                  <a:lnTo>
                    <a:pt x="5536" y="241676"/>
                  </a:lnTo>
                  <a:lnTo>
                    <a:pt x="21304" y="283057"/>
                  </a:lnTo>
                  <a:lnTo>
                    <a:pt x="46046" y="319560"/>
                  </a:lnTo>
                  <a:lnTo>
                    <a:pt x="78501" y="350004"/>
                  </a:lnTo>
                  <a:lnTo>
                    <a:pt x="117410" y="373211"/>
                  </a:lnTo>
                  <a:lnTo>
                    <a:pt x="161512" y="388000"/>
                  </a:lnTo>
                  <a:lnTo>
                    <a:pt x="209550" y="393191"/>
                  </a:lnTo>
                  <a:lnTo>
                    <a:pt x="257587" y="388000"/>
                  </a:lnTo>
                  <a:lnTo>
                    <a:pt x="301689" y="373211"/>
                  </a:lnTo>
                  <a:lnTo>
                    <a:pt x="340598" y="350004"/>
                  </a:lnTo>
                  <a:lnTo>
                    <a:pt x="373053" y="319560"/>
                  </a:lnTo>
                  <a:lnTo>
                    <a:pt x="397795" y="283057"/>
                  </a:lnTo>
                  <a:lnTo>
                    <a:pt x="413563" y="241676"/>
                  </a:lnTo>
                  <a:lnTo>
                    <a:pt x="419100" y="196595"/>
                  </a:lnTo>
                  <a:lnTo>
                    <a:pt x="413563" y="151515"/>
                  </a:lnTo>
                  <a:lnTo>
                    <a:pt x="397795" y="110134"/>
                  </a:lnTo>
                  <a:lnTo>
                    <a:pt x="373053" y="73631"/>
                  </a:lnTo>
                  <a:lnTo>
                    <a:pt x="340598" y="43187"/>
                  </a:lnTo>
                  <a:lnTo>
                    <a:pt x="301689" y="19980"/>
                  </a:lnTo>
                  <a:lnTo>
                    <a:pt x="257587" y="5191"/>
                  </a:lnTo>
                  <a:lnTo>
                    <a:pt x="209550" y="0"/>
                  </a:lnTo>
                  <a:close/>
                </a:path>
              </a:pathLst>
            </a:custGeom>
            <a:solidFill>
              <a:srgbClr val="FFFF00"/>
            </a:solidFill>
          </p:spPr>
          <p:txBody>
            <a:bodyPr wrap="square" lIns="0" tIns="0" rIns="0" bIns="0" rtlCol="0"/>
            <a:lstStyle/>
            <a:p>
              <a:endParaRPr/>
            </a:p>
          </p:txBody>
        </p:sp>
        <p:sp>
          <p:nvSpPr>
            <p:cNvPr id="21" name="object 21"/>
            <p:cNvSpPr/>
            <p:nvPr/>
          </p:nvSpPr>
          <p:spPr>
            <a:xfrm>
              <a:off x="5570220" y="3741419"/>
              <a:ext cx="419100" cy="393700"/>
            </a:xfrm>
            <a:custGeom>
              <a:avLst/>
              <a:gdLst/>
              <a:ahLst/>
              <a:cxnLst/>
              <a:rect l="l" t="t" r="r" b="b"/>
              <a:pathLst>
                <a:path w="419100" h="393700">
                  <a:moveTo>
                    <a:pt x="0" y="196595"/>
                  </a:moveTo>
                  <a:lnTo>
                    <a:pt x="5536" y="151515"/>
                  </a:lnTo>
                  <a:lnTo>
                    <a:pt x="21304" y="110134"/>
                  </a:lnTo>
                  <a:lnTo>
                    <a:pt x="46046" y="73631"/>
                  </a:lnTo>
                  <a:lnTo>
                    <a:pt x="78501" y="43187"/>
                  </a:lnTo>
                  <a:lnTo>
                    <a:pt x="117410" y="19980"/>
                  </a:lnTo>
                  <a:lnTo>
                    <a:pt x="161512" y="5191"/>
                  </a:lnTo>
                  <a:lnTo>
                    <a:pt x="209550" y="0"/>
                  </a:lnTo>
                  <a:lnTo>
                    <a:pt x="257587" y="5191"/>
                  </a:lnTo>
                  <a:lnTo>
                    <a:pt x="301689" y="19980"/>
                  </a:lnTo>
                  <a:lnTo>
                    <a:pt x="340598" y="43187"/>
                  </a:lnTo>
                  <a:lnTo>
                    <a:pt x="373053" y="73631"/>
                  </a:lnTo>
                  <a:lnTo>
                    <a:pt x="397795" y="110134"/>
                  </a:lnTo>
                  <a:lnTo>
                    <a:pt x="413563" y="151515"/>
                  </a:lnTo>
                  <a:lnTo>
                    <a:pt x="419100" y="196595"/>
                  </a:lnTo>
                  <a:lnTo>
                    <a:pt x="413563" y="241676"/>
                  </a:lnTo>
                  <a:lnTo>
                    <a:pt x="397795" y="283057"/>
                  </a:lnTo>
                  <a:lnTo>
                    <a:pt x="373053" y="319560"/>
                  </a:lnTo>
                  <a:lnTo>
                    <a:pt x="340598" y="350004"/>
                  </a:lnTo>
                  <a:lnTo>
                    <a:pt x="301689" y="373211"/>
                  </a:lnTo>
                  <a:lnTo>
                    <a:pt x="257587" y="388000"/>
                  </a:lnTo>
                  <a:lnTo>
                    <a:pt x="209550" y="393191"/>
                  </a:lnTo>
                  <a:lnTo>
                    <a:pt x="161512" y="388000"/>
                  </a:lnTo>
                  <a:lnTo>
                    <a:pt x="117410" y="373211"/>
                  </a:lnTo>
                  <a:lnTo>
                    <a:pt x="78501" y="350004"/>
                  </a:lnTo>
                  <a:lnTo>
                    <a:pt x="46046" y="319560"/>
                  </a:lnTo>
                  <a:lnTo>
                    <a:pt x="21304" y="283057"/>
                  </a:lnTo>
                  <a:lnTo>
                    <a:pt x="5536" y="241676"/>
                  </a:lnTo>
                  <a:lnTo>
                    <a:pt x="0" y="196595"/>
                  </a:lnTo>
                  <a:close/>
                </a:path>
              </a:pathLst>
            </a:custGeom>
            <a:ln w="15240">
              <a:solidFill>
                <a:srgbClr val="C87115"/>
              </a:solidFill>
            </a:ln>
          </p:spPr>
          <p:txBody>
            <a:bodyPr wrap="square" lIns="0" tIns="0" rIns="0" bIns="0" rtlCol="0"/>
            <a:lstStyle/>
            <a:p>
              <a:endParaRPr/>
            </a:p>
          </p:txBody>
        </p:sp>
        <p:sp>
          <p:nvSpPr>
            <p:cNvPr id="22" name="object 22"/>
            <p:cNvSpPr/>
            <p:nvPr/>
          </p:nvSpPr>
          <p:spPr>
            <a:xfrm>
              <a:off x="8511540" y="2836164"/>
              <a:ext cx="871855" cy="759460"/>
            </a:xfrm>
            <a:custGeom>
              <a:avLst/>
              <a:gdLst/>
              <a:ahLst/>
              <a:cxnLst/>
              <a:rect l="l" t="t" r="r" b="b"/>
              <a:pathLst>
                <a:path w="871854" h="759460">
                  <a:moveTo>
                    <a:pt x="435863" y="0"/>
                  </a:moveTo>
                  <a:lnTo>
                    <a:pt x="385043" y="2553"/>
                  </a:lnTo>
                  <a:lnTo>
                    <a:pt x="335942" y="10023"/>
                  </a:lnTo>
                  <a:lnTo>
                    <a:pt x="288887" y="22126"/>
                  </a:lnTo>
                  <a:lnTo>
                    <a:pt x="244206" y="38575"/>
                  </a:lnTo>
                  <a:lnTo>
                    <a:pt x="202227" y="59086"/>
                  </a:lnTo>
                  <a:lnTo>
                    <a:pt x="163276" y="83375"/>
                  </a:lnTo>
                  <a:lnTo>
                    <a:pt x="127682" y="111156"/>
                  </a:lnTo>
                  <a:lnTo>
                    <a:pt x="95772" y="142145"/>
                  </a:lnTo>
                  <a:lnTo>
                    <a:pt x="67872" y="176056"/>
                  </a:lnTo>
                  <a:lnTo>
                    <a:pt x="44311" y="212604"/>
                  </a:lnTo>
                  <a:lnTo>
                    <a:pt x="25416" y="251505"/>
                  </a:lnTo>
                  <a:lnTo>
                    <a:pt x="11514" y="292474"/>
                  </a:lnTo>
                  <a:lnTo>
                    <a:pt x="2933" y="335226"/>
                  </a:lnTo>
                  <a:lnTo>
                    <a:pt x="0" y="379475"/>
                  </a:lnTo>
                  <a:lnTo>
                    <a:pt x="2933" y="423725"/>
                  </a:lnTo>
                  <a:lnTo>
                    <a:pt x="11514" y="466477"/>
                  </a:lnTo>
                  <a:lnTo>
                    <a:pt x="25416" y="507446"/>
                  </a:lnTo>
                  <a:lnTo>
                    <a:pt x="44311" y="546347"/>
                  </a:lnTo>
                  <a:lnTo>
                    <a:pt x="67872" y="582895"/>
                  </a:lnTo>
                  <a:lnTo>
                    <a:pt x="95772" y="616806"/>
                  </a:lnTo>
                  <a:lnTo>
                    <a:pt x="127682" y="647795"/>
                  </a:lnTo>
                  <a:lnTo>
                    <a:pt x="163276" y="675576"/>
                  </a:lnTo>
                  <a:lnTo>
                    <a:pt x="202227" y="699865"/>
                  </a:lnTo>
                  <a:lnTo>
                    <a:pt x="244206" y="720376"/>
                  </a:lnTo>
                  <a:lnTo>
                    <a:pt x="288887" y="736825"/>
                  </a:lnTo>
                  <a:lnTo>
                    <a:pt x="335942" y="748928"/>
                  </a:lnTo>
                  <a:lnTo>
                    <a:pt x="385043" y="756398"/>
                  </a:lnTo>
                  <a:lnTo>
                    <a:pt x="435863" y="758951"/>
                  </a:lnTo>
                  <a:lnTo>
                    <a:pt x="486684" y="756398"/>
                  </a:lnTo>
                  <a:lnTo>
                    <a:pt x="535785" y="748928"/>
                  </a:lnTo>
                  <a:lnTo>
                    <a:pt x="582840" y="736825"/>
                  </a:lnTo>
                  <a:lnTo>
                    <a:pt x="627521" y="720376"/>
                  </a:lnTo>
                  <a:lnTo>
                    <a:pt x="669500" y="699865"/>
                  </a:lnTo>
                  <a:lnTo>
                    <a:pt x="708451" y="675576"/>
                  </a:lnTo>
                  <a:lnTo>
                    <a:pt x="744045" y="647795"/>
                  </a:lnTo>
                  <a:lnTo>
                    <a:pt x="775955" y="616806"/>
                  </a:lnTo>
                  <a:lnTo>
                    <a:pt x="803855" y="582895"/>
                  </a:lnTo>
                  <a:lnTo>
                    <a:pt x="827416" y="546347"/>
                  </a:lnTo>
                  <a:lnTo>
                    <a:pt x="846311" y="507446"/>
                  </a:lnTo>
                  <a:lnTo>
                    <a:pt x="860213" y="466477"/>
                  </a:lnTo>
                  <a:lnTo>
                    <a:pt x="868794" y="423725"/>
                  </a:lnTo>
                  <a:lnTo>
                    <a:pt x="871727" y="379475"/>
                  </a:lnTo>
                  <a:lnTo>
                    <a:pt x="868794" y="335226"/>
                  </a:lnTo>
                  <a:lnTo>
                    <a:pt x="860213" y="292474"/>
                  </a:lnTo>
                  <a:lnTo>
                    <a:pt x="846311" y="251505"/>
                  </a:lnTo>
                  <a:lnTo>
                    <a:pt x="827416" y="212604"/>
                  </a:lnTo>
                  <a:lnTo>
                    <a:pt x="803855" y="176056"/>
                  </a:lnTo>
                  <a:lnTo>
                    <a:pt x="775955" y="142145"/>
                  </a:lnTo>
                  <a:lnTo>
                    <a:pt x="744045" y="111156"/>
                  </a:lnTo>
                  <a:lnTo>
                    <a:pt x="708451" y="83375"/>
                  </a:lnTo>
                  <a:lnTo>
                    <a:pt x="669500" y="59086"/>
                  </a:lnTo>
                  <a:lnTo>
                    <a:pt x="627521" y="38575"/>
                  </a:lnTo>
                  <a:lnTo>
                    <a:pt x="582840" y="22126"/>
                  </a:lnTo>
                  <a:lnTo>
                    <a:pt x="535785" y="10023"/>
                  </a:lnTo>
                  <a:lnTo>
                    <a:pt x="486684" y="2553"/>
                  </a:lnTo>
                  <a:lnTo>
                    <a:pt x="435863" y="0"/>
                  </a:lnTo>
                  <a:close/>
                </a:path>
              </a:pathLst>
            </a:custGeom>
            <a:solidFill>
              <a:srgbClr val="F1F1F1"/>
            </a:solidFill>
          </p:spPr>
          <p:txBody>
            <a:bodyPr wrap="square" lIns="0" tIns="0" rIns="0" bIns="0" rtlCol="0"/>
            <a:lstStyle/>
            <a:p>
              <a:endParaRPr/>
            </a:p>
          </p:txBody>
        </p:sp>
        <p:sp>
          <p:nvSpPr>
            <p:cNvPr id="23" name="object 23"/>
            <p:cNvSpPr/>
            <p:nvPr/>
          </p:nvSpPr>
          <p:spPr>
            <a:xfrm>
              <a:off x="8511540" y="2836164"/>
              <a:ext cx="871855" cy="759460"/>
            </a:xfrm>
            <a:custGeom>
              <a:avLst/>
              <a:gdLst/>
              <a:ahLst/>
              <a:cxnLst/>
              <a:rect l="l" t="t" r="r" b="b"/>
              <a:pathLst>
                <a:path w="871854" h="759460">
                  <a:moveTo>
                    <a:pt x="0" y="379475"/>
                  </a:moveTo>
                  <a:lnTo>
                    <a:pt x="2933" y="335226"/>
                  </a:lnTo>
                  <a:lnTo>
                    <a:pt x="11514" y="292474"/>
                  </a:lnTo>
                  <a:lnTo>
                    <a:pt x="25416" y="251505"/>
                  </a:lnTo>
                  <a:lnTo>
                    <a:pt x="44311" y="212604"/>
                  </a:lnTo>
                  <a:lnTo>
                    <a:pt x="67872" y="176056"/>
                  </a:lnTo>
                  <a:lnTo>
                    <a:pt x="95772" y="142145"/>
                  </a:lnTo>
                  <a:lnTo>
                    <a:pt x="127682" y="111156"/>
                  </a:lnTo>
                  <a:lnTo>
                    <a:pt x="163276" y="83375"/>
                  </a:lnTo>
                  <a:lnTo>
                    <a:pt x="202227" y="59086"/>
                  </a:lnTo>
                  <a:lnTo>
                    <a:pt x="244206" y="38575"/>
                  </a:lnTo>
                  <a:lnTo>
                    <a:pt x="288887" y="22126"/>
                  </a:lnTo>
                  <a:lnTo>
                    <a:pt x="335942" y="10023"/>
                  </a:lnTo>
                  <a:lnTo>
                    <a:pt x="385043" y="2553"/>
                  </a:lnTo>
                  <a:lnTo>
                    <a:pt x="435863" y="0"/>
                  </a:lnTo>
                  <a:lnTo>
                    <a:pt x="486684" y="2553"/>
                  </a:lnTo>
                  <a:lnTo>
                    <a:pt x="535785" y="10023"/>
                  </a:lnTo>
                  <a:lnTo>
                    <a:pt x="582840" y="22126"/>
                  </a:lnTo>
                  <a:lnTo>
                    <a:pt x="627521" y="38575"/>
                  </a:lnTo>
                  <a:lnTo>
                    <a:pt x="669500" y="59086"/>
                  </a:lnTo>
                  <a:lnTo>
                    <a:pt x="708451" y="83375"/>
                  </a:lnTo>
                  <a:lnTo>
                    <a:pt x="744045" y="111156"/>
                  </a:lnTo>
                  <a:lnTo>
                    <a:pt x="775955" y="142145"/>
                  </a:lnTo>
                  <a:lnTo>
                    <a:pt x="803855" y="176056"/>
                  </a:lnTo>
                  <a:lnTo>
                    <a:pt x="827416" y="212604"/>
                  </a:lnTo>
                  <a:lnTo>
                    <a:pt x="846311" y="251505"/>
                  </a:lnTo>
                  <a:lnTo>
                    <a:pt x="860213" y="292474"/>
                  </a:lnTo>
                  <a:lnTo>
                    <a:pt x="868794" y="335226"/>
                  </a:lnTo>
                  <a:lnTo>
                    <a:pt x="871727" y="379475"/>
                  </a:lnTo>
                  <a:lnTo>
                    <a:pt x="868794" y="423725"/>
                  </a:lnTo>
                  <a:lnTo>
                    <a:pt x="860213" y="466477"/>
                  </a:lnTo>
                  <a:lnTo>
                    <a:pt x="846311" y="507446"/>
                  </a:lnTo>
                  <a:lnTo>
                    <a:pt x="827416" y="546347"/>
                  </a:lnTo>
                  <a:lnTo>
                    <a:pt x="803855" y="582895"/>
                  </a:lnTo>
                  <a:lnTo>
                    <a:pt x="775955" y="616806"/>
                  </a:lnTo>
                  <a:lnTo>
                    <a:pt x="744045" y="647795"/>
                  </a:lnTo>
                  <a:lnTo>
                    <a:pt x="708451" y="675576"/>
                  </a:lnTo>
                  <a:lnTo>
                    <a:pt x="669500" y="699865"/>
                  </a:lnTo>
                  <a:lnTo>
                    <a:pt x="627521" y="720376"/>
                  </a:lnTo>
                  <a:lnTo>
                    <a:pt x="582840" y="736825"/>
                  </a:lnTo>
                  <a:lnTo>
                    <a:pt x="535785" y="748928"/>
                  </a:lnTo>
                  <a:lnTo>
                    <a:pt x="486684" y="756398"/>
                  </a:lnTo>
                  <a:lnTo>
                    <a:pt x="435863" y="758951"/>
                  </a:lnTo>
                  <a:lnTo>
                    <a:pt x="385043" y="756398"/>
                  </a:lnTo>
                  <a:lnTo>
                    <a:pt x="335942" y="748928"/>
                  </a:lnTo>
                  <a:lnTo>
                    <a:pt x="288887" y="736825"/>
                  </a:lnTo>
                  <a:lnTo>
                    <a:pt x="244206" y="720376"/>
                  </a:lnTo>
                  <a:lnTo>
                    <a:pt x="202227" y="699865"/>
                  </a:lnTo>
                  <a:lnTo>
                    <a:pt x="163276" y="675576"/>
                  </a:lnTo>
                  <a:lnTo>
                    <a:pt x="127682" y="647795"/>
                  </a:lnTo>
                  <a:lnTo>
                    <a:pt x="95772" y="616806"/>
                  </a:lnTo>
                  <a:lnTo>
                    <a:pt x="67872" y="582895"/>
                  </a:lnTo>
                  <a:lnTo>
                    <a:pt x="44311" y="546347"/>
                  </a:lnTo>
                  <a:lnTo>
                    <a:pt x="25416" y="507446"/>
                  </a:lnTo>
                  <a:lnTo>
                    <a:pt x="11514" y="466477"/>
                  </a:lnTo>
                  <a:lnTo>
                    <a:pt x="2933" y="423725"/>
                  </a:lnTo>
                  <a:lnTo>
                    <a:pt x="0" y="379475"/>
                  </a:lnTo>
                  <a:close/>
                </a:path>
              </a:pathLst>
            </a:custGeom>
            <a:ln w="15240">
              <a:solidFill>
                <a:srgbClr val="C87115"/>
              </a:solidFill>
            </a:ln>
          </p:spPr>
          <p:txBody>
            <a:bodyPr wrap="square" lIns="0" tIns="0" rIns="0" bIns="0" rtlCol="0"/>
            <a:lstStyle/>
            <a:p>
              <a:endParaRPr/>
            </a:p>
          </p:txBody>
        </p:sp>
      </p:grpSp>
      <p:sp>
        <p:nvSpPr>
          <p:cNvPr id="25" name="object 25"/>
          <p:cNvSpPr txBox="1">
            <a:spLocks noGrp="1"/>
          </p:cNvSpPr>
          <p:nvPr>
            <p:ph type="title"/>
          </p:nvPr>
        </p:nvSpPr>
        <p:spPr>
          <a:xfrm>
            <a:off x="10798302" y="268985"/>
            <a:ext cx="511809" cy="1488440"/>
          </a:xfrm>
          <a:prstGeom prst="rect">
            <a:avLst/>
          </a:prstGeom>
        </p:spPr>
        <p:txBody>
          <a:bodyPr vert="horz" wrap="square" lIns="0" tIns="12700" rIns="0" bIns="0" rtlCol="0">
            <a:spAutoFit/>
          </a:bodyPr>
          <a:lstStyle/>
          <a:p>
            <a:pPr marL="12700">
              <a:lnSpc>
                <a:spcPct val="100000"/>
              </a:lnSpc>
              <a:spcBef>
                <a:spcPts val="100"/>
              </a:spcBef>
            </a:pPr>
            <a:r>
              <a:rPr sz="9600" spc="-1610" dirty="0">
                <a:solidFill>
                  <a:srgbClr val="006FC0"/>
                </a:solidFill>
              </a:rPr>
              <a:t>?</a:t>
            </a:r>
            <a:endParaRPr sz="9600" dirty="0"/>
          </a:p>
        </p:txBody>
      </p:sp>
      <p:sp>
        <p:nvSpPr>
          <p:cNvPr id="26" name="Rectangle 25"/>
          <p:cNvSpPr/>
          <p:nvPr/>
        </p:nvSpPr>
        <p:spPr>
          <a:xfrm>
            <a:off x="10193982" y="1557410"/>
            <a:ext cx="1796402" cy="2328790"/>
          </a:xfrm>
          <a:prstGeom prst="rect">
            <a:avLst/>
          </a:prstGeom>
        </p:spPr>
        <p:txBody>
          <a:bodyPr wrap="square">
            <a:spAutoFit/>
          </a:bodyPr>
          <a:lstStyle/>
          <a:p>
            <a:pPr algn="ctr"/>
            <a:r>
              <a:rPr lang="en-US"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rPr>
              <a:t>Research problem</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marL="609600" marR="0">
              <a:lnSpc>
                <a:spcPct val="91000"/>
              </a:lnSpc>
              <a:spcBef>
                <a:spcPts val="0"/>
              </a:spcBef>
              <a:spcAft>
                <a:spcPts val="0"/>
              </a:spcAft>
            </a:pPr>
            <a:r>
              <a:rPr lang="en-US"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rPr>
              <a:t>+</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a:lnSpc>
                <a:spcPts val="190"/>
              </a:lnSpc>
            </a:pPr>
            <a:r>
              <a:rPr lang="en-US" sz="3000" b="1" dirty="0">
                <a:latin typeface="DilleniaUPC" panose="02020603050405020304" pitchFamily="18" charset="-34"/>
                <a:ea typeface="Times New Roman" panose="02020603050405020304" pitchFamily="18" charset="0"/>
                <a:cs typeface="DilleniaUPC" panose="02020603050405020304" pitchFamily="18" charset="-34"/>
              </a:rPr>
              <a:t> </a:t>
            </a:r>
            <a:endParaRPr lang="en-US" sz="3000" b="1" dirty="0">
              <a:latin typeface="DilleniaUPC" panose="02020603050405020304" pitchFamily="18" charset="-34"/>
              <a:ea typeface="Calibri" panose="020F0502020204030204" pitchFamily="34" charset="0"/>
              <a:cs typeface="DilleniaUPC" panose="02020603050405020304" pitchFamily="18" charset="-34"/>
            </a:endParaRPr>
          </a:p>
          <a:p>
            <a:pPr marR="241300" lvl="0" algn="ctr">
              <a:lnSpc>
                <a:spcPct val="89000"/>
              </a:lnSpc>
              <a:spcBef>
                <a:spcPts val="0"/>
              </a:spcBef>
              <a:spcAft>
                <a:spcPts val="0"/>
              </a:spcAft>
              <a:tabLst>
                <a:tab pos="577215" algn="l"/>
              </a:tabLst>
            </a:pPr>
            <a:r>
              <a:rPr lang="en-US" sz="3000" b="1" dirty="0">
                <a:solidFill>
                  <a:srgbClr val="FFFFFF"/>
                </a:solidFill>
                <a:latin typeface="DilleniaUPC" panose="02020603050405020304" pitchFamily="18" charset="-34"/>
                <a:ea typeface="BrowalliaUPC" panose="020B0604020202020204" pitchFamily="34" charset="-34"/>
                <a:cs typeface="DilleniaUPC" panose="02020603050405020304" pitchFamily="18" charset="-34"/>
              </a:rPr>
              <a:t>Research question</a:t>
            </a:r>
            <a:endParaRPr lang="en-US" sz="3000" b="1" dirty="0">
              <a:effectLst/>
              <a:latin typeface="DilleniaUPC" panose="02020603050405020304" pitchFamily="18" charset="-34"/>
              <a:ea typeface="Calibri" panose="020F0502020204030204" pitchFamily="34" charset="0"/>
              <a:cs typeface="DilleniaUPC" panose="02020603050405020304" pitchFamily="18" charset="-34"/>
            </a:endParaRPr>
          </a:p>
        </p:txBody>
      </p:sp>
      <p:sp>
        <p:nvSpPr>
          <p:cNvPr id="27" name="Rectangle 26"/>
          <p:cNvSpPr/>
          <p:nvPr/>
        </p:nvSpPr>
        <p:spPr>
          <a:xfrm>
            <a:off x="4808038" y="1914523"/>
            <a:ext cx="5287765" cy="1015663"/>
          </a:xfrm>
          <a:prstGeom prst="rect">
            <a:avLst/>
          </a:prstGeom>
        </p:spPr>
        <p:txBody>
          <a:bodyPr wrap="square">
            <a:spAutoFit/>
          </a:bodyPr>
          <a:lstStyle/>
          <a:p>
            <a:pPr lvl="0"/>
            <a:r>
              <a:rPr lang="en-US" sz="3000" b="1" dirty="0">
                <a:solidFill>
                  <a:prstClr val="black"/>
                </a:solidFill>
                <a:latin typeface="DilleniaUPC" panose="02020603050405020304" pitchFamily="18" charset="-34"/>
                <a:cs typeface="DilleniaUPC" panose="02020603050405020304" pitchFamily="18" charset="-34"/>
              </a:rPr>
              <a:t>                             Provincial or area policy</a:t>
            </a:r>
            <a:endParaRPr lang="th-TH" sz="3000" b="1" dirty="0">
              <a:solidFill>
                <a:prstClr val="black"/>
              </a:solidFill>
              <a:latin typeface="DilleniaUPC" panose="02020603050405020304" pitchFamily="18" charset="-34"/>
              <a:cs typeface="DilleniaUPC" panose="02020603050405020304" pitchFamily="18" charset="-34"/>
            </a:endParaRPr>
          </a:p>
          <a:p>
            <a:r>
              <a:rPr lang="en-US" sz="3000" b="1" dirty="0">
                <a:latin typeface="DilleniaUPC" panose="02020603050405020304" pitchFamily="18" charset="-34"/>
                <a:cs typeface="DilleniaUPC" panose="02020603050405020304" pitchFamily="18" charset="-34"/>
              </a:rPr>
              <a:t>Government target policy</a:t>
            </a:r>
            <a:endParaRPr lang="th-TH" sz="3000" b="1" dirty="0">
              <a:latin typeface="DilleniaUPC" panose="02020603050405020304" pitchFamily="18" charset="-34"/>
              <a:cs typeface="DilleniaUPC" panose="02020603050405020304" pitchFamily="18" charset="-34"/>
            </a:endParaRPr>
          </a:p>
        </p:txBody>
      </p:sp>
      <p:sp>
        <p:nvSpPr>
          <p:cNvPr id="28" name="Rectangle 27"/>
          <p:cNvSpPr/>
          <p:nvPr/>
        </p:nvSpPr>
        <p:spPr>
          <a:xfrm>
            <a:off x="888746" y="3240779"/>
            <a:ext cx="7421443" cy="555217"/>
          </a:xfrm>
          <a:prstGeom prst="rect">
            <a:avLst/>
          </a:prstGeom>
        </p:spPr>
        <p:txBody>
          <a:bodyPr wrap="square">
            <a:spAutoFit/>
          </a:bodyPr>
          <a:lstStyle/>
          <a:p>
            <a:pPr marL="2806700" marR="0">
              <a:lnSpc>
                <a:spcPct val="92000"/>
              </a:lnSpc>
              <a:spcBef>
                <a:spcPts val="0"/>
              </a:spcBef>
              <a:spcAft>
                <a:spcPts val="0"/>
              </a:spcAft>
            </a:pPr>
            <a:r>
              <a:rPr lang="en-US" sz="3200" b="1" dirty="0">
                <a:latin typeface="DilleniaUPC" panose="02020603050405020304" pitchFamily="18" charset="-34"/>
                <a:ea typeface="DilleniaUPC" panose="02020603050405020304" pitchFamily="18" charset="-34"/>
                <a:cs typeface="Arial" panose="020B0604020202020204" pitchFamily="34" charset="0"/>
              </a:rPr>
              <a:t>National strategy</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28"/>
          <p:cNvSpPr/>
          <p:nvPr/>
        </p:nvSpPr>
        <p:spPr>
          <a:xfrm>
            <a:off x="610293" y="4590476"/>
            <a:ext cx="7228162" cy="600164"/>
          </a:xfrm>
          <a:prstGeom prst="rect">
            <a:avLst/>
          </a:prstGeom>
        </p:spPr>
        <p:txBody>
          <a:bodyPr wrap="square">
            <a:spAutoFit/>
          </a:bodyPr>
          <a:lstStyle/>
          <a:p>
            <a:pPr marL="1714500" marR="0">
              <a:spcBef>
                <a:spcPts val="0"/>
              </a:spcBef>
              <a:spcAft>
                <a:spcPts val="0"/>
              </a:spcAft>
            </a:pPr>
            <a:r>
              <a:rPr lang="en-US" sz="3300" b="1" dirty="0">
                <a:latin typeface="DilleniaUPC" panose="02020603050405020304" pitchFamily="18" charset="-34"/>
                <a:ea typeface="DilleniaUPC" panose="02020603050405020304" pitchFamily="18" charset="-34"/>
                <a:cs typeface="DilleniaUPC" panose="02020603050405020304" pitchFamily="18" charset="-34"/>
              </a:rPr>
              <a:t>Policy and national research strategy</a:t>
            </a:r>
            <a:endParaRPr lang="en-US" sz="1000" dirty="0">
              <a:effectLst/>
              <a:latin typeface="DilleniaUPC" panose="02020603050405020304" pitchFamily="18" charset="-34"/>
              <a:ea typeface="Calibri" panose="020F0502020204030204" pitchFamily="34" charset="0"/>
              <a:cs typeface="DilleniaUPC" panose="02020603050405020304" pitchFamily="18" charset="-34"/>
            </a:endParaRPr>
          </a:p>
        </p:txBody>
      </p:sp>
      <p:sp>
        <p:nvSpPr>
          <p:cNvPr id="30" name="Rectangle 29"/>
          <p:cNvSpPr/>
          <p:nvPr/>
        </p:nvSpPr>
        <p:spPr>
          <a:xfrm>
            <a:off x="850646" y="5716061"/>
            <a:ext cx="6096000" cy="553998"/>
          </a:xfrm>
          <a:prstGeom prst="rect">
            <a:avLst/>
          </a:prstGeom>
        </p:spPr>
        <p:txBody>
          <a:bodyPr>
            <a:spAutoFit/>
          </a:bodyPr>
          <a:lstStyle/>
          <a:p>
            <a:pPr marL="342900" marR="0">
              <a:spcBef>
                <a:spcPts val="0"/>
              </a:spcBef>
              <a:spcAft>
                <a:spcPts val="0"/>
              </a:spcAft>
            </a:pPr>
            <a:r>
              <a:rPr lang="en-US" sz="3000" b="1" dirty="0">
                <a:latin typeface="DilleniaUPC" panose="02020603050405020304" pitchFamily="18" charset="-34"/>
                <a:ea typeface="DilleniaUPC" panose="02020603050405020304" pitchFamily="18" charset="-34"/>
                <a:cs typeface="DilleniaUPC" panose="02020603050405020304" pitchFamily="18" charset="-34"/>
              </a:rPr>
              <a:t>Economic development plan and national society</a:t>
            </a:r>
            <a:endParaRPr lang="en-US" sz="3000" dirty="0">
              <a:effectLst/>
              <a:latin typeface="DilleniaUPC" panose="02020603050405020304" pitchFamily="18" charset="-34"/>
              <a:ea typeface="Calibri" panose="020F0502020204030204" pitchFamily="34" charset="0"/>
              <a:cs typeface="DilleniaUPC" panose="02020603050405020304" pitchFamily="18" charset="-34"/>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BD90F86-E000-46A0-A78C-481FD1AF0F02}"/>
              </a:ext>
            </a:extLst>
          </p:cNvPr>
          <p:cNvSpPr>
            <a:spLocks noGrp="1"/>
          </p:cNvSpPr>
          <p:nvPr>
            <p:ph type="title"/>
          </p:nvPr>
        </p:nvSpPr>
        <p:spPr>
          <a:xfrm>
            <a:off x="1066800" y="69273"/>
            <a:ext cx="9497314" cy="615553"/>
          </a:xfrm>
        </p:spPr>
        <p:txBody>
          <a:bodyPr/>
          <a:lstStyle/>
          <a:p>
            <a:r>
              <a:rPr lang="en-US" sz="4000" dirty="0"/>
              <a:t>Things to know…community context </a:t>
            </a:r>
          </a:p>
        </p:txBody>
      </p:sp>
      <p:sp>
        <p:nvSpPr>
          <p:cNvPr id="3" name="ตัวแทนข้อความ 2">
            <a:extLst>
              <a:ext uri="{FF2B5EF4-FFF2-40B4-BE49-F238E27FC236}">
                <a16:creationId xmlns:a16="http://schemas.microsoft.com/office/drawing/2014/main" id="{3D578C21-600F-41E5-9AA6-E7C85C2007E4}"/>
              </a:ext>
            </a:extLst>
          </p:cNvPr>
          <p:cNvSpPr>
            <a:spLocks noGrp="1"/>
          </p:cNvSpPr>
          <p:nvPr>
            <p:ph type="body" idx="1"/>
          </p:nvPr>
        </p:nvSpPr>
        <p:spPr>
          <a:xfrm>
            <a:off x="1091738" y="1295400"/>
            <a:ext cx="9497314" cy="6894195"/>
          </a:xfrm>
        </p:spPr>
        <p:txBody>
          <a:bodyPr/>
          <a:lstStyle/>
          <a:p>
            <a:pPr marL="571500" indent="-571500">
              <a:buFont typeface="Wingdings 3" panose="05040102010807070707" pitchFamily="18" charset="2"/>
              <a:buChar char="´"/>
            </a:pPr>
            <a:r>
              <a:rPr lang="en-US" sz="3200" dirty="0">
                <a:solidFill>
                  <a:schemeClr val="tx1"/>
                </a:solidFill>
                <a:latin typeface="Angsana New" panose="02020603050405020304" pitchFamily="18" charset="-34"/>
                <a:cs typeface="Angsana New" panose="02020603050405020304" pitchFamily="18" charset="-34"/>
              </a:rPr>
              <a:t>Knowing the area : </a:t>
            </a:r>
            <a:r>
              <a:rPr lang="en-US" sz="3200" dirty="0">
                <a:solidFill>
                  <a:srgbClr val="FF0000"/>
                </a:solidFill>
                <a:latin typeface="Angsana New" panose="02020603050405020304" pitchFamily="18" charset="-34"/>
                <a:cs typeface="Angsana New" panose="02020603050405020304" pitchFamily="18" charset="-34"/>
              </a:rPr>
              <a:t>knowing the location, weather, soil, water, wind, fire.</a:t>
            </a:r>
          </a:p>
          <a:p>
            <a:pPr marL="571500" indent="-571500">
              <a:buFont typeface="Wingdings 3" panose="05040102010807070707" pitchFamily="18" charset="2"/>
              <a:buChar char="´"/>
            </a:pPr>
            <a:r>
              <a:rPr lang="en-US" sz="3200" dirty="0">
                <a:latin typeface="Angsana New" panose="02020603050405020304" pitchFamily="18" charset="-34"/>
                <a:cs typeface="Angsana New" panose="02020603050405020304" pitchFamily="18" charset="-34"/>
              </a:rPr>
              <a:t>Knowing the background : </a:t>
            </a:r>
            <a:r>
              <a:rPr lang="en-US" sz="3200" dirty="0">
                <a:solidFill>
                  <a:srgbClr val="FF0000"/>
                </a:solidFill>
                <a:latin typeface="Angsana New" panose="02020603050405020304" pitchFamily="18" charset="-34"/>
                <a:cs typeface="Angsana New" panose="02020603050405020304" pitchFamily="18" charset="-34"/>
              </a:rPr>
              <a:t>knowledge the</a:t>
            </a:r>
            <a:r>
              <a:rPr lang="en-US" sz="3200" dirty="0">
                <a:latin typeface="Angsana New" panose="02020603050405020304" pitchFamily="18" charset="-34"/>
                <a:cs typeface="Angsana New" panose="02020603050405020304" pitchFamily="18" charset="-34"/>
              </a:rPr>
              <a:t> </a:t>
            </a:r>
            <a:r>
              <a:rPr lang="en-US" sz="3200" dirty="0">
                <a:solidFill>
                  <a:srgbClr val="FF0000"/>
                </a:solidFill>
                <a:latin typeface="Angsana New" panose="02020603050405020304" pitchFamily="18" charset="-34"/>
                <a:cs typeface="Angsana New" panose="02020603050405020304" pitchFamily="18" charset="-34"/>
              </a:rPr>
              <a:t>research area such as the 3 southern border provinces.</a:t>
            </a:r>
          </a:p>
          <a:p>
            <a:pPr marL="571500" indent="-571500">
              <a:buFont typeface="Wingdings 3" panose="05040102010807070707" pitchFamily="18" charset="2"/>
              <a:buChar char="´"/>
            </a:pPr>
            <a:r>
              <a:rPr lang="en-US" sz="3200" dirty="0">
                <a:latin typeface="Angsana New" panose="02020603050405020304" pitchFamily="18" charset="-34"/>
                <a:cs typeface="Angsana New" panose="02020603050405020304" pitchFamily="18" charset="-34"/>
              </a:rPr>
              <a:t>Knowing the community : </a:t>
            </a:r>
            <a:r>
              <a:rPr lang="en-US" sz="3200" dirty="0">
                <a:solidFill>
                  <a:srgbClr val="FF0000"/>
                </a:solidFill>
                <a:latin typeface="Angsana New" panose="02020603050405020304" pitchFamily="18" charset="-34"/>
                <a:cs typeface="Angsana New" panose="02020603050405020304" pitchFamily="18" charset="-34"/>
              </a:rPr>
              <a:t>knowing the urban rural and organizational communities.</a:t>
            </a:r>
          </a:p>
          <a:p>
            <a:pPr marL="571500" indent="-571500">
              <a:buFont typeface="Wingdings 3" panose="05040102010807070707" pitchFamily="18" charset="2"/>
              <a:buChar char="´"/>
            </a:pPr>
            <a:r>
              <a:rPr lang="en-US" sz="3200" dirty="0">
                <a:latin typeface="Angsana New" panose="02020603050405020304" pitchFamily="18" charset="-34"/>
                <a:cs typeface="Angsana New" panose="02020603050405020304" pitchFamily="18" charset="-34"/>
              </a:rPr>
              <a:t>Knowledge of classification : </a:t>
            </a:r>
            <a:r>
              <a:rPr lang="en-US" sz="3200" dirty="0">
                <a:solidFill>
                  <a:srgbClr val="FF0000"/>
                </a:solidFill>
                <a:latin typeface="Angsana New" panose="02020603050405020304" pitchFamily="18" charset="-34"/>
                <a:cs typeface="Angsana New" panose="02020603050405020304" pitchFamily="18" charset="-34"/>
              </a:rPr>
              <a:t>knowing the differences between research areas and other areas. </a:t>
            </a:r>
          </a:p>
          <a:p>
            <a:pPr marL="571500" indent="-571500">
              <a:buFont typeface="Wingdings 3" panose="05040102010807070707" pitchFamily="18" charset="2"/>
              <a:buChar char="´"/>
            </a:pPr>
            <a:r>
              <a:rPr lang="en-US" sz="3200" dirty="0">
                <a:latin typeface="Angsana New" panose="02020603050405020304" pitchFamily="18" charset="-34"/>
                <a:cs typeface="Angsana New" panose="02020603050405020304" pitchFamily="18" charset="-34"/>
              </a:rPr>
              <a:t>Assessment knowledge : </a:t>
            </a:r>
            <a:r>
              <a:rPr lang="en-US" sz="3200" dirty="0">
                <a:solidFill>
                  <a:srgbClr val="FF0000"/>
                </a:solidFill>
                <a:latin typeface="Angsana New" panose="02020603050405020304" pitchFamily="18" charset="-34"/>
                <a:cs typeface="Angsana New" panose="02020603050405020304" pitchFamily="18" charset="-34"/>
              </a:rPr>
              <a:t>knowing how to gather information and how to measure results, what theory evaluates.</a:t>
            </a:r>
          </a:p>
          <a:p>
            <a:pPr marL="571500" indent="-571500">
              <a:buFont typeface="Wingdings 3" panose="05040102010807070707" pitchFamily="18" charset="2"/>
              <a:buChar char="´"/>
            </a:pPr>
            <a:r>
              <a:rPr lang="en-US" sz="3200" dirty="0">
                <a:latin typeface="Angsana New" panose="02020603050405020304" pitchFamily="18" charset="-34"/>
                <a:cs typeface="Angsana New" panose="02020603050405020304" pitchFamily="18" charset="-34"/>
              </a:rPr>
              <a:t>Network knowledge : </a:t>
            </a:r>
            <a:r>
              <a:rPr lang="en-US" sz="3200" dirty="0">
                <a:solidFill>
                  <a:srgbClr val="FF0000"/>
                </a:solidFill>
                <a:latin typeface="Angsana New" panose="02020603050405020304" pitchFamily="18" charset="-34"/>
                <a:cs typeface="Angsana New" panose="02020603050405020304" pitchFamily="18" charset="-34"/>
              </a:rPr>
              <a:t>knowing who to collect data from, where to store the network.</a:t>
            </a:r>
          </a:p>
          <a:p>
            <a:pPr marL="571500" indent="-571500">
              <a:buFont typeface="Wingdings 3" panose="05040102010807070707" pitchFamily="18" charset="2"/>
              <a:buChar char="´"/>
            </a:pPr>
            <a:endParaRPr lang="en-US" sz="3200" dirty="0">
              <a:latin typeface="Angsana New" panose="02020603050405020304" pitchFamily="18" charset="-34"/>
              <a:cs typeface="Angsana New" panose="02020603050405020304" pitchFamily="18" charset="-34"/>
            </a:endParaRPr>
          </a:p>
          <a:p>
            <a:pPr marL="571500" indent="-571500">
              <a:buFont typeface="Wingdings 3" panose="05040102010807070707" pitchFamily="18" charset="2"/>
              <a:buChar char="´"/>
            </a:pPr>
            <a:endParaRPr lang="en-US" sz="3200" dirty="0">
              <a:latin typeface="Angsana New" panose="02020603050405020304" pitchFamily="18" charset="-34"/>
              <a:cs typeface="Angsana New" panose="02020603050405020304" pitchFamily="18" charset="-34"/>
            </a:endParaRPr>
          </a:p>
          <a:p>
            <a:pPr marL="571500" indent="-571500">
              <a:buFont typeface="Wingdings 3" panose="05040102010807070707" pitchFamily="18" charset="2"/>
              <a:buChar char="´"/>
            </a:pPr>
            <a:endParaRPr lang="en-US" sz="3200" dirty="0">
              <a:latin typeface="Angsana New" panose="02020603050405020304" pitchFamily="18" charset="-34"/>
              <a:cs typeface="Angsana New" panose="02020603050405020304" pitchFamily="18" charset="-34"/>
            </a:endParaRPr>
          </a:p>
        </p:txBody>
      </p:sp>
      <p:sp>
        <p:nvSpPr>
          <p:cNvPr id="4" name="object 13">
            <a:extLst>
              <a:ext uri="{FF2B5EF4-FFF2-40B4-BE49-F238E27FC236}">
                <a16:creationId xmlns:a16="http://schemas.microsoft.com/office/drawing/2014/main" id="{0FDC6DCA-5343-4CE3-A762-33756986D86B}"/>
              </a:ext>
            </a:extLst>
          </p:cNvPr>
          <p:cNvSpPr txBox="1">
            <a:spLocks/>
          </p:cNvSpPr>
          <p:nvPr/>
        </p:nvSpPr>
        <p:spPr>
          <a:xfrm>
            <a:off x="10119209" y="684826"/>
            <a:ext cx="2036769" cy="751488"/>
          </a:xfrm>
          <a:prstGeom prst="rect">
            <a:avLst/>
          </a:prstGeom>
          <a:solidFill>
            <a:srgbClr val="FFFF00"/>
          </a:solidFill>
        </p:spPr>
        <p:txBody>
          <a:bodyPr vert="horz" wrap="square" lIns="0" tIns="12700" rIns="0" bIns="0" rtlCol="0">
            <a:spAutoFit/>
          </a:bodyPr>
          <a:lstStyle>
            <a:lvl1pPr>
              <a:defRPr sz="5400" b="1" i="0">
                <a:solidFill>
                  <a:srgbClr val="252525"/>
                </a:solidFill>
                <a:latin typeface="Tahoma"/>
                <a:ea typeface="+mj-ea"/>
                <a:cs typeface="Tahoma"/>
              </a:defRPr>
            </a:lvl1pPr>
          </a:lstStyle>
          <a:p>
            <a:pPr marL="12700">
              <a:spcBef>
                <a:spcPts val="100"/>
              </a:spcBef>
            </a:pPr>
            <a:r>
              <a:rPr lang="th-TH" sz="4800" b="0" kern="0" dirty="0">
                <a:solidFill>
                  <a:srgbClr val="000000"/>
                </a:solidFill>
                <a:latin typeface="BrowalliaUPC" panose="020B0604020202020204" pitchFamily="34" charset="-34"/>
                <a:cs typeface="BrowalliaUPC" panose="020B0604020202020204" pitchFamily="34" charset="-34"/>
              </a:rPr>
              <a:t> </a:t>
            </a:r>
            <a:r>
              <a:rPr lang="th-TH" sz="4800" kern="0" dirty="0">
                <a:solidFill>
                  <a:srgbClr val="002060"/>
                </a:solidFill>
                <a:latin typeface="BrowalliaUPC" panose="020B0604020202020204" pitchFamily="34" charset="-34"/>
                <a:cs typeface="BrowalliaUPC" panose="020B0604020202020204" pitchFamily="34" charset="-34"/>
              </a:rPr>
              <a:t>6 </a:t>
            </a:r>
            <a:r>
              <a:rPr lang="en-US" sz="4800" kern="0" dirty="0">
                <a:solidFill>
                  <a:srgbClr val="002060"/>
                </a:solidFill>
                <a:latin typeface="BrowalliaUPC" panose="020B0604020202020204" pitchFamily="34" charset="-34"/>
                <a:cs typeface="BrowalliaUPC" panose="020B0604020202020204" pitchFamily="34" charset="-34"/>
              </a:rPr>
              <a:t>knows</a:t>
            </a:r>
            <a:endParaRPr lang="th-TH" sz="4800" kern="0" dirty="0">
              <a:solidFill>
                <a:srgbClr val="002060"/>
              </a:solidFill>
              <a:latin typeface="Microsoft Sans Serif"/>
              <a:cs typeface="Microsoft Sans Serif"/>
            </a:endParaRPr>
          </a:p>
        </p:txBody>
      </p:sp>
    </p:spTree>
    <p:extLst>
      <p:ext uri="{BB962C8B-B14F-4D97-AF65-F5344CB8AC3E}">
        <p14:creationId xmlns:p14="http://schemas.microsoft.com/office/powerpoint/2010/main" val="498260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CB7CF63-B9BE-4737-8C7F-11EA207DC293}"/>
              </a:ext>
            </a:extLst>
          </p:cNvPr>
          <p:cNvSpPr>
            <a:spLocks noGrp="1"/>
          </p:cNvSpPr>
          <p:nvPr>
            <p:ph type="title"/>
          </p:nvPr>
        </p:nvSpPr>
        <p:spPr>
          <a:xfrm>
            <a:off x="1364995" y="152400"/>
            <a:ext cx="10598405" cy="984885"/>
          </a:xfrm>
        </p:spPr>
        <p:txBody>
          <a:bodyPr/>
          <a:lstStyle/>
          <a:p>
            <a:r>
              <a:rPr lang="en-US" sz="3200" dirty="0"/>
              <a:t>Considerations before selecting a research problem</a:t>
            </a:r>
          </a:p>
        </p:txBody>
      </p:sp>
      <p:sp>
        <p:nvSpPr>
          <p:cNvPr id="4" name="object 7">
            <a:extLst>
              <a:ext uri="{FF2B5EF4-FFF2-40B4-BE49-F238E27FC236}">
                <a16:creationId xmlns:a16="http://schemas.microsoft.com/office/drawing/2014/main" id="{944C1813-BFF2-4ECA-92F3-B0FDB7B379C6}"/>
              </a:ext>
            </a:extLst>
          </p:cNvPr>
          <p:cNvSpPr txBox="1"/>
          <p:nvPr/>
        </p:nvSpPr>
        <p:spPr>
          <a:xfrm>
            <a:off x="1219200" y="1371600"/>
            <a:ext cx="10141205" cy="3695884"/>
          </a:xfrm>
          <a:prstGeom prst="rect">
            <a:avLst/>
          </a:prstGeom>
        </p:spPr>
        <p:txBody>
          <a:bodyPr vert="horz" wrap="square" lIns="0" tIns="88900" rIns="0" bIns="0" rtlCol="0">
            <a:spAutoFit/>
          </a:bodyPr>
          <a:lstStyle/>
          <a:p>
            <a:pPr marL="12700">
              <a:lnSpc>
                <a:spcPct val="100000"/>
              </a:lnSpc>
              <a:spcBef>
                <a:spcPts val="700"/>
              </a:spcBef>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1. Researcher is genuinely interested in the research topic.</a:t>
            </a:r>
            <a:endParaRPr lang="th-TH" sz="2400" b="1" spc="-310" dirty="0">
              <a:solidFill>
                <a:srgbClr val="404040"/>
              </a:solidFill>
              <a:latin typeface="Browallia New" panose="020B0604020202020204" pitchFamily="34" charset="-34"/>
              <a:cs typeface="Browallia New" panose="020B0604020202020204" pitchFamily="34" charset="-34"/>
            </a:endParaRPr>
          </a:p>
          <a:p>
            <a:pPr marL="12700">
              <a:lnSpc>
                <a:spcPct val="100000"/>
              </a:lnSpc>
              <a:spcBef>
                <a:spcPts val="700"/>
              </a:spcBef>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2. Researcher has sufficient knowledge of the research process.</a:t>
            </a:r>
            <a:endParaRPr lang="en-US" sz="2400" dirty="0">
              <a:latin typeface="Browallia New" panose="020B0604020202020204" pitchFamily="34" charset="-34"/>
              <a:ea typeface="Calibri" panose="020F0502020204030204" pitchFamily="34" charset="0"/>
              <a:cs typeface="Browallia New" panose="020B0604020202020204" pitchFamily="34" charset="-34"/>
            </a:endParaRPr>
          </a:p>
          <a:p>
            <a:pPr marL="12700">
              <a:lnSpc>
                <a:spcPct val="100000"/>
              </a:lnSpc>
              <a:spcBef>
                <a:spcPts val="700"/>
              </a:spcBef>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3. Researcher is clear in concept and how to measure.</a:t>
            </a:r>
            <a:endParaRPr lang="th-TH" sz="2400" spc="-450" dirty="0">
              <a:solidFill>
                <a:srgbClr val="A42F0F"/>
              </a:solidFill>
              <a:latin typeface="Browallia New" panose="020B0604020202020204" pitchFamily="34" charset="-34"/>
              <a:cs typeface="Browallia New" panose="020B0604020202020204" pitchFamily="34" charset="-34"/>
            </a:endParaRPr>
          </a:p>
          <a:p>
            <a:pPr marL="12700">
              <a:lnSpc>
                <a:spcPct val="100000"/>
              </a:lnSpc>
              <a:spcBef>
                <a:spcPts val="700"/>
              </a:spcBef>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4. Researchers should choose research topics that can be done within time and resources defined.</a:t>
            </a:r>
            <a:endParaRPr lang="th-TH"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endParaRPr>
          </a:p>
          <a:p>
            <a:pPr marL="12700">
              <a:lnSpc>
                <a:spcPct val="100000"/>
              </a:lnSpc>
              <a:spcBef>
                <a:spcPts val="700"/>
              </a:spcBef>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5. Researchers should choose topics related to other subjects to increase their knowledge.</a:t>
            </a:r>
            <a:endParaRPr lang="th-TH" sz="2400" b="1" spc="-450" dirty="0">
              <a:solidFill>
                <a:srgbClr val="404040"/>
              </a:solidFill>
              <a:latin typeface="Browallia New" panose="020B0604020202020204" pitchFamily="34" charset="-34"/>
              <a:cs typeface="Browallia New" panose="020B0604020202020204" pitchFamily="34" charset="-34"/>
            </a:endParaRPr>
          </a:p>
          <a:p>
            <a:pPr marL="12700">
              <a:lnSpc>
                <a:spcPct val="100000"/>
              </a:lnSpc>
              <a:spcBef>
                <a:spcPts val="610"/>
              </a:spcBef>
              <a:tabLst>
                <a:tab pos="5287010" algn="l"/>
              </a:tabLst>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6. Researchers must consider whether data collection is possible or not.</a:t>
            </a:r>
            <a:endParaRPr lang="th-TH" sz="2400" spc="-450" dirty="0">
              <a:solidFill>
                <a:srgbClr val="A42F0F"/>
              </a:solidFill>
              <a:latin typeface="Browallia New" panose="020B0604020202020204" pitchFamily="34" charset="-34"/>
              <a:cs typeface="Browallia New" panose="020B0604020202020204" pitchFamily="34" charset="-34"/>
            </a:endParaRPr>
          </a:p>
          <a:p>
            <a:pPr marL="12700">
              <a:lnSpc>
                <a:spcPct val="100000"/>
              </a:lnSpc>
              <a:spcBef>
                <a:spcPts val="610"/>
              </a:spcBef>
              <a:tabLst>
                <a:tab pos="5287010" algn="l"/>
              </a:tabLst>
            </a:pPr>
            <a:r>
              <a:rPr sz="2400" spc="-450" dirty="0">
                <a:solidFill>
                  <a:srgbClr val="A42F0F"/>
                </a:solidFill>
                <a:latin typeface="Browallia New" panose="020B0604020202020204" pitchFamily="34" charset="-34"/>
                <a:cs typeface="Browallia New" panose="020B0604020202020204" pitchFamily="34" charset="-34"/>
              </a:rPr>
              <a:t></a:t>
            </a:r>
            <a:r>
              <a:rPr lang="en-US" sz="2400" b="1" dirty="0">
                <a:solidFill>
                  <a:srgbClr val="404040"/>
                </a:solidFill>
                <a:latin typeface="Browallia New" panose="020B0604020202020204" pitchFamily="34" charset="-34"/>
                <a:ea typeface="BrowalliaUPC" panose="020B0604020202020204" pitchFamily="34" charset="-34"/>
                <a:cs typeface="Browallia New" panose="020B0604020202020204" pitchFamily="34" charset="-34"/>
              </a:rPr>
              <a:t> 7. Researchers must take into account the ethics of conducting research.</a:t>
            </a:r>
            <a:endParaRPr lang="en-US" sz="2400" dirty="0">
              <a:latin typeface="Browallia New" panose="020B0604020202020204" pitchFamily="34" charset="-34"/>
              <a:ea typeface="Calibri" panose="020F0502020204030204" pitchFamily="34" charset="0"/>
              <a:cs typeface="Browallia New" panose="020B0604020202020204" pitchFamily="34" charset="-34"/>
            </a:endParaRPr>
          </a:p>
          <a:p>
            <a:endParaRPr sz="33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2903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1969</TotalTime>
  <Words>19349</Words>
  <Application>Microsoft Office PowerPoint</Application>
  <PresentationFormat>Widescreen</PresentationFormat>
  <Paragraphs>1607</Paragraphs>
  <Slides>177</Slides>
  <Notes>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177</vt:i4>
      </vt:variant>
    </vt:vector>
  </HeadingPairs>
  <TitlesOfParts>
    <vt:vector size="198" baseType="lpstr">
      <vt:lpstr> </vt:lpstr>
      <vt:lpstr>Angsana New</vt:lpstr>
      <vt:lpstr>AngsanaUPC</vt:lpstr>
      <vt:lpstr>Arial</vt:lpstr>
      <vt:lpstr>Browallia New</vt:lpstr>
      <vt:lpstr>BrowalliaUPC</vt:lpstr>
      <vt:lpstr>Calibri</vt:lpstr>
      <vt:lpstr>Cambria Math</vt:lpstr>
      <vt:lpstr>Century Gothic</vt:lpstr>
      <vt:lpstr>Cordia New</vt:lpstr>
      <vt:lpstr>DilleniaUPC</vt:lpstr>
      <vt:lpstr>FreesiaDSE</vt:lpstr>
      <vt:lpstr>FreesiaUPC</vt:lpstr>
      <vt:lpstr>inherit</vt:lpstr>
      <vt:lpstr>Microsoft Sans Serif</vt:lpstr>
      <vt:lpstr>Tahoma</vt:lpstr>
      <vt:lpstr>TH SarabunPSK</vt:lpstr>
      <vt:lpstr>Times New Roman</vt:lpstr>
      <vt:lpstr>Wingdings</vt:lpstr>
      <vt:lpstr>Wingdings 3</vt:lpstr>
      <vt:lpstr>Office Theme</vt:lpstr>
      <vt:lpstr>PowerPoint Presentation</vt:lpstr>
      <vt:lpstr>วัตถุประสงค์การเรียนรู้</vt:lpstr>
      <vt:lpstr>PowerPoint Presentation</vt:lpstr>
      <vt:lpstr>โดยการประเมินผลการพัฒนาตามยุทธศาสตร์ ชาติประกอบด้วย </vt:lpstr>
      <vt:lpstr>PowerPoint Presentation</vt:lpstr>
      <vt:lpstr>PowerPoint Presentation</vt:lpstr>
      <vt:lpstr>                 นโยบาย / เป้าหมายของรัฐบาล </vt:lpstr>
      <vt:lpstr>?</vt:lpstr>
      <vt:lpstr> 6 รู้</vt:lpstr>
      <vt:lpstr>!!! ข้อควรพิจารณาก่อนเลือกปัญหาวิจัย !!!</vt:lpstr>
      <vt:lpstr>PowerPoint Presentation</vt:lpstr>
      <vt:lpstr>PowerPoint Presentation</vt:lpstr>
      <vt:lpstr>การตั้งชื่อเรื่อง</vt:lpstr>
      <vt:lpstr>หลักการเขียนชื่อการวิจัย</vt:lpstr>
      <vt:lpstr>เทคนิคการเขียนความเป็นมา                      และ ความสำคัญของปัญหาการวิจัย</vt:lpstr>
      <vt:lpstr>การเขียนความสำคัญของปัญหาการวิจัย</vt:lpstr>
      <vt:lpstr> ความเป็นมา และความสำคัญของปัญหาการวิจัย</vt:lpstr>
      <vt:lpstr>PowerPoint Presentation</vt:lpstr>
      <vt:lpstr> แนวทางการเขียนความสำคัญของปัญหา</vt:lpstr>
      <vt:lpstr>แนวทางการเขียนความสำคัญของปัญหา(ต่อ)</vt:lpstr>
      <vt:lpstr>แนวทางการเขียนความสำคัญของปัญหา(ต่อ)</vt:lpstr>
      <vt:lpstr>ตัวอย่างการเขียน                             ความเป็นมา และความสำคัญของปัญหา</vt:lpstr>
      <vt:lpstr>                                ความเป็นมา และความสำคัญของปัญหา (ต่อ)</vt:lpstr>
      <vt:lpstr>                                  ความเป็นมา และความสำคัญของปัญหา (ต่อ)</vt:lpstr>
      <vt:lpstr>                                  ความเป็นมา และความสำคัญของปัญหา (ต่อ)</vt:lpstr>
      <vt:lpstr>ความเป็นมา และความสำคัญของปัญหา (ต่อ)</vt:lpstr>
      <vt:lpstr>ความเป็นมา และความสำคัญของปัญหา (ต่อ)</vt:lpstr>
      <vt:lpstr>                           ความเป็นมา และความสำคัญของปัญหา (ต่อ)</vt:lpstr>
      <vt:lpstr>                           ความเป็นมา และความสำคัญของปัญหา (ต่อ)</vt:lpstr>
      <vt:lpstr>                           ความเป็นมา และความสำคัญของปัญหา (ต่อ)</vt:lpstr>
      <vt:lpstr>PowerPoint Presentation</vt:lpstr>
      <vt:lpstr>PowerPoint Presentation</vt:lpstr>
      <vt:lpstr>ตัวอย่างการเขียน คำถามการวิจัย</vt:lpstr>
      <vt:lpstr>PowerPoint Presentation</vt:lpstr>
      <vt:lpstr>  หลักการเขียนวัตถุประสงค์การวิจัย</vt:lpstr>
      <vt:lpstr>วัตถุประสงค์การวิจัย</vt:lpstr>
      <vt:lpstr>PowerPoint Presentation</vt:lpstr>
      <vt:lpstr>PowerPoint Presentation</vt:lpstr>
      <vt:lpstr>ตัวอย่าง ชื่อการวิจัย แนวทางสำหรับเพิ่มประสิทธิภาพความเป็นทหารอาชีพของนายทหารสัญญาบัตร   ตัวอย่าง วัตถุประสงค์การวิจัย            </vt:lpstr>
      <vt:lpstr>ตัวอย่าง ชื่อการวิจัย และวัตถุประสงค์การวิจัย</vt:lpstr>
      <vt:lpstr>ขอบเขตของการวิจัย</vt:lpstr>
      <vt:lpstr>วิธีเขียนขอบเขตมี ดังนี้</vt:lpstr>
      <vt:lpstr>ตัวอย่างการเขียน ขอบเขตด้านเนื้อหา</vt:lpstr>
      <vt:lpstr>ตัวอย่างการเขียน ขอบเขตด้านเนื้อหา</vt:lpstr>
      <vt:lpstr>ตัวอย่างการเขียน ขอบเขตด้านเนื้อหา (ต่อ)</vt:lpstr>
      <vt:lpstr>ตัวอย่างการเขียน ขอบเขตด้านเนื้อหา (ต่อ)</vt:lpstr>
      <vt:lpstr>ตัวอย่างการเขียน ขอบเขตด้านเนื้อหา (ต่อ)</vt:lpstr>
      <vt:lpstr>ตัวอย่างการเขียน ขอบเขตด้านเนื้อหา (ต่อ)</vt:lpstr>
      <vt:lpstr>ตัวอย่างการเขียน ขอบเขตด้านประชากร</vt:lpstr>
      <vt:lpstr>ตัวอย่างการเขียน ขอบเขตด้านกลุ่มตัวอย่าง</vt:lpstr>
      <vt:lpstr>ตัวอย่างการเขียน ขอบเขตด้านกลุ่มตัวอย่าง (ต่อ)</vt:lpstr>
      <vt:lpstr>ตัวอย่างการเขียน ขอบเขตด้านกลุ่มเป้าหมาย</vt:lpstr>
      <vt:lpstr>ตัวอย่างการเขียน ขอบเขตด้านสถานที่</vt:lpstr>
      <vt:lpstr>ตัวอย่างการเขียน ขอบเขตด้านระยะเวลา</vt:lpstr>
      <vt:lpstr>กรอบแนวคิดการวิจัย แนวทางสำหรับเพิ่มประสิทธิภาพความเป็นทหารอาชีพของนายทหารสัญญาบัตร</vt:lpstr>
      <vt:lpstr>PowerPoint Presentation</vt:lpstr>
      <vt:lpstr>PowerPoint Presentation</vt:lpstr>
      <vt:lpstr>PowerPoint Presentation</vt:lpstr>
      <vt:lpstr>PowerPoint Presentation</vt:lpstr>
      <vt:lpstr> 1.1 ความเป็นมา และความสำคัญของปัญหา</vt:lpstr>
      <vt:lpstr> 1.2 วัตถุประสงค์การวิจัย</vt:lpstr>
      <vt:lpstr> 1.3 สมมติฐานการวิจัย</vt:lpstr>
      <vt:lpstr> 1.4 ขอบเขตของการวิจัย</vt:lpstr>
      <vt:lpstr> 1.6 ประโยชน์ที่คาดว่าจะได้รับ</vt:lpstr>
      <vt:lpstr> 1.7 นิยามศัพท์</vt:lpstr>
      <vt:lpstr> 2.1 การทบทวนวรรณกรรม</vt:lpstr>
      <vt:lpstr> 2.2  กรอบแนวคิดในการวิจัย</vt:lpstr>
      <vt:lpstr>PowerPoint Presentation</vt:lpstr>
      <vt:lpstr>PowerPoint Presentation</vt:lpstr>
      <vt:lpstr>PowerPoint Presentation</vt:lpstr>
      <vt:lpstr>PowerPoint Presentation</vt:lpstr>
      <vt:lpstr>PowerPoint Presentation</vt:lpstr>
      <vt:lpstr>การนำเสนอผลการวิเคราะห์ข้อมูล</vt:lpstr>
      <vt:lpstr>รูปแบบการนำเสนอ</vt:lpstr>
      <vt:lpstr>1. การนำเสนอเป็นบทความ </vt:lpstr>
      <vt:lpstr>2.  การนำเสนอแบบกึ่งบทความ </vt:lpstr>
      <vt:lpstr>3.  การนำเสนอด้วยตารางประกอบบทความ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ตัวอย่าง  การอภิปรายผล</vt:lpstr>
      <vt:lpstr>    ส่วนอ้างอิง</vt:lpstr>
      <vt:lpstr>PowerPoint Presentation</vt:lpstr>
      <vt:lpstr>Learning Objectives</vt:lpstr>
      <vt:lpstr>PowerPoint Presentation</vt:lpstr>
      <vt:lpstr>National Strategy (2018-2037) </vt:lpstr>
      <vt:lpstr>PowerPoint Presentation</vt:lpstr>
      <vt:lpstr>PowerPoint Presentation</vt:lpstr>
      <vt:lpstr>Government Policies / Goals</vt:lpstr>
      <vt:lpstr>?</vt:lpstr>
      <vt:lpstr>Things to know…community context </vt:lpstr>
      <vt:lpstr>Considerations before selecting a research problem</vt:lpstr>
      <vt:lpstr>PowerPoint Presentation</vt:lpstr>
      <vt:lpstr>PowerPoint Presentation</vt:lpstr>
      <vt:lpstr>Naming Title</vt:lpstr>
      <vt:lpstr>Principles of research title writing</vt:lpstr>
      <vt:lpstr>Background writing techniques and the importance of the research problem</vt:lpstr>
      <vt:lpstr>Writing the significance of the research problem</vt:lpstr>
      <vt:lpstr> Background and significance of the problem </vt:lpstr>
      <vt:lpstr>PowerPoint Presentation</vt:lpstr>
      <vt:lpstr>Guidelines for writing the  importance of the problem</vt:lpstr>
      <vt:lpstr>Guidelines for writing the  importance of the problem (next)</vt:lpstr>
      <vt:lpstr>Guidelines for writing the importance of the problem (next)</vt:lpstr>
      <vt:lpstr>Example  Source and the magnitude of the problem</vt:lpstr>
      <vt:lpstr>          Source and the magnitude of the problem (next) </vt:lpstr>
      <vt:lpstr> Source and the magnitude of the problem (next)</vt:lpstr>
      <vt:lpstr> Source and the magnitude of the problem (next)</vt:lpstr>
      <vt:lpstr>Source and the magnitude of the problem (next)</vt:lpstr>
      <vt:lpstr>Source and the magnitude of the problem (next)</vt:lpstr>
      <vt:lpstr> Source and the magnitude of the problem (next)</vt:lpstr>
      <vt:lpstr> Source and the magnitude of the problem (next)</vt:lpstr>
      <vt:lpstr>Source and the magnitude of the problem (next)</vt:lpstr>
      <vt:lpstr>PowerPoint Presentation</vt:lpstr>
      <vt:lpstr>PowerPoint Presentation</vt:lpstr>
      <vt:lpstr>The sample of research question</vt:lpstr>
      <vt:lpstr>PowerPoint Presentation</vt:lpstr>
      <vt:lpstr>  Principles of writing research objectives</vt:lpstr>
      <vt:lpstr>Research Objectives</vt:lpstr>
      <vt:lpstr>PowerPoint Presentation</vt:lpstr>
      <vt:lpstr>PowerPoint Presentation</vt:lpstr>
      <vt:lpstr>Example; research name   Efficiency Improvement Guideline of Professional Military of Commissioned Officers   Example; research objective          </vt:lpstr>
      <vt:lpstr>Example; Research name and research objectives</vt:lpstr>
      <vt:lpstr>Scope of Research</vt:lpstr>
      <vt:lpstr>How to write a scope; </vt:lpstr>
      <vt:lpstr>Writing sample  content scope</vt:lpstr>
      <vt:lpstr>Writing sample content scope (next)</vt:lpstr>
      <vt:lpstr>Writing sample content scope (next)</vt:lpstr>
      <vt:lpstr>Writing sample content scope (next)</vt:lpstr>
      <vt:lpstr>Writing sample content scope (next)</vt:lpstr>
      <vt:lpstr>Writing sample content scope (next)</vt:lpstr>
      <vt:lpstr>Writing sample Population scope</vt:lpstr>
      <vt:lpstr>Writing sample sample scope</vt:lpstr>
      <vt:lpstr>Writing sample ; sample scope (next)</vt:lpstr>
      <vt:lpstr>Writing sample Target audience scope</vt:lpstr>
      <vt:lpstr>Writing sample Location boundaries</vt:lpstr>
      <vt:lpstr>Writing sample  Period scope</vt:lpstr>
      <vt:lpstr>Research Conceptual Framework Efficiency Improvement Guideline of Professional Military of Commissioned Officers</vt:lpstr>
      <vt:lpstr>PowerPoint Presentation</vt:lpstr>
      <vt:lpstr>PowerPoint Presentation</vt:lpstr>
      <vt:lpstr>PowerPoint Presentation</vt:lpstr>
      <vt:lpstr>PowerPoint Presentation</vt:lpstr>
      <vt:lpstr> 1.1 Source and the magnitude of the problem</vt:lpstr>
      <vt:lpstr> 1.2 Research Objective</vt:lpstr>
      <vt:lpstr> 1.3 Research hypothesis</vt:lpstr>
      <vt:lpstr> 1.4 Scope of research</vt:lpstr>
      <vt:lpstr> 1.6 Expected benefits from research</vt:lpstr>
      <vt:lpstr> 1.7 Definition of term</vt:lpstr>
      <vt:lpstr> 2.1 Related research papers </vt:lpstr>
      <vt:lpstr> 2.2  Conceptual framework for research</vt:lpstr>
      <vt:lpstr>PowerPoint Presentation</vt:lpstr>
      <vt:lpstr>PowerPoint Presentation</vt:lpstr>
      <vt:lpstr>PowerPoint Presentation</vt:lpstr>
      <vt:lpstr>PowerPoint Presentation</vt:lpstr>
      <vt:lpstr>Presentation of data analysis results </vt:lpstr>
      <vt:lpstr>Presentation style</vt:lpstr>
      <vt:lpstr>1. Article presentation</vt:lpstr>
      <vt:lpstr>2.  Semi-article presentation</vt:lpstr>
      <vt:lpstr>3. Presentation with a table accompanying the article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Discussion</vt:lpstr>
      <vt:lpstr>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การกำหนดโจทย์การวิจัยแบบบูรณาการ ที่สอดคล้องกับนโยบายการวิจัยของประเทศ  ตามบริบทของชุมชน  และงานตามภารกิจหลัก</dc:title>
  <dc:creator>CHAWALIT KODSIRI</dc:creator>
  <cp:lastModifiedBy>KANNIKA  SRIPANAMVAN</cp:lastModifiedBy>
  <cp:revision>312</cp:revision>
  <dcterms:created xsi:type="dcterms:W3CDTF">2021-11-04T09:39:24Z</dcterms:created>
  <dcterms:modified xsi:type="dcterms:W3CDTF">2023-08-19T10:40:29Z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2019-01-16T00:00:00Z</vt:filetime>
  </property>
  <property fmtid="{D5CDD505-2E9C-101B-9397-08002B2CF9AE}" pid="3" name="Creator">
    <vt:lpwstr>Microsoft® PowerPoint® 2013</vt:lpwstr>
  </property>
  <property fmtid="{D5CDD505-2E9C-101B-9397-08002B2CF9AE}" pid="4" name="LastSaved">
    <vt:filetime>2021-11-04T00:00:00Z</vt:filetime>
  </property>
</Properties>
</file>