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3"/>
  </p:notesMasterIdLst>
  <p:sldIdLst>
    <p:sldId id="256" r:id="rId2"/>
    <p:sldId id="296" r:id="rId3"/>
    <p:sldId id="297" r:id="rId4"/>
    <p:sldId id="298" r:id="rId5"/>
    <p:sldId id="299" r:id="rId6"/>
    <p:sldId id="300" r:id="rId7"/>
    <p:sldId id="301" r:id="rId8"/>
    <p:sldId id="302" r:id="rId9"/>
    <p:sldId id="303" r:id="rId10"/>
    <p:sldId id="304" r:id="rId11"/>
    <p:sldId id="306" r:id="rId12"/>
    <p:sldId id="307" r:id="rId13"/>
    <p:sldId id="308" r:id="rId14"/>
    <p:sldId id="305" r:id="rId15"/>
    <p:sldId id="507" r:id="rId16"/>
    <p:sldId id="310" r:id="rId17"/>
    <p:sldId id="277" r:id="rId18"/>
    <p:sldId id="350" r:id="rId19"/>
    <p:sldId id="351" r:id="rId20"/>
    <p:sldId id="352" r:id="rId21"/>
    <p:sldId id="495" r:id="rId22"/>
    <p:sldId id="496" r:id="rId23"/>
    <p:sldId id="505" r:id="rId24"/>
    <p:sldId id="353" r:id="rId25"/>
    <p:sldId id="354" r:id="rId26"/>
    <p:sldId id="355" r:id="rId27"/>
    <p:sldId id="356" r:id="rId28"/>
    <p:sldId id="357" r:id="rId29"/>
    <p:sldId id="499" r:id="rId30"/>
    <p:sldId id="500" r:id="rId31"/>
    <p:sldId id="501" r:id="rId32"/>
    <p:sldId id="502" r:id="rId33"/>
    <p:sldId id="503" r:id="rId34"/>
    <p:sldId id="358" r:id="rId35"/>
    <p:sldId id="359" r:id="rId36"/>
    <p:sldId id="360" r:id="rId37"/>
    <p:sldId id="361" r:id="rId38"/>
    <p:sldId id="363" r:id="rId39"/>
    <p:sldId id="504" r:id="rId40"/>
    <p:sldId id="364" r:id="rId41"/>
    <p:sldId id="366" r:id="rId42"/>
    <p:sldId id="367" r:id="rId43"/>
    <p:sldId id="368" r:id="rId44"/>
    <p:sldId id="369" r:id="rId45"/>
    <p:sldId id="314" r:id="rId46"/>
    <p:sldId id="370" r:id="rId47"/>
    <p:sldId id="371" r:id="rId48"/>
    <p:sldId id="317" r:id="rId49"/>
    <p:sldId id="372" r:id="rId50"/>
    <p:sldId id="373" r:id="rId51"/>
    <p:sldId id="374" r:id="rId52"/>
    <p:sldId id="375" r:id="rId53"/>
    <p:sldId id="376" r:id="rId54"/>
    <p:sldId id="377" r:id="rId55"/>
    <p:sldId id="378" r:id="rId56"/>
    <p:sldId id="379" r:id="rId57"/>
    <p:sldId id="380" r:id="rId58"/>
    <p:sldId id="381" r:id="rId59"/>
    <p:sldId id="382" r:id="rId60"/>
    <p:sldId id="389" r:id="rId61"/>
    <p:sldId id="390" r:id="rId62"/>
    <p:sldId id="391" r:id="rId63"/>
    <p:sldId id="392" r:id="rId64"/>
    <p:sldId id="393" r:id="rId65"/>
    <p:sldId id="394" r:id="rId66"/>
    <p:sldId id="395" r:id="rId67"/>
    <p:sldId id="396" r:id="rId68"/>
    <p:sldId id="397" r:id="rId69"/>
    <p:sldId id="398" r:id="rId70"/>
    <p:sldId id="399" r:id="rId71"/>
    <p:sldId id="400" r:id="rId72"/>
    <p:sldId id="509" r:id="rId73"/>
    <p:sldId id="510" r:id="rId74"/>
    <p:sldId id="511" r:id="rId75"/>
    <p:sldId id="512" r:id="rId76"/>
    <p:sldId id="513" r:id="rId77"/>
    <p:sldId id="514" r:id="rId78"/>
    <p:sldId id="515" r:id="rId79"/>
    <p:sldId id="516" r:id="rId80"/>
    <p:sldId id="517" r:id="rId81"/>
    <p:sldId id="518" r:id="rId82"/>
    <p:sldId id="519" r:id="rId83"/>
    <p:sldId id="520" r:id="rId84"/>
    <p:sldId id="521" r:id="rId85"/>
    <p:sldId id="522" r:id="rId86"/>
    <p:sldId id="523" r:id="rId87"/>
    <p:sldId id="524" r:id="rId88"/>
    <p:sldId id="525" r:id="rId89"/>
    <p:sldId id="526" r:id="rId90"/>
    <p:sldId id="527" r:id="rId91"/>
    <p:sldId id="528" r:id="rId92"/>
    <p:sldId id="529" r:id="rId93"/>
    <p:sldId id="530" r:id="rId94"/>
    <p:sldId id="531" r:id="rId95"/>
    <p:sldId id="532" r:id="rId96"/>
    <p:sldId id="533" r:id="rId97"/>
    <p:sldId id="534" r:id="rId98"/>
    <p:sldId id="535" r:id="rId99"/>
    <p:sldId id="536" r:id="rId100"/>
    <p:sldId id="537" r:id="rId101"/>
    <p:sldId id="538" r:id="rId102"/>
    <p:sldId id="539" r:id="rId103"/>
    <p:sldId id="540" r:id="rId104"/>
    <p:sldId id="541" r:id="rId105"/>
    <p:sldId id="542" r:id="rId106"/>
    <p:sldId id="543" r:id="rId107"/>
    <p:sldId id="544" r:id="rId108"/>
    <p:sldId id="545" r:id="rId109"/>
    <p:sldId id="546" r:id="rId110"/>
    <p:sldId id="547" r:id="rId111"/>
    <p:sldId id="548" r:id="rId112"/>
    <p:sldId id="549" r:id="rId113"/>
    <p:sldId id="550" r:id="rId114"/>
    <p:sldId id="551" r:id="rId115"/>
    <p:sldId id="552" r:id="rId116"/>
    <p:sldId id="553" r:id="rId117"/>
    <p:sldId id="554" r:id="rId118"/>
    <p:sldId id="555" r:id="rId119"/>
    <p:sldId id="556" r:id="rId120"/>
    <p:sldId id="557" r:id="rId121"/>
    <p:sldId id="558" r:id="rId122"/>
    <p:sldId id="559" r:id="rId123"/>
    <p:sldId id="560" r:id="rId124"/>
    <p:sldId id="561" r:id="rId125"/>
    <p:sldId id="562" r:id="rId126"/>
    <p:sldId id="563" r:id="rId127"/>
    <p:sldId id="564" r:id="rId128"/>
    <p:sldId id="565" r:id="rId129"/>
    <p:sldId id="566" r:id="rId130"/>
    <p:sldId id="567" r:id="rId131"/>
    <p:sldId id="568" r:id="rId132"/>
    <p:sldId id="569" r:id="rId133"/>
    <p:sldId id="570" r:id="rId134"/>
    <p:sldId id="571" r:id="rId135"/>
    <p:sldId id="572" r:id="rId136"/>
    <p:sldId id="573" r:id="rId137"/>
    <p:sldId id="574" r:id="rId138"/>
    <p:sldId id="575" r:id="rId139"/>
    <p:sldId id="576" r:id="rId140"/>
    <p:sldId id="577" r:id="rId141"/>
    <p:sldId id="335" r:id="rId1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extLst>
      <p:ext uri="{19B8F6BF-5375-455C-9EA6-DF929625EA0E}">
        <p15:presenceInfo xmlns:p15="http://schemas.microsoft.com/office/powerpoint/2012/main" userId="LEN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สไตล์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สไตล์สีปานกลาง 4 - เน้น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6" autoAdjust="0"/>
    <p:restoredTop sz="94660"/>
  </p:normalViewPr>
  <p:slideViewPr>
    <p:cSldViewPr snapToGrid="0">
      <p:cViewPr varScale="1">
        <p:scale>
          <a:sx n="75" d="100"/>
          <a:sy n="75" d="100"/>
        </p:scale>
        <p:origin x="34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ตัวแทนวันที่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8444C-CF8B-4C47-9D6A-07A9DBCDB89E}" type="datetimeFigureOut">
              <a:rPr lang="en-US" smtClean="0"/>
              <a:t>8/23/2023</a:t>
            </a:fld>
            <a:endParaRPr lang="en-US"/>
          </a:p>
        </p:txBody>
      </p:sp>
      <p:sp>
        <p:nvSpPr>
          <p:cNvPr id="4" name="ตัวแทนรูปบนสไลด์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ตัวแทนบันทึกย่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6" name="ตัวแทนท้ายกระดา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ตัวแทนหมายเลขสไลด์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0104F-FB1D-42F9-874D-1D2F95BEF5AE}" type="slidenum">
              <a:rPr lang="en-US" smtClean="0"/>
              <a:t>‹#›</a:t>
            </a:fld>
            <a:endParaRPr lang="en-US"/>
          </a:p>
        </p:txBody>
      </p:sp>
    </p:spTree>
    <p:extLst>
      <p:ext uri="{BB962C8B-B14F-4D97-AF65-F5344CB8AC3E}">
        <p14:creationId xmlns:p14="http://schemas.microsoft.com/office/powerpoint/2010/main" val="322293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E091363-027A-4DE7-8E77-A72B98C058A1}"/>
              </a:ext>
            </a:extLst>
          </p:cNvPr>
          <p:cNvSpPr>
            <a:spLocks noGrp="1"/>
          </p:cNvSpPr>
          <p:nvPr>
            <p:ph type="ctrTitle"/>
          </p:nvPr>
        </p:nvSpPr>
        <p:spPr>
          <a:xfrm>
            <a:off x="1524000" y="1122363"/>
            <a:ext cx="9144000" cy="2387600"/>
          </a:xfrm>
        </p:spPr>
        <p:txBody>
          <a:bodyPr anchor="b"/>
          <a:lstStyle>
            <a:lvl1pPr algn="ctr">
              <a:defRPr sz="6000"/>
            </a:lvl1pPr>
          </a:lstStyle>
          <a:p>
            <a:r>
              <a:rPr lang="th-TH"/>
              <a:t>คลิกเพื่อแก้ไขสไตล์ชื่อเรื่องต้นแบบ</a:t>
            </a:r>
            <a:endParaRPr lang="en-US"/>
          </a:p>
        </p:txBody>
      </p:sp>
      <p:sp>
        <p:nvSpPr>
          <p:cNvPr id="3" name="ชื่อเรื่องรอง 2">
            <a:extLst>
              <a:ext uri="{FF2B5EF4-FFF2-40B4-BE49-F238E27FC236}">
                <a16:creationId xmlns:a16="http://schemas.microsoft.com/office/drawing/2014/main" id="{9F13ADF3-56E7-4DB5-8D7A-C687D24AA5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endParaRPr lang="en-US"/>
          </a:p>
        </p:txBody>
      </p:sp>
      <p:sp>
        <p:nvSpPr>
          <p:cNvPr id="4" name="ตัวแทนวันที่ 3">
            <a:extLst>
              <a:ext uri="{FF2B5EF4-FFF2-40B4-BE49-F238E27FC236}">
                <a16:creationId xmlns:a16="http://schemas.microsoft.com/office/drawing/2014/main" id="{EEB84129-F346-41D3-ACAF-2DE9ED953258}"/>
              </a:ext>
            </a:extLst>
          </p:cNvPr>
          <p:cNvSpPr>
            <a:spLocks noGrp="1"/>
          </p:cNvSpPr>
          <p:nvPr>
            <p:ph type="dt" sz="half" idx="10"/>
          </p:nvPr>
        </p:nvSpPr>
        <p:spPr/>
        <p:txBody>
          <a:bodyPr/>
          <a:lstStyle/>
          <a:p>
            <a:fld id="{3A10FCFE-92B6-494A-BD2D-E1D3D05F147B}" type="datetime1">
              <a:rPr lang="en-US" smtClean="0"/>
              <a:t>8/23/2023</a:t>
            </a:fld>
            <a:endParaRPr lang="en-US"/>
          </a:p>
        </p:txBody>
      </p:sp>
      <p:sp>
        <p:nvSpPr>
          <p:cNvPr id="5" name="ตัวแทนท้ายกระดาษ 4">
            <a:extLst>
              <a:ext uri="{FF2B5EF4-FFF2-40B4-BE49-F238E27FC236}">
                <a16:creationId xmlns:a16="http://schemas.microsoft.com/office/drawing/2014/main" id="{4A0EBA68-6B93-4A7A-ADC4-88240DE648B7}"/>
              </a:ext>
            </a:extLst>
          </p:cNvPr>
          <p:cNvSpPr>
            <a:spLocks noGrp="1"/>
          </p:cNvSpPr>
          <p:nvPr>
            <p:ph type="ftr" sz="quarter" idx="11"/>
          </p:nvPr>
        </p:nvSpPr>
        <p:spPr/>
        <p:txBody>
          <a:bodyPr/>
          <a:lstStyle/>
          <a:p>
            <a:endParaRPr lang="en-US"/>
          </a:p>
        </p:txBody>
      </p:sp>
      <p:sp>
        <p:nvSpPr>
          <p:cNvPr id="6" name="ตัวแทนหมายเลขสไลด์ 5">
            <a:extLst>
              <a:ext uri="{FF2B5EF4-FFF2-40B4-BE49-F238E27FC236}">
                <a16:creationId xmlns:a16="http://schemas.microsoft.com/office/drawing/2014/main" id="{F89925B0-B0C8-4CA2-A9D4-2FA5BC2F3456}"/>
              </a:ext>
            </a:extLst>
          </p:cNvPr>
          <p:cNvSpPr>
            <a:spLocks noGrp="1"/>
          </p:cNvSpPr>
          <p:nvPr>
            <p:ph type="sldNum" sz="quarter" idx="12"/>
          </p:nvPr>
        </p:nvSpPr>
        <p:spPr/>
        <p:txBody>
          <a:bodyPr/>
          <a:lstStyle/>
          <a:p>
            <a:fld id="{CB227168-336B-4C9B-A935-6AC16F4D4888}" type="slidenum">
              <a:rPr lang="en-US" smtClean="0"/>
              <a:t>‹#›</a:t>
            </a:fld>
            <a:endParaRPr lang="en-US"/>
          </a:p>
        </p:txBody>
      </p:sp>
    </p:spTree>
    <p:extLst>
      <p:ext uri="{BB962C8B-B14F-4D97-AF65-F5344CB8AC3E}">
        <p14:creationId xmlns:p14="http://schemas.microsoft.com/office/powerpoint/2010/main" val="1573045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DC87F7E-B777-49A6-AFE9-EFE52DC9E6A9}"/>
              </a:ext>
            </a:extLst>
          </p:cNvPr>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ข้อความแนวตั้ง 2">
            <a:extLst>
              <a:ext uri="{FF2B5EF4-FFF2-40B4-BE49-F238E27FC236}">
                <a16:creationId xmlns:a16="http://schemas.microsoft.com/office/drawing/2014/main" id="{68A74CC2-42E6-4002-BF30-D5760F648D36}"/>
              </a:ext>
            </a:extLst>
          </p:cNvPr>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a:extLst>
              <a:ext uri="{FF2B5EF4-FFF2-40B4-BE49-F238E27FC236}">
                <a16:creationId xmlns:a16="http://schemas.microsoft.com/office/drawing/2014/main" id="{C206BFB8-A1F3-4CDA-AFFD-22D06DB0AFBB}"/>
              </a:ext>
            </a:extLst>
          </p:cNvPr>
          <p:cNvSpPr>
            <a:spLocks noGrp="1"/>
          </p:cNvSpPr>
          <p:nvPr>
            <p:ph type="dt" sz="half" idx="10"/>
          </p:nvPr>
        </p:nvSpPr>
        <p:spPr/>
        <p:txBody>
          <a:bodyPr/>
          <a:lstStyle/>
          <a:p>
            <a:fld id="{11366EF1-17AD-47D9-821F-E461AA9E8B47}" type="datetime1">
              <a:rPr lang="en-US" smtClean="0"/>
              <a:t>8/23/2023</a:t>
            </a:fld>
            <a:endParaRPr lang="en-US"/>
          </a:p>
        </p:txBody>
      </p:sp>
      <p:sp>
        <p:nvSpPr>
          <p:cNvPr id="5" name="ตัวแทนท้ายกระดาษ 4">
            <a:extLst>
              <a:ext uri="{FF2B5EF4-FFF2-40B4-BE49-F238E27FC236}">
                <a16:creationId xmlns:a16="http://schemas.microsoft.com/office/drawing/2014/main" id="{68E4AD7B-E386-4403-A7E8-D37C4300A7CB}"/>
              </a:ext>
            </a:extLst>
          </p:cNvPr>
          <p:cNvSpPr>
            <a:spLocks noGrp="1"/>
          </p:cNvSpPr>
          <p:nvPr>
            <p:ph type="ftr" sz="quarter" idx="11"/>
          </p:nvPr>
        </p:nvSpPr>
        <p:spPr/>
        <p:txBody>
          <a:bodyPr/>
          <a:lstStyle/>
          <a:p>
            <a:endParaRPr lang="en-US"/>
          </a:p>
        </p:txBody>
      </p:sp>
      <p:sp>
        <p:nvSpPr>
          <p:cNvPr id="6" name="ตัวแทนหมายเลขสไลด์ 5">
            <a:extLst>
              <a:ext uri="{FF2B5EF4-FFF2-40B4-BE49-F238E27FC236}">
                <a16:creationId xmlns:a16="http://schemas.microsoft.com/office/drawing/2014/main" id="{295217FE-BCDB-49D7-852F-DFEF33C861F2}"/>
              </a:ext>
            </a:extLst>
          </p:cNvPr>
          <p:cNvSpPr>
            <a:spLocks noGrp="1"/>
          </p:cNvSpPr>
          <p:nvPr>
            <p:ph type="sldNum" sz="quarter" idx="12"/>
          </p:nvPr>
        </p:nvSpPr>
        <p:spPr/>
        <p:txBody>
          <a:bodyPr/>
          <a:lstStyle/>
          <a:p>
            <a:fld id="{CB227168-336B-4C9B-A935-6AC16F4D4888}" type="slidenum">
              <a:rPr lang="en-US" smtClean="0"/>
              <a:t>‹#›</a:t>
            </a:fld>
            <a:endParaRPr lang="en-US"/>
          </a:p>
        </p:txBody>
      </p:sp>
    </p:spTree>
    <p:extLst>
      <p:ext uri="{BB962C8B-B14F-4D97-AF65-F5344CB8AC3E}">
        <p14:creationId xmlns:p14="http://schemas.microsoft.com/office/powerpoint/2010/main" val="113215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a:extLst>
              <a:ext uri="{FF2B5EF4-FFF2-40B4-BE49-F238E27FC236}">
                <a16:creationId xmlns:a16="http://schemas.microsoft.com/office/drawing/2014/main" id="{C4A07E37-7214-4925-9A9B-6A5191ED6599}"/>
              </a:ext>
            </a:extLst>
          </p:cNvPr>
          <p:cNvSpPr>
            <a:spLocks noGrp="1"/>
          </p:cNvSpPr>
          <p:nvPr>
            <p:ph type="title" orient="vert"/>
          </p:nvPr>
        </p:nvSpPr>
        <p:spPr>
          <a:xfrm>
            <a:off x="8724900" y="365125"/>
            <a:ext cx="2628900" cy="5811838"/>
          </a:xfrm>
        </p:spPr>
        <p:txBody>
          <a:bodyPr vert="eaVert"/>
          <a:lstStyle/>
          <a:p>
            <a:r>
              <a:rPr lang="th-TH"/>
              <a:t>คลิกเพื่อแก้ไขสไตล์ชื่อเรื่องต้นแบบ</a:t>
            </a:r>
            <a:endParaRPr lang="en-US"/>
          </a:p>
        </p:txBody>
      </p:sp>
      <p:sp>
        <p:nvSpPr>
          <p:cNvPr id="3" name="ตัวแทนข้อความแนวตั้ง 2">
            <a:extLst>
              <a:ext uri="{FF2B5EF4-FFF2-40B4-BE49-F238E27FC236}">
                <a16:creationId xmlns:a16="http://schemas.microsoft.com/office/drawing/2014/main" id="{139AE3F6-3A50-45B6-9C0C-9E0B3F921A63}"/>
              </a:ext>
            </a:extLst>
          </p:cNvPr>
          <p:cNvSpPr>
            <a:spLocks noGrp="1"/>
          </p:cNvSpPr>
          <p:nvPr>
            <p:ph type="body" orient="vert" idx="1"/>
          </p:nvPr>
        </p:nvSpPr>
        <p:spPr>
          <a:xfrm>
            <a:off x="838200" y="365125"/>
            <a:ext cx="7734300"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a:extLst>
              <a:ext uri="{FF2B5EF4-FFF2-40B4-BE49-F238E27FC236}">
                <a16:creationId xmlns:a16="http://schemas.microsoft.com/office/drawing/2014/main" id="{AFC3E5C4-DF06-4691-944D-9FA789F14815}"/>
              </a:ext>
            </a:extLst>
          </p:cNvPr>
          <p:cNvSpPr>
            <a:spLocks noGrp="1"/>
          </p:cNvSpPr>
          <p:nvPr>
            <p:ph type="dt" sz="half" idx="10"/>
          </p:nvPr>
        </p:nvSpPr>
        <p:spPr/>
        <p:txBody>
          <a:bodyPr/>
          <a:lstStyle/>
          <a:p>
            <a:fld id="{76C803F2-E5D6-4994-8DE5-BE980BE6D39D}" type="datetime1">
              <a:rPr lang="en-US" smtClean="0"/>
              <a:t>8/23/2023</a:t>
            </a:fld>
            <a:endParaRPr lang="en-US"/>
          </a:p>
        </p:txBody>
      </p:sp>
      <p:sp>
        <p:nvSpPr>
          <p:cNvPr id="5" name="ตัวแทนท้ายกระดาษ 4">
            <a:extLst>
              <a:ext uri="{FF2B5EF4-FFF2-40B4-BE49-F238E27FC236}">
                <a16:creationId xmlns:a16="http://schemas.microsoft.com/office/drawing/2014/main" id="{93F40A88-938C-4C24-8B1C-0D42817DA08E}"/>
              </a:ext>
            </a:extLst>
          </p:cNvPr>
          <p:cNvSpPr>
            <a:spLocks noGrp="1"/>
          </p:cNvSpPr>
          <p:nvPr>
            <p:ph type="ftr" sz="quarter" idx="11"/>
          </p:nvPr>
        </p:nvSpPr>
        <p:spPr/>
        <p:txBody>
          <a:bodyPr/>
          <a:lstStyle/>
          <a:p>
            <a:endParaRPr lang="en-US"/>
          </a:p>
        </p:txBody>
      </p:sp>
      <p:sp>
        <p:nvSpPr>
          <p:cNvPr id="6" name="ตัวแทนหมายเลขสไลด์ 5">
            <a:extLst>
              <a:ext uri="{FF2B5EF4-FFF2-40B4-BE49-F238E27FC236}">
                <a16:creationId xmlns:a16="http://schemas.microsoft.com/office/drawing/2014/main" id="{57BF5D73-061D-4B54-AF60-81A2D103D3FD}"/>
              </a:ext>
            </a:extLst>
          </p:cNvPr>
          <p:cNvSpPr>
            <a:spLocks noGrp="1"/>
          </p:cNvSpPr>
          <p:nvPr>
            <p:ph type="sldNum" sz="quarter" idx="12"/>
          </p:nvPr>
        </p:nvSpPr>
        <p:spPr/>
        <p:txBody>
          <a:bodyPr/>
          <a:lstStyle/>
          <a:p>
            <a:fld id="{CB227168-336B-4C9B-A935-6AC16F4D4888}" type="slidenum">
              <a:rPr lang="en-US" smtClean="0"/>
              <a:t>‹#›</a:t>
            </a:fld>
            <a:endParaRPr lang="en-US"/>
          </a:p>
        </p:txBody>
      </p:sp>
    </p:spTree>
    <p:extLst>
      <p:ext uri="{BB962C8B-B14F-4D97-AF65-F5344CB8AC3E}">
        <p14:creationId xmlns:p14="http://schemas.microsoft.com/office/powerpoint/2010/main" val="3181235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8635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354C0C7-B0A4-43AB-9D90-6BE1E803EFC4}"/>
              </a:ext>
            </a:extLst>
          </p:cNvPr>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a:extLst>
              <a:ext uri="{FF2B5EF4-FFF2-40B4-BE49-F238E27FC236}">
                <a16:creationId xmlns:a16="http://schemas.microsoft.com/office/drawing/2014/main" id="{007DE7A5-9E0D-4D30-AD06-E80A4D64C184}"/>
              </a:ext>
            </a:extLst>
          </p:cNvPr>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a:extLst>
              <a:ext uri="{FF2B5EF4-FFF2-40B4-BE49-F238E27FC236}">
                <a16:creationId xmlns:a16="http://schemas.microsoft.com/office/drawing/2014/main" id="{E83E485A-8ABD-47E6-AEBC-698CAB6B1E3C}"/>
              </a:ext>
            </a:extLst>
          </p:cNvPr>
          <p:cNvSpPr>
            <a:spLocks noGrp="1"/>
          </p:cNvSpPr>
          <p:nvPr>
            <p:ph type="dt" sz="half" idx="10"/>
          </p:nvPr>
        </p:nvSpPr>
        <p:spPr/>
        <p:txBody>
          <a:bodyPr/>
          <a:lstStyle/>
          <a:p>
            <a:fld id="{BAA31E60-DE62-473E-832A-11F0BE134463}" type="datetime1">
              <a:rPr lang="en-US" smtClean="0"/>
              <a:t>8/23/2023</a:t>
            </a:fld>
            <a:endParaRPr lang="en-US"/>
          </a:p>
        </p:txBody>
      </p:sp>
      <p:sp>
        <p:nvSpPr>
          <p:cNvPr id="5" name="ตัวแทนท้ายกระดาษ 4">
            <a:extLst>
              <a:ext uri="{FF2B5EF4-FFF2-40B4-BE49-F238E27FC236}">
                <a16:creationId xmlns:a16="http://schemas.microsoft.com/office/drawing/2014/main" id="{A9DFA2B8-9490-4A4C-B01D-B50A49DC926B}"/>
              </a:ext>
            </a:extLst>
          </p:cNvPr>
          <p:cNvSpPr>
            <a:spLocks noGrp="1"/>
          </p:cNvSpPr>
          <p:nvPr>
            <p:ph type="ftr" sz="quarter" idx="11"/>
          </p:nvPr>
        </p:nvSpPr>
        <p:spPr/>
        <p:txBody>
          <a:bodyPr/>
          <a:lstStyle/>
          <a:p>
            <a:endParaRPr lang="en-US"/>
          </a:p>
        </p:txBody>
      </p:sp>
      <p:sp>
        <p:nvSpPr>
          <p:cNvPr id="6" name="ตัวแทนหมายเลขสไลด์ 5">
            <a:extLst>
              <a:ext uri="{FF2B5EF4-FFF2-40B4-BE49-F238E27FC236}">
                <a16:creationId xmlns:a16="http://schemas.microsoft.com/office/drawing/2014/main" id="{3D12E6F8-0BD8-4B30-B33B-04716BF746A2}"/>
              </a:ext>
            </a:extLst>
          </p:cNvPr>
          <p:cNvSpPr>
            <a:spLocks noGrp="1"/>
          </p:cNvSpPr>
          <p:nvPr>
            <p:ph type="sldNum" sz="quarter" idx="12"/>
          </p:nvPr>
        </p:nvSpPr>
        <p:spPr/>
        <p:txBody>
          <a:bodyPr/>
          <a:lstStyle/>
          <a:p>
            <a:fld id="{CB227168-336B-4C9B-A935-6AC16F4D4888}" type="slidenum">
              <a:rPr lang="en-US" smtClean="0"/>
              <a:t>‹#›</a:t>
            </a:fld>
            <a:endParaRPr lang="en-US"/>
          </a:p>
        </p:txBody>
      </p:sp>
    </p:spTree>
    <p:extLst>
      <p:ext uri="{BB962C8B-B14F-4D97-AF65-F5344CB8AC3E}">
        <p14:creationId xmlns:p14="http://schemas.microsoft.com/office/powerpoint/2010/main" val="178912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D91DC8F-E700-4799-B14F-84B045499BCF}"/>
              </a:ext>
            </a:extLst>
          </p:cNvPr>
          <p:cNvSpPr>
            <a:spLocks noGrp="1"/>
          </p:cNvSpPr>
          <p:nvPr>
            <p:ph type="title"/>
          </p:nvPr>
        </p:nvSpPr>
        <p:spPr>
          <a:xfrm>
            <a:off x="831850" y="1709738"/>
            <a:ext cx="10515600" cy="2852737"/>
          </a:xfrm>
        </p:spPr>
        <p:txBody>
          <a:bodyPr anchor="b"/>
          <a:lstStyle>
            <a:lvl1pPr>
              <a:defRPr sz="6000"/>
            </a:lvl1pPr>
          </a:lstStyle>
          <a:p>
            <a:r>
              <a:rPr lang="th-TH"/>
              <a:t>คลิกเพื่อแก้ไขสไตล์ชื่อเรื่องต้นแบบ</a:t>
            </a:r>
            <a:endParaRPr lang="en-US"/>
          </a:p>
        </p:txBody>
      </p:sp>
      <p:sp>
        <p:nvSpPr>
          <p:cNvPr id="3" name="ตัวแทนข้อความ 2">
            <a:extLst>
              <a:ext uri="{FF2B5EF4-FFF2-40B4-BE49-F238E27FC236}">
                <a16:creationId xmlns:a16="http://schemas.microsoft.com/office/drawing/2014/main" id="{B9AF584B-D2FE-4D61-8F9E-86CCDA9D8F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ตัวแทนวันที่ 3">
            <a:extLst>
              <a:ext uri="{FF2B5EF4-FFF2-40B4-BE49-F238E27FC236}">
                <a16:creationId xmlns:a16="http://schemas.microsoft.com/office/drawing/2014/main" id="{8438F0D2-76CF-4CFB-92CF-4F6649422BEF}"/>
              </a:ext>
            </a:extLst>
          </p:cNvPr>
          <p:cNvSpPr>
            <a:spLocks noGrp="1"/>
          </p:cNvSpPr>
          <p:nvPr>
            <p:ph type="dt" sz="half" idx="10"/>
          </p:nvPr>
        </p:nvSpPr>
        <p:spPr/>
        <p:txBody>
          <a:bodyPr/>
          <a:lstStyle/>
          <a:p>
            <a:fld id="{5103D8C4-79CC-4704-83CB-81E61333A976}" type="datetime1">
              <a:rPr lang="en-US" smtClean="0"/>
              <a:t>8/23/2023</a:t>
            </a:fld>
            <a:endParaRPr lang="en-US"/>
          </a:p>
        </p:txBody>
      </p:sp>
      <p:sp>
        <p:nvSpPr>
          <p:cNvPr id="5" name="ตัวแทนท้ายกระดาษ 4">
            <a:extLst>
              <a:ext uri="{FF2B5EF4-FFF2-40B4-BE49-F238E27FC236}">
                <a16:creationId xmlns:a16="http://schemas.microsoft.com/office/drawing/2014/main" id="{C936BC3B-BD41-4DBC-A407-7D1E1B4586E4}"/>
              </a:ext>
            </a:extLst>
          </p:cNvPr>
          <p:cNvSpPr>
            <a:spLocks noGrp="1"/>
          </p:cNvSpPr>
          <p:nvPr>
            <p:ph type="ftr" sz="quarter" idx="11"/>
          </p:nvPr>
        </p:nvSpPr>
        <p:spPr/>
        <p:txBody>
          <a:bodyPr/>
          <a:lstStyle/>
          <a:p>
            <a:endParaRPr lang="en-US"/>
          </a:p>
        </p:txBody>
      </p:sp>
      <p:sp>
        <p:nvSpPr>
          <p:cNvPr id="6" name="ตัวแทนหมายเลขสไลด์ 5">
            <a:extLst>
              <a:ext uri="{FF2B5EF4-FFF2-40B4-BE49-F238E27FC236}">
                <a16:creationId xmlns:a16="http://schemas.microsoft.com/office/drawing/2014/main" id="{6D0A147B-AE03-4FA0-85E7-711A6E501525}"/>
              </a:ext>
            </a:extLst>
          </p:cNvPr>
          <p:cNvSpPr>
            <a:spLocks noGrp="1"/>
          </p:cNvSpPr>
          <p:nvPr>
            <p:ph type="sldNum" sz="quarter" idx="12"/>
          </p:nvPr>
        </p:nvSpPr>
        <p:spPr/>
        <p:txBody>
          <a:bodyPr/>
          <a:lstStyle/>
          <a:p>
            <a:fld id="{CB227168-336B-4C9B-A935-6AC16F4D4888}" type="slidenum">
              <a:rPr lang="en-US" smtClean="0"/>
              <a:t>‹#›</a:t>
            </a:fld>
            <a:endParaRPr lang="en-US"/>
          </a:p>
        </p:txBody>
      </p:sp>
    </p:spTree>
    <p:extLst>
      <p:ext uri="{BB962C8B-B14F-4D97-AF65-F5344CB8AC3E}">
        <p14:creationId xmlns:p14="http://schemas.microsoft.com/office/powerpoint/2010/main" val="124321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93251E0-9BE2-4308-B5A2-6BC7FF2A521B}"/>
              </a:ext>
            </a:extLst>
          </p:cNvPr>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a:extLst>
              <a:ext uri="{FF2B5EF4-FFF2-40B4-BE49-F238E27FC236}">
                <a16:creationId xmlns:a16="http://schemas.microsoft.com/office/drawing/2014/main" id="{0AF91FAE-6000-4AA1-870C-C673F99833C6}"/>
              </a:ext>
            </a:extLst>
          </p:cNvPr>
          <p:cNvSpPr>
            <a:spLocks noGrp="1"/>
          </p:cNvSpPr>
          <p:nvPr>
            <p:ph sz="half" idx="1"/>
          </p:nvPr>
        </p:nvSpPr>
        <p:spPr>
          <a:xfrm>
            <a:off x="838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เนื้อหา 3">
            <a:extLst>
              <a:ext uri="{FF2B5EF4-FFF2-40B4-BE49-F238E27FC236}">
                <a16:creationId xmlns:a16="http://schemas.microsoft.com/office/drawing/2014/main" id="{300193F8-F322-42D4-87F0-FC8749E70A66}"/>
              </a:ext>
            </a:extLst>
          </p:cNvPr>
          <p:cNvSpPr>
            <a:spLocks noGrp="1"/>
          </p:cNvSpPr>
          <p:nvPr>
            <p:ph sz="half" idx="2"/>
          </p:nvPr>
        </p:nvSpPr>
        <p:spPr>
          <a:xfrm>
            <a:off x="6172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วันที่ 4">
            <a:extLst>
              <a:ext uri="{FF2B5EF4-FFF2-40B4-BE49-F238E27FC236}">
                <a16:creationId xmlns:a16="http://schemas.microsoft.com/office/drawing/2014/main" id="{0AE5D07C-560E-403B-9850-F9586ADA80A6}"/>
              </a:ext>
            </a:extLst>
          </p:cNvPr>
          <p:cNvSpPr>
            <a:spLocks noGrp="1"/>
          </p:cNvSpPr>
          <p:nvPr>
            <p:ph type="dt" sz="half" idx="10"/>
          </p:nvPr>
        </p:nvSpPr>
        <p:spPr/>
        <p:txBody>
          <a:bodyPr/>
          <a:lstStyle/>
          <a:p>
            <a:fld id="{6913BE42-B947-4378-A1D4-1198B7BA9B8D}" type="datetime1">
              <a:rPr lang="en-US" smtClean="0"/>
              <a:t>8/23/2023</a:t>
            </a:fld>
            <a:endParaRPr lang="en-US"/>
          </a:p>
        </p:txBody>
      </p:sp>
      <p:sp>
        <p:nvSpPr>
          <p:cNvPr id="6" name="ตัวแทนท้ายกระดาษ 5">
            <a:extLst>
              <a:ext uri="{FF2B5EF4-FFF2-40B4-BE49-F238E27FC236}">
                <a16:creationId xmlns:a16="http://schemas.microsoft.com/office/drawing/2014/main" id="{44898CDE-3765-47AB-BA5F-AA1296E9D813}"/>
              </a:ext>
            </a:extLst>
          </p:cNvPr>
          <p:cNvSpPr>
            <a:spLocks noGrp="1"/>
          </p:cNvSpPr>
          <p:nvPr>
            <p:ph type="ftr" sz="quarter" idx="11"/>
          </p:nvPr>
        </p:nvSpPr>
        <p:spPr/>
        <p:txBody>
          <a:bodyPr/>
          <a:lstStyle/>
          <a:p>
            <a:endParaRPr lang="en-US"/>
          </a:p>
        </p:txBody>
      </p:sp>
      <p:sp>
        <p:nvSpPr>
          <p:cNvPr id="7" name="ตัวแทนหมายเลขสไลด์ 6">
            <a:extLst>
              <a:ext uri="{FF2B5EF4-FFF2-40B4-BE49-F238E27FC236}">
                <a16:creationId xmlns:a16="http://schemas.microsoft.com/office/drawing/2014/main" id="{97A70064-5B7A-443A-B5D1-06B14EAEFC80}"/>
              </a:ext>
            </a:extLst>
          </p:cNvPr>
          <p:cNvSpPr>
            <a:spLocks noGrp="1"/>
          </p:cNvSpPr>
          <p:nvPr>
            <p:ph type="sldNum" sz="quarter" idx="12"/>
          </p:nvPr>
        </p:nvSpPr>
        <p:spPr/>
        <p:txBody>
          <a:bodyPr/>
          <a:lstStyle/>
          <a:p>
            <a:fld id="{CB227168-336B-4C9B-A935-6AC16F4D4888}" type="slidenum">
              <a:rPr lang="en-US" smtClean="0"/>
              <a:t>‹#›</a:t>
            </a:fld>
            <a:endParaRPr lang="en-US"/>
          </a:p>
        </p:txBody>
      </p:sp>
    </p:spTree>
    <p:extLst>
      <p:ext uri="{BB962C8B-B14F-4D97-AF65-F5344CB8AC3E}">
        <p14:creationId xmlns:p14="http://schemas.microsoft.com/office/powerpoint/2010/main" val="64237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9E5C7CB-139F-4EFE-B722-C4642F2AC00F}"/>
              </a:ext>
            </a:extLst>
          </p:cNvPr>
          <p:cNvSpPr>
            <a:spLocks noGrp="1"/>
          </p:cNvSpPr>
          <p:nvPr>
            <p:ph type="title"/>
          </p:nvPr>
        </p:nvSpPr>
        <p:spPr>
          <a:xfrm>
            <a:off x="839788" y="365125"/>
            <a:ext cx="10515600" cy="1325563"/>
          </a:xfrm>
        </p:spPr>
        <p:txBody>
          <a:bodyPr/>
          <a:lstStyle/>
          <a:p>
            <a:r>
              <a:rPr lang="th-TH"/>
              <a:t>คลิกเพื่อแก้ไขสไตล์ชื่อเรื่องต้นแบบ</a:t>
            </a:r>
            <a:endParaRPr lang="en-US"/>
          </a:p>
        </p:txBody>
      </p:sp>
      <p:sp>
        <p:nvSpPr>
          <p:cNvPr id="3" name="ตัวแทนข้อความ 2">
            <a:extLst>
              <a:ext uri="{FF2B5EF4-FFF2-40B4-BE49-F238E27FC236}">
                <a16:creationId xmlns:a16="http://schemas.microsoft.com/office/drawing/2014/main" id="{94F122B7-33EF-45D3-8D20-0A5EEE0A21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a:extLst>
              <a:ext uri="{FF2B5EF4-FFF2-40B4-BE49-F238E27FC236}">
                <a16:creationId xmlns:a16="http://schemas.microsoft.com/office/drawing/2014/main" id="{7DA36B1C-88FB-4AD6-854A-CB562489465A}"/>
              </a:ext>
            </a:extLst>
          </p:cNvPr>
          <p:cNvSpPr>
            <a:spLocks noGrp="1"/>
          </p:cNvSpPr>
          <p:nvPr>
            <p:ph sz="half" idx="2"/>
          </p:nvPr>
        </p:nvSpPr>
        <p:spPr>
          <a:xfrm>
            <a:off x="839788" y="2505075"/>
            <a:ext cx="5157787"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ข้อความ 4">
            <a:extLst>
              <a:ext uri="{FF2B5EF4-FFF2-40B4-BE49-F238E27FC236}">
                <a16:creationId xmlns:a16="http://schemas.microsoft.com/office/drawing/2014/main" id="{C436DF9A-8F36-4A97-BEFF-E0FBFA3132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a:extLst>
              <a:ext uri="{FF2B5EF4-FFF2-40B4-BE49-F238E27FC236}">
                <a16:creationId xmlns:a16="http://schemas.microsoft.com/office/drawing/2014/main" id="{3C686559-68AC-4865-B927-8F897781B4AA}"/>
              </a:ext>
            </a:extLst>
          </p:cNvPr>
          <p:cNvSpPr>
            <a:spLocks noGrp="1"/>
          </p:cNvSpPr>
          <p:nvPr>
            <p:ph sz="quarter" idx="4"/>
          </p:nvPr>
        </p:nvSpPr>
        <p:spPr>
          <a:xfrm>
            <a:off x="6172200" y="2505075"/>
            <a:ext cx="5183188"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7" name="ตัวแทนวันที่ 6">
            <a:extLst>
              <a:ext uri="{FF2B5EF4-FFF2-40B4-BE49-F238E27FC236}">
                <a16:creationId xmlns:a16="http://schemas.microsoft.com/office/drawing/2014/main" id="{4593D3D9-E5ED-4A94-8A51-05334AE4175C}"/>
              </a:ext>
            </a:extLst>
          </p:cNvPr>
          <p:cNvSpPr>
            <a:spLocks noGrp="1"/>
          </p:cNvSpPr>
          <p:nvPr>
            <p:ph type="dt" sz="half" idx="10"/>
          </p:nvPr>
        </p:nvSpPr>
        <p:spPr/>
        <p:txBody>
          <a:bodyPr/>
          <a:lstStyle/>
          <a:p>
            <a:fld id="{708BE7FB-B02F-410D-A04D-8F4B6D8395C3}" type="datetime1">
              <a:rPr lang="en-US" smtClean="0"/>
              <a:t>8/23/2023</a:t>
            </a:fld>
            <a:endParaRPr lang="en-US"/>
          </a:p>
        </p:txBody>
      </p:sp>
      <p:sp>
        <p:nvSpPr>
          <p:cNvPr id="8" name="ตัวแทนท้ายกระดาษ 7">
            <a:extLst>
              <a:ext uri="{FF2B5EF4-FFF2-40B4-BE49-F238E27FC236}">
                <a16:creationId xmlns:a16="http://schemas.microsoft.com/office/drawing/2014/main" id="{540F52A6-0392-4616-AB39-CD79E87B56CA}"/>
              </a:ext>
            </a:extLst>
          </p:cNvPr>
          <p:cNvSpPr>
            <a:spLocks noGrp="1"/>
          </p:cNvSpPr>
          <p:nvPr>
            <p:ph type="ftr" sz="quarter" idx="11"/>
          </p:nvPr>
        </p:nvSpPr>
        <p:spPr/>
        <p:txBody>
          <a:bodyPr/>
          <a:lstStyle/>
          <a:p>
            <a:endParaRPr lang="en-US"/>
          </a:p>
        </p:txBody>
      </p:sp>
      <p:sp>
        <p:nvSpPr>
          <p:cNvPr id="9" name="ตัวแทนหมายเลขสไลด์ 8">
            <a:extLst>
              <a:ext uri="{FF2B5EF4-FFF2-40B4-BE49-F238E27FC236}">
                <a16:creationId xmlns:a16="http://schemas.microsoft.com/office/drawing/2014/main" id="{0101092A-69A8-49A4-8816-85613BCBCDF9}"/>
              </a:ext>
            </a:extLst>
          </p:cNvPr>
          <p:cNvSpPr>
            <a:spLocks noGrp="1"/>
          </p:cNvSpPr>
          <p:nvPr>
            <p:ph type="sldNum" sz="quarter" idx="12"/>
          </p:nvPr>
        </p:nvSpPr>
        <p:spPr/>
        <p:txBody>
          <a:bodyPr/>
          <a:lstStyle/>
          <a:p>
            <a:fld id="{CB227168-336B-4C9B-A935-6AC16F4D4888}" type="slidenum">
              <a:rPr lang="en-US" smtClean="0"/>
              <a:t>‹#›</a:t>
            </a:fld>
            <a:endParaRPr lang="en-US"/>
          </a:p>
        </p:txBody>
      </p:sp>
    </p:spTree>
    <p:extLst>
      <p:ext uri="{BB962C8B-B14F-4D97-AF65-F5344CB8AC3E}">
        <p14:creationId xmlns:p14="http://schemas.microsoft.com/office/powerpoint/2010/main" val="38735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220021E-A532-405B-9D7E-8F33EA8CFC02}"/>
              </a:ext>
            </a:extLst>
          </p:cNvPr>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วันที่ 2">
            <a:extLst>
              <a:ext uri="{FF2B5EF4-FFF2-40B4-BE49-F238E27FC236}">
                <a16:creationId xmlns:a16="http://schemas.microsoft.com/office/drawing/2014/main" id="{7E387DAC-3B2B-4F3F-90CD-BDD18DD6F188}"/>
              </a:ext>
            </a:extLst>
          </p:cNvPr>
          <p:cNvSpPr>
            <a:spLocks noGrp="1"/>
          </p:cNvSpPr>
          <p:nvPr>
            <p:ph type="dt" sz="half" idx="10"/>
          </p:nvPr>
        </p:nvSpPr>
        <p:spPr/>
        <p:txBody>
          <a:bodyPr/>
          <a:lstStyle/>
          <a:p>
            <a:fld id="{5A7348CB-E54E-4661-9019-EA862383F8E8}" type="datetime1">
              <a:rPr lang="en-US" smtClean="0"/>
              <a:t>8/23/2023</a:t>
            </a:fld>
            <a:endParaRPr lang="en-US"/>
          </a:p>
        </p:txBody>
      </p:sp>
      <p:sp>
        <p:nvSpPr>
          <p:cNvPr id="4" name="ตัวแทนท้ายกระดาษ 3">
            <a:extLst>
              <a:ext uri="{FF2B5EF4-FFF2-40B4-BE49-F238E27FC236}">
                <a16:creationId xmlns:a16="http://schemas.microsoft.com/office/drawing/2014/main" id="{B470E80F-21E9-4925-A60A-F98C2A428B38}"/>
              </a:ext>
            </a:extLst>
          </p:cNvPr>
          <p:cNvSpPr>
            <a:spLocks noGrp="1"/>
          </p:cNvSpPr>
          <p:nvPr>
            <p:ph type="ftr" sz="quarter" idx="11"/>
          </p:nvPr>
        </p:nvSpPr>
        <p:spPr/>
        <p:txBody>
          <a:bodyPr/>
          <a:lstStyle/>
          <a:p>
            <a:endParaRPr lang="en-US"/>
          </a:p>
        </p:txBody>
      </p:sp>
      <p:sp>
        <p:nvSpPr>
          <p:cNvPr id="5" name="ตัวแทนหมายเลขสไลด์ 4">
            <a:extLst>
              <a:ext uri="{FF2B5EF4-FFF2-40B4-BE49-F238E27FC236}">
                <a16:creationId xmlns:a16="http://schemas.microsoft.com/office/drawing/2014/main" id="{1ADACEBD-270A-4DF1-97D8-E482370CE914}"/>
              </a:ext>
            </a:extLst>
          </p:cNvPr>
          <p:cNvSpPr>
            <a:spLocks noGrp="1"/>
          </p:cNvSpPr>
          <p:nvPr>
            <p:ph type="sldNum" sz="quarter" idx="12"/>
          </p:nvPr>
        </p:nvSpPr>
        <p:spPr/>
        <p:txBody>
          <a:bodyPr/>
          <a:lstStyle/>
          <a:p>
            <a:fld id="{CB227168-336B-4C9B-A935-6AC16F4D4888}" type="slidenum">
              <a:rPr lang="en-US" smtClean="0"/>
              <a:t>‹#›</a:t>
            </a:fld>
            <a:endParaRPr lang="en-US"/>
          </a:p>
        </p:txBody>
      </p:sp>
    </p:spTree>
    <p:extLst>
      <p:ext uri="{BB962C8B-B14F-4D97-AF65-F5344CB8AC3E}">
        <p14:creationId xmlns:p14="http://schemas.microsoft.com/office/powerpoint/2010/main" val="345645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a:extLst>
              <a:ext uri="{FF2B5EF4-FFF2-40B4-BE49-F238E27FC236}">
                <a16:creationId xmlns:a16="http://schemas.microsoft.com/office/drawing/2014/main" id="{F1D147B1-6EEB-40E3-8BCF-C1903794E3BA}"/>
              </a:ext>
            </a:extLst>
          </p:cNvPr>
          <p:cNvSpPr>
            <a:spLocks noGrp="1"/>
          </p:cNvSpPr>
          <p:nvPr>
            <p:ph type="dt" sz="half" idx="10"/>
          </p:nvPr>
        </p:nvSpPr>
        <p:spPr/>
        <p:txBody>
          <a:bodyPr/>
          <a:lstStyle/>
          <a:p>
            <a:fld id="{F805F73D-466D-4B40-A954-B99445B72F5F}" type="datetime1">
              <a:rPr lang="en-US" smtClean="0"/>
              <a:t>8/23/2023</a:t>
            </a:fld>
            <a:endParaRPr lang="en-US"/>
          </a:p>
        </p:txBody>
      </p:sp>
      <p:sp>
        <p:nvSpPr>
          <p:cNvPr id="3" name="ตัวแทนท้ายกระดาษ 2">
            <a:extLst>
              <a:ext uri="{FF2B5EF4-FFF2-40B4-BE49-F238E27FC236}">
                <a16:creationId xmlns:a16="http://schemas.microsoft.com/office/drawing/2014/main" id="{A554C643-797F-494F-AF7C-1BA5D8B34A9B}"/>
              </a:ext>
            </a:extLst>
          </p:cNvPr>
          <p:cNvSpPr>
            <a:spLocks noGrp="1"/>
          </p:cNvSpPr>
          <p:nvPr>
            <p:ph type="ftr" sz="quarter" idx="11"/>
          </p:nvPr>
        </p:nvSpPr>
        <p:spPr/>
        <p:txBody>
          <a:bodyPr/>
          <a:lstStyle/>
          <a:p>
            <a:endParaRPr lang="en-US"/>
          </a:p>
        </p:txBody>
      </p:sp>
      <p:sp>
        <p:nvSpPr>
          <p:cNvPr id="4" name="ตัวแทนหมายเลขสไลด์ 3">
            <a:extLst>
              <a:ext uri="{FF2B5EF4-FFF2-40B4-BE49-F238E27FC236}">
                <a16:creationId xmlns:a16="http://schemas.microsoft.com/office/drawing/2014/main" id="{BD8636B1-8095-46AC-B5EB-7CD5B794B90B}"/>
              </a:ext>
            </a:extLst>
          </p:cNvPr>
          <p:cNvSpPr>
            <a:spLocks noGrp="1"/>
          </p:cNvSpPr>
          <p:nvPr>
            <p:ph type="sldNum" sz="quarter" idx="12"/>
          </p:nvPr>
        </p:nvSpPr>
        <p:spPr/>
        <p:txBody>
          <a:bodyPr/>
          <a:lstStyle/>
          <a:p>
            <a:fld id="{CB227168-336B-4C9B-A935-6AC16F4D4888}" type="slidenum">
              <a:rPr lang="en-US" smtClean="0"/>
              <a:t>‹#›</a:t>
            </a:fld>
            <a:endParaRPr lang="en-US"/>
          </a:p>
        </p:txBody>
      </p:sp>
    </p:spTree>
    <p:extLst>
      <p:ext uri="{BB962C8B-B14F-4D97-AF65-F5344CB8AC3E}">
        <p14:creationId xmlns:p14="http://schemas.microsoft.com/office/powerpoint/2010/main" val="207699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0FA13B7-16ED-410C-BB2D-993344BD4A18}"/>
              </a:ext>
            </a:extLst>
          </p:cNvPr>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เนื้อหา 2">
            <a:extLst>
              <a:ext uri="{FF2B5EF4-FFF2-40B4-BE49-F238E27FC236}">
                <a16:creationId xmlns:a16="http://schemas.microsoft.com/office/drawing/2014/main" id="{E6F33027-7ECA-4F4A-BAA3-B74A905EDB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ข้อความ 3">
            <a:extLst>
              <a:ext uri="{FF2B5EF4-FFF2-40B4-BE49-F238E27FC236}">
                <a16:creationId xmlns:a16="http://schemas.microsoft.com/office/drawing/2014/main" id="{D52255B4-D119-4697-950A-2F9D4F21E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a:extLst>
              <a:ext uri="{FF2B5EF4-FFF2-40B4-BE49-F238E27FC236}">
                <a16:creationId xmlns:a16="http://schemas.microsoft.com/office/drawing/2014/main" id="{75A71F8B-3B70-4BE6-A470-BC4CF544D27C}"/>
              </a:ext>
            </a:extLst>
          </p:cNvPr>
          <p:cNvSpPr>
            <a:spLocks noGrp="1"/>
          </p:cNvSpPr>
          <p:nvPr>
            <p:ph type="dt" sz="half" idx="10"/>
          </p:nvPr>
        </p:nvSpPr>
        <p:spPr/>
        <p:txBody>
          <a:bodyPr/>
          <a:lstStyle/>
          <a:p>
            <a:fld id="{96224937-1F6C-4456-A8FC-4D67F6BBD95B}" type="datetime1">
              <a:rPr lang="en-US" smtClean="0"/>
              <a:t>8/23/2023</a:t>
            </a:fld>
            <a:endParaRPr lang="en-US"/>
          </a:p>
        </p:txBody>
      </p:sp>
      <p:sp>
        <p:nvSpPr>
          <p:cNvPr id="6" name="ตัวแทนท้ายกระดาษ 5">
            <a:extLst>
              <a:ext uri="{FF2B5EF4-FFF2-40B4-BE49-F238E27FC236}">
                <a16:creationId xmlns:a16="http://schemas.microsoft.com/office/drawing/2014/main" id="{55A565E5-1461-4F0E-BE58-CDAF1A4E917F}"/>
              </a:ext>
            </a:extLst>
          </p:cNvPr>
          <p:cNvSpPr>
            <a:spLocks noGrp="1"/>
          </p:cNvSpPr>
          <p:nvPr>
            <p:ph type="ftr" sz="quarter" idx="11"/>
          </p:nvPr>
        </p:nvSpPr>
        <p:spPr/>
        <p:txBody>
          <a:bodyPr/>
          <a:lstStyle/>
          <a:p>
            <a:endParaRPr lang="en-US"/>
          </a:p>
        </p:txBody>
      </p:sp>
      <p:sp>
        <p:nvSpPr>
          <p:cNvPr id="7" name="ตัวแทนหมายเลขสไลด์ 6">
            <a:extLst>
              <a:ext uri="{FF2B5EF4-FFF2-40B4-BE49-F238E27FC236}">
                <a16:creationId xmlns:a16="http://schemas.microsoft.com/office/drawing/2014/main" id="{F93F8D5F-D0FF-4BFB-BF60-F7703A31A85F}"/>
              </a:ext>
            </a:extLst>
          </p:cNvPr>
          <p:cNvSpPr>
            <a:spLocks noGrp="1"/>
          </p:cNvSpPr>
          <p:nvPr>
            <p:ph type="sldNum" sz="quarter" idx="12"/>
          </p:nvPr>
        </p:nvSpPr>
        <p:spPr/>
        <p:txBody>
          <a:bodyPr/>
          <a:lstStyle/>
          <a:p>
            <a:fld id="{CB227168-336B-4C9B-A935-6AC16F4D4888}" type="slidenum">
              <a:rPr lang="en-US" smtClean="0"/>
              <a:t>‹#›</a:t>
            </a:fld>
            <a:endParaRPr lang="en-US"/>
          </a:p>
        </p:txBody>
      </p:sp>
    </p:spTree>
    <p:extLst>
      <p:ext uri="{BB962C8B-B14F-4D97-AF65-F5344CB8AC3E}">
        <p14:creationId xmlns:p14="http://schemas.microsoft.com/office/powerpoint/2010/main" val="1231228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512C406-CEF8-43FA-A1D0-E1C0CF8EAA5E}"/>
              </a:ext>
            </a:extLst>
          </p:cNvPr>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รูปภาพ 2">
            <a:extLst>
              <a:ext uri="{FF2B5EF4-FFF2-40B4-BE49-F238E27FC236}">
                <a16:creationId xmlns:a16="http://schemas.microsoft.com/office/drawing/2014/main" id="{F050D4C9-0C92-4C16-A71E-77DB3442E1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ตัวแทนข้อความ 3">
            <a:extLst>
              <a:ext uri="{FF2B5EF4-FFF2-40B4-BE49-F238E27FC236}">
                <a16:creationId xmlns:a16="http://schemas.microsoft.com/office/drawing/2014/main" id="{E26C8874-639A-47F1-AB6A-6E3B59B4F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a:extLst>
              <a:ext uri="{FF2B5EF4-FFF2-40B4-BE49-F238E27FC236}">
                <a16:creationId xmlns:a16="http://schemas.microsoft.com/office/drawing/2014/main" id="{9349CAF4-B050-4D8C-B700-E56791038B38}"/>
              </a:ext>
            </a:extLst>
          </p:cNvPr>
          <p:cNvSpPr>
            <a:spLocks noGrp="1"/>
          </p:cNvSpPr>
          <p:nvPr>
            <p:ph type="dt" sz="half" idx="10"/>
          </p:nvPr>
        </p:nvSpPr>
        <p:spPr/>
        <p:txBody>
          <a:bodyPr/>
          <a:lstStyle/>
          <a:p>
            <a:fld id="{A15376DC-ABEE-466C-97CC-421EA0FBC528}" type="datetime1">
              <a:rPr lang="en-US" smtClean="0"/>
              <a:t>8/23/2023</a:t>
            </a:fld>
            <a:endParaRPr lang="en-US"/>
          </a:p>
        </p:txBody>
      </p:sp>
      <p:sp>
        <p:nvSpPr>
          <p:cNvPr id="6" name="ตัวแทนท้ายกระดาษ 5">
            <a:extLst>
              <a:ext uri="{FF2B5EF4-FFF2-40B4-BE49-F238E27FC236}">
                <a16:creationId xmlns:a16="http://schemas.microsoft.com/office/drawing/2014/main" id="{C8976A6D-07DE-4129-B243-6875E28AF7E4}"/>
              </a:ext>
            </a:extLst>
          </p:cNvPr>
          <p:cNvSpPr>
            <a:spLocks noGrp="1"/>
          </p:cNvSpPr>
          <p:nvPr>
            <p:ph type="ftr" sz="quarter" idx="11"/>
          </p:nvPr>
        </p:nvSpPr>
        <p:spPr/>
        <p:txBody>
          <a:bodyPr/>
          <a:lstStyle/>
          <a:p>
            <a:endParaRPr lang="en-US"/>
          </a:p>
        </p:txBody>
      </p:sp>
      <p:sp>
        <p:nvSpPr>
          <p:cNvPr id="7" name="ตัวแทนหมายเลขสไลด์ 6">
            <a:extLst>
              <a:ext uri="{FF2B5EF4-FFF2-40B4-BE49-F238E27FC236}">
                <a16:creationId xmlns:a16="http://schemas.microsoft.com/office/drawing/2014/main" id="{360B16D7-0D26-483F-AB9D-2D9CEBB9D089}"/>
              </a:ext>
            </a:extLst>
          </p:cNvPr>
          <p:cNvSpPr>
            <a:spLocks noGrp="1"/>
          </p:cNvSpPr>
          <p:nvPr>
            <p:ph type="sldNum" sz="quarter" idx="12"/>
          </p:nvPr>
        </p:nvSpPr>
        <p:spPr/>
        <p:txBody>
          <a:bodyPr/>
          <a:lstStyle/>
          <a:p>
            <a:fld id="{CB227168-336B-4C9B-A935-6AC16F4D4888}" type="slidenum">
              <a:rPr lang="en-US" smtClean="0"/>
              <a:t>‹#›</a:t>
            </a:fld>
            <a:endParaRPr lang="en-US"/>
          </a:p>
        </p:txBody>
      </p:sp>
    </p:spTree>
    <p:extLst>
      <p:ext uri="{BB962C8B-B14F-4D97-AF65-F5344CB8AC3E}">
        <p14:creationId xmlns:p14="http://schemas.microsoft.com/office/powerpoint/2010/main" val="151483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ชื่อเรื่อง 1">
            <a:extLst>
              <a:ext uri="{FF2B5EF4-FFF2-40B4-BE49-F238E27FC236}">
                <a16:creationId xmlns:a16="http://schemas.microsoft.com/office/drawing/2014/main" id="{E7AD9172-6C84-4215-8737-E24743FAA6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h-TH"/>
              <a:t>คลิกเพื่อแก้ไขสไตล์ชื่อเรื่องต้นแบบ</a:t>
            </a:r>
            <a:endParaRPr lang="en-US"/>
          </a:p>
        </p:txBody>
      </p:sp>
      <p:sp>
        <p:nvSpPr>
          <p:cNvPr id="3" name="ตัวแทนข้อความ 2">
            <a:extLst>
              <a:ext uri="{FF2B5EF4-FFF2-40B4-BE49-F238E27FC236}">
                <a16:creationId xmlns:a16="http://schemas.microsoft.com/office/drawing/2014/main" id="{3BC1E61C-765F-45A6-85DB-9A5A3CF5E4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a:extLst>
              <a:ext uri="{FF2B5EF4-FFF2-40B4-BE49-F238E27FC236}">
                <a16:creationId xmlns:a16="http://schemas.microsoft.com/office/drawing/2014/main" id="{D82DB2C4-21CB-4223-999D-92020D759B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EF22B-0C05-45C0-948E-E6CF0CFABF59}" type="datetime1">
              <a:rPr lang="en-US" smtClean="0"/>
              <a:t>8/23/2023</a:t>
            </a:fld>
            <a:endParaRPr lang="en-US"/>
          </a:p>
        </p:txBody>
      </p:sp>
      <p:sp>
        <p:nvSpPr>
          <p:cNvPr id="5" name="ตัวแทนท้ายกระดาษ 4">
            <a:extLst>
              <a:ext uri="{FF2B5EF4-FFF2-40B4-BE49-F238E27FC236}">
                <a16:creationId xmlns:a16="http://schemas.microsoft.com/office/drawing/2014/main" id="{66372813-C04E-4258-8894-6C4DAB9935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ตัวแทนหมายเลขสไลด์ 5">
            <a:extLst>
              <a:ext uri="{FF2B5EF4-FFF2-40B4-BE49-F238E27FC236}">
                <a16:creationId xmlns:a16="http://schemas.microsoft.com/office/drawing/2014/main" id="{C1049D01-FB3A-4D75-9D9A-19099EAC2E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27168-336B-4C9B-A935-6AC16F4D4888}" type="slidenum">
              <a:rPr lang="en-US" smtClean="0"/>
              <a:t>‹#›</a:t>
            </a:fld>
            <a:endParaRPr lang="en-US"/>
          </a:p>
        </p:txBody>
      </p:sp>
    </p:spTree>
    <p:extLst>
      <p:ext uri="{BB962C8B-B14F-4D97-AF65-F5344CB8AC3E}">
        <p14:creationId xmlns:p14="http://schemas.microsoft.com/office/powerpoint/2010/main" val="942658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a:extLst>
              <a:ext uri="{FF2B5EF4-FFF2-40B4-BE49-F238E27FC236}">
                <a16:creationId xmlns:a16="http://schemas.microsoft.com/office/drawing/2014/main" id="{59852637-345F-4670-9399-64FD2A3DC3E5}"/>
              </a:ext>
            </a:extLst>
          </p:cNvPr>
          <p:cNvSpPr>
            <a:spLocks noGrp="1"/>
          </p:cNvSpPr>
          <p:nvPr>
            <p:ph type="ctrTitle"/>
          </p:nvPr>
        </p:nvSpPr>
        <p:spPr>
          <a:xfrm>
            <a:off x="392097" y="417250"/>
            <a:ext cx="11415204" cy="5939099"/>
          </a:xfrm>
        </p:spPr>
        <p:txBody>
          <a:bodyPr>
            <a:normAutofit fontScale="90000"/>
          </a:bodyPr>
          <a:lstStyle/>
          <a:p>
            <a:pPr algn="ctr"/>
            <a:br>
              <a:rPr kumimoji="0" lang="en-US" sz="4400" b="1" i="0" u="none" strike="noStrike" kern="1200" cap="none" spc="0" normalizeH="0" baseline="0" noProof="0" dirty="0">
                <a:ln>
                  <a:noFill/>
                </a:ln>
                <a:solidFill>
                  <a:srgbClr val="FF0000"/>
                </a:solidFill>
                <a:effectLst/>
                <a:uLnTx/>
                <a:uFillTx/>
                <a:latin typeface="TH SarabunPSK" panose="020B0500040200020003" pitchFamily="34" charset="-34"/>
                <a:ea typeface="+mj-ea"/>
                <a:cs typeface="TH SarabunPSK" panose="020B0500040200020003" pitchFamily="34" charset="-34"/>
              </a:rPr>
            </a:br>
            <a:r>
              <a:rPr kumimoji="0" lang="th-TH" sz="4400" b="1" i="0" u="none" strike="noStrike" kern="1200" cap="none" spc="0" normalizeH="0" baseline="0" noProof="0" dirty="0">
                <a:ln>
                  <a:noFill/>
                </a:ln>
                <a:effectLst/>
                <a:uLnTx/>
                <a:uFillTx/>
                <a:latin typeface="Angsana New" panose="02020603050405020304" pitchFamily="18" charset="-34"/>
                <a:cs typeface="Angsana New" panose="02020603050405020304" pitchFamily="18" charset="-34"/>
              </a:rPr>
              <a:t>วิชา </a:t>
            </a:r>
            <a:r>
              <a:rPr kumimoji="0" lang="en-US" sz="4400" b="1" i="0" u="none" strike="noStrike" kern="1200" cap="none" spc="0" normalizeH="0" baseline="0" noProof="0" dirty="0">
                <a:ln>
                  <a:noFill/>
                </a:ln>
                <a:effectLst/>
                <a:uLnTx/>
                <a:uFillTx/>
                <a:latin typeface="Angsana New" panose="02020603050405020304" pitchFamily="18" charset="-34"/>
                <a:cs typeface="Angsana New" panose="02020603050405020304" pitchFamily="18" charset="-34"/>
              </a:rPr>
              <a:t>(DAD 8102) </a:t>
            </a:r>
            <a:r>
              <a:rPr lang="th-TH" sz="4400" b="1" dirty="0">
                <a:latin typeface="Angsana New" panose="02020603050405020304" pitchFamily="18" charset="-34"/>
                <a:cs typeface="Angsana New" panose="02020603050405020304" pitchFamily="18" charset="-34"/>
              </a:rPr>
              <a:t>ระเบียบวิธีวิจัยขั้นสูง และการออกแบบการวิจัย</a:t>
            </a:r>
            <a:br>
              <a:rPr lang="th-TH" sz="4400" b="1" dirty="0">
                <a:latin typeface="Angsana New" panose="02020603050405020304" pitchFamily="18" charset="-34"/>
                <a:cs typeface="Angsana New" panose="02020603050405020304" pitchFamily="18" charset="-34"/>
              </a:rPr>
            </a:br>
            <a:r>
              <a:rPr lang="th-TH" sz="4400" b="1" dirty="0">
                <a:latin typeface="Angsana New" panose="02020603050405020304" pitchFamily="18" charset="-34"/>
                <a:cs typeface="Angsana New" panose="02020603050405020304" pitchFamily="18" charset="-34"/>
              </a:rPr>
              <a:t>ด้านการบริหารการพัฒนา </a:t>
            </a:r>
            <a:br>
              <a:rPr kumimoji="0" lang="en-US" sz="4400" b="1" i="0" u="none" strike="noStrike" kern="1200" cap="none" spc="0" normalizeH="0" baseline="0" noProof="0" dirty="0">
                <a:ln>
                  <a:noFill/>
                </a:ln>
                <a:solidFill>
                  <a:srgbClr val="FF0000"/>
                </a:solidFill>
                <a:effectLst/>
                <a:uLnTx/>
                <a:uFillTx/>
                <a:latin typeface="Angsana New" panose="02020603050405020304" pitchFamily="18" charset="-34"/>
                <a:cs typeface="Angsana New" panose="02020603050405020304" pitchFamily="18" charset="-34"/>
              </a:rPr>
            </a:br>
            <a:r>
              <a:rPr kumimoji="0" lang="th-TH" sz="4400" b="1" i="0" u="none" strike="noStrike" kern="1200" cap="none" spc="0" normalizeH="0" baseline="0" noProof="0" dirty="0">
                <a:ln>
                  <a:noFill/>
                </a:ln>
                <a:solidFill>
                  <a:srgbClr val="FF0000"/>
                </a:solidFill>
                <a:effectLst/>
                <a:uLnTx/>
                <a:uFillTx/>
                <a:latin typeface="Angsana New" panose="02020603050405020304" pitchFamily="18" charset="-34"/>
                <a:cs typeface="Angsana New" panose="02020603050405020304" pitchFamily="18" charset="-34"/>
              </a:rPr>
              <a:t>การทบทวนวรรณกรรม และการกำหนดเครื่องมือการวิจัย</a:t>
            </a:r>
            <a:br>
              <a:rPr kumimoji="0" lang="th-TH" sz="4400" b="1" i="0" u="none" strike="noStrike" kern="1200" cap="none" spc="0" normalizeH="0" baseline="0" noProof="0" dirty="0">
                <a:ln>
                  <a:noFill/>
                </a:ln>
                <a:solidFill>
                  <a:prstClr val="black"/>
                </a:solidFill>
                <a:effectLst/>
                <a:uLnTx/>
                <a:uFillTx/>
                <a:latin typeface="Angsana New" panose="02020603050405020304" pitchFamily="18" charset="-34"/>
                <a:cs typeface="Angsana New" panose="02020603050405020304" pitchFamily="18" charset="-34"/>
              </a:rPr>
            </a:br>
            <a:br>
              <a:rPr kumimoji="0" lang="th-TH" sz="4400" b="1" i="0" u="none" strike="noStrike" kern="1200" cap="none" spc="0" normalizeH="0" baseline="0" noProof="0" dirty="0">
                <a:ln>
                  <a:noFill/>
                </a:ln>
                <a:solidFill>
                  <a:prstClr val="black"/>
                </a:solidFill>
                <a:effectLst/>
                <a:uLnTx/>
                <a:uFillTx/>
                <a:latin typeface="Angsana New" panose="02020603050405020304" pitchFamily="18" charset="-34"/>
                <a:cs typeface="Angsana New" panose="02020603050405020304" pitchFamily="18" charset="-34"/>
              </a:rPr>
            </a:br>
            <a:r>
              <a:rPr lang="th-TH" sz="4400" b="1" dirty="0">
                <a:solidFill>
                  <a:srgbClr val="00B0F0"/>
                </a:solidFill>
                <a:latin typeface="Angsana New" panose="02020603050405020304" pitchFamily="18" charset="-34"/>
                <a:cs typeface="Angsana New" panose="02020603050405020304" pitchFamily="18" charset="-34"/>
              </a:rPr>
              <a:t>บรรยายโดย ผู้ช่วยศาสตราจารย์ ดร.สุรมน จันทร์เจริญ  </a:t>
            </a:r>
            <a:br>
              <a:rPr lang="en-US" sz="4400" b="1" dirty="0">
                <a:solidFill>
                  <a:srgbClr val="00B0F0"/>
                </a:solidFill>
                <a:latin typeface="Angsana New" panose="02020603050405020304" pitchFamily="18" charset="-34"/>
                <a:cs typeface="Angsana New" panose="02020603050405020304" pitchFamily="18" charset="-34"/>
              </a:rPr>
            </a:br>
            <a:r>
              <a:rPr lang="th-TH" sz="4000" b="1">
                <a:solidFill>
                  <a:srgbClr val="00B0F0"/>
                </a:solidFill>
                <a:latin typeface="Angsana New" panose="02020603050405020304" pitchFamily="18" charset="-34"/>
                <a:cs typeface="Angsana New" panose="02020603050405020304" pitchFamily="18" charset="-34"/>
              </a:rPr>
              <a:t>อาจารย์ผู้รับผิดชอบ</a:t>
            </a:r>
            <a:r>
              <a:rPr lang="th-TH" sz="4000" b="1" dirty="0">
                <a:solidFill>
                  <a:srgbClr val="00B0F0"/>
                </a:solidFill>
                <a:latin typeface="Angsana New" panose="02020603050405020304" pitchFamily="18" charset="-34"/>
                <a:cs typeface="Angsana New" panose="02020603050405020304" pitchFamily="18" charset="-34"/>
              </a:rPr>
              <a:t>หลักสูตร โครงการปรัชญาดุษฎีบัณฑิต</a:t>
            </a:r>
            <a:br>
              <a:rPr lang="th-TH" sz="4000" b="1" dirty="0">
                <a:solidFill>
                  <a:srgbClr val="00B0F0"/>
                </a:solidFill>
                <a:latin typeface="Angsana New" panose="02020603050405020304" pitchFamily="18" charset="-34"/>
                <a:cs typeface="Angsana New" panose="02020603050405020304" pitchFamily="18" charset="-34"/>
              </a:rPr>
            </a:br>
            <a:r>
              <a:rPr lang="th-TH" sz="4000" b="1" dirty="0">
                <a:solidFill>
                  <a:srgbClr val="00B0F0"/>
                </a:solidFill>
                <a:latin typeface="Angsana New" panose="02020603050405020304" pitchFamily="18" charset="-34"/>
                <a:cs typeface="Angsana New" panose="02020603050405020304" pitchFamily="18" charset="-34"/>
              </a:rPr>
              <a:t>สาขาวิชาการบริหารการพัฒนา มหาวิทยาลัยราชภัฏสวนสุนันทา </a:t>
            </a:r>
            <a:br>
              <a:rPr lang="th-TH" sz="4400" b="1" dirty="0">
                <a:solidFill>
                  <a:srgbClr val="00B0F0"/>
                </a:solidFill>
                <a:latin typeface="Angsana New" panose="02020603050405020304" pitchFamily="18" charset="-34"/>
                <a:cs typeface="Angsana New" panose="02020603050405020304" pitchFamily="18" charset="-34"/>
              </a:rPr>
            </a:br>
            <a:r>
              <a:rPr lang="th-TH" sz="4400" b="1" dirty="0">
                <a:solidFill>
                  <a:srgbClr val="0066FF"/>
                </a:solidFill>
                <a:latin typeface="Angsana New" panose="02020603050405020304" pitchFamily="18" charset="-34"/>
                <a:cs typeface="Angsana New" panose="02020603050405020304" pitchFamily="18" charset="-34"/>
              </a:rPr>
              <a:t> </a:t>
            </a:r>
            <a:br>
              <a:rPr lang="en-US" sz="4400" b="1" dirty="0">
                <a:solidFill>
                  <a:srgbClr val="00B050"/>
                </a:solidFill>
                <a:latin typeface="Angsana New" panose="02020603050405020304" pitchFamily="18" charset="-34"/>
                <a:cs typeface="Angsana New" panose="02020603050405020304" pitchFamily="18" charset="-34"/>
              </a:rPr>
            </a:br>
            <a:r>
              <a:rPr lang="th-TH" sz="4400" b="1" dirty="0">
                <a:solidFill>
                  <a:schemeClr val="tx1">
                    <a:lumMod val="95000"/>
                    <a:lumOff val="5000"/>
                  </a:schemeClr>
                </a:solidFill>
                <a:latin typeface="Angsana New" panose="02020603050405020304" pitchFamily="18" charset="-34"/>
                <a:cs typeface="Angsana New" panose="02020603050405020304" pitchFamily="18" charset="-34"/>
              </a:rPr>
              <a:t>วันที่ </a:t>
            </a:r>
            <a:r>
              <a:rPr lang="en-US" sz="4400" b="1" dirty="0">
                <a:solidFill>
                  <a:schemeClr val="tx1">
                    <a:lumMod val="95000"/>
                    <a:lumOff val="5000"/>
                  </a:schemeClr>
                </a:solidFill>
                <a:latin typeface="Angsana New" panose="02020603050405020304" pitchFamily="18" charset="-34"/>
                <a:cs typeface="Angsana New" panose="02020603050405020304" pitchFamily="18" charset="-34"/>
              </a:rPr>
              <a:t>27</a:t>
            </a:r>
            <a:r>
              <a:rPr lang="th-TH" sz="4400" b="1" dirty="0">
                <a:solidFill>
                  <a:schemeClr val="tx1">
                    <a:lumMod val="95000"/>
                    <a:lumOff val="5000"/>
                  </a:schemeClr>
                </a:solidFill>
                <a:latin typeface="Angsana New" panose="02020603050405020304" pitchFamily="18" charset="-34"/>
                <a:cs typeface="Angsana New" panose="02020603050405020304" pitchFamily="18" charset="-34"/>
              </a:rPr>
              <a:t> สิงหาคม </a:t>
            </a:r>
            <a:r>
              <a:rPr lang="en-US" sz="4400" b="1" dirty="0">
                <a:solidFill>
                  <a:schemeClr val="tx1">
                    <a:lumMod val="95000"/>
                    <a:lumOff val="5000"/>
                  </a:schemeClr>
                </a:solidFill>
                <a:latin typeface="Angsana New" panose="02020603050405020304" pitchFamily="18" charset="-34"/>
                <a:cs typeface="Angsana New" panose="02020603050405020304" pitchFamily="18" charset="-34"/>
              </a:rPr>
              <a:t>2566</a:t>
            </a:r>
            <a:r>
              <a:rPr lang="th-TH" sz="4400" b="1" dirty="0">
                <a:solidFill>
                  <a:schemeClr val="tx1">
                    <a:lumMod val="95000"/>
                    <a:lumOff val="5000"/>
                  </a:schemeClr>
                </a:solidFill>
                <a:latin typeface="Angsana New" panose="02020603050405020304" pitchFamily="18" charset="-34"/>
                <a:cs typeface="Angsana New" panose="02020603050405020304" pitchFamily="18" charset="-34"/>
              </a:rPr>
              <a:t> </a:t>
            </a:r>
            <a:r>
              <a:rPr lang="en-US" sz="4400" b="1" dirty="0">
                <a:solidFill>
                  <a:schemeClr val="tx1">
                    <a:lumMod val="95000"/>
                    <a:lumOff val="5000"/>
                  </a:schemeClr>
                </a:solidFill>
                <a:latin typeface="Angsana New" panose="02020603050405020304" pitchFamily="18" charset="-34"/>
                <a:cs typeface="Angsana New" panose="02020603050405020304" pitchFamily="18" charset="-34"/>
              </a:rPr>
              <a:t>(</a:t>
            </a:r>
            <a:r>
              <a:rPr lang="th-TH" sz="4400" b="1" dirty="0">
                <a:solidFill>
                  <a:schemeClr val="tx1">
                    <a:lumMod val="95000"/>
                    <a:lumOff val="5000"/>
                  </a:schemeClr>
                </a:solidFill>
                <a:latin typeface="Angsana New" panose="02020603050405020304" pitchFamily="18" charset="-34"/>
                <a:cs typeface="Angsana New" panose="02020603050405020304" pitchFamily="18" charset="-34"/>
              </a:rPr>
              <a:t> </a:t>
            </a:r>
            <a:r>
              <a:rPr lang="en-US" sz="4400" b="1" dirty="0">
                <a:solidFill>
                  <a:schemeClr val="tx1">
                    <a:lumMod val="95000"/>
                    <a:lumOff val="5000"/>
                  </a:schemeClr>
                </a:solidFill>
                <a:latin typeface="Angsana New" panose="02020603050405020304" pitchFamily="18" charset="-34"/>
                <a:cs typeface="Angsana New" panose="02020603050405020304" pitchFamily="18" charset="-34"/>
              </a:rPr>
              <a:t>9.00 –</a:t>
            </a:r>
            <a:r>
              <a:rPr lang="th-TH" sz="4400" b="1" dirty="0">
                <a:solidFill>
                  <a:schemeClr val="tx1">
                    <a:lumMod val="95000"/>
                    <a:lumOff val="5000"/>
                  </a:schemeClr>
                </a:solidFill>
                <a:latin typeface="Angsana New" panose="02020603050405020304" pitchFamily="18" charset="-34"/>
                <a:cs typeface="Angsana New" panose="02020603050405020304" pitchFamily="18" charset="-34"/>
              </a:rPr>
              <a:t> </a:t>
            </a:r>
            <a:r>
              <a:rPr lang="en-US" sz="4400" b="1" dirty="0">
                <a:solidFill>
                  <a:schemeClr val="tx1">
                    <a:lumMod val="95000"/>
                    <a:lumOff val="5000"/>
                  </a:schemeClr>
                </a:solidFill>
                <a:latin typeface="Angsana New" panose="02020603050405020304" pitchFamily="18" charset="-34"/>
                <a:cs typeface="Angsana New" panose="02020603050405020304" pitchFamily="18" charset="-34"/>
              </a:rPr>
              <a:t>12.00 </a:t>
            </a:r>
            <a:r>
              <a:rPr lang="th-TH" sz="4400" b="1" dirty="0">
                <a:solidFill>
                  <a:schemeClr val="tx1">
                    <a:lumMod val="95000"/>
                    <a:lumOff val="5000"/>
                  </a:schemeClr>
                </a:solidFill>
                <a:latin typeface="Angsana New" panose="02020603050405020304" pitchFamily="18" charset="-34"/>
                <a:cs typeface="Angsana New" panose="02020603050405020304" pitchFamily="18" charset="-34"/>
              </a:rPr>
              <a:t>น.</a:t>
            </a:r>
            <a:r>
              <a:rPr lang="en-US" sz="4400" b="1" dirty="0">
                <a:solidFill>
                  <a:schemeClr val="tx1">
                    <a:lumMod val="95000"/>
                    <a:lumOff val="5000"/>
                  </a:schemeClr>
                </a:solidFill>
                <a:latin typeface="Angsana New" panose="02020603050405020304" pitchFamily="18" charset="-34"/>
                <a:cs typeface="Angsana New" panose="02020603050405020304" pitchFamily="18" charset="-34"/>
              </a:rPr>
              <a:t>)</a:t>
            </a:r>
            <a:br>
              <a:rPr lang="th-TH" sz="4400" b="1" dirty="0">
                <a:solidFill>
                  <a:schemeClr val="tx1">
                    <a:lumMod val="95000"/>
                    <a:lumOff val="5000"/>
                  </a:schemeClr>
                </a:solidFill>
                <a:latin typeface="Angsana New" panose="02020603050405020304" pitchFamily="18" charset="-34"/>
                <a:cs typeface="Angsana New" panose="02020603050405020304" pitchFamily="18" charset="-34"/>
              </a:rPr>
            </a:br>
            <a:endParaRPr lang="en-US" sz="4400" b="1" dirty="0">
              <a:latin typeface="Angsana New" panose="02020603050405020304" pitchFamily="18" charset="-34"/>
              <a:cs typeface="Angsana New" panose="02020603050405020304" pitchFamily="18" charset="-34"/>
            </a:endParaRPr>
          </a:p>
        </p:txBody>
      </p:sp>
      <p:sp>
        <p:nvSpPr>
          <p:cNvPr id="3" name="Slide Number Placeholder 2">
            <a:extLst>
              <a:ext uri="{FF2B5EF4-FFF2-40B4-BE49-F238E27FC236}">
                <a16:creationId xmlns:a16="http://schemas.microsoft.com/office/drawing/2014/main" id="{98ACB351-FA30-47E9-ACB2-438572105932}"/>
              </a:ext>
            </a:extLst>
          </p:cNvPr>
          <p:cNvSpPr>
            <a:spLocks noGrp="1"/>
          </p:cNvSpPr>
          <p:nvPr>
            <p:ph type="sldNum" sz="quarter" idx="12"/>
          </p:nvPr>
        </p:nvSpPr>
        <p:spPr/>
        <p:txBody>
          <a:bodyPr/>
          <a:lstStyle/>
          <a:p>
            <a:fld id="{CB227168-336B-4C9B-A935-6AC16F4D4888}" type="slidenum">
              <a:rPr lang="en-US" smtClean="0"/>
              <a:t>1</a:t>
            </a:fld>
            <a:endParaRPr lang="en-US"/>
          </a:p>
        </p:txBody>
      </p:sp>
    </p:spTree>
    <p:extLst>
      <p:ext uri="{BB962C8B-B14F-4D97-AF65-F5344CB8AC3E}">
        <p14:creationId xmlns:p14="http://schemas.microsoft.com/office/powerpoint/2010/main" val="4071015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F6BB444B-3FCF-4865-85B3-61E378432957}"/>
              </a:ext>
            </a:extLst>
          </p:cNvPr>
          <p:cNvSpPr>
            <a:spLocks noGrp="1"/>
          </p:cNvSpPr>
          <p:nvPr>
            <p:ph idx="1"/>
          </p:nvPr>
        </p:nvSpPr>
        <p:spPr>
          <a:xfrm>
            <a:off x="561976" y="1276944"/>
            <a:ext cx="11309124" cy="5363553"/>
          </a:xfrm>
        </p:spPr>
        <p:txBody>
          <a:bodyPr>
            <a:normAutofit/>
          </a:bodyPr>
          <a:lstStyle/>
          <a:p>
            <a:pPr marL="0" indent="282575">
              <a:buNone/>
            </a:pPr>
            <a:r>
              <a:rPr lang="th-TH" sz="2400" b="1" dirty="0">
                <a:latin typeface="Angsana New" panose="02020603050405020304" pitchFamily="18" charset="-34"/>
                <a:cs typeface="Angsana New" panose="02020603050405020304" pitchFamily="18" charset="-34"/>
              </a:rPr>
              <a:t>การนำเสนอวรรณกรรมที่เกี่ยวข้องกับการวิจัย มีดังนี้</a:t>
            </a:r>
          </a:p>
          <a:p>
            <a:pPr marL="0" indent="514350">
              <a:buNone/>
            </a:pP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ให้นิยามหรือความหมายของคำสำคัญที่ปรากฏในหัวข้อของการวิจัย เมื่อผู้วิจัยได้กำหนดหัวข้อของการวิจัยแล้ว จะต้องให้คำสำคัญ (</a:t>
            </a:r>
            <a:r>
              <a:rPr lang="en-US" sz="2400" dirty="0">
                <a:latin typeface="Angsana New" panose="02020603050405020304" pitchFamily="18" charset="-34"/>
                <a:cs typeface="Angsana New" panose="02020603050405020304" pitchFamily="18" charset="-34"/>
              </a:rPr>
              <a:t>Keyword)</a:t>
            </a:r>
            <a:r>
              <a:rPr lang="th-TH" sz="2400" dirty="0">
                <a:latin typeface="Angsana New" panose="02020603050405020304" pitchFamily="18" charset="-34"/>
                <a:cs typeface="Angsana New" panose="02020603050405020304" pitchFamily="18" charset="-34"/>
              </a:rPr>
              <a:t> ของหัวข้อดังกล่าว เพื่อง่ายต่อการนำเสนอ สืบค้นข้อมูลที่เกี่ยวข้อง หรือการค้นหาคำนิยามดังกล่าวว่ามีใครให้ความหมายไว้อย่างไรบ้าง แต่ละคนให้ความหมายเหมือนหรือคล้ายคลึงกันอย่างไร ดังตัวอย่าง </a:t>
            </a:r>
            <a:r>
              <a:rPr lang="en-US" sz="2400" dirty="0">
                <a:latin typeface="Angsana New" panose="02020603050405020304" pitchFamily="18" charset="-34"/>
                <a:cs typeface="Angsana New" panose="02020603050405020304" pitchFamily="18" charset="-34"/>
              </a:rPr>
              <a:t>(sl. 11) </a:t>
            </a:r>
            <a:r>
              <a:rPr lang="th-TH" sz="2400" dirty="0">
                <a:latin typeface="Angsana New" panose="02020603050405020304" pitchFamily="18" charset="-34"/>
                <a:cs typeface="Angsana New" panose="02020603050405020304" pitchFamily="18" charset="-34"/>
              </a:rPr>
              <a:t>แนวโน้มการลงทุนจากประเทศญี่ปุ่นในรูปแบบกลยุทธ์บริษัทร่วมทุนระหว่างประเทศ</a:t>
            </a:r>
          </a:p>
          <a:p>
            <a:pPr marL="0" indent="514350">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งานวิจัยนั้นสามารถอธิบายและสนับสนุนด้วยทฤษฎีอะไรบ้าง ผู้วิจัยมีวัตถุประสงค์เพื่อยืนยันทฤษฎีที่มีอยู่ หรือเพื่อต้องการค้นหาทฤษฎีใหม่ ๆ หากต้องการยืนยันทฤษฎีที่มีอยู่ ผู้วิจัยจะใช้ทฤษฎีอะไรเป็นหลัก</a:t>
            </a:r>
            <a:endParaRPr lang="en-US" sz="2400" dirty="0">
              <a:latin typeface="Angsana New" panose="02020603050405020304" pitchFamily="18" charset="-34"/>
              <a:cs typeface="Angsana New" panose="02020603050405020304" pitchFamily="18" charset="-34"/>
            </a:endParaRPr>
          </a:p>
          <a:p>
            <a:pPr marL="0" indent="514350">
              <a:buNone/>
            </a:pPr>
            <a:r>
              <a:rPr lang="th-TH" sz="2400" dirty="0">
                <a:latin typeface="Angsana New" panose="02020603050405020304" pitchFamily="18" charset="-34"/>
                <a:cs typeface="Angsana New" panose="02020603050405020304" pitchFamily="18" charset="-34"/>
              </a:rPr>
              <a:t> หรือการนำเอาหลาย ๆ ทฤษฎีที่เกี่ยวข้องมาสนับสนุน หากผู้วิจัยต้องการค้นหาทฤษฎีใหม่ จะต้องมีต้นแบบ (</a:t>
            </a:r>
            <a:r>
              <a:rPr lang="en-US" sz="2400" dirty="0">
                <a:latin typeface="Angsana New" panose="02020603050405020304" pitchFamily="18" charset="-34"/>
                <a:cs typeface="Angsana New" panose="02020603050405020304" pitchFamily="18" charset="-34"/>
              </a:rPr>
              <a:t>Model) </a:t>
            </a:r>
            <a:r>
              <a:rPr lang="th-TH" sz="2400" dirty="0">
                <a:latin typeface="Angsana New" panose="02020603050405020304" pitchFamily="18" charset="-34"/>
                <a:cs typeface="Angsana New" panose="02020603050405020304" pitchFamily="18" charset="-34"/>
              </a:rPr>
              <a:t>หรืองานวิจัยมาสนับสนุนแนวคิดดังกล่าว</a:t>
            </a:r>
          </a:p>
          <a:p>
            <a:pPr marL="0" indent="514350">
              <a:buNone/>
            </a:pP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กรอบแนวคิดและตัวแปรที่ต้องการศึกษา ผู้วิจัยจะต้องนำเสนอกรอบของการวิจัยว่าประกอบไปด้วย ขั้นตอนการดำเนินงานอย่างไรบ้าง ตัวแปรที่ต้องการศึกษา ได้แก่ ตัวแปรด้านใด ศึกษาอย่างไร ศึกษากับใคร ศึกษาเมื่อไร พร้อมทั้งกำหนดสมมติฐาน (การคาดคะเนคำตอบ) ของการวิจัย</a:t>
            </a:r>
          </a:p>
          <a:p>
            <a:pPr marL="0" indent="514350">
              <a:buNone/>
            </a:pPr>
            <a:r>
              <a:rPr lang="en-US" sz="2400" dirty="0">
                <a:latin typeface="Angsana New" panose="02020603050405020304" pitchFamily="18" charset="-34"/>
                <a:cs typeface="Angsana New" panose="02020603050405020304" pitchFamily="18" charset="-34"/>
              </a:rPr>
              <a:t>4.</a:t>
            </a:r>
            <a:r>
              <a:rPr lang="th-TH" sz="2400" dirty="0">
                <a:latin typeface="Angsana New" panose="02020603050405020304" pitchFamily="18" charset="-34"/>
                <a:cs typeface="Angsana New" panose="02020603050405020304" pitchFamily="18" charset="-34"/>
              </a:rPr>
              <a:t> ทบทวนงานวิจัยที่เกี่ยวข้อง กล่าวคือ ผู้วิจัยจะต้องสืบค้นผลของการวิจัยที่มีลักษณะใกล้เคียงกับงานวิจัยที่ตนเองศึกษา เพื่อให้ทราบว่างานวิจัยในลักษณะดังกล่าวมีใครทำมาบ้างแล้ว</a:t>
            </a:r>
          </a:p>
          <a:p>
            <a:pPr marL="0" indent="282575">
              <a:buNone/>
            </a:pPr>
            <a:endParaRPr lang="th-TH" sz="2400" dirty="0">
              <a:latin typeface="Angsana New" panose="02020603050405020304" pitchFamily="18" charset="-34"/>
              <a:cs typeface="Angsana New" panose="02020603050405020304" pitchFamily="18" charset="-34"/>
            </a:endParaRPr>
          </a:p>
          <a:p>
            <a:pPr marL="182563" indent="0">
              <a:buNone/>
            </a:pPr>
            <a:endParaRPr lang="en-US" sz="2400" dirty="0">
              <a:latin typeface="Angsana New" panose="02020603050405020304" pitchFamily="18" charset="-34"/>
              <a:cs typeface="Angsana New" panose="02020603050405020304" pitchFamily="18" charset="-34"/>
            </a:endParaRPr>
          </a:p>
          <a:p>
            <a:pPr marL="182563" indent="0">
              <a:buNone/>
            </a:pPr>
            <a:endParaRPr lang="en-US" sz="2400" dirty="0">
              <a:latin typeface="Angsana New" panose="02020603050405020304" pitchFamily="18" charset="-34"/>
              <a:cs typeface="Angsana New" panose="02020603050405020304" pitchFamily="18" charset="-34"/>
            </a:endParaRPr>
          </a:p>
        </p:txBody>
      </p:sp>
      <p:sp>
        <p:nvSpPr>
          <p:cNvPr id="4" name="ชื่อเรื่อง 1">
            <a:extLst>
              <a:ext uri="{FF2B5EF4-FFF2-40B4-BE49-F238E27FC236}">
                <a16:creationId xmlns:a16="http://schemas.microsoft.com/office/drawing/2014/main" id="{5EB0276B-5234-4C80-A7CD-6E029C8A30FE}"/>
              </a:ext>
            </a:extLst>
          </p:cNvPr>
          <p:cNvSpPr>
            <a:spLocks noGrp="1"/>
          </p:cNvSpPr>
          <p:nvPr>
            <p:ph type="title"/>
          </p:nvPr>
        </p:nvSpPr>
        <p:spPr>
          <a:xfrm>
            <a:off x="320901" y="95466"/>
            <a:ext cx="11550198" cy="946701"/>
          </a:xfrm>
        </p:spPr>
        <p:txBody>
          <a:bodyPr>
            <a:normAutofit fontScale="90000"/>
          </a:bodyPr>
          <a:lstStyle/>
          <a:p>
            <a:pPr marL="0" indent="0" algn="ctr">
              <a:buNone/>
            </a:pPr>
            <a:r>
              <a:rPr lang="en-US" sz="3200" b="1" dirty="0">
                <a:solidFill>
                  <a:srgbClr val="FF0000"/>
                </a:solidFill>
                <a:latin typeface="Angsana New" panose="02020603050405020304" pitchFamily="18" charset="-34"/>
                <a:cs typeface="Angsana New" panose="02020603050405020304" pitchFamily="18" charset="-34"/>
              </a:rPr>
              <a:t>5</a:t>
            </a:r>
            <a:r>
              <a:rPr lang="th-TH" sz="3200" b="1" dirty="0">
                <a:solidFill>
                  <a:srgbClr val="FF0000"/>
                </a:solidFill>
                <a:latin typeface="Angsana New" panose="02020603050405020304" pitchFamily="18" charset="-34"/>
                <a:cs typeface="Angsana New" panose="02020603050405020304" pitchFamily="18" charset="-34"/>
              </a:rPr>
              <a:t> </a:t>
            </a:r>
            <a:br>
              <a:rPr lang="en-US" sz="3200" b="1" dirty="0">
                <a:solidFill>
                  <a:srgbClr val="FF0000"/>
                </a:solidFill>
                <a:latin typeface="Angsana New" panose="02020603050405020304" pitchFamily="18" charset="-34"/>
                <a:cs typeface="Angsana New" panose="02020603050405020304" pitchFamily="18" charset="-34"/>
              </a:rPr>
            </a:br>
            <a:r>
              <a:rPr lang="th-TH" sz="3200" b="1" dirty="0">
                <a:solidFill>
                  <a:srgbClr val="FF0000"/>
                </a:solidFill>
                <a:latin typeface="Angsana New" panose="02020603050405020304" pitchFamily="18" charset="-34"/>
                <a:cs typeface="Angsana New" panose="02020603050405020304" pitchFamily="18" charset="-34"/>
              </a:rPr>
              <a:t>หลักการนำเสนอวรรณกรรม เพื่อประยุกต์ใช้ในการวิจัย</a:t>
            </a:r>
          </a:p>
        </p:txBody>
      </p:sp>
    </p:spTree>
    <p:extLst>
      <p:ext uri="{BB962C8B-B14F-4D97-AF65-F5344CB8AC3E}">
        <p14:creationId xmlns:p14="http://schemas.microsoft.com/office/powerpoint/2010/main" val="36291083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4D97380-FED4-46A8-AC7D-72D170A5DAC9}"/>
              </a:ext>
            </a:extLst>
          </p:cNvPr>
          <p:cNvSpPr>
            <a:spLocks noGrp="1"/>
          </p:cNvSpPr>
          <p:nvPr>
            <p:ph type="title"/>
          </p:nvPr>
        </p:nvSpPr>
        <p:spPr/>
        <p:txBody>
          <a:bodyPr>
            <a:normAutofit/>
          </a:bodyPr>
          <a:lstStyle/>
          <a:p>
            <a:r>
              <a:rPr lang="en-US" sz="1800" dirty="0">
                <a:solidFill>
                  <a:srgbClr val="202124"/>
                </a:solidFill>
                <a:effectLst/>
                <a:latin typeface="inherit"/>
                <a:ea typeface="Calibri" panose="020F0502020204030204" pitchFamily="34" charset="0"/>
                <a:cs typeface="Cordia New" panose="020B0304020202020204" pitchFamily="34" charset="-34"/>
              </a:rPr>
              <a:t>Example: Checklist for services provided by 7-Eleven employees</a:t>
            </a:r>
            <a:endParaRPr lang="en-US" sz="2800"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333B039B-415C-459A-A4B4-5AE45AAD9CF6}"/>
              </a:ext>
            </a:extLst>
          </p:cNvPr>
          <p:cNvSpPr>
            <a:spLocks noGrp="1"/>
          </p:cNvSpPr>
          <p:nvPr>
            <p:ph idx="1"/>
          </p:nvPr>
        </p:nvSpPr>
        <p:spPr>
          <a:xfrm>
            <a:off x="838200" y="1259683"/>
            <a:ext cx="10591800" cy="3748084"/>
          </a:xfrm>
        </p:spPr>
        <p:txBody>
          <a:bodyPr>
            <a:normAutofit/>
          </a:bodyPr>
          <a:lstStyle/>
          <a:p>
            <a:r>
              <a:rPr lang="en-US" sz="1800" dirty="0">
                <a:solidFill>
                  <a:srgbClr val="202124"/>
                </a:solidFill>
                <a:effectLst/>
                <a:latin typeface="inherit"/>
                <a:ea typeface="Calibri" panose="020F0502020204030204" pitchFamily="34" charset="0"/>
                <a:cs typeface="Cordia New" panose="020B0304020202020204" pitchFamily="34" charset="-34"/>
              </a:rPr>
              <a:t>Instruction : Please check </a:t>
            </a:r>
            <a:r>
              <a:rPr lang="en-US" sz="1800" dirty="0">
                <a:solidFill>
                  <a:srgbClr val="202124"/>
                </a:solidFill>
                <a:effectLst/>
                <a:latin typeface="inherit"/>
                <a:ea typeface="Calibri" panose="020F0502020204030204" pitchFamily="34" charset="0"/>
                <a:cs typeface="Cordia New" panose="020B0304020202020204" pitchFamily="34" charset="-34"/>
                <a:sym typeface="Wingdings" panose="05000000000000000000" pitchFamily="2" charset="2"/>
              </a:rPr>
              <a:t></a:t>
            </a:r>
            <a:r>
              <a:rPr lang="en-US" sz="1800" dirty="0">
                <a:solidFill>
                  <a:srgbClr val="202124"/>
                </a:solidFill>
                <a:effectLst/>
                <a:latin typeface="inherit"/>
                <a:ea typeface="Calibri" panose="020F0502020204030204" pitchFamily="34" charset="0"/>
                <a:cs typeface="Cordia New" panose="020B0304020202020204" pitchFamily="34" charset="-34"/>
              </a:rPr>
              <a:t>When observing employee behavior during customer service in 7-Eleven stores</a:t>
            </a:r>
            <a:endParaRPr lang="th-TH" sz="2400" dirty="0">
              <a:latin typeface="Angsana New" panose="02020603050405020304" pitchFamily="18" charset="-34"/>
              <a:cs typeface="Angsana New" panose="02020603050405020304" pitchFamily="18" charset="-34"/>
            </a:endParaRPr>
          </a:p>
          <a:p>
            <a:pPr marL="573088" indent="165100"/>
            <a:r>
              <a:rPr lang="th-TH" sz="2400"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come to work on time</a:t>
            </a:r>
            <a:endParaRPr lang="th-TH" sz="2400" dirty="0">
              <a:latin typeface="Angsana New" panose="02020603050405020304" pitchFamily="18" charset="-34"/>
              <a:cs typeface="Angsana New" panose="02020603050405020304" pitchFamily="18" charset="-34"/>
            </a:endParaRPr>
          </a:p>
          <a:p>
            <a:pPr marL="573088" indent="165100"/>
            <a:r>
              <a:rPr lang="th-TH" sz="2400"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say hello and say thank you every time you use the service</a:t>
            </a:r>
            <a:endParaRPr lang="th-TH" sz="2400" dirty="0">
              <a:latin typeface="Angsana New" panose="02020603050405020304" pitchFamily="18" charset="-34"/>
              <a:cs typeface="Angsana New" panose="02020603050405020304" pitchFamily="18" charset="-34"/>
            </a:endParaRPr>
          </a:p>
          <a:p>
            <a:pPr marL="573088" indent="165100"/>
            <a:r>
              <a:rPr lang="th-TH" sz="2400"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Present the company's promotional products to customers</a:t>
            </a:r>
            <a:endParaRPr lang="th-TH" sz="2400" dirty="0">
              <a:latin typeface="Angsana New" panose="02020603050405020304" pitchFamily="18" charset="-34"/>
              <a:cs typeface="Angsana New" panose="02020603050405020304" pitchFamily="18" charset="-34"/>
            </a:endParaRPr>
          </a:p>
          <a:p>
            <a:pPr marL="573088" indent="165100"/>
            <a:r>
              <a:rPr lang="th-TH" sz="2400"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Assist customers with every request</a:t>
            </a:r>
            <a:endParaRPr lang="en-US" sz="2400" dirty="0">
              <a:latin typeface="Angsana New" panose="02020603050405020304" pitchFamily="18" charset="-34"/>
              <a:cs typeface="Angsana New" panose="02020603050405020304" pitchFamily="18" charset="-34"/>
            </a:endParaRPr>
          </a:p>
        </p:txBody>
      </p:sp>
      <p:pic>
        <p:nvPicPr>
          <p:cNvPr id="1026" name="Picture 2" descr="ชุดพนักงานเซเว่นหญิง">
            <a:extLst>
              <a:ext uri="{FF2B5EF4-FFF2-40B4-BE49-F238E27FC236}">
                <a16:creationId xmlns:a16="http://schemas.microsoft.com/office/drawing/2014/main" id="{B947465B-83A7-4B8C-B74C-408E878AD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713" y="3333069"/>
            <a:ext cx="4136231" cy="27574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2691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7876B28B-9CA1-43DD-98C4-BB78FF14929F}"/>
              </a:ext>
            </a:extLst>
          </p:cNvPr>
          <p:cNvSpPr>
            <a:spLocks noGrp="1"/>
          </p:cNvSpPr>
          <p:nvPr>
            <p:ph idx="1"/>
          </p:nvPr>
        </p:nvSpPr>
        <p:spPr>
          <a:xfrm>
            <a:off x="704850" y="276226"/>
            <a:ext cx="10934700" cy="5981700"/>
          </a:xfrm>
        </p:spPr>
        <p:txBody>
          <a:bodyPr>
            <a:normAutofit/>
          </a:bodyPr>
          <a:lstStyle/>
          <a:p>
            <a:pPr marL="0" indent="400050">
              <a:lnSpc>
                <a:spcPct val="100000"/>
              </a:lnSpc>
              <a:spcBef>
                <a:spcPts val="0"/>
              </a:spcBef>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Rating Scale;</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It is an estimate of an attribute, situational, or psychological measure. To convert the value out in terms of quantity, such as more-less, higher-low, there are 2 types of estimation models:</a:t>
            </a:r>
            <a:endParaRPr lang="th-TH" sz="2400" dirty="0">
              <a:latin typeface="Angsana New" panose="02020603050405020304" pitchFamily="18" charset="-34"/>
              <a:cs typeface="Angsana New" panose="02020603050405020304" pitchFamily="18" charset="-34"/>
            </a:endParaRPr>
          </a:p>
          <a:p>
            <a:pPr marL="0" indent="628650">
              <a:lnSpc>
                <a:spcPct val="100000"/>
              </a:lnSpc>
              <a:spcBef>
                <a:spcPts val="0"/>
              </a:spcBef>
              <a:buNone/>
            </a:pPr>
            <a:r>
              <a:rPr lang="en-US" sz="2400" dirty="0">
                <a:latin typeface="Angsana New" panose="02020603050405020304" pitchFamily="18" charset="-34"/>
                <a:cs typeface="Angsana New" panose="02020603050405020304" pitchFamily="18" charset="-34"/>
              </a:rPr>
              <a:t>2.1</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Numerical Rating Scale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It determines the behavior of the sample that you want to evaluate in numbers, for example, 5 = very good, 4 = good, 3 = moderate, 2 = fair, 1 = not yet satisfactory.</a:t>
            </a:r>
            <a:endParaRPr lang="th-TH" sz="2400" dirty="0">
              <a:latin typeface="Angsana New" panose="02020603050405020304" pitchFamily="18" charset="-34"/>
              <a:cs typeface="Angsana New" panose="02020603050405020304" pitchFamily="18" charset="-34"/>
            </a:endParaRPr>
          </a:p>
          <a:p>
            <a:pPr marL="0" indent="628650">
              <a:lnSpc>
                <a:spcPct val="100000"/>
              </a:lnSpc>
              <a:spcBef>
                <a:spcPts val="0"/>
              </a:spcBef>
              <a:buNone/>
            </a:pPr>
            <a:r>
              <a:rPr lang="en-US" sz="2400" dirty="0">
                <a:latin typeface="Angsana New" panose="02020603050405020304" pitchFamily="18" charset="-34"/>
                <a:cs typeface="Angsana New" panose="02020603050405020304" pitchFamily="18" charset="-34"/>
              </a:rPr>
              <a:t>2.2</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Graphic Rating Scale</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It divides the behavioral level of the sample that the researcher wants to observe on the form or tables used in the assessment, such as the measure of attention to the assignments of trainees in the broadcaster training in the radio and television business, 2014</a:t>
            </a:r>
          </a:p>
          <a:p>
            <a:pPr marL="0" indent="0">
              <a:lnSpc>
                <a:spcPct val="100000"/>
              </a:lnSpc>
              <a:spcBef>
                <a:spcPts val="0"/>
              </a:spcBef>
              <a:buNone/>
            </a:pPr>
            <a:r>
              <a:rPr lang="en-US" sz="2400" b="1"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Example</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Assessment Form for Achievement Characteristics in Announcer Training B.E. 2557</a:t>
            </a:r>
            <a:endParaRPr lang="en-US" sz="2400" dirty="0">
              <a:latin typeface="Angsana New" panose="02020603050405020304" pitchFamily="18" charset="-34"/>
              <a:cs typeface="Angsana New" panose="02020603050405020304" pitchFamily="18" charset="-34"/>
            </a:endParaRPr>
          </a:p>
          <a:p>
            <a:pPr marL="0" indent="0">
              <a:buNone/>
            </a:pPr>
            <a:r>
              <a:rPr lang="en-US" sz="2400" b="1"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Instruction</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 check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sym typeface="Wingdings" panose="05000000000000000000" pitchFamily="2" charset="2"/>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 the box that specifies the qualifications of the participants in the Announcer Training B.E. 2557 </a:t>
            </a:r>
            <a:endParaRPr lang="en-US" sz="2400" dirty="0">
              <a:latin typeface="Angsana New" panose="02020603050405020304" pitchFamily="18" charset="-34"/>
              <a:cs typeface="Angsana New" panose="02020603050405020304" pitchFamily="18" charset="-34"/>
              <a:sym typeface="Wingdings" panose="05000000000000000000" pitchFamily="2" charset="2"/>
            </a:endParaRPr>
          </a:p>
          <a:p>
            <a:pPr marL="0" indent="0">
              <a:buNone/>
            </a:pP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attentiveness in assigned tasks</a:t>
            </a:r>
            <a:endParaRPr lang="th-TH" sz="2400" dirty="0">
              <a:latin typeface="Angsana New" panose="02020603050405020304" pitchFamily="18" charset="-34"/>
              <a:cs typeface="Angsana New" panose="02020603050405020304" pitchFamily="18" charset="-34"/>
            </a:endParaRPr>
          </a:p>
          <a:p>
            <a:pPr marL="0" indent="0">
              <a:buNone/>
            </a:pPr>
            <a:endParaRPr lang="th-TH" sz="2400" dirty="0">
              <a:latin typeface="Angsana New" panose="02020603050405020304" pitchFamily="18" charset="-34"/>
              <a:cs typeface="Angsana New" panose="02020603050405020304" pitchFamily="18" charset="-34"/>
            </a:endParaRPr>
          </a:p>
          <a:p>
            <a:pPr marL="0" indent="342900">
              <a:buNone/>
            </a:pPr>
            <a:r>
              <a:rPr lang="en-US" sz="2400"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very attentive</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don't care at all</a:t>
            </a:r>
            <a:endParaRPr lang="th-TH" sz="2400" dirty="0">
              <a:latin typeface="Angsana New" panose="02020603050405020304" pitchFamily="18" charset="-34"/>
              <a:cs typeface="Angsana New" panose="02020603050405020304" pitchFamily="18" charset="-34"/>
            </a:endParaRPr>
          </a:p>
          <a:p>
            <a:pPr marL="0" indent="0">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Efforts to accomplish joint activities</a:t>
            </a:r>
            <a:endParaRPr lang="th-TH" sz="2400" dirty="0">
              <a:latin typeface="Angsana New" panose="02020603050405020304" pitchFamily="18" charset="-34"/>
              <a:cs typeface="Angsana New" panose="02020603050405020304" pitchFamily="18" charset="-34"/>
            </a:endParaRPr>
          </a:p>
          <a:p>
            <a:pPr marL="0" indent="0">
              <a:buNone/>
            </a:pPr>
            <a:endParaRPr lang="th-TH" sz="2400" dirty="0">
              <a:latin typeface="Angsana New" panose="02020603050405020304" pitchFamily="18" charset="-34"/>
              <a:cs typeface="Angsana New" panose="02020603050405020304" pitchFamily="18" charset="-34"/>
            </a:endParaRPr>
          </a:p>
          <a:p>
            <a:pPr marL="0" indent="0">
              <a:buNone/>
            </a:pPr>
            <a:endParaRPr lang="th-TH" sz="2400" dirty="0">
              <a:latin typeface="Angsana New" panose="02020603050405020304" pitchFamily="18" charset="-34"/>
              <a:cs typeface="Angsana New" panose="02020603050405020304" pitchFamily="18" charset="-34"/>
            </a:endParaRPr>
          </a:p>
          <a:p>
            <a:pPr marL="0" indent="342900">
              <a:buNone/>
            </a:pPr>
            <a:endParaRPr lang="en-US" sz="24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3A19034F-6CDE-408B-AB46-D6FCAB0529D0}"/>
              </a:ext>
            </a:extLst>
          </p:cNvPr>
          <p:cNvGraphicFramePr>
            <a:graphicFrameLocks noGrp="1"/>
          </p:cNvGraphicFramePr>
          <p:nvPr/>
        </p:nvGraphicFramePr>
        <p:xfrm>
          <a:off x="1555750" y="4321782"/>
          <a:ext cx="8128000" cy="3708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3379972"/>
                    </a:ext>
                  </a:extLst>
                </a:gridCol>
                <a:gridCol w="1625600">
                  <a:extLst>
                    <a:ext uri="{9D8B030D-6E8A-4147-A177-3AD203B41FA5}">
                      <a16:colId xmlns:a16="http://schemas.microsoft.com/office/drawing/2014/main" val="914107463"/>
                    </a:ext>
                  </a:extLst>
                </a:gridCol>
                <a:gridCol w="1625600">
                  <a:extLst>
                    <a:ext uri="{9D8B030D-6E8A-4147-A177-3AD203B41FA5}">
                      <a16:colId xmlns:a16="http://schemas.microsoft.com/office/drawing/2014/main" val="4286615267"/>
                    </a:ext>
                  </a:extLst>
                </a:gridCol>
                <a:gridCol w="1625600">
                  <a:extLst>
                    <a:ext uri="{9D8B030D-6E8A-4147-A177-3AD203B41FA5}">
                      <a16:colId xmlns:a16="http://schemas.microsoft.com/office/drawing/2014/main" val="1558257582"/>
                    </a:ext>
                  </a:extLst>
                </a:gridCol>
                <a:gridCol w="1625600">
                  <a:extLst>
                    <a:ext uri="{9D8B030D-6E8A-4147-A177-3AD203B41FA5}">
                      <a16:colId xmlns:a16="http://schemas.microsoft.com/office/drawing/2014/main" val="1115757300"/>
                    </a:ext>
                  </a:extLst>
                </a:gridCol>
              </a:tblGrid>
              <a:tr h="370840">
                <a:tc>
                  <a:txBody>
                    <a:bodyPr/>
                    <a:lstStyle/>
                    <a:p>
                      <a:endParaRPr lang="en-US"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h-TH" sz="1600" dirty="0">
                          <a:solidFill>
                            <a:schemeClr val="tx1"/>
                          </a:solidFill>
                          <a:latin typeface="Angsana New" panose="02020603050405020304" pitchFamily="18" charset="-34"/>
                          <a:cs typeface="Angsana New" panose="02020603050405020304" pitchFamily="18" charset="-34"/>
                          <a:sym typeface="Wingdings" panose="05000000000000000000" pitchFamily="2" charset="2"/>
                        </a:rPr>
                        <a:t></a:t>
                      </a:r>
                      <a:endParaRPr lang="en-US" sz="1600" dirty="0">
                        <a:solidFill>
                          <a:schemeClr val="tx1"/>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553819"/>
                  </a:ext>
                </a:extLst>
              </a:tr>
            </a:tbl>
          </a:graphicData>
        </a:graphic>
      </p:graphicFrame>
      <p:graphicFrame>
        <p:nvGraphicFramePr>
          <p:cNvPr id="5" name="ตาราง 5">
            <a:extLst>
              <a:ext uri="{FF2B5EF4-FFF2-40B4-BE49-F238E27FC236}">
                <a16:creationId xmlns:a16="http://schemas.microsoft.com/office/drawing/2014/main" id="{EEA643E2-725C-4CCB-9B9A-E078A9087C12}"/>
              </a:ext>
            </a:extLst>
          </p:cNvPr>
          <p:cNvGraphicFramePr>
            <a:graphicFrameLocks noGrp="1"/>
          </p:cNvGraphicFramePr>
          <p:nvPr/>
        </p:nvGraphicFramePr>
        <p:xfrm>
          <a:off x="1555750" y="5634566"/>
          <a:ext cx="8128000" cy="3708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4227371456"/>
                    </a:ext>
                  </a:extLst>
                </a:gridCol>
                <a:gridCol w="1625600">
                  <a:extLst>
                    <a:ext uri="{9D8B030D-6E8A-4147-A177-3AD203B41FA5}">
                      <a16:colId xmlns:a16="http://schemas.microsoft.com/office/drawing/2014/main" val="463561339"/>
                    </a:ext>
                  </a:extLst>
                </a:gridCol>
                <a:gridCol w="1625600">
                  <a:extLst>
                    <a:ext uri="{9D8B030D-6E8A-4147-A177-3AD203B41FA5}">
                      <a16:colId xmlns:a16="http://schemas.microsoft.com/office/drawing/2014/main" val="3169383057"/>
                    </a:ext>
                  </a:extLst>
                </a:gridCol>
                <a:gridCol w="1625600">
                  <a:extLst>
                    <a:ext uri="{9D8B030D-6E8A-4147-A177-3AD203B41FA5}">
                      <a16:colId xmlns:a16="http://schemas.microsoft.com/office/drawing/2014/main" val="2899017470"/>
                    </a:ext>
                  </a:extLst>
                </a:gridCol>
                <a:gridCol w="1625600">
                  <a:extLst>
                    <a:ext uri="{9D8B030D-6E8A-4147-A177-3AD203B41FA5}">
                      <a16:colId xmlns:a16="http://schemas.microsoft.com/office/drawing/2014/main" val="2950125389"/>
                    </a:ext>
                  </a:extLst>
                </a:gridCol>
              </a:tblGrid>
              <a:tr h="370840">
                <a:tc>
                  <a:txBody>
                    <a:bodyPr/>
                    <a:lstStyle/>
                    <a:p>
                      <a:pPr algn="ctr"/>
                      <a:r>
                        <a:rPr lang="en-US" dirty="0">
                          <a:solidFill>
                            <a:schemeClr val="tx1"/>
                          </a:solidFill>
                          <a:sym typeface="Wingdings" panose="05000000000000000000" pitchFamily="2" charset="2"/>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5365139"/>
                  </a:ext>
                </a:extLst>
              </a:tr>
            </a:tbl>
          </a:graphicData>
        </a:graphic>
      </p:graphicFrame>
      <p:sp>
        <p:nvSpPr>
          <p:cNvPr id="9" name="กล่องข้อความ 8">
            <a:extLst>
              <a:ext uri="{FF2B5EF4-FFF2-40B4-BE49-F238E27FC236}">
                <a16:creationId xmlns:a16="http://schemas.microsoft.com/office/drawing/2014/main" id="{12121A8B-241E-4FC4-8558-09272EBE25F2}"/>
              </a:ext>
            </a:extLst>
          </p:cNvPr>
          <p:cNvSpPr txBox="1"/>
          <p:nvPr/>
        </p:nvSpPr>
        <p:spPr>
          <a:xfrm>
            <a:off x="1438275" y="6120109"/>
            <a:ext cx="8543925" cy="461665"/>
          </a:xfrm>
          <a:prstGeom prst="rect">
            <a:avLst/>
          </a:prstGeom>
          <a:noFill/>
        </p:spPr>
        <p:txBody>
          <a:bodyPr wrap="square" rtlCol="0">
            <a:spAutoFit/>
          </a:bodyPr>
          <a:lstStyle/>
          <a:p>
            <a:r>
              <a:rPr lang="en-US" sz="1800" dirty="0">
                <a:solidFill>
                  <a:srgbClr val="202124"/>
                </a:solidFill>
                <a:effectLst/>
                <a:latin typeface="inherit"/>
                <a:ea typeface="Calibri" panose="020F0502020204030204" pitchFamily="34" charset="0"/>
                <a:cs typeface="Cordia New" panose="020B0304020202020204" pitchFamily="34" charset="-34"/>
              </a:rPr>
              <a:t>very high effort</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with little effort</a:t>
            </a:r>
            <a:r>
              <a:rPr lang="th-TH" sz="2400" dirty="0">
                <a:latin typeface="Angsana New" panose="02020603050405020304" pitchFamily="18" charset="-34"/>
                <a:cs typeface="Angsana New" panose="02020603050405020304" pitchFamily="18" charset="-34"/>
              </a:rPr>
              <a:t>                                                         </a:t>
            </a:r>
            <a:endParaRPr lang="en-US"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1237216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6DBDE7E2-3452-4CC9-B1E0-ACD560676DD3}"/>
              </a:ext>
            </a:extLst>
          </p:cNvPr>
          <p:cNvSpPr>
            <a:spLocks noGrp="1"/>
          </p:cNvSpPr>
          <p:nvPr>
            <p:ph idx="1"/>
          </p:nvPr>
        </p:nvSpPr>
        <p:spPr>
          <a:xfrm>
            <a:off x="416377" y="531586"/>
            <a:ext cx="11058525" cy="2574925"/>
          </a:xfrm>
        </p:spPr>
        <p:txBody>
          <a:bodyPr>
            <a:normAutofit/>
          </a:bodyPr>
          <a:lstStyle/>
          <a:p>
            <a:pPr marL="0" indent="571500">
              <a:buNone/>
            </a:pPr>
            <a:r>
              <a:rPr lang="en-US" sz="2000" dirty="0">
                <a:latin typeface="Angsana New" panose="02020603050405020304" pitchFamily="18" charset="-34"/>
                <a:cs typeface="Angsana New" panose="02020603050405020304" pitchFamily="18" charset="-34"/>
              </a:rPr>
              <a:t>2.3</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Descriptive Rating Scale</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This type of observational model was created to record a description of the nature that the researcher could observe, perceive, and understand, such as a classroom lecture. Lectures at meetings or public places when the researcher began to observe the behavior of the speaker during the lecture will be evaluated according to the specified evaluation box along with recording additional information.</a:t>
            </a:r>
            <a:endParaRPr lang="th-TH" sz="2000" dirty="0">
              <a:latin typeface="Angsana New" panose="02020603050405020304" pitchFamily="18" charset="-34"/>
              <a:cs typeface="Angsana New" panose="02020603050405020304" pitchFamily="18" charset="-34"/>
            </a:endParaRPr>
          </a:p>
          <a:p>
            <a:pPr marL="0" indent="0">
              <a:buNone/>
            </a:pPr>
            <a:r>
              <a:rPr lang="en-US" sz="2000" b="1" dirty="0">
                <a:latin typeface="Angsana New" panose="02020603050405020304" pitchFamily="18" charset="-34"/>
                <a:cs typeface="Angsana New" panose="02020603050405020304" pitchFamily="18" charset="-34"/>
              </a:rPr>
              <a:t>Example</a:t>
            </a:r>
            <a:r>
              <a:rPr lang="th-TH" sz="2000" b="1"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Lecture for dissemination of research by Dr. </a:t>
            </a:r>
            <a:r>
              <a:rPr lang="en-US" sz="2000" dirty="0" err="1">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Wanida</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a:t>
            </a:r>
            <a:r>
              <a:rPr lang="en-US" sz="2000" dirty="0" err="1">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Wadeechareon</a:t>
            </a:r>
            <a:endParaRPr lang="th-TH" sz="2000" dirty="0">
              <a:latin typeface="Angsana New" panose="02020603050405020304" pitchFamily="18" charset="-34"/>
              <a:cs typeface="Angsana New" panose="02020603050405020304" pitchFamily="18" charset="-34"/>
            </a:endParaRPr>
          </a:p>
          <a:p>
            <a:pPr marL="0" indent="0">
              <a:buNone/>
            </a:pPr>
            <a:r>
              <a:rPr lang="en-US" sz="2000" b="1"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Instruction:</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check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sym typeface="Wingdings" panose="05000000000000000000" pitchFamily="2" charset="2"/>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 the box that specifies the characteristics of Dr. </a:t>
            </a:r>
            <a:r>
              <a:rPr lang="en-US" sz="2000" dirty="0" err="1">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Wanida</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a:t>
            </a:r>
            <a:r>
              <a:rPr lang="en-US" sz="2000" dirty="0" err="1">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Wadeecharoen</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a lecturer on investment from Japan</a:t>
            </a:r>
            <a:endParaRPr lang="th-TH" sz="2000" dirty="0">
              <a:latin typeface="Angsana New" panose="02020603050405020304" pitchFamily="18" charset="-34"/>
              <a:cs typeface="Angsana New" panose="02020603050405020304" pitchFamily="18" charset="-34"/>
              <a:sym typeface="Wingdings" panose="05000000000000000000" pitchFamily="2" charset="2"/>
            </a:endParaRPr>
          </a:p>
        </p:txBody>
      </p:sp>
      <p:graphicFrame>
        <p:nvGraphicFramePr>
          <p:cNvPr id="4" name="ตาราง 4">
            <a:extLst>
              <a:ext uri="{FF2B5EF4-FFF2-40B4-BE49-F238E27FC236}">
                <a16:creationId xmlns:a16="http://schemas.microsoft.com/office/drawing/2014/main" id="{4B5170BD-824D-4E50-95C9-B62D45394375}"/>
              </a:ext>
            </a:extLst>
          </p:cNvPr>
          <p:cNvGraphicFramePr>
            <a:graphicFrameLocks noGrp="1"/>
          </p:cNvGraphicFramePr>
          <p:nvPr/>
        </p:nvGraphicFramePr>
        <p:xfrm>
          <a:off x="598714" y="2588532"/>
          <a:ext cx="10439400" cy="3599180"/>
        </p:xfrm>
        <a:graphic>
          <a:graphicData uri="http://schemas.openxmlformats.org/drawingml/2006/table">
            <a:tbl>
              <a:tblPr firstRow="1" bandRow="1">
                <a:tableStyleId>{5C22544A-7EE6-4342-B048-85BDC9FD1C3A}</a:tableStyleId>
              </a:tblPr>
              <a:tblGrid>
                <a:gridCol w="5645441">
                  <a:extLst>
                    <a:ext uri="{9D8B030D-6E8A-4147-A177-3AD203B41FA5}">
                      <a16:colId xmlns:a16="http://schemas.microsoft.com/office/drawing/2014/main" val="1209513569"/>
                    </a:ext>
                  </a:extLst>
                </a:gridCol>
                <a:gridCol w="956459">
                  <a:extLst>
                    <a:ext uri="{9D8B030D-6E8A-4147-A177-3AD203B41FA5}">
                      <a16:colId xmlns:a16="http://schemas.microsoft.com/office/drawing/2014/main" val="3961438128"/>
                    </a:ext>
                  </a:extLst>
                </a:gridCol>
                <a:gridCol w="1003115">
                  <a:extLst>
                    <a:ext uri="{9D8B030D-6E8A-4147-A177-3AD203B41FA5}">
                      <a16:colId xmlns:a16="http://schemas.microsoft.com/office/drawing/2014/main" val="177420417"/>
                    </a:ext>
                  </a:extLst>
                </a:gridCol>
                <a:gridCol w="1038108">
                  <a:extLst>
                    <a:ext uri="{9D8B030D-6E8A-4147-A177-3AD203B41FA5}">
                      <a16:colId xmlns:a16="http://schemas.microsoft.com/office/drawing/2014/main" val="1631240658"/>
                    </a:ext>
                  </a:extLst>
                </a:gridCol>
                <a:gridCol w="812524">
                  <a:extLst>
                    <a:ext uri="{9D8B030D-6E8A-4147-A177-3AD203B41FA5}">
                      <a16:colId xmlns:a16="http://schemas.microsoft.com/office/drawing/2014/main" val="3400997076"/>
                    </a:ext>
                  </a:extLst>
                </a:gridCol>
                <a:gridCol w="983753">
                  <a:extLst>
                    <a:ext uri="{9D8B030D-6E8A-4147-A177-3AD203B41FA5}">
                      <a16:colId xmlns:a16="http://schemas.microsoft.com/office/drawing/2014/main" val="3456683303"/>
                    </a:ext>
                  </a:extLst>
                </a:gridCol>
              </a:tblGrid>
              <a:tr h="428625">
                <a:tc>
                  <a:txBody>
                    <a:bodyPr/>
                    <a:lstStyle/>
                    <a:p>
                      <a:pPr algn="ctr"/>
                      <a:r>
                        <a:rPr lang="en-US" sz="2400" dirty="0">
                          <a:latin typeface="Angsana New" panose="02020603050405020304" pitchFamily="18" charset="-34"/>
                          <a:cs typeface="Angsana New" panose="02020603050405020304" pitchFamily="18" charset="-34"/>
                        </a:rPr>
                        <a:t>Behavior</a:t>
                      </a:r>
                    </a:p>
                  </a:txBody>
                  <a:tcPr/>
                </a:tc>
                <a:tc>
                  <a:txBody>
                    <a:bodyPr/>
                    <a:lstStyle/>
                    <a:p>
                      <a:pPr algn="ctr"/>
                      <a:r>
                        <a:rPr lang="en-US" sz="2400" dirty="0">
                          <a:latin typeface="Angsana New" panose="02020603050405020304" pitchFamily="18" charset="-34"/>
                          <a:cs typeface="Angsana New" panose="02020603050405020304" pitchFamily="18" charset="-34"/>
                        </a:rPr>
                        <a:t>Never</a:t>
                      </a:r>
                    </a:p>
                  </a:txBody>
                  <a:tcPr/>
                </a:tc>
                <a:tc>
                  <a:txBody>
                    <a:bodyPr/>
                    <a:lstStyle/>
                    <a:p>
                      <a:pPr algn="ctr"/>
                      <a:r>
                        <a:rPr lang="en-US" sz="2400" dirty="0">
                          <a:latin typeface="Angsana New" panose="02020603050405020304" pitchFamily="18" charset="-34"/>
                          <a:cs typeface="Angsana New" panose="02020603050405020304" pitchFamily="18" charset="-34"/>
                        </a:rPr>
                        <a:t>Once in a while</a:t>
                      </a:r>
                    </a:p>
                  </a:txBody>
                  <a:tcPr/>
                </a:tc>
                <a:tc>
                  <a:txBody>
                    <a:bodyPr/>
                    <a:lstStyle/>
                    <a:p>
                      <a:pPr algn="ctr"/>
                      <a:r>
                        <a:rPr lang="en-US" sz="2400" dirty="0">
                          <a:latin typeface="Angsana New" panose="02020603050405020304" pitchFamily="18" charset="-34"/>
                          <a:cs typeface="Angsana New" panose="02020603050405020304" pitchFamily="18" charset="-34"/>
                        </a:rPr>
                        <a:t>Sometime</a:t>
                      </a:r>
                    </a:p>
                  </a:txBody>
                  <a:tcPr/>
                </a:tc>
                <a:tc>
                  <a:txBody>
                    <a:bodyPr/>
                    <a:lstStyle/>
                    <a:p>
                      <a:pPr algn="ctr"/>
                      <a:r>
                        <a:rPr lang="en-US" sz="2400" dirty="0">
                          <a:latin typeface="Angsana New" panose="02020603050405020304" pitchFamily="18" charset="-34"/>
                          <a:cs typeface="Angsana New" panose="02020603050405020304" pitchFamily="18" charset="-34"/>
                        </a:rPr>
                        <a:t>Often</a:t>
                      </a:r>
                    </a:p>
                  </a:txBody>
                  <a:tcPr/>
                </a:tc>
                <a:tc>
                  <a:txBody>
                    <a:bodyPr/>
                    <a:lstStyle/>
                    <a:p>
                      <a:pPr algn="ctr"/>
                      <a:r>
                        <a:rPr lang="en-US" sz="2400" dirty="0">
                          <a:latin typeface="Angsana New" panose="02020603050405020304" pitchFamily="18" charset="-34"/>
                          <a:cs typeface="Angsana New" panose="02020603050405020304" pitchFamily="18" charset="-34"/>
                        </a:rPr>
                        <a:t>Always</a:t>
                      </a:r>
                    </a:p>
                  </a:txBody>
                  <a:tcPr/>
                </a:tc>
                <a:extLst>
                  <a:ext uri="{0D108BD9-81ED-4DB2-BD59-A6C34878D82A}">
                    <a16:rowId xmlns:a16="http://schemas.microsoft.com/office/drawing/2014/main" val="2529364340"/>
                  </a:ext>
                </a:extLst>
              </a:tr>
              <a:tr h="428625">
                <a:tc>
                  <a:txBody>
                    <a:bodyPr/>
                    <a:lstStyle/>
                    <a:p>
                      <a:pPr marL="171450" indent="-171450">
                        <a:buAutoNum type="arabicPeriod"/>
                      </a:pPr>
                      <a:r>
                        <a:rPr lang="en-US" sz="2400" kern="1200" dirty="0">
                          <a:solidFill>
                            <a:schemeClr val="dk1"/>
                          </a:solidFill>
                          <a:effectLst/>
                          <a:latin typeface="Angsana New" panose="02020603050405020304" pitchFamily="18" charset="-34"/>
                          <a:ea typeface="+mn-ea"/>
                          <a:cs typeface="Angsana New" panose="02020603050405020304" pitchFamily="18" charset="-34"/>
                        </a:rPr>
                        <a:t> Lecture on time</a:t>
                      </a:r>
                      <a:endParaRPr lang="en-US" sz="2400" dirty="0">
                        <a:latin typeface="Angsana New" panose="02020603050405020304" pitchFamily="18" charset="-34"/>
                        <a:cs typeface="Angsana New" panose="02020603050405020304" pitchFamily="18" charset="-34"/>
                      </a:endParaRPr>
                    </a:p>
                  </a:txBody>
                  <a:tcPr/>
                </a:tc>
                <a:tc>
                  <a:txBody>
                    <a:bodyPr/>
                    <a:lstStyle/>
                    <a:p>
                      <a:endParaRPr lang="en-US" sz="2400" dirty="0">
                        <a:latin typeface="Angsana New" panose="02020603050405020304" pitchFamily="18" charset="-34"/>
                        <a:cs typeface="Angsana New" panose="02020603050405020304" pitchFamily="18" charset="-34"/>
                      </a:endParaRPr>
                    </a:p>
                  </a:txBody>
                  <a:tcPr/>
                </a:tc>
                <a:tc>
                  <a:txBody>
                    <a:bodyPr/>
                    <a:lstStyle/>
                    <a:p>
                      <a:endParaRPr lang="en-US" sz="2400" dirty="0">
                        <a:latin typeface="Angsana New" panose="02020603050405020304" pitchFamily="18" charset="-34"/>
                        <a:cs typeface="Angsana New" panose="02020603050405020304" pitchFamily="18" charset="-34"/>
                      </a:endParaRPr>
                    </a:p>
                  </a:txBody>
                  <a:tcPr/>
                </a:tc>
                <a:tc>
                  <a:txBody>
                    <a:bodyPr/>
                    <a:lstStyle/>
                    <a:p>
                      <a:endParaRPr lang="en-US" sz="2400" dirty="0">
                        <a:latin typeface="Angsana New" panose="02020603050405020304" pitchFamily="18" charset="-34"/>
                        <a:cs typeface="Angsana New" panose="02020603050405020304" pitchFamily="18" charset="-34"/>
                      </a:endParaRPr>
                    </a:p>
                  </a:txBody>
                  <a:tcPr/>
                </a:tc>
                <a:tc>
                  <a:txBody>
                    <a:bodyPr/>
                    <a:lstStyle/>
                    <a:p>
                      <a:pPr algn="ctr"/>
                      <a:endParaRPr lang="en-US" sz="2400" dirty="0">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2400" dirty="0">
                          <a:solidFill>
                            <a:schemeClr val="tx1"/>
                          </a:solidFill>
                          <a:latin typeface="Angsana New" panose="02020603050405020304" pitchFamily="18" charset="-34"/>
                          <a:cs typeface="Angsana New" panose="02020603050405020304" pitchFamily="18" charset="-34"/>
                          <a:sym typeface="Wingdings" panose="05000000000000000000" pitchFamily="2" charset="2"/>
                        </a:rPr>
                        <a:t></a:t>
                      </a:r>
                      <a:endParaRPr lang="en-US" sz="24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204328663"/>
                  </a:ext>
                </a:extLst>
              </a:tr>
              <a:tr h="490220">
                <a:tc>
                  <a:txBody>
                    <a:bodyPr/>
                    <a:lstStyle/>
                    <a:p>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Dress modestly</a:t>
                      </a:r>
                    </a:p>
                  </a:txBody>
                  <a:tcPr/>
                </a:tc>
                <a:tc>
                  <a:txBody>
                    <a:bodyPr/>
                    <a:lstStyle/>
                    <a:p>
                      <a:endParaRPr lang="en-US" sz="2400">
                        <a:latin typeface="Angsana New" panose="02020603050405020304" pitchFamily="18" charset="-34"/>
                        <a:cs typeface="Angsana New" panose="02020603050405020304" pitchFamily="18" charset="-34"/>
                      </a:endParaRPr>
                    </a:p>
                  </a:txBody>
                  <a:tcPr/>
                </a:tc>
                <a:tc>
                  <a:txBody>
                    <a:bodyPr/>
                    <a:lstStyle/>
                    <a:p>
                      <a:endParaRPr lang="en-US" sz="2400">
                        <a:latin typeface="Angsana New" panose="02020603050405020304" pitchFamily="18" charset="-34"/>
                        <a:cs typeface="Angsana New" panose="02020603050405020304" pitchFamily="18" charset="-34"/>
                      </a:endParaRPr>
                    </a:p>
                  </a:txBody>
                  <a:tcPr/>
                </a:tc>
                <a:tc>
                  <a:txBody>
                    <a:bodyPr/>
                    <a:lstStyle/>
                    <a:p>
                      <a:endParaRPr lang="en-US" sz="2400">
                        <a:latin typeface="Angsana New" panose="02020603050405020304" pitchFamily="18" charset="-34"/>
                        <a:cs typeface="Angsana New" panose="02020603050405020304" pitchFamily="18" charset="-34"/>
                      </a:endParaRPr>
                    </a:p>
                  </a:txBody>
                  <a:tcPr/>
                </a:tc>
                <a:tc>
                  <a:txBody>
                    <a:bodyPr/>
                    <a:lstStyle/>
                    <a:p>
                      <a:pPr algn="ctr"/>
                      <a:endParaRPr lang="en-US" sz="2400" dirty="0">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2400" dirty="0">
                          <a:solidFill>
                            <a:schemeClr val="tx1"/>
                          </a:solidFill>
                          <a:latin typeface="Angsana New" panose="02020603050405020304" pitchFamily="18" charset="-34"/>
                          <a:cs typeface="Angsana New" panose="02020603050405020304" pitchFamily="18" charset="-34"/>
                          <a:sym typeface="Wingdings" panose="05000000000000000000" pitchFamily="2" charset="2"/>
                        </a:rPr>
                        <a:t></a:t>
                      </a:r>
                      <a:endParaRPr lang="en-US" sz="24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864260689"/>
                  </a:ext>
                </a:extLst>
              </a:tr>
              <a:tr h="428625">
                <a:tc>
                  <a:txBody>
                    <a:bodyPr/>
                    <a:lstStyle/>
                    <a:p>
                      <a:r>
                        <a:rPr lang="en-US" sz="2400" dirty="0">
                          <a:latin typeface="Angsana New" panose="02020603050405020304" pitchFamily="18" charset="-34"/>
                          <a:cs typeface="Angsana New" panose="02020603050405020304" pitchFamily="18" charset="-34"/>
                        </a:rPr>
                        <a:t>3. </a:t>
                      </a:r>
                      <a:r>
                        <a:rPr lang="en-US" sz="2400" kern="1200" dirty="0">
                          <a:solidFill>
                            <a:schemeClr val="dk1"/>
                          </a:solidFill>
                          <a:effectLst/>
                          <a:latin typeface="Angsana New" panose="02020603050405020304" pitchFamily="18" charset="-34"/>
                          <a:ea typeface="+mn-ea"/>
                          <a:cs typeface="Angsana New" panose="02020603050405020304" pitchFamily="18" charset="-34"/>
                        </a:rPr>
                        <a:t>Use of foul language</a:t>
                      </a:r>
                      <a:endParaRPr lang="en-US" sz="2400" dirty="0">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2400" dirty="0">
                          <a:solidFill>
                            <a:schemeClr val="tx1"/>
                          </a:solidFill>
                          <a:latin typeface="Angsana New" panose="02020603050405020304" pitchFamily="18" charset="-34"/>
                          <a:cs typeface="Angsana New" panose="02020603050405020304" pitchFamily="18" charset="-34"/>
                          <a:sym typeface="Wingdings" panose="05000000000000000000" pitchFamily="2" charset="2"/>
                        </a:rPr>
                        <a:t></a:t>
                      </a:r>
                      <a:endParaRPr lang="en-US" sz="2400" dirty="0">
                        <a:solidFill>
                          <a:schemeClr val="tx1"/>
                        </a:solidFill>
                        <a:latin typeface="Angsana New" panose="02020603050405020304" pitchFamily="18" charset="-34"/>
                        <a:cs typeface="Angsana New" panose="02020603050405020304" pitchFamily="18" charset="-34"/>
                      </a:endParaRPr>
                    </a:p>
                  </a:txBody>
                  <a:tcPr/>
                </a:tc>
                <a:tc>
                  <a:txBody>
                    <a:bodyPr/>
                    <a:lstStyle/>
                    <a:p>
                      <a:endParaRPr lang="en-US" sz="2400">
                        <a:latin typeface="Angsana New" panose="02020603050405020304" pitchFamily="18" charset="-34"/>
                        <a:cs typeface="Angsana New" panose="02020603050405020304" pitchFamily="18" charset="-34"/>
                      </a:endParaRPr>
                    </a:p>
                  </a:txBody>
                  <a:tcPr/>
                </a:tc>
                <a:tc>
                  <a:txBody>
                    <a:bodyPr/>
                    <a:lstStyle/>
                    <a:p>
                      <a:endParaRPr lang="en-US" sz="2400">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latin typeface="Angsana New" panose="02020603050405020304" pitchFamily="18" charset="-34"/>
                        <a:cs typeface="Angsana New" panose="02020603050405020304" pitchFamily="18" charset="-34"/>
                      </a:endParaRPr>
                    </a:p>
                  </a:txBody>
                  <a:tcPr/>
                </a:tc>
                <a:tc>
                  <a:txBody>
                    <a:bodyPr/>
                    <a:lstStyle/>
                    <a:p>
                      <a:pPr algn="ctr"/>
                      <a:endParaRPr lang="en-US" sz="24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677343207"/>
                  </a:ext>
                </a:extLst>
              </a:tr>
              <a:tr h="428625">
                <a:tc>
                  <a:txBody>
                    <a:bodyPr/>
                    <a:lstStyle/>
                    <a:p>
                      <a:r>
                        <a:rPr lang="en-US" sz="2400" dirty="0">
                          <a:latin typeface="Angsana New" panose="02020603050405020304" pitchFamily="18" charset="-34"/>
                          <a:cs typeface="Angsana New" panose="02020603050405020304" pitchFamily="18" charset="-34"/>
                        </a:rPr>
                        <a:t>4.</a:t>
                      </a:r>
                      <a:r>
                        <a:rPr lang="th-TH" sz="2400" dirty="0">
                          <a:latin typeface="Angsana New" panose="02020603050405020304" pitchFamily="18" charset="-34"/>
                          <a:cs typeface="Angsana New" panose="02020603050405020304" pitchFamily="18" charset="-34"/>
                        </a:rPr>
                        <a:t> </a:t>
                      </a:r>
                      <a:r>
                        <a:rPr lang="en-US" sz="2400" kern="1200" dirty="0">
                          <a:solidFill>
                            <a:schemeClr val="dk1"/>
                          </a:solidFill>
                          <a:effectLst/>
                          <a:latin typeface="Angsana New" panose="02020603050405020304" pitchFamily="18" charset="-34"/>
                          <a:ea typeface="+mn-ea"/>
                          <a:cs typeface="Angsana New" panose="02020603050405020304" pitchFamily="18" charset="-34"/>
                        </a:rPr>
                        <a:t>Problems were asked during the lecture</a:t>
                      </a:r>
                      <a:endParaRPr lang="en-US" sz="2400" dirty="0">
                        <a:latin typeface="Angsana New" panose="02020603050405020304" pitchFamily="18" charset="-34"/>
                        <a:cs typeface="Angsana New" panose="02020603050405020304" pitchFamily="18" charset="-34"/>
                      </a:endParaRPr>
                    </a:p>
                  </a:txBody>
                  <a:tcPr/>
                </a:tc>
                <a:tc>
                  <a:txBody>
                    <a:bodyPr/>
                    <a:lstStyle/>
                    <a:p>
                      <a:pPr algn="ctr"/>
                      <a:endParaRPr lang="en-US" sz="2400" dirty="0">
                        <a:latin typeface="Angsana New" panose="02020603050405020304" pitchFamily="18" charset="-34"/>
                        <a:cs typeface="Angsana New" panose="02020603050405020304" pitchFamily="18" charset="-34"/>
                      </a:endParaRPr>
                    </a:p>
                  </a:txBody>
                  <a:tcPr/>
                </a:tc>
                <a:tc>
                  <a:txBody>
                    <a:bodyPr/>
                    <a:lstStyle/>
                    <a:p>
                      <a:endParaRPr lang="en-US" sz="2400">
                        <a:latin typeface="Angsana New" panose="02020603050405020304" pitchFamily="18" charset="-34"/>
                        <a:cs typeface="Angsana New" panose="02020603050405020304" pitchFamily="18" charset="-34"/>
                      </a:endParaRPr>
                    </a:p>
                  </a:txBody>
                  <a:tcPr/>
                </a:tc>
                <a:tc>
                  <a:txBody>
                    <a:bodyPr/>
                    <a:lstStyle/>
                    <a:p>
                      <a:endParaRPr lang="en-US" sz="2400">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2400" dirty="0">
                          <a:solidFill>
                            <a:schemeClr val="tx1"/>
                          </a:solidFill>
                          <a:latin typeface="Angsana New" panose="02020603050405020304" pitchFamily="18" charset="-34"/>
                          <a:cs typeface="Angsana New" panose="02020603050405020304" pitchFamily="18" charset="-34"/>
                          <a:sym typeface="Wingdings" panose="05000000000000000000" pitchFamily="2" charset="2"/>
                        </a:rPr>
                        <a:t></a:t>
                      </a:r>
                      <a:endParaRPr lang="en-US" sz="2400" dirty="0">
                        <a:solidFill>
                          <a:schemeClr val="tx1"/>
                        </a:solidFill>
                        <a:latin typeface="Angsana New" panose="02020603050405020304" pitchFamily="18" charset="-34"/>
                        <a:cs typeface="Angsana New" panose="02020603050405020304" pitchFamily="18" charset="-34"/>
                      </a:endParaRPr>
                    </a:p>
                  </a:txBody>
                  <a:tcPr/>
                </a:tc>
                <a:tc>
                  <a:txBody>
                    <a:bodyPr/>
                    <a:lstStyle/>
                    <a:p>
                      <a:pPr algn="ctr"/>
                      <a:endParaRPr lang="en-US" sz="24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740972286"/>
                  </a:ext>
                </a:extLst>
              </a:tr>
              <a:tr h="428625">
                <a:tc>
                  <a:txBody>
                    <a:bodyPr/>
                    <a:lstStyle/>
                    <a:p>
                      <a:r>
                        <a:rPr lang="en-US" sz="2400" dirty="0">
                          <a:latin typeface="Angsana New" panose="02020603050405020304" pitchFamily="18" charset="-34"/>
                          <a:cs typeface="Angsana New" panose="02020603050405020304" pitchFamily="18" charset="-34"/>
                        </a:rPr>
                        <a:t>5.</a:t>
                      </a:r>
                      <a:r>
                        <a:rPr lang="th-TH" sz="2400" dirty="0">
                          <a:latin typeface="Angsana New" panose="02020603050405020304" pitchFamily="18" charset="-34"/>
                          <a:cs typeface="Angsana New" panose="02020603050405020304" pitchFamily="18" charset="-34"/>
                        </a:rPr>
                        <a:t> </a:t>
                      </a:r>
                      <a:r>
                        <a:rPr lang="en-US" sz="2400" kern="1200" dirty="0">
                          <a:solidFill>
                            <a:schemeClr val="dk1"/>
                          </a:solidFill>
                          <a:effectLst/>
                          <a:latin typeface="Angsana New" panose="02020603050405020304" pitchFamily="18" charset="-34"/>
                          <a:ea typeface="+mn-ea"/>
                          <a:cs typeface="Angsana New" panose="02020603050405020304" pitchFamily="18" charset="-34"/>
                        </a:rPr>
                        <a:t>Give listeners the opportunity to share their opinions</a:t>
                      </a:r>
                      <a:endParaRPr lang="en-US" sz="2400" dirty="0">
                        <a:latin typeface="Angsana New" panose="02020603050405020304" pitchFamily="18" charset="-34"/>
                        <a:cs typeface="Angsana New" panose="02020603050405020304" pitchFamily="18" charset="-34"/>
                      </a:endParaRPr>
                    </a:p>
                  </a:txBody>
                  <a:tcPr/>
                </a:tc>
                <a:tc>
                  <a:txBody>
                    <a:bodyPr/>
                    <a:lstStyle/>
                    <a:p>
                      <a:endParaRPr lang="en-US" sz="2400" dirty="0">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2400" dirty="0">
                          <a:solidFill>
                            <a:schemeClr val="tx1"/>
                          </a:solidFill>
                          <a:latin typeface="Angsana New" panose="02020603050405020304" pitchFamily="18" charset="-34"/>
                          <a:cs typeface="Angsana New" panose="02020603050405020304" pitchFamily="18" charset="-34"/>
                          <a:sym typeface="Wingdings" panose="05000000000000000000" pitchFamily="2" charset="2"/>
                        </a:rPr>
                        <a:t></a:t>
                      </a:r>
                      <a:endParaRPr lang="en-US" sz="2400" dirty="0">
                        <a:solidFill>
                          <a:schemeClr val="tx1"/>
                        </a:solidFill>
                        <a:latin typeface="Angsana New" panose="02020603050405020304" pitchFamily="18" charset="-34"/>
                        <a:cs typeface="Angsana New" panose="02020603050405020304" pitchFamily="18" charset="-34"/>
                      </a:endParaRPr>
                    </a:p>
                  </a:txBody>
                  <a:tcPr/>
                </a:tc>
                <a:tc>
                  <a:txBody>
                    <a:bodyPr/>
                    <a:lstStyle/>
                    <a:p>
                      <a:endParaRPr lang="en-US" sz="2400" dirty="0">
                        <a:latin typeface="Angsana New" panose="02020603050405020304" pitchFamily="18" charset="-34"/>
                        <a:cs typeface="Angsana New" panose="02020603050405020304" pitchFamily="18" charset="-34"/>
                      </a:endParaRPr>
                    </a:p>
                  </a:txBody>
                  <a:tcPr/>
                </a:tc>
                <a:tc>
                  <a:txBody>
                    <a:bodyPr/>
                    <a:lstStyle/>
                    <a:p>
                      <a:pPr algn="ctr"/>
                      <a:endParaRPr lang="en-US" sz="2400" dirty="0">
                        <a:latin typeface="Angsana New" panose="02020603050405020304" pitchFamily="18" charset="-34"/>
                        <a:cs typeface="Angsana New" panose="02020603050405020304" pitchFamily="18" charset="-34"/>
                      </a:endParaRPr>
                    </a:p>
                  </a:txBody>
                  <a:tcPr/>
                </a:tc>
                <a:tc>
                  <a:txBody>
                    <a:bodyPr/>
                    <a:lstStyle/>
                    <a:p>
                      <a:pPr algn="ctr"/>
                      <a:endParaRPr lang="en-US" sz="24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175748508"/>
                  </a:ext>
                </a:extLst>
              </a:tr>
              <a:tr h="428625">
                <a:tc>
                  <a:txBody>
                    <a:bodyPr/>
                    <a:lstStyle/>
                    <a:p>
                      <a:r>
                        <a:rPr lang="en-US" sz="2400" dirty="0">
                          <a:latin typeface="Angsana New" panose="02020603050405020304" pitchFamily="18" charset="-34"/>
                          <a:cs typeface="Angsana New" panose="02020603050405020304" pitchFamily="18" charset="-34"/>
                        </a:rPr>
                        <a:t>6.</a:t>
                      </a:r>
                      <a:r>
                        <a:rPr lang="th-TH" sz="2400" dirty="0">
                          <a:latin typeface="Angsana New" panose="02020603050405020304" pitchFamily="18" charset="-34"/>
                          <a:cs typeface="Angsana New" panose="02020603050405020304" pitchFamily="18" charset="-34"/>
                        </a:rPr>
                        <a:t> </a:t>
                      </a:r>
                      <a:r>
                        <a:rPr lang="en-US" sz="2400" kern="1200" dirty="0">
                          <a:solidFill>
                            <a:schemeClr val="dk1"/>
                          </a:solidFill>
                          <a:effectLst/>
                          <a:latin typeface="Angsana New" panose="02020603050405020304" pitchFamily="18" charset="-34"/>
                          <a:ea typeface="+mn-ea"/>
                          <a:cs typeface="Angsana New" panose="02020603050405020304" pitchFamily="18" charset="-34"/>
                        </a:rPr>
                        <a:t>There are suggestions for use</a:t>
                      </a:r>
                      <a:endParaRPr lang="en-US" sz="2400" dirty="0">
                        <a:latin typeface="Angsana New" panose="02020603050405020304" pitchFamily="18" charset="-34"/>
                        <a:cs typeface="Angsana New" panose="02020603050405020304" pitchFamily="18" charset="-34"/>
                      </a:endParaRPr>
                    </a:p>
                  </a:txBody>
                  <a:tcPr/>
                </a:tc>
                <a:tc>
                  <a:txBody>
                    <a:bodyPr/>
                    <a:lstStyle/>
                    <a:p>
                      <a:endParaRPr lang="en-US" sz="2400">
                        <a:latin typeface="Angsana New" panose="02020603050405020304" pitchFamily="18" charset="-34"/>
                        <a:cs typeface="Angsana New" panose="02020603050405020304" pitchFamily="18" charset="-34"/>
                      </a:endParaRPr>
                    </a:p>
                  </a:txBody>
                  <a:tcPr/>
                </a:tc>
                <a:tc>
                  <a:txBody>
                    <a:bodyPr/>
                    <a:lstStyle/>
                    <a:p>
                      <a:endParaRPr lang="en-US" sz="2400">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2400" dirty="0">
                          <a:solidFill>
                            <a:schemeClr val="tx1"/>
                          </a:solidFill>
                          <a:latin typeface="Angsana New" panose="02020603050405020304" pitchFamily="18" charset="-34"/>
                          <a:cs typeface="Angsana New" panose="02020603050405020304" pitchFamily="18" charset="-34"/>
                          <a:sym typeface="Wingdings" panose="05000000000000000000" pitchFamily="2" charset="2"/>
                        </a:rPr>
                        <a:t></a:t>
                      </a:r>
                      <a:endParaRPr lang="en-US" sz="2400" dirty="0">
                        <a:solidFill>
                          <a:schemeClr val="tx1"/>
                        </a:solidFill>
                        <a:latin typeface="Angsana New" panose="02020603050405020304" pitchFamily="18" charset="-34"/>
                        <a:cs typeface="Angsana New" panose="02020603050405020304" pitchFamily="18" charset="-34"/>
                      </a:endParaRPr>
                    </a:p>
                  </a:txBody>
                  <a:tcPr/>
                </a:tc>
                <a:tc>
                  <a:txBody>
                    <a:bodyPr/>
                    <a:lstStyle/>
                    <a:p>
                      <a:pPr algn="ctr"/>
                      <a:endParaRPr lang="en-US" sz="2400" dirty="0">
                        <a:latin typeface="Angsana New" panose="02020603050405020304" pitchFamily="18" charset="-34"/>
                        <a:cs typeface="Angsana New" panose="02020603050405020304" pitchFamily="18" charset="-34"/>
                      </a:endParaRPr>
                    </a:p>
                  </a:txBody>
                  <a:tcPr/>
                </a:tc>
                <a:tc>
                  <a:txBody>
                    <a:bodyPr/>
                    <a:lstStyle/>
                    <a:p>
                      <a:pPr algn="ctr"/>
                      <a:endParaRPr lang="en-US" sz="24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400438322"/>
                  </a:ext>
                </a:extLst>
              </a:tr>
            </a:tbl>
          </a:graphicData>
        </a:graphic>
      </p:graphicFrame>
    </p:spTree>
    <p:extLst>
      <p:ext uri="{BB962C8B-B14F-4D97-AF65-F5344CB8AC3E}">
        <p14:creationId xmlns:p14="http://schemas.microsoft.com/office/powerpoint/2010/main" val="17881183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93462DE4-95A9-4C98-9C4D-64BBFCB0298F}"/>
              </a:ext>
            </a:extLst>
          </p:cNvPr>
          <p:cNvSpPr>
            <a:spLocks noGrp="1"/>
          </p:cNvSpPr>
          <p:nvPr>
            <p:ph idx="1"/>
          </p:nvPr>
        </p:nvSpPr>
        <p:spPr>
          <a:xfrm>
            <a:off x="742949" y="390525"/>
            <a:ext cx="10696576" cy="1924050"/>
          </a:xfrm>
        </p:spPr>
        <p:txBody>
          <a:bodyPr>
            <a:normAutofit/>
          </a:bodyPr>
          <a:lstStyle/>
          <a:p>
            <a:pPr marL="0" indent="457200">
              <a:buNone/>
            </a:pPr>
            <a:r>
              <a:rPr lang="en-US" sz="2000" dirty="0">
                <a:solidFill>
                  <a:srgbClr val="202124"/>
                </a:solidFill>
                <a:effectLst/>
                <a:latin typeface="Angsana New" panose="02020603050405020304" pitchFamily="18" charset="-34"/>
                <a:ea typeface="Times New Roman" panose="02020603050405020304" pitchFamily="18" charset="0"/>
                <a:cs typeface="Angsana New" panose="02020603050405020304" pitchFamily="18" charset="-34"/>
              </a:rPr>
              <a:t>However, the use of the observational model for collecting research data , there are also limitations in some cases for example, some events may occur at the same time, causing the observer to be unable to record the information in time cause another event to be missed</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e.g.</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During Dr. </a:t>
            </a:r>
            <a:r>
              <a:rPr lang="en-US" sz="2000" dirty="0" err="1">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Wanida</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a:t>
            </a:r>
            <a:r>
              <a:rPr lang="en-US" sz="2000" dirty="0" err="1">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Wadeejaroen</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the speaker was summarizing the results of Japan's investment trends in Thai industries for the benefit Immediately, commenters argued that Japanese company while moving its production base to neighboring Thailand Conflicting opinions arise between the audience and the speaker as a result, the observer was unable to record both events in time.</a:t>
            </a:r>
            <a:endParaRPr lang="th-TH" sz="2000" dirty="0">
              <a:latin typeface="Angsana New" panose="02020603050405020304" pitchFamily="18" charset="-34"/>
              <a:cs typeface="Angsana New" panose="02020603050405020304" pitchFamily="18" charset="-34"/>
            </a:endParaRPr>
          </a:p>
          <a:p>
            <a:pPr marL="0" indent="0">
              <a:buNone/>
            </a:pP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Advantages and disadvantages of using observational model to collect research data</a:t>
            </a:r>
            <a:r>
              <a:rPr lang="th-TH" sz="2000" dirty="0">
                <a:latin typeface="Angsana New" panose="02020603050405020304" pitchFamily="18" charset="-34"/>
                <a:cs typeface="Angsana New" panose="02020603050405020304" pitchFamily="18" charset="-34"/>
              </a:rPr>
              <a:t> </a:t>
            </a:r>
            <a:endParaRPr lang="en-US" sz="20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CE7FDCCE-68E0-4404-A5AB-8B176071CEEB}"/>
              </a:ext>
            </a:extLst>
          </p:cNvPr>
          <p:cNvGraphicFramePr>
            <a:graphicFrameLocks noGrp="1"/>
          </p:cNvGraphicFramePr>
          <p:nvPr/>
        </p:nvGraphicFramePr>
        <p:xfrm>
          <a:off x="847726" y="2314575"/>
          <a:ext cx="10467974" cy="3657857"/>
        </p:xfrm>
        <a:graphic>
          <a:graphicData uri="http://schemas.openxmlformats.org/drawingml/2006/table">
            <a:tbl>
              <a:tblPr firstRow="1" bandRow="1">
                <a:tableStyleId>{69CF1AB2-1976-4502-BF36-3FF5EA218861}</a:tableStyleId>
              </a:tblPr>
              <a:tblGrid>
                <a:gridCol w="5233987">
                  <a:extLst>
                    <a:ext uri="{9D8B030D-6E8A-4147-A177-3AD203B41FA5}">
                      <a16:colId xmlns:a16="http://schemas.microsoft.com/office/drawing/2014/main" val="1332729179"/>
                    </a:ext>
                  </a:extLst>
                </a:gridCol>
                <a:gridCol w="5233987">
                  <a:extLst>
                    <a:ext uri="{9D8B030D-6E8A-4147-A177-3AD203B41FA5}">
                      <a16:colId xmlns:a16="http://schemas.microsoft.com/office/drawing/2014/main" val="3207872446"/>
                    </a:ext>
                  </a:extLst>
                </a:gridCol>
              </a:tblGrid>
              <a:tr h="460233">
                <a:tc>
                  <a:txBody>
                    <a:bodyPr/>
                    <a:lstStyle/>
                    <a:p>
                      <a:pPr algn="ctr"/>
                      <a:r>
                        <a:rPr lang="en-US" sz="2000" dirty="0">
                          <a:latin typeface="Angsana New" panose="02020603050405020304" pitchFamily="18" charset="-34"/>
                          <a:cs typeface="Angsana New" panose="02020603050405020304" pitchFamily="18" charset="-34"/>
                        </a:rPr>
                        <a:t>Strength</a:t>
                      </a:r>
                    </a:p>
                  </a:txBody>
                  <a:tcPr/>
                </a:tc>
                <a:tc>
                  <a:txBody>
                    <a:bodyPr/>
                    <a:lstStyle/>
                    <a:p>
                      <a:pPr algn="ctr"/>
                      <a:r>
                        <a:rPr lang="en-US" sz="2000" dirty="0">
                          <a:latin typeface="Angsana New" panose="02020603050405020304" pitchFamily="18" charset="-34"/>
                          <a:cs typeface="Angsana New" panose="02020603050405020304" pitchFamily="18" charset="-34"/>
                        </a:rPr>
                        <a:t>Weakness</a:t>
                      </a:r>
                    </a:p>
                  </a:txBody>
                  <a:tcPr/>
                </a:tc>
                <a:extLst>
                  <a:ext uri="{0D108BD9-81ED-4DB2-BD59-A6C34878D82A}">
                    <a16:rowId xmlns:a16="http://schemas.microsoft.com/office/drawing/2014/main" val="3494322097"/>
                  </a:ext>
                </a:extLst>
              </a:tr>
              <a:tr h="1056963">
                <a:tc>
                  <a:txBody>
                    <a:bodyPr/>
                    <a:lstStyle/>
                    <a:p>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a:t>
                      </a:r>
                      <a:r>
                        <a:rPr lang="en-US" sz="2000" kern="1200" dirty="0">
                          <a:solidFill>
                            <a:schemeClr val="dk1"/>
                          </a:solidFill>
                          <a:effectLst/>
                          <a:latin typeface="Angsana New" panose="02020603050405020304" pitchFamily="18" charset="-34"/>
                          <a:ea typeface="+mn-ea"/>
                          <a:cs typeface="Angsana New" panose="02020603050405020304" pitchFamily="18" charset="-34"/>
                        </a:rPr>
                        <a:t>In the case of the sample may not want to express it with words or concealed for some benefit, observational methods allow researchers to collect more information than oral interviews.</a:t>
                      </a:r>
                      <a:endParaRPr lang="th-TH" sz="2000" dirty="0">
                        <a:latin typeface="Angsana New" panose="02020603050405020304" pitchFamily="18" charset="-34"/>
                        <a:cs typeface="Angsana New" panose="02020603050405020304" pitchFamily="18" charset="-34"/>
                      </a:endParaRPr>
                    </a:p>
                  </a:txBody>
                  <a:tcPr/>
                </a:tc>
                <a:tc>
                  <a:txBody>
                    <a:bodyPr/>
                    <a:lstStyle/>
                    <a:p>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a:t>
                      </a:r>
                      <a:r>
                        <a:rPr lang="en-US" sz="2000" kern="1200" dirty="0">
                          <a:solidFill>
                            <a:schemeClr val="dk1"/>
                          </a:solidFill>
                          <a:effectLst/>
                          <a:latin typeface="Angsana New" panose="02020603050405020304" pitchFamily="18" charset="-34"/>
                          <a:ea typeface="+mn-ea"/>
                          <a:cs typeface="Angsana New" panose="02020603050405020304" pitchFamily="18" charset="-34"/>
                        </a:rPr>
                        <a:t>Tool accuracy It depends on the researcher as the observer. However, how reliable the information is depends on the experience, skill, perception and interpretation of the observer.</a:t>
                      </a:r>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087211212"/>
                  </a:ext>
                </a:extLst>
              </a:tr>
              <a:tr h="794375">
                <a:tc>
                  <a:txBody>
                    <a:bodyPr/>
                    <a:lstStyle/>
                    <a:p>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a:t>
                      </a:r>
                      <a:r>
                        <a:rPr lang="en-US" sz="2000" kern="1200" dirty="0">
                          <a:solidFill>
                            <a:schemeClr val="dk1"/>
                          </a:solidFill>
                          <a:effectLst/>
                          <a:latin typeface="Angsana New" panose="02020603050405020304" pitchFamily="18" charset="-34"/>
                          <a:ea typeface="+mn-ea"/>
                          <a:cs typeface="Angsana New" panose="02020603050405020304" pitchFamily="18" charset="-34"/>
                        </a:rPr>
                        <a:t>Able to collect information from events that occur in a timely manner It is a collection of information directly from news sources without having to wait for others to tell. resulting in high data accuracy.</a:t>
                      </a:r>
                      <a:endParaRPr lang="en-US" sz="2000" dirty="0">
                        <a:latin typeface="Angsana New" panose="02020603050405020304" pitchFamily="18" charset="-34"/>
                        <a:cs typeface="Angsana New" panose="02020603050405020304" pitchFamily="18" charset="-34"/>
                      </a:endParaRPr>
                    </a:p>
                  </a:txBody>
                  <a:tcPr/>
                </a:tc>
                <a:tc>
                  <a:txBody>
                    <a:bodyPr/>
                    <a:lstStyle/>
                    <a:p>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a:t>
                      </a:r>
                      <a:r>
                        <a:rPr lang="en-US" sz="2000" kern="1200" dirty="0">
                          <a:solidFill>
                            <a:schemeClr val="dk1"/>
                          </a:solidFill>
                          <a:effectLst/>
                          <a:latin typeface="Angsana New" panose="02020603050405020304" pitchFamily="18" charset="-34"/>
                          <a:ea typeface="+mn-ea"/>
                          <a:cs typeface="Angsana New" panose="02020603050405020304" pitchFamily="18" charset="-34"/>
                        </a:rPr>
                        <a:t>There is a time constraint. During the observation, there may be some intervening events. This prevents the observer from observing multiple events at the same time.</a:t>
                      </a:r>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838498288"/>
                  </a:ext>
                </a:extLst>
              </a:tr>
              <a:tr h="1134821">
                <a:tc>
                  <a:txBody>
                    <a:bodyPr/>
                    <a:lstStyle/>
                    <a:p>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a:t>
                      </a:r>
                      <a:r>
                        <a:rPr lang="en-US" sz="2000" kern="1200" dirty="0">
                          <a:solidFill>
                            <a:schemeClr val="dk1"/>
                          </a:solidFill>
                          <a:effectLst/>
                          <a:latin typeface="Angsana New" panose="02020603050405020304" pitchFamily="18" charset="-34"/>
                          <a:ea typeface="+mn-ea"/>
                          <a:cs typeface="Angsana New" panose="02020603050405020304" pitchFamily="18" charset="-34"/>
                        </a:rPr>
                        <a:t>Able to collect data with all types of samples, whether it is people, animals, objects or various phenomena that occur naturally, etc.</a:t>
                      </a:r>
                      <a:endParaRPr lang="en-US" sz="2000" dirty="0">
                        <a:latin typeface="Angsana New" panose="02020603050405020304" pitchFamily="18" charset="-34"/>
                        <a:cs typeface="Angsana New" panose="02020603050405020304" pitchFamily="18" charset="-34"/>
                      </a:endParaRPr>
                    </a:p>
                  </a:txBody>
                  <a:tcPr/>
                </a:tc>
                <a:tc>
                  <a:txBody>
                    <a:bodyPr/>
                    <a:lstStyle/>
                    <a:p>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a:t>
                      </a:r>
                      <a:r>
                        <a:rPr lang="en-US" sz="2000" kern="1200" dirty="0">
                          <a:solidFill>
                            <a:schemeClr val="dk1"/>
                          </a:solidFill>
                          <a:effectLst/>
                          <a:latin typeface="Angsana New" panose="02020603050405020304" pitchFamily="18" charset="-34"/>
                          <a:ea typeface="+mn-ea"/>
                          <a:cs typeface="Angsana New" panose="02020603050405020304" pitchFamily="18" charset="-34"/>
                        </a:rPr>
                        <a:t>results of research, It is a detailed descriptive data. difficult to interpret or convert data to numbers Difficult to find a theory to support the results of the research cannot be generalized to the population clearly.</a:t>
                      </a:r>
                      <a:endParaRPr lang="th-TH"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528559297"/>
                  </a:ext>
                </a:extLst>
              </a:tr>
            </a:tbl>
          </a:graphicData>
        </a:graphic>
      </p:graphicFrame>
    </p:spTree>
    <p:extLst>
      <p:ext uri="{BB962C8B-B14F-4D97-AF65-F5344CB8AC3E}">
        <p14:creationId xmlns:p14="http://schemas.microsoft.com/office/powerpoint/2010/main" val="24193661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4E96D275-43B3-4701-B0AB-3A496B021D1A}"/>
              </a:ext>
            </a:extLst>
          </p:cNvPr>
          <p:cNvSpPr>
            <a:spLocks noGrp="1"/>
          </p:cNvSpPr>
          <p:nvPr>
            <p:ph idx="1"/>
          </p:nvPr>
        </p:nvSpPr>
        <p:spPr>
          <a:xfrm>
            <a:off x="213064" y="408669"/>
            <a:ext cx="11833934" cy="5992131"/>
          </a:xfrm>
        </p:spPr>
        <p:txBody>
          <a:bodyPr>
            <a:noAutofit/>
          </a:bodyPr>
          <a:lstStyle/>
          <a:p>
            <a:pPr marL="0" indent="396875">
              <a:lnSpc>
                <a:spcPct val="100000"/>
              </a:lnSpc>
              <a:spcBef>
                <a:spcPts val="0"/>
              </a:spcBef>
              <a:buNone/>
            </a:pPr>
            <a:r>
              <a:rPr lang="en-US" sz="2000" b="1" dirty="0">
                <a:latin typeface="Angsana New" panose="02020603050405020304" pitchFamily="18" charset="-34"/>
                <a:cs typeface="Angsana New" panose="02020603050405020304" pitchFamily="18" charset="-34"/>
              </a:rPr>
              <a:t>2.2.4 Test</a:t>
            </a:r>
            <a:r>
              <a:rPr lang="th-TH" sz="2000" b="1" dirty="0">
                <a:latin typeface="Angsana New" panose="02020603050405020304" pitchFamily="18" charset="-34"/>
                <a:cs typeface="Angsana New" panose="02020603050405020304" pitchFamily="18" charset="-34"/>
              </a:rPr>
              <a:t> </a:t>
            </a:r>
            <a:endParaRPr lang="en-US" sz="2000" b="1" dirty="0">
              <a:latin typeface="Angsana New" panose="02020603050405020304" pitchFamily="18" charset="-34"/>
              <a:cs typeface="Angsana New" panose="02020603050405020304" pitchFamily="18" charset="-34"/>
            </a:endParaRPr>
          </a:p>
          <a:p>
            <a:pPr marL="0" indent="396875">
              <a:lnSpc>
                <a:spcPct val="100000"/>
              </a:lnSpc>
              <a:spcBef>
                <a:spcPts val="0"/>
              </a:spcBef>
              <a:buNone/>
            </a:pP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The tools used to measure knowledge skills the ability of the test taker or test taker In social science research, there are three most popular types of tests:</a:t>
            </a:r>
          </a:p>
          <a:p>
            <a:pPr marL="0" indent="396875">
              <a:lnSpc>
                <a:spcPct val="100000"/>
              </a:lnSpc>
              <a:spcBef>
                <a:spcPts val="0"/>
              </a:spcBef>
              <a:buNone/>
            </a:pPr>
            <a:r>
              <a:rPr lang="en-US" sz="2000" dirty="0">
                <a:latin typeface="Angsana New" panose="02020603050405020304" pitchFamily="18" charset="-34"/>
                <a:cs typeface="Angsana New" panose="02020603050405020304" pitchFamily="18" charset="-34"/>
              </a:rPr>
              <a:t>1. Cognitive Domain test</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A test used to measure the intelligence of a subject or a test subject divided into Achievement form </a:t>
            </a:r>
            <a:r>
              <a:rPr lang="en-US" sz="2000" dirty="0">
                <a:latin typeface="Angsana New" panose="02020603050405020304" pitchFamily="18" charset="-34"/>
                <a:cs typeface="Angsana New" panose="02020603050405020304" pitchFamily="18" charset="-34"/>
              </a:rPr>
              <a:t>and Aptitude Test.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Each model has the following details:</a:t>
            </a:r>
            <a:endParaRPr lang="th-TH" sz="2000" dirty="0">
              <a:latin typeface="Angsana New" panose="02020603050405020304" pitchFamily="18" charset="-34"/>
              <a:cs typeface="Angsana New" panose="02020603050405020304" pitchFamily="18" charset="-34"/>
            </a:endParaRPr>
          </a:p>
          <a:p>
            <a:pPr marL="0" indent="625475">
              <a:lnSpc>
                <a:spcPct val="100000"/>
              </a:lnSpc>
              <a:spcBef>
                <a:spcPts val="0"/>
              </a:spcBef>
              <a:buNone/>
            </a:pPr>
            <a:r>
              <a:rPr lang="en-US" sz="2000" dirty="0">
                <a:latin typeface="Angsana New" panose="02020603050405020304" pitchFamily="18" charset="-34"/>
                <a:cs typeface="Angsana New" panose="02020603050405020304" pitchFamily="18" charset="-34"/>
              </a:rPr>
              <a:t>1.1</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Achievement form ; It is a ability test.</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It is commonly used in entrance examinations for students entering educational institutions.</a:t>
            </a:r>
            <a:endParaRPr lang="th-TH" sz="2000" dirty="0">
              <a:latin typeface="Angsana New" panose="02020603050405020304" pitchFamily="18" charset="-34"/>
              <a:cs typeface="Angsana New" panose="02020603050405020304" pitchFamily="18" charset="-34"/>
            </a:endParaRPr>
          </a:p>
          <a:p>
            <a:pPr marL="0" indent="625475">
              <a:lnSpc>
                <a:spcPct val="100000"/>
              </a:lnSpc>
              <a:spcBef>
                <a:spcPts val="0"/>
              </a:spcBef>
              <a:buNone/>
            </a:pPr>
            <a:r>
              <a:rPr lang="en-US" sz="2000" dirty="0">
                <a:latin typeface="Angsana New" panose="02020603050405020304" pitchFamily="18" charset="-34"/>
                <a:cs typeface="Angsana New" panose="02020603050405020304" pitchFamily="18" charset="-34"/>
              </a:rPr>
              <a:t>1.2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Aptitude Test;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It is a test that measures the cognitive skills of the candidates </a:t>
            </a: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Intellectual Ability).</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both measuring knowledge gained from school and specific abilities of individuals, such as aptitude measurements in mathematics Not only is it a one-sided calculation measure. but will also measure your aptitude for geometry and psychology.</a:t>
            </a:r>
            <a:endParaRPr lang="th-TH" sz="2000" dirty="0">
              <a:latin typeface="Angsana New" panose="02020603050405020304" pitchFamily="18" charset="-34"/>
              <a:cs typeface="Angsana New" panose="02020603050405020304" pitchFamily="18" charset="-34"/>
            </a:endParaRPr>
          </a:p>
          <a:p>
            <a:pPr marL="0" indent="288925">
              <a:lnSpc>
                <a:spcPct val="100000"/>
              </a:lnSpc>
              <a:spcBef>
                <a:spcPts val="0"/>
              </a:spcBef>
              <a:buNone/>
            </a:pP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Affective Domain test;</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It is an attitude test used to measure a person's feelings and thoughts, such as interest, satisfaction, values, attitudes in concrete or numerical terms using Likert's scale.</a:t>
            </a:r>
            <a:r>
              <a:rPr lang="en-US"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Which can be divided into 5 periods, namely 5 = very high, 4 = very high, 3 = moderate, 2 = low, 1 = very low.</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There is also Osgood's scale, which is a semantic difference scale, which places importance from the far left to the far right with opposite meanings, such as: </a:t>
            </a:r>
            <a:endParaRPr lang="th-TH" sz="2000" dirty="0">
              <a:latin typeface="Angsana New" panose="02020603050405020304" pitchFamily="18" charset="-34"/>
              <a:cs typeface="Angsana New" panose="02020603050405020304" pitchFamily="18" charset="-34"/>
            </a:endParaRPr>
          </a:p>
          <a:p>
            <a:pPr marL="0" indent="625475">
              <a:lnSpc>
                <a:spcPct val="100000"/>
              </a:lnSpc>
              <a:spcBef>
                <a:spcPts val="0"/>
              </a:spcBef>
              <a:buNone/>
            </a:pPr>
            <a:r>
              <a:rPr lang="en-US" sz="2000" dirty="0">
                <a:latin typeface="Angsana New" panose="02020603050405020304" pitchFamily="18" charset="-34"/>
                <a:cs typeface="Angsana New" panose="02020603050405020304" pitchFamily="18" charset="-34"/>
              </a:rPr>
              <a:t>Strongly agree  </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_______________________________</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Strongly disagree</a:t>
            </a:r>
            <a:endParaRPr lang="th-TH" sz="2000" dirty="0">
              <a:latin typeface="Angsana New" panose="02020603050405020304" pitchFamily="18" charset="-34"/>
              <a:cs typeface="Angsana New" panose="02020603050405020304" pitchFamily="18" charset="-34"/>
            </a:endParaRPr>
          </a:p>
          <a:p>
            <a:pPr marL="0" indent="625475">
              <a:lnSpc>
                <a:spcPct val="100000"/>
              </a:lnSpc>
              <a:spcBef>
                <a:spcPts val="0"/>
              </a:spcBef>
              <a:buNone/>
            </a:pPr>
            <a:r>
              <a:rPr lang="en-US" sz="2000" dirty="0">
                <a:latin typeface="Angsana New" panose="02020603050405020304" pitchFamily="18" charset="-34"/>
                <a:cs typeface="Angsana New" panose="02020603050405020304" pitchFamily="18" charset="-34"/>
              </a:rPr>
              <a:t>Extremely satisfied</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_______________________________</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extremely dissatisfied</a:t>
            </a:r>
            <a:endParaRPr lang="th-TH" sz="2000" dirty="0">
              <a:latin typeface="Angsana New" panose="02020603050405020304" pitchFamily="18" charset="-34"/>
              <a:cs typeface="Angsana New" panose="02020603050405020304" pitchFamily="18" charset="-34"/>
            </a:endParaRPr>
          </a:p>
          <a:p>
            <a:pPr marL="0" indent="625475">
              <a:lnSpc>
                <a:spcPct val="100000"/>
              </a:lnSpc>
              <a:spcBef>
                <a:spcPts val="0"/>
              </a:spcBef>
              <a:buNone/>
            </a:pPr>
            <a:r>
              <a:rPr lang="en-US" sz="2000" dirty="0">
                <a:latin typeface="Angsana New" panose="02020603050405020304" pitchFamily="18" charset="-34"/>
                <a:cs typeface="Angsana New" panose="02020603050405020304" pitchFamily="18" charset="-34"/>
              </a:rPr>
              <a:t>Achieve objectives</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_______________________________  objectives were not achieved.</a:t>
            </a:r>
            <a:endParaRPr lang="th-TH" sz="2000" dirty="0">
              <a:latin typeface="Angsana New" panose="02020603050405020304" pitchFamily="18" charset="-34"/>
              <a:cs typeface="Angsana New" panose="02020603050405020304" pitchFamily="18" charset="-34"/>
            </a:endParaRPr>
          </a:p>
          <a:p>
            <a:pPr marL="0" indent="625475">
              <a:lnSpc>
                <a:spcPct val="100000"/>
              </a:lnSpc>
              <a:spcBef>
                <a:spcPts val="0"/>
              </a:spcBef>
              <a:buNone/>
            </a:pPr>
            <a:r>
              <a:rPr lang="en-US" sz="2000" dirty="0">
                <a:latin typeface="Angsana New" panose="02020603050405020304" pitchFamily="18" charset="-34"/>
                <a:cs typeface="Angsana New" panose="02020603050405020304" pitchFamily="18" charset="-34"/>
              </a:rPr>
              <a:t>Good personality</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_______________________________</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bad personality</a:t>
            </a:r>
            <a:endParaRPr lang="th-TH" sz="2000" dirty="0">
              <a:latin typeface="Angsana New" panose="02020603050405020304" pitchFamily="18" charset="-34"/>
              <a:cs typeface="Angsana New" panose="02020603050405020304" pitchFamily="18" charset="-34"/>
            </a:endParaRPr>
          </a:p>
          <a:p>
            <a:pPr marL="0" indent="625475">
              <a:lnSpc>
                <a:spcPct val="100000"/>
              </a:lnSpc>
              <a:spcBef>
                <a:spcPts val="0"/>
              </a:spcBef>
              <a:buNone/>
            </a:pPr>
            <a:r>
              <a:rPr lang="en-US" sz="2000" b="1" dirty="0">
                <a:latin typeface="Angsana New" panose="02020603050405020304" pitchFamily="18" charset="-34"/>
                <a:cs typeface="Angsana New" panose="02020603050405020304" pitchFamily="18" charset="-34"/>
              </a:rPr>
              <a:t>Note: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Attitude measurement is a measure or assessment of a person's feelings. that cannot be physically observed (Unobtrusive Measures), such as measuring the values ​​of Thai people with different education measuring the degree of fear of the mystical objects of adolescents measurement of career motivation of air hostess staff of students, etc.</a:t>
            </a:r>
            <a:endParaRPr lang="en-US" sz="2000"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1866075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98DAA666-7F97-404D-B363-34573A2E7F0E}"/>
              </a:ext>
            </a:extLst>
          </p:cNvPr>
          <p:cNvSpPr>
            <a:spLocks noGrp="1"/>
          </p:cNvSpPr>
          <p:nvPr>
            <p:ph idx="1"/>
          </p:nvPr>
        </p:nvSpPr>
        <p:spPr>
          <a:xfrm>
            <a:off x="868017" y="1567207"/>
            <a:ext cx="10681252" cy="4336636"/>
          </a:xfrm>
        </p:spPr>
        <p:txBody>
          <a:bodyPr>
            <a:normAutofit/>
          </a:bodyPr>
          <a:lstStyle/>
          <a:p>
            <a:pPr marL="0" indent="0">
              <a:buNone/>
            </a:pP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Psychomotor Domain</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It is a test used to measure the ability and skills to perform tasks of the test taker by measuring the work process and the results of the work obtained, which is tested in practice, classified into 3 types as follows;</a:t>
            </a:r>
            <a:endParaRPr lang="th-TH" sz="2400" dirty="0">
              <a:latin typeface="Angsana New" panose="02020603050405020304" pitchFamily="18" charset="-34"/>
              <a:cs typeface="Angsana New" panose="02020603050405020304" pitchFamily="18" charset="-34"/>
            </a:endParaRPr>
          </a:p>
          <a:p>
            <a:pPr marL="0" indent="396875">
              <a:buNone/>
            </a:pPr>
            <a:r>
              <a:rPr lang="en-US" sz="2400" dirty="0">
                <a:latin typeface="Angsana New" panose="02020603050405020304" pitchFamily="18" charset="-34"/>
                <a:cs typeface="Angsana New" panose="02020603050405020304" pitchFamily="18" charset="-34"/>
              </a:rPr>
              <a:t>3.1</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classification measure It is a test that measures the ability to classify objects in both process and practice.</a:t>
            </a:r>
            <a:endParaRPr lang="th-TH" sz="2400" dirty="0">
              <a:latin typeface="Angsana New" panose="02020603050405020304" pitchFamily="18" charset="-34"/>
              <a:cs typeface="Angsana New" panose="02020603050405020304" pitchFamily="18" charset="-34"/>
            </a:endParaRPr>
          </a:p>
          <a:p>
            <a:pPr marL="0" indent="396875">
              <a:buNone/>
            </a:pPr>
            <a:r>
              <a:rPr lang="en-US" sz="2400" dirty="0">
                <a:latin typeface="Angsana New" panose="02020603050405020304" pitchFamily="18" charset="-34"/>
                <a:cs typeface="Angsana New" panose="02020603050405020304" pitchFamily="18" charset="-34"/>
              </a:rPr>
              <a:t>3.2</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Situation model measurement form test taker will set realistic scenarios to test the ability to perform tasks and how to solve problems of individuals.</a:t>
            </a:r>
            <a:endParaRPr lang="th-TH" sz="2400" dirty="0">
              <a:latin typeface="Angsana New" panose="02020603050405020304" pitchFamily="18" charset="-34"/>
              <a:cs typeface="Angsana New" panose="02020603050405020304" pitchFamily="18" charset="-34"/>
            </a:endParaRPr>
          </a:p>
          <a:p>
            <a:pPr marL="0" indent="396875">
              <a:buNone/>
            </a:pPr>
            <a:r>
              <a:rPr lang="en-US" sz="2400" dirty="0">
                <a:latin typeface="Angsana New" panose="02020603050405020304" pitchFamily="18" charset="-34"/>
                <a:cs typeface="Angsana New" panose="02020603050405020304" pitchFamily="18" charset="-34"/>
              </a:rPr>
              <a:t>3.3</a:t>
            </a:r>
            <a:r>
              <a:rPr lang="th-TH" sz="2400" dirty="0">
                <a:latin typeface="Angsana New" panose="02020603050405020304" pitchFamily="18" charset="-34"/>
                <a:cs typeface="Angsana New" panose="02020603050405020304" pitchFamily="18" charset="-34"/>
              </a:rPr>
              <a:t> </a:t>
            </a:r>
            <a:r>
              <a:rPr lang="en-US" sz="2400" dirty="0">
                <a:solidFill>
                  <a:srgbClr val="202124"/>
                </a:solidFill>
                <a:latin typeface="Angsana New" panose="02020603050405020304" pitchFamily="18" charset="-34"/>
                <a:cs typeface="Angsana New" panose="02020603050405020304" pitchFamily="18" charset="-34"/>
              </a:rPr>
              <a:t>W</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ork sample form a test that allows the test taker to practice under real situations. Measured by the performance that the test taker can do.</a:t>
            </a:r>
            <a:endParaRPr lang="en-US" sz="2400" dirty="0">
              <a:latin typeface="Angsana New" panose="02020603050405020304" pitchFamily="18" charset="-34"/>
              <a:cs typeface="Angsana New" panose="02020603050405020304" pitchFamily="18" charset="-34"/>
            </a:endParaRPr>
          </a:p>
          <a:p>
            <a:pPr marL="0" indent="0">
              <a:buNone/>
            </a:pPr>
            <a:endParaRPr lang="en-US" sz="2400"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2193704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41373A91-61EE-4D2C-8FB9-92084DFF358E}"/>
              </a:ext>
            </a:extLst>
          </p:cNvPr>
          <p:cNvSpPr>
            <a:spLocks noGrp="1"/>
          </p:cNvSpPr>
          <p:nvPr>
            <p:ph idx="1"/>
          </p:nvPr>
        </p:nvSpPr>
        <p:spPr>
          <a:xfrm>
            <a:off x="625455" y="171943"/>
            <a:ext cx="11152888" cy="5986532"/>
          </a:xfrm>
        </p:spPr>
        <p:txBody>
          <a:bodyPr>
            <a:noAutofit/>
          </a:bodyPr>
          <a:lstStyle/>
          <a:p>
            <a:pPr marL="0" indent="0">
              <a:lnSpc>
                <a:spcPct val="100000"/>
              </a:lnSpc>
              <a:spcBef>
                <a:spcPts val="0"/>
              </a:spcBef>
              <a:buNone/>
            </a:pPr>
            <a:r>
              <a:rPr lang="en-US" sz="2000" b="1" dirty="0">
                <a:solidFill>
                  <a:srgbClr val="202124"/>
                </a:solidFill>
                <a:latin typeface="Angsana New" panose="02020603050405020304" pitchFamily="18" charset="-34"/>
                <a:ea typeface="Calibri" panose="020F0502020204030204" pitchFamily="34" charset="0"/>
                <a:cs typeface="Angsana New" panose="02020603050405020304" pitchFamily="18" charset="-34"/>
              </a:rPr>
              <a:t>E</a:t>
            </a:r>
            <a:r>
              <a:rPr lang="en-US" sz="2000" b="1"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xample</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 Flight Attendant Competencies and Skills.</a:t>
            </a:r>
            <a:endParaRPr lang="th-TH" sz="2000" dirty="0">
              <a:latin typeface="Angsana New" panose="02020603050405020304" pitchFamily="18" charset="-34"/>
              <a:cs typeface="Angsana New" panose="02020603050405020304" pitchFamily="18" charset="-34"/>
            </a:endParaRPr>
          </a:p>
          <a:p>
            <a:pPr marL="0" indent="347663">
              <a:lnSpc>
                <a:spcPct val="100000"/>
              </a:lnSpc>
              <a:spcBef>
                <a:spcPts val="0"/>
              </a:spcBef>
              <a:buNone/>
            </a:pP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Flight Attendant Ability and Skill Test</a:t>
            </a:r>
            <a:endParaRPr lang="th-TH" sz="2000" dirty="0">
              <a:latin typeface="Angsana New" panose="02020603050405020304" pitchFamily="18" charset="-34"/>
              <a:cs typeface="Angsana New" panose="02020603050405020304" pitchFamily="18" charset="-34"/>
            </a:endParaRPr>
          </a:p>
          <a:p>
            <a:pPr marL="0" indent="347663">
              <a:lnSpc>
                <a:spcPct val="100000"/>
              </a:lnSpc>
              <a:spcBef>
                <a:spcPts val="0"/>
              </a:spcBef>
              <a:buNone/>
            </a:pP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classification measure</a:t>
            </a:r>
            <a:endParaRPr lang="th-TH" sz="2000" dirty="0">
              <a:latin typeface="Angsana New" panose="02020603050405020304" pitchFamily="18" charset="-34"/>
              <a:cs typeface="Angsana New" panose="02020603050405020304" pitchFamily="18" charset="-34"/>
            </a:endParaRPr>
          </a:p>
          <a:p>
            <a:pPr marL="0" indent="576263">
              <a:lnSpc>
                <a:spcPct val="100000"/>
              </a:lnSpc>
              <a:spcBef>
                <a:spcPts val="0"/>
              </a:spcBef>
              <a:buNone/>
            </a:pP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test taker Able to classify seats and class of passengers</a:t>
            </a:r>
            <a:endParaRPr lang="th-TH" sz="2000" dirty="0">
              <a:latin typeface="Angsana New" panose="02020603050405020304" pitchFamily="18" charset="-34"/>
              <a:cs typeface="Angsana New" panose="02020603050405020304" pitchFamily="18" charset="-34"/>
            </a:endParaRPr>
          </a:p>
          <a:p>
            <a:pPr marL="0" indent="576263">
              <a:lnSpc>
                <a:spcPct val="100000"/>
              </a:lnSpc>
              <a:spcBef>
                <a:spcPts val="0"/>
              </a:spcBef>
              <a:buNone/>
            </a:pP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Able to classify food and containers used to serve food</a:t>
            </a:r>
            <a:endParaRPr lang="th-TH" sz="2000" dirty="0">
              <a:latin typeface="Angsana New" panose="02020603050405020304" pitchFamily="18" charset="-34"/>
              <a:cs typeface="Angsana New" panose="02020603050405020304" pitchFamily="18" charset="-34"/>
            </a:endParaRPr>
          </a:p>
          <a:p>
            <a:pPr marL="0" indent="576263">
              <a:lnSpc>
                <a:spcPct val="100000"/>
              </a:lnSpc>
              <a:spcBef>
                <a:spcPts val="0"/>
              </a:spcBef>
              <a:buNone/>
            </a:pPr>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Able to classify types of bags in each size appropriately and easy to move</a:t>
            </a:r>
            <a:endParaRPr lang="th-TH" sz="2000" dirty="0">
              <a:latin typeface="Angsana New" panose="02020603050405020304" pitchFamily="18" charset="-34"/>
              <a:cs typeface="Angsana New" panose="02020603050405020304" pitchFamily="18" charset="-34"/>
            </a:endParaRPr>
          </a:p>
          <a:p>
            <a:pPr marL="0" indent="576263">
              <a:lnSpc>
                <a:spcPct val="100000"/>
              </a:lnSpc>
              <a:spcBef>
                <a:spcPts val="0"/>
              </a:spcBef>
              <a:buNone/>
            </a:pPr>
            <a:r>
              <a:rPr lang="en-US" sz="2000" dirty="0">
                <a:latin typeface="Angsana New" panose="02020603050405020304" pitchFamily="18" charset="-34"/>
                <a:cs typeface="Angsana New" panose="02020603050405020304" pitchFamily="18" charset="-34"/>
              </a:rPr>
              <a:t>4)</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able to demonstrate how to use safety equipment to passengers</a:t>
            </a:r>
            <a:endParaRPr lang="th-TH" sz="2000" dirty="0">
              <a:latin typeface="Angsana New" panose="02020603050405020304" pitchFamily="18" charset="-34"/>
              <a:cs typeface="Angsana New" panose="02020603050405020304" pitchFamily="18" charset="-34"/>
            </a:endParaRPr>
          </a:p>
          <a:p>
            <a:pPr marL="0" indent="288925">
              <a:lnSpc>
                <a:spcPct val="100000"/>
              </a:lnSpc>
              <a:spcBef>
                <a:spcPts val="0"/>
              </a:spcBef>
              <a:buNone/>
            </a:pP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Situation model measurement form</a:t>
            </a:r>
            <a:endParaRPr lang="th-TH" sz="2000" dirty="0">
              <a:latin typeface="Angsana New" panose="02020603050405020304" pitchFamily="18" charset="-34"/>
              <a:cs typeface="Angsana New" panose="02020603050405020304" pitchFamily="18" charset="-34"/>
            </a:endParaRPr>
          </a:p>
          <a:p>
            <a:pPr marL="0" indent="576263">
              <a:lnSpc>
                <a:spcPct val="100000"/>
              </a:lnSpc>
              <a:spcBef>
                <a:spcPts val="0"/>
              </a:spcBef>
              <a:buNone/>
            </a:pP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 the event of an emergency landing or an accident</a:t>
            </a:r>
          </a:p>
          <a:p>
            <a:pPr marL="0" indent="576263">
              <a:lnSpc>
                <a:spcPct val="100000"/>
              </a:lnSpc>
              <a:spcBef>
                <a:spcPts val="0"/>
              </a:spcBef>
              <a:buNone/>
            </a:pP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Test takers can control their consciousness and can remedy the situation</a:t>
            </a:r>
            <a:endParaRPr lang="th-TH" sz="2000" dirty="0">
              <a:latin typeface="Angsana New" panose="02020603050405020304" pitchFamily="18" charset="-34"/>
              <a:cs typeface="Angsana New" panose="02020603050405020304" pitchFamily="18" charset="-34"/>
            </a:endParaRPr>
          </a:p>
          <a:p>
            <a:pPr marL="0" indent="576263">
              <a:lnSpc>
                <a:spcPct val="100000"/>
              </a:lnSpc>
              <a:spcBef>
                <a:spcPts val="0"/>
              </a:spcBef>
              <a:buNone/>
            </a:pP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Test takers have a high sense of safety. (usually evaluated not less than 95% out of 100%)</a:t>
            </a:r>
            <a:endParaRPr lang="th-TH" sz="2000" dirty="0">
              <a:latin typeface="Angsana New" panose="02020603050405020304" pitchFamily="18" charset="-34"/>
              <a:cs typeface="Angsana New" panose="02020603050405020304" pitchFamily="18" charset="-34"/>
            </a:endParaRPr>
          </a:p>
          <a:p>
            <a:pPr marL="0" indent="576263">
              <a:lnSpc>
                <a:spcPct val="100000"/>
              </a:lnSpc>
              <a:spcBef>
                <a:spcPts val="0"/>
              </a:spcBef>
              <a:buNone/>
            </a:pPr>
            <a:r>
              <a:rPr lang="en-US" sz="2000" dirty="0">
                <a:latin typeface="Angsana New" panose="02020603050405020304" pitchFamily="18" charset="-34"/>
                <a:cs typeface="Angsana New" panose="02020603050405020304" pitchFamily="18" charset="-34"/>
              </a:rPr>
              <a:t>3)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Test takers are aware and understand the process of solving problems very well. It starts with having passengers crouch down and crawl out of the emergency door, wearing a life jacket controlling the situation, keeping everyone calm and conscious</a:t>
            </a:r>
            <a:endParaRPr lang="th-TH" sz="2000" dirty="0">
              <a:latin typeface="Angsana New" panose="02020603050405020304" pitchFamily="18" charset="-34"/>
              <a:cs typeface="Angsana New" panose="02020603050405020304" pitchFamily="18" charset="-34"/>
            </a:endParaRPr>
          </a:p>
          <a:p>
            <a:pPr marL="0" indent="288925">
              <a:lnSpc>
                <a:spcPct val="100000"/>
              </a:lnSpc>
              <a:spcBef>
                <a:spcPts val="0"/>
              </a:spcBef>
              <a:buNone/>
            </a:pPr>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a:t>
            </a:r>
            <a:r>
              <a:rPr lang="en-US" sz="2000" dirty="0">
                <a:solidFill>
                  <a:srgbClr val="202124"/>
                </a:solidFill>
                <a:latin typeface="Angsana New" panose="02020603050405020304" pitchFamily="18" charset="-34"/>
                <a:cs typeface="Angsana New" panose="02020603050405020304" pitchFamily="18" charset="-34"/>
              </a:rPr>
              <a:t>W</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ork sample form</a:t>
            </a:r>
            <a:endParaRPr lang="th-TH" sz="2000" dirty="0">
              <a:latin typeface="Angsana New" panose="02020603050405020304" pitchFamily="18" charset="-34"/>
              <a:cs typeface="Angsana New" panose="02020603050405020304" pitchFamily="18" charset="-34"/>
            </a:endParaRPr>
          </a:p>
          <a:p>
            <a:pPr marL="0" indent="457200">
              <a:lnSpc>
                <a:spcPct val="100000"/>
              </a:lnSpc>
              <a:spcBef>
                <a:spcPts val="0"/>
              </a:spcBef>
              <a:buNone/>
            </a:pP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It is the probationary process of the test takers. The assessor will evaluate the work according to the desired sample. This way the testers will be working in a real situation</a:t>
            </a:r>
          </a:p>
          <a:p>
            <a:pPr marL="0" indent="576263">
              <a:lnSpc>
                <a:spcPct val="100000"/>
              </a:lnSpc>
              <a:spcBef>
                <a:spcPts val="0"/>
              </a:spcBef>
              <a:buNone/>
            </a:pP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Test takers can use beverage containers correctly</a:t>
            </a:r>
            <a:endParaRPr lang="th-TH" sz="2000" dirty="0">
              <a:latin typeface="Angsana New" panose="02020603050405020304" pitchFamily="18" charset="-34"/>
              <a:cs typeface="Angsana New" panose="02020603050405020304" pitchFamily="18" charset="-34"/>
            </a:endParaRPr>
          </a:p>
          <a:p>
            <a:pPr marL="0" indent="576263">
              <a:lnSpc>
                <a:spcPct val="100000"/>
              </a:lnSpc>
              <a:spcBef>
                <a:spcPts val="0"/>
              </a:spcBef>
              <a:buNone/>
            </a:pP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Serve customers equally and thoroughly</a:t>
            </a:r>
            <a:endParaRPr lang="th-TH" sz="2000" dirty="0">
              <a:latin typeface="Angsana New" panose="02020603050405020304" pitchFamily="18" charset="-34"/>
              <a:cs typeface="Angsana New" panose="02020603050405020304" pitchFamily="18" charset="-34"/>
            </a:endParaRPr>
          </a:p>
          <a:p>
            <a:pPr marL="0" indent="576263">
              <a:lnSpc>
                <a:spcPct val="100000"/>
              </a:lnSpc>
              <a:spcBef>
                <a:spcPts val="0"/>
              </a:spcBef>
              <a:buNone/>
            </a:pPr>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have a good personality beaming Create a good image for the </a:t>
            </a:r>
            <a:r>
              <a:rPr lang="en-US" sz="2000" dirty="0">
                <a:solidFill>
                  <a:srgbClr val="202124"/>
                </a:solidFill>
                <a:latin typeface="Angsana New" panose="02020603050405020304" pitchFamily="18" charset="-34"/>
                <a:ea typeface="Calibri" panose="020F0502020204030204" pitchFamily="34" charset="0"/>
                <a:cs typeface="Angsana New" panose="02020603050405020304" pitchFamily="18" charset="-34"/>
              </a:rPr>
              <a:t>air</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line </a:t>
            </a:r>
            <a:endParaRPr lang="th-TH" sz="2000" dirty="0">
              <a:latin typeface="Angsana New" panose="02020603050405020304" pitchFamily="18" charset="-34"/>
              <a:cs typeface="Angsana New" panose="02020603050405020304" pitchFamily="18" charset="-34"/>
            </a:endParaRPr>
          </a:p>
          <a:p>
            <a:pPr marL="0" indent="576263">
              <a:lnSpc>
                <a:spcPct val="100000"/>
              </a:lnSpc>
              <a:spcBef>
                <a:spcPts val="0"/>
              </a:spcBef>
              <a:buNone/>
            </a:pPr>
            <a:r>
              <a:rPr lang="en-US" sz="2000" dirty="0">
                <a:latin typeface="Angsana New" panose="02020603050405020304" pitchFamily="18" charset="-34"/>
                <a:cs typeface="Angsana New" panose="02020603050405020304" pitchFamily="18" charset="-34"/>
              </a:rPr>
              <a:t>4)</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Provide assistance to passengers in all cases requested</a:t>
            </a:r>
            <a:endParaRPr lang="en-US" sz="2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5524388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9AA2C94D-0BB9-4BAC-BB47-1D40ED2F77D2}"/>
              </a:ext>
            </a:extLst>
          </p:cNvPr>
          <p:cNvSpPr>
            <a:spLocks noGrp="1"/>
          </p:cNvSpPr>
          <p:nvPr>
            <p:ph idx="1"/>
          </p:nvPr>
        </p:nvSpPr>
        <p:spPr>
          <a:xfrm>
            <a:off x="838200" y="1184021"/>
            <a:ext cx="10515600" cy="4351338"/>
          </a:xfrm>
        </p:spPr>
        <p:txBody>
          <a:bodyPr>
            <a:normAutofit/>
          </a:bodyPr>
          <a:lstStyle/>
          <a:p>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 summary, the 3 types of testing tools are:</a:t>
            </a:r>
          </a:p>
          <a:p>
            <a:pPr marL="0" indent="627063">
              <a:buNone/>
            </a:pP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Cognitive Domain test</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is an intelligence test. or educational achievement. </a:t>
            </a:r>
            <a:r>
              <a:rPr lang="en-US" sz="2400" dirty="0">
                <a:latin typeface="Angsana New" panose="02020603050405020304" pitchFamily="18" charset="-34"/>
                <a:cs typeface="Angsana New" panose="02020603050405020304" pitchFamily="18" charset="-34"/>
              </a:rPr>
              <a:t>	</a:t>
            </a:r>
          </a:p>
          <a:p>
            <a:pPr marL="0" indent="0" defTabSz="627063">
              <a:buNone/>
            </a:pPr>
            <a:r>
              <a:rPr lang="en-US" sz="2400" dirty="0">
                <a:latin typeface="Angsana New" panose="02020603050405020304" pitchFamily="18" charset="-34"/>
                <a:cs typeface="Angsana New" panose="02020603050405020304" pitchFamily="18" charset="-34"/>
              </a:rPr>
              <a:t>	2. Affective Domain test</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is a test of a person's attitude towards things such as preferences, values, safety.</a:t>
            </a:r>
            <a:r>
              <a:rPr lang="th-TH" sz="2400" dirty="0">
                <a:latin typeface="Angsana New" panose="02020603050405020304" pitchFamily="18" charset="-34"/>
                <a:cs typeface="Angsana New" panose="02020603050405020304" pitchFamily="18" charset="-34"/>
              </a:rPr>
              <a:t> </a:t>
            </a:r>
            <a:endParaRPr lang="en-US" sz="2400" dirty="0">
              <a:latin typeface="Angsana New" panose="02020603050405020304" pitchFamily="18" charset="-34"/>
              <a:cs typeface="Angsana New" panose="02020603050405020304" pitchFamily="18" charset="-34"/>
            </a:endParaRPr>
          </a:p>
          <a:p>
            <a:pPr marL="0" indent="0" defTabSz="627063">
              <a:buNone/>
            </a:pPr>
            <a:r>
              <a:rPr lang="en-US" sz="2400" dirty="0">
                <a:latin typeface="Angsana New" panose="02020603050405020304" pitchFamily="18" charset="-34"/>
                <a:cs typeface="Angsana New" panose="02020603050405020304" pitchFamily="18" charset="-34"/>
              </a:rPr>
              <a:t>	3. Psychomotor Domain</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is a test that measures the abilities and skills in the performance of the test takers. All 3 methods will be used in the test to select flight attendants.</a:t>
            </a:r>
            <a:endParaRPr lang="th-TH" sz="2400" dirty="0">
              <a:latin typeface="Angsana New" panose="02020603050405020304" pitchFamily="18" charset="-34"/>
              <a:cs typeface="Angsana New" panose="02020603050405020304" pitchFamily="18" charset="-34"/>
            </a:endParaRPr>
          </a:p>
          <a:p>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Determining which tool to use for collecting social science research data is mainly at the researcher's discretion. The information to be studied is either quantitative or qualitative. What are the characteristics of the sample group that the researcher wants to study? (gender, age, education, occupation)</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For what purpose does the researcher need such information? as well as the budget used and the duration of data collection. Once such information is known Therefore, the research design Select tools in accordance with the research objectives. and information that needs to be studied Then the steps of analyzing, interpreting and presenting the data are taken.</a:t>
            </a:r>
            <a:endParaRPr lang="en-US"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6215459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00AFCC1-CA08-4713-8E17-4E174DD08D72}"/>
              </a:ext>
            </a:extLst>
          </p:cNvPr>
          <p:cNvSpPr>
            <a:spLocks noGrp="1"/>
          </p:cNvSpPr>
          <p:nvPr>
            <p:ph type="title"/>
          </p:nvPr>
        </p:nvSpPr>
        <p:spPr>
          <a:xfrm>
            <a:off x="838200" y="585304"/>
            <a:ext cx="10515600" cy="946840"/>
          </a:xfrm>
        </p:spPr>
        <p:txBody>
          <a:bodyPr>
            <a:noAutofit/>
          </a:bodyPr>
          <a:lstStyle/>
          <a:p>
            <a:pPr algn="ctr"/>
            <a:r>
              <a:rPr lang="en-US" sz="3200" b="1" dirty="0">
                <a:latin typeface="Angsana New" panose="02020603050405020304" pitchFamily="18" charset="-34"/>
                <a:cs typeface="Angsana New" panose="02020603050405020304" pitchFamily="18" charset="-34"/>
              </a:rPr>
              <a:t>4</a:t>
            </a:r>
            <a:br>
              <a:rPr lang="th-TH" sz="3200" b="1" dirty="0">
                <a:latin typeface="Angsana New" panose="02020603050405020304" pitchFamily="18" charset="-34"/>
                <a:cs typeface="Angsana New" panose="02020603050405020304" pitchFamily="18" charset="-34"/>
              </a:rPr>
            </a:br>
            <a:r>
              <a:rPr lang="en-US" sz="3200" b="1" dirty="0">
                <a:solidFill>
                  <a:srgbClr val="202124"/>
                </a:solidFill>
                <a:latin typeface="Angsana New" panose="02020603050405020304" pitchFamily="18" charset="-34"/>
                <a:cs typeface="Angsana New" panose="02020603050405020304" pitchFamily="18" charset="-34"/>
              </a:rPr>
              <a:t>R</a:t>
            </a:r>
            <a:r>
              <a:rPr lang="en-US" sz="3200" b="1"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esearch </a:t>
            </a:r>
            <a:r>
              <a:rPr lang="en-US" sz="3200" b="1" dirty="0">
                <a:solidFill>
                  <a:srgbClr val="202124"/>
                </a:solidFill>
                <a:latin typeface="Angsana New" panose="02020603050405020304" pitchFamily="18" charset="-34"/>
                <a:ea typeface="Calibri" panose="020F0502020204030204" pitchFamily="34" charset="0"/>
                <a:cs typeface="Angsana New" panose="02020603050405020304" pitchFamily="18" charset="-34"/>
              </a:rPr>
              <a:t>T</a:t>
            </a:r>
            <a:r>
              <a:rPr lang="en-US" sz="3200" b="1"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ool </a:t>
            </a:r>
            <a:r>
              <a:rPr lang="en-US" sz="3200" b="1" dirty="0">
                <a:solidFill>
                  <a:srgbClr val="202124"/>
                </a:solidFill>
                <a:latin typeface="Angsana New" panose="02020603050405020304" pitchFamily="18" charset="-34"/>
                <a:ea typeface="Calibri" panose="020F0502020204030204" pitchFamily="34" charset="0"/>
                <a:cs typeface="Angsana New" panose="02020603050405020304" pitchFamily="18" charset="-34"/>
              </a:rPr>
              <a:t>D</a:t>
            </a:r>
            <a:r>
              <a:rPr lang="en-US" sz="3200" b="1"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esign</a:t>
            </a:r>
            <a:endParaRPr lang="en-US" sz="32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EDC4070D-F14B-4E1E-9640-A1B17FF22177}"/>
              </a:ext>
            </a:extLst>
          </p:cNvPr>
          <p:cNvSpPr>
            <a:spLocks noGrp="1"/>
          </p:cNvSpPr>
          <p:nvPr>
            <p:ph idx="1"/>
          </p:nvPr>
        </p:nvSpPr>
        <p:spPr>
          <a:xfrm>
            <a:off x="838200" y="1845504"/>
            <a:ext cx="10601739" cy="4351338"/>
          </a:xfrm>
        </p:spPr>
        <p:txBody>
          <a:bodyPr>
            <a:normAutofit/>
          </a:bodyPr>
          <a:lstStyle/>
          <a:p>
            <a:r>
              <a:rPr lang="en-US"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Research tool design the researcher must specify how many tools used in this research. What types of tools are included? Because 1 research may use more than 1 research tool, such as a questionnaire that collects quantitative data, Interview tool used to collect qualitative data, observation tool</a:t>
            </a:r>
            <a:r>
              <a:rPr lang="th-TH" dirty="0">
                <a:latin typeface="Angsana New" panose="02020603050405020304" pitchFamily="18" charset="-34"/>
                <a:cs typeface="Angsana New" panose="02020603050405020304" pitchFamily="18" charset="-34"/>
              </a:rPr>
              <a:t> </a:t>
            </a:r>
            <a:r>
              <a:rPr lang="en-US"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to collect information from the situation or behavior that occurs quiz tools to test the knowledge, skills and abilities of the sample. However, the main objective of the research must be adhered to. Then proceed to the process of creating research tools.</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2889792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A25B38A7-5034-4F3B-988D-AF309CAA4217}"/>
              </a:ext>
            </a:extLst>
          </p:cNvPr>
          <p:cNvSpPr>
            <a:spLocks noGrp="1"/>
          </p:cNvSpPr>
          <p:nvPr>
            <p:ph idx="1"/>
          </p:nvPr>
        </p:nvSpPr>
        <p:spPr>
          <a:xfrm>
            <a:off x="928757" y="547142"/>
            <a:ext cx="10515600" cy="4351338"/>
          </a:xfrm>
        </p:spPr>
        <p:txBody>
          <a:bodyPr>
            <a:normAutofit/>
          </a:bodyPr>
          <a:lstStyle/>
          <a:p>
            <a:pPr marL="0" indent="0">
              <a:buNone/>
            </a:pPr>
            <a:r>
              <a:rPr lang="en-US" sz="1800" dirty="0">
                <a:solidFill>
                  <a:srgbClr val="202124"/>
                </a:solidFill>
                <a:effectLst/>
                <a:latin typeface="inherit"/>
                <a:ea typeface="Calibri" panose="020F0502020204030204" pitchFamily="34" charset="0"/>
                <a:cs typeface="Cordia New" panose="020B0304020202020204" pitchFamily="34" charset="-34"/>
              </a:rPr>
              <a:t>Tables, types of data, methods and tools used to collect data.</a:t>
            </a:r>
            <a:endParaRPr lang="en-US" sz="20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3A6314A3-98B6-4714-B134-7BB92A852EF6}"/>
              </a:ext>
            </a:extLst>
          </p:cNvPr>
          <p:cNvGraphicFramePr>
            <a:graphicFrameLocks noGrp="1"/>
          </p:cNvGraphicFramePr>
          <p:nvPr/>
        </p:nvGraphicFramePr>
        <p:xfrm>
          <a:off x="747643" y="1249549"/>
          <a:ext cx="10354366" cy="5125720"/>
        </p:xfrm>
        <a:graphic>
          <a:graphicData uri="http://schemas.openxmlformats.org/drawingml/2006/table">
            <a:tbl>
              <a:tblPr firstRow="1" bandRow="1">
                <a:tableStyleId>{21E4AEA4-8DFA-4A89-87EB-49C32662AFE0}</a:tableStyleId>
              </a:tblPr>
              <a:tblGrid>
                <a:gridCol w="3203986">
                  <a:extLst>
                    <a:ext uri="{9D8B030D-6E8A-4147-A177-3AD203B41FA5}">
                      <a16:colId xmlns:a16="http://schemas.microsoft.com/office/drawing/2014/main" val="4247931004"/>
                    </a:ext>
                  </a:extLst>
                </a:gridCol>
                <a:gridCol w="3567603">
                  <a:extLst>
                    <a:ext uri="{9D8B030D-6E8A-4147-A177-3AD203B41FA5}">
                      <a16:colId xmlns:a16="http://schemas.microsoft.com/office/drawing/2014/main" val="1652556470"/>
                    </a:ext>
                  </a:extLst>
                </a:gridCol>
                <a:gridCol w="3582777">
                  <a:extLst>
                    <a:ext uri="{9D8B030D-6E8A-4147-A177-3AD203B41FA5}">
                      <a16:colId xmlns:a16="http://schemas.microsoft.com/office/drawing/2014/main" val="1883141000"/>
                    </a:ext>
                  </a:extLst>
                </a:gridCol>
              </a:tblGrid>
              <a:tr h="370840">
                <a:tc>
                  <a:txBody>
                    <a:bodyPr/>
                    <a:lstStyle/>
                    <a:p>
                      <a:pPr algn="ctr"/>
                      <a:r>
                        <a:rPr lang="en-US" sz="1800" dirty="0">
                          <a:solidFill>
                            <a:schemeClr val="tx1"/>
                          </a:solidFill>
                          <a:latin typeface="Angsana New" panose="02020603050405020304" pitchFamily="18" charset="-34"/>
                          <a:cs typeface="Angsana New" panose="02020603050405020304" pitchFamily="18" charset="-34"/>
                        </a:rPr>
                        <a:t>Data type</a:t>
                      </a:r>
                    </a:p>
                  </a:txBody>
                  <a:tcPr/>
                </a:tc>
                <a:tc>
                  <a:txBody>
                    <a:bodyPr/>
                    <a:lstStyle/>
                    <a:p>
                      <a:pPr algn="ctr"/>
                      <a:r>
                        <a:rPr lang="en-US" sz="1800" dirty="0">
                          <a:solidFill>
                            <a:schemeClr val="tx1"/>
                          </a:solidFill>
                          <a:latin typeface="Angsana New" panose="02020603050405020304" pitchFamily="18" charset="-34"/>
                          <a:cs typeface="Angsana New" panose="02020603050405020304" pitchFamily="18" charset="-34"/>
                        </a:rPr>
                        <a:t>method</a:t>
                      </a:r>
                    </a:p>
                  </a:txBody>
                  <a:tcPr/>
                </a:tc>
                <a:tc>
                  <a:txBody>
                    <a:bodyPr/>
                    <a:lstStyle/>
                    <a:p>
                      <a:pPr algn="ctr"/>
                      <a:r>
                        <a:rPr lang="en-US" sz="1800" dirty="0">
                          <a:solidFill>
                            <a:schemeClr val="tx1"/>
                          </a:solidFill>
                          <a:latin typeface="Angsana New" panose="02020603050405020304" pitchFamily="18" charset="-34"/>
                          <a:cs typeface="Angsana New" panose="02020603050405020304" pitchFamily="18" charset="-34"/>
                        </a:rPr>
                        <a:t>tools</a:t>
                      </a:r>
                    </a:p>
                  </a:txBody>
                  <a:tcPr/>
                </a:tc>
                <a:extLst>
                  <a:ext uri="{0D108BD9-81ED-4DB2-BD59-A6C34878D82A}">
                    <a16:rowId xmlns:a16="http://schemas.microsoft.com/office/drawing/2014/main" val="2745664334"/>
                  </a:ext>
                </a:extLst>
              </a:tr>
              <a:tr h="370840">
                <a:tc>
                  <a:txBody>
                    <a:bodyPr/>
                    <a:lstStyle/>
                    <a:p>
                      <a:r>
                        <a:rPr lang="en-US" sz="1800" dirty="0">
                          <a:solidFill>
                            <a:schemeClr val="tx1"/>
                          </a:solidFill>
                          <a:latin typeface="Angsana New" panose="02020603050405020304" pitchFamily="18" charset="-34"/>
                          <a:cs typeface="Angsana New" panose="02020603050405020304" pitchFamily="18" charset="-34"/>
                        </a:rPr>
                        <a:t>1.</a:t>
                      </a:r>
                      <a:r>
                        <a:rPr lang="th-TH" sz="1800"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knowledge, ability</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1.</a:t>
                      </a:r>
                      <a:r>
                        <a:rPr lang="th-TH" sz="1800"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theoretical test</a:t>
                      </a:r>
                      <a:endParaRPr lang="th-TH" sz="1800" dirty="0">
                        <a:solidFill>
                          <a:schemeClr val="tx1"/>
                        </a:solidFill>
                        <a:latin typeface="Angsana New" panose="02020603050405020304" pitchFamily="18" charset="-34"/>
                        <a:cs typeface="Angsana New" panose="02020603050405020304" pitchFamily="18" charset="-34"/>
                      </a:endParaRPr>
                    </a:p>
                    <a:p>
                      <a:r>
                        <a:rPr lang="en-US" sz="1800" dirty="0">
                          <a:solidFill>
                            <a:schemeClr val="tx1"/>
                          </a:solidFill>
                          <a:latin typeface="Angsana New" panose="02020603050405020304" pitchFamily="18" charset="-34"/>
                          <a:cs typeface="Angsana New" panose="02020603050405020304" pitchFamily="18" charset="-34"/>
                        </a:rPr>
                        <a:t>2.</a:t>
                      </a:r>
                      <a:r>
                        <a:rPr lang="th-TH" sz="1800"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Skill Assessment</a:t>
                      </a:r>
                      <a:endParaRPr lang="th-TH" sz="1800" dirty="0">
                        <a:solidFill>
                          <a:schemeClr val="tx1"/>
                        </a:solidFill>
                        <a:latin typeface="Angsana New" panose="02020603050405020304" pitchFamily="18" charset="-34"/>
                        <a:cs typeface="Angsana New" panose="02020603050405020304" pitchFamily="18" charset="-34"/>
                      </a:endParaRPr>
                    </a:p>
                    <a:p>
                      <a:r>
                        <a:rPr lang="en-US" sz="1800" dirty="0">
                          <a:solidFill>
                            <a:schemeClr val="tx1"/>
                          </a:solidFill>
                          <a:latin typeface="Angsana New" panose="02020603050405020304" pitchFamily="18" charset="-34"/>
                          <a:cs typeface="Angsana New" panose="02020603050405020304" pitchFamily="18" charset="-34"/>
                        </a:rPr>
                        <a:t>3.</a:t>
                      </a:r>
                      <a:r>
                        <a:rPr lang="th-TH" sz="1800"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performance appraisal</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1.</a:t>
                      </a:r>
                      <a:r>
                        <a:rPr lang="th-TH" sz="1800" dirty="0">
                          <a:solidFill>
                            <a:schemeClr val="tx1"/>
                          </a:solidFill>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Cognitive Domain form</a:t>
                      </a:r>
                      <a:r>
                        <a:rPr lang="th-TH" sz="1800" dirty="0">
                          <a:latin typeface="Angsana New" panose="02020603050405020304" pitchFamily="18" charset="-34"/>
                          <a:cs typeface="Angsana New" panose="02020603050405020304" pitchFamily="18" charset="-34"/>
                        </a:rPr>
                        <a:t> </a:t>
                      </a:r>
                      <a:endParaRPr lang="th-TH" sz="1800" dirty="0">
                        <a:solidFill>
                          <a:schemeClr val="tx1"/>
                        </a:solidFill>
                        <a:latin typeface="Angsana New" panose="02020603050405020304" pitchFamily="18" charset="-34"/>
                        <a:cs typeface="Angsana New" panose="02020603050405020304" pitchFamily="18" charset="-34"/>
                      </a:endParaRPr>
                    </a:p>
                    <a:p>
                      <a:r>
                        <a:rPr lang="en-US" sz="1800" dirty="0">
                          <a:solidFill>
                            <a:schemeClr val="tx1"/>
                          </a:solidFill>
                          <a:latin typeface="Angsana New" panose="02020603050405020304" pitchFamily="18" charset="-34"/>
                          <a:cs typeface="Angsana New" panose="02020603050405020304" pitchFamily="18" charset="-34"/>
                        </a:rPr>
                        <a:t>2.</a:t>
                      </a:r>
                      <a:r>
                        <a:rPr lang="th-TH" sz="1800" dirty="0">
                          <a:solidFill>
                            <a:schemeClr val="tx1"/>
                          </a:solidFill>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Affective Domain form</a:t>
                      </a:r>
                      <a:r>
                        <a:rPr lang="th-TH" sz="1800" dirty="0">
                          <a:latin typeface="Angsana New" panose="02020603050405020304" pitchFamily="18" charset="-34"/>
                          <a:cs typeface="Angsana New" panose="02020603050405020304" pitchFamily="18" charset="-34"/>
                        </a:rPr>
                        <a:t> </a:t>
                      </a:r>
                      <a:endParaRPr lang="th-TH" sz="1800" dirty="0">
                        <a:solidFill>
                          <a:schemeClr val="tx1"/>
                        </a:solidFill>
                        <a:latin typeface="Angsana New" panose="02020603050405020304" pitchFamily="18" charset="-34"/>
                        <a:cs typeface="Angsana New" panose="02020603050405020304" pitchFamily="18" charset="-34"/>
                      </a:endParaRPr>
                    </a:p>
                    <a:p>
                      <a:r>
                        <a:rPr lang="en-US" sz="1800" dirty="0">
                          <a:solidFill>
                            <a:schemeClr val="tx1"/>
                          </a:solidFill>
                          <a:latin typeface="Angsana New" panose="02020603050405020304" pitchFamily="18" charset="-34"/>
                          <a:cs typeface="Angsana New" panose="02020603050405020304" pitchFamily="18" charset="-34"/>
                        </a:rPr>
                        <a:t>3.</a:t>
                      </a:r>
                      <a:r>
                        <a:rPr lang="th-TH" sz="1800"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work sample form</a:t>
                      </a:r>
                      <a:endParaRPr lang="en-US" sz="18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37030182"/>
                  </a:ext>
                </a:extLst>
              </a:tr>
              <a:tr h="370840">
                <a:tc>
                  <a:txBody>
                    <a:bodyPr/>
                    <a:lstStyle/>
                    <a:p>
                      <a:r>
                        <a:rPr lang="en-US" sz="1800" dirty="0">
                          <a:solidFill>
                            <a:schemeClr val="tx1"/>
                          </a:solidFill>
                          <a:latin typeface="Angsana New" panose="02020603050405020304" pitchFamily="18" charset="-34"/>
                          <a:cs typeface="Angsana New" panose="02020603050405020304" pitchFamily="18" charset="-34"/>
                        </a:rPr>
                        <a:t>2.</a:t>
                      </a:r>
                      <a:r>
                        <a:rPr lang="th-TH" sz="1800"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Feelings, beliefs, values, opinions and attitudes</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1.</a:t>
                      </a:r>
                      <a:r>
                        <a:rPr lang="th-TH" sz="1800"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reflections, thoughts, opinions</a:t>
                      </a:r>
                      <a:endParaRPr lang="th-TH" sz="1800" dirty="0">
                        <a:solidFill>
                          <a:schemeClr val="tx1"/>
                        </a:solidFill>
                        <a:latin typeface="Angsana New" panose="02020603050405020304" pitchFamily="18" charset="-34"/>
                        <a:cs typeface="Angsana New" panose="02020603050405020304" pitchFamily="18" charset="-34"/>
                      </a:endParaRPr>
                    </a:p>
                    <a:p>
                      <a:r>
                        <a:rPr lang="en-US" sz="1800" dirty="0">
                          <a:solidFill>
                            <a:schemeClr val="tx1"/>
                          </a:solidFill>
                          <a:latin typeface="Angsana New" panose="02020603050405020304" pitchFamily="18" charset="-34"/>
                          <a:cs typeface="Angsana New" panose="02020603050405020304" pitchFamily="18" charset="-34"/>
                        </a:rPr>
                        <a:t>2.</a:t>
                      </a:r>
                      <a:r>
                        <a:rPr lang="th-TH" sz="1800"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measure of attitude</a:t>
                      </a:r>
                      <a:endParaRPr lang="th-TH" sz="1800" dirty="0">
                        <a:solidFill>
                          <a:schemeClr val="tx1"/>
                        </a:solidFill>
                        <a:latin typeface="Angsana New" panose="02020603050405020304" pitchFamily="18" charset="-34"/>
                        <a:cs typeface="Angsana New" panose="02020603050405020304" pitchFamily="18" charset="-34"/>
                      </a:endParaRPr>
                    </a:p>
                    <a:p>
                      <a:r>
                        <a:rPr lang="en-US" sz="1800" dirty="0">
                          <a:solidFill>
                            <a:schemeClr val="tx1"/>
                          </a:solidFill>
                          <a:latin typeface="Angsana New" panose="02020603050405020304" pitchFamily="18" charset="-34"/>
                          <a:cs typeface="Angsana New" panose="02020603050405020304" pitchFamily="18" charset="-34"/>
                        </a:rPr>
                        <a:t>3.</a:t>
                      </a:r>
                      <a:r>
                        <a:rPr lang="th-TH" sz="1800"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Estimation</a:t>
                      </a:r>
                      <a:endParaRPr lang="th-TH" sz="1800" dirty="0">
                        <a:solidFill>
                          <a:schemeClr val="tx1"/>
                        </a:solidFill>
                        <a:latin typeface="Angsana New" panose="02020603050405020304" pitchFamily="18" charset="-34"/>
                        <a:cs typeface="Angsana New" panose="02020603050405020304" pitchFamily="18" charset="-34"/>
                      </a:endParaRPr>
                    </a:p>
                    <a:p>
                      <a:r>
                        <a:rPr lang="en-US" sz="1800" dirty="0">
                          <a:solidFill>
                            <a:schemeClr val="tx1"/>
                          </a:solidFill>
                          <a:latin typeface="Angsana New" panose="02020603050405020304" pitchFamily="18" charset="-34"/>
                          <a:cs typeface="Angsana New" panose="02020603050405020304" pitchFamily="18" charset="-34"/>
                        </a:rPr>
                        <a:t>4.</a:t>
                      </a:r>
                      <a:r>
                        <a:rPr lang="th-TH" sz="1800" dirty="0">
                          <a:solidFill>
                            <a:schemeClr val="tx1"/>
                          </a:solidFill>
                          <a:latin typeface="Angsana New" panose="02020603050405020304" pitchFamily="18" charset="-34"/>
                          <a:cs typeface="Angsana New" panose="02020603050405020304" pitchFamily="18" charset="-34"/>
                        </a:rPr>
                        <a:t> </a:t>
                      </a:r>
                      <a:r>
                        <a:rPr lang="en-US" sz="1800" dirty="0">
                          <a:solidFill>
                            <a:schemeClr val="tx1"/>
                          </a:solidFill>
                          <a:latin typeface="Angsana New" panose="02020603050405020304" pitchFamily="18" charset="-34"/>
                          <a:cs typeface="Angsana New" panose="02020603050405020304" pitchFamily="18" charset="-34"/>
                        </a:rPr>
                        <a:t>Observation</a:t>
                      </a: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1.</a:t>
                      </a:r>
                      <a:r>
                        <a:rPr lang="th-TH" sz="1800" dirty="0">
                          <a:solidFill>
                            <a:schemeClr val="tx1"/>
                          </a:solidFill>
                          <a:latin typeface="Angsana New" panose="02020603050405020304" pitchFamily="18" charset="-34"/>
                          <a:cs typeface="Angsana New" panose="02020603050405020304" pitchFamily="18" charset="-34"/>
                        </a:rPr>
                        <a:t> </a:t>
                      </a:r>
                      <a:r>
                        <a:rPr lang="en-US" sz="1800" dirty="0">
                          <a:solidFill>
                            <a:schemeClr val="tx1"/>
                          </a:solidFill>
                          <a:latin typeface="Angsana New" panose="02020603050405020304" pitchFamily="18" charset="-34"/>
                          <a:cs typeface="Angsana New" panose="02020603050405020304" pitchFamily="18" charset="-34"/>
                        </a:rPr>
                        <a:t>questionnaire</a:t>
                      </a:r>
                      <a:endParaRPr lang="th-TH" sz="1800" dirty="0">
                        <a:solidFill>
                          <a:schemeClr val="tx1"/>
                        </a:solidFill>
                        <a:latin typeface="Angsana New" panose="02020603050405020304" pitchFamily="18" charset="-34"/>
                        <a:cs typeface="Angsana New" panose="02020603050405020304" pitchFamily="18" charset="-34"/>
                      </a:endParaRPr>
                    </a:p>
                    <a:p>
                      <a:r>
                        <a:rPr lang="en-US" sz="1800" dirty="0">
                          <a:solidFill>
                            <a:schemeClr val="tx1"/>
                          </a:solidFill>
                          <a:latin typeface="Angsana New" panose="02020603050405020304" pitchFamily="18" charset="-34"/>
                          <a:cs typeface="Angsana New" panose="02020603050405020304" pitchFamily="18" charset="-34"/>
                        </a:rPr>
                        <a:t>2.</a:t>
                      </a:r>
                      <a:r>
                        <a:rPr lang="th-TH" sz="1800" dirty="0">
                          <a:solidFill>
                            <a:schemeClr val="tx1"/>
                          </a:solidFill>
                          <a:latin typeface="Angsana New" panose="02020603050405020304" pitchFamily="18" charset="-34"/>
                          <a:cs typeface="Angsana New" panose="02020603050405020304" pitchFamily="18" charset="-34"/>
                        </a:rPr>
                        <a:t> </a:t>
                      </a:r>
                      <a:r>
                        <a:rPr lang="en-US" sz="1800" dirty="0">
                          <a:solidFill>
                            <a:schemeClr val="tx1"/>
                          </a:solidFill>
                          <a:latin typeface="Angsana New" panose="02020603050405020304" pitchFamily="18" charset="-34"/>
                          <a:cs typeface="Angsana New" panose="02020603050405020304" pitchFamily="18" charset="-34"/>
                        </a:rPr>
                        <a:t>Attitude scale</a:t>
                      </a:r>
                      <a:endParaRPr lang="th-TH" sz="1800" dirty="0">
                        <a:solidFill>
                          <a:schemeClr val="tx1"/>
                        </a:solidFill>
                        <a:latin typeface="Angsana New" panose="02020603050405020304" pitchFamily="18" charset="-34"/>
                        <a:cs typeface="Angsana New" panose="02020603050405020304" pitchFamily="18" charset="-34"/>
                      </a:endParaRPr>
                    </a:p>
                    <a:p>
                      <a:r>
                        <a:rPr lang="en-US" sz="1800" dirty="0">
                          <a:solidFill>
                            <a:schemeClr val="tx1"/>
                          </a:solidFill>
                          <a:latin typeface="Angsana New" panose="02020603050405020304" pitchFamily="18" charset="-34"/>
                          <a:cs typeface="Angsana New" panose="02020603050405020304" pitchFamily="18" charset="-34"/>
                        </a:rPr>
                        <a:t>3.</a:t>
                      </a:r>
                      <a:r>
                        <a:rPr lang="th-TH" sz="1800" dirty="0">
                          <a:solidFill>
                            <a:schemeClr val="tx1"/>
                          </a:solidFill>
                          <a:latin typeface="Angsana New" panose="02020603050405020304" pitchFamily="18" charset="-34"/>
                          <a:cs typeface="Angsana New" panose="02020603050405020304" pitchFamily="18" charset="-34"/>
                        </a:rPr>
                        <a:t> </a:t>
                      </a:r>
                      <a:r>
                        <a:rPr lang="en-US" sz="1800" dirty="0">
                          <a:solidFill>
                            <a:schemeClr val="tx1"/>
                          </a:solidFill>
                          <a:latin typeface="Angsana New" panose="02020603050405020304" pitchFamily="18" charset="-34"/>
                          <a:cs typeface="Angsana New" panose="02020603050405020304" pitchFamily="18" charset="-34"/>
                        </a:rPr>
                        <a:t>Rating  Scale</a:t>
                      </a:r>
                    </a:p>
                    <a:p>
                      <a:r>
                        <a:rPr lang="en-US" sz="1800" dirty="0">
                          <a:solidFill>
                            <a:schemeClr val="tx1"/>
                          </a:solidFill>
                          <a:latin typeface="Angsana New" panose="02020603050405020304" pitchFamily="18" charset="-34"/>
                          <a:cs typeface="Angsana New" panose="02020603050405020304" pitchFamily="18" charset="-34"/>
                        </a:rPr>
                        <a:t>4. </a:t>
                      </a:r>
                      <a:r>
                        <a:rPr lang="en-US" sz="1800" kern="1200" dirty="0">
                          <a:solidFill>
                            <a:schemeClr val="dk1"/>
                          </a:solidFill>
                          <a:effectLst/>
                          <a:latin typeface="Angsana New" panose="02020603050405020304" pitchFamily="18" charset="-34"/>
                          <a:ea typeface="+mn-ea"/>
                          <a:cs typeface="Angsana New" panose="02020603050405020304" pitchFamily="18" charset="-34"/>
                        </a:rPr>
                        <a:t>observation record form</a:t>
                      </a:r>
                      <a:endParaRPr lang="th-TH" sz="1800" dirty="0">
                        <a:solidFill>
                          <a:schemeClr val="tx1"/>
                        </a:solidFill>
                        <a:latin typeface="Angsana New" panose="02020603050405020304" pitchFamily="18" charset="-34"/>
                        <a:cs typeface="Angsana New" panose="02020603050405020304" pitchFamily="18" charset="-34"/>
                      </a:endParaRPr>
                    </a:p>
                    <a:p>
                      <a:r>
                        <a:rPr lang="en-US" sz="1800" dirty="0">
                          <a:solidFill>
                            <a:schemeClr val="tx1"/>
                          </a:solidFill>
                          <a:latin typeface="Angsana New" panose="02020603050405020304" pitchFamily="18" charset="-34"/>
                          <a:cs typeface="Angsana New" panose="02020603050405020304" pitchFamily="18" charset="-34"/>
                        </a:rPr>
                        <a:t>5.</a:t>
                      </a:r>
                      <a:r>
                        <a:rPr lang="th-TH" sz="1800" dirty="0">
                          <a:solidFill>
                            <a:schemeClr val="tx1"/>
                          </a:solidFill>
                          <a:latin typeface="Angsana New" panose="02020603050405020304" pitchFamily="18" charset="-34"/>
                          <a:cs typeface="Angsana New" panose="02020603050405020304" pitchFamily="18" charset="-34"/>
                        </a:rPr>
                        <a:t> </a:t>
                      </a:r>
                      <a:r>
                        <a:rPr lang="en-US" sz="1800" dirty="0">
                          <a:solidFill>
                            <a:schemeClr val="tx1"/>
                          </a:solidFill>
                          <a:latin typeface="Angsana New" panose="02020603050405020304" pitchFamily="18" charset="-34"/>
                          <a:cs typeface="Angsana New" panose="02020603050405020304" pitchFamily="18" charset="-34"/>
                        </a:rPr>
                        <a:t>List survey</a:t>
                      </a:r>
                    </a:p>
                  </a:txBody>
                  <a:tcPr/>
                </a:tc>
                <a:extLst>
                  <a:ext uri="{0D108BD9-81ED-4DB2-BD59-A6C34878D82A}">
                    <a16:rowId xmlns:a16="http://schemas.microsoft.com/office/drawing/2014/main" val="4261642201"/>
                  </a:ext>
                </a:extLst>
              </a:tr>
              <a:tr h="370840">
                <a:tc>
                  <a:txBody>
                    <a:bodyPr/>
                    <a:lstStyle/>
                    <a:p>
                      <a:r>
                        <a:rPr lang="en-US" sz="1800" dirty="0">
                          <a:solidFill>
                            <a:schemeClr val="tx1"/>
                          </a:solidFill>
                          <a:latin typeface="Angsana New" panose="02020603050405020304" pitchFamily="18" charset="-34"/>
                          <a:cs typeface="Angsana New" panose="02020603050405020304" pitchFamily="18" charset="-34"/>
                        </a:rPr>
                        <a:t>3.</a:t>
                      </a:r>
                      <a:r>
                        <a:rPr lang="th-TH" sz="1800" dirty="0">
                          <a:solidFill>
                            <a:schemeClr val="tx1"/>
                          </a:solidFill>
                          <a:latin typeface="Angsana New" panose="02020603050405020304" pitchFamily="18" charset="-34"/>
                          <a:cs typeface="Angsana New" panose="02020603050405020304" pitchFamily="18" charset="-34"/>
                        </a:rPr>
                        <a:t> </a:t>
                      </a:r>
                      <a:r>
                        <a:rPr lang="en-US" sz="1800" dirty="0">
                          <a:solidFill>
                            <a:schemeClr val="tx1"/>
                          </a:solidFill>
                          <a:latin typeface="Angsana New" panose="02020603050405020304" pitchFamily="18" charset="-34"/>
                          <a:cs typeface="Angsana New" panose="02020603050405020304" pitchFamily="18" charset="-34"/>
                        </a:rPr>
                        <a:t>Behavior</a:t>
                      </a: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1.</a:t>
                      </a:r>
                      <a:r>
                        <a:rPr lang="th-TH" sz="1800" dirty="0">
                          <a:solidFill>
                            <a:schemeClr val="tx1"/>
                          </a:solidFill>
                          <a:latin typeface="Angsana New" panose="02020603050405020304" pitchFamily="18" charset="-34"/>
                          <a:cs typeface="Angsana New" panose="02020603050405020304" pitchFamily="18" charset="-34"/>
                        </a:rPr>
                        <a:t> </a:t>
                      </a:r>
                      <a:r>
                        <a:rPr lang="en-US" sz="1800" dirty="0">
                          <a:solidFill>
                            <a:schemeClr val="tx1"/>
                          </a:solidFill>
                          <a:latin typeface="Angsana New" panose="02020603050405020304" pitchFamily="18" charset="-34"/>
                          <a:cs typeface="Angsana New" panose="02020603050405020304" pitchFamily="18" charset="-34"/>
                        </a:rPr>
                        <a:t>Observation</a:t>
                      </a:r>
                      <a:endParaRPr lang="th-TH" sz="1800" dirty="0">
                        <a:solidFill>
                          <a:schemeClr val="tx1"/>
                        </a:solidFill>
                        <a:latin typeface="Angsana New" panose="02020603050405020304" pitchFamily="18" charset="-34"/>
                        <a:cs typeface="Angsana New" panose="02020603050405020304" pitchFamily="18" charset="-34"/>
                      </a:endParaRPr>
                    </a:p>
                    <a:p>
                      <a:r>
                        <a:rPr lang="en-US" sz="1800" dirty="0">
                          <a:solidFill>
                            <a:schemeClr val="tx1"/>
                          </a:solidFill>
                          <a:latin typeface="Angsana New" panose="02020603050405020304" pitchFamily="18" charset="-34"/>
                          <a:cs typeface="Angsana New" panose="02020603050405020304" pitchFamily="18" charset="-34"/>
                        </a:rPr>
                        <a:t>2.</a:t>
                      </a:r>
                      <a:r>
                        <a:rPr lang="th-TH" sz="1800"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background check</a:t>
                      </a:r>
                      <a:endParaRPr lang="th-TH" sz="1800" dirty="0">
                        <a:solidFill>
                          <a:schemeClr val="tx1"/>
                        </a:solidFill>
                        <a:latin typeface="Angsana New" panose="02020603050405020304" pitchFamily="18" charset="-34"/>
                        <a:cs typeface="Angsana New" panose="02020603050405020304" pitchFamily="18" charset="-34"/>
                      </a:endParaRPr>
                    </a:p>
                    <a:p>
                      <a:r>
                        <a:rPr lang="en-US" sz="1800" dirty="0">
                          <a:solidFill>
                            <a:schemeClr val="tx1"/>
                          </a:solidFill>
                          <a:latin typeface="Angsana New" panose="02020603050405020304" pitchFamily="18" charset="-34"/>
                          <a:cs typeface="Angsana New" panose="02020603050405020304" pitchFamily="18" charset="-34"/>
                        </a:rPr>
                        <a:t>3.</a:t>
                      </a:r>
                      <a:r>
                        <a:rPr lang="th-TH" sz="1800"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Inquiries and interviews with relevant people</a:t>
                      </a:r>
                      <a:endParaRPr lang="th-TH" sz="18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1.</a:t>
                      </a:r>
                      <a:r>
                        <a:rPr lang="th-TH" sz="1800"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observation record form</a:t>
                      </a:r>
                      <a:endParaRPr lang="th-TH" sz="1800" dirty="0">
                        <a:solidFill>
                          <a:schemeClr val="tx1"/>
                        </a:solidFill>
                        <a:latin typeface="Angsana New" panose="02020603050405020304" pitchFamily="18" charset="-34"/>
                        <a:cs typeface="Angsana New" panose="02020603050405020304" pitchFamily="18" charset="-34"/>
                      </a:endParaRPr>
                    </a:p>
                    <a:p>
                      <a:r>
                        <a:rPr lang="en-US" sz="1800" dirty="0">
                          <a:solidFill>
                            <a:schemeClr val="tx1"/>
                          </a:solidFill>
                          <a:latin typeface="Angsana New" panose="02020603050405020304" pitchFamily="18" charset="-34"/>
                          <a:cs typeface="Angsana New" panose="02020603050405020304" pitchFamily="18" charset="-34"/>
                        </a:rPr>
                        <a:t>2.</a:t>
                      </a:r>
                      <a:r>
                        <a:rPr lang="th-TH" sz="1800" dirty="0">
                          <a:solidFill>
                            <a:schemeClr val="tx1"/>
                          </a:solidFill>
                          <a:latin typeface="Angsana New" panose="02020603050405020304" pitchFamily="18" charset="-34"/>
                          <a:cs typeface="Angsana New" panose="02020603050405020304" pitchFamily="18" charset="-34"/>
                        </a:rPr>
                        <a:t> </a:t>
                      </a:r>
                      <a:r>
                        <a:rPr lang="en-US" sz="1800" dirty="0">
                          <a:solidFill>
                            <a:schemeClr val="tx1"/>
                          </a:solidFill>
                          <a:latin typeface="Angsana New" panose="02020603050405020304" pitchFamily="18" charset="-34"/>
                          <a:cs typeface="Angsana New" panose="02020603050405020304" pitchFamily="18" charset="-34"/>
                        </a:rPr>
                        <a:t>List survey</a:t>
                      </a:r>
                      <a:endParaRPr lang="th-TH" sz="1800" dirty="0">
                        <a:solidFill>
                          <a:schemeClr val="tx1"/>
                        </a:solidFill>
                        <a:latin typeface="Angsana New" panose="02020603050405020304" pitchFamily="18" charset="-34"/>
                        <a:cs typeface="Angsana New" panose="02020603050405020304" pitchFamily="18" charset="-34"/>
                      </a:endParaRPr>
                    </a:p>
                    <a:p>
                      <a:r>
                        <a:rPr lang="en-US" sz="1800" dirty="0">
                          <a:solidFill>
                            <a:schemeClr val="tx1"/>
                          </a:solidFill>
                          <a:latin typeface="Angsana New" panose="02020603050405020304" pitchFamily="18" charset="-34"/>
                          <a:cs typeface="Angsana New" panose="02020603050405020304" pitchFamily="18" charset="-34"/>
                        </a:rPr>
                        <a:t>3.</a:t>
                      </a:r>
                      <a:r>
                        <a:rPr lang="th-TH" sz="1800"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data record form</a:t>
                      </a:r>
                      <a:endParaRPr lang="en-US" sz="1800" dirty="0">
                        <a:solidFill>
                          <a:schemeClr val="tx1"/>
                        </a:solidFill>
                        <a:latin typeface="Angsana New" panose="02020603050405020304" pitchFamily="18" charset="-34"/>
                        <a:cs typeface="Angsana New" panose="02020603050405020304" pitchFamily="18" charset="-34"/>
                      </a:endParaRPr>
                    </a:p>
                    <a:p>
                      <a:r>
                        <a:rPr lang="en-US" sz="1800" dirty="0">
                          <a:solidFill>
                            <a:schemeClr val="tx1"/>
                          </a:solidFill>
                          <a:latin typeface="Angsana New" panose="02020603050405020304" pitchFamily="18" charset="-34"/>
                          <a:cs typeface="Angsana New" panose="02020603050405020304" pitchFamily="18" charset="-34"/>
                        </a:rPr>
                        <a:t>4. </a:t>
                      </a:r>
                      <a:r>
                        <a:rPr lang="en-US" sz="1800" kern="1200" dirty="0">
                          <a:solidFill>
                            <a:schemeClr val="dk1"/>
                          </a:solidFill>
                          <a:effectLst/>
                          <a:latin typeface="Angsana New" panose="02020603050405020304" pitchFamily="18" charset="-34"/>
                          <a:ea typeface="+mn-ea"/>
                          <a:cs typeface="Angsana New" panose="02020603050405020304" pitchFamily="18" charset="-34"/>
                        </a:rPr>
                        <a:t>questionnaire and interview recording form</a:t>
                      </a:r>
                      <a:endParaRPr lang="th-TH" sz="18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70004739"/>
                  </a:ext>
                </a:extLst>
              </a:tr>
              <a:tr h="370840">
                <a:tc>
                  <a:txBody>
                    <a:bodyPr/>
                    <a:lstStyle/>
                    <a:p>
                      <a:r>
                        <a:rPr lang="en-US" sz="1800" dirty="0">
                          <a:solidFill>
                            <a:schemeClr val="tx1"/>
                          </a:solidFill>
                          <a:latin typeface="Angsana New" panose="02020603050405020304" pitchFamily="18" charset="-34"/>
                          <a:cs typeface="Angsana New" panose="02020603050405020304" pitchFamily="18" charset="-34"/>
                        </a:rPr>
                        <a:t>4.</a:t>
                      </a:r>
                      <a:r>
                        <a:rPr lang="th-TH" sz="1800"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Interaction</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1.</a:t>
                      </a:r>
                      <a:r>
                        <a:rPr lang="th-TH" sz="1800"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Sociometric techniques</a:t>
                      </a:r>
                      <a:endParaRPr lang="th-TH" sz="1800" dirty="0">
                        <a:solidFill>
                          <a:schemeClr val="tx1"/>
                        </a:solidFill>
                        <a:latin typeface="Angsana New" panose="02020603050405020304" pitchFamily="18" charset="-34"/>
                        <a:cs typeface="Angsana New" panose="02020603050405020304" pitchFamily="18" charset="-34"/>
                      </a:endParaRPr>
                    </a:p>
                    <a:p>
                      <a:r>
                        <a:rPr lang="en-US" sz="1800" dirty="0">
                          <a:solidFill>
                            <a:schemeClr val="tx1"/>
                          </a:solidFill>
                          <a:latin typeface="Angsana New" panose="02020603050405020304" pitchFamily="18" charset="-34"/>
                          <a:cs typeface="Angsana New" panose="02020603050405020304" pitchFamily="18" charset="-34"/>
                        </a:rPr>
                        <a:t>2.</a:t>
                      </a:r>
                      <a:r>
                        <a:rPr lang="th-TH" sz="1800" dirty="0">
                          <a:solidFill>
                            <a:schemeClr val="tx1"/>
                          </a:solidFill>
                          <a:latin typeface="Angsana New" panose="02020603050405020304" pitchFamily="18" charset="-34"/>
                          <a:cs typeface="Angsana New" panose="02020603050405020304" pitchFamily="18" charset="-34"/>
                        </a:rPr>
                        <a:t> </a:t>
                      </a:r>
                      <a:r>
                        <a:rPr lang="en-US" sz="1800" dirty="0">
                          <a:solidFill>
                            <a:schemeClr val="tx1"/>
                          </a:solidFill>
                          <a:latin typeface="Angsana New" panose="02020603050405020304" pitchFamily="18" charset="-34"/>
                          <a:cs typeface="Angsana New" panose="02020603050405020304" pitchFamily="18" charset="-34"/>
                        </a:rPr>
                        <a:t>Observation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ngsana New" panose="02020603050405020304" pitchFamily="18" charset="-34"/>
                          <a:cs typeface="Angsana New" panose="02020603050405020304" pitchFamily="18" charset="-34"/>
                        </a:rPr>
                        <a:t>1.</a:t>
                      </a:r>
                      <a:r>
                        <a:rPr lang="th-TH" sz="1800" dirty="0">
                          <a:solidFill>
                            <a:schemeClr val="tx1"/>
                          </a:solidFill>
                          <a:latin typeface="Angsana New" panose="02020603050405020304" pitchFamily="18" charset="-34"/>
                          <a:cs typeface="Angsana New" panose="02020603050405020304" pitchFamily="18" charset="-34"/>
                        </a:rPr>
                        <a:t> </a:t>
                      </a:r>
                      <a:r>
                        <a:rPr lang="en-US" sz="1800" dirty="0">
                          <a:solidFill>
                            <a:schemeClr val="tx1"/>
                          </a:solidFill>
                          <a:latin typeface="Angsana New" panose="02020603050405020304" pitchFamily="18" charset="-34"/>
                          <a:cs typeface="Angsana New" panose="02020603050405020304" pitchFamily="18" charset="-34"/>
                        </a:rPr>
                        <a:t>Attitude scale</a:t>
                      </a:r>
                      <a:endParaRPr lang="th-TH" sz="1800" dirty="0">
                        <a:solidFill>
                          <a:schemeClr val="tx1"/>
                        </a:solidFill>
                        <a:latin typeface="Angsana New" panose="02020603050405020304" pitchFamily="18" charset="-34"/>
                        <a:cs typeface="Angsana New" panose="02020603050405020304" pitchFamily="18" charset="-34"/>
                      </a:endParaRPr>
                    </a:p>
                    <a:p>
                      <a:r>
                        <a:rPr lang="en-US" sz="1800" dirty="0">
                          <a:solidFill>
                            <a:schemeClr val="tx1"/>
                          </a:solidFill>
                          <a:latin typeface="Angsana New" panose="02020603050405020304" pitchFamily="18" charset="-34"/>
                          <a:cs typeface="Angsana New" panose="02020603050405020304" pitchFamily="18" charset="-34"/>
                        </a:rPr>
                        <a:t>2.</a:t>
                      </a:r>
                      <a:r>
                        <a:rPr lang="th-TH" sz="1800"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demand questionnaire</a:t>
                      </a:r>
                      <a:endParaRPr lang="th-TH" sz="1800" dirty="0">
                        <a:solidFill>
                          <a:schemeClr val="tx1"/>
                        </a:solidFill>
                        <a:latin typeface="Angsana New" panose="02020603050405020304" pitchFamily="18" charset="-34"/>
                        <a:cs typeface="Angsana New" panose="02020603050405020304" pitchFamily="18" charset="-34"/>
                      </a:endParaRPr>
                    </a:p>
                    <a:p>
                      <a:r>
                        <a:rPr lang="en-US" sz="1800" dirty="0">
                          <a:solidFill>
                            <a:schemeClr val="tx1"/>
                          </a:solidFill>
                          <a:latin typeface="Angsana New" panose="02020603050405020304" pitchFamily="18" charset="-34"/>
                          <a:cs typeface="Angsana New" panose="02020603050405020304" pitchFamily="18" charset="-34"/>
                        </a:rPr>
                        <a:t>3.</a:t>
                      </a:r>
                      <a:r>
                        <a:rPr lang="th-TH" sz="1800"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observation record form</a:t>
                      </a:r>
                      <a:endParaRPr lang="th-TH" sz="1800" dirty="0">
                        <a:solidFill>
                          <a:schemeClr val="tx1"/>
                        </a:solidFill>
                        <a:latin typeface="Angsana New" panose="02020603050405020304" pitchFamily="18" charset="-34"/>
                        <a:cs typeface="Angsana New" panose="02020603050405020304" pitchFamily="18" charset="-34"/>
                      </a:endParaRPr>
                    </a:p>
                    <a:p>
                      <a:r>
                        <a:rPr lang="en-US" sz="1800" dirty="0">
                          <a:solidFill>
                            <a:schemeClr val="tx1"/>
                          </a:solidFill>
                          <a:latin typeface="Angsana New" panose="02020603050405020304" pitchFamily="18" charset="-34"/>
                          <a:cs typeface="Angsana New" panose="02020603050405020304" pitchFamily="18" charset="-34"/>
                        </a:rPr>
                        <a:t>4.</a:t>
                      </a:r>
                      <a:r>
                        <a:rPr lang="th-TH" sz="1800"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item check form</a:t>
                      </a:r>
                      <a:endParaRPr lang="en-US" sz="18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264058162"/>
                  </a:ext>
                </a:extLst>
              </a:tr>
            </a:tbl>
          </a:graphicData>
        </a:graphic>
      </p:graphicFrame>
    </p:spTree>
    <p:extLst>
      <p:ext uri="{BB962C8B-B14F-4D97-AF65-F5344CB8AC3E}">
        <p14:creationId xmlns:p14="http://schemas.microsoft.com/office/powerpoint/2010/main" val="1946331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FAEBF6FD-540D-45DD-ACE9-03D80D54BE56}"/>
              </a:ext>
            </a:extLst>
          </p:cNvPr>
          <p:cNvSpPr>
            <a:spLocks noGrp="1"/>
          </p:cNvSpPr>
          <p:nvPr>
            <p:ph idx="1"/>
          </p:nvPr>
        </p:nvSpPr>
        <p:spPr>
          <a:xfrm>
            <a:off x="599089" y="1089901"/>
            <a:ext cx="11403725" cy="4351338"/>
          </a:xfrm>
        </p:spPr>
        <p:txBody>
          <a:bodyPr>
            <a:normAutofit fontScale="70000" lnSpcReduction="20000"/>
          </a:bodyPr>
          <a:lstStyle/>
          <a:p>
            <a:pPr marL="0" indent="231775">
              <a:buNone/>
            </a:pPr>
            <a:r>
              <a:rPr lang="th-TH" dirty="0">
                <a:latin typeface="Angsana New" panose="02020603050405020304" pitchFamily="18" charset="-34"/>
                <a:cs typeface="Angsana New" panose="02020603050405020304" pitchFamily="18" charset="-34"/>
              </a:rPr>
              <a:t>ตัวอย่าง แนวโน้มการลงทุนจากประเทศญี่ปุ่นในรูปแบบกลยุทธ์บริษัทร่วมทุนระหว่างประเทศ</a:t>
            </a:r>
          </a:p>
          <a:p>
            <a:pPr marL="0" indent="1089025">
              <a:buNone/>
            </a:pPr>
            <a:r>
              <a:rPr lang="en-US" dirty="0">
                <a:latin typeface="Angsana New" panose="02020603050405020304" pitchFamily="18" charset="-34"/>
                <a:cs typeface="Angsana New" panose="02020603050405020304" pitchFamily="18" charset="-34"/>
              </a:rPr>
              <a:t>The Trends of Japanese Investment Inflows via International Joint Venture (IJV) Strategy</a:t>
            </a:r>
          </a:p>
          <a:p>
            <a:pPr marL="0" indent="1089025">
              <a:buNone/>
            </a:pPr>
            <a:endParaRPr lang="en-US" dirty="0">
              <a:latin typeface="Angsana New" panose="02020603050405020304" pitchFamily="18" charset="-34"/>
              <a:cs typeface="Angsana New" panose="02020603050405020304" pitchFamily="18" charset="-34"/>
            </a:endParaRPr>
          </a:p>
          <a:p>
            <a:pPr marL="182563" indent="274638">
              <a:buNone/>
            </a:pPr>
            <a:r>
              <a:rPr lang="th-TH" b="1" dirty="0">
                <a:latin typeface="Angsana New" panose="02020603050405020304" pitchFamily="18" charset="-34"/>
                <a:cs typeface="Angsana New" panose="02020603050405020304" pitchFamily="18" charset="-34"/>
              </a:rPr>
              <a:t>คำสำคัญ</a:t>
            </a:r>
            <a:r>
              <a:rPr lang="en-US" dirty="0">
                <a:latin typeface="Angsana New" panose="02020603050405020304" pitchFamily="18" charset="-34"/>
                <a:cs typeface="Angsana New" panose="02020603050405020304" pitchFamily="18" charset="-34"/>
              </a:rPr>
              <a:t>:</a:t>
            </a:r>
            <a:r>
              <a:rPr lang="th-TH" dirty="0">
                <a:latin typeface="Angsana New" panose="02020603050405020304" pitchFamily="18" charset="-34"/>
                <a:cs typeface="Angsana New" panose="02020603050405020304" pitchFamily="18" charset="-34"/>
              </a:rPr>
              <a:t> การลงทุน ประเทศญี่ปุ่น กลยุทธ์ การร่วมทุนระหว่างประเทศ</a:t>
            </a:r>
          </a:p>
          <a:p>
            <a:pPr marL="182563" indent="274638">
              <a:buNone/>
            </a:pPr>
            <a:r>
              <a:rPr lang="en-US" b="1" dirty="0">
                <a:latin typeface="Angsana New" panose="02020603050405020304" pitchFamily="18" charset="-34"/>
                <a:cs typeface="Angsana New" panose="02020603050405020304" pitchFamily="18" charset="-34"/>
              </a:rPr>
              <a:t>Keywords</a:t>
            </a:r>
            <a:r>
              <a:rPr lang="en-US" dirty="0">
                <a:latin typeface="Angsana New" panose="02020603050405020304" pitchFamily="18" charset="-34"/>
                <a:cs typeface="Angsana New" panose="02020603050405020304" pitchFamily="18" charset="-34"/>
              </a:rPr>
              <a:t>: Investment; Japan; Strategy; IJV</a:t>
            </a:r>
            <a:endParaRPr lang="th-TH" dirty="0">
              <a:latin typeface="Angsana New" panose="02020603050405020304" pitchFamily="18" charset="-34"/>
              <a:cs typeface="Angsana New" panose="02020603050405020304" pitchFamily="18" charset="-34"/>
            </a:endParaRPr>
          </a:p>
          <a:p>
            <a:pPr marL="0" indent="231775">
              <a:buNone/>
            </a:pPr>
            <a:r>
              <a:rPr lang="th-TH" dirty="0">
                <a:latin typeface="Angsana New" panose="02020603050405020304" pitchFamily="18" charset="-34"/>
                <a:cs typeface="Angsana New" panose="02020603050405020304" pitchFamily="18" charset="-34"/>
              </a:rPr>
              <a:t>จากคำสำคัญดังกล่าว ผู้วิจัยจะต้องสืบค้นความหมาย หรือคำนิยามว่ามีใครให้ความหมายไว้อย่างไรบ้าง แต่ละคนให้ความหมายเหมือนหรือคล้ายคลึงกันอย่างไร เช่น </a:t>
            </a:r>
          </a:p>
          <a:p>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การร่วมทุนระหว่างประเทศ (</a:t>
            </a:r>
            <a:r>
              <a:rPr lang="en-US" dirty="0">
                <a:latin typeface="Angsana New" panose="02020603050405020304" pitchFamily="18" charset="-34"/>
                <a:cs typeface="Angsana New" panose="02020603050405020304" pitchFamily="18" charset="-34"/>
              </a:rPr>
              <a:t>International Joint Venture; IJV)</a:t>
            </a:r>
          </a:p>
          <a:p>
            <a:pPr marL="0" indent="339725">
              <a:buNone/>
            </a:pPr>
            <a:r>
              <a:rPr lang="th-TH" dirty="0">
                <a:latin typeface="Angsana New" panose="02020603050405020304" pitchFamily="18" charset="-34"/>
                <a:cs typeface="Angsana New" panose="02020603050405020304" pitchFamily="18" charset="-34"/>
              </a:rPr>
              <a:t>ชู</a:t>
            </a:r>
            <a:r>
              <a:rPr lang="th-TH" dirty="0" err="1">
                <a:latin typeface="Angsana New" panose="02020603050405020304" pitchFamily="18" charset="-34"/>
                <a:cs typeface="Angsana New" panose="02020603050405020304" pitchFamily="18" charset="-34"/>
              </a:rPr>
              <a:t>เล</a:t>
            </a:r>
            <a:r>
              <a:rPr lang="th-TH" dirty="0">
                <a:latin typeface="Angsana New" panose="02020603050405020304" pitchFamily="18" charset="-34"/>
                <a:cs typeface="Angsana New" panose="02020603050405020304" pitchFamily="18" charset="-34"/>
              </a:rPr>
              <a:t>อร์ และทาริค (</a:t>
            </a:r>
            <a:r>
              <a:rPr lang="en-US" dirty="0">
                <a:latin typeface="Angsana New" panose="02020603050405020304" pitchFamily="18" charset="-34"/>
                <a:cs typeface="Angsana New" panose="02020603050405020304" pitchFamily="18" charset="-34"/>
              </a:rPr>
              <a:t>Schuler &amp; </a:t>
            </a:r>
            <a:r>
              <a:rPr lang="en-US" dirty="0" err="1">
                <a:latin typeface="Angsana New" panose="02020603050405020304" pitchFamily="18" charset="-34"/>
                <a:cs typeface="Angsana New" panose="02020603050405020304" pitchFamily="18" charset="-34"/>
              </a:rPr>
              <a:t>Tarique</a:t>
            </a:r>
            <a:r>
              <a:rPr lang="en-US" dirty="0">
                <a:latin typeface="Angsana New" panose="02020603050405020304" pitchFamily="18" charset="-34"/>
                <a:cs typeface="Angsana New" panose="02020603050405020304" pitchFamily="18" charset="-34"/>
              </a:rPr>
              <a:t>, 2005)</a:t>
            </a:r>
            <a:r>
              <a:rPr lang="th-TH" dirty="0">
                <a:latin typeface="Angsana New" panose="02020603050405020304" pitchFamily="18" charset="-34"/>
                <a:cs typeface="Angsana New" panose="02020603050405020304" pitchFamily="18" charset="-34"/>
              </a:rPr>
              <a:t> กล่าวว่า </a:t>
            </a:r>
            <a:r>
              <a:rPr lang="th-TH" b="1" dirty="0">
                <a:latin typeface="Angsana New" panose="02020603050405020304" pitchFamily="18" charset="-34"/>
                <a:cs typeface="Angsana New" panose="02020603050405020304" pitchFamily="18" charset="-34"/>
              </a:rPr>
              <a:t>บริษัทร่วมทุนระหว่างประเทศ </a:t>
            </a:r>
            <a:r>
              <a:rPr lang="th-TH" dirty="0">
                <a:latin typeface="Angsana New" panose="02020603050405020304" pitchFamily="18" charset="-34"/>
                <a:cs typeface="Angsana New" panose="02020603050405020304" pitchFamily="18" charset="-34"/>
              </a:rPr>
              <a:t>คือ บริษัทที่มีการร่วมบริหารงานตั้งแต่ </a:t>
            </a: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บริษัทขึ้นไป มีการใช้ทรัพยากรร่วมกัน อดำเนินการตามวัตถุประสงค์ในการจัดตั้ง</a:t>
            </a:r>
          </a:p>
          <a:p>
            <a:pPr marL="0" indent="339725">
              <a:buNone/>
            </a:pPr>
            <a:r>
              <a:rPr lang="th-TH" dirty="0">
                <a:latin typeface="Angsana New" panose="02020603050405020304" pitchFamily="18" charset="-34"/>
                <a:cs typeface="Angsana New" panose="02020603050405020304" pitchFamily="18" charset="-34"/>
              </a:rPr>
              <a:t>วนิดา วาดีเจริญ, อธิวัฒน์ กาญจนวาณิชย์กุล, วัลลภา พัฒนา และสมบัติ ทีฆทรัพย์ (</a:t>
            </a:r>
            <a:r>
              <a:rPr lang="en-US" dirty="0">
                <a:latin typeface="Angsana New" panose="02020603050405020304" pitchFamily="18" charset="-34"/>
                <a:cs typeface="Angsana New" panose="02020603050405020304" pitchFamily="18" charset="-34"/>
              </a:rPr>
              <a:t>2555)</a:t>
            </a:r>
            <a:r>
              <a:rPr lang="th-TH" dirty="0">
                <a:latin typeface="Angsana New" panose="02020603050405020304" pitchFamily="18" charset="-34"/>
                <a:cs typeface="Angsana New" panose="02020603050405020304" pitchFamily="18" charset="-34"/>
              </a:rPr>
              <a:t> กล่าวว่า </a:t>
            </a:r>
            <a:r>
              <a:rPr lang="th-TH" b="1" dirty="0">
                <a:latin typeface="Angsana New" panose="02020603050405020304" pitchFamily="18" charset="-34"/>
                <a:cs typeface="Angsana New" panose="02020603050405020304" pitchFamily="18" charset="-34"/>
              </a:rPr>
              <a:t>กลยุทธ์การร่วมทุนระหว่างประเทศ คือ </a:t>
            </a:r>
            <a:r>
              <a:rPr lang="th-TH" dirty="0">
                <a:latin typeface="Angsana New" panose="02020603050405020304" pitchFamily="18" charset="-34"/>
                <a:cs typeface="Angsana New" panose="02020603050405020304" pitchFamily="18" charset="-34"/>
              </a:rPr>
              <a:t>การที่บริษัทจากต่างประเทศ เข้ามาร่วมทุนกับบริษัทท้องถิ่น โดยการรวมเอาทรัพยากรและความเชี่ยวชาญของบริษัทตั้งแต่ </a:t>
            </a: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บริษัทขึ้นไปเข้ามาไว้ด้วยกัน เพื่อสร้างความได้เปรียบในการแข่งขัน</a:t>
            </a:r>
          </a:p>
          <a:p>
            <a:pPr marL="0" indent="339725">
              <a:buNone/>
            </a:pPr>
            <a:r>
              <a:rPr lang="th-TH" dirty="0">
                <a:latin typeface="Angsana New" panose="02020603050405020304" pitchFamily="18" charset="-34"/>
                <a:cs typeface="Angsana New" panose="02020603050405020304" pitchFamily="18" charset="-34"/>
              </a:rPr>
              <a:t>จะเห็นได้ว่า นิยามและความหมายของการร่วมทุนระหว่างประเทศ (</a:t>
            </a:r>
            <a:r>
              <a:rPr lang="en-US" dirty="0">
                <a:latin typeface="Angsana New" panose="02020603050405020304" pitchFamily="18" charset="-34"/>
                <a:cs typeface="Angsana New" panose="02020603050405020304" pitchFamily="18" charset="-34"/>
              </a:rPr>
              <a:t>International Joint Venture; IJV)</a:t>
            </a:r>
            <a:r>
              <a:rPr lang="th-TH" dirty="0">
                <a:latin typeface="Angsana New" panose="02020603050405020304" pitchFamily="18" charset="-34"/>
                <a:cs typeface="Angsana New" panose="02020603050405020304" pitchFamily="18" charset="-34"/>
              </a:rPr>
              <a:t> ตามทัศน</a:t>
            </a:r>
            <a:endParaRPr lang="en-US" dirty="0"/>
          </a:p>
        </p:txBody>
      </p:sp>
    </p:spTree>
    <p:extLst>
      <p:ext uri="{BB962C8B-B14F-4D97-AF65-F5344CB8AC3E}">
        <p14:creationId xmlns:p14="http://schemas.microsoft.com/office/powerpoint/2010/main" val="19999161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BC3E888-C774-41C9-8611-C5D6E82C38B8}"/>
              </a:ext>
            </a:extLst>
          </p:cNvPr>
          <p:cNvSpPr>
            <a:spLocks noGrp="1"/>
          </p:cNvSpPr>
          <p:nvPr>
            <p:ph type="title"/>
          </p:nvPr>
        </p:nvSpPr>
        <p:spPr>
          <a:xfrm>
            <a:off x="838200" y="365125"/>
            <a:ext cx="10515600" cy="728179"/>
          </a:xfrm>
        </p:spPr>
        <p:txBody>
          <a:bodyPr>
            <a:normAutofit/>
          </a:bodyPr>
          <a:lstStyle/>
          <a:p>
            <a:r>
              <a:rPr lang="en-US" sz="2400" b="1" dirty="0">
                <a:latin typeface="Angsana New" panose="02020603050405020304" pitchFamily="18" charset="-34"/>
                <a:cs typeface="Angsana New" panose="02020603050405020304" pitchFamily="18" charset="-34"/>
              </a:rPr>
              <a:t>4.1</a:t>
            </a:r>
            <a:r>
              <a:rPr lang="th-TH" sz="2400" b="1" dirty="0">
                <a:latin typeface="Angsana New" panose="02020603050405020304" pitchFamily="18" charset="-34"/>
                <a:cs typeface="Angsana New" panose="02020603050405020304" pitchFamily="18" charset="-34"/>
              </a:rPr>
              <a:t> </a:t>
            </a:r>
            <a:r>
              <a:rPr lang="en-US" sz="2400" b="1" dirty="0">
                <a:latin typeface="Angsana New" panose="02020603050405020304" pitchFamily="18" charset="-34"/>
                <a:cs typeface="Angsana New" panose="02020603050405020304" pitchFamily="18" charset="-34"/>
              </a:rPr>
              <a:t>Step of tool making</a:t>
            </a:r>
          </a:p>
        </p:txBody>
      </p:sp>
      <p:sp>
        <p:nvSpPr>
          <p:cNvPr id="3" name="ตัวแทนเนื้อหา 2">
            <a:extLst>
              <a:ext uri="{FF2B5EF4-FFF2-40B4-BE49-F238E27FC236}">
                <a16:creationId xmlns:a16="http://schemas.microsoft.com/office/drawing/2014/main" id="{3C87DA33-F4C3-4DEA-BCDE-968A308FAA16}"/>
              </a:ext>
            </a:extLst>
          </p:cNvPr>
          <p:cNvSpPr>
            <a:spLocks noGrp="1"/>
          </p:cNvSpPr>
          <p:nvPr>
            <p:ph idx="1"/>
          </p:nvPr>
        </p:nvSpPr>
        <p:spPr>
          <a:xfrm>
            <a:off x="838200" y="1447938"/>
            <a:ext cx="10515600" cy="4351338"/>
          </a:xfrm>
        </p:spPr>
        <p:txBody>
          <a:bodyPr>
            <a:normAutofit/>
          </a:bodyPr>
          <a:lstStyle/>
          <a:p>
            <a:r>
              <a:rPr lang="en-US" sz="1800" dirty="0">
                <a:solidFill>
                  <a:srgbClr val="202124"/>
                </a:solidFill>
                <a:effectLst/>
                <a:latin typeface="inherit"/>
                <a:ea typeface="Times New Roman" panose="02020603050405020304" pitchFamily="18" charset="0"/>
                <a:cs typeface="Courier New" panose="02070309020205020404" pitchFamily="49" charset="0"/>
              </a:rPr>
              <a:t>tool making are the following </a:t>
            </a:r>
            <a:r>
              <a:rPr lang="en-US" sz="1800" dirty="0">
                <a:solidFill>
                  <a:srgbClr val="202124"/>
                </a:solidFill>
                <a:effectLst/>
                <a:latin typeface="inherit"/>
                <a:ea typeface="Times New Roman" panose="02020603050405020304" pitchFamily="18" charset="0"/>
                <a:cs typeface="Browallia New" panose="020B0604020202020204" pitchFamily="34" charset="-34"/>
              </a:rPr>
              <a:t>:</a:t>
            </a:r>
          </a:p>
          <a:p>
            <a:pPr marL="403225" indent="-174625">
              <a:buNone/>
            </a:pP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Study information, documents, and methods for creating research tools by studying from textbooks, documents and related research.</a:t>
            </a:r>
            <a:endParaRPr lang="th-TH" sz="2400" dirty="0">
              <a:latin typeface="Angsana New" panose="02020603050405020304" pitchFamily="18" charset="-34"/>
              <a:cs typeface="Angsana New" panose="02020603050405020304" pitchFamily="18" charset="-34"/>
            </a:endParaRPr>
          </a:p>
          <a:p>
            <a:pPr indent="0">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Study theories related to variables.</a:t>
            </a:r>
            <a:endParaRPr lang="th-TH" sz="2400" dirty="0">
              <a:latin typeface="Angsana New" panose="02020603050405020304" pitchFamily="18" charset="-34"/>
              <a:cs typeface="Angsana New" panose="02020603050405020304" pitchFamily="18" charset="-34"/>
            </a:endParaRPr>
          </a:p>
          <a:p>
            <a:pPr indent="0">
              <a:buNone/>
            </a:pP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Definition of variables to used for define the objectives of creating research tools.</a:t>
            </a:r>
            <a:endParaRPr lang="th-TH" sz="2400" dirty="0">
              <a:latin typeface="Angsana New" panose="02020603050405020304" pitchFamily="18" charset="-34"/>
              <a:cs typeface="Angsana New" panose="02020603050405020304" pitchFamily="18" charset="-34"/>
            </a:endParaRPr>
          </a:p>
          <a:p>
            <a:pPr marL="457200">
              <a:buNone/>
            </a:pPr>
            <a:r>
              <a:rPr lang="en-US" sz="2400" dirty="0">
                <a:latin typeface="Angsana New" panose="02020603050405020304" pitchFamily="18" charset="-34"/>
                <a:cs typeface="Angsana New" panose="02020603050405020304" pitchFamily="18" charset="-34"/>
              </a:rPr>
              <a:t>4.</a:t>
            </a:r>
            <a:r>
              <a:rPr lang="th-TH" sz="2400"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question design by specifying the content and main issues that are covered and consistent with the objectives.</a:t>
            </a:r>
            <a:endParaRPr lang="en-US"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475739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วงรี 1">
            <a:extLst>
              <a:ext uri="{FF2B5EF4-FFF2-40B4-BE49-F238E27FC236}">
                <a16:creationId xmlns:a16="http://schemas.microsoft.com/office/drawing/2014/main" id="{58CF0ADD-9F6A-4C8A-9F4A-54E409CE904A}"/>
              </a:ext>
            </a:extLst>
          </p:cNvPr>
          <p:cNvSpPr/>
          <p:nvPr/>
        </p:nvSpPr>
        <p:spPr>
          <a:xfrm>
            <a:off x="5802085" y="119742"/>
            <a:ext cx="1338943" cy="5551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กล่องข้อความ 2">
            <a:extLst>
              <a:ext uri="{FF2B5EF4-FFF2-40B4-BE49-F238E27FC236}">
                <a16:creationId xmlns:a16="http://schemas.microsoft.com/office/drawing/2014/main" id="{66FE21CA-6BC0-4054-8246-C93DCE78A597}"/>
              </a:ext>
            </a:extLst>
          </p:cNvPr>
          <p:cNvSpPr txBox="1"/>
          <p:nvPr/>
        </p:nvSpPr>
        <p:spPr>
          <a:xfrm>
            <a:off x="5998027" y="206828"/>
            <a:ext cx="925286" cy="369332"/>
          </a:xfrm>
          <a:prstGeom prst="rect">
            <a:avLst/>
          </a:prstGeom>
          <a:noFill/>
        </p:spPr>
        <p:txBody>
          <a:bodyPr wrap="square" rtlCol="0">
            <a:spAutoFit/>
          </a:bodyPr>
          <a:lstStyle/>
          <a:p>
            <a:pPr algn="ctr"/>
            <a:r>
              <a:rPr lang="en-US" dirty="0"/>
              <a:t>start</a:t>
            </a:r>
          </a:p>
        </p:txBody>
      </p:sp>
      <p:sp>
        <p:nvSpPr>
          <p:cNvPr id="4" name="กล่องข้อความ 3">
            <a:extLst>
              <a:ext uri="{FF2B5EF4-FFF2-40B4-BE49-F238E27FC236}">
                <a16:creationId xmlns:a16="http://schemas.microsoft.com/office/drawing/2014/main" id="{ED4E53E5-F1DB-45B5-9C82-0F062CFA9B1F}"/>
              </a:ext>
            </a:extLst>
          </p:cNvPr>
          <p:cNvSpPr txBox="1"/>
          <p:nvPr/>
        </p:nvSpPr>
        <p:spPr>
          <a:xfrm>
            <a:off x="4985656" y="805544"/>
            <a:ext cx="2971800" cy="369332"/>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dirty="0">
                <a:latin typeface="Angsana New" panose="02020603050405020304" pitchFamily="18" charset="-34"/>
                <a:cs typeface="Angsana New" panose="02020603050405020304" pitchFamily="18" charset="-34"/>
              </a:rPr>
              <a:t>Study basic information</a:t>
            </a:r>
          </a:p>
        </p:txBody>
      </p:sp>
      <p:sp>
        <p:nvSpPr>
          <p:cNvPr id="6" name="กล่องข้อความ 5">
            <a:extLst>
              <a:ext uri="{FF2B5EF4-FFF2-40B4-BE49-F238E27FC236}">
                <a16:creationId xmlns:a16="http://schemas.microsoft.com/office/drawing/2014/main" id="{0EAD2AFD-58EF-4F96-ABF3-67B8B2E08091}"/>
              </a:ext>
            </a:extLst>
          </p:cNvPr>
          <p:cNvSpPr txBox="1"/>
          <p:nvPr/>
        </p:nvSpPr>
        <p:spPr>
          <a:xfrm>
            <a:off x="4985656" y="1283735"/>
            <a:ext cx="2971800" cy="369332"/>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dirty="0">
                <a:latin typeface="Angsana New" panose="02020603050405020304" pitchFamily="18" charset="-34"/>
                <a:cs typeface="Angsana New" panose="02020603050405020304" pitchFamily="18" charset="-34"/>
              </a:rPr>
              <a:t>Analyze the aims of research</a:t>
            </a:r>
          </a:p>
        </p:txBody>
      </p:sp>
      <p:sp>
        <p:nvSpPr>
          <p:cNvPr id="7" name="กล่องข้อความ 6">
            <a:extLst>
              <a:ext uri="{FF2B5EF4-FFF2-40B4-BE49-F238E27FC236}">
                <a16:creationId xmlns:a16="http://schemas.microsoft.com/office/drawing/2014/main" id="{6B60D435-0EFD-42CE-BA20-3E663D3EEA9C}"/>
              </a:ext>
            </a:extLst>
          </p:cNvPr>
          <p:cNvSpPr txBox="1"/>
          <p:nvPr/>
        </p:nvSpPr>
        <p:spPr>
          <a:xfrm>
            <a:off x="4985656" y="1761926"/>
            <a:ext cx="2971800" cy="369332"/>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dirty="0">
                <a:latin typeface="Angsana New" panose="02020603050405020304" pitchFamily="18" charset="-34"/>
                <a:cs typeface="Angsana New" panose="02020603050405020304" pitchFamily="18" charset="-34"/>
              </a:rPr>
              <a:t>Study the theory of variables</a:t>
            </a:r>
          </a:p>
        </p:txBody>
      </p:sp>
      <p:sp>
        <p:nvSpPr>
          <p:cNvPr id="8" name="กล่องข้อความ 7">
            <a:extLst>
              <a:ext uri="{FF2B5EF4-FFF2-40B4-BE49-F238E27FC236}">
                <a16:creationId xmlns:a16="http://schemas.microsoft.com/office/drawing/2014/main" id="{400814D1-A12D-46F0-B97D-148135AB91C5}"/>
              </a:ext>
            </a:extLst>
          </p:cNvPr>
          <p:cNvSpPr txBox="1"/>
          <p:nvPr/>
        </p:nvSpPr>
        <p:spPr>
          <a:xfrm>
            <a:off x="4985656" y="2259937"/>
            <a:ext cx="2971800" cy="369332"/>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dirty="0">
                <a:latin typeface="Angsana New" panose="02020603050405020304" pitchFamily="18" charset="-34"/>
                <a:cs typeface="Angsana New" panose="02020603050405020304" pitchFamily="18" charset="-34"/>
              </a:rPr>
              <a:t>Operational definition</a:t>
            </a:r>
          </a:p>
        </p:txBody>
      </p:sp>
      <p:sp>
        <p:nvSpPr>
          <p:cNvPr id="9" name="กล่องข้อความ 8">
            <a:extLst>
              <a:ext uri="{FF2B5EF4-FFF2-40B4-BE49-F238E27FC236}">
                <a16:creationId xmlns:a16="http://schemas.microsoft.com/office/drawing/2014/main" id="{A65B7842-512E-48A2-961B-16085746D756}"/>
              </a:ext>
            </a:extLst>
          </p:cNvPr>
          <p:cNvSpPr txBox="1"/>
          <p:nvPr/>
        </p:nvSpPr>
        <p:spPr>
          <a:xfrm>
            <a:off x="4985656" y="2757948"/>
            <a:ext cx="2971800" cy="369332"/>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dirty="0">
                <a:latin typeface="Angsana New" panose="02020603050405020304" pitchFamily="18" charset="-34"/>
                <a:cs typeface="Angsana New" panose="02020603050405020304" pitchFamily="18" charset="-34"/>
              </a:rPr>
              <a:t>Question design</a:t>
            </a:r>
          </a:p>
        </p:txBody>
      </p:sp>
      <p:sp>
        <p:nvSpPr>
          <p:cNvPr id="10" name="กล่องข้อความ 9">
            <a:extLst>
              <a:ext uri="{FF2B5EF4-FFF2-40B4-BE49-F238E27FC236}">
                <a16:creationId xmlns:a16="http://schemas.microsoft.com/office/drawing/2014/main" id="{D0C44BC8-5279-402A-9B09-A5BED8C15A0E}"/>
              </a:ext>
            </a:extLst>
          </p:cNvPr>
          <p:cNvSpPr txBox="1"/>
          <p:nvPr/>
        </p:nvSpPr>
        <p:spPr>
          <a:xfrm>
            <a:off x="4985656" y="3244334"/>
            <a:ext cx="2971800" cy="369332"/>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dirty="0">
                <a:latin typeface="Angsana New" panose="02020603050405020304" pitchFamily="18" charset="-34"/>
                <a:cs typeface="Angsana New" panose="02020603050405020304" pitchFamily="18" charset="-34"/>
              </a:rPr>
              <a:t>Find tool quality (content validity)</a:t>
            </a:r>
          </a:p>
        </p:txBody>
      </p:sp>
      <p:sp>
        <p:nvSpPr>
          <p:cNvPr id="11" name="กล่องข้อความ 10">
            <a:extLst>
              <a:ext uri="{FF2B5EF4-FFF2-40B4-BE49-F238E27FC236}">
                <a16:creationId xmlns:a16="http://schemas.microsoft.com/office/drawing/2014/main" id="{4F3F1B57-301E-4F98-ADE0-E87DC8E1A466}"/>
              </a:ext>
            </a:extLst>
          </p:cNvPr>
          <p:cNvSpPr txBox="1"/>
          <p:nvPr/>
        </p:nvSpPr>
        <p:spPr>
          <a:xfrm>
            <a:off x="3058885" y="3255959"/>
            <a:ext cx="1491342" cy="369332"/>
          </a:xfrm>
          <a:prstGeom prst="rect">
            <a:avLst/>
          </a:prstGeom>
          <a:noFill/>
          <a:ln>
            <a:solidFill>
              <a:schemeClr val="bg1"/>
            </a:solidFill>
          </a:ln>
        </p:spPr>
        <p:txBody>
          <a:bodyPr wrap="square" rtlCol="0">
            <a:spAutoFit/>
          </a:bodyPr>
          <a:lstStyle/>
          <a:p>
            <a:pPr algn="ctr"/>
            <a:r>
              <a:rPr lang="en-US" dirty="0">
                <a:latin typeface="Angsana New" panose="02020603050405020304" pitchFamily="18" charset="-34"/>
                <a:cs typeface="Angsana New" panose="02020603050405020304" pitchFamily="18" charset="-34"/>
              </a:rPr>
              <a:t>3-5 Expert</a:t>
            </a:r>
          </a:p>
        </p:txBody>
      </p:sp>
      <p:cxnSp>
        <p:nvCxnSpPr>
          <p:cNvPr id="12" name="ตัวเชื่อมต่อตรง 11">
            <a:extLst>
              <a:ext uri="{FF2B5EF4-FFF2-40B4-BE49-F238E27FC236}">
                <a16:creationId xmlns:a16="http://schemas.microsoft.com/office/drawing/2014/main" id="{9287663B-3FCC-42E5-AC2B-AEFAC05FBF3B}"/>
              </a:ext>
            </a:extLst>
          </p:cNvPr>
          <p:cNvCxnSpPr>
            <a:endCxn id="10" idx="1"/>
          </p:cNvCxnSpPr>
          <p:nvPr/>
        </p:nvCxnSpPr>
        <p:spPr>
          <a:xfrm>
            <a:off x="4343399" y="3429000"/>
            <a:ext cx="642257"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กล่องข้อความ 13">
            <a:extLst>
              <a:ext uri="{FF2B5EF4-FFF2-40B4-BE49-F238E27FC236}">
                <a16:creationId xmlns:a16="http://schemas.microsoft.com/office/drawing/2014/main" id="{B22833C2-A201-4FA9-9D4E-9928DE73E417}"/>
              </a:ext>
            </a:extLst>
          </p:cNvPr>
          <p:cNvSpPr txBox="1"/>
          <p:nvPr/>
        </p:nvSpPr>
        <p:spPr>
          <a:xfrm>
            <a:off x="2715985" y="664027"/>
            <a:ext cx="1491342" cy="646331"/>
          </a:xfrm>
          <a:prstGeom prst="rect">
            <a:avLst/>
          </a:prstGeom>
          <a:noFill/>
          <a:ln>
            <a:solidFill>
              <a:schemeClr val="bg1"/>
            </a:solidFill>
          </a:ln>
        </p:spPr>
        <p:txBody>
          <a:bodyPr wrap="square" rtlCol="0">
            <a:spAutoFit/>
          </a:bodyPr>
          <a:lstStyle/>
          <a:p>
            <a:pPr algn="ctr"/>
            <a:r>
              <a:rPr lang="en-US" dirty="0">
                <a:latin typeface="Angsana New" panose="02020603050405020304" pitchFamily="18" charset="-34"/>
                <a:cs typeface="Angsana New" panose="02020603050405020304" pitchFamily="18" charset="-34"/>
              </a:rPr>
              <a:t>Textbook, article, research</a:t>
            </a:r>
          </a:p>
        </p:txBody>
      </p:sp>
      <p:cxnSp>
        <p:nvCxnSpPr>
          <p:cNvPr id="15" name="ตัวเชื่อมต่อตรง 14">
            <a:extLst>
              <a:ext uri="{FF2B5EF4-FFF2-40B4-BE49-F238E27FC236}">
                <a16:creationId xmlns:a16="http://schemas.microsoft.com/office/drawing/2014/main" id="{661937C0-79FD-49AC-B9B4-9E35AA7E8F1C}"/>
              </a:ext>
            </a:extLst>
          </p:cNvPr>
          <p:cNvCxnSpPr>
            <a:stCxn id="14" idx="3"/>
            <a:endCxn id="4" idx="1"/>
          </p:cNvCxnSpPr>
          <p:nvPr/>
        </p:nvCxnSpPr>
        <p:spPr>
          <a:xfrm>
            <a:off x="4207327" y="987193"/>
            <a:ext cx="778329" cy="3017"/>
          </a:xfrm>
          <a:prstGeom prst="line">
            <a:avLst/>
          </a:prstGeom>
        </p:spPr>
        <p:style>
          <a:lnRef idx="1">
            <a:schemeClr val="accent1"/>
          </a:lnRef>
          <a:fillRef idx="0">
            <a:schemeClr val="accent1"/>
          </a:fillRef>
          <a:effectRef idx="0">
            <a:schemeClr val="accent1"/>
          </a:effectRef>
          <a:fontRef idx="minor">
            <a:schemeClr val="tx1"/>
          </a:fontRef>
        </p:style>
      </p:cxnSp>
      <p:sp>
        <p:nvSpPr>
          <p:cNvPr id="17" name="กล่องข้อความ 16">
            <a:extLst>
              <a:ext uri="{FF2B5EF4-FFF2-40B4-BE49-F238E27FC236}">
                <a16:creationId xmlns:a16="http://schemas.microsoft.com/office/drawing/2014/main" id="{02E7ACCF-63E6-43F8-9D37-3F4EABE1D607}"/>
              </a:ext>
            </a:extLst>
          </p:cNvPr>
          <p:cNvSpPr txBox="1"/>
          <p:nvPr/>
        </p:nvSpPr>
        <p:spPr>
          <a:xfrm>
            <a:off x="4985656" y="3722525"/>
            <a:ext cx="2971800" cy="646331"/>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dirty="0">
                <a:latin typeface="Angsana New" panose="02020603050405020304" pitchFamily="18" charset="-34"/>
                <a:cs typeface="Angsana New" panose="02020603050405020304" pitchFamily="18" charset="-34"/>
              </a:rPr>
              <a:t>Tryout to find out the quality</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of each item</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(Discrimination power)</a:t>
            </a:r>
          </a:p>
        </p:txBody>
      </p:sp>
      <p:sp>
        <p:nvSpPr>
          <p:cNvPr id="18" name="กล่องข้อความ 17">
            <a:extLst>
              <a:ext uri="{FF2B5EF4-FFF2-40B4-BE49-F238E27FC236}">
                <a16:creationId xmlns:a16="http://schemas.microsoft.com/office/drawing/2014/main" id="{15CC974C-338D-433F-BAD6-F44BA24EBB2D}"/>
              </a:ext>
            </a:extLst>
          </p:cNvPr>
          <p:cNvSpPr txBox="1"/>
          <p:nvPr/>
        </p:nvSpPr>
        <p:spPr>
          <a:xfrm>
            <a:off x="4985656" y="4477715"/>
            <a:ext cx="2971800" cy="646331"/>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dirty="0">
                <a:latin typeface="Angsana New" panose="02020603050405020304" pitchFamily="18" charset="-34"/>
                <a:cs typeface="Angsana New" panose="02020603050405020304" pitchFamily="18" charset="-34"/>
              </a:rPr>
              <a:t>Tryout to find out the quality</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of all (Reliability)</a:t>
            </a:r>
          </a:p>
        </p:txBody>
      </p:sp>
      <p:sp>
        <p:nvSpPr>
          <p:cNvPr id="19" name="กล่องข้อความ 18">
            <a:extLst>
              <a:ext uri="{FF2B5EF4-FFF2-40B4-BE49-F238E27FC236}">
                <a16:creationId xmlns:a16="http://schemas.microsoft.com/office/drawing/2014/main" id="{8E03A0E4-BB1D-449F-ADF6-18F2C96D60B4}"/>
              </a:ext>
            </a:extLst>
          </p:cNvPr>
          <p:cNvSpPr txBox="1"/>
          <p:nvPr/>
        </p:nvSpPr>
        <p:spPr>
          <a:xfrm>
            <a:off x="2873828" y="4348426"/>
            <a:ext cx="1491342" cy="923330"/>
          </a:xfrm>
          <a:prstGeom prst="rect">
            <a:avLst/>
          </a:prstGeom>
          <a:noFill/>
          <a:ln>
            <a:solidFill>
              <a:schemeClr val="bg1"/>
            </a:solidFill>
          </a:ln>
        </p:spPr>
        <p:txBody>
          <a:bodyPr wrap="square" rtlCol="0">
            <a:spAutoFit/>
          </a:bodyPr>
          <a:lstStyle/>
          <a:p>
            <a:pPr algn="ctr"/>
            <a:r>
              <a:rPr lang="en-US" dirty="0">
                <a:latin typeface="Angsana New" panose="02020603050405020304" pitchFamily="18" charset="-34"/>
                <a:cs typeface="Angsana New" panose="02020603050405020304" pitchFamily="18" charset="-34"/>
              </a:rPr>
              <a:t>Experimental similar to the sample (5-7 person)</a:t>
            </a:r>
          </a:p>
        </p:txBody>
      </p:sp>
      <p:cxnSp>
        <p:nvCxnSpPr>
          <p:cNvPr id="20" name="ตัวเชื่อมต่อตรง 19">
            <a:extLst>
              <a:ext uri="{FF2B5EF4-FFF2-40B4-BE49-F238E27FC236}">
                <a16:creationId xmlns:a16="http://schemas.microsoft.com/office/drawing/2014/main" id="{FF384047-9FBA-4C38-928F-EDDFC44F2D65}"/>
              </a:ext>
            </a:extLst>
          </p:cNvPr>
          <p:cNvCxnSpPr>
            <a:stCxn id="19" idx="3"/>
            <a:endCxn id="18" idx="1"/>
          </p:cNvCxnSpPr>
          <p:nvPr/>
        </p:nvCxnSpPr>
        <p:spPr>
          <a:xfrm flipV="1">
            <a:off x="4365170" y="4800881"/>
            <a:ext cx="620486" cy="9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ลูกศรเชื่อมต่อแบบตรง 23">
            <a:extLst>
              <a:ext uri="{FF2B5EF4-FFF2-40B4-BE49-F238E27FC236}">
                <a16:creationId xmlns:a16="http://schemas.microsoft.com/office/drawing/2014/main" id="{484B795F-08F3-43C6-BC53-2F0A56692F38}"/>
              </a:ext>
            </a:extLst>
          </p:cNvPr>
          <p:cNvCxnSpPr>
            <a:stCxn id="2" idx="4"/>
            <a:endCxn id="4" idx="0"/>
          </p:cNvCxnSpPr>
          <p:nvPr/>
        </p:nvCxnSpPr>
        <p:spPr>
          <a:xfrm flipH="1">
            <a:off x="6471556" y="674914"/>
            <a:ext cx="1" cy="130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ลูกศรเชื่อมต่อแบบตรง 25">
            <a:extLst>
              <a:ext uri="{FF2B5EF4-FFF2-40B4-BE49-F238E27FC236}">
                <a16:creationId xmlns:a16="http://schemas.microsoft.com/office/drawing/2014/main" id="{0E12B474-4062-4430-986E-98F7AC8ABA62}"/>
              </a:ext>
            </a:extLst>
          </p:cNvPr>
          <p:cNvCxnSpPr/>
          <p:nvPr/>
        </p:nvCxnSpPr>
        <p:spPr>
          <a:xfrm flipH="1">
            <a:off x="6482438" y="1175661"/>
            <a:ext cx="1" cy="130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ลูกศรเชื่อมต่อแบบตรง 26">
            <a:extLst>
              <a:ext uri="{FF2B5EF4-FFF2-40B4-BE49-F238E27FC236}">
                <a16:creationId xmlns:a16="http://schemas.microsoft.com/office/drawing/2014/main" id="{FA6EF772-880B-4073-ACC8-356C78146764}"/>
              </a:ext>
            </a:extLst>
          </p:cNvPr>
          <p:cNvCxnSpPr/>
          <p:nvPr/>
        </p:nvCxnSpPr>
        <p:spPr>
          <a:xfrm flipH="1">
            <a:off x="6493320" y="1643750"/>
            <a:ext cx="1" cy="130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ลูกศรเชื่อมต่อแบบตรง 27">
            <a:extLst>
              <a:ext uri="{FF2B5EF4-FFF2-40B4-BE49-F238E27FC236}">
                <a16:creationId xmlns:a16="http://schemas.microsoft.com/office/drawing/2014/main" id="{815BFC62-3369-4F54-A829-0AF3AD4AE4C5}"/>
              </a:ext>
            </a:extLst>
          </p:cNvPr>
          <p:cNvCxnSpPr/>
          <p:nvPr/>
        </p:nvCxnSpPr>
        <p:spPr>
          <a:xfrm flipH="1">
            <a:off x="6493320" y="2144500"/>
            <a:ext cx="1" cy="130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ลูกศรเชื่อมต่อแบบตรง 28">
            <a:extLst>
              <a:ext uri="{FF2B5EF4-FFF2-40B4-BE49-F238E27FC236}">
                <a16:creationId xmlns:a16="http://schemas.microsoft.com/office/drawing/2014/main" id="{16B47C4B-748B-4074-A261-0AC8B53E20FA}"/>
              </a:ext>
            </a:extLst>
          </p:cNvPr>
          <p:cNvCxnSpPr/>
          <p:nvPr/>
        </p:nvCxnSpPr>
        <p:spPr>
          <a:xfrm flipH="1">
            <a:off x="6504202" y="2645245"/>
            <a:ext cx="1" cy="130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ลูกศรเชื่อมต่อแบบตรง 29">
            <a:extLst>
              <a:ext uri="{FF2B5EF4-FFF2-40B4-BE49-F238E27FC236}">
                <a16:creationId xmlns:a16="http://schemas.microsoft.com/office/drawing/2014/main" id="{F8E3FCA6-8DB2-4EA1-9402-D0A4F286C411}"/>
              </a:ext>
            </a:extLst>
          </p:cNvPr>
          <p:cNvCxnSpPr/>
          <p:nvPr/>
        </p:nvCxnSpPr>
        <p:spPr>
          <a:xfrm flipH="1">
            <a:off x="6504202" y="3102446"/>
            <a:ext cx="1" cy="130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ลูกศรเชื่อมต่อแบบตรง 30">
            <a:extLst>
              <a:ext uri="{FF2B5EF4-FFF2-40B4-BE49-F238E27FC236}">
                <a16:creationId xmlns:a16="http://schemas.microsoft.com/office/drawing/2014/main" id="{996A4783-BAAB-4328-B91D-4EF543C14AAD}"/>
              </a:ext>
            </a:extLst>
          </p:cNvPr>
          <p:cNvCxnSpPr/>
          <p:nvPr/>
        </p:nvCxnSpPr>
        <p:spPr>
          <a:xfrm flipH="1">
            <a:off x="6493316" y="3624965"/>
            <a:ext cx="1" cy="130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ลูกศรเชื่อมต่อแบบตรง 31">
            <a:extLst>
              <a:ext uri="{FF2B5EF4-FFF2-40B4-BE49-F238E27FC236}">
                <a16:creationId xmlns:a16="http://schemas.microsoft.com/office/drawing/2014/main" id="{AA897716-9883-4C54-912F-D4854B201557}"/>
              </a:ext>
            </a:extLst>
          </p:cNvPr>
          <p:cNvCxnSpPr/>
          <p:nvPr/>
        </p:nvCxnSpPr>
        <p:spPr>
          <a:xfrm flipH="1">
            <a:off x="6504202" y="4343428"/>
            <a:ext cx="1" cy="130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ลูกศรเชื่อมต่อแบบตรง 32">
            <a:extLst>
              <a:ext uri="{FF2B5EF4-FFF2-40B4-BE49-F238E27FC236}">
                <a16:creationId xmlns:a16="http://schemas.microsoft.com/office/drawing/2014/main" id="{CEA18D4B-5AA9-4106-9037-3B5EB4E60F5E}"/>
              </a:ext>
            </a:extLst>
          </p:cNvPr>
          <p:cNvCxnSpPr/>
          <p:nvPr/>
        </p:nvCxnSpPr>
        <p:spPr>
          <a:xfrm flipH="1">
            <a:off x="6515092" y="5127207"/>
            <a:ext cx="1" cy="130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ข้าวหลามตัด 24">
            <a:extLst>
              <a:ext uri="{FF2B5EF4-FFF2-40B4-BE49-F238E27FC236}">
                <a16:creationId xmlns:a16="http://schemas.microsoft.com/office/drawing/2014/main" id="{5BC45EA9-F6AE-4936-9580-7DB09A9F7AC9}"/>
              </a:ext>
            </a:extLst>
          </p:cNvPr>
          <p:cNvSpPr/>
          <p:nvPr/>
        </p:nvSpPr>
        <p:spPr>
          <a:xfrm>
            <a:off x="5633352" y="5247690"/>
            <a:ext cx="1763480" cy="424543"/>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กล่องข้อความ 33">
            <a:extLst>
              <a:ext uri="{FF2B5EF4-FFF2-40B4-BE49-F238E27FC236}">
                <a16:creationId xmlns:a16="http://schemas.microsoft.com/office/drawing/2014/main" id="{239994FF-5B5D-4FD8-9933-7C8759F51675}"/>
              </a:ext>
            </a:extLst>
          </p:cNvPr>
          <p:cNvSpPr txBox="1"/>
          <p:nvPr/>
        </p:nvSpPr>
        <p:spPr>
          <a:xfrm>
            <a:off x="5355775" y="5257797"/>
            <a:ext cx="2449280" cy="369332"/>
          </a:xfrm>
          <a:prstGeom prst="rect">
            <a:avLst/>
          </a:prstGeom>
          <a:noFill/>
        </p:spPr>
        <p:txBody>
          <a:bodyPr wrap="square" rtlCol="0">
            <a:spAutoFit/>
          </a:bodyPr>
          <a:lstStyle/>
          <a:p>
            <a:pPr algn="ctr"/>
            <a:r>
              <a:rPr lang="en-US" dirty="0">
                <a:latin typeface="Angsana New" panose="02020603050405020304" pitchFamily="18" charset="-34"/>
                <a:cs typeface="Angsana New" panose="02020603050405020304" pitchFamily="18" charset="-34"/>
              </a:rPr>
              <a:t>Consultant to consider</a:t>
            </a:r>
          </a:p>
        </p:txBody>
      </p:sp>
      <p:sp>
        <p:nvSpPr>
          <p:cNvPr id="35" name="กล่องข้อความ 34">
            <a:extLst>
              <a:ext uri="{FF2B5EF4-FFF2-40B4-BE49-F238E27FC236}">
                <a16:creationId xmlns:a16="http://schemas.microsoft.com/office/drawing/2014/main" id="{8A08ECA4-EDE0-437E-99B2-73801F065B79}"/>
              </a:ext>
            </a:extLst>
          </p:cNvPr>
          <p:cNvSpPr txBox="1"/>
          <p:nvPr/>
        </p:nvSpPr>
        <p:spPr>
          <a:xfrm>
            <a:off x="8011885" y="5257838"/>
            <a:ext cx="1202860" cy="369332"/>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dirty="0">
                <a:latin typeface="Angsana New" panose="02020603050405020304" pitchFamily="18" charset="-34"/>
                <a:cs typeface="Angsana New" panose="02020603050405020304" pitchFamily="18" charset="-34"/>
              </a:rPr>
              <a:t>improve</a:t>
            </a:r>
          </a:p>
        </p:txBody>
      </p:sp>
      <p:sp>
        <p:nvSpPr>
          <p:cNvPr id="37" name="กล่องข้อความ 36">
            <a:extLst>
              <a:ext uri="{FF2B5EF4-FFF2-40B4-BE49-F238E27FC236}">
                <a16:creationId xmlns:a16="http://schemas.microsoft.com/office/drawing/2014/main" id="{8D8EE849-B0AA-4C1D-9BC1-024CCAA37DE9}"/>
              </a:ext>
            </a:extLst>
          </p:cNvPr>
          <p:cNvSpPr txBox="1"/>
          <p:nvPr/>
        </p:nvSpPr>
        <p:spPr>
          <a:xfrm>
            <a:off x="5029192" y="5849528"/>
            <a:ext cx="2971800" cy="369332"/>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dirty="0">
                <a:latin typeface="Angsana New" panose="02020603050405020304" pitchFamily="18" charset="-34"/>
                <a:cs typeface="Angsana New" panose="02020603050405020304" pitchFamily="18" charset="-34"/>
              </a:rPr>
              <a:t>Tool used to collect data</a:t>
            </a:r>
          </a:p>
        </p:txBody>
      </p:sp>
      <p:cxnSp>
        <p:nvCxnSpPr>
          <p:cNvPr id="39" name="ลูกศรเชื่อมต่อแบบตรง 38">
            <a:extLst>
              <a:ext uri="{FF2B5EF4-FFF2-40B4-BE49-F238E27FC236}">
                <a16:creationId xmlns:a16="http://schemas.microsoft.com/office/drawing/2014/main" id="{F52C0523-2BB5-4647-8B03-BCA88BB8A696}"/>
              </a:ext>
            </a:extLst>
          </p:cNvPr>
          <p:cNvCxnSpPr/>
          <p:nvPr/>
        </p:nvCxnSpPr>
        <p:spPr>
          <a:xfrm>
            <a:off x="7396832" y="5459961"/>
            <a:ext cx="6041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a16="http://schemas.microsoft.com/office/drawing/2014/main" id="{A30B09A7-7695-4016-996B-23583E1A5986}"/>
              </a:ext>
            </a:extLst>
          </p:cNvPr>
          <p:cNvCxnSpPr>
            <a:stCxn id="35" idx="2"/>
          </p:cNvCxnSpPr>
          <p:nvPr/>
        </p:nvCxnSpPr>
        <p:spPr>
          <a:xfrm>
            <a:off x="8613315" y="5627170"/>
            <a:ext cx="0" cy="131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ลูกศรเชื่อมต่อแบบตรง 46">
            <a:extLst>
              <a:ext uri="{FF2B5EF4-FFF2-40B4-BE49-F238E27FC236}">
                <a16:creationId xmlns:a16="http://schemas.microsoft.com/office/drawing/2014/main" id="{6B6F0F1F-0E75-4825-93D2-3BEEBE51B9A1}"/>
              </a:ext>
            </a:extLst>
          </p:cNvPr>
          <p:cNvCxnSpPr>
            <a:stCxn id="25" idx="2"/>
            <a:endCxn id="37" idx="0"/>
          </p:cNvCxnSpPr>
          <p:nvPr/>
        </p:nvCxnSpPr>
        <p:spPr>
          <a:xfrm>
            <a:off x="6515092" y="5672233"/>
            <a:ext cx="0" cy="177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0A6835F5-4362-4E9E-B89D-F92A84CA4607}"/>
              </a:ext>
            </a:extLst>
          </p:cNvPr>
          <p:cNvCxnSpPr/>
          <p:nvPr/>
        </p:nvCxnSpPr>
        <p:spPr>
          <a:xfrm flipH="1">
            <a:off x="6515092" y="5758579"/>
            <a:ext cx="2098223"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วงรี 54">
            <a:extLst>
              <a:ext uri="{FF2B5EF4-FFF2-40B4-BE49-F238E27FC236}">
                <a16:creationId xmlns:a16="http://schemas.microsoft.com/office/drawing/2014/main" id="{69C2098C-B1D9-429A-A0FE-966E3A7CA5E5}"/>
              </a:ext>
            </a:extLst>
          </p:cNvPr>
          <p:cNvSpPr/>
          <p:nvPr/>
        </p:nvSpPr>
        <p:spPr>
          <a:xfrm>
            <a:off x="5823844" y="6335486"/>
            <a:ext cx="1338943" cy="4564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กล่องข้อความ 55">
            <a:extLst>
              <a:ext uri="{FF2B5EF4-FFF2-40B4-BE49-F238E27FC236}">
                <a16:creationId xmlns:a16="http://schemas.microsoft.com/office/drawing/2014/main" id="{2FE64EB1-3F40-410E-B92C-57A6E4AE8041}"/>
              </a:ext>
            </a:extLst>
          </p:cNvPr>
          <p:cNvSpPr txBox="1"/>
          <p:nvPr/>
        </p:nvSpPr>
        <p:spPr>
          <a:xfrm>
            <a:off x="6019786" y="6389914"/>
            <a:ext cx="925286" cy="369332"/>
          </a:xfrm>
          <a:prstGeom prst="rect">
            <a:avLst/>
          </a:prstGeom>
          <a:noFill/>
        </p:spPr>
        <p:txBody>
          <a:bodyPr wrap="square" rtlCol="0">
            <a:spAutoFit/>
          </a:bodyPr>
          <a:lstStyle/>
          <a:p>
            <a:pPr algn="ctr"/>
            <a:r>
              <a:rPr lang="en-US" dirty="0"/>
              <a:t>end</a:t>
            </a:r>
          </a:p>
        </p:txBody>
      </p:sp>
      <p:cxnSp>
        <p:nvCxnSpPr>
          <p:cNvPr id="57" name="ลูกศรเชื่อมต่อแบบตรง 56">
            <a:extLst>
              <a:ext uri="{FF2B5EF4-FFF2-40B4-BE49-F238E27FC236}">
                <a16:creationId xmlns:a16="http://schemas.microsoft.com/office/drawing/2014/main" id="{0718FCDD-10C0-4068-BDC4-23AA02201C46}"/>
              </a:ext>
            </a:extLst>
          </p:cNvPr>
          <p:cNvCxnSpPr/>
          <p:nvPr/>
        </p:nvCxnSpPr>
        <p:spPr>
          <a:xfrm>
            <a:off x="6504202" y="6183866"/>
            <a:ext cx="0" cy="177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4549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834425A7-229A-4F51-8557-787F999E2221}"/>
              </a:ext>
            </a:extLst>
          </p:cNvPr>
          <p:cNvSpPr>
            <a:spLocks noGrp="1"/>
          </p:cNvSpPr>
          <p:nvPr>
            <p:ph idx="1"/>
          </p:nvPr>
        </p:nvSpPr>
        <p:spPr>
          <a:xfrm>
            <a:off x="653142" y="409063"/>
            <a:ext cx="10853057" cy="5201340"/>
          </a:xfrm>
        </p:spPr>
        <p:txBody>
          <a:bodyPr>
            <a:noAutofit/>
          </a:bodyPr>
          <a:lstStyle/>
          <a:p>
            <a:pPr marL="0" indent="0">
              <a:buNone/>
            </a:pPr>
            <a:r>
              <a:rPr lang="en-US" b="1" dirty="0">
                <a:latin typeface="Angsana New" panose="02020603050405020304" pitchFamily="18" charset="-34"/>
                <a:cs typeface="Angsana New" panose="02020603050405020304" pitchFamily="18" charset="-34"/>
              </a:rPr>
              <a:t>Creation of Research Tool</a:t>
            </a:r>
            <a:endParaRPr lang="th-TH" b="1" dirty="0">
              <a:latin typeface="Angsana New" panose="02020603050405020304" pitchFamily="18" charset="-34"/>
              <a:cs typeface="Angsana New" panose="02020603050405020304" pitchFamily="18" charset="-34"/>
            </a:endParaRPr>
          </a:p>
          <a:p>
            <a:pPr marL="0" indent="0">
              <a:buNone/>
            </a:pP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Design and create tools used to collect data such as questionnaires, interview forms, observational forms, or tests, along with bringing the built tools to experts to verify the validity of the content, find the </a:t>
            </a:r>
            <a:r>
              <a:rPr lang="en-US" sz="2400" dirty="0" err="1">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ioc</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value to check whether the questions are consistent with the theory or not (calculate hand)</a:t>
            </a:r>
            <a:endParaRPr lang="th-TH" sz="2400" dirty="0">
              <a:latin typeface="Angsana New" panose="02020603050405020304" pitchFamily="18" charset="-34"/>
              <a:cs typeface="Angsana New" panose="02020603050405020304" pitchFamily="18" charset="-34"/>
            </a:endParaRPr>
          </a:p>
          <a:p>
            <a:pPr marL="0" indent="0">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Test the quality of each tool individually. (discrimination)Whether the question can classify people according to variables or not, and confidence to check if the measurement variation is consistent or not, then test factor analysis to check whether is the structure or composition according to that? (using SEM; LISREL structural equation program)</a:t>
            </a:r>
            <a:endParaRPr lang="en-US" sz="2400" dirty="0">
              <a:latin typeface="Angsana New" panose="02020603050405020304" pitchFamily="18" charset="-34"/>
              <a:cs typeface="Angsana New" panose="02020603050405020304" pitchFamily="18" charset="-34"/>
            </a:endParaRPr>
          </a:p>
          <a:p>
            <a:pPr marL="0" indent="0">
              <a:buNone/>
            </a:pP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Tried the tool with a similar try-out group, close to the sample or the target group that the researcher wants to study in order to use the test results to check the quality of the tool, such as the difficulty value classification power instrument accuracy.</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Reliability, Factor Analysis, Validity)</a:t>
            </a:r>
          </a:p>
          <a:p>
            <a:pPr marL="0" indent="0">
              <a:buNone/>
            </a:pPr>
            <a:r>
              <a:rPr lang="en-US" sz="2400" dirty="0">
                <a:latin typeface="Angsana New" panose="02020603050405020304" pitchFamily="18" charset="-34"/>
                <a:cs typeface="Angsana New" panose="02020603050405020304" pitchFamily="18" charset="-34"/>
              </a:rPr>
              <a:t>4.</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Improve and modify the tool according to the advice of the project consultant and expert advice</a:t>
            </a:r>
            <a:endParaRPr lang="th-TH" sz="2400" dirty="0">
              <a:latin typeface="Angsana New" panose="02020603050405020304" pitchFamily="18" charset="-34"/>
              <a:cs typeface="Angsana New" panose="02020603050405020304" pitchFamily="18" charset="-34"/>
            </a:endParaRPr>
          </a:p>
          <a:p>
            <a:pPr marL="0" indent="0">
              <a:buNone/>
            </a:pPr>
            <a:r>
              <a:rPr lang="en-US" sz="2400" dirty="0">
                <a:latin typeface="Angsana New" panose="02020603050405020304" pitchFamily="18" charset="-34"/>
                <a:cs typeface="Angsana New" panose="02020603050405020304" pitchFamily="18" charset="-34"/>
              </a:rPr>
              <a:t>5.</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Prepare complete research tools, for example, if it is a questionnaire, it should be published completely and accurately ready to be used to collect data in the field</a:t>
            </a:r>
            <a:endParaRPr lang="th-TH" sz="2400" dirty="0">
              <a:latin typeface="Angsana New" panose="02020603050405020304" pitchFamily="18" charset="-34"/>
              <a:cs typeface="Angsana New" panose="02020603050405020304" pitchFamily="18" charset="-34"/>
            </a:endParaRPr>
          </a:p>
          <a:p>
            <a:pPr marL="0" indent="0" defTabSz="631825">
              <a:buNone/>
            </a:pP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In conducting the research, the researcher must provide details about the types of tools used. This is because each research may have a range of required information. This requires the use of various data collection tools. The most popular tools used in social science research are questionnaires and interviews.</a:t>
            </a:r>
            <a:r>
              <a:rPr lang="th-TH" sz="2400" dirty="0">
                <a:latin typeface="Angsana New" panose="02020603050405020304" pitchFamily="18" charset="-34"/>
                <a:cs typeface="Angsana New" panose="02020603050405020304" pitchFamily="18" charset="-34"/>
              </a:rPr>
              <a:t> </a:t>
            </a:r>
            <a:endParaRPr lang="en-US"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9113118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3AB1BA0-7112-4B4F-A2A1-2130714CA2C1}"/>
              </a:ext>
            </a:extLst>
          </p:cNvPr>
          <p:cNvSpPr>
            <a:spLocks noGrp="1"/>
          </p:cNvSpPr>
          <p:nvPr>
            <p:ph type="title"/>
          </p:nvPr>
        </p:nvSpPr>
        <p:spPr>
          <a:xfrm>
            <a:off x="838200" y="539299"/>
            <a:ext cx="10515600" cy="817632"/>
          </a:xfrm>
        </p:spPr>
        <p:txBody>
          <a:bodyPr>
            <a:normAutofit/>
          </a:bodyPr>
          <a:lstStyle/>
          <a:p>
            <a:r>
              <a:rPr lang="en-US" sz="2800" b="1" dirty="0">
                <a:latin typeface="Angsana New" panose="02020603050405020304" pitchFamily="18" charset="-34"/>
                <a:cs typeface="Angsana New" panose="02020603050405020304" pitchFamily="18" charset="-34"/>
              </a:rPr>
              <a:t>4.2 Questionnaire creation</a:t>
            </a:r>
          </a:p>
        </p:txBody>
      </p:sp>
      <p:sp>
        <p:nvSpPr>
          <p:cNvPr id="3" name="ตัวแทนเนื้อหา 2">
            <a:extLst>
              <a:ext uri="{FF2B5EF4-FFF2-40B4-BE49-F238E27FC236}">
                <a16:creationId xmlns:a16="http://schemas.microsoft.com/office/drawing/2014/main" id="{38049856-6E2E-4EF0-9CAA-1819FEDE4AAE}"/>
              </a:ext>
            </a:extLst>
          </p:cNvPr>
          <p:cNvSpPr>
            <a:spLocks noGrp="1"/>
          </p:cNvSpPr>
          <p:nvPr>
            <p:ph idx="1"/>
          </p:nvPr>
        </p:nvSpPr>
        <p:spPr>
          <a:xfrm>
            <a:off x="838199" y="1589926"/>
            <a:ext cx="10689771" cy="4873349"/>
          </a:xfrm>
        </p:spPr>
        <p:txBody>
          <a:bodyPr>
            <a:normAutofit/>
          </a:bodyPr>
          <a:lstStyle/>
          <a:p>
            <a:pPr marL="0" indent="517525">
              <a:buNone/>
            </a:pPr>
            <a:r>
              <a:rPr lang="en-US" sz="1800" dirty="0">
                <a:solidFill>
                  <a:srgbClr val="202124"/>
                </a:solidFill>
                <a:effectLst/>
                <a:latin typeface="inherit"/>
                <a:ea typeface="Calibri" panose="020F0502020204030204" pitchFamily="34" charset="0"/>
                <a:cs typeface="Cordia New" panose="020B0304020202020204" pitchFamily="34" charset="-34"/>
              </a:rPr>
              <a:t>An effective questionnaire will help the researcher collect data that meets the research objectives. Reduce redundant work budget savings and time of data collection. Therefore, to create an effective questionnaire, the following steps are taken.</a:t>
            </a:r>
          </a:p>
          <a:p>
            <a:pPr marL="0" indent="517525">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Questionnaire planning process</a:t>
            </a:r>
            <a:endParaRPr lang="th-TH" dirty="0">
              <a:latin typeface="Angsana New" panose="02020603050405020304" pitchFamily="18" charset="-34"/>
              <a:cs typeface="Angsana New" panose="02020603050405020304" pitchFamily="18" charset="-34"/>
            </a:endParaRPr>
          </a:p>
          <a:p>
            <a:pPr marL="0" indent="746125">
              <a:buNone/>
            </a:pPr>
            <a:r>
              <a:rPr lang="en-US" sz="1800" dirty="0">
                <a:solidFill>
                  <a:srgbClr val="202124"/>
                </a:solidFill>
                <a:effectLst/>
                <a:latin typeface="inherit"/>
                <a:ea typeface="Calibri" panose="020F0502020204030204" pitchFamily="34" charset="0"/>
                <a:cs typeface="Cordia New" panose="020B0304020202020204" pitchFamily="34" charset="-34"/>
              </a:rPr>
              <a:t>The researcher must take into account the objectives of the research. What do you want from this research? What are the theories involved? in order to use such information to define the questionnaire frame of the questionnaire in addition, the researcher must consider the type of information required as well as data analysis methods to be used to determine the operational guidelines.</a:t>
            </a:r>
            <a:endParaRPr lang="th-TH" dirty="0">
              <a:latin typeface="Angsana New" panose="02020603050405020304" pitchFamily="18" charset="-34"/>
              <a:cs typeface="Angsana New" panose="02020603050405020304" pitchFamily="18" charset="-34"/>
            </a:endParaRPr>
          </a:p>
          <a:p>
            <a:pPr marL="0" indent="746125">
              <a:buNone/>
            </a:pPr>
            <a:r>
              <a:rPr lang="en-US" sz="1800" dirty="0">
                <a:solidFill>
                  <a:srgbClr val="202124"/>
                </a:solidFill>
                <a:effectLst/>
                <a:latin typeface="inherit"/>
                <a:ea typeface="Calibri" panose="020F0502020204030204" pitchFamily="34" charset="0"/>
                <a:cs typeface="Cordia New" panose="020B0304020202020204" pitchFamily="34" charset="-34"/>
              </a:rPr>
              <a:t>The questionnaire questions must be able to relate to the research objectives. Therefore, every question created must have a purpose of asking for what. What do you get from the question? Is the question consistent with the objectives of the research? How many topics can each objective be broken down into? and each topic divided into how many questions as the following diagram.</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2693845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กล่องข้อความ 3">
            <a:extLst>
              <a:ext uri="{FF2B5EF4-FFF2-40B4-BE49-F238E27FC236}">
                <a16:creationId xmlns:a16="http://schemas.microsoft.com/office/drawing/2014/main" id="{606EF813-9710-4E8A-AD97-11900EA114CC}"/>
              </a:ext>
            </a:extLst>
          </p:cNvPr>
          <p:cNvSpPr txBox="1"/>
          <p:nvPr/>
        </p:nvSpPr>
        <p:spPr>
          <a:xfrm>
            <a:off x="1191040" y="2383902"/>
            <a:ext cx="1987826" cy="1015663"/>
          </a:xfrm>
          <a:prstGeom prst="rect">
            <a:avLst/>
          </a:prstGeom>
          <a:noFill/>
        </p:spPr>
        <p:txBody>
          <a:bodyPr wrap="square" rtlCol="0">
            <a:spAutoFit/>
          </a:bodyPr>
          <a:lstStyle/>
          <a:p>
            <a:pPr algn="ctr"/>
            <a:r>
              <a:rPr lang="en-US" sz="2000" b="1" dirty="0">
                <a:latin typeface="Angsana New" panose="02020603050405020304" pitchFamily="18" charset="-34"/>
                <a:cs typeface="Angsana New" panose="02020603050405020304" pitchFamily="18" charset="-34"/>
              </a:rPr>
              <a:t>Objective</a:t>
            </a:r>
            <a:endParaRPr lang="th-TH" sz="2000" b="1" dirty="0">
              <a:latin typeface="Angsana New" panose="02020603050405020304" pitchFamily="18" charset="-34"/>
              <a:cs typeface="Angsana New" panose="02020603050405020304" pitchFamily="18" charset="-34"/>
            </a:endParaRPr>
          </a:p>
          <a:p>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To study the behavior of buying package tour.</a:t>
            </a:r>
          </a:p>
        </p:txBody>
      </p:sp>
      <p:sp>
        <p:nvSpPr>
          <p:cNvPr id="5" name="กล่องข้อความ 4">
            <a:extLst>
              <a:ext uri="{FF2B5EF4-FFF2-40B4-BE49-F238E27FC236}">
                <a16:creationId xmlns:a16="http://schemas.microsoft.com/office/drawing/2014/main" id="{0DF1F000-B097-4B7D-8ED3-B088590370F3}"/>
              </a:ext>
            </a:extLst>
          </p:cNvPr>
          <p:cNvSpPr txBox="1"/>
          <p:nvPr/>
        </p:nvSpPr>
        <p:spPr>
          <a:xfrm>
            <a:off x="4108174" y="1575138"/>
            <a:ext cx="1987826" cy="707886"/>
          </a:xfrm>
          <a:prstGeom prst="rect">
            <a:avLst/>
          </a:prstGeom>
          <a:noFill/>
          <a:ln>
            <a:solidFill>
              <a:schemeClr val="accent1"/>
            </a:solidFill>
          </a:ln>
        </p:spPr>
        <p:txBody>
          <a:bodyPr wrap="square" rtlCol="0">
            <a:spAutoFit/>
          </a:bodyPr>
          <a:lstStyle/>
          <a:p>
            <a:pPr algn="ctr"/>
            <a:r>
              <a:rPr lang="en-US" sz="2000" b="1" dirty="0">
                <a:latin typeface="Angsana New" panose="02020603050405020304" pitchFamily="18" charset="-34"/>
                <a:cs typeface="Angsana New" panose="02020603050405020304" pitchFamily="18" charset="-34"/>
              </a:rPr>
              <a:t>Topic 1</a:t>
            </a:r>
            <a:endParaRPr lang="th-TH" sz="2000" b="1" dirty="0">
              <a:latin typeface="Angsana New" panose="02020603050405020304" pitchFamily="18" charset="-34"/>
              <a:cs typeface="Angsana New" panose="02020603050405020304" pitchFamily="18" charset="-34"/>
            </a:endParaRPr>
          </a:p>
          <a:p>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Price of Package Tour</a:t>
            </a:r>
          </a:p>
        </p:txBody>
      </p:sp>
      <p:sp>
        <p:nvSpPr>
          <p:cNvPr id="6" name="กล่องข้อความ 5">
            <a:extLst>
              <a:ext uri="{FF2B5EF4-FFF2-40B4-BE49-F238E27FC236}">
                <a16:creationId xmlns:a16="http://schemas.microsoft.com/office/drawing/2014/main" id="{882BCC2F-AAF0-4906-8304-A113E2AC42D1}"/>
              </a:ext>
            </a:extLst>
          </p:cNvPr>
          <p:cNvSpPr txBox="1"/>
          <p:nvPr/>
        </p:nvSpPr>
        <p:spPr>
          <a:xfrm>
            <a:off x="4108174" y="2537792"/>
            <a:ext cx="1987826" cy="707886"/>
          </a:xfrm>
          <a:prstGeom prst="rect">
            <a:avLst/>
          </a:prstGeom>
          <a:noFill/>
          <a:ln>
            <a:solidFill>
              <a:schemeClr val="accent1"/>
            </a:solidFill>
          </a:ln>
        </p:spPr>
        <p:txBody>
          <a:bodyPr wrap="square" rtlCol="0">
            <a:spAutoFit/>
          </a:bodyPr>
          <a:lstStyle/>
          <a:p>
            <a:pPr algn="ctr"/>
            <a:r>
              <a:rPr lang="en-US" sz="2000" b="1" dirty="0">
                <a:latin typeface="Angsana New" panose="02020603050405020304" pitchFamily="18" charset="-34"/>
                <a:cs typeface="Angsana New" panose="02020603050405020304" pitchFamily="18" charset="-34"/>
              </a:rPr>
              <a:t>Topic 2</a:t>
            </a:r>
            <a:endParaRPr lang="th-TH" sz="2000" b="1" dirty="0">
              <a:latin typeface="Angsana New" panose="02020603050405020304" pitchFamily="18" charset="-34"/>
              <a:cs typeface="Angsana New" panose="02020603050405020304" pitchFamily="18" charset="-34"/>
            </a:endParaRPr>
          </a:p>
          <a:p>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Travel time</a:t>
            </a:r>
          </a:p>
        </p:txBody>
      </p:sp>
      <p:sp>
        <p:nvSpPr>
          <p:cNvPr id="7" name="กล่องข้อความ 6">
            <a:extLst>
              <a:ext uri="{FF2B5EF4-FFF2-40B4-BE49-F238E27FC236}">
                <a16:creationId xmlns:a16="http://schemas.microsoft.com/office/drawing/2014/main" id="{4EBA99C2-5EB5-454D-9EF7-E046E2B0D332}"/>
              </a:ext>
            </a:extLst>
          </p:cNvPr>
          <p:cNvSpPr txBox="1"/>
          <p:nvPr/>
        </p:nvSpPr>
        <p:spPr>
          <a:xfrm>
            <a:off x="4108174" y="3500446"/>
            <a:ext cx="1987826" cy="707886"/>
          </a:xfrm>
          <a:prstGeom prst="rect">
            <a:avLst/>
          </a:prstGeom>
          <a:noFill/>
          <a:ln>
            <a:solidFill>
              <a:schemeClr val="accent1"/>
            </a:solidFill>
          </a:ln>
        </p:spPr>
        <p:txBody>
          <a:bodyPr wrap="square" rtlCol="0">
            <a:spAutoFit/>
          </a:bodyPr>
          <a:lstStyle/>
          <a:p>
            <a:pPr algn="ctr"/>
            <a:r>
              <a:rPr lang="en-US" sz="2000" b="1" dirty="0">
                <a:latin typeface="Angsana New" panose="02020603050405020304" pitchFamily="18" charset="-34"/>
                <a:cs typeface="Angsana New" panose="02020603050405020304" pitchFamily="18" charset="-34"/>
              </a:rPr>
              <a:t>Topic 3</a:t>
            </a:r>
            <a:endParaRPr lang="th-TH" sz="2000" b="1" dirty="0">
              <a:latin typeface="Angsana New" panose="02020603050405020304" pitchFamily="18" charset="-34"/>
              <a:cs typeface="Angsana New" panose="02020603050405020304" pitchFamily="18" charset="-34"/>
            </a:endParaRPr>
          </a:p>
          <a:p>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Cleanliness </a:t>
            </a:r>
          </a:p>
        </p:txBody>
      </p:sp>
      <p:sp>
        <p:nvSpPr>
          <p:cNvPr id="8" name="กล่องข้อความ 7">
            <a:extLst>
              <a:ext uri="{FF2B5EF4-FFF2-40B4-BE49-F238E27FC236}">
                <a16:creationId xmlns:a16="http://schemas.microsoft.com/office/drawing/2014/main" id="{C9CA8A86-C7D8-44FC-815C-B83E5361087F}"/>
              </a:ext>
            </a:extLst>
          </p:cNvPr>
          <p:cNvSpPr txBox="1"/>
          <p:nvPr/>
        </p:nvSpPr>
        <p:spPr>
          <a:xfrm>
            <a:off x="6735417" y="1267361"/>
            <a:ext cx="3670852" cy="1015663"/>
          </a:xfrm>
          <a:prstGeom prst="rect">
            <a:avLst/>
          </a:prstGeom>
          <a:noFill/>
          <a:ln>
            <a:solidFill>
              <a:schemeClr val="accent1"/>
            </a:solidFill>
          </a:ln>
        </p:spPr>
        <p:txBody>
          <a:bodyPr wrap="square" rtlCol="0">
            <a:spAutoFit/>
          </a:bodyPr>
          <a:lstStyle/>
          <a:p>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Package tour price</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are reasonable.</a:t>
            </a:r>
            <a:endParaRPr lang="th-TH" sz="2000" dirty="0">
              <a:latin typeface="Angsana New" panose="02020603050405020304" pitchFamily="18" charset="-34"/>
              <a:cs typeface="Angsana New" panose="02020603050405020304" pitchFamily="18" charset="-34"/>
            </a:endParaRPr>
          </a:p>
          <a:p>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There are attractive promotions.</a:t>
            </a:r>
            <a:endParaRPr lang="th-TH" sz="2000" dirty="0">
              <a:latin typeface="Angsana New" panose="02020603050405020304" pitchFamily="18" charset="-34"/>
              <a:cs typeface="Angsana New" panose="02020603050405020304" pitchFamily="18" charset="-34"/>
            </a:endParaRPr>
          </a:p>
          <a:p>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Installments can paid via credit card.</a:t>
            </a:r>
          </a:p>
        </p:txBody>
      </p:sp>
      <p:sp>
        <p:nvSpPr>
          <p:cNvPr id="9" name="กล่องข้อความ 8">
            <a:extLst>
              <a:ext uri="{FF2B5EF4-FFF2-40B4-BE49-F238E27FC236}">
                <a16:creationId xmlns:a16="http://schemas.microsoft.com/office/drawing/2014/main" id="{47DFBBFE-C641-412F-8F9B-01ECDF89938C}"/>
              </a:ext>
            </a:extLst>
          </p:cNvPr>
          <p:cNvSpPr txBox="1"/>
          <p:nvPr/>
        </p:nvSpPr>
        <p:spPr>
          <a:xfrm>
            <a:off x="6735417" y="2380546"/>
            <a:ext cx="3670852" cy="1015663"/>
          </a:xfrm>
          <a:prstGeom prst="rect">
            <a:avLst/>
          </a:prstGeom>
          <a:noFill/>
          <a:ln>
            <a:solidFill>
              <a:schemeClr val="accent1"/>
            </a:solidFill>
          </a:ln>
        </p:spPr>
        <p:txBody>
          <a:bodyPr wrap="square" rtlCol="0">
            <a:spAutoFit/>
          </a:bodyPr>
          <a:lstStyle/>
          <a:p>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Travel time is appropriate.</a:t>
            </a:r>
            <a:endParaRPr lang="th-TH" sz="2000" dirty="0">
              <a:latin typeface="Angsana New" panose="02020603050405020304" pitchFamily="18" charset="-34"/>
              <a:cs typeface="Angsana New" panose="02020603050405020304" pitchFamily="18" charset="-34"/>
            </a:endParaRPr>
          </a:p>
          <a:p>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The travel period coincides with holidays.</a:t>
            </a:r>
            <a:endParaRPr lang="th-TH" sz="2000" dirty="0">
              <a:latin typeface="Angsana New" panose="02020603050405020304" pitchFamily="18" charset="-34"/>
              <a:cs typeface="Angsana New" panose="02020603050405020304" pitchFamily="18" charset="-34"/>
            </a:endParaRPr>
          </a:p>
          <a:p>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Able to adjust travel time.</a:t>
            </a:r>
          </a:p>
        </p:txBody>
      </p:sp>
      <p:sp>
        <p:nvSpPr>
          <p:cNvPr id="10" name="กล่องข้อความ 9">
            <a:extLst>
              <a:ext uri="{FF2B5EF4-FFF2-40B4-BE49-F238E27FC236}">
                <a16:creationId xmlns:a16="http://schemas.microsoft.com/office/drawing/2014/main" id="{32CA675C-F85B-4236-95D8-472FB894D906}"/>
              </a:ext>
            </a:extLst>
          </p:cNvPr>
          <p:cNvSpPr txBox="1"/>
          <p:nvPr/>
        </p:nvSpPr>
        <p:spPr>
          <a:xfrm>
            <a:off x="6735417" y="3537228"/>
            <a:ext cx="3670852" cy="1015663"/>
          </a:xfrm>
          <a:prstGeom prst="rect">
            <a:avLst/>
          </a:prstGeom>
          <a:noFill/>
          <a:ln>
            <a:solidFill>
              <a:schemeClr val="accent1"/>
            </a:solidFill>
          </a:ln>
        </p:spPr>
        <p:txBody>
          <a:bodyPr wrap="square" rtlCol="0">
            <a:spAutoFit/>
          </a:bodyPr>
          <a:lstStyle/>
          <a:p>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The hotel accommodation is convenient.</a:t>
            </a:r>
            <a:endParaRPr lang="th-TH" sz="2000" dirty="0">
              <a:latin typeface="Angsana New" panose="02020603050405020304" pitchFamily="18" charset="-34"/>
              <a:cs typeface="Angsana New" panose="02020603050405020304" pitchFamily="18" charset="-34"/>
            </a:endParaRPr>
          </a:p>
          <a:p>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Airline quality and service.</a:t>
            </a:r>
            <a:endParaRPr lang="th-TH" sz="2000" dirty="0">
              <a:latin typeface="Angsana New" panose="02020603050405020304" pitchFamily="18" charset="-34"/>
              <a:cs typeface="Angsana New" panose="02020603050405020304" pitchFamily="18" charset="-34"/>
            </a:endParaRPr>
          </a:p>
          <a:p>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Tour leader service.</a:t>
            </a:r>
          </a:p>
        </p:txBody>
      </p:sp>
      <p:cxnSp>
        <p:nvCxnSpPr>
          <p:cNvPr id="12" name="ตัวเชื่อมต่อตรง 11">
            <a:extLst>
              <a:ext uri="{FF2B5EF4-FFF2-40B4-BE49-F238E27FC236}">
                <a16:creationId xmlns:a16="http://schemas.microsoft.com/office/drawing/2014/main" id="{44A1CEFA-0182-4053-B993-9C9D0C6E6AD9}"/>
              </a:ext>
            </a:extLst>
          </p:cNvPr>
          <p:cNvCxnSpPr/>
          <p:nvPr/>
        </p:nvCxnSpPr>
        <p:spPr>
          <a:xfrm>
            <a:off x="3498574" y="1929081"/>
            <a:ext cx="0" cy="1925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a16="http://schemas.microsoft.com/office/drawing/2014/main" id="{0540967E-467B-493C-8068-7CF98A84AB70}"/>
              </a:ext>
            </a:extLst>
          </p:cNvPr>
          <p:cNvCxnSpPr>
            <a:endCxn id="5" idx="1"/>
          </p:cNvCxnSpPr>
          <p:nvPr/>
        </p:nvCxnSpPr>
        <p:spPr>
          <a:xfrm>
            <a:off x="3498574" y="1929081"/>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ตัวเชื่อมต่อตรง 15">
            <a:extLst>
              <a:ext uri="{FF2B5EF4-FFF2-40B4-BE49-F238E27FC236}">
                <a16:creationId xmlns:a16="http://schemas.microsoft.com/office/drawing/2014/main" id="{9079D6A1-10E0-4ACF-8462-DC8075928917}"/>
              </a:ext>
            </a:extLst>
          </p:cNvPr>
          <p:cNvCxnSpPr>
            <a:endCxn id="6" idx="1"/>
          </p:cNvCxnSpPr>
          <p:nvPr/>
        </p:nvCxnSpPr>
        <p:spPr>
          <a:xfrm>
            <a:off x="3498574" y="2891734"/>
            <a:ext cx="6096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CD626001-4D81-45AE-9846-847E8730ABC9}"/>
              </a:ext>
            </a:extLst>
          </p:cNvPr>
          <p:cNvCxnSpPr>
            <a:endCxn id="7" idx="1"/>
          </p:cNvCxnSpPr>
          <p:nvPr/>
        </p:nvCxnSpPr>
        <p:spPr>
          <a:xfrm>
            <a:off x="3498574" y="3854389"/>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3299CC90-57BB-4462-945F-6A5ABD4CE4F4}"/>
              </a:ext>
            </a:extLst>
          </p:cNvPr>
          <p:cNvCxnSpPr>
            <a:stCxn id="5" idx="3"/>
          </p:cNvCxnSpPr>
          <p:nvPr/>
        </p:nvCxnSpPr>
        <p:spPr>
          <a:xfrm>
            <a:off x="6096000" y="1929081"/>
            <a:ext cx="6394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93FA8131-024E-41C7-BBB2-7B7C30CAAEE9}"/>
              </a:ext>
            </a:extLst>
          </p:cNvPr>
          <p:cNvCxnSpPr>
            <a:stCxn id="6" idx="3"/>
            <a:endCxn id="9" idx="1"/>
          </p:cNvCxnSpPr>
          <p:nvPr/>
        </p:nvCxnSpPr>
        <p:spPr>
          <a:xfrm flipV="1">
            <a:off x="6096000" y="2888378"/>
            <a:ext cx="639417" cy="3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BEF2D8BF-2BA9-48B4-8D4D-DC46854837AE}"/>
              </a:ext>
            </a:extLst>
          </p:cNvPr>
          <p:cNvCxnSpPr>
            <a:stCxn id="7" idx="3"/>
          </p:cNvCxnSpPr>
          <p:nvPr/>
        </p:nvCxnSpPr>
        <p:spPr>
          <a:xfrm>
            <a:off x="6096000" y="3854389"/>
            <a:ext cx="63941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887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3AE00268-3600-4F0A-83FF-8FD4047FC012}"/>
              </a:ext>
            </a:extLst>
          </p:cNvPr>
          <p:cNvSpPr>
            <a:spLocks noGrp="1"/>
          </p:cNvSpPr>
          <p:nvPr>
            <p:ph idx="1"/>
          </p:nvPr>
        </p:nvSpPr>
        <p:spPr>
          <a:xfrm>
            <a:off x="838200" y="762138"/>
            <a:ext cx="10515600" cy="5569088"/>
          </a:xfrm>
        </p:spPr>
        <p:txBody>
          <a:bodyPr>
            <a:noAutofit/>
          </a:bodyPr>
          <a:lstStyle/>
          <a:p>
            <a:pPr marL="0" indent="0">
              <a:buNone/>
            </a:pP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Question type selection process</a:t>
            </a:r>
            <a:endParaRPr lang="th-TH" sz="2000" dirty="0">
              <a:latin typeface="Angsana New" panose="02020603050405020304" pitchFamily="18" charset="-34"/>
              <a:cs typeface="Angsana New" panose="02020603050405020304" pitchFamily="18" charset="-34"/>
            </a:endParaRPr>
          </a:p>
          <a:p>
            <a:pPr marL="0" indent="228600">
              <a:buNone/>
            </a:pP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Once the issues and objectives of the questions have been clearly defined, the next step is to select the type of questions used in the questionnaire. There are generally 2 types:</a:t>
            </a:r>
            <a:endParaRPr lang="th-TH" sz="2000" dirty="0">
              <a:latin typeface="Angsana New" panose="02020603050405020304" pitchFamily="18" charset="-34"/>
              <a:cs typeface="Angsana New" panose="02020603050405020304" pitchFamily="18" charset="-34"/>
            </a:endParaRPr>
          </a:p>
          <a:p>
            <a:pPr marL="0" indent="228600">
              <a:buNone/>
            </a:pP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Open-ended Question;</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This type of question is limited in that it takes a long time to answer. Respondents must think carefully in their responses. Some questions may be difficult to answer. As a result, the respondents are reluctant to answer. Sometimes the answers obtained do not meet the researcher's needs. In practice, researchers often use this type of question in a preliminary survey from a sample</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to use the obtained information to create a closed-ended questionnaire or add it to the suggestion section of the questionnaire.</a:t>
            </a:r>
            <a:endParaRPr lang="th-TH" sz="2000" dirty="0">
              <a:latin typeface="Angsana New" panose="02020603050405020304" pitchFamily="18" charset="-34"/>
              <a:cs typeface="Angsana New" panose="02020603050405020304" pitchFamily="18" charset="-34"/>
            </a:endParaRPr>
          </a:p>
          <a:p>
            <a:pPr marL="0" indent="396875">
              <a:buNone/>
            </a:pP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An example of creating an open-ended question.</a:t>
            </a:r>
          </a:p>
          <a:p>
            <a:pPr marL="0" indent="396875">
              <a:buNone/>
            </a:pP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What is your suggestion about the tourism program and services of the company</a:t>
            </a:r>
            <a:r>
              <a:rPr lang="en-US" sz="2000" dirty="0">
                <a:solidFill>
                  <a:srgbClr val="202124"/>
                </a:solidFill>
                <a:latin typeface="Angsana New" panose="02020603050405020304" pitchFamily="18" charset="-34"/>
                <a:ea typeface="Calibri" panose="020F0502020204030204" pitchFamily="34" charset="0"/>
                <a:cs typeface="Angsana New" panose="02020603050405020304" pitchFamily="18" charset="-34"/>
              </a:rPr>
              <a:t>?</a:t>
            </a:r>
            <a:endParaRPr lang="th-TH" sz="2000" dirty="0">
              <a:latin typeface="Angsana New" panose="02020603050405020304" pitchFamily="18" charset="-34"/>
              <a:cs typeface="Angsana New" panose="02020603050405020304" pitchFamily="18" charset="-34"/>
            </a:endParaRPr>
          </a:p>
          <a:p>
            <a:pPr marL="0" indent="625475">
              <a:buNone/>
            </a:pPr>
            <a:r>
              <a:rPr lang="en-US" sz="2000" dirty="0">
                <a:latin typeface="Angsana New" panose="02020603050405020304" pitchFamily="18" charset="-34"/>
                <a:cs typeface="Angsana New" panose="02020603050405020304" pitchFamily="18" charset="-34"/>
              </a:rPr>
              <a:t>1.1 ……………………………………………………………………………………………………………………….</a:t>
            </a:r>
          </a:p>
          <a:p>
            <a:pPr marL="0" indent="625475">
              <a:buNone/>
            </a:pPr>
            <a:r>
              <a:rPr lang="en-US" sz="2000" dirty="0">
                <a:latin typeface="Angsana New" panose="02020603050405020304" pitchFamily="18" charset="-34"/>
                <a:cs typeface="Angsana New" panose="02020603050405020304" pitchFamily="18" charset="-34"/>
              </a:rPr>
              <a:t>1.2 ……………………………………………………………………………………………………………………….</a:t>
            </a:r>
          </a:p>
          <a:p>
            <a:pPr marL="0" indent="625475">
              <a:buNone/>
            </a:pPr>
            <a:r>
              <a:rPr lang="en-US" sz="2000" dirty="0">
                <a:latin typeface="Angsana New" panose="02020603050405020304" pitchFamily="18" charset="-34"/>
                <a:cs typeface="Angsana New" panose="02020603050405020304" pitchFamily="18" charset="-34"/>
              </a:rPr>
              <a:t>1.3 ……………………………………………………………………………………………………………………….</a:t>
            </a:r>
          </a:p>
          <a:p>
            <a:pPr marL="0" indent="396875">
              <a:buNone/>
            </a:pP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Do you have any suggestions about the company's promotions and installment payment for the tour</a:t>
            </a:r>
            <a:r>
              <a:rPr lang="en-US" sz="2000" dirty="0">
                <a:solidFill>
                  <a:srgbClr val="202124"/>
                </a:solidFill>
                <a:latin typeface="Angsana New" panose="02020603050405020304" pitchFamily="18" charset="-34"/>
                <a:ea typeface="Calibri" panose="020F0502020204030204" pitchFamily="34" charset="0"/>
                <a:cs typeface="Angsana New" panose="02020603050405020304" pitchFamily="18" charset="-34"/>
              </a:rPr>
              <a:t>?</a:t>
            </a:r>
            <a:endParaRPr lang="th-TH" sz="2000" dirty="0">
              <a:latin typeface="Angsana New" panose="02020603050405020304" pitchFamily="18" charset="-34"/>
              <a:cs typeface="Angsana New" panose="02020603050405020304" pitchFamily="18" charset="-34"/>
            </a:endParaRPr>
          </a:p>
          <a:p>
            <a:pPr marL="0" indent="576263">
              <a:buNone/>
            </a:pPr>
            <a:r>
              <a:rPr lang="en-US" sz="2000" dirty="0">
                <a:latin typeface="Angsana New" panose="02020603050405020304" pitchFamily="18" charset="-34"/>
                <a:cs typeface="Angsana New" panose="02020603050405020304" pitchFamily="18" charset="-34"/>
              </a:rPr>
              <a:t>2.1 …………………………………………………………………………………………………………………………</a:t>
            </a:r>
          </a:p>
          <a:p>
            <a:pPr marL="0" indent="576263">
              <a:buNone/>
            </a:pPr>
            <a:r>
              <a:rPr lang="en-US" sz="2000" dirty="0">
                <a:latin typeface="Angsana New" panose="02020603050405020304" pitchFamily="18" charset="-34"/>
                <a:cs typeface="Angsana New" panose="02020603050405020304" pitchFamily="18" charset="-34"/>
              </a:rPr>
              <a:t>2.2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t>
            </a:r>
          </a:p>
          <a:p>
            <a:pPr marL="0" indent="576263">
              <a:buNone/>
            </a:pPr>
            <a:r>
              <a:rPr lang="en-US" sz="2000" dirty="0">
                <a:latin typeface="Angsana New" panose="02020603050405020304" pitchFamily="18" charset="-34"/>
                <a:cs typeface="Angsana New" panose="02020603050405020304" pitchFamily="18" charset="-34"/>
              </a:rPr>
              <a:t>2.3 …………………………………………………………………………………………………………………………..</a:t>
            </a:r>
            <a:endParaRPr lang="th-TH" sz="2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5826476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3C1B5870-A03E-4E8E-9F06-B4F3A13E016B}"/>
              </a:ext>
            </a:extLst>
          </p:cNvPr>
          <p:cNvSpPr>
            <a:spLocks noGrp="1"/>
          </p:cNvSpPr>
          <p:nvPr>
            <p:ph idx="1"/>
          </p:nvPr>
        </p:nvSpPr>
        <p:spPr>
          <a:xfrm>
            <a:off x="838200" y="318053"/>
            <a:ext cx="10515600" cy="5883964"/>
          </a:xfrm>
        </p:spPr>
        <p:txBody>
          <a:bodyPr>
            <a:noAutofit/>
          </a:bodyPr>
          <a:lstStyle/>
          <a:p>
            <a:pPr marL="0" indent="347663">
              <a:lnSpc>
                <a:spcPct val="120000"/>
              </a:lnSpc>
              <a:spcBef>
                <a:spcPts val="0"/>
              </a:spcBef>
              <a:buNone/>
            </a:pPr>
            <a:r>
              <a:rPr lang="en-US" sz="1800" dirty="0">
                <a:latin typeface="Angsana New" panose="02020603050405020304" pitchFamily="18" charset="-34"/>
                <a:cs typeface="Angsana New" panose="02020603050405020304" pitchFamily="18" charset="-34"/>
              </a:rPr>
              <a:t>2</a:t>
            </a:r>
            <a:r>
              <a:rPr lang="th-TH" sz="1800" dirty="0">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Close-ended Question</a:t>
            </a:r>
            <a:r>
              <a:rPr lang="th-TH" sz="1800" dirty="0">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It is a predetermined question. so that respondents can choose the answers that match their opinions; however, closed-ended questionnaires There may be some limitations, for example, the answer given does not meet the requirements. and attitude of respondents causing the information to be wrong from the truth lack of creativity and different perspectives because a clear answer has already been set</a:t>
            </a:r>
          </a:p>
          <a:p>
            <a:pPr marL="0" indent="576263">
              <a:lnSpc>
                <a:spcPct val="120000"/>
              </a:lnSpc>
              <a:spcBef>
                <a:spcPts val="0"/>
              </a:spcBef>
              <a:buNone/>
            </a:pPr>
            <a:r>
              <a:rPr lang="en-US" sz="1800" dirty="0">
                <a:latin typeface="Angsana New" panose="02020603050405020304" pitchFamily="18" charset="-34"/>
                <a:cs typeface="Angsana New" panose="02020603050405020304" pitchFamily="18" charset="-34"/>
              </a:rPr>
              <a:t>Types of closed-ended questions Can be divided as follows</a:t>
            </a:r>
          </a:p>
          <a:p>
            <a:pPr marL="0" indent="576263">
              <a:lnSpc>
                <a:spcPct val="120000"/>
              </a:lnSpc>
              <a:spcBef>
                <a:spcPts val="0"/>
              </a:spcBef>
              <a:buNone/>
            </a:pPr>
            <a:r>
              <a:rPr lang="en-US" sz="1800" dirty="0">
                <a:latin typeface="Angsana New" panose="02020603050405020304" pitchFamily="18" charset="-34"/>
                <a:cs typeface="Angsana New" panose="02020603050405020304" pitchFamily="18" charset="-34"/>
              </a:rPr>
              <a:t>(a) Questions to be accepted or rejected (Yes-No Question):  </a:t>
            </a:r>
          </a:p>
          <a:p>
            <a:pPr marL="0" indent="576263">
              <a:lnSpc>
                <a:spcPct val="120000"/>
              </a:lnSpc>
              <a:spcBef>
                <a:spcPts val="0"/>
              </a:spcBef>
              <a:buNone/>
            </a:pPr>
            <a:r>
              <a:rPr lang="en-US" sz="1800" dirty="0">
                <a:latin typeface="Angsana New" panose="02020603050405020304" pitchFamily="18" charset="-34"/>
                <a:cs typeface="Angsana New" panose="02020603050405020304" pitchFamily="18" charset="-34"/>
              </a:rPr>
              <a:t> Yes  No  Good  Poor  Value  Not Worth  Fair  Inappropriate</a:t>
            </a:r>
          </a:p>
          <a:p>
            <a:pPr marL="0" indent="576263">
              <a:lnSpc>
                <a:spcPct val="120000"/>
              </a:lnSpc>
              <a:spcBef>
                <a:spcPts val="0"/>
              </a:spcBef>
              <a:buNone/>
            </a:pPr>
            <a:r>
              <a:rPr lang="en-US" sz="1800" dirty="0">
                <a:latin typeface="Angsana New" panose="02020603050405020304" pitchFamily="18" charset="-34"/>
                <a:cs typeface="Angsana New" panose="02020603050405020304" pitchFamily="18" charset="-34"/>
              </a:rPr>
              <a:t>(b) Questions to choose from (Respondents may be assigned to choose 1 or more than 1 item)How do you know Thonburi University?</a:t>
            </a:r>
          </a:p>
          <a:p>
            <a:pPr marL="0" indent="576263">
              <a:lnSpc>
                <a:spcPct val="120000"/>
              </a:lnSpc>
              <a:spcBef>
                <a:spcPts val="0"/>
              </a:spcBef>
              <a:buNone/>
            </a:pPr>
            <a:r>
              <a:rPr lang="en-US" sz="1800" dirty="0">
                <a:latin typeface="Angsana New" panose="02020603050405020304" pitchFamily="18" charset="-34"/>
                <a:cs typeface="Angsana New" panose="02020603050405020304" pitchFamily="18" charset="-34"/>
              </a:rPr>
              <a:t> From university press materials  From educational TV programs  From friends, alumni</a:t>
            </a:r>
          </a:p>
          <a:p>
            <a:pPr marL="0" indent="576263">
              <a:lnSpc>
                <a:spcPct val="120000"/>
              </a:lnSpc>
              <a:spcBef>
                <a:spcPts val="0"/>
              </a:spcBef>
              <a:buNone/>
            </a:pPr>
            <a:r>
              <a:rPr lang="en-US" sz="1800" dirty="0">
                <a:latin typeface="Angsana New" panose="02020603050405020304" pitchFamily="18" charset="-34"/>
                <a:cs typeface="Angsana New" panose="02020603050405020304" pitchFamily="18" charset="-34"/>
              </a:rPr>
              <a:t> From Web JobDb.com  From university personnel  Other, please specify................................. .........................</a:t>
            </a:r>
          </a:p>
          <a:p>
            <a:pPr marL="0" indent="576263">
              <a:lnSpc>
                <a:spcPct val="120000"/>
              </a:lnSpc>
              <a:spcBef>
                <a:spcPts val="0"/>
              </a:spcBef>
              <a:buNone/>
            </a:pPr>
            <a:r>
              <a:rPr lang="en-US" sz="1800" dirty="0">
                <a:latin typeface="Angsana New" panose="02020603050405020304" pitchFamily="18" charset="-34"/>
                <a:cs typeface="Angsana New" panose="02020603050405020304" pitchFamily="18" charset="-34"/>
                <a:sym typeface="Symbol" panose="05050102010706020507" pitchFamily="18" charset="2"/>
              </a:rPr>
              <a:t>(c) Priority Questions It is a question that requires respondents to prioritize their answers. or prioritized 1-3Which of the following reasons did you choose to study at the university? (Put them in order from 1-5)</a:t>
            </a:r>
          </a:p>
          <a:p>
            <a:pPr marL="0" indent="576263">
              <a:lnSpc>
                <a:spcPct val="120000"/>
              </a:lnSpc>
              <a:spcBef>
                <a:spcPts val="0"/>
              </a:spcBef>
              <a:buNone/>
            </a:pPr>
            <a:r>
              <a:rPr lang="en-US" sz="1800" dirty="0">
                <a:latin typeface="Angsana New" panose="02020603050405020304" pitchFamily="18" charset="-34"/>
                <a:cs typeface="Angsana New" panose="02020603050405020304" pitchFamily="18" charset="-34"/>
                <a:sym typeface="Symbol" panose="05050102010706020507" pitchFamily="18" charset="2"/>
              </a:rPr>
              <a:t> University reputation              Teacher reputation          Courses offered and the desired faculty</a:t>
            </a:r>
          </a:p>
          <a:p>
            <a:pPr marL="0" indent="576263">
              <a:lnSpc>
                <a:spcPct val="120000"/>
              </a:lnSpc>
              <a:spcBef>
                <a:spcPts val="0"/>
              </a:spcBef>
              <a:buNone/>
            </a:pPr>
            <a:r>
              <a:rPr lang="en-US" sz="1800" dirty="0">
                <a:latin typeface="Angsana New" panose="02020603050405020304" pitchFamily="18" charset="-34"/>
                <a:cs typeface="Angsana New" panose="02020603050405020304" pitchFamily="18" charset="-34"/>
                <a:sym typeface="Symbol" panose="05050102010706020507" pitchFamily="18" charset="2"/>
              </a:rPr>
              <a:t> Convenient location to travel  Reasonable tuition fees  Can pay tuition in installments</a:t>
            </a:r>
          </a:p>
          <a:p>
            <a:pPr marL="0" indent="576263">
              <a:lnSpc>
                <a:spcPct val="120000"/>
              </a:lnSpc>
              <a:spcBef>
                <a:spcPts val="0"/>
              </a:spcBef>
              <a:buNone/>
            </a:pPr>
            <a:r>
              <a:rPr lang="en-US" sz="1800" dirty="0">
                <a:latin typeface="Angsana New" panose="02020603050405020304" pitchFamily="18" charset="-34"/>
                <a:cs typeface="Angsana New" panose="02020603050405020304" pitchFamily="18" charset="-34"/>
                <a:sym typeface="Symbol" panose="05050102010706020507" pitchFamily="18" charset="2"/>
              </a:rPr>
              <a:t> There is an environment and good facilities</a:t>
            </a:r>
          </a:p>
          <a:p>
            <a:pPr marL="0" indent="576263">
              <a:lnSpc>
                <a:spcPct val="120000"/>
              </a:lnSpc>
              <a:spcBef>
                <a:spcPts val="0"/>
              </a:spcBef>
              <a:buNone/>
            </a:pPr>
            <a:r>
              <a:rPr lang="en-US" sz="1800" dirty="0">
                <a:latin typeface="Angsana New" panose="02020603050405020304" pitchFamily="18" charset="-34"/>
                <a:cs typeface="Angsana New" panose="02020603050405020304" pitchFamily="18" charset="-34"/>
              </a:rPr>
              <a:t>(d) Rating Scale questions, for example, have options from the least to the most.</a:t>
            </a:r>
          </a:p>
          <a:p>
            <a:pPr marL="0" indent="576263">
              <a:lnSpc>
                <a:spcPct val="120000"/>
              </a:lnSpc>
              <a:spcBef>
                <a:spcPts val="0"/>
              </a:spcBef>
              <a:buNone/>
            </a:pPr>
            <a:r>
              <a:rPr lang="en-US" sz="1800" dirty="0">
                <a:latin typeface="Angsana New" panose="02020603050405020304" pitchFamily="18" charset="-34"/>
                <a:cs typeface="Angsana New" panose="02020603050405020304" pitchFamily="18" charset="-34"/>
              </a:rPr>
              <a:t>What is your level of satisfaction with the services provided by the bank loan officer?</a:t>
            </a:r>
            <a:r>
              <a:rPr lang="th-TH" sz="1800" dirty="0">
                <a:latin typeface="Angsana New" panose="02020603050405020304" pitchFamily="18" charset="-34"/>
                <a:cs typeface="Angsana New" panose="02020603050405020304" pitchFamily="18" charset="-34"/>
              </a:rPr>
              <a:t> </a:t>
            </a:r>
            <a:endParaRPr lang="en-US" sz="1800" dirty="0">
              <a:latin typeface="Angsana New" panose="02020603050405020304" pitchFamily="18" charset="-34"/>
              <a:cs typeface="Angsana New" panose="02020603050405020304" pitchFamily="18" charset="-34"/>
            </a:endParaRPr>
          </a:p>
          <a:p>
            <a:pPr marL="0" indent="576263">
              <a:lnSpc>
                <a:spcPct val="120000"/>
              </a:lnSpc>
              <a:spcBef>
                <a:spcPts val="0"/>
              </a:spcBef>
              <a:buNone/>
            </a:pPr>
            <a:r>
              <a:rPr lang="en-US" sz="1800" dirty="0">
                <a:latin typeface="Angsana New" panose="02020603050405020304" pitchFamily="18" charset="-34"/>
                <a:cs typeface="Angsana New" panose="02020603050405020304" pitchFamily="18" charset="-34"/>
              </a:rPr>
              <a:t>Lowermost</a:t>
            </a:r>
            <a:r>
              <a:rPr lang="th-TH" sz="1800" dirty="0">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    moderate</a:t>
            </a:r>
            <a:r>
              <a:rPr lang="th-TH" sz="1800" dirty="0">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   </a:t>
            </a:r>
            <a:r>
              <a:rPr lang="th-TH" sz="1800" dirty="0">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the most</a:t>
            </a:r>
          </a:p>
        </p:txBody>
      </p:sp>
      <p:cxnSp>
        <p:nvCxnSpPr>
          <p:cNvPr id="5" name="ลูกศรเชื่อมต่อแบบตรง 4">
            <a:extLst>
              <a:ext uri="{FF2B5EF4-FFF2-40B4-BE49-F238E27FC236}">
                <a16:creationId xmlns:a16="http://schemas.microsoft.com/office/drawing/2014/main" id="{812C4247-9CA8-4B52-A347-43CB379829DE}"/>
              </a:ext>
            </a:extLst>
          </p:cNvPr>
          <p:cNvCxnSpPr/>
          <p:nvPr/>
        </p:nvCxnSpPr>
        <p:spPr>
          <a:xfrm>
            <a:off x="1620078" y="6221896"/>
            <a:ext cx="5913783"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 name="ตัวเชื่อมต่อตรง 6">
            <a:extLst>
              <a:ext uri="{FF2B5EF4-FFF2-40B4-BE49-F238E27FC236}">
                <a16:creationId xmlns:a16="http://schemas.microsoft.com/office/drawing/2014/main" id="{5640B9C0-1E07-48A7-A595-CE420794E324}"/>
              </a:ext>
            </a:extLst>
          </p:cNvPr>
          <p:cNvCxnSpPr/>
          <p:nvPr/>
        </p:nvCxnSpPr>
        <p:spPr>
          <a:xfrm>
            <a:off x="3180523" y="6062870"/>
            <a:ext cx="0" cy="467139"/>
          </a:xfrm>
          <a:prstGeom prst="line">
            <a:avLst/>
          </a:prstGeom>
        </p:spPr>
        <p:style>
          <a:lnRef idx="1">
            <a:schemeClr val="dk1"/>
          </a:lnRef>
          <a:fillRef idx="0">
            <a:schemeClr val="dk1"/>
          </a:fillRef>
          <a:effectRef idx="0">
            <a:schemeClr val="dk1"/>
          </a:effectRef>
          <a:fontRef idx="minor">
            <a:schemeClr val="tx1"/>
          </a:fontRef>
        </p:style>
      </p:cxnSp>
      <p:cxnSp>
        <p:nvCxnSpPr>
          <p:cNvPr id="9" name="ตัวเชื่อมต่อตรง 8">
            <a:extLst>
              <a:ext uri="{FF2B5EF4-FFF2-40B4-BE49-F238E27FC236}">
                <a16:creationId xmlns:a16="http://schemas.microsoft.com/office/drawing/2014/main" id="{EDC31C3E-B205-44CB-9AE2-3E8D35635629}"/>
              </a:ext>
            </a:extLst>
          </p:cNvPr>
          <p:cNvCxnSpPr/>
          <p:nvPr/>
        </p:nvCxnSpPr>
        <p:spPr>
          <a:xfrm>
            <a:off x="5993295" y="6052930"/>
            <a:ext cx="0" cy="477079"/>
          </a:xfrm>
          <a:prstGeom prst="line">
            <a:avLst/>
          </a:prstGeom>
        </p:spPr>
        <p:style>
          <a:lnRef idx="1">
            <a:schemeClr val="dk1"/>
          </a:lnRef>
          <a:fillRef idx="0">
            <a:schemeClr val="dk1"/>
          </a:fillRef>
          <a:effectRef idx="0">
            <a:schemeClr val="dk1"/>
          </a:effectRef>
          <a:fontRef idx="minor">
            <a:schemeClr val="tx1"/>
          </a:fontRef>
        </p:style>
      </p:cxnSp>
      <p:cxnSp>
        <p:nvCxnSpPr>
          <p:cNvPr id="11" name="ตัวเชื่อมต่อตรง 10">
            <a:extLst>
              <a:ext uri="{FF2B5EF4-FFF2-40B4-BE49-F238E27FC236}">
                <a16:creationId xmlns:a16="http://schemas.microsoft.com/office/drawing/2014/main" id="{D308CEBA-44C9-45E3-8A5D-0067FAB10201}"/>
              </a:ext>
            </a:extLst>
          </p:cNvPr>
          <p:cNvCxnSpPr/>
          <p:nvPr/>
        </p:nvCxnSpPr>
        <p:spPr>
          <a:xfrm>
            <a:off x="4552122" y="6062870"/>
            <a:ext cx="0" cy="35780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85271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D0116627-1626-4DE8-B7DA-BAF01CFC7D49}"/>
              </a:ext>
            </a:extLst>
          </p:cNvPr>
          <p:cNvSpPr>
            <a:spLocks noGrp="1"/>
          </p:cNvSpPr>
          <p:nvPr>
            <p:ph idx="1"/>
          </p:nvPr>
        </p:nvSpPr>
        <p:spPr>
          <a:xfrm>
            <a:off x="838199" y="248478"/>
            <a:ext cx="11198087" cy="6023113"/>
          </a:xfrm>
        </p:spPr>
        <p:txBody>
          <a:bodyPr>
            <a:normAutofit fontScale="70000" lnSpcReduction="20000"/>
          </a:bodyPr>
          <a:lstStyle/>
          <a:p>
            <a:pPr marL="0" indent="0">
              <a:lnSpc>
                <a:spcPct val="120000"/>
              </a:lnSpc>
              <a:spcBef>
                <a:spcPts val="0"/>
              </a:spcBef>
              <a:buNone/>
            </a:pPr>
            <a:r>
              <a:rPr lang="en-US" sz="2400" dirty="0">
                <a:latin typeface="Angsana New" panose="02020603050405020304" pitchFamily="18" charset="-34"/>
                <a:cs typeface="Angsana New" panose="02020603050405020304" pitchFamily="18" charset="-34"/>
              </a:rPr>
              <a:t>3. </a:t>
            </a:r>
            <a:r>
              <a:rPr lang="en-US" sz="1800" dirty="0">
                <a:solidFill>
                  <a:srgbClr val="202124"/>
                </a:solidFill>
                <a:latin typeface="inherit"/>
                <a:cs typeface="Cordia New" panose="020B0304020202020204" pitchFamily="34" charset="-34"/>
              </a:rPr>
              <a:t>Q</a:t>
            </a:r>
            <a:r>
              <a:rPr lang="en-US" sz="1800" dirty="0">
                <a:solidFill>
                  <a:srgbClr val="202124"/>
                </a:solidFill>
                <a:effectLst/>
                <a:latin typeface="inherit"/>
                <a:ea typeface="Calibri" panose="020F0502020204030204" pitchFamily="34" charset="0"/>
                <a:cs typeface="Cordia New" panose="020B0304020202020204" pitchFamily="34" charset="-34"/>
              </a:rPr>
              <a:t>uestion formulation process</a:t>
            </a:r>
            <a:endParaRPr lang="th-TH" sz="2400" dirty="0">
              <a:latin typeface="Angsana New" panose="02020603050405020304" pitchFamily="18" charset="-34"/>
              <a:cs typeface="Angsana New" panose="02020603050405020304" pitchFamily="18" charset="-34"/>
            </a:endParaRPr>
          </a:p>
          <a:p>
            <a:pPr marL="0" indent="457200">
              <a:lnSpc>
                <a:spcPct val="120000"/>
              </a:lnSpc>
              <a:spcBef>
                <a:spcPts val="0"/>
              </a:spcBef>
              <a:buNone/>
            </a:pPr>
            <a:r>
              <a:rPr lang="en-US" sz="1800" dirty="0">
                <a:solidFill>
                  <a:srgbClr val="202124"/>
                </a:solidFill>
                <a:effectLst/>
                <a:latin typeface="inherit"/>
                <a:ea typeface="Calibri" panose="020F0502020204030204" pitchFamily="34" charset="0"/>
                <a:cs typeface="Cordia New" panose="020B0304020202020204" pitchFamily="34" charset="-34"/>
              </a:rPr>
              <a:t>when the objective is clear Including the issues that need to be asked, questions must be covered. and consistent with all aspects of the objectives In addition, the variables of each question must be considered in what kind of scale. as the following example</a:t>
            </a:r>
          </a:p>
          <a:p>
            <a:pPr marL="0" indent="457200">
              <a:lnSpc>
                <a:spcPct val="120000"/>
              </a:lnSpc>
              <a:spcBef>
                <a:spcPts val="0"/>
              </a:spcBef>
              <a:buNone/>
            </a:pPr>
            <a:r>
              <a:rPr lang="en-US" sz="1800" dirty="0">
                <a:solidFill>
                  <a:srgbClr val="202124"/>
                </a:solidFill>
                <a:effectLst/>
                <a:latin typeface="inherit"/>
                <a:ea typeface="Calibri" panose="020F0502020204030204" pitchFamily="34" charset="0"/>
                <a:cs typeface="Cordia New" panose="020B0304020202020204" pitchFamily="34" charset="-34"/>
              </a:rPr>
              <a:t>Creating closed-ended questions</a:t>
            </a:r>
            <a:endParaRPr lang="th-TH" sz="2400" dirty="0">
              <a:latin typeface="Angsana New" panose="02020603050405020304" pitchFamily="18" charset="-34"/>
              <a:cs typeface="Angsana New" panose="02020603050405020304" pitchFamily="18" charset="-34"/>
            </a:endParaRPr>
          </a:p>
          <a:p>
            <a:pPr marL="0" indent="457200">
              <a:lnSpc>
                <a:spcPct val="120000"/>
              </a:lnSpc>
              <a:spcBef>
                <a:spcPts val="0"/>
              </a:spcBef>
              <a:buNone/>
            </a:pPr>
            <a:r>
              <a:rPr lang="en-US" sz="2400" dirty="0">
                <a:latin typeface="Angsana New" panose="02020603050405020304" pitchFamily="18" charset="-34"/>
                <a:cs typeface="Angsana New" panose="02020603050405020304" pitchFamily="18" charset="-34"/>
              </a:rPr>
              <a:t>1.  Sex </a:t>
            </a:r>
            <a:endParaRPr lang="th-TH" sz="2400" dirty="0">
              <a:latin typeface="Angsana New" panose="02020603050405020304" pitchFamily="18" charset="-34"/>
              <a:cs typeface="Angsana New" panose="02020603050405020304" pitchFamily="18" charset="-34"/>
            </a:endParaRPr>
          </a:p>
          <a:p>
            <a:pPr marL="0" indent="746125">
              <a:lnSpc>
                <a:spcPct val="120000"/>
              </a:lnSpc>
              <a:spcBef>
                <a:spcPts val="0"/>
              </a:spcBef>
              <a:buNone/>
            </a:pPr>
            <a:r>
              <a:rPr lang="th-TH" sz="2400" dirty="0">
                <a:latin typeface="Angsana New" panose="02020603050405020304" pitchFamily="18" charset="-34"/>
                <a:cs typeface="Angsana New" panose="02020603050405020304" pitchFamily="18" charset="-34"/>
              </a:rPr>
              <a:t>(    )  </a:t>
            </a:r>
            <a:r>
              <a:rPr lang="en-US" sz="2400" dirty="0">
                <a:latin typeface="Angsana New" panose="02020603050405020304" pitchFamily="18" charset="-34"/>
                <a:cs typeface="Angsana New" panose="02020603050405020304" pitchFamily="18" charset="-34"/>
              </a:rPr>
              <a:t>male </a:t>
            </a: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female</a:t>
            </a:r>
            <a:endParaRPr lang="th-TH" sz="2400" dirty="0">
              <a:latin typeface="Angsana New" panose="02020603050405020304" pitchFamily="18" charset="-34"/>
              <a:cs typeface="Angsana New" panose="02020603050405020304" pitchFamily="18" charset="-34"/>
            </a:endParaRPr>
          </a:p>
          <a:p>
            <a:pPr marL="0" indent="457200">
              <a:lnSpc>
                <a:spcPct val="120000"/>
              </a:lnSpc>
              <a:spcBef>
                <a:spcPts val="0"/>
              </a:spcBef>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age</a:t>
            </a:r>
            <a:endParaRPr lang="th-TH" sz="2400" dirty="0">
              <a:latin typeface="Angsana New" panose="02020603050405020304" pitchFamily="18" charset="-34"/>
              <a:cs typeface="Angsana New" panose="02020603050405020304" pitchFamily="18" charset="-34"/>
            </a:endParaRPr>
          </a:p>
          <a:p>
            <a:pPr marL="0" indent="746125">
              <a:lnSpc>
                <a:spcPct val="120000"/>
              </a:lnSpc>
              <a:spcBef>
                <a:spcPts val="0"/>
              </a:spcBef>
              <a:buNone/>
            </a:pPr>
            <a:r>
              <a:rPr lang="th-TH" sz="2400" dirty="0">
                <a:latin typeface="Angsana New" panose="02020603050405020304" pitchFamily="18" charset="-34"/>
                <a:cs typeface="Angsana New" panose="02020603050405020304" pitchFamily="18" charset="-34"/>
              </a:rPr>
              <a:t>(    ) </a:t>
            </a:r>
            <a:r>
              <a:rPr lang="en-US" sz="2400" dirty="0">
                <a:latin typeface="Angsana New" panose="02020603050405020304" pitchFamily="18" charset="-34"/>
                <a:cs typeface="Angsana New" panose="02020603050405020304" pitchFamily="18" charset="-34"/>
              </a:rPr>
              <a:t>under 18 Years  </a:t>
            </a:r>
            <a:r>
              <a:rPr lang="th-TH" sz="2400" dirty="0">
                <a:latin typeface="Angsana New" panose="02020603050405020304" pitchFamily="18" charset="-34"/>
                <a:cs typeface="Angsana New" panose="02020603050405020304" pitchFamily="18" charset="-34"/>
              </a:rPr>
              <a:t>(    )  </a:t>
            </a:r>
            <a:r>
              <a:rPr lang="en-US" sz="2400" dirty="0">
                <a:latin typeface="Angsana New" panose="02020603050405020304" pitchFamily="18" charset="-34"/>
                <a:cs typeface="Angsana New" panose="02020603050405020304" pitchFamily="18" charset="-34"/>
              </a:rPr>
              <a:t>19-24 years </a:t>
            </a: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25-29 years </a:t>
            </a: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30-35 years </a:t>
            </a: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more than 35 years</a:t>
            </a:r>
            <a:endParaRPr lang="th-TH" sz="2400" dirty="0">
              <a:latin typeface="Angsana New" panose="02020603050405020304" pitchFamily="18" charset="-34"/>
              <a:cs typeface="Angsana New" panose="02020603050405020304" pitchFamily="18" charset="-34"/>
            </a:endParaRPr>
          </a:p>
          <a:p>
            <a:pPr marL="0" indent="457200">
              <a:lnSpc>
                <a:spcPct val="120000"/>
              </a:lnSpc>
              <a:spcBef>
                <a:spcPts val="0"/>
              </a:spcBef>
              <a:buNone/>
            </a:pP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Your current occupation</a:t>
            </a:r>
            <a:endParaRPr lang="th-TH" sz="2400" dirty="0">
              <a:latin typeface="Angsana New" panose="02020603050405020304" pitchFamily="18" charset="-34"/>
              <a:cs typeface="Angsana New" panose="02020603050405020304" pitchFamily="18" charset="-34"/>
            </a:endParaRPr>
          </a:p>
          <a:p>
            <a:pPr marL="0" indent="746125">
              <a:lnSpc>
                <a:spcPct val="120000"/>
              </a:lnSpc>
              <a:spcBef>
                <a:spcPts val="0"/>
              </a:spcBef>
              <a:buNone/>
            </a:pPr>
            <a:r>
              <a:rPr lang="th-TH" sz="2400" dirty="0">
                <a:latin typeface="Angsana New" panose="02020603050405020304" pitchFamily="18" charset="-34"/>
                <a:cs typeface="Angsana New" panose="02020603050405020304" pitchFamily="18" charset="-34"/>
              </a:rPr>
              <a:t>(    ) </a:t>
            </a:r>
            <a:r>
              <a:rPr lang="en-US" sz="2400" dirty="0">
                <a:latin typeface="Angsana New" panose="02020603050405020304" pitchFamily="18" charset="-34"/>
                <a:cs typeface="Angsana New" panose="02020603050405020304" pitchFamily="18" charset="-34"/>
              </a:rPr>
              <a:t>Business</a:t>
            </a: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government service</a:t>
            </a: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company employee</a:t>
            </a: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state enterprise </a:t>
            </a: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other </a:t>
            </a:r>
            <a:r>
              <a:rPr lang="th-TH" sz="2400" dirty="0">
                <a:latin typeface="Angsana New" panose="02020603050405020304" pitchFamily="18" charset="-34"/>
                <a:cs typeface="Angsana New" panose="02020603050405020304" pitchFamily="18" charset="-34"/>
              </a:rPr>
              <a:t>.................</a:t>
            </a:r>
          </a:p>
          <a:p>
            <a:pPr marL="0" indent="457200">
              <a:lnSpc>
                <a:spcPct val="120000"/>
              </a:lnSpc>
              <a:spcBef>
                <a:spcPts val="0"/>
              </a:spcBef>
              <a:buNone/>
            </a:pPr>
            <a:r>
              <a:rPr lang="en-US" sz="2400" dirty="0">
                <a:latin typeface="Angsana New" panose="02020603050405020304" pitchFamily="18" charset="-34"/>
                <a:cs typeface="Angsana New" panose="02020603050405020304" pitchFamily="18" charset="-34"/>
              </a:rPr>
              <a:t>4.</a:t>
            </a:r>
            <a:r>
              <a:rPr lang="th-TH" sz="2400"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How do you know Thonburi University?</a:t>
            </a:r>
            <a:endParaRPr lang="th-TH" sz="2400" dirty="0">
              <a:latin typeface="Angsana New" panose="02020603050405020304" pitchFamily="18" charset="-34"/>
              <a:cs typeface="Angsana New" panose="02020603050405020304" pitchFamily="18" charset="-34"/>
            </a:endParaRPr>
          </a:p>
          <a:p>
            <a:pPr marL="0" indent="746125">
              <a:lnSpc>
                <a:spcPct val="120000"/>
              </a:lnSpc>
              <a:spcBef>
                <a:spcPts val="0"/>
              </a:spcBef>
              <a:buNone/>
            </a:pPr>
            <a:r>
              <a:rPr lang="th-TH" sz="2400" dirty="0">
                <a:latin typeface="Angsana New" panose="02020603050405020304" pitchFamily="18" charset="-34"/>
                <a:cs typeface="Angsana New" panose="02020603050405020304" pitchFamily="18" charset="-34"/>
              </a:rPr>
              <a:t>(    ) </a:t>
            </a:r>
            <a:r>
              <a:rPr lang="en-US" sz="2400" dirty="0">
                <a:latin typeface="Angsana New" panose="02020603050405020304" pitchFamily="18" charset="-34"/>
                <a:cs typeface="Angsana New" panose="02020603050405020304" pitchFamily="18" charset="-34"/>
                <a:sym typeface="Symbol" panose="05050102010706020507" pitchFamily="18" charset="2"/>
              </a:rPr>
              <a:t>from an education TV show    </a:t>
            </a:r>
            <a:r>
              <a:rPr lang="th-TH" sz="2400" dirty="0">
                <a:latin typeface="Angsana New" panose="02020603050405020304" pitchFamily="18" charset="-34"/>
                <a:cs typeface="Angsana New" panose="02020603050405020304" pitchFamily="18" charset="-34"/>
                <a:sym typeface="Symbol" panose="05050102010706020507" pitchFamily="18" charset="2"/>
              </a:rPr>
              <a:t> </a:t>
            </a:r>
            <a:r>
              <a:rPr lang="th-TH" sz="2400" dirty="0">
                <a:latin typeface="Angsana New" panose="02020603050405020304" pitchFamily="18" charset="-34"/>
                <a:cs typeface="Angsana New" panose="02020603050405020304" pitchFamily="18" charset="-34"/>
              </a:rPr>
              <a:t>(    ) </a:t>
            </a:r>
            <a:r>
              <a:rPr lang="en-US" sz="2400" dirty="0">
                <a:latin typeface="Angsana New" panose="02020603050405020304" pitchFamily="18" charset="-34"/>
                <a:cs typeface="Angsana New" panose="02020603050405020304" pitchFamily="18" charset="-34"/>
                <a:sym typeface="Symbol" panose="05050102010706020507" pitchFamily="18" charset="2"/>
              </a:rPr>
              <a:t>from friend, alumni</a:t>
            </a:r>
            <a:r>
              <a:rPr lang="th-TH" sz="2400" dirty="0">
                <a:latin typeface="Angsana New" panose="02020603050405020304" pitchFamily="18" charset="-34"/>
                <a:cs typeface="Angsana New" panose="02020603050405020304" pitchFamily="18" charset="-34"/>
                <a:sym typeface="Symbol" panose="05050102010706020507" pitchFamily="18" charset="2"/>
              </a:rPr>
              <a:t>     </a:t>
            </a:r>
            <a:r>
              <a:rPr lang="th-TH" sz="2400" dirty="0">
                <a:latin typeface="Angsana New" panose="02020603050405020304" pitchFamily="18" charset="-34"/>
                <a:cs typeface="Angsana New" panose="02020603050405020304" pitchFamily="18" charset="-34"/>
              </a:rPr>
              <a:t>(    ) </a:t>
            </a:r>
            <a:r>
              <a:rPr lang="en-US" sz="2400" dirty="0">
                <a:latin typeface="Angsana New" panose="02020603050405020304" pitchFamily="18" charset="-34"/>
                <a:cs typeface="Angsana New" panose="02020603050405020304" pitchFamily="18" charset="-34"/>
                <a:sym typeface="Symbol" panose="05050102010706020507" pitchFamily="18" charset="2"/>
              </a:rPr>
              <a:t>from web JobDb.com</a:t>
            </a:r>
            <a:r>
              <a:rPr lang="th-TH" sz="2400" dirty="0">
                <a:latin typeface="Angsana New" panose="02020603050405020304" pitchFamily="18" charset="-34"/>
                <a:cs typeface="Angsana New" panose="02020603050405020304" pitchFamily="18" charset="-34"/>
                <a:sym typeface="Symbol" panose="05050102010706020507" pitchFamily="18" charset="2"/>
              </a:rPr>
              <a:t>       </a:t>
            </a:r>
          </a:p>
          <a:p>
            <a:pPr marL="0" indent="746125">
              <a:lnSpc>
                <a:spcPct val="120000"/>
              </a:lnSpc>
              <a:spcBef>
                <a:spcPts val="0"/>
              </a:spcBef>
              <a:buNone/>
            </a:pPr>
            <a:r>
              <a:rPr lang="th-TH" sz="2400" dirty="0">
                <a:latin typeface="Angsana New" panose="02020603050405020304" pitchFamily="18" charset="-34"/>
                <a:cs typeface="Angsana New" panose="02020603050405020304" pitchFamily="18" charset="-34"/>
              </a:rPr>
              <a:t>(    ) </a:t>
            </a:r>
            <a:r>
              <a:rPr lang="en-US" sz="2400" dirty="0">
                <a:latin typeface="Angsana New" panose="02020603050405020304" pitchFamily="18" charset="-34"/>
                <a:cs typeface="Angsana New" panose="02020603050405020304" pitchFamily="18" charset="-34"/>
              </a:rPr>
              <a:t>from university personnel       </a:t>
            </a: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from the university public relation media</a:t>
            </a: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other </a:t>
            </a:r>
            <a:r>
              <a:rPr lang="th-TH" sz="2400" dirty="0">
                <a:latin typeface="Angsana New" panose="02020603050405020304" pitchFamily="18" charset="-34"/>
                <a:cs typeface="Angsana New" panose="02020603050405020304" pitchFamily="18" charset="-34"/>
              </a:rPr>
              <a:t>............................................................</a:t>
            </a:r>
          </a:p>
          <a:p>
            <a:pPr marL="0" indent="457200">
              <a:lnSpc>
                <a:spcPct val="120000"/>
              </a:lnSpc>
              <a:spcBef>
                <a:spcPts val="0"/>
              </a:spcBef>
              <a:buNone/>
            </a:pPr>
            <a:r>
              <a:rPr lang="en-US" sz="2400" dirty="0">
                <a:latin typeface="Angsana New" panose="02020603050405020304" pitchFamily="18" charset="-34"/>
                <a:cs typeface="Angsana New" panose="02020603050405020304" pitchFamily="18" charset="-34"/>
              </a:rPr>
              <a:t>5.</a:t>
            </a:r>
            <a:r>
              <a:rPr lang="th-TH" sz="2400" dirty="0">
                <a:latin typeface="Angsana New" panose="02020603050405020304" pitchFamily="18" charset="-34"/>
                <a:cs typeface="Angsana New" panose="02020603050405020304" pitchFamily="18" charset="-34"/>
              </a:rPr>
              <a:t> ท่านชอบดูรายการ </a:t>
            </a:r>
            <a:r>
              <a:rPr lang="en-US" sz="2400" dirty="0">
                <a:latin typeface="Angsana New" panose="02020603050405020304" pitchFamily="18" charset="-34"/>
                <a:cs typeface="Angsana New" panose="02020603050405020304" pitchFamily="18" charset="-34"/>
              </a:rPr>
              <a:t>TV </a:t>
            </a:r>
            <a:r>
              <a:rPr lang="th-TH" sz="2400" dirty="0">
                <a:latin typeface="Angsana New" panose="02020603050405020304" pitchFamily="18" charset="-34"/>
                <a:cs typeface="Angsana New" panose="02020603050405020304" pitchFamily="18" charset="-34"/>
              </a:rPr>
              <a:t>จากช่องใดมากที่สุด</a:t>
            </a:r>
          </a:p>
          <a:p>
            <a:pPr marL="0" indent="685800">
              <a:lnSpc>
                <a:spcPct val="120000"/>
              </a:lnSpc>
              <a:spcBef>
                <a:spcPts val="0"/>
              </a:spcBef>
              <a:buNone/>
            </a:pPr>
            <a:r>
              <a:rPr lang="th-TH" sz="2400" dirty="0">
                <a:latin typeface="Angsana New" panose="02020603050405020304" pitchFamily="18" charset="-34"/>
                <a:cs typeface="Angsana New" panose="02020603050405020304" pitchFamily="18" charset="-34"/>
              </a:rPr>
              <a:t>(     )  </a:t>
            </a:r>
            <a:r>
              <a:rPr lang="en-US" sz="2400" dirty="0">
                <a:latin typeface="Angsana New" panose="02020603050405020304" pitchFamily="18" charset="-34"/>
                <a:cs typeface="Angsana New" panose="02020603050405020304" pitchFamily="18" charset="-34"/>
              </a:rPr>
              <a:t>Channel</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Channel</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5        </a:t>
            </a:r>
            <a:r>
              <a:rPr lang="th-TH" sz="2400" dirty="0">
                <a:latin typeface="Angsana New" panose="02020603050405020304" pitchFamily="18" charset="-34"/>
                <a:cs typeface="Angsana New" panose="02020603050405020304" pitchFamily="18" charset="-34"/>
              </a:rPr>
              <a:t>(     )  </a:t>
            </a:r>
            <a:r>
              <a:rPr lang="en-US" sz="2400" dirty="0">
                <a:latin typeface="Angsana New" panose="02020603050405020304" pitchFamily="18" charset="-34"/>
                <a:cs typeface="Angsana New" panose="02020603050405020304" pitchFamily="18" charset="-34"/>
              </a:rPr>
              <a:t>Channel</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7</a:t>
            </a: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Modern 9 TV          </a:t>
            </a:r>
            <a:r>
              <a:rPr lang="th-TH" sz="2400" dirty="0">
                <a:latin typeface="Angsana New" panose="02020603050405020304" pitchFamily="18" charset="-34"/>
                <a:cs typeface="Angsana New" panose="02020603050405020304" pitchFamily="18" charset="-34"/>
              </a:rPr>
              <a:t>(      ) </a:t>
            </a:r>
            <a:r>
              <a:rPr lang="en-US" sz="2400" dirty="0">
                <a:latin typeface="Angsana New" panose="02020603050405020304" pitchFamily="18" charset="-34"/>
                <a:cs typeface="Angsana New" panose="02020603050405020304" pitchFamily="18" charset="-34"/>
              </a:rPr>
              <a:t>11 NBT       </a:t>
            </a:r>
            <a:endParaRPr lang="th-TH" sz="2400" dirty="0">
              <a:latin typeface="Angsana New" panose="02020603050405020304" pitchFamily="18" charset="-34"/>
              <a:cs typeface="Angsana New" panose="02020603050405020304" pitchFamily="18" charset="-34"/>
            </a:endParaRPr>
          </a:p>
          <a:p>
            <a:pPr marL="0" indent="685800">
              <a:lnSpc>
                <a:spcPct val="120000"/>
              </a:lnSpc>
              <a:spcBef>
                <a:spcPts val="0"/>
              </a:spcBef>
              <a:buNone/>
            </a:pPr>
            <a:r>
              <a:rPr lang="th-TH" sz="2400" dirty="0">
                <a:latin typeface="Angsana New" panose="02020603050405020304" pitchFamily="18" charset="-34"/>
                <a:cs typeface="Angsana New" panose="02020603050405020304" pitchFamily="18" charset="-34"/>
              </a:rPr>
              <a:t>(     )  </a:t>
            </a:r>
            <a:r>
              <a:rPr lang="en-US" sz="2400" dirty="0">
                <a:latin typeface="Angsana New" panose="02020603050405020304" pitchFamily="18" charset="-34"/>
                <a:cs typeface="Angsana New" panose="02020603050405020304" pitchFamily="18" charset="-34"/>
              </a:rPr>
              <a:t>Thai PBS        (    </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 Other </a:t>
            </a:r>
            <a:r>
              <a:rPr lang="th-TH" sz="2400" dirty="0">
                <a:latin typeface="Angsana New" panose="02020603050405020304" pitchFamily="18" charset="-34"/>
                <a:cs typeface="Angsana New" panose="02020603050405020304" pitchFamily="18" charset="-34"/>
              </a:rPr>
              <a:t>.......................................................</a:t>
            </a:r>
          </a:p>
          <a:p>
            <a:pPr marL="0" indent="457200">
              <a:lnSpc>
                <a:spcPct val="120000"/>
              </a:lnSpc>
              <a:spcBef>
                <a:spcPts val="0"/>
              </a:spcBef>
              <a:buNone/>
            </a:pPr>
            <a:r>
              <a:rPr lang="en-US" sz="2400" dirty="0">
                <a:latin typeface="Angsana New" panose="02020603050405020304" pitchFamily="18" charset="-34"/>
                <a:cs typeface="Angsana New" panose="02020603050405020304" pitchFamily="18" charset="-34"/>
              </a:rPr>
              <a:t>6.</a:t>
            </a:r>
            <a:r>
              <a:rPr lang="th-TH" sz="2400"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Do you know the ETV (Education Television) station of the Center for Educational Technology? Ministry of Education? (If you know, answer the next question)</a:t>
            </a:r>
            <a:endParaRPr lang="th-TH" sz="2400" dirty="0">
              <a:latin typeface="Angsana New" panose="02020603050405020304" pitchFamily="18" charset="-34"/>
              <a:cs typeface="Angsana New" panose="02020603050405020304" pitchFamily="18" charset="-34"/>
            </a:endParaRPr>
          </a:p>
          <a:p>
            <a:pPr marL="0" indent="457200">
              <a:lnSpc>
                <a:spcPct val="120000"/>
              </a:lnSpc>
              <a:spcBef>
                <a:spcPts val="0"/>
              </a:spcBef>
              <a:buNone/>
            </a:pP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know</a:t>
            </a: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do not know</a:t>
            </a:r>
            <a:endParaRPr lang="th-TH" sz="2400" dirty="0">
              <a:latin typeface="Angsana New" panose="02020603050405020304" pitchFamily="18" charset="-34"/>
              <a:cs typeface="Angsana New" panose="02020603050405020304" pitchFamily="18" charset="-34"/>
            </a:endParaRPr>
          </a:p>
          <a:p>
            <a:pPr marL="0" indent="457200">
              <a:lnSpc>
                <a:spcPct val="120000"/>
              </a:lnSpc>
              <a:spcBef>
                <a:spcPts val="0"/>
              </a:spcBef>
              <a:buNone/>
            </a:pPr>
            <a:r>
              <a:rPr lang="en-US" sz="2400" dirty="0">
                <a:latin typeface="Angsana New" panose="02020603050405020304" pitchFamily="18" charset="-34"/>
                <a:cs typeface="Angsana New" panose="02020603050405020304" pitchFamily="18" charset="-34"/>
              </a:rPr>
              <a:t>7.</a:t>
            </a:r>
            <a:r>
              <a:rPr lang="th-TH" sz="2400"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You are satisfied with the format of the program. "Aware of Thailand" at any level as follows</a:t>
            </a:r>
            <a:endParaRPr lang="th-TH" sz="2400" dirty="0">
              <a:latin typeface="Angsana New" panose="02020603050405020304" pitchFamily="18" charset="-34"/>
              <a:cs typeface="Angsana New" panose="02020603050405020304" pitchFamily="18" charset="-34"/>
            </a:endParaRPr>
          </a:p>
          <a:p>
            <a:pPr marL="0" indent="457200">
              <a:lnSpc>
                <a:spcPct val="120000"/>
              </a:lnSpc>
              <a:spcBef>
                <a:spcPts val="0"/>
              </a:spcBef>
              <a:buNone/>
            </a:pPr>
            <a:endParaRPr lang="th-TH" sz="2400" dirty="0">
              <a:latin typeface="Angsana New" panose="02020603050405020304" pitchFamily="18" charset="-34"/>
              <a:cs typeface="Angsana New" panose="02020603050405020304" pitchFamily="18" charset="-34"/>
            </a:endParaRPr>
          </a:p>
          <a:p>
            <a:pPr marL="0" indent="457200">
              <a:lnSpc>
                <a:spcPct val="120000"/>
              </a:lnSpc>
              <a:spcBef>
                <a:spcPts val="0"/>
              </a:spcBef>
              <a:buNone/>
            </a:pPr>
            <a:endParaRPr lang="th-TH" sz="2400" dirty="0">
              <a:latin typeface="Angsana New" panose="02020603050405020304" pitchFamily="18" charset="-34"/>
              <a:cs typeface="Angsana New" panose="02020603050405020304" pitchFamily="18" charset="-34"/>
            </a:endParaRPr>
          </a:p>
          <a:p>
            <a:pPr marL="0" indent="457200">
              <a:lnSpc>
                <a:spcPct val="120000"/>
              </a:lnSpc>
              <a:spcBef>
                <a:spcPts val="0"/>
              </a:spcBef>
              <a:buNone/>
            </a:pPr>
            <a:r>
              <a:rPr lang="en-US" sz="2400" dirty="0">
                <a:latin typeface="Angsana New" panose="02020603050405020304" pitchFamily="18" charset="-34"/>
                <a:cs typeface="Angsana New" panose="02020603050405020304" pitchFamily="18" charset="-34"/>
              </a:rPr>
              <a:t>least</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moderate</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the most</a:t>
            </a:r>
            <a:endParaRPr lang="th-TH" sz="2400" dirty="0">
              <a:latin typeface="Angsana New" panose="02020603050405020304" pitchFamily="18" charset="-34"/>
              <a:cs typeface="Angsana New" panose="02020603050405020304" pitchFamily="18" charset="-34"/>
            </a:endParaRPr>
          </a:p>
          <a:p>
            <a:pPr marL="0" indent="457200">
              <a:lnSpc>
                <a:spcPct val="120000"/>
              </a:lnSpc>
              <a:spcBef>
                <a:spcPts val="0"/>
              </a:spcBef>
              <a:buNone/>
            </a:pPr>
            <a:endParaRPr lang="en-US" sz="2400" dirty="0">
              <a:solidFill>
                <a:srgbClr val="FF0000"/>
              </a:solidFill>
              <a:latin typeface="Angsana New" panose="02020603050405020304" pitchFamily="18" charset="-34"/>
              <a:cs typeface="Angsana New" panose="02020603050405020304" pitchFamily="18" charset="-34"/>
            </a:endParaRPr>
          </a:p>
        </p:txBody>
      </p:sp>
      <p:cxnSp>
        <p:nvCxnSpPr>
          <p:cNvPr id="4" name="ลูกศรเชื่อมต่อแบบตรง 3">
            <a:extLst>
              <a:ext uri="{FF2B5EF4-FFF2-40B4-BE49-F238E27FC236}">
                <a16:creationId xmlns:a16="http://schemas.microsoft.com/office/drawing/2014/main" id="{BB619DE8-9429-4283-8F72-843F22794711}"/>
              </a:ext>
            </a:extLst>
          </p:cNvPr>
          <p:cNvCxnSpPr/>
          <p:nvPr/>
        </p:nvCxnSpPr>
        <p:spPr>
          <a:xfrm>
            <a:off x="1500809" y="5466521"/>
            <a:ext cx="5913783"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 name="ตัวเชื่อมต่อตรง 4">
            <a:extLst>
              <a:ext uri="{FF2B5EF4-FFF2-40B4-BE49-F238E27FC236}">
                <a16:creationId xmlns:a16="http://schemas.microsoft.com/office/drawing/2014/main" id="{5712114E-7A39-49F9-8EF6-78970A3AAE19}"/>
              </a:ext>
            </a:extLst>
          </p:cNvPr>
          <p:cNvCxnSpPr/>
          <p:nvPr/>
        </p:nvCxnSpPr>
        <p:spPr>
          <a:xfrm>
            <a:off x="3101010" y="5327372"/>
            <a:ext cx="0" cy="467139"/>
          </a:xfrm>
          <a:prstGeom prst="line">
            <a:avLst/>
          </a:prstGeom>
        </p:spPr>
        <p:style>
          <a:lnRef idx="1">
            <a:schemeClr val="dk1"/>
          </a:lnRef>
          <a:fillRef idx="0">
            <a:schemeClr val="dk1"/>
          </a:fillRef>
          <a:effectRef idx="0">
            <a:schemeClr val="dk1"/>
          </a:effectRef>
          <a:fontRef idx="minor">
            <a:schemeClr val="tx1"/>
          </a:fontRef>
        </p:style>
      </p:cxnSp>
      <p:cxnSp>
        <p:nvCxnSpPr>
          <p:cNvPr id="6" name="ตัวเชื่อมต่อตรง 5">
            <a:extLst>
              <a:ext uri="{FF2B5EF4-FFF2-40B4-BE49-F238E27FC236}">
                <a16:creationId xmlns:a16="http://schemas.microsoft.com/office/drawing/2014/main" id="{4DFE3E0E-4F3E-4A11-BEF0-744515D55D92}"/>
              </a:ext>
            </a:extLst>
          </p:cNvPr>
          <p:cNvCxnSpPr/>
          <p:nvPr/>
        </p:nvCxnSpPr>
        <p:spPr>
          <a:xfrm>
            <a:off x="5973417" y="5327372"/>
            <a:ext cx="0" cy="477079"/>
          </a:xfrm>
          <a:prstGeom prst="line">
            <a:avLst/>
          </a:prstGeom>
        </p:spPr>
        <p:style>
          <a:lnRef idx="1">
            <a:schemeClr val="dk1"/>
          </a:lnRef>
          <a:fillRef idx="0">
            <a:schemeClr val="dk1"/>
          </a:fillRef>
          <a:effectRef idx="0">
            <a:schemeClr val="dk1"/>
          </a:effectRef>
          <a:fontRef idx="minor">
            <a:schemeClr val="tx1"/>
          </a:fontRef>
        </p:style>
      </p:cxnSp>
      <p:cxnSp>
        <p:nvCxnSpPr>
          <p:cNvPr id="7" name="ตัวเชื่อมต่อตรง 6">
            <a:extLst>
              <a:ext uri="{FF2B5EF4-FFF2-40B4-BE49-F238E27FC236}">
                <a16:creationId xmlns:a16="http://schemas.microsoft.com/office/drawing/2014/main" id="{42D53A50-84C1-4A7C-A776-C5F713151E8F}"/>
              </a:ext>
            </a:extLst>
          </p:cNvPr>
          <p:cNvCxnSpPr/>
          <p:nvPr/>
        </p:nvCxnSpPr>
        <p:spPr>
          <a:xfrm>
            <a:off x="4532244" y="5337312"/>
            <a:ext cx="0" cy="35780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17796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7A97AEE0-B9D0-4DDE-9B89-F1B76B1932A4}"/>
              </a:ext>
            </a:extLst>
          </p:cNvPr>
          <p:cNvSpPr>
            <a:spLocks noGrp="1"/>
          </p:cNvSpPr>
          <p:nvPr>
            <p:ph idx="1"/>
          </p:nvPr>
        </p:nvSpPr>
        <p:spPr>
          <a:xfrm>
            <a:off x="838200" y="772077"/>
            <a:ext cx="10515600" cy="4351338"/>
          </a:xfrm>
        </p:spPr>
        <p:txBody>
          <a:bodyPr/>
          <a:lstStyle/>
          <a:p>
            <a:pPr marL="0" indent="0">
              <a:buNone/>
            </a:pPr>
            <a:r>
              <a:rPr lang="en-US" dirty="0">
                <a:latin typeface="Angsana New" panose="02020603050405020304" pitchFamily="18" charset="-34"/>
                <a:cs typeface="Angsana New" panose="02020603050405020304" pitchFamily="18" charset="-34"/>
              </a:rPr>
              <a:t>4. </a:t>
            </a:r>
            <a:r>
              <a:rPr lang="en-US" sz="1800" dirty="0">
                <a:solidFill>
                  <a:srgbClr val="202124"/>
                </a:solidFill>
                <a:effectLst/>
                <a:latin typeface="inherit"/>
                <a:ea typeface="Calibri" panose="020F0502020204030204" pitchFamily="34" charset="0"/>
                <a:cs typeface="Cordia New" panose="020B0304020202020204" pitchFamily="34" charset="-34"/>
              </a:rPr>
              <a:t>questionnaire drafting process</a:t>
            </a:r>
            <a:endParaRPr lang="en-US" dirty="0">
              <a:latin typeface="Angsana New" panose="02020603050405020304" pitchFamily="18" charset="-34"/>
              <a:cs typeface="Angsana New" panose="02020603050405020304" pitchFamily="18" charset="-34"/>
            </a:endParaRPr>
          </a:p>
          <a:p>
            <a:pPr marL="0" indent="288925">
              <a:buNone/>
            </a:pPr>
            <a:r>
              <a:rPr lang="en-US" sz="1800" dirty="0">
                <a:solidFill>
                  <a:srgbClr val="202124"/>
                </a:solidFill>
                <a:effectLst/>
                <a:latin typeface="inherit"/>
                <a:ea typeface="Calibri" panose="020F0502020204030204" pitchFamily="34" charset="0"/>
                <a:cs typeface="Cordia New" panose="020B0304020202020204" pitchFamily="34" charset="-34"/>
              </a:rPr>
              <a:t>good questionnaire It should consist of 3 parts:</a:t>
            </a:r>
          </a:p>
          <a:p>
            <a:pPr marL="0" indent="288925">
              <a:buNone/>
            </a:pPr>
            <a:r>
              <a:rPr lang="en-US" dirty="0">
                <a:latin typeface="Angsana New" panose="02020603050405020304" pitchFamily="18" charset="-34"/>
                <a:cs typeface="Angsana New" panose="02020603050405020304" pitchFamily="18" charset="-34"/>
              </a:rPr>
              <a:t>1) </a:t>
            </a:r>
            <a:r>
              <a:rPr lang="en-US" sz="1800" dirty="0">
                <a:solidFill>
                  <a:srgbClr val="202124"/>
                </a:solidFill>
                <a:effectLst/>
                <a:latin typeface="inherit"/>
                <a:ea typeface="Calibri" panose="020F0502020204030204" pitchFamily="34" charset="0"/>
                <a:cs typeface="Cordia New" panose="020B0304020202020204" pitchFamily="34" charset="-34"/>
              </a:rPr>
              <a:t>clarification part in this part, the researcher must let the respondents know that how many parts does the questionnaire have? What does each component consist of along with suggestions for answers?</a:t>
            </a:r>
            <a:endParaRPr lang="th-TH" dirty="0">
              <a:latin typeface="Angsana New" panose="02020603050405020304" pitchFamily="18" charset="-34"/>
              <a:cs typeface="Angsana New" panose="02020603050405020304" pitchFamily="18" charset="-34"/>
            </a:endParaRPr>
          </a:p>
          <a:p>
            <a:pPr marL="0" indent="288925">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The personal status in this section, the personal information of respondents is collected, such as gender, age, occupation, income or educational background. The researcher focused on these variables to create a question.</a:t>
            </a:r>
            <a:endParaRPr lang="th-TH" dirty="0">
              <a:latin typeface="Angsana New" panose="02020603050405020304" pitchFamily="18" charset="-34"/>
              <a:cs typeface="Angsana New" panose="02020603050405020304" pitchFamily="18" charset="-34"/>
            </a:endParaRPr>
          </a:p>
          <a:p>
            <a:pPr marL="0" indent="288925">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question part This is the most important part and the most difficult to create questionnaires. Because the content of the question must be able to answer the objectives of the research. The researcher must first analyze whether each question that has been set is I want a factual answer or opinion.</a:t>
            </a:r>
            <a:r>
              <a:rPr lang="th-TH" dirty="0">
                <a:latin typeface="Angsana New" panose="02020603050405020304" pitchFamily="18" charset="-34"/>
                <a:cs typeface="Angsana New" panose="02020603050405020304" pitchFamily="18" charset="-34"/>
              </a:rPr>
              <a:t> </a:t>
            </a:r>
          </a:p>
          <a:p>
            <a:endParaRPr lang="en-US"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3130951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D377467-F8DB-4B51-9CD7-D4C4382F10AA}"/>
              </a:ext>
            </a:extLst>
          </p:cNvPr>
          <p:cNvSpPr>
            <a:spLocks noGrp="1"/>
          </p:cNvSpPr>
          <p:nvPr>
            <p:ph type="title"/>
          </p:nvPr>
        </p:nvSpPr>
        <p:spPr>
          <a:xfrm>
            <a:off x="838200" y="365125"/>
            <a:ext cx="10515600" cy="638727"/>
          </a:xfrm>
        </p:spPr>
        <p:txBody>
          <a:bodyPr>
            <a:normAutofit/>
          </a:bodyPr>
          <a:lstStyle/>
          <a:p>
            <a:r>
              <a:rPr lang="en-US" sz="2400" dirty="0">
                <a:solidFill>
                  <a:srgbClr val="FF0000"/>
                </a:solidFill>
                <a:latin typeface="Angsana New" panose="02020603050405020304" pitchFamily="18" charset="-34"/>
                <a:cs typeface="Angsana New" panose="02020603050405020304" pitchFamily="18" charset="-34"/>
              </a:rPr>
              <a:t>*</a:t>
            </a:r>
            <a:r>
              <a:rPr lang="en-US" sz="2400" b="1" dirty="0">
                <a:latin typeface="Angsana New" panose="02020603050405020304" pitchFamily="18" charset="-34"/>
                <a:cs typeface="Angsana New" panose="02020603050405020304" pitchFamily="18" charset="-34"/>
              </a:rPr>
              <a:t> want to know the facts It is commonly used to check items</a:t>
            </a:r>
            <a:r>
              <a:rPr lang="th-TH" sz="2400" b="1" dirty="0">
                <a:latin typeface="Angsana New" panose="02020603050405020304" pitchFamily="18" charset="-34"/>
                <a:cs typeface="Angsana New" panose="02020603050405020304" pitchFamily="18" charset="-34"/>
              </a:rPr>
              <a:t> (</a:t>
            </a:r>
            <a:r>
              <a:rPr lang="en-US" sz="2400" b="1" dirty="0">
                <a:latin typeface="Angsana New" panose="02020603050405020304" pitchFamily="18" charset="-34"/>
                <a:cs typeface="Angsana New" panose="02020603050405020304" pitchFamily="18" charset="-34"/>
              </a:rPr>
              <a:t>Check list)</a:t>
            </a:r>
          </a:p>
        </p:txBody>
      </p:sp>
      <p:sp>
        <p:nvSpPr>
          <p:cNvPr id="3" name="ตัวแทนเนื้อหา 2">
            <a:extLst>
              <a:ext uri="{FF2B5EF4-FFF2-40B4-BE49-F238E27FC236}">
                <a16:creationId xmlns:a16="http://schemas.microsoft.com/office/drawing/2014/main" id="{7FFA969A-2055-4DCC-B379-0FE42E256B68}"/>
              </a:ext>
            </a:extLst>
          </p:cNvPr>
          <p:cNvSpPr>
            <a:spLocks noGrp="1"/>
          </p:cNvSpPr>
          <p:nvPr>
            <p:ph idx="1"/>
          </p:nvPr>
        </p:nvSpPr>
        <p:spPr>
          <a:xfrm>
            <a:off x="838199" y="1123364"/>
            <a:ext cx="8294916" cy="4641398"/>
          </a:xfrm>
        </p:spPr>
        <p:txBody>
          <a:bodyPr>
            <a:normAutofit fontScale="92500" lnSpcReduction="10000"/>
          </a:bodyPr>
          <a:lstStyle/>
          <a:p>
            <a:pPr marL="0" indent="0">
              <a:buNone/>
            </a:pP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a:t>
            </a: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Have you ever used any of the following brands? (more than 1 answer)</a:t>
            </a:r>
            <a:endParaRPr lang="th-TH" sz="2400" dirty="0">
              <a:latin typeface="Angsana New" panose="02020603050405020304" pitchFamily="18" charset="-34"/>
              <a:cs typeface="Angsana New" panose="02020603050405020304" pitchFamily="18" charset="-34"/>
            </a:endParaRPr>
          </a:p>
          <a:p>
            <a:pPr marL="0" indent="168275">
              <a:buNone/>
            </a:pP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                       (    )                      (    )                                          (  </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 )                        (     )                                </a:t>
            </a:r>
          </a:p>
          <a:p>
            <a:pPr marL="0" indent="168275">
              <a:buNone/>
            </a:pPr>
            <a:endParaRPr lang="en-US" sz="2400" dirty="0">
              <a:latin typeface="Angsana New" panose="02020603050405020304" pitchFamily="18" charset="-34"/>
              <a:cs typeface="Angsana New" panose="02020603050405020304" pitchFamily="18" charset="-34"/>
            </a:endParaRPr>
          </a:p>
          <a:p>
            <a:pPr marL="0" indent="168275">
              <a:buNone/>
            </a:pPr>
            <a:r>
              <a:rPr lang="en-US" sz="2400" dirty="0">
                <a:latin typeface="Angsana New" panose="02020603050405020304" pitchFamily="18" charset="-34"/>
                <a:cs typeface="Angsana New" panose="02020603050405020304" pitchFamily="18" charset="-34"/>
              </a:rPr>
              <a:t>(    )                       (    )                      (    )                                         (    )                          (    )                                    </a:t>
            </a:r>
          </a:p>
          <a:p>
            <a:pPr marL="0" indent="168275">
              <a:buNone/>
            </a:pPr>
            <a:endParaRPr lang="en-US" sz="2400" dirty="0">
              <a:latin typeface="Angsana New" panose="02020603050405020304" pitchFamily="18" charset="-34"/>
              <a:cs typeface="Angsana New" panose="02020603050405020304" pitchFamily="18" charset="-34"/>
            </a:endParaRPr>
          </a:p>
          <a:p>
            <a:pPr marL="0" indent="0">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How often do you buy those brands?</a:t>
            </a:r>
            <a:endParaRPr lang="th-TH" sz="2400" dirty="0">
              <a:latin typeface="Angsana New" panose="02020603050405020304" pitchFamily="18" charset="-34"/>
              <a:cs typeface="Angsana New" panose="02020603050405020304" pitchFamily="18" charset="-34"/>
            </a:endParaRPr>
          </a:p>
          <a:p>
            <a:pPr marL="0" indent="168275">
              <a:buNone/>
            </a:pPr>
            <a:r>
              <a:rPr lang="th-TH" sz="2400" dirty="0">
                <a:latin typeface="Angsana New" panose="02020603050405020304" pitchFamily="18" charset="-34"/>
                <a:cs typeface="Angsana New" panose="02020603050405020304" pitchFamily="18" charset="-34"/>
              </a:rPr>
              <a:t>(    ) </a:t>
            </a: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Less than once a year</a:t>
            </a:r>
            <a:r>
              <a:rPr lang="th-TH" sz="2400" dirty="0">
                <a:latin typeface="Angsana New" panose="02020603050405020304" pitchFamily="18" charset="-34"/>
                <a:cs typeface="Angsana New" panose="02020603050405020304" pitchFamily="18" charset="-34"/>
              </a:rPr>
              <a:t>                   (    ) </a:t>
            </a: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every 6 months</a:t>
            </a: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every</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months</a:t>
            </a:r>
            <a:r>
              <a:rPr lang="th-TH" sz="2400" dirty="0">
                <a:latin typeface="Angsana New" panose="02020603050405020304" pitchFamily="18" charset="-34"/>
                <a:cs typeface="Angsana New" panose="02020603050405020304" pitchFamily="18" charset="-34"/>
              </a:rPr>
              <a:t>   </a:t>
            </a:r>
          </a:p>
          <a:p>
            <a:pPr marL="0" indent="168275">
              <a:buNone/>
            </a:pPr>
            <a:r>
              <a:rPr lang="th-TH" sz="2400" dirty="0">
                <a:latin typeface="Angsana New" panose="02020603050405020304" pitchFamily="18" charset="-34"/>
                <a:cs typeface="Angsana New" panose="02020603050405020304" pitchFamily="18" charset="-34"/>
              </a:rPr>
              <a:t>(    ) </a:t>
            </a:r>
            <a:r>
              <a:rPr lang="en-US" sz="2400" dirty="0">
                <a:latin typeface="Angsana New" panose="02020603050405020304" pitchFamily="18" charset="-34"/>
                <a:cs typeface="Angsana New" panose="02020603050405020304" pitchFamily="18" charset="-34"/>
              </a:rPr>
              <a:t>every month   </a:t>
            </a: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other </a:t>
            </a:r>
            <a:r>
              <a:rPr lang="th-TH" sz="2400" dirty="0">
                <a:latin typeface="Angsana New" panose="02020603050405020304" pitchFamily="18" charset="-34"/>
                <a:cs typeface="Angsana New" panose="02020603050405020304" pitchFamily="18" charset="-34"/>
              </a:rPr>
              <a:t>..................................................</a:t>
            </a:r>
          </a:p>
          <a:p>
            <a:pPr marL="0" indent="0">
              <a:buNone/>
            </a:pP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a:t>
            </a: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How much budget do you have each time to buy such brand products?</a:t>
            </a:r>
            <a:endParaRPr lang="th-TH" sz="2400" dirty="0">
              <a:latin typeface="Angsana New" panose="02020603050405020304" pitchFamily="18" charset="-34"/>
              <a:cs typeface="Angsana New" panose="02020603050405020304" pitchFamily="18" charset="-34"/>
            </a:endParaRPr>
          </a:p>
          <a:p>
            <a:pPr marL="0" indent="0">
              <a:buNone/>
            </a:pPr>
            <a:r>
              <a:rPr lang="th-TH" sz="2400" dirty="0">
                <a:latin typeface="Angsana New" panose="02020603050405020304" pitchFamily="18" charset="-34"/>
                <a:cs typeface="Angsana New" panose="02020603050405020304" pitchFamily="18" charset="-34"/>
              </a:rPr>
              <a:t>    (    ) </a:t>
            </a: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less than 30,000 baht</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     )  </a:t>
            </a:r>
            <a:r>
              <a:rPr lang="en-US" sz="2400" dirty="0">
                <a:latin typeface="Angsana New" panose="02020603050405020304" pitchFamily="18" charset="-34"/>
                <a:cs typeface="Angsana New" panose="02020603050405020304" pitchFamily="18" charset="-34"/>
              </a:rPr>
              <a:t>30,001-50,000 bath</a:t>
            </a: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50,001-70,000 bath</a:t>
            </a:r>
            <a:endParaRPr lang="th-TH" sz="2400" dirty="0">
              <a:latin typeface="Angsana New" panose="02020603050405020304" pitchFamily="18" charset="-34"/>
              <a:cs typeface="Angsana New" panose="02020603050405020304" pitchFamily="18" charset="-34"/>
            </a:endParaRPr>
          </a:p>
          <a:p>
            <a:pPr marL="0" indent="0">
              <a:buNone/>
            </a:pP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70,001-90,000 bath</a:t>
            </a: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90,001-100,000 bath</a:t>
            </a: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more than</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100,000 bath</a:t>
            </a:r>
          </a:p>
        </p:txBody>
      </p:sp>
      <p:pic>
        <p:nvPicPr>
          <p:cNvPr id="2050" name="Picture 2" descr="กระเป๋า Gucci รุ่นสุดฮิต แบรนด์เนมดังระดับโลก ของแท้ 100% - Shopper's Cafe">
            <a:extLst>
              <a:ext uri="{FF2B5EF4-FFF2-40B4-BE49-F238E27FC236}">
                <a16:creationId xmlns:a16="http://schemas.microsoft.com/office/drawing/2014/main" id="{147AC1BF-CF50-40BC-8C7E-484E1A4EC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425" y="1457268"/>
            <a:ext cx="873711" cy="5641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กระเป๋า Louis Vuitton พาส่องกระเป๋ายอดนิยมตลอดกาลที่น่ามีไว้ครอบครอง">
            <a:extLst>
              <a:ext uri="{FF2B5EF4-FFF2-40B4-BE49-F238E27FC236}">
                <a16:creationId xmlns:a16="http://schemas.microsoft.com/office/drawing/2014/main" id="{1CD5DE94-DF6D-44BB-836B-7EA380CD7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343" y="1302513"/>
            <a:ext cx="1071914" cy="8039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น้ำหอม Dior - น้ำหอมแบรนด์แท้ กล่องซีล-เทสเตอร์ น้ำหอมจิ๋วขนาดทดลอง  น้ำหอมไวออล น้ำหอมแบ่งขาย น้ำหอมแบรนด์เนมแท้จากเคาเตอร์ ลดสูงสุด70%  พร้อมส่งความหอมถึงหน้าบ้านคุณ : Inspired by LnwShop.com">
            <a:extLst>
              <a:ext uri="{FF2B5EF4-FFF2-40B4-BE49-F238E27FC236}">
                <a16:creationId xmlns:a16="http://schemas.microsoft.com/office/drawing/2014/main" id="{7E063A67-2C41-4C5D-8F51-C66EE87F9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789" y="1587409"/>
            <a:ext cx="1066828" cy="3295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ANEL ชาแนล - Cosmopro4u จำหน่ายเครื่องสำอางแท้จากห้าง รีฟิต รีแพร์  จัดส่งทั่วประเทศ : Inspired by LnwShop.com">
            <a:extLst>
              <a:ext uri="{FF2B5EF4-FFF2-40B4-BE49-F238E27FC236}">
                <a16:creationId xmlns:a16="http://schemas.microsoft.com/office/drawing/2014/main" id="{0A75909A-7855-4E8D-AB5E-624722F6D9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4086" y="1470620"/>
            <a:ext cx="481833" cy="57401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iorgio Armani Logo fotografia stock editoriale. Illustrazione di  illustratore - 120007053">
            <a:extLst>
              <a:ext uri="{FF2B5EF4-FFF2-40B4-BE49-F238E27FC236}">
                <a16:creationId xmlns:a16="http://schemas.microsoft.com/office/drawing/2014/main" id="{B27739B7-DA01-4069-A68D-AF0B53BB4E5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313" b="19727"/>
          <a:stretch/>
        </p:blipFill>
        <p:spPr bwMode="auto">
          <a:xfrm>
            <a:off x="7910392" y="1429876"/>
            <a:ext cx="951396" cy="4870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ogo Fendi: Storia, Restyling e Vettoriale">
            <a:extLst>
              <a:ext uri="{FF2B5EF4-FFF2-40B4-BE49-F238E27FC236}">
                <a16:creationId xmlns:a16="http://schemas.microsoft.com/office/drawing/2014/main" id="{61486547-7320-4EC1-BBB6-8194BA870A4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1566" t="10752" r="9868" b="37430"/>
          <a:stretch/>
        </p:blipFill>
        <p:spPr bwMode="auto">
          <a:xfrm>
            <a:off x="1584360" y="2217081"/>
            <a:ext cx="685804" cy="47323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Dolce &amp; Gabbana - Perfume4share : Inspired by LnwShop.com">
            <a:extLst>
              <a:ext uri="{FF2B5EF4-FFF2-40B4-BE49-F238E27FC236}">
                <a16:creationId xmlns:a16="http://schemas.microsoft.com/office/drawing/2014/main" id="{9CA0E7FD-E53B-4500-BE90-CDC3AF4E010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192" t="25479" r="6730" b="22457"/>
          <a:stretch/>
        </p:blipFill>
        <p:spPr bwMode="auto">
          <a:xfrm>
            <a:off x="2912608" y="2389991"/>
            <a:ext cx="764059" cy="38230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Prada - กระเป๋าแบรนด์เนมสุดฮิต">
            <a:extLst>
              <a:ext uri="{FF2B5EF4-FFF2-40B4-BE49-F238E27FC236}">
                <a16:creationId xmlns:a16="http://schemas.microsoft.com/office/drawing/2014/main" id="{B19ABFA3-6233-4F7E-8C83-4EF79AB698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1833" y="2166694"/>
            <a:ext cx="859940" cy="57401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Alexander McQueen | LinkedIn">
            <a:extLst>
              <a:ext uri="{FF2B5EF4-FFF2-40B4-BE49-F238E27FC236}">
                <a16:creationId xmlns:a16="http://schemas.microsoft.com/office/drawing/2014/main" id="{7116CA5D-82D7-42D8-BFB4-9ED307D987B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1645"/>
          <a:stretch/>
        </p:blipFill>
        <p:spPr bwMode="auto">
          <a:xfrm>
            <a:off x="6352254" y="2235953"/>
            <a:ext cx="823606" cy="70413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กระเป๋า Hermes Birkin ราคาเท่าไหร่ ทำไมฮิตในหมู่ไฮโซ - ทุกเรื่องโปรโมชั่น  ที่อัพเดทที่สุด">
            <a:extLst>
              <a:ext uri="{FF2B5EF4-FFF2-40B4-BE49-F238E27FC236}">
                <a16:creationId xmlns:a16="http://schemas.microsoft.com/office/drawing/2014/main" id="{D3584FB6-C6B6-476D-B5CA-20894F3DD21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8654" t="4611" r="19716" b="50000"/>
          <a:stretch/>
        </p:blipFill>
        <p:spPr bwMode="auto">
          <a:xfrm>
            <a:off x="7913249" y="2138316"/>
            <a:ext cx="1071914" cy="52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390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AAEC9A32-41BF-4EC0-986D-FD0967BB0020}"/>
              </a:ext>
            </a:extLst>
          </p:cNvPr>
          <p:cNvSpPr>
            <a:spLocks noGrp="1"/>
          </p:cNvSpPr>
          <p:nvPr>
            <p:ph idx="1"/>
          </p:nvPr>
        </p:nvSpPr>
        <p:spPr>
          <a:xfrm>
            <a:off x="788277" y="980844"/>
            <a:ext cx="10914098" cy="5120640"/>
          </a:xfrm>
        </p:spPr>
        <p:txBody>
          <a:bodyPr>
            <a:normAutofit fontScale="85000" lnSpcReduction="20000"/>
          </a:bodyPr>
          <a:lstStyle/>
          <a:p>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ทฤษฎีที่ใช้ในการอธิบายแนวโน้มการลงทุนจากประเทศญี่ปุ่น </a:t>
            </a:r>
          </a:p>
          <a:p>
            <a:pPr marL="0" indent="398463">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Foreign Direct Investment Theory (FDI)</a:t>
            </a:r>
            <a:r>
              <a:rPr lang="th-TH" dirty="0">
                <a:latin typeface="Angsana New" panose="02020603050405020304" pitchFamily="18" charset="-34"/>
                <a:cs typeface="Angsana New" panose="02020603050405020304" pitchFamily="18" charset="-34"/>
              </a:rPr>
              <a:t> คือ </a:t>
            </a:r>
            <a:r>
              <a:rPr lang="th-TH" dirty="0">
                <a:solidFill>
                  <a:srgbClr val="0070C0"/>
                </a:solidFill>
                <a:latin typeface="Angsana New" panose="02020603050405020304" pitchFamily="18" charset="-34"/>
                <a:cs typeface="Angsana New" panose="02020603050405020304" pitchFamily="18" charset="-34"/>
              </a:rPr>
              <a:t>การลงทุนจากต่างประเทศในรูปแบบของบริษัทข้ามชาติ (</a:t>
            </a:r>
            <a:r>
              <a:rPr lang="en-US" dirty="0">
                <a:solidFill>
                  <a:srgbClr val="0070C0"/>
                </a:solidFill>
                <a:latin typeface="Angsana New" panose="02020603050405020304" pitchFamily="18" charset="-34"/>
                <a:cs typeface="Angsana New" panose="02020603050405020304" pitchFamily="18" charset="-34"/>
              </a:rPr>
              <a:t>Multinational Enterprise)</a:t>
            </a:r>
            <a:r>
              <a:rPr lang="th-TH" dirty="0">
                <a:solidFill>
                  <a:srgbClr val="0070C0"/>
                </a:solidFill>
                <a:latin typeface="Angsana New" panose="02020603050405020304" pitchFamily="18" charset="-34"/>
                <a:cs typeface="Angsana New" panose="02020603050405020304" pitchFamily="18" charset="-34"/>
              </a:rPr>
              <a:t> การควบกิจการ (</a:t>
            </a:r>
            <a:r>
              <a:rPr lang="en-US" dirty="0">
                <a:solidFill>
                  <a:srgbClr val="0070C0"/>
                </a:solidFill>
                <a:latin typeface="Angsana New" panose="02020603050405020304" pitchFamily="18" charset="-34"/>
                <a:cs typeface="Angsana New" panose="02020603050405020304" pitchFamily="18" charset="-34"/>
              </a:rPr>
              <a:t>Merger)</a:t>
            </a:r>
            <a:r>
              <a:rPr lang="th-TH" dirty="0">
                <a:solidFill>
                  <a:srgbClr val="0070C0"/>
                </a:solidFill>
                <a:latin typeface="Angsana New" panose="02020603050405020304" pitchFamily="18" charset="-34"/>
                <a:cs typeface="Angsana New" panose="02020603050405020304" pitchFamily="18" charset="-34"/>
              </a:rPr>
              <a:t> หรือการซื้อกิจการจากบริษัทท้องถิ่นของประเทสที่เข้ามาลงทุน หรืออาจจะเป็นการร่วมทุนระหว่างบริษัทต่างชาติ (</a:t>
            </a:r>
            <a:r>
              <a:rPr lang="en-US" dirty="0">
                <a:solidFill>
                  <a:srgbClr val="0070C0"/>
                </a:solidFill>
                <a:latin typeface="Angsana New" panose="02020603050405020304" pitchFamily="18" charset="-34"/>
                <a:cs typeface="Angsana New" panose="02020603050405020304" pitchFamily="18" charset="-34"/>
              </a:rPr>
              <a:t>IJV)</a:t>
            </a:r>
            <a:r>
              <a:rPr lang="th-TH" dirty="0">
                <a:latin typeface="Angsana New" panose="02020603050405020304" pitchFamily="18" charset="-34"/>
                <a:cs typeface="Angsana New" panose="02020603050405020304" pitchFamily="18" charset="-34"/>
              </a:rPr>
              <a:t> ระหว่างบริษัทท้องถิ่นเองก็ตาม ซึ่งวัตถุประสงค์หลักของการลงทุนจากต่างประเทศ ก็คือ หลีกเลี่ยงกำแพงภาษีขาเข้า (</a:t>
            </a:r>
            <a:r>
              <a:rPr lang="en-US" dirty="0">
                <a:latin typeface="Angsana New" panose="02020603050405020304" pitchFamily="18" charset="-34"/>
                <a:cs typeface="Angsana New" panose="02020603050405020304" pitchFamily="18" charset="-34"/>
              </a:rPr>
              <a:t>Import Tax)</a:t>
            </a:r>
            <a:r>
              <a:rPr lang="th-TH" dirty="0">
                <a:latin typeface="Angsana New" panose="02020603050405020304" pitchFamily="18" charset="-34"/>
                <a:cs typeface="Angsana New" panose="02020603050405020304" pitchFamily="18" charset="-34"/>
              </a:rPr>
              <a:t> ที่เก็บโดยรัฐบาลท้องถิ่น ค่าขนส่งระหว่างประเทศ ค่าระวางสินค้า และค่าใช้จ่ายอื่นที่อาจเกิดขึ้นระหว่างการขนส่งสินค้า</a:t>
            </a:r>
          </a:p>
          <a:p>
            <a:pPr marL="0" indent="398463">
              <a:buNone/>
            </a:pPr>
            <a:r>
              <a:rPr lang="th-TH" dirty="0">
                <a:latin typeface="Angsana New" panose="02020603050405020304" pitchFamily="18" charset="-34"/>
                <a:cs typeface="Angsana New" panose="02020603050405020304" pitchFamily="18" charset="-34"/>
              </a:rPr>
              <a:t>(</a:t>
            </a: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Competitive Advantage Theory </a:t>
            </a:r>
            <a:r>
              <a:rPr lang="th-TH" dirty="0">
                <a:latin typeface="Angsana New" panose="02020603050405020304" pitchFamily="18" charset="-34"/>
                <a:cs typeface="Angsana New" panose="02020603050405020304" pitchFamily="18" charset="-34"/>
              </a:rPr>
              <a:t>คือ การสร้างความได้เปรียบทางการแข่งขัน เนื่องจากการดำเนินธุรกิจระหว่างประเทศอาจต้องเผชิญกับปัญหาในรูปแบบต่าง ๆ ที่เกิดขึ้นระหว่างการดำเนินงาน ไม่ว่าจะเป็นปัญหาด้านทุนที่เพิ่มสูงขึ้น ในขณะที่ความต้องการสินค้าภายในประเทศเริ่มลดลง หรือคู่แข่งรายใหม่ที่เพิ่มเข้ามาในตลาด เพื่อเป็นการบริหารความเสี่ยง (</a:t>
            </a:r>
            <a:r>
              <a:rPr lang="en-US" dirty="0">
                <a:latin typeface="Angsana New" panose="02020603050405020304" pitchFamily="18" charset="-34"/>
                <a:cs typeface="Angsana New" panose="02020603050405020304" pitchFamily="18" charset="-34"/>
              </a:rPr>
              <a:t>Risk Management)</a:t>
            </a:r>
            <a:r>
              <a:rPr lang="th-TH" dirty="0">
                <a:latin typeface="Angsana New" panose="02020603050405020304" pitchFamily="18" charset="-34"/>
                <a:cs typeface="Angsana New" panose="02020603050405020304" pitchFamily="18" charset="-34"/>
              </a:rPr>
              <a:t> นักธุรกิจจำนวนมากจึงมองหาโอกาสการลงทุนในตลาดต่างประเทศ ซึ่งปัจจัยที่สร้างความได้เปรียบทางธุรกิจในการเข้าสู่ตลาดโลก มีดังนี้</a:t>
            </a:r>
          </a:p>
          <a:p>
            <a:pPr marL="0" indent="631825">
              <a:buNone/>
            </a:pPr>
            <a:r>
              <a:rPr lang="th-TH" dirty="0">
                <a:latin typeface="Angsana New" panose="02020603050405020304" pitchFamily="18" charset="-34"/>
                <a:cs typeface="Angsana New" panose="02020603050405020304" pitchFamily="18" charset="-34"/>
              </a:rPr>
              <a:t>- </a:t>
            </a:r>
            <a:r>
              <a:rPr lang="th-TH" dirty="0">
                <a:solidFill>
                  <a:srgbClr val="FF0000"/>
                </a:solidFill>
                <a:latin typeface="Angsana New" panose="02020603050405020304" pitchFamily="18" charset="-34"/>
                <a:cs typeface="Angsana New" panose="02020603050405020304" pitchFamily="18" charset="-34"/>
              </a:rPr>
              <a:t>การขยายส่วนแบ่งตลาด (</a:t>
            </a:r>
            <a:r>
              <a:rPr lang="en-US" dirty="0">
                <a:solidFill>
                  <a:srgbClr val="FF0000"/>
                </a:solidFill>
                <a:latin typeface="Angsana New" panose="02020603050405020304" pitchFamily="18" charset="-34"/>
                <a:cs typeface="Angsana New" panose="02020603050405020304" pitchFamily="18" charset="-34"/>
              </a:rPr>
              <a:t>Market Share)</a:t>
            </a:r>
          </a:p>
          <a:p>
            <a:pPr marL="0" indent="631825">
              <a:buNone/>
            </a:pPr>
            <a:r>
              <a:rPr lang="th-TH" dirty="0">
                <a:solidFill>
                  <a:srgbClr val="FF0000"/>
                </a:solidFill>
                <a:latin typeface="Angsana New" panose="02020603050405020304" pitchFamily="18" charset="-34"/>
                <a:cs typeface="Angsana New" panose="02020603050405020304" pitchFamily="18" charset="-34"/>
              </a:rPr>
              <a:t>-</a:t>
            </a:r>
            <a:r>
              <a:rPr lang="en-US" dirty="0">
                <a:solidFill>
                  <a:srgbClr val="FF0000"/>
                </a:solidFill>
                <a:latin typeface="Angsana New" panose="02020603050405020304" pitchFamily="18" charset="-34"/>
                <a:cs typeface="Angsana New" panose="02020603050405020304" pitchFamily="18" charset="-34"/>
              </a:rPr>
              <a:t> </a:t>
            </a:r>
            <a:r>
              <a:rPr lang="th-TH" dirty="0">
                <a:solidFill>
                  <a:srgbClr val="FF0000"/>
                </a:solidFill>
                <a:latin typeface="Angsana New" panose="02020603050405020304" pitchFamily="18" charset="-34"/>
                <a:cs typeface="Angsana New" panose="02020603050405020304" pitchFamily="18" charset="-34"/>
              </a:rPr>
              <a:t>ความได้เปรียบเรื่องต้นทุนต่อหน่วย (</a:t>
            </a:r>
            <a:r>
              <a:rPr lang="en-US" dirty="0">
                <a:solidFill>
                  <a:srgbClr val="FF0000"/>
                </a:solidFill>
                <a:latin typeface="Angsana New" panose="02020603050405020304" pitchFamily="18" charset="-34"/>
                <a:cs typeface="Angsana New" panose="02020603050405020304" pitchFamily="18" charset="-34"/>
              </a:rPr>
              <a:t>Economies of Scale)</a:t>
            </a:r>
            <a:endParaRPr lang="th-TH" dirty="0">
              <a:solidFill>
                <a:srgbClr val="FF0000"/>
              </a:solidFill>
              <a:latin typeface="Angsana New" panose="02020603050405020304" pitchFamily="18" charset="-34"/>
              <a:cs typeface="Angsana New" panose="02020603050405020304" pitchFamily="18" charset="-34"/>
            </a:endParaRPr>
          </a:p>
          <a:p>
            <a:pPr marL="0" indent="631825">
              <a:buNone/>
            </a:pPr>
            <a:r>
              <a:rPr lang="th-TH" dirty="0">
                <a:solidFill>
                  <a:srgbClr val="FF0000"/>
                </a:solidFill>
                <a:latin typeface="Angsana New" panose="02020603050405020304" pitchFamily="18" charset="-34"/>
                <a:cs typeface="Angsana New" panose="02020603050405020304" pitchFamily="18" charset="-34"/>
              </a:rPr>
              <a:t>- ผลกำไรที่เพิ่มมากขึ้น (</a:t>
            </a:r>
            <a:r>
              <a:rPr lang="en-US" dirty="0">
                <a:solidFill>
                  <a:srgbClr val="FF0000"/>
                </a:solidFill>
                <a:latin typeface="Angsana New" panose="02020603050405020304" pitchFamily="18" charset="-34"/>
                <a:cs typeface="Angsana New" panose="02020603050405020304" pitchFamily="18" charset="-34"/>
              </a:rPr>
              <a:t>Profit Advantage)</a:t>
            </a:r>
          </a:p>
          <a:p>
            <a:pPr marL="0" indent="631825">
              <a:buNone/>
            </a:pPr>
            <a:r>
              <a:rPr lang="en-US" dirty="0">
                <a:solidFill>
                  <a:srgbClr val="FF0000"/>
                </a:solidFill>
                <a:latin typeface="Angsana New" panose="02020603050405020304" pitchFamily="18" charset="-34"/>
                <a:cs typeface="Angsana New" panose="02020603050405020304" pitchFamily="18" charset="-34"/>
              </a:rPr>
              <a:t>-</a:t>
            </a:r>
            <a:r>
              <a:rPr lang="th-TH" dirty="0">
                <a:solidFill>
                  <a:srgbClr val="FF0000"/>
                </a:solidFill>
                <a:latin typeface="Angsana New" panose="02020603050405020304" pitchFamily="18" charset="-34"/>
                <a:cs typeface="Angsana New" panose="02020603050405020304" pitchFamily="18" charset="-34"/>
              </a:rPr>
              <a:t> ความได้เปรียบทางภาษี (</a:t>
            </a:r>
            <a:r>
              <a:rPr lang="en-US" dirty="0">
                <a:solidFill>
                  <a:srgbClr val="FF0000"/>
                </a:solidFill>
                <a:latin typeface="Angsana New" panose="02020603050405020304" pitchFamily="18" charset="-34"/>
                <a:cs typeface="Angsana New" panose="02020603050405020304" pitchFamily="18" charset="-34"/>
              </a:rPr>
              <a:t>Tax Advantage)</a:t>
            </a:r>
            <a:endParaRPr lang="th-TH" dirty="0">
              <a:solidFill>
                <a:srgbClr val="FF0000"/>
              </a:solidFill>
              <a:latin typeface="Angsana New" panose="02020603050405020304" pitchFamily="18" charset="-34"/>
              <a:cs typeface="Angsana New" panose="02020603050405020304" pitchFamily="18" charset="-34"/>
            </a:endParaRPr>
          </a:p>
          <a:p>
            <a:pPr marL="0" indent="398463">
              <a:buNone/>
            </a:pPr>
            <a:r>
              <a:rPr lang="th-TH" dirty="0">
                <a:latin typeface="Angsana New" panose="02020603050405020304" pitchFamily="18" charset="-34"/>
                <a:cs typeface="Angsana New" panose="02020603050405020304" pitchFamily="18" charset="-34"/>
              </a:rPr>
              <a:t>จากทั้ง </a:t>
            </a: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ทฤษฎีที่กล่าวมา สามารถอธิบายปรากฏการณ์การลงทุนจากประเทศญี่ปุ่นในประเทศไทยเกี่ยวกับพฤติกรรมการเคลื่อนย้ายเงินทุนทางตรง โดยเฉพาะการใช้กลยุทธ์การร่วมทุนกับบริษัทสัญชาติไทย เพื่อสร้างความได้เปรียบในการแข่งขัน</a:t>
            </a:r>
          </a:p>
          <a:p>
            <a:pPr marL="0" indent="631825">
              <a:buNone/>
            </a:pPr>
            <a:endParaRPr lang="th-TH" dirty="0">
              <a:latin typeface="Angsana New" panose="02020603050405020304" pitchFamily="18" charset="-34"/>
              <a:cs typeface="Angsana New" panose="02020603050405020304" pitchFamily="18" charset="-34"/>
            </a:endParaRPr>
          </a:p>
          <a:p>
            <a:pPr marL="182563" indent="-7938"/>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53364767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A024A5CE-4CE4-424E-BDFB-4532278C6CAF}"/>
              </a:ext>
            </a:extLst>
          </p:cNvPr>
          <p:cNvSpPr>
            <a:spLocks noGrp="1"/>
          </p:cNvSpPr>
          <p:nvPr>
            <p:ph idx="1"/>
          </p:nvPr>
        </p:nvSpPr>
        <p:spPr>
          <a:xfrm>
            <a:off x="526773" y="990647"/>
            <a:ext cx="11138454" cy="4351338"/>
          </a:xfrm>
        </p:spPr>
        <p:txBody>
          <a:bodyPr>
            <a:normAutofit/>
          </a:bodyPr>
          <a:lstStyle/>
          <a:p>
            <a:pPr marL="0" indent="0">
              <a:buNone/>
            </a:pPr>
            <a:r>
              <a:rPr lang="en-US" sz="2400" dirty="0">
                <a:latin typeface="Angsana New" panose="02020603050405020304" pitchFamily="18" charset="-34"/>
                <a:cs typeface="Angsana New" panose="02020603050405020304" pitchFamily="18" charset="-34"/>
              </a:rPr>
              <a:t>4.</a:t>
            </a:r>
            <a:r>
              <a:rPr lang="th-TH" sz="2400"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Through any of the following channels, do you purchase such branded products?</a:t>
            </a:r>
            <a:endParaRPr lang="th-TH" sz="2400" dirty="0">
              <a:latin typeface="Angsana New" panose="02020603050405020304" pitchFamily="18" charset="-34"/>
              <a:cs typeface="Angsana New" panose="02020603050405020304" pitchFamily="18" charset="-34"/>
            </a:endParaRPr>
          </a:p>
          <a:p>
            <a:pPr marL="0" indent="228600">
              <a:buNone/>
            </a:pPr>
            <a:r>
              <a:rPr lang="th-TH" sz="2400" dirty="0">
                <a:latin typeface="Angsana New" panose="02020603050405020304" pitchFamily="18" charset="-34"/>
                <a:cs typeface="Angsana New" panose="02020603050405020304" pitchFamily="18" charset="-34"/>
              </a:rPr>
              <a:t>(    ) </a:t>
            </a:r>
            <a:r>
              <a:rPr lang="en-US" sz="1800" dirty="0">
                <a:solidFill>
                  <a:srgbClr val="202124"/>
                </a:solidFill>
                <a:effectLst/>
                <a:latin typeface="inherit"/>
                <a:ea typeface="Calibri" panose="020F0502020204030204" pitchFamily="34" charset="0"/>
                <a:cs typeface="Cordia New" panose="020B0304020202020204" pitchFamily="34" charset="-34"/>
              </a:rPr>
              <a:t>Buy from dealers in leading department stores.</a:t>
            </a:r>
            <a:r>
              <a:rPr lang="th-TH" sz="2400" dirty="0">
                <a:latin typeface="Angsana New" panose="02020603050405020304" pitchFamily="18" charset="-34"/>
                <a:cs typeface="Angsana New" panose="02020603050405020304" pitchFamily="18" charset="-34"/>
              </a:rPr>
              <a:t>      </a:t>
            </a:r>
          </a:p>
          <a:p>
            <a:pPr marL="0" indent="228600">
              <a:buNone/>
            </a:pPr>
            <a:r>
              <a:rPr lang="th-TH" sz="2400" dirty="0">
                <a:latin typeface="Angsana New" panose="02020603050405020304" pitchFamily="18" charset="-34"/>
                <a:cs typeface="Angsana New" panose="02020603050405020304" pitchFamily="18" charset="-34"/>
              </a:rPr>
              <a:t>(    ) </a:t>
            </a:r>
            <a:r>
              <a:rPr lang="en-US" sz="1800" dirty="0">
                <a:solidFill>
                  <a:srgbClr val="202124"/>
                </a:solidFill>
                <a:effectLst/>
                <a:latin typeface="inherit"/>
                <a:ea typeface="Calibri" panose="020F0502020204030204" pitchFamily="34" charset="0"/>
                <a:cs typeface="Cordia New" panose="020B0304020202020204" pitchFamily="34" charset="-34"/>
              </a:rPr>
              <a:t>Buy through the internet  REEBONZ website</a:t>
            </a:r>
            <a:endParaRPr lang="en-US" sz="2400" dirty="0">
              <a:latin typeface="Angsana New" panose="02020603050405020304" pitchFamily="18" charset="-34"/>
              <a:cs typeface="Angsana New" panose="02020603050405020304" pitchFamily="18" charset="-34"/>
            </a:endParaRPr>
          </a:p>
          <a:p>
            <a:pPr marL="0" indent="228600">
              <a:buNone/>
            </a:pPr>
            <a:r>
              <a:rPr lang="th-TH" sz="2400" dirty="0">
                <a:latin typeface="Angsana New" panose="02020603050405020304" pitchFamily="18" charset="-34"/>
                <a:cs typeface="Angsana New" panose="02020603050405020304" pitchFamily="18" charset="-34"/>
              </a:rPr>
              <a:t>(    ) </a:t>
            </a:r>
            <a:r>
              <a:rPr lang="en-US" sz="1800" dirty="0">
                <a:solidFill>
                  <a:srgbClr val="202124"/>
                </a:solidFill>
                <a:effectLst/>
                <a:latin typeface="inherit"/>
                <a:ea typeface="Calibri" panose="020F0502020204030204" pitchFamily="34" charset="0"/>
                <a:cs typeface="Cordia New" panose="020B0304020202020204" pitchFamily="34" charset="-34"/>
              </a:rPr>
              <a:t>buy online website</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a:t>
            </a:r>
            <a:r>
              <a:rPr lang="en-US" sz="1800" dirty="0">
                <a:solidFill>
                  <a:srgbClr val="202124"/>
                </a:solidFill>
                <a:effectLst/>
                <a:latin typeface="inherit"/>
                <a:ea typeface="Calibri" panose="020F0502020204030204" pitchFamily="34" charset="0"/>
                <a:cs typeface="Cordia New" panose="020B0304020202020204" pitchFamily="34" charset="-34"/>
              </a:rPr>
              <a:t>Please specify)</a:t>
            </a:r>
            <a:endParaRPr lang="th-TH" sz="2400" dirty="0">
              <a:latin typeface="Angsana New" panose="02020603050405020304" pitchFamily="18" charset="-34"/>
              <a:cs typeface="Angsana New" panose="02020603050405020304" pitchFamily="18" charset="-34"/>
            </a:endParaRPr>
          </a:p>
          <a:p>
            <a:pPr marL="0" indent="228600">
              <a:buNone/>
            </a:pPr>
            <a:r>
              <a:rPr lang="th-TH" sz="2400" dirty="0">
                <a:latin typeface="Angsana New" panose="02020603050405020304" pitchFamily="18" charset="-34"/>
                <a:cs typeface="Angsana New" panose="02020603050405020304" pitchFamily="18" charset="-34"/>
              </a:rPr>
              <a:t>(    ) </a:t>
            </a:r>
            <a:r>
              <a:rPr lang="en-US" sz="1800" dirty="0">
                <a:solidFill>
                  <a:srgbClr val="202124"/>
                </a:solidFill>
                <a:effectLst/>
                <a:latin typeface="inherit"/>
                <a:ea typeface="Calibri" panose="020F0502020204030204" pitchFamily="34" charset="0"/>
                <a:cs typeface="Cordia New" panose="020B0304020202020204" pitchFamily="34" charset="-34"/>
              </a:rPr>
              <a:t>buy from abroad…….</a:t>
            </a:r>
            <a:r>
              <a:rPr lang="th-TH" sz="2400" dirty="0">
                <a:latin typeface="Angsana New" panose="02020603050405020304" pitchFamily="18" charset="-34"/>
                <a:cs typeface="Angsana New" panose="02020603050405020304" pitchFamily="18" charset="-34"/>
              </a:rPr>
              <a:t>......................(</a:t>
            </a:r>
            <a:r>
              <a:rPr lang="en-US" sz="1800" dirty="0">
                <a:solidFill>
                  <a:srgbClr val="202124"/>
                </a:solidFill>
                <a:effectLst/>
                <a:latin typeface="inherit"/>
                <a:ea typeface="Calibri" panose="020F0502020204030204" pitchFamily="34" charset="0"/>
                <a:cs typeface="Cordia New" panose="020B0304020202020204" pitchFamily="34" charset="-34"/>
              </a:rPr>
              <a:t>Please specify country</a:t>
            </a:r>
            <a:r>
              <a:rPr lang="th-TH" sz="2400" dirty="0">
                <a:latin typeface="Angsana New" panose="02020603050405020304" pitchFamily="18" charset="-34"/>
                <a:cs typeface="Angsana New" panose="02020603050405020304" pitchFamily="18" charset="-34"/>
              </a:rPr>
              <a:t>)</a:t>
            </a:r>
          </a:p>
          <a:p>
            <a:pPr marL="0" indent="0">
              <a:buNone/>
            </a:pPr>
            <a:r>
              <a:rPr lang="en-US" sz="2400" dirty="0">
                <a:latin typeface="Angsana New" panose="02020603050405020304" pitchFamily="18" charset="-34"/>
                <a:cs typeface="Angsana New" panose="02020603050405020304" pitchFamily="18" charset="-34"/>
              </a:rPr>
              <a:t>5.</a:t>
            </a:r>
            <a:r>
              <a:rPr lang="th-TH" sz="2400" dirty="0">
                <a:latin typeface="Angsana New" panose="02020603050405020304" pitchFamily="18" charset="-34"/>
                <a:cs typeface="Angsana New" panose="02020603050405020304" pitchFamily="18" charset="-34"/>
              </a:rPr>
              <a:t> </a:t>
            </a:r>
            <a:r>
              <a:rPr lang="en-US" sz="1800" dirty="0">
                <a:solidFill>
                  <a:srgbClr val="202124"/>
                </a:solidFill>
                <a:effectLst/>
                <a:latin typeface="inherit"/>
                <a:ea typeface="Calibri" panose="020F0502020204030204" pitchFamily="34" charset="0"/>
                <a:cs typeface="Cordia New" panose="020B0304020202020204" pitchFamily="34" charset="-34"/>
              </a:rPr>
              <a:t>Reasons for buying such brand products (more than 1 answer)</a:t>
            </a:r>
            <a:endParaRPr lang="th-TH" sz="2400" dirty="0">
              <a:latin typeface="Angsana New" panose="02020603050405020304" pitchFamily="18" charset="-34"/>
              <a:cs typeface="Angsana New" panose="02020603050405020304" pitchFamily="18" charset="-34"/>
            </a:endParaRPr>
          </a:p>
          <a:p>
            <a:pPr marL="0" indent="168275">
              <a:buNone/>
            </a:pPr>
            <a:r>
              <a:rPr lang="th-TH" sz="2400" dirty="0">
                <a:latin typeface="Angsana New" panose="02020603050405020304" pitchFamily="18" charset="-34"/>
                <a:cs typeface="Angsana New" panose="02020603050405020304" pitchFamily="18" charset="-34"/>
              </a:rPr>
              <a:t> (    ) </a:t>
            </a:r>
            <a:r>
              <a:rPr lang="en-US" sz="1800" dirty="0">
                <a:solidFill>
                  <a:srgbClr val="202124"/>
                </a:solidFill>
                <a:effectLst/>
                <a:latin typeface="inherit"/>
                <a:ea typeface="Calibri" panose="020F0502020204030204" pitchFamily="34" charset="0"/>
                <a:cs typeface="Cordia New" panose="020B0304020202020204" pitchFamily="34" charset="-34"/>
              </a:rPr>
              <a:t>Love the uniqueness of the brand</a:t>
            </a:r>
            <a:r>
              <a:rPr lang="th-TH" sz="2400" dirty="0">
                <a:latin typeface="Angsana New" panose="02020603050405020304" pitchFamily="18" charset="-34"/>
                <a:cs typeface="Angsana New" panose="02020603050405020304" pitchFamily="18" charset="-34"/>
              </a:rPr>
              <a:t>                                      </a:t>
            </a:r>
          </a:p>
          <a:p>
            <a:pPr marL="0" indent="168275">
              <a:buNone/>
            </a:pPr>
            <a:r>
              <a:rPr lang="th-TH" sz="2400" dirty="0">
                <a:latin typeface="Angsana New" panose="02020603050405020304" pitchFamily="18" charset="-34"/>
                <a:cs typeface="Angsana New" panose="02020603050405020304" pitchFamily="18" charset="-34"/>
              </a:rPr>
              <a:t> (     ) </a:t>
            </a:r>
            <a:r>
              <a:rPr lang="en-US" sz="1800" dirty="0">
                <a:solidFill>
                  <a:srgbClr val="202124"/>
                </a:solidFill>
                <a:effectLst/>
                <a:latin typeface="inherit"/>
                <a:ea typeface="Calibri" panose="020F0502020204030204" pitchFamily="34" charset="0"/>
                <a:cs typeface="Cordia New" panose="020B0304020202020204" pitchFamily="34" charset="-34"/>
              </a:rPr>
              <a:t>Favorite Brand Ambassadors</a:t>
            </a:r>
            <a:endParaRPr lang="th-TH" sz="2400" dirty="0">
              <a:latin typeface="Angsana New" panose="02020603050405020304" pitchFamily="18" charset="-34"/>
              <a:cs typeface="Angsana New" panose="02020603050405020304" pitchFamily="18" charset="-34"/>
            </a:endParaRPr>
          </a:p>
          <a:p>
            <a:pPr marL="0" indent="168275">
              <a:buNone/>
            </a:pPr>
            <a:r>
              <a:rPr lang="th-TH" sz="2400" dirty="0">
                <a:latin typeface="Angsana New" panose="02020603050405020304" pitchFamily="18" charset="-34"/>
                <a:cs typeface="Angsana New" panose="02020603050405020304" pitchFamily="18" charset="-34"/>
              </a:rPr>
              <a:t> (     ) </a:t>
            </a:r>
            <a:r>
              <a:rPr lang="en-US" sz="1800" dirty="0">
                <a:solidFill>
                  <a:srgbClr val="202124"/>
                </a:solidFill>
                <a:effectLst/>
                <a:latin typeface="inherit"/>
                <a:ea typeface="Calibri" panose="020F0502020204030204" pitchFamily="34" charset="0"/>
                <a:cs typeface="Cordia New" panose="020B0304020202020204" pitchFamily="34" charset="-34"/>
              </a:rPr>
              <a:t>to enhance personality and socialization</a:t>
            </a:r>
            <a:endParaRPr lang="th-TH" sz="2400" dirty="0">
              <a:latin typeface="Angsana New" panose="02020603050405020304" pitchFamily="18" charset="-34"/>
              <a:cs typeface="Angsana New" panose="02020603050405020304" pitchFamily="18" charset="-34"/>
            </a:endParaRPr>
          </a:p>
          <a:p>
            <a:pPr marL="0" indent="0">
              <a:buNone/>
            </a:pPr>
            <a:endParaRPr lang="en-US" sz="2400"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8499214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7065CAAB-A353-465F-AEFB-38531DFB4968}"/>
              </a:ext>
            </a:extLst>
          </p:cNvPr>
          <p:cNvSpPr>
            <a:spLocks noGrp="1"/>
          </p:cNvSpPr>
          <p:nvPr>
            <p:ph idx="1"/>
          </p:nvPr>
        </p:nvSpPr>
        <p:spPr>
          <a:xfrm>
            <a:off x="638589" y="791955"/>
            <a:ext cx="10801349" cy="4351338"/>
          </a:xfrm>
        </p:spPr>
        <p:txBody>
          <a:bodyPr>
            <a:normAutofit/>
          </a:bodyPr>
          <a:lstStyle/>
          <a:p>
            <a:pPr marL="0" indent="0">
              <a:buNone/>
            </a:pPr>
            <a:r>
              <a:rPr lang="en-US" sz="2000" b="1" dirty="0">
                <a:latin typeface="Angsana New" panose="02020603050405020304" pitchFamily="18" charset="-34"/>
                <a:cs typeface="Angsana New" panose="02020603050405020304" pitchFamily="18" charset="-34"/>
              </a:rPr>
              <a:t>*</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want to know opinions most commonly used Likert Scale, which has 5 ranges: most, most, moderate, least, least.</a:t>
            </a:r>
            <a:endParaRPr lang="th-TH" sz="2000" dirty="0">
              <a:latin typeface="Angsana New" panose="02020603050405020304" pitchFamily="18" charset="-34"/>
              <a:cs typeface="Angsana New" panose="02020603050405020304" pitchFamily="18" charset="-34"/>
            </a:endParaRPr>
          </a:p>
          <a:p>
            <a:pPr marL="0" indent="0">
              <a:buNone/>
            </a:pPr>
            <a:r>
              <a:rPr lang="en-US" sz="2000" dirty="0">
                <a:latin typeface="Angsana New" panose="02020603050405020304" pitchFamily="18" charset="-34"/>
                <a:cs typeface="Angsana New" panose="02020603050405020304" pitchFamily="18" charset="-34"/>
              </a:rPr>
              <a:t>1.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What is your opinion about the quality and price increase of such branded products?</a:t>
            </a:r>
            <a:endParaRPr lang="th-TH" sz="2000" dirty="0">
              <a:latin typeface="Angsana New" panose="02020603050405020304" pitchFamily="18" charset="-34"/>
              <a:cs typeface="Angsana New" panose="02020603050405020304" pitchFamily="18" charset="-34"/>
            </a:endParaRPr>
          </a:p>
          <a:p>
            <a:pPr marL="0" indent="0">
              <a:buNone/>
            </a:pPr>
            <a:endParaRPr lang="th-TH" sz="2000" dirty="0">
              <a:latin typeface="Angsana New" panose="02020603050405020304" pitchFamily="18" charset="-34"/>
              <a:cs typeface="Angsana New" panose="02020603050405020304" pitchFamily="18" charset="-34"/>
            </a:endParaRPr>
          </a:p>
          <a:p>
            <a:pPr marL="0" indent="0">
              <a:buNone/>
            </a:pPr>
            <a:endParaRPr lang="th-TH" sz="2000" dirty="0">
              <a:latin typeface="Angsana New" panose="02020603050405020304" pitchFamily="18" charset="-34"/>
              <a:cs typeface="Angsana New" panose="02020603050405020304" pitchFamily="18" charset="-34"/>
            </a:endParaRPr>
          </a:p>
          <a:p>
            <a:pPr marL="0" indent="0">
              <a:buNone/>
            </a:pPr>
            <a:endParaRPr lang="th-TH" sz="2000" dirty="0">
              <a:latin typeface="Angsana New" panose="02020603050405020304" pitchFamily="18" charset="-34"/>
              <a:cs typeface="Angsana New" panose="02020603050405020304" pitchFamily="18" charset="-34"/>
            </a:endParaRPr>
          </a:p>
          <a:p>
            <a:pPr marL="0" indent="0">
              <a:buNone/>
            </a:pPr>
            <a:endParaRPr lang="en-US" sz="2000" dirty="0">
              <a:latin typeface="Angsana New" panose="02020603050405020304" pitchFamily="18" charset="-34"/>
              <a:cs typeface="Angsana New" panose="02020603050405020304" pitchFamily="18" charset="-34"/>
            </a:endParaRPr>
          </a:p>
          <a:p>
            <a:pPr marL="0" indent="0">
              <a:buNone/>
            </a:pP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What extent are you satisfied with the after-sales service of the branded products?</a:t>
            </a:r>
            <a:endParaRPr lang="th-TH" sz="2000" dirty="0">
              <a:latin typeface="Angsana New" panose="02020603050405020304" pitchFamily="18" charset="-34"/>
              <a:cs typeface="Angsana New" panose="02020603050405020304" pitchFamily="18" charset="-34"/>
            </a:endParaRPr>
          </a:p>
          <a:p>
            <a:pPr marL="0" indent="0">
              <a:buNone/>
            </a:pPr>
            <a:endParaRPr lang="th-TH" sz="2000" dirty="0">
              <a:latin typeface="Angsana New" panose="02020603050405020304" pitchFamily="18" charset="-34"/>
              <a:cs typeface="Angsana New" panose="02020603050405020304" pitchFamily="18" charset="-34"/>
            </a:endParaRPr>
          </a:p>
          <a:p>
            <a:pPr marL="0" indent="0">
              <a:buNone/>
            </a:pPr>
            <a:endParaRPr lang="th-TH" sz="2000" dirty="0">
              <a:latin typeface="Angsana New" panose="02020603050405020304" pitchFamily="18" charset="-34"/>
              <a:cs typeface="Angsana New" panose="02020603050405020304" pitchFamily="18" charset="-34"/>
            </a:endParaRPr>
          </a:p>
          <a:p>
            <a:pPr marL="0" indent="0">
              <a:buNone/>
            </a:pPr>
            <a:endParaRPr lang="th-TH" sz="2000" dirty="0">
              <a:solidFill>
                <a:srgbClr val="FF0000"/>
              </a:solidFill>
              <a:latin typeface="Angsana New" panose="02020603050405020304" pitchFamily="18" charset="-34"/>
              <a:cs typeface="Angsana New" panose="02020603050405020304" pitchFamily="18" charset="-34"/>
            </a:endParaRPr>
          </a:p>
          <a:p>
            <a:pPr marL="0" indent="0">
              <a:buNone/>
            </a:pPr>
            <a:endParaRPr lang="en-US" sz="2000" dirty="0">
              <a:solidFill>
                <a:srgbClr val="FF0000"/>
              </a:solidFill>
              <a:latin typeface="Angsana New" panose="02020603050405020304" pitchFamily="18" charset="-34"/>
              <a:cs typeface="Angsana New" panose="02020603050405020304" pitchFamily="18" charset="-34"/>
            </a:endParaRPr>
          </a:p>
        </p:txBody>
      </p:sp>
      <p:cxnSp>
        <p:nvCxnSpPr>
          <p:cNvPr id="4" name="ลูกศรเชื่อมต่อแบบตรง 3">
            <a:extLst>
              <a:ext uri="{FF2B5EF4-FFF2-40B4-BE49-F238E27FC236}">
                <a16:creationId xmlns:a16="http://schemas.microsoft.com/office/drawing/2014/main" id="{7AB43A15-7CC8-4C82-8851-184548721AC5}"/>
              </a:ext>
            </a:extLst>
          </p:cNvPr>
          <p:cNvCxnSpPr>
            <a:cxnSpLocks/>
          </p:cNvCxnSpPr>
          <p:nvPr/>
        </p:nvCxnSpPr>
        <p:spPr>
          <a:xfrm>
            <a:off x="1400590" y="2236308"/>
            <a:ext cx="589390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ตัวเชื่อมต่อตรง 4">
            <a:extLst>
              <a:ext uri="{FF2B5EF4-FFF2-40B4-BE49-F238E27FC236}">
                <a16:creationId xmlns:a16="http://schemas.microsoft.com/office/drawing/2014/main" id="{91425974-3E36-41C7-83E7-8E8997F09B40}"/>
              </a:ext>
            </a:extLst>
          </p:cNvPr>
          <p:cNvCxnSpPr/>
          <p:nvPr/>
        </p:nvCxnSpPr>
        <p:spPr>
          <a:xfrm>
            <a:off x="1698764" y="1987830"/>
            <a:ext cx="0" cy="506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ตัวเชื่อมต่อตรง 5">
            <a:extLst>
              <a:ext uri="{FF2B5EF4-FFF2-40B4-BE49-F238E27FC236}">
                <a16:creationId xmlns:a16="http://schemas.microsoft.com/office/drawing/2014/main" id="{44E9471D-3C1C-4B2B-A840-23B9F6025B69}"/>
              </a:ext>
            </a:extLst>
          </p:cNvPr>
          <p:cNvCxnSpPr/>
          <p:nvPr/>
        </p:nvCxnSpPr>
        <p:spPr>
          <a:xfrm>
            <a:off x="2994164" y="1982860"/>
            <a:ext cx="0" cy="506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ตัวเชื่อมต่อตรง 6">
            <a:extLst>
              <a:ext uri="{FF2B5EF4-FFF2-40B4-BE49-F238E27FC236}">
                <a16:creationId xmlns:a16="http://schemas.microsoft.com/office/drawing/2014/main" id="{F86A627F-2CD8-4A71-AC29-3A2946D40E34}"/>
              </a:ext>
            </a:extLst>
          </p:cNvPr>
          <p:cNvCxnSpPr/>
          <p:nvPr/>
        </p:nvCxnSpPr>
        <p:spPr>
          <a:xfrm>
            <a:off x="4335946" y="1982860"/>
            <a:ext cx="0" cy="506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a16="http://schemas.microsoft.com/office/drawing/2014/main" id="{C791CB3A-B378-4475-A21D-615FAB3AB5C6}"/>
              </a:ext>
            </a:extLst>
          </p:cNvPr>
          <p:cNvCxnSpPr/>
          <p:nvPr/>
        </p:nvCxnSpPr>
        <p:spPr>
          <a:xfrm>
            <a:off x="5628034" y="1982860"/>
            <a:ext cx="0" cy="506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566E20C5-641F-459E-908C-F2390D82F605}"/>
              </a:ext>
            </a:extLst>
          </p:cNvPr>
          <p:cNvCxnSpPr/>
          <p:nvPr/>
        </p:nvCxnSpPr>
        <p:spPr>
          <a:xfrm>
            <a:off x="7069207" y="1982860"/>
            <a:ext cx="0" cy="506896"/>
          </a:xfrm>
          <a:prstGeom prst="line">
            <a:avLst/>
          </a:prstGeom>
        </p:spPr>
        <p:style>
          <a:lnRef idx="1">
            <a:schemeClr val="accent1"/>
          </a:lnRef>
          <a:fillRef idx="0">
            <a:schemeClr val="accent1"/>
          </a:fillRef>
          <a:effectRef idx="0">
            <a:schemeClr val="accent1"/>
          </a:effectRef>
          <a:fontRef idx="minor">
            <a:schemeClr val="tx1"/>
          </a:fontRef>
        </p:style>
      </p:cxnSp>
      <p:sp>
        <p:nvSpPr>
          <p:cNvPr id="10" name="กล่องข้อความ 9">
            <a:extLst>
              <a:ext uri="{FF2B5EF4-FFF2-40B4-BE49-F238E27FC236}">
                <a16:creationId xmlns:a16="http://schemas.microsoft.com/office/drawing/2014/main" id="{1A406EDB-DE2D-4BF5-9485-E05921A0183B}"/>
              </a:ext>
            </a:extLst>
          </p:cNvPr>
          <p:cNvSpPr txBox="1"/>
          <p:nvPr/>
        </p:nvSpPr>
        <p:spPr>
          <a:xfrm>
            <a:off x="1739348" y="2236308"/>
            <a:ext cx="434006" cy="369332"/>
          </a:xfrm>
          <a:prstGeom prst="rect">
            <a:avLst/>
          </a:prstGeom>
          <a:noFill/>
          <a:ln>
            <a:noFill/>
          </a:ln>
        </p:spPr>
        <p:txBody>
          <a:bodyPr wrap="square" rtlCol="0">
            <a:spAutoFit/>
          </a:bodyPr>
          <a:lstStyle/>
          <a:p>
            <a:r>
              <a:rPr lang="en-US" dirty="0">
                <a:latin typeface="Angsana New" panose="02020603050405020304" pitchFamily="18" charset="-34"/>
                <a:cs typeface="Angsana New" panose="02020603050405020304" pitchFamily="18" charset="-34"/>
              </a:rPr>
              <a:t>1</a:t>
            </a:r>
          </a:p>
        </p:txBody>
      </p:sp>
      <p:sp>
        <p:nvSpPr>
          <p:cNvPr id="11" name="กล่องข้อความ 10">
            <a:extLst>
              <a:ext uri="{FF2B5EF4-FFF2-40B4-BE49-F238E27FC236}">
                <a16:creationId xmlns:a16="http://schemas.microsoft.com/office/drawing/2014/main" id="{4650EB10-17FA-40EF-9854-58E99BDF954C}"/>
              </a:ext>
            </a:extLst>
          </p:cNvPr>
          <p:cNvSpPr txBox="1"/>
          <p:nvPr/>
        </p:nvSpPr>
        <p:spPr>
          <a:xfrm>
            <a:off x="3026466" y="2239621"/>
            <a:ext cx="434006" cy="369332"/>
          </a:xfrm>
          <a:prstGeom prst="rect">
            <a:avLst/>
          </a:prstGeom>
          <a:noFill/>
          <a:ln>
            <a:noFill/>
          </a:ln>
        </p:spPr>
        <p:txBody>
          <a:bodyPr wrap="square" rtlCol="0">
            <a:spAutoFit/>
          </a:bodyPr>
          <a:lstStyle/>
          <a:p>
            <a:r>
              <a:rPr lang="en-US" dirty="0">
                <a:latin typeface="Angsana New" panose="02020603050405020304" pitchFamily="18" charset="-34"/>
                <a:cs typeface="Angsana New" panose="02020603050405020304" pitchFamily="18" charset="-34"/>
              </a:rPr>
              <a:t>2</a:t>
            </a:r>
          </a:p>
        </p:txBody>
      </p:sp>
      <p:sp>
        <p:nvSpPr>
          <p:cNvPr id="12" name="กล่องข้อความ 11">
            <a:extLst>
              <a:ext uri="{FF2B5EF4-FFF2-40B4-BE49-F238E27FC236}">
                <a16:creationId xmlns:a16="http://schemas.microsoft.com/office/drawing/2014/main" id="{40AAD2EE-F077-4D01-9274-F78090FDD292}"/>
              </a:ext>
            </a:extLst>
          </p:cNvPr>
          <p:cNvSpPr txBox="1"/>
          <p:nvPr/>
        </p:nvSpPr>
        <p:spPr>
          <a:xfrm>
            <a:off x="4347542" y="2219712"/>
            <a:ext cx="434006" cy="369332"/>
          </a:xfrm>
          <a:prstGeom prst="rect">
            <a:avLst/>
          </a:prstGeom>
          <a:noFill/>
          <a:ln>
            <a:noFill/>
          </a:ln>
        </p:spPr>
        <p:txBody>
          <a:bodyPr wrap="square" rtlCol="0">
            <a:spAutoFit/>
          </a:bodyPr>
          <a:lstStyle/>
          <a:p>
            <a:r>
              <a:rPr lang="en-US" dirty="0">
                <a:latin typeface="Angsana New" panose="02020603050405020304" pitchFamily="18" charset="-34"/>
                <a:cs typeface="Angsana New" panose="02020603050405020304" pitchFamily="18" charset="-34"/>
              </a:rPr>
              <a:t>3</a:t>
            </a:r>
          </a:p>
        </p:txBody>
      </p:sp>
      <p:sp>
        <p:nvSpPr>
          <p:cNvPr id="13" name="กล่องข้อความ 12">
            <a:extLst>
              <a:ext uri="{FF2B5EF4-FFF2-40B4-BE49-F238E27FC236}">
                <a16:creationId xmlns:a16="http://schemas.microsoft.com/office/drawing/2014/main" id="{7CFE6C1D-BA86-40A0-96B5-6A34344B80A7}"/>
              </a:ext>
            </a:extLst>
          </p:cNvPr>
          <p:cNvSpPr txBox="1"/>
          <p:nvPr/>
        </p:nvSpPr>
        <p:spPr>
          <a:xfrm>
            <a:off x="5656190" y="2219712"/>
            <a:ext cx="434006" cy="369332"/>
          </a:xfrm>
          <a:prstGeom prst="rect">
            <a:avLst/>
          </a:prstGeom>
          <a:noFill/>
          <a:ln>
            <a:noFill/>
          </a:ln>
        </p:spPr>
        <p:txBody>
          <a:bodyPr wrap="square" rtlCol="0">
            <a:spAutoFit/>
          </a:bodyPr>
          <a:lstStyle/>
          <a:p>
            <a:r>
              <a:rPr lang="en-US" dirty="0">
                <a:latin typeface="Angsana New" panose="02020603050405020304" pitchFamily="18" charset="-34"/>
                <a:cs typeface="Angsana New" panose="02020603050405020304" pitchFamily="18" charset="-34"/>
              </a:rPr>
              <a:t>4</a:t>
            </a:r>
          </a:p>
        </p:txBody>
      </p:sp>
      <p:sp>
        <p:nvSpPr>
          <p:cNvPr id="14" name="กล่องข้อความ 13">
            <a:extLst>
              <a:ext uri="{FF2B5EF4-FFF2-40B4-BE49-F238E27FC236}">
                <a16:creationId xmlns:a16="http://schemas.microsoft.com/office/drawing/2014/main" id="{3B074444-B128-4636-90A3-D487B6DF60B1}"/>
              </a:ext>
            </a:extLst>
          </p:cNvPr>
          <p:cNvSpPr txBox="1"/>
          <p:nvPr/>
        </p:nvSpPr>
        <p:spPr>
          <a:xfrm>
            <a:off x="7057621" y="2199834"/>
            <a:ext cx="434006" cy="369332"/>
          </a:xfrm>
          <a:prstGeom prst="rect">
            <a:avLst/>
          </a:prstGeom>
          <a:noFill/>
          <a:ln>
            <a:noFill/>
          </a:ln>
        </p:spPr>
        <p:txBody>
          <a:bodyPr wrap="square" rtlCol="0">
            <a:spAutoFit/>
          </a:bodyPr>
          <a:lstStyle/>
          <a:p>
            <a:r>
              <a:rPr lang="en-US" dirty="0">
                <a:latin typeface="Angsana New" panose="02020603050405020304" pitchFamily="18" charset="-34"/>
                <a:cs typeface="Angsana New" panose="02020603050405020304" pitchFamily="18" charset="-34"/>
              </a:rPr>
              <a:t>5</a:t>
            </a:r>
          </a:p>
        </p:txBody>
      </p:sp>
      <p:sp>
        <p:nvSpPr>
          <p:cNvPr id="15" name="กล่องข้อความ 14">
            <a:extLst>
              <a:ext uri="{FF2B5EF4-FFF2-40B4-BE49-F238E27FC236}">
                <a16:creationId xmlns:a16="http://schemas.microsoft.com/office/drawing/2014/main" id="{F40F5C67-8003-4524-8094-06BFA9B64CA7}"/>
              </a:ext>
            </a:extLst>
          </p:cNvPr>
          <p:cNvSpPr txBox="1"/>
          <p:nvPr/>
        </p:nvSpPr>
        <p:spPr>
          <a:xfrm>
            <a:off x="1230093" y="2569166"/>
            <a:ext cx="956094" cy="369332"/>
          </a:xfrm>
          <a:prstGeom prst="rect">
            <a:avLst/>
          </a:prstGeom>
          <a:noFill/>
          <a:ln>
            <a:noFill/>
          </a:ln>
        </p:spPr>
        <p:txBody>
          <a:bodyPr wrap="square" rtlCol="0">
            <a:spAutoFit/>
          </a:bodyPr>
          <a:lstStyle/>
          <a:p>
            <a:r>
              <a:rPr lang="en-US" sz="1800" dirty="0">
                <a:solidFill>
                  <a:srgbClr val="FF0000"/>
                </a:solidFill>
                <a:effectLst/>
                <a:latin typeface="Angsana New" panose="02020603050405020304" pitchFamily="18" charset="-34"/>
                <a:ea typeface="Calibri" panose="020F0502020204030204" pitchFamily="34" charset="0"/>
                <a:cs typeface="Angsana New" panose="02020603050405020304" pitchFamily="18" charset="-34"/>
              </a:rPr>
              <a:t>most agree</a:t>
            </a:r>
            <a:endParaRPr lang="en-US" dirty="0">
              <a:solidFill>
                <a:srgbClr val="FF0000"/>
              </a:solidFill>
              <a:latin typeface="Angsana New" panose="02020603050405020304" pitchFamily="18" charset="-34"/>
              <a:cs typeface="Angsana New" panose="02020603050405020304" pitchFamily="18" charset="-34"/>
            </a:endParaRPr>
          </a:p>
        </p:txBody>
      </p:sp>
      <p:sp>
        <p:nvSpPr>
          <p:cNvPr id="16" name="กล่องข้อความ 15">
            <a:extLst>
              <a:ext uri="{FF2B5EF4-FFF2-40B4-BE49-F238E27FC236}">
                <a16:creationId xmlns:a16="http://schemas.microsoft.com/office/drawing/2014/main" id="{8BF10DCF-04B7-4C81-A6E5-0505F195F41F}"/>
              </a:ext>
            </a:extLst>
          </p:cNvPr>
          <p:cNvSpPr txBox="1"/>
          <p:nvPr/>
        </p:nvSpPr>
        <p:spPr>
          <a:xfrm>
            <a:off x="2713775" y="2600858"/>
            <a:ext cx="793488" cy="369332"/>
          </a:xfrm>
          <a:prstGeom prst="rect">
            <a:avLst/>
          </a:prstGeom>
          <a:noFill/>
          <a:ln>
            <a:noFill/>
          </a:ln>
        </p:spPr>
        <p:txBody>
          <a:bodyPr wrap="square" rtlCol="0">
            <a:spAutoFit/>
          </a:bodyPr>
          <a:lstStyle/>
          <a:p>
            <a:r>
              <a:rPr lang="en-US" dirty="0">
                <a:solidFill>
                  <a:srgbClr val="FF0000"/>
                </a:solidFill>
                <a:latin typeface="Angsana New" panose="02020603050405020304" pitchFamily="18" charset="-34"/>
                <a:cs typeface="Angsana New" panose="02020603050405020304" pitchFamily="18" charset="-34"/>
              </a:rPr>
              <a:t>agree</a:t>
            </a:r>
          </a:p>
        </p:txBody>
      </p:sp>
      <p:sp>
        <p:nvSpPr>
          <p:cNvPr id="17" name="กล่องข้อความ 16">
            <a:extLst>
              <a:ext uri="{FF2B5EF4-FFF2-40B4-BE49-F238E27FC236}">
                <a16:creationId xmlns:a16="http://schemas.microsoft.com/office/drawing/2014/main" id="{0E26C376-76D1-476F-9765-E6B365D2B4A4}"/>
              </a:ext>
            </a:extLst>
          </p:cNvPr>
          <p:cNvSpPr txBox="1"/>
          <p:nvPr/>
        </p:nvSpPr>
        <p:spPr>
          <a:xfrm>
            <a:off x="3925949" y="2514356"/>
            <a:ext cx="793488" cy="646331"/>
          </a:xfrm>
          <a:prstGeom prst="rect">
            <a:avLst/>
          </a:prstGeom>
          <a:noFill/>
          <a:ln>
            <a:noFill/>
          </a:ln>
        </p:spPr>
        <p:txBody>
          <a:bodyPr wrap="square" rtlCol="0">
            <a:spAutoFit/>
          </a:bodyPr>
          <a:lstStyle/>
          <a:p>
            <a:pPr algn="ctr"/>
            <a:r>
              <a:rPr lang="en-US" dirty="0">
                <a:solidFill>
                  <a:srgbClr val="FF0000"/>
                </a:solidFill>
                <a:latin typeface="Angsana New" panose="02020603050405020304" pitchFamily="18" charset="-34"/>
                <a:cs typeface="Angsana New" panose="02020603050405020304" pitchFamily="18" charset="-34"/>
              </a:rPr>
              <a:t>no comment</a:t>
            </a:r>
          </a:p>
        </p:txBody>
      </p:sp>
      <p:sp>
        <p:nvSpPr>
          <p:cNvPr id="18" name="กล่องข้อความ 17">
            <a:extLst>
              <a:ext uri="{FF2B5EF4-FFF2-40B4-BE49-F238E27FC236}">
                <a16:creationId xmlns:a16="http://schemas.microsoft.com/office/drawing/2014/main" id="{961BEA0A-EC3D-4D31-A857-E91B40C9F442}"/>
              </a:ext>
            </a:extLst>
          </p:cNvPr>
          <p:cNvSpPr txBox="1"/>
          <p:nvPr/>
        </p:nvSpPr>
        <p:spPr>
          <a:xfrm>
            <a:off x="5255215" y="2514356"/>
            <a:ext cx="890801" cy="369332"/>
          </a:xfrm>
          <a:prstGeom prst="rect">
            <a:avLst/>
          </a:prstGeom>
          <a:noFill/>
          <a:ln>
            <a:noFill/>
          </a:ln>
        </p:spPr>
        <p:txBody>
          <a:bodyPr wrap="square" rtlCol="0">
            <a:spAutoFit/>
          </a:bodyPr>
          <a:lstStyle/>
          <a:p>
            <a:r>
              <a:rPr lang="en-US" sz="1800" dirty="0">
                <a:solidFill>
                  <a:srgbClr val="FF0000"/>
                </a:solidFill>
                <a:effectLst/>
                <a:latin typeface="Angsana New" panose="02020603050405020304" pitchFamily="18" charset="-34"/>
                <a:ea typeface="Calibri" panose="020F0502020204030204" pitchFamily="34" charset="0"/>
                <a:cs typeface="Angsana New" panose="02020603050405020304" pitchFamily="18" charset="-34"/>
              </a:rPr>
              <a:t>disagree</a:t>
            </a:r>
            <a:endParaRPr lang="en-US" dirty="0">
              <a:solidFill>
                <a:srgbClr val="FF0000"/>
              </a:solidFill>
              <a:latin typeface="Angsana New" panose="02020603050405020304" pitchFamily="18" charset="-34"/>
              <a:cs typeface="Angsana New" panose="02020603050405020304" pitchFamily="18" charset="-34"/>
            </a:endParaRPr>
          </a:p>
        </p:txBody>
      </p:sp>
      <p:sp>
        <p:nvSpPr>
          <p:cNvPr id="19" name="กล่องข้อความ 18">
            <a:extLst>
              <a:ext uri="{FF2B5EF4-FFF2-40B4-BE49-F238E27FC236}">
                <a16:creationId xmlns:a16="http://schemas.microsoft.com/office/drawing/2014/main" id="{EADB1B3F-83EC-4401-ADFA-E35BBD9030EF}"/>
              </a:ext>
            </a:extLst>
          </p:cNvPr>
          <p:cNvSpPr txBox="1"/>
          <p:nvPr/>
        </p:nvSpPr>
        <p:spPr>
          <a:xfrm>
            <a:off x="6572803" y="2496633"/>
            <a:ext cx="1057739" cy="369332"/>
          </a:xfrm>
          <a:prstGeom prst="rect">
            <a:avLst/>
          </a:prstGeom>
          <a:noFill/>
          <a:ln>
            <a:noFill/>
          </a:ln>
        </p:spPr>
        <p:txBody>
          <a:bodyPr wrap="square" rtlCol="0">
            <a:spAutoFit/>
          </a:bodyPr>
          <a:lstStyle/>
          <a:p>
            <a:r>
              <a:rPr lang="en-US" sz="1800" dirty="0">
                <a:solidFill>
                  <a:srgbClr val="FF0000"/>
                </a:solidFill>
                <a:effectLst/>
                <a:latin typeface="Angsana New" panose="02020603050405020304" pitchFamily="18" charset="-34"/>
                <a:ea typeface="Calibri" panose="020F0502020204030204" pitchFamily="34" charset="0"/>
                <a:cs typeface="Angsana New" panose="02020603050405020304" pitchFamily="18" charset="-34"/>
              </a:rPr>
              <a:t>most disagree</a:t>
            </a:r>
            <a:endParaRPr lang="en-US" dirty="0">
              <a:solidFill>
                <a:srgbClr val="FF0000"/>
              </a:solidFill>
              <a:latin typeface="Angsana New" panose="02020603050405020304" pitchFamily="18" charset="-34"/>
              <a:cs typeface="Angsana New" panose="02020603050405020304" pitchFamily="18" charset="-34"/>
            </a:endParaRPr>
          </a:p>
        </p:txBody>
      </p:sp>
      <p:cxnSp>
        <p:nvCxnSpPr>
          <p:cNvPr id="20" name="ลูกศรเชื่อมต่อแบบตรง 19">
            <a:extLst>
              <a:ext uri="{FF2B5EF4-FFF2-40B4-BE49-F238E27FC236}">
                <a16:creationId xmlns:a16="http://schemas.microsoft.com/office/drawing/2014/main" id="{B8F73A67-C448-4549-BECC-941F223F7C65}"/>
              </a:ext>
            </a:extLst>
          </p:cNvPr>
          <p:cNvCxnSpPr>
            <a:cxnSpLocks/>
          </p:cNvCxnSpPr>
          <p:nvPr/>
        </p:nvCxnSpPr>
        <p:spPr>
          <a:xfrm>
            <a:off x="1403902" y="4068419"/>
            <a:ext cx="589390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D6B5A118-555E-4D33-9B8D-A22D0A1EFB40}"/>
              </a:ext>
            </a:extLst>
          </p:cNvPr>
          <p:cNvCxnSpPr/>
          <p:nvPr/>
        </p:nvCxnSpPr>
        <p:spPr>
          <a:xfrm>
            <a:off x="1702076" y="3819941"/>
            <a:ext cx="0" cy="506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7F87F38E-8B2D-466D-879C-D8BB154B31E3}"/>
              </a:ext>
            </a:extLst>
          </p:cNvPr>
          <p:cNvCxnSpPr/>
          <p:nvPr/>
        </p:nvCxnSpPr>
        <p:spPr>
          <a:xfrm>
            <a:off x="2997476" y="3814971"/>
            <a:ext cx="0" cy="506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ตัวเชื่อมต่อตรง 22">
            <a:extLst>
              <a:ext uri="{FF2B5EF4-FFF2-40B4-BE49-F238E27FC236}">
                <a16:creationId xmlns:a16="http://schemas.microsoft.com/office/drawing/2014/main" id="{DEF2A4F7-31CA-4530-8439-35BC5074D3CB}"/>
              </a:ext>
            </a:extLst>
          </p:cNvPr>
          <p:cNvCxnSpPr/>
          <p:nvPr/>
        </p:nvCxnSpPr>
        <p:spPr>
          <a:xfrm>
            <a:off x="4339258" y="3814971"/>
            <a:ext cx="0" cy="506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ตัวเชื่อมต่อตรง 23">
            <a:extLst>
              <a:ext uri="{FF2B5EF4-FFF2-40B4-BE49-F238E27FC236}">
                <a16:creationId xmlns:a16="http://schemas.microsoft.com/office/drawing/2014/main" id="{2F57D5D2-AC7A-4C27-BA11-46F9B4F34A76}"/>
              </a:ext>
            </a:extLst>
          </p:cNvPr>
          <p:cNvCxnSpPr/>
          <p:nvPr/>
        </p:nvCxnSpPr>
        <p:spPr>
          <a:xfrm>
            <a:off x="5631346" y="3814971"/>
            <a:ext cx="0" cy="506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6672DE1B-8889-4F5C-AD98-BFC884EE664F}"/>
              </a:ext>
            </a:extLst>
          </p:cNvPr>
          <p:cNvCxnSpPr/>
          <p:nvPr/>
        </p:nvCxnSpPr>
        <p:spPr>
          <a:xfrm>
            <a:off x="7072519" y="3814971"/>
            <a:ext cx="0" cy="506896"/>
          </a:xfrm>
          <a:prstGeom prst="line">
            <a:avLst/>
          </a:prstGeom>
        </p:spPr>
        <p:style>
          <a:lnRef idx="1">
            <a:schemeClr val="accent1"/>
          </a:lnRef>
          <a:fillRef idx="0">
            <a:schemeClr val="accent1"/>
          </a:fillRef>
          <a:effectRef idx="0">
            <a:schemeClr val="accent1"/>
          </a:effectRef>
          <a:fontRef idx="minor">
            <a:schemeClr val="tx1"/>
          </a:fontRef>
        </p:style>
      </p:cxnSp>
      <p:sp>
        <p:nvSpPr>
          <p:cNvPr id="26" name="กล่องข้อความ 25">
            <a:extLst>
              <a:ext uri="{FF2B5EF4-FFF2-40B4-BE49-F238E27FC236}">
                <a16:creationId xmlns:a16="http://schemas.microsoft.com/office/drawing/2014/main" id="{A25B17E7-534B-4973-8F5A-F448008AA221}"/>
              </a:ext>
            </a:extLst>
          </p:cNvPr>
          <p:cNvSpPr txBox="1"/>
          <p:nvPr/>
        </p:nvSpPr>
        <p:spPr>
          <a:xfrm>
            <a:off x="1742660" y="4068419"/>
            <a:ext cx="434006" cy="369332"/>
          </a:xfrm>
          <a:prstGeom prst="rect">
            <a:avLst/>
          </a:prstGeom>
          <a:noFill/>
          <a:ln>
            <a:noFill/>
          </a:ln>
        </p:spPr>
        <p:txBody>
          <a:bodyPr wrap="square" rtlCol="0">
            <a:spAutoFit/>
          </a:bodyPr>
          <a:lstStyle/>
          <a:p>
            <a:r>
              <a:rPr lang="en-US" dirty="0">
                <a:latin typeface="Angsana New" panose="02020603050405020304" pitchFamily="18" charset="-34"/>
                <a:cs typeface="Angsana New" panose="02020603050405020304" pitchFamily="18" charset="-34"/>
              </a:rPr>
              <a:t>1</a:t>
            </a:r>
          </a:p>
        </p:txBody>
      </p:sp>
      <p:sp>
        <p:nvSpPr>
          <p:cNvPr id="27" name="กล่องข้อความ 26">
            <a:extLst>
              <a:ext uri="{FF2B5EF4-FFF2-40B4-BE49-F238E27FC236}">
                <a16:creationId xmlns:a16="http://schemas.microsoft.com/office/drawing/2014/main" id="{35359276-09C9-4B73-AA33-482DB702A678}"/>
              </a:ext>
            </a:extLst>
          </p:cNvPr>
          <p:cNvSpPr txBox="1"/>
          <p:nvPr/>
        </p:nvSpPr>
        <p:spPr>
          <a:xfrm>
            <a:off x="3029778" y="4071732"/>
            <a:ext cx="434006" cy="369332"/>
          </a:xfrm>
          <a:prstGeom prst="rect">
            <a:avLst/>
          </a:prstGeom>
          <a:noFill/>
          <a:ln>
            <a:noFill/>
          </a:ln>
        </p:spPr>
        <p:txBody>
          <a:bodyPr wrap="square" rtlCol="0">
            <a:spAutoFit/>
          </a:bodyPr>
          <a:lstStyle/>
          <a:p>
            <a:r>
              <a:rPr lang="en-US" dirty="0">
                <a:latin typeface="Angsana New" panose="02020603050405020304" pitchFamily="18" charset="-34"/>
                <a:cs typeface="Angsana New" panose="02020603050405020304" pitchFamily="18" charset="-34"/>
              </a:rPr>
              <a:t>2</a:t>
            </a:r>
          </a:p>
        </p:txBody>
      </p:sp>
      <p:sp>
        <p:nvSpPr>
          <p:cNvPr id="28" name="กล่องข้อความ 27">
            <a:extLst>
              <a:ext uri="{FF2B5EF4-FFF2-40B4-BE49-F238E27FC236}">
                <a16:creationId xmlns:a16="http://schemas.microsoft.com/office/drawing/2014/main" id="{1DF0368C-711A-4D40-97FF-1028ECF227C8}"/>
              </a:ext>
            </a:extLst>
          </p:cNvPr>
          <p:cNvSpPr txBox="1"/>
          <p:nvPr/>
        </p:nvSpPr>
        <p:spPr>
          <a:xfrm>
            <a:off x="4350854" y="4051823"/>
            <a:ext cx="434006" cy="369332"/>
          </a:xfrm>
          <a:prstGeom prst="rect">
            <a:avLst/>
          </a:prstGeom>
          <a:noFill/>
          <a:ln>
            <a:noFill/>
          </a:ln>
        </p:spPr>
        <p:txBody>
          <a:bodyPr wrap="square" rtlCol="0">
            <a:spAutoFit/>
          </a:bodyPr>
          <a:lstStyle/>
          <a:p>
            <a:r>
              <a:rPr lang="en-US" dirty="0">
                <a:latin typeface="Angsana New" panose="02020603050405020304" pitchFamily="18" charset="-34"/>
                <a:cs typeface="Angsana New" panose="02020603050405020304" pitchFamily="18" charset="-34"/>
              </a:rPr>
              <a:t>3</a:t>
            </a:r>
          </a:p>
        </p:txBody>
      </p:sp>
      <p:sp>
        <p:nvSpPr>
          <p:cNvPr id="29" name="กล่องข้อความ 28">
            <a:extLst>
              <a:ext uri="{FF2B5EF4-FFF2-40B4-BE49-F238E27FC236}">
                <a16:creationId xmlns:a16="http://schemas.microsoft.com/office/drawing/2014/main" id="{2DA74149-AE3E-496B-B0C4-BE37A063109B}"/>
              </a:ext>
            </a:extLst>
          </p:cNvPr>
          <p:cNvSpPr txBox="1"/>
          <p:nvPr/>
        </p:nvSpPr>
        <p:spPr>
          <a:xfrm>
            <a:off x="5659502" y="4051823"/>
            <a:ext cx="434006" cy="369332"/>
          </a:xfrm>
          <a:prstGeom prst="rect">
            <a:avLst/>
          </a:prstGeom>
          <a:noFill/>
          <a:ln>
            <a:noFill/>
          </a:ln>
        </p:spPr>
        <p:txBody>
          <a:bodyPr wrap="square" rtlCol="0">
            <a:spAutoFit/>
          </a:bodyPr>
          <a:lstStyle/>
          <a:p>
            <a:r>
              <a:rPr lang="en-US" dirty="0">
                <a:latin typeface="Angsana New" panose="02020603050405020304" pitchFamily="18" charset="-34"/>
                <a:cs typeface="Angsana New" panose="02020603050405020304" pitchFamily="18" charset="-34"/>
              </a:rPr>
              <a:t>4</a:t>
            </a:r>
          </a:p>
        </p:txBody>
      </p:sp>
      <p:sp>
        <p:nvSpPr>
          <p:cNvPr id="30" name="กล่องข้อความ 29">
            <a:extLst>
              <a:ext uri="{FF2B5EF4-FFF2-40B4-BE49-F238E27FC236}">
                <a16:creationId xmlns:a16="http://schemas.microsoft.com/office/drawing/2014/main" id="{B0033E51-7C57-4271-9D60-4ABB76111581}"/>
              </a:ext>
            </a:extLst>
          </p:cNvPr>
          <p:cNvSpPr txBox="1"/>
          <p:nvPr/>
        </p:nvSpPr>
        <p:spPr>
          <a:xfrm>
            <a:off x="7060933" y="4031945"/>
            <a:ext cx="434006" cy="369332"/>
          </a:xfrm>
          <a:prstGeom prst="rect">
            <a:avLst/>
          </a:prstGeom>
          <a:noFill/>
          <a:ln>
            <a:noFill/>
          </a:ln>
        </p:spPr>
        <p:txBody>
          <a:bodyPr wrap="square" rtlCol="0">
            <a:spAutoFit/>
          </a:bodyPr>
          <a:lstStyle/>
          <a:p>
            <a:r>
              <a:rPr lang="en-US" dirty="0">
                <a:latin typeface="Angsana New" panose="02020603050405020304" pitchFamily="18" charset="-34"/>
                <a:cs typeface="Angsana New" panose="02020603050405020304" pitchFamily="18" charset="-34"/>
              </a:rPr>
              <a:t>5</a:t>
            </a:r>
          </a:p>
        </p:txBody>
      </p:sp>
      <p:sp>
        <p:nvSpPr>
          <p:cNvPr id="31" name="กล่องข้อความ 30">
            <a:extLst>
              <a:ext uri="{FF2B5EF4-FFF2-40B4-BE49-F238E27FC236}">
                <a16:creationId xmlns:a16="http://schemas.microsoft.com/office/drawing/2014/main" id="{41A7A870-1C1A-4609-8EBE-FEB8F30269DF}"/>
              </a:ext>
            </a:extLst>
          </p:cNvPr>
          <p:cNvSpPr txBox="1"/>
          <p:nvPr/>
        </p:nvSpPr>
        <p:spPr>
          <a:xfrm>
            <a:off x="1242599" y="4335370"/>
            <a:ext cx="890801" cy="646331"/>
          </a:xfrm>
          <a:prstGeom prst="rect">
            <a:avLst/>
          </a:prstGeom>
          <a:noFill/>
          <a:ln>
            <a:noFill/>
          </a:ln>
        </p:spPr>
        <p:txBody>
          <a:bodyPr wrap="square" rtlCol="0">
            <a:spAutoFit/>
          </a:bodyPr>
          <a:lstStyle/>
          <a:p>
            <a:pPr algn="ctr"/>
            <a:r>
              <a:rPr lang="en-US" sz="1800" dirty="0">
                <a:solidFill>
                  <a:srgbClr val="FF0000"/>
                </a:solidFill>
                <a:effectLst/>
                <a:latin typeface="Angsana New" panose="02020603050405020304" pitchFamily="18" charset="-34"/>
                <a:ea typeface="Calibri" panose="020F0502020204030204" pitchFamily="34" charset="0"/>
                <a:cs typeface="Angsana New" panose="02020603050405020304" pitchFamily="18" charset="-34"/>
              </a:rPr>
              <a:t>very satisfied</a:t>
            </a:r>
            <a:endParaRPr lang="en-US" dirty="0">
              <a:solidFill>
                <a:srgbClr val="FF0000"/>
              </a:solidFill>
              <a:latin typeface="Angsana New" panose="02020603050405020304" pitchFamily="18" charset="-34"/>
              <a:cs typeface="Angsana New" panose="02020603050405020304" pitchFamily="18" charset="-34"/>
            </a:endParaRPr>
          </a:p>
        </p:txBody>
      </p:sp>
      <p:sp>
        <p:nvSpPr>
          <p:cNvPr id="32" name="กล่องข้อความ 31">
            <a:extLst>
              <a:ext uri="{FF2B5EF4-FFF2-40B4-BE49-F238E27FC236}">
                <a16:creationId xmlns:a16="http://schemas.microsoft.com/office/drawing/2014/main" id="{B057CFDF-B025-4311-9FA0-F6AB1D6853DD}"/>
              </a:ext>
            </a:extLst>
          </p:cNvPr>
          <p:cNvSpPr txBox="1"/>
          <p:nvPr/>
        </p:nvSpPr>
        <p:spPr>
          <a:xfrm>
            <a:off x="2616884" y="4356766"/>
            <a:ext cx="793488" cy="369332"/>
          </a:xfrm>
          <a:prstGeom prst="rect">
            <a:avLst/>
          </a:prstGeom>
          <a:noFill/>
          <a:ln>
            <a:noFill/>
          </a:ln>
        </p:spPr>
        <p:txBody>
          <a:bodyPr wrap="square" rtlCol="0">
            <a:spAutoFit/>
          </a:bodyPr>
          <a:lstStyle/>
          <a:p>
            <a:r>
              <a:rPr lang="en-US" sz="1800" dirty="0">
                <a:solidFill>
                  <a:srgbClr val="FF0000"/>
                </a:solidFill>
                <a:effectLst/>
                <a:latin typeface="Angsana New" panose="02020603050405020304" pitchFamily="18" charset="-34"/>
                <a:ea typeface="Calibri" panose="020F0502020204030204" pitchFamily="34" charset="0"/>
                <a:cs typeface="Angsana New" panose="02020603050405020304" pitchFamily="18" charset="-34"/>
              </a:rPr>
              <a:t>satisfied</a:t>
            </a:r>
            <a:endParaRPr lang="en-US" dirty="0">
              <a:solidFill>
                <a:srgbClr val="FF0000"/>
              </a:solidFill>
              <a:latin typeface="Angsana New" panose="02020603050405020304" pitchFamily="18" charset="-34"/>
              <a:cs typeface="Angsana New" panose="02020603050405020304" pitchFamily="18" charset="-34"/>
            </a:endParaRPr>
          </a:p>
        </p:txBody>
      </p:sp>
      <p:sp>
        <p:nvSpPr>
          <p:cNvPr id="33" name="กล่องข้อความ 32">
            <a:extLst>
              <a:ext uri="{FF2B5EF4-FFF2-40B4-BE49-F238E27FC236}">
                <a16:creationId xmlns:a16="http://schemas.microsoft.com/office/drawing/2014/main" id="{51816689-975B-449F-BD07-D71BFB633D8F}"/>
              </a:ext>
            </a:extLst>
          </p:cNvPr>
          <p:cNvSpPr txBox="1"/>
          <p:nvPr/>
        </p:nvSpPr>
        <p:spPr>
          <a:xfrm>
            <a:off x="4038163" y="4346467"/>
            <a:ext cx="793488" cy="369332"/>
          </a:xfrm>
          <a:prstGeom prst="rect">
            <a:avLst/>
          </a:prstGeom>
          <a:noFill/>
          <a:ln>
            <a:noFill/>
          </a:ln>
        </p:spPr>
        <p:txBody>
          <a:bodyPr wrap="square" rtlCol="0">
            <a:spAutoFit/>
          </a:bodyPr>
          <a:lstStyle/>
          <a:p>
            <a:r>
              <a:rPr lang="en-US" dirty="0">
                <a:solidFill>
                  <a:srgbClr val="FF0000"/>
                </a:solidFill>
                <a:latin typeface="Angsana New" panose="02020603050405020304" pitchFamily="18" charset="-34"/>
                <a:cs typeface="Angsana New" panose="02020603050405020304" pitchFamily="18" charset="-34"/>
              </a:rPr>
              <a:t>moderate</a:t>
            </a:r>
          </a:p>
        </p:txBody>
      </p:sp>
      <p:sp>
        <p:nvSpPr>
          <p:cNvPr id="34" name="กล่องข้อความ 33">
            <a:extLst>
              <a:ext uri="{FF2B5EF4-FFF2-40B4-BE49-F238E27FC236}">
                <a16:creationId xmlns:a16="http://schemas.microsoft.com/office/drawing/2014/main" id="{73907297-DEB9-45EA-A483-E69DD4F2746D}"/>
              </a:ext>
            </a:extLst>
          </p:cNvPr>
          <p:cNvSpPr txBox="1"/>
          <p:nvPr/>
        </p:nvSpPr>
        <p:spPr>
          <a:xfrm>
            <a:off x="5209835" y="4324186"/>
            <a:ext cx="1055285" cy="646331"/>
          </a:xfrm>
          <a:prstGeom prst="rect">
            <a:avLst/>
          </a:prstGeom>
          <a:noFill/>
          <a:ln>
            <a:noFill/>
          </a:ln>
        </p:spPr>
        <p:txBody>
          <a:bodyPr wrap="square" rtlCol="0">
            <a:spAutoFit/>
          </a:bodyPr>
          <a:lstStyle/>
          <a:p>
            <a:r>
              <a:rPr lang="en-US" sz="1800" dirty="0">
                <a:solidFill>
                  <a:srgbClr val="FF0000"/>
                </a:solidFill>
                <a:effectLst/>
                <a:latin typeface="Angsana New" panose="02020603050405020304" pitchFamily="18" charset="-34"/>
                <a:ea typeface="Calibri" panose="020F0502020204030204" pitchFamily="34" charset="0"/>
                <a:cs typeface="Angsana New" panose="02020603050405020304" pitchFamily="18" charset="-34"/>
              </a:rPr>
              <a:t>Not satisfied</a:t>
            </a:r>
            <a:endParaRPr lang="en-US" dirty="0">
              <a:solidFill>
                <a:srgbClr val="FF0000"/>
              </a:solidFill>
              <a:latin typeface="Angsana New" panose="02020603050405020304" pitchFamily="18" charset="-34"/>
              <a:cs typeface="Angsana New" panose="02020603050405020304" pitchFamily="18" charset="-34"/>
            </a:endParaRPr>
          </a:p>
          <a:p>
            <a:endParaRPr lang="en-US" dirty="0">
              <a:solidFill>
                <a:srgbClr val="FF0000"/>
              </a:solidFill>
              <a:latin typeface="Angsana New" panose="02020603050405020304" pitchFamily="18" charset="-34"/>
              <a:cs typeface="Angsana New" panose="02020603050405020304" pitchFamily="18" charset="-34"/>
            </a:endParaRPr>
          </a:p>
        </p:txBody>
      </p:sp>
      <p:sp>
        <p:nvSpPr>
          <p:cNvPr id="35" name="กล่องข้อความ 34">
            <a:extLst>
              <a:ext uri="{FF2B5EF4-FFF2-40B4-BE49-F238E27FC236}">
                <a16:creationId xmlns:a16="http://schemas.microsoft.com/office/drawing/2014/main" id="{635A31D1-E98F-4CE2-B966-B3AE7854C62F}"/>
              </a:ext>
            </a:extLst>
          </p:cNvPr>
          <p:cNvSpPr txBox="1"/>
          <p:nvPr/>
        </p:nvSpPr>
        <p:spPr>
          <a:xfrm>
            <a:off x="6739741" y="4328744"/>
            <a:ext cx="890801" cy="646331"/>
          </a:xfrm>
          <a:prstGeom prst="rect">
            <a:avLst/>
          </a:prstGeom>
          <a:noFill/>
          <a:ln>
            <a:noFill/>
          </a:ln>
        </p:spPr>
        <p:txBody>
          <a:bodyPr wrap="square" rtlCol="0">
            <a:spAutoFit/>
          </a:bodyPr>
          <a:lstStyle/>
          <a:p>
            <a:r>
              <a:rPr lang="en-US" sz="1800" dirty="0">
                <a:solidFill>
                  <a:srgbClr val="FF0000"/>
                </a:solidFill>
                <a:effectLst/>
                <a:latin typeface="Angsana New" panose="02020603050405020304" pitchFamily="18" charset="-34"/>
                <a:ea typeface="Calibri" panose="020F0502020204030204" pitchFamily="34" charset="0"/>
                <a:cs typeface="Angsana New" panose="02020603050405020304" pitchFamily="18" charset="-34"/>
              </a:rPr>
              <a:t>extremely inadequate</a:t>
            </a:r>
            <a:endParaRPr lang="en-US"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1092717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71786BFB-F522-4A12-B36F-FE3815431AA0}"/>
              </a:ext>
            </a:extLst>
          </p:cNvPr>
          <p:cNvSpPr>
            <a:spLocks noGrp="1"/>
          </p:cNvSpPr>
          <p:nvPr>
            <p:ph idx="1"/>
          </p:nvPr>
        </p:nvSpPr>
        <p:spPr>
          <a:xfrm>
            <a:off x="838200" y="980799"/>
            <a:ext cx="10515600" cy="4351338"/>
          </a:xfrm>
        </p:spPr>
        <p:txBody>
          <a:bodyPr>
            <a:normAutofit fontScale="92500"/>
          </a:bodyPr>
          <a:lstStyle/>
          <a:p>
            <a:pPr marL="0" indent="0">
              <a:buNone/>
            </a:pPr>
            <a:r>
              <a:rPr lang="en-US" dirty="0">
                <a:latin typeface="Angsana New" panose="02020603050405020304" pitchFamily="18" charset="-34"/>
                <a:cs typeface="Angsana New" panose="02020603050405020304" pitchFamily="18" charset="-34"/>
              </a:rPr>
              <a:t>4</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nature of questioning A good question should have the following characteristics.</a:t>
            </a:r>
            <a:endParaRPr lang="th-TH" dirty="0">
              <a:latin typeface="Angsana New" panose="02020603050405020304" pitchFamily="18" charset="-34"/>
              <a:cs typeface="Angsana New" panose="02020603050405020304" pitchFamily="18" charset="-34"/>
            </a:endParaRPr>
          </a:p>
          <a:p>
            <a:pPr marL="0" indent="347663">
              <a:buNone/>
            </a:pPr>
            <a:r>
              <a:rPr lang="en-US" dirty="0">
                <a:latin typeface="Angsana New" panose="02020603050405020304" pitchFamily="18" charset="-34"/>
                <a:cs typeface="Angsana New" panose="02020603050405020304" pitchFamily="18" charset="-34"/>
              </a:rPr>
              <a:t>4.1</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Use short, concise, to the point messages that the researcher wants to know from the sample group.</a:t>
            </a:r>
            <a:endParaRPr lang="th-TH" dirty="0">
              <a:latin typeface="Angsana New" panose="02020603050405020304" pitchFamily="18" charset="-34"/>
              <a:cs typeface="Angsana New" panose="02020603050405020304" pitchFamily="18" charset="-34"/>
            </a:endParaRPr>
          </a:p>
          <a:p>
            <a:pPr marL="0" indent="347663">
              <a:buNone/>
            </a:pPr>
            <a:r>
              <a:rPr lang="en-US" dirty="0">
                <a:latin typeface="Angsana New" panose="02020603050405020304" pitchFamily="18" charset="-34"/>
                <a:cs typeface="Angsana New" panose="02020603050405020304" pitchFamily="18" charset="-34"/>
              </a:rPr>
              <a:t>4.2</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Sort the questions from easy to difficult. So that the respondents can organize their thoughts and discretion in answering key questions should be in the center of the questionnaire to prevent respondents from being bored in answering.</a:t>
            </a:r>
            <a:endParaRPr lang="th-TH" dirty="0">
              <a:latin typeface="Angsana New" panose="02020603050405020304" pitchFamily="18" charset="-34"/>
              <a:cs typeface="Angsana New" panose="02020603050405020304" pitchFamily="18" charset="-34"/>
            </a:endParaRPr>
          </a:p>
          <a:p>
            <a:pPr marL="0" indent="347663">
              <a:buNone/>
            </a:pPr>
            <a:r>
              <a:rPr lang="en-US" dirty="0">
                <a:latin typeface="Angsana New" panose="02020603050405020304" pitchFamily="18" charset="-34"/>
                <a:cs typeface="Angsana New" panose="02020603050405020304" pitchFamily="18" charset="-34"/>
              </a:rPr>
              <a:t>4.3</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Avoid using vague, unclear language or repeating questions, for example, you disagree with any action that you think is incorrect. You buy brand name products once a month. You travel abroad every year, etc.</a:t>
            </a:r>
            <a:endParaRPr lang="th-TH" dirty="0">
              <a:latin typeface="Angsana New" panose="02020603050405020304" pitchFamily="18" charset="-34"/>
              <a:cs typeface="Angsana New" panose="02020603050405020304" pitchFamily="18" charset="-34"/>
            </a:endParaRPr>
          </a:p>
          <a:p>
            <a:pPr marL="0" indent="347663">
              <a:buNone/>
            </a:pPr>
            <a:r>
              <a:rPr lang="en-US" dirty="0">
                <a:latin typeface="Angsana New" panose="02020603050405020304" pitchFamily="18" charset="-34"/>
                <a:cs typeface="Angsana New" panose="02020603050405020304" pitchFamily="18" charset="-34"/>
              </a:rPr>
              <a:t>4.4</a:t>
            </a:r>
            <a:r>
              <a:rPr lang="th-TH" dirty="0">
                <a:latin typeface="Angsana New" panose="02020603050405020304" pitchFamily="18" charset="-34"/>
                <a:cs typeface="Angsana New" panose="02020603050405020304" pitchFamily="18" charset="-34"/>
              </a:rPr>
              <a:t> ) </a:t>
            </a:r>
            <a:r>
              <a:rPr lang="en-US" dirty="0">
                <a:latin typeface="Angsana New" panose="02020603050405020304" pitchFamily="18" charset="-34"/>
                <a:cs typeface="Angsana New" panose="02020603050405020304" pitchFamily="18" charset="-34"/>
              </a:rPr>
              <a:t>Avoid leading questions or answers that cause the respondent to hesitate in answering or feel uncomfortable giving real information, for example, what programs do you like to watch on MCOT Channel 3? What type of house do you live in? What type of car do you use? Do you have debts with the Student Loan Fund (</a:t>
            </a:r>
            <a:r>
              <a:rPr lang="en-US" dirty="0" err="1">
                <a:latin typeface="Angsana New" panose="02020603050405020304" pitchFamily="18" charset="-34"/>
                <a:cs typeface="Angsana New" panose="02020603050405020304" pitchFamily="18" charset="-34"/>
              </a:rPr>
              <a:t>Kor</a:t>
            </a:r>
            <a:r>
              <a:rPr lang="en-US" dirty="0">
                <a:latin typeface="Angsana New" panose="02020603050405020304" pitchFamily="18" charset="-34"/>
                <a:cs typeface="Angsana New" panose="02020603050405020304" pitchFamily="18" charset="-34"/>
              </a:rPr>
              <a:t> </a:t>
            </a:r>
            <a:r>
              <a:rPr lang="en-US" dirty="0" err="1">
                <a:latin typeface="Angsana New" panose="02020603050405020304" pitchFamily="18" charset="-34"/>
                <a:cs typeface="Angsana New" panose="02020603050405020304" pitchFamily="18" charset="-34"/>
              </a:rPr>
              <a:t>Yor</a:t>
            </a:r>
            <a:r>
              <a:rPr lang="en-US" dirty="0">
                <a:latin typeface="Angsana New" panose="02020603050405020304" pitchFamily="18" charset="-34"/>
                <a:cs typeface="Angsana New" panose="02020603050405020304" pitchFamily="18" charset="-34"/>
              </a:rPr>
              <a:t> Sor.)?</a:t>
            </a:r>
            <a:endParaRPr lang="th-TH" dirty="0">
              <a:latin typeface="Angsana New" panose="02020603050405020304" pitchFamily="18" charset="-34"/>
              <a:cs typeface="Angsana New" panose="02020603050405020304" pitchFamily="18" charset="-34"/>
            </a:endParaRPr>
          </a:p>
          <a:p>
            <a:pPr marL="0" indent="0">
              <a:buNone/>
            </a:pPr>
            <a:endParaRPr lang="en-US"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1398051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ED717E62-591D-40C6-BCC9-F150298F9FDB}"/>
              </a:ext>
            </a:extLst>
          </p:cNvPr>
          <p:cNvSpPr>
            <a:spLocks noGrp="1"/>
          </p:cNvSpPr>
          <p:nvPr>
            <p:ph idx="1"/>
          </p:nvPr>
        </p:nvSpPr>
        <p:spPr>
          <a:xfrm>
            <a:off x="598714" y="628532"/>
            <a:ext cx="10515600" cy="5232746"/>
          </a:xfrm>
        </p:spPr>
        <p:txBody>
          <a:bodyPr>
            <a:normAutofit lnSpcReduction="10000"/>
          </a:bodyPr>
          <a:lstStyle/>
          <a:p>
            <a:pPr marL="0" indent="0">
              <a:buNone/>
            </a:pPr>
            <a:r>
              <a:rPr lang="en-US" sz="2400" dirty="0">
                <a:latin typeface="Angsana New" panose="02020603050405020304" pitchFamily="18" charset="-34"/>
                <a:cs typeface="Angsana New" panose="02020603050405020304" pitchFamily="18" charset="-34"/>
              </a:rPr>
              <a:t>5.</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Questionnaire Quality Check Procedure</a:t>
            </a:r>
            <a:endParaRPr lang="th-TH" sz="2400" dirty="0">
              <a:latin typeface="Angsana New" panose="02020603050405020304" pitchFamily="18" charset="-34"/>
              <a:cs typeface="Angsana New" panose="02020603050405020304" pitchFamily="18" charset="-34"/>
            </a:endParaRPr>
          </a:p>
          <a:p>
            <a:pPr marL="0" indent="228600">
              <a:buNone/>
            </a:pP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when designing the layout and the question has been completed. The researcher must bring the questionnaire to an expert to check the quality of the question whether the content covers the research topic sufficiently or not. Is there a theory that can support the authenticity of the content?</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Then the questionnaire was used to try out (Try Out) with an experimental group that has qualifications similar to the sample group of the research, such as a questionnaire on customer opinions using the bank's small and medium-sized business (SMEs) loan service. Research is a small entrepreneur. Business owners who use the Bank's Small and Medium Enterprises (SMEs) loan service</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Therefore, the experimental group with similar qualifications to the sample group is a group of customers who use general personal loan services of the Bank. The researcher can select an experimental group of about 20-50 people to test the reliability of the questionnaire. According to the testing techniques of research tools.</a:t>
            </a:r>
          </a:p>
          <a:p>
            <a:pPr marL="0" indent="0">
              <a:buNone/>
            </a:pPr>
            <a:r>
              <a:rPr lang="en-US" sz="2400" dirty="0">
                <a:latin typeface="Angsana New" panose="02020603050405020304" pitchFamily="18" charset="-34"/>
                <a:cs typeface="Angsana New" panose="02020603050405020304" pitchFamily="18" charset="-34"/>
              </a:rPr>
              <a:t>6.</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Procedure for publishing a complete questionnaire</a:t>
            </a:r>
            <a:endParaRPr lang="th-TH" sz="2400" dirty="0">
              <a:latin typeface="Angsana New" panose="02020603050405020304" pitchFamily="18" charset="-34"/>
              <a:cs typeface="Angsana New" panose="02020603050405020304" pitchFamily="18" charset="-34"/>
            </a:endParaRPr>
          </a:p>
          <a:p>
            <a:pPr marL="0" indent="288925">
              <a:buNone/>
            </a:pP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Upon completion of the questionnaire validity testing process, The final step is to classify the questions nicely. easy to read and data analysis he questionnaire should be of the right size, not too small or too large.</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beautiful text is a topic clearly explaining the details easy to read and understanding the key must be the right length. Do not disturb the respondents' time more than necessary. This may cause the respondents to become bored and unwilling to answer, causing the information to distort from the truth.</a:t>
            </a:r>
            <a:r>
              <a:rPr lang="th-TH" sz="2400" dirty="0">
                <a:latin typeface="Angsana New" panose="02020603050405020304" pitchFamily="18" charset="-34"/>
                <a:cs typeface="Angsana New" panose="02020603050405020304" pitchFamily="18" charset="-34"/>
              </a:rPr>
              <a:t> </a:t>
            </a:r>
            <a:endParaRPr lang="en-US" sz="2400" dirty="0">
              <a:latin typeface="Angsana New" panose="02020603050405020304" pitchFamily="18" charset="-34"/>
              <a:cs typeface="Angsana New" panose="02020603050405020304" pitchFamily="18" charset="-34"/>
            </a:endParaRPr>
          </a:p>
          <a:p>
            <a:pPr marL="0" indent="0">
              <a:buNone/>
            </a:pPr>
            <a:endPar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endParaRPr>
          </a:p>
        </p:txBody>
      </p:sp>
    </p:spTree>
    <p:extLst>
      <p:ext uri="{BB962C8B-B14F-4D97-AF65-F5344CB8AC3E}">
        <p14:creationId xmlns:p14="http://schemas.microsoft.com/office/powerpoint/2010/main" val="359344486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9C11DB3-0E73-48D7-A16C-267D847F7865}"/>
              </a:ext>
            </a:extLst>
          </p:cNvPr>
          <p:cNvSpPr>
            <a:spLocks noGrp="1"/>
          </p:cNvSpPr>
          <p:nvPr>
            <p:ph type="title"/>
          </p:nvPr>
        </p:nvSpPr>
        <p:spPr>
          <a:xfrm>
            <a:off x="590550" y="222250"/>
            <a:ext cx="10515600" cy="1325563"/>
          </a:xfrm>
        </p:spPr>
        <p:txBody>
          <a:bodyPr>
            <a:normAutofit/>
          </a:bodyPr>
          <a:lstStyle/>
          <a:p>
            <a:r>
              <a:rPr lang="en-US" sz="2800" dirty="0">
                <a:latin typeface="Angsana New" panose="02020603050405020304" pitchFamily="18" charset="-34"/>
                <a:cs typeface="Angsana New" panose="02020603050405020304" pitchFamily="18" charset="-34"/>
              </a:rPr>
              <a:t>Example</a:t>
            </a:r>
            <a:r>
              <a:rPr lang="th-TH" sz="2800" dirty="0">
                <a:latin typeface="Angsana New" panose="02020603050405020304" pitchFamily="18" charset="-34"/>
                <a:cs typeface="Angsana New" panose="02020603050405020304" pitchFamily="18" charset="-34"/>
              </a:rPr>
              <a:t> </a:t>
            </a:r>
            <a:br>
              <a:rPr lang="th-TH" sz="2800" dirty="0">
                <a:solidFill>
                  <a:srgbClr val="FF0000"/>
                </a:solidFill>
                <a:latin typeface="Angsana New" panose="02020603050405020304" pitchFamily="18" charset="-34"/>
                <a:cs typeface="Angsana New" panose="02020603050405020304" pitchFamily="18" charset="-34"/>
              </a:rPr>
            </a:br>
            <a:r>
              <a:rPr lang="th-TH" sz="2400" b="1" dirty="0">
                <a:solidFill>
                  <a:srgbClr val="FF0000"/>
                </a:solidFill>
                <a:latin typeface="Angsana New" panose="02020603050405020304" pitchFamily="18" charset="-34"/>
                <a:cs typeface="Angsana New" panose="02020603050405020304" pitchFamily="18" charset="-34"/>
              </a:rPr>
              <a:t>(</a:t>
            </a:r>
            <a:r>
              <a:rPr lang="en-US" sz="2400" b="1" dirty="0">
                <a:solidFill>
                  <a:srgbClr val="FF0000"/>
                </a:solidFill>
                <a:latin typeface="Angsana New" panose="02020603050405020304" pitchFamily="18" charset="-34"/>
                <a:cs typeface="Angsana New" panose="02020603050405020304" pitchFamily="18" charset="-34"/>
              </a:rPr>
              <a:t>Part 1)</a:t>
            </a:r>
            <a:r>
              <a:rPr lang="th-TH" sz="2400" b="1" dirty="0">
                <a:solidFill>
                  <a:srgbClr val="FF0000"/>
                </a:solidFill>
                <a:latin typeface="Angsana New" panose="02020603050405020304" pitchFamily="18" charset="-34"/>
                <a:cs typeface="Angsana New" panose="02020603050405020304" pitchFamily="18" charset="-34"/>
              </a:rPr>
              <a:t> </a:t>
            </a:r>
            <a:r>
              <a:rPr lang="en-US" sz="2400" b="1" dirty="0">
                <a:solidFill>
                  <a:srgbClr val="FF0000"/>
                </a:solidFill>
                <a:latin typeface="Angsana New" panose="02020603050405020304" pitchFamily="18" charset="-34"/>
                <a:cs typeface="Angsana New" panose="02020603050405020304" pitchFamily="18" charset="-34"/>
              </a:rPr>
              <a:t>A questionnaire on brand-name product use behavior of private university students</a:t>
            </a:r>
          </a:p>
        </p:txBody>
      </p:sp>
      <p:sp>
        <p:nvSpPr>
          <p:cNvPr id="4" name="กล่องข้อความ 3">
            <a:extLst>
              <a:ext uri="{FF2B5EF4-FFF2-40B4-BE49-F238E27FC236}">
                <a16:creationId xmlns:a16="http://schemas.microsoft.com/office/drawing/2014/main" id="{681A40B2-07D2-4274-A442-ABF9D4B0FEEA}"/>
              </a:ext>
            </a:extLst>
          </p:cNvPr>
          <p:cNvSpPr txBox="1"/>
          <p:nvPr/>
        </p:nvSpPr>
        <p:spPr>
          <a:xfrm>
            <a:off x="695739" y="1443841"/>
            <a:ext cx="6251713" cy="4801314"/>
          </a:xfrm>
          <a:prstGeom prst="rect">
            <a:avLst/>
          </a:prstGeom>
          <a:noFill/>
        </p:spPr>
        <p:txBody>
          <a:bodyPr wrap="square" rtlCol="0">
            <a:spAutoFit/>
          </a:bodyPr>
          <a:lstStyle/>
          <a:p>
            <a:pPr algn="ctr"/>
            <a:r>
              <a:rPr lang="en-US" b="1" dirty="0">
                <a:solidFill>
                  <a:srgbClr val="FF0000"/>
                </a:solidFill>
                <a:latin typeface="Angsana New" panose="02020603050405020304" pitchFamily="18" charset="-34"/>
                <a:cs typeface="Angsana New" panose="02020603050405020304" pitchFamily="18" charset="-34"/>
              </a:rPr>
              <a:t>A Study of Brand Name Product Usage Behavior of Private University Students in Thailand</a:t>
            </a:r>
            <a:endParaRPr lang="th-TH" dirty="0">
              <a:solidFill>
                <a:srgbClr val="FF0000"/>
              </a:solidFill>
              <a:latin typeface="Angsana New" panose="02020603050405020304" pitchFamily="18" charset="-34"/>
              <a:cs typeface="Angsana New" panose="02020603050405020304" pitchFamily="18" charset="-34"/>
            </a:endParaRPr>
          </a:p>
          <a:p>
            <a:pPr marL="685800" indent="-685800"/>
            <a:r>
              <a:rPr lang="en-US" b="1" dirty="0">
                <a:solidFill>
                  <a:srgbClr val="FF0000"/>
                </a:solidFill>
                <a:latin typeface="Angsana New" panose="02020603050405020304" pitchFamily="18" charset="-34"/>
                <a:cs typeface="Angsana New" panose="02020603050405020304" pitchFamily="18" charset="-34"/>
              </a:rPr>
              <a:t>Instructions : - This questionnaire consists of 3 parts: 1) personal information, 2) opinions, and 3) suggestions for solutions.</a:t>
            </a:r>
          </a:p>
          <a:p>
            <a:pPr marL="53975" indent="-53975"/>
            <a:r>
              <a:rPr lang="th-TH" dirty="0">
                <a:solidFill>
                  <a:srgbClr val="FF0000"/>
                </a:solidFill>
                <a:latin typeface="Angsana New" panose="02020603050405020304" pitchFamily="18" charset="-34"/>
                <a:cs typeface="Angsana New" panose="02020603050405020304" pitchFamily="18" charset="-34"/>
              </a:rPr>
              <a:t>- </a:t>
            </a:r>
            <a:r>
              <a:rPr lang="en-US" dirty="0">
                <a:solidFill>
                  <a:srgbClr val="FF0000"/>
                </a:solidFill>
                <a:latin typeface="Angsana New" panose="02020603050405020304" pitchFamily="18" charset="-34"/>
                <a:cs typeface="Angsana New" panose="02020603050405020304" pitchFamily="18" charset="-34"/>
              </a:rPr>
              <a:t>Please put a tick </a:t>
            </a:r>
            <a:r>
              <a:rPr lang="en-US" dirty="0">
                <a:solidFill>
                  <a:srgbClr val="FF0000"/>
                </a:solidFill>
                <a:latin typeface="Angsana New" panose="02020603050405020304" pitchFamily="18" charset="-34"/>
                <a:cs typeface="Angsana New" panose="02020603050405020304" pitchFamily="18" charset="-34"/>
                <a:sym typeface="Wingdings" panose="05000000000000000000" pitchFamily="2" charset="2"/>
              </a:rPr>
              <a:t></a:t>
            </a:r>
            <a:r>
              <a:rPr lang="en-US" dirty="0">
                <a:solidFill>
                  <a:srgbClr val="FF0000"/>
                </a:solidFill>
                <a:latin typeface="Angsana New" panose="02020603050405020304" pitchFamily="18" charset="-34"/>
                <a:cs typeface="Angsana New" panose="02020603050405020304" pitchFamily="18" charset="-34"/>
              </a:rPr>
              <a:t> in the box  that corresponds to the facts. or match your opinion and fill in the details you want in the feedback</a:t>
            </a:r>
            <a:endParaRPr lang="th-TH" dirty="0">
              <a:solidFill>
                <a:srgbClr val="FF0000"/>
              </a:solidFill>
              <a:latin typeface="Angsana New" panose="02020603050405020304" pitchFamily="18" charset="-34"/>
              <a:cs typeface="Angsana New" panose="02020603050405020304" pitchFamily="18" charset="-34"/>
              <a:sym typeface="Symbol" panose="05050102010706020507" pitchFamily="18" charset="2"/>
            </a:endParaRPr>
          </a:p>
          <a:p>
            <a:endParaRPr lang="th-TH" dirty="0">
              <a:solidFill>
                <a:srgbClr val="FF0000"/>
              </a:solidFill>
              <a:latin typeface="Angsana New" panose="02020603050405020304" pitchFamily="18" charset="-34"/>
              <a:cs typeface="Angsana New" panose="02020603050405020304" pitchFamily="18" charset="-34"/>
            </a:endParaRPr>
          </a:p>
          <a:p>
            <a:r>
              <a:rPr lang="en-US" dirty="0">
                <a:solidFill>
                  <a:srgbClr val="FF0000"/>
                </a:solidFill>
                <a:latin typeface="Angsana New" panose="02020603050405020304" pitchFamily="18" charset="-34"/>
                <a:cs typeface="Angsana New" panose="02020603050405020304" pitchFamily="18" charset="-34"/>
              </a:rPr>
              <a:t>1.</a:t>
            </a:r>
            <a:r>
              <a:rPr lang="th-TH" dirty="0">
                <a:solidFill>
                  <a:srgbClr val="FF0000"/>
                </a:solidFill>
                <a:latin typeface="Angsana New" panose="02020603050405020304" pitchFamily="18" charset="-34"/>
                <a:cs typeface="Angsana New" panose="02020603050405020304" pitchFamily="18" charset="-34"/>
              </a:rPr>
              <a:t> </a:t>
            </a:r>
            <a:r>
              <a:rPr lang="en-US" dirty="0">
                <a:solidFill>
                  <a:srgbClr val="FF0000"/>
                </a:solidFill>
                <a:latin typeface="Angsana New" panose="02020603050405020304" pitchFamily="18" charset="-34"/>
                <a:cs typeface="Angsana New" panose="02020603050405020304" pitchFamily="18" charset="-34"/>
              </a:rPr>
              <a:t>General Information</a:t>
            </a:r>
          </a:p>
          <a:p>
            <a:pPr indent="168275"/>
            <a:r>
              <a:rPr lang="en-US" dirty="0">
                <a:solidFill>
                  <a:srgbClr val="FF0000"/>
                </a:solidFill>
                <a:latin typeface="Angsana New" panose="02020603050405020304" pitchFamily="18" charset="-34"/>
                <a:cs typeface="Angsana New" panose="02020603050405020304" pitchFamily="18" charset="-34"/>
              </a:rPr>
              <a:t>1.1</a:t>
            </a:r>
            <a:r>
              <a:rPr lang="th-TH" dirty="0">
                <a:solidFill>
                  <a:srgbClr val="FF0000"/>
                </a:solidFill>
                <a:latin typeface="Angsana New" panose="02020603050405020304" pitchFamily="18" charset="-34"/>
                <a:cs typeface="Angsana New" panose="02020603050405020304" pitchFamily="18" charset="-34"/>
              </a:rPr>
              <a:t>  </a:t>
            </a:r>
            <a:r>
              <a:rPr lang="en-US" dirty="0">
                <a:solidFill>
                  <a:srgbClr val="FF0000"/>
                </a:solidFill>
                <a:latin typeface="Angsana New" panose="02020603050405020304" pitchFamily="18" charset="-34"/>
                <a:cs typeface="Angsana New" panose="02020603050405020304" pitchFamily="18" charset="-34"/>
              </a:rPr>
              <a:t>sex</a:t>
            </a:r>
            <a:r>
              <a:rPr lang="th-TH" dirty="0">
                <a:solidFill>
                  <a:srgbClr val="FF0000"/>
                </a:solidFill>
                <a:latin typeface="Angsana New" panose="02020603050405020304" pitchFamily="18" charset="-34"/>
                <a:cs typeface="Angsana New" panose="02020603050405020304" pitchFamily="18" charset="-34"/>
              </a:rPr>
              <a:t>     </a:t>
            </a:r>
            <a:r>
              <a:rPr lang="en-US" dirty="0">
                <a:solidFill>
                  <a:srgbClr val="FF0000"/>
                </a:solidFill>
                <a:latin typeface="Angsana New" panose="02020603050405020304" pitchFamily="18" charset="-34"/>
                <a:cs typeface="Angsana New" panose="02020603050405020304" pitchFamily="18" charset="-34"/>
              </a:rPr>
              <a:t> </a:t>
            </a:r>
            <a:r>
              <a:rPr lang="th-TH" dirty="0">
                <a:solidFill>
                  <a:srgbClr val="FF0000"/>
                </a:solidFill>
                <a:latin typeface="Angsana New" panose="02020603050405020304" pitchFamily="18" charset="-34"/>
                <a:cs typeface="Angsana New" panose="02020603050405020304" pitchFamily="18" charset="-34"/>
              </a:rPr>
              <a:t>(    ) </a:t>
            </a:r>
            <a:r>
              <a:rPr lang="en-US" dirty="0">
                <a:solidFill>
                  <a:srgbClr val="FF0000"/>
                </a:solidFill>
                <a:latin typeface="Angsana New" panose="02020603050405020304" pitchFamily="18" charset="-34"/>
                <a:cs typeface="Angsana New" panose="02020603050405020304" pitchFamily="18" charset="-34"/>
              </a:rPr>
              <a:t>male</a:t>
            </a:r>
            <a:r>
              <a:rPr lang="th-TH" dirty="0">
                <a:solidFill>
                  <a:srgbClr val="FF0000"/>
                </a:solidFill>
                <a:latin typeface="Angsana New" panose="02020603050405020304" pitchFamily="18" charset="-34"/>
                <a:cs typeface="Angsana New" panose="02020603050405020304" pitchFamily="18" charset="-34"/>
              </a:rPr>
              <a:t>                  (    ) </a:t>
            </a:r>
            <a:r>
              <a:rPr lang="en-US" dirty="0">
                <a:solidFill>
                  <a:srgbClr val="FF0000"/>
                </a:solidFill>
                <a:latin typeface="Angsana New" panose="02020603050405020304" pitchFamily="18" charset="-34"/>
                <a:cs typeface="Angsana New" panose="02020603050405020304" pitchFamily="18" charset="-34"/>
              </a:rPr>
              <a:t>female</a:t>
            </a:r>
            <a:endParaRPr lang="th-TH" dirty="0">
              <a:solidFill>
                <a:srgbClr val="FF0000"/>
              </a:solidFill>
              <a:latin typeface="Angsana New" panose="02020603050405020304" pitchFamily="18" charset="-34"/>
              <a:cs typeface="Angsana New" panose="02020603050405020304" pitchFamily="18" charset="-34"/>
            </a:endParaRPr>
          </a:p>
          <a:p>
            <a:pPr indent="168275"/>
            <a:r>
              <a:rPr lang="en-US" dirty="0">
                <a:solidFill>
                  <a:srgbClr val="FF0000"/>
                </a:solidFill>
                <a:latin typeface="Angsana New" panose="02020603050405020304" pitchFamily="18" charset="-34"/>
                <a:cs typeface="Angsana New" panose="02020603050405020304" pitchFamily="18" charset="-34"/>
              </a:rPr>
              <a:t>1.2</a:t>
            </a:r>
            <a:r>
              <a:rPr lang="th-TH" dirty="0">
                <a:solidFill>
                  <a:srgbClr val="FF0000"/>
                </a:solidFill>
                <a:latin typeface="Angsana New" panose="02020603050405020304" pitchFamily="18" charset="-34"/>
                <a:cs typeface="Angsana New" panose="02020603050405020304" pitchFamily="18" charset="-34"/>
              </a:rPr>
              <a:t> </a:t>
            </a:r>
            <a:r>
              <a:rPr lang="en-US" dirty="0">
                <a:solidFill>
                  <a:srgbClr val="FF0000"/>
                </a:solidFill>
                <a:latin typeface="Angsana New" panose="02020603050405020304" pitchFamily="18" charset="-34"/>
                <a:cs typeface="Angsana New" panose="02020603050405020304" pitchFamily="18" charset="-34"/>
              </a:rPr>
              <a:t>age</a:t>
            </a:r>
            <a:r>
              <a:rPr lang="th-TH" dirty="0">
                <a:solidFill>
                  <a:srgbClr val="FF0000"/>
                </a:solidFill>
                <a:latin typeface="Angsana New" panose="02020603050405020304" pitchFamily="18" charset="-34"/>
                <a:cs typeface="Angsana New" panose="02020603050405020304" pitchFamily="18" charset="-34"/>
              </a:rPr>
              <a:t>       (    ) </a:t>
            </a:r>
            <a:r>
              <a:rPr lang="en-US" dirty="0">
                <a:solidFill>
                  <a:srgbClr val="FF0000"/>
                </a:solidFill>
                <a:latin typeface="Angsana New" panose="02020603050405020304" pitchFamily="18" charset="-34"/>
                <a:cs typeface="Angsana New" panose="02020603050405020304" pitchFamily="18" charset="-34"/>
              </a:rPr>
              <a:t>under 18</a:t>
            </a:r>
            <a:r>
              <a:rPr lang="th-TH" dirty="0">
                <a:solidFill>
                  <a:srgbClr val="FF0000"/>
                </a:solidFill>
                <a:latin typeface="Angsana New" panose="02020603050405020304" pitchFamily="18" charset="-34"/>
                <a:cs typeface="Angsana New" panose="02020603050405020304" pitchFamily="18" charset="-34"/>
              </a:rPr>
              <a:t> </a:t>
            </a:r>
            <a:r>
              <a:rPr lang="en-US" dirty="0">
                <a:solidFill>
                  <a:srgbClr val="FF0000"/>
                </a:solidFill>
                <a:latin typeface="Angsana New" panose="02020603050405020304" pitchFamily="18" charset="-34"/>
                <a:cs typeface="Angsana New" panose="02020603050405020304" pitchFamily="18" charset="-34"/>
              </a:rPr>
              <a:t>Years</a:t>
            </a:r>
            <a:r>
              <a:rPr lang="th-TH" dirty="0">
                <a:solidFill>
                  <a:srgbClr val="FF0000"/>
                </a:solidFill>
                <a:latin typeface="Angsana New" panose="02020603050405020304" pitchFamily="18" charset="-34"/>
                <a:cs typeface="Angsana New" panose="02020603050405020304" pitchFamily="18" charset="-34"/>
              </a:rPr>
              <a:t>     (    )  </a:t>
            </a:r>
            <a:r>
              <a:rPr lang="en-US" dirty="0">
                <a:solidFill>
                  <a:srgbClr val="FF0000"/>
                </a:solidFill>
                <a:latin typeface="Angsana New" panose="02020603050405020304" pitchFamily="18" charset="-34"/>
                <a:cs typeface="Angsana New" panose="02020603050405020304" pitchFamily="18" charset="-34"/>
              </a:rPr>
              <a:t>19-24 years</a:t>
            </a:r>
            <a:r>
              <a:rPr lang="th-TH" dirty="0">
                <a:solidFill>
                  <a:srgbClr val="FF0000"/>
                </a:solidFill>
                <a:latin typeface="Angsana New" panose="02020603050405020304" pitchFamily="18" charset="-34"/>
                <a:cs typeface="Angsana New" panose="02020603050405020304" pitchFamily="18" charset="-34"/>
              </a:rPr>
              <a:t>       (    )  </a:t>
            </a:r>
            <a:r>
              <a:rPr lang="en-US" dirty="0">
                <a:solidFill>
                  <a:srgbClr val="FF0000"/>
                </a:solidFill>
                <a:latin typeface="Angsana New" panose="02020603050405020304" pitchFamily="18" charset="-34"/>
                <a:cs typeface="Angsana New" panose="02020603050405020304" pitchFamily="18" charset="-34"/>
              </a:rPr>
              <a:t>25-29 years</a:t>
            </a:r>
            <a:endParaRPr lang="th-TH" dirty="0">
              <a:solidFill>
                <a:srgbClr val="FF0000"/>
              </a:solidFill>
              <a:latin typeface="Angsana New" panose="02020603050405020304" pitchFamily="18" charset="-34"/>
              <a:cs typeface="Angsana New" panose="02020603050405020304" pitchFamily="18" charset="-34"/>
            </a:endParaRPr>
          </a:p>
          <a:p>
            <a:pPr indent="168275"/>
            <a:r>
              <a:rPr lang="th-TH" dirty="0">
                <a:solidFill>
                  <a:srgbClr val="FF0000"/>
                </a:solidFill>
                <a:latin typeface="Angsana New" panose="02020603050405020304" pitchFamily="18" charset="-34"/>
                <a:cs typeface="Angsana New" panose="02020603050405020304" pitchFamily="18" charset="-34"/>
              </a:rPr>
              <a:t>                   (    ) </a:t>
            </a:r>
            <a:r>
              <a:rPr lang="en-US" dirty="0">
                <a:solidFill>
                  <a:srgbClr val="FF0000"/>
                </a:solidFill>
                <a:latin typeface="Angsana New" panose="02020603050405020304" pitchFamily="18" charset="-34"/>
                <a:cs typeface="Angsana New" panose="02020603050405020304" pitchFamily="18" charset="-34"/>
              </a:rPr>
              <a:t>30-35 years</a:t>
            </a:r>
            <a:r>
              <a:rPr lang="th-TH" dirty="0">
                <a:solidFill>
                  <a:srgbClr val="FF0000"/>
                </a:solidFill>
                <a:latin typeface="Angsana New" panose="02020603050405020304" pitchFamily="18" charset="-34"/>
                <a:cs typeface="Angsana New" panose="02020603050405020304" pitchFamily="18" charset="-34"/>
              </a:rPr>
              <a:t>           (    )  </a:t>
            </a:r>
            <a:r>
              <a:rPr lang="en-US" dirty="0">
                <a:solidFill>
                  <a:srgbClr val="FF0000"/>
                </a:solidFill>
                <a:latin typeface="Angsana New" panose="02020603050405020304" pitchFamily="18" charset="-34"/>
                <a:cs typeface="Angsana New" panose="02020603050405020304" pitchFamily="18" charset="-34"/>
              </a:rPr>
              <a:t>more than </a:t>
            </a:r>
            <a:r>
              <a:rPr lang="th-TH" dirty="0">
                <a:solidFill>
                  <a:srgbClr val="FF0000"/>
                </a:solidFill>
                <a:latin typeface="Angsana New" panose="02020603050405020304" pitchFamily="18" charset="-34"/>
                <a:cs typeface="Angsana New" panose="02020603050405020304" pitchFamily="18" charset="-34"/>
              </a:rPr>
              <a:t> </a:t>
            </a:r>
            <a:r>
              <a:rPr lang="en-US" dirty="0">
                <a:solidFill>
                  <a:srgbClr val="FF0000"/>
                </a:solidFill>
                <a:latin typeface="Angsana New" panose="02020603050405020304" pitchFamily="18" charset="-34"/>
                <a:cs typeface="Angsana New" panose="02020603050405020304" pitchFamily="18" charset="-34"/>
              </a:rPr>
              <a:t>35 years</a:t>
            </a:r>
            <a:endParaRPr lang="th-TH" dirty="0">
              <a:solidFill>
                <a:srgbClr val="FF0000"/>
              </a:solidFill>
              <a:latin typeface="Angsana New" panose="02020603050405020304" pitchFamily="18" charset="-34"/>
              <a:cs typeface="Angsana New" panose="02020603050405020304" pitchFamily="18" charset="-34"/>
            </a:endParaRPr>
          </a:p>
          <a:p>
            <a:pPr indent="168275"/>
            <a:r>
              <a:rPr lang="en-US" dirty="0">
                <a:solidFill>
                  <a:srgbClr val="FF0000"/>
                </a:solidFill>
                <a:latin typeface="Angsana New" panose="02020603050405020304" pitchFamily="18" charset="-34"/>
                <a:cs typeface="Angsana New" panose="02020603050405020304" pitchFamily="18" charset="-34"/>
              </a:rPr>
              <a:t>1.3</a:t>
            </a:r>
            <a:r>
              <a:rPr lang="th-TH" dirty="0">
                <a:solidFill>
                  <a:srgbClr val="FF0000"/>
                </a:solidFill>
                <a:latin typeface="Angsana New" panose="02020603050405020304" pitchFamily="18" charset="-34"/>
                <a:cs typeface="Angsana New" panose="02020603050405020304" pitchFamily="18" charset="-34"/>
              </a:rPr>
              <a:t> </a:t>
            </a:r>
            <a:r>
              <a:rPr lang="en-US" dirty="0">
                <a:solidFill>
                  <a:srgbClr val="FF0000"/>
                </a:solidFill>
                <a:latin typeface="Angsana New" panose="02020603050405020304" pitchFamily="18" charset="-34"/>
                <a:cs typeface="Angsana New" panose="02020603050405020304" pitchFamily="18" charset="-34"/>
              </a:rPr>
              <a:t>occupation</a:t>
            </a:r>
            <a:r>
              <a:rPr lang="th-TH" dirty="0">
                <a:solidFill>
                  <a:srgbClr val="FF0000"/>
                </a:solidFill>
                <a:latin typeface="Angsana New" panose="02020603050405020304" pitchFamily="18" charset="-34"/>
                <a:cs typeface="Angsana New" panose="02020603050405020304" pitchFamily="18" charset="-34"/>
              </a:rPr>
              <a:t>   (    ) </a:t>
            </a:r>
            <a:r>
              <a:rPr lang="en-US" dirty="0">
                <a:solidFill>
                  <a:srgbClr val="FF0000"/>
                </a:solidFill>
                <a:latin typeface="Angsana New" panose="02020603050405020304" pitchFamily="18" charset="-34"/>
                <a:cs typeface="Angsana New" panose="02020603050405020304" pitchFamily="18" charset="-34"/>
              </a:rPr>
              <a:t>business  </a:t>
            </a:r>
            <a:r>
              <a:rPr lang="th-TH" dirty="0">
                <a:solidFill>
                  <a:srgbClr val="FF0000"/>
                </a:solidFill>
                <a:latin typeface="Angsana New" panose="02020603050405020304" pitchFamily="18" charset="-34"/>
                <a:cs typeface="Angsana New" panose="02020603050405020304" pitchFamily="18" charset="-34"/>
              </a:rPr>
              <a:t>(    ) </a:t>
            </a:r>
            <a:r>
              <a:rPr lang="en-US" dirty="0">
                <a:solidFill>
                  <a:srgbClr val="FF0000"/>
                </a:solidFill>
                <a:latin typeface="Angsana New" panose="02020603050405020304" pitchFamily="18" charset="-34"/>
                <a:cs typeface="Angsana New" panose="02020603050405020304" pitchFamily="18" charset="-34"/>
              </a:rPr>
              <a:t>government service</a:t>
            </a:r>
            <a:r>
              <a:rPr lang="th-TH" dirty="0">
                <a:solidFill>
                  <a:srgbClr val="FF0000"/>
                </a:solidFill>
                <a:latin typeface="Angsana New" panose="02020603050405020304" pitchFamily="18" charset="-34"/>
                <a:cs typeface="Angsana New" panose="02020603050405020304" pitchFamily="18" charset="-34"/>
              </a:rPr>
              <a:t>     (    ) </a:t>
            </a:r>
            <a:r>
              <a:rPr lang="en-US" dirty="0">
                <a:solidFill>
                  <a:srgbClr val="FF0000"/>
                </a:solidFill>
                <a:latin typeface="Angsana New" panose="02020603050405020304" pitchFamily="18" charset="-34"/>
                <a:cs typeface="Angsana New" panose="02020603050405020304" pitchFamily="18" charset="-34"/>
              </a:rPr>
              <a:t>company employee</a:t>
            </a:r>
            <a:endParaRPr lang="th-TH" dirty="0">
              <a:solidFill>
                <a:srgbClr val="FF0000"/>
              </a:solidFill>
              <a:latin typeface="Angsana New" panose="02020603050405020304" pitchFamily="18" charset="-34"/>
              <a:cs typeface="Angsana New" panose="02020603050405020304" pitchFamily="18" charset="-34"/>
            </a:endParaRPr>
          </a:p>
          <a:p>
            <a:pPr indent="168275"/>
            <a:r>
              <a:rPr lang="th-TH" dirty="0">
                <a:solidFill>
                  <a:srgbClr val="FF0000"/>
                </a:solidFill>
                <a:latin typeface="Angsana New" panose="02020603050405020304" pitchFamily="18" charset="-34"/>
                <a:cs typeface="Angsana New" panose="02020603050405020304" pitchFamily="18" charset="-34"/>
              </a:rPr>
              <a:t>                   </a:t>
            </a:r>
            <a:r>
              <a:rPr lang="en-US" dirty="0">
                <a:solidFill>
                  <a:srgbClr val="FF0000"/>
                </a:solidFill>
                <a:latin typeface="Angsana New" panose="02020603050405020304" pitchFamily="18" charset="-34"/>
                <a:cs typeface="Angsana New" panose="02020603050405020304" pitchFamily="18" charset="-34"/>
              </a:rPr>
              <a:t>       </a:t>
            </a:r>
            <a:r>
              <a:rPr lang="th-TH" dirty="0">
                <a:solidFill>
                  <a:srgbClr val="FF0000"/>
                </a:solidFill>
                <a:latin typeface="Angsana New" panose="02020603050405020304" pitchFamily="18" charset="-34"/>
                <a:cs typeface="Angsana New" panose="02020603050405020304" pitchFamily="18" charset="-34"/>
              </a:rPr>
              <a:t>(    ) </a:t>
            </a:r>
            <a:r>
              <a:rPr lang="en-US" dirty="0">
                <a:solidFill>
                  <a:srgbClr val="FF0000"/>
                </a:solidFill>
                <a:latin typeface="Angsana New" panose="02020603050405020304" pitchFamily="18" charset="-34"/>
                <a:cs typeface="Angsana New" panose="02020603050405020304" pitchFamily="18" charset="-34"/>
              </a:rPr>
              <a:t>state enterprise</a:t>
            </a:r>
            <a:r>
              <a:rPr lang="th-TH" dirty="0">
                <a:solidFill>
                  <a:srgbClr val="FF0000"/>
                </a:solidFill>
                <a:latin typeface="Angsana New" panose="02020603050405020304" pitchFamily="18" charset="-34"/>
                <a:cs typeface="Angsana New" panose="02020603050405020304" pitchFamily="18" charset="-34"/>
              </a:rPr>
              <a:t>      (    ) </a:t>
            </a:r>
            <a:r>
              <a:rPr lang="en-US" dirty="0">
                <a:solidFill>
                  <a:srgbClr val="FF0000"/>
                </a:solidFill>
                <a:latin typeface="Angsana New" panose="02020603050405020304" pitchFamily="18" charset="-34"/>
                <a:cs typeface="Angsana New" panose="02020603050405020304" pitchFamily="18" charset="-34"/>
              </a:rPr>
              <a:t>student</a:t>
            </a:r>
            <a:r>
              <a:rPr lang="th-TH" dirty="0">
                <a:solidFill>
                  <a:srgbClr val="FF0000"/>
                </a:solidFill>
                <a:latin typeface="Angsana New" panose="02020603050405020304" pitchFamily="18" charset="-34"/>
                <a:cs typeface="Angsana New" panose="02020603050405020304" pitchFamily="18" charset="-34"/>
              </a:rPr>
              <a:t>      </a:t>
            </a:r>
            <a:r>
              <a:rPr lang="en-US" dirty="0">
                <a:solidFill>
                  <a:srgbClr val="FF0000"/>
                </a:solidFill>
                <a:latin typeface="Angsana New" panose="02020603050405020304" pitchFamily="18" charset="-34"/>
                <a:cs typeface="Angsana New" panose="02020603050405020304" pitchFamily="18" charset="-34"/>
              </a:rPr>
              <a:t>   </a:t>
            </a:r>
            <a:r>
              <a:rPr lang="th-TH" dirty="0">
                <a:solidFill>
                  <a:srgbClr val="FF0000"/>
                </a:solidFill>
                <a:latin typeface="Angsana New" panose="02020603050405020304" pitchFamily="18" charset="-34"/>
                <a:cs typeface="Angsana New" panose="02020603050405020304" pitchFamily="18" charset="-34"/>
              </a:rPr>
              <a:t> (    ) </a:t>
            </a:r>
            <a:r>
              <a:rPr lang="en-US" dirty="0">
                <a:solidFill>
                  <a:srgbClr val="FF0000"/>
                </a:solidFill>
                <a:latin typeface="Angsana New" panose="02020603050405020304" pitchFamily="18" charset="-34"/>
                <a:cs typeface="Angsana New" panose="02020603050405020304" pitchFamily="18" charset="-34"/>
              </a:rPr>
              <a:t>other </a:t>
            </a:r>
            <a:r>
              <a:rPr lang="th-TH" dirty="0">
                <a:solidFill>
                  <a:srgbClr val="FF0000"/>
                </a:solidFill>
                <a:latin typeface="Angsana New" panose="02020603050405020304" pitchFamily="18" charset="-34"/>
                <a:cs typeface="Angsana New" panose="02020603050405020304" pitchFamily="18" charset="-34"/>
              </a:rPr>
              <a:t>.........................</a:t>
            </a:r>
            <a:r>
              <a:rPr lang="en-US" dirty="0">
                <a:solidFill>
                  <a:srgbClr val="FF0000"/>
                </a:solidFill>
                <a:latin typeface="Angsana New" panose="02020603050405020304" pitchFamily="18" charset="-34"/>
                <a:cs typeface="Angsana New" panose="02020603050405020304" pitchFamily="18" charset="-34"/>
              </a:rPr>
              <a:t>..........</a:t>
            </a:r>
            <a:endParaRPr lang="th-TH" dirty="0">
              <a:solidFill>
                <a:srgbClr val="FF0000"/>
              </a:solidFill>
              <a:latin typeface="Angsana New" panose="02020603050405020304" pitchFamily="18" charset="-34"/>
              <a:cs typeface="Angsana New" panose="02020603050405020304" pitchFamily="18" charset="-34"/>
            </a:endParaRPr>
          </a:p>
          <a:p>
            <a:pPr indent="168275"/>
            <a:r>
              <a:rPr lang="en-US" dirty="0">
                <a:solidFill>
                  <a:srgbClr val="FF0000"/>
                </a:solidFill>
                <a:latin typeface="Angsana New" panose="02020603050405020304" pitchFamily="18" charset="-34"/>
                <a:cs typeface="Angsana New" panose="02020603050405020304" pitchFamily="18" charset="-34"/>
              </a:rPr>
              <a:t>1.4</a:t>
            </a:r>
            <a:r>
              <a:rPr lang="th-TH" dirty="0">
                <a:solidFill>
                  <a:srgbClr val="FF0000"/>
                </a:solidFill>
                <a:latin typeface="Angsana New" panose="02020603050405020304" pitchFamily="18" charset="-34"/>
                <a:cs typeface="Angsana New" panose="02020603050405020304" pitchFamily="18" charset="-34"/>
              </a:rPr>
              <a:t> </a:t>
            </a:r>
            <a:r>
              <a:rPr lang="en-US" dirty="0">
                <a:solidFill>
                  <a:srgbClr val="FF0000"/>
                </a:solidFill>
                <a:latin typeface="Angsana New" panose="02020603050405020304" pitchFamily="18" charset="-34"/>
                <a:cs typeface="Angsana New" panose="02020603050405020304" pitchFamily="18" charset="-34"/>
              </a:rPr>
              <a:t>Which university student are you? Please specify.</a:t>
            </a:r>
            <a:r>
              <a:rPr lang="th-TH" dirty="0">
                <a:solidFill>
                  <a:srgbClr val="FF0000"/>
                </a:solidFill>
                <a:latin typeface="Angsana New" panose="02020603050405020304" pitchFamily="18" charset="-34"/>
                <a:cs typeface="Angsana New" panose="02020603050405020304" pitchFamily="18" charset="-34"/>
              </a:rPr>
              <a:t>...............................................................</a:t>
            </a:r>
            <a:r>
              <a:rPr lang="en-US" dirty="0">
                <a:solidFill>
                  <a:srgbClr val="FF0000"/>
                </a:solidFill>
                <a:latin typeface="Angsana New" panose="02020603050405020304" pitchFamily="18" charset="-34"/>
                <a:cs typeface="Angsana New" panose="02020603050405020304" pitchFamily="18" charset="-34"/>
              </a:rPr>
              <a:t>.....</a:t>
            </a:r>
            <a:endParaRPr lang="th-TH" dirty="0">
              <a:solidFill>
                <a:srgbClr val="FF0000"/>
              </a:solidFill>
              <a:latin typeface="Angsana New" panose="02020603050405020304" pitchFamily="18" charset="-34"/>
              <a:cs typeface="Angsana New" panose="02020603050405020304" pitchFamily="18" charset="-34"/>
            </a:endParaRPr>
          </a:p>
          <a:p>
            <a:pPr indent="168275"/>
            <a:r>
              <a:rPr lang="en-US" dirty="0">
                <a:solidFill>
                  <a:srgbClr val="FF0000"/>
                </a:solidFill>
                <a:latin typeface="Angsana New" panose="02020603050405020304" pitchFamily="18" charset="-34"/>
                <a:cs typeface="Angsana New" panose="02020603050405020304" pitchFamily="18" charset="-34"/>
              </a:rPr>
              <a:t>1.5</a:t>
            </a:r>
            <a:r>
              <a:rPr lang="th-TH" dirty="0">
                <a:solidFill>
                  <a:srgbClr val="FF0000"/>
                </a:solidFill>
                <a:latin typeface="Angsana New" panose="02020603050405020304" pitchFamily="18" charset="-34"/>
                <a:cs typeface="Angsana New" panose="02020603050405020304" pitchFamily="18" charset="-34"/>
              </a:rPr>
              <a:t> </a:t>
            </a:r>
            <a:r>
              <a:rPr lang="en-US" dirty="0">
                <a:solidFill>
                  <a:srgbClr val="FF0000"/>
                </a:solidFill>
                <a:latin typeface="Angsana New" panose="02020603050405020304" pitchFamily="18" charset="-34"/>
                <a:cs typeface="Angsana New" panose="02020603050405020304" pitchFamily="18" charset="-34"/>
              </a:rPr>
              <a:t>Which of the following faculties are you currently studying?</a:t>
            </a:r>
            <a:endParaRPr lang="th-TH" dirty="0">
              <a:solidFill>
                <a:srgbClr val="FF0000"/>
              </a:solidFill>
              <a:latin typeface="Angsana New" panose="02020603050405020304" pitchFamily="18" charset="-34"/>
              <a:cs typeface="Angsana New" panose="02020603050405020304" pitchFamily="18" charset="-34"/>
            </a:endParaRPr>
          </a:p>
          <a:p>
            <a:r>
              <a:rPr lang="th-TH" dirty="0">
                <a:solidFill>
                  <a:srgbClr val="FF0000"/>
                </a:solidFill>
                <a:latin typeface="Angsana New" panose="02020603050405020304" pitchFamily="18" charset="-34"/>
                <a:cs typeface="Angsana New" panose="02020603050405020304" pitchFamily="18" charset="-34"/>
              </a:rPr>
              <a:t>(    ) </a:t>
            </a:r>
            <a:r>
              <a:rPr lang="en-US" dirty="0">
                <a:solidFill>
                  <a:srgbClr val="FF0000"/>
                </a:solidFill>
                <a:latin typeface="Angsana New" panose="02020603050405020304" pitchFamily="18" charset="-34"/>
                <a:cs typeface="Angsana New" panose="02020603050405020304" pitchFamily="18" charset="-34"/>
              </a:rPr>
              <a:t>Faculty of Business Administration ( ) Faculty of Science ( ) Faculty of Engineering        </a:t>
            </a:r>
          </a:p>
          <a:p>
            <a:r>
              <a:rPr lang="en-US" dirty="0">
                <a:solidFill>
                  <a:srgbClr val="FF0000"/>
                </a:solidFill>
                <a:latin typeface="Angsana New" panose="02020603050405020304" pitchFamily="18" charset="-34"/>
                <a:cs typeface="Angsana New" panose="02020603050405020304" pitchFamily="18" charset="-34"/>
              </a:rPr>
              <a:t>(    ) Faculty of Communication Arts (   ) Faculty of Architecture (   ) Other, please specify………. </a:t>
            </a:r>
          </a:p>
          <a:p>
            <a:pPr indent="347663"/>
            <a:r>
              <a:rPr lang="en-US" dirty="0">
                <a:solidFill>
                  <a:srgbClr val="FF0000"/>
                </a:solidFill>
                <a:latin typeface="Angsana New" panose="02020603050405020304" pitchFamily="18" charset="-34"/>
                <a:cs typeface="Angsana New" panose="02020603050405020304" pitchFamily="18" charset="-34"/>
              </a:rPr>
              <a:t>1.6</a:t>
            </a:r>
            <a:r>
              <a:rPr lang="th-TH" dirty="0">
                <a:solidFill>
                  <a:srgbClr val="FF0000"/>
                </a:solidFill>
                <a:latin typeface="Angsana New" panose="02020603050405020304" pitchFamily="18" charset="-34"/>
                <a:cs typeface="Angsana New" panose="02020603050405020304" pitchFamily="18" charset="-34"/>
              </a:rPr>
              <a:t> </a:t>
            </a:r>
            <a:r>
              <a:rPr lang="en-US" dirty="0">
                <a:solidFill>
                  <a:srgbClr val="FF0000"/>
                </a:solidFill>
                <a:latin typeface="Angsana New" panose="02020603050405020304" pitchFamily="18" charset="-34"/>
                <a:cs typeface="Angsana New" panose="02020603050405020304" pitchFamily="18" charset="-34"/>
              </a:rPr>
              <a:t>What year are you studying?  (  ) Year 1 ( ) Year 2 (  ) Year 3 (  ) Year 4 (  ) Year 5</a:t>
            </a:r>
          </a:p>
        </p:txBody>
      </p:sp>
      <p:sp>
        <p:nvSpPr>
          <p:cNvPr id="5" name="กล่องข้อความ 4">
            <a:extLst>
              <a:ext uri="{FF2B5EF4-FFF2-40B4-BE49-F238E27FC236}">
                <a16:creationId xmlns:a16="http://schemas.microsoft.com/office/drawing/2014/main" id="{DE299F2C-CA82-4B0D-BACA-7718E4CF398A}"/>
              </a:ext>
            </a:extLst>
          </p:cNvPr>
          <p:cNvSpPr txBox="1"/>
          <p:nvPr/>
        </p:nvSpPr>
        <p:spPr>
          <a:xfrm>
            <a:off x="7334250" y="1315522"/>
            <a:ext cx="2486025" cy="646331"/>
          </a:xfrm>
          <a:prstGeom prst="rect">
            <a:avLst/>
          </a:prstGeom>
          <a:noFill/>
        </p:spPr>
        <p:txBody>
          <a:bodyPr wrap="square" rtlCol="0">
            <a:spAutoFit/>
          </a:bodyPr>
          <a:lstStyle/>
          <a:p>
            <a:r>
              <a:rPr lang="en-US" dirty="0">
                <a:solidFill>
                  <a:srgbClr val="FF0000"/>
                </a:solidFill>
                <a:latin typeface="Angsana New" panose="02020603050405020304" pitchFamily="18" charset="-34"/>
                <a:cs typeface="Angsana New" panose="02020603050405020304" pitchFamily="18" charset="-34"/>
              </a:rPr>
              <a:t>Topic of research</a:t>
            </a:r>
          </a:p>
          <a:p>
            <a:r>
              <a:rPr lang="th-TH" dirty="0">
                <a:solidFill>
                  <a:srgbClr val="FF0000"/>
                </a:solidFill>
                <a:latin typeface="Angsana New" panose="02020603050405020304" pitchFamily="18" charset="-34"/>
                <a:cs typeface="Angsana New" panose="02020603050405020304" pitchFamily="18" charset="-34"/>
              </a:rPr>
              <a:t>- </a:t>
            </a:r>
            <a:r>
              <a:rPr lang="en-US" dirty="0">
                <a:solidFill>
                  <a:srgbClr val="FF0000"/>
                </a:solidFill>
                <a:latin typeface="Angsana New" panose="02020603050405020304" pitchFamily="18" charset="-34"/>
                <a:cs typeface="Angsana New" panose="02020603050405020304" pitchFamily="18" charset="-34"/>
              </a:rPr>
              <a:t>Study behavior of student</a:t>
            </a:r>
          </a:p>
        </p:txBody>
      </p:sp>
      <p:cxnSp>
        <p:nvCxnSpPr>
          <p:cNvPr id="7" name="ลูกศรเชื่อมต่อแบบตรง 6">
            <a:extLst>
              <a:ext uri="{FF2B5EF4-FFF2-40B4-BE49-F238E27FC236}">
                <a16:creationId xmlns:a16="http://schemas.microsoft.com/office/drawing/2014/main" id="{85ABD0B8-CD7F-4CE9-8BE0-E7F31465A456}"/>
              </a:ext>
            </a:extLst>
          </p:cNvPr>
          <p:cNvCxnSpPr/>
          <p:nvPr/>
        </p:nvCxnSpPr>
        <p:spPr>
          <a:xfrm>
            <a:off x="6798130" y="1647146"/>
            <a:ext cx="5048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กล่องข้อความ 7">
            <a:extLst>
              <a:ext uri="{FF2B5EF4-FFF2-40B4-BE49-F238E27FC236}">
                <a16:creationId xmlns:a16="http://schemas.microsoft.com/office/drawing/2014/main" id="{BBB86B5E-7ECE-40E8-9FFC-24EA5747D436}"/>
              </a:ext>
            </a:extLst>
          </p:cNvPr>
          <p:cNvSpPr txBox="1"/>
          <p:nvPr/>
        </p:nvSpPr>
        <p:spPr>
          <a:xfrm>
            <a:off x="7334250" y="2199978"/>
            <a:ext cx="2486025" cy="923330"/>
          </a:xfrm>
          <a:prstGeom prst="rect">
            <a:avLst/>
          </a:prstGeom>
          <a:noFill/>
        </p:spPr>
        <p:txBody>
          <a:bodyPr wrap="square" rtlCol="0">
            <a:spAutoFit/>
          </a:bodyPr>
          <a:lstStyle/>
          <a:p>
            <a:r>
              <a:rPr lang="en-US" dirty="0">
                <a:solidFill>
                  <a:srgbClr val="FF0000"/>
                </a:solidFill>
                <a:latin typeface="Angsana New" panose="02020603050405020304" pitchFamily="18" charset="-34"/>
                <a:cs typeface="Angsana New" panose="02020603050405020304" pitchFamily="18" charset="-34"/>
              </a:rPr>
              <a:t>Explain the components of the questionnaire and the method of answering the questionnaire.</a:t>
            </a:r>
          </a:p>
        </p:txBody>
      </p:sp>
      <p:sp>
        <p:nvSpPr>
          <p:cNvPr id="9" name="วงเล็บปีกกาขวา 8">
            <a:extLst>
              <a:ext uri="{FF2B5EF4-FFF2-40B4-BE49-F238E27FC236}">
                <a16:creationId xmlns:a16="http://schemas.microsoft.com/office/drawing/2014/main" id="{879B34B6-3B5C-46E0-8BAC-A0FD968CE749}"/>
              </a:ext>
            </a:extLst>
          </p:cNvPr>
          <p:cNvSpPr/>
          <p:nvPr/>
        </p:nvSpPr>
        <p:spPr>
          <a:xfrm>
            <a:off x="6743700" y="2152353"/>
            <a:ext cx="203752" cy="9432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กล่องข้อความ 9">
            <a:extLst>
              <a:ext uri="{FF2B5EF4-FFF2-40B4-BE49-F238E27FC236}">
                <a16:creationId xmlns:a16="http://schemas.microsoft.com/office/drawing/2014/main" id="{B251126B-0A82-4CB2-84C7-F47C99597765}"/>
              </a:ext>
            </a:extLst>
          </p:cNvPr>
          <p:cNvSpPr txBox="1"/>
          <p:nvPr/>
        </p:nvSpPr>
        <p:spPr>
          <a:xfrm>
            <a:off x="7140616" y="4472190"/>
            <a:ext cx="3527384" cy="1477328"/>
          </a:xfrm>
          <a:prstGeom prst="rect">
            <a:avLst/>
          </a:prstGeom>
          <a:noFill/>
        </p:spPr>
        <p:txBody>
          <a:bodyPr wrap="square" rtlCol="0">
            <a:spAutoFit/>
          </a:bodyPr>
          <a:lstStyle/>
          <a:p>
            <a:r>
              <a:rPr lang="en-US" dirty="0">
                <a:solidFill>
                  <a:srgbClr val="FF0000"/>
                </a:solidFill>
                <a:latin typeface="Angsana New" panose="02020603050405020304" pitchFamily="18" charset="-34"/>
                <a:cs typeface="Angsana New" panose="02020603050405020304" pitchFamily="18" charset="-34"/>
              </a:rPr>
              <a:t>This section contains the personal information of the respondents.</a:t>
            </a:r>
          </a:p>
          <a:p>
            <a:r>
              <a:rPr lang="en-US" dirty="0">
                <a:solidFill>
                  <a:srgbClr val="FF0000"/>
                </a:solidFill>
                <a:latin typeface="Angsana New" panose="02020603050405020304" pitchFamily="18" charset="-34"/>
                <a:cs typeface="Angsana New" panose="02020603050405020304" pitchFamily="18" charset="-34"/>
              </a:rPr>
              <a:t>- Variable gender, age, occupation, the faculty studied used the noun measure.</a:t>
            </a:r>
          </a:p>
          <a:p>
            <a:r>
              <a:rPr lang="en-US" dirty="0">
                <a:solidFill>
                  <a:srgbClr val="FF0000"/>
                </a:solidFill>
                <a:latin typeface="Angsana New" panose="02020603050405020304" pitchFamily="18" charset="-34"/>
                <a:cs typeface="Angsana New" panose="02020603050405020304" pitchFamily="18" charset="-34"/>
              </a:rPr>
              <a:t>- Age variables were used to measure ratios.</a:t>
            </a:r>
          </a:p>
        </p:txBody>
      </p:sp>
      <p:sp>
        <p:nvSpPr>
          <p:cNvPr id="11" name="วงเล็บปีกกาขวา 10">
            <a:extLst>
              <a:ext uri="{FF2B5EF4-FFF2-40B4-BE49-F238E27FC236}">
                <a16:creationId xmlns:a16="http://schemas.microsoft.com/office/drawing/2014/main" id="{E96BB29F-C82B-4A81-AFD5-DC397891DE3F}"/>
              </a:ext>
            </a:extLst>
          </p:cNvPr>
          <p:cNvSpPr/>
          <p:nvPr/>
        </p:nvSpPr>
        <p:spPr>
          <a:xfrm>
            <a:off x="6743699" y="3633488"/>
            <a:ext cx="308941" cy="30022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918189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8EF01F0E-2BE4-4AB7-AA64-64BF53E2A406}"/>
              </a:ext>
            </a:extLst>
          </p:cNvPr>
          <p:cNvSpPr>
            <a:spLocks noGrp="1"/>
          </p:cNvSpPr>
          <p:nvPr>
            <p:ph idx="1"/>
          </p:nvPr>
        </p:nvSpPr>
        <p:spPr>
          <a:xfrm>
            <a:off x="1059872" y="1253331"/>
            <a:ext cx="5830455" cy="4351338"/>
          </a:xfrm>
        </p:spPr>
        <p:txBody>
          <a:bodyPr>
            <a:normAutofit fontScale="92500" lnSpcReduction="20000"/>
          </a:bodyPr>
          <a:lstStyle/>
          <a:p>
            <a:pPr marL="0" indent="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1.7 Where does your income come from?</a:t>
            </a:r>
          </a:p>
          <a:p>
            <a:pPr marL="0" indent="282575">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Family support   ( ) Self-employed     </a:t>
            </a:r>
          </a:p>
          <a:p>
            <a:pPr marL="0" indent="282575">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Student Loan Fund</a:t>
            </a:r>
          </a:p>
          <a:p>
            <a:pPr marL="0" indent="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1.8 How much income do you have each month?</a:t>
            </a:r>
          </a:p>
          <a:p>
            <a:pPr marL="0" indent="22860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Less than 5,000 baht ( ) 5,001-10,000 baht</a:t>
            </a:r>
          </a:p>
          <a:p>
            <a:pPr marL="0" indent="22860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10,001-15,000 baht ( ) 15,001-20,000 baht</a:t>
            </a:r>
          </a:p>
          <a:p>
            <a:pPr marL="0" indent="22860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20,001-25,000 baht ( ) 25,001-30,000 baht </a:t>
            </a:r>
          </a:p>
          <a:p>
            <a:pPr marL="0" indent="22860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more than 30,000 baht</a:t>
            </a:r>
          </a:p>
          <a:p>
            <a:pPr marL="0" indent="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1.9 Which of the following has your income been spent the most (in order of 1-3)?     ( ) accommodation, meals and travel expenses     </a:t>
            </a:r>
          </a:p>
          <a:p>
            <a:pPr marL="0" indent="22860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study expenses     </a:t>
            </a:r>
          </a:p>
          <a:p>
            <a:pPr marL="0" indent="22860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cost of clothing brand name products     </a:t>
            </a:r>
          </a:p>
          <a:p>
            <a:pPr marL="0" indent="22860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party and travel expenses</a:t>
            </a:r>
          </a:p>
          <a:p>
            <a:pPr marL="0" indent="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1.10 Have you ever bought a brand name product in Hi-End Product level?     </a:t>
            </a:r>
          </a:p>
          <a:p>
            <a:pPr marL="0" indent="22860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Yes </a:t>
            </a:r>
          </a:p>
          <a:p>
            <a:pPr marL="0" indent="22860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Never (Skip to answer in Part 3)</a:t>
            </a:r>
            <a:endParaRPr lang="th-TH" sz="2000" dirty="0">
              <a:solidFill>
                <a:srgbClr val="FF0000"/>
              </a:solidFill>
              <a:latin typeface="Angsana New" panose="02020603050405020304" pitchFamily="18" charset="-34"/>
              <a:cs typeface="Angsana New" panose="02020603050405020304" pitchFamily="18" charset="-34"/>
            </a:endParaRPr>
          </a:p>
          <a:p>
            <a:pPr marL="0" indent="176213">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a:t>
            </a:r>
            <a:endParaRPr lang="en-US" sz="2000" dirty="0">
              <a:solidFill>
                <a:srgbClr val="FF0000"/>
              </a:solidFill>
              <a:latin typeface="Angsana New" panose="02020603050405020304" pitchFamily="18" charset="-34"/>
              <a:cs typeface="Angsana New" panose="02020603050405020304" pitchFamily="18" charset="-34"/>
            </a:endParaRPr>
          </a:p>
        </p:txBody>
      </p:sp>
      <p:sp>
        <p:nvSpPr>
          <p:cNvPr id="4" name="วงเล็บปีกกาขวา 3">
            <a:extLst>
              <a:ext uri="{FF2B5EF4-FFF2-40B4-BE49-F238E27FC236}">
                <a16:creationId xmlns:a16="http://schemas.microsoft.com/office/drawing/2014/main" id="{0B0B6925-6CC3-439D-A4C2-2189BD345661}"/>
              </a:ext>
            </a:extLst>
          </p:cNvPr>
          <p:cNvSpPr/>
          <p:nvPr/>
        </p:nvSpPr>
        <p:spPr>
          <a:xfrm>
            <a:off x="6640945" y="1274979"/>
            <a:ext cx="387928" cy="39069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กล่องข้อความ 4">
            <a:extLst>
              <a:ext uri="{FF2B5EF4-FFF2-40B4-BE49-F238E27FC236}">
                <a16:creationId xmlns:a16="http://schemas.microsoft.com/office/drawing/2014/main" id="{4A125CA4-E5BC-4679-81CE-92F0492D10E4}"/>
              </a:ext>
            </a:extLst>
          </p:cNvPr>
          <p:cNvSpPr txBox="1"/>
          <p:nvPr/>
        </p:nvSpPr>
        <p:spPr>
          <a:xfrm>
            <a:off x="7222836" y="2489806"/>
            <a:ext cx="3909292" cy="1477328"/>
          </a:xfrm>
          <a:prstGeom prst="rect">
            <a:avLst/>
          </a:prstGeom>
          <a:noFill/>
        </p:spPr>
        <p:txBody>
          <a:bodyPr wrap="square" rtlCol="0">
            <a:spAutoFit/>
          </a:bodyPr>
          <a:lstStyle/>
          <a:p>
            <a:r>
              <a:rPr lang="en-US" dirty="0">
                <a:solidFill>
                  <a:srgbClr val="FF0000"/>
                </a:solidFill>
                <a:latin typeface="Angsana New" panose="02020603050405020304" pitchFamily="18" charset="-34"/>
                <a:cs typeface="Angsana New" panose="02020603050405020304" pitchFamily="18" charset="-34"/>
              </a:rPr>
              <a:t>- The source of income uses the noun measure.</a:t>
            </a:r>
          </a:p>
          <a:p>
            <a:r>
              <a:rPr lang="en-US" dirty="0">
                <a:solidFill>
                  <a:srgbClr val="FF0000"/>
                </a:solidFill>
                <a:latin typeface="Angsana New" panose="02020603050405020304" pitchFamily="18" charset="-34"/>
                <a:cs typeface="Angsana New" panose="02020603050405020304" pitchFamily="18" charset="-34"/>
              </a:rPr>
              <a:t>- Income using ratio meter Because they can be added, subtracted and compared.</a:t>
            </a:r>
          </a:p>
          <a:p>
            <a:r>
              <a:rPr lang="en-US" dirty="0">
                <a:solidFill>
                  <a:srgbClr val="FF0000"/>
                </a:solidFill>
                <a:latin typeface="Angsana New" panose="02020603050405020304" pitchFamily="18" charset="-34"/>
                <a:cs typeface="Angsana New" panose="02020603050405020304" pitchFamily="18" charset="-34"/>
              </a:rPr>
              <a:t>- income spent Use a rating scale to indicate which is the most descend</a:t>
            </a:r>
          </a:p>
        </p:txBody>
      </p:sp>
    </p:spTree>
    <p:extLst>
      <p:ext uri="{BB962C8B-B14F-4D97-AF65-F5344CB8AC3E}">
        <p14:creationId xmlns:p14="http://schemas.microsoft.com/office/powerpoint/2010/main" val="10450094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80058BD1-4803-4044-AF85-BAB6427BD43D}"/>
              </a:ext>
            </a:extLst>
          </p:cNvPr>
          <p:cNvSpPr>
            <a:spLocks noGrp="1"/>
          </p:cNvSpPr>
          <p:nvPr>
            <p:ph type="title"/>
          </p:nvPr>
        </p:nvSpPr>
        <p:spPr>
          <a:xfrm>
            <a:off x="838200" y="337416"/>
            <a:ext cx="10515600" cy="650875"/>
          </a:xfrm>
        </p:spPr>
        <p:txBody>
          <a:bodyPr>
            <a:normAutofit/>
          </a:bodyPr>
          <a:lstStyle/>
          <a:p>
            <a:r>
              <a:rPr lang="th-TH" sz="2400" b="1" dirty="0">
                <a:solidFill>
                  <a:srgbClr val="FF0000"/>
                </a:solidFill>
                <a:latin typeface="Angsana New" panose="02020603050405020304" pitchFamily="18" charset="-34"/>
                <a:cs typeface="Angsana New" panose="02020603050405020304" pitchFamily="18" charset="-34"/>
              </a:rPr>
              <a:t>(</a:t>
            </a:r>
            <a:r>
              <a:rPr lang="en-US" sz="2400" b="1" dirty="0">
                <a:solidFill>
                  <a:srgbClr val="FF0000"/>
                </a:solidFill>
                <a:latin typeface="Angsana New" panose="02020603050405020304" pitchFamily="18" charset="-34"/>
                <a:cs typeface="Angsana New" panose="02020603050405020304" pitchFamily="18" charset="-34"/>
              </a:rPr>
              <a:t>Part 2) A questionnaire on brand-name product use behavior of private university students</a:t>
            </a:r>
          </a:p>
        </p:txBody>
      </p:sp>
      <p:sp>
        <p:nvSpPr>
          <p:cNvPr id="3" name="ตัวแทนเนื้อหา 2">
            <a:extLst>
              <a:ext uri="{FF2B5EF4-FFF2-40B4-BE49-F238E27FC236}">
                <a16:creationId xmlns:a16="http://schemas.microsoft.com/office/drawing/2014/main" id="{BF1CC347-85F7-48CD-8A95-C714A640E160}"/>
              </a:ext>
            </a:extLst>
          </p:cNvPr>
          <p:cNvSpPr>
            <a:spLocks noGrp="1"/>
          </p:cNvSpPr>
          <p:nvPr>
            <p:ph idx="1"/>
          </p:nvPr>
        </p:nvSpPr>
        <p:spPr>
          <a:xfrm>
            <a:off x="838200" y="1169843"/>
            <a:ext cx="8749145" cy="4351338"/>
          </a:xfrm>
        </p:spPr>
        <p:txBody>
          <a:bodyPr>
            <a:normAutofit fontScale="92500" lnSpcReduction="10000"/>
          </a:bodyPr>
          <a:lstStyle/>
          <a:p>
            <a:pPr marL="0" indent="0">
              <a:buNone/>
            </a:pPr>
            <a:r>
              <a:rPr lang="en-US" sz="2400" dirty="0">
                <a:solidFill>
                  <a:srgbClr val="FF0000"/>
                </a:solidFill>
                <a:latin typeface="Angsana New" panose="02020603050405020304" pitchFamily="18" charset="-34"/>
                <a:cs typeface="Angsana New" panose="02020603050405020304" pitchFamily="18" charset="-34"/>
              </a:rPr>
              <a:t>2.1</a:t>
            </a:r>
            <a:r>
              <a:rPr lang="th-TH" sz="24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effectLst/>
                <a:latin typeface="Angsana New" panose="02020603050405020304" pitchFamily="18" charset="-34"/>
                <a:ea typeface="Calibri" panose="020F0502020204030204" pitchFamily="34" charset="0"/>
                <a:cs typeface="Angsana New" panose="02020603050405020304" pitchFamily="18" charset="-34"/>
              </a:rPr>
              <a:t>Have you ever used any of the following brands? (more than 1 answer)</a:t>
            </a:r>
            <a:endParaRPr lang="th-TH" sz="2400" dirty="0">
              <a:solidFill>
                <a:srgbClr val="FF0000"/>
              </a:solidFill>
              <a:latin typeface="Angsana New" panose="02020603050405020304" pitchFamily="18" charset="-34"/>
              <a:cs typeface="Angsana New" panose="02020603050405020304" pitchFamily="18" charset="-34"/>
            </a:endParaRPr>
          </a:p>
          <a:p>
            <a:pPr marL="0" indent="168275">
              <a:buNone/>
            </a:pPr>
            <a:r>
              <a:rPr lang="th-TH" sz="2400" dirty="0">
                <a:solidFill>
                  <a:srgbClr val="FF0000"/>
                </a:solidFill>
                <a:latin typeface="Angsana New" panose="02020603050405020304" pitchFamily="18" charset="-34"/>
                <a:cs typeface="Angsana New" panose="02020603050405020304" pitchFamily="18" charset="-34"/>
              </a:rPr>
              <a:t>(    )</a:t>
            </a:r>
            <a:r>
              <a:rPr lang="en-US" sz="2400" dirty="0">
                <a:solidFill>
                  <a:srgbClr val="FF0000"/>
                </a:solidFill>
                <a:latin typeface="Angsana New" panose="02020603050405020304" pitchFamily="18" charset="-34"/>
                <a:cs typeface="Angsana New" panose="02020603050405020304" pitchFamily="18" charset="-34"/>
              </a:rPr>
              <a:t>                       (    )                      (    )                              (   )         (  </a:t>
            </a:r>
            <a:r>
              <a:rPr lang="th-TH" sz="2400" dirty="0">
                <a:solidFill>
                  <a:srgbClr val="FF0000"/>
                </a:solidFill>
                <a:latin typeface="Angsana New" panose="02020603050405020304" pitchFamily="18" charset="-34"/>
                <a:cs typeface="Angsana New" panose="02020603050405020304" pitchFamily="18" charset="-34"/>
              </a:rPr>
              <a:t> </a:t>
            </a:r>
            <a:r>
              <a:rPr lang="en-US" sz="2400" dirty="0">
                <a:solidFill>
                  <a:srgbClr val="FF0000"/>
                </a:solidFill>
                <a:latin typeface="Angsana New" panose="02020603050405020304" pitchFamily="18" charset="-34"/>
                <a:cs typeface="Angsana New" panose="02020603050405020304" pitchFamily="18" charset="-34"/>
              </a:rPr>
              <a:t> )          (    )                                </a:t>
            </a:r>
          </a:p>
          <a:p>
            <a:pPr marL="0" indent="168275">
              <a:buNone/>
            </a:pPr>
            <a:endParaRPr lang="en-US" sz="2400" dirty="0">
              <a:solidFill>
                <a:srgbClr val="FF0000"/>
              </a:solidFill>
              <a:latin typeface="Angsana New" panose="02020603050405020304" pitchFamily="18" charset="-34"/>
              <a:cs typeface="Angsana New" panose="02020603050405020304" pitchFamily="18" charset="-34"/>
            </a:endParaRPr>
          </a:p>
          <a:p>
            <a:pPr marL="0" indent="168275">
              <a:buNone/>
            </a:pPr>
            <a:r>
              <a:rPr lang="en-US" sz="2400" dirty="0">
                <a:solidFill>
                  <a:srgbClr val="FF0000"/>
                </a:solidFill>
                <a:latin typeface="Angsana New" panose="02020603050405020304" pitchFamily="18" charset="-34"/>
                <a:cs typeface="Angsana New" panose="02020603050405020304" pitchFamily="18" charset="-34"/>
              </a:rPr>
              <a:t>(    )                       (    )                      (    )                              (    )                         (    )                                    </a:t>
            </a:r>
          </a:p>
          <a:p>
            <a:pPr marL="0" indent="0">
              <a:buNone/>
            </a:pPr>
            <a:endParaRPr lang="th-TH" sz="2400" dirty="0">
              <a:solidFill>
                <a:srgbClr val="FF0000"/>
              </a:solidFill>
              <a:latin typeface="Angsana New" panose="02020603050405020304" pitchFamily="18" charset="-34"/>
              <a:cs typeface="Angsana New" panose="02020603050405020304" pitchFamily="18" charset="-34"/>
            </a:endParaRPr>
          </a:p>
          <a:p>
            <a:pPr marL="0" indent="0">
              <a:buNone/>
            </a:pPr>
            <a:r>
              <a:rPr lang="en-US" sz="2400" dirty="0">
                <a:solidFill>
                  <a:srgbClr val="FF0000"/>
                </a:solidFill>
                <a:latin typeface="Angsana New" panose="02020603050405020304" pitchFamily="18" charset="-34"/>
                <a:cs typeface="Angsana New" panose="02020603050405020304" pitchFamily="18" charset="-34"/>
              </a:rPr>
              <a:t>2.2</a:t>
            </a:r>
            <a:r>
              <a:rPr lang="th-TH" sz="2400" dirty="0">
                <a:solidFill>
                  <a:srgbClr val="FF0000"/>
                </a:solidFill>
                <a:latin typeface="Angsana New" panose="02020603050405020304" pitchFamily="18" charset="-34"/>
                <a:cs typeface="Angsana New" panose="02020603050405020304" pitchFamily="18" charset="-34"/>
              </a:rPr>
              <a:t> </a:t>
            </a:r>
            <a:r>
              <a:rPr lang="en-US" sz="2400" dirty="0">
                <a:solidFill>
                  <a:srgbClr val="FF0000"/>
                </a:solidFill>
                <a:latin typeface="Angsana New" panose="02020603050405020304" pitchFamily="18" charset="-34"/>
                <a:cs typeface="Angsana New" panose="02020603050405020304" pitchFamily="18" charset="-34"/>
              </a:rPr>
              <a:t>How often do you buy those brands?</a:t>
            </a:r>
            <a:endParaRPr lang="th-TH" sz="2400" dirty="0">
              <a:solidFill>
                <a:srgbClr val="FF0000"/>
              </a:solidFill>
              <a:latin typeface="Angsana New" panose="02020603050405020304" pitchFamily="18" charset="-34"/>
              <a:cs typeface="Angsana New" panose="02020603050405020304" pitchFamily="18" charset="-34"/>
            </a:endParaRPr>
          </a:p>
          <a:p>
            <a:pPr marL="0" indent="168275">
              <a:buNone/>
            </a:pPr>
            <a:r>
              <a:rPr lang="th-TH" sz="2400" dirty="0">
                <a:solidFill>
                  <a:srgbClr val="FF0000"/>
                </a:solidFill>
                <a:latin typeface="Angsana New" panose="02020603050405020304" pitchFamily="18" charset="-34"/>
                <a:cs typeface="Angsana New" panose="02020603050405020304" pitchFamily="18" charset="-34"/>
              </a:rPr>
              <a:t>(    ) </a:t>
            </a:r>
            <a:r>
              <a:rPr lang="en-US" sz="2200" dirty="0">
                <a:solidFill>
                  <a:srgbClr val="FF0000"/>
                </a:solidFill>
                <a:effectLst/>
                <a:latin typeface="Angsana New" panose="02020603050405020304" pitchFamily="18" charset="-34"/>
                <a:ea typeface="Calibri" panose="020F0502020204030204" pitchFamily="34" charset="0"/>
                <a:cs typeface="Angsana New" panose="02020603050405020304" pitchFamily="18" charset="-34"/>
              </a:rPr>
              <a:t>Less than once a year</a:t>
            </a:r>
            <a:r>
              <a:rPr lang="th-TH" sz="2200" dirty="0">
                <a:solidFill>
                  <a:srgbClr val="FF0000"/>
                </a:solidFill>
                <a:latin typeface="Angsana New" panose="02020603050405020304" pitchFamily="18" charset="-34"/>
                <a:cs typeface="Angsana New" panose="02020603050405020304" pitchFamily="18" charset="-34"/>
              </a:rPr>
              <a:t>               (    ) </a:t>
            </a:r>
            <a:r>
              <a:rPr lang="en-US" sz="2200" dirty="0">
                <a:solidFill>
                  <a:srgbClr val="FF0000"/>
                </a:solidFill>
                <a:effectLst/>
                <a:latin typeface="Angsana New" panose="02020603050405020304" pitchFamily="18" charset="-34"/>
                <a:ea typeface="Calibri" panose="020F0502020204030204" pitchFamily="34" charset="0"/>
                <a:cs typeface="Angsana New" panose="02020603050405020304" pitchFamily="18" charset="-34"/>
              </a:rPr>
              <a:t>every 6 months</a:t>
            </a:r>
            <a:r>
              <a:rPr lang="th-TH" sz="2200" dirty="0">
                <a:solidFill>
                  <a:srgbClr val="FF0000"/>
                </a:solidFill>
                <a:latin typeface="Angsana New" panose="02020603050405020304" pitchFamily="18" charset="-34"/>
                <a:cs typeface="Angsana New" panose="02020603050405020304" pitchFamily="18" charset="-34"/>
              </a:rPr>
              <a:t>                </a:t>
            </a:r>
            <a:r>
              <a:rPr lang="th-TH" sz="2400" dirty="0">
                <a:solidFill>
                  <a:srgbClr val="FF0000"/>
                </a:solidFill>
                <a:latin typeface="Angsana New" panose="02020603050405020304" pitchFamily="18" charset="-34"/>
                <a:cs typeface="Angsana New" panose="02020603050405020304" pitchFamily="18" charset="-34"/>
              </a:rPr>
              <a:t>(     )  </a:t>
            </a:r>
            <a:r>
              <a:rPr lang="en-US" sz="2400" dirty="0">
                <a:solidFill>
                  <a:srgbClr val="FF0000"/>
                </a:solidFill>
                <a:latin typeface="Angsana New" panose="02020603050405020304" pitchFamily="18" charset="-34"/>
                <a:cs typeface="Angsana New" panose="02020603050405020304" pitchFamily="18" charset="-34"/>
              </a:rPr>
              <a:t>every</a:t>
            </a:r>
            <a:r>
              <a:rPr lang="th-TH" sz="2400" dirty="0">
                <a:solidFill>
                  <a:srgbClr val="FF0000"/>
                </a:solidFill>
                <a:latin typeface="Angsana New" panose="02020603050405020304" pitchFamily="18" charset="-34"/>
                <a:cs typeface="Angsana New" panose="02020603050405020304" pitchFamily="18" charset="-34"/>
              </a:rPr>
              <a:t>  </a:t>
            </a:r>
            <a:r>
              <a:rPr lang="en-US" sz="2400" dirty="0">
                <a:solidFill>
                  <a:srgbClr val="FF0000"/>
                </a:solidFill>
                <a:latin typeface="Angsana New" panose="02020603050405020304" pitchFamily="18" charset="-34"/>
                <a:cs typeface="Angsana New" panose="02020603050405020304" pitchFamily="18" charset="-34"/>
              </a:rPr>
              <a:t>3</a:t>
            </a:r>
            <a:r>
              <a:rPr lang="th-TH" sz="2400" dirty="0">
                <a:solidFill>
                  <a:srgbClr val="FF0000"/>
                </a:solidFill>
                <a:latin typeface="Angsana New" panose="02020603050405020304" pitchFamily="18" charset="-34"/>
                <a:cs typeface="Angsana New" panose="02020603050405020304" pitchFamily="18" charset="-34"/>
              </a:rPr>
              <a:t> </a:t>
            </a:r>
            <a:r>
              <a:rPr lang="en-US" sz="2400" dirty="0">
                <a:solidFill>
                  <a:srgbClr val="FF0000"/>
                </a:solidFill>
                <a:latin typeface="Angsana New" panose="02020603050405020304" pitchFamily="18" charset="-34"/>
                <a:cs typeface="Angsana New" panose="02020603050405020304" pitchFamily="18" charset="-34"/>
              </a:rPr>
              <a:t>months</a:t>
            </a:r>
            <a:r>
              <a:rPr lang="th-TH" sz="2400" dirty="0">
                <a:solidFill>
                  <a:srgbClr val="FF0000"/>
                </a:solidFill>
                <a:latin typeface="Angsana New" panose="02020603050405020304" pitchFamily="18" charset="-34"/>
                <a:cs typeface="Angsana New" panose="02020603050405020304" pitchFamily="18" charset="-34"/>
              </a:rPr>
              <a:t>   </a:t>
            </a:r>
          </a:p>
          <a:p>
            <a:pPr marL="0" indent="168275">
              <a:buNone/>
            </a:pPr>
            <a:r>
              <a:rPr lang="th-TH" sz="2400" dirty="0">
                <a:solidFill>
                  <a:srgbClr val="FF0000"/>
                </a:solidFill>
                <a:latin typeface="Angsana New" panose="02020603050405020304" pitchFamily="18" charset="-34"/>
                <a:cs typeface="Angsana New" panose="02020603050405020304" pitchFamily="18" charset="-34"/>
              </a:rPr>
              <a:t>(    ) </a:t>
            </a:r>
            <a:r>
              <a:rPr lang="en-US" sz="2400" dirty="0">
                <a:solidFill>
                  <a:srgbClr val="FF0000"/>
                </a:solidFill>
                <a:latin typeface="Angsana New" panose="02020603050405020304" pitchFamily="18" charset="-34"/>
                <a:cs typeface="Angsana New" panose="02020603050405020304" pitchFamily="18" charset="-34"/>
              </a:rPr>
              <a:t>every month   </a:t>
            </a:r>
            <a:r>
              <a:rPr lang="th-TH" sz="2400" dirty="0">
                <a:solidFill>
                  <a:srgbClr val="FF0000"/>
                </a:solidFill>
                <a:latin typeface="Angsana New" panose="02020603050405020304" pitchFamily="18" charset="-34"/>
                <a:cs typeface="Angsana New" panose="02020603050405020304" pitchFamily="18" charset="-34"/>
              </a:rPr>
              <a:t>                      (    )  </a:t>
            </a:r>
            <a:r>
              <a:rPr lang="en-US" sz="2400" dirty="0">
                <a:solidFill>
                  <a:srgbClr val="FF0000"/>
                </a:solidFill>
                <a:latin typeface="Angsana New" panose="02020603050405020304" pitchFamily="18" charset="-34"/>
                <a:cs typeface="Angsana New" panose="02020603050405020304" pitchFamily="18" charset="-34"/>
              </a:rPr>
              <a:t>other </a:t>
            </a:r>
            <a:r>
              <a:rPr lang="th-TH" sz="2400" dirty="0">
                <a:solidFill>
                  <a:srgbClr val="FF0000"/>
                </a:solidFill>
                <a:latin typeface="Angsana New" panose="02020603050405020304" pitchFamily="18" charset="-34"/>
                <a:cs typeface="Angsana New" panose="02020603050405020304" pitchFamily="18" charset="-34"/>
              </a:rPr>
              <a:t>..................................................</a:t>
            </a:r>
          </a:p>
          <a:p>
            <a:pPr marL="0" indent="0">
              <a:buNone/>
            </a:pPr>
            <a:r>
              <a:rPr lang="en-US" sz="2400" dirty="0">
                <a:solidFill>
                  <a:srgbClr val="FF0000"/>
                </a:solidFill>
                <a:latin typeface="Angsana New" panose="02020603050405020304" pitchFamily="18" charset="-34"/>
                <a:cs typeface="Angsana New" panose="02020603050405020304" pitchFamily="18" charset="-34"/>
              </a:rPr>
              <a:t>2.3</a:t>
            </a:r>
            <a:r>
              <a:rPr lang="th-TH" sz="2400" dirty="0">
                <a:solidFill>
                  <a:srgbClr val="FF0000"/>
                </a:solidFill>
                <a:latin typeface="Angsana New" panose="02020603050405020304" pitchFamily="18" charset="-34"/>
                <a:cs typeface="Angsana New" panose="02020603050405020304" pitchFamily="18" charset="-34"/>
              </a:rPr>
              <a:t> </a:t>
            </a:r>
            <a:r>
              <a:rPr lang="en-US" sz="2400" dirty="0">
                <a:solidFill>
                  <a:srgbClr val="FF0000"/>
                </a:solidFill>
                <a:latin typeface="Angsana New" panose="02020603050405020304" pitchFamily="18" charset="-34"/>
                <a:cs typeface="Angsana New" panose="02020603050405020304" pitchFamily="18" charset="-34"/>
              </a:rPr>
              <a:t>What kind of product do you buy?</a:t>
            </a:r>
            <a:endParaRPr lang="th-TH" sz="2400" dirty="0">
              <a:solidFill>
                <a:srgbClr val="FF0000"/>
              </a:solidFill>
              <a:latin typeface="Angsana New" panose="02020603050405020304" pitchFamily="18" charset="-34"/>
              <a:cs typeface="Angsana New" panose="02020603050405020304" pitchFamily="18" charset="-34"/>
            </a:endParaRPr>
          </a:p>
          <a:p>
            <a:pPr marL="0" indent="0">
              <a:buNone/>
            </a:pPr>
            <a:r>
              <a:rPr lang="en-US" sz="2400" dirty="0">
                <a:solidFill>
                  <a:srgbClr val="FF0000"/>
                </a:solidFill>
                <a:latin typeface="Angsana New" panose="02020603050405020304" pitchFamily="18" charset="-34"/>
                <a:cs typeface="Angsana New" panose="02020603050405020304" pitchFamily="18" charset="-34"/>
              </a:rPr>
              <a:t>  (  ) Bags (  ) Shoes (  ) Clothes (  ) Accessories    (  ) Watch (  ) Belt </a:t>
            </a:r>
          </a:p>
          <a:p>
            <a:pPr marL="0" indent="0">
              <a:buNone/>
            </a:pPr>
            <a:r>
              <a:rPr lang="en-US" sz="2400" dirty="0">
                <a:solidFill>
                  <a:srgbClr val="FF0000"/>
                </a:solidFill>
                <a:latin typeface="Angsana New" panose="02020603050405020304" pitchFamily="18" charset="-34"/>
                <a:cs typeface="Angsana New" panose="02020603050405020304" pitchFamily="18" charset="-34"/>
              </a:rPr>
              <a:t>  (  ) Others, please specify.</a:t>
            </a:r>
            <a:r>
              <a:rPr lang="th-TH" sz="2400" dirty="0">
                <a:solidFill>
                  <a:srgbClr val="FF0000"/>
                </a:solidFill>
                <a:latin typeface="Angsana New" panose="02020603050405020304" pitchFamily="18" charset="-34"/>
                <a:cs typeface="Angsana New" panose="02020603050405020304" pitchFamily="18" charset="-34"/>
              </a:rPr>
              <a:t>..................................</a:t>
            </a:r>
            <a:endParaRPr lang="en-US" sz="2400" dirty="0">
              <a:solidFill>
                <a:srgbClr val="FF0000"/>
              </a:solidFill>
              <a:latin typeface="Angsana New" panose="02020603050405020304" pitchFamily="18" charset="-34"/>
              <a:cs typeface="Angsana New" panose="02020603050405020304" pitchFamily="18" charset="-34"/>
            </a:endParaRPr>
          </a:p>
        </p:txBody>
      </p:sp>
      <p:pic>
        <p:nvPicPr>
          <p:cNvPr id="4" name="Picture 2" descr="กระเป๋า Gucci รุ่นสุดฮิต แบรนด์เนมดังระดับโลก ของแท้ 100% - Shopper's Cafe">
            <a:extLst>
              <a:ext uri="{FF2B5EF4-FFF2-40B4-BE49-F238E27FC236}">
                <a16:creationId xmlns:a16="http://schemas.microsoft.com/office/drawing/2014/main" id="{6BF300C7-C0E6-4001-83C0-CB0D63231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496" y="1524672"/>
            <a:ext cx="1020419" cy="6588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กระเป๋า Louis Vuitton พาส่องกระเป๋ายอดนิยมตลอดกาลที่น่ามีไว้ครอบครอง">
            <a:extLst>
              <a:ext uri="{FF2B5EF4-FFF2-40B4-BE49-F238E27FC236}">
                <a16:creationId xmlns:a16="http://schemas.microsoft.com/office/drawing/2014/main" id="{2ED812F9-4634-42E6-BA63-622D943D6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017" y="1336819"/>
            <a:ext cx="1321905" cy="9914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น้ำหอม Dior - น้ำหอมแบรนด์แท้ กล่องซีล-เทสเตอร์ น้ำหอมจิ๋วขนาดทดลอง  น้ำหอมไวออล น้ำหอมแบ่งขาย น้ำหอมแบรนด์เนมแท้จากเคาเตอร์ ลดสูงสุด70%  พร้อมส่งความหอมถึงหน้าบ้านคุณ : Inspired by LnwShop.com">
            <a:extLst>
              <a:ext uri="{FF2B5EF4-FFF2-40B4-BE49-F238E27FC236}">
                <a16:creationId xmlns:a16="http://schemas.microsoft.com/office/drawing/2014/main" id="{EB38AB30-1440-4C5A-96DA-92EB6BF942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8562" y="1534007"/>
            <a:ext cx="1206033" cy="372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HANEL ชาแนล - Cosmopro4u จำหน่ายเครื่องสำอางแท้จากห้าง รีฟิต รีแพร์  จัดส่งทั่วประเทศ : Inspired by LnwShop.com">
            <a:extLst>
              <a:ext uri="{FF2B5EF4-FFF2-40B4-BE49-F238E27FC236}">
                <a16:creationId xmlns:a16="http://schemas.microsoft.com/office/drawing/2014/main" id="{EB3C2544-AAB0-42FB-AC79-9CFF865CAD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0066" y="1329476"/>
            <a:ext cx="725558" cy="8643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Giorgio Armani Logo fotografia stock editoriale. Illustrazione di  illustratore - 120007053">
            <a:extLst>
              <a:ext uri="{FF2B5EF4-FFF2-40B4-BE49-F238E27FC236}">
                <a16:creationId xmlns:a16="http://schemas.microsoft.com/office/drawing/2014/main" id="{AFDB3BB3-48ED-438A-9E0E-8AAAB2F5781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313" b="19727"/>
          <a:stretch/>
        </p:blipFill>
        <p:spPr bwMode="auto">
          <a:xfrm>
            <a:off x="7433411" y="1360120"/>
            <a:ext cx="1197719" cy="6131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Logo Fendi: Storia, Restyling e Vettoriale">
            <a:extLst>
              <a:ext uri="{FF2B5EF4-FFF2-40B4-BE49-F238E27FC236}">
                <a16:creationId xmlns:a16="http://schemas.microsoft.com/office/drawing/2014/main" id="{6B42950C-2C03-471D-8BDE-173DEF523FA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1566" t="10752" r="9868" b="37430"/>
          <a:stretch/>
        </p:blipFill>
        <p:spPr bwMode="auto">
          <a:xfrm>
            <a:off x="1526172" y="2234189"/>
            <a:ext cx="873710" cy="602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Dolce &amp; Gabbana - Perfume4share : Inspired by LnwShop.com">
            <a:extLst>
              <a:ext uri="{FF2B5EF4-FFF2-40B4-BE49-F238E27FC236}">
                <a16:creationId xmlns:a16="http://schemas.microsoft.com/office/drawing/2014/main" id="{AF07F726-3194-4D12-9FE2-92D7EE333DC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192" t="25479" r="6730" b="22457"/>
          <a:stretch/>
        </p:blipFill>
        <p:spPr bwMode="auto">
          <a:xfrm>
            <a:off x="2902436" y="2382732"/>
            <a:ext cx="894591" cy="4476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Prada - กระเป๋าแบรนด์เนมสุดฮิต">
            <a:extLst>
              <a:ext uri="{FF2B5EF4-FFF2-40B4-BE49-F238E27FC236}">
                <a16:creationId xmlns:a16="http://schemas.microsoft.com/office/drawing/2014/main" id="{EF61C500-79B4-497E-8D3C-D4C04E8AF6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4136" y="2183572"/>
            <a:ext cx="1054887" cy="7041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Alexander McQueen | LinkedIn">
            <a:extLst>
              <a:ext uri="{FF2B5EF4-FFF2-40B4-BE49-F238E27FC236}">
                <a16:creationId xmlns:a16="http://schemas.microsoft.com/office/drawing/2014/main" id="{C0816C3A-F324-4823-AAC7-2C4984F58C4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1645"/>
          <a:stretch/>
        </p:blipFill>
        <p:spPr bwMode="auto">
          <a:xfrm>
            <a:off x="5789655" y="2206492"/>
            <a:ext cx="915945" cy="7830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กระเป๋า Hermes Birkin ราคาเท่าไหร่ ทำไมฮิตในหมู่ไฮโซ - ทุกเรื่องโปรโมชั่น  ที่อัพเดทที่สุด">
            <a:extLst>
              <a:ext uri="{FF2B5EF4-FFF2-40B4-BE49-F238E27FC236}">
                <a16:creationId xmlns:a16="http://schemas.microsoft.com/office/drawing/2014/main" id="{0E05EA44-A28B-461C-B418-3D300DDD519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8654" t="4611" r="19716" b="50000"/>
          <a:stretch/>
        </p:blipFill>
        <p:spPr bwMode="auto">
          <a:xfrm>
            <a:off x="7364776" y="2064059"/>
            <a:ext cx="1434117" cy="704138"/>
          </a:xfrm>
          <a:prstGeom prst="rect">
            <a:avLst/>
          </a:prstGeom>
          <a:noFill/>
          <a:extLst>
            <a:ext uri="{909E8E84-426E-40DD-AFC4-6F175D3DCCD1}">
              <a14:hiddenFill xmlns:a14="http://schemas.microsoft.com/office/drawing/2010/main">
                <a:solidFill>
                  <a:srgbClr val="FFFFFF"/>
                </a:solidFill>
              </a14:hiddenFill>
            </a:ext>
          </a:extLst>
        </p:spPr>
      </p:pic>
      <p:sp>
        <p:nvSpPr>
          <p:cNvPr id="14" name="กล่องข้อความ 13">
            <a:extLst>
              <a:ext uri="{FF2B5EF4-FFF2-40B4-BE49-F238E27FC236}">
                <a16:creationId xmlns:a16="http://schemas.microsoft.com/office/drawing/2014/main" id="{076D40CF-58A0-43A3-B419-CDC0986C8061}"/>
              </a:ext>
            </a:extLst>
          </p:cNvPr>
          <p:cNvSpPr txBox="1"/>
          <p:nvPr/>
        </p:nvSpPr>
        <p:spPr>
          <a:xfrm>
            <a:off x="9289564" y="1463894"/>
            <a:ext cx="2536083" cy="1200329"/>
          </a:xfrm>
          <a:prstGeom prst="rect">
            <a:avLst/>
          </a:prstGeom>
          <a:noFill/>
        </p:spPr>
        <p:txBody>
          <a:bodyPr wrap="square" rtlCol="0">
            <a:spAutoFit/>
          </a:bodyPr>
          <a:lstStyle/>
          <a:p>
            <a:r>
              <a:rPr lang="en-US" dirty="0">
                <a:solidFill>
                  <a:srgbClr val="FF0000"/>
                </a:solidFill>
                <a:latin typeface="Angsana New" panose="02020603050405020304" pitchFamily="18" charset="-34"/>
                <a:cs typeface="Angsana New" panose="02020603050405020304" pitchFamily="18" charset="-34"/>
              </a:rPr>
              <a:t>-The purpose of the questionnaire was to know the most popular brand names among university students.</a:t>
            </a:r>
          </a:p>
          <a:p>
            <a:r>
              <a:rPr lang="en-US" dirty="0">
                <a:solidFill>
                  <a:srgbClr val="FF0000"/>
                </a:solidFill>
                <a:latin typeface="Angsana New" panose="02020603050405020304" pitchFamily="18" charset="-34"/>
                <a:cs typeface="Angsana New" panose="02020603050405020304" pitchFamily="18" charset="-34"/>
              </a:rPr>
              <a:t>- use nominal scale</a:t>
            </a:r>
          </a:p>
        </p:txBody>
      </p:sp>
      <p:sp>
        <p:nvSpPr>
          <p:cNvPr id="15" name="วงเล็บปีกกาขวา 14">
            <a:extLst>
              <a:ext uri="{FF2B5EF4-FFF2-40B4-BE49-F238E27FC236}">
                <a16:creationId xmlns:a16="http://schemas.microsoft.com/office/drawing/2014/main" id="{A886B59C-B73A-4701-AE24-4F04E91A3F45}"/>
              </a:ext>
            </a:extLst>
          </p:cNvPr>
          <p:cNvSpPr/>
          <p:nvPr/>
        </p:nvSpPr>
        <p:spPr>
          <a:xfrm>
            <a:off x="8914299" y="1360120"/>
            <a:ext cx="351332" cy="13368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กล่องข้อความ 15">
            <a:extLst>
              <a:ext uri="{FF2B5EF4-FFF2-40B4-BE49-F238E27FC236}">
                <a16:creationId xmlns:a16="http://schemas.microsoft.com/office/drawing/2014/main" id="{DB82517E-8F7F-4996-BCEE-E31DA73B2850}"/>
              </a:ext>
            </a:extLst>
          </p:cNvPr>
          <p:cNvSpPr txBox="1"/>
          <p:nvPr/>
        </p:nvSpPr>
        <p:spPr>
          <a:xfrm>
            <a:off x="9388061" y="3642619"/>
            <a:ext cx="2536083" cy="1200329"/>
          </a:xfrm>
          <a:prstGeom prst="rect">
            <a:avLst/>
          </a:prstGeom>
          <a:noFill/>
        </p:spPr>
        <p:txBody>
          <a:bodyPr wrap="square" rtlCol="0">
            <a:spAutoFit/>
          </a:bodyPr>
          <a:lstStyle/>
          <a:p>
            <a:r>
              <a:rPr lang="en-US" dirty="0">
                <a:solidFill>
                  <a:srgbClr val="FF0000"/>
                </a:solidFill>
                <a:latin typeface="Angsana New" panose="02020603050405020304" pitchFamily="18" charset="-34"/>
                <a:cs typeface="Angsana New" panose="02020603050405020304" pitchFamily="18" charset="-34"/>
              </a:rPr>
              <a:t>- purpose of asking to know the type of product purchased purchase frequency</a:t>
            </a:r>
          </a:p>
          <a:p>
            <a:r>
              <a:rPr lang="en-US" dirty="0">
                <a:solidFill>
                  <a:srgbClr val="FF0000"/>
                </a:solidFill>
                <a:latin typeface="Angsana New" panose="02020603050405020304" pitchFamily="18" charset="-34"/>
                <a:cs typeface="Angsana New" panose="02020603050405020304" pitchFamily="18" charset="-34"/>
              </a:rPr>
              <a:t>- use nominal scale</a:t>
            </a:r>
            <a:endParaRPr lang="en-US" b="1" dirty="0">
              <a:solidFill>
                <a:srgbClr val="FF0000"/>
              </a:solidFill>
              <a:latin typeface="Angsana New" panose="02020603050405020304" pitchFamily="18" charset="-34"/>
              <a:cs typeface="Angsana New" panose="02020603050405020304" pitchFamily="18" charset="-34"/>
            </a:endParaRPr>
          </a:p>
        </p:txBody>
      </p:sp>
      <p:sp>
        <p:nvSpPr>
          <p:cNvPr id="17" name="วงเล็บปีกกาขวา 16">
            <a:extLst>
              <a:ext uri="{FF2B5EF4-FFF2-40B4-BE49-F238E27FC236}">
                <a16:creationId xmlns:a16="http://schemas.microsoft.com/office/drawing/2014/main" id="{D41E69AF-24E8-4CED-AC43-2270DB422C5D}"/>
              </a:ext>
            </a:extLst>
          </p:cNvPr>
          <p:cNvSpPr/>
          <p:nvPr/>
        </p:nvSpPr>
        <p:spPr>
          <a:xfrm>
            <a:off x="8876922" y="3374232"/>
            <a:ext cx="351332" cy="20198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880739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519DE1C3-031C-4534-A8DF-9ED1FE27083C}"/>
              </a:ext>
            </a:extLst>
          </p:cNvPr>
          <p:cNvSpPr>
            <a:spLocks noGrp="1"/>
          </p:cNvSpPr>
          <p:nvPr>
            <p:ph idx="1"/>
          </p:nvPr>
        </p:nvSpPr>
        <p:spPr>
          <a:xfrm>
            <a:off x="736600" y="809625"/>
            <a:ext cx="7843982" cy="4351338"/>
          </a:xfrm>
        </p:spPr>
        <p:txBody>
          <a:bodyPr>
            <a:noAutofit/>
          </a:bodyPr>
          <a:lstStyle/>
          <a:p>
            <a:pPr marL="0" indent="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2.4 How much budget do you have each time to buy such brand products?      </a:t>
            </a:r>
          </a:p>
          <a:p>
            <a:pPr marL="0" indent="282575">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Less than 30,000 baht   ( ) 30,001-50,000 baht </a:t>
            </a:r>
          </a:p>
          <a:p>
            <a:pPr marL="0" indent="282575">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50,001-70,000 baht      ( ) 70,001-90,000 baht </a:t>
            </a:r>
          </a:p>
          <a:p>
            <a:pPr marL="0" indent="282575">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90,001-100,000 baht    ( ) more than 100,000 baht</a:t>
            </a:r>
          </a:p>
          <a:p>
            <a:pPr marL="0" indent="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2.5 Brand-name products that you buy You make payment by any of the following methods:      </a:t>
            </a:r>
          </a:p>
          <a:p>
            <a:pPr marL="0" indent="22860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Cash 		  ( ) Credit card      </a:t>
            </a:r>
          </a:p>
          <a:p>
            <a:pPr marL="0" indent="22860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Installment payments ( ) Others, please specify...............................................................</a:t>
            </a:r>
          </a:p>
          <a:p>
            <a:pPr marL="0" indent="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2.6 Which of the following channels do you purchase such branded products?</a:t>
            </a:r>
          </a:p>
          <a:p>
            <a:pPr marL="0" indent="22860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Buy from dealers in leading department stores.</a:t>
            </a:r>
          </a:p>
          <a:p>
            <a:pPr marL="0" indent="22860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Buy through the internet REEBONZ website.</a:t>
            </a:r>
          </a:p>
          <a:p>
            <a:pPr marL="0" indent="22860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Purchasing through the internet website ......................... Please specify</a:t>
            </a:r>
          </a:p>
          <a:p>
            <a:pPr marL="0" indent="22860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Purchased from abroad......................(please specify country)</a:t>
            </a:r>
            <a:endParaRPr lang="th-TH" sz="2000" dirty="0">
              <a:solidFill>
                <a:srgbClr val="FF0000"/>
              </a:solidFill>
              <a:latin typeface="Angsana New" panose="02020603050405020304" pitchFamily="18" charset="-34"/>
              <a:cs typeface="Angsana New" panose="02020603050405020304" pitchFamily="18" charset="-34"/>
            </a:endParaRPr>
          </a:p>
          <a:p>
            <a:pPr marL="0" indent="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2.7 Reasons for buying such branded products (more than 1 answer)  </a:t>
            </a:r>
          </a:p>
          <a:p>
            <a:pPr marL="0" indent="22860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Love the brand identity  </a:t>
            </a:r>
          </a:p>
          <a:p>
            <a:pPr marL="0" indent="22860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Favorite a brand's Brand Ambassador  </a:t>
            </a:r>
          </a:p>
          <a:p>
            <a:pPr marL="0" indent="22860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to enhance personality and socialization  </a:t>
            </a:r>
          </a:p>
          <a:p>
            <a:pPr marL="0" indent="22860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 Other, please specify............................................ ........................</a:t>
            </a:r>
          </a:p>
        </p:txBody>
      </p:sp>
      <p:sp>
        <p:nvSpPr>
          <p:cNvPr id="4" name="กล่องข้อความ 3">
            <a:extLst>
              <a:ext uri="{FF2B5EF4-FFF2-40B4-BE49-F238E27FC236}">
                <a16:creationId xmlns:a16="http://schemas.microsoft.com/office/drawing/2014/main" id="{A44E6A98-F426-4161-94ED-82F628D780B5}"/>
              </a:ext>
            </a:extLst>
          </p:cNvPr>
          <p:cNvSpPr txBox="1"/>
          <p:nvPr/>
        </p:nvSpPr>
        <p:spPr>
          <a:xfrm>
            <a:off x="8580581" y="1322433"/>
            <a:ext cx="2536083" cy="923330"/>
          </a:xfrm>
          <a:prstGeom prst="rect">
            <a:avLst/>
          </a:prstGeom>
          <a:noFill/>
        </p:spPr>
        <p:txBody>
          <a:bodyPr wrap="square" rtlCol="0">
            <a:spAutoFit/>
          </a:bodyPr>
          <a:lstStyle/>
          <a:p>
            <a:r>
              <a:rPr lang="en-US" dirty="0">
                <a:solidFill>
                  <a:srgbClr val="FF0000"/>
                </a:solidFill>
                <a:latin typeface="Angsana New" panose="02020603050405020304" pitchFamily="18" charset="-34"/>
                <a:cs typeface="Angsana New" panose="02020603050405020304" pitchFamily="18" charset="-34"/>
              </a:rPr>
              <a:t>- purpose of asking to know the budget spent and payment methods</a:t>
            </a:r>
          </a:p>
          <a:p>
            <a:r>
              <a:rPr lang="en-US" dirty="0">
                <a:solidFill>
                  <a:srgbClr val="FF0000"/>
                </a:solidFill>
                <a:latin typeface="Angsana New" panose="02020603050405020304" pitchFamily="18" charset="-34"/>
                <a:cs typeface="Angsana New" panose="02020603050405020304" pitchFamily="18" charset="-34"/>
              </a:rPr>
              <a:t>- use ratio / nominal scale</a:t>
            </a:r>
            <a:endParaRPr lang="en-US" b="1" dirty="0">
              <a:solidFill>
                <a:srgbClr val="FF0000"/>
              </a:solidFill>
              <a:latin typeface="Angsana New" panose="02020603050405020304" pitchFamily="18" charset="-34"/>
              <a:cs typeface="Angsana New" panose="02020603050405020304" pitchFamily="18" charset="-34"/>
            </a:endParaRPr>
          </a:p>
        </p:txBody>
      </p:sp>
      <p:sp>
        <p:nvSpPr>
          <p:cNvPr id="5" name="วงเล็บปีกกาขวา 4">
            <a:extLst>
              <a:ext uri="{FF2B5EF4-FFF2-40B4-BE49-F238E27FC236}">
                <a16:creationId xmlns:a16="http://schemas.microsoft.com/office/drawing/2014/main" id="{A1E05807-B9C5-48B9-9315-4B80A25BD761}"/>
              </a:ext>
            </a:extLst>
          </p:cNvPr>
          <p:cNvSpPr/>
          <p:nvPr/>
        </p:nvSpPr>
        <p:spPr>
          <a:xfrm>
            <a:off x="8069443" y="935832"/>
            <a:ext cx="351332" cy="16965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กล่องข้อความ 5">
            <a:extLst>
              <a:ext uri="{FF2B5EF4-FFF2-40B4-BE49-F238E27FC236}">
                <a16:creationId xmlns:a16="http://schemas.microsoft.com/office/drawing/2014/main" id="{5678439B-5A56-4C15-A296-4855CA134358}"/>
              </a:ext>
            </a:extLst>
          </p:cNvPr>
          <p:cNvSpPr txBox="1"/>
          <p:nvPr/>
        </p:nvSpPr>
        <p:spPr>
          <a:xfrm>
            <a:off x="8580581" y="3717305"/>
            <a:ext cx="2536083" cy="1754326"/>
          </a:xfrm>
          <a:prstGeom prst="rect">
            <a:avLst/>
          </a:prstGeom>
          <a:noFill/>
        </p:spPr>
        <p:txBody>
          <a:bodyPr wrap="square" rtlCol="0">
            <a:spAutoFit/>
          </a:bodyPr>
          <a:lstStyle/>
          <a:p>
            <a:r>
              <a:rPr lang="en-US" dirty="0">
                <a:solidFill>
                  <a:srgbClr val="FF0000"/>
                </a:solidFill>
                <a:latin typeface="Angsana New" panose="02020603050405020304" pitchFamily="18" charset="-34"/>
                <a:cs typeface="Angsana New" panose="02020603050405020304" pitchFamily="18" charset="-34"/>
              </a:rPr>
              <a:t>- purpose of asking To know the buying behavior of consumers, what kind of agent do they purchase the product through?</a:t>
            </a:r>
          </a:p>
          <a:p>
            <a:r>
              <a:rPr lang="en-US" dirty="0">
                <a:solidFill>
                  <a:srgbClr val="FF0000"/>
                </a:solidFill>
                <a:latin typeface="Angsana New" panose="02020603050405020304" pitchFamily="18" charset="-34"/>
                <a:cs typeface="Angsana New" panose="02020603050405020304" pitchFamily="18" charset="-34"/>
              </a:rPr>
              <a:t>- The purpose of the inquiry is to find out why consumers buy products.</a:t>
            </a:r>
          </a:p>
        </p:txBody>
      </p:sp>
      <p:sp>
        <p:nvSpPr>
          <p:cNvPr id="7" name="วงเล็บปีกกาขวา 6">
            <a:extLst>
              <a:ext uri="{FF2B5EF4-FFF2-40B4-BE49-F238E27FC236}">
                <a16:creationId xmlns:a16="http://schemas.microsoft.com/office/drawing/2014/main" id="{8C31F453-3643-47B5-A399-54B5B5F68779}"/>
              </a:ext>
            </a:extLst>
          </p:cNvPr>
          <p:cNvSpPr/>
          <p:nvPr/>
        </p:nvSpPr>
        <p:spPr>
          <a:xfrm>
            <a:off x="8069443" y="3030967"/>
            <a:ext cx="351332" cy="29459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7041235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EB79328-83AC-4B75-9164-37796891476B}"/>
              </a:ext>
            </a:extLst>
          </p:cNvPr>
          <p:cNvSpPr>
            <a:spLocks noGrp="1"/>
          </p:cNvSpPr>
          <p:nvPr>
            <p:ph type="title"/>
          </p:nvPr>
        </p:nvSpPr>
        <p:spPr>
          <a:xfrm>
            <a:off x="838200" y="365126"/>
            <a:ext cx="10515600" cy="715530"/>
          </a:xfrm>
        </p:spPr>
        <p:txBody>
          <a:bodyPr>
            <a:normAutofit/>
          </a:bodyPr>
          <a:lstStyle/>
          <a:p>
            <a:r>
              <a:rPr lang="en-US" sz="2400" b="1" dirty="0">
                <a:solidFill>
                  <a:srgbClr val="FF0000"/>
                </a:solidFill>
                <a:latin typeface="Angsana New" panose="02020603050405020304" pitchFamily="18" charset="-34"/>
                <a:cs typeface="Angsana New" panose="02020603050405020304" pitchFamily="18" charset="-34"/>
              </a:rPr>
              <a:t>(Part 3)</a:t>
            </a:r>
            <a:r>
              <a:rPr lang="th-TH" sz="2400" b="1" dirty="0">
                <a:solidFill>
                  <a:srgbClr val="FF0000"/>
                </a:solidFill>
                <a:latin typeface="Angsana New" panose="02020603050405020304" pitchFamily="18" charset="-34"/>
                <a:cs typeface="Angsana New" panose="02020603050405020304" pitchFamily="18" charset="-34"/>
              </a:rPr>
              <a:t> </a:t>
            </a:r>
            <a:r>
              <a:rPr lang="en-US" sz="2400" b="1" dirty="0">
                <a:solidFill>
                  <a:srgbClr val="FF0000"/>
                </a:solidFill>
                <a:latin typeface="Angsana New" panose="02020603050405020304" pitchFamily="18" charset="-34"/>
                <a:cs typeface="Angsana New" panose="02020603050405020304" pitchFamily="18" charset="-34"/>
              </a:rPr>
              <a:t>A questionnaire on brand-name product use behavior of private university students.</a:t>
            </a:r>
          </a:p>
        </p:txBody>
      </p:sp>
      <p:sp>
        <p:nvSpPr>
          <p:cNvPr id="3" name="ตัวแทนเนื้อหา 2">
            <a:extLst>
              <a:ext uri="{FF2B5EF4-FFF2-40B4-BE49-F238E27FC236}">
                <a16:creationId xmlns:a16="http://schemas.microsoft.com/office/drawing/2014/main" id="{8B3175DF-2CE1-4991-B916-CDF69CE71A62}"/>
              </a:ext>
            </a:extLst>
          </p:cNvPr>
          <p:cNvSpPr>
            <a:spLocks noGrp="1"/>
          </p:cNvSpPr>
          <p:nvPr>
            <p:ph idx="1"/>
          </p:nvPr>
        </p:nvSpPr>
        <p:spPr>
          <a:xfrm>
            <a:off x="838201" y="1016002"/>
            <a:ext cx="6938818" cy="5476871"/>
          </a:xfrm>
        </p:spPr>
        <p:txBody>
          <a:bodyPr>
            <a:noAutofit/>
          </a:bodyPr>
          <a:lstStyle/>
          <a:p>
            <a:pPr marL="0" indent="0">
              <a:lnSpc>
                <a:spcPct val="100000"/>
              </a:lnSpc>
              <a:spcBef>
                <a:spcPts val="0"/>
              </a:spcBef>
              <a:buNone/>
            </a:pPr>
            <a:r>
              <a:rPr lang="en-US" sz="1800" dirty="0">
                <a:solidFill>
                  <a:srgbClr val="FF0000"/>
                </a:solidFill>
                <a:latin typeface="Angsana New" panose="02020603050405020304" pitchFamily="18" charset="-34"/>
                <a:cs typeface="Angsana New" panose="02020603050405020304" pitchFamily="18" charset="-34"/>
              </a:rPr>
              <a:t>3. In this section is a suggestion. (For respondents who do not use brand-name products)</a:t>
            </a:r>
          </a:p>
          <a:p>
            <a:pPr marL="0" indent="174625">
              <a:lnSpc>
                <a:spcPct val="100000"/>
              </a:lnSpc>
              <a:spcBef>
                <a:spcPts val="0"/>
              </a:spcBef>
              <a:buNone/>
            </a:pPr>
            <a:r>
              <a:rPr lang="en-US" sz="1800" dirty="0">
                <a:solidFill>
                  <a:srgbClr val="FF0000"/>
                </a:solidFill>
                <a:latin typeface="Angsana New" panose="02020603050405020304" pitchFamily="18" charset="-34"/>
                <a:cs typeface="Angsana New" panose="02020603050405020304" pitchFamily="18" charset="-34"/>
              </a:rPr>
              <a:t>3.1 What is your opinion on students who use brand-name products from abroad?  </a:t>
            </a:r>
          </a:p>
          <a:p>
            <a:pPr marL="0" indent="403225">
              <a:lnSpc>
                <a:spcPct val="100000"/>
              </a:lnSpc>
              <a:spcBef>
                <a:spcPts val="0"/>
              </a:spcBef>
              <a:buNone/>
            </a:pPr>
            <a:r>
              <a:rPr lang="en-US" sz="1800" dirty="0">
                <a:solidFill>
                  <a:srgbClr val="FF0000"/>
                </a:solidFill>
                <a:latin typeface="Angsana New" panose="02020603050405020304" pitchFamily="18" charset="-34"/>
                <a:cs typeface="Angsana New" panose="02020603050405020304" pitchFamily="18" charset="-34"/>
              </a:rPr>
              <a:t>( ) strongly agree ( ) agree ( ) not sure  ( ) Disagree ( ) Strongly disagree</a:t>
            </a:r>
          </a:p>
          <a:p>
            <a:pPr marL="0" indent="403225">
              <a:lnSpc>
                <a:spcPct val="100000"/>
              </a:lnSpc>
              <a:spcBef>
                <a:spcPts val="0"/>
              </a:spcBef>
              <a:buNone/>
            </a:pPr>
            <a:r>
              <a:rPr lang="en-US" sz="1800" dirty="0">
                <a:solidFill>
                  <a:srgbClr val="FF0000"/>
                </a:solidFill>
                <a:latin typeface="Angsana New" panose="02020603050405020304" pitchFamily="18" charset="-34"/>
                <a:cs typeface="Angsana New" panose="02020603050405020304" pitchFamily="18" charset="-34"/>
              </a:rPr>
              <a:t>Why................................................. ................................................ (explain)</a:t>
            </a:r>
          </a:p>
          <a:p>
            <a:pPr marL="0" indent="174625">
              <a:lnSpc>
                <a:spcPct val="100000"/>
              </a:lnSpc>
              <a:spcBef>
                <a:spcPts val="0"/>
              </a:spcBef>
              <a:buNone/>
            </a:pPr>
            <a:r>
              <a:rPr lang="en-US" sz="1800" dirty="0">
                <a:solidFill>
                  <a:srgbClr val="FF0000"/>
                </a:solidFill>
                <a:latin typeface="Angsana New" panose="02020603050405020304" pitchFamily="18" charset="-34"/>
                <a:cs typeface="Angsana New" panose="02020603050405020304" pitchFamily="18" charset="-34"/>
              </a:rPr>
              <a:t>3.2 Why do you not like to use brand-name products from abroad?</a:t>
            </a:r>
          </a:p>
          <a:p>
            <a:pPr marL="0" indent="403225">
              <a:lnSpc>
                <a:spcPct val="100000"/>
              </a:lnSpc>
              <a:spcBef>
                <a:spcPts val="0"/>
              </a:spcBef>
              <a:buNone/>
            </a:pPr>
            <a:r>
              <a:rPr lang="en-US" sz="1800" dirty="0">
                <a:solidFill>
                  <a:srgbClr val="FF0000"/>
                </a:solidFill>
                <a:latin typeface="Angsana New" panose="02020603050405020304" pitchFamily="18" charset="-34"/>
                <a:cs typeface="Angsana New" panose="02020603050405020304" pitchFamily="18" charset="-34"/>
              </a:rPr>
              <a:t>( ) not necessary Extravagant without cause ( ) The price is too high to buy.</a:t>
            </a:r>
          </a:p>
          <a:p>
            <a:pPr marL="0" indent="403225">
              <a:lnSpc>
                <a:spcPct val="100000"/>
              </a:lnSpc>
              <a:spcBef>
                <a:spcPts val="0"/>
              </a:spcBef>
              <a:buNone/>
            </a:pPr>
            <a:r>
              <a:rPr lang="en-US" sz="1800" dirty="0">
                <a:solidFill>
                  <a:srgbClr val="FF0000"/>
                </a:solidFill>
                <a:latin typeface="Angsana New" panose="02020603050405020304" pitchFamily="18" charset="-34"/>
                <a:cs typeface="Angsana New" panose="02020603050405020304" pitchFamily="18" charset="-34"/>
              </a:rPr>
              <a:t>( ) Brand-name products are not suitable for your personality.</a:t>
            </a:r>
          </a:p>
          <a:p>
            <a:pPr marL="0" indent="403225">
              <a:lnSpc>
                <a:spcPct val="100000"/>
              </a:lnSpc>
              <a:spcBef>
                <a:spcPts val="0"/>
              </a:spcBef>
              <a:buNone/>
            </a:pPr>
            <a:r>
              <a:rPr lang="en-US" sz="1800" dirty="0">
                <a:solidFill>
                  <a:srgbClr val="FF0000"/>
                </a:solidFill>
                <a:latin typeface="Angsana New" panose="02020603050405020304" pitchFamily="18" charset="-34"/>
                <a:cs typeface="Angsana New" panose="02020603050405020304" pitchFamily="18" charset="-34"/>
              </a:rPr>
              <a:t>( ) Like to use Thai products, Thai made, Thai used, Thai Charoen</a:t>
            </a:r>
          </a:p>
          <a:p>
            <a:pPr marL="0" indent="403225">
              <a:lnSpc>
                <a:spcPct val="100000"/>
              </a:lnSpc>
              <a:spcBef>
                <a:spcPts val="0"/>
              </a:spcBef>
              <a:buNone/>
            </a:pPr>
            <a:r>
              <a:rPr lang="en-US" sz="1800" dirty="0">
                <a:solidFill>
                  <a:srgbClr val="FF0000"/>
                </a:solidFill>
                <a:latin typeface="Angsana New" panose="02020603050405020304" pitchFamily="18" charset="-34"/>
                <a:cs typeface="Angsana New" panose="02020603050405020304" pitchFamily="18" charset="-34"/>
              </a:rPr>
              <a:t>( ) prevent trade deficit Caused by the use of foreign products</a:t>
            </a:r>
          </a:p>
          <a:p>
            <a:pPr marL="0" indent="403225">
              <a:lnSpc>
                <a:spcPct val="100000"/>
              </a:lnSpc>
              <a:spcBef>
                <a:spcPts val="0"/>
              </a:spcBef>
              <a:buNone/>
            </a:pPr>
            <a:r>
              <a:rPr lang="en-US" sz="1800" dirty="0">
                <a:solidFill>
                  <a:srgbClr val="FF0000"/>
                </a:solidFill>
                <a:latin typeface="Angsana New" panose="02020603050405020304" pitchFamily="18" charset="-34"/>
                <a:cs typeface="Angsana New" panose="02020603050405020304" pitchFamily="18" charset="-34"/>
              </a:rPr>
              <a:t>( ) Other, please specify............................................ ....................................</a:t>
            </a:r>
          </a:p>
          <a:p>
            <a:pPr marL="0" indent="119063">
              <a:lnSpc>
                <a:spcPct val="100000"/>
              </a:lnSpc>
              <a:spcBef>
                <a:spcPts val="0"/>
              </a:spcBef>
              <a:buNone/>
            </a:pPr>
            <a:r>
              <a:rPr lang="en-US" sz="1800" dirty="0">
                <a:solidFill>
                  <a:srgbClr val="FF0000"/>
                </a:solidFill>
                <a:latin typeface="Angsana New" panose="02020603050405020304" pitchFamily="18" charset="-34"/>
                <a:cs typeface="Angsana New" panose="02020603050405020304" pitchFamily="18" charset="-34"/>
              </a:rPr>
              <a:t>3.3 What is your opinion about the campaign for Thai people to use Thai food, eat Thai food, Chat Thai Charoen?</a:t>
            </a:r>
          </a:p>
          <a:p>
            <a:pPr marL="0" indent="119063">
              <a:lnSpc>
                <a:spcPct val="100000"/>
              </a:lnSpc>
              <a:spcBef>
                <a:spcPts val="0"/>
              </a:spcBef>
              <a:buNone/>
            </a:pPr>
            <a:r>
              <a:rPr lang="th-TH" sz="1800" dirty="0">
                <a:solidFill>
                  <a:srgbClr val="FF0000"/>
                </a:solidFill>
                <a:latin typeface="Angsana New" panose="02020603050405020304" pitchFamily="18" charset="-34"/>
                <a:cs typeface="Angsana New" panose="02020603050405020304" pitchFamily="18" charset="-34"/>
              </a:rPr>
              <a:t>............................................................................................................................................................</a:t>
            </a:r>
          </a:p>
          <a:p>
            <a:pPr marL="0" indent="111125">
              <a:lnSpc>
                <a:spcPct val="100000"/>
              </a:lnSpc>
              <a:spcBef>
                <a:spcPts val="0"/>
              </a:spcBef>
              <a:buNone/>
            </a:pPr>
            <a:r>
              <a:rPr lang="th-TH" sz="1800" dirty="0">
                <a:solidFill>
                  <a:srgbClr val="FF0000"/>
                </a:solidFill>
                <a:latin typeface="Angsana New" panose="02020603050405020304" pitchFamily="18" charset="-34"/>
                <a:cs typeface="Angsana New" panose="02020603050405020304" pitchFamily="18" charset="-34"/>
              </a:rPr>
              <a:t>............................................................................................................................................................</a:t>
            </a:r>
          </a:p>
          <a:p>
            <a:pPr marL="0" indent="111125">
              <a:lnSpc>
                <a:spcPct val="100000"/>
              </a:lnSpc>
              <a:spcBef>
                <a:spcPts val="0"/>
              </a:spcBef>
              <a:buNone/>
            </a:pPr>
            <a:r>
              <a:rPr lang="en-US" sz="1800" dirty="0">
                <a:solidFill>
                  <a:srgbClr val="FF0000"/>
                </a:solidFill>
                <a:latin typeface="Angsana New" panose="02020603050405020304" pitchFamily="18" charset="-34"/>
                <a:cs typeface="Angsana New" panose="02020603050405020304" pitchFamily="18" charset="-34"/>
              </a:rPr>
              <a:t>3.4 What is your opinion? If the university organizes a campaign asking Thai students to use Thai products instead of using brand-name products</a:t>
            </a:r>
            <a:r>
              <a:rPr lang="th-TH" sz="1800" dirty="0">
                <a:solidFill>
                  <a:srgbClr val="FF0000"/>
                </a:solidFill>
                <a:latin typeface="Angsana New" panose="02020603050405020304" pitchFamily="18" charset="-34"/>
                <a:cs typeface="Angsana New" panose="02020603050405020304" pitchFamily="18" charset="-34"/>
              </a:rPr>
              <a:t> </a:t>
            </a:r>
          </a:p>
          <a:p>
            <a:pPr marL="0" indent="111125">
              <a:lnSpc>
                <a:spcPct val="100000"/>
              </a:lnSpc>
              <a:spcBef>
                <a:spcPts val="0"/>
              </a:spcBef>
              <a:buNone/>
            </a:pPr>
            <a:r>
              <a:rPr lang="th-TH" sz="1800" dirty="0">
                <a:solidFill>
                  <a:srgbClr val="FF0000"/>
                </a:solidFill>
                <a:latin typeface="Angsana New" panose="02020603050405020304" pitchFamily="18" charset="-34"/>
                <a:cs typeface="Angsana New" panose="02020603050405020304" pitchFamily="18" charset="-34"/>
              </a:rPr>
              <a:t>............................................................................................................................................................</a:t>
            </a:r>
          </a:p>
          <a:p>
            <a:pPr marL="0" indent="111125">
              <a:lnSpc>
                <a:spcPct val="100000"/>
              </a:lnSpc>
              <a:spcBef>
                <a:spcPts val="0"/>
              </a:spcBef>
              <a:buNone/>
            </a:pPr>
            <a:r>
              <a:rPr lang="th-TH" sz="1800" dirty="0">
                <a:solidFill>
                  <a:srgbClr val="FF0000"/>
                </a:solidFill>
                <a:latin typeface="Angsana New" panose="02020603050405020304" pitchFamily="18" charset="-34"/>
                <a:cs typeface="Angsana New" panose="02020603050405020304" pitchFamily="18" charset="-34"/>
              </a:rPr>
              <a:t>............................................................................................................................................................</a:t>
            </a:r>
          </a:p>
          <a:p>
            <a:pPr marL="0" indent="341313">
              <a:lnSpc>
                <a:spcPct val="100000"/>
              </a:lnSpc>
              <a:spcBef>
                <a:spcPts val="0"/>
              </a:spcBef>
              <a:buNone/>
            </a:pPr>
            <a:endParaRPr lang="en-US" sz="1800" dirty="0">
              <a:solidFill>
                <a:srgbClr val="FF0000"/>
              </a:solidFill>
              <a:latin typeface="Angsana New" panose="02020603050405020304" pitchFamily="18" charset="-34"/>
              <a:cs typeface="Angsana New" panose="02020603050405020304" pitchFamily="18" charset="-34"/>
            </a:endParaRPr>
          </a:p>
        </p:txBody>
      </p:sp>
      <p:sp>
        <p:nvSpPr>
          <p:cNvPr id="4" name="กล่องข้อความ 3">
            <a:extLst>
              <a:ext uri="{FF2B5EF4-FFF2-40B4-BE49-F238E27FC236}">
                <a16:creationId xmlns:a16="http://schemas.microsoft.com/office/drawing/2014/main" id="{3D3C07ED-8762-4714-BC74-ABD100054F09}"/>
              </a:ext>
            </a:extLst>
          </p:cNvPr>
          <p:cNvSpPr txBox="1"/>
          <p:nvPr/>
        </p:nvSpPr>
        <p:spPr>
          <a:xfrm>
            <a:off x="8442036" y="1466696"/>
            <a:ext cx="2536083" cy="369332"/>
          </a:xfrm>
          <a:prstGeom prst="rect">
            <a:avLst/>
          </a:prstGeom>
          <a:noFill/>
        </p:spPr>
        <p:txBody>
          <a:bodyPr wrap="square" rtlCol="0">
            <a:spAutoFit/>
          </a:bodyPr>
          <a:lstStyle/>
          <a:p>
            <a:r>
              <a:rPr lang="en-US" dirty="0">
                <a:solidFill>
                  <a:srgbClr val="FF0000"/>
                </a:solidFill>
                <a:latin typeface="Angsana New" panose="02020603050405020304" pitchFamily="18" charset="-34"/>
                <a:cs typeface="Angsana New" panose="02020603050405020304" pitchFamily="18" charset="-34"/>
              </a:rPr>
              <a:t>- The Likert Scale of Attitude Scale</a:t>
            </a:r>
            <a:endParaRPr lang="th-TH" dirty="0">
              <a:solidFill>
                <a:srgbClr val="FF0000"/>
              </a:solidFill>
              <a:latin typeface="Angsana New" panose="02020603050405020304" pitchFamily="18" charset="-34"/>
              <a:cs typeface="Angsana New" panose="02020603050405020304" pitchFamily="18" charset="-34"/>
            </a:endParaRPr>
          </a:p>
        </p:txBody>
      </p:sp>
      <p:sp>
        <p:nvSpPr>
          <p:cNvPr id="5" name="วงเล็บปีกกาขวา 4">
            <a:extLst>
              <a:ext uri="{FF2B5EF4-FFF2-40B4-BE49-F238E27FC236}">
                <a16:creationId xmlns:a16="http://schemas.microsoft.com/office/drawing/2014/main" id="{E2C0AF99-BFF9-47E6-BD4F-6FD050EB6C73}"/>
              </a:ext>
            </a:extLst>
          </p:cNvPr>
          <p:cNvSpPr/>
          <p:nvPr/>
        </p:nvSpPr>
        <p:spPr>
          <a:xfrm>
            <a:off x="8007928" y="935832"/>
            <a:ext cx="434108" cy="1477328"/>
          </a:xfrm>
          <a:prstGeom prst="rightBrace">
            <a:avLst>
              <a:gd name="adj1" fmla="val 8333"/>
              <a:gd name="adj2" fmla="val 481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กล่องข้อความ 5">
            <a:extLst>
              <a:ext uri="{FF2B5EF4-FFF2-40B4-BE49-F238E27FC236}">
                <a16:creationId xmlns:a16="http://schemas.microsoft.com/office/drawing/2014/main" id="{B29A1B6C-AE27-44B5-AAF1-773FD926D7EB}"/>
              </a:ext>
            </a:extLst>
          </p:cNvPr>
          <p:cNvSpPr txBox="1"/>
          <p:nvPr/>
        </p:nvSpPr>
        <p:spPr>
          <a:xfrm>
            <a:off x="8519067" y="3544645"/>
            <a:ext cx="2536083" cy="1477328"/>
          </a:xfrm>
          <a:prstGeom prst="rect">
            <a:avLst/>
          </a:prstGeom>
          <a:noFill/>
        </p:spPr>
        <p:txBody>
          <a:bodyPr wrap="square" rtlCol="0">
            <a:spAutoFit/>
          </a:bodyPr>
          <a:lstStyle/>
          <a:p>
            <a:r>
              <a:rPr lang="en-US" dirty="0">
                <a:solidFill>
                  <a:srgbClr val="FF0000"/>
                </a:solidFill>
                <a:latin typeface="Angsana New" panose="02020603050405020304" pitchFamily="18" charset="-34"/>
                <a:cs typeface="Angsana New" panose="02020603050405020304" pitchFamily="18" charset="-34"/>
              </a:rPr>
              <a:t>- This section contains open-ended and closed-ended questions.</a:t>
            </a:r>
          </a:p>
          <a:p>
            <a:r>
              <a:rPr lang="en-US" dirty="0">
                <a:solidFill>
                  <a:srgbClr val="FF0000"/>
                </a:solidFill>
                <a:latin typeface="Angsana New" panose="02020603050405020304" pitchFamily="18" charset="-34"/>
                <a:cs typeface="Angsana New" panose="02020603050405020304" pitchFamily="18" charset="-34"/>
              </a:rPr>
              <a:t>- The objective is to know the attitudes, ideas, suggestions from the respondents.</a:t>
            </a:r>
            <a:endParaRPr lang="en-US" b="1" dirty="0">
              <a:solidFill>
                <a:srgbClr val="FF0000"/>
              </a:solidFill>
              <a:latin typeface="Angsana New" panose="02020603050405020304" pitchFamily="18" charset="-34"/>
              <a:cs typeface="Angsana New" panose="02020603050405020304" pitchFamily="18" charset="-34"/>
            </a:endParaRPr>
          </a:p>
        </p:txBody>
      </p:sp>
      <p:sp>
        <p:nvSpPr>
          <p:cNvPr id="7" name="วงเล็บปีกกาขวา 6">
            <a:extLst>
              <a:ext uri="{FF2B5EF4-FFF2-40B4-BE49-F238E27FC236}">
                <a16:creationId xmlns:a16="http://schemas.microsoft.com/office/drawing/2014/main" id="{C676D468-EC9F-4F83-8B70-1470891AA36C}"/>
              </a:ext>
            </a:extLst>
          </p:cNvPr>
          <p:cNvSpPr/>
          <p:nvPr/>
        </p:nvSpPr>
        <p:spPr>
          <a:xfrm>
            <a:off x="8007928" y="2569725"/>
            <a:ext cx="351332" cy="34616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62452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FA40A5F-B5A0-47AD-B118-D840B9DE4E08}"/>
              </a:ext>
            </a:extLst>
          </p:cNvPr>
          <p:cNvSpPr>
            <a:spLocks noGrp="1"/>
          </p:cNvSpPr>
          <p:nvPr>
            <p:ph type="title"/>
          </p:nvPr>
        </p:nvSpPr>
        <p:spPr>
          <a:xfrm>
            <a:off x="838200" y="365125"/>
            <a:ext cx="11120020" cy="1325563"/>
          </a:xfrm>
        </p:spPr>
        <p:txBody>
          <a:bodyPr>
            <a:normAutofit/>
          </a:bodyPr>
          <a:lstStyle/>
          <a:p>
            <a:r>
              <a:rPr lang="en-US" sz="2800" b="1" dirty="0">
                <a:latin typeface="Angsana New" panose="02020603050405020304" pitchFamily="18" charset="-34"/>
                <a:cs typeface="Angsana New" panose="02020603050405020304" pitchFamily="18" charset="-34"/>
              </a:rPr>
              <a:t>4.3 Interview Design</a:t>
            </a:r>
          </a:p>
        </p:txBody>
      </p:sp>
      <p:sp>
        <p:nvSpPr>
          <p:cNvPr id="3" name="ตัวแทนเนื้อหา 2">
            <a:extLst>
              <a:ext uri="{FF2B5EF4-FFF2-40B4-BE49-F238E27FC236}">
                <a16:creationId xmlns:a16="http://schemas.microsoft.com/office/drawing/2014/main" id="{55672A56-39D7-4380-8716-5B49D4E207BC}"/>
              </a:ext>
            </a:extLst>
          </p:cNvPr>
          <p:cNvSpPr>
            <a:spLocks noGrp="1"/>
          </p:cNvSpPr>
          <p:nvPr>
            <p:ph idx="1"/>
          </p:nvPr>
        </p:nvSpPr>
        <p:spPr>
          <a:xfrm>
            <a:off x="838199" y="1229465"/>
            <a:ext cx="11120021" cy="5397623"/>
          </a:xfrm>
        </p:spPr>
        <p:txBody>
          <a:bodyPr>
            <a:normAutofit/>
          </a:bodyPr>
          <a:lstStyle/>
          <a:p>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The interview form consists of a set of questions that the researcher asks the sample. and take note of the answers obtained from the interview</a:t>
            </a:r>
            <a:endParaRPr lang="th-TH" sz="2400" dirty="0">
              <a:latin typeface="Angsana New" panose="02020603050405020304" pitchFamily="18" charset="-34"/>
              <a:cs typeface="Angsana New" panose="02020603050405020304" pitchFamily="18" charset="-34"/>
            </a:endParaRPr>
          </a:p>
          <a:p>
            <a:pPr marL="0" indent="0">
              <a:buNone/>
            </a:pP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The researcher may interview the sample individually or may interview several people at a time depending on the nature of the research and the required information the duration of the interview depends on the type of interview that is being interviewed senior management or general staff</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The required information is in-depth information. or information for general exchange For this reason, preparation of the interviewer is extremely important. Therefore, before every interview, The interviewer must draft an interview form. which consists of</a:t>
            </a:r>
            <a:r>
              <a:rPr lang="th-TH" sz="2400" dirty="0">
                <a:latin typeface="Angsana New" panose="02020603050405020304" pitchFamily="18" charset="-34"/>
                <a:cs typeface="Angsana New" panose="02020603050405020304" pitchFamily="18" charset="-34"/>
              </a:rPr>
              <a:t> </a:t>
            </a:r>
          </a:p>
          <a:p>
            <a:pPr lvl="2"/>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question topic</a:t>
            </a:r>
            <a:r>
              <a:rPr lang="th-TH" sz="2400" dirty="0">
                <a:latin typeface="Angsana New" panose="02020603050405020304" pitchFamily="18" charset="-34"/>
                <a:cs typeface="Angsana New" panose="02020603050405020304" pitchFamily="18" charset="-34"/>
              </a:rPr>
              <a:t> </a:t>
            </a:r>
          </a:p>
          <a:p>
            <a:pPr lvl="2"/>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question content</a:t>
            </a:r>
            <a:endParaRPr lang="th-TH" sz="2400" dirty="0">
              <a:latin typeface="Angsana New" panose="02020603050405020304" pitchFamily="18" charset="-34"/>
              <a:cs typeface="Angsana New" panose="02020603050405020304" pitchFamily="18" charset="-34"/>
            </a:endParaRPr>
          </a:p>
          <a:p>
            <a:pPr marL="0" indent="0">
              <a:buNone/>
            </a:pP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The interview questions must be clear, concise and easy to understand. to get the correct answer and most directly to the point.</a:t>
            </a:r>
            <a:endParaRPr lang="en-US"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875137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3326E161-D809-4C71-A31B-D89266F88886}"/>
              </a:ext>
            </a:extLst>
          </p:cNvPr>
          <p:cNvSpPr>
            <a:spLocks noGrp="1"/>
          </p:cNvSpPr>
          <p:nvPr>
            <p:ph idx="1"/>
          </p:nvPr>
        </p:nvSpPr>
        <p:spPr>
          <a:xfrm>
            <a:off x="567559" y="334637"/>
            <a:ext cx="11212637" cy="1537165"/>
          </a:xfrm>
        </p:spPr>
        <p:txBody>
          <a:bodyPr>
            <a:normAutofit/>
          </a:bodyPr>
          <a:lstStyle/>
          <a:p>
            <a:r>
              <a:rPr lang="en-US" sz="2200" dirty="0">
                <a:solidFill>
                  <a:schemeClr val="tx1"/>
                </a:solidFill>
                <a:latin typeface="Angsana New" panose="02020603050405020304" pitchFamily="18" charset="-34"/>
                <a:cs typeface="Angsana New" panose="02020603050405020304" pitchFamily="18" charset="-34"/>
              </a:rPr>
              <a:t>3.</a:t>
            </a:r>
            <a:r>
              <a:rPr lang="th-TH" sz="2200" dirty="0">
                <a:solidFill>
                  <a:schemeClr val="tx1"/>
                </a:solidFill>
                <a:latin typeface="Angsana New" panose="02020603050405020304" pitchFamily="18" charset="-34"/>
                <a:cs typeface="Angsana New" panose="02020603050405020304" pitchFamily="18" charset="-34"/>
              </a:rPr>
              <a:t> กรอบแนวคิด และตัวแปรที่ต้องการศึกษา </a:t>
            </a:r>
          </a:p>
          <a:p>
            <a:pPr marL="0" indent="339725">
              <a:buNone/>
            </a:pPr>
            <a:r>
              <a:rPr lang="th-TH" sz="2200" dirty="0">
                <a:solidFill>
                  <a:schemeClr val="tx1"/>
                </a:solidFill>
                <a:latin typeface="Angsana New" panose="02020603050405020304" pitchFamily="18" charset="-34"/>
                <a:cs typeface="Angsana New" panose="02020603050405020304" pitchFamily="18" charset="-34"/>
              </a:rPr>
              <a:t>จากหัวข้อการวิจัย ผู้วิจัยต้องการศึกษาว่าประเทศญี่ปุ่นมีแนวโน้มที่จะเข้ามาลงทุนในประเทศไทยในลักษณะใด ตัวแปรที่ต้องการศึกษา คือ</a:t>
            </a:r>
            <a:endParaRPr lang="en-US" sz="2200" dirty="0">
              <a:solidFill>
                <a:schemeClr val="tx1"/>
              </a:solidFill>
              <a:latin typeface="Angsana New" panose="02020603050405020304" pitchFamily="18" charset="-34"/>
              <a:cs typeface="Angsana New" panose="02020603050405020304" pitchFamily="18" charset="-34"/>
            </a:endParaRPr>
          </a:p>
          <a:p>
            <a:pPr marL="0" indent="339725">
              <a:buNone/>
            </a:pPr>
            <a:r>
              <a:rPr lang="en-US" sz="2200" dirty="0">
                <a:solidFill>
                  <a:schemeClr val="tx1"/>
                </a:solidFill>
                <a:latin typeface="Angsana New" panose="02020603050405020304" pitchFamily="18" charset="-34"/>
                <a:cs typeface="Angsana New" panose="02020603050405020304" pitchFamily="18" charset="-34"/>
              </a:rPr>
              <a:t>(1) </a:t>
            </a:r>
            <a:r>
              <a:rPr lang="th-TH" sz="2200" dirty="0">
                <a:solidFill>
                  <a:schemeClr val="tx1"/>
                </a:solidFill>
                <a:latin typeface="Angsana New" panose="02020603050405020304" pitchFamily="18" charset="-34"/>
                <a:cs typeface="Angsana New" panose="02020603050405020304" pitchFamily="18" charset="-34"/>
              </a:rPr>
              <a:t>กลยุทธ์การลงทุนทางตรงของบริษัทสัญชาติญี่ปุ่น แบ่งออกเป็น </a:t>
            </a:r>
            <a:r>
              <a:rPr lang="en-US" sz="2200" dirty="0">
                <a:solidFill>
                  <a:schemeClr val="tx1"/>
                </a:solidFill>
                <a:latin typeface="Angsana New" panose="02020603050405020304" pitchFamily="18" charset="-34"/>
                <a:cs typeface="Angsana New" panose="02020603050405020304" pitchFamily="18" charset="-34"/>
              </a:rPr>
              <a:t>3</a:t>
            </a:r>
            <a:r>
              <a:rPr lang="th-TH" sz="2200" dirty="0">
                <a:solidFill>
                  <a:schemeClr val="tx1"/>
                </a:solidFill>
                <a:latin typeface="Angsana New" panose="02020603050405020304" pitchFamily="18" charset="-34"/>
                <a:cs typeface="Angsana New" panose="02020603050405020304" pitchFamily="18" charset="-34"/>
              </a:rPr>
              <a:t> ประเภท ดังนี้</a:t>
            </a:r>
          </a:p>
          <a:p>
            <a:pPr marL="0" indent="339725">
              <a:buNone/>
            </a:pPr>
            <a:endParaRPr lang="th-TH" sz="2200" dirty="0">
              <a:solidFill>
                <a:schemeClr val="tx1"/>
              </a:solidFill>
              <a:latin typeface="Angsana New" panose="02020603050405020304" pitchFamily="18" charset="-34"/>
              <a:cs typeface="Angsana New" panose="02020603050405020304" pitchFamily="18" charset="-34"/>
            </a:endParaRPr>
          </a:p>
        </p:txBody>
      </p:sp>
      <p:sp>
        <p:nvSpPr>
          <p:cNvPr id="5" name="วงรี 4">
            <a:extLst>
              <a:ext uri="{FF2B5EF4-FFF2-40B4-BE49-F238E27FC236}">
                <a16:creationId xmlns:a16="http://schemas.microsoft.com/office/drawing/2014/main" id="{0747DE13-83E6-4ED0-99E2-627CF6BF34FD}"/>
              </a:ext>
            </a:extLst>
          </p:cNvPr>
          <p:cNvSpPr/>
          <p:nvPr/>
        </p:nvSpPr>
        <p:spPr>
          <a:xfrm>
            <a:off x="6284069" y="2106095"/>
            <a:ext cx="3219855" cy="14202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70C0"/>
                </a:solidFill>
                <a:latin typeface="Angsana New" panose="02020603050405020304" pitchFamily="18" charset="-34"/>
                <a:cs typeface="Angsana New" panose="02020603050405020304" pitchFamily="18" charset="-34"/>
              </a:rPr>
              <a:t>(1)</a:t>
            </a:r>
          </a:p>
          <a:p>
            <a:pPr algn="ctr"/>
            <a:r>
              <a:rPr lang="th-TH" sz="2400" dirty="0">
                <a:solidFill>
                  <a:srgbClr val="0070C0"/>
                </a:solidFill>
                <a:latin typeface="Angsana New" panose="02020603050405020304" pitchFamily="18" charset="-34"/>
                <a:cs typeface="Angsana New" panose="02020603050405020304" pitchFamily="18" charset="-34"/>
              </a:rPr>
              <a:t>กลยุทธ์การลงทุนทางตรงของบริษัทสัญชาติญี่ปุ่น</a:t>
            </a:r>
            <a:endParaRPr lang="en-US" sz="2000" dirty="0">
              <a:solidFill>
                <a:srgbClr val="0070C0"/>
              </a:solidFill>
              <a:latin typeface="Angsana New" panose="02020603050405020304" pitchFamily="18" charset="-34"/>
              <a:cs typeface="Angsana New" panose="02020603050405020304" pitchFamily="18" charset="-34"/>
            </a:endParaRPr>
          </a:p>
        </p:txBody>
      </p:sp>
      <p:sp>
        <p:nvSpPr>
          <p:cNvPr id="6" name="สี่เหลี่ยมผืนผ้า 5">
            <a:extLst>
              <a:ext uri="{FF2B5EF4-FFF2-40B4-BE49-F238E27FC236}">
                <a16:creationId xmlns:a16="http://schemas.microsoft.com/office/drawing/2014/main" id="{8EE56040-4B5C-454A-AE67-86D28385FC37}"/>
              </a:ext>
            </a:extLst>
          </p:cNvPr>
          <p:cNvSpPr/>
          <p:nvPr/>
        </p:nvSpPr>
        <p:spPr>
          <a:xfrm>
            <a:off x="1566042" y="1691044"/>
            <a:ext cx="3643120" cy="9143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dirty="0">
                <a:solidFill>
                  <a:srgbClr val="0070C0"/>
                </a:solidFill>
                <a:latin typeface="Angsana New" panose="02020603050405020304" pitchFamily="18" charset="-34"/>
                <a:cs typeface="Angsana New" panose="02020603050405020304" pitchFamily="18" charset="-34"/>
              </a:rPr>
              <a:t>การลงทุนจากต่างประเทศในรูปแบบบริษัทข้ามชาติ </a:t>
            </a:r>
            <a:endParaRPr lang="en-US" sz="2000" dirty="0">
              <a:solidFill>
                <a:srgbClr val="0070C0"/>
              </a:solidFill>
              <a:latin typeface="Angsana New" panose="02020603050405020304" pitchFamily="18" charset="-34"/>
              <a:cs typeface="Angsana New" panose="02020603050405020304" pitchFamily="18" charset="-34"/>
            </a:endParaRPr>
          </a:p>
          <a:p>
            <a:pPr algn="ctr"/>
            <a:r>
              <a:rPr lang="en-US" sz="2000" dirty="0">
                <a:solidFill>
                  <a:srgbClr val="0070C0"/>
                </a:solidFill>
                <a:latin typeface="Angsana New" panose="02020603050405020304" pitchFamily="18" charset="-34"/>
                <a:cs typeface="Angsana New" panose="02020603050405020304" pitchFamily="18" charset="-34"/>
              </a:rPr>
              <a:t>(Multinational Enterprise)</a:t>
            </a:r>
          </a:p>
        </p:txBody>
      </p:sp>
      <p:sp>
        <p:nvSpPr>
          <p:cNvPr id="7" name="สี่เหลี่ยมผืนผ้า 6">
            <a:extLst>
              <a:ext uri="{FF2B5EF4-FFF2-40B4-BE49-F238E27FC236}">
                <a16:creationId xmlns:a16="http://schemas.microsoft.com/office/drawing/2014/main" id="{A93B43E7-874B-480A-A6E8-A641B9466909}"/>
              </a:ext>
            </a:extLst>
          </p:cNvPr>
          <p:cNvSpPr/>
          <p:nvPr/>
        </p:nvSpPr>
        <p:spPr>
          <a:xfrm>
            <a:off x="1566042" y="2661666"/>
            <a:ext cx="3643120" cy="4507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dirty="0">
                <a:solidFill>
                  <a:srgbClr val="0070C0"/>
                </a:solidFill>
                <a:latin typeface="Angsana New" panose="02020603050405020304" pitchFamily="18" charset="-34"/>
                <a:cs typeface="Angsana New" panose="02020603050405020304" pitchFamily="18" charset="-34"/>
              </a:rPr>
              <a:t>การควบกิจการ (</a:t>
            </a:r>
            <a:r>
              <a:rPr lang="en-US" sz="2000" dirty="0">
                <a:solidFill>
                  <a:srgbClr val="0070C0"/>
                </a:solidFill>
                <a:latin typeface="Angsana New" panose="02020603050405020304" pitchFamily="18" charset="-34"/>
                <a:cs typeface="Angsana New" panose="02020603050405020304" pitchFamily="18" charset="-34"/>
              </a:rPr>
              <a:t>Merger)</a:t>
            </a:r>
          </a:p>
        </p:txBody>
      </p:sp>
      <p:sp>
        <p:nvSpPr>
          <p:cNvPr id="8" name="สี่เหลี่ยมผืนผ้า 7">
            <a:extLst>
              <a:ext uri="{FF2B5EF4-FFF2-40B4-BE49-F238E27FC236}">
                <a16:creationId xmlns:a16="http://schemas.microsoft.com/office/drawing/2014/main" id="{DACBDEFC-6CDA-4787-A401-097E79B4D61C}"/>
              </a:ext>
            </a:extLst>
          </p:cNvPr>
          <p:cNvSpPr/>
          <p:nvPr/>
        </p:nvSpPr>
        <p:spPr>
          <a:xfrm>
            <a:off x="1566042" y="3157771"/>
            <a:ext cx="3643120" cy="5739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dirty="0">
                <a:solidFill>
                  <a:srgbClr val="0070C0"/>
                </a:solidFill>
                <a:latin typeface="Angsana New" panose="02020603050405020304" pitchFamily="18" charset="-34"/>
                <a:cs typeface="Angsana New" panose="02020603050405020304" pitchFamily="18" charset="-34"/>
              </a:rPr>
              <a:t>กลยุทธ์การร่วมทุนระหว่างประเทศ</a:t>
            </a:r>
            <a:r>
              <a:rPr lang="en-US" sz="2000" dirty="0">
                <a:solidFill>
                  <a:srgbClr val="0070C0"/>
                </a:solidFill>
                <a:latin typeface="Angsana New" panose="02020603050405020304" pitchFamily="18" charset="-34"/>
                <a:cs typeface="Angsana New" panose="02020603050405020304" pitchFamily="18" charset="-34"/>
              </a:rPr>
              <a:t> </a:t>
            </a:r>
            <a:r>
              <a:rPr lang="th-TH" sz="2000" dirty="0">
                <a:solidFill>
                  <a:srgbClr val="0070C0"/>
                </a:solidFill>
                <a:latin typeface="Angsana New" panose="02020603050405020304" pitchFamily="18" charset="-34"/>
                <a:cs typeface="Angsana New" panose="02020603050405020304" pitchFamily="18" charset="-34"/>
              </a:rPr>
              <a:t>(</a:t>
            </a:r>
            <a:r>
              <a:rPr lang="en-US" sz="2000" dirty="0">
                <a:solidFill>
                  <a:srgbClr val="0070C0"/>
                </a:solidFill>
                <a:latin typeface="Angsana New" panose="02020603050405020304" pitchFamily="18" charset="-34"/>
                <a:cs typeface="Angsana New" panose="02020603050405020304" pitchFamily="18" charset="-34"/>
              </a:rPr>
              <a:t>IJV)</a:t>
            </a:r>
          </a:p>
        </p:txBody>
      </p:sp>
      <p:cxnSp>
        <p:nvCxnSpPr>
          <p:cNvPr id="10" name="ลูกศรเชื่อมต่อแบบตรง 9">
            <a:extLst>
              <a:ext uri="{FF2B5EF4-FFF2-40B4-BE49-F238E27FC236}">
                <a16:creationId xmlns:a16="http://schemas.microsoft.com/office/drawing/2014/main" id="{30016391-8EC8-484C-8164-F2B4970267DB}"/>
              </a:ext>
            </a:extLst>
          </p:cNvPr>
          <p:cNvCxnSpPr>
            <a:cxnSpLocks/>
            <a:stCxn id="5" idx="2"/>
            <a:endCxn id="6" idx="3"/>
          </p:cNvCxnSpPr>
          <p:nvPr/>
        </p:nvCxnSpPr>
        <p:spPr>
          <a:xfrm flipH="1" flipV="1">
            <a:off x="5209162" y="2148242"/>
            <a:ext cx="1074907" cy="6679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ลูกศรเชื่อมต่อแบบตรง 11">
            <a:extLst>
              <a:ext uri="{FF2B5EF4-FFF2-40B4-BE49-F238E27FC236}">
                <a16:creationId xmlns:a16="http://schemas.microsoft.com/office/drawing/2014/main" id="{9B074D16-158F-45DA-BD98-6ADE4716D1F7}"/>
              </a:ext>
            </a:extLst>
          </p:cNvPr>
          <p:cNvCxnSpPr>
            <a:cxnSpLocks/>
            <a:stCxn id="5" idx="2"/>
            <a:endCxn id="7" idx="3"/>
          </p:cNvCxnSpPr>
          <p:nvPr/>
        </p:nvCxnSpPr>
        <p:spPr>
          <a:xfrm flipH="1">
            <a:off x="5209162" y="2816214"/>
            <a:ext cx="1074907" cy="708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ลูกศรเชื่อมต่อแบบตรง 13">
            <a:extLst>
              <a:ext uri="{FF2B5EF4-FFF2-40B4-BE49-F238E27FC236}">
                <a16:creationId xmlns:a16="http://schemas.microsoft.com/office/drawing/2014/main" id="{5FA5B187-7569-4B95-BD2D-B39A04228D44}"/>
              </a:ext>
            </a:extLst>
          </p:cNvPr>
          <p:cNvCxnSpPr>
            <a:cxnSpLocks/>
            <a:stCxn id="5" idx="2"/>
            <a:endCxn id="8" idx="3"/>
          </p:cNvCxnSpPr>
          <p:nvPr/>
        </p:nvCxnSpPr>
        <p:spPr>
          <a:xfrm flipH="1">
            <a:off x="5209162" y="2816214"/>
            <a:ext cx="1074907" cy="6285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ตัวแทนเนื้อหา 2">
            <a:extLst>
              <a:ext uri="{FF2B5EF4-FFF2-40B4-BE49-F238E27FC236}">
                <a16:creationId xmlns:a16="http://schemas.microsoft.com/office/drawing/2014/main" id="{B6DB2735-BCBD-45BE-879E-F9AE58FD7884}"/>
              </a:ext>
            </a:extLst>
          </p:cNvPr>
          <p:cNvSpPr txBox="1">
            <a:spLocks/>
          </p:cNvSpPr>
          <p:nvPr/>
        </p:nvSpPr>
        <p:spPr>
          <a:xfrm>
            <a:off x="836026" y="3949689"/>
            <a:ext cx="7315200" cy="60468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th-TH" sz="2200" dirty="0">
                <a:solidFill>
                  <a:schemeClr val="tx1"/>
                </a:solidFill>
                <a:latin typeface="Angsana New" panose="02020603050405020304" pitchFamily="18" charset="-34"/>
                <a:cs typeface="Angsana New" panose="02020603050405020304" pitchFamily="18" charset="-34"/>
              </a:rPr>
              <a:t>(</a:t>
            </a:r>
            <a:r>
              <a:rPr lang="en-US" sz="2200" dirty="0">
                <a:solidFill>
                  <a:schemeClr val="tx1"/>
                </a:solidFill>
                <a:latin typeface="Angsana New" panose="02020603050405020304" pitchFamily="18" charset="-34"/>
                <a:cs typeface="Angsana New" panose="02020603050405020304" pitchFamily="18" charset="-34"/>
              </a:rPr>
              <a:t>2)</a:t>
            </a:r>
            <a:r>
              <a:rPr lang="th-TH" sz="2200" dirty="0">
                <a:solidFill>
                  <a:schemeClr val="tx1"/>
                </a:solidFill>
                <a:latin typeface="Angsana New" panose="02020603050405020304" pitchFamily="18" charset="-34"/>
                <a:cs typeface="Angsana New" panose="02020603050405020304" pitchFamily="18" charset="-34"/>
              </a:rPr>
              <a:t> ปัจจัยที่ทำให้บริษัทสัญชาติญี่ปุ่นเข้ามาลงทุนในประเทศไทย แบ่งออกได้ดังนี้</a:t>
            </a:r>
          </a:p>
          <a:p>
            <a:pPr marL="0" indent="0">
              <a:buFont typeface="Wingdings 2" pitchFamily="18" charset="2"/>
              <a:buNone/>
            </a:pPr>
            <a:endParaRPr lang="en-US" sz="2200" dirty="0">
              <a:solidFill>
                <a:schemeClr val="tx1"/>
              </a:solidFill>
              <a:latin typeface="Angsana New" panose="02020603050405020304" pitchFamily="18" charset="-34"/>
              <a:cs typeface="Angsana New" panose="02020603050405020304" pitchFamily="18" charset="-34"/>
            </a:endParaRPr>
          </a:p>
        </p:txBody>
      </p:sp>
      <p:sp>
        <p:nvSpPr>
          <p:cNvPr id="28" name="วงรี 27">
            <a:extLst>
              <a:ext uri="{FF2B5EF4-FFF2-40B4-BE49-F238E27FC236}">
                <a16:creationId xmlns:a16="http://schemas.microsoft.com/office/drawing/2014/main" id="{9932EA9F-B1C6-4897-9001-E25D125BB813}"/>
              </a:ext>
            </a:extLst>
          </p:cNvPr>
          <p:cNvSpPr/>
          <p:nvPr/>
        </p:nvSpPr>
        <p:spPr>
          <a:xfrm>
            <a:off x="6399741" y="4561348"/>
            <a:ext cx="3219855" cy="14202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ngsana New" panose="02020603050405020304" pitchFamily="18" charset="-34"/>
                <a:cs typeface="Angsana New" panose="02020603050405020304" pitchFamily="18" charset="-34"/>
              </a:rPr>
              <a:t>(2)</a:t>
            </a:r>
          </a:p>
          <a:p>
            <a:pPr algn="ctr"/>
            <a:r>
              <a:rPr lang="th-TH" sz="2400" dirty="0">
                <a:solidFill>
                  <a:srgbClr val="FF0000"/>
                </a:solidFill>
                <a:latin typeface="Angsana New" panose="02020603050405020304" pitchFamily="18" charset="-34"/>
                <a:cs typeface="Angsana New" panose="02020603050405020304" pitchFamily="18" charset="-34"/>
              </a:rPr>
              <a:t>ปัจจัยที่ทำให้บริษัทสัญชาติญี่ปุ่นเข้ามาลงทุนในประเทศไทย</a:t>
            </a:r>
            <a:endParaRPr lang="en-US" sz="2000" dirty="0">
              <a:solidFill>
                <a:srgbClr val="FF0000"/>
              </a:solidFill>
              <a:latin typeface="Angsana New" panose="02020603050405020304" pitchFamily="18" charset="-34"/>
              <a:cs typeface="Angsana New" panose="02020603050405020304" pitchFamily="18" charset="-34"/>
            </a:endParaRPr>
          </a:p>
        </p:txBody>
      </p:sp>
      <p:sp>
        <p:nvSpPr>
          <p:cNvPr id="29" name="สี่เหลี่ยมผืนผ้า 28">
            <a:extLst>
              <a:ext uri="{FF2B5EF4-FFF2-40B4-BE49-F238E27FC236}">
                <a16:creationId xmlns:a16="http://schemas.microsoft.com/office/drawing/2014/main" id="{B1EDF7FF-DD9F-4D0C-90D5-4A7167569A21}"/>
              </a:ext>
            </a:extLst>
          </p:cNvPr>
          <p:cNvSpPr/>
          <p:nvPr/>
        </p:nvSpPr>
        <p:spPr>
          <a:xfrm>
            <a:off x="1566043" y="4280159"/>
            <a:ext cx="3643119" cy="483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dirty="0">
                <a:solidFill>
                  <a:srgbClr val="FF0000"/>
                </a:solidFill>
                <a:latin typeface="Angsana New" panose="02020603050405020304" pitchFamily="18" charset="-34"/>
                <a:cs typeface="Angsana New" panose="02020603050405020304" pitchFamily="18" charset="-34"/>
              </a:rPr>
              <a:t>การขยายส่วนแบ่งการตลาด </a:t>
            </a:r>
            <a:r>
              <a:rPr lang="en-US" sz="2000" dirty="0">
                <a:solidFill>
                  <a:srgbClr val="FF0000"/>
                </a:solidFill>
                <a:latin typeface="Angsana New" panose="02020603050405020304" pitchFamily="18" charset="-34"/>
                <a:cs typeface="Angsana New" panose="02020603050405020304" pitchFamily="18" charset="-34"/>
              </a:rPr>
              <a:t>(Market Share)</a:t>
            </a:r>
          </a:p>
        </p:txBody>
      </p:sp>
      <p:sp>
        <p:nvSpPr>
          <p:cNvPr id="30" name="สี่เหลี่ยมผืนผ้า 29">
            <a:extLst>
              <a:ext uri="{FF2B5EF4-FFF2-40B4-BE49-F238E27FC236}">
                <a16:creationId xmlns:a16="http://schemas.microsoft.com/office/drawing/2014/main" id="{7C83C20F-7AA1-4563-A8E4-9CABA8D15D9B}"/>
              </a:ext>
            </a:extLst>
          </p:cNvPr>
          <p:cNvSpPr/>
          <p:nvPr/>
        </p:nvSpPr>
        <p:spPr>
          <a:xfrm>
            <a:off x="1566042" y="4822013"/>
            <a:ext cx="3643119" cy="483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dirty="0">
                <a:solidFill>
                  <a:srgbClr val="FF0000"/>
                </a:solidFill>
                <a:latin typeface="Angsana New" panose="02020603050405020304" pitchFamily="18" charset="-34"/>
                <a:cs typeface="Angsana New" panose="02020603050405020304" pitchFamily="18" charset="-34"/>
              </a:rPr>
              <a:t>ความได้เปรียบในเรื่องต้นทุนต่อหน่วย </a:t>
            </a:r>
          </a:p>
          <a:p>
            <a:pPr algn="ctr"/>
            <a:r>
              <a:rPr lang="en-US" sz="2000" dirty="0">
                <a:solidFill>
                  <a:srgbClr val="FF0000"/>
                </a:solidFill>
                <a:latin typeface="Angsana New" panose="02020603050405020304" pitchFamily="18" charset="-34"/>
                <a:cs typeface="Angsana New" panose="02020603050405020304" pitchFamily="18" charset="-34"/>
              </a:rPr>
              <a:t>(Economies of Scale)</a:t>
            </a:r>
          </a:p>
        </p:txBody>
      </p:sp>
      <p:sp>
        <p:nvSpPr>
          <p:cNvPr id="31" name="สี่เหลี่ยมผืนผ้า 30">
            <a:extLst>
              <a:ext uri="{FF2B5EF4-FFF2-40B4-BE49-F238E27FC236}">
                <a16:creationId xmlns:a16="http://schemas.microsoft.com/office/drawing/2014/main" id="{F23F0678-5048-4875-9FCC-7E7F4DF69FDE}"/>
              </a:ext>
            </a:extLst>
          </p:cNvPr>
          <p:cNvSpPr/>
          <p:nvPr/>
        </p:nvSpPr>
        <p:spPr>
          <a:xfrm>
            <a:off x="1571718" y="5359620"/>
            <a:ext cx="3637443" cy="483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dirty="0">
              <a:solidFill>
                <a:schemeClr val="tx1"/>
              </a:solidFill>
              <a:latin typeface="Angsana New" panose="02020603050405020304" pitchFamily="18" charset="-34"/>
              <a:cs typeface="Angsana New" panose="02020603050405020304" pitchFamily="18" charset="-34"/>
            </a:endParaRPr>
          </a:p>
          <a:p>
            <a:pPr algn="ctr"/>
            <a:r>
              <a:rPr lang="th-TH" sz="2000" dirty="0">
                <a:solidFill>
                  <a:srgbClr val="FF0000"/>
                </a:solidFill>
                <a:latin typeface="Angsana New" panose="02020603050405020304" pitchFamily="18" charset="-34"/>
                <a:cs typeface="Angsana New" panose="02020603050405020304" pitchFamily="18" charset="-34"/>
              </a:rPr>
              <a:t>ผลกำไรที่เพิ่มมากขึ้น (</a:t>
            </a:r>
            <a:r>
              <a:rPr lang="en-US" sz="2000" dirty="0">
                <a:solidFill>
                  <a:srgbClr val="FF0000"/>
                </a:solidFill>
                <a:latin typeface="Angsana New" panose="02020603050405020304" pitchFamily="18" charset="-34"/>
                <a:cs typeface="Angsana New" panose="02020603050405020304" pitchFamily="18" charset="-34"/>
              </a:rPr>
              <a:t>Profit Advantage)</a:t>
            </a:r>
          </a:p>
          <a:p>
            <a:pPr algn="ctr"/>
            <a:endParaRPr lang="en-US" sz="2000" dirty="0">
              <a:solidFill>
                <a:schemeClr val="tx1"/>
              </a:solidFill>
              <a:latin typeface="Angsana New" panose="02020603050405020304" pitchFamily="18" charset="-34"/>
              <a:cs typeface="Angsana New" panose="02020603050405020304" pitchFamily="18" charset="-34"/>
            </a:endParaRPr>
          </a:p>
        </p:txBody>
      </p:sp>
      <p:sp>
        <p:nvSpPr>
          <p:cNvPr id="32" name="สี่เหลี่ยมผืนผ้า 31">
            <a:extLst>
              <a:ext uri="{FF2B5EF4-FFF2-40B4-BE49-F238E27FC236}">
                <a16:creationId xmlns:a16="http://schemas.microsoft.com/office/drawing/2014/main" id="{76B347BE-2EA2-4449-AB75-341A8AAA33D6}"/>
              </a:ext>
            </a:extLst>
          </p:cNvPr>
          <p:cNvSpPr/>
          <p:nvPr/>
        </p:nvSpPr>
        <p:spPr>
          <a:xfrm>
            <a:off x="1571718" y="5884921"/>
            <a:ext cx="3637443" cy="483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dirty="0">
              <a:solidFill>
                <a:schemeClr val="tx1"/>
              </a:solidFill>
              <a:latin typeface="Angsana New" panose="02020603050405020304" pitchFamily="18" charset="-34"/>
              <a:cs typeface="Angsana New" panose="02020603050405020304" pitchFamily="18" charset="-34"/>
            </a:endParaRPr>
          </a:p>
          <a:p>
            <a:pPr algn="ctr"/>
            <a:r>
              <a:rPr lang="th-TH" sz="2000" dirty="0">
                <a:solidFill>
                  <a:srgbClr val="FF0000"/>
                </a:solidFill>
                <a:latin typeface="Angsana New" panose="02020603050405020304" pitchFamily="18" charset="-34"/>
                <a:cs typeface="Angsana New" panose="02020603050405020304" pitchFamily="18" charset="-34"/>
              </a:rPr>
              <a:t>ความได้เปรียบทางภาษี (</a:t>
            </a:r>
            <a:r>
              <a:rPr lang="en-US" sz="2000" dirty="0">
                <a:solidFill>
                  <a:srgbClr val="FF0000"/>
                </a:solidFill>
                <a:latin typeface="Angsana New" panose="02020603050405020304" pitchFamily="18" charset="-34"/>
                <a:cs typeface="Angsana New" panose="02020603050405020304" pitchFamily="18" charset="-34"/>
              </a:rPr>
              <a:t>Tax Advantage)</a:t>
            </a:r>
          </a:p>
          <a:p>
            <a:pPr algn="ctr"/>
            <a:endParaRPr lang="en-US" sz="2000" dirty="0">
              <a:solidFill>
                <a:schemeClr val="tx1"/>
              </a:solidFill>
              <a:latin typeface="Angsana New" panose="02020603050405020304" pitchFamily="18" charset="-34"/>
              <a:cs typeface="Angsana New" panose="02020603050405020304" pitchFamily="18" charset="-34"/>
            </a:endParaRPr>
          </a:p>
        </p:txBody>
      </p:sp>
      <p:cxnSp>
        <p:nvCxnSpPr>
          <p:cNvPr id="34" name="ลูกศรเชื่อมต่อแบบตรง 33">
            <a:extLst>
              <a:ext uri="{FF2B5EF4-FFF2-40B4-BE49-F238E27FC236}">
                <a16:creationId xmlns:a16="http://schemas.microsoft.com/office/drawing/2014/main" id="{FADEF212-668B-4A19-818D-4C6559467E11}"/>
              </a:ext>
            </a:extLst>
          </p:cNvPr>
          <p:cNvCxnSpPr>
            <a:cxnSpLocks/>
            <a:stCxn id="28" idx="2"/>
            <a:endCxn id="29" idx="3"/>
          </p:cNvCxnSpPr>
          <p:nvPr/>
        </p:nvCxnSpPr>
        <p:spPr>
          <a:xfrm flipH="1" flipV="1">
            <a:off x="5209162" y="4522146"/>
            <a:ext cx="1190579" cy="7493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ลูกศรเชื่อมต่อแบบตรง 35">
            <a:extLst>
              <a:ext uri="{FF2B5EF4-FFF2-40B4-BE49-F238E27FC236}">
                <a16:creationId xmlns:a16="http://schemas.microsoft.com/office/drawing/2014/main" id="{4A02F296-6E18-4946-AB80-6CAF31F562A3}"/>
              </a:ext>
            </a:extLst>
          </p:cNvPr>
          <p:cNvCxnSpPr>
            <a:cxnSpLocks/>
            <a:stCxn id="28" idx="2"/>
            <a:endCxn id="30" idx="3"/>
          </p:cNvCxnSpPr>
          <p:nvPr/>
        </p:nvCxnSpPr>
        <p:spPr>
          <a:xfrm flipH="1" flipV="1">
            <a:off x="5209161" y="5064000"/>
            <a:ext cx="1190580" cy="207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ลูกศรเชื่อมต่อแบบตรง 37">
            <a:extLst>
              <a:ext uri="{FF2B5EF4-FFF2-40B4-BE49-F238E27FC236}">
                <a16:creationId xmlns:a16="http://schemas.microsoft.com/office/drawing/2014/main" id="{290C47F5-9598-4B6E-9407-059B10E06F11}"/>
              </a:ext>
            </a:extLst>
          </p:cNvPr>
          <p:cNvCxnSpPr>
            <a:cxnSpLocks/>
            <a:stCxn id="28" idx="2"/>
          </p:cNvCxnSpPr>
          <p:nvPr/>
        </p:nvCxnSpPr>
        <p:spPr>
          <a:xfrm flipH="1">
            <a:off x="5189705" y="5271467"/>
            <a:ext cx="1210036" cy="3387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ลูกศรเชื่อมต่อแบบตรง 39">
            <a:extLst>
              <a:ext uri="{FF2B5EF4-FFF2-40B4-BE49-F238E27FC236}">
                <a16:creationId xmlns:a16="http://schemas.microsoft.com/office/drawing/2014/main" id="{99B1BBF6-07A3-44FF-908D-BAB662034636}"/>
              </a:ext>
            </a:extLst>
          </p:cNvPr>
          <p:cNvCxnSpPr>
            <a:cxnSpLocks/>
            <a:stCxn id="28" idx="2"/>
            <a:endCxn id="32" idx="3"/>
          </p:cNvCxnSpPr>
          <p:nvPr/>
        </p:nvCxnSpPr>
        <p:spPr>
          <a:xfrm flipH="1">
            <a:off x="5209161" y="5271467"/>
            <a:ext cx="1190580" cy="8554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6199691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C789E2B-7B32-45B3-9C3F-2C8F4A08CEEC}"/>
              </a:ext>
            </a:extLst>
          </p:cNvPr>
          <p:cNvSpPr>
            <a:spLocks noGrp="1"/>
          </p:cNvSpPr>
          <p:nvPr>
            <p:ph type="title"/>
          </p:nvPr>
        </p:nvSpPr>
        <p:spPr>
          <a:xfrm>
            <a:off x="838200" y="317500"/>
            <a:ext cx="10515600" cy="815975"/>
          </a:xfrm>
        </p:spPr>
        <p:txBody>
          <a:bodyPr>
            <a:normAutofit/>
          </a:bodyPr>
          <a:lstStyle/>
          <a:p>
            <a:r>
              <a:rPr lang="en-US" sz="1800" dirty="0">
                <a:solidFill>
                  <a:srgbClr val="202124"/>
                </a:solidFill>
                <a:effectLst/>
                <a:latin typeface="inherit"/>
                <a:ea typeface="Calibri" panose="020F0502020204030204" pitchFamily="34" charset="0"/>
                <a:cs typeface="Cordia New" panose="020B0304020202020204" pitchFamily="34" charset="-34"/>
              </a:rPr>
              <a:t>Interview form creation process</a:t>
            </a:r>
            <a:endParaRPr lang="en-US" sz="2800" b="1" dirty="0"/>
          </a:p>
        </p:txBody>
      </p:sp>
      <p:sp>
        <p:nvSpPr>
          <p:cNvPr id="3" name="ตัวแทนเนื้อหา 2">
            <a:extLst>
              <a:ext uri="{FF2B5EF4-FFF2-40B4-BE49-F238E27FC236}">
                <a16:creationId xmlns:a16="http://schemas.microsoft.com/office/drawing/2014/main" id="{164E6805-CACD-49F2-9422-D9762F561A15}"/>
              </a:ext>
            </a:extLst>
          </p:cNvPr>
          <p:cNvSpPr>
            <a:spLocks noGrp="1"/>
          </p:cNvSpPr>
          <p:nvPr>
            <p:ph idx="1"/>
          </p:nvPr>
        </p:nvSpPr>
        <p:spPr>
          <a:xfrm>
            <a:off x="838200" y="1038225"/>
            <a:ext cx="10515600" cy="4867276"/>
          </a:xfrm>
        </p:spPr>
        <p:txBody>
          <a:bodyPr>
            <a:noAutofit/>
          </a:bodyPr>
          <a:lstStyle/>
          <a:p>
            <a:pPr marL="0" indent="0">
              <a:buNone/>
            </a:pPr>
            <a:r>
              <a:rPr lang="en-US" sz="2000" b="1" dirty="0">
                <a:latin typeface="Angsana New" panose="02020603050405020304" pitchFamily="18" charset="-34"/>
                <a:cs typeface="Angsana New" panose="02020603050405020304" pitchFamily="18" charset="-34"/>
              </a:rPr>
              <a:t>1.</a:t>
            </a:r>
            <a:r>
              <a:rPr lang="th-TH" sz="2000" b="1"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The process of considering the elements of the interview form</a:t>
            </a:r>
            <a:r>
              <a:rPr lang="th-TH" sz="2000" b="1" dirty="0">
                <a:latin typeface="Angsana New" panose="02020603050405020304" pitchFamily="18" charset="-34"/>
                <a:cs typeface="Angsana New" panose="02020603050405020304" pitchFamily="18" charset="-34"/>
              </a:rPr>
              <a:t> </a:t>
            </a:r>
          </a:p>
          <a:p>
            <a:pPr marL="0" indent="400050">
              <a:buNone/>
            </a:pPr>
            <a:r>
              <a:rPr lang="en-US" sz="2000" dirty="0">
                <a:latin typeface="Angsana New" panose="02020603050405020304" pitchFamily="18" charset="-34"/>
                <a:cs typeface="Angsana New" panose="02020603050405020304" pitchFamily="18" charset="-34"/>
              </a:rPr>
              <a:t>Patton (1990)</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have an opinion The construction of a qualitative interview form can be divided into 3 parts as follows:</a:t>
            </a:r>
            <a:endParaRPr lang="th-TH" sz="2000" dirty="0">
              <a:latin typeface="Angsana New" panose="02020603050405020304" pitchFamily="18" charset="-34"/>
              <a:cs typeface="Angsana New" panose="02020603050405020304" pitchFamily="18" charset="-34"/>
            </a:endParaRPr>
          </a:p>
          <a:p>
            <a:pPr marL="0" indent="628650">
              <a:buNone/>
            </a:pP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Informal Conversation Interview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This part of the interview form consists of open-ended questions. to allow the interviewees to freely express their opinions the purpose is to familiarize the interviewee. and prepare before asking real questions Let's start by talking about the environment involved in the interview. The personal story of the interviewee</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e.g.</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Interviews with Japanese executives might start with the question, "What are you doing?" How many years have you come to work in Thailand? Can you tell me about the history of the company? Do you go back to Japan often? Where do you live? Can you speak Thai? Do you like Thai food? Or where do you like to travel in Thailand, etc. Then start to enter the topic that you want to interview, for example, at the end of the year 2011, there was a flood crisis. How has your company been affected?</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What tasks did you have to do during that time? This part of the interview will help the researcher know the background of the interviewee. Including the background of the company or the organization that the researcher wants to study</a:t>
            </a:r>
            <a:endParaRPr lang="th-TH" sz="2000" dirty="0">
              <a:latin typeface="Angsana New" panose="02020603050405020304" pitchFamily="18" charset="-34"/>
              <a:cs typeface="Angsana New" panose="02020603050405020304" pitchFamily="18" charset="-34"/>
            </a:endParaRPr>
          </a:p>
          <a:p>
            <a:pPr marL="0" indent="628650">
              <a:buNone/>
            </a:pP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General Interview Guide Approach</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This section of the interview form contains a series of interview questions. The researcher must mainly consider the objectives of the research that what answers do you want from the interview? in order to draft a complete set of questions in the interview form and covers all issues this type of interview approach will help the interviewer accurately estimate the time required for the interview and meet the objectives completely and completely</a:t>
            </a:r>
            <a:endParaRPr lang="th-TH" sz="2000" dirty="0">
              <a:latin typeface="Angsana New" panose="02020603050405020304" pitchFamily="18" charset="-34"/>
              <a:cs typeface="Angsana New" panose="02020603050405020304" pitchFamily="18" charset="-34"/>
            </a:endParaRPr>
          </a:p>
          <a:p>
            <a:pPr marL="0" indent="628650">
              <a:buNone/>
            </a:pPr>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Standardized Open-ended Interview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This type of interview is similar to an open-ended questionnaire so that respondents can freely fill out information in the case of an interview the interviewer will personally record the information obtained in the interview form. This type of interview form is commonly used to assess customer satisfaction or trainees in different projects to compare the differences of answers before receiving the service and after service</a:t>
            </a:r>
            <a:endParaRPr lang="en-US" sz="2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7735061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0820AF17-D07C-4585-B959-468983C69176}"/>
              </a:ext>
            </a:extLst>
          </p:cNvPr>
          <p:cNvSpPr>
            <a:spLocks noGrp="1"/>
          </p:cNvSpPr>
          <p:nvPr>
            <p:ph idx="1"/>
          </p:nvPr>
        </p:nvSpPr>
        <p:spPr>
          <a:xfrm>
            <a:off x="542925" y="872330"/>
            <a:ext cx="11220450" cy="5147469"/>
          </a:xfrm>
        </p:spPr>
        <p:txBody>
          <a:bodyPr>
            <a:noAutofit/>
          </a:bodyPr>
          <a:lstStyle/>
          <a:p>
            <a:pPr marL="0" indent="0">
              <a:buNone/>
            </a:pPr>
            <a:r>
              <a:rPr lang="en-US" sz="1800" b="1" dirty="0">
                <a:latin typeface="Angsana New" panose="02020603050405020304" pitchFamily="18" charset="-34"/>
                <a:cs typeface="Angsana New" panose="02020603050405020304" pitchFamily="18" charset="-34"/>
              </a:rPr>
              <a:t>2.</a:t>
            </a:r>
            <a:r>
              <a:rPr lang="th-TH" sz="1800" b="1" dirty="0">
                <a:latin typeface="Angsana New" panose="02020603050405020304" pitchFamily="18" charset="-34"/>
                <a:cs typeface="Angsana New" panose="02020603050405020304" pitchFamily="18" charset="-34"/>
              </a:rPr>
              <a:t> </a:t>
            </a: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Steps for considering the nature of the interview questions</a:t>
            </a:r>
            <a:endParaRPr lang="th-TH" sz="1800" b="1" dirty="0">
              <a:latin typeface="Angsana New" panose="02020603050405020304" pitchFamily="18" charset="-34"/>
              <a:cs typeface="Angsana New" panose="02020603050405020304" pitchFamily="18" charset="-34"/>
            </a:endParaRPr>
          </a:p>
          <a:p>
            <a:pPr marL="0" indent="342900">
              <a:buNone/>
            </a:pP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The interview questions must be relevant to the research objectives. It is a polite question appropriate to the situation and environment. The questions created must not be uncomfortable for the respondent or don't want to answer, such as income, debt, personal problems or reasons for resignation</a:t>
            </a:r>
            <a:r>
              <a:rPr lang="th-TH" sz="1800" dirty="0">
                <a:latin typeface="Angsana New" panose="02020603050405020304" pitchFamily="18" charset="-34"/>
                <a:cs typeface="Angsana New" panose="02020603050405020304" pitchFamily="18" charset="-34"/>
              </a:rPr>
              <a:t> </a:t>
            </a: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If the researcher really needs to know these information the interviewee must clarify the purpose for which such information is required at the beginning. before entering the content of the actual interview in this issue, the researcher must use polite questions. Not too direct that the interviewee would feel embarrassed to answer or do not dare to give information that is true, such as</a:t>
            </a:r>
            <a:endParaRPr lang="th-TH" sz="1800" dirty="0">
              <a:latin typeface="Angsana New" panose="02020603050405020304" pitchFamily="18" charset="-34"/>
              <a:cs typeface="Angsana New" panose="02020603050405020304" pitchFamily="18" charset="-34"/>
            </a:endParaRPr>
          </a:p>
          <a:p>
            <a:pPr marL="0" indent="342900">
              <a:buNone/>
            </a:pP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If the researcher wants to ask about the debt problem It might start by asking the following questions:</a:t>
            </a:r>
            <a:endParaRPr lang="th-TH" sz="1800" dirty="0">
              <a:latin typeface="Angsana New" panose="02020603050405020304" pitchFamily="18" charset="-34"/>
              <a:cs typeface="Angsana New" panose="02020603050405020304" pitchFamily="18" charset="-34"/>
            </a:endParaRPr>
          </a:p>
          <a:p>
            <a:pPr marL="0" indent="342900">
              <a:buNone/>
            </a:pP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Interviewer A : In this economic downturn, are your income and expenses balanced?</a:t>
            </a:r>
            <a:endParaRPr lang="th-TH" sz="1800" dirty="0">
              <a:latin typeface="Angsana New" panose="02020603050405020304" pitchFamily="18" charset="-34"/>
              <a:cs typeface="Angsana New" panose="02020603050405020304" pitchFamily="18" charset="-34"/>
            </a:endParaRPr>
          </a:p>
          <a:p>
            <a:pPr marL="0" indent="342900">
              <a:buNone/>
            </a:pP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Interviewee B : Unbalanced due to inflation. All types of expenses doubled.</a:t>
            </a:r>
            <a:endParaRPr lang="th-TH" sz="1800" dirty="0">
              <a:latin typeface="Angsana New" panose="02020603050405020304" pitchFamily="18" charset="-34"/>
              <a:cs typeface="Angsana New" panose="02020603050405020304" pitchFamily="18" charset="-34"/>
            </a:endParaRPr>
          </a:p>
          <a:p>
            <a:pPr marL="0" indent="342900">
              <a:buNone/>
            </a:pP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Interviewer A : Where does your main source of income come from? Do you have additional income from other areas?</a:t>
            </a:r>
            <a:endParaRPr lang="th-TH" sz="1800" dirty="0">
              <a:latin typeface="Angsana New" panose="02020603050405020304" pitchFamily="18" charset="-34"/>
              <a:cs typeface="Angsana New" panose="02020603050405020304" pitchFamily="18" charset="-34"/>
            </a:endParaRPr>
          </a:p>
          <a:p>
            <a:pPr marL="0" indent="342900">
              <a:buNone/>
            </a:pP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Interviewee B : The main income comes from full-time work. No extra income at all</a:t>
            </a:r>
            <a:endParaRPr lang="th-TH" sz="1800" dirty="0">
              <a:latin typeface="Angsana New" panose="02020603050405020304" pitchFamily="18" charset="-34"/>
              <a:cs typeface="Angsana New" panose="02020603050405020304" pitchFamily="18" charset="-34"/>
            </a:endParaRPr>
          </a:p>
          <a:p>
            <a:pPr marL="0" indent="342900">
              <a:buNone/>
            </a:pP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Interviewer A : And how do you manage your finances?</a:t>
            </a:r>
            <a:endParaRPr lang="th-TH" sz="1800" dirty="0">
              <a:latin typeface="Angsana New" panose="02020603050405020304" pitchFamily="18" charset="-34"/>
              <a:cs typeface="Angsana New" panose="02020603050405020304" pitchFamily="18" charset="-34"/>
            </a:endParaRPr>
          </a:p>
          <a:p>
            <a:pPr marL="1262063" indent="-919163">
              <a:buNone/>
            </a:pP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Interviewee B : Monthly income After deducting the installments from condo installments, car installments, there is not much money left. If you have to pay for medical expenses, child tuition fees, condo common fees car insurance will borrow personal loans from commercial banks and monthly installments via credit card.</a:t>
            </a:r>
            <a:endParaRPr lang="th-TH" sz="1800" dirty="0">
              <a:latin typeface="Angsana New" panose="02020603050405020304" pitchFamily="18" charset="-34"/>
              <a:cs typeface="Angsana New" panose="02020603050405020304" pitchFamily="18" charset="-34"/>
            </a:endParaRPr>
          </a:p>
          <a:p>
            <a:pPr marL="341313" indent="1588">
              <a:buNone/>
            </a:pP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From the said interview the researcher was able to analyze whether the interviewed sample had debt problems in terms of home loans. car hire purchase loan and personal loans.</a:t>
            </a:r>
            <a:endParaRPr lang="th-TH" sz="1800" dirty="0">
              <a:latin typeface="Angsana New" panose="02020603050405020304" pitchFamily="18" charset="-34"/>
              <a:cs typeface="Angsana New" panose="02020603050405020304" pitchFamily="18" charset="-34"/>
            </a:endParaRPr>
          </a:p>
          <a:p>
            <a:pPr marL="0" indent="342900">
              <a:buNone/>
            </a:pPr>
            <a:endParaRPr lang="en-US" sz="1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16896079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F1D3F0E7-7116-43A3-8671-AB2CE4206AF5}"/>
              </a:ext>
            </a:extLst>
          </p:cNvPr>
          <p:cNvSpPr>
            <a:spLocks noGrp="1"/>
          </p:cNvSpPr>
          <p:nvPr>
            <p:ph idx="1"/>
          </p:nvPr>
        </p:nvSpPr>
        <p:spPr>
          <a:xfrm>
            <a:off x="571500" y="911225"/>
            <a:ext cx="10782300" cy="4870450"/>
          </a:xfrm>
        </p:spPr>
        <p:txBody>
          <a:bodyPr>
            <a:normAutofit/>
          </a:bodyPr>
          <a:lstStyle/>
          <a:p>
            <a:pPr>
              <a:lnSpc>
                <a:spcPct val="100000"/>
              </a:lnSpc>
              <a:spcBef>
                <a:spcPts val="0"/>
              </a:spcBef>
            </a:pP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If the researcher wants to ask about the reason for the employee's resignation It might start by asking the following questions</a:t>
            </a:r>
            <a:endParaRPr lang="th-TH" sz="2000" dirty="0">
              <a:latin typeface="Angsana New" panose="02020603050405020304" pitchFamily="18" charset="-34"/>
              <a:cs typeface="Angsana New" panose="02020603050405020304" pitchFamily="18" charset="-34"/>
            </a:endParaRPr>
          </a:p>
          <a:p>
            <a:pPr marL="0" indent="342900">
              <a:lnSpc>
                <a:spcPct val="100000"/>
              </a:lnSpc>
              <a:spcBef>
                <a:spcPts val="0"/>
              </a:spcBef>
              <a:buNone/>
            </a:pP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Interviewer A : How many years have you worked for this company?</a:t>
            </a:r>
            <a:endParaRPr lang="th-TH" sz="2000" dirty="0">
              <a:latin typeface="Angsana New" panose="02020603050405020304" pitchFamily="18" charset="-34"/>
              <a:cs typeface="Angsana New" panose="02020603050405020304" pitchFamily="18" charset="-34"/>
            </a:endParaRPr>
          </a:p>
          <a:p>
            <a:pPr marL="0" indent="342900">
              <a:lnSpc>
                <a:spcPct val="100000"/>
              </a:lnSpc>
              <a:spcBef>
                <a:spcPts val="0"/>
              </a:spcBef>
              <a:buNone/>
            </a:pP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Interviewee B : About 5 years.</a:t>
            </a:r>
            <a:endParaRPr lang="th-TH" sz="2000" dirty="0">
              <a:latin typeface="Angsana New" panose="02020603050405020304" pitchFamily="18" charset="-34"/>
              <a:cs typeface="Angsana New" panose="02020603050405020304" pitchFamily="18" charset="-34"/>
            </a:endParaRPr>
          </a:p>
          <a:p>
            <a:pPr marL="1714500" indent="-1371600">
              <a:lnSpc>
                <a:spcPct val="100000"/>
              </a:lnSpc>
              <a:spcBef>
                <a:spcPts val="0"/>
              </a:spcBef>
              <a:buNone/>
            </a:pP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Interviewer A : During the 5 years working for the company. What are your responsibilities? And which department of your company needs to coordinate the most?</a:t>
            </a:r>
            <a:endParaRPr lang="th-TH" sz="2000" dirty="0">
              <a:latin typeface="Angsana New" panose="02020603050405020304" pitchFamily="18" charset="-34"/>
              <a:cs typeface="Angsana New" panose="02020603050405020304" pitchFamily="18" charset="-34"/>
            </a:endParaRPr>
          </a:p>
          <a:p>
            <a:pPr marL="1714500" indent="-1371600">
              <a:lnSpc>
                <a:spcPct val="100000"/>
              </a:lnSpc>
              <a:spcBef>
                <a:spcPts val="0"/>
              </a:spcBef>
              <a:buNone/>
            </a:pP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Interviewee B : In charge of international marketing and coordinating with the production department to produce products according to customer orders</a:t>
            </a:r>
            <a:endParaRPr lang="th-TH" sz="2000" dirty="0">
              <a:latin typeface="Angsana New" panose="02020603050405020304" pitchFamily="18" charset="-34"/>
              <a:cs typeface="Angsana New" panose="02020603050405020304" pitchFamily="18" charset="-34"/>
            </a:endParaRPr>
          </a:p>
          <a:p>
            <a:pPr marL="0" indent="342900">
              <a:lnSpc>
                <a:spcPct val="100000"/>
              </a:lnSpc>
              <a:spcBef>
                <a:spcPts val="0"/>
              </a:spcBef>
              <a:buNone/>
            </a:pP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Interviewer A : During the operation Are there any problems or obstacles? Can you tell me about it?</a:t>
            </a:r>
            <a:endParaRPr lang="th-TH" sz="2000" dirty="0">
              <a:latin typeface="Angsana New" panose="02020603050405020304" pitchFamily="18" charset="-34"/>
              <a:cs typeface="Angsana New" panose="02020603050405020304" pitchFamily="18" charset="-34"/>
            </a:endParaRPr>
          </a:p>
          <a:p>
            <a:pPr marL="1425575" indent="-1082675">
              <a:lnSpc>
                <a:spcPct val="100000"/>
              </a:lnSpc>
              <a:spcBef>
                <a:spcPts val="0"/>
              </a:spcBef>
              <a:buNone/>
            </a:pP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Interviewee B : Readiness of international marketing personnel Employees do not have good coordination skills. The use of English still has some problems but enough to improve according to the immediate events but what is a major problem is that employees lack follow-up and fix the work systematically</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causing the customer to blame and asked to cancel a large number of orders, and the supervisor was regularly reprimanded by the executives. When we submit a request to improve the work system by using information technology to help in receiving purchase orders and tracking production status, but was rejected by the management due to cost issues and increased costs in addition, most of the personnel do not have readiness to use such technology</a:t>
            </a:r>
            <a:endParaRPr lang="th-TH" sz="2000" dirty="0">
              <a:latin typeface="Angsana New" panose="02020603050405020304" pitchFamily="18" charset="-34"/>
              <a:cs typeface="Angsana New" panose="02020603050405020304" pitchFamily="18" charset="-34"/>
            </a:endParaRPr>
          </a:p>
          <a:p>
            <a:pPr marL="0" indent="342900">
              <a:lnSpc>
                <a:spcPct val="100000"/>
              </a:lnSpc>
              <a:spcBef>
                <a:spcPts val="0"/>
              </a:spcBef>
              <a:buNone/>
            </a:pP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From the said interview The researcher can analyze that The reason why the interviewee resigned from that job Caused by the company's work system</a:t>
            </a:r>
            <a:endParaRPr lang="th-TH" sz="2000" dirty="0">
              <a:latin typeface="Angsana New" panose="02020603050405020304" pitchFamily="18" charset="-34"/>
              <a:cs typeface="Angsana New" panose="02020603050405020304" pitchFamily="18" charset="-34"/>
            </a:endParaRPr>
          </a:p>
          <a:p>
            <a:pPr marL="0" indent="342900">
              <a:lnSpc>
                <a:spcPct val="100000"/>
              </a:lnSpc>
              <a:spcBef>
                <a:spcPts val="0"/>
              </a:spcBef>
              <a:buNone/>
            </a:pPr>
            <a:endParaRPr lang="th-TH" sz="2000" dirty="0">
              <a:latin typeface="Angsana New" panose="02020603050405020304" pitchFamily="18" charset="-34"/>
              <a:cs typeface="Angsana New" panose="02020603050405020304" pitchFamily="18" charset="-34"/>
            </a:endParaRPr>
          </a:p>
          <a:p>
            <a:pPr marL="0" indent="342900">
              <a:lnSpc>
                <a:spcPct val="100000"/>
              </a:lnSpc>
              <a:spcBef>
                <a:spcPts val="0"/>
              </a:spcBef>
              <a:buNone/>
            </a:pPr>
            <a:endParaRPr lang="th-TH" sz="2000" dirty="0">
              <a:latin typeface="Angsana New" panose="02020603050405020304" pitchFamily="18" charset="-34"/>
              <a:cs typeface="Angsana New" panose="02020603050405020304" pitchFamily="18" charset="-34"/>
            </a:endParaRPr>
          </a:p>
          <a:p>
            <a:pPr>
              <a:lnSpc>
                <a:spcPct val="100000"/>
              </a:lnSpc>
              <a:spcBef>
                <a:spcPts val="0"/>
              </a:spcBef>
            </a:pPr>
            <a:endParaRPr lang="en-US" sz="2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4235886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CFDBB9E-BCD9-4D9E-B9B6-43839888D7E0}"/>
              </a:ext>
            </a:extLst>
          </p:cNvPr>
          <p:cNvSpPr>
            <a:spLocks noGrp="1"/>
          </p:cNvSpPr>
          <p:nvPr>
            <p:ph type="title"/>
          </p:nvPr>
        </p:nvSpPr>
        <p:spPr>
          <a:xfrm>
            <a:off x="838200" y="595169"/>
            <a:ext cx="10515600" cy="635000"/>
          </a:xfrm>
        </p:spPr>
        <p:txBody>
          <a:bodyPr>
            <a:normAutofit/>
          </a:bodyPr>
          <a:lstStyle/>
          <a:p>
            <a:r>
              <a:rPr lang="en-US" sz="2800" b="1"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The principles for considering the questions used in the interview of the sample were as follows:</a:t>
            </a:r>
            <a:endParaRPr lang="en-US" sz="28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A3D004C9-2696-4F17-A153-37D42CD68F4C}"/>
              </a:ext>
            </a:extLst>
          </p:cNvPr>
          <p:cNvSpPr>
            <a:spLocks noGrp="1"/>
          </p:cNvSpPr>
          <p:nvPr>
            <p:ph idx="1"/>
          </p:nvPr>
        </p:nvSpPr>
        <p:spPr>
          <a:xfrm>
            <a:off x="838200" y="1316037"/>
            <a:ext cx="10515600" cy="5205412"/>
          </a:xfrm>
        </p:spPr>
        <p:txBody>
          <a:bodyPr>
            <a:normAutofit/>
          </a:bodyPr>
          <a:lstStyle/>
          <a:p>
            <a:pPr marL="0" indent="457200">
              <a:buNone/>
            </a:pP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Questions about the interviewee's background, such as age, education, domicile, residence and occupation, etc.</a:t>
            </a:r>
            <a:endParaRPr lang="th-TH" sz="2400" dirty="0">
              <a:latin typeface="Angsana New" panose="02020603050405020304" pitchFamily="18" charset="-34"/>
              <a:cs typeface="Angsana New" panose="02020603050405020304" pitchFamily="18" charset="-34"/>
            </a:endParaRPr>
          </a:p>
          <a:p>
            <a:pPr marL="0" indent="457200">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Behavior/experience questions, e.g. How many years have you lived in the United States in total? What did you gain from living there?</a:t>
            </a:r>
            <a:endParaRPr lang="th-TH" sz="2400" dirty="0">
              <a:latin typeface="Angsana New" panose="02020603050405020304" pitchFamily="18" charset="-34"/>
              <a:cs typeface="Angsana New" panose="02020603050405020304" pitchFamily="18" charset="-34"/>
            </a:endParaRPr>
          </a:p>
          <a:p>
            <a:pPr marL="0" indent="457200">
              <a:buNone/>
            </a:pP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It is a question about values/opinions. For example, what do you think about the values ​​of Thai students who use brand-name bags at affordable prices?</a:t>
            </a:r>
            <a:r>
              <a:rPr lang="th-TH" sz="2400" dirty="0">
                <a:latin typeface="Angsana New" panose="02020603050405020304" pitchFamily="18" charset="-34"/>
                <a:cs typeface="Angsana New" panose="02020603050405020304" pitchFamily="18" charset="-34"/>
              </a:rPr>
              <a:t>พง</a:t>
            </a:r>
          </a:p>
          <a:p>
            <a:pPr marL="0" indent="457200">
              <a:buNone/>
            </a:pPr>
            <a:r>
              <a:rPr lang="en-US" sz="2400" dirty="0">
                <a:latin typeface="Angsana New" panose="02020603050405020304" pitchFamily="18" charset="-34"/>
                <a:cs typeface="Angsana New" panose="02020603050405020304" pitchFamily="18" charset="-34"/>
              </a:rPr>
              <a:t>4.</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Questions about feelings, sufferings, concerns, and confidence. For example, after the flood crisis in late 2011, Japanese companies still have confidence in their production bases in Thailand or not.</a:t>
            </a:r>
            <a:r>
              <a:rPr lang="th-TH" sz="2400" dirty="0">
                <a:latin typeface="Angsana New" panose="02020603050405020304" pitchFamily="18" charset="-34"/>
                <a:cs typeface="Angsana New" panose="02020603050405020304" pitchFamily="18" charset="-34"/>
              </a:rPr>
              <a:t>  </a:t>
            </a:r>
          </a:p>
          <a:p>
            <a:pPr marL="0" indent="457200">
              <a:buNone/>
            </a:pPr>
            <a:r>
              <a:rPr lang="en-US" sz="2400" dirty="0">
                <a:latin typeface="Angsana New" panose="02020603050405020304" pitchFamily="18" charset="-34"/>
                <a:cs typeface="Angsana New" panose="02020603050405020304" pitchFamily="18" charset="-34"/>
              </a:rPr>
              <a:t>5.</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questions about knowledge It is a question about academic knowledge. or administrative principles that can be applied to the truth Without personal opinions, for example, what principles do you use to manage people to suit the job? How do you formulate the strategy of the company?</a:t>
            </a:r>
            <a:endParaRPr lang="th-TH" sz="2400" dirty="0">
              <a:latin typeface="Angsana New" panose="02020603050405020304" pitchFamily="18" charset="-34"/>
              <a:cs typeface="Angsana New" panose="02020603050405020304" pitchFamily="18" charset="-34"/>
            </a:endParaRPr>
          </a:p>
          <a:p>
            <a:pPr marL="0" indent="457200">
              <a:buNone/>
            </a:pPr>
            <a:r>
              <a:rPr lang="en-US" sz="2400" dirty="0">
                <a:latin typeface="Angsana New" panose="02020603050405020304" pitchFamily="18" charset="-34"/>
                <a:cs typeface="Angsana New" panose="02020603050405020304" pitchFamily="18" charset="-34"/>
              </a:rPr>
              <a:t>6.</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Questions about tactile objects It was a question about the experiences that the interviewees had, including traveling around the world by bicycle. What is the most impressive thing you have seen?</a:t>
            </a:r>
            <a:endParaRPr lang="en-US"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7820046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F873160-9A24-470D-9DE0-5C7C532392EB}"/>
              </a:ext>
            </a:extLst>
          </p:cNvPr>
          <p:cNvSpPr>
            <a:spLocks noGrp="1"/>
          </p:cNvSpPr>
          <p:nvPr>
            <p:ph type="title"/>
          </p:nvPr>
        </p:nvSpPr>
        <p:spPr>
          <a:xfrm>
            <a:off x="180975" y="0"/>
            <a:ext cx="10515600" cy="815975"/>
          </a:xfrm>
        </p:spPr>
        <p:txBody>
          <a:bodyPr>
            <a:normAutofit/>
          </a:bodyPr>
          <a:lstStyle/>
          <a:p>
            <a:r>
              <a:rPr lang="en-US" sz="2400" b="1"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An example</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of creating an interview form for executives of private higher education institutions in Thailand</a:t>
            </a:r>
            <a:endParaRPr lang="en-US" sz="2400"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1630D6AE-4071-4118-A98F-693155C311C2}"/>
              </a:ext>
            </a:extLst>
          </p:cNvPr>
          <p:cNvSpPr>
            <a:spLocks noGrp="1"/>
          </p:cNvSpPr>
          <p:nvPr>
            <p:ph idx="1"/>
          </p:nvPr>
        </p:nvSpPr>
        <p:spPr>
          <a:xfrm>
            <a:off x="152400" y="702256"/>
            <a:ext cx="11858625" cy="4351338"/>
          </a:xfrm>
        </p:spPr>
        <p:txBody>
          <a:bodyPr>
            <a:noAutofit/>
          </a:bodyPr>
          <a:lstStyle/>
          <a:p>
            <a:pPr>
              <a:lnSpc>
                <a:spcPct val="100000"/>
              </a:lnSpc>
              <a:spcBef>
                <a:spcPts val="0"/>
              </a:spcBef>
            </a:pPr>
            <a:r>
              <a:rPr lang="en-US" sz="19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Part 1 (Informal Interview Form)</a:t>
            </a:r>
            <a:endParaRPr lang="th-TH" sz="1900" dirty="0">
              <a:latin typeface="Angsana New" panose="02020603050405020304" pitchFamily="18" charset="-34"/>
              <a:cs typeface="Angsana New" panose="02020603050405020304" pitchFamily="18" charset="-34"/>
            </a:endParaRPr>
          </a:p>
          <a:p>
            <a:pPr marL="0" indent="230188">
              <a:lnSpc>
                <a:spcPct val="100000"/>
              </a:lnSpc>
              <a:spcBef>
                <a:spcPts val="0"/>
              </a:spcBef>
              <a:buNone/>
            </a:pPr>
            <a:r>
              <a:rPr lang="en-US" sz="1900" dirty="0">
                <a:latin typeface="Angsana New" panose="02020603050405020304" pitchFamily="18" charset="-34"/>
                <a:cs typeface="Angsana New" panose="02020603050405020304" pitchFamily="18" charset="-34"/>
              </a:rPr>
              <a:t>1.1</a:t>
            </a:r>
            <a:r>
              <a:rPr lang="th-TH" sz="1900" dirty="0">
                <a:latin typeface="Angsana New" panose="02020603050405020304" pitchFamily="18" charset="-34"/>
                <a:cs typeface="Angsana New" panose="02020603050405020304" pitchFamily="18" charset="-34"/>
              </a:rPr>
              <a:t> </a:t>
            </a:r>
            <a:r>
              <a:rPr lang="en-US" sz="19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General information about the interviewee</a:t>
            </a:r>
            <a:endParaRPr lang="th-TH" sz="1900" dirty="0">
              <a:latin typeface="Angsana New" panose="02020603050405020304" pitchFamily="18" charset="-34"/>
              <a:cs typeface="Angsana New" panose="02020603050405020304" pitchFamily="18" charset="-34"/>
            </a:endParaRPr>
          </a:p>
          <a:p>
            <a:pPr indent="457200">
              <a:lnSpc>
                <a:spcPct val="100000"/>
              </a:lnSpc>
              <a:spcBef>
                <a:spcPts val="0"/>
              </a:spcBef>
              <a:buNone/>
            </a:pPr>
            <a:r>
              <a:rPr lang="en-US" sz="1900" dirty="0">
                <a:latin typeface="Angsana New" panose="02020603050405020304" pitchFamily="18" charset="-34"/>
                <a:cs typeface="Angsana New" panose="02020603050405020304" pitchFamily="18" charset="-34"/>
                <a:sym typeface="Symbol" panose="05050102010706020507" pitchFamily="18" charset="2"/>
              </a:rPr>
              <a:t></a:t>
            </a:r>
            <a:r>
              <a:rPr lang="th-TH" sz="1900" dirty="0">
                <a:latin typeface="Angsana New" panose="02020603050405020304" pitchFamily="18" charset="-34"/>
                <a:cs typeface="Angsana New" panose="02020603050405020304" pitchFamily="18" charset="-34"/>
                <a:sym typeface="Symbol" panose="05050102010706020507" pitchFamily="18" charset="2"/>
              </a:rPr>
              <a:t> </a:t>
            </a:r>
            <a:r>
              <a:rPr lang="en-US" sz="1900" dirty="0">
                <a:latin typeface="Angsana New" panose="02020603050405020304" pitchFamily="18" charset="-34"/>
                <a:cs typeface="Angsana New" panose="02020603050405020304" pitchFamily="18" charset="-34"/>
                <a:sym typeface="Symbol" panose="05050102010706020507" pitchFamily="18" charset="2"/>
              </a:rPr>
              <a:t>Position</a:t>
            </a:r>
            <a:endParaRPr lang="th-TH" sz="1900" dirty="0">
              <a:latin typeface="Angsana New" panose="02020603050405020304" pitchFamily="18" charset="-34"/>
              <a:cs typeface="Angsana New" panose="02020603050405020304" pitchFamily="18" charset="-34"/>
              <a:sym typeface="Symbol" panose="05050102010706020507" pitchFamily="18" charset="2"/>
            </a:endParaRPr>
          </a:p>
          <a:p>
            <a:pPr indent="457200">
              <a:lnSpc>
                <a:spcPct val="100000"/>
              </a:lnSpc>
              <a:spcBef>
                <a:spcPts val="0"/>
              </a:spcBef>
              <a:buNone/>
            </a:pPr>
            <a:r>
              <a:rPr lang="en-US" sz="1900" dirty="0">
                <a:latin typeface="Angsana New" panose="02020603050405020304" pitchFamily="18" charset="-34"/>
                <a:cs typeface="Angsana New" panose="02020603050405020304" pitchFamily="18" charset="-34"/>
                <a:sym typeface="Symbol" panose="05050102010706020507" pitchFamily="18" charset="2"/>
              </a:rPr>
              <a:t></a:t>
            </a:r>
            <a:r>
              <a:rPr lang="th-TH" sz="1900" dirty="0">
                <a:latin typeface="Angsana New" panose="02020603050405020304" pitchFamily="18" charset="-34"/>
                <a:cs typeface="Angsana New" panose="02020603050405020304" pitchFamily="18" charset="-34"/>
                <a:sym typeface="Symbol" panose="05050102010706020507" pitchFamily="18" charset="2"/>
              </a:rPr>
              <a:t> </a:t>
            </a:r>
            <a:r>
              <a:rPr lang="en-US" sz="19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Responsibilities</a:t>
            </a:r>
            <a:endParaRPr lang="th-TH" sz="1900" dirty="0">
              <a:latin typeface="Angsana New" panose="02020603050405020304" pitchFamily="18" charset="-34"/>
              <a:cs typeface="Angsana New" panose="02020603050405020304" pitchFamily="18" charset="-34"/>
              <a:sym typeface="Symbol" panose="05050102010706020507" pitchFamily="18" charset="2"/>
            </a:endParaRPr>
          </a:p>
          <a:p>
            <a:pPr indent="457200">
              <a:lnSpc>
                <a:spcPct val="100000"/>
              </a:lnSpc>
              <a:spcBef>
                <a:spcPts val="0"/>
              </a:spcBef>
              <a:buNone/>
            </a:pPr>
            <a:r>
              <a:rPr lang="en-US" sz="1900" dirty="0">
                <a:latin typeface="Angsana New" panose="02020603050405020304" pitchFamily="18" charset="-34"/>
                <a:cs typeface="Angsana New" panose="02020603050405020304" pitchFamily="18" charset="-34"/>
                <a:sym typeface="Symbol" panose="05050102010706020507" pitchFamily="18" charset="2"/>
              </a:rPr>
              <a:t></a:t>
            </a:r>
            <a:r>
              <a:rPr lang="th-TH" sz="1900" dirty="0">
                <a:latin typeface="Angsana New" panose="02020603050405020304" pitchFamily="18" charset="-34"/>
                <a:cs typeface="Angsana New" panose="02020603050405020304" pitchFamily="18" charset="-34"/>
                <a:sym typeface="Symbol" panose="05050102010706020507" pitchFamily="18" charset="2"/>
              </a:rPr>
              <a:t> </a:t>
            </a:r>
            <a:r>
              <a:rPr lang="en-US" sz="19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History of higher education institutions</a:t>
            </a:r>
            <a:endParaRPr lang="th-TH" sz="1900" dirty="0">
              <a:latin typeface="Angsana New" panose="02020603050405020304" pitchFamily="18" charset="-34"/>
              <a:cs typeface="Angsana New" panose="02020603050405020304" pitchFamily="18" charset="-34"/>
              <a:sym typeface="Symbol" panose="05050102010706020507" pitchFamily="18" charset="2"/>
            </a:endParaRPr>
          </a:p>
          <a:p>
            <a:pPr indent="457200">
              <a:lnSpc>
                <a:spcPct val="100000"/>
              </a:lnSpc>
              <a:spcBef>
                <a:spcPts val="0"/>
              </a:spcBef>
              <a:buNone/>
            </a:pPr>
            <a:r>
              <a:rPr lang="en-US" sz="1900" dirty="0">
                <a:latin typeface="Angsana New" panose="02020603050405020304" pitchFamily="18" charset="-34"/>
                <a:cs typeface="Angsana New" panose="02020603050405020304" pitchFamily="18" charset="-34"/>
                <a:sym typeface="Symbol" panose="05050102010706020507" pitchFamily="18" charset="2"/>
              </a:rPr>
              <a:t></a:t>
            </a:r>
            <a:r>
              <a:rPr lang="th-TH" sz="1900" dirty="0">
                <a:latin typeface="Angsana New" panose="02020603050405020304" pitchFamily="18" charset="-34"/>
                <a:cs typeface="Angsana New" panose="02020603050405020304" pitchFamily="18" charset="-34"/>
                <a:sym typeface="Symbol" panose="05050102010706020507" pitchFamily="18" charset="2"/>
              </a:rPr>
              <a:t> </a:t>
            </a:r>
            <a:r>
              <a:rPr lang="en-US" sz="19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Guidelines for the development of Thailand's education in the future (Situation around)</a:t>
            </a:r>
            <a:endParaRPr lang="th-TH" sz="1900" dirty="0">
              <a:latin typeface="Angsana New" panose="02020603050405020304" pitchFamily="18" charset="-34"/>
              <a:cs typeface="Angsana New" panose="02020603050405020304" pitchFamily="18" charset="-34"/>
              <a:sym typeface="Symbol" panose="05050102010706020507" pitchFamily="18" charset="2"/>
            </a:endParaRPr>
          </a:p>
          <a:p>
            <a:pPr>
              <a:lnSpc>
                <a:spcPct val="100000"/>
              </a:lnSpc>
              <a:spcBef>
                <a:spcPts val="0"/>
              </a:spcBef>
              <a:buNone/>
            </a:pPr>
            <a:r>
              <a:rPr lang="en-US" sz="1900" dirty="0">
                <a:latin typeface="Angsana New" panose="02020603050405020304" pitchFamily="18" charset="-34"/>
                <a:cs typeface="Angsana New" panose="02020603050405020304" pitchFamily="18" charset="-34"/>
                <a:sym typeface="Symbol" panose="05050102010706020507" pitchFamily="18" charset="2"/>
              </a:rPr>
              <a:t> </a:t>
            </a:r>
            <a:r>
              <a:rPr lang="en-US" sz="19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Part 2 (general interview form)</a:t>
            </a:r>
            <a:endParaRPr lang="th-TH" sz="1900" dirty="0">
              <a:latin typeface="Angsana New" panose="02020603050405020304" pitchFamily="18" charset="-34"/>
              <a:cs typeface="Angsana New" panose="02020603050405020304" pitchFamily="18" charset="-34"/>
            </a:endParaRPr>
          </a:p>
          <a:p>
            <a:pPr indent="1588">
              <a:lnSpc>
                <a:spcPct val="100000"/>
              </a:lnSpc>
              <a:spcBef>
                <a:spcPts val="0"/>
              </a:spcBef>
              <a:buNone/>
            </a:pPr>
            <a:r>
              <a:rPr lang="en-US" sz="19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 this part of the interview form, the researcher must determine what he wants from the questionnaire. Does each question correspond to the objective?</a:t>
            </a:r>
            <a:endParaRPr lang="th-TH" sz="1900" dirty="0">
              <a:latin typeface="Angsana New" panose="02020603050405020304" pitchFamily="18" charset="-34"/>
              <a:cs typeface="Angsana New" panose="02020603050405020304" pitchFamily="18" charset="-34"/>
            </a:endParaRPr>
          </a:p>
          <a:p>
            <a:pPr indent="1588">
              <a:lnSpc>
                <a:spcPct val="100000"/>
              </a:lnSpc>
              <a:spcBef>
                <a:spcPts val="0"/>
              </a:spcBef>
              <a:buNone/>
            </a:pPr>
            <a:r>
              <a:rPr lang="en-US" sz="19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2.1 The main objectives of the establishment of this institute.</a:t>
            </a:r>
            <a:r>
              <a:rPr lang="th-TH" sz="1900" dirty="0">
                <a:latin typeface="Angsana New" panose="02020603050405020304" pitchFamily="18" charset="-34"/>
                <a:cs typeface="Angsana New" panose="02020603050405020304" pitchFamily="18" charset="-34"/>
              </a:rPr>
              <a:t> </a:t>
            </a:r>
          </a:p>
          <a:p>
            <a:pPr indent="1588">
              <a:lnSpc>
                <a:spcPct val="100000"/>
              </a:lnSpc>
              <a:spcBef>
                <a:spcPts val="0"/>
              </a:spcBef>
              <a:buNone/>
            </a:pPr>
            <a:r>
              <a:rPr lang="en-US" sz="19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2.2 Most of the students who come to study here from which institutions.</a:t>
            </a:r>
            <a:endParaRPr lang="th-TH" sz="1900" dirty="0">
              <a:latin typeface="Angsana New" panose="02020603050405020304" pitchFamily="18" charset="-34"/>
              <a:cs typeface="Angsana New" panose="02020603050405020304" pitchFamily="18" charset="-34"/>
            </a:endParaRPr>
          </a:p>
          <a:p>
            <a:pPr indent="1588">
              <a:lnSpc>
                <a:spcPct val="100000"/>
              </a:lnSpc>
              <a:spcBef>
                <a:spcPts val="0"/>
              </a:spcBef>
              <a:buNone/>
            </a:pPr>
            <a:r>
              <a:rPr lang="en-US" sz="19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2.3 The institution selects students from each faculty and branch.</a:t>
            </a:r>
            <a:endParaRPr lang="th-TH" sz="1900" dirty="0">
              <a:latin typeface="Angsana New" panose="02020603050405020304" pitchFamily="18" charset="-34"/>
              <a:cs typeface="Angsana New" panose="02020603050405020304" pitchFamily="18" charset="-34"/>
            </a:endParaRPr>
          </a:p>
          <a:p>
            <a:pPr indent="1588">
              <a:lnSpc>
                <a:spcPct val="100000"/>
              </a:lnSpc>
              <a:spcBef>
                <a:spcPts val="0"/>
              </a:spcBef>
              <a:buNone/>
            </a:pPr>
            <a:r>
              <a:rPr lang="en-US" sz="19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2.4 Where does your institution have personnel development?</a:t>
            </a:r>
            <a:endParaRPr lang="th-TH" sz="1900" dirty="0">
              <a:latin typeface="Angsana New" panose="02020603050405020304" pitchFamily="18" charset="-34"/>
              <a:cs typeface="Angsana New" panose="02020603050405020304" pitchFamily="18" charset="-34"/>
            </a:endParaRPr>
          </a:p>
          <a:p>
            <a:pPr indent="1588">
              <a:lnSpc>
                <a:spcPct val="100000"/>
              </a:lnSpc>
              <a:spcBef>
                <a:spcPts val="0"/>
              </a:spcBef>
              <a:buNone/>
            </a:pPr>
            <a:r>
              <a:rPr lang="en-US" sz="19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2.5 What are the strengths of this institute?</a:t>
            </a:r>
            <a:endParaRPr lang="th-TH" sz="1900" dirty="0">
              <a:latin typeface="Angsana New" panose="02020603050405020304" pitchFamily="18" charset="-34"/>
              <a:cs typeface="Angsana New" panose="02020603050405020304" pitchFamily="18" charset="-34"/>
            </a:endParaRPr>
          </a:p>
          <a:p>
            <a:pPr indent="1588">
              <a:lnSpc>
                <a:spcPct val="100000"/>
              </a:lnSpc>
              <a:spcBef>
                <a:spcPts val="0"/>
              </a:spcBef>
              <a:buNone/>
            </a:pPr>
            <a:r>
              <a:rPr lang="en-US" sz="19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2.6 What are the weaknesses of this institution?</a:t>
            </a:r>
            <a:endParaRPr lang="th-TH" sz="1900" dirty="0">
              <a:latin typeface="Angsana New" panose="02020603050405020304" pitchFamily="18" charset="-34"/>
              <a:cs typeface="Angsana New" panose="02020603050405020304" pitchFamily="18" charset="-34"/>
            </a:endParaRPr>
          </a:p>
          <a:p>
            <a:pPr indent="1588">
              <a:lnSpc>
                <a:spcPct val="100000"/>
              </a:lnSpc>
              <a:spcBef>
                <a:spcPts val="0"/>
              </a:spcBef>
              <a:buNone/>
            </a:pPr>
            <a:r>
              <a:rPr lang="en-US" sz="19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2.7 How do you increase the competitiveness of the institution?</a:t>
            </a:r>
            <a:endParaRPr lang="th-TH" sz="1900" dirty="0">
              <a:latin typeface="Angsana New" panose="02020603050405020304" pitchFamily="18" charset="-34"/>
              <a:cs typeface="Angsana New" panose="02020603050405020304" pitchFamily="18" charset="-34"/>
            </a:endParaRPr>
          </a:p>
          <a:p>
            <a:pPr indent="1588">
              <a:lnSpc>
                <a:spcPct val="100000"/>
              </a:lnSpc>
              <a:spcBef>
                <a:spcPts val="0"/>
              </a:spcBef>
              <a:buNone/>
            </a:pPr>
            <a:r>
              <a:rPr lang="en-US" sz="19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2.8 Does your institution have a project to offer doctoral programs? If open, which branch will open?</a:t>
            </a:r>
            <a:endParaRPr lang="th-TH" sz="1900" dirty="0">
              <a:latin typeface="Angsana New" panose="02020603050405020304" pitchFamily="18" charset="-34"/>
              <a:cs typeface="Angsana New" panose="02020603050405020304" pitchFamily="18" charset="-34"/>
            </a:endParaRPr>
          </a:p>
          <a:p>
            <a:pPr indent="1588">
              <a:lnSpc>
                <a:spcPct val="100000"/>
              </a:lnSpc>
              <a:spcBef>
                <a:spcPts val="0"/>
              </a:spcBef>
              <a:buNone/>
            </a:pPr>
            <a:r>
              <a:rPr lang="en-US" sz="19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2.9 How does your institution prepare before entering the ASEAN Economic Community?</a:t>
            </a:r>
            <a:endParaRPr lang="th-TH" sz="1900" dirty="0">
              <a:latin typeface="Angsana New" panose="02020603050405020304" pitchFamily="18" charset="-34"/>
              <a:cs typeface="Angsana New" panose="02020603050405020304" pitchFamily="18" charset="-34"/>
            </a:endParaRPr>
          </a:p>
          <a:p>
            <a:pPr indent="1588">
              <a:lnSpc>
                <a:spcPct val="100000"/>
              </a:lnSpc>
              <a:spcBef>
                <a:spcPts val="0"/>
              </a:spcBef>
              <a:buNone/>
            </a:pPr>
            <a:r>
              <a:rPr lang="en-US" sz="19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2.10 What percentage of graduates of the institute get jobs that match the fields they graduated from?</a:t>
            </a:r>
            <a:endParaRPr lang="th-TH" sz="1900" dirty="0">
              <a:latin typeface="Angsana New" panose="02020603050405020304" pitchFamily="18" charset="-34"/>
              <a:cs typeface="Angsana New" panose="02020603050405020304" pitchFamily="18" charset="-34"/>
            </a:endParaRPr>
          </a:p>
          <a:p>
            <a:pPr>
              <a:lnSpc>
                <a:spcPct val="100000"/>
              </a:lnSpc>
              <a:spcBef>
                <a:spcPts val="0"/>
              </a:spcBef>
              <a:buFont typeface="Symbol" panose="05050102010706020507" pitchFamily="18" charset="2"/>
              <a:buChar char="·"/>
            </a:pPr>
            <a:r>
              <a:rPr lang="en-US" sz="19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Part 3 (Interview Form, Open-ended Questions)</a:t>
            </a:r>
            <a:endParaRPr lang="en-US" sz="1900" dirty="0">
              <a:latin typeface="Angsana New" panose="02020603050405020304" pitchFamily="18" charset="-34"/>
              <a:cs typeface="Angsana New" panose="02020603050405020304" pitchFamily="18" charset="-34"/>
            </a:endParaRPr>
          </a:p>
          <a:p>
            <a:pPr marL="0" indent="230188">
              <a:lnSpc>
                <a:spcPct val="100000"/>
              </a:lnSpc>
              <a:spcBef>
                <a:spcPts val="0"/>
              </a:spcBef>
              <a:buNone/>
            </a:pPr>
            <a:r>
              <a:rPr lang="en-US" sz="19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It is an interview form that is added to the important content, emphasizing ideas, suggestions, not facts, such as what you think the form of education in the future should be.</a:t>
            </a:r>
            <a:r>
              <a:rPr lang="th-TH" sz="1900" dirty="0">
                <a:latin typeface="Angsana New" panose="02020603050405020304" pitchFamily="18" charset="-34"/>
                <a:cs typeface="Angsana New" panose="02020603050405020304" pitchFamily="18" charset="-34"/>
              </a:rPr>
              <a:t>...........</a:t>
            </a:r>
          </a:p>
          <a:p>
            <a:pPr>
              <a:lnSpc>
                <a:spcPct val="100000"/>
              </a:lnSpc>
              <a:spcBef>
                <a:spcPts val="0"/>
              </a:spcBef>
              <a:buNone/>
            </a:pPr>
            <a:endParaRPr lang="th-TH" sz="1900" dirty="0">
              <a:latin typeface="Angsana New" panose="02020603050405020304" pitchFamily="18" charset="-34"/>
              <a:cs typeface="Angsana New" panose="02020603050405020304" pitchFamily="18" charset="-34"/>
              <a:sym typeface="Symbol" panose="05050102010706020507" pitchFamily="18" charset="2"/>
            </a:endParaRPr>
          </a:p>
          <a:p>
            <a:pPr indent="457200">
              <a:lnSpc>
                <a:spcPct val="100000"/>
              </a:lnSpc>
              <a:spcBef>
                <a:spcPts val="0"/>
              </a:spcBef>
              <a:buNone/>
            </a:pPr>
            <a:endParaRPr lang="en-US" sz="19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7137505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C8C987D-D866-44AB-B3DD-86EF2B4F41BF}"/>
              </a:ext>
            </a:extLst>
          </p:cNvPr>
          <p:cNvSpPr>
            <a:spLocks noGrp="1"/>
          </p:cNvSpPr>
          <p:nvPr>
            <p:ph type="title"/>
          </p:nvPr>
        </p:nvSpPr>
        <p:spPr>
          <a:xfrm>
            <a:off x="857153" y="0"/>
            <a:ext cx="10346466" cy="727970"/>
          </a:xfrm>
        </p:spPr>
        <p:txBody>
          <a:bodyPr>
            <a:normAutofit fontScale="90000"/>
          </a:bodyPr>
          <a:lstStyle/>
          <a:p>
            <a:pPr algn="ctr"/>
            <a:br>
              <a:rPr lang="en-US" sz="3200" b="1" dirty="0">
                <a:latin typeface="Angsana New" panose="02020603050405020304" pitchFamily="18" charset="-34"/>
                <a:cs typeface="Angsana New" panose="02020603050405020304" pitchFamily="18" charset="-34"/>
              </a:rPr>
            </a:br>
            <a:r>
              <a:rPr lang="en-US" sz="3200" b="1" dirty="0">
                <a:latin typeface="Angsana New" panose="02020603050405020304" pitchFamily="18" charset="-34"/>
                <a:cs typeface="Angsana New" panose="02020603050405020304" pitchFamily="18" charset="-34"/>
              </a:rPr>
              <a:t>5. </a:t>
            </a:r>
            <a:r>
              <a:rPr lang="en-US" sz="1800" dirty="0">
                <a:solidFill>
                  <a:srgbClr val="202124"/>
                </a:solidFill>
                <a:effectLst/>
                <a:latin typeface="inherit"/>
                <a:ea typeface="Calibri" panose="020F0502020204030204" pitchFamily="34" charset="0"/>
                <a:cs typeface="Cordia New" panose="020B0304020202020204" pitchFamily="34" charset="-34"/>
              </a:rPr>
              <a:t>Techniques for investigating research tools</a:t>
            </a:r>
            <a:br>
              <a:rPr lang="th-TH" sz="3200" b="1" dirty="0">
                <a:latin typeface="Angsana New" panose="02020603050405020304" pitchFamily="18" charset="-34"/>
                <a:cs typeface="Angsana New" panose="02020603050405020304" pitchFamily="18" charset="-34"/>
              </a:rPr>
            </a:br>
            <a:endParaRPr lang="en-US" sz="32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71984AE7-BF27-4392-A5CE-430765B9A4DB}"/>
              </a:ext>
            </a:extLst>
          </p:cNvPr>
          <p:cNvSpPr>
            <a:spLocks noGrp="1"/>
          </p:cNvSpPr>
          <p:nvPr>
            <p:ph idx="1"/>
          </p:nvPr>
        </p:nvSpPr>
        <p:spPr>
          <a:xfrm>
            <a:off x="397163" y="727970"/>
            <a:ext cx="11330239" cy="5515812"/>
          </a:xfrm>
        </p:spPr>
        <p:txBody>
          <a:bodyPr>
            <a:noAutofit/>
          </a:bodyPr>
          <a:lstStyle/>
          <a:p>
            <a:pPr marL="0" indent="0">
              <a:lnSpc>
                <a:spcPct val="100000"/>
              </a:lnSpc>
              <a:spcBef>
                <a:spcPts val="0"/>
              </a:spcBef>
              <a:buNone/>
            </a:pPr>
            <a:r>
              <a:rPr lang="en-US" sz="1800" b="1" dirty="0">
                <a:latin typeface="Angsana New" panose="02020603050405020304" pitchFamily="18" charset="-34"/>
                <a:cs typeface="Angsana New" panose="02020603050405020304" pitchFamily="18" charset="-34"/>
              </a:rPr>
              <a:t>5.1 </a:t>
            </a: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Features of research tools</a:t>
            </a:r>
            <a:endParaRPr lang="th-TH" sz="1800" b="1" dirty="0">
              <a:latin typeface="Angsana New" panose="02020603050405020304" pitchFamily="18" charset="-34"/>
              <a:cs typeface="Angsana New" panose="02020603050405020304" pitchFamily="18" charset="-34"/>
            </a:endParaRPr>
          </a:p>
          <a:p>
            <a:pPr>
              <a:lnSpc>
                <a:spcPct val="100000"/>
              </a:lnSpc>
              <a:spcBef>
                <a:spcPts val="0"/>
              </a:spcBef>
            </a:pPr>
            <a:endParaRPr lang="th-TH" sz="1800" dirty="0">
              <a:latin typeface="Angsana New" panose="02020603050405020304" pitchFamily="18" charset="-34"/>
              <a:cs typeface="Angsana New" panose="02020603050405020304" pitchFamily="18" charset="-34"/>
            </a:endParaRPr>
          </a:p>
          <a:p>
            <a:pPr>
              <a:lnSpc>
                <a:spcPct val="100000"/>
              </a:lnSpc>
              <a:spcBef>
                <a:spcPts val="0"/>
              </a:spcBef>
            </a:pPr>
            <a:r>
              <a:rPr lang="en-US" sz="1800" dirty="0">
                <a:solidFill>
                  <a:srgbClr val="202124"/>
                </a:solidFill>
                <a:latin typeface="Angsana New" panose="02020603050405020304" pitchFamily="18" charset="-34"/>
                <a:ea typeface="Calibri" panose="020F0502020204030204" pitchFamily="34" charset="0"/>
                <a:cs typeface="Angsana New" panose="02020603050405020304" pitchFamily="18" charset="-34"/>
              </a:rPr>
              <a:t>G</a:t>
            </a: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ood research tool It should have the following 6 qualities:</a:t>
            </a:r>
            <a:endParaRPr lang="en-US" sz="1800" dirty="0">
              <a:latin typeface="Angsana New" panose="02020603050405020304" pitchFamily="18" charset="-34"/>
              <a:cs typeface="Angsana New" panose="02020603050405020304" pitchFamily="18" charset="-34"/>
            </a:endParaRPr>
          </a:p>
          <a:p>
            <a:pPr>
              <a:lnSpc>
                <a:spcPct val="100000"/>
              </a:lnSpc>
              <a:spcBef>
                <a:spcPts val="0"/>
              </a:spcBef>
            </a:pPr>
            <a:r>
              <a:rPr lang="en-US" sz="1800" b="1" dirty="0">
                <a:latin typeface="Angsana New" panose="02020603050405020304" pitchFamily="18" charset="-34"/>
                <a:cs typeface="Angsana New" panose="02020603050405020304" pitchFamily="18" charset="-34"/>
              </a:rPr>
              <a:t>1. Validity</a:t>
            </a:r>
            <a:endParaRPr lang="th-TH" sz="1800" b="1" dirty="0">
              <a:latin typeface="Angsana New" panose="02020603050405020304" pitchFamily="18" charset="-34"/>
              <a:cs typeface="Angsana New" panose="02020603050405020304" pitchFamily="18" charset="-34"/>
            </a:endParaRPr>
          </a:p>
          <a:p>
            <a:pPr marL="0" indent="0" defTabSz="514350">
              <a:lnSpc>
                <a:spcPct val="100000"/>
              </a:lnSpc>
              <a:spcBef>
                <a:spcPts val="0"/>
              </a:spcBef>
              <a:buNone/>
            </a:pPr>
            <a:r>
              <a:rPr lang="th-TH" sz="1800" dirty="0">
                <a:latin typeface="Angsana New" panose="02020603050405020304" pitchFamily="18" charset="-34"/>
                <a:cs typeface="Angsana New" panose="02020603050405020304" pitchFamily="18" charset="-34"/>
              </a:rPr>
              <a:t>	</a:t>
            </a: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The validity of research tools means each item in the questionnaire used to collect research data. Able to measure variables according to objectives the content of the question covers the subject matter that the researcher wants to know. High-precision tools will enable the researcher to collect the data to be measured accurately and honestly. (</a:t>
            </a:r>
            <a:r>
              <a:rPr lang="en-US" sz="1800" dirty="0" err="1">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Kiatsuda</a:t>
            </a: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a:t>
            </a:r>
            <a:r>
              <a:rPr lang="en-US" sz="1800" dirty="0" err="1">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Srisuk</a:t>
            </a: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2009; </a:t>
            </a:r>
            <a:r>
              <a:rPr lang="en-US" sz="1800" dirty="0" err="1">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Buntham</a:t>
            </a: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a:t>
            </a:r>
            <a:r>
              <a:rPr lang="en-US" sz="1800" dirty="0" err="1">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Kitpreedasutsusit</a:t>
            </a: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2006)</a:t>
            </a:r>
            <a:endParaRPr lang="en-US" sz="1800" dirty="0">
              <a:latin typeface="Angsana New" panose="02020603050405020304" pitchFamily="18" charset="-34"/>
              <a:cs typeface="Angsana New" panose="02020603050405020304" pitchFamily="18" charset="-34"/>
            </a:endParaRPr>
          </a:p>
          <a:p>
            <a:pPr marL="0" indent="628650">
              <a:lnSpc>
                <a:spcPct val="100000"/>
              </a:lnSpc>
              <a:spcBef>
                <a:spcPts val="0"/>
              </a:spcBef>
              <a:buNone/>
            </a:pP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The accuracy of the tools can be divided into 4 categories as follows.</a:t>
            </a:r>
            <a:endParaRPr lang="th-TH" sz="1800" dirty="0">
              <a:latin typeface="Angsana New" panose="02020603050405020304" pitchFamily="18" charset="-34"/>
              <a:cs typeface="Angsana New" panose="02020603050405020304" pitchFamily="18" charset="-34"/>
            </a:endParaRPr>
          </a:p>
          <a:p>
            <a:pPr marL="0" indent="628650">
              <a:lnSpc>
                <a:spcPct val="100000"/>
              </a:lnSpc>
              <a:spcBef>
                <a:spcPts val="0"/>
              </a:spcBef>
              <a:buNone/>
            </a:pPr>
            <a:r>
              <a:rPr lang="en-US" sz="1800" i="1" dirty="0">
                <a:latin typeface="Angsana New" panose="02020603050405020304" pitchFamily="18" charset="-34"/>
                <a:cs typeface="Angsana New" panose="02020603050405020304" pitchFamily="18" charset="-34"/>
              </a:rPr>
              <a:t>1.1</a:t>
            </a:r>
            <a:r>
              <a:rPr lang="th-TH" sz="1800" i="1" dirty="0">
                <a:latin typeface="Angsana New" panose="02020603050405020304" pitchFamily="18" charset="-34"/>
                <a:cs typeface="Angsana New" panose="02020603050405020304" pitchFamily="18" charset="-34"/>
              </a:rPr>
              <a:t> </a:t>
            </a:r>
            <a:r>
              <a:rPr lang="en-US" sz="1800" i="1" dirty="0">
                <a:latin typeface="Angsana New" panose="02020603050405020304" pitchFamily="18" charset="-34"/>
                <a:cs typeface="Angsana New" panose="02020603050405020304" pitchFamily="18" charset="-34"/>
              </a:rPr>
              <a:t>Content Validity</a:t>
            </a:r>
            <a:r>
              <a:rPr lang="th-TH" sz="1800" i="1" dirty="0">
                <a:latin typeface="Angsana New" panose="02020603050405020304" pitchFamily="18" charset="-34"/>
                <a:cs typeface="Angsana New" panose="02020603050405020304" pitchFamily="18" charset="-34"/>
              </a:rPr>
              <a:t> </a:t>
            </a:r>
            <a:r>
              <a:rPr lang="en-US" sz="1800" i="1" dirty="0">
                <a:latin typeface="Angsana New" panose="02020603050405020304" pitchFamily="18" charset="-34"/>
                <a:cs typeface="Angsana New" panose="02020603050405020304" pitchFamily="18" charset="-34"/>
              </a:rPr>
              <a:t>; </a:t>
            </a: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Tools or questions that can be used to directly measure the variables that the researcher wants to study. Covering important content in the subject you want to study, such as the Leadership Assessment Each question must be used to measure leadership only. management quality measurement form Each question must only measure the quality of management. Therefore, it is called a tool or a question that is accurate in terms of content. This question can be adapted from theory. or related research as the following table;</a:t>
            </a:r>
            <a:endParaRPr lang="th-TH" sz="1800" dirty="0">
              <a:latin typeface="Angsana New" panose="02020603050405020304" pitchFamily="18" charset="-34"/>
              <a:cs typeface="Angsana New" panose="02020603050405020304" pitchFamily="18" charset="-34"/>
            </a:endParaRPr>
          </a:p>
          <a:p>
            <a:pPr marL="0" indent="573088">
              <a:lnSpc>
                <a:spcPct val="100000"/>
              </a:lnSpc>
              <a:spcBef>
                <a:spcPts val="0"/>
              </a:spcBef>
              <a:buNone/>
            </a:pPr>
            <a:r>
              <a:rPr lang="en-US" sz="1800" b="1" dirty="0">
                <a:latin typeface="Angsana New" panose="02020603050405020304" pitchFamily="18" charset="-34"/>
                <a:cs typeface="Angsana New" panose="02020603050405020304" pitchFamily="18" charset="-34"/>
              </a:rPr>
              <a:t>Table  </a:t>
            </a:r>
            <a:r>
              <a:rPr lang="en-US" sz="1800" dirty="0">
                <a:latin typeface="Angsana New" panose="02020603050405020304" pitchFamily="18" charset="-34"/>
                <a:cs typeface="Angsana New" panose="02020603050405020304" pitchFamily="18" charset="-34"/>
              </a:rPr>
              <a:t>Content validity</a:t>
            </a:r>
            <a:endParaRPr lang="th-TH" sz="1800" dirty="0">
              <a:latin typeface="Angsana New" panose="02020603050405020304" pitchFamily="18" charset="-34"/>
              <a:cs typeface="Angsana New" panose="02020603050405020304" pitchFamily="18" charset="-34"/>
            </a:endParaRPr>
          </a:p>
          <a:p>
            <a:pPr marL="0" indent="0">
              <a:lnSpc>
                <a:spcPct val="100000"/>
              </a:lnSpc>
              <a:spcBef>
                <a:spcPts val="0"/>
              </a:spcBef>
              <a:buNone/>
            </a:pPr>
            <a:endParaRPr lang="th-TH" sz="1800" dirty="0">
              <a:latin typeface="Angsana New" panose="02020603050405020304" pitchFamily="18" charset="-34"/>
              <a:cs typeface="Angsana New" panose="02020603050405020304" pitchFamily="18" charset="-34"/>
            </a:endParaRPr>
          </a:p>
          <a:p>
            <a:pPr>
              <a:lnSpc>
                <a:spcPct val="100000"/>
              </a:lnSpc>
              <a:spcBef>
                <a:spcPts val="0"/>
              </a:spcBef>
            </a:pPr>
            <a:endParaRPr lang="th-TH" sz="1800" dirty="0">
              <a:latin typeface="Angsana New" panose="02020603050405020304" pitchFamily="18" charset="-34"/>
              <a:cs typeface="Angsana New" panose="02020603050405020304" pitchFamily="18" charset="-34"/>
            </a:endParaRPr>
          </a:p>
          <a:p>
            <a:pPr>
              <a:lnSpc>
                <a:spcPct val="100000"/>
              </a:lnSpc>
              <a:spcBef>
                <a:spcPts val="0"/>
              </a:spcBef>
            </a:pPr>
            <a:endParaRPr lang="th-TH" sz="1800" dirty="0">
              <a:latin typeface="Angsana New" panose="02020603050405020304" pitchFamily="18" charset="-34"/>
              <a:cs typeface="Angsana New" panose="02020603050405020304" pitchFamily="18" charset="-34"/>
            </a:endParaRPr>
          </a:p>
          <a:p>
            <a:pPr>
              <a:lnSpc>
                <a:spcPct val="100000"/>
              </a:lnSpc>
              <a:spcBef>
                <a:spcPts val="0"/>
              </a:spcBef>
            </a:pPr>
            <a:endParaRPr lang="th-TH" sz="1800" dirty="0">
              <a:latin typeface="Angsana New" panose="02020603050405020304" pitchFamily="18" charset="-34"/>
              <a:cs typeface="Angsana New" panose="02020603050405020304" pitchFamily="18" charset="-34"/>
            </a:endParaRPr>
          </a:p>
          <a:p>
            <a:pPr>
              <a:lnSpc>
                <a:spcPct val="100000"/>
              </a:lnSpc>
              <a:spcBef>
                <a:spcPts val="0"/>
              </a:spcBef>
            </a:pPr>
            <a:endParaRPr lang="en-US" sz="1800" dirty="0">
              <a:latin typeface="Angsana New" panose="02020603050405020304" pitchFamily="18" charset="-34"/>
              <a:cs typeface="Angsana New" panose="02020603050405020304" pitchFamily="18" charset="-34"/>
            </a:endParaRPr>
          </a:p>
          <a:p>
            <a:pPr>
              <a:lnSpc>
                <a:spcPct val="100000"/>
              </a:lnSpc>
              <a:spcBef>
                <a:spcPts val="0"/>
              </a:spcBef>
            </a:pPr>
            <a:endParaRPr lang="en-US" sz="1800" dirty="0">
              <a:latin typeface="Angsana New" panose="02020603050405020304" pitchFamily="18" charset="-34"/>
              <a:cs typeface="Angsana New" panose="02020603050405020304" pitchFamily="18" charset="-34"/>
            </a:endParaRPr>
          </a:p>
          <a:p>
            <a:pPr marL="0" indent="396875">
              <a:lnSpc>
                <a:spcPct val="100000"/>
              </a:lnSpc>
              <a:spcBef>
                <a:spcPts val="0"/>
              </a:spcBef>
              <a:buNone/>
            </a:pPr>
            <a:r>
              <a:rPr lang="en-US" sz="1800" i="1" dirty="0">
                <a:latin typeface="Angsana New" panose="02020603050405020304" pitchFamily="18" charset="-34"/>
                <a:cs typeface="Angsana New" panose="02020603050405020304" pitchFamily="18" charset="-34"/>
              </a:rPr>
              <a:t>2. Construct Validity</a:t>
            </a:r>
            <a:r>
              <a:rPr lang="th-TH" sz="1800" i="1" dirty="0">
                <a:latin typeface="Angsana New" panose="02020603050405020304" pitchFamily="18" charset="-34"/>
                <a:cs typeface="Angsana New" panose="02020603050405020304" pitchFamily="18" charset="-34"/>
              </a:rPr>
              <a:t> </a:t>
            </a:r>
            <a:r>
              <a:rPr lang="en-US" sz="1800" i="1" dirty="0">
                <a:latin typeface="Angsana New" panose="02020603050405020304" pitchFamily="18" charset="-34"/>
                <a:cs typeface="Angsana New" panose="02020603050405020304" pitchFamily="18" charset="-34"/>
              </a:rPr>
              <a:t>; </a:t>
            </a:r>
            <a:r>
              <a:rPr lang="en-US" sz="18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Tools or questions that can be used to measure the variables that the researcher wants to study in every component according to the theory. or the structure that should be, such as Kotter's view of leadership during the years 1990-1999 (Kotter, 1990-1999), looking at leadership as a process. The components can be classified as follows.</a:t>
            </a:r>
            <a:endParaRPr lang="th-TH" sz="1800" dirty="0">
              <a:latin typeface="Angsana New" panose="02020603050405020304" pitchFamily="18" charset="-34"/>
              <a:cs typeface="Angsana New" panose="02020603050405020304" pitchFamily="18" charset="-34"/>
            </a:endParaRPr>
          </a:p>
          <a:p>
            <a:pPr>
              <a:lnSpc>
                <a:spcPct val="100000"/>
              </a:lnSpc>
              <a:spcBef>
                <a:spcPts val="0"/>
              </a:spcBef>
            </a:pPr>
            <a:endParaRPr lang="en-US" sz="18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FAA57CD4-0788-40B2-92AA-A46E8C237373}"/>
              </a:ext>
            </a:extLst>
          </p:cNvPr>
          <p:cNvGraphicFramePr>
            <a:graphicFrameLocks noGrp="1"/>
          </p:cNvGraphicFramePr>
          <p:nvPr/>
        </p:nvGraphicFramePr>
        <p:xfrm>
          <a:off x="857153" y="4421425"/>
          <a:ext cx="10010775" cy="1285240"/>
        </p:xfrm>
        <a:graphic>
          <a:graphicData uri="http://schemas.openxmlformats.org/drawingml/2006/table">
            <a:tbl>
              <a:tblPr firstRow="1" bandRow="1">
                <a:tableStyleId>{5DA37D80-6434-44D0-A028-1B22A696006F}</a:tableStyleId>
              </a:tblPr>
              <a:tblGrid>
                <a:gridCol w="3344511">
                  <a:extLst>
                    <a:ext uri="{9D8B030D-6E8A-4147-A177-3AD203B41FA5}">
                      <a16:colId xmlns:a16="http://schemas.microsoft.com/office/drawing/2014/main" val="1198632793"/>
                    </a:ext>
                  </a:extLst>
                </a:gridCol>
                <a:gridCol w="6666264">
                  <a:extLst>
                    <a:ext uri="{9D8B030D-6E8A-4147-A177-3AD203B41FA5}">
                      <a16:colId xmlns:a16="http://schemas.microsoft.com/office/drawing/2014/main" val="1726915103"/>
                    </a:ext>
                  </a:extLst>
                </a:gridCol>
              </a:tblGrid>
              <a:tr h="370840">
                <a:tc>
                  <a:txBody>
                    <a:bodyPr/>
                    <a:lstStyle/>
                    <a:p>
                      <a:pPr algn="ctr"/>
                      <a:r>
                        <a:rPr lang="en-US" dirty="0">
                          <a:latin typeface="Angsana New" panose="02020603050405020304" pitchFamily="18" charset="-34"/>
                          <a:cs typeface="Angsana New" panose="02020603050405020304" pitchFamily="18" charset="-34"/>
                        </a:rPr>
                        <a:t>Variable to measure</a:t>
                      </a:r>
                    </a:p>
                  </a:txBody>
                  <a:tcPr/>
                </a:tc>
                <a:tc>
                  <a:txBody>
                    <a:bodyPr/>
                    <a:lstStyle/>
                    <a:p>
                      <a:pPr algn="ctr"/>
                      <a:r>
                        <a:rPr lang="en-US" dirty="0">
                          <a:latin typeface="Angsana New" panose="02020603050405020304" pitchFamily="18" charset="-34"/>
                          <a:cs typeface="Angsana New" panose="02020603050405020304" pitchFamily="18" charset="-34"/>
                        </a:rPr>
                        <a:t>Question</a:t>
                      </a:r>
                    </a:p>
                  </a:txBody>
                  <a:tcPr/>
                </a:tc>
                <a:extLst>
                  <a:ext uri="{0D108BD9-81ED-4DB2-BD59-A6C34878D82A}">
                    <a16:rowId xmlns:a16="http://schemas.microsoft.com/office/drawing/2014/main" val="395427812"/>
                  </a:ext>
                </a:extLst>
              </a:tr>
              <a:tr h="370840">
                <a:tc>
                  <a:txBody>
                    <a:bodyPr/>
                    <a:lstStyle/>
                    <a:p>
                      <a:r>
                        <a:rPr lang="en-US" dirty="0">
                          <a:latin typeface="Angsana New" panose="02020603050405020304" pitchFamily="18" charset="-34"/>
                          <a:cs typeface="Angsana New" panose="02020603050405020304" pitchFamily="18" charset="-34"/>
                        </a:rPr>
                        <a:t>Leadership test</a:t>
                      </a:r>
                    </a:p>
                  </a:txBody>
                  <a:tcPr/>
                </a:tc>
                <a:tc>
                  <a:txBody>
                    <a:bodyPr/>
                    <a:lstStyle/>
                    <a:p>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a:t>
                      </a:r>
                      <a:r>
                        <a:rPr lang="en-US" sz="1800" kern="1200" dirty="0">
                          <a:solidFill>
                            <a:schemeClr val="tx1"/>
                          </a:solidFill>
                          <a:effectLst/>
                          <a:latin typeface="Angsana New" panose="02020603050405020304" pitchFamily="18" charset="-34"/>
                          <a:ea typeface="+mn-ea"/>
                          <a:cs typeface="Angsana New" panose="02020603050405020304" pitchFamily="18" charset="-34"/>
                        </a:rPr>
                        <a:t>You show exemplary values ​​to the organization. </a:t>
                      </a:r>
                      <a:r>
                        <a:rPr lang="th-TH" dirty="0">
                          <a:latin typeface="Angsana New" panose="02020603050405020304" pitchFamily="18" charset="-34"/>
                          <a:cs typeface="Angsana New" panose="02020603050405020304" pitchFamily="18" charset="-34"/>
                        </a:rPr>
                        <a:t>(</a:t>
                      </a:r>
                      <a:r>
                        <a:rPr lang="en-US" dirty="0">
                          <a:latin typeface="Angsana New" panose="02020603050405020304" pitchFamily="18" charset="-34"/>
                          <a:cs typeface="Angsana New" panose="02020603050405020304" pitchFamily="18" charset="-34"/>
                        </a:rPr>
                        <a:t>Model Values)</a:t>
                      </a:r>
                    </a:p>
                    <a:p>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a:t>
                      </a:r>
                      <a:r>
                        <a:rPr lang="en-US" sz="1800" kern="1200" dirty="0">
                          <a:solidFill>
                            <a:schemeClr val="tx1"/>
                          </a:solidFill>
                          <a:effectLst/>
                          <a:latin typeface="Angsana New" panose="02020603050405020304" pitchFamily="18" charset="-34"/>
                          <a:ea typeface="+mn-ea"/>
                          <a:cs typeface="Angsana New" panose="02020603050405020304" pitchFamily="18" charset="-34"/>
                        </a:rPr>
                        <a:t>Your work focuses on results (End Value) that happen to the company. and all employees</a:t>
                      </a:r>
                      <a:endParaRPr lang="th-TH" dirty="0">
                        <a:latin typeface="Angsana New" panose="02020603050405020304" pitchFamily="18" charset="-34"/>
                        <a:cs typeface="Angsana New" panose="02020603050405020304" pitchFamily="18" charset="-34"/>
                      </a:endParaRPr>
                    </a:p>
                    <a:p>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a:t>
                      </a:r>
                      <a:r>
                        <a:rPr lang="en-US" sz="1800" kern="1200" dirty="0">
                          <a:solidFill>
                            <a:schemeClr val="tx1"/>
                          </a:solidFill>
                          <a:effectLst/>
                          <a:latin typeface="Angsana New" panose="02020603050405020304" pitchFamily="18" charset="-34"/>
                          <a:ea typeface="+mn-ea"/>
                          <a:cs typeface="Angsana New" panose="02020603050405020304" pitchFamily="18" charset="-34"/>
                        </a:rPr>
                        <a:t>Influencers lead to positive outcomes for their followers.</a:t>
                      </a:r>
                      <a:endParaRPr lang="en-US"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480998035"/>
                  </a:ext>
                </a:extLst>
              </a:tr>
            </a:tbl>
          </a:graphicData>
        </a:graphic>
      </p:graphicFrame>
    </p:spTree>
    <p:extLst>
      <p:ext uri="{BB962C8B-B14F-4D97-AF65-F5344CB8AC3E}">
        <p14:creationId xmlns:p14="http://schemas.microsoft.com/office/powerpoint/2010/main" val="16788961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179539D-C076-4C0B-8729-9C5DB79568B3}"/>
              </a:ext>
            </a:extLst>
          </p:cNvPr>
          <p:cNvSpPr>
            <a:spLocks noGrp="1"/>
          </p:cNvSpPr>
          <p:nvPr>
            <p:ph type="title"/>
          </p:nvPr>
        </p:nvSpPr>
        <p:spPr>
          <a:xfrm>
            <a:off x="840507" y="350981"/>
            <a:ext cx="10215420" cy="660111"/>
          </a:xfrm>
        </p:spPr>
        <p:txBody>
          <a:bodyPr>
            <a:normAutofit/>
          </a:bodyPr>
          <a:lstStyle/>
          <a:p>
            <a:r>
              <a:rPr lang="en-US" sz="2400" b="1" dirty="0">
                <a:latin typeface="Angsana New" panose="02020603050405020304" pitchFamily="18" charset="-34"/>
                <a:cs typeface="Angsana New" panose="02020603050405020304" pitchFamily="18" charset="-34"/>
              </a:rPr>
              <a:t>Table </a:t>
            </a:r>
            <a:r>
              <a:rPr lang="en-US" sz="2400" dirty="0">
                <a:latin typeface="Angsana New" panose="02020603050405020304" pitchFamily="18" charset="-34"/>
                <a:cs typeface="Angsana New" panose="02020603050405020304" pitchFamily="18" charset="-34"/>
              </a:rPr>
              <a:t>Structural integrity</a:t>
            </a:r>
          </a:p>
        </p:txBody>
      </p:sp>
      <p:graphicFrame>
        <p:nvGraphicFramePr>
          <p:cNvPr id="4" name="ตาราง 4">
            <a:extLst>
              <a:ext uri="{FF2B5EF4-FFF2-40B4-BE49-F238E27FC236}">
                <a16:creationId xmlns:a16="http://schemas.microsoft.com/office/drawing/2014/main" id="{4B095E7A-66D9-47A8-83F9-C05270E6A975}"/>
              </a:ext>
            </a:extLst>
          </p:cNvPr>
          <p:cNvGraphicFramePr>
            <a:graphicFrameLocks noGrp="1"/>
          </p:cNvGraphicFramePr>
          <p:nvPr/>
        </p:nvGraphicFramePr>
        <p:xfrm>
          <a:off x="840507" y="887267"/>
          <a:ext cx="9707750" cy="5852160"/>
        </p:xfrm>
        <a:graphic>
          <a:graphicData uri="http://schemas.openxmlformats.org/drawingml/2006/table">
            <a:tbl>
              <a:tblPr firstRow="1" bandRow="1">
                <a:tableStyleId>{F5AB1C69-6EDB-4FF4-983F-18BD219EF322}</a:tableStyleId>
              </a:tblPr>
              <a:tblGrid>
                <a:gridCol w="3704043">
                  <a:extLst>
                    <a:ext uri="{9D8B030D-6E8A-4147-A177-3AD203B41FA5}">
                      <a16:colId xmlns:a16="http://schemas.microsoft.com/office/drawing/2014/main" val="1102122369"/>
                    </a:ext>
                  </a:extLst>
                </a:gridCol>
                <a:gridCol w="6003707">
                  <a:extLst>
                    <a:ext uri="{9D8B030D-6E8A-4147-A177-3AD203B41FA5}">
                      <a16:colId xmlns:a16="http://schemas.microsoft.com/office/drawing/2014/main" val="776270815"/>
                    </a:ext>
                  </a:extLst>
                </a:gridCol>
              </a:tblGrid>
              <a:tr h="332211">
                <a:tc>
                  <a:txBody>
                    <a:bodyPr/>
                    <a:lstStyle/>
                    <a:p>
                      <a:pPr algn="ctr"/>
                      <a:r>
                        <a:rPr lang="en-US" sz="2000" dirty="0">
                          <a:solidFill>
                            <a:schemeClr val="tx1"/>
                          </a:solidFill>
                          <a:latin typeface="Angsana New" panose="02020603050405020304" pitchFamily="18" charset="-34"/>
                          <a:cs typeface="Angsana New" panose="02020603050405020304" pitchFamily="18" charset="-34"/>
                        </a:rPr>
                        <a:t>Leadership as a process</a:t>
                      </a:r>
                    </a:p>
                  </a:txBody>
                  <a:tcPr/>
                </a:tc>
                <a:tc>
                  <a:txBody>
                    <a:bodyPr/>
                    <a:lstStyle/>
                    <a:p>
                      <a:pPr algn="ctr"/>
                      <a:r>
                        <a:rPr lang="en-US" sz="2000" dirty="0">
                          <a:solidFill>
                            <a:schemeClr val="tx1"/>
                          </a:solidFill>
                          <a:latin typeface="Angsana New" panose="02020603050405020304" pitchFamily="18" charset="-34"/>
                          <a:cs typeface="Angsana New" panose="02020603050405020304" pitchFamily="18" charset="-34"/>
                        </a:rPr>
                        <a:t>Structural elements</a:t>
                      </a:r>
                    </a:p>
                  </a:txBody>
                  <a:tcPr/>
                </a:tc>
                <a:extLst>
                  <a:ext uri="{0D108BD9-81ED-4DB2-BD59-A6C34878D82A}">
                    <a16:rowId xmlns:a16="http://schemas.microsoft.com/office/drawing/2014/main" val="35175925"/>
                  </a:ext>
                </a:extLst>
              </a:tr>
              <a:tr h="830526">
                <a:tc>
                  <a:txBody>
                    <a:bodyPr/>
                    <a:lstStyle/>
                    <a:p>
                      <a:r>
                        <a:rPr lang="en-US" sz="2000" dirty="0">
                          <a:solidFill>
                            <a:schemeClr val="tx1"/>
                          </a:solidFill>
                          <a:latin typeface="Angsana New" panose="02020603050405020304" pitchFamily="18" charset="-34"/>
                          <a:cs typeface="Angsana New" panose="02020603050405020304" pitchFamily="18" charset="-34"/>
                        </a:rPr>
                        <a:t>1. Establishing Direction</a:t>
                      </a:r>
                    </a:p>
                  </a:txBody>
                  <a:tcPr/>
                </a:tc>
                <a:tc>
                  <a:txBody>
                    <a:bodyPr/>
                    <a:lstStyle/>
                    <a:p>
                      <a:r>
                        <a:rPr lang="en-US" sz="2000" dirty="0">
                          <a:solidFill>
                            <a:schemeClr val="tx1"/>
                          </a:solidFill>
                          <a:latin typeface="Angsana New" panose="02020603050405020304" pitchFamily="18" charset="-34"/>
                          <a:cs typeface="Angsana New" panose="02020603050405020304" pitchFamily="18" charset="-34"/>
                        </a:rPr>
                        <a:t>1.1 </a:t>
                      </a:r>
                      <a:r>
                        <a:rPr lang="en-US" sz="2000" kern="1200" dirty="0">
                          <a:solidFill>
                            <a:schemeClr val="dk1"/>
                          </a:solidFill>
                          <a:effectLst/>
                          <a:latin typeface="Angsana New" panose="02020603050405020304" pitchFamily="18" charset="-34"/>
                          <a:ea typeface="+mn-ea"/>
                          <a:cs typeface="Angsana New" panose="02020603050405020304" pitchFamily="18" charset="-34"/>
                        </a:rPr>
                        <a:t>Clear direction, including vision, policy and strategic plan</a:t>
                      </a:r>
                      <a:endParaRPr lang="th-TH" sz="2000" dirty="0">
                        <a:solidFill>
                          <a:schemeClr val="tx1"/>
                        </a:solidFill>
                        <a:latin typeface="Angsana New" panose="02020603050405020304" pitchFamily="18" charset="-34"/>
                        <a:cs typeface="Angsana New" panose="02020603050405020304" pitchFamily="18" charset="-34"/>
                      </a:endParaRPr>
                    </a:p>
                    <a:p>
                      <a:r>
                        <a:rPr lang="en-US" sz="2000" dirty="0">
                          <a:solidFill>
                            <a:schemeClr val="tx1"/>
                          </a:solidFill>
                          <a:latin typeface="Angsana New" panose="02020603050405020304" pitchFamily="18" charset="-34"/>
                          <a:cs typeface="Angsana New" panose="02020603050405020304" pitchFamily="18" charset="-34"/>
                        </a:rPr>
                        <a:t>1.2</a:t>
                      </a:r>
                      <a:r>
                        <a:rPr lang="th-TH" sz="2000" dirty="0">
                          <a:solidFill>
                            <a:schemeClr val="tx1"/>
                          </a:solidFill>
                          <a:latin typeface="Angsana New" panose="02020603050405020304" pitchFamily="18" charset="-34"/>
                          <a:cs typeface="Angsana New" panose="02020603050405020304" pitchFamily="18" charset="-34"/>
                        </a:rPr>
                        <a:t> </a:t>
                      </a:r>
                      <a:r>
                        <a:rPr lang="en-US" sz="2000" kern="1200" dirty="0">
                          <a:solidFill>
                            <a:schemeClr val="dk1"/>
                          </a:solidFill>
                          <a:effectLst/>
                          <a:latin typeface="Angsana New" panose="02020603050405020304" pitchFamily="18" charset="-34"/>
                          <a:ea typeface="+mn-ea"/>
                          <a:cs typeface="Angsana New" panose="02020603050405020304" pitchFamily="18" charset="-34"/>
                        </a:rPr>
                        <a:t>adequate budget allocation</a:t>
                      </a:r>
                      <a:endParaRPr lang="th-TH" sz="2000" dirty="0">
                        <a:solidFill>
                          <a:schemeClr val="tx1"/>
                        </a:solidFill>
                        <a:latin typeface="Angsana New" panose="02020603050405020304" pitchFamily="18" charset="-34"/>
                        <a:cs typeface="Angsana New" panose="02020603050405020304" pitchFamily="18" charset="-34"/>
                      </a:endParaRPr>
                    </a:p>
                    <a:p>
                      <a:r>
                        <a:rPr lang="en-US" sz="2000" dirty="0">
                          <a:solidFill>
                            <a:schemeClr val="tx1"/>
                          </a:solidFill>
                          <a:latin typeface="Angsana New" panose="02020603050405020304" pitchFamily="18" charset="-34"/>
                          <a:cs typeface="Angsana New" panose="02020603050405020304" pitchFamily="18" charset="-34"/>
                        </a:rPr>
                        <a:t>1.3</a:t>
                      </a:r>
                      <a:r>
                        <a:rPr lang="th-TH" sz="2000" dirty="0">
                          <a:solidFill>
                            <a:schemeClr val="tx1"/>
                          </a:solidFill>
                          <a:latin typeface="Angsana New" panose="02020603050405020304" pitchFamily="18" charset="-34"/>
                          <a:cs typeface="Angsana New" panose="02020603050405020304" pitchFamily="18" charset="-34"/>
                        </a:rPr>
                        <a:t> </a:t>
                      </a:r>
                      <a:r>
                        <a:rPr lang="en-US" sz="2000" kern="1200" dirty="0">
                          <a:solidFill>
                            <a:schemeClr val="dk1"/>
                          </a:solidFill>
                          <a:effectLst/>
                          <a:latin typeface="Angsana New" panose="02020603050405020304" pitchFamily="18" charset="-34"/>
                          <a:ea typeface="+mn-ea"/>
                          <a:cs typeface="Angsana New" panose="02020603050405020304" pitchFamily="18" charset="-34"/>
                        </a:rPr>
                        <a:t>convenient financial system</a:t>
                      </a:r>
                      <a:endParaRPr lang="en-US" sz="20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091207490"/>
                  </a:ext>
                </a:extLst>
              </a:tr>
              <a:tr h="1328842">
                <a:tc>
                  <a:txBody>
                    <a:bodyPr/>
                    <a:lstStyle/>
                    <a:p>
                      <a:r>
                        <a:rPr lang="en-US" sz="2000" dirty="0">
                          <a:solidFill>
                            <a:schemeClr val="tx1"/>
                          </a:solidFill>
                          <a:latin typeface="Angsana New" panose="02020603050405020304" pitchFamily="18" charset="-34"/>
                          <a:cs typeface="Angsana New" panose="02020603050405020304" pitchFamily="18" charset="-34"/>
                        </a:rPr>
                        <a:t>2.</a:t>
                      </a:r>
                      <a:r>
                        <a:rPr lang="th-TH" sz="2000" dirty="0">
                          <a:solidFill>
                            <a:schemeClr val="tx1"/>
                          </a:solidFill>
                          <a:latin typeface="Angsana New" panose="02020603050405020304" pitchFamily="18" charset="-34"/>
                          <a:cs typeface="Angsana New" panose="02020603050405020304" pitchFamily="18" charset="-34"/>
                        </a:rPr>
                        <a:t> </a:t>
                      </a:r>
                      <a:r>
                        <a:rPr lang="en-US" sz="2000" dirty="0">
                          <a:solidFill>
                            <a:schemeClr val="tx1"/>
                          </a:solidFill>
                          <a:latin typeface="Angsana New" panose="02020603050405020304" pitchFamily="18" charset="-34"/>
                          <a:cs typeface="Angsana New" panose="02020603050405020304" pitchFamily="18" charset="-34"/>
                        </a:rPr>
                        <a:t>Aligning People</a:t>
                      </a:r>
                    </a:p>
                  </a:txBody>
                  <a:tcPr/>
                </a:tc>
                <a:tc>
                  <a:txBody>
                    <a:bodyPr/>
                    <a:lstStyle/>
                    <a:p>
                      <a:r>
                        <a:rPr lang="en-US" sz="2000" dirty="0">
                          <a:solidFill>
                            <a:schemeClr val="tx1"/>
                          </a:solidFill>
                          <a:latin typeface="Angsana New" panose="02020603050405020304" pitchFamily="18" charset="-34"/>
                          <a:cs typeface="Angsana New" panose="02020603050405020304" pitchFamily="18" charset="-34"/>
                        </a:rPr>
                        <a:t>2.1</a:t>
                      </a:r>
                      <a:r>
                        <a:rPr lang="th-TH" sz="2000" dirty="0">
                          <a:solidFill>
                            <a:schemeClr val="tx1"/>
                          </a:solidFill>
                          <a:latin typeface="Angsana New" panose="02020603050405020304" pitchFamily="18" charset="-34"/>
                          <a:cs typeface="Angsana New" panose="02020603050405020304" pitchFamily="18" charset="-34"/>
                        </a:rPr>
                        <a:t> </a:t>
                      </a:r>
                      <a:r>
                        <a:rPr lang="en-US" sz="2000" kern="1200" dirty="0">
                          <a:solidFill>
                            <a:schemeClr val="dk1"/>
                          </a:solidFill>
                          <a:effectLst/>
                          <a:latin typeface="Angsana New" panose="02020603050405020304" pitchFamily="18" charset="-34"/>
                          <a:ea typeface="+mn-ea"/>
                          <a:cs typeface="Angsana New" panose="02020603050405020304" pitchFamily="18" charset="-34"/>
                        </a:rPr>
                        <a:t>enough manpower</a:t>
                      </a:r>
                      <a:endParaRPr lang="th-TH" sz="2000" dirty="0">
                        <a:solidFill>
                          <a:schemeClr val="tx1"/>
                        </a:solidFill>
                        <a:latin typeface="Angsana New" panose="02020603050405020304" pitchFamily="18" charset="-34"/>
                        <a:cs typeface="Angsana New" panose="02020603050405020304" pitchFamily="18" charset="-34"/>
                      </a:endParaRPr>
                    </a:p>
                    <a:p>
                      <a:r>
                        <a:rPr lang="en-US" sz="2000" kern="1200" dirty="0">
                          <a:solidFill>
                            <a:schemeClr val="dk1"/>
                          </a:solidFill>
                          <a:effectLst/>
                          <a:latin typeface="Angsana New" panose="02020603050405020304" pitchFamily="18" charset="-34"/>
                          <a:ea typeface="+mn-ea"/>
                          <a:cs typeface="Angsana New" panose="02020603050405020304" pitchFamily="18" charset="-34"/>
                        </a:rPr>
                        <a:t>2.2 Focus on work potential</a:t>
                      </a:r>
                    </a:p>
                    <a:p>
                      <a:r>
                        <a:rPr lang="en-US" sz="2000" kern="1200" dirty="0">
                          <a:solidFill>
                            <a:schemeClr val="dk1"/>
                          </a:solidFill>
                          <a:effectLst/>
                          <a:latin typeface="Angsana New" panose="02020603050405020304" pitchFamily="18" charset="-34"/>
                          <a:ea typeface="+mn-ea"/>
                          <a:cs typeface="Angsana New" panose="02020603050405020304" pitchFamily="18" charset="-34"/>
                        </a:rPr>
                        <a:t>2.3 Use the principle of decentralization</a:t>
                      </a:r>
                    </a:p>
                    <a:p>
                      <a:r>
                        <a:rPr lang="en-US" sz="2000" kern="1200" dirty="0">
                          <a:solidFill>
                            <a:schemeClr val="dk1"/>
                          </a:solidFill>
                          <a:effectLst/>
                          <a:latin typeface="Angsana New" panose="02020603050405020304" pitchFamily="18" charset="-34"/>
                          <a:ea typeface="+mn-ea"/>
                          <a:cs typeface="Angsana New" panose="02020603050405020304" pitchFamily="18" charset="-34"/>
                        </a:rPr>
                        <a:t>2.4 Transparency and fairness in management</a:t>
                      </a:r>
                    </a:p>
                    <a:p>
                      <a:r>
                        <a:rPr lang="en-US" sz="2000" kern="1200" dirty="0">
                          <a:solidFill>
                            <a:schemeClr val="dk1"/>
                          </a:solidFill>
                          <a:effectLst/>
                          <a:latin typeface="Angsana New" panose="02020603050405020304" pitchFamily="18" charset="-34"/>
                          <a:ea typeface="+mn-ea"/>
                          <a:cs typeface="Angsana New" panose="02020603050405020304" pitchFamily="18" charset="-34"/>
                        </a:rPr>
                        <a:t>2.5 Use a support team</a:t>
                      </a:r>
                      <a:endParaRPr lang="en-US" sz="20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548761836"/>
                  </a:ext>
                </a:extLst>
              </a:tr>
              <a:tr h="2325474">
                <a:tc>
                  <a:txBody>
                    <a:bodyPr/>
                    <a:lstStyle/>
                    <a:p>
                      <a:r>
                        <a:rPr lang="en-US" sz="2000" dirty="0">
                          <a:solidFill>
                            <a:schemeClr val="tx1"/>
                          </a:solidFill>
                          <a:latin typeface="Angsana New" panose="02020603050405020304" pitchFamily="18" charset="-34"/>
                          <a:cs typeface="Angsana New" panose="02020603050405020304" pitchFamily="18" charset="-34"/>
                        </a:rPr>
                        <a:t>3.</a:t>
                      </a:r>
                      <a:r>
                        <a:rPr lang="th-TH" sz="2000" dirty="0">
                          <a:solidFill>
                            <a:schemeClr val="tx1"/>
                          </a:solidFill>
                          <a:latin typeface="Angsana New" panose="02020603050405020304" pitchFamily="18" charset="-34"/>
                          <a:cs typeface="Angsana New" panose="02020603050405020304" pitchFamily="18" charset="-34"/>
                        </a:rPr>
                        <a:t> </a:t>
                      </a:r>
                      <a:r>
                        <a:rPr lang="en-US" sz="2000" dirty="0">
                          <a:solidFill>
                            <a:schemeClr val="tx1"/>
                          </a:solidFill>
                          <a:latin typeface="Angsana New" panose="02020603050405020304" pitchFamily="18" charset="-34"/>
                          <a:cs typeface="Angsana New" panose="02020603050405020304" pitchFamily="18" charset="-34"/>
                        </a:rPr>
                        <a:t>Motivation and Inspiration People</a:t>
                      </a:r>
                    </a:p>
                  </a:txBody>
                  <a:tcPr/>
                </a:tc>
                <a:tc>
                  <a:txBody>
                    <a:bodyPr/>
                    <a:lstStyle/>
                    <a:p>
                      <a:r>
                        <a:rPr lang="en-US" sz="2000" kern="1200" dirty="0">
                          <a:solidFill>
                            <a:schemeClr val="dk1"/>
                          </a:solidFill>
                          <a:effectLst/>
                          <a:latin typeface="Angsana New" panose="02020603050405020304" pitchFamily="18" charset="-34"/>
                          <a:ea typeface="+mn-ea"/>
                          <a:cs typeface="Angsana New" panose="02020603050405020304" pitchFamily="18" charset="-34"/>
                        </a:rPr>
                        <a:t>3.1 Unity is friendship and internal cooperation.</a:t>
                      </a:r>
                    </a:p>
                    <a:p>
                      <a:r>
                        <a:rPr lang="en-US" sz="2000" kern="1200" dirty="0">
                          <a:solidFill>
                            <a:schemeClr val="dk1"/>
                          </a:solidFill>
                          <a:effectLst/>
                          <a:latin typeface="Angsana New" panose="02020603050405020304" pitchFamily="18" charset="-34"/>
                          <a:ea typeface="+mn-ea"/>
                          <a:cs typeface="Angsana New" panose="02020603050405020304" pitchFamily="18" charset="-34"/>
                        </a:rPr>
                        <a:t>3.2 There is enough attractive incentive system.</a:t>
                      </a:r>
                    </a:p>
                    <a:p>
                      <a:r>
                        <a:rPr lang="en-US" sz="2000" kern="1200" dirty="0">
                          <a:solidFill>
                            <a:schemeClr val="dk1"/>
                          </a:solidFill>
                          <a:effectLst/>
                          <a:latin typeface="Angsana New" panose="02020603050405020304" pitchFamily="18" charset="-34"/>
                          <a:ea typeface="+mn-ea"/>
                          <a:cs typeface="Angsana New" panose="02020603050405020304" pitchFamily="18" charset="-34"/>
                        </a:rPr>
                        <a:t>3.3 Implementing a leap forward strategy (Benchmarking)</a:t>
                      </a:r>
                    </a:p>
                    <a:p>
                      <a:r>
                        <a:rPr lang="en-US" sz="2000" kern="1200" dirty="0">
                          <a:solidFill>
                            <a:schemeClr val="dk1"/>
                          </a:solidFill>
                          <a:effectLst/>
                          <a:latin typeface="Angsana New" panose="02020603050405020304" pitchFamily="18" charset="-34"/>
                          <a:ea typeface="+mn-ea"/>
                          <a:cs typeface="Angsana New" panose="02020603050405020304" pitchFamily="18" charset="-34"/>
                        </a:rPr>
                        <a:t>3.4 Creation of faculty identity or school</a:t>
                      </a:r>
                    </a:p>
                    <a:p>
                      <a:r>
                        <a:rPr lang="en-US" sz="2000" kern="1200" dirty="0">
                          <a:solidFill>
                            <a:schemeClr val="dk1"/>
                          </a:solidFill>
                          <a:effectLst/>
                          <a:latin typeface="Angsana New" panose="02020603050405020304" pitchFamily="18" charset="-34"/>
                          <a:ea typeface="+mn-ea"/>
                          <a:cs typeface="Angsana New" panose="02020603050405020304" pitchFamily="18" charset="-34"/>
                        </a:rPr>
                        <a:t>3.5 Mixing different tasks and groups of different people together.</a:t>
                      </a:r>
                    </a:p>
                    <a:p>
                      <a:r>
                        <a:rPr lang="en-US" sz="2000" kern="1200" dirty="0">
                          <a:solidFill>
                            <a:schemeClr val="dk1"/>
                          </a:solidFill>
                          <a:effectLst/>
                          <a:latin typeface="Angsana New" panose="02020603050405020304" pitchFamily="18" charset="-34"/>
                          <a:ea typeface="+mn-ea"/>
                          <a:cs typeface="Angsana New" panose="02020603050405020304" pitchFamily="18" charset="-34"/>
                        </a:rPr>
                        <a:t>3.6 Good working atmosphere.</a:t>
                      </a:r>
                    </a:p>
                    <a:p>
                      <a:r>
                        <a:rPr lang="en-US" sz="2000" kern="1200" dirty="0">
                          <a:solidFill>
                            <a:schemeClr val="dk1"/>
                          </a:solidFill>
                          <a:effectLst/>
                          <a:latin typeface="Angsana New" panose="02020603050405020304" pitchFamily="18" charset="-34"/>
                          <a:ea typeface="+mn-ea"/>
                          <a:cs typeface="Angsana New" panose="02020603050405020304" pitchFamily="18" charset="-34"/>
                        </a:rPr>
                        <a:t>3.7 Promotion of research and academic culture.</a:t>
                      </a:r>
                    </a:p>
                    <a:p>
                      <a:r>
                        <a:rPr lang="en-US" sz="2000" kern="1200" dirty="0">
                          <a:solidFill>
                            <a:schemeClr val="dk1"/>
                          </a:solidFill>
                          <a:effectLst/>
                          <a:latin typeface="Angsana New" panose="02020603050405020304" pitchFamily="18" charset="-34"/>
                          <a:ea typeface="+mn-ea"/>
                          <a:cs typeface="Angsana New" panose="02020603050405020304" pitchFamily="18" charset="-34"/>
                        </a:rPr>
                        <a:t>3.8 Promotion of research and academic networks.</a:t>
                      </a:r>
                    </a:p>
                    <a:p>
                      <a:r>
                        <a:rPr lang="en-US" sz="2000" kern="1200" dirty="0">
                          <a:solidFill>
                            <a:schemeClr val="dk1"/>
                          </a:solidFill>
                          <a:effectLst/>
                          <a:latin typeface="Angsana New" panose="02020603050405020304" pitchFamily="18" charset="-34"/>
                          <a:ea typeface="+mn-ea"/>
                          <a:cs typeface="Angsana New" panose="02020603050405020304" pitchFamily="18" charset="-34"/>
                        </a:rPr>
                        <a:t>3.9 Cooperating with external partners.</a:t>
                      </a:r>
                      <a:endParaRPr lang="en-US" sz="20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649522802"/>
                  </a:ext>
                </a:extLst>
              </a:tr>
            </a:tbl>
          </a:graphicData>
        </a:graphic>
      </p:graphicFrame>
    </p:spTree>
    <p:extLst>
      <p:ext uri="{BB962C8B-B14F-4D97-AF65-F5344CB8AC3E}">
        <p14:creationId xmlns:p14="http://schemas.microsoft.com/office/powerpoint/2010/main" val="6307255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EC3FACF0-C356-4820-A36E-597948434560}"/>
              </a:ext>
            </a:extLst>
          </p:cNvPr>
          <p:cNvSpPr>
            <a:spLocks noGrp="1"/>
          </p:cNvSpPr>
          <p:nvPr>
            <p:ph idx="1"/>
          </p:nvPr>
        </p:nvSpPr>
        <p:spPr>
          <a:xfrm>
            <a:off x="838199" y="433727"/>
            <a:ext cx="10781145" cy="2430859"/>
          </a:xfrm>
        </p:spPr>
        <p:txBody>
          <a:bodyPr>
            <a:noAutofit/>
          </a:bodyPr>
          <a:lstStyle/>
          <a:p>
            <a:pPr>
              <a:lnSpc>
                <a:spcPct val="100000"/>
              </a:lnSpc>
              <a:spcBef>
                <a:spcPts val="0"/>
              </a:spcBef>
            </a:pP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The table shows the structural validity of the tools used to measure leadership. These elements are indicators of the characteristics, qualities and abilities of a good leader. Kotter's theory supports the structural and content validity, so it can be confirmed that this set of tools is structurally valid.</a:t>
            </a:r>
            <a:r>
              <a:rPr lang="th-TH" sz="2000" dirty="0">
                <a:latin typeface="Angsana New" panose="02020603050405020304" pitchFamily="18" charset="-34"/>
                <a:cs typeface="Angsana New" panose="02020603050405020304" pitchFamily="18" charset="-34"/>
              </a:rPr>
              <a:t> </a:t>
            </a:r>
          </a:p>
          <a:p>
            <a:pPr>
              <a:lnSpc>
                <a:spcPct val="100000"/>
              </a:lnSpc>
              <a:spcBef>
                <a:spcPts val="0"/>
              </a:spcBef>
            </a:pPr>
            <a:r>
              <a:rPr lang="en-US" sz="2000" i="1" dirty="0">
                <a:latin typeface="Angsana New" panose="02020603050405020304" pitchFamily="18" charset="-34"/>
                <a:cs typeface="Angsana New" panose="02020603050405020304" pitchFamily="18" charset="-34"/>
              </a:rPr>
              <a:t>1.3</a:t>
            </a:r>
            <a:r>
              <a:rPr lang="th-TH" sz="2000" i="1" dirty="0">
                <a:latin typeface="Angsana New" panose="02020603050405020304" pitchFamily="18" charset="-34"/>
                <a:cs typeface="Angsana New" panose="02020603050405020304" pitchFamily="18" charset="-34"/>
              </a:rPr>
              <a:t> </a:t>
            </a:r>
            <a:r>
              <a:rPr lang="en-US" sz="2000" i="1" dirty="0">
                <a:latin typeface="Angsana New" panose="02020603050405020304" pitchFamily="18" charset="-34"/>
                <a:cs typeface="Angsana New" panose="02020603050405020304" pitchFamily="18" charset="-34"/>
              </a:rPr>
              <a:t>Concurrent Validity</a:t>
            </a:r>
            <a:r>
              <a:rPr lang="th-TH" sz="2000" i="1"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Refers to tools or questions that can be used to measure variables exactly to the point and consistent with current realities, for example, the researcher wants to measure organizational leadership in an economic downturn. Therefore, leaders who get high scores from the survey must be able to run a profitable organization. and has a high employee retention rate in the opposite direction with the economic downturn It can therefore be confirmed that this toolkit is contently accurate</a:t>
            </a:r>
            <a:endParaRPr lang="th-TH" sz="2000" dirty="0">
              <a:latin typeface="Angsana New" panose="02020603050405020304" pitchFamily="18" charset="-34"/>
              <a:cs typeface="Angsana New" panose="02020603050405020304" pitchFamily="18" charset="-34"/>
            </a:endParaRPr>
          </a:p>
          <a:p>
            <a:pPr>
              <a:lnSpc>
                <a:spcPct val="100000"/>
              </a:lnSpc>
              <a:spcBef>
                <a:spcPts val="0"/>
              </a:spcBef>
            </a:pPr>
            <a:r>
              <a:rPr lang="en-US" sz="2000" i="1" dirty="0">
                <a:latin typeface="Angsana New" panose="02020603050405020304" pitchFamily="18" charset="-34"/>
                <a:cs typeface="Angsana New" panose="02020603050405020304" pitchFamily="18" charset="-34"/>
              </a:rPr>
              <a:t>1.4</a:t>
            </a:r>
            <a:r>
              <a:rPr lang="th-TH" sz="2000" i="1" dirty="0">
                <a:latin typeface="Angsana New" panose="02020603050405020304" pitchFamily="18" charset="-34"/>
                <a:cs typeface="Angsana New" panose="02020603050405020304" pitchFamily="18" charset="-34"/>
              </a:rPr>
              <a:t> </a:t>
            </a:r>
            <a:r>
              <a:rPr lang="en-US" sz="2000" i="1" dirty="0">
                <a:latin typeface="Angsana New" panose="02020603050405020304" pitchFamily="18" charset="-34"/>
                <a:cs typeface="Angsana New" panose="02020603050405020304" pitchFamily="18" charset="-34"/>
              </a:rPr>
              <a:t>Predictive Validity</a:t>
            </a:r>
            <a:r>
              <a:rPr lang="th-TH" sz="2000" i="1"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Refers to tools or questions that can be used to measure variables that match the conditions that will occur in the future, such as the selection of candidates to study at the doctoral level of Thonburi University. The following selection criteria were used.</a:t>
            </a:r>
            <a:endParaRPr lang="en-US" sz="20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86EC813C-3607-473E-AF39-81B2558CFA5D}"/>
              </a:ext>
            </a:extLst>
          </p:cNvPr>
          <p:cNvGraphicFramePr>
            <a:graphicFrameLocks noGrp="1"/>
          </p:cNvGraphicFramePr>
          <p:nvPr/>
        </p:nvGraphicFramePr>
        <p:xfrm>
          <a:off x="740892" y="3316665"/>
          <a:ext cx="10337797" cy="3259324"/>
        </p:xfrm>
        <a:graphic>
          <a:graphicData uri="http://schemas.openxmlformats.org/drawingml/2006/table">
            <a:tbl>
              <a:tblPr firstRow="1" bandRow="1">
                <a:tableStyleId>{93296810-A885-4BE3-A3E7-6D5BEEA58F35}</a:tableStyleId>
              </a:tblPr>
              <a:tblGrid>
                <a:gridCol w="3126000">
                  <a:extLst>
                    <a:ext uri="{9D8B030D-6E8A-4147-A177-3AD203B41FA5}">
                      <a16:colId xmlns:a16="http://schemas.microsoft.com/office/drawing/2014/main" val="1102122369"/>
                    </a:ext>
                  </a:extLst>
                </a:gridCol>
                <a:gridCol w="7211797">
                  <a:extLst>
                    <a:ext uri="{9D8B030D-6E8A-4147-A177-3AD203B41FA5}">
                      <a16:colId xmlns:a16="http://schemas.microsoft.com/office/drawing/2014/main" val="776270815"/>
                    </a:ext>
                  </a:extLst>
                </a:gridCol>
              </a:tblGrid>
              <a:tr h="349558">
                <a:tc>
                  <a:txBody>
                    <a:bodyPr/>
                    <a:lstStyle/>
                    <a:p>
                      <a:pPr algn="ctr"/>
                      <a:r>
                        <a:rPr lang="en-US" sz="1800" b="1" kern="1200" dirty="0">
                          <a:solidFill>
                            <a:schemeClr val="lt1"/>
                          </a:solidFill>
                          <a:effectLst/>
                          <a:latin typeface="Angsana New" panose="02020603050405020304" pitchFamily="18" charset="-34"/>
                          <a:ea typeface="+mn-ea"/>
                          <a:cs typeface="Angsana New" panose="02020603050405020304" pitchFamily="18" charset="-34"/>
                        </a:rPr>
                        <a:t>Selection Criteria</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pPr algn="ctr"/>
                      <a:r>
                        <a:rPr lang="en-US" sz="1800" b="1" kern="1200" dirty="0">
                          <a:solidFill>
                            <a:schemeClr val="lt1"/>
                          </a:solidFill>
                          <a:effectLst/>
                          <a:latin typeface="Angsana New" panose="02020603050405020304" pitchFamily="18" charset="-34"/>
                          <a:ea typeface="+mn-ea"/>
                          <a:cs typeface="Angsana New" panose="02020603050405020304" pitchFamily="18" charset="-34"/>
                        </a:rPr>
                        <a:t>measuring instrument</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5175925"/>
                  </a:ext>
                </a:extLst>
              </a:tr>
              <a:tr h="1398230">
                <a:tc>
                  <a:txBody>
                    <a:bodyPr/>
                    <a:lstStyle/>
                    <a:p>
                      <a:r>
                        <a:rPr lang="en-US" dirty="0">
                          <a:solidFill>
                            <a:schemeClr val="tx1"/>
                          </a:solidFill>
                          <a:latin typeface="Angsana New" panose="02020603050405020304" pitchFamily="18" charset="-34"/>
                          <a:cs typeface="Angsana New" panose="02020603050405020304" pitchFamily="18" charset="-34"/>
                        </a:rPr>
                        <a:t>1. </a:t>
                      </a:r>
                      <a:r>
                        <a:rPr lang="en-US" sz="1800" kern="1200" dirty="0">
                          <a:solidFill>
                            <a:schemeClr val="dk1"/>
                          </a:solidFill>
                          <a:effectLst/>
                          <a:latin typeface="Angsana New" panose="02020603050405020304" pitchFamily="18" charset="-34"/>
                          <a:ea typeface="+mn-ea"/>
                          <a:cs typeface="Angsana New" panose="02020603050405020304" pitchFamily="18" charset="-34"/>
                        </a:rPr>
                        <a:t>Professional aptitude</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1.1</a:t>
                      </a:r>
                      <a:r>
                        <a:rPr lang="th-TH"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work experience held a position in supervisory level or higher for not less than 5 years</a:t>
                      </a:r>
                    </a:p>
                    <a:p>
                      <a:r>
                        <a:rPr lang="en-US" dirty="0">
                          <a:solidFill>
                            <a:schemeClr val="tx1"/>
                          </a:solidFill>
                          <a:latin typeface="Angsana New" panose="02020603050405020304" pitchFamily="18" charset="-34"/>
                          <a:cs typeface="Angsana New" panose="02020603050405020304" pitchFamily="18" charset="-34"/>
                        </a:rPr>
                        <a:t>1.2</a:t>
                      </a:r>
                      <a:r>
                        <a:rPr lang="th-TH" dirty="0">
                          <a:solidFill>
                            <a:schemeClr val="tx1"/>
                          </a:solidFill>
                          <a:latin typeface="Angsana New" panose="02020603050405020304" pitchFamily="18" charset="-34"/>
                          <a:cs typeface="Angsana New" panose="02020603050405020304" pitchFamily="18" charset="-34"/>
                        </a:rPr>
                        <a:t> </a:t>
                      </a:r>
                      <a:r>
                        <a:rPr lang="en-US" dirty="0">
                          <a:solidFill>
                            <a:schemeClr val="tx1"/>
                          </a:solidFill>
                          <a:latin typeface="Angsana New" panose="02020603050405020304" pitchFamily="18" charset="-34"/>
                          <a:cs typeface="Angsana New" panose="02020603050405020304" pitchFamily="18" charset="-34"/>
                        </a:rPr>
                        <a:t>Leadership</a:t>
                      </a:r>
                      <a:endParaRPr lang="th-TH" dirty="0">
                        <a:solidFill>
                          <a:schemeClr val="tx1"/>
                        </a:solidFill>
                        <a:latin typeface="Angsana New" panose="02020603050405020304" pitchFamily="18" charset="-34"/>
                        <a:cs typeface="Angsana New" panose="02020603050405020304" pitchFamily="18" charset="-34"/>
                      </a:endParaRPr>
                    </a:p>
                    <a:p>
                      <a:r>
                        <a:rPr lang="en-US" dirty="0">
                          <a:solidFill>
                            <a:schemeClr val="tx1"/>
                          </a:solidFill>
                          <a:latin typeface="Angsana New" panose="02020603050405020304" pitchFamily="18" charset="-34"/>
                          <a:cs typeface="Angsana New" panose="02020603050405020304" pitchFamily="18" charset="-34"/>
                        </a:rPr>
                        <a:t>1.3</a:t>
                      </a:r>
                      <a:r>
                        <a:rPr lang="th-TH"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public communication skills</a:t>
                      </a:r>
                      <a:endParaRPr lang="th-TH" dirty="0">
                        <a:solidFill>
                          <a:schemeClr val="tx1"/>
                        </a:solidFill>
                        <a:latin typeface="Angsana New" panose="02020603050405020304" pitchFamily="18" charset="-34"/>
                        <a:cs typeface="Angsana New" panose="02020603050405020304" pitchFamily="18" charset="-34"/>
                      </a:endParaRPr>
                    </a:p>
                    <a:p>
                      <a:r>
                        <a:rPr lang="en-US" dirty="0">
                          <a:solidFill>
                            <a:schemeClr val="tx1"/>
                          </a:solidFill>
                          <a:latin typeface="Angsana New" panose="02020603050405020304" pitchFamily="18" charset="-34"/>
                          <a:cs typeface="Angsana New" panose="02020603050405020304" pitchFamily="18" charset="-34"/>
                        </a:rPr>
                        <a:t>1.4 </a:t>
                      </a:r>
                      <a:r>
                        <a:rPr lang="en-US" sz="1800" kern="1200" dirty="0">
                          <a:solidFill>
                            <a:schemeClr val="dk1"/>
                          </a:solidFill>
                          <a:effectLst/>
                          <a:latin typeface="Angsana New" panose="02020603050405020304" pitchFamily="18" charset="-34"/>
                          <a:ea typeface="+mn-ea"/>
                          <a:cs typeface="Angsana New" panose="02020603050405020304" pitchFamily="18" charset="-34"/>
                        </a:rPr>
                        <a:t>face-to-face problem solving</a:t>
                      </a:r>
                      <a:endParaRPr lang="th-TH" dirty="0">
                        <a:solidFill>
                          <a:schemeClr val="tx1"/>
                        </a:solidFill>
                        <a:latin typeface="Angsana New" panose="02020603050405020304" pitchFamily="18" charset="-34"/>
                        <a:cs typeface="Angsana New" panose="02020603050405020304" pitchFamily="18" charset="-34"/>
                      </a:endParaRPr>
                    </a:p>
                    <a:p>
                      <a:r>
                        <a:rPr lang="en-US" dirty="0">
                          <a:solidFill>
                            <a:schemeClr val="tx1"/>
                          </a:solidFill>
                          <a:latin typeface="Angsana New" panose="02020603050405020304" pitchFamily="18" charset="-34"/>
                          <a:cs typeface="Angsana New" panose="02020603050405020304" pitchFamily="18" charset="-34"/>
                        </a:rPr>
                        <a:t>1.5</a:t>
                      </a:r>
                      <a:r>
                        <a:rPr lang="th-TH"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basic skills in organizational management</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091207490"/>
                  </a:ext>
                </a:extLst>
              </a:tr>
              <a:tr h="680933">
                <a:tc>
                  <a:txBody>
                    <a:bodyPr/>
                    <a:lstStyle/>
                    <a:p>
                      <a:r>
                        <a:rPr lang="en-US" dirty="0">
                          <a:solidFill>
                            <a:schemeClr val="tx1"/>
                          </a:solidFill>
                          <a:latin typeface="Angsana New" panose="02020603050405020304" pitchFamily="18" charset="-34"/>
                          <a:cs typeface="Angsana New" panose="02020603050405020304" pitchFamily="18" charset="-34"/>
                        </a:rPr>
                        <a:t>2.</a:t>
                      </a:r>
                      <a:r>
                        <a:rPr lang="th-TH" dirty="0">
                          <a:solidFill>
                            <a:schemeClr val="tx1"/>
                          </a:solidFill>
                          <a:latin typeface="Angsana New" panose="02020603050405020304" pitchFamily="18" charset="-34"/>
                          <a:cs typeface="Angsana New" panose="02020603050405020304" pitchFamily="18" charset="-34"/>
                        </a:rPr>
                        <a:t> </a:t>
                      </a:r>
                      <a:r>
                        <a:rPr lang="en-US" dirty="0">
                          <a:solidFill>
                            <a:schemeClr val="tx1"/>
                          </a:solidFill>
                          <a:latin typeface="Angsana New" panose="02020603050405020304" pitchFamily="18" charset="-34"/>
                          <a:cs typeface="Angsana New" panose="02020603050405020304" pitchFamily="18" charset="-34"/>
                        </a:rPr>
                        <a:t>Aligning People</a:t>
                      </a: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2.1</a:t>
                      </a:r>
                      <a:r>
                        <a:rPr lang="th-TH"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theoretical knowledge test</a:t>
                      </a:r>
                      <a:endParaRPr lang="th-TH" dirty="0">
                        <a:solidFill>
                          <a:schemeClr val="tx1"/>
                        </a:solidFill>
                        <a:latin typeface="Angsana New" panose="02020603050405020304" pitchFamily="18" charset="-34"/>
                        <a:cs typeface="Angsana New" panose="02020603050405020304" pitchFamily="18" charset="-34"/>
                      </a:endParaRPr>
                    </a:p>
                    <a:p>
                      <a:pPr marL="0" indent="230188"/>
                      <a:r>
                        <a:rPr lang="th-TH" dirty="0">
                          <a:solidFill>
                            <a:schemeClr val="tx1"/>
                          </a:solidFill>
                          <a:latin typeface="Angsana New" panose="02020603050405020304" pitchFamily="18" charset="-34"/>
                          <a:cs typeface="Angsana New" panose="02020603050405020304" pitchFamily="18" charset="-34"/>
                        </a:rPr>
                        <a:t>-</a:t>
                      </a:r>
                      <a:r>
                        <a:rPr lang="en-US"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Write the causes of inflation in the economy by bringing economic theory to support the phenomenon</a:t>
                      </a:r>
                      <a:endParaRPr lang="th-TH"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548761836"/>
                  </a:ext>
                </a:extLst>
              </a:tr>
              <a:tr h="749591">
                <a:tc>
                  <a:txBody>
                    <a:bodyPr/>
                    <a:lstStyle/>
                    <a:p>
                      <a:r>
                        <a:rPr lang="en-US" dirty="0">
                          <a:solidFill>
                            <a:schemeClr val="tx1"/>
                          </a:solidFill>
                          <a:latin typeface="Angsana New" panose="02020603050405020304" pitchFamily="18" charset="-34"/>
                          <a:cs typeface="Angsana New" panose="02020603050405020304" pitchFamily="18" charset="-34"/>
                        </a:rPr>
                        <a:t>3.</a:t>
                      </a:r>
                      <a:r>
                        <a:rPr lang="th-TH" dirty="0">
                          <a:solidFill>
                            <a:schemeClr val="tx1"/>
                          </a:solidFill>
                          <a:latin typeface="Angsana New" panose="02020603050405020304" pitchFamily="18" charset="-34"/>
                          <a:cs typeface="Angsana New" panose="02020603050405020304" pitchFamily="18" charset="-34"/>
                        </a:rPr>
                        <a:t> </a:t>
                      </a:r>
                      <a:r>
                        <a:rPr lang="en-US" dirty="0">
                          <a:solidFill>
                            <a:schemeClr val="tx1"/>
                          </a:solidFill>
                          <a:latin typeface="Angsana New" panose="02020603050405020304" pitchFamily="18" charset="-34"/>
                          <a:cs typeface="Angsana New" panose="02020603050405020304" pitchFamily="18" charset="-34"/>
                        </a:rPr>
                        <a:t>Motivation and Inspiration People</a:t>
                      </a: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3.1</a:t>
                      </a:r>
                      <a:r>
                        <a:rPr lang="th-TH"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Chulalongkorn University's CU-TEP Test</a:t>
                      </a:r>
                      <a:endParaRPr lang="th-TH" dirty="0">
                        <a:solidFill>
                          <a:schemeClr val="tx1"/>
                        </a:solidFill>
                        <a:latin typeface="Angsana New" panose="02020603050405020304" pitchFamily="18" charset="-34"/>
                        <a:cs typeface="Angsana New" panose="02020603050405020304" pitchFamily="18" charset="-34"/>
                      </a:endParaRPr>
                    </a:p>
                    <a:p>
                      <a:r>
                        <a:rPr lang="en-US" dirty="0">
                          <a:solidFill>
                            <a:schemeClr val="tx1"/>
                          </a:solidFill>
                          <a:latin typeface="Angsana New" panose="02020603050405020304" pitchFamily="18" charset="-34"/>
                          <a:cs typeface="Angsana New" panose="02020603050405020304" pitchFamily="18" charset="-34"/>
                        </a:rPr>
                        <a:t>3.2</a:t>
                      </a:r>
                      <a:r>
                        <a:rPr lang="th-TH"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Thammasat University's TU-GET test</a:t>
                      </a:r>
                      <a:endParaRPr lang="th-TH"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649522802"/>
                  </a:ext>
                </a:extLst>
              </a:tr>
            </a:tbl>
          </a:graphicData>
        </a:graphic>
      </p:graphicFrame>
      <p:sp>
        <p:nvSpPr>
          <p:cNvPr id="5" name="ชื่อเรื่อง 1">
            <a:extLst>
              <a:ext uri="{FF2B5EF4-FFF2-40B4-BE49-F238E27FC236}">
                <a16:creationId xmlns:a16="http://schemas.microsoft.com/office/drawing/2014/main" id="{B623887C-CAD4-416E-ABA0-EE22C9C430C1}"/>
              </a:ext>
            </a:extLst>
          </p:cNvPr>
          <p:cNvSpPr>
            <a:spLocks noGrp="1"/>
          </p:cNvSpPr>
          <p:nvPr>
            <p:ph type="title"/>
          </p:nvPr>
        </p:nvSpPr>
        <p:spPr>
          <a:xfrm>
            <a:off x="740892" y="2864586"/>
            <a:ext cx="10337797" cy="660111"/>
          </a:xfrm>
        </p:spPr>
        <p:txBody>
          <a:bodyPr>
            <a:normAutofit/>
          </a:bodyPr>
          <a:lstStyle/>
          <a:p>
            <a:r>
              <a:rPr lang="en-US" sz="2000" b="1" dirty="0">
                <a:latin typeface="Angsana New" panose="02020603050405020304" pitchFamily="18" charset="-34"/>
                <a:cs typeface="Angsana New" panose="02020603050405020304" pitchFamily="18" charset="-34"/>
              </a:rPr>
              <a:t>Table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predictive accuracy </a:t>
            </a:r>
            <a:endParaRPr lang="en-US" sz="2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91040880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5C8D3E5A-700C-4EAD-9B9F-0D09C21A3FE7}"/>
              </a:ext>
            </a:extLst>
          </p:cNvPr>
          <p:cNvSpPr>
            <a:spLocks noGrp="1"/>
          </p:cNvSpPr>
          <p:nvPr>
            <p:ph idx="1"/>
          </p:nvPr>
        </p:nvSpPr>
        <p:spPr>
          <a:xfrm>
            <a:off x="329953" y="829804"/>
            <a:ext cx="11532093" cy="4869247"/>
          </a:xfrm>
        </p:spPr>
        <p:txBody>
          <a:bodyPr>
            <a:normAutofit/>
          </a:bodyPr>
          <a:lstStyle/>
          <a:p>
            <a:pPr marL="0" indent="0">
              <a:buNone/>
            </a:pPr>
            <a:r>
              <a:rPr lang="en-US"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From the criteria for selecting doctoral students of Thonburi University (according to the criteria in the table) it appears that over time the student with the highest test score. He is skilled in research and has the highest academic achievement,</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while the students with the lowest scores had research skills and have little academic achievement showed that Dr. </a:t>
            </a:r>
            <a:r>
              <a:rPr lang="en-US" sz="2400" dirty="0" err="1">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Wanida</a:t>
            </a:r>
            <a:r>
              <a:rPr lang="en-US" sz="2400" dirty="0">
                <a:solidFill>
                  <a:srgbClr val="202124"/>
                </a:solidFill>
                <a:latin typeface="Angsana New" panose="02020603050405020304" pitchFamily="18" charset="-34"/>
                <a:ea typeface="Calibri" panose="020F0502020204030204" pitchFamily="34" charset="0"/>
                <a:cs typeface="Angsana New" panose="02020603050405020304" pitchFamily="18" charset="-34"/>
              </a:rPr>
              <a:t> </a:t>
            </a:r>
            <a:r>
              <a:rPr lang="en-US" sz="2400" dirty="0" err="1">
                <a:solidFill>
                  <a:srgbClr val="202124"/>
                </a:solidFill>
                <a:latin typeface="Angsana New" panose="02020603050405020304" pitchFamily="18" charset="-34"/>
                <a:ea typeface="Calibri" panose="020F0502020204030204" pitchFamily="34" charset="0"/>
                <a:cs typeface="Angsana New" panose="02020603050405020304" pitchFamily="18" charset="-34"/>
              </a:rPr>
              <a:t>Wadeecharoen</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selection Criteria of Thonburi University had high predictive validity.</a:t>
            </a:r>
            <a:endParaRPr lang="th-TH" sz="2400" dirty="0">
              <a:latin typeface="Angsana New" panose="02020603050405020304" pitchFamily="18" charset="-34"/>
              <a:cs typeface="Angsana New" panose="02020603050405020304" pitchFamily="18" charset="-34"/>
            </a:endParaRPr>
          </a:p>
          <a:p>
            <a:pPr marL="0" indent="0">
              <a:buNone/>
            </a:pPr>
            <a:r>
              <a:rPr lang="en-US"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Times New Roman" panose="02020603050405020304" pitchFamily="18" charset="0"/>
                <a:cs typeface="Angsana New" panose="02020603050405020304" pitchFamily="18" charset="-34"/>
              </a:rPr>
              <a:t> General research Researchers need to determine content validity to confirm the quality of the tool Some research may have the creation of new tools. To verify the quality of the tool, it is necessary to test its structural integrity. There may be further validation tests in other areas depending on the nature of the research.</a:t>
            </a:r>
            <a:endParaRPr lang="th-TH" sz="2400" dirty="0">
              <a:latin typeface="Angsana New" panose="02020603050405020304" pitchFamily="18" charset="-34"/>
              <a:cs typeface="Angsana New" panose="02020603050405020304" pitchFamily="18" charset="-34"/>
            </a:endParaRPr>
          </a:p>
          <a:p>
            <a:pPr marL="0" indent="0">
              <a:buNone/>
            </a:pPr>
            <a:r>
              <a:rPr lang="en-US" sz="2400" b="1" dirty="0">
                <a:latin typeface="Angsana New" panose="02020603050405020304" pitchFamily="18" charset="-34"/>
                <a:cs typeface="Angsana New" panose="02020603050405020304" pitchFamily="18" charset="-34"/>
              </a:rPr>
              <a:t>2</a:t>
            </a:r>
            <a:r>
              <a:rPr lang="th-TH" sz="2400" b="1" dirty="0">
                <a:latin typeface="Angsana New" panose="02020603050405020304" pitchFamily="18" charset="-34"/>
                <a:cs typeface="Angsana New" panose="02020603050405020304" pitchFamily="18" charset="-34"/>
              </a:rPr>
              <a:t>. </a:t>
            </a:r>
            <a:r>
              <a:rPr lang="en-US" sz="2400" b="1" dirty="0">
                <a:latin typeface="Angsana New" panose="02020603050405020304" pitchFamily="18" charset="-34"/>
                <a:cs typeface="Angsana New" panose="02020603050405020304" pitchFamily="18" charset="-34"/>
              </a:rPr>
              <a:t>Reliability </a:t>
            </a:r>
            <a:endParaRPr lang="th-TH" sz="2400" b="1" dirty="0">
              <a:latin typeface="Angsana New" panose="02020603050405020304" pitchFamily="18" charset="-34"/>
              <a:cs typeface="Angsana New" panose="02020603050405020304" pitchFamily="18" charset="-34"/>
            </a:endParaRPr>
          </a:p>
          <a:p>
            <a:pPr marL="0" indent="0">
              <a:buNone/>
            </a:pPr>
            <a:r>
              <a:rPr lang="th-TH" sz="2400" b="1"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Confidence of the research instrument used to measure no matter how many times using that tool to measure the same thing the results will have the same value as measuring the weight of a person. If the scale is stable no matter how many times you weigh, it will give you the same constant value,</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While measuring a person's attitude when measurements are repeated can't make the result stable like a weighing machine but must give results close to the original so it can be confirmed that this set of tools is reliable</a:t>
            </a:r>
            <a:endParaRPr lang="th-TH"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34306080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ตาราง 6">
            <a:extLst>
              <a:ext uri="{FF2B5EF4-FFF2-40B4-BE49-F238E27FC236}">
                <a16:creationId xmlns:a16="http://schemas.microsoft.com/office/drawing/2014/main" id="{FBBCAD27-2284-4BFD-B27F-CF662BDD00A5}"/>
              </a:ext>
            </a:extLst>
          </p:cNvPr>
          <p:cNvGraphicFramePr>
            <a:graphicFrameLocks noGrp="1"/>
          </p:cNvGraphicFramePr>
          <p:nvPr/>
        </p:nvGraphicFramePr>
        <p:xfrm>
          <a:off x="511630" y="2328009"/>
          <a:ext cx="10657114" cy="4236720"/>
        </p:xfrm>
        <a:graphic>
          <a:graphicData uri="http://schemas.openxmlformats.org/drawingml/2006/table">
            <a:tbl>
              <a:tblPr firstRow="1" bandRow="1">
                <a:tableStyleId>{21E4AEA4-8DFA-4A89-87EB-49C32662AFE0}</a:tableStyleId>
              </a:tblPr>
              <a:tblGrid>
                <a:gridCol w="10657114">
                  <a:extLst>
                    <a:ext uri="{9D8B030D-6E8A-4147-A177-3AD203B41FA5}">
                      <a16:colId xmlns:a16="http://schemas.microsoft.com/office/drawing/2014/main" val="1786467837"/>
                    </a:ext>
                  </a:extLst>
                </a:gridCol>
              </a:tblGrid>
              <a:tr h="370840">
                <a:tc>
                  <a:txBody>
                    <a:bodyPr/>
                    <a:lstStyle/>
                    <a:p>
                      <a:pPr algn="ctr"/>
                      <a:r>
                        <a:rPr lang="en-US" sz="2000" b="1" kern="1200" dirty="0">
                          <a:solidFill>
                            <a:schemeClr val="lt1"/>
                          </a:solidFill>
                          <a:effectLst/>
                          <a:latin typeface="Angsana New" panose="02020603050405020304" pitchFamily="18" charset="-34"/>
                          <a:ea typeface="+mn-ea"/>
                          <a:cs typeface="Angsana New" panose="02020603050405020304" pitchFamily="18" charset="-34"/>
                        </a:rPr>
                        <a:t>Attitude towards drinking milk among students at Wat Bang Toey School</a:t>
                      </a:r>
                      <a:endParaRPr lang="en-US" sz="20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274214440"/>
                  </a:ext>
                </a:extLst>
              </a:tr>
              <a:tr h="370840">
                <a:tc>
                  <a:txBody>
                    <a:bodyPr/>
                    <a:lstStyle/>
                    <a:p>
                      <a:r>
                        <a:rPr lang="en-US" sz="2000" kern="1200" dirty="0">
                          <a:solidFill>
                            <a:schemeClr val="dk1"/>
                          </a:solidFill>
                          <a:effectLst/>
                          <a:latin typeface="Angsana New" panose="02020603050405020304" pitchFamily="18" charset="-34"/>
                          <a:ea typeface="+mn-ea"/>
                          <a:cs typeface="Angsana New" panose="02020603050405020304" pitchFamily="18" charset="-34"/>
                        </a:rPr>
                        <a:t>Part 1 General Information</a:t>
                      </a:r>
                    </a:p>
                    <a:p>
                      <a:r>
                        <a:rPr lang="en-US" sz="2000" dirty="0">
                          <a:solidFill>
                            <a:schemeClr val="tx1"/>
                          </a:solidFill>
                          <a:latin typeface="Angsana New" panose="02020603050405020304" pitchFamily="18" charset="-34"/>
                          <a:cs typeface="Angsana New" panose="02020603050405020304" pitchFamily="18" charset="-34"/>
                        </a:rPr>
                        <a:t>1.1</a:t>
                      </a:r>
                      <a:r>
                        <a:rPr lang="th-TH" sz="2000" dirty="0">
                          <a:solidFill>
                            <a:schemeClr val="tx1"/>
                          </a:solidFill>
                          <a:latin typeface="Angsana New" panose="02020603050405020304" pitchFamily="18" charset="-34"/>
                          <a:cs typeface="Angsana New" panose="02020603050405020304" pitchFamily="18" charset="-34"/>
                        </a:rPr>
                        <a:t>  </a:t>
                      </a:r>
                      <a:r>
                        <a:rPr lang="en-US" sz="2000" dirty="0">
                          <a:solidFill>
                            <a:schemeClr val="tx1"/>
                          </a:solidFill>
                          <a:latin typeface="Angsana New" panose="02020603050405020304" pitchFamily="18" charset="-34"/>
                          <a:cs typeface="Angsana New" panose="02020603050405020304" pitchFamily="18" charset="-34"/>
                        </a:rPr>
                        <a:t>Age</a:t>
                      </a:r>
                      <a:endParaRPr lang="th-TH" sz="2000" dirty="0">
                        <a:solidFill>
                          <a:schemeClr val="tx1"/>
                        </a:solidFill>
                        <a:latin typeface="Angsana New" panose="02020603050405020304" pitchFamily="18" charset="-34"/>
                        <a:cs typeface="Angsana New" panose="02020603050405020304" pitchFamily="18" charset="-34"/>
                      </a:endParaRPr>
                    </a:p>
                    <a:p>
                      <a:pPr marL="0" marR="0" lvl="0" indent="396875" algn="l" defTabSz="914400" rtl="0" eaLnBrk="1" fontAlgn="auto" latinLnBrk="0" hangingPunct="1">
                        <a:lnSpc>
                          <a:spcPct val="100000"/>
                        </a:lnSpc>
                        <a:spcBef>
                          <a:spcPts val="0"/>
                        </a:spcBef>
                        <a:spcAft>
                          <a:spcPts val="0"/>
                        </a:spcAft>
                        <a:buClrTx/>
                        <a:buSzTx/>
                        <a:buFontTx/>
                        <a:buNone/>
                        <a:tabLst/>
                        <a:defRPr/>
                      </a:pP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5-6 Years</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7-8 Years</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8-9 Years</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9-10 Years</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10-11 Years</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12 Years</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endPar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1.2</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sz="2000" kern="1200" dirty="0">
                          <a:solidFill>
                            <a:schemeClr val="dk1"/>
                          </a:solidFill>
                          <a:effectLst/>
                          <a:latin typeface="Angsana New" panose="02020603050405020304" pitchFamily="18" charset="-34"/>
                          <a:ea typeface="+mn-ea"/>
                          <a:cs typeface="Angsana New" panose="02020603050405020304" pitchFamily="18" charset="-34"/>
                        </a:rPr>
                        <a:t>in elementary school</a:t>
                      </a:r>
                    </a:p>
                    <a:p>
                      <a:pPr marL="0" marR="0" lvl="0" indent="339725" algn="l" defTabSz="914400" rtl="0" eaLnBrk="1" fontAlgn="auto" latinLnBrk="0" hangingPunct="1">
                        <a:lnSpc>
                          <a:spcPct val="100000"/>
                        </a:lnSpc>
                        <a:spcBef>
                          <a:spcPts val="0"/>
                        </a:spcBef>
                        <a:spcAft>
                          <a:spcPts val="0"/>
                        </a:spcAft>
                        <a:buClrTx/>
                        <a:buSzTx/>
                        <a:buFontTx/>
                        <a:buNone/>
                        <a:tabLst/>
                        <a:defRPr/>
                      </a:pP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1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2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3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4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5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6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endPar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endParaRPr>
                    </a:p>
                  </a:txBody>
                  <a:tcPr/>
                </a:tc>
                <a:extLst>
                  <a:ext uri="{0D108BD9-81ED-4DB2-BD59-A6C34878D82A}">
                    <a16:rowId xmlns:a16="http://schemas.microsoft.com/office/drawing/2014/main" val="2693631781"/>
                  </a:ext>
                </a:extLst>
              </a:tr>
              <a:tr h="370840">
                <a:tc>
                  <a:txBody>
                    <a:bodyPr/>
                    <a:lstStyle/>
                    <a:p>
                      <a:r>
                        <a:rPr lang="en-US" sz="2000" kern="1200" dirty="0">
                          <a:solidFill>
                            <a:schemeClr val="dk1"/>
                          </a:solidFill>
                          <a:effectLst/>
                          <a:latin typeface="Angsana New" panose="02020603050405020304" pitchFamily="18" charset="-34"/>
                          <a:ea typeface="+mn-ea"/>
                          <a:cs typeface="Angsana New" panose="02020603050405020304" pitchFamily="18" charset="-34"/>
                        </a:rPr>
                        <a:t>Part 2 Attitude towards drinking milk</a:t>
                      </a:r>
                    </a:p>
                    <a:p>
                      <a:r>
                        <a:rPr lang="en-US" sz="2000" dirty="0">
                          <a:solidFill>
                            <a:schemeClr val="tx1"/>
                          </a:solidFill>
                          <a:latin typeface="Angsana New" panose="02020603050405020304" pitchFamily="18" charset="-34"/>
                          <a:cs typeface="Angsana New" panose="02020603050405020304" pitchFamily="18" charset="-34"/>
                        </a:rPr>
                        <a:t>2.1</a:t>
                      </a:r>
                      <a:r>
                        <a:rPr lang="th-TH" sz="2000" dirty="0">
                          <a:solidFill>
                            <a:schemeClr val="tx1"/>
                          </a:solidFill>
                          <a:latin typeface="Angsana New" panose="02020603050405020304" pitchFamily="18" charset="-34"/>
                          <a:cs typeface="Angsana New" panose="02020603050405020304" pitchFamily="18" charset="-34"/>
                        </a:rPr>
                        <a:t>  </a:t>
                      </a:r>
                      <a:r>
                        <a:rPr lang="en-US" sz="2000" kern="1200" dirty="0">
                          <a:solidFill>
                            <a:schemeClr val="dk1"/>
                          </a:solidFill>
                          <a:effectLst/>
                          <a:latin typeface="Angsana New" panose="02020603050405020304" pitchFamily="18" charset="-34"/>
                          <a:ea typeface="+mn-ea"/>
                          <a:cs typeface="Angsana New" panose="02020603050405020304" pitchFamily="18" charset="-34"/>
                        </a:rPr>
                        <a:t>Like to drink milk?</a:t>
                      </a:r>
                      <a:endParaRPr lang="th-TH" sz="2000" dirty="0">
                        <a:solidFill>
                          <a:schemeClr val="tx1"/>
                        </a:solidFill>
                        <a:latin typeface="Angsana New" panose="02020603050405020304" pitchFamily="18" charset="-34"/>
                        <a:cs typeface="Angsana New" panose="02020603050405020304" pitchFamily="18" charset="-34"/>
                      </a:endParaRPr>
                    </a:p>
                    <a:p>
                      <a:pPr marL="0" indent="341313"/>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like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do not like</a:t>
                      </a:r>
                      <a:endPar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endParaRPr>
                    </a:p>
                    <a:p>
                      <a:pPr marL="0" indent="0"/>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2.2</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sz="2000" kern="1200" dirty="0">
                          <a:solidFill>
                            <a:schemeClr val="dk1"/>
                          </a:solidFill>
                          <a:effectLst/>
                          <a:latin typeface="Angsana New" panose="02020603050405020304" pitchFamily="18" charset="-34"/>
                          <a:ea typeface="+mn-ea"/>
                          <a:cs typeface="Angsana New" panose="02020603050405020304" pitchFamily="18" charset="-34"/>
                        </a:rPr>
                        <a:t>What flavor milk do you like?</a:t>
                      </a:r>
                      <a:endPar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endParaRPr>
                    </a:p>
                    <a:p>
                      <a:pPr marL="0" indent="396875"/>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sz="2000" kern="1200" dirty="0">
                          <a:solidFill>
                            <a:schemeClr val="dk1"/>
                          </a:solidFill>
                          <a:effectLst/>
                          <a:latin typeface="Angsana New" panose="02020603050405020304" pitchFamily="18" charset="-34"/>
                          <a:ea typeface="+mn-ea"/>
                          <a:cs typeface="Angsana New" panose="02020603050405020304" pitchFamily="18" charset="-34"/>
                        </a:rPr>
                        <a:t>tasteless</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2000" kern="1200" dirty="0">
                          <a:solidFill>
                            <a:schemeClr val="dk1"/>
                          </a:solidFill>
                          <a:effectLst/>
                          <a:latin typeface="Angsana New" panose="02020603050405020304" pitchFamily="18" charset="-34"/>
                          <a:ea typeface="+mn-ea"/>
                          <a:cs typeface="Angsana New" panose="02020603050405020304" pitchFamily="18" charset="-34"/>
                        </a:rPr>
                        <a:t>chocolate</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2000" kern="1200" dirty="0">
                          <a:solidFill>
                            <a:schemeClr val="dk1"/>
                          </a:solidFill>
                          <a:effectLst/>
                          <a:latin typeface="Angsana New" panose="02020603050405020304" pitchFamily="18" charset="-34"/>
                          <a:ea typeface="+mn-ea"/>
                          <a:cs typeface="Angsana New" panose="02020603050405020304" pitchFamily="18" charset="-34"/>
                        </a:rPr>
                        <a:t>strawberry</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2000" kern="1200" dirty="0">
                          <a:solidFill>
                            <a:schemeClr val="dk1"/>
                          </a:solidFill>
                          <a:effectLst/>
                          <a:latin typeface="Angsana New" panose="02020603050405020304" pitchFamily="18" charset="-34"/>
                          <a:ea typeface="+mn-ea"/>
                          <a:cs typeface="Angsana New" panose="02020603050405020304" pitchFamily="18" charset="-34"/>
                        </a:rPr>
                        <a:t>Banana</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2000" kern="1200" dirty="0">
                          <a:solidFill>
                            <a:schemeClr val="dk1"/>
                          </a:solidFill>
                          <a:effectLst/>
                          <a:latin typeface="Angsana New" panose="02020603050405020304" pitchFamily="18" charset="-34"/>
                          <a:ea typeface="+mn-ea"/>
                          <a:cs typeface="Angsana New" panose="02020603050405020304" pitchFamily="18" charset="-34"/>
                        </a:rPr>
                        <a:t>green tea</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2000" kern="1200" dirty="0">
                          <a:solidFill>
                            <a:schemeClr val="dk1"/>
                          </a:solidFill>
                          <a:effectLst/>
                          <a:latin typeface="Angsana New" panose="02020603050405020304" pitchFamily="18" charset="-34"/>
                          <a:ea typeface="+mn-ea"/>
                          <a:cs typeface="Angsana New" panose="02020603050405020304" pitchFamily="18" charset="-34"/>
                        </a:rPr>
                        <a:t>Other, please specify</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p>
                    <a:p>
                      <a:pPr marL="0" indent="0"/>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2.3</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sz="2000" kern="1200" dirty="0">
                          <a:solidFill>
                            <a:schemeClr val="dk1"/>
                          </a:solidFill>
                          <a:effectLst/>
                          <a:latin typeface="Angsana New" panose="02020603050405020304" pitchFamily="18" charset="-34"/>
                          <a:ea typeface="+mn-ea"/>
                          <a:cs typeface="Angsana New" panose="02020603050405020304" pitchFamily="18" charset="-34"/>
                        </a:rPr>
                        <a:t>What brand of milk do you like?</a:t>
                      </a:r>
                      <a:endPar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endParaRPr>
                    </a:p>
                    <a:p>
                      <a:pPr marL="0" marR="0" lvl="0" indent="396875" algn="l" defTabSz="914400" rtl="0" eaLnBrk="1" fontAlgn="auto" latinLnBrk="0" hangingPunct="1">
                        <a:lnSpc>
                          <a:spcPct val="100000"/>
                        </a:lnSpc>
                        <a:spcBef>
                          <a:spcPts val="0"/>
                        </a:spcBef>
                        <a:spcAft>
                          <a:spcPts val="0"/>
                        </a:spcAft>
                        <a:buClrTx/>
                        <a:buSzTx/>
                        <a:buFontTx/>
                        <a:buNone/>
                        <a:tabLst/>
                        <a:defRPr/>
                      </a:pP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sz="1800" kern="1200" dirty="0">
                          <a:solidFill>
                            <a:schemeClr val="dk1"/>
                          </a:solidFill>
                          <a:effectLst/>
                          <a:latin typeface="Angsana New" panose="02020603050405020304" pitchFamily="18" charset="-34"/>
                          <a:ea typeface="+mn-ea"/>
                          <a:cs typeface="Angsana New" panose="02020603050405020304" pitchFamily="18" charset="-34"/>
                        </a:rPr>
                        <a:t>Dutch Mill</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1800" kern="1200" dirty="0">
                          <a:solidFill>
                            <a:schemeClr val="dk1"/>
                          </a:solidFill>
                          <a:effectLst/>
                          <a:latin typeface="Angsana New" panose="02020603050405020304" pitchFamily="18" charset="-34"/>
                          <a:ea typeface="+mn-ea"/>
                          <a:cs typeface="Angsana New" panose="02020603050405020304" pitchFamily="18" charset="-34"/>
                        </a:rPr>
                        <a:t>Thai Danish</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1800" kern="1200" dirty="0">
                          <a:solidFill>
                            <a:schemeClr val="dk1"/>
                          </a:solidFill>
                          <a:effectLst/>
                          <a:latin typeface="Angsana New" panose="02020603050405020304" pitchFamily="18" charset="-34"/>
                          <a:ea typeface="+mn-ea"/>
                          <a:cs typeface="Angsana New" panose="02020603050405020304" pitchFamily="18" charset="-34"/>
                        </a:rPr>
                        <a:t>Nong Pho</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1800" kern="1200" dirty="0">
                          <a:solidFill>
                            <a:schemeClr val="dk1"/>
                          </a:solidFill>
                          <a:effectLst/>
                          <a:latin typeface="Angsana New" panose="02020603050405020304" pitchFamily="18" charset="-34"/>
                          <a:ea typeface="+mn-ea"/>
                          <a:cs typeface="Angsana New" panose="02020603050405020304" pitchFamily="18" charset="-34"/>
                        </a:rPr>
                        <a:t>bear brand</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1800" kern="1200" dirty="0">
                          <a:solidFill>
                            <a:schemeClr val="dk1"/>
                          </a:solidFill>
                          <a:effectLst/>
                          <a:latin typeface="Angsana New" panose="02020603050405020304" pitchFamily="18" charset="-34"/>
                          <a:ea typeface="+mn-ea"/>
                          <a:cs typeface="Angsana New" panose="02020603050405020304" pitchFamily="18" charset="-34"/>
                        </a:rPr>
                        <a:t>Foremost</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2000" kern="1200" dirty="0">
                          <a:solidFill>
                            <a:schemeClr val="dk1"/>
                          </a:solidFill>
                          <a:effectLst/>
                          <a:latin typeface="Angsana New" panose="02020603050405020304" pitchFamily="18" charset="-34"/>
                          <a:ea typeface="+mn-ea"/>
                          <a:cs typeface="Angsana New" panose="02020603050405020304" pitchFamily="18" charset="-34"/>
                        </a:rPr>
                        <a:t>Other, please specify</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p>
                  </a:txBody>
                  <a:tcPr/>
                </a:tc>
                <a:extLst>
                  <a:ext uri="{0D108BD9-81ED-4DB2-BD59-A6C34878D82A}">
                    <a16:rowId xmlns:a16="http://schemas.microsoft.com/office/drawing/2014/main" val="917068961"/>
                  </a:ext>
                </a:extLst>
              </a:tr>
            </a:tbl>
          </a:graphicData>
        </a:graphic>
      </p:graphicFrame>
      <p:sp>
        <p:nvSpPr>
          <p:cNvPr id="7" name="TextBox 6">
            <a:extLst>
              <a:ext uri="{FF2B5EF4-FFF2-40B4-BE49-F238E27FC236}">
                <a16:creationId xmlns:a16="http://schemas.microsoft.com/office/drawing/2014/main" id="{B76D35CC-FA7A-4C52-8E1F-87AE1E0BD52C}"/>
              </a:ext>
            </a:extLst>
          </p:cNvPr>
          <p:cNvSpPr txBox="1"/>
          <p:nvPr/>
        </p:nvSpPr>
        <p:spPr>
          <a:xfrm>
            <a:off x="838200" y="81240"/>
            <a:ext cx="10515599" cy="2246769"/>
          </a:xfrm>
          <a:prstGeom prst="rect">
            <a:avLst/>
          </a:prstGeom>
          <a:noFill/>
        </p:spPr>
        <p:txBody>
          <a:bodyPr wrap="square">
            <a:spAutoFit/>
          </a:bodyPr>
          <a:lstStyle/>
          <a:p>
            <a:pPr marL="0" indent="0">
              <a:buNone/>
            </a:pPr>
            <a:r>
              <a:rPr lang="en-US" sz="2000" b="1" dirty="0">
                <a:latin typeface="Angsana New" panose="02020603050405020304" pitchFamily="18" charset="-34"/>
                <a:cs typeface="Angsana New" panose="02020603050405020304" pitchFamily="18" charset="-34"/>
              </a:rPr>
              <a:t>3.</a:t>
            </a:r>
            <a:r>
              <a:rPr lang="th-TH" sz="2000" b="1" dirty="0">
                <a:latin typeface="Angsana New" panose="02020603050405020304" pitchFamily="18" charset="-34"/>
                <a:cs typeface="Angsana New" panose="02020603050405020304" pitchFamily="18" charset="-34"/>
              </a:rPr>
              <a:t> </a:t>
            </a:r>
            <a:r>
              <a:rPr lang="en-US" sz="2000" b="1" dirty="0">
                <a:latin typeface="Angsana New" panose="02020603050405020304" pitchFamily="18" charset="-34"/>
                <a:cs typeface="Angsana New" panose="02020603050405020304" pitchFamily="18" charset="-34"/>
              </a:rPr>
              <a:t>Difficulty</a:t>
            </a:r>
            <a:r>
              <a:rPr lang="th-TH" sz="2000" b="1" dirty="0">
                <a:latin typeface="Angsana New" panose="02020603050405020304" pitchFamily="18" charset="-34"/>
                <a:cs typeface="Angsana New" panose="02020603050405020304" pitchFamily="18" charset="-34"/>
              </a:rPr>
              <a:t> </a:t>
            </a:r>
          </a:p>
          <a:p>
            <a:pPr marL="0" indent="0">
              <a:buNone/>
            </a:pPr>
            <a:r>
              <a:rPr lang="th-TH" sz="2000" b="1"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The difficulty of research tools means that the questions are appropriate to the knowledge. Respondent's abilities Asking questions isn't difficult and not too easy</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such as a questionnaire for elementary school students must use simple language The text is clear and clean. The questions are short but must be understood. Questionnaires for children should not be too long.</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because it will make the children bored and lack the ability to answer questions. The questionnaire may use colorful paper. With accompanying cartoon pictures to attract children's attention as the following example.</a:t>
            </a:r>
          </a:p>
          <a:p>
            <a:pPr marL="0" indent="0">
              <a:buNone/>
            </a:pPr>
            <a:endParaRPr lang="th-TH" sz="2000" dirty="0">
              <a:latin typeface="Angsana New" panose="02020603050405020304" pitchFamily="18" charset="-34"/>
              <a:cs typeface="Angsana New" panose="02020603050405020304" pitchFamily="18" charset="-34"/>
            </a:endParaRPr>
          </a:p>
          <a:p>
            <a:pPr marL="0" indent="0">
              <a:buNone/>
            </a:pPr>
            <a:r>
              <a:rPr lang="en-US" sz="2000" b="1" dirty="0">
                <a:latin typeface="Angsana New" panose="02020603050405020304" pitchFamily="18" charset="-34"/>
                <a:cs typeface="Angsana New" panose="02020603050405020304" pitchFamily="18" charset="-34"/>
              </a:rPr>
              <a:t>Example;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questionnaire for children</a:t>
            </a:r>
            <a:endParaRPr lang="en-US" sz="2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558575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AA54DC48-1B36-4F25-8D54-63432C4F5055}"/>
              </a:ext>
            </a:extLst>
          </p:cNvPr>
          <p:cNvSpPr>
            <a:spLocks noGrp="1"/>
          </p:cNvSpPr>
          <p:nvPr>
            <p:ph idx="1"/>
          </p:nvPr>
        </p:nvSpPr>
        <p:spPr>
          <a:xfrm>
            <a:off x="504497" y="864108"/>
            <a:ext cx="11207605" cy="5120640"/>
          </a:xfrm>
        </p:spPr>
        <p:txBody>
          <a:bodyPr>
            <a:normAutofit/>
          </a:bodyPr>
          <a:lstStyle/>
          <a:p>
            <a:r>
              <a:rPr lang="en-US" dirty="0">
                <a:latin typeface="Angsana New" panose="02020603050405020304" pitchFamily="18" charset="-34"/>
                <a:cs typeface="Angsana New" panose="02020603050405020304" pitchFamily="18" charset="-34"/>
              </a:rPr>
              <a:t>4.</a:t>
            </a:r>
            <a:r>
              <a:rPr lang="th-TH" dirty="0">
                <a:latin typeface="Angsana New" panose="02020603050405020304" pitchFamily="18" charset="-34"/>
                <a:cs typeface="Angsana New" panose="02020603050405020304" pitchFamily="18" charset="-34"/>
              </a:rPr>
              <a:t> ทบทวนงานวิจัยที่เกี่ยวข้อง</a:t>
            </a:r>
          </a:p>
          <a:p>
            <a:r>
              <a:rPr lang="th-TH" dirty="0">
                <a:latin typeface="Angsana New" panose="02020603050405020304" pitchFamily="18" charset="-34"/>
                <a:cs typeface="Angsana New" panose="02020603050405020304" pitchFamily="18" charset="-34"/>
              </a:rPr>
              <a:t>ก่อนทำการสรุปผลการวิจัย ผู้วิจัยจะต้องทำการสืบค้นว่ามีนักวิจัยท่านใดบ้างที่ค้นพบผลการวิจัยในลักษณะเดียวกัน หรือแตกต่างกันอย่างไร เช่น ผลการวิจัยในครั้งนี้พบว่า นักลงทุนชาวญี่ปุ่นเลือกที่จะใช้กลยุทธ์การร่วมทุนระหว่างประเทศมากกว่าทางเลือกอื่น ๆ ทั้งนี้เพราะการร่วมลงทุนในลักษณะนี้จะก่อให้เกิดผลดีหลายประการ ไม่ว่าจะเป็นเงื่อนไขด้านข้อจำกัดทางกฎหมายในบางประเทศที่ห้ามต่างชาติถือหุ้นทั้งหมด </a:t>
            </a:r>
            <a:r>
              <a:rPr lang="en-US" dirty="0">
                <a:latin typeface="Angsana New" panose="02020603050405020304" pitchFamily="18" charset="-34"/>
                <a:cs typeface="Angsana New" panose="02020603050405020304" pitchFamily="18" charset="-34"/>
              </a:rPr>
              <a:t>100%</a:t>
            </a:r>
            <a:r>
              <a:rPr lang="th-TH" dirty="0">
                <a:latin typeface="Angsana New" panose="02020603050405020304" pitchFamily="18" charset="-34"/>
                <a:cs typeface="Angsana New" panose="02020603050405020304" pitchFamily="18" charset="-34"/>
              </a:rPr>
              <a:t> ทำให้ต้องหาบริษัทท้องถิ่นเข้าร่วมทุนด้วย มิฉะนั้นจะไม่สามารถดำเนินการได้ นอกจากนี้แล้วในบางประเทศมีความเป็นชาตินิยมสูง การเข้าร่วมทุนกับบริษัทท้องถิ่นจะทำให้สามารถเข้าถึงกลุ่มลูกค้าเป้าหมายได้ดีกว่า การที่จะเป็นกิจการจากสัญชาติญี่ปุ่น </a:t>
            </a:r>
            <a:r>
              <a:rPr lang="en-US" dirty="0">
                <a:latin typeface="Angsana New" panose="02020603050405020304" pitchFamily="18" charset="-34"/>
                <a:cs typeface="Angsana New" panose="02020603050405020304" pitchFamily="18" charset="-34"/>
              </a:rPr>
              <a:t>100%</a:t>
            </a:r>
            <a:r>
              <a:rPr lang="th-TH" dirty="0">
                <a:latin typeface="Angsana New" panose="02020603050405020304" pitchFamily="18" charset="-34"/>
                <a:cs typeface="Angsana New" panose="02020603050405020304" pitchFamily="18" charset="-34"/>
              </a:rPr>
              <a:t> ผลดีอีกประการหนึ่งของการเข้าร่วมทุนกับบริษัทท้องถิ่น ได้แก่ ธุรกิจจากต่างชาตินั้นแม่ว่าจะมีความชำนาญทางด้านการวิจัยและเทคโนโลยีต่าง ๆ แต่ไม่มีความชำนาญในเรื่องของ</a:t>
            </a:r>
            <a:r>
              <a:rPr lang="th-TH" dirty="0" err="1">
                <a:latin typeface="Angsana New" panose="02020603050405020304" pitchFamily="18" charset="-34"/>
                <a:cs typeface="Angsana New" panose="02020603050405020304" pitchFamily="18" charset="-34"/>
              </a:rPr>
              <a:t>การทำ</a:t>
            </a:r>
            <a:r>
              <a:rPr lang="th-TH" dirty="0">
                <a:latin typeface="Angsana New" panose="02020603050405020304" pitchFamily="18" charset="-34"/>
                <a:cs typeface="Angsana New" panose="02020603050405020304" pitchFamily="18" charset="-34"/>
              </a:rPr>
              <a:t>ตลาดและช่องทางการจัดจำหน่าย ซึ่งบริษัทท้องถิ่นจะมีความชำนาญกว่า การเข้าร่วมทุนกันย่อมจะทำให้บริษัทท้องถิ่นได้รับการถ่ายทอดเทคโนโลยี ในขณะที่ธุรกิจจากต่างชาติก็ได้เรียนรู้เรื่องการตลาด</a:t>
            </a:r>
          </a:p>
          <a:p>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75771277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B19A8F6E-1E8E-404A-BACB-85B4E0EED341}"/>
              </a:ext>
            </a:extLst>
          </p:cNvPr>
          <p:cNvSpPr>
            <a:spLocks noGrp="1"/>
          </p:cNvSpPr>
          <p:nvPr>
            <p:ph idx="1"/>
          </p:nvPr>
        </p:nvSpPr>
        <p:spPr>
          <a:xfrm>
            <a:off x="618836" y="914401"/>
            <a:ext cx="11194472" cy="5551054"/>
          </a:xfrm>
        </p:spPr>
        <p:txBody>
          <a:bodyPr>
            <a:normAutofit/>
          </a:bodyPr>
          <a:lstStyle/>
          <a:p>
            <a:r>
              <a:rPr lang="en-US" sz="2000" b="1" dirty="0">
                <a:latin typeface="Angsana New" panose="02020603050405020304" pitchFamily="18" charset="-34"/>
                <a:cs typeface="Angsana New" panose="02020603050405020304" pitchFamily="18" charset="-34"/>
              </a:rPr>
              <a:t>4.</a:t>
            </a:r>
            <a:r>
              <a:rPr lang="th-TH" sz="2000" b="1" dirty="0">
                <a:latin typeface="Angsana New" panose="02020603050405020304" pitchFamily="18" charset="-34"/>
                <a:cs typeface="Angsana New" panose="02020603050405020304" pitchFamily="18" charset="-34"/>
              </a:rPr>
              <a:t> </a:t>
            </a:r>
            <a:r>
              <a:rPr lang="en-US" sz="2000" b="1" dirty="0">
                <a:latin typeface="Angsana New" panose="02020603050405020304" pitchFamily="18" charset="-34"/>
                <a:cs typeface="Angsana New" panose="02020603050405020304" pitchFamily="18" charset="-34"/>
              </a:rPr>
              <a:t>Discrimination</a:t>
            </a:r>
            <a:endParaRPr lang="th-TH" sz="2000" b="1" dirty="0">
              <a:latin typeface="Angsana New" panose="02020603050405020304" pitchFamily="18" charset="-34"/>
              <a:cs typeface="Angsana New" panose="02020603050405020304" pitchFamily="18" charset="-34"/>
            </a:endParaRPr>
          </a:p>
          <a:p>
            <a:pPr marL="0" indent="0" defTabSz="574675">
              <a:buNone/>
            </a:pPr>
            <a:r>
              <a:rPr lang="th-TH" sz="2000" b="1"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Discrimination power of the tool means the ability of the question. or a tool to classify samples that are different from each other, such as the selection of executives by using a test to measure knowledge of management such examinations must have the power to identify people with knowledge and without knowledge apart more knowledgeable people have the higher the overall score for that subject</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for those with little knowledge will have a small total score or a populist questionnaire on government policies. The questionnaire must be able to distinguish between those who agree and disagree.</a:t>
            </a:r>
            <a:endParaRPr lang="th-TH" sz="2000" dirty="0">
              <a:latin typeface="Angsana New" panose="02020603050405020304" pitchFamily="18" charset="-34"/>
              <a:cs typeface="Angsana New" panose="02020603050405020304" pitchFamily="18" charset="-34"/>
            </a:endParaRPr>
          </a:p>
          <a:p>
            <a:r>
              <a:rPr lang="en-US" sz="2000" b="1" dirty="0">
                <a:latin typeface="Angsana New" panose="02020603050405020304" pitchFamily="18" charset="-34"/>
                <a:cs typeface="Angsana New" panose="02020603050405020304" pitchFamily="18" charset="-34"/>
              </a:rPr>
              <a:t>5.</a:t>
            </a:r>
            <a:r>
              <a:rPr lang="th-TH" sz="2000" b="1" dirty="0">
                <a:latin typeface="Angsana New" panose="02020603050405020304" pitchFamily="18" charset="-34"/>
                <a:cs typeface="Angsana New" panose="02020603050405020304" pitchFamily="18" charset="-34"/>
              </a:rPr>
              <a:t> </a:t>
            </a:r>
            <a:r>
              <a:rPr lang="en-US" sz="2000" b="1" dirty="0">
                <a:latin typeface="Angsana New" panose="02020603050405020304" pitchFamily="18" charset="-34"/>
                <a:cs typeface="Angsana New" panose="02020603050405020304" pitchFamily="18" charset="-34"/>
              </a:rPr>
              <a:t>Objectivity</a:t>
            </a:r>
            <a:r>
              <a:rPr lang="th-TH" sz="2000" b="1" dirty="0">
                <a:latin typeface="Angsana New" panose="02020603050405020304" pitchFamily="18" charset="-34"/>
                <a:cs typeface="Angsana New" panose="02020603050405020304" pitchFamily="18" charset="-34"/>
              </a:rPr>
              <a:t> </a:t>
            </a:r>
          </a:p>
          <a:p>
            <a:pPr marL="0" indent="0" defTabSz="574675">
              <a:buNone/>
            </a:pP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The objectiveness of the research tool means the clarity of the question. which has 3 components as follows;</a:t>
            </a:r>
            <a:endParaRPr lang="th-TH" sz="2000" dirty="0">
              <a:latin typeface="Angsana New" panose="02020603050405020304" pitchFamily="18" charset="-34"/>
              <a:cs typeface="Angsana New" panose="02020603050405020304" pitchFamily="18" charset="-34"/>
            </a:endParaRPr>
          </a:p>
          <a:p>
            <a:pPr indent="400050">
              <a:buNone/>
            </a:pPr>
            <a:r>
              <a:rPr lang="en-US" sz="2000" dirty="0">
                <a:latin typeface="Angsana New" panose="02020603050405020304" pitchFamily="18" charset="-34"/>
                <a:cs typeface="Angsana New" panose="02020603050405020304" pitchFamily="18" charset="-34"/>
              </a:rPr>
              <a:t>5.1</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Clarity in the question, that is the language used is clear. Convey meaning exactly to the point that the researcher wants. No matter who asked, there was a common understanding that What does the questioner want to ask?</a:t>
            </a:r>
            <a:endParaRPr lang="th-TH" sz="2000" dirty="0">
              <a:latin typeface="Angsana New" panose="02020603050405020304" pitchFamily="18" charset="-34"/>
              <a:cs typeface="Angsana New" panose="02020603050405020304" pitchFamily="18" charset="-34"/>
            </a:endParaRPr>
          </a:p>
          <a:p>
            <a:pPr indent="400050">
              <a:buNone/>
            </a:pPr>
            <a:r>
              <a:rPr lang="en-US" sz="2000" dirty="0">
                <a:latin typeface="Angsana New" panose="02020603050405020304" pitchFamily="18" charset="-34"/>
                <a:cs typeface="Angsana New" panose="02020603050405020304" pitchFamily="18" charset="-34"/>
              </a:rPr>
              <a:t>5.2</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Clarity in scoring, that is, setting criteria for grading each question, for example, assigning people who answered question 1 to get 5 points, answer question 2 to get 4 points, a total of 9 points out of 10 points, or may use a Like measurement. Likert Scale from 1 least to 5 most</a:t>
            </a:r>
            <a:endParaRPr lang="th-TH" sz="2000" dirty="0">
              <a:latin typeface="Angsana New" panose="02020603050405020304" pitchFamily="18" charset="-34"/>
              <a:cs typeface="Angsana New" panose="02020603050405020304" pitchFamily="18" charset="-34"/>
            </a:endParaRPr>
          </a:p>
          <a:p>
            <a:pPr indent="400050">
              <a:buNone/>
            </a:pPr>
            <a:r>
              <a:rPr lang="en-US" sz="2000" dirty="0">
                <a:latin typeface="Angsana New" panose="02020603050405020304" pitchFamily="18" charset="-34"/>
                <a:cs typeface="Angsana New" panose="02020603050405020304" pitchFamily="18" charset="-34"/>
              </a:rPr>
              <a:t>5.3</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Interpretive clarity, i.e., the instrument can clearly interpret its measurements in that, for example, employees who score high on Leadership. It can be interpreted that the employee has higher leadership qualities than the lower rated employee. or teachers with high teaching evaluation scores It can be interpreted that the teacher has a better teaching ability than the teacher who scores lower.</a:t>
            </a:r>
            <a:endParaRPr lang="th-TH" sz="2000" dirty="0">
              <a:latin typeface="Angsana New" panose="02020603050405020304" pitchFamily="18" charset="-34"/>
              <a:cs typeface="Angsana New" panose="02020603050405020304" pitchFamily="18" charset="-34"/>
            </a:endParaRPr>
          </a:p>
          <a:p>
            <a:pPr indent="400050">
              <a:buNone/>
            </a:pPr>
            <a:r>
              <a:rPr lang="en-US" sz="2000" dirty="0">
                <a:latin typeface="Angsana New" panose="02020603050405020304" pitchFamily="18" charset="-34"/>
                <a:cs typeface="Angsana New" panose="02020603050405020304" pitchFamily="18" charset="-34"/>
              </a:rPr>
              <a:t>5.4</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Usability: Research tools are convenient to use in various situations, that is, easy to use, not complicated, save time, save money. Easy to check, fast, and easy to apply the results.</a:t>
            </a:r>
            <a:endParaRPr lang="en-US" sz="2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5853105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568944-307A-477F-B551-BD69C2688DF5}"/>
              </a:ext>
            </a:extLst>
          </p:cNvPr>
          <p:cNvSpPr>
            <a:spLocks noGrp="1"/>
          </p:cNvSpPr>
          <p:nvPr>
            <p:ph idx="1"/>
          </p:nvPr>
        </p:nvSpPr>
        <p:spPr>
          <a:xfrm>
            <a:off x="217713" y="268061"/>
            <a:ext cx="10951347" cy="6584950"/>
          </a:xfrm>
        </p:spPr>
        <p:txBody>
          <a:bodyPr>
            <a:normAutofit/>
          </a:bodyPr>
          <a:lstStyle/>
          <a:p>
            <a:endParaRPr lang="th-TH" sz="4800" dirty="0"/>
          </a:p>
          <a:p>
            <a:pPr marL="0" indent="0" algn="ctr">
              <a:buNone/>
            </a:pPr>
            <a:endParaRPr lang="en-US" sz="4800" dirty="0"/>
          </a:p>
          <a:p>
            <a:pPr marL="0" indent="0" algn="ctr">
              <a:buNone/>
            </a:pPr>
            <a:r>
              <a:rPr lang="en-US" sz="6600" b="1" dirty="0">
                <a:latin typeface="DilleniaUPC" panose="02020603050405020304" pitchFamily="18" charset="-34"/>
                <a:cs typeface="DilleniaUPC" panose="02020603050405020304" pitchFamily="18" charset="-34"/>
              </a:rPr>
              <a:t>The end</a:t>
            </a:r>
          </a:p>
          <a:p>
            <a:pPr marL="0" indent="0" algn="ctr">
              <a:buNone/>
            </a:pPr>
            <a:endParaRPr lang="en-US" sz="4800" b="1" dirty="0"/>
          </a:p>
          <a:p>
            <a:pPr marL="0" indent="0" algn="ctr">
              <a:buNone/>
            </a:pPr>
            <a:r>
              <a:rPr lang="en-US" sz="7200" b="1" dirty="0">
                <a:latin typeface="DilleniaUPC" panose="02020603050405020304" pitchFamily="18" charset="-34"/>
                <a:cs typeface="DilleniaUPC" panose="02020603050405020304" pitchFamily="18" charset="-34"/>
              </a:rPr>
              <a:t>Thank You</a:t>
            </a:r>
            <a:r>
              <a:rPr lang="th-TH" sz="7200" dirty="0">
                <a:solidFill>
                  <a:srgbClr val="FF0000"/>
                </a:solidFill>
                <a:latin typeface="DilleniaUPC" panose="02020603050405020304" pitchFamily="18" charset="-34"/>
                <a:cs typeface="DilleniaUPC" panose="02020603050405020304" pitchFamily="18" charset="-34"/>
              </a:rPr>
              <a:t>                                                 </a:t>
            </a:r>
          </a:p>
          <a:p>
            <a:pPr marL="0" indent="0" algn="ctr">
              <a:buNone/>
            </a:pPr>
            <a:r>
              <a:rPr lang="en-US" sz="4000" b="1" dirty="0">
                <a:latin typeface="DilleniaUPC" panose="02020603050405020304" pitchFamily="18" charset="-34"/>
                <a:cs typeface="DilleniaUPC" panose="02020603050405020304" pitchFamily="18" charset="-34"/>
              </a:rPr>
              <a:t>Assistant Professor Dr. </a:t>
            </a:r>
            <a:r>
              <a:rPr lang="en-US" sz="4000" b="1" dirty="0" err="1">
                <a:latin typeface="DilleniaUPC" panose="02020603050405020304" pitchFamily="18" charset="-34"/>
                <a:cs typeface="DilleniaUPC" panose="02020603050405020304" pitchFamily="18" charset="-34"/>
              </a:rPr>
              <a:t>Suramon</a:t>
            </a:r>
            <a:r>
              <a:rPr lang="en-US" sz="4000" b="1" dirty="0">
                <a:latin typeface="DilleniaUPC" panose="02020603050405020304" pitchFamily="18" charset="-34"/>
                <a:cs typeface="DilleniaUPC" panose="02020603050405020304" pitchFamily="18" charset="-34"/>
              </a:rPr>
              <a:t> </a:t>
            </a:r>
            <a:r>
              <a:rPr lang="en-US" sz="4000" b="1" dirty="0" err="1">
                <a:latin typeface="DilleniaUPC" panose="02020603050405020304" pitchFamily="18" charset="-34"/>
                <a:cs typeface="DilleniaUPC" panose="02020603050405020304" pitchFamily="18" charset="-34"/>
              </a:rPr>
              <a:t>Chancharoen</a:t>
            </a:r>
            <a:endParaRPr lang="th-TH" sz="4000" b="1" dirty="0"/>
          </a:p>
          <a:p>
            <a:pPr marL="0" indent="0">
              <a:buNone/>
            </a:pPr>
            <a:r>
              <a:rPr lang="en-US" sz="4000" dirty="0"/>
              <a:t>                                                   </a:t>
            </a:r>
          </a:p>
        </p:txBody>
      </p:sp>
      <p:sp>
        <p:nvSpPr>
          <p:cNvPr id="4" name="Slide Number Placeholder 3">
            <a:extLst>
              <a:ext uri="{FF2B5EF4-FFF2-40B4-BE49-F238E27FC236}">
                <a16:creationId xmlns:a16="http://schemas.microsoft.com/office/drawing/2014/main" id="{AB754724-42F7-4ACA-8DE7-53207EBE8203}"/>
              </a:ext>
            </a:extLst>
          </p:cNvPr>
          <p:cNvSpPr>
            <a:spLocks noGrp="1"/>
          </p:cNvSpPr>
          <p:nvPr>
            <p:ph type="sldNum" sz="quarter" idx="12"/>
          </p:nvPr>
        </p:nvSpPr>
        <p:spPr/>
        <p:txBody>
          <a:bodyPr/>
          <a:lstStyle/>
          <a:p>
            <a:fld id="{CB227168-336B-4C9B-A935-6AC16F4D4888}" type="slidenum">
              <a:rPr lang="en-US" smtClean="0"/>
              <a:t>141</a:t>
            </a:fld>
            <a:endParaRPr lang="en-US"/>
          </a:p>
        </p:txBody>
      </p:sp>
    </p:spTree>
    <p:extLst>
      <p:ext uri="{BB962C8B-B14F-4D97-AF65-F5344CB8AC3E}">
        <p14:creationId xmlns:p14="http://schemas.microsoft.com/office/powerpoint/2010/main" val="417256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AA54DC48-1B36-4F25-8D54-63432C4F5055}"/>
              </a:ext>
            </a:extLst>
          </p:cNvPr>
          <p:cNvSpPr>
            <a:spLocks noGrp="1"/>
          </p:cNvSpPr>
          <p:nvPr>
            <p:ph idx="1"/>
          </p:nvPr>
        </p:nvSpPr>
        <p:spPr>
          <a:xfrm>
            <a:off x="504497" y="864108"/>
            <a:ext cx="11207605" cy="5120640"/>
          </a:xfrm>
        </p:spPr>
        <p:txBody>
          <a:bodyPr>
            <a:normAutofit/>
          </a:bodyPr>
          <a:lstStyle/>
          <a:p>
            <a:r>
              <a:rPr lang="th-TH" dirty="0">
                <a:latin typeface="Angsana New" panose="02020603050405020304" pitchFamily="18" charset="-34"/>
                <a:cs typeface="Angsana New" panose="02020603050405020304" pitchFamily="18" charset="-34"/>
              </a:rPr>
              <a:t>ผลของการวิจัยนี้สอดคล้องกับงานวิจัยของ วนิดา วาดีเจริญ และสมบัติ ทีฆทรัพย์ (</a:t>
            </a:r>
            <a:r>
              <a:rPr lang="en-US" dirty="0" err="1">
                <a:latin typeface="Angsana New" panose="02020603050405020304" pitchFamily="18" charset="-34"/>
                <a:cs typeface="Angsana New" panose="02020603050405020304" pitchFamily="18" charset="-34"/>
              </a:rPr>
              <a:t>Wadeecharoen</a:t>
            </a:r>
            <a:r>
              <a:rPr lang="en-US" dirty="0">
                <a:latin typeface="Angsana New" panose="02020603050405020304" pitchFamily="18" charset="-34"/>
                <a:cs typeface="Angsana New" panose="02020603050405020304" pitchFamily="18" charset="-34"/>
              </a:rPr>
              <a:t>, and </a:t>
            </a:r>
            <a:r>
              <a:rPr lang="en-US" dirty="0" err="1">
                <a:latin typeface="Angsana New" panose="02020603050405020304" pitchFamily="18" charset="-34"/>
                <a:cs typeface="Angsana New" panose="02020603050405020304" pitchFamily="18" charset="-34"/>
              </a:rPr>
              <a:t>Teekasap</a:t>
            </a:r>
            <a:r>
              <a:rPr lang="en-US" dirty="0">
                <a:latin typeface="Angsana New" panose="02020603050405020304" pitchFamily="18" charset="-34"/>
                <a:cs typeface="Angsana New" panose="02020603050405020304" pitchFamily="18" charset="-34"/>
              </a:rPr>
              <a:t>, 2014) </a:t>
            </a:r>
            <a:r>
              <a:rPr lang="th-TH" dirty="0">
                <a:latin typeface="Angsana New" panose="02020603050405020304" pitchFamily="18" charset="-34"/>
                <a:cs typeface="Angsana New" panose="02020603050405020304" pitchFamily="18" charset="-34"/>
              </a:rPr>
              <a:t>และผลการศึกษาของ วนิดา วาดีเจริญ อธิวัฒน์ กาญจนวณิชย์กุล รังสรรค์ เลิศในสัตย์ และสมบัติ ทีฆทรัพย์ (</a:t>
            </a:r>
            <a:r>
              <a:rPr lang="en-US" dirty="0" err="1">
                <a:latin typeface="Angsana New" panose="02020603050405020304" pitchFamily="18" charset="-34"/>
                <a:cs typeface="Angsana New" panose="02020603050405020304" pitchFamily="18" charset="-34"/>
              </a:rPr>
              <a:t>Wadeecharoen</a:t>
            </a:r>
            <a:r>
              <a:rPr lang="en-US" dirty="0">
                <a:latin typeface="Angsana New" panose="02020603050405020304" pitchFamily="18" charset="-34"/>
                <a:cs typeface="Angsana New" panose="02020603050405020304" pitchFamily="18" charset="-34"/>
              </a:rPr>
              <a:t>, </a:t>
            </a:r>
            <a:r>
              <a:rPr lang="en-US" dirty="0" err="1">
                <a:latin typeface="Angsana New" panose="02020603050405020304" pitchFamily="18" charset="-34"/>
                <a:cs typeface="Angsana New" panose="02020603050405020304" pitchFamily="18" charset="-34"/>
              </a:rPr>
              <a:t>Kanjanavanikul</a:t>
            </a:r>
            <a:r>
              <a:rPr lang="en-US" dirty="0">
                <a:latin typeface="Angsana New" panose="02020603050405020304" pitchFamily="18" charset="-34"/>
                <a:cs typeface="Angsana New" panose="02020603050405020304" pitchFamily="18" charset="-34"/>
              </a:rPr>
              <a:t>, </a:t>
            </a:r>
            <a:r>
              <a:rPr lang="en-US" dirty="0" err="1">
                <a:latin typeface="Angsana New" panose="02020603050405020304" pitchFamily="18" charset="-34"/>
                <a:cs typeface="Angsana New" panose="02020603050405020304" pitchFamily="18" charset="-34"/>
              </a:rPr>
              <a:t>Lertnaisat</a:t>
            </a:r>
            <a:r>
              <a:rPr lang="en-US" dirty="0">
                <a:latin typeface="Angsana New" panose="02020603050405020304" pitchFamily="18" charset="-34"/>
                <a:cs typeface="Angsana New" panose="02020603050405020304" pitchFamily="18" charset="-34"/>
              </a:rPr>
              <a:t> and </a:t>
            </a:r>
            <a:r>
              <a:rPr lang="en-US" dirty="0" err="1">
                <a:latin typeface="Angsana New" panose="02020603050405020304" pitchFamily="18" charset="-34"/>
                <a:cs typeface="Angsana New" panose="02020603050405020304" pitchFamily="18" charset="-34"/>
              </a:rPr>
              <a:t>Teekasap</a:t>
            </a:r>
            <a:r>
              <a:rPr lang="en-US" dirty="0">
                <a:latin typeface="Angsana New" panose="02020603050405020304" pitchFamily="18" charset="-34"/>
                <a:cs typeface="Angsana New" panose="02020603050405020304" pitchFamily="18" charset="-34"/>
              </a:rPr>
              <a:t>, 2013)</a:t>
            </a:r>
            <a:r>
              <a:rPr lang="th-TH" dirty="0">
                <a:latin typeface="Angsana New" panose="02020603050405020304" pitchFamily="18" charset="-34"/>
                <a:cs typeface="Angsana New" panose="02020603050405020304" pitchFamily="18" charset="-34"/>
              </a:rPr>
              <a:t> ในช่วงปี พ.ศ. </a:t>
            </a:r>
            <a:r>
              <a:rPr lang="en-US" dirty="0">
                <a:latin typeface="Angsana New" panose="02020603050405020304" pitchFamily="18" charset="-34"/>
                <a:cs typeface="Angsana New" panose="02020603050405020304" pitchFamily="18" charset="-34"/>
              </a:rPr>
              <a:t>2555-2556</a:t>
            </a:r>
            <a:r>
              <a:rPr lang="th-TH" dirty="0">
                <a:latin typeface="Angsana New" panose="02020603050405020304" pitchFamily="18" charset="-34"/>
                <a:cs typeface="Angsana New" panose="02020603050405020304" pitchFamily="18" charset="-34"/>
              </a:rPr>
              <a:t> พบว่า การลงทุนส่วนใหญ่จากประเทศญี่ปุ่นเข้ามาในประเทศไทยในรูปแบบกลยุทธ์การร่วมทุนระหว่างประเทศ (</a:t>
            </a:r>
            <a:r>
              <a:rPr lang="en-US" dirty="0">
                <a:latin typeface="Angsana New" panose="02020603050405020304" pitchFamily="18" charset="-34"/>
                <a:cs typeface="Angsana New" panose="02020603050405020304" pitchFamily="18" charset="-34"/>
              </a:rPr>
              <a:t>International Joint Venture; IJV)</a:t>
            </a:r>
            <a:r>
              <a:rPr lang="th-TH" dirty="0">
                <a:latin typeface="Angsana New" panose="02020603050405020304" pitchFamily="18" charset="-34"/>
                <a:cs typeface="Angsana New" panose="02020603050405020304" pitchFamily="18" charset="-34"/>
              </a:rPr>
              <a:t> และอยู่ในภาคอุตสาหกรรมชิ้นส่วนยานยนต์ (</a:t>
            </a:r>
            <a:r>
              <a:rPr lang="en-US" dirty="0">
                <a:latin typeface="Angsana New" panose="02020603050405020304" pitchFamily="18" charset="-34"/>
                <a:cs typeface="Angsana New" panose="02020603050405020304" pitchFamily="18" charset="-34"/>
              </a:rPr>
              <a:t>Automobile Assemble)</a:t>
            </a:r>
            <a:r>
              <a:rPr lang="th-TH" dirty="0">
                <a:latin typeface="Angsana New" panose="02020603050405020304" pitchFamily="18" charset="-34"/>
                <a:cs typeface="Angsana New" panose="02020603050405020304" pitchFamily="18" charset="-34"/>
              </a:rPr>
              <a:t> ในขณะที่ผลการศึกษาโดย วนิดา วาดีเจริญ อธิวัฒน์ กาญจนวณิชย์กุล วัลลภา พัฒนา และสมบัติ ทีฆทรัพย์ พบว่า กลยุทธ์การร่วมทุนระหว่างประเทศ เป็นทางเลือกด้านยุทธศาสตร์ที่ดีที่สุดในการพัฒนาธุรกิจขนาดกลางและขนาดย่อม (</a:t>
            </a:r>
            <a:r>
              <a:rPr lang="en-US" dirty="0">
                <a:latin typeface="Angsana New" panose="02020603050405020304" pitchFamily="18" charset="-34"/>
                <a:cs typeface="Angsana New" panose="02020603050405020304" pitchFamily="18" charset="-34"/>
              </a:rPr>
              <a:t>SMEs)</a:t>
            </a:r>
            <a:r>
              <a:rPr lang="th-TH" dirty="0">
                <a:latin typeface="Angsana New" panose="02020603050405020304" pitchFamily="18" charset="-34"/>
                <a:cs typeface="Angsana New" panose="02020603050405020304" pitchFamily="18" charset="-34"/>
              </a:rPr>
              <a:t> อย่างยั่งยืนในประชาคมเศรษฐกิจอาเซียน (</a:t>
            </a:r>
            <a:r>
              <a:rPr lang="en-US" dirty="0">
                <a:latin typeface="Angsana New" panose="02020603050405020304" pitchFamily="18" charset="-34"/>
                <a:cs typeface="Angsana New" panose="02020603050405020304" pitchFamily="18" charset="-34"/>
              </a:rPr>
              <a:t>AEC)</a:t>
            </a:r>
            <a:r>
              <a:rPr lang="th-TH" dirty="0">
                <a:latin typeface="Angsana New" panose="02020603050405020304" pitchFamily="18" charset="-34"/>
                <a:cs typeface="Angsana New" panose="02020603050405020304" pitchFamily="18" charset="-34"/>
              </a:rPr>
              <a:t> และการเพิ่มขีดความสามารถในการแข่งขันของบริษัทท้องถิ่นของไทย เพื่อแข่งขันในตลาดโลก</a:t>
            </a:r>
          </a:p>
          <a:p>
            <a:r>
              <a:rPr lang="th-TH" dirty="0">
                <a:latin typeface="Angsana New" panose="02020603050405020304" pitchFamily="18" charset="-34"/>
                <a:cs typeface="Angsana New" panose="02020603050405020304" pitchFamily="18" charset="-34"/>
              </a:rPr>
              <a:t>จากการนำเสนอรายละเอียดการเขียนวรรณกรรมในตัวอย่างที่ </a:t>
            </a:r>
            <a:r>
              <a:rPr lang="en-US" dirty="0">
                <a:latin typeface="Angsana New" panose="02020603050405020304" pitchFamily="18" charset="-34"/>
                <a:cs typeface="Angsana New" panose="02020603050405020304" pitchFamily="18" charset="-34"/>
              </a:rPr>
              <a:t>5.2</a:t>
            </a:r>
            <a:r>
              <a:rPr lang="th-TH" dirty="0">
                <a:latin typeface="Angsana New" panose="02020603050405020304" pitchFamily="18" charset="-34"/>
                <a:cs typeface="Angsana New" panose="02020603050405020304" pitchFamily="18" charset="-34"/>
              </a:rPr>
              <a:t> นี้เป็นการเชื่อมโยงความสัมพันธ์ระหว่างคำสำคัญที่ปรากฏในหัวข้อของการวิจัย ทฤษฎีที่เกี่ยวข้อง ตัวแปรที่ต้องการศึกษา (ซึ่งจะต้องรองรับโดยทฤษฎี) และการสรุปผลการวิจัย ซึ่งในแต่ละหมวดที่กล่าวมานี้ต้องมีวรรณกรรมที่เกี่ยวข้องมารองรับทั้งสิ้น </a:t>
            </a:r>
            <a:endParaRPr lang="en-US" dirty="0">
              <a:latin typeface="Angsana New" panose="02020603050405020304" pitchFamily="18" charset="-34"/>
              <a:cs typeface="Angsana New" panose="02020603050405020304" pitchFamily="18" charset="-34"/>
            </a:endParaRPr>
          </a:p>
          <a:p>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748954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EBF3092A-248A-4E8E-BC71-42C8FAFD6717}"/>
              </a:ext>
            </a:extLst>
          </p:cNvPr>
          <p:cNvSpPr>
            <a:spLocks noGrp="1"/>
          </p:cNvSpPr>
          <p:nvPr>
            <p:ph idx="1"/>
          </p:nvPr>
        </p:nvSpPr>
        <p:spPr>
          <a:xfrm>
            <a:off x="1109177" y="2020245"/>
            <a:ext cx="10389140" cy="4170348"/>
          </a:xfrm>
        </p:spPr>
        <p:txBody>
          <a:bodyPr>
            <a:normAutofit/>
          </a:bodyPr>
          <a:lstStyle/>
          <a:p>
            <a:pPr marL="0" indent="0">
              <a:buNone/>
            </a:pPr>
            <a:r>
              <a:rPr lang="th-TH" b="1" dirty="0">
                <a:latin typeface="Angsana New" panose="02020603050405020304" pitchFamily="18" charset="-34"/>
                <a:cs typeface="Angsana New" panose="02020603050405020304" pitchFamily="18" charset="-34"/>
              </a:rPr>
              <a:t>ประโยชน์ของการทบทวนวรรณกรรม </a:t>
            </a:r>
            <a:r>
              <a:rPr lang="en-US" b="1" dirty="0">
                <a:latin typeface="Angsana New" panose="02020603050405020304" pitchFamily="18" charset="-34"/>
                <a:cs typeface="Angsana New" panose="02020603050405020304" pitchFamily="18" charset="-34"/>
              </a:rPr>
              <a:t> </a:t>
            </a:r>
            <a:r>
              <a:rPr lang="th-TH" b="1" dirty="0">
                <a:latin typeface="Angsana New" panose="02020603050405020304" pitchFamily="18" charset="-34"/>
                <a:cs typeface="Angsana New" panose="02020603050405020304" pitchFamily="18" charset="-34"/>
              </a:rPr>
              <a:t>แบ่งออกได้ดังนี้</a:t>
            </a:r>
          </a:p>
          <a:p>
            <a:pPr marL="0" indent="457200">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ทำให้ผู้วิจัยทราบว่าเรื่องที่เราศึกษานั้นมีใครทำมาบ้างแล้ว ใช้ระเบียบวิธีวิจัยอย่างไร ทั้งนี้โดยมีจุดมุ่งหมายหลักเพื่อหลีกเลี่ยงการทำวิจัยซ้ำซ้อน</a:t>
            </a:r>
          </a:p>
          <a:p>
            <a:pPr marL="0" indent="457200">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ทำให้ผู้วิจัยเกิดแนวคิดสร้างสรรค์ในการพัฒนารูปแบบการวิจัยที่ดีกว่าในอดีต เริ่มตั้งแต่การกำหนดตัวแปรที่ต้องการศึกษา</a:t>
            </a:r>
            <a:r>
              <a:rPr lang="en-US" dirty="0">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ออกแบบเครื่องมือในการวิจัย การวิเคราะห์แปลผลข้อมูล และการอภิปรายผลของการวิจัยอันจะก่อให้เกิดประโยชน์ต่อสังคม</a:t>
            </a:r>
          </a:p>
          <a:p>
            <a:pPr marL="0" indent="457200">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การศึกษางานวิจัยที่เกี่ยวข้องในอดีตจะช่วยให้นักวิจัยหาเหตุผลมาอภิปรายผลของการวิจัยที่ค้นพบ</a:t>
            </a:r>
            <a:r>
              <a:rPr lang="en-US" dirty="0">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ว่า มีความเหมือน หรือแตกต่างจากงานวิจัยในอดีตอย่างไร ซึ่งจะช่วยให้งานวิจัยมีความน่าเชื่อถือ แม่นยำ และมีความชัดเจนมากขึ้น</a:t>
            </a:r>
            <a:endParaRPr lang="en-US" dirty="0">
              <a:latin typeface="Angsana New" panose="02020603050405020304" pitchFamily="18" charset="-34"/>
              <a:cs typeface="Angsana New" panose="02020603050405020304" pitchFamily="18" charset="-34"/>
            </a:endParaRPr>
          </a:p>
        </p:txBody>
      </p:sp>
      <p:sp>
        <p:nvSpPr>
          <p:cNvPr id="4" name="ชื่อเรื่อง 1">
            <a:extLst>
              <a:ext uri="{FF2B5EF4-FFF2-40B4-BE49-F238E27FC236}">
                <a16:creationId xmlns:a16="http://schemas.microsoft.com/office/drawing/2014/main" id="{D5050344-0693-41A5-BC3D-2A88FE9619E0}"/>
              </a:ext>
            </a:extLst>
          </p:cNvPr>
          <p:cNvSpPr>
            <a:spLocks noGrp="1"/>
          </p:cNvSpPr>
          <p:nvPr>
            <p:ph type="title"/>
          </p:nvPr>
        </p:nvSpPr>
        <p:spPr>
          <a:xfrm>
            <a:off x="1235301" y="388882"/>
            <a:ext cx="9721398" cy="1279144"/>
          </a:xfrm>
        </p:spPr>
        <p:txBody>
          <a:bodyPr>
            <a:normAutofit/>
          </a:bodyPr>
          <a:lstStyle/>
          <a:p>
            <a:pPr algn="ctr"/>
            <a:r>
              <a:rPr lang="en-US" sz="3200" b="1" dirty="0">
                <a:solidFill>
                  <a:srgbClr val="FF0000"/>
                </a:solidFill>
                <a:latin typeface="Angsana New" panose="02020603050405020304" pitchFamily="18" charset="-34"/>
                <a:cs typeface="Angsana New" panose="02020603050405020304" pitchFamily="18" charset="-34"/>
              </a:rPr>
              <a:t>6</a:t>
            </a:r>
            <a:r>
              <a:rPr lang="th-TH" sz="3200" b="1" dirty="0">
                <a:solidFill>
                  <a:srgbClr val="FF0000"/>
                </a:solidFill>
                <a:latin typeface="Angsana New" panose="02020603050405020304" pitchFamily="18" charset="-34"/>
                <a:cs typeface="Angsana New" panose="02020603050405020304" pitchFamily="18" charset="-34"/>
              </a:rPr>
              <a:t> </a:t>
            </a:r>
            <a:br>
              <a:rPr lang="th-TH" sz="3200" b="1" dirty="0">
                <a:solidFill>
                  <a:srgbClr val="FF0000"/>
                </a:solidFill>
                <a:latin typeface="Angsana New" panose="02020603050405020304" pitchFamily="18" charset="-34"/>
                <a:cs typeface="Angsana New" panose="02020603050405020304" pitchFamily="18" charset="-34"/>
              </a:rPr>
            </a:br>
            <a:r>
              <a:rPr lang="th-TH" sz="3200" b="1" dirty="0">
                <a:solidFill>
                  <a:srgbClr val="FF0000"/>
                </a:solidFill>
                <a:latin typeface="Angsana New" panose="02020603050405020304" pitchFamily="18" charset="-34"/>
                <a:cs typeface="Angsana New" panose="02020603050405020304" pitchFamily="18" charset="-34"/>
              </a:rPr>
              <a:t>ประโยชน์ของการทบทวนวรรณกรรม</a:t>
            </a:r>
          </a:p>
        </p:txBody>
      </p:sp>
    </p:spTree>
    <p:extLst>
      <p:ext uri="{BB962C8B-B14F-4D97-AF65-F5344CB8AC3E}">
        <p14:creationId xmlns:p14="http://schemas.microsoft.com/office/powerpoint/2010/main" val="112290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a:extLst>
              <a:ext uri="{FF2B5EF4-FFF2-40B4-BE49-F238E27FC236}">
                <a16:creationId xmlns:a16="http://schemas.microsoft.com/office/drawing/2014/main" id="{D87F6C0D-E8D6-4A0D-9BD8-93CAE26686FD}"/>
              </a:ext>
            </a:extLst>
          </p:cNvPr>
          <p:cNvSpPr txBox="1">
            <a:spLocks/>
          </p:cNvSpPr>
          <p:nvPr/>
        </p:nvSpPr>
        <p:spPr>
          <a:xfrm>
            <a:off x="1621654" y="1401525"/>
            <a:ext cx="9144000" cy="21288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th-TH" sz="4000" b="1" dirty="0">
                <a:latin typeface="Angsana New" panose="02020603050405020304" pitchFamily="18" charset="-34"/>
                <a:cs typeface="Angsana New" panose="02020603050405020304" pitchFamily="18" charset="-34"/>
              </a:rPr>
            </a:br>
            <a:br>
              <a:rPr lang="th-TH" sz="4000" b="1" dirty="0">
                <a:latin typeface="Angsana New" panose="02020603050405020304" pitchFamily="18" charset="-34"/>
                <a:cs typeface="Angsana New" panose="02020603050405020304" pitchFamily="18" charset="-34"/>
              </a:rPr>
            </a:br>
            <a:r>
              <a:rPr lang="th-TH" sz="5400" b="1" dirty="0">
                <a:solidFill>
                  <a:srgbClr val="00B0F0"/>
                </a:solidFill>
                <a:latin typeface="Angsana New" panose="02020603050405020304" pitchFamily="18" charset="-34"/>
                <a:cs typeface="Angsana New" panose="02020603050405020304" pitchFamily="18" charset="-34"/>
              </a:rPr>
              <a:t>การกำหนดเครื่องมือการวิจัย</a:t>
            </a:r>
            <a:endParaRPr lang="en-US" sz="5400" b="1" dirty="0">
              <a:solidFill>
                <a:srgbClr val="00B0F0"/>
              </a:solidFill>
              <a:latin typeface="Angsana New" panose="02020603050405020304" pitchFamily="18" charset="-34"/>
              <a:cs typeface="Angsana New" panose="02020603050405020304" pitchFamily="18" charset="-34"/>
            </a:endParaRPr>
          </a:p>
        </p:txBody>
      </p:sp>
      <p:sp>
        <p:nvSpPr>
          <p:cNvPr id="2" name="Slide Number Placeholder 1">
            <a:extLst>
              <a:ext uri="{FF2B5EF4-FFF2-40B4-BE49-F238E27FC236}">
                <a16:creationId xmlns:a16="http://schemas.microsoft.com/office/drawing/2014/main" id="{C60EB19E-607D-43C5-AABC-AF13508DC5F8}"/>
              </a:ext>
            </a:extLst>
          </p:cNvPr>
          <p:cNvSpPr>
            <a:spLocks noGrp="1"/>
          </p:cNvSpPr>
          <p:nvPr>
            <p:ph type="sldNum" sz="quarter" idx="12"/>
          </p:nvPr>
        </p:nvSpPr>
        <p:spPr/>
        <p:txBody>
          <a:bodyPr/>
          <a:lstStyle/>
          <a:p>
            <a:fld id="{CB227168-336B-4C9B-A935-6AC16F4D4888}" type="slidenum">
              <a:rPr lang="en-US" smtClean="0"/>
              <a:t>17</a:t>
            </a:fld>
            <a:endParaRPr lang="en-US"/>
          </a:p>
        </p:txBody>
      </p:sp>
    </p:spTree>
    <p:extLst>
      <p:ext uri="{BB962C8B-B14F-4D97-AF65-F5344CB8AC3E}">
        <p14:creationId xmlns:p14="http://schemas.microsoft.com/office/powerpoint/2010/main" val="1801251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09EA43B-F711-45F0-98E9-145A4B1D8C49}"/>
              </a:ext>
            </a:extLst>
          </p:cNvPr>
          <p:cNvSpPr>
            <a:spLocks noGrp="1"/>
          </p:cNvSpPr>
          <p:nvPr>
            <p:ph type="title"/>
          </p:nvPr>
        </p:nvSpPr>
        <p:spPr>
          <a:xfrm>
            <a:off x="838200" y="124989"/>
            <a:ext cx="10515600" cy="1325563"/>
          </a:xfrm>
        </p:spPr>
        <p:txBody>
          <a:bodyPr>
            <a:normAutofit/>
          </a:bodyPr>
          <a:lstStyle/>
          <a:p>
            <a:pPr algn="ctr"/>
            <a:r>
              <a:rPr lang="en-US" sz="3200" b="1" dirty="0">
                <a:solidFill>
                  <a:srgbClr val="00B0F0"/>
                </a:solidFill>
                <a:latin typeface="Angsana New" panose="02020603050405020304" pitchFamily="18" charset="-34"/>
                <a:cs typeface="Angsana New" panose="02020603050405020304" pitchFamily="18" charset="-34"/>
              </a:rPr>
              <a:t>1</a:t>
            </a:r>
            <a:br>
              <a:rPr lang="th-TH" sz="3200" b="1" dirty="0">
                <a:solidFill>
                  <a:srgbClr val="00B0F0"/>
                </a:solidFill>
                <a:latin typeface="Angsana New" panose="02020603050405020304" pitchFamily="18" charset="-34"/>
                <a:cs typeface="Angsana New" panose="02020603050405020304" pitchFamily="18" charset="-34"/>
              </a:rPr>
            </a:br>
            <a:r>
              <a:rPr lang="th-TH" sz="3200" b="1" dirty="0">
                <a:solidFill>
                  <a:srgbClr val="00B0F0"/>
                </a:solidFill>
                <a:latin typeface="Angsana New" panose="02020603050405020304" pitchFamily="18" charset="-34"/>
                <a:cs typeface="Angsana New" panose="02020603050405020304" pitchFamily="18" charset="-34"/>
              </a:rPr>
              <a:t>ความหมายของเครื่องมือวิจัย</a:t>
            </a:r>
            <a:endParaRPr lang="en-US" sz="3200" b="1" dirty="0">
              <a:solidFill>
                <a:srgbClr val="00B0F0"/>
              </a:solidFill>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01A08809-D922-4AE5-9C59-27C8B3557EF2}"/>
              </a:ext>
            </a:extLst>
          </p:cNvPr>
          <p:cNvSpPr>
            <a:spLocks noGrp="1"/>
          </p:cNvSpPr>
          <p:nvPr>
            <p:ph idx="1"/>
          </p:nvPr>
        </p:nvSpPr>
        <p:spPr>
          <a:xfrm>
            <a:off x="838199" y="1589097"/>
            <a:ext cx="10614891" cy="4691629"/>
          </a:xfrm>
        </p:spPr>
        <p:txBody>
          <a:bodyPr>
            <a:normAutofit fontScale="92500" lnSpcReduction="20000"/>
          </a:bodyPr>
          <a:lstStyle/>
          <a:p>
            <a:pPr marL="0" indent="396875">
              <a:buNone/>
            </a:pPr>
            <a:r>
              <a:rPr lang="th-TH" dirty="0">
                <a:latin typeface="Angsana New" panose="02020603050405020304" pitchFamily="18" charset="-34"/>
                <a:cs typeface="Angsana New" panose="02020603050405020304" pitchFamily="18" charset="-34"/>
              </a:rPr>
              <a:t>เครื่องมือวิจัย (</a:t>
            </a:r>
            <a:r>
              <a:rPr lang="en-US" dirty="0">
                <a:latin typeface="Angsana New" panose="02020603050405020304" pitchFamily="18" charset="-34"/>
                <a:cs typeface="Angsana New" panose="02020603050405020304" pitchFamily="18" charset="-34"/>
              </a:rPr>
              <a:t>Research Tool)</a:t>
            </a:r>
            <a:r>
              <a:rPr lang="th-TH" dirty="0">
                <a:latin typeface="Angsana New" panose="02020603050405020304" pitchFamily="18" charset="-34"/>
                <a:cs typeface="Angsana New" panose="02020603050405020304" pitchFamily="18" charset="-34"/>
              </a:rPr>
              <a:t> หมายถึง อุปกรณ์ หรือสิ่งที่ใช้เป็นสื่อกลางสำหรับนักวิจัย เพื่อใช้เก็บรวบรวมข้อมูลตามลักษณะตัวแปรที่ผู้วิจัยต้องการศึกษา ข้อมูลดังกล่าวอาจเป็นได้ทั้งข้อมูลเชิงปริมาณ (</a:t>
            </a:r>
            <a:r>
              <a:rPr lang="en-US" dirty="0">
                <a:latin typeface="Angsana New" panose="02020603050405020304" pitchFamily="18" charset="-34"/>
                <a:cs typeface="Angsana New" panose="02020603050405020304" pitchFamily="18" charset="-34"/>
              </a:rPr>
              <a:t>Quantitative Data)</a:t>
            </a:r>
            <a:r>
              <a:rPr lang="th-TH" dirty="0">
                <a:latin typeface="Angsana New" panose="02020603050405020304" pitchFamily="18" charset="-34"/>
                <a:cs typeface="Angsana New" panose="02020603050405020304" pitchFamily="18" charset="-34"/>
              </a:rPr>
              <a:t> และข้อมูลเชิงคุณภาพ (</a:t>
            </a:r>
            <a:r>
              <a:rPr lang="en-US" dirty="0">
                <a:latin typeface="Angsana New" panose="02020603050405020304" pitchFamily="18" charset="-34"/>
                <a:cs typeface="Angsana New" panose="02020603050405020304" pitchFamily="18" charset="-34"/>
              </a:rPr>
              <a:t>Qualitative Data)</a:t>
            </a:r>
            <a:r>
              <a:rPr lang="th-TH" dirty="0">
                <a:latin typeface="Angsana New" panose="02020603050405020304" pitchFamily="18" charset="-34"/>
                <a:cs typeface="Angsana New" panose="02020603050405020304" pitchFamily="18" charset="-34"/>
              </a:rPr>
              <a:t> ดังนั้น เครื่องมือวิจัยเป็นส่วนสำคัญของการวิจัยทุกชนิด  ไม่ว่าจะเป็นกรณีศึกษา (</a:t>
            </a:r>
            <a:r>
              <a:rPr lang="en-US" dirty="0">
                <a:latin typeface="Angsana New" panose="02020603050405020304" pitchFamily="18" charset="-34"/>
                <a:cs typeface="Angsana New" panose="02020603050405020304" pitchFamily="18" charset="-34"/>
              </a:rPr>
              <a:t>Case Study)</a:t>
            </a:r>
            <a:r>
              <a:rPr lang="th-TH" dirty="0">
                <a:latin typeface="Angsana New" panose="02020603050405020304" pitchFamily="18" charset="-34"/>
                <a:cs typeface="Angsana New" panose="02020603050405020304" pitchFamily="18" charset="-34"/>
              </a:rPr>
              <a:t> การวิจัยเชิงสำรวจ (</a:t>
            </a:r>
            <a:r>
              <a:rPr lang="en-US" dirty="0">
                <a:latin typeface="Angsana New" panose="02020603050405020304" pitchFamily="18" charset="-34"/>
                <a:cs typeface="Angsana New" panose="02020603050405020304" pitchFamily="18" charset="-34"/>
              </a:rPr>
              <a:t>Survey Research)</a:t>
            </a:r>
            <a:r>
              <a:rPr lang="th-TH" dirty="0">
                <a:latin typeface="Angsana New" panose="02020603050405020304" pitchFamily="18" charset="-34"/>
                <a:cs typeface="Angsana New" panose="02020603050405020304" pitchFamily="18" charset="-34"/>
              </a:rPr>
              <a:t> หรือการวิจัยเชิงทดลอง (</a:t>
            </a:r>
            <a:r>
              <a:rPr lang="en-US" dirty="0">
                <a:latin typeface="Angsana New" panose="02020603050405020304" pitchFamily="18" charset="-34"/>
                <a:cs typeface="Angsana New" panose="02020603050405020304" pitchFamily="18" charset="-34"/>
              </a:rPr>
              <a:t>Exploring Research)</a:t>
            </a:r>
          </a:p>
          <a:p>
            <a:pPr marL="0" indent="341313">
              <a:buNone/>
            </a:pPr>
            <a:r>
              <a:rPr lang="th-TH" dirty="0">
                <a:latin typeface="Angsana New" panose="02020603050405020304" pitchFamily="18" charset="-34"/>
                <a:cs typeface="Angsana New" panose="02020603050405020304" pitchFamily="18" charset="-34"/>
              </a:rPr>
              <a:t>“เครื่องมือการวิจัย หมายถึง อุปกรณ์ หรือแบบวัดที่ผู้วิจัยนำมาใช้ในการเก็บรวบรวมข้อมูล”</a:t>
            </a:r>
          </a:p>
          <a:p>
            <a:pPr marL="0" indent="341313">
              <a:buNone/>
            </a:pPr>
            <a:r>
              <a:rPr lang="th-TH" b="1" dirty="0">
                <a:latin typeface="Angsana New" panose="02020603050405020304" pitchFamily="18" charset="-34"/>
                <a:cs typeface="Angsana New" panose="02020603050405020304" pitchFamily="18" charset="-34"/>
              </a:rPr>
              <a:t>เครื่องมือการวิจัย แบ่งออกเป็น </a:t>
            </a:r>
            <a:r>
              <a:rPr lang="en-US" b="1" dirty="0">
                <a:latin typeface="Angsana New" panose="02020603050405020304" pitchFamily="18" charset="-34"/>
                <a:cs typeface="Angsana New" panose="02020603050405020304" pitchFamily="18" charset="-34"/>
              </a:rPr>
              <a:t>2</a:t>
            </a:r>
            <a:r>
              <a:rPr lang="th-TH" b="1" dirty="0">
                <a:latin typeface="Angsana New" panose="02020603050405020304" pitchFamily="18" charset="-34"/>
                <a:cs typeface="Angsana New" panose="02020603050405020304" pitchFamily="18" charset="-34"/>
              </a:rPr>
              <a:t> ประเภท คือ</a:t>
            </a:r>
          </a:p>
          <a:p>
            <a:pPr marL="0" indent="341313">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เครื่องมือทางวิทยาศาสตร์ เป็นเครื่องมือวัดที่มีความเที่ยงตรงสูงและแม่นยำ เช่น การวัดความสูง วัดความจุ วัดเวลา (นาฬิกา) วัดอุณหภูมิ (ปรอท) วัดความเป็นกรดเป็นด่าง และวัดระดับน้ำตาล เป็นต้น</a:t>
            </a:r>
          </a:p>
          <a:p>
            <a:pPr marL="0" indent="341313">
              <a:buNone/>
            </a:pPr>
            <a:r>
              <a:rPr lang="en-US" dirty="0">
                <a:latin typeface="Angsana New" panose="02020603050405020304" pitchFamily="18" charset="-34"/>
                <a:cs typeface="Angsana New" panose="02020603050405020304" pitchFamily="18" charset="-34"/>
              </a:rPr>
              <a:t>2. </a:t>
            </a:r>
            <a:r>
              <a:rPr lang="th-TH" dirty="0">
                <a:latin typeface="Angsana New" panose="02020603050405020304" pitchFamily="18" charset="-34"/>
                <a:cs typeface="Angsana New" panose="02020603050405020304" pitchFamily="18" charset="-34"/>
              </a:rPr>
              <a:t>เครื่องมือทางสังคมศาสตร์ เป็นเครื่องมือวัดพฤติกรรมของมนุษย์ ซึ่งไม่สามารถวัดด้วยอุปกรณ์โดยตรงเหมือนการวัดทางวิทยาศาสตร์</a:t>
            </a:r>
          </a:p>
          <a:p>
            <a:pPr marL="0" indent="341313">
              <a:buNone/>
            </a:pPr>
            <a:r>
              <a:rPr lang="th-TH" dirty="0">
                <a:latin typeface="Angsana New" panose="02020603050405020304" pitchFamily="18" charset="-34"/>
                <a:cs typeface="Angsana New" panose="02020603050405020304" pitchFamily="18" charset="-34"/>
              </a:rPr>
              <a:t> เนื่องจากตัวแปรทางสังคมศาสตร์มีความแปรเปลี่ยนได้ง่าย เช่น สภาพแวดล้อมทางสังคม ทัศนคติ ค่านิยม สภาพจิตใจ และระยะเวลา ดังนั้นเครื่องมือที่ใช้วัดตัวแปรทางสังคมศาสตร์ จึงนิยมใช้แบบทดสอบ (</a:t>
            </a:r>
            <a:r>
              <a:rPr lang="en-US" dirty="0">
                <a:latin typeface="Angsana New" panose="02020603050405020304" pitchFamily="18" charset="-34"/>
                <a:cs typeface="Angsana New" panose="02020603050405020304" pitchFamily="18" charset="-34"/>
              </a:rPr>
              <a:t>Test)</a:t>
            </a:r>
            <a:r>
              <a:rPr lang="th-TH" dirty="0">
                <a:latin typeface="Angsana New" panose="02020603050405020304" pitchFamily="18" charset="-34"/>
                <a:cs typeface="Angsana New" panose="02020603050405020304" pitchFamily="18" charset="-34"/>
              </a:rPr>
              <a:t> แบบสอบถาม (</a:t>
            </a:r>
            <a:r>
              <a:rPr lang="en-US" dirty="0">
                <a:latin typeface="Angsana New" panose="02020603050405020304" pitchFamily="18" charset="-34"/>
                <a:cs typeface="Angsana New" panose="02020603050405020304" pitchFamily="18" charset="-34"/>
              </a:rPr>
              <a:t>Questionnaire) </a:t>
            </a:r>
            <a:r>
              <a:rPr lang="th-TH" dirty="0">
                <a:latin typeface="Angsana New" panose="02020603050405020304" pitchFamily="18" charset="-34"/>
                <a:cs typeface="Angsana New" panose="02020603050405020304" pitchFamily="18" charset="-34"/>
              </a:rPr>
              <a:t>แบบสำรวจ (</a:t>
            </a:r>
            <a:r>
              <a:rPr lang="en-US" dirty="0">
                <a:latin typeface="Angsana New" panose="02020603050405020304" pitchFamily="18" charset="-34"/>
                <a:cs typeface="Angsana New" panose="02020603050405020304" pitchFamily="18" charset="-34"/>
              </a:rPr>
              <a:t>Inventory)</a:t>
            </a:r>
            <a:r>
              <a:rPr lang="th-TH" dirty="0">
                <a:latin typeface="Angsana New" panose="02020603050405020304" pitchFamily="18" charset="-34"/>
                <a:cs typeface="Angsana New" panose="02020603050405020304" pitchFamily="18" charset="-34"/>
              </a:rPr>
              <a:t> แบบสัมภาษณ์ (</a:t>
            </a:r>
            <a:r>
              <a:rPr lang="en-US" dirty="0">
                <a:latin typeface="Angsana New" panose="02020603050405020304" pitchFamily="18" charset="-34"/>
                <a:cs typeface="Angsana New" panose="02020603050405020304" pitchFamily="18" charset="-34"/>
              </a:rPr>
              <a:t>Interview Form)</a:t>
            </a:r>
            <a:r>
              <a:rPr lang="th-TH" dirty="0">
                <a:latin typeface="Angsana New" panose="02020603050405020304" pitchFamily="18" charset="-34"/>
                <a:cs typeface="Angsana New" panose="02020603050405020304" pitchFamily="18" charset="-34"/>
              </a:rPr>
              <a:t> และแบบสังเกต (</a:t>
            </a:r>
            <a:r>
              <a:rPr lang="en-US" dirty="0">
                <a:latin typeface="Angsana New" panose="02020603050405020304" pitchFamily="18" charset="-34"/>
                <a:cs typeface="Angsana New" panose="02020603050405020304" pitchFamily="18" charset="-34"/>
              </a:rPr>
              <a:t>Observation Form) </a:t>
            </a:r>
            <a:r>
              <a:rPr lang="th-TH" dirty="0">
                <a:latin typeface="Angsana New" panose="02020603050405020304" pitchFamily="18" charset="-34"/>
                <a:cs typeface="Angsana New" panose="02020603050405020304" pitchFamily="18" charset="-34"/>
              </a:rPr>
              <a:t>เป็นต้น</a:t>
            </a:r>
          </a:p>
        </p:txBody>
      </p:sp>
    </p:spTree>
    <p:extLst>
      <p:ext uri="{BB962C8B-B14F-4D97-AF65-F5344CB8AC3E}">
        <p14:creationId xmlns:p14="http://schemas.microsoft.com/office/powerpoint/2010/main" val="1208156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F554182-576A-45E6-9C95-0DAE930CD948}"/>
              </a:ext>
            </a:extLst>
          </p:cNvPr>
          <p:cNvSpPr>
            <a:spLocks noGrp="1"/>
          </p:cNvSpPr>
          <p:nvPr>
            <p:ph type="title"/>
          </p:nvPr>
        </p:nvSpPr>
        <p:spPr>
          <a:xfrm>
            <a:off x="838200" y="235816"/>
            <a:ext cx="10515600" cy="1325563"/>
          </a:xfrm>
        </p:spPr>
        <p:txBody>
          <a:bodyPr>
            <a:normAutofit/>
          </a:bodyPr>
          <a:lstStyle/>
          <a:p>
            <a:pPr algn="ctr"/>
            <a:r>
              <a:rPr lang="en-US" sz="3200" b="1" dirty="0">
                <a:solidFill>
                  <a:srgbClr val="00B0F0"/>
                </a:solidFill>
                <a:latin typeface="Angsana New" panose="02020603050405020304" pitchFamily="18" charset="-34"/>
                <a:cs typeface="Angsana New" panose="02020603050405020304" pitchFamily="18" charset="-34"/>
              </a:rPr>
              <a:t>2</a:t>
            </a:r>
            <a:br>
              <a:rPr lang="th-TH" sz="3200" b="1" dirty="0">
                <a:solidFill>
                  <a:srgbClr val="00B0F0"/>
                </a:solidFill>
                <a:latin typeface="Angsana New" panose="02020603050405020304" pitchFamily="18" charset="-34"/>
                <a:cs typeface="Angsana New" panose="02020603050405020304" pitchFamily="18" charset="-34"/>
              </a:rPr>
            </a:br>
            <a:r>
              <a:rPr lang="th-TH" sz="3200" b="1" dirty="0">
                <a:solidFill>
                  <a:srgbClr val="00B0F0"/>
                </a:solidFill>
                <a:latin typeface="Angsana New" panose="02020603050405020304" pitchFamily="18" charset="-34"/>
                <a:cs typeface="Angsana New" panose="02020603050405020304" pitchFamily="18" charset="-34"/>
              </a:rPr>
              <a:t>ความสำคัญ และคุณสมบัติที่ดีของเครื่องมือวิจัย</a:t>
            </a:r>
            <a:endParaRPr lang="en-US" sz="3200" b="1" dirty="0">
              <a:solidFill>
                <a:srgbClr val="00B0F0"/>
              </a:solidFill>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C2B352F8-10EE-4C6F-8277-AA2B55157B49}"/>
              </a:ext>
            </a:extLst>
          </p:cNvPr>
          <p:cNvSpPr>
            <a:spLocks noGrp="1"/>
          </p:cNvSpPr>
          <p:nvPr>
            <p:ph idx="1"/>
          </p:nvPr>
        </p:nvSpPr>
        <p:spPr>
          <a:xfrm>
            <a:off x="177553" y="1825624"/>
            <a:ext cx="11869445" cy="5032375"/>
          </a:xfrm>
        </p:spPr>
        <p:txBody>
          <a:bodyPr/>
          <a:lstStyle/>
          <a:p>
            <a:r>
              <a:rPr lang="th-TH" dirty="0">
                <a:latin typeface="Angsana New" panose="02020603050405020304" pitchFamily="18" charset="-34"/>
                <a:cs typeface="Angsana New" panose="02020603050405020304" pitchFamily="18" charset="-34"/>
              </a:rPr>
              <a:t>เครื่องมือวิจัยทางสังคมศาสตร์ นับว่าเป็นองค์ประกอบสำคัญของการวิจัย เนื่องจากเครื่องมือทำหน้าที่เป็นตัวเชื่อมระหว่างปัญหา วัตถุประสงค์ และสมมติฐานการวิจัย อันนำไปสู่การออกแบบเครื่องมือที่ใช้ในการเก็บรวบรวมข้อมูลที่ต้องการ</a:t>
            </a:r>
          </a:p>
          <a:p>
            <a:pPr marL="0" indent="0">
              <a:buNone/>
            </a:pPr>
            <a:r>
              <a:rPr lang="th-TH" dirty="0">
                <a:latin typeface="Angsana New" panose="02020603050405020304" pitchFamily="18" charset="-34"/>
                <a:cs typeface="Angsana New" panose="02020603050405020304" pitchFamily="18" charset="-34"/>
              </a:rPr>
              <a:t>	 เพื่อนำมาตอบโจทย์อย่างมีเหตุผลและน่าเชื่อถือ ผลของการวิจัยที่ได้จะมีประสิทธิภาพและสามารถนำมาใช้แก้ปัญหาได้มากน้อยเพียงใดจะขึ้นอยู่กับเครื่องมือการวิจัยทั้งสิ้น</a:t>
            </a:r>
          </a:p>
          <a:p>
            <a:pPr marL="0" indent="0">
              <a:buNone/>
            </a:pPr>
            <a:r>
              <a:rPr lang="th-TH" dirty="0">
                <a:latin typeface="Angsana New" panose="02020603050405020304" pitchFamily="18" charset="-34"/>
                <a:cs typeface="Angsana New" panose="02020603050405020304" pitchFamily="18" charset="-34"/>
              </a:rPr>
              <a:t>	 เครื่องมือที่นิยมใช้ในการวิจัยทางสังคมศาสตร์ ได้แก่ แบบสอบถาม แบบสัมภาษณ์ แบบทดสอบ แบบสังเกต แบบบันทึกข้อมูล แบบวัดทัศนคติ แบบบันทึกประเด็นการสนทนา แบบวัดสังคมมิติ แบบประเมินทักษะ หรือการปฏิบัติ และแบบประเมินพฤติกรรม เป็นต้น</a:t>
            </a:r>
          </a:p>
          <a:p>
            <a:pPr marL="0" indent="0">
              <a:buNone/>
            </a:pPr>
            <a:r>
              <a:rPr lang="th-TH" dirty="0">
                <a:latin typeface="Angsana New" panose="02020603050405020304" pitchFamily="18" charset="-34"/>
                <a:cs typeface="Angsana New" panose="02020603050405020304" pitchFamily="18" charset="-34"/>
              </a:rPr>
              <a:t>	 การจะเลือกใช้เครื่องมือประเภทใด ผู้วิจัยจะต้องพิจารณาถึงประเภทของข้อมูล และวิธีการเก็บรวบรวมข้อมูล ดังตัวอย่างต่อไปนี้</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53370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a:extLst>
              <a:ext uri="{FF2B5EF4-FFF2-40B4-BE49-F238E27FC236}">
                <a16:creationId xmlns:a16="http://schemas.microsoft.com/office/drawing/2014/main" id="{59852637-345F-4670-9399-64FD2A3DC3E5}"/>
              </a:ext>
            </a:extLst>
          </p:cNvPr>
          <p:cNvSpPr>
            <a:spLocks noGrp="1"/>
          </p:cNvSpPr>
          <p:nvPr>
            <p:ph type="ctrTitle"/>
          </p:nvPr>
        </p:nvSpPr>
        <p:spPr>
          <a:xfrm>
            <a:off x="1524000" y="1343080"/>
            <a:ext cx="9144000" cy="2387600"/>
          </a:xfrm>
        </p:spPr>
        <p:txBody>
          <a:bodyPr>
            <a:normAutofit/>
          </a:bodyPr>
          <a:lstStyle/>
          <a:p>
            <a:r>
              <a:rPr lang="th-TH" b="1" dirty="0">
                <a:solidFill>
                  <a:srgbClr val="FF0000"/>
                </a:solidFill>
                <a:latin typeface="TH SarabunPSK" panose="020B0500040200020003" pitchFamily="34" charset="-34"/>
                <a:cs typeface="TH SarabunPSK" panose="020B0500040200020003" pitchFamily="34" charset="-34"/>
              </a:rPr>
              <a:t>การทบทวนวรรณกรรม</a:t>
            </a:r>
            <a:endParaRPr lang="en-US" b="1" dirty="0">
              <a:solidFill>
                <a:srgbClr val="FF0000"/>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085768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A4BB22E-FFC4-42F6-80D5-947C7A9EBED4}"/>
              </a:ext>
            </a:extLst>
          </p:cNvPr>
          <p:cNvSpPr>
            <a:spLocks noGrp="1"/>
          </p:cNvSpPr>
          <p:nvPr>
            <p:ph type="title"/>
          </p:nvPr>
        </p:nvSpPr>
        <p:spPr>
          <a:xfrm>
            <a:off x="838200" y="819221"/>
            <a:ext cx="10515600" cy="724766"/>
          </a:xfrm>
        </p:spPr>
        <p:txBody>
          <a:bodyPr>
            <a:normAutofit/>
          </a:bodyPr>
          <a:lstStyle/>
          <a:p>
            <a:r>
              <a:rPr lang="th-TH" sz="2800" b="1" dirty="0">
                <a:latin typeface="Angsana New" panose="02020603050405020304" pitchFamily="18" charset="-34"/>
                <a:cs typeface="Angsana New" panose="02020603050405020304" pitchFamily="18" charset="-34"/>
              </a:rPr>
              <a:t>ตัวอย่าง เรื่อง </a:t>
            </a:r>
            <a:r>
              <a:rPr lang="th-TH" sz="2800" dirty="0">
                <a:latin typeface="Angsana New" panose="02020603050405020304" pitchFamily="18" charset="-34"/>
                <a:cs typeface="Angsana New" panose="02020603050405020304" pitchFamily="18" charset="-34"/>
              </a:rPr>
              <a:t>การวิจัยด้านสุขอนามัยหลังคลอดบุตรของชาวเขาเผ่าอีก้อในจังหวัดเชียงราย</a:t>
            </a:r>
            <a:r>
              <a:rPr lang="en-US" sz="2800" dirty="0">
                <a:latin typeface="Angsana New" panose="02020603050405020304" pitchFamily="18" charset="-34"/>
                <a:cs typeface="Angsana New" panose="02020603050405020304" pitchFamily="18" charset="-34"/>
              </a:rPr>
              <a:t> </a:t>
            </a:r>
          </a:p>
        </p:txBody>
      </p:sp>
      <p:sp>
        <p:nvSpPr>
          <p:cNvPr id="3" name="ตัวแทนเนื้อหา 2">
            <a:extLst>
              <a:ext uri="{FF2B5EF4-FFF2-40B4-BE49-F238E27FC236}">
                <a16:creationId xmlns:a16="http://schemas.microsoft.com/office/drawing/2014/main" id="{E53E9C21-DBC0-4D79-B500-9EAE8F539C46}"/>
              </a:ext>
            </a:extLst>
          </p:cNvPr>
          <p:cNvSpPr>
            <a:spLocks noGrp="1"/>
          </p:cNvSpPr>
          <p:nvPr>
            <p:ph idx="1"/>
          </p:nvPr>
        </p:nvSpPr>
        <p:spPr>
          <a:xfrm>
            <a:off x="838200" y="1687441"/>
            <a:ext cx="10515600" cy="4351338"/>
          </a:xfrm>
        </p:spPr>
        <p:txBody>
          <a:bodyPr>
            <a:normAutofit lnSpcReduction="10000"/>
          </a:bodyPr>
          <a:lstStyle/>
          <a:p>
            <a:r>
              <a:rPr lang="th-TH" b="1" dirty="0">
                <a:latin typeface="Angsana New" panose="02020603050405020304" pitchFamily="18" charset="-34"/>
                <a:cs typeface="Angsana New" panose="02020603050405020304" pitchFamily="18" charset="-34"/>
              </a:rPr>
              <a:t>ปัญหาการวิจัย</a:t>
            </a:r>
            <a:r>
              <a:rPr lang="en-US" dirty="0">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ปัญหาด้าน</a:t>
            </a:r>
            <a:r>
              <a:rPr lang="th-TH" sz="2800" dirty="0">
                <a:latin typeface="Angsana New" panose="02020603050405020304" pitchFamily="18" charset="-34"/>
                <a:cs typeface="Angsana New" panose="02020603050405020304" pitchFamily="18" charset="-34"/>
              </a:rPr>
              <a:t>สุขอนามัยของชาวเขาเผ่าอีก้อ</a:t>
            </a:r>
          </a:p>
          <a:p>
            <a:r>
              <a:rPr lang="th-TH" b="1" dirty="0">
                <a:latin typeface="Angsana New" panose="02020603050405020304" pitchFamily="18" charset="-34"/>
                <a:cs typeface="Angsana New" panose="02020603050405020304" pitchFamily="18" charset="-34"/>
              </a:rPr>
              <a:t>วัตถุประสงค์</a:t>
            </a:r>
            <a:r>
              <a:rPr lang="en-US" dirty="0">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เพื่อเผยแพร่ความรู้ด้าน</a:t>
            </a:r>
            <a:r>
              <a:rPr lang="th-TH" sz="2800" dirty="0">
                <a:latin typeface="Angsana New" panose="02020603050405020304" pitchFamily="18" charset="-34"/>
                <a:cs typeface="Angsana New" panose="02020603050405020304" pitchFamily="18" charset="-34"/>
              </a:rPr>
              <a:t>สุขอนามัยให้แก่ชาวเขาเผ่าอีก้อ</a:t>
            </a:r>
          </a:p>
          <a:p>
            <a:r>
              <a:rPr lang="th-TH" b="1" dirty="0">
                <a:latin typeface="Angsana New" panose="02020603050405020304" pitchFamily="18" charset="-34"/>
                <a:cs typeface="Angsana New" panose="02020603050405020304" pitchFamily="18" charset="-34"/>
              </a:rPr>
              <a:t>กลุ่มตัวอย่าง</a:t>
            </a:r>
            <a:r>
              <a:rPr lang="en-US" dirty="0">
                <a:latin typeface="Angsana New" panose="02020603050405020304" pitchFamily="18" charset="-34"/>
                <a:cs typeface="Angsana New" panose="02020603050405020304" pitchFamily="18" charset="-34"/>
              </a:rPr>
              <a:t>:</a:t>
            </a:r>
            <a:r>
              <a:rPr lang="th-TH" dirty="0">
                <a:latin typeface="Angsana New" panose="02020603050405020304" pitchFamily="18" charset="-34"/>
                <a:cs typeface="Angsana New" panose="02020603050405020304" pitchFamily="18" charset="-34"/>
              </a:rPr>
              <a:t> ผู้หญิงชาวเขาเผ่าอีก้อ ในจังหวัดเชียงราย</a:t>
            </a:r>
          </a:p>
          <a:p>
            <a:pPr marL="1487488" indent="-231775"/>
            <a:r>
              <a:rPr lang="th-TH" dirty="0">
                <a:latin typeface="Angsana New" panose="02020603050405020304" pitchFamily="18" charset="-34"/>
                <a:cs typeface="Angsana New" panose="02020603050405020304" pitchFamily="18" charset="-34"/>
              </a:rPr>
              <a:t>ลักษณะของกลุ่มตัวอย่าง</a:t>
            </a:r>
          </a:p>
          <a:p>
            <a:pPr marL="1487488" indent="55563">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ไม่รู้หนังสือ อ่าน และเขียนไม่ได้</a:t>
            </a:r>
          </a:p>
          <a:p>
            <a:pPr marL="1487488" indent="55563">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ไม่สามารถสื่อสารภาษาไทยภาคกลางได้อย่างชัดเจน</a:t>
            </a:r>
          </a:p>
          <a:p>
            <a:pPr marL="0" indent="230188"/>
            <a:r>
              <a:rPr lang="th-TH" b="1" dirty="0">
                <a:latin typeface="Angsana New" panose="02020603050405020304" pitchFamily="18" charset="-34"/>
                <a:cs typeface="Angsana New" panose="02020603050405020304" pitchFamily="18" charset="-34"/>
              </a:rPr>
              <a:t>วิธีเก็บข้อมูล</a:t>
            </a:r>
            <a:r>
              <a:rPr lang="en-US" dirty="0">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ให้ผู้วิจัย และทีมงานลงพื้นที่เก็บข้อมูลในหมู่บ้านชาวเขาเผ่าอีก้อ</a:t>
            </a:r>
          </a:p>
          <a:p>
            <a:pPr marL="0" indent="230188"/>
            <a:r>
              <a:rPr lang="th-TH" b="1" dirty="0">
                <a:latin typeface="Angsana New" panose="02020603050405020304" pitchFamily="18" charset="-34"/>
                <a:cs typeface="Angsana New" panose="02020603050405020304" pitchFamily="18" charset="-34"/>
              </a:rPr>
              <a:t>เครื่องมือวิจัย</a:t>
            </a:r>
            <a:r>
              <a:rPr lang="en-US" dirty="0">
                <a:latin typeface="Angsana New" panose="02020603050405020304" pitchFamily="18" charset="-34"/>
                <a:cs typeface="Angsana New" panose="02020603050405020304" pitchFamily="18" charset="-34"/>
              </a:rPr>
              <a:t>:</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แบบสังเกตพฤติกรรม</a:t>
            </a:r>
          </a:p>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2. </a:t>
            </a:r>
            <a:r>
              <a:rPr lang="th-TH" dirty="0">
                <a:latin typeface="Angsana New" panose="02020603050405020304" pitchFamily="18" charset="-34"/>
                <a:cs typeface="Angsana New" panose="02020603050405020304" pitchFamily="18" charset="-34"/>
              </a:rPr>
              <a:t>แบบสัมภาษณ์ </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884108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580605AB-3C0C-4413-A155-B0A9A3F627B9}"/>
              </a:ext>
            </a:extLst>
          </p:cNvPr>
          <p:cNvSpPr>
            <a:spLocks noGrp="1"/>
          </p:cNvSpPr>
          <p:nvPr>
            <p:ph type="title"/>
          </p:nvPr>
        </p:nvSpPr>
        <p:spPr>
          <a:xfrm>
            <a:off x="838200" y="365125"/>
            <a:ext cx="10515600" cy="777875"/>
          </a:xfrm>
        </p:spPr>
        <p:txBody>
          <a:bodyPr>
            <a:normAutofit/>
          </a:bodyPr>
          <a:lstStyle/>
          <a:p>
            <a:r>
              <a:rPr lang="th-TH" sz="3200" b="1" dirty="0">
                <a:latin typeface="Angsana New" panose="02020603050405020304" pitchFamily="18" charset="-34"/>
                <a:cs typeface="Angsana New" panose="02020603050405020304" pitchFamily="18" charset="-34"/>
              </a:rPr>
              <a:t>คุณสมบัติของเครื่องมือวิจัยที่ดี สรุปได้ดังนี้</a:t>
            </a:r>
            <a:endParaRPr lang="en-US" sz="32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9010A3ED-4710-48FD-953F-86BD7C806653}"/>
              </a:ext>
            </a:extLst>
          </p:cNvPr>
          <p:cNvSpPr>
            <a:spLocks noGrp="1"/>
          </p:cNvSpPr>
          <p:nvPr>
            <p:ph idx="1"/>
          </p:nvPr>
        </p:nvSpPr>
        <p:spPr>
          <a:xfrm>
            <a:off x="838200" y="1143000"/>
            <a:ext cx="10515600" cy="4351338"/>
          </a:xfrm>
        </p:spPr>
        <p:txBody>
          <a:bodyPr>
            <a:normAutofit lnSpcReduction="10000"/>
          </a:bodyPr>
          <a:lstStyle/>
          <a:p>
            <a:pPr marL="0" indent="0">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มีความตรง (</a:t>
            </a:r>
            <a:r>
              <a:rPr lang="en-US" dirty="0">
                <a:latin typeface="Angsana New" panose="02020603050405020304" pitchFamily="18" charset="-34"/>
                <a:cs typeface="Angsana New" panose="02020603050405020304" pitchFamily="18" charset="-34"/>
              </a:rPr>
              <a:t>Validity)</a:t>
            </a:r>
            <a:r>
              <a:rPr lang="th-TH" dirty="0">
                <a:latin typeface="Angsana New" panose="02020603050405020304" pitchFamily="18" charset="-34"/>
                <a:cs typeface="Angsana New" panose="02020603050405020304" pitchFamily="18" charset="-34"/>
              </a:rPr>
              <a:t> หมายถึง เครื่องมือวิจัยจะต้องสามารถวัดสิ่งที่ผู้วิจัยต้องการศึกษได้ตรงตามวัตถุประสงค์ของการวิจัยที่ตั้งไว้ เช่น การประเมินการสอนวิชาวิจัยธุรกิจของ อ.สุรมน จันทร์เจริญ เครื่องมือที่ใช้ คือ แบบสอบถาม ประกอบด้วย คำถามด้านคุณสมบัติ และความสามารถของผู้สอนอย่างชัดเจน เช่น ให้นักศึกษาให้คะแนนจาก น้อยที่สุด </a:t>
            </a:r>
            <a:r>
              <a:rPr lang="en-US" dirty="0">
                <a:latin typeface="Angsana New" panose="02020603050405020304" pitchFamily="18" charset="-34"/>
                <a:cs typeface="Angsana New" panose="02020603050405020304" pitchFamily="18" charset="-34"/>
              </a:rPr>
              <a:t>= 1</a:t>
            </a:r>
            <a:r>
              <a:rPr lang="th-TH" dirty="0">
                <a:latin typeface="Angsana New" panose="02020603050405020304" pitchFamily="18" charset="-34"/>
                <a:cs typeface="Angsana New" panose="02020603050405020304" pitchFamily="18" charset="-34"/>
              </a:rPr>
              <a:t> ไปจนถึง มากที่สุด </a:t>
            </a:r>
            <a:r>
              <a:rPr lang="en-US" dirty="0">
                <a:latin typeface="Angsana New" panose="02020603050405020304" pitchFamily="18" charset="-34"/>
                <a:cs typeface="Angsana New" panose="02020603050405020304" pitchFamily="18" charset="-34"/>
              </a:rPr>
              <a:t>= 5</a:t>
            </a:r>
            <a:r>
              <a:rPr lang="th-TH" dirty="0">
                <a:latin typeface="Angsana New" panose="02020603050405020304" pitchFamily="18" charset="-34"/>
                <a:cs typeface="Angsana New" panose="02020603050405020304" pitchFamily="18" charset="-34"/>
              </a:rPr>
              <a:t> ตามคุณสมบัติของผู้สอนดังต่อไปนี้</a:t>
            </a:r>
          </a:p>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1     2     3     4     5</a:t>
            </a:r>
            <a:endParaRPr lang="th-TH" dirty="0">
              <a:latin typeface="Angsana New" panose="02020603050405020304" pitchFamily="18" charset="-34"/>
              <a:cs typeface="Angsana New" panose="02020603050405020304" pitchFamily="18" charset="-34"/>
            </a:endParaRPr>
          </a:p>
          <a:p>
            <a:pPr marL="0" indent="171450">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ความรู้ ความสามารถ และทักษะการถ่ายทอดความรู้ของอาจารย์ </a:t>
            </a:r>
            <a:r>
              <a:rPr lang="en-US"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sym typeface="Symbol" panose="05050102010706020507" pitchFamily="18" charset="2"/>
              </a:rPr>
              <a:t>              </a:t>
            </a:r>
          </a:p>
          <a:p>
            <a:pPr marL="0" indent="171450">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สื่อที่ใช้ในการเรียนการสอน                                                              </a:t>
            </a:r>
            <a:r>
              <a:rPr lang="en-US" dirty="0">
                <a:latin typeface="Angsana New" panose="02020603050405020304" pitchFamily="18" charset="-34"/>
                <a:cs typeface="Angsana New" panose="02020603050405020304" pitchFamily="18" charset="-34"/>
                <a:sym typeface="Symbol" panose="05050102010706020507" pitchFamily="18" charset="2"/>
              </a:rPr>
              <a:t>              </a:t>
            </a:r>
          </a:p>
          <a:p>
            <a:pPr marL="0" indent="171450">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การประเมินของอาจารย์ มีหลักการและมาตรฐานที่ชัดเจน               </a:t>
            </a:r>
            <a:r>
              <a:rPr lang="en-US" dirty="0">
                <a:latin typeface="Angsana New" panose="02020603050405020304" pitchFamily="18" charset="-34"/>
                <a:cs typeface="Angsana New" panose="02020603050405020304" pitchFamily="18" charset="-34"/>
                <a:sym typeface="Symbol" panose="05050102010706020507" pitchFamily="18" charset="2"/>
              </a:rPr>
              <a:t>              </a:t>
            </a:r>
          </a:p>
          <a:p>
            <a:pPr marL="0" indent="171450">
              <a:buNone/>
            </a:pPr>
            <a:r>
              <a:rPr lang="en-US" dirty="0">
                <a:latin typeface="Angsana New" panose="02020603050405020304" pitchFamily="18" charset="-34"/>
                <a:cs typeface="Angsana New" panose="02020603050405020304" pitchFamily="18" charset="-34"/>
              </a:rPr>
              <a:t>4)</a:t>
            </a:r>
            <a:r>
              <a:rPr lang="th-TH" dirty="0">
                <a:latin typeface="Angsana New" panose="02020603050405020304" pitchFamily="18" charset="-34"/>
                <a:cs typeface="Angsana New" panose="02020603050405020304" pitchFamily="18" charset="-34"/>
              </a:rPr>
              <a:t> บุคลิกลักษณะ และการแต่งกาย เหมาะสมกับการเป็นอาจารย์          </a:t>
            </a:r>
            <a:r>
              <a:rPr lang="en-US" dirty="0">
                <a:latin typeface="Angsana New" panose="02020603050405020304" pitchFamily="18" charset="-34"/>
                <a:cs typeface="Angsana New" panose="02020603050405020304" pitchFamily="18" charset="-34"/>
                <a:sym typeface="Symbol" panose="05050102010706020507" pitchFamily="18" charset="2"/>
              </a:rPr>
              <a:t>              </a:t>
            </a:r>
          </a:p>
          <a:p>
            <a:pPr marL="0" indent="171450">
              <a:buNone/>
            </a:pPr>
            <a:r>
              <a:rPr lang="th-TH" dirty="0">
                <a:latin typeface="Angsana New" panose="02020603050405020304" pitchFamily="18" charset="-34"/>
                <a:cs typeface="Angsana New" panose="02020603050405020304" pitchFamily="18" charset="-34"/>
              </a:rPr>
              <a:t> </a:t>
            </a:r>
          </a:p>
        </p:txBody>
      </p:sp>
      <p:sp>
        <p:nvSpPr>
          <p:cNvPr id="4" name="ตัวแทนท้ายกระดาษ 3">
            <a:extLst>
              <a:ext uri="{FF2B5EF4-FFF2-40B4-BE49-F238E27FC236}">
                <a16:creationId xmlns:a16="http://schemas.microsoft.com/office/drawing/2014/main" id="{21B4F563-7FDF-4403-BF96-C4F6C31D0FD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4712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36299A40-82CA-4F8A-AE4B-86DD56C5B1A6}"/>
              </a:ext>
            </a:extLst>
          </p:cNvPr>
          <p:cNvSpPr>
            <a:spLocks noGrp="1"/>
          </p:cNvSpPr>
          <p:nvPr>
            <p:ph idx="1"/>
          </p:nvPr>
        </p:nvSpPr>
        <p:spPr>
          <a:xfrm>
            <a:off x="381740" y="846740"/>
            <a:ext cx="11620869" cy="6219824"/>
          </a:xfrm>
        </p:spPr>
        <p:txBody>
          <a:bodyPr/>
          <a:lstStyle/>
          <a:p>
            <a:pPr marL="0" indent="0">
              <a:buNone/>
            </a:pPr>
            <a:endParaRPr lang="th-TH" dirty="0">
              <a:latin typeface="Angsana New" panose="02020603050405020304" pitchFamily="18" charset="-34"/>
              <a:cs typeface="Angsana New" panose="02020603050405020304" pitchFamily="18" charset="-34"/>
            </a:endParaRPr>
          </a:p>
          <a:p>
            <a:pPr marL="0" indent="0">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มีความเที่ยง (</a:t>
            </a:r>
            <a:r>
              <a:rPr lang="en-US" dirty="0">
                <a:latin typeface="Angsana New" panose="02020603050405020304" pitchFamily="18" charset="-34"/>
                <a:cs typeface="Angsana New" panose="02020603050405020304" pitchFamily="18" charset="-34"/>
              </a:rPr>
              <a:t>Reliability)</a:t>
            </a:r>
            <a:r>
              <a:rPr lang="th-TH" dirty="0">
                <a:latin typeface="Angsana New" panose="02020603050405020304" pitchFamily="18" charset="-34"/>
                <a:cs typeface="Angsana New" panose="02020603050405020304" pitchFamily="18" charset="-34"/>
              </a:rPr>
              <a:t> เครื่องมือวิจัยจะต้องมีความเที่ยงตรง สม่ำเสมอ ในการวัด ไม่ว่าจะนำมาใช้วัดตัวแปรเดียวกัน ซ้ำกันสักกี่ครั้ง คำตอบที่ได้ก็จะเหมือนเดิม</a:t>
            </a:r>
          </a:p>
          <a:p>
            <a:pPr marL="0" indent="0">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มีความเป็นปรนัย (</a:t>
            </a:r>
            <a:r>
              <a:rPr lang="en-US" dirty="0">
                <a:latin typeface="Angsana New" panose="02020603050405020304" pitchFamily="18" charset="-34"/>
                <a:cs typeface="Angsana New" panose="02020603050405020304" pitchFamily="18" charset="-34"/>
              </a:rPr>
              <a:t>Objectivity)</a:t>
            </a:r>
            <a:r>
              <a:rPr lang="th-TH" dirty="0">
                <a:latin typeface="Angsana New" panose="02020603050405020304" pitchFamily="18" charset="-34"/>
                <a:cs typeface="Angsana New" panose="02020603050405020304" pitchFamily="18" charset="-34"/>
              </a:rPr>
              <a:t> กล่าวคือ เครื่องมือวิจัยจะต้องมีข้อคำถามที่ชัดเจน ผู้ใดก็ตามที่นำเครื่องมือไปใช้จะต้องมีความเข้าใจตรงกันว่า เครื่องมือนี้ใช้วัดอะไร มีเกณฑ์ในการวัดอย่างไร โดยคำถามที่ตั้งขึ้นจะต้องชัดเจน ตรงประเด็น ไม่คลุมเครือ เช่น แบบสอบถามการประเมินการสอนรายวิชาของอาจารย์คณะบริหารธุรกิจ (อ้างอิงจากข้อที่ </a:t>
            </a: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มีความตรง ข้อย่อยที่ </a:t>
            </a:r>
            <a:r>
              <a:rPr lang="en-US" dirty="0">
                <a:latin typeface="Angsana New" panose="02020603050405020304" pitchFamily="18" charset="-34"/>
                <a:cs typeface="Angsana New" panose="02020603050405020304" pitchFamily="18" charset="-34"/>
              </a:rPr>
              <a:t>1) – 4)</a:t>
            </a:r>
            <a:r>
              <a:rPr lang="th-TH" dirty="0">
                <a:latin typeface="Angsana New" panose="02020603050405020304" pitchFamily="18" charset="-34"/>
                <a:cs typeface="Angsana New" panose="02020603050405020304" pitchFamily="18" charset="-34"/>
              </a:rPr>
              <a:t> ไม่ว่าแบบสอบถามดังกล่าวถูกนำไปใช้ประเมินการสอนสาขาใด รายวิชาใด และอาจารย์ผู้สอนท่านใดก็ตาม ก็จะใช้เกณฑ์ในการประเมินแบบเดียวกัน คือ </a:t>
            </a:r>
            <a:r>
              <a:rPr lang="en-US" dirty="0">
                <a:latin typeface="Angsana New" panose="02020603050405020304" pitchFamily="18" charset="-34"/>
                <a:cs typeface="Angsana New" panose="02020603050405020304" pitchFamily="18" charset="-34"/>
              </a:rPr>
              <a:t>1-5</a:t>
            </a:r>
            <a:r>
              <a:rPr lang="th-TH" dirty="0">
                <a:latin typeface="Angsana New" panose="02020603050405020304" pitchFamily="18" charset="-34"/>
                <a:cs typeface="Angsana New" panose="02020603050405020304" pitchFamily="18" charset="-34"/>
              </a:rPr>
              <a:t> คะแนน ผลของการประเมินก็จะเป็นมาตรฐานเดียวกัน แบบประเมินนี้ไม่ว่าจะนำไปใช้ในมหาวิทยาลัยใด ๆ ซ้ำกันกี่ครั้งก็ตามจะให้การประเมินที่เป็นมาตรฐานเดียวกันเสมอ</a:t>
            </a:r>
          </a:p>
        </p:txBody>
      </p:sp>
    </p:spTree>
    <p:extLst>
      <p:ext uri="{BB962C8B-B14F-4D97-AF65-F5344CB8AC3E}">
        <p14:creationId xmlns:p14="http://schemas.microsoft.com/office/powerpoint/2010/main" val="4017146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5DA23ECA-CE20-42A5-9A99-4CED78562C69}"/>
              </a:ext>
            </a:extLst>
          </p:cNvPr>
          <p:cNvSpPr>
            <a:spLocks noGrp="1"/>
          </p:cNvSpPr>
          <p:nvPr>
            <p:ph idx="1"/>
          </p:nvPr>
        </p:nvSpPr>
        <p:spPr>
          <a:xfrm>
            <a:off x="838200" y="854075"/>
            <a:ext cx="10515600" cy="4351338"/>
          </a:xfrm>
        </p:spPr>
        <p:txBody>
          <a:bodyPr>
            <a:normAutofit fontScale="92500" lnSpcReduction="20000"/>
          </a:bodyPr>
          <a:lstStyle/>
          <a:p>
            <a:pPr marL="0" indent="0">
              <a:buNone/>
            </a:pPr>
            <a:r>
              <a:rPr lang="en-US" dirty="0">
                <a:latin typeface="Angsana New" panose="02020603050405020304" pitchFamily="18" charset="-34"/>
                <a:cs typeface="Angsana New" panose="02020603050405020304" pitchFamily="18" charset="-34"/>
              </a:rPr>
              <a:t>4.</a:t>
            </a:r>
            <a:r>
              <a:rPr lang="th-TH" dirty="0">
                <a:latin typeface="Angsana New" panose="02020603050405020304" pitchFamily="18" charset="-34"/>
                <a:cs typeface="Angsana New" panose="02020603050405020304" pitchFamily="18" charset="-34"/>
              </a:rPr>
              <a:t> มีความคล่องตัวในการนำไปใช้ (</a:t>
            </a:r>
            <a:r>
              <a:rPr lang="en-US" dirty="0">
                <a:latin typeface="Angsana New" panose="02020603050405020304" pitchFamily="18" charset="-34"/>
                <a:cs typeface="Angsana New" panose="02020603050405020304" pitchFamily="18" charset="-34"/>
              </a:rPr>
              <a:t>Usability)</a:t>
            </a:r>
            <a:r>
              <a:rPr lang="th-TH" dirty="0">
                <a:latin typeface="Angsana New" panose="02020603050405020304" pitchFamily="18" charset="-34"/>
                <a:cs typeface="Angsana New" panose="02020603050405020304" pitchFamily="18" charset="-34"/>
              </a:rPr>
              <a:t> คุณสมบัติของเครื่องมือวิจัยที่ดี จะต้องมีเนื้อหาที่สอดคล้องกับวัตถุประสงค์และปัญหาของการวิจัย สะดวกต่อการนำไปใช้ประโยชน์ สามารถปรับเปลี่ยนได้ตามสถานการณ์และความเหมาะสม เช่น การวิจัยเกี่ยวกับความเชื่อเรื่องผีบอปของชาวบ้านในตำบลนาเลิน อำเภอศรีเชียงใหม่ จังหวัดอุบลราชธานี</a:t>
            </a:r>
          </a:p>
          <a:p>
            <a:pPr marL="0" indent="0">
              <a:buNone/>
            </a:pPr>
            <a:r>
              <a:rPr lang="th-TH" dirty="0">
                <a:latin typeface="Angsana New" panose="02020603050405020304" pitchFamily="18" charset="-34"/>
                <a:cs typeface="Angsana New" panose="02020603050405020304" pitchFamily="18" charset="-34"/>
              </a:rPr>
              <a:t>	 ผู้วิจัยใช้แบบวัดทัศนคติในการเก็บข้อมูลเชิงปริมาณ เกี่ยวกับความเชื่อเรื่องผีบอปจากชาวบ้าน ปรากฏว่าแบบวัดทัศนคติไม่สามารถวัดเจตคติที่แท้จริงของชาวบ้านได้ เนื่องจากข้อจำกัดด้านการศึกษาและการสื่อสาร ดังนั้นผู้วิจัยจึงปรับเปลี่ยนเครื่องมือวิจัยเป็นแบบสังเกตพฤติกรรมโดยยังคงเนื้อหาเดิม จากนั้นจึงทำการสังเกตพฤติกรรมที่แสดงออกถึงความเชื่อของชาวบ้าน และจดบันทึกข้อมูลเชิงคุณภาพลงในแบบสังเกต ทั้งนี้ข้อมูลเชิงคุณภาพที่เก็บรวบรวมได้สามารถนำมาปรับเปลี่ยนเป็นข้อมูลเชิงปริมาณได้เช่นกัน ขึ้นอยู่กับวัตถุประสงค์และการนำไปใช้ประโยชน์</a:t>
            </a:r>
          </a:p>
          <a:p>
            <a:pPr marL="0" indent="0">
              <a:buNone/>
            </a:pPr>
            <a:r>
              <a:rPr lang="en-US" dirty="0">
                <a:latin typeface="Angsana New" panose="02020603050405020304" pitchFamily="18" charset="-34"/>
                <a:cs typeface="Angsana New" panose="02020603050405020304" pitchFamily="18" charset="-34"/>
              </a:rPr>
              <a:t>5.</a:t>
            </a:r>
            <a:r>
              <a:rPr lang="th-TH" dirty="0">
                <a:latin typeface="Angsana New" panose="02020603050405020304" pitchFamily="18" charset="-34"/>
                <a:cs typeface="Angsana New" panose="02020603050405020304" pitchFamily="18" charset="-34"/>
              </a:rPr>
              <a:t> ปราศจากอคติ (</a:t>
            </a:r>
            <a:r>
              <a:rPr lang="en-US" dirty="0">
                <a:latin typeface="Angsana New" panose="02020603050405020304" pitchFamily="18" charset="-34"/>
                <a:cs typeface="Angsana New" panose="02020603050405020304" pitchFamily="18" charset="-34"/>
              </a:rPr>
              <a:t>Unbiased)</a:t>
            </a:r>
            <a:r>
              <a:rPr lang="th-TH" dirty="0">
                <a:latin typeface="Angsana New" panose="02020603050405020304" pitchFamily="18" charset="-34"/>
                <a:cs typeface="Angsana New" panose="02020603050405020304" pitchFamily="18" charset="-34"/>
              </a:rPr>
              <a:t> คุณสมบัติอีกประการของเครื่องมือวิจัยที่ดี คือ มีความเป็นกลาง ปราศจากอคติ ต้องสามารถวัดได้ทุกกลุ่มตัวอย่างโดยเท่าเทียมกัน ไม่มีการโน้มเอียง หรือเอื้อประโยชน์ให้กับกลุ่มตัวอย่างใด เช่น แบบสอบถามที่ใช้ภาษาไทยภาคกลาง ในการเก็บข้อมูลการวิจัยการตลาดกับกลุ่มตัวอย่างทั่วประเทศ เพื่อให้กลุ่มตัวอย่างในทุกภาคมีความเข้าใจตรงกัน มีความเท่าเทียมกันในการตอบคำถาม และป้องกันมิให้ภาษาท้องถิ่นมีอิทธิพลต่อการตอบคำถามได้</a:t>
            </a:r>
            <a:endParaRPr lang="en-US" dirty="0">
              <a:latin typeface="Angsana New" panose="02020603050405020304" pitchFamily="18" charset="-34"/>
              <a:cs typeface="Angsana New" panose="02020603050405020304" pitchFamily="18" charset="-34"/>
            </a:endParaRPr>
          </a:p>
          <a:p>
            <a:pPr marL="0" indent="0">
              <a:buNone/>
            </a:pPr>
            <a:endParaRPr lang="en-US" dirty="0">
              <a:solidFill>
                <a:srgbClr val="0070C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748524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B8FEAD5-5718-4B72-94C1-3CBE1625F37B}"/>
              </a:ext>
            </a:extLst>
          </p:cNvPr>
          <p:cNvSpPr>
            <a:spLocks noGrp="1"/>
          </p:cNvSpPr>
          <p:nvPr>
            <p:ph type="title"/>
          </p:nvPr>
        </p:nvSpPr>
        <p:spPr>
          <a:xfrm>
            <a:off x="838200" y="245855"/>
            <a:ext cx="10515600" cy="1325563"/>
          </a:xfrm>
        </p:spPr>
        <p:txBody>
          <a:bodyPr>
            <a:normAutofit/>
          </a:bodyPr>
          <a:lstStyle/>
          <a:p>
            <a:pPr algn="ctr"/>
            <a:r>
              <a:rPr lang="en-US" sz="3600" b="1" dirty="0">
                <a:solidFill>
                  <a:srgbClr val="00B0F0"/>
                </a:solidFill>
                <a:latin typeface="Angsana New" panose="02020603050405020304" pitchFamily="18" charset="-34"/>
                <a:cs typeface="Angsana New" panose="02020603050405020304" pitchFamily="18" charset="-34"/>
              </a:rPr>
              <a:t>3</a:t>
            </a:r>
            <a:br>
              <a:rPr lang="th-TH" sz="3600" b="1" dirty="0">
                <a:solidFill>
                  <a:srgbClr val="00B0F0"/>
                </a:solidFill>
                <a:latin typeface="Angsana New" panose="02020603050405020304" pitchFamily="18" charset="-34"/>
                <a:cs typeface="Angsana New" panose="02020603050405020304" pitchFamily="18" charset="-34"/>
              </a:rPr>
            </a:br>
            <a:r>
              <a:rPr lang="th-TH" sz="3600" b="1" dirty="0">
                <a:solidFill>
                  <a:srgbClr val="00B0F0"/>
                </a:solidFill>
                <a:latin typeface="Angsana New" panose="02020603050405020304" pitchFamily="18" charset="-34"/>
                <a:cs typeface="Angsana New" panose="02020603050405020304" pitchFamily="18" charset="-34"/>
              </a:rPr>
              <a:t>ประเภทของเครื่องมือวิจัย</a:t>
            </a:r>
            <a:endParaRPr lang="en-US" sz="3600" b="1" dirty="0">
              <a:solidFill>
                <a:srgbClr val="00B0F0"/>
              </a:solidFill>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E60B461F-F7CD-455D-A49A-26DD970898AC}"/>
              </a:ext>
            </a:extLst>
          </p:cNvPr>
          <p:cNvSpPr>
            <a:spLocks noGrp="1"/>
          </p:cNvSpPr>
          <p:nvPr>
            <p:ph idx="1"/>
          </p:nvPr>
        </p:nvSpPr>
        <p:spPr>
          <a:xfrm>
            <a:off x="124287" y="1571418"/>
            <a:ext cx="11860567" cy="5131224"/>
          </a:xfrm>
        </p:spPr>
        <p:txBody>
          <a:bodyPr>
            <a:normAutofit lnSpcReduction="10000"/>
          </a:bodyPr>
          <a:lstStyle/>
          <a:p>
            <a:r>
              <a:rPr lang="th-TH" sz="2400" b="1" dirty="0">
                <a:latin typeface="Angsana New" panose="02020603050405020304" pitchFamily="18" charset="-34"/>
                <a:cs typeface="Angsana New" panose="02020603050405020304" pitchFamily="18" charset="-34"/>
              </a:rPr>
              <a:t>เครื่องมือวิจัยแบ่งออกเป็น </a:t>
            </a:r>
            <a:r>
              <a:rPr lang="en-US" sz="2400" b="1" dirty="0">
                <a:latin typeface="Angsana New" panose="02020603050405020304" pitchFamily="18" charset="-34"/>
                <a:cs typeface="Angsana New" panose="02020603050405020304" pitchFamily="18" charset="-34"/>
              </a:rPr>
              <a:t>2</a:t>
            </a:r>
            <a:r>
              <a:rPr lang="th-TH" sz="2400" b="1" dirty="0">
                <a:latin typeface="Angsana New" panose="02020603050405020304" pitchFamily="18" charset="-34"/>
                <a:cs typeface="Angsana New" panose="02020603050405020304" pitchFamily="18" charset="-34"/>
              </a:rPr>
              <a:t> ประเภท คือ</a:t>
            </a:r>
          </a:p>
          <a:p>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เครื่องมือที่ใช้ในการทดลอง (</a:t>
            </a:r>
            <a:r>
              <a:rPr lang="en-US" sz="2400" dirty="0">
                <a:latin typeface="Angsana New" panose="02020603050405020304" pitchFamily="18" charset="-34"/>
                <a:cs typeface="Angsana New" panose="02020603050405020304" pitchFamily="18" charset="-34"/>
              </a:rPr>
              <a:t>Experimental Research Tool)</a:t>
            </a:r>
            <a:r>
              <a:rPr lang="th-TH" sz="2400" dirty="0">
                <a:latin typeface="Angsana New" panose="02020603050405020304" pitchFamily="18" charset="-34"/>
                <a:cs typeface="Angsana New" panose="02020603050405020304" pitchFamily="18" charset="-34"/>
              </a:rPr>
              <a:t> ในการวิจัย เพื่อพัฒนาการเรียนการสอน เครื่องมือประเภทนี้จัดว่าเป็น “นวัตกรรม” ของเครื่องมือจัดทำ (</a:t>
            </a:r>
            <a:r>
              <a:rPr lang="en-US" sz="2400" dirty="0">
                <a:latin typeface="Angsana New" panose="02020603050405020304" pitchFamily="18" charset="-34"/>
                <a:cs typeface="Angsana New" panose="02020603050405020304" pitchFamily="18" charset="-34"/>
              </a:rPr>
              <a:t>Treatment)</a:t>
            </a:r>
            <a:r>
              <a:rPr lang="th-TH" sz="2400" dirty="0">
                <a:latin typeface="Angsana New" panose="02020603050405020304" pitchFamily="18" charset="-34"/>
                <a:cs typeface="Angsana New" panose="02020603050405020304" pitchFamily="18" charset="-34"/>
              </a:rPr>
              <a:t> </a:t>
            </a:r>
            <a:r>
              <a:rPr lang="th-TH" sz="2400" b="1" dirty="0">
                <a:latin typeface="Angsana New" panose="02020603050405020304" pitchFamily="18" charset="-34"/>
                <a:cs typeface="Angsana New" panose="02020603050405020304" pitchFamily="18" charset="-34"/>
              </a:rPr>
              <a:t>เพื่อพัฒนาตัวแปรตาม เช่น เครื่องมือที่ใช้ในการดำเนินการวิจัย การพัฒนาการเรียนการสอนภาษาอังกฤษ</a:t>
            </a:r>
            <a:r>
              <a:rPr lang="th-TH" sz="2400" dirty="0">
                <a:latin typeface="Angsana New" panose="02020603050405020304" pitchFamily="18" charset="-34"/>
                <a:cs typeface="Angsana New" panose="02020603050405020304" pitchFamily="18" charset="-34"/>
              </a:rPr>
              <a:t>โดยการนำเอาเทคโนโลยีที่ทันสมัยเข้ามาใช้ในการเรียนการสอน ซึ่งเทคโนโลยีในที่นี้ คือ เท</a:t>
            </a:r>
            <a:r>
              <a:rPr lang="th-TH" sz="2400" dirty="0" err="1">
                <a:latin typeface="Angsana New" panose="02020603050405020304" pitchFamily="18" charset="-34"/>
                <a:cs typeface="Angsana New" panose="02020603050405020304" pitchFamily="18" charset="-34"/>
              </a:rPr>
              <a:t>็บเล็ต</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Tablet)</a:t>
            </a:r>
            <a:r>
              <a:rPr lang="th-TH" sz="2400" dirty="0">
                <a:latin typeface="Angsana New" panose="02020603050405020304" pitchFamily="18" charset="-34"/>
                <a:cs typeface="Angsana New" panose="02020603050405020304" pitchFamily="18" charset="-34"/>
              </a:rPr>
              <a:t> โปรแกรมภาษาอังกฤษ (</a:t>
            </a:r>
            <a:r>
              <a:rPr lang="en-US" sz="2400" dirty="0">
                <a:latin typeface="Angsana New" panose="02020603050405020304" pitchFamily="18" charset="-34"/>
                <a:cs typeface="Angsana New" panose="02020603050405020304" pitchFamily="18" charset="-34"/>
              </a:rPr>
              <a:t>English </a:t>
            </a:r>
            <a:r>
              <a:rPr lang="en-US" sz="2400" dirty="0" err="1">
                <a:latin typeface="Angsana New" panose="02020603050405020304" pitchFamily="18" charset="-34"/>
                <a:cs typeface="Angsana New" panose="02020603050405020304" pitchFamily="18" charset="-34"/>
              </a:rPr>
              <a:t>Programme</a:t>
            </a:r>
            <a:r>
              <a:rPr lang="en-US" sz="2400" dirty="0">
                <a:latin typeface="Angsana New" panose="02020603050405020304" pitchFamily="18" charset="-34"/>
                <a:cs typeface="Angsana New" panose="02020603050405020304" pitchFamily="18" charset="-34"/>
              </a:rPr>
              <a:t>)</a:t>
            </a:r>
            <a:r>
              <a:rPr lang="th-TH" sz="2400" dirty="0">
                <a:latin typeface="Angsana New" panose="02020603050405020304" pitchFamily="18" charset="-34"/>
                <a:cs typeface="Angsana New" panose="02020603050405020304" pitchFamily="18" charset="-34"/>
              </a:rPr>
              <a:t> และ</a:t>
            </a:r>
            <a:r>
              <a:rPr lang="th-TH" sz="2400" b="1" dirty="0">
                <a:latin typeface="Angsana New" panose="02020603050405020304" pitchFamily="18" charset="-34"/>
                <a:cs typeface="Angsana New" panose="02020603050405020304" pitchFamily="18" charset="-34"/>
              </a:rPr>
              <a:t>เกมภาษอังกฤษ (</a:t>
            </a:r>
            <a:r>
              <a:rPr lang="en-US" sz="2400" b="1" dirty="0">
                <a:latin typeface="Angsana New" panose="02020603050405020304" pitchFamily="18" charset="-34"/>
                <a:cs typeface="Angsana New" panose="02020603050405020304" pitchFamily="18" charset="-34"/>
              </a:rPr>
              <a:t>English Game)</a:t>
            </a:r>
            <a:r>
              <a:rPr lang="th-TH" sz="2400" b="1"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ซึ่งเป็นเครื่องมือที่ใช้ในการวิจัยเพื่อพัฒนาความรู้และทักษะของนักเรียน (ตัวแปรตาม)</a:t>
            </a:r>
          </a:p>
          <a:p>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เครื่องมือที่ใช้ในการรวบรวมข้อมูล (</a:t>
            </a:r>
            <a:r>
              <a:rPr lang="en-US" sz="2400" dirty="0">
                <a:latin typeface="Angsana New" panose="02020603050405020304" pitchFamily="18" charset="-34"/>
                <a:cs typeface="Angsana New" panose="02020603050405020304" pitchFamily="18" charset="-34"/>
              </a:rPr>
              <a:t>Data Collection Instrument)</a:t>
            </a:r>
            <a:r>
              <a:rPr lang="th-TH" sz="2400" dirty="0">
                <a:latin typeface="Angsana New" panose="02020603050405020304" pitchFamily="18" charset="-34"/>
                <a:cs typeface="Angsana New" panose="02020603050405020304" pitchFamily="18" charset="-34"/>
              </a:rPr>
              <a:t> เครื่องมือประเภทนี้ออกแบบเพื่อให้ในการวัดค่าตัวแปรตาม เช่น แบบสอบถาม (</a:t>
            </a:r>
            <a:r>
              <a:rPr lang="en-US" sz="2400" dirty="0">
                <a:latin typeface="Angsana New" panose="02020603050405020304" pitchFamily="18" charset="-34"/>
                <a:cs typeface="Angsana New" panose="02020603050405020304" pitchFamily="18" charset="-34"/>
              </a:rPr>
              <a:t>Questionnaire)</a:t>
            </a:r>
            <a:r>
              <a:rPr lang="th-TH" sz="2400" dirty="0">
                <a:latin typeface="Angsana New" panose="02020603050405020304" pitchFamily="18" charset="-34"/>
                <a:cs typeface="Angsana New" panose="02020603050405020304" pitchFamily="18" charset="-34"/>
              </a:rPr>
              <a:t> และแบบทดสอบ (</a:t>
            </a:r>
            <a:r>
              <a:rPr lang="en-US" sz="2400" dirty="0">
                <a:latin typeface="Angsana New" panose="02020603050405020304" pitchFamily="18" charset="-34"/>
                <a:cs typeface="Angsana New" panose="02020603050405020304" pitchFamily="18" charset="-34"/>
              </a:rPr>
              <a:t>Test) </a:t>
            </a:r>
            <a:r>
              <a:rPr lang="th-TH" sz="2400" dirty="0">
                <a:latin typeface="Angsana New" panose="02020603050405020304" pitchFamily="18" charset="-34"/>
                <a:cs typeface="Angsana New" panose="02020603050405020304" pitchFamily="18" charset="-34"/>
              </a:rPr>
              <a:t>และเครื่องมือวิจัยมี </a:t>
            </a: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ประเภท คือ</a:t>
            </a:r>
          </a:p>
          <a:p>
            <a:pPr indent="288925">
              <a:buNone/>
            </a:pPr>
            <a:r>
              <a:rPr lang="en-US" sz="2400" dirty="0">
                <a:latin typeface="Angsana New" panose="02020603050405020304" pitchFamily="18" charset="-34"/>
                <a:cs typeface="Angsana New" panose="02020603050405020304" pitchFamily="18" charset="-34"/>
              </a:rPr>
              <a:t>2.1</a:t>
            </a:r>
            <a:r>
              <a:rPr lang="th-TH" sz="2400" dirty="0">
                <a:latin typeface="Angsana New" panose="02020603050405020304" pitchFamily="18" charset="-34"/>
                <a:cs typeface="Angsana New" panose="02020603050405020304" pitchFamily="18" charset="-34"/>
              </a:rPr>
              <a:t> เครื่องมือที่ใช้ในการดำเนินการวิจัย เช่น การวิจัยเชิงทดลอง และการวิจัยเพื่อการพัฒนา จำเป็นต้องมีเครื่องมือที่ใช้ในการดำเนินงาน</a:t>
            </a:r>
            <a:r>
              <a:rPr lang="th-TH" sz="2400" b="1" dirty="0">
                <a:latin typeface="Angsana New" panose="02020603050405020304" pitchFamily="18" charset="-34"/>
                <a:cs typeface="Angsana New" panose="02020603050405020304" pitchFamily="18" charset="-34"/>
              </a:rPr>
              <a:t> เช่น การทดลองใช้มันสำปะหลังกำจัดปลาช่อนในบ่อเพาะเลี้ยงปลา อุปกรณ์ที่ใช้ในการทดลอง คือ บ่อ </a:t>
            </a:r>
            <a:r>
              <a:rPr lang="th-TH" sz="2400" dirty="0">
                <a:latin typeface="Angsana New" panose="02020603050405020304" pitchFamily="18" charset="-34"/>
                <a:cs typeface="Angsana New" panose="02020603050405020304" pitchFamily="18" charset="-34"/>
              </a:rPr>
              <a:t>มันสำปะหลัง ถังหมักในมันสำปะหลัง ถาดใส่ปลาช่อน กระชอนตักปลา นาฬิกาจับเวลา หรือเครื่องมือวัดคุณภาพน้ำ ในกรณีการวิจัยและพัฒนา เครื่องมือในการวิจัยหมายถึง ชิ้นงาน สิ่งประดิษฐ์ หรือแบบจำลองที่พัฒนาขึ้น</a:t>
            </a:r>
          </a:p>
          <a:p>
            <a:pPr indent="288925">
              <a:buNone/>
            </a:pPr>
            <a:r>
              <a:rPr lang="en-US" sz="2400" dirty="0">
                <a:latin typeface="Angsana New" panose="02020603050405020304" pitchFamily="18" charset="-34"/>
                <a:cs typeface="Angsana New" panose="02020603050405020304" pitchFamily="18" charset="-34"/>
              </a:rPr>
              <a:t>2.2</a:t>
            </a:r>
            <a:r>
              <a:rPr lang="th-TH" sz="2400" dirty="0">
                <a:latin typeface="Angsana New" panose="02020603050405020304" pitchFamily="18" charset="-34"/>
                <a:cs typeface="Angsana New" panose="02020603050405020304" pitchFamily="18" charset="-34"/>
              </a:rPr>
              <a:t> เครื่องมือที่ใช้ในการเก็บรวบรวมข้อมูล เนื่องจากการวิจัยทางสังคมศาสตร์เป็นกระบวนการศึกษาตัวแปร ดังนั้นจึงจำเป็นต้องมี</a:t>
            </a:r>
            <a:r>
              <a:rPr lang="th-TH" sz="2400" b="1" dirty="0">
                <a:latin typeface="Angsana New" panose="02020603050405020304" pitchFamily="18" charset="-34"/>
                <a:cs typeface="Angsana New" panose="02020603050405020304" pitchFamily="18" charset="-34"/>
              </a:rPr>
              <a:t>เครื่องมือที่ใช้ในการเก็บรวบรวมข้อมูล ได้แก่ แบบสอบถาม แบบสัมภาษณ์ แบบสังเกต และแบบบันทึก </a:t>
            </a:r>
            <a:r>
              <a:rPr lang="th-TH" sz="2400" dirty="0">
                <a:latin typeface="Angsana New" panose="02020603050405020304" pitchFamily="18" charset="-34"/>
                <a:cs typeface="Angsana New" panose="02020603050405020304" pitchFamily="18" charset="-34"/>
              </a:rPr>
              <a:t>งานวิจัยหนึ่งเรื่องอาจใช้เครื่องมือในการเก็บรวบรวมข้อมูลชนิดเดียวหรือหลายชนิดก็ได้ ขึ้นอยู่กับตัวแปรที่ต้องการศึกษา และวิธีการเก็บรวบรวมข้อมูล</a:t>
            </a:r>
            <a:r>
              <a:rPr lang="en-US" sz="2400"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ดังต่อไปนี้</a:t>
            </a:r>
            <a:endParaRPr lang="en-US"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404968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449DD24-8FEE-4E49-809B-A7B5DF519BF5}"/>
              </a:ext>
            </a:extLst>
          </p:cNvPr>
          <p:cNvSpPr>
            <a:spLocks noGrp="1"/>
          </p:cNvSpPr>
          <p:nvPr>
            <p:ph type="title"/>
          </p:nvPr>
        </p:nvSpPr>
        <p:spPr>
          <a:xfrm>
            <a:off x="838200" y="331856"/>
            <a:ext cx="10515600" cy="698362"/>
          </a:xfrm>
        </p:spPr>
        <p:txBody>
          <a:bodyPr>
            <a:normAutofit/>
          </a:bodyPr>
          <a:lstStyle/>
          <a:p>
            <a:r>
              <a:rPr lang="en-US" sz="2400" b="1" dirty="0">
                <a:latin typeface="Angsana New" panose="02020603050405020304" pitchFamily="18" charset="-34"/>
                <a:cs typeface="Angsana New" panose="02020603050405020304" pitchFamily="18" charset="-34"/>
              </a:rPr>
              <a:t>2.2.1</a:t>
            </a:r>
            <a:r>
              <a:rPr lang="th-TH" sz="2400" b="1" dirty="0">
                <a:latin typeface="Angsana New" panose="02020603050405020304" pitchFamily="18" charset="-34"/>
                <a:cs typeface="Angsana New" panose="02020603050405020304" pitchFamily="18" charset="-34"/>
              </a:rPr>
              <a:t>แบบสอบถาม (</a:t>
            </a:r>
            <a:r>
              <a:rPr lang="en-US" sz="2400" b="1" dirty="0">
                <a:latin typeface="Angsana New" panose="02020603050405020304" pitchFamily="18" charset="-34"/>
                <a:cs typeface="Angsana New" panose="02020603050405020304" pitchFamily="18" charset="-34"/>
              </a:rPr>
              <a:t>Questionnaire)</a:t>
            </a:r>
            <a:r>
              <a:rPr lang="th-TH" sz="2400" b="1" dirty="0">
                <a:latin typeface="Angsana New" panose="02020603050405020304" pitchFamily="18" charset="-34"/>
                <a:cs typeface="Angsana New" panose="02020603050405020304" pitchFamily="18" charset="-34"/>
              </a:rPr>
              <a:t> </a:t>
            </a:r>
            <a:endParaRPr lang="en-US" sz="24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87AB824E-F811-4185-BDC0-6BE650CCCC2A}"/>
              </a:ext>
            </a:extLst>
          </p:cNvPr>
          <p:cNvSpPr>
            <a:spLocks noGrp="1"/>
          </p:cNvSpPr>
          <p:nvPr>
            <p:ph idx="1"/>
          </p:nvPr>
        </p:nvSpPr>
        <p:spPr>
          <a:xfrm>
            <a:off x="838200" y="851313"/>
            <a:ext cx="10515600" cy="4351338"/>
          </a:xfrm>
        </p:spPr>
        <p:txBody>
          <a:bodyPr>
            <a:normAutofit/>
          </a:bodyPr>
          <a:lstStyle/>
          <a:p>
            <a:pPr marL="0" indent="457200">
              <a:buNone/>
            </a:pPr>
            <a:r>
              <a:rPr lang="th-TH" sz="2000" dirty="0">
                <a:latin typeface="Angsana New" panose="02020603050405020304" pitchFamily="18" charset="-34"/>
                <a:cs typeface="Angsana New" panose="02020603050405020304" pitchFamily="18" charset="-34"/>
              </a:rPr>
              <a:t>แบบสอบถาม คือ ชุดของคำถามที่ใช้เป็นเครื่องมือในการเก็บรวบรวมข้อมูลปฐมภูมิ ชุดของคำถามที่ใช้ผู้วิจัยอาจสร้างขึ้นเอง หรือประยุกต์จากงานวิจัยในอดีตที่มีผู้สร้างแบบสอบถามมาตรฐานไว้แล้ว แบบสอบถามที่นิยมใช้แบ่งออกได้ ดังนี้</a:t>
            </a:r>
          </a:p>
          <a:p>
            <a:pPr marL="0" indent="457200">
              <a:buNone/>
            </a:pP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แบบสอบถามปลายเปิด (</a:t>
            </a:r>
            <a:r>
              <a:rPr lang="en-US" sz="2000" dirty="0">
                <a:latin typeface="Angsana New" panose="02020603050405020304" pitchFamily="18" charset="-34"/>
                <a:cs typeface="Angsana New" panose="02020603050405020304" pitchFamily="18" charset="-34"/>
              </a:rPr>
              <a:t>Open From or </a:t>
            </a:r>
            <a:r>
              <a:rPr lang="en-US" sz="2000" dirty="0" err="1">
                <a:latin typeface="Angsana New" panose="02020603050405020304" pitchFamily="18" charset="-34"/>
                <a:cs typeface="Angsana New" panose="02020603050405020304" pitchFamily="18" charset="-34"/>
              </a:rPr>
              <a:t>Unstructure</a:t>
            </a:r>
            <a:r>
              <a:rPr lang="en-US" sz="2000" dirty="0">
                <a:latin typeface="Angsana New" panose="02020603050405020304" pitchFamily="18" charset="-34"/>
                <a:cs typeface="Angsana New" panose="02020603050405020304" pitchFamily="18" charset="-34"/>
              </a:rPr>
              <a:t> Questionnaires) </a:t>
            </a:r>
            <a:r>
              <a:rPr lang="th-TH" sz="2000" dirty="0">
                <a:latin typeface="Angsana New" panose="02020603050405020304" pitchFamily="18" charset="-34"/>
                <a:cs typeface="Angsana New" panose="02020603050405020304" pitchFamily="18" charset="-34"/>
              </a:rPr>
              <a:t>แบบสอบถามประเภทนี้ไม่มีการกำหนดกรอบของคำถามให้เลือก จึงเปิดโอกาสให้กลุ่มตัวอย่างสามารถตอบคำถาม และแสดงความคิดเห็นตามประเด็นนั้นอย่างอิสระ</a:t>
            </a:r>
          </a:p>
          <a:p>
            <a:pPr marL="0" indent="457200">
              <a:buNone/>
            </a:pP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แบบสอบถามปลายปิด (</a:t>
            </a:r>
            <a:r>
              <a:rPr lang="en-US" sz="2000" dirty="0">
                <a:latin typeface="Angsana New" panose="02020603050405020304" pitchFamily="18" charset="-34"/>
                <a:cs typeface="Angsana New" panose="02020603050405020304" pitchFamily="18" charset="-34"/>
              </a:rPr>
              <a:t>Closed From or Structured Questionnaires)</a:t>
            </a:r>
            <a:r>
              <a:rPr lang="th-TH" sz="2000" dirty="0">
                <a:latin typeface="Angsana New" panose="02020603050405020304" pitchFamily="18" charset="-34"/>
                <a:cs typeface="Angsana New" panose="02020603050405020304" pitchFamily="18" charset="-34"/>
              </a:rPr>
              <a:t> เป็นชุดของคำถามที่กำหนดกรอบของคำตอบให้แก่กลุ่มตัวอย่าง หรือให้ผู้ตอบแบบสอบถามเลือกคำตอบตามที่ผู้วิจัยกำหนดให้วิธีนี้ส่งผลให้ผู้ตอบแบบสอบถามไม่มีอิสระในการตอบคำถาม</a:t>
            </a:r>
          </a:p>
          <a:p>
            <a:pPr marL="0" indent="0">
              <a:buNone/>
            </a:pPr>
            <a:r>
              <a:rPr lang="th-TH" sz="2000" b="1" dirty="0">
                <a:latin typeface="Angsana New" panose="02020603050405020304" pitchFamily="18" charset="-34"/>
                <a:cs typeface="Angsana New" panose="02020603050405020304" pitchFamily="18" charset="-34"/>
              </a:rPr>
              <a:t>ตัวอย่างเรื่อง </a:t>
            </a:r>
            <a:r>
              <a:rPr lang="th-TH" sz="2000" dirty="0">
                <a:latin typeface="Angsana New" panose="02020603050405020304" pitchFamily="18" charset="-34"/>
                <a:cs typeface="Angsana New" panose="02020603050405020304" pitchFamily="18" charset="-34"/>
              </a:rPr>
              <a:t>สาเหตุที่นักศึกษาตัดสินใจเลือกเรียนในหลักสูตรบริหารธุรกิจมหาบัณฑิต</a:t>
            </a:r>
            <a:endParaRPr lang="en-US" sz="20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EB2B24EF-94A6-4692-9E50-7AE7A6FD3CF7}"/>
              </a:ext>
            </a:extLst>
          </p:cNvPr>
          <p:cNvGraphicFramePr>
            <a:graphicFrameLocks noGrp="1"/>
          </p:cNvGraphicFramePr>
          <p:nvPr>
            <p:extLst>
              <p:ext uri="{D42A27DB-BD31-4B8C-83A1-F6EECF244321}">
                <p14:modId xmlns:p14="http://schemas.microsoft.com/office/powerpoint/2010/main" val="1212323"/>
              </p:ext>
            </p:extLst>
          </p:nvPr>
        </p:nvGraphicFramePr>
        <p:xfrm>
          <a:off x="944769" y="3925952"/>
          <a:ext cx="10302462" cy="2667000"/>
        </p:xfrm>
        <a:graphic>
          <a:graphicData uri="http://schemas.openxmlformats.org/drawingml/2006/table">
            <a:tbl>
              <a:tblPr firstRow="1" bandRow="1">
                <a:tableStyleId>{5DA37D80-6434-44D0-A028-1B22A696006F}</a:tableStyleId>
              </a:tblPr>
              <a:tblGrid>
                <a:gridCol w="531244">
                  <a:extLst>
                    <a:ext uri="{9D8B030D-6E8A-4147-A177-3AD203B41FA5}">
                      <a16:colId xmlns:a16="http://schemas.microsoft.com/office/drawing/2014/main" val="2597981286"/>
                    </a:ext>
                  </a:extLst>
                </a:gridCol>
                <a:gridCol w="4006521">
                  <a:extLst>
                    <a:ext uri="{9D8B030D-6E8A-4147-A177-3AD203B41FA5}">
                      <a16:colId xmlns:a16="http://schemas.microsoft.com/office/drawing/2014/main" val="1721899542"/>
                    </a:ext>
                  </a:extLst>
                </a:gridCol>
                <a:gridCol w="2907230">
                  <a:extLst>
                    <a:ext uri="{9D8B030D-6E8A-4147-A177-3AD203B41FA5}">
                      <a16:colId xmlns:a16="http://schemas.microsoft.com/office/drawing/2014/main" val="3188583502"/>
                    </a:ext>
                  </a:extLst>
                </a:gridCol>
                <a:gridCol w="2857467">
                  <a:extLst>
                    <a:ext uri="{9D8B030D-6E8A-4147-A177-3AD203B41FA5}">
                      <a16:colId xmlns:a16="http://schemas.microsoft.com/office/drawing/2014/main" val="2551360486"/>
                    </a:ext>
                  </a:extLst>
                </a:gridCol>
              </a:tblGrid>
              <a:tr h="258422">
                <a:tc>
                  <a:txBody>
                    <a:bodyPr/>
                    <a:lstStyle/>
                    <a:p>
                      <a:endParaRPr lang="en-US">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dirty="0">
                          <a:solidFill>
                            <a:schemeClr val="tx1"/>
                          </a:solidFill>
                          <a:latin typeface="Angsana New" panose="02020603050405020304" pitchFamily="18" charset="-34"/>
                          <a:cs typeface="Angsana New" panose="02020603050405020304" pitchFamily="18" charset="-34"/>
                        </a:rPr>
                        <a:t>Statement</a:t>
                      </a:r>
                    </a:p>
                  </a:txBody>
                  <a:tcPr/>
                </a:tc>
                <a:tc>
                  <a:txBody>
                    <a:bodyPr/>
                    <a:lstStyle/>
                    <a:p>
                      <a:pPr algn="ctr"/>
                      <a:r>
                        <a:rPr lang="th-TH" dirty="0">
                          <a:solidFill>
                            <a:schemeClr val="tx1"/>
                          </a:solidFill>
                          <a:latin typeface="Angsana New" panose="02020603050405020304" pitchFamily="18" charset="-34"/>
                          <a:cs typeface="Angsana New" panose="02020603050405020304" pitchFamily="18" charset="-34"/>
                        </a:rPr>
                        <a:t>ความพอใจ</a:t>
                      </a:r>
                    </a:p>
                    <a:p>
                      <a:pPr algn="l"/>
                      <a:r>
                        <a:rPr lang="th-TH" dirty="0">
                          <a:solidFill>
                            <a:schemeClr val="tx1"/>
                          </a:solidFill>
                          <a:latin typeface="Angsana New" panose="02020603050405020304" pitchFamily="18" charset="-34"/>
                          <a:cs typeface="Angsana New" panose="02020603050405020304" pitchFamily="18" charset="-34"/>
                        </a:rPr>
                        <a:t>ไม่พอใจเลย                                   พอใจมาก</a:t>
                      </a:r>
                    </a:p>
                    <a:p>
                      <a:pPr algn="l"/>
                      <a:r>
                        <a:rPr lang="en-US" dirty="0">
                          <a:solidFill>
                            <a:schemeClr val="tx1"/>
                          </a:solidFill>
                          <a:latin typeface="Angsana New" panose="02020603050405020304" pitchFamily="18" charset="-34"/>
                          <a:cs typeface="Angsana New" panose="02020603050405020304" pitchFamily="18" charset="-34"/>
                        </a:rPr>
                        <a:t>   1        2         3        4          5         6       7</a:t>
                      </a:r>
                    </a:p>
                  </a:txBody>
                  <a:tcPr/>
                </a:tc>
                <a:tc>
                  <a:txBody>
                    <a:bodyPr/>
                    <a:lstStyle/>
                    <a:p>
                      <a:pPr algn="ctr"/>
                      <a:r>
                        <a:rPr lang="th-TH" dirty="0">
                          <a:solidFill>
                            <a:schemeClr val="tx1"/>
                          </a:solidFill>
                          <a:latin typeface="Angsana New" panose="02020603050405020304" pitchFamily="18" charset="-34"/>
                          <a:cs typeface="Angsana New" panose="02020603050405020304" pitchFamily="18" charset="-34"/>
                        </a:rPr>
                        <a:t>ความสำคัญ</a:t>
                      </a:r>
                    </a:p>
                    <a:p>
                      <a:pPr algn="l"/>
                      <a:r>
                        <a:rPr lang="th-TH" dirty="0">
                          <a:solidFill>
                            <a:schemeClr val="tx1"/>
                          </a:solidFill>
                          <a:latin typeface="Angsana New" panose="02020603050405020304" pitchFamily="18" charset="-34"/>
                          <a:cs typeface="Angsana New" panose="02020603050405020304" pitchFamily="18" charset="-34"/>
                        </a:rPr>
                        <a:t>ไม่สำคัญเลย                              </a:t>
                      </a:r>
                      <a:r>
                        <a:rPr lang="th-TH" dirty="0" err="1">
                          <a:solidFill>
                            <a:schemeClr val="tx1"/>
                          </a:solidFill>
                          <a:latin typeface="Angsana New" panose="02020603050405020304" pitchFamily="18" charset="-34"/>
                          <a:cs typeface="Angsana New" panose="02020603050405020304" pitchFamily="18" charset="-34"/>
                        </a:rPr>
                        <a:t>คัญ</a:t>
                      </a:r>
                      <a:r>
                        <a:rPr lang="th-TH" dirty="0">
                          <a:solidFill>
                            <a:schemeClr val="tx1"/>
                          </a:solidFill>
                          <a:latin typeface="Angsana New" panose="02020603050405020304" pitchFamily="18" charset="-34"/>
                          <a:cs typeface="Angsana New" panose="02020603050405020304" pitchFamily="18" charset="-34"/>
                        </a:rPr>
                        <a:t>มาก</a:t>
                      </a:r>
                      <a:endParaRPr lang="en-US" dirty="0">
                        <a:solidFill>
                          <a:schemeClr val="tx1"/>
                        </a:solidFill>
                        <a:latin typeface="Angsana New" panose="02020603050405020304" pitchFamily="18" charset="-34"/>
                        <a:cs typeface="Angsana New" panose="02020603050405020304" pitchFamily="18" charset="-34"/>
                      </a:endParaRPr>
                    </a:p>
                    <a:p>
                      <a:pPr algn="l"/>
                      <a:r>
                        <a:rPr lang="en-US" dirty="0">
                          <a:solidFill>
                            <a:schemeClr val="tx1"/>
                          </a:solidFill>
                          <a:latin typeface="Angsana New" panose="02020603050405020304" pitchFamily="18" charset="-34"/>
                          <a:cs typeface="Angsana New" panose="02020603050405020304" pitchFamily="18" charset="-34"/>
                        </a:rPr>
                        <a:t>  1        2     </a:t>
                      </a:r>
                      <a:r>
                        <a:rPr lang="th-TH" dirty="0">
                          <a:solidFill>
                            <a:schemeClr val="tx1"/>
                          </a:solidFill>
                          <a:latin typeface="Angsana New" panose="02020603050405020304" pitchFamily="18" charset="-34"/>
                          <a:cs typeface="Angsana New" panose="02020603050405020304" pitchFamily="18" charset="-34"/>
                        </a:rPr>
                        <a:t> </a:t>
                      </a:r>
                      <a:r>
                        <a:rPr lang="en-US" dirty="0">
                          <a:solidFill>
                            <a:schemeClr val="tx1"/>
                          </a:solidFill>
                          <a:latin typeface="Angsana New" panose="02020603050405020304" pitchFamily="18" charset="-34"/>
                          <a:cs typeface="Angsana New" panose="02020603050405020304" pitchFamily="18" charset="-34"/>
                        </a:rPr>
                        <a:t>  3      </a:t>
                      </a:r>
                      <a:r>
                        <a:rPr lang="th-TH" dirty="0">
                          <a:solidFill>
                            <a:schemeClr val="tx1"/>
                          </a:solidFill>
                          <a:latin typeface="Angsana New" panose="02020603050405020304" pitchFamily="18" charset="-34"/>
                          <a:cs typeface="Angsana New" panose="02020603050405020304" pitchFamily="18" charset="-34"/>
                        </a:rPr>
                        <a:t>  </a:t>
                      </a:r>
                      <a:r>
                        <a:rPr lang="en-US" dirty="0">
                          <a:solidFill>
                            <a:schemeClr val="tx1"/>
                          </a:solidFill>
                          <a:latin typeface="Angsana New" panose="02020603050405020304" pitchFamily="18" charset="-34"/>
                          <a:cs typeface="Angsana New" panose="02020603050405020304" pitchFamily="18" charset="-34"/>
                        </a:rPr>
                        <a:t> 4        5         6         7</a:t>
                      </a:r>
                      <a:r>
                        <a:rPr lang="th-TH" dirty="0">
                          <a:solidFill>
                            <a:schemeClr val="tx1"/>
                          </a:solidFill>
                          <a:latin typeface="Angsana New" panose="02020603050405020304" pitchFamily="18" charset="-34"/>
                          <a:cs typeface="Angsana New" panose="02020603050405020304" pitchFamily="18" charset="-34"/>
                        </a:rPr>
                        <a:t> </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726302996"/>
                  </a:ext>
                </a:extLst>
              </a:tr>
              <a:tr h="370840">
                <a:tc>
                  <a:txBody>
                    <a:bodyPr/>
                    <a:lstStyle/>
                    <a:p>
                      <a:r>
                        <a:rPr lang="en-US" dirty="0">
                          <a:solidFill>
                            <a:srgbClr val="FF0000"/>
                          </a:solidFill>
                          <a:latin typeface="Angsana New" panose="02020603050405020304" pitchFamily="18" charset="-34"/>
                          <a:cs typeface="Angsana New" panose="02020603050405020304" pitchFamily="18" charset="-34"/>
                        </a:rPr>
                        <a:t>1</a:t>
                      </a: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Financial  Aid  (</a:t>
                      </a:r>
                      <a:r>
                        <a:rPr lang="th-TH" dirty="0">
                          <a:solidFill>
                            <a:schemeClr val="tx1"/>
                          </a:solidFill>
                          <a:latin typeface="Angsana New" panose="02020603050405020304" pitchFamily="18" charset="-34"/>
                          <a:cs typeface="Angsana New" panose="02020603050405020304" pitchFamily="18" charset="-34"/>
                        </a:rPr>
                        <a:t>มีเงินช่วยเหลือ)</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820003127"/>
                  </a:ext>
                </a:extLst>
              </a:tr>
              <a:tr h="370840">
                <a:tc>
                  <a:txBody>
                    <a:bodyPr/>
                    <a:lstStyle/>
                    <a:p>
                      <a:r>
                        <a:rPr lang="en-US" dirty="0">
                          <a:solidFill>
                            <a:srgbClr val="FF0000"/>
                          </a:solidFill>
                          <a:latin typeface="Angsana New" panose="02020603050405020304" pitchFamily="18" charset="-34"/>
                          <a:cs typeface="Angsana New" panose="02020603050405020304" pitchFamily="18" charset="-34"/>
                        </a:rPr>
                        <a:t>2</a:t>
                      </a: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Academic Reputation (</a:t>
                      </a:r>
                      <a:r>
                        <a:rPr lang="th-TH" dirty="0">
                          <a:solidFill>
                            <a:schemeClr val="tx1"/>
                          </a:solidFill>
                          <a:latin typeface="Angsana New" panose="02020603050405020304" pitchFamily="18" charset="-34"/>
                          <a:cs typeface="Angsana New" panose="02020603050405020304" pitchFamily="18" charset="-34"/>
                        </a:rPr>
                        <a:t>มีชื่อเสียงด้านการศึกษา)</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706556670"/>
                  </a:ext>
                </a:extLst>
              </a:tr>
              <a:tr h="370840">
                <a:tc>
                  <a:txBody>
                    <a:bodyPr/>
                    <a:lstStyle/>
                    <a:p>
                      <a:r>
                        <a:rPr lang="en-US" dirty="0">
                          <a:solidFill>
                            <a:srgbClr val="FF0000"/>
                          </a:solidFill>
                          <a:latin typeface="Angsana New" panose="02020603050405020304" pitchFamily="18" charset="-34"/>
                          <a:cs typeface="Angsana New" panose="02020603050405020304" pitchFamily="18" charset="-34"/>
                        </a:rPr>
                        <a:t>3</a:t>
                      </a: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Cost </a:t>
                      </a:r>
                      <a:r>
                        <a:rPr lang="en-US" dirty="0" err="1">
                          <a:solidFill>
                            <a:schemeClr val="tx1"/>
                          </a:solidFill>
                          <a:latin typeface="Angsana New" panose="02020603050405020304" pitchFamily="18" charset="-34"/>
                          <a:cs typeface="Angsana New" panose="02020603050405020304" pitchFamily="18" charset="-34"/>
                        </a:rPr>
                        <a:t>Programme</a:t>
                      </a:r>
                      <a:r>
                        <a:rPr lang="en-US" dirty="0">
                          <a:solidFill>
                            <a:schemeClr val="tx1"/>
                          </a:solidFill>
                          <a:latin typeface="Angsana New" panose="02020603050405020304" pitchFamily="18" charset="-34"/>
                          <a:cs typeface="Angsana New" panose="02020603050405020304" pitchFamily="18" charset="-34"/>
                        </a:rPr>
                        <a:t> </a:t>
                      </a:r>
                      <a:r>
                        <a:rPr lang="th-TH" dirty="0">
                          <a:solidFill>
                            <a:schemeClr val="tx1"/>
                          </a:solidFill>
                          <a:latin typeface="Angsana New" panose="02020603050405020304" pitchFamily="18" charset="-34"/>
                          <a:cs typeface="Angsana New" panose="02020603050405020304" pitchFamily="18" charset="-34"/>
                        </a:rPr>
                        <a:t>(ค่าเรียน ต่อหลักสูตร)</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446099138"/>
                  </a:ext>
                </a:extLst>
              </a:tr>
              <a:tr h="370840">
                <a:tc>
                  <a:txBody>
                    <a:bodyPr/>
                    <a:lstStyle/>
                    <a:p>
                      <a:r>
                        <a:rPr lang="en-US" dirty="0">
                          <a:solidFill>
                            <a:srgbClr val="FF0000"/>
                          </a:solidFill>
                          <a:latin typeface="Angsana New" panose="02020603050405020304" pitchFamily="18" charset="-34"/>
                          <a:cs typeface="Angsana New" panose="02020603050405020304" pitchFamily="18" charset="-34"/>
                        </a:rPr>
                        <a:t>4</a:t>
                      </a: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Personalization Attention Prior to Enrolment </a:t>
                      </a:r>
                      <a:endParaRPr lang="th-TH" dirty="0">
                        <a:solidFill>
                          <a:schemeClr val="tx1"/>
                        </a:solidFill>
                        <a:latin typeface="Angsana New" panose="02020603050405020304" pitchFamily="18" charset="-34"/>
                        <a:cs typeface="Angsana New" panose="02020603050405020304" pitchFamily="18" charset="-34"/>
                      </a:endParaRPr>
                    </a:p>
                    <a:p>
                      <a:r>
                        <a:rPr lang="en-US" dirty="0">
                          <a:solidFill>
                            <a:schemeClr val="tx1"/>
                          </a:solidFill>
                          <a:latin typeface="Angsana New" panose="02020603050405020304" pitchFamily="18" charset="-34"/>
                          <a:cs typeface="Angsana New" panose="02020603050405020304" pitchFamily="18" charset="-34"/>
                        </a:rPr>
                        <a:t>(</a:t>
                      </a:r>
                      <a:r>
                        <a:rPr lang="th-TH" dirty="0">
                          <a:solidFill>
                            <a:schemeClr val="tx1"/>
                          </a:solidFill>
                          <a:latin typeface="Angsana New" panose="02020603050405020304" pitchFamily="18" charset="-34"/>
                          <a:cs typeface="Angsana New" panose="02020603050405020304" pitchFamily="18" charset="-34"/>
                        </a:rPr>
                        <a:t>มีความน่าสนใจที่จะเรียนอยู่ก่อนแล้ว)</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endParaRPr lang="en-US" dirty="0">
                        <a:solidFill>
                          <a:schemeClr val="tx1"/>
                        </a:solidFill>
                        <a:latin typeface="Angsana New" panose="02020603050405020304" pitchFamily="18" charset="-34"/>
                        <a:cs typeface="Angsana New" panose="02020603050405020304" pitchFamily="18" charset="-34"/>
                      </a:endParaRPr>
                    </a:p>
                  </a:txBody>
                  <a:tcPr anchor="ctr"/>
                </a:tc>
                <a:tc>
                  <a:txBody>
                    <a:bodyPr/>
                    <a:lstStyle/>
                    <a:p>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endParaRPr lang="en-US" dirty="0">
                        <a:solidFill>
                          <a:schemeClr val="tx1"/>
                        </a:solidFill>
                        <a:latin typeface="Angsana New" panose="02020603050405020304" pitchFamily="18" charset="-34"/>
                        <a:cs typeface="Angsana New" panose="02020603050405020304" pitchFamily="18" charset="-34"/>
                      </a:endParaRPr>
                    </a:p>
                  </a:txBody>
                  <a:tcPr anchor="ctr"/>
                </a:tc>
                <a:extLst>
                  <a:ext uri="{0D108BD9-81ED-4DB2-BD59-A6C34878D82A}">
                    <a16:rowId xmlns:a16="http://schemas.microsoft.com/office/drawing/2014/main" val="2067391429"/>
                  </a:ext>
                </a:extLst>
              </a:tr>
            </a:tbl>
          </a:graphicData>
        </a:graphic>
      </p:graphicFrame>
    </p:spTree>
    <p:extLst>
      <p:ext uri="{BB962C8B-B14F-4D97-AF65-F5344CB8AC3E}">
        <p14:creationId xmlns:p14="http://schemas.microsoft.com/office/powerpoint/2010/main" val="2815816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3A5B9A0-73E5-43B8-8F22-9AC1FA1D04C6}"/>
              </a:ext>
            </a:extLst>
          </p:cNvPr>
          <p:cNvSpPr>
            <a:spLocks noGrp="1"/>
          </p:cNvSpPr>
          <p:nvPr>
            <p:ph type="title"/>
          </p:nvPr>
        </p:nvSpPr>
        <p:spPr>
          <a:xfrm>
            <a:off x="838200" y="365125"/>
            <a:ext cx="10515600" cy="549275"/>
          </a:xfrm>
        </p:spPr>
        <p:txBody>
          <a:bodyPr>
            <a:normAutofit/>
          </a:bodyPr>
          <a:lstStyle/>
          <a:p>
            <a:r>
              <a:rPr lang="th-TH" sz="2000" b="1" dirty="0">
                <a:latin typeface="Angsana New" panose="02020603050405020304" pitchFamily="18" charset="-34"/>
                <a:cs typeface="Angsana New" panose="02020603050405020304" pitchFamily="18" charset="-34"/>
              </a:rPr>
              <a:t>ตารางเรื่อง </a:t>
            </a:r>
            <a:r>
              <a:rPr lang="th-TH" sz="2000" dirty="0">
                <a:latin typeface="Angsana New" panose="02020603050405020304" pitchFamily="18" charset="-34"/>
                <a:cs typeface="Angsana New" panose="02020603050405020304" pitchFamily="18" charset="-34"/>
              </a:rPr>
              <a:t>จุดแข็ง และจุดอ่อนของแบบสอบถาม </a:t>
            </a:r>
            <a:endParaRPr lang="en-US" sz="20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0967326A-24A7-45C0-9474-38396B409AC7}"/>
              </a:ext>
            </a:extLst>
          </p:cNvPr>
          <p:cNvGraphicFramePr>
            <a:graphicFrameLocks noGrp="1"/>
          </p:cNvGraphicFramePr>
          <p:nvPr>
            <p:ph idx="1"/>
            <p:extLst>
              <p:ext uri="{D42A27DB-BD31-4B8C-83A1-F6EECF244321}">
                <p14:modId xmlns:p14="http://schemas.microsoft.com/office/powerpoint/2010/main" val="4017575003"/>
              </p:ext>
            </p:extLst>
          </p:nvPr>
        </p:nvGraphicFramePr>
        <p:xfrm>
          <a:off x="907774" y="990738"/>
          <a:ext cx="10515600" cy="5217160"/>
        </p:xfrm>
        <a:graphic>
          <a:graphicData uri="http://schemas.openxmlformats.org/drawingml/2006/table">
            <a:tbl>
              <a:tblPr firstRow="1" bandRow="1">
                <a:tableStyleId>{5DA37D80-6434-44D0-A028-1B22A696006F}</a:tableStyleId>
              </a:tblPr>
              <a:tblGrid>
                <a:gridCol w="5257800">
                  <a:extLst>
                    <a:ext uri="{9D8B030D-6E8A-4147-A177-3AD203B41FA5}">
                      <a16:colId xmlns:a16="http://schemas.microsoft.com/office/drawing/2014/main" val="1820944953"/>
                    </a:ext>
                  </a:extLst>
                </a:gridCol>
                <a:gridCol w="5257800">
                  <a:extLst>
                    <a:ext uri="{9D8B030D-6E8A-4147-A177-3AD203B41FA5}">
                      <a16:colId xmlns:a16="http://schemas.microsoft.com/office/drawing/2014/main" val="2050150018"/>
                    </a:ext>
                  </a:extLst>
                </a:gridCol>
              </a:tblGrid>
              <a:tr h="370840">
                <a:tc>
                  <a:txBody>
                    <a:bodyPr/>
                    <a:lstStyle/>
                    <a:p>
                      <a:pPr algn="ctr"/>
                      <a:r>
                        <a:rPr lang="th-TH" dirty="0">
                          <a:solidFill>
                            <a:schemeClr val="tx1"/>
                          </a:solidFill>
                          <a:latin typeface="Angsana New" panose="02020603050405020304" pitchFamily="18" charset="-34"/>
                          <a:cs typeface="Angsana New" panose="02020603050405020304" pitchFamily="18" charset="-34"/>
                        </a:rPr>
                        <a:t>จุดแข็ง (</a:t>
                      </a:r>
                      <a:r>
                        <a:rPr lang="en-US" dirty="0">
                          <a:solidFill>
                            <a:schemeClr val="tx1"/>
                          </a:solidFill>
                          <a:latin typeface="Angsana New" panose="02020603050405020304" pitchFamily="18" charset="-34"/>
                          <a:cs typeface="Angsana New" panose="02020603050405020304" pitchFamily="18" charset="-34"/>
                        </a:rPr>
                        <a:t>Strengths)</a:t>
                      </a:r>
                    </a:p>
                  </a:txBody>
                  <a:tcPr/>
                </a:tc>
                <a:tc>
                  <a:txBody>
                    <a:bodyPr/>
                    <a:lstStyle/>
                    <a:p>
                      <a:pPr algn="ctr"/>
                      <a:r>
                        <a:rPr lang="th-TH" dirty="0">
                          <a:solidFill>
                            <a:schemeClr val="tx1"/>
                          </a:solidFill>
                          <a:latin typeface="Angsana New" panose="02020603050405020304" pitchFamily="18" charset="-34"/>
                          <a:cs typeface="Angsana New" panose="02020603050405020304" pitchFamily="18" charset="-34"/>
                        </a:rPr>
                        <a:t>จุดอ่อน </a:t>
                      </a:r>
                      <a:r>
                        <a:rPr lang="en-US" dirty="0">
                          <a:solidFill>
                            <a:schemeClr val="tx1"/>
                          </a:solidFill>
                          <a:latin typeface="Angsana New" panose="02020603050405020304" pitchFamily="18" charset="-34"/>
                          <a:cs typeface="Angsana New" panose="02020603050405020304" pitchFamily="18" charset="-34"/>
                        </a:rPr>
                        <a:t>(Weakness)</a:t>
                      </a:r>
                    </a:p>
                  </a:txBody>
                  <a:tcPr/>
                </a:tc>
                <a:extLst>
                  <a:ext uri="{0D108BD9-81ED-4DB2-BD59-A6C34878D82A}">
                    <a16:rowId xmlns:a16="http://schemas.microsoft.com/office/drawing/2014/main" val="2380939187"/>
                  </a:ext>
                </a:extLst>
              </a:tr>
              <a:tr h="370840">
                <a:tc>
                  <a:txBody>
                    <a:bodyPr/>
                    <a:lstStyle/>
                    <a:p>
                      <a:r>
                        <a:rPr lang="en-US" dirty="0">
                          <a:solidFill>
                            <a:schemeClr val="tx1"/>
                          </a:solidFill>
                          <a:latin typeface="Angsana New" panose="02020603050405020304" pitchFamily="18" charset="-34"/>
                          <a:cs typeface="Angsana New" panose="02020603050405020304" pitchFamily="18" charset="-34"/>
                        </a:rPr>
                        <a:t>1. </a:t>
                      </a:r>
                      <a:r>
                        <a:rPr lang="th-TH" dirty="0">
                          <a:solidFill>
                            <a:schemeClr val="tx1"/>
                          </a:solidFill>
                          <a:latin typeface="Angsana New" panose="02020603050405020304" pitchFamily="18" charset="-34"/>
                          <a:cs typeface="Angsana New" panose="02020603050405020304" pitchFamily="18" charset="-34"/>
                        </a:rPr>
                        <a:t>สามารถเก็บรวบรวมข้อมูลปฐมภูมิได้สะดวก และรวดเร็ว ด้วยต้นทุนต่ำ เนื่องจากการเก็บรวบรวมข้อมูลด้วยแบบสอบถามสามารถจัดส่งผ่านทางไปรษณีย์ อินเทอร์เน็ต หรือเก็บทางโทรศัพท์ โดยไม่จำเป็นต้องจ้างทีมงานคุณภาพ ลงพื้นที่ทำการสัมภาษณ์ หรือสังเกตการณ์ ทำให้การเก็บรวบรวมข้อมูลเป็นไปอย่างรวดเร็ว ประหยัดเวลา และค่าใช้จ่าย</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1.</a:t>
                      </a:r>
                      <a:r>
                        <a:rPr lang="th-TH" dirty="0">
                          <a:solidFill>
                            <a:schemeClr val="tx1"/>
                          </a:solidFill>
                          <a:latin typeface="Angsana New" panose="02020603050405020304" pitchFamily="18" charset="-34"/>
                          <a:cs typeface="Angsana New" panose="02020603050405020304" pitchFamily="18" charset="-34"/>
                        </a:rPr>
                        <a:t> ผู้ตอบแบบสอบถามอาจไม่เข้าใจในคำถาม หรือชุดของคำตอบที่ผู้วิจัยกำหนด ส่งผลให้คำตอบของการวิจัยมีความคลาดเคลื่อน ไม่ตรงตามข้อเท็จจริงที่ผู้วิจัยต้องการ</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708024152"/>
                  </a:ext>
                </a:extLst>
              </a:tr>
              <a:tr h="370840">
                <a:tc>
                  <a:txBody>
                    <a:bodyPr/>
                    <a:lstStyle/>
                    <a:p>
                      <a:r>
                        <a:rPr lang="en-US" dirty="0">
                          <a:solidFill>
                            <a:schemeClr val="tx1"/>
                          </a:solidFill>
                          <a:latin typeface="Angsana New" panose="02020603050405020304" pitchFamily="18" charset="-34"/>
                          <a:cs typeface="Angsana New" panose="02020603050405020304" pitchFamily="18" charset="-34"/>
                        </a:rPr>
                        <a:t>2.</a:t>
                      </a:r>
                      <a:r>
                        <a:rPr lang="th-TH" dirty="0">
                          <a:solidFill>
                            <a:schemeClr val="tx1"/>
                          </a:solidFill>
                          <a:latin typeface="Angsana New" panose="02020603050405020304" pitchFamily="18" charset="-34"/>
                          <a:cs typeface="Angsana New" panose="02020603050405020304" pitchFamily="18" charset="-34"/>
                        </a:rPr>
                        <a:t> ง่ายต่อการตอบคำถาม โดยเฉพาะแบบสอบถามปลายปิด ผู้ตอบสามารถเลือกตอบคำถามจากชุดของคำตอบที่ผู้วิจัยกำหนด ในขณะที่แบบสอบถามปลายเปิดให้อิสระในการตอบคำถาม จะตอบอย่างไรก็ได้ ตามความเห็นของผู้ตอบแบบสอบถาม</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2.</a:t>
                      </a:r>
                      <a:r>
                        <a:rPr lang="th-TH" dirty="0">
                          <a:solidFill>
                            <a:schemeClr val="tx1"/>
                          </a:solidFill>
                          <a:latin typeface="Angsana New" panose="02020603050405020304" pitchFamily="18" charset="-34"/>
                          <a:cs typeface="Angsana New" panose="02020603050405020304" pitchFamily="18" charset="-34"/>
                        </a:rPr>
                        <a:t> ไม่สามารถดึงดูดความสนใจให้ผู้ตอบแบบสอบถามเล็งเห็นความสำคัญของแบบสอบถาม ซึ่งในบางครั้งผู้ตอบอาจไม่สนใจที่จะอ่านวัตถุประสงค์ในการขอความร่วมมือตอบแบบสอบถาม</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574893241"/>
                  </a:ext>
                </a:extLst>
              </a:tr>
              <a:tr h="370840">
                <a:tc>
                  <a:txBody>
                    <a:bodyPr/>
                    <a:lstStyle/>
                    <a:p>
                      <a:r>
                        <a:rPr lang="en-US" dirty="0">
                          <a:solidFill>
                            <a:schemeClr val="tx1"/>
                          </a:solidFill>
                          <a:latin typeface="Angsana New" panose="02020603050405020304" pitchFamily="18" charset="-34"/>
                          <a:cs typeface="Angsana New" panose="02020603050405020304" pitchFamily="18" charset="-34"/>
                        </a:rPr>
                        <a:t>3.</a:t>
                      </a:r>
                      <a:r>
                        <a:rPr lang="th-TH" dirty="0">
                          <a:solidFill>
                            <a:schemeClr val="tx1"/>
                          </a:solidFill>
                          <a:latin typeface="Angsana New" panose="02020603050405020304" pitchFamily="18" charset="-34"/>
                          <a:cs typeface="Angsana New" panose="02020603050405020304" pitchFamily="18" charset="-34"/>
                        </a:rPr>
                        <a:t> ผลสรุปวิจัยเป็นไปในทิศทางเดียวกัน เนื่องจากผู้ตอบแบบสอบถามถูกำหนดให้เลือกคำตอบในแบบที่ผู้วิจัยกำหนดขึ้น เพื่อให้ง่ายต่อการวิเคราะห์หาค่าสถิติ</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3.</a:t>
                      </a:r>
                      <a:r>
                        <a:rPr lang="th-TH" dirty="0">
                          <a:solidFill>
                            <a:schemeClr val="tx1"/>
                          </a:solidFill>
                          <a:latin typeface="Angsana New" panose="02020603050405020304" pitchFamily="18" charset="-34"/>
                          <a:cs typeface="Angsana New" panose="02020603050405020304" pitchFamily="18" charset="-34"/>
                        </a:rPr>
                        <a:t> ผู้วิจัยไม่สามารถซักถามข้อสงสัย ในกรณีที่คำถามมีความคลุมเครือ ไม่ชัดเจน ส่งผลให้ผู้ตอบแบบสอบถามตีความหมายผิดพลาดได้</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886350093"/>
                  </a:ext>
                </a:extLst>
              </a:tr>
              <a:tr h="370840">
                <a:tc>
                  <a:txBody>
                    <a:bodyPr/>
                    <a:lstStyle/>
                    <a:p>
                      <a:r>
                        <a:rPr lang="en-US" dirty="0">
                          <a:solidFill>
                            <a:schemeClr val="tx1"/>
                          </a:solidFill>
                          <a:latin typeface="Angsana New" panose="02020603050405020304" pitchFamily="18" charset="-34"/>
                          <a:cs typeface="Angsana New" panose="02020603050405020304" pitchFamily="18" charset="-34"/>
                        </a:rPr>
                        <a:t>4.</a:t>
                      </a:r>
                      <a:r>
                        <a:rPr lang="th-TH" dirty="0">
                          <a:solidFill>
                            <a:schemeClr val="tx1"/>
                          </a:solidFill>
                          <a:latin typeface="Angsana New" panose="02020603050405020304" pitchFamily="18" charset="-34"/>
                          <a:cs typeface="Angsana New" panose="02020603050405020304" pitchFamily="18" charset="-34"/>
                        </a:rPr>
                        <a:t> มีความเที่ยงตรงของข้อมูล  เนื่องจากการเก็บรวบรวมข้อมูลด้วยแบบสอบถามจะไม่มีปัญหาเรื่องความลำเอียงที่อาจเกิดขึ้นจากผู้ตอบและผู้เก็บรวบรวม</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4.</a:t>
                      </a:r>
                      <a:r>
                        <a:rPr lang="th-TH" dirty="0">
                          <a:solidFill>
                            <a:schemeClr val="tx1"/>
                          </a:solidFill>
                          <a:latin typeface="Angsana New" panose="02020603050405020304" pitchFamily="18" charset="-34"/>
                          <a:cs typeface="Angsana New" panose="02020603050405020304" pitchFamily="18" charset="-34"/>
                        </a:rPr>
                        <a:t> ผู้วิจัยไม่อาจทราบว่า แท้จริงแล้วผู้ตอบแบบสอบถามเป็นกลุ่มตัวอย่างที่ต้อ</a:t>
                      </a:r>
                    </a:p>
                    <a:p>
                      <a:r>
                        <a:rPr lang="th-TH" dirty="0">
                          <a:solidFill>
                            <a:schemeClr val="tx1"/>
                          </a:solidFill>
                          <a:latin typeface="Angsana New" panose="02020603050405020304" pitchFamily="18" charset="-34"/>
                          <a:cs typeface="Angsana New" panose="02020603050405020304" pitchFamily="18" charset="-34"/>
                        </a:rPr>
                        <a:t>การจริงหรือไม่ เนื่องจากกลุ่มตัวอย่างอาจถูกรบกวนให้ตอบแบบสอบถามอยู่บ่อย ๆ จึงให้ผู้อื่นตอบแทน</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470983654"/>
                  </a:ext>
                </a:extLst>
              </a:tr>
              <a:tr h="370840">
                <a:tc>
                  <a:txBody>
                    <a:bodyPr/>
                    <a:lstStyle/>
                    <a:p>
                      <a:r>
                        <a:rPr lang="en-US" dirty="0">
                          <a:solidFill>
                            <a:schemeClr val="tx1"/>
                          </a:solidFill>
                          <a:latin typeface="Angsana New" panose="02020603050405020304" pitchFamily="18" charset="-34"/>
                          <a:cs typeface="Angsana New" panose="02020603050405020304" pitchFamily="18" charset="-34"/>
                        </a:rPr>
                        <a:t>5.</a:t>
                      </a:r>
                      <a:r>
                        <a:rPr lang="th-TH" dirty="0">
                          <a:solidFill>
                            <a:schemeClr val="tx1"/>
                          </a:solidFill>
                          <a:latin typeface="Angsana New" panose="02020603050405020304" pitchFamily="18" charset="-34"/>
                          <a:cs typeface="Angsana New" panose="02020603050405020304" pitchFamily="18" charset="-34"/>
                        </a:rPr>
                        <a:t> การใช้แบบสอบถามในการเก็บรวบรวมข้อมูลกับกลุ่มตัวอย่างขนาดใหญ่ จะมีประสิทธิภาพดีกว่าวิธีอื่น ๆ</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5.</a:t>
                      </a:r>
                      <a:r>
                        <a:rPr lang="th-TH" dirty="0">
                          <a:solidFill>
                            <a:schemeClr val="tx1"/>
                          </a:solidFill>
                          <a:latin typeface="Angsana New" panose="02020603050405020304" pitchFamily="18" charset="-34"/>
                          <a:cs typeface="Angsana New" panose="02020603050405020304" pitchFamily="18" charset="-34"/>
                        </a:rPr>
                        <a:t> แบบสอบถามที่ส่งทางไปรษณีย์ จะต้องมีการติดตามผลเป็นระยะ ๆ เพื่อตรวจสอบว่ากลุ่มตัวอย่างได้ทำการตอบแบบสอบถาม และส่งคืนมายังผู้วิจัย วิธีนี้ส่วนใหญ่จะได้ข้อมูลกลับคืนมาน้อย</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326326217"/>
                  </a:ext>
                </a:extLst>
              </a:tr>
            </a:tbl>
          </a:graphicData>
        </a:graphic>
      </p:graphicFrame>
    </p:spTree>
    <p:extLst>
      <p:ext uri="{BB962C8B-B14F-4D97-AF65-F5344CB8AC3E}">
        <p14:creationId xmlns:p14="http://schemas.microsoft.com/office/powerpoint/2010/main" val="2291819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07287EBD-037D-4EE6-9896-B3399772BB9E}"/>
              </a:ext>
            </a:extLst>
          </p:cNvPr>
          <p:cNvSpPr>
            <a:spLocks noGrp="1"/>
          </p:cNvSpPr>
          <p:nvPr>
            <p:ph idx="1"/>
          </p:nvPr>
        </p:nvSpPr>
        <p:spPr>
          <a:xfrm>
            <a:off x="115411" y="150919"/>
            <a:ext cx="11913832" cy="6613865"/>
          </a:xfrm>
        </p:spPr>
        <p:txBody>
          <a:bodyPr>
            <a:normAutofit/>
          </a:bodyPr>
          <a:lstStyle/>
          <a:p>
            <a:pPr marL="0" indent="285750">
              <a:buNone/>
            </a:pPr>
            <a:r>
              <a:rPr lang="en-US" sz="2000" b="1" dirty="0">
                <a:latin typeface="Angsana New" panose="02020603050405020304" pitchFamily="18" charset="-34"/>
                <a:cs typeface="Angsana New" panose="02020603050405020304" pitchFamily="18" charset="-34"/>
              </a:rPr>
              <a:t>2.2.2 </a:t>
            </a:r>
            <a:r>
              <a:rPr lang="th-TH" sz="2000" b="1" dirty="0">
                <a:latin typeface="Angsana New" panose="02020603050405020304" pitchFamily="18" charset="-34"/>
                <a:cs typeface="Angsana New" panose="02020603050405020304" pitchFamily="18" charset="-34"/>
              </a:rPr>
              <a:t>แบบสัมภาษณ์ (</a:t>
            </a:r>
            <a:r>
              <a:rPr lang="en-US" sz="2000" b="1" dirty="0">
                <a:latin typeface="Angsana New" panose="02020603050405020304" pitchFamily="18" charset="-34"/>
                <a:cs typeface="Angsana New" panose="02020603050405020304" pitchFamily="18" charset="-34"/>
              </a:rPr>
              <a:t>Interview Form)</a:t>
            </a:r>
            <a:r>
              <a:rPr lang="th-TH" sz="2000" b="1" dirty="0">
                <a:latin typeface="Angsana New" panose="02020603050405020304" pitchFamily="18" charset="-34"/>
                <a:cs typeface="Angsana New" panose="02020603050405020304" pitchFamily="18" charset="-34"/>
              </a:rPr>
              <a:t> </a:t>
            </a:r>
            <a:endParaRPr lang="en-US" sz="2000" b="1" dirty="0">
              <a:latin typeface="Angsana New" panose="02020603050405020304" pitchFamily="18" charset="-34"/>
              <a:cs typeface="Angsana New" panose="02020603050405020304" pitchFamily="18" charset="-34"/>
            </a:endParaRPr>
          </a:p>
          <a:p>
            <a:pPr marL="0" indent="285750">
              <a:buNone/>
            </a:pPr>
            <a:r>
              <a:rPr lang="th-TH" sz="2000" dirty="0">
                <a:latin typeface="Angsana New" panose="02020603050405020304" pitchFamily="18" charset="-34"/>
                <a:cs typeface="Angsana New" panose="02020603050405020304" pitchFamily="18" charset="-34"/>
              </a:rPr>
              <a:t>เป็นเครื่องมือที่นิยมใช้ในการเก็บรวบรวมข้อมูลเชิงคุณภาพ เช่น การสัมภาษณ์บุคคลที่เกี่ยวข้องกับการวิจัยในเรื่องต่าง ๆ อาจสัมภาษณ์เป็นรายบุคคล หรือสัมภาษณ์เป็นกลุ่มก็ได้ ทั้งนี้ก่อนการสัมภาษณ์ ผู้วิจัยจะต้องเลือกประเภทของแบบสัมภาษณ์ให้เหมาะสมกับข้อมูลที่ต้องการจะได้รับ ซึ่งแบบสัมภาษณ์แบ่งออกได้เป็น </a:t>
            </a:r>
            <a:r>
              <a:rPr lang="en-US" sz="2000" dirty="0">
                <a:latin typeface="Angsana New" panose="02020603050405020304" pitchFamily="18" charset="-34"/>
                <a:cs typeface="Angsana New" panose="02020603050405020304" pitchFamily="18" charset="-34"/>
              </a:rPr>
              <a:t>4</a:t>
            </a:r>
            <a:r>
              <a:rPr lang="th-TH" sz="2000" dirty="0">
                <a:latin typeface="Angsana New" panose="02020603050405020304" pitchFamily="18" charset="-34"/>
                <a:cs typeface="Angsana New" panose="02020603050405020304" pitchFamily="18" charset="-34"/>
              </a:rPr>
              <a:t> ประเภท ดังนี้</a:t>
            </a:r>
          </a:p>
          <a:p>
            <a:pPr marL="0" indent="230188">
              <a:buNone/>
            </a:pP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แบบสัมภาษณ์มีโครงสร้าง (</a:t>
            </a:r>
            <a:r>
              <a:rPr lang="en-US" sz="2000" dirty="0">
                <a:latin typeface="Angsana New" panose="02020603050405020304" pitchFamily="18" charset="-34"/>
                <a:cs typeface="Angsana New" panose="02020603050405020304" pitchFamily="18" charset="-34"/>
              </a:rPr>
              <a:t>Structure Interview)</a:t>
            </a:r>
            <a:r>
              <a:rPr lang="th-TH" sz="2000" dirty="0">
                <a:latin typeface="Angsana New" panose="02020603050405020304" pitchFamily="18" charset="-34"/>
                <a:cs typeface="Angsana New" panose="02020603050405020304" pitchFamily="18" charset="-34"/>
              </a:rPr>
              <a:t> คือ แบบสัมภาษณ์ที่</a:t>
            </a:r>
            <a:r>
              <a:rPr lang="th-TH" sz="2000" b="1" dirty="0">
                <a:latin typeface="Angsana New" panose="02020603050405020304" pitchFamily="18" charset="-34"/>
                <a:cs typeface="Angsana New" panose="02020603050405020304" pitchFamily="18" charset="-34"/>
              </a:rPr>
              <a:t>มีการจัดเตรียมข้อมูลคำถามที่ใช้ในการสัมภาษณ์</a:t>
            </a:r>
            <a:r>
              <a:rPr lang="th-TH" sz="2000" dirty="0">
                <a:latin typeface="Angsana New" panose="02020603050405020304" pitchFamily="18" charset="-34"/>
                <a:cs typeface="Angsana New" panose="02020603050405020304" pitchFamily="18" charset="-34"/>
              </a:rPr>
              <a:t>ตามลำดับวัตถุประสงค์ และสมมติฐานการวิจัย อ้างอิงจาก วนิดา วาดีเจริญ และคณะ (</a:t>
            </a:r>
            <a:r>
              <a:rPr lang="en-US" sz="2000" dirty="0" err="1">
                <a:latin typeface="Angsana New" panose="02020603050405020304" pitchFamily="18" charset="-34"/>
                <a:cs typeface="Angsana New" panose="02020603050405020304" pitchFamily="18" charset="-34"/>
              </a:rPr>
              <a:t>Wadeecharoen</a:t>
            </a:r>
            <a:r>
              <a:rPr lang="en-US" sz="2000" dirty="0">
                <a:latin typeface="Angsana New" panose="02020603050405020304" pitchFamily="18" charset="-34"/>
                <a:cs typeface="Angsana New" panose="02020603050405020304" pitchFamily="18" charset="-34"/>
              </a:rPr>
              <a:t>, </a:t>
            </a:r>
            <a:r>
              <a:rPr lang="en-US" sz="2000" dirty="0" err="1">
                <a:latin typeface="Angsana New" panose="02020603050405020304" pitchFamily="18" charset="-34"/>
                <a:cs typeface="Angsana New" panose="02020603050405020304" pitchFamily="18" charset="-34"/>
              </a:rPr>
              <a:t>KanJanavanikul</a:t>
            </a:r>
            <a:r>
              <a:rPr lang="en-US" sz="2000" dirty="0">
                <a:latin typeface="Angsana New" panose="02020603050405020304" pitchFamily="18" charset="-34"/>
                <a:cs typeface="Angsana New" panose="02020603050405020304" pitchFamily="18" charset="-34"/>
              </a:rPr>
              <a:t> &amp; </a:t>
            </a:r>
            <a:r>
              <a:rPr lang="en-US" sz="2000" dirty="0" err="1">
                <a:latin typeface="Angsana New" panose="02020603050405020304" pitchFamily="18" charset="-34"/>
                <a:cs typeface="Angsana New" panose="02020603050405020304" pitchFamily="18" charset="-34"/>
              </a:rPr>
              <a:t>Teekasap</a:t>
            </a:r>
            <a:r>
              <a:rPr lang="en-US" sz="2000" dirty="0">
                <a:latin typeface="Angsana New" panose="02020603050405020304" pitchFamily="18" charset="-34"/>
                <a:cs typeface="Angsana New" panose="02020603050405020304" pitchFamily="18" charset="-34"/>
              </a:rPr>
              <a:t>, 2011)</a:t>
            </a:r>
            <a:r>
              <a:rPr lang="th-TH" sz="2000" dirty="0">
                <a:latin typeface="Angsana New" panose="02020603050405020304" pitchFamily="18" charset="-34"/>
                <a:cs typeface="Angsana New" panose="02020603050405020304" pitchFamily="18" charset="-34"/>
              </a:rPr>
              <a:t> ลักษณะของคำถามที่ใช้ในแบบสัมภาษณ์ก็จะคล้ายกับคำถามในแบบสอบถาม แต่จะมีเนื้อหาละเอียดกว่า โดยผู้สัมภาษณ์จะเป็นผู้ถามคำถาม และจดบันทึกคำตอบ หากผู้ถูกสัมภาษณ์เกิดข้อสงสัยประการใดเกี่ยวกับประเด็นคำถามก็จะสามารถซักถามผู้สัมภาษณ์ในระหว่างการสนทนาได้ คำถามที่ใช้สัมภาษณ์มีทั้งแบบเฉพาะเจาะจง โดยมีคำตอบให้เลือก และแบบอิสระในการตอบ วิธีการนี้เหมาะสำหรับการเก็บข้อมูลเชิงคุณภาพจากบุคคล หรือลักษณะตัวอย่างที่หลากหลาย เพื่อนำมาทำการวิเคราะห์เชิงเปรียบเทียบ</a:t>
            </a:r>
          </a:p>
          <a:p>
            <a:pPr marL="0" indent="230188">
              <a:buNone/>
            </a:pP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แบบสัมภาษณ์กึ่งโครงสร้าง (</a:t>
            </a:r>
            <a:r>
              <a:rPr lang="en-US" sz="2000" dirty="0">
                <a:latin typeface="Angsana New" panose="02020603050405020304" pitchFamily="18" charset="-34"/>
                <a:cs typeface="Angsana New" panose="02020603050405020304" pitchFamily="18" charset="-34"/>
              </a:rPr>
              <a:t>Semi-structure Interview)</a:t>
            </a:r>
            <a:r>
              <a:rPr lang="th-TH" sz="2000" dirty="0">
                <a:latin typeface="Angsana New" panose="02020603050405020304" pitchFamily="18" charset="-34"/>
                <a:cs typeface="Angsana New" panose="02020603050405020304" pitchFamily="18" charset="-34"/>
              </a:rPr>
              <a:t> แบบสัมภาษณ์ประเภทนี้แบ่งออกได้เป็น </a:t>
            </a:r>
            <a:r>
              <a:rPr lang="en-US" sz="2000" dirty="0">
                <a:latin typeface="Angsana New" panose="02020603050405020304" pitchFamily="18" charset="-34"/>
                <a:cs typeface="Angsana New" panose="02020603050405020304" pitchFamily="18" charset="-34"/>
              </a:rPr>
              <a:t>2 </a:t>
            </a:r>
            <a:r>
              <a:rPr lang="th-TH" sz="2000" dirty="0">
                <a:latin typeface="Angsana New" panose="02020603050405020304" pitchFamily="18" charset="-34"/>
                <a:cs typeface="Angsana New" panose="02020603050405020304" pitchFamily="18" charset="-34"/>
              </a:rPr>
              <a:t>ส่วน คือ </a:t>
            </a: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ส่วนที่กำหนดคำถามไว้ตามวัตถุประสงค์ และ </a:t>
            </a: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ส่วนที่ไม่ได้กำหนดคำถามไว้ล่วงหน้า แต่เป็นส่วนที่เพิ่มขึ้นมาในกรณีที่มีข้อมูลน่าสนใจและเกี่ยวข้องกับการวิจัย ผู้วิจัยสามารถสัมภาษณ์เพิ่มเติมได้ตามที่เห็นสมควร เช่น การสัมภาษณ์ผู้บริหารบริษัทในองค์การธุรกิจระหว่างประเทศ วนิดา วาดีเจริญ และคณะ (</a:t>
            </a:r>
            <a:r>
              <a:rPr lang="en-US" sz="2000" dirty="0" err="1">
                <a:latin typeface="Angsana New" panose="02020603050405020304" pitchFamily="18" charset="-34"/>
                <a:cs typeface="Angsana New" panose="02020603050405020304" pitchFamily="18" charset="-34"/>
              </a:rPr>
              <a:t>Wadeecharoen</a:t>
            </a:r>
            <a:r>
              <a:rPr lang="en-US" sz="2000" dirty="0">
                <a:latin typeface="Angsana New" panose="02020603050405020304" pitchFamily="18" charset="-34"/>
                <a:cs typeface="Angsana New" panose="02020603050405020304" pitchFamily="18" charset="-34"/>
              </a:rPr>
              <a:t>, </a:t>
            </a:r>
            <a:r>
              <a:rPr lang="en-US" sz="2000" dirty="0" err="1">
                <a:latin typeface="Angsana New" panose="02020603050405020304" pitchFamily="18" charset="-34"/>
                <a:cs typeface="Angsana New" panose="02020603050405020304" pitchFamily="18" charset="-34"/>
              </a:rPr>
              <a:t>KanJanavanikul</a:t>
            </a:r>
            <a:r>
              <a:rPr lang="en-US" sz="2000" dirty="0">
                <a:latin typeface="Angsana New" panose="02020603050405020304" pitchFamily="18" charset="-34"/>
                <a:cs typeface="Angsana New" panose="02020603050405020304" pitchFamily="18" charset="-34"/>
              </a:rPr>
              <a:t> &amp; </a:t>
            </a:r>
            <a:r>
              <a:rPr lang="en-US" sz="2000" dirty="0" err="1">
                <a:latin typeface="Angsana New" panose="02020603050405020304" pitchFamily="18" charset="-34"/>
                <a:cs typeface="Angsana New" panose="02020603050405020304" pitchFamily="18" charset="-34"/>
              </a:rPr>
              <a:t>Teekasap</a:t>
            </a:r>
            <a:r>
              <a:rPr lang="en-US" sz="2000" dirty="0">
                <a:latin typeface="Angsana New" panose="02020603050405020304" pitchFamily="18" charset="-34"/>
                <a:cs typeface="Angsana New" panose="02020603050405020304" pitchFamily="18" charset="-34"/>
              </a:rPr>
              <a:t>, 2011)</a:t>
            </a:r>
            <a:r>
              <a:rPr lang="th-TH" sz="2000" dirty="0">
                <a:latin typeface="Angsana New" panose="02020603050405020304" pitchFamily="18" charset="-34"/>
                <a:cs typeface="Angsana New" panose="02020603050405020304" pitchFamily="18" charset="-34"/>
              </a:rPr>
              <a:t> เสนอแนะให้ผู้วิจัยจัดทำโครงสร้างของคำถามที่สามารถตอบโจทย์ วัตถุประสงค์ของการวิจัยไว้ในส่วนแรกของแบบสัมภาษณ์ ในส่วนที่สองจะเป็นส่วนเพิ่มเติมที่เกี่ยวข้องกับงานวิจัย เช่นผลการปฏิบัติงานโดยรวมของบริษัท โครงการขยายธุรกิจในอนาคต ปัญหาด้านการบริหารจัดการความเสี่ยง (</a:t>
            </a:r>
            <a:r>
              <a:rPr lang="en-US" sz="2000" dirty="0">
                <a:latin typeface="Angsana New" panose="02020603050405020304" pitchFamily="18" charset="-34"/>
                <a:cs typeface="Angsana New" panose="02020603050405020304" pitchFamily="18" charset="-34"/>
              </a:rPr>
              <a:t>Risk Management)</a:t>
            </a:r>
            <a:r>
              <a:rPr lang="th-TH" sz="2000" dirty="0">
                <a:latin typeface="Angsana New" panose="02020603050405020304" pitchFamily="18" charset="-34"/>
                <a:cs typeface="Angsana New" panose="02020603050405020304" pitchFamily="18" charset="-34"/>
              </a:rPr>
              <a:t> และแนวทางการป้องกัน เป็นต้น เพื่อนำข้อมูลที่ได้มาสนับสนุนวัตถุประสงค์หลักของการวิจัย</a:t>
            </a:r>
          </a:p>
          <a:p>
            <a:pPr marL="0" indent="230188">
              <a:buNone/>
            </a:pPr>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แบบสัมภาษณ์ที่ไม่มีโครงสร้าง (</a:t>
            </a:r>
            <a:r>
              <a:rPr lang="en-US" sz="2000" dirty="0" err="1">
                <a:latin typeface="Angsana New" panose="02020603050405020304" pitchFamily="18" charset="-34"/>
                <a:cs typeface="Angsana New" panose="02020603050405020304" pitchFamily="18" charset="-34"/>
              </a:rPr>
              <a:t>Unstructure</a:t>
            </a:r>
            <a:r>
              <a:rPr lang="en-US" sz="2000" dirty="0">
                <a:latin typeface="Angsana New" panose="02020603050405020304" pitchFamily="18" charset="-34"/>
                <a:cs typeface="Angsana New" panose="02020603050405020304" pitchFamily="18" charset="-34"/>
              </a:rPr>
              <a:t> Interview)</a:t>
            </a:r>
            <a:r>
              <a:rPr lang="th-TH" sz="2000" dirty="0">
                <a:latin typeface="Angsana New" panose="02020603050405020304" pitchFamily="18" charset="-34"/>
                <a:cs typeface="Angsana New" panose="02020603050405020304" pitchFamily="18" charset="-34"/>
              </a:rPr>
              <a:t> หรือเรียกอีกอย่างว่า </a:t>
            </a:r>
            <a:r>
              <a:rPr lang="th-TH" sz="2000" b="1" dirty="0">
                <a:latin typeface="Angsana New" panose="02020603050405020304" pitchFamily="18" charset="-34"/>
                <a:cs typeface="Angsana New" panose="02020603050405020304" pitchFamily="18" charset="-34"/>
              </a:rPr>
              <a:t>แบบสัมภาษณ์ที่ไม่เป็นทางการ (</a:t>
            </a:r>
            <a:r>
              <a:rPr lang="en-US" sz="2000" b="1" dirty="0">
                <a:latin typeface="Angsana New" panose="02020603050405020304" pitchFamily="18" charset="-34"/>
                <a:cs typeface="Angsana New" panose="02020603050405020304" pitchFamily="18" charset="-34"/>
              </a:rPr>
              <a:t>Informal Interview)</a:t>
            </a:r>
            <a:r>
              <a:rPr lang="th-TH" sz="2000" b="1"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กล่าวคือ เป็นการสัมภาษณ์กลุ่มตัวอย่างแบบเจาะลึก (</a:t>
            </a:r>
            <a:r>
              <a:rPr lang="en-US" sz="2000" dirty="0">
                <a:latin typeface="Angsana New" panose="02020603050405020304" pitchFamily="18" charset="-34"/>
                <a:cs typeface="Angsana New" panose="02020603050405020304" pitchFamily="18" charset="-34"/>
              </a:rPr>
              <a:t>In-depth Interview)</a:t>
            </a:r>
            <a:r>
              <a:rPr lang="th-TH" sz="2000" dirty="0">
                <a:latin typeface="Angsana New" panose="02020603050405020304" pitchFamily="18" charset="-34"/>
                <a:cs typeface="Angsana New" panose="02020603050405020304" pitchFamily="18" charset="-34"/>
              </a:rPr>
              <a:t> เพื่อให้ได้คำตอบเฉพาะที่ผู้วิจัยต้องการ การสัมภาษณ์ด้วยวิธีนี้ส่วนใหญ่หัวหน้าโครงการวิจัยจะเป็นผู้กำหนดประเด็นการสัมภาษณ์ด้วยตนเอง เนื่องจากเป็นผู้ที่เข้าใจวัตถุประสงค์ดีที่สุด และรู้ว่าต้องการข้อมูลแบบใด เพื่อตอบวัตถุประสงค์ข้อไหน แนวทางการสัมภาษณ์แบบใดที่จะทำให้ได้รับข้อมูลที่เท็จจริงจากกลุ่มตัวอย่างมากที่สุด เช่น การสัมภาษณ์แบบตะล่อม (</a:t>
            </a:r>
            <a:r>
              <a:rPr lang="en-US" sz="2000" dirty="0">
                <a:latin typeface="Angsana New" panose="02020603050405020304" pitchFamily="18" charset="-34"/>
                <a:cs typeface="Angsana New" panose="02020603050405020304" pitchFamily="18" charset="-34"/>
              </a:rPr>
              <a:t>Probe)</a:t>
            </a:r>
            <a:r>
              <a:rPr lang="th-TH" sz="2000" dirty="0">
                <a:latin typeface="Angsana New" panose="02020603050405020304" pitchFamily="18" charset="-34"/>
                <a:cs typeface="Angsana New" panose="02020603050405020304" pitchFamily="18" charset="-34"/>
              </a:rPr>
              <a:t> โดยผู้สัมภาษณ์ใช้วาทศิลป์จูงใจ และกระตุ้นให้ผู้ตอบเล่าเรื่องราวทั้งหมดออกมา การสัมภาษณ์ลักษณะนี้นิยมใช้ในการสัมภาษณ์เชิงสืบสวนสอบสวน (สุภา</a:t>
            </a:r>
            <a:r>
              <a:rPr lang="th-TH" sz="2000" dirty="0" err="1">
                <a:latin typeface="Angsana New" panose="02020603050405020304" pitchFamily="18" charset="-34"/>
                <a:cs typeface="Angsana New" panose="02020603050405020304" pitchFamily="18" charset="-34"/>
              </a:rPr>
              <a:t>งค์</a:t>
            </a:r>
            <a:r>
              <a:rPr lang="th-TH" sz="2000" dirty="0">
                <a:latin typeface="Angsana New" panose="02020603050405020304" pitchFamily="18" charset="-34"/>
                <a:cs typeface="Angsana New" panose="02020603050405020304" pitchFamily="18" charset="-34"/>
              </a:rPr>
              <a:t> </a:t>
            </a:r>
            <a:r>
              <a:rPr lang="th-TH" sz="2000" dirty="0" err="1">
                <a:latin typeface="Angsana New" panose="02020603050405020304" pitchFamily="18" charset="-34"/>
                <a:cs typeface="Angsana New" panose="02020603050405020304" pitchFamily="18" charset="-34"/>
              </a:rPr>
              <a:t>จั</a:t>
            </a:r>
            <a:r>
              <a:rPr lang="th-TH" sz="2000" dirty="0">
                <a:latin typeface="Angsana New" panose="02020603050405020304" pitchFamily="18" charset="-34"/>
                <a:cs typeface="Angsana New" panose="02020603050405020304" pitchFamily="18" charset="-34"/>
              </a:rPr>
              <a:t>นทวานิช, </a:t>
            </a:r>
            <a:r>
              <a:rPr lang="en-US" sz="2000" dirty="0">
                <a:latin typeface="Angsana New" panose="02020603050405020304" pitchFamily="18" charset="-34"/>
                <a:cs typeface="Angsana New" panose="02020603050405020304" pitchFamily="18" charset="-34"/>
              </a:rPr>
              <a:t>2537)</a:t>
            </a:r>
          </a:p>
        </p:txBody>
      </p:sp>
    </p:spTree>
    <p:extLst>
      <p:ext uri="{BB962C8B-B14F-4D97-AF65-F5344CB8AC3E}">
        <p14:creationId xmlns:p14="http://schemas.microsoft.com/office/powerpoint/2010/main" val="304694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7D620F5-104F-47FE-B18E-BBE77F05E918}"/>
              </a:ext>
            </a:extLst>
          </p:cNvPr>
          <p:cNvSpPr>
            <a:spLocks noGrp="1"/>
          </p:cNvSpPr>
          <p:nvPr>
            <p:ph type="title"/>
          </p:nvPr>
        </p:nvSpPr>
        <p:spPr>
          <a:xfrm>
            <a:off x="738909" y="235821"/>
            <a:ext cx="10614891" cy="900257"/>
          </a:xfrm>
        </p:spPr>
        <p:txBody>
          <a:bodyPr>
            <a:normAutofit/>
          </a:bodyPr>
          <a:lstStyle/>
          <a:p>
            <a:r>
              <a:rPr lang="th-TH" sz="2400" b="1" dirty="0">
                <a:latin typeface="Angsana New" panose="02020603050405020304" pitchFamily="18" charset="-34"/>
                <a:cs typeface="Angsana New" panose="02020603050405020304" pitchFamily="18" charset="-34"/>
              </a:rPr>
              <a:t>ตารางที่ </a:t>
            </a:r>
            <a:r>
              <a:rPr lang="en-US" sz="2400" b="1" dirty="0">
                <a:latin typeface="Angsana New" panose="02020603050405020304" pitchFamily="18" charset="-34"/>
                <a:cs typeface="Angsana New" panose="02020603050405020304" pitchFamily="18" charset="-34"/>
              </a:rPr>
              <a:t>2 </a:t>
            </a:r>
            <a:r>
              <a:rPr lang="th-TH" sz="2400" dirty="0">
                <a:latin typeface="Angsana New" panose="02020603050405020304" pitchFamily="18" charset="-34"/>
                <a:cs typeface="Angsana New" panose="02020603050405020304" pitchFamily="18" charset="-34"/>
              </a:rPr>
              <a:t>จุดแข็งและจุดอ่อนของแบบสัมภาษณ์ในแต่ละประเภท</a:t>
            </a:r>
            <a:endParaRPr lang="en-US" sz="24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352DE5B2-F5A4-4164-A211-D4AA9A55B61E}"/>
              </a:ext>
            </a:extLst>
          </p:cNvPr>
          <p:cNvGraphicFramePr>
            <a:graphicFrameLocks noGrp="1"/>
          </p:cNvGraphicFramePr>
          <p:nvPr>
            <p:ph idx="1"/>
          </p:nvPr>
        </p:nvGraphicFramePr>
        <p:xfrm>
          <a:off x="831272" y="997527"/>
          <a:ext cx="10522528" cy="3271655"/>
        </p:xfrm>
        <a:graphic>
          <a:graphicData uri="http://schemas.openxmlformats.org/drawingml/2006/table">
            <a:tbl>
              <a:tblPr firstRow="1" bandRow="1">
                <a:tableStyleId>{5C22544A-7EE6-4342-B048-85BDC9FD1C3A}</a:tableStyleId>
              </a:tblPr>
              <a:tblGrid>
                <a:gridCol w="2290619">
                  <a:extLst>
                    <a:ext uri="{9D8B030D-6E8A-4147-A177-3AD203B41FA5}">
                      <a16:colId xmlns:a16="http://schemas.microsoft.com/office/drawing/2014/main" val="1814332557"/>
                    </a:ext>
                  </a:extLst>
                </a:gridCol>
                <a:gridCol w="2970645">
                  <a:extLst>
                    <a:ext uri="{9D8B030D-6E8A-4147-A177-3AD203B41FA5}">
                      <a16:colId xmlns:a16="http://schemas.microsoft.com/office/drawing/2014/main" val="3369362527"/>
                    </a:ext>
                  </a:extLst>
                </a:gridCol>
                <a:gridCol w="2630632">
                  <a:extLst>
                    <a:ext uri="{9D8B030D-6E8A-4147-A177-3AD203B41FA5}">
                      <a16:colId xmlns:a16="http://schemas.microsoft.com/office/drawing/2014/main" val="46852077"/>
                    </a:ext>
                  </a:extLst>
                </a:gridCol>
                <a:gridCol w="2630632">
                  <a:extLst>
                    <a:ext uri="{9D8B030D-6E8A-4147-A177-3AD203B41FA5}">
                      <a16:colId xmlns:a16="http://schemas.microsoft.com/office/drawing/2014/main" val="3252163516"/>
                    </a:ext>
                  </a:extLst>
                </a:gridCol>
              </a:tblGrid>
              <a:tr h="619895">
                <a:tc>
                  <a:txBody>
                    <a:bodyPr/>
                    <a:lstStyle/>
                    <a:p>
                      <a:pPr algn="ctr"/>
                      <a:r>
                        <a:rPr lang="th-TH" b="0" dirty="0">
                          <a:latin typeface="Angsana New" panose="02020603050405020304" pitchFamily="18" charset="-34"/>
                          <a:cs typeface="Angsana New" panose="02020603050405020304" pitchFamily="18" charset="-34"/>
                        </a:rPr>
                        <a:t>ประเภทของการสัมภาษณ์</a:t>
                      </a:r>
                      <a:endParaRPr lang="en-US" b="0" dirty="0">
                        <a:latin typeface="Angsana New" panose="02020603050405020304" pitchFamily="18" charset="-34"/>
                        <a:cs typeface="Angsana New" panose="02020603050405020304" pitchFamily="18" charset="-34"/>
                      </a:endParaRPr>
                    </a:p>
                  </a:txBody>
                  <a:tcPr/>
                </a:tc>
                <a:tc>
                  <a:txBody>
                    <a:bodyPr/>
                    <a:lstStyle/>
                    <a:p>
                      <a:pPr algn="ctr"/>
                      <a:r>
                        <a:rPr lang="th-TH" b="0" dirty="0">
                          <a:latin typeface="Angsana New" panose="02020603050405020304" pitchFamily="18" charset="-34"/>
                          <a:cs typeface="Angsana New" panose="02020603050405020304" pitchFamily="18" charset="-34"/>
                        </a:rPr>
                        <a:t>คุณลักษณะ</a:t>
                      </a:r>
                      <a:endParaRPr lang="en-US" b="0" dirty="0">
                        <a:latin typeface="Angsana New" panose="02020603050405020304" pitchFamily="18" charset="-34"/>
                        <a:cs typeface="Angsana New" panose="02020603050405020304" pitchFamily="18" charset="-34"/>
                      </a:endParaRPr>
                    </a:p>
                  </a:txBody>
                  <a:tcPr/>
                </a:tc>
                <a:tc>
                  <a:txBody>
                    <a:bodyPr/>
                    <a:lstStyle/>
                    <a:p>
                      <a:pPr algn="ctr"/>
                      <a:r>
                        <a:rPr lang="th-TH" b="0" dirty="0">
                          <a:latin typeface="Angsana New" panose="02020603050405020304" pitchFamily="18" charset="-34"/>
                          <a:cs typeface="Angsana New" panose="02020603050405020304" pitchFamily="18" charset="-34"/>
                        </a:rPr>
                        <a:t>จุดแข็ง</a:t>
                      </a:r>
                      <a:endParaRPr lang="en-US" b="0" dirty="0">
                        <a:latin typeface="Angsana New" panose="02020603050405020304" pitchFamily="18" charset="-34"/>
                        <a:cs typeface="Angsana New" panose="02020603050405020304" pitchFamily="18" charset="-34"/>
                      </a:endParaRPr>
                    </a:p>
                  </a:txBody>
                  <a:tcPr/>
                </a:tc>
                <a:tc>
                  <a:txBody>
                    <a:bodyPr/>
                    <a:lstStyle/>
                    <a:p>
                      <a:pPr algn="ctr"/>
                      <a:r>
                        <a:rPr lang="th-TH" b="0" dirty="0">
                          <a:latin typeface="Angsana New" panose="02020603050405020304" pitchFamily="18" charset="-34"/>
                          <a:cs typeface="Angsana New" panose="02020603050405020304" pitchFamily="18" charset="-34"/>
                        </a:rPr>
                        <a:t>จุดอ่อน</a:t>
                      </a:r>
                      <a:endParaRPr lang="en-US" b="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883337252"/>
                  </a:ext>
                </a:extLst>
              </a:tr>
              <a:tr h="619895">
                <a:tc>
                  <a:txBody>
                    <a:bodyPr/>
                    <a:lstStyle/>
                    <a:p>
                      <a:r>
                        <a:rPr lang="en-US" b="0" dirty="0">
                          <a:latin typeface="Angsana New" panose="02020603050405020304" pitchFamily="18" charset="-34"/>
                          <a:cs typeface="Angsana New" panose="02020603050405020304" pitchFamily="18" charset="-34"/>
                        </a:rPr>
                        <a:t>1.</a:t>
                      </a:r>
                      <a:r>
                        <a:rPr lang="th-TH" b="0" dirty="0">
                          <a:latin typeface="Angsana New" panose="02020603050405020304" pitchFamily="18" charset="-34"/>
                          <a:cs typeface="Angsana New" panose="02020603050405020304" pitchFamily="18" charset="-34"/>
                        </a:rPr>
                        <a:t> แบบสัมภาษณ์มีโครงสร้าง และกึ่งโครงสร้าง</a:t>
                      </a:r>
                      <a:endParaRPr lang="en-US" b="0" dirty="0">
                        <a:latin typeface="Angsana New" panose="02020603050405020304" pitchFamily="18" charset="-34"/>
                        <a:cs typeface="Angsana New" panose="02020603050405020304" pitchFamily="18" charset="-34"/>
                      </a:endParaRPr>
                    </a:p>
                  </a:txBody>
                  <a:tcPr/>
                </a:tc>
                <a:tc>
                  <a:txBody>
                    <a:bodyPr/>
                    <a:lstStyle/>
                    <a:p>
                      <a:r>
                        <a:rPr lang="th-TH" b="0" dirty="0">
                          <a:latin typeface="Angsana New" panose="02020603050405020304" pitchFamily="18" charset="-34"/>
                          <a:cs typeface="Angsana New" panose="02020603050405020304" pitchFamily="18" charset="-34"/>
                        </a:rPr>
                        <a:t>- มีโครงสร้างของประเด็นคำถาม เป็นขั้นตอนตามวัตถุประสงค์ของการวิจัย</a:t>
                      </a:r>
                      <a:endParaRPr lang="en-US" b="0" dirty="0">
                        <a:latin typeface="Angsana New" panose="02020603050405020304" pitchFamily="18" charset="-34"/>
                        <a:cs typeface="Angsana New" panose="02020603050405020304" pitchFamily="18" charset="-34"/>
                      </a:endParaRPr>
                    </a:p>
                  </a:txBody>
                  <a:tcPr/>
                </a:tc>
                <a:tc>
                  <a:txBody>
                    <a:bodyPr/>
                    <a:lstStyle/>
                    <a:p>
                      <a:r>
                        <a:rPr lang="th-TH" b="0" dirty="0">
                          <a:latin typeface="Angsana New" panose="02020603050405020304" pitchFamily="18" charset="-34"/>
                          <a:cs typeface="Angsana New" panose="02020603050405020304" pitchFamily="18" charset="-34"/>
                        </a:rPr>
                        <a:t>- เก็บรวบรวมข้อมูลตามประเด็นคำถามได้ครบถ้วน</a:t>
                      </a:r>
                    </a:p>
                    <a:p>
                      <a:r>
                        <a:rPr lang="th-TH" b="0" dirty="0">
                          <a:latin typeface="Angsana New" panose="02020603050405020304" pitchFamily="18" charset="-34"/>
                          <a:cs typeface="Angsana New" panose="02020603050405020304" pitchFamily="18" charset="-34"/>
                        </a:rPr>
                        <a:t>- ง่ายต่อการวิเคราะห์</a:t>
                      </a:r>
                      <a:endParaRPr lang="en-US" b="0" dirty="0">
                        <a:latin typeface="Angsana New" panose="02020603050405020304" pitchFamily="18" charset="-34"/>
                        <a:cs typeface="Angsana New" panose="02020603050405020304" pitchFamily="18" charset="-34"/>
                      </a:endParaRPr>
                    </a:p>
                  </a:txBody>
                  <a:tcPr/>
                </a:tc>
                <a:tc>
                  <a:txBody>
                    <a:bodyPr/>
                    <a:lstStyle/>
                    <a:p>
                      <a:r>
                        <a:rPr lang="th-TH" b="0" dirty="0">
                          <a:latin typeface="Angsana New" panose="02020603050405020304" pitchFamily="18" charset="-34"/>
                          <a:cs typeface="Angsana New" panose="02020603050405020304" pitchFamily="18" charset="-34"/>
                        </a:rPr>
                        <a:t>- ไม่สามารถเจาะลึกส่วนที่สำคัญได้</a:t>
                      </a:r>
                    </a:p>
                    <a:p>
                      <a:r>
                        <a:rPr lang="th-TH" b="0" dirty="0">
                          <a:latin typeface="Angsana New" panose="02020603050405020304" pitchFamily="18" charset="-34"/>
                          <a:cs typeface="Angsana New" panose="02020603050405020304" pitchFamily="18" charset="-34"/>
                        </a:rPr>
                        <a:t>- ข้อมูลที่ได้รับอาจมาจากการตั้งคำถามที่ต่างกัน ถ้าผู้สัมภาษณ์จัดลำดับคำถามได้</a:t>
                      </a:r>
                      <a:endParaRPr lang="en-US" b="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525071420"/>
                  </a:ext>
                </a:extLst>
              </a:tr>
              <a:tr h="619895">
                <a:tc>
                  <a:txBody>
                    <a:bodyPr/>
                    <a:lstStyle/>
                    <a:p>
                      <a:r>
                        <a:rPr lang="en-US" b="0" dirty="0">
                          <a:latin typeface="Angsana New" panose="02020603050405020304" pitchFamily="18" charset="-34"/>
                          <a:cs typeface="Angsana New" panose="02020603050405020304" pitchFamily="18" charset="-34"/>
                        </a:rPr>
                        <a:t>2.</a:t>
                      </a:r>
                      <a:r>
                        <a:rPr lang="th-TH" b="0" dirty="0">
                          <a:latin typeface="Angsana New" panose="02020603050405020304" pitchFamily="18" charset="-34"/>
                          <a:cs typeface="Angsana New" panose="02020603050405020304" pitchFamily="18" charset="-34"/>
                        </a:rPr>
                        <a:t> แบบสัมภาษณ์ที่ไม่มีโครงสร้าง และแบบสัมภาษณ์กลุ่ม</a:t>
                      </a:r>
                      <a:endParaRPr lang="en-US" b="0" dirty="0">
                        <a:latin typeface="Angsana New" panose="02020603050405020304" pitchFamily="18" charset="-34"/>
                        <a:cs typeface="Angsana New" panose="02020603050405020304" pitchFamily="18" charset="-34"/>
                      </a:endParaRPr>
                    </a:p>
                  </a:txBody>
                  <a:tcPr/>
                </a:tc>
                <a:tc>
                  <a:txBody>
                    <a:bodyPr/>
                    <a:lstStyle/>
                    <a:p>
                      <a:r>
                        <a:rPr lang="th-TH" b="0" dirty="0">
                          <a:latin typeface="Angsana New" panose="02020603050405020304" pitchFamily="18" charset="-34"/>
                          <a:cs typeface="Angsana New" panose="02020603050405020304" pitchFamily="18" charset="-34"/>
                        </a:rPr>
                        <a:t>- คำถามเกิดขึ้นกะทันหันตามธรรมชาติ</a:t>
                      </a:r>
                    </a:p>
                    <a:p>
                      <a:r>
                        <a:rPr lang="th-TH" b="0" dirty="0">
                          <a:latin typeface="Angsana New" panose="02020603050405020304" pitchFamily="18" charset="-34"/>
                          <a:cs typeface="Angsana New" panose="02020603050405020304" pitchFamily="18" charset="-34"/>
                        </a:rPr>
                        <a:t>- ไม่มีการกำหนดประเด็นคำถาม</a:t>
                      </a:r>
                      <a:endParaRPr lang="en-US" b="0" dirty="0">
                        <a:latin typeface="Angsana New" panose="02020603050405020304" pitchFamily="18" charset="-34"/>
                        <a:cs typeface="Angsana New" panose="02020603050405020304" pitchFamily="18" charset="-34"/>
                      </a:endParaRPr>
                    </a:p>
                  </a:txBody>
                  <a:tcPr/>
                </a:tc>
                <a:tc>
                  <a:txBody>
                    <a:bodyPr/>
                    <a:lstStyle/>
                    <a:p>
                      <a:r>
                        <a:rPr lang="th-TH" b="0" dirty="0">
                          <a:latin typeface="Angsana New" panose="02020603050405020304" pitchFamily="18" charset="-34"/>
                          <a:cs typeface="Angsana New" panose="02020603050405020304" pitchFamily="18" charset="-34"/>
                        </a:rPr>
                        <a:t>- เก็บข้อมูลเจาะลึกได้</a:t>
                      </a:r>
                    </a:p>
                    <a:p>
                      <a:r>
                        <a:rPr lang="th-TH" b="0" dirty="0">
                          <a:latin typeface="Angsana New" panose="02020603050405020304" pitchFamily="18" charset="-34"/>
                          <a:cs typeface="Angsana New" panose="02020603050405020304" pitchFamily="18" charset="-34"/>
                        </a:rPr>
                        <a:t>- ผู้วิจัยสามารถสร้างคำถามได้จากการสังเกตปฏิกิริยาของผู้ตอบระหว่างการสัมภาษณ์</a:t>
                      </a:r>
                      <a:endParaRPr lang="en-US" b="0" dirty="0">
                        <a:latin typeface="Angsana New" panose="02020603050405020304" pitchFamily="18" charset="-34"/>
                        <a:cs typeface="Angsana New" panose="02020603050405020304" pitchFamily="18" charset="-34"/>
                      </a:endParaRPr>
                    </a:p>
                  </a:txBody>
                  <a:tcPr/>
                </a:tc>
                <a:tc>
                  <a:txBody>
                    <a:bodyPr/>
                    <a:lstStyle/>
                    <a:p>
                      <a:r>
                        <a:rPr lang="th-TH" b="0" dirty="0">
                          <a:latin typeface="Angsana New" panose="02020603050405020304" pitchFamily="18" charset="-34"/>
                          <a:cs typeface="Angsana New" panose="02020603050405020304" pitchFamily="18" charset="-34"/>
                        </a:rPr>
                        <a:t>- กลุ่มตัวอย่างที่หลากหลาย จะให้ข้อมูลที่แตกต่างกัน ทำให้จัดข้อมูลสารสนเทศได้ยาก</a:t>
                      </a:r>
                    </a:p>
                    <a:p>
                      <a:r>
                        <a:rPr lang="th-TH" b="0" dirty="0">
                          <a:latin typeface="Angsana New" panose="02020603050405020304" pitchFamily="18" charset="-34"/>
                          <a:cs typeface="Angsana New" panose="02020603050405020304" pitchFamily="18" charset="-34"/>
                        </a:rPr>
                        <a:t>- ส่งผลให้การวิเคราะห์ข้อมูลเป็นไปได้ยาก เช่นกัน</a:t>
                      </a:r>
                      <a:endParaRPr lang="en-US" b="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386071180"/>
                  </a:ext>
                </a:extLst>
              </a:tr>
            </a:tbl>
          </a:graphicData>
        </a:graphic>
      </p:graphicFrame>
      <p:sp>
        <p:nvSpPr>
          <p:cNvPr id="5" name="กล่องข้อความ 4">
            <a:extLst>
              <a:ext uri="{FF2B5EF4-FFF2-40B4-BE49-F238E27FC236}">
                <a16:creationId xmlns:a16="http://schemas.microsoft.com/office/drawing/2014/main" id="{1D7B33CC-C5CF-44D0-91B1-F2F09EE45D4C}"/>
              </a:ext>
            </a:extLst>
          </p:cNvPr>
          <p:cNvSpPr txBox="1"/>
          <p:nvPr/>
        </p:nvSpPr>
        <p:spPr>
          <a:xfrm>
            <a:off x="738909" y="4525818"/>
            <a:ext cx="10695709" cy="1631216"/>
          </a:xfrm>
          <a:prstGeom prst="rect">
            <a:avLst/>
          </a:prstGeom>
          <a:noFill/>
        </p:spPr>
        <p:txBody>
          <a:bodyPr wrap="square" rtlCol="0">
            <a:spAutoFit/>
          </a:bodyPr>
          <a:lstStyle/>
          <a:p>
            <a:pPr indent="341313"/>
            <a:r>
              <a:rPr lang="en-US" sz="2000" dirty="0">
                <a:latin typeface="Angsana New" panose="02020603050405020304" pitchFamily="18" charset="-34"/>
                <a:cs typeface="Angsana New" panose="02020603050405020304" pitchFamily="18" charset="-34"/>
              </a:rPr>
              <a:t>4.</a:t>
            </a:r>
            <a:r>
              <a:rPr lang="th-TH" sz="2000" dirty="0">
                <a:latin typeface="Angsana New" panose="02020603050405020304" pitchFamily="18" charset="-34"/>
                <a:cs typeface="Angsana New" panose="02020603050405020304" pitchFamily="18" charset="-34"/>
              </a:rPr>
              <a:t> แบบสัมภาษณ์กลุ่ม (</a:t>
            </a:r>
            <a:r>
              <a:rPr lang="en-US" sz="2000" dirty="0">
                <a:latin typeface="Angsana New" panose="02020603050405020304" pitchFamily="18" charset="-34"/>
                <a:cs typeface="Angsana New" panose="02020603050405020304" pitchFamily="18" charset="-34"/>
              </a:rPr>
              <a:t>Group Interview)</a:t>
            </a:r>
            <a:r>
              <a:rPr lang="th-TH" sz="2000" dirty="0">
                <a:latin typeface="Angsana New" panose="02020603050405020304" pitchFamily="18" charset="-34"/>
                <a:cs typeface="Angsana New" panose="02020603050405020304" pitchFamily="18" charset="-34"/>
              </a:rPr>
              <a:t> เป็นแบบสัมภาษณ์ที่เปิดโอกาสให้ผู้วิจัยทำการศึกษาเจาะลึกไปที่พลวัต (</a:t>
            </a:r>
            <a:r>
              <a:rPr lang="en-US" sz="2000" dirty="0">
                <a:latin typeface="Angsana New" panose="02020603050405020304" pitchFamily="18" charset="-34"/>
                <a:cs typeface="Angsana New" panose="02020603050405020304" pitchFamily="18" charset="-34"/>
              </a:rPr>
              <a:t>Dynamics)</a:t>
            </a:r>
            <a:r>
              <a:rPr lang="th-TH" sz="2000" dirty="0">
                <a:latin typeface="Angsana New" panose="02020603050405020304" pitchFamily="18" charset="-34"/>
                <a:cs typeface="Angsana New" panose="02020603050405020304" pitchFamily="18" charset="-34"/>
              </a:rPr>
              <a:t> ของกลุ่มตัวอย่างที่ต้องการศึกษา เช่น วนิดา วาดีเจริญ และคณะ (</a:t>
            </a:r>
            <a:r>
              <a:rPr lang="en-US" sz="2000" dirty="0" err="1">
                <a:latin typeface="Angsana New" panose="02020603050405020304" pitchFamily="18" charset="-34"/>
                <a:cs typeface="Angsana New" panose="02020603050405020304" pitchFamily="18" charset="-34"/>
              </a:rPr>
              <a:t>Wadeecharoen</a:t>
            </a:r>
            <a:r>
              <a:rPr lang="en-US" sz="2000" dirty="0">
                <a:latin typeface="Angsana New" panose="02020603050405020304" pitchFamily="18" charset="-34"/>
                <a:cs typeface="Angsana New" panose="02020603050405020304" pitchFamily="18" charset="-34"/>
              </a:rPr>
              <a:t>, </a:t>
            </a:r>
            <a:r>
              <a:rPr lang="en-US" sz="2000" dirty="0" err="1">
                <a:latin typeface="Angsana New" panose="02020603050405020304" pitchFamily="18" charset="-34"/>
                <a:cs typeface="Angsana New" panose="02020603050405020304" pitchFamily="18" charset="-34"/>
              </a:rPr>
              <a:t>KanJanavanikul</a:t>
            </a:r>
            <a:r>
              <a:rPr lang="en-US" sz="2000" dirty="0">
                <a:latin typeface="Angsana New" panose="02020603050405020304" pitchFamily="18" charset="-34"/>
                <a:cs typeface="Angsana New" panose="02020603050405020304" pitchFamily="18" charset="-34"/>
              </a:rPr>
              <a:t> &amp; </a:t>
            </a:r>
            <a:r>
              <a:rPr lang="en-US" sz="2000" dirty="0" err="1">
                <a:latin typeface="Angsana New" panose="02020603050405020304" pitchFamily="18" charset="-34"/>
                <a:cs typeface="Angsana New" panose="02020603050405020304" pitchFamily="18" charset="-34"/>
              </a:rPr>
              <a:t>Teekasap</a:t>
            </a:r>
            <a:r>
              <a:rPr lang="en-US" sz="2000" dirty="0">
                <a:latin typeface="Angsana New" panose="02020603050405020304" pitchFamily="18" charset="-34"/>
                <a:cs typeface="Angsana New" panose="02020603050405020304" pitchFamily="18" charset="-34"/>
              </a:rPr>
              <a:t>, 2011)</a:t>
            </a:r>
            <a:r>
              <a:rPr lang="th-TH" sz="2000" dirty="0">
                <a:latin typeface="Angsana New" panose="02020603050405020304" pitchFamily="18" charset="-34"/>
                <a:cs typeface="Angsana New" panose="02020603050405020304" pitchFamily="18" charset="-34"/>
              </a:rPr>
              <a:t> ได้ทำการศึกาแนวโน้มการลงทุนจากประเทศญี่ปุ่นในภูมิภาคเอเชียตะวันออกเฉียงใต โดยทำการสัมภาษณ์กลุ่มผู้บริหารของบริษัททั้งหมด </a:t>
            </a:r>
            <a:r>
              <a:rPr lang="en-US" sz="2000" dirty="0">
                <a:latin typeface="Angsana New" panose="02020603050405020304" pitchFamily="18" charset="-34"/>
                <a:cs typeface="Angsana New" panose="02020603050405020304" pitchFamily="18" charset="-34"/>
              </a:rPr>
              <a:t>3 </a:t>
            </a:r>
            <a:r>
              <a:rPr lang="th-TH" sz="2000" dirty="0">
                <a:latin typeface="Angsana New" panose="02020603050405020304" pitchFamily="18" charset="-34"/>
                <a:cs typeface="Angsana New" panose="02020603050405020304" pitchFamily="18" charset="-34"/>
              </a:rPr>
              <a:t>ท่าน ประกอบด้วย ผู้จัดการฝ่ายบริหาร (ชาวญี่ปุ่น) ผู้จัดการฝ่านโรงงาน (ชาวญี่ปุ่น) ผู้จัดการฝ่ายบริหารทรัพยากรมนุษย์ (ชาวไทย) โดยให้ผู้บริหารทั้ง </a:t>
            </a:r>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ท่าน ทำการอภิปรายหัวข้อและประเด็นปัญหาที่ผู้วิจัยต้องการทราบร่วมกัน โดยปกติจะใช้เวลาประมาณ </a:t>
            </a:r>
            <a:r>
              <a:rPr lang="en-US" sz="2000" dirty="0">
                <a:latin typeface="Angsana New" panose="02020603050405020304" pitchFamily="18" charset="-34"/>
                <a:cs typeface="Angsana New" panose="02020603050405020304" pitchFamily="18" charset="-34"/>
              </a:rPr>
              <a:t>1-3</a:t>
            </a:r>
            <a:r>
              <a:rPr lang="th-TH" sz="2000" dirty="0">
                <a:latin typeface="Angsana New" panose="02020603050405020304" pitchFamily="18" charset="-34"/>
                <a:cs typeface="Angsana New" panose="02020603050405020304" pitchFamily="18" charset="-34"/>
              </a:rPr>
              <a:t> ชั่วโมง การสัมภาษณ์แบบนี้จะเป็นการแลกเปลี่ยนประสบการณ์ ความคิดเห็น แนวทางการแก้ไขปัญหาที่เกี่ยวข้องกับการวิจัยร่วมกัน</a:t>
            </a:r>
            <a:endParaRPr lang="en-US" sz="2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926313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0C530946-9492-4029-BA19-779B1FA5AE60}"/>
              </a:ext>
            </a:extLst>
          </p:cNvPr>
          <p:cNvSpPr>
            <a:spLocks noGrp="1"/>
          </p:cNvSpPr>
          <p:nvPr>
            <p:ph idx="1"/>
          </p:nvPr>
        </p:nvSpPr>
        <p:spPr>
          <a:xfrm>
            <a:off x="62144" y="275208"/>
            <a:ext cx="11967099" cy="6436310"/>
          </a:xfrm>
        </p:spPr>
        <p:txBody>
          <a:bodyPr>
            <a:normAutofit/>
          </a:bodyPr>
          <a:lstStyle/>
          <a:p>
            <a:pPr marL="0" indent="0"/>
            <a:r>
              <a:rPr lang="th-TH" dirty="0">
                <a:latin typeface="Angsana New" panose="02020603050405020304" pitchFamily="18" charset="-34"/>
                <a:cs typeface="Angsana New" panose="02020603050405020304" pitchFamily="18" charset="-34"/>
              </a:rPr>
              <a:t> </a:t>
            </a:r>
            <a:r>
              <a:rPr lang="en-US" sz="2400" b="1" dirty="0">
                <a:latin typeface="Angsana New" panose="02020603050405020304" pitchFamily="18" charset="-34"/>
                <a:cs typeface="Angsana New" panose="02020603050405020304" pitchFamily="18" charset="-34"/>
              </a:rPr>
              <a:t>2.2.3 </a:t>
            </a:r>
            <a:r>
              <a:rPr lang="th-TH" sz="2400" b="1" dirty="0">
                <a:latin typeface="Angsana New" panose="02020603050405020304" pitchFamily="18" charset="-34"/>
                <a:cs typeface="Angsana New" panose="02020603050405020304" pitchFamily="18" charset="-34"/>
              </a:rPr>
              <a:t>แบบสังเกต (</a:t>
            </a:r>
            <a:r>
              <a:rPr lang="en-US" sz="2400" b="1" dirty="0">
                <a:latin typeface="Angsana New" panose="02020603050405020304" pitchFamily="18" charset="-34"/>
                <a:cs typeface="Angsana New" panose="02020603050405020304" pitchFamily="18" charset="-34"/>
              </a:rPr>
              <a:t>Observation Form) </a:t>
            </a:r>
          </a:p>
          <a:p>
            <a:pPr marL="0" indent="0">
              <a:buNone/>
            </a:pPr>
            <a:r>
              <a:rPr lang="en-US" sz="2400"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เป็นเครื่องมือวิจัยที่ใช้เก็บรวบรวมข้อมูลเกี่ยวกับพฤติกรรมมนุษย์ ผ่านการรับรู้ และการสังเกตของผู้วิจัยเป็นหลัก ซึ่งพฤติกรรมที่สังเกตได้แบ่งออกเป็น </a:t>
            </a: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พฤติกรรมเด่นชัด ได้แก่ บุคลิกภาพ ลักษณะท่าทาง การพูดจา หรือการแสดงออกในที่ทำงาน ลักษณะต่าง ๆ เหล่านี้เป็นพฤติกรรมที่ผู้วิจัยสามารถสังเกตและเข้าใจได้ </a:t>
            </a: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พฤติกรรมซ่อนเร้น ได้แก่ จิตสำนึก ความรู้สึกนึกคิด และความซาบซึ้ง ค่านิยมเหล่านี้เป็นพฤติกรรมที่ผู้วิจัยสังเกตและทำความเข้าใจได้ยาก ต้องอาศัยการตีความและประสบการณ์ส่วนตัว เครื่องมือที่นิยมนำมาใช้ในการสังเกตมี </a:t>
            </a: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ประเภท คือ</a:t>
            </a:r>
          </a:p>
          <a:p>
            <a:pPr marL="0" indent="514350">
              <a:buNone/>
            </a:pP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แบบตรวจรายการ (</a:t>
            </a:r>
            <a:r>
              <a:rPr lang="en-US" sz="2400" dirty="0">
                <a:latin typeface="Angsana New" panose="02020603050405020304" pitchFamily="18" charset="-34"/>
                <a:cs typeface="Angsana New" panose="02020603050405020304" pitchFamily="18" charset="-34"/>
              </a:rPr>
              <a:t>Check List)</a:t>
            </a:r>
            <a:r>
              <a:rPr lang="th-TH" sz="2400" dirty="0">
                <a:latin typeface="Angsana New" panose="02020603050405020304" pitchFamily="18" charset="-34"/>
                <a:cs typeface="Angsana New" panose="02020603050405020304" pitchFamily="18" charset="-34"/>
              </a:rPr>
              <a:t> คือ แบบตรวจสอบรายการเกี่ยวกับเรื่องที่ผู้วิจัยต้องการสังเกตพฤติกรรมของกลุ่มตัวอย่าง เช่น การปฏิบัติงานเป็นทีมของพนักงานในฝ่ายผลิต การให้บริการของพนักงานแคชเชียร์ในห้างเทสโกโลตัส โดยกลุ่มตัวอย่าง (ผู้ถูกสังเกต) จะถูกประเมินว่า มีลักษณะหรือพฤติกรรมที่ผู้วิจัยต้องการหรือไม่ สิ่งที่บริษัทต้องการ ผู้ปฏิบัติงานทำหรือไม่ทำ เช่น นโยบายการให้บริการของพนักงาน </a:t>
            </a:r>
            <a:r>
              <a:rPr lang="en-US" sz="2400" dirty="0">
                <a:latin typeface="Angsana New" panose="02020603050405020304" pitchFamily="18" charset="-34"/>
                <a:cs typeface="Angsana New" panose="02020603050405020304" pitchFamily="18" charset="-34"/>
              </a:rPr>
              <a:t>7-Eleven </a:t>
            </a:r>
            <a:r>
              <a:rPr lang="th-TH" sz="2400" dirty="0">
                <a:latin typeface="Angsana New" panose="02020603050405020304" pitchFamily="18" charset="-34"/>
                <a:cs typeface="Angsana New" panose="02020603050405020304" pitchFamily="18" charset="-34"/>
              </a:rPr>
              <a:t>ทุกสาขา บังคับให้พนักงานแคชเชียร์ทุกคนต้องกล่าวสวัสดีลูกค้า พร้อมกล่าวคำขอบคุณ เมื่อลูกค้าทำการชำระเงิน พนักงานแนะนำสินค้าโปรโมชั่นของสาขาหรือไม่ </a:t>
            </a:r>
            <a:endParaRPr lang="en-US"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737246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3956AF0-790A-4730-B2C4-057440600509}"/>
              </a:ext>
            </a:extLst>
          </p:cNvPr>
          <p:cNvSpPr>
            <a:spLocks noGrp="1"/>
          </p:cNvSpPr>
          <p:nvPr>
            <p:ph type="title"/>
          </p:nvPr>
        </p:nvSpPr>
        <p:spPr/>
        <p:txBody>
          <a:bodyPr>
            <a:normAutofit/>
          </a:bodyPr>
          <a:lstStyle/>
          <a:p>
            <a:pPr algn="ctr"/>
            <a:r>
              <a:rPr lang="en-US" sz="3200" b="1" dirty="0">
                <a:solidFill>
                  <a:srgbClr val="FF0000"/>
                </a:solidFill>
                <a:latin typeface="Angsana New" panose="02020603050405020304" pitchFamily="18" charset="-34"/>
                <a:cs typeface="Angsana New" panose="02020603050405020304" pitchFamily="18" charset="-34"/>
              </a:rPr>
              <a:t>1</a:t>
            </a:r>
            <a:br>
              <a:rPr lang="th-TH" sz="3200" b="1" dirty="0">
                <a:latin typeface="Angsana New" panose="02020603050405020304" pitchFamily="18" charset="-34"/>
                <a:cs typeface="Angsana New" panose="02020603050405020304" pitchFamily="18" charset="-34"/>
              </a:rPr>
            </a:br>
            <a:r>
              <a:rPr lang="th-TH" sz="3200" b="1" dirty="0">
                <a:solidFill>
                  <a:srgbClr val="FF0000"/>
                </a:solidFill>
                <a:latin typeface="Angsana New" panose="02020603050405020304" pitchFamily="18" charset="-34"/>
                <a:cs typeface="Angsana New" panose="02020603050405020304" pitchFamily="18" charset="-34"/>
              </a:rPr>
              <a:t>นิยาม</a:t>
            </a:r>
            <a:r>
              <a:rPr lang="en-US" sz="3200" b="1" dirty="0">
                <a:solidFill>
                  <a:srgbClr val="FF0000"/>
                </a:solidFill>
                <a:latin typeface="Angsana New" panose="02020603050405020304" pitchFamily="18" charset="-34"/>
                <a:cs typeface="Angsana New" panose="02020603050405020304" pitchFamily="18" charset="-34"/>
              </a:rPr>
              <a:t> </a:t>
            </a:r>
            <a:r>
              <a:rPr lang="th-TH" sz="3200" b="1" dirty="0">
                <a:solidFill>
                  <a:srgbClr val="FF0000"/>
                </a:solidFill>
                <a:latin typeface="Angsana New" panose="02020603050405020304" pitchFamily="18" charset="-34"/>
                <a:cs typeface="Angsana New" panose="02020603050405020304" pitchFamily="18" charset="-34"/>
              </a:rPr>
              <a:t>และความหมายของวรรณกรรม</a:t>
            </a:r>
            <a:endParaRPr lang="en-US" sz="3200" b="1" dirty="0">
              <a:solidFill>
                <a:srgbClr val="FF0000"/>
              </a:solidFill>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E1589726-FA16-45A7-A926-1BB52053ED3E}"/>
              </a:ext>
            </a:extLst>
          </p:cNvPr>
          <p:cNvSpPr>
            <a:spLocks noGrp="1"/>
          </p:cNvSpPr>
          <p:nvPr>
            <p:ph idx="1"/>
          </p:nvPr>
        </p:nvSpPr>
        <p:spPr>
          <a:xfrm>
            <a:off x="1510862" y="2035832"/>
            <a:ext cx="9703676" cy="2189327"/>
          </a:xfrm>
        </p:spPr>
        <p:txBody>
          <a:bodyPr/>
          <a:lstStyle/>
          <a:p>
            <a:pPr marL="0" indent="115888">
              <a:buNone/>
            </a:pPr>
            <a:r>
              <a:rPr lang="th-TH" sz="2400" b="1" dirty="0">
                <a:latin typeface="Angsana New" panose="02020603050405020304" pitchFamily="18" charset="-34"/>
                <a:cs typeface="Angsana New" panose="02020603050405020304" pitchFamily="18" charset="-34"/>
              </a:rPr>
              <a:t>นิยามและความหมายของวรรณกรรม</a:t>
            </a:r>
          </a:p>
          <a:p>
            <a:pPr marL="182563" indent="333375"/>
            <a:r>
              <a:rPr lang="th-TH" dirty="0">
                <a:latin typeface="Angsana New" panose="02020603050405020304" pitchFamily="18" charset="-34"/>
                <a:cs typeface="Angsana New" panose="02020603050405020304" pitchFamily="18" charset="-34"/>
              </a:rPr>
              <a:t>วรรณกรรม มีความหมายตรงกับภาษาอังกฤษว่า </a:t>
            </a:r>
            <a:r>
              <a:rPr lang="en-US" dirty="0">
                <a:latin typeface="Angsana New" panose="02020603050405020304" pitchFamily="18" charset="-34"/>
                <a:cs typeface="Angsana New" panose="02020603050405020304" pitchFamily="18" charset="-34"/>
              </a:rPr>
              <a:t>“Literature Works” </a:t>
            </a:r>
            <a:r>
              <a:rPr lang="th-TH" dirty="0">
                <a:latin typeface="Angsana New" panose="02020603050405020304" pitchFamily="18" charset="-34"/>
                <a:cs typeface="Angsana New" panose="02020603050405020304" pitchFamily="18" charset="-34"/>
              </a:rPr>
              <a:t>ตามพจนานุกรมฉบับราชบัณฑิตยสถาน พ.ศ. </a:t>
            </a:r>
            <a:r>
              <a:rPr lang="en-US" dirty="0">
                <a:latin typeface="Angsana New" panose="02020603050405020304" pitchFamily="18" charset="-34"/>
                <a:cs typeface="Angsana New" panose="02020603050405020304" pitchFamily="18" charset="-34"/>
              </a:rPr>
              <a:t>2525</a:t>
            </a:r>
            <a:r>
              <a:rPr lang="th-TH" dirty="0">
                <a:latin typeface="Angsana New" panose="02020603050405020304" pitchFamily="18" charset="-34"/>
                <a:cs typeface="Angsana New" panose="02020603050405020304" pitchFamily="18" charset="-34"/>
              </a:rPr>
              <a:t> อธิบายว่า วรรณกรรม หมายถึง งานหนังสือ งานนิพนธ์ที่ทำขึ้นทุกชนิด แสดงออกในรูปของหนังสือ จุลสาร สิ่งเขียน สิ่งพิมพ์ ปาฐกถา เทศนา สุนทรพจน์ สิ่งบันทึกเสียง และภาพ เป็นต้น</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229674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4D97380-FED4-46A8-AC7D-72D170A5DAC9}"/>
              </a:ext>
            </a:extLst>
          </p:cNvPr>
          <p:cNvSpPr>
            <a:spLocks noGrp="1"/>
          </p:cNvSpPr>
          <p:nvPr>
            <p:ph type="title"/>
          </p:nvPr>
        </p:nvSpPr>
        <p:spPr/>
        <p:txBody>
          <a:bodyPr>
            <a:normAutofit/>
          </a:bodyPr>
          <a:lstStyle/>
          <a:p>
            <a:r>
              <a:rPr lang="th-TH" sz="2800" b="1" dirty="0">
                <a:latin typeface="Angsana New" panose="02020603050405020304" pitchFamily="18" charset="-34"/>
                <a:cs typeface="Angsana New" panose="02020603050405020304" pitchFamily="18" charset="-34"/>
              </a:rPr>
              <a:t>ตัวอย่าง </a:t>
            </a:r>
            <a:r>
              <a:rPr lang="th-TH" sz="2800" dirty="0">
                <a:latin typeface="Angsana New" panose="02020603050405020304" pitchFamily="18" charset="-34"/>
                <a:cs typeface="Angsana New" panose="02020603050405020304" pitchFamily="18" charset="-34"/>
              </a:rPr>
              <a:t>แบบตรวจรายการ (</a:t>
            </a:r>
            <a:r>
              <a:rPr lang="en-US" sz="2800" dirty="0">
                <a:latin typeface="Angsana New" panose="02020603050405020304" pitchFamily="18" charset="-34"/>
                <a:cs typeface="Angsana New" panose="02020603050405020304" pitchFamily="18" charset="-34"/>
              </a:rPr>
              <a:t>Check List)</a:t>
            </a:r>
            <a:r>
              <a:rPr lang="th-TH" sz="2800" dirty="0">
                <a:latin typeface="Angsana New" panose="02020603050405020304" pitchFamily="18" charset="-34"/>
                <a:cs typeface="Angsana New" panose="02020603050405020304" pitchFamily="18" charset="-34"/>
              </a:rPr>
              <a:t> การให้บริการของพนักงาน</a:t>
            </a:r>
            <a:r>
              <a:rPr lang="en-US" sz="2800" dirty="0">
                <a:latin typeface="Angsana New" panose="02020603050405020304" pitchFamily="18" charset="-34"/>
                <a:cs typeface="Angsana New" panose="02020603050405020304" pitchFamily="18" charset="-34"/>
              </a:rPr>
              <a:t> 7-Eleven</a:t>
            </a:r>
            <a:r>
              <a:rPr lang="th-TH" sz="2800" dirty="0">
                <a:latin typeface="Angsana New" panose="02020603050405020304" pitchFamily="18" charset="-34"/>
                <a:cs typeface="Angsana New" panose="02020603050405020304" pitchFamily="18" charset="-34"/>
              </a:rPr>
              <a:t> </a:t>
            </a:r>
            <a:endParaRPr lang="en-US" sz="2800"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333B039B-415C-459A-A4B4-5AE45AAD9CF6}"/>
              </a:ext>
            </a:extLst>
          </p:cNvPr>
          <p:cNvSpPr>
            <a:spLocks noGrp="1"/>
          </p:cNvSpPr>
          <p:nvPr>
            <p:ph idx="1"/>
          </p:nvPr>
        </p:nvSpPr>
        <p:spPr>
          <a:xfrm>
            <a:off x="838200" y="1259683"/>
            <a:ext cx="10181013" cy="3748084"/>
          </a:xfrm>
        </p:spPr>
        <p:txBody>
          <a:bodyPr>
            <a:normAutofit/>
          </a:bodyPr>
          <a:lstStyle/>
          <a:p>
            <a:r>
              <a:rPr lang="th-TH" sz="2400" b="1" dirty="0">
                <a:latin typeface="Angsana New" panose="02020603050405020304" pitchFamily="18" charset="-34"/>
                <a:cs typeface="Angsana New" panose="02020603050405020304" pitchFamily="18" charset="-34"/>
              </a:rPr>
              <a:t>คำชี้แจง </a:t>
            </a:r>
            <a:r>
              <a:rPr lang="en-US" sz="2400"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โปรดกาเครื่องหมาย </a:t>
            </a:r>
            <a:r>
              <a:rPr lang="th-TH" sz="2400" dirty="0">
                <a:latin typeface="Angsana New" panose="02020603050405020304" pitchFamily="18" charset="-34"/>
                <a:cs typeface="Angsana New" panose="02020603050405020304" pitchFamily="18" charset="-34"/>
                <a:sym typeface="Wingdings" panose="05000000000000000000" pitchFamily="2" charset="2"/>
              </a:rPr>
              <a:t>เมื่อสังเกตเห็นพฤติกรรมของพนักงานระหว่างการให้บริการลูกค้าในร้าน </a:t>
            </a:r>
            <a:r>
              <a:rPr lang="en-US" sz="2400" dirty="0">
                <a:latin typeface="Angsana New" panose="02020603050405020304" pitchFamily="18" charset="-34"/>
                <a:cs typeface="Angsana New" panose="02020603050405020304" pitchFamily="18" charset="-34"/>
              </a:rPr>
              <a:t>7-Eleven</a:t>
            </a:r>
            <a:endParaRPr lang="th-TH" sz="2400" dirty="0">
              <a:latin typeface="Angsana New" panose="02020603050405020304" pitchFamily="18" charset="-34"/>
              <a:cs typeface="Angsana New" panose="02020603050405020304" pitchFamily="18" charset="-34"/>
            </a:endParaRPr>
          </a:p>
          <a:p>
            <a:pPr marL="573088" indent="165100"/>
            <a:r>
              <a:rPr lang="th-TH" sz="2400" dirty="0">
                <a:latin typeface="Angsana New" panose="02020603050405020304" pitchFamily="18" charset="-34"/>
                <a:cs typeface="Angsana New" panose="02020603050405020304" pitchFamily="18" charset="-34"/>
              </a:rPr>
              <a:t>…….. เข้างานตรงเวลา</a:t>
            </a:r>
          </a:p>
          <a:p>
            <a:pPr marL="573088" indent="165100"/>
            <a:r>
              <a:rPr lang="th-TH" sz="2400" dirty="0">
                <a:latin typeface="Angsana New" panose="02020603050405020304" pitchFamily="18" charset="-34"/>
                <a:cs typeface="Angsana New" panose="02020603050405020304" pitchFamily="18" charset="-34"/>
              </a:rPr>
              <a:t>.......... กล่าวคำสวัสดี และกล่าวคำขอบคุณทุกครั้งที่ใช้บริการ</a:t>
            </a:r>
          </a:p>
          <a:p>
            <a:pPr marL="573088" indent="165100"/>
            <a:r>
              <a:rPr lang="th-TH" sz="2400" dirty="0">
                <a:latin typeface="Angsana New" panose="02020603050405020304" pitchFamily="18" charset="-34"/>
                <a:cs typeface="Angsana New" panose="02020603050405020304" pitchFamily="18" charset="-34"/>
              </a:rPr>
              <a:t>.......... นำเสนอสินค้าส่งเสริมการขายของบริษัทต่อลูกค้า</a:t>
            </a:r>
          </a:p>
          <a:p>
            <a:pPr marL="573088" indent="165100"/>
            <a:r>
              <a:rPr lang="th-TH" sz="2400" dirty="0">
                <a:latin typeface="Angsana New" panose="02020603050405020304" pitchFamily="18" charset="-34"/>
                <a:cs typeface="Angsana New" panose="02020603050405020304" pitchFamily="18" charset="-34"/>
              </a:rPr>
              <a:t>.......... ให้ความช่วยเหลือลูกค้าทุกครั้งที่มีการร้องขอ</a:t>
            </a:r>
            <a:endParaRPr lang="en-US" sz="2400" dirty="0">
              <a:latin typeface="Angsana New" panose="02020603050405020304" pitchFamily="18" charset="-34"/>
              <a:cs typeface="Angsana New" panose="02020603050405020304" pitchFamily="18" charset="-34"/>
            </a:endParaRPr>
          </a:p>
        </p:txBody>
      </p:sp>
      <p:pic>
        <p:nvPicPr>
          <p:cNvPr id="1026" name="Picture 2" descr="ชุดพนักงานเซเว่นหญิง">
            <a:extLst>
              <a:ext uri="{FF2B5EF4-FFF2-40B4-BE49-F238E27FC236}">
                <a16:creationId xmlns:a16="http://schemas.microsoft.com/office/drawing/2014/main" id="{B947465B-83A7-4B8C-B74C-408E878AD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999" y="2995612"/>
            <a:ext cx="4136231" cy="27574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860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7876B28B-9CA1-43DD-98C4-BB78FF14929F}"/>
              </a:ext>
            </a:extLst>
          </p:cNvPr>
          <p:cNvSpPr>
            <a:spLocks noGrp="1"/>
          </p:cNvSpPr>
          <p:nvPr>
            <p:ph idx="1"/>
          </p:nvPr>
        </p:nvSpPr>
        <p:spPr>
          <a:xfrm>
            <a:off x="704850" y="276226"/>
            <a:ext cx="10934700" cy="5981700"/>
          </a:xfrm>
        </p:spPr>
        <p:txBody>
          <a:bodyPr>
            <a:normAutofit/>
          </a:bodyPr>
          <a:lstStyle/>
          <a:p>
            <a:pPr marL="0" indent="400050">
              <a:lnSpc>
                <a:spcPct val="100000"/>
              </a:lnSpc>
              <a:spcBef>
                <a:spcPts val="0"/>
              </a:spcBef>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แบบมาตราส่วนประมาณค่า (</a:t>
            </a:r>
            <a:r>
              <a:rPr lang="en-US" sz="2400" dirty="0">
                <a:latin typeface="Angsana New" panose="02020603050405020304" pitchFamily="18" charset="-34"/>
                <a:cs typeface="Angsana New" panose="02020603050405020304" pitchFamily="18" charset="-34"/>
              </a:rPr>
              <a:t>Rating Scale)</a:t>
            </a:r>
            <a:r>
              <a:rPr lang="th-TH" sz="2400" dirty="0">
                <a:latin typeface="Angsana New" panose="02020603050405020304" pitchFamily="18" charset="-34"/>
                <a:cs typeface="Angsana New" panose="02020603050405020304" pitchFamily="18" charset="-34"/>
              </a:rPr>
              <a:t> เป็นการประมาณค่าของมาตราวัดทางคุณลักษณะ สถานการณ์ หรือทางจิตวิทยา เพื่อแปลงค่าออกมาในเชิงปริมาณ เช่น มาก-น้อย สูง-ต่ำ ซึ่งแบบการประมาณค่าที่นิยมให้มี </a:t>
            </a: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ประเภท ได้แก่</a:t>
            </a:r>
          </a:p>
          <a:p>
            <a:pPr marL="0" indent="628650">
              <a:lnSpc>
                <a:spcPct val="100000"/>
              </a:lnSpc>
              <a:spcBef>
                <a:spcPts val="0"/>
              </a:spcBef>
              <a:buNone/>
            </a:pPr>
            <a:r>
              <a:rPr lang="en-US" sz="2400" dirty="0">
                <a:latin typeface="Angsana New" panose="02020603050405020304" pitchFamily="18" charset="-34"/>
                <a:cs typeface="Angsana New" panose="02020603050405020304" pitchFamily="18" charset="-34"/>
              </a:rPr>
              <a:t>2.1</a:t>
            </a:r>
            <a:r>
              <a:rPr lang="th-TH" sz="2400" dirty="0">
                <a:latin typeface="Angsana New" panose="02020603050405020304" pitchFamily="18" charset="-34"/>
                <a:cs typeface="Angsana New" panose="02020603050405020304" pitchFamily="18" charset="-34"/>
              </a:rPr>
              <a:t> มาตราส่วนประมาณค่า แบบตัวเลข (</a:t>
            </a:r>
            <a:r>
              <a:rPr lang="en-US" sz="2400" dirty="0">
                <a:latin typeface="Angsana New" panose="02020603050405020304" pitchFamily="18" charset="-34"/>
                <a:cs typeface="Angsana New" panose="02020603050405020304" pitchFamily="18" charset="-34"/>
              </a:rPr>
              <a:t>Numerical Rating Scale) </a:t>
            </a:r>
            <a:r>
              <a:rPr lang="th-TH" sz="2400" dirty="0">
                <a:latin typeface="Angsana New" panose="02020603050405020304" pitchFamily="18" charset="-34"/>
                <a:cs typeface="Angsana New" panose="02020603050405020304" pitchFamily="18" charset="-34"/>
              </a:rPr>
              <a:t>เป็นการกำหนดพฤติกรรมของกลุ่มตัวอย่างที่ต้องการจะประเมินออกมาเป็นตัวเลข เช่น </a:t>
            </a:r>
            <a:r>
              <a:rPr lang="en-US" sz="2400" dirty="0">
                <a:latin typeface="Angsana New" panose="02020603050405020304" pitchFamily="18" charset="-34"/>
                <a:cs typeface="Angsana New" panose="02020603050405020304" pitchFamily="18" charset="-34"/>
              </a:rPr>
              <a:t>5 = </a:t>
            </a:r>
            <a:r>
              <a:rPr lang="th-TH" sz="2400" dirty="0">
                <a:latin typeface="Angsana New" panose="02020603050405020304" pitchFamily="18" charset="-34"/>
                <a:cs typeface="Angsana New" panose="02020603050405020304" pitchFamily="18" charset="-34"/>
              </a:rPr>
              <a:t>ดีมาก  </a:t>
            </a:r>
            <a:r>
              <a:rPr lang="en-US" sz="2400" dirty="0">
                <a:latin typeface="Angsana New" panose="02020603050405020304" pitchFamily="18" charset="-34"/>
                <a:cs typeface="Angsana New" panose="02020603050405020304" pitchFamily="18" charset="-34"/>
              </a:rPr>
              <a:t>4 = </a:t>
            </a:r>
            <a:r>
              <a:rPr lang="th-TH" sz="2400" dirty="0">
                <a:latin typeface="Angsana New" panose="02020603050405020304" pitchFamily="18" charset="-34"/>
                <a:cs typeface="Angsana New" panose="02020603050405020304" pitchFamily="18" charset="-34"/>
              </a:rPr>
              <a:t>ดี  </a:t>
            </a:r>
            <a:r>
              <a:rPr lang="en-US" sz="2400" dirty="0">
                <a:latin typeface="Angsana New" panose="02020603050405020304" pitchFamily="18" charset="-34"/>
                <a:cs typeface="Angsana New" panose="02020603050405020304" pitchFamily="18" charset="-34"/>
              </a:rPr>
              <a:t>3 = </a:t>
            </a:r>
            <a:r>
              <a:rPr lang="th-TH" sz="2400" dirty="0">
                <a:latin typeface="Angsana New" panose="02020603050405020304" pitchFamily="18" charset="-34"/>
                <a:cs typeface="Angsana New" panose="02020603050405020304" pitchFamily="18" charset="-34"/>
              </a:rPr>
              <a:t>ปานกลาง  </a:t>
            </a:r>
            <a:r>
              <a:rPr lang="en-US" sz="2400" dirty="0">
                <a:latin typeface="Angsana New" panose="02020603050405020304" pitchFamily="18" charset="-34"/>
                <a:cs typeface="Angsana New" panose="02020603050405020304" pitchFamily="18" charset="-34"/>
              </a:rPr>
              <a:t>2 = </a:t>
            </a:r>
            <a:r>
              <a:rPr lang="th-TH" sz="2400" dirty="0">
                <a:latin typeface="Angsana New" panose="02020603050405020304" pitchFamily="18" charset="-34"/>
                <a:cs typeface="Angsana New" panose="02020603050405020304" pitchFamily="18" charset="-34"/>
              </a:rPr>
              <a:t>พอใช้  </a:t>
            </a:r>
            <a:r>
              <a:rPr lang="en-US" sz="2400" dirty="0">
                <a:latin typeface="Angsana New" panose="02020603050405020304" pitchFamily="18" charset="-34"/>
                <a:cs typeface="Angsana New" panose="02020603050405020304" pitchFamily="18" charset="-34"/>
              </a:rPr>
              <a:t>1 = </a:t>
            </a:r>
            <a:r>
              <a:rPr lang="th-TH" sz="2400" dirty="0">
                <a:latin typeface="Angsana New" panose="02020603050405020304" pitchFamily="18" charset="-34"/>
                <a:cs typeface="Angsana New" panose="02020603050405020304" pitchFamily="18" charset="-34"/>
              </a:rPr>
              <a:t>ยังใช้ไม่ได้</a:t>
            </a:r>
          </a:p>
          <a:p>
            <a:pPr marL="0" indent="628650">
              <a:lnSpc>
                <a:spcPct val="100000"/>
              </a:lnSpc>
              <a:spcBef>
                <a:spcPts val="0"/>
              </a:spcBef>
              <a:buNone/>
            </a:pPr>
            <a:r>
              <a:rPr lang="en-US" sz="2400" dirty="0">
                <a:latin typeface="Angsana New" panose="02020603050405020304" pitchFamily="18" charset="-34"/>
                <a:cs typeface="Angsana New" panose="02020603050405020304" pitchFamily="18" charset="-34"/>
              </a:rPr>
              <a:t>2.2</a:t>
            </a:r>
            <a:r>
              <a:rPr lang="th-TH" sz="2400" dirty="0">
                <a:latin typeface="Angsana New" panose="02020603050405020304" pitchFamily="18" charset="-34"/>
                <a:cs typeface="Angsana New" panose="02020603050405020304" pitchFamily="18" charset="-34"/>
              </a:rPr>
              <a:t> มาตราส่วนประมาณค่า แบบกราฟิก (</a:t>
            </a:r>
            <a:r>
              <a:rPr lang="en-US" sz="2400" dirty="0">
                <a:latin typeface="Angsana New" panose="02020603050405020304" pitchFamily="18" charset="-34"/>
                <a:cs typeface="Angsana New" panose="02020603050405020304" pitchFamily="18" charset="-34"/>
              </a:rPr>
              <a:t>Graphic Rating Scale)</a:t>
            </a:r>
            <a:r>
              <a:rPr lang="th-TH" sz="2400" dirty="0">
                <a:latin typeface="Angsana New" panose="02020603050405020304" pitchFamily="18" charset="-34"/>
                <a:cs typeface="Angsana New" panose="02020603050405020304" pitchFamily="18" charset="-34"/>
              </a:rPr>
              <a:t> เป็นการแบ่งช่วงระดับพฤติกรรมของกลุ่มตัวอย่างที่ผู้วิจัยต้องการสังเกตลงบนแบบฟอร์ม หรือตารางที่ใช้ในการประเมิน เช่น มาตราวัดความเอาใจใส่ต่องานที่ได้รับมอบหมายของผู้เข้ารับการอบรมผู้ประกาศในกิจการวิทยุโทรทัศน์ พ.ศ. </a:t>
            </a:r>
            <a:r>
              <a:rPr lang="en-US" sz="2400" dirty="0">
                <a:latin typeface="Angsana New" panose="02020603050405020304" pitchFamily="18" charset="-34"/>
                <a:cs typeface="Angsana New" panose="02020603050405020304" pitchFamily="18" charset="-34"/>
              </a:rPr>
              <a:t>2557</a:t>
            </a:r>
          </a:p>
          <a:p>
            <a:pPr marL="0" indent="0">
              <a:buNone/>
            </a:pPr>
            <a:r>
              <a:rPr lang="th-TH" sz="2400" b="1" dirty="0">
                <a:latin typeface="Angsana New" panose="02020603050405020304" pitchFamily="18" charset="-34"/>
                <a:cs typeface="Angsana New" panose="02020603050405020304" pitchFamily="18" charset="-34"/>
              </a:rPr>
              <a:t>ตัวอย่างเรื่อง  </a:t>
            </a:r>
            <a:r>
              <a:rPr lang="th-TH" sz="2400" dirty="0">
                <a:latin typeface="Angsana New" panose="02020603050405020304" pitchFamily="18" charset="-34"/>
                <a:cs typeface="Angsana New" panose="02020603050405020304" pitchFamily="18" charset="-34"/>
              </a:rPr>
              <a:t>แบบประเมินคุณลักษณะความัสมฤทธิ์ผลในการเข้าอบรมผู้ประกาศ พ.ศ. </a:t>
            </a:r>
            <a:r>
              <a:rPr lang="en-US" sz="2400" dirty="0">
                <a:latin typeface="Angsana New" panose="02020603050405020304" pitchFamily="18" charset="-34"/>
                <a:cs typeface="Angsana New" panose="02020603050405020304" pitchFamily="18" charset="-34"/>
              </a:rPr>
              <a:t>2557</a:t>
            </a:r>
          </a:p>
          <a:p>
            <a:pPr marL="0" indent="0">
              <a:buNone/>
            </a:pPr>
            <a:r>
              <a:rPr lang="th-TH" sz="2400" b="1" dirty="0">
                <a:latin typeface="Angsana New" panose="02020603050405020304" pitchFamily="18" charset="-34"/>
                <a:cs typeface="Angsana New" panose="02020603050405020304" pitchFamily="18" charset="-34"/>
              </a:rPr>
              <a:t>คำชี้แจง </a:t>
            </a:r>
            <a:r>
              <a:rPr lang="en-US" sz="2400" dirty="0">
                <a:latin typeface="Angsana New" panose="02020603050405020304" pitchFamily="18" charset="-34"/>
                <a:cs typeface="Angsana New" panose="02020603050405020304" pitchFamily="18" charset="-34"/>
              </a:rPr>
              <a:t>:</a:t>
            </a:r>
            <a:r>
              <a:rPr lang="th-TH" sz="2400" dirty="0">
                <a:latin typeface="Angsana New" panose="02020603050405020304" pitchFamily="18" charset="-34"/>
                <a:cs typeface="Angsana New" panose="02020603050405020304" pitchFamily="18" charset="-34"/>
              </a:rPr>
              <a:t> โปรดกาเครื่องหมาย </a:t>
            </a:r>
            <a:r>
              <a:rPr lang="th-TH" sz="2400" dirty="0">
                <a:latin typeface="Angsana New" panose="02020603050405020304" pitchFamily="18" charset="-34"/>
                <a:cs typeface="Angsana New" panose="02020603050405020304" pitchFamily="18" charset="-34"/>
                <a:sym typeface="Wingdings" panose="05000000000000000000" pitchFamily="2" charset="2"/>
              </a:rPr>
              <a:t>ในช่องที่ระบุคุณลักษณะของผู้เข้ารับการอบรมผู้ประกาศ พ.ศ. </a:t>
            </a:r>
            <a:r>
              <a:rPr lang="en-US" sz="2400" dirty="0">
                <a:latin typeface="Angsana New" panose="02020603050405020304" pitchFamily="18" charset="-34"/>
                <a:cs typeface="Angsana New" panose="02020603050405020304" pitchFamily="18" charset="-34"/>
                <a:sym typeface="Wingdings" panose="05000000000000000000" pitchFamily="2" charset="2"/>
              </a:rPr>
              <a:t>2557</a:t>
            </a:r>
          </a:p>
          <a:p>
            <a:pPr marL="0" indent="0">
              <a:buNone/>
            </a:pP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ความเอาใจใส่ในงานที่ได้รับมอบหมาย</a:t>
            </a:r>
          </a:p>
          <a:p>
            <a:pPr marL="0" indent="0">
              <a:buNone/>
            </a:pPr>
            <a:endParaRPr lang="th-TH" sz="2400" dirty="0">
              <a:latin typeface="Angsana New" panose="02020603050405020304" pitchFamily="18" charset="-34"/>
              <a:cs typeface="Angsana New" panose="02020603050405020304" pitchFamily="18" charset="-34"/>
            </a:endParaRPr>
          </a:p>
          <a:p>
            <a:pPr marL="0" indent="342900">
              <a:buNone/>
            </a:pPr>
            <a:r>
              <a:rPr lang="th-TH" sz="2400" dirty="0">
                <a:latin typeface="Angsana New" panose="02020603050405020304" pitchFamily="18" charset="-34"/>
                <a:cs typeface="Angsana New" panose="02020603050405020304" pitchFamily="18" charset="-34"/>
              </a:rPr>
              <a:t>        เอาใจใส่มาก                                                                                                                ไม่เอาใจใส่เลย</a:t>
            </a:r>
          </a:p>
          <a:p>
            <a:pPr marL="0" indent="0">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ความพยายามใน</a:t>
            </a:r>
            <a:r>
              <a:rPr lang="th-TH" sz="2400" dirty="0" err="1">
                <a:latin typeface="Angsana New" panose="02020603050405020304" pitchFamily="18" charset="-34"/>
                <a:cs typeface="Angsana New" panose="02020603050405020304" pitchFamily="18" charset="-34"/>
              </a:rPr>
              <a:t>การทำ</a:t>
            </a:r>
            <a:r>
              <a:rPr lang="th-TH" sz="2400" dirty="0">
                <a:latin typeface="Angsana New" panose="02020603050405020304" pitchFamily="18" charset="-34"/>
                <a:cs typeface="Angsana New" panose="02020603050405020304" pitchFamily="18" charset="-34"/>
              </a:rPr>
              <a:t>กิจกรรมร่วมกันให้บรรลุผลสำเร็จ</a:t>
            </a:r>
          </a:p>
          <a:p>
            <a:pPr marL="0" indent="0">
              <a:buNone/>
            </a:pPr>
            <a:endParaRPr lang="th-TH" sz="2400" dirty="0">
              <a:latin typeface="Angsana New" panose="02020603050405020304" pitchFamily="18" charset="-34"/>
              <a:cs typeface="Angsana New" panose="02020603050405020304" pitchFamily="18" charset="-34"/>
            </a:endParaRPr>
          </a:p>
          <a:p>
            <a:pPr marL="0" indent="0">
              <a:buNone/>
            </a:pPr>
            <a:endParaRPr lang="th-TH" sz="2400" dirty="0">
              <a:latin typeface="Angsana New" panose="02020603050405020304" pitchFamily="18" charset="-34"/>
              <a:cs typeface="Angsana New" panose="02020603050405020304" pitchFamily="18" charset="-34"/>
            </a:endParaRPr>
          </a:p>
          <a:p>
            <a:pPr marL="0" indent="342900">
              <a:buNone/>
            </a:pPr>
            <a:endParaRPr lang="en-US" sz="24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3A19034F-6CDE-408B-AB46-D6FCAB0529D0}"/>
              </a:ext>
            </a:extLst>
          </p:cNvPr>
          <p:cNvGraphicFramePr>
            <a:graphicFrameLocks noGrp="1"/>
          </p:cNvGraphicFramePr>
          <p:nvPr/>
        </p:nvGraphicFramePr>
        <p:xfrm>
          <a:off x="1555750" y="4321782"/>
          <a:ext cx="8128000" cy="3708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3379972"/>
                    </a:ext>
                  </a:extLst>
                </a:gridCol>
                <a:gridCol w="1625600">
                  <a:extLst>
                    <a:ext uri="{9D8B030D-6E8A-4147-A177-3AD203B41FA5}">
                      <a16:colId xmlns:a16="http://schemas.microsoft.com/office/drawing/2014/main" val="914107463"/>
                    </a:ext>
                  </a:extLst>
                </a:gridCol>
                <a:gridCol w="1625600">
                  <a:extLst>
                    <a:ext uri="{9D8B030D-6E8A-4147-A177-3AD203B41FA5}">
                      <a16:colId xmlns:a16="http://schemas.microsoft.com/office/drawing/2014/main" val="4286615267"/>
                    </a:ext>
                  </a:extLst>
                </a:gridCol>
                <a:gridCol w="1625600">
                  <a:extLst>
                    <a:ext uri="{9D8B030D-6E8A-4147-A177-3AD203B41FA5}">
                      <a16:colId xmlns:a16="http://schemas.microsoft.com/office/drawing/2014/main" val="1558257582"/>
                    </a:ext>
                  </a:extLst>
                </a:gridCol>
                <a:gridCol w="1625600">
                  <a:extLst>
                    <a:ext uri="{9D8B030D-6E8A-4147-A177-3AD203B41FA5}">
                      <a16:colId xmlns:a16="http://schemas.microsoft.com/office/drawing/2014/main" val="1115757300"/>
                    </a:ext>
                  </a:extLst>
                </a:gridCol>
              </a:tblGrid>
              <a:tr h="370840">
                <a:tc>
                  <a:txBody>
                    <a:bodyPr/>
                    <a:lstStyle/>
                    <a:p>
                      <a:endParaRPr lang="en-US"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h-TH" sz="1600" dirty="0">
                          <a:solidFill>
                            <a:schemeClr val="tx1"/>
                          </a:solidFill>
                          <a:latin typeface="Angsana New" panose="02020603050405020304" pitchFamily="18" charset="-34"/>
                          <a:cs typeface="Angsana New" panose="02020603050405020304" pitchFamily="18" charset="-34"/>
                          <a:sym typeface="Wingdings" panose="05000000000000000000" pitchFamily="2" charset="2"/>
                        </a:rPr>
                        <a:t></a:t>
                      </a:r>
                      <a:endParaRPr lang="en-US" sz="1600" dirty="0">
                        <a:solidFill>
                          <a:schemeClr val="tx1"/>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553819"/>
                  </a:ext>
                </a:extLst>
              </a:tr>
            </a:tbl>
          </a:graphicData>
        </a:graphic>
      </p:graphicFrame>
      <p:graphicFrame>
        <p:nvGraphicFramePr>
          <p:cNvPr id="5" name="ตาราง 5">
            <a:extLst>
              <a:ext uri="{FF2B5EF4-FFF2-40B4-BE49-F238E27FC236}">
                <a16:creationId xmlns:a16="http://schemas.microsoft.com/office/drawing/2014/main" id="{EEA643E2-725C-4CCB-9B9A-E078A9087C12}"/>
              </a:ext>
            </a:extLst>
          </p:cNvPr>
          <p:cNvGraphicFramePr>
            <a:graphicFrameLocks noGrp="1"/>
          </p:cNvGraphicFramePr>
          <p:nvPr/>
        </p:nvGraphicFramePr>
        <p:xfrm>
          <a:off x="1555750" y="5634566"/>
          <a:ext cx="8128000" cy="3708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4227371456"/>
                    </a:ext>
                  </a:extLst>
                </a:gridCol>
                <a:gridCol w="1625600">
                  <a:extLst>
                    <a:ext uri="{9D8B030D-6E8A-4147-A177-3AD203B41FA5}">
                      <a16:colId xmlns:a16="http://schemas.microsoft.com/office/drawing/2014/main" val="463561339"/>
                    </a:ext>
                  </a:extLst>
                </a:gridCol>
                <a:gridCol w="1625600">
                  <a:extLst>
                    <a:ext uri="{9D8B030D-6E8A-4147-A177-3AD203B41FA5}">
                      <a16:colId xmlns:a16="http://schemas.microsoft.com/office/drawing/2014/main" val="3169383057"/>
                    </a:ext>
                  </a:extLst>
                </a:gridCol>
                <a:gridCol w="1625600">
                  <a:extLst>
                    <a:ext uri="{9D8B030D-6E8A-4147-A177-3AD203B41FA5}">
                      <a16:colId xmlns:a16="http://schemas.microsoft.com/office/drawing/2014/main" val="2899017470"/>
                    </a:ext>
                  </a:extLst>
                </a:gridCol>
                <a:gridCol w="1625600">
                  <a:extLst>
                    <a:ext uri="{9D8B030D-6E8A-4147-A177-3AD203B41FA5}">
                      <a16:colId xmlns:a16="http://schemas.microsoft.com/office/drawing/2014/main" val="2950125389"/>
                    </a:ext>
                  </a:extLst>
                </a:gridCol>
              </a:tblGrid>
              <a:tr h="370840">
                <a:tc>
                  <a:txBody>
                    <a:bodyPr/>
                    <a:lstStyle/>
                    <a:p>
                      <a:pPr algn="ctr"/>
                      <a:r>
                        <a:rPr lang="en-US" dirty="0">
                          <a:solidFill>
                            <a:schemeClr val="tx1"/>
                          </a:solidFill>
                          <a:sym typeface="Wingdings" panose="05000000000000000000" pitchFamily="2" charset="2"/>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5365139"/>
                  </a:ext>
                </a:extLst>
              </a:tr>
            </a:tbl>
          </a:graphicData>
        </a:graphic>
      </p:graphicFrame>
      <p:sp>
        <p:nvSpPr>
          <p:cNvPr id="9" name="กล่องข้อความ 8">
            <a:extLst>
              <a:ext uri="{FF2B5EF4-FFF2-40B4-BE49-F238E27FC236}">
                <a16:creationId xmlns:a16="http://schemas.microsoft.com/office/drawing/2014/main" id="{12121A8B-241E-4FC4-8558-09272EBE25F2}"/>
              </a:ext>
            </a:extLst>
          </p:cNvPr>
          <p:cNvSpPr txBox="1"/>
          <p:nvPr/>
        </p:nvSpPr>
        <p:spPr>
          <a:xfrm>
            <a:off x="1438275" y="6120109"/>
            <a:ext cx="8543925" cy="461665"/>
          </a:xfrm>
          <a:prstGeom prst="rect">
            <a:avLst/>
          </a:prstGeom>
          <a:noFill/>
        </p:spPr>
        <p:txBody>
          <a:bodyPr wrap="square" rtlCol="0">
            <a:spAutoFit/>
          </a:bodyPr>
          <a:lstStyle/>
          <a:p>
            <a:r>
              <a:rPr lang="th-TH" sz="2400" dirty="0">
                <a:latin typeface="Angsana New" panose="02020603050405020304" pitchFamily="18" charset="-34"/>
                <a:cs typeface="Angsana New" panose="02020603050405020304" pitchFamily="18" charset="-34"/>
              </a:rPr>
              <a:t>มีความพยายามสูงมาก                                                                                               มีความพยายามน้อย                                                         </a:t>
            </a:r>
            <a:endParaRPr lang="en-US"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787288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6DBDE7E2-3452-4CC9-B1E0-ACD560676DD3}"/>
              </a:ext>
            </a:extLst>
          </p:cNvPr>
          <p:cNvSpPr>
            <a:spLocks noGrp="1"/>
          </p:cNvSpPr>
          <p:nvPr>
            <p:ph idx="1"/>
          </p:nvPr>
        </p:nvSpPr>
        <p:spPr>
          <a:xfrm>
            <a:off x="590549" y="768350"/>
            <a:ext cx="11058525" cy="2574925"/>
          </a:xfrm>
        </p:spPr>
        <p:txBody>
          <a:bodyPr>
            <a:normAutofit/>
          </a:bodyPr>
          <a:lstStyle/>
          <a:p>
            <a:pPr marL="0" indent="571500">
              <a:buNone/>
            </a:pPr>
            <a:r>
              <a:rPr lang="en-US" sz="2400" dirty="0">
                <a:latin typeface="Angsana New" panose="02020603050405020304" pitchFamily="18" charset="-34"/>
                <a:cs typeface="Angsana New" panose="02020603050405020304" pitchFamily="18" charset="-34"/>
              </a:rPr>
              <a:t>2.3</a:t>
            </a:r>
            <a:r>
              <a:rPr lang="th-TH" sz="2400" dirty="0">
                <a:latin typeface="Angsana New" panose="02020603050405020304" pitchFamily="18" charset="-34"/>
                <a:cs typeface="Angsana New" panose="02020603050405020304" pitchFamily="18" charset="-34"/>
              </a:rPr>
              <a:t> มาตราส่วนประมาณค่าแบบบรรยาย (</a:t>
            </a:r>
            <a:r>
              <a:rPr lang="en-US" sz="2400" dirty="0">
                <a:latin typeface="Angsana New" panose="02020603050405020304" pitchFamily="18" charset="-34"/>
                <a:cs typeface="Angsana New" panose="02020603050405020304" pitchFamily="18" charset="-34"/>
              </a:rPr>
              <a:t>Descriptive Rating Scale)</a:t>
            </a:r>
            <a:r>
              <a:rPr lang="th-TH" sz="2400" dirty="0">
                <a:latin typeface="Angsana New" panose="02020603050405020304" pitchFamily="18" charset="-34"/>
                <a:cs typeface="Angsana New" panose="02020603050405020304" pitchFamily="18" charset="-34"/>
              </a:rPr>
              <a:t> แบบสังเกตประเภทนี้สร้างขึ้นมาเพื่อบันทึกคำบรรยายตามลักษณะที่ผู้วิจัยที่ผู้วิจัยสามารถสังเกตเห็น รับรู้ และเข้าใจได้ เช่น การบรรยายในชั้นเรียน การบรรยายในที่ประชุมหรือที่สาธารณะ เมื่อผู้วิจัยเริ่มทำการสังเกตลักษณะพฤติกรรมของผู้บรรยายระหว่างการบรรยาย จะทำการประเมินตามช่องประเมินที่กำหนดไว้ พร้อมทั้งบันทึกข้อมูลเพิ่มเติม</a:t>
            </a:r>
          </a:p>
          <a:p>
            <a:pPr marL="0" indent="0">
              <a:buNone/>
            </a:pPr>
            <a:r>
              <a:rPr lang="th-TH" sz="2400" b="1" dirty="0">
                <a:latin typeface="Angsana New" panose="02020603050405020304" pitchFamily="18" charset="-34"/>
                <a:cs typeface="Angsana New" panose="02020603050405020304" pitchFamily="18" charset="-34"/>
              </a:rPr>
              <a:t>ตัวอย่าง </a:t>
            </a:r>
            <a:r>
              <a:rPr lang="th-TH" sz="2400" dirty="0">
                <a:latin typeface="Angsana New" panose="02020603050405020304" pitchFamily="18" charset="-34"/>
                <a:cs typeface="Angsana New" panose="02020603050405020304" pitchFamily="18" charset="-34"/>
              </a:rPr>
              <a:t>การบรรยายเพื่อเผยแพร่งานวิจัย โดย ดร.วนิดา วาดีเจริญ</a:t>
            </a:r>
          </a:p>
          <a:p>
            <a:pPr marL="0" indent="0">
              <a:buNone/>
            </a:pPr>
            <a:r>
              <a:rPr lang="th-TH" sz="2400" b="1" dirty="0">
                <a:latin typeface="Angsana New" panose="02020603050405020304" pitchFamily="18" charset="-34"/>
                <a:cs typeface="Angsana New" panose="02020603050405020304" pitchFamily="18" charset="-34"/>
              </a:rPr>
              <a:t>คำชี้แจง </a:t>
            </a:r>
            <a:r>
              <a:rPr lang="en-US" sz="2400" dirty="0">
                <a:latin typeface="Angsana New" panose="02020603050405020304" pitchFamily="18" charset="-34"/>
                <a:cs typeface="Angsana New" panose="02020603050405020304" pitchFamily="18" charset="-34"/>
              </a:rPr>
              <a:t>:</a:t>
            </a:r>
            <a:r>
              <a:rPr lang="th-TH" sz="2400" dirty="0">
                <a:latin typeface="Angsana New" panose="02020603050405020304" pitchFamily="18" charset="-34"/>
                <a:cs typeface="Angsana New" panose="02020603050405020304" pitchFamily="18" charset="-34"/>
              </a:rPr>
              <a:t> โปรดกาเครื่องหมาย </a:t>
            </a:r>
            <a:r>
              <a:rPr lang="th-TH" sz="2400" dirty="0">
                <a:latin typeface="Angsana New" panose="02020603050405020304" pitchFamily="18" charset="-34"/>
                <a:cs typeface="Angsana New" panose="02020603050405020304" pitchFamily="18" charset="-34"/>
                <a:sym typeface="Wingdings" panose="05000000000000000000" pitchFamily="2" charset="2"/>
              </a:rPr>
              <a:t>ในช่องที่ระบุคุณลักษณะของ ดร.วนิดา วาดีเจริญ ผู้บรรยายเรื่องการลงทุนจากประเทศญี่ปุ่น</a:t>
            </a:r>
          </a:p>
        </p:txBody>
      </p:sp>
      <p:graphicFrame>
        <p:nvGraphicFramePr>
          <p:cNvPr id="4" name="ตาราง 4">
            <a:extLst>
              <a:ext uri="{FF2B5EF4-FFF2-40B4-BE49-F238E27FC236}">
                <a16:creationId xmlns:a16="http://schemas.microsoft.com/office/drawing/2014/main" id="{4B5170BD-824D-4E50-95C9-B62D45394375}"/>
              </a:ext>
            </a:extLst>
          </p:cNvPr>
          <p:cNvGraphicFramePr>
            <a:graphicFrameLocks noGrp="1"/>
          </p:cNvGraphicFramePr>
          <p:nvPr/>
        </p:nvGraphicFramePr>
        <p:xfrm>
          <a:off x="3219450" y="3114676"/>
          <a:ext cx="8267699" cy="3000375"/>
        </p:xfrm>
        <a:graphic>
          <a:graphicData uri="http://schemas.openxmlformats.org/drawingml/2006/table">
            <a:tbl>
              <a:tblPr firstRow="1" bandRow="1">
                <a:tableStyleId>{5C22544A-7EE6-4342-B048-85BDC9FD1C3A}</a:tableStyleId>
              </a:tblPr>
              <a:tblGrid>
                <a:gridCol w="3968109">
                  <a:extLst>
                    <a:ext uri="{9D8B030D-6E8A-4147-A177-3AD203B41FA5}">
                      <a16:colId xmlns:a16="http://schemas.microsoft.com/office/drawing/2014/main" val="1209513569"/>
                    </a:ext>
                  </a:extLst>
                </a:gridCol>
                <a:gridCol w="953313">
                  <a:extLst>
                    <a:ext uri="{9D8B030D-6E8A-4147-A177-3AD203B41FA5}">
                      <a16:colId xmlns:a16="http://schemas.microsoft.com/office/drawing/2014/main" val="3961438128"/>
                    </a:ext>
                  </a:extLst>
                </a:gridCol>
                <a:gridCol w="914601">
                  <a:extLst>
                    <a:ext uri="{9D8B030D-6E8A-4147-A177-3AD203B41FA5}">
                      <a16:colId xmlns:a16="http://schemas.microsoft.com/office/drawing/2014/main" val="177420417"/>
                    </a:ext>
                  </a:extLst>
                </a:gridCol>
                <a:gridCol w="798461">
                  <a:extLst>
                    <a:ext uri="{9D8B030D-6E8A-4147-A177-3AD203B41FA5}">
                      <a16:colId xmlns:a16="http://schemas.microsoft.com/office/drawing/2014/main" val="1631240658"/>
                    </a:ext>
                  </a:extLst>
                </a:gridCol>
                <a:gridCol w="854111">
                  <a:extLst>
                    <a:ext uri="{9D8B030D-6E8A-4147-A177-3AD203B41FA5}">
                      <a16:colId xmlns:a16="http://schemas.microsoft.com/office/drawing/2014/main" val="3400997076"/>
                    </a:ext>
                  </a:extLst>
                </a:gridCol>
                <a:gridCol w="779104">
                  <a:extLst>
                    <a:ext uri="{9D8B030D-6E8A-4147-A177-3AD203B41FA5}">
                      <a16:colId xmlns:a16="http://schemas.microsoft.com/office/drawing/2014/main" val="3456683303"/>
                    </a:ext>
                  </a:extLst>
                </a:gridCol>
              </a:tblGrid>
              <a:tr h="428625">
                <a:tc>
                  <a:txBody>
                    <a:bodyPr/>
                    <a:lstStyle/>
                    <a:p>
                      <a:pPr algn="ctr"/>
                      <a:r>
                        <a:rPr lang="th-TH" dirty="0">
                          <a:latin typeface="Angsana New" panose="02020603050405020304" pitchFamily="18" charset="-34"/>
                          <a:cs typeface="Angsana New" panose="02020603050405020304" pitchFamily="18" charset="-34"/>
                        </a:rPr>
                        <a:t>ลักษณะพฤติกรรม</a:t>
                      </a:r>
                      <a:endParaRPr lang="en-US" dirty="0">
                        <a:latin typeface="Angsana New" panose="02020603050405020304" pitchFamily="18" charset="-34"/>
                        <a:cs typeface="Angsana New" panose="02020603050405020304" pitchFamily="18" charset="-34"/>
                      </a:endParaRPr>
                    </a:p>
                  </a:txBody>
                  <a:tcPr/>
                </a:tc>
                <a:tc>
                  <a:txBody>
                    <a:bodyPr/>
                    <a:lstStyle/>
                    <a:p>
                      <a:pPr algn="ctr"/>
                      <a:r>
                        <a:rPr lang="th-TH" dirty="0">
                          <a:latin typeface="Angsana New" panose="02020603050405020304" pitchFamily="18" charset="-34"/>
                          <a:cs typeface="Angsana New" panose="02020603050405020304" pitchFamily="18" charset="-34"/>
                        </a:rPr>
                        <a:t>ไม่เคย</a:t>
                      </a:r>
                      <a:endParaRPr lang="en-US" dirty="0">
                        <a:latin typeface="Angsana New" panose="02020603050405020304" pitchFamily="18" charset="-34"/>
                        <a:cs typeface="Angsana New" panose="02020603050405020304" pitchFamily="18" charset="-34"/>
                      </a:endParaRPr>
                    </a:p>
                  </a:txBody>
                  <a:tcPr/>
                </a:tc>
                <a:tc>
                  <a:txBody>
                    <a:bodyPr/>
                    <a:lstStyle/>
                    <a:p>
                      <a:pPr algn="ctr"/>
                      <a:r>
                        <a:rPr lang="th-TH" dirty="0">
                          <a:latin typeface="Angsana New" panose="02020603050405020304" pitchFamily="18" charset="-34"/>
                          <a:cs typeface="Angsana New" panose="02020603050405020304" pitchFamily="18" charset="-34"/>
                        </a:rPr>
                        <a:t>นาน ๆ ครั้ง</a:t>
                      </a:r>
                      <a:endParaRPr lang="en-US" dirty="0">
                        <a:latin typeface="Angsana New" panose="02020603050405020304" pitchFamily="18" charset="-34"/>
                        <a:cs typeface="Angsana New" panose="02020603050405020304" pitchFamily="18" charset="-34"/>
                      </a:endParaRPr>
                    </a:p>
                  </a:txBody>
                  <a:tcPr/>
                </a:tc>
                <a:tc>
                  <a:txBody>
                    <a:bodyPr/>
                    <a:lstStyle/>
                    <a:p>
                      <a:pPr algn="ctr"/>
                      <a:r>
                        <a:rPr lang="th-TH" dirty="0">
                          <a:latin typeface="Angsana New" panose="02020603050405020304" pitchFamily="18" charset="-34"/>
                          <a:cs typeface="Angsana New" panose="02020603050405020304" pitchFamily="18" charset="-34"/>
                        </a:rPr>
                        <a:t>บางครั้ง</a:t>
                      </a:r>
                      <a:endParaRPr lang="en-US" dirty="0">
                        <a:latin typeface="Angsana New" panose="02020603050405020304" pitchFamily="18" charset="-34"/>
                        <a:cs typeface="Angsana New" panose="02020603050405020304" pitchFamily="18" charset="-34"/>
                      </a:endParaRPr>
                    </a:p>
                  </a:txBody>
                  <a:tcPr/>
                </a:tc>
                <a:tc>
                  <a:txBody>
                    <a:bodyPr/>
                    <a:lstStyle/>
                    <a:p>
                      <a:pPr algn="ctr"/>
                      <a:r>
                        <a:rPr lang="th-TH" dirty="0">
                          <a:latin typeface="Angsana New" panose="02020603050405020304" pitchFamily="18" charset="-34"/>
                          <a:cs typeface="Angsana New" panose="02020603050405020304" pitchFamily="18" charset="-34"/>
                        </a:rPr>
                        <a:t>บ่อยครั้ง</a:t>
                      </a:r>
                      <a:endParaRPr lang="en-US" dirty="0">
                        <a:latin typeface="Angsana New" panose="02020603050405020304" pitchFamily="18" charset="-34"/>
                        <a:cs typeface="Angsana New" panose="02020603050405020304" pitchFamily="18" charset="-34"/>
                      </a:endParaRPr>
                    </a:p>
                  </a:txBody>
                  <a:tcPr/>
                </a:tc>
                <a:tc>
                  <a:txBody>
                    <a:bodyPr/>
                    <a:lstStyle/>
                    <a:p>
                      <a:pPr algn="ctr"/>
                      <a:r>
                        <a:rPr lang="th-TH" dirty="0">
                          <a:latin typeface="Angsana New" panose="02020603050405020304" pitchFamily="18" charset="-34"/>
                          <a:cs typeface="Angsana New" panose="02020603050405020304" pitchFamily="18" charset="-34"/>
                        </a:rPr>
                        <a:t>เสมอ</a:t>
                      </a:r>
                      <a:endParaRPr lang="en-US"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529364340"/>
                  </a:ext>
                </a:extLst>
              </a:tr>
              <a:tr h="428625">
                <a:tc>
                  <a:txBody>
                    <a:bodyPr/>
                    <a:lstStyle/>
                    <a:p>
                      <a:pPr marL="171450" indent="-171450">
                        <a:buAutoNum type="arabicPeriod"/>
                      </a:pPr>
                      <a:r>
                        <a:rPr lang="th-TH" dirty="0">
                          <a:latin typeface="Angsana New" panose="02020603050405020304" pitchFamily="18" charset="-34"/>
                          <a:cs typeface="Angsana New" panose="02020603050405020304" pitchFamily="18" charset="-34"/>
                        </a:rPr>
                        <a:t>เข้าบรรยายตรงเวลา</a:t>
                      </a:r>
                      <a:endParaRPr lang="en-US" dirty="0">
                        <a:latin typeface="Angsana New" panose="02020603050405020304" pitchFamily="18" charset="-34"/>
                        <a:cs typeface="Angsana New" panose="02020603050405020304" pitchFamily="18" charset="-34"/>
                      </a:endParaRPr>
                    </a:p>
                  </a:txBody>
                  <a:tcPr/>
                </a:tc>
                <a:tc>
                  <a:txBody>
                    <a:bodyPr/>
                    <a:lstStyle/>
                    <a:p>
                      <a:endParaRPr lang="en-US" dirty="0">
                        <a:latin typeface="Angsana New" panose="02020603050405020304" pitchFamily="18" charset="-34"/>
                        <a:cs typeface="Angsana New" panose="02020603050405020304" pitchFamily="18" charset="-34"/>
                      </a:endParaRPr>
                    </a:p>
                  </a:txBody>
                  <a:tcPr/>
                </a:tc>
                <a:tc>
                  <a:txBody>
                    <a:bodyPr/>
                    <a:lstStyle/>
                    <a:p>
                      <a:endParaRPr lang="en-US" dirty="0">
                        <a:latin typeface="Angsana New" panose="02020603050405020304" pitchFamily="18" charset="-34"/>
                        <a:cs typeface="Angsana New" panose="02020603050405020304" pitchFamily="18" charset="-34"/>
                      </a:endParaRPr>
                    </a:p>
                  </a:txBody>
                  <a:tcPr/>
                </a:tc>
                <a:tc>
                  <a:txBody>
                    <a:bodyPr/>
                    <a:lstStyle/>
                    <a:p>
                      <a:endParaRPr lang="en-US" dirty="0">
                        <a:latin typeface="Angsana New" panose="02020603050405020304" pitchFamily="18" charset="-34"/>
                        <a:cs typeface="Angsana New" panose="02020603050405020304" pitchFamily="18" charset="-34"/>
                      </a:endParaRPr>
                    </a:p>
                  </a:txBody>
                  <a:tcPr/>
                </a:tc>
                <a:tc>
                  <a:txBody>
                    <a:bodyPr/>
                    <a:lstStyle/>
                    <a:p>
                      <a:pPr algn="ctr"/>
                      <a:endParaRPr lang="en-US" dirty="0">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800" dirty="0">
                          <a:solidFill>
                            <a:schemeClr val="tx1"/>
                          </a:solidFill>
                          <a:latin typeface="Angsana New" panose="02020603050405020304" pitchFamily="18" charset="-34"/>
                          <a:cs typeface="Angsana New" panose="02020603050405020304" pitchFamily="18" charset="-34"/>
                          <a:sym typeface="Wingdings" panose="05000000000000000000" pitchFamily="2" charset="2"/>
                        </a:rPr>
                        <a:t></a:t>
                      </a:r>
                      <a:endParaRPr lang="en-US" sz="1800" dirty="0">
                        <a:solidFill>
                          <a:schemeClr val="tx1"/>
                        </a:solidFill>
                      </a:endParaRPr>
                    </a:p>
                  </a:txBody>
                  <a:tcPr/>
                </a:tc>
                <a:extLst>
                  <a:ext uri="{0D108BD9-81ED-4DB2-BD59-A6C34878D82A}">
                    <a16:rowId xmlns:a16="http://schemas.microsoft.com/office/drawing/2014/main" val="4204328663"/>
                  </a:ext>
                </a:extLst>
              </a:tr>
              <a:tr h="428625">
                <a:tc>
                  <a:txBody>
                    <a:bodyPr/>
                    <a:lstStyle/>
                    <a:p>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การแต่งกายสุภาพ</a:t>
                      </a:r>
                      <a:endParaRPr lang="en-US" dirty="0">
                        <a:latin typeface="Angsana New" panose="02020603050405020304" pitchFamily="18" charset="-34"/>
                        <a:cs typeface="Angsana New" panose="02020603050405020304" pitchFamily="18" charset="-34"/>
                      </a:endParaRPr>
                    </a:p>
                  </a:txBody>
                  <a:tcPr/>
                </a:tc>
                <a:tc>
                  <a:txBody>
                    <a:bodyPr/>
                    <a:lstStyle/>
                    <a:p>
                      <a:endParaRPr lang="en-US">
                        <a:latin typeface="Angsana New" panose="02020603050405020304" pitchFamily="18" charset="-34"/>
                        <a:cs typeface="Angsana New" panose="02020603050405020304" pitchFamily="18" charset="-34"/>
                      </a:endParaRPr>
                    </a:p>
                  </a:txBody>
                  <a:tcPr/>
                </a:tc>
                <a:tc>
                  <a:txBody>
                    <a:bodyPr/>
                    <a:lstStyle/>
                    <a:p>
                      <a:endParaRPr lang="en-US">
                        <a:latin typeface="Angsana New" panose="02020603050405020304" pitchFamily="18" charset="-34"/>
                        <a:cs typeface="Angsana New" panose="02020603050405020304" pitchFamily="18" charset="-34"/>
                      </a:endParaRPr>
                    </a:p>
                  </a:txBody>
                  <a:tcPr/>
                </a:tc>
                <a:tc>
                  <a:txBody>
                    <a:bodyPr/>
                    <a:lstStyle/>
                    <a:p>
                      <a:endParaRPr lang="en-US">
                        <a:latin typeface="Angsana New" panose="02020603050405020304" pitchFamily="18" charset="-34"/>
                        <a:cs typeface="Angsana New" panose="02020603050405020304" pitchFamily="18" charset="-34"/>
                      </a:endParaRPr>
                    </a:p>
                  </a:txBody>
                  <a:tcPr/>
                </a:tc>
                <a:tc>
                  <a:txBody>
                    <a:bodyPr/>
                    <a:lstStyle/>
                    <a:p>
                      <a:pPr algn="ctr"/>
                      <a:endParaRPr lang="en-US" dirty="0">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800" dirty="0">
                          <a:solidFill>
                            <a:schemeClr val="tx1"/>
                          </a:solidFill>
                          <a:latin typeface="Angsana New" panose="02020603050405020304" pitchFamily="18" charset="-34"/>
                          <a:cs typeface="Angsana New" panose="02020603050405020304" pitchFamily="18" charset="-34"/>
                          <a:sym typeface="Wingdings" panose="05000000000000000000" pitchFamily="2" charset="2"/>
                        </a:rPr>
                        <a:t></a:t>
                      </a:r>
                      <a:endParaRPr lang="en-US" sz="1800" dirty="0">
                        <a:solidFill>
                          <a:schemeClr val="tx1"/>
                        </a:solidFill>
                      </a:endParaRPr>
                    </a:p>
                  </a:txBody>
                  <a:tcPr/>
                </a:tc>
                <a:extLst>
                  <a:ext uri="{0D108BD9-81ED-4DB2-BD59-A6C34878D82A}">
                    <a16:rowId xmlns:a16="http://schemas.microsoft.com/office/drawing/2014/main" val="864260689"/>
                  </a:ext>
                </a:extLst>
              </a:tr>
              <a:tr h="428625">
                <a:tc>
                  <a:txBody>
                    <a:bodyPr/>
                    <a:lstStyle/>
                    <a:p>
                      <a:r>
                        <a:rPr lang="en-US" dirty="0">
                          <a:latin typeface="Angsana New" panose="02020603050405020304" pitchFamily="18" charset="-34"/>
                          <a:cs typeface="Angsana New" panose="02020603050405020304" pitchFamily="18" charset="-34"/>
                        </a:rPr>
                        <a:t>3. </a:t>
                      </a:r>
                      <a:r>
                        <a:rPr lang="th-TH" dirty="0">
                          <a:latin typeface="Angsana New" panose="02020603050405020304" pitchFamily="18" charset="-34"/>
                          <a:cs typeface="Angsana New" panose="02020603050405020304" pitchFamily="18" charset="-34"/>
                        </a:rPr>
                        <a:t>การใช้คำพูดไม่สุภาพ</a:t>
                      </a:r>
                      <a:endParaRPr lang="en-US" dirty="0">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800" dirty="0">
                          <a:solidFill>
                            <a:schemeClr val="tx1"/>
                          </a:solidFill>
                          <a:latin typeface="Angsana New" panose="02020603050405020304" pitchFamily="18" charset="-34"/>
                          <a:cs typeface="Angsana New" panose="02020603050405020304" pitchFamily="18" charset="-34"/>
                          <a:sym typeface="Wingdings" panose="05000000000000000000" pitchFamily="2" charset="2"/>
                        </a:rPr>
                        <a:t></a:t>
                      </a:r>
                      <a:endParaRPr lang="en-US" sz="1800" dirty="0">
                        <a:solidFill>
                          <a:schemeClr val="tx1"/>
                        </a:solidFill>
                      </a:endParaRPr>
                    </a:p>
                  </a:txBody>
                  <a:tcPr/>
                </a:tc>
                <a:tc>
                  <a:txBody>
                    <a:bodyPr/>
                    <a:lstStyle/>
                    <a:p>
                      <a:endParaRPr lang="en-US">
                        <a:latin typeface="Angsana New" panose="02020603050405020304" pitchFamily="18" charset="-34"/>
                        <a:cs typeface="Angsana New" panose="02020603050405020304" pitchFamily="18" charset="-34"/>
                      </a:endParaRPr>
                    </a:p>
                  </a:txBody>
                  <a:tcPr/>
                </a:tc>
                <a:tc>
                  <a:txBody>
                    <a:bodyPr/>
                    <a:lstStyle/>
                    <a:p>
                      <a:endParaRPr lang="en-US">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endParaRPr>
                    </a:p>
                  </a:txBody>
                  <a:tcPr/>
                </a:tc>
                <a:tc>
                  <a:txBody>
                    <a:bodyPr/>
                    <a:lstStyle/>
                    <a:p>
                      <a:pPr algn="ct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677343207"/>
                  </a:ext>
                </a:extLst>
              </a:tr>
              <a:tr h="428625">
                <a:tc>
                  <a:txBody>
                    <a:bodyPr/>
                    <a:lstStyle/>
                    <a:p>
                      <a:r>
                        <a:rPr lang="en-US" dirty="0">
                          <a:latin typeface="Angsana New" panose="02020603050405020304" pitchFamily="18" charset="-34"/>
                          <a:cs typeface="Angsana New" panose="02020603050405020304" pitchFamily="18" charset="-34"/>
                        </a:rPr>
                        <a:t>4.</a:t>
                      </a:r>
                      <a:r>
                        <a:rPr lang="th-TH" dirty="0">
                          <a:latin typeface="Angsana New" panose="02020603050405020304" pitchFamily="18" charset="-34"/>
                          <a:cs typeface="Angsana New" panose="02020603050405020304" pitchFamily="18" charset="-34"/>
                        </a:rPr>
                        <a:t> มีการซักถามปัญหาระหว่างการบรรยาย</a:t>
                      </a:r>
                      <a:endParaRPr lang="en-US" dirty="0">
                        <a:latin typeface="Angsana New" panose="02020603050405020304" pitchFamily="18" charset="-34"/>
                        <a:cs typeface="Angsana New" panose="02020603050405020304" pitchFamily="18" charset="-34"/>
                      </a:endParaRPr>
                    </a:p>
                  </a:txBody>
                  <a:tcPr/>
                </a:tc>
                <a:tc>
                  <a:txBody>
                    <a:bodyPr/>
                    <a:lstStyle/>
                    <a:p>
                      <a:pPr algn="ctr"/>
                      <a:endParaRPr lang="en-US" dirty="0">
                        <a:latin typeface="Angsana New" panose="02020603050405020304" pitchFamily="18" charset="-34"/>
                        <a:cs typeface="Angsana New" panose="02020603050405020304" pitchFamily="18" charset="-34"/>
                      </a:endParaRPr>
                    </a:p>
                  </a:txBody>
                  <a:tcPr/>
                </a:tc>
                <a:tc>
                  <a:txBody>
                    <a:bodyPr/>
                    <a:lstStyle/>
                    <a:p>
                      <a:endParaRPr lang="en-US">
                        <a:latin typeface="Angsana New" panose="02020603050405020304" pitchFamily="18" charset="-34"/>
                        <a:cs typeface="Angsana New" panose="02020603050405020304" pitchFamily="18" charset="-34"/>
                      </a:endParaRPr>
                    </a:p>
                  </a:txBody>
                  <a:tcPr/>
                </a:tc>
                <a:tc>
                  <a:txBody>
                    <a:bodyPr/>
                    <a:lstStyle/>
                    <a:p>
                      <a:endParaRPr lang="en-US">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800" dirty="0">
                          <a:solidFill>
                            <a:schemeClr val="tx1"/>
                          </a:solidFill>
                          <a:latin typeface="Angsana New" panose="02020603050405020304" pitchFamily="18" charset="-34"/>
                          <a:cs typeface="Angsana New" panose="02020603050405020304" pitchFamily="18" charset="-34"/>
                          <a:sym typeface="Wingdings" panose="05000000000000000000" pitchFamily="2" charset="2"/>
                        </a:rPr>
                        <a:t></a:t>
                      </a:r>
                      <a:endParaRPr lang="en-US" sz="1800" dirty="0">
                        <a:solidFill>
                          <a:schemeClr val="tx1"/>
                        </a:solidFill>
                      </a:endParaRPr>
                    </a:p>
                  </a:txBody>
                  <a:tcPr/>
                </a:tc>
                <a:tc>
                  <a:txBody>
                    <a:bodyPr/>
                    <a:lstStyle/>
                    <a:p>
                      <a:pPr algn="ct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740972286"/>
                  </a:ext>
                </a:extLst>
              </a:tr>
              <a:tr h="428625">
                <a:tc>
                  <a:txBody>
                    <a:bodyPr/>
                    <a:lstStyle/>
                    <a:p>
                      <a:r>
                        <a:rPr lang="en-US" dirty="0">
                          <a:latin typeface="Angsana New" panose="02020603050405020304" pitchFamily="18" charset="-34"/>
                          <a:cs typeface="Angsana New" panose="02020603050405020304" pitchFamily="18" charset="-34"/>
                        </a:rPr>
                        <a:t>5.</a:t>
                      </a:r>
                      <a:r>
                        <a:rPr lang="th-TH" dirty="0">
                          <a:latin typeface="Angsana New" panose="02020603050405020304" pitchFamily="18" charset="-34"/>
                          <a:cs typeface="Angsana New" panose="02020603050405020304" pitchFamily="18" charset="-34"/>
                        </a:rPr>
                        <a:t> เปิดโอกาสให้ผู้รับฟังการบรรยายร่วมแสดงความคิดเห็น</a:t>
                      </a:r>
                      <a:endParaRPr lang="en-US" dirty="0">
                        <a:latin typeface="Angsana New" panose="02020603050405020304" pitchFamily="18" charset="-34"/>
                        <a:cs typeface="Angsana New" panose="02020603050405020304" pitchFamily="18" charset="-34"/>
                      </a:endParaRPr>
                    </a:p>
                  </a:txBody>
                  <a:tcPr/>
                </a:tc>
                <a:tc>
                  <a:txBody>
                    <a:bodyPr/>
                    <a:lstStyle/>
                    <a:p>
                      <a:endParaRPr lang="en-US">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800" dirty="0">
                          <a:solidFill>
                            <a:schemeClr val="tx1"/>
                          </a:solidFill>
                          <a:latin typeface="Angsana New" panose="02020603050405020304" pitchFamily="18" charset="-34"/>
                          <a:cs typeface="Angsana New" panose="02020603050405020304" pitchFamily="18" charset="-34"/>
                          <a:sym typeface="Wingdings" panose="05000000000000000000" pitchFamily="2" charset="2"/>
                        </a:rPr>
                        <a:t></a:t>
                      </a:r>
                      <a:endParaRPr lang="en-US" sz="1800" dirty="0">
                        <a:solidFill>
                          <a:schemeClr val="tx1"/>
                        </a:solidFill>
                      </a:endParaRPr>
                    </a:p>
                  </a:txBody>
                  <a:tcPr/>
                </a:tc>
                <a:tc>
                  <a:txBody>
                    <a:bodyPr/>
                    <a:lstStyle/>
                    <a:p>
                      <a:endParaRPr lang="en-US">
                        <a:latin typeface="Angsana New" panose="02020603050405020304" pitchFamily="18" charset="-34"/>
                        <a:cs typeface="Angsana New" panose="02020603050405020304" pitchFamily="18" charset="-34"/>
                      </a:endParaRPr>
                    </a:p>
                  </a:txBody>
                  <a:tcPr/>
                </a:tc>
                <a:tc>
                  <a:txBody>
                    <a:bodyPr/>
                    <a:lstStyle/>
                    <a:p>
                      <a:pPr algn="ctr"/>
                      <a:endParaRPr lang="en-US" dirty="0">
                        <a:latin typeface="Angsana New" panose="02020603050405020304" pitchFamily="18" charset="-34"/>
                        <a:cs typeface="Angsana New" panose="02020603050405020304" pitchFamily="18" charset="-34"/>
                      </a:endParaRPr>
                    </a:p>
                  </a:txBody>
                  <a:tcPr/>
                </a:tc>
                <a:tc>
                  <a:txBody>
                    <a:bodyPr/>
                    <a:lstStyle/>
                    <a:p>
                      <a:pPr algn="ct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175748508"/>
                  </a:ext>
                </a:extLst>
              </a:tr>
              <a:tr h="428625">
                <a:tc>
                  <a:txBody>
                    <a:bodyPr/>
                    <a:lstStyle/>
                    <a:p>
                      <a:r>
                        <a:rPr lang="en-US" dirty="0">
                          <a:latin typeface="Angsana New" panose="02020603050405020304" pitchFamily="18" charset="-34"/>
                          <a:cs typeface="Angsana New" panose="02020603050405020304" pitchFamily="18" charset="-34"/>
                        </a:rPr>
                        <a:t>6.</a:t>
                      </a:r>
                      <a:r>
                        <a:rPr lang="th-TH" dirty="0">
                          <a:latin typeface="Angsana New" panose="02020603050405020304" pitchFamily="18" charset="-34"/>
                          <a:cs typeface="Angsana New" panose="02020603050405020304" pitchFamily="18" charset="-34"/>
                        </a:rPr>
                        <a:t> มีข้อเสนอแนะ เพื่อนำไปใช้ประโยชน์</a:t>
                      </a:r>
                      <a:endParaRPr lang="en-US" dirty="0">
                        <a:latin typeface="Angsana New" panose="02020603050405020304" pitchFamily="18" charset="-34"/>
                        <a:cs typeface="Angsana New" panose="02020603050405020304" pitchFamily="18" charset="-34"/>
                      </a:endParaRPr>
                    </a:p>
                  </a:txBody>
                  <a:tcPr/>
                </a:tc>
                <a:tc>
                  <a:txBody>
                    <a:bodyPr/>
                    <a:lstStyle/>
                    <a:p>
                      <a:endParaRPr lang="en-US">
                        <a:latin typeface="Angsana New" panose="02020603050405020304" pitchFamily="18" charset="-34"/>
                        <a:cs typeface="Angsana New" panose="02020603050405020304" pitchFamily="18" charset="-34"/>
                      </a:endParaRPr>
                    </a:p>
                  </a:txBody>
                  <a:tcPr/>
                </a:tc>
                <a:tc>
                  <a:txBody>
                    <a:bodyPr/>
                    <a:lstStyle/>
                    <a:p>
                      <a:endParaRPr lang="en-US">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800" dirty="0">
                          <a:solidFill>
                            <a:schemeClr val="tx1"/>
                          </a:solidFill>
                          <a:latin typeface="Angsana New" panose="02020603050405020304" pitchFamily="18" charset="-34"/>
                          <a:cs typeface="Angsana New" panose="02020603050405020304" pitchFamily="18" charset="-34"/>
                          <a:sym typeface="Wingdings" panose="05000000000000000000" pitchFamily="2" charset="2"/>
                        </a:rPr>
                        <a:t></a:t>
                      </a:r>
                      <a:endParaRPr lang="en-US" sz="1800" dirty="0">
                        <a:solidFill>
                          <a:schemeClr val="tx1"/>
                        </a:solidFill>
                      </a:endParaRPr>
                    </a:p>
                  </a:txBody>
                  <a:tcPr/>
                </a:tc>
                <a:tc>
                  <a:txBody>
                    <a:bodyPr/>
                    <a:lstStyle/>
                    <a:p>
                      <a:pPr algn="ctr"/>
                      <a:endParaRPr lang="en-US" dirty="0">
                        <a:latin typeface="Angsana New" panose="02020603050405020304" pitchFamily="18" charset="-34"/>
                        <a:cs typeface="Angsana New" panose="02020603050405020304" pitchFamily="18" charset="-34"/>
                      </a:endParaRPr>
                    </a:p>
                  </a:txBody>
                  <a:tcPr/>
                </a:tc>
                <a:tc>
                  <a:txBody>
                    <a:bodyPr/>
                    <a:lstStyle/>
                    <a:p>
                      <a:pPr algn="ct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400438322"/>
                  </a:ext>
                </a:extLst>
              </a:tr>
            </a:tbl>
          </a:graphicData>
        </a:graphic>
      </p:graphicFrame>
      <p:pic>
        <p:nvPicPr>
          <p:cNvPr id="2050" name="Picture 2" descr="ผศ.ดร.วนิดา วาดีเจริญ เป็นวิทยากรบรรยายในงานประชุมวิชาการระดับนานาชาติ ณ  Poona College of Arts ประเทศอินเดีย:สถาบันเทคโนโลยีไทย-ญี่ปุ่น">
            <a:extLst>
              <a:ext uri="{FF2B5EF4-FFF2-40B4-BE49-F238E27FC236}">
                <a16:creationId xmlns:a16="http://schemas.microsoft.com/office/drawing/2014/main" id="{632857DD-2266-48D4-B4CB-50752A041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49" y="3158354"/>
            <a:ext cx="2533652" cy="33823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487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93462DE4-95A9-4C98-9C4D-64BBFCB0298F}"/>
              </a:ext>
            </a:extLst>
          </p:cNvPr>
          <p:cNvSpPr>
            <a:spLocks noGrp="1"/>
          </p:cNvSpPr>
          <p:nvPr>
            <p:ph idx="1"/>
          </p:nvPr>
        </p:nvSpPr>
        <p:spPr>
          <a:xfrm>
            <a:off x="742949" y="390525"/>
            <a:ext cx="10696576" cy="1924050"/>
          </a:xfrm>
        </p:spPr>
        <p:txBody>
          <a:bodyPr>
            <a:normAutofit fontScale="92500" lnSpcReduction="10000"/>
          </a:bodyPr>
          <a:lstStyle/>
          <a:p>
            <a:pPr marL="0" indent="457200">
              <a:buNone/>
            </a:pPr>
            <a:r>
              <a:rPr lang="th-TH" sz="2400" dirty="0">
                <a:latin typeface="Angsana New" panose="02020603050405020304" pitchFamily="18" charset="-34"/>
                <a:cs typeface="Angsana New" panose="02020603050405020304" pitchFamily="18" charset="-34"/>
              </a:rPr>
              <a:t>อย่างไรก็ตาม การนำแบบสังเกตเข้ามาใช้ในการเก็บรวบรวมข้อมูลการวิจัย ยังมีข้อจำกัดในบางกรณี เช่น เหตุการณ์บางอย่างอาจเกิดขึ้นพร้อม ๆ กัน ทำให้ผู้สังเกตไม่สามารถบันทึกข้อมูลได้ทัน ทำให้พลาดอีกเหตุการณ์หนึ่งไป เช่น ในระหว่างที่ ดร.วนิดา วาดีเจริญ ผู้บรรยายกำลังสรุปผลแนวโน้มการลงทุนของประเทศญี่ปุ่นในอุตสาหกรรมไทย เพื่อการนำไปใช้ประโยชน์ ทันใดนั้นก็มีผู้แสดงความคิดเห็นโต้แย้งว่า บริษัทสัญชาติญี่ปุ่นขณะที่กำลังย้ายฐานการผลิตไปยังประเทศเพื่อนบ้านของไทย เกิดข้อคิดเห็นที่ขัดแย้งระหว่างผู้ฟังและผู้บรรยาย ส่งผลให้ผู้สังเกตไม่สามารถจดบันทึกทั้ง </a:t>
            </a: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เหตการณ์ได้ทัน</a:t>
            </a:r>
          </a:p>
          <a:p>
            <a:pPr marL="0" indent="0">
              <a:buNone/>
            </a:pPr>
            <a:r>
              <a:rPr lang="th-TH" sz="2400" b="1" dirty="0">
                <a:latin typeface="Angsana New" panose="02020603050405020304" pitchFamily="18" charset="-34"/>
                <a:cs typeface="Angsana New" panose="02020603050405020304" pitchFamily="18" charset="-34"/>
              </a:rPr>
              <a:t>ตาราง</a:t>
            </a:r>
            <a:r>
              <a:rPr lang="en-US" sz="2400" b="1"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ข้อดีและข้อเสียของการใช้แบบสังเกตในการเก็บข้อมูลวิจัย </a:t>
            </a:r>
            <a:endParaRPr lang="en-US" sz="24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CE7FDCCE-68E0-4404-A5AB-8B176071CEEB}"/>
              </a:ext>
            </a:extLst>
          </p:cNvPr>
          <p:cNvGraphicFramePr>
            <a:graphicFrameLocks noGrp="1"/>
          </p:cNvGraphicFramePr>
          <p:nvPr/>
        </p:nvGraphicFramePr>
        <p:xfrm>
          <a:off x="847726" y="2314575"/>
          <a:ext cx="10467974" cy="3735715"/>
        </p:xfrm>
        <a:graphic>
          <a:graphicData uri="http://schemas.openxmlformats.org/drawingml/2006/table">
            <a:tbl>
              <a:tblPr firstRow="1" bandRow="1">
                <a:tableStyleId>{69CF1AB2-1976-4502-BF36-3FF5EA218861}</a:tableStyleId>
              </a:tblPr>
              <a:tblGrid>
                <a:gridCol w="5233987">
                  <a:extLst>
                    <a:ext uri="{9D8B030D-6E8A-4147-A177-3AD203B41FA5}">
                      <a16:colId xmlns:a16="http://schemas.microsoft.com/office/drawing/2014/main" val="1332729179"/>
                    </a:ext>
                  </a:extLst>
                </a:gridCol>
                <a:gridCol w="5233987">
                  <a:extLst>
                    <a:ext uri="{9D8B030D-6E8A-4147-A177-3AD203B41FA5}">
                      <a16:colId xmlns:a16="http://schemas.microsoft.com/office/drawing/2014/main" val="3207872446"/>
                    </a:ext>
                  </a:extLst>
                </a:gridCol>
              </a:tblGrid>
              <a:tr h="460233">
                <a:tc>
                  <a:txBody>
                    <a:bodyPr/>
                    <a:lstStyle/>
                    <a:p>
                      <a:pPr algn="ctr"/>
                      <a:r>
                        <a:rPr lang="th-TH" sz="2000" dirty="0">
                          <a:latin typeface="Angsana New" panose="02020603050405020304" pitchFamily="18" charset="-34"/>
                          <a:cs typeface="Angsana New" panose="02020603050405020304" pitchFamily="18" charset="-34"/>
                        </a:rPr>
                        <a:t>ข้อดี</a:t>
                      </a:r>
                      <a:endParaRPr lang="en-US" sz="2000" dirty="0">
                        <a:latin typeface="Angsana New" panose="02020603050405020304" pitchFamily="18" charset="-34"/>
                        <a:cs typeface="Angsana New" panose="02020603050405020304" pitchFamily="18" charset="-34"/>
                      </a:endParaRPr>
                    </a:p>
                  </a:txBody>
                  <a:tcPr/>
                </a:tc>
                <a:tc>
                  <a:txBody>
                    <a:bodyPr/>
                    <a:lstStyle/>
                    <a:p>
                      <a:pPr algn="ctr"/>
                      <a:r>
                        <a:rPr lang="th-TH" sz="2000" dirty="0">
                          <a:latin typeface="Angsana New" panose="02020603050405020304" pitchFamily="18" charset="-34"/>
                          <a:cs typeface="Angsana New" panose="02020603050405020304" pitchFamily="18" charset="-34"/>
                        </a:rPr>
                        <a:t>ข้อเสีย</a:t>
                      </a:r>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494322097"/>
                  </a:ext>
                </a:extLst>
              </a:tr>
              <a:tr h="1134821">
                <a:tc>
                  <a:txBody>
                    <a:bodyPr/>
                    <a:lstStyle/>
                    <a:p>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ในกรณีที่กลุ่มตัวอย่าง อาจไม่ต้องการแสดงออกด้วยคำพูด หรือปกปิดไว้เพื่อผลประโยชน์บางอย่าง วิธีการสังเกตจะช่วยให้ผู้วิจัยสามารถเก็บรวบรวมข้อมูลได้มากขึ้นกว่าการสัมภาษณ์ด้วยคำพูด</a:t>
                      </a:r>
                    </a:p>
                  </a:txBody>
                  <a:tcPr/>
                </a:tc>
                <a:tc>
                  <a:txBody>
                    <a:bodyPr/>
                    <a:lstStyle/>
                    <a:p>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ความเที่ยงตรงของเครื่องมือ ขึ้นอยู่กับผู้วิจัยเป็นผู้สังเกต ทั้งนี้ข้อมูลที่ได้จะมีความน่าเชื่อถือมากน้อยเพียงใดนั้นขึ้นอยู่กับประสบการณ์ ทักษะ การรับรู้ และการตีความ ของผู้สังเกตเป็นสำคัญ</a:t>
                      </a:r>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087211212"/>
                  </a:ext>
                </a:extLst>
              </a:tr>
              <a:tr h="794375">
                <a:tc>
                  <a:txBody>
                    <a:bodyPr/>
                    <a:lstStyle/>
                    <a:p>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สามารถเก็บข้อมูลจากเหตุการณ์ที่เกิดขึ้นได้อย่างทันท่วงที เป็นการเก็บข้อมูลจากแหล่งข่าวโดยตรงไม่ต้องรอการบอกเล่าจากผู้อื่น ทำให้มีความแม่นยำของข้อมูลสูง</a:t>
                      </a:r>
                      <a:endParaRPr lang="en-US" sz="2000" dirty="0">
                        <a:latin typeface="Angsana New" panose="02020603050405020304" pitchFamily="18" charset="-34"/>
                        <a:cs typeface="Angsana New" panose="02020603050405020304" pitchFamily="18" charset="-34"/>
                      </a:endParaRPr>
                    </a:p>
                  </a:txBody>
                  <a:tcPr/>
                </a:tc>
                <a:tc>
                  <a:txBody>
                    <a:bodyPr/>
                    <a:lstStyle/>
                    <a:p>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มีข้อจำกัดด้านเวลา ระหว่างการสังเกตอาจมีเหตุการณ์บางอย่างแทรกเข้ามา ทำให้ผู้สังเกตไม่สามารถสังเกตหลาย ๆ เหตุการณ์ในเวลาเดียวกัน</a:t>
                      </a:r>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838498288"/>
                  </a:ext>
                </a:extLst>
              </a:tr>
              <a:tr h="1134821">
                <a:tc>
                  <a:txBody>
                    <a:bodyPr/>
                    <a:lstStyle/>
                    <a:p>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สามารถเก็บข้อมูลกับกลุ่มตัวอย่างทุกรูปแบบไม่ว่าจะเป็นคน สัตว์ สิ่งของ หรือปรากฏการณ์ต่าง ๆ ที่เกิดขึ้นตามธรรมชาติ เป็นต้น</a:t>
                      </a:r>
                      <a:endParaRPr lang="en-US" sz="2000" dirty="0">
                        <a:latin typeface="Angsana New" panose="02020603050405020304" pitchFamily="18" charset="-34"/>
                        <a:cs typeface="Angsana New" panose="02020603050405020304" pitchFamily="18" charset="-34"/>
                      </a:endParaRPr>
                    </a:p>
                  </a:txBody>
                  <a:tcPr/>
                </a:tc>
                <a:tc>
                  <a:txBody>
                    <a:bodyPr/>
                    <a:lstStyle/>
                    <a:p>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ผลของการวิจัย เป็นข้อมูลเชิงพรรณนาอย่างละเอียด ยากต่อการตีความหมาย หรือแปลงข้อมูลเป็นตัวเลข หาทฤษฎีมาสนับสนุนได้ยาก ผลของการวิจัยไม่สามารถสรุปอ้างอิงไปยังกลุ่มประชากรได้อย่างชัดเจน</a:t>
                      </a:r>
                    </a:p>
                  </a:txBody>
                  <a:tcPr/>
                </a:tc>
                <a:extLst>
                  <a:ext uri="{0D108BD9-81ED-4DB2-BD59-A6C34878D82A}">
                    <a16:rowId xmlns:a16="http://schemas.microsoft.com/office/drawing/2014/main" val="3528559297"/>
                  </a:ext>
                </a:extLst>
              </a:tr>
            </a:tbl>
          </a:graphicData>
        </a:graphic>
      </p:graphicFrame>
    </p:spTree>
    <p:extLst>
      <p:ext uri="{BB962C8B-B14F-4D97-AF65-F5344CB8AC3E}">
        <p14:creationId xmlns:p14="http://schemas.microsoft.com/office/powerpoint/2010/main" val="1471008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4E96D275-43B3-4701-B0AB-3A496B021D1A}"/>
              </a:ext>
            </a:extLst>
          </p:cNvPr>
          <p:cNvSpPr>
            <a:spLocks noGrp="1"/>
          </p:cNvSpPr>
          <p:nvPr>
            <p:ph idx="1"/>
          </p:nvPr>
        </p:nvSpPr>
        <p:spPr>
          <a:xfrm>
            <a:off x="213064" y="195309"/>
            <a:ext cx="11833934" cy="6587231"/>
          </a:xfrm>
        </p:spPr>
        <p:txBody>
          <a:bodyPr>
            <a:noAutofit/>
          </a:bodyPr>
          <a:lstStyle/>
          <a:p>
            <a:pPr marL="0" indent="396875">
              <a:lnSpc>
                <a:spcPct val="100000"/>
              </a:lnSpc>
              <a:spcBef>
                <a:spcPts val="0"/>
              </a:spcBef>
              <a:buNone/>
            </a:pPr>
            <a:r>
              <a:rPr lang="en-US" sz="2000" b="1" dirty="0">
                <a:latin typeface="Angsana New" panose="02020603050405020304" pitchFamily="18" charset="-34"/>
                <a:cs typeface="Angsana New" panose="02020603050405020304" pitchFamily="18" charset="-34"/>
              </a:rPr>
              <a:t>2.2.4 </a:t>
            </a:r>
            <a:r>
              <a:rPr lang="th-TH" sz="2000" b="1" dirty="0">
                <a:latin typeface="Angsana New" panose="02020603050405020304" pitchFamily="18" charset="-34"/>
                <a:cs typeface="Angsana New" panose="02020603050405020304" pitchFamily="18" charset="-34"/>
              </a:rPr>
              <a:t>แบบทดสอบ </a:t>
            </a:r>
            <a:endParaRPr lang="en-US" sz="2000" b="1" dirty="0">
              <a:latin typeface="Angsana New" panose="02020603050405020304" pitchFamily="18" charset="-34"/>
              <a:cs typeface="Angsana New" panose="02020603050405020304" pitchFamily="18" charset="-34"/>
            </a:endParaRPr>
          </a:p>
          <a:p>
            <a:pPr marL="0" indent="396875">
              <a:lnSpc>
                <a:spcPct val="100000"/>
              </a:lnSpc>
              <a:spcBef>
                <a:spcPts val="0"/>
              </a:spcBef>
              <a:buNone/>
            </a:pPr>
            <a:r>
              <a:rPr lang="th-TH" sz="2000" dirty="0">
                <a:latin typeface="Angsana New" panose="02020603050405020304" pitchFamily="18" charset="-34"/>
                <a:cs typeface="Angsana New" panose="02020603050405020304" pitchFamily="18" charset="-34"/>
              </a:rPr>
              <a:t>คือ เครื่องมือที่</a:t>
            </a:r>
            <a:r>
              <a:rPr lang="th-TH" sz="2000" b="1" dirty="0">
                <a:latin typeface="Angsana New" panose="02020603050405020304" pitchFamily="18" charset="-34"/>
                <a:cs typeface="Angsana New" panose="02020603050405020304" pitchFamily="18" charset="-34"/>
              </a:rPr>
              <a:t>ใช้วัดทักษะความรู้ ความสามารถ</a:t>
            </a:r>
            <a:r>
              <a:rPr lang="th-TH" sz="2000" dirty="0">
                <a:latin typeface="Angsana New" panose="02020603050405020304" pitchFamily="18" charset="-34"/>
                <a:cs typeface="Angsana New" panose="02020603050405020304" pitchFamily="18" charset="-34"/>
              </a:rPr>
              <a:t>ของผู้เข้ารับการทดสอบ หรือผู้ตอบแบบทดสอบ ในการวิจัยทางสังคมศาสตร์แบบทดสอบที่นิยมใช้มากที่สุดมีด้วยกัน </a:t>
            </a:r>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ประเภท ดังนี้</a:t>
            </a:r>
          </a:p>
          <a:p>
            <a:pPr marL="0" indent="347663">
              <a:lnSpc>
                <a:spcPct val="100000"/>
              </a:lnSpc>
              <a:spcBef>
                <a:spcPts val="0"/>
              </a:spcBef>
              <a:buNone/>
            </a:pPr>
            <a:r>
              <a:rPr lang="en-US" sz="2000" dirty="0">
                <a:latin typeface="Angsana New" panose="02020603050405020304" pitchFamily="18" charset="-34"/>
                <a:cs typeface="Angsana New" panose="02020603050405020304" pitchFamily="18" charset="-34"/>
              </a:rPr>
              <a:t>1. </a:t>
            </a:r>
            <a:r>
              <a:rPr lang="th-TH" sz="2000" dirty="0">
                <a:latin typeface="Angsana New" panose="02020603050405020304" pitchFamily="18" charset="-34"/>
                <a:cs typeface="Angsana New" panose="02020603050405020304" pitchFamily="18" charset="-34"/>
              </a:rPr>
              <a:t>แบบทดสอบด้านพุทธพิสัย (</a:t>
            </a:r>
            <a:r>
              <a:rPr lang="en-US" sz="2000" dirty="0">
                <a:latin typeface="Angsana New" panose="02020603050405020304" pitchFamily="18" charset="-34"/>
                <a:cs typeface="Angsana New" panose="02020603050405020304" pitchFamily="18" charset="-34"/>
              </a:rPr>
              <a:t>Cognitive Domain)</a:t>
            </a:r>
            <a:r>
              <a:rPr lang="th-TH" sz="2000" dirty="0">
                <a:latin typeface="Angsana New" panose="02020603050405020304" pitchFamily="18" charset="-34"/>
                <a:cs typeface="Angsana New" panose="02020603050405020304" pitchFamily="18" charset="-34"/>
              </a:rPr>
              <a:t> คือ แบบทดสอบที่ใช้วัดสติปัญญาของกลุ่มตัวอย่างหรือผู้ทดสอบ โดยแบ่งออกเป็น แบบวัดสัมฤทธิ์ผล (</a:t>
            </a:r>
            <a:r>
              <a:rPr lang="en-US" sz="2000" dirty="0">
                <a:latin typeface="Angsana New" panose="02020603050405020304" pitchFamily="18" charset="-34"/>
                <a:cs typeface="Angsana New" panose="02020603050405020304" pitchFamily="18" charset="-34"/>
              </a:rPr>
              <a:t>Achievement) </a:t>
            </a:r>
            <a:r>
              <a:rPr lang="th-TH" sz="2000" dirty="0">
                <a:latin typeface="Angsana New" panose="02020603050405020304" pitchFamily="18" charset="-34"/>
                <a:cs typeface="Angsana New" panose="02020603050405020304" pitchFamily="18" charset="-34"/>
              </a:rPr>
              <a:t>และแบบวัดความถนัด (</a:t>
            </a:r>
            <a:r>
              <a:rPr lang="en-US" sz="2000" dirty="0">
                <a:latin typeface="Angsana New" panose="02020603050405020304" pitchFamily="18" charset="-34"/>
                <a:cs typeface="Angsana New" panose="02020603050405020304" pitchFamily="18" charset="-34"/>
              </a:rPr>
              <a:t>Aptitude Test) </a:t>
            </a:r>
            <a:r>
              <a:rPr lang="th-TH" sz="2000" dirty="0">
                <a:latin typeface="Angsana New" panose="02020603050405020304" pitchFamily="18" charset="-34"/>
                <a:cs typeface="Angsana New" panose="02020603050405020304" pitchFamily="18" charset="-34"/>
              </a:rPr>
              <a:t>แต่ละแบบมีรายละเอียดดังนี้</a:t>
            </a:r>
          </a:p>
          <a:p>
            <a:pPr marL="0" indent="625475">
              <a:lnSpc>
                <a:spcPct val="100000"/>
              </a:lnSpc>
              <a:spcBef>
                <a:spcPts val="0"/>
              </a:spcBef>
              <a:buNone/>
            </a:pPr>
            <a:r>
              <a:rPr lang="en-US" sz="2000" dirty="0">
                <a:latin typeface="Angsana New" panose="02020603050405020304" pitchFamily="18" charset="-34"/>
                <a:cs typeface="Angsana New" panose="02020603050405020304" pitchFamily="18" charset="-34"/>
              </a:rPr>
              <a:t>1.1</a:t>
            </a:r>
            <a:r>
              <a:rPr lang="th-TH" sz="2000" dirty="0">
                <a:latin typeface="Angsana New" panose="02020603050405020304" pitchFamily="18" charset="-34"/>
                <a:cs typeface="Angsana New" panose="02020603050405020304" pitchFamily="18" charset="-34"/>
              </a:rPr>
              <a:t> แบบวัดสัมฤทธิ์ผล (</a:t>
            </a:r>
            <a:r>
              <a:rPr lang="en-US" sz="2000" dirty="0">
                <a:latin typeface="Angsana New" panose="02020603050405020304" pitchFamily="18" charset="-34"/>
                <a:cs typeface="Angsana New" panose="02020603050405020304" pitchFamily="18" charset="-34"/>
              </a:rPr>
              <a:t>Achievement) </a:t>
            </a:r>
            <a:r>
              <a:rPr lang="th-TH" sz="2000" dirty="0">
                <a:latin typeface="Angsana New" panose="02020603050405020304" pitchFamily="18" charset="-34"/>
                <a:cs typeface="Angsana New" panose="02020603050405020304" pitchFamily="18" charset="-34"/>
              </a:rPr>
              <a:t>เป็นแบบทดสอบความรู้ความสามารถ (</a:t>
            </a:r>
            <a:r>
              <a:rPr lang="en-US" sz="2000" dirty="0">
                <a:latin typeface="Angsana New" panose="02020603050405020304" pitchFamily="18" charset="-34"/>
                <a:cs typeface="Angsana New" panose="02020603050405020304" pitchFamily="18" charset="-34"/>
              </a:rPr>
              <a:t>Ability Test)</a:t>
            </a:r>
            <a:r>
              <a:rPr lang="th-TH" sz="2000" dirty="0">
                <a:latin typeface="Angsana New" panose="02020603050405020304" pitchFamily="18" charset="-34"/>
                <a:cs typeface="Angsana New" panose="02020603050405020304" pitchFamily="18" charset="-34"/>
              </a:rPr>
              <a:t> ของผู้เข้ารับการทดสอบ นิยมใช้กันมากในการสอบคัดเลือกนักศึกษาเข้ามาในสถาบันการศึกษา</a:t>
            </a:r>
          </a:p>
          <a:p>
            <a:pPr marL="0" indent="625475">
              <a:lnSpc>
                <a:spcPct val="100000"/>
              </a:lnSpc>
              <a:spcBef>
                <a:spcPts val="0"/>
              </a:spcBef>
              <a:buNone/>
            </a:pPr>
            <a:r>
              <a:rPr lang="en-US" sz="2000" dirty="0">
                <a:latin typeface="Angsana New" panose="02020603050405020304" pitchFamily="18" charset="-34"/>
                <a:cs typeface="Angsana New" panose="02020603050405020304" pitchFamily="18" charset="-34"/>
              </a:rPr>
              <a:t>1.2</a:t>
            </a:r>
            <a:r>
              <a:rPr lang="th-TH" sz="2000" dirty="0">
                <a:latin typeface="Angsana New" panose="02020603050405020304" pitchFamily="18" charset="-34"/>
                <a:cs typeface="Angsana New" panose="02020603050405020304" pitchFamily="18" charset="-34"/>
              </a:rPr>
              <a:t> แบบวัดความถนัด (</a:t>
            </a:r>
            <a:r>
              <a:rPr lang="en-US" sz="2000" dirty="0">
                <a:latin typeface="Angsana New" panose="02020603050405020304" pitchFamily="18" charset="-34"/>
                <a:cs typeface="Angsana New" panose="02020603050405020304" pitchFamily="18" charset="-34"/>
              </a:rPr>
              <a:t>Aptitude Test) </a:t>
            </a:r>
            <a:r>
              <a:rPr lang="th-TH" sz="2000" dirty="0">
                <a:latin typeface="Angsana New" panose="02020603050405020304" pitchFamily="18" charset="-34"/>
                <a:cs typeface="Angsana New" panose="02020603050405020304" pitchFamily="18" charset="-34"/>
              </a:rPr>
              <a:t>เป็นแบบทดสอบที่ใช้วัดทักษะด้านสติปัญญาของผู้เข้าทดสอบ (</a:t>
            </a:r>
            <a:r>
              <a:rPr lang="en-US" sz="2000" dirty="0">
                <a:latin typeface="Angsana New" panose="02020603050405020304" pitchFamily="18" charset="-34"/>
                <a:cs typeface="Angsana New" panose="02020603050405020304" pitchFamily="18" charset="-34"/>
              </a:rPr>
              <a:t>Intellectual Ability)</a:t>
            </a:r>
            <a:r>
              <a:rPr lang="th-TH" sz="2000" dirty="0">
                <a:latin typeface="Angsana New" panose="02020603050405020304" pitchFamily="18" charset="-34"/>
                <a:cs typeface="Angsana New" panose="02020603050405020304" pitchFamily="18" charset="-34"/>
              </a:rPr>
              <a:t> ทั้งการวัดความรู้ที่ได้จากโรงเรียน และความสามารถเฉพาะด้านของบุคคล เช่น </a:t>
            </a:r>
            <a:r>
              <a:rPr lang="th-TH" sz="2000" b="1" dirty="0">
                <a:latin typeface="Angsana New" panose="02020603050405020304" pitchFamily="18" charset="-34"/>
                <a:cs typeface="Angsana New" panose="02020603050405020304" pitchFamily="18" charset="-34"/>
              </a:rPr>
              <a:t>แบบความถนัดวัดทางคณิตศาสตร์ </a:t>
            </a:r>
            <a:r>
              <a:rPr lang="th-TH" sz="2000" dirty="0">
                <a:latin typeface="Angsana New" panose="02020603050405020304" pitchFamily="18" charset="-34"/>
                <a:cs typeface="Angsana New" panose="02020603050405020304" pitchFamily="18" charset="-34"/>
              </a:rPr>
              <a:t>ไม่เพียงแต่เป็นแบบวัดการคำนวณเพียงด้านเดียว แต่จะวัดความถนัดด้านรูปทรงเรขาคณิตและจิตวิทยาด้วย </a:t>
            </a:r>
          </a:p>
          <a:p>
            <a:pPr marL="0" indent="288925">
              <a:lnSpc>
                <a:spcPct val="100000"/>
              </a:lnSpc>
              <a:spcBef>
                <a:spcPts val="0"/>
              </a:spcBef>
              <a:buNone/>
            </a:pP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แบบทดสอบด้านเจตพิสัย (</a:t>
            </a:r>
            <a:r>
              <a:rPr lang="en-US" sz="2000" dirty="0">
                <a:latin typeface="Angsana New" panose="02020603050405020304" pitchFamily="18" charset="-34"/>
                <a:cs typeface="Angsana New" panose="02020603050405020304" pitchFamily="18" charset="-34"/>
              </a:rPr>
              <a:t>Affective Domain)</a:t>
            </a:r>
            <a:r>
              <a:rPr lang="th-TH" sz="2000" dirty="0">
                <a:latin typeface="Angsana New" panose="02020603050405020304" pitchFamily="18" charset="-34"/>
                <a:cs typeface="Angsana New" panose="02020603050405020304" pitchFamily="18" charset="-34"/>
              </a:rPr>
              <a:t> เป็นแบบทดสอบด้านเจตคติที่ใช้</a:t>
            </a:r>
            <a:r>
              <a:rPr lang="th-TH" sz="2000" b="1" dirty="0">
                <a:latin typeface="Angsana New" panose="02020603050405020304" pitchFamily="18" charset="-34"/>
                <a:cs typeface="Angsana New" panose="02020603050405020304" pitchFamily="18" charset="-34"/>
              </a:rPr>
              <a:t>วัดความรู้สึกนึกคิด</a:t>
            </a:r>
            <a:r>
              <a:rPr lang="th-TH" sz="2000" dirty="0">
                <a:latin typeface="Angsana New" panose="02020603050405020304" pitchFamily="18" charset="-34"/>
                <a:cs typeface="Angsana New" panose="02020603050405020304" pitchFamily="18" charset="-34"/>
              </a:rPr>
              <a:t>ของบุคคล เช่น ความสนใจ ความพอใจ ค่านิยม ทัศนคติ ออกมาเป็นเชิงรูปธรรม หรือตัวเลข โดยใช้มาตราวัดของลิเค</a:t>
            </a:r>
            <a:r>
              <a:rPr lang="th-TH" sz="2000" dirty="0" err="1">
                <a:latin typeface="Angsana New" panose="02020603050405020304" pitchFamily="18" charset="-34"/>
                <a:cs typeface="Angsana New" panose="02020603050405020304" pitchFamily="18" charset="-34"/>
              </a:rPr>
              <a:t>ิร์ต</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Likert) </a:t>
            </a:r>
            <a:r>
              <a:rPr lang="th-TH" sz="2000" dirty="0">
                <a:latin typeface="Angsana New" panose="02020603050405020304" pitchFamily="18" charset="-34"/>
                <a:cs typeface="Angsana New" panose="02020603050405020304" pitchFamily="18" charset="-34"/>
              </a:rPr>
              <a:t>ซึ่งสามารถแบ่งออกเป็น </a:t>
            </a:r>
            <a:r>
              <a:rPr lang="en-US" sz="2000" dirty="0">
                <a:latin typeface="Angsana New" panose="02020603050405020304" pitchFamily="18" charset="-34"/>
                <a:cs typeface="Angsana New" panose="02020603050405020304" pitchFamily="18" charset="-34"/>
              </a:rPr>
              <a:t>5 </a:t>
            </a:r>
            <a:r>
              <a:rPr lang="th-TH" sz="2000" dirty="0">
                <a:latin typeface="Angsana New" panose="02020603050405020304" pitchFamily="18" charset="-34"/>
                <a:cs typeface="Angsana New" panose="02020603050405020304" pitchFamily="18" charset="-34"/>
              </a:rPr>
              <a:t>ช่วง ได้แก่ </a:t>
            </a:r>
            <a:r>
              <a:rPr lang="en-US" sz="2000" dirty="0">
                <a:latin typeface="Angsana New" panose="02020603050405020304" pitchFamily="18" charset="-34"/>
                <a:cs typeface="Angsana New" panose="02020603050405020304" pitchFamily="18" charset="-34"/>
              </a:rPr>
              <a:t>5  =  </a:t>
            </a:r>
            <a:r>
              <a:rPr lang="th-TH" sz="2000" dirty="0">
                <a:latin typeface="Angsana New" panose="02020603050405020304" pitchFamily="18" charset="-34"/>
                <a:cs typeface="Angsana New" panose="02020603050405020304" pitchFamily="18" charset="-34"/>
              </a:rPr>
              <a:t>มากที่สุด  </a:t>
            </a:r>
            <a:r>
              <a:rPr lang="en-US" sz="2000" dirty="0">
                <a:latin typeface="Angsana New" panose="02020603050405020304" pitchFamily="18" charset="-34"/>
                <a:cs typeface="Angsana New" panose="02020603050405020304" pitchFamily="18" charset="-34"/>
              </a:rPr>
              <a:t>4  =  </a:t>
            </a:r>
            <a:r>
              <a:rPr lang="th-TH" sz="2000" dirty="0">
                <a:latin typeface="Angsana New" panose="02020603050405020304" pitchFamily="18" charset="-34"/>
                <a:cs typeface="Angsana New" panose="02020603050405020304" pitchFamily="18" charset="-34"/>
              </a:rPr>
              <a:t>มาก  </a:t>
            </a:r>
            <a:r>
              <a:rPr lang="en-US" sz="2000" dirty="0">
                <a:latin typeface="Angsana New" panose="02020603050405020304" pitchFamily="18" charset="-34"/>
                <a:cs typeface="Angsana New" panose="02020603050405020304" pitchFamily="18" charset="-34"/>
              </a:rPr>
              <a:t>3  =  </a:t>
            </a:r>
            <a:r>
              <a:rPr lang="th-TH" sz="2000" dirty="0">
                <a:latin typeface="Angsana New" panose="02020603050405020304" pitchFamily="18" charset="-34"/>
                <a:cs typeface="Angsana New" panose="02020603050405020304" pitchFamily="18" charset="-34"/>
              </a:rPr>
              <a:t>ปานกลาง  </a:t>
            </a:r>
            <a:r>
              <a:rPr lang="en-US" sz="2000" dirty="0">
                <a:latin typeface="Angsana New" panose="02020603050405020304" pitchFamily="18" charset="-34"/>
                <a:cs typeface="Angsana New" panose="02020603050405020304" pitchFamily="18" charset="-34"/>
              </a:rPr>
              <a:t>2  =  </a:t>
            </a:r>
            <a:r>
              <a:rPr lang="th-TH" sz="2000" dirty="0">
                <a:latin typeface="Angsana New" panose="02020603050405020304" pitchFamily="18" charset="-34"/>
                <a:cs typeface="Angsana New" panose="02020603050405020304" pitchFamily="18" charset="-34"/>
              </a:rPr>
              <a:t>น้อย  </a:t>
            </a:r>
            <a:r>
              <a:rPr lang="en-US" sz="2000" dirty="0">
                <a:latin typeface="Angsana New" panose="02020603050405020304" pitchFamily="18" charset="-34"/>
                <a:cs typeface="Angsana New" panose="02020603050405020304" pitchFamily="18" charset="-34"/>
              </a:rPr>
              <a:t>1  =  </a:t>
            </a:r>
            <a:r>
              <a:rPr lang="th-TH" sz="2000" dirty="0">
                <a:latin typeface="Angsana New" panose="02020603050405020304" pitchFamily="18" charset="-34"/>
                <a:cs typeface="Angsana New" panose="02020603050405020304" pitchFamily="18" charset="-34"/>
              </a:rPr>
              <a:t>น้อยที่สุด นอกาจากนี้ยังมีแบบวัดของออสกูด (</a:t>
            </a:r>
            <a:r>
              <a:rPr lang="en-US" sz="2000" dirty="0">
                <a:latin typeface="Angsana New" panose="02020603050405020304" pitchFamily="18" charset="-34"/>
                <a:cs typeface="Angsana New" panose="02020603050405020304" pitchFamily="18" charset="-34"/>
              </a:rPr>
              <a:t>Osgood)</a:t>
            </a:r>
            <a:r>
              <a:rPr lang="th-TH" sz="2000" dirty="0">
                <a:latin typeface="Angsana New" panose="02020603050405020304" pitchFamily="18" charset="-34"/>
                <a:cs typeface="Angsana New" panose="02020603050405020304" pitchFamily="18" charset="-34"/>
              </a:rPr>
              <a:t> ซึ่งเป็นแบบวัดของกสนจำแนกความหมาย (</a:t>
            </a:r>
            <a:r>
              <a:rPr lang="en-US" sz="2000" dirty="0">
                <a:latin typeface="Angsana New" panose="02020603050405020304" pitchFamily="18" charset="-34"/>
                <a:cs typeface="Angsana New" panose="02020603050405020304" pitchFamily="18" charset="-34"/>
              </a:rPr>
              <a:t>Semantic Difference)</a:t>
            </a:r>
            <a:r>
              <a:rPr lang="th-TH" sz="2000" dirty="0">
                <a:latin typeface="Angsana New" panose="02020603050405020304" pitchFamily="18" charset="-34"/>
                <a:cs typeface="Angsana New" panose="02020603050405020304" pitchFamily="18" charset="-34"/>
              </a:rPr>
              <a:t> โดยให้ค่าความสำคัญจากด้านซ้ายสุดไปด้านขวาสุด ที่มีความหมายตรงกันข้าม เช่น</a:t>
            </a:r>
          </a:p>
          <a:p>
            <a:pPr marL="0" indent="625475">
              <a:lnSpc>
                <a:spcPct val="100000"/>
              </a:lnSpc>
              <a:spcBef>
                <a:spcPts val="0"/>
              </a:spcBef>
              <a:buNone/>
            </a:pPr>
            <a:r>
              <a:rPr lang="th-TH" sz="2000" dirty="0">
                <a:latin typeface="Angsana New" panose="02020603050405020304" pitchFamily="18" charset="-34"/>
                <a:cs typeface="Angsana New" panose="02020603050405020304" pitchFamily="18" charset="-34"/>
              </a:rPr>
              <a:t>เห็นด้วยอย่างยิ่ง            </a:t>
            </a:r>
            <a:r>
              <a:rPr lang="en-US" sz="2000" dirty="0">
                <a:latin typeface="Angsana New" panose="02020603050405020304" pitchFamily="18" charset="-34"/>
                <a:cs typeface="Angsana New" panose="02020603050405020304" pitchFamily="18" charset="-34"/>
              </a:rPr>
              <a:t>_______________________________</a:t>
            </a:r>
            <a:r>
              <a:rPr lang="th-TH" sz="2000" dirty="0">
                <a:latin typeface="Angsana New" panose="02020603050405020304" pitchFamily="18" charset="-34"/>
                <a:cs typeface="Angsana New" panose="02020603050405020304" pitchFamily="18" charset="-34"/>
              </a:rPr>
              <a:t>  ไม่เห็นด้วยอย่างยิ่ง</a:t>
            </a:r>
          </a:p>
          <a:p>
            <a:pPr marL="0" indent="625475">
              <a:lnSpc>
                <a:spcPct val="100000"/>
              </a:lnSpc>
              <a:spcBef>
                <a:spcPts val="0"/>
              </a:spcBef>
              <a:buNone/>
            </a:pPr>
            <a:r>
              <a:rPr lang="th-TH" sz="2000" dirty="0">
                <a:latin typeface="Angsana New" panose="02020603050405020304" pitchFamily="18" charset="-34"/>
                <a:cs typeface="Angsana New" panose="02020603050405020304" pitchFamily="18" charset="-34"/>
              </a:rPr>
              <a:t>พอใจอย่างยิ่ง                </a:t>
            </a:r>
            <a:r>
              <a:rPr lang="en-US" sz="2000" dirty="0">
                <a:latin typeface="Angsana New" panose="02020603050405020304" pitchFamily="18" charset="-34"/>
                <a:cs typeface="Angsana New" panose="02020603050405020304" pitchFamily="18" charset="-34"/>
              </a:rPr>
              <a:t>_______________________________</a:t>
            </a:r>
            <a:r>
              <a:rPr lang="th-TH" sz="2000" dirty="0">
                <a:latin typeface="Angsana New" panose="02020603050405020304" pitchFamily="18" charset="-34"/>
                <a:cs typeface="Angsana New" panose="02020603050405020304" pitchFamily="18" charset="-34"/>
              </a:rPr>
              <a:t>  ไม่พอใจอย่างยิ่ง</a:t>
            </a:r>
          </a:p>
          <a:p>
            <a:pPr marL="0" indent="625475">
              <a:lnSpc>
                <a:spcPct val="100000"/>
              </a:lnSpc>
              <a:spcBef>
                <a:spcPts val="0"/>
              </a:spcBef>
              <a:buNone/>
            </a:pPr>
            <a:r>
              <a:rPr lang="th-TH" sz="2000" dirty="0">
                <a:latin typeface="Angsana New" panose="02020603050405020304" pitchFamily="18" charset="-34"/>
                <a:cs typeface="Angsana New" panose="02020603050405020304" pitchFamily="18" charset="-34"/>
              </a:rPr>
              <a:t>บรรลุวัตถุประสงค์       </a:t>
            </a:r>
            <a:r>
              <a:rPr lang="en-US" sz="2000" dirty="0">
                <a:latin typeface="Angsana New" panose="02020603050405020304" pitchFamily="18" charset="-34"/>
                <a:cs typeface="Angsana New" panose="02020603050405020304" pitchFamily="18" charset="-34"/>
              </a:rPr>
              <a:t>_______________________________  </a:t>
            </a:r>
            <a:r>
              <a:rPr lang="th-TH" sz="2000" dirty="0">
                <a:latin typeface="Angsana New" panose="02020603050405020304" pitchFamily="18" charset="-34"/>
                <a:cs typeface="Angsana New" panose="02020603050405020304" pitchFamily="18" charset="-34"/>
              </a:rPr>
              <a:t>ไม่บรรลุวัตถุประสงค์</a:t>
            </a:r>
          </a:p>
          <a:p>
            <a:pPr marL="0" indent="625475">
              <a:lnSpc>
                <a:spcPct val="100000"/>
              </a:lnSpc>
              <a:spcBef>
                <a:spcPts val="0"/>
              </a:spcBef>
              <a:buNone/>
            </a:pPr>
            <a:r>
              <a:rPr lang="th-TH" sz="2000" dirty="0">
                <a:latin typeface="Angsana New" panose="02020603050405020304" pitchFamily="18" charset="-34"/>
                <a:cs typeface="Angsana New" panose="02020603050405020304" pitchFamily="18" charset="-34"/>
              </a:rPr>
              <a:t>บุคลิกภาพดี                  </a:t>
            </a:r>
            <a:r>
              <a:rPr lang="en-US" sz="2000" dirty="0">
                <a:latin typeface="Angsana New" panose="02020603050405020304" pitchFamily="18" charset="-34"/>
                <a:cs typeface="Angsana New" panose="02020603050405020304" pitchFamily="18" charset="-34"/>
              </a:rPr>
              <a:t>_______________________________</a:t>
            </a:r>
            <a:r>
              <a:rPr lang="th-TH" sz="2000" dirty="0">
                <a:latin typeface="Angsana New" panose="02020603050405020304" pitchFamily="18" charset="-34"/>
                <a:cs typeface="Angsana New" panose="02020603050405020304" pitchFamily="18" charset="-34"/>
              </a:rPr>
              <a:t>  บุคลิกภาพไม่ดี</a:t>
            </a:r>
          </a:p>
          <a:p>
            <a:pPr marL="0" indent="625475">
              <a:lnSpc>
                <a:spcPct val="100000"/>
              </a:lnSpc>
              <a:spcBef>
                <a:spcPts val="0"/>
              </a:spcBef>
              <a:buNone/>
            </a:pPr>
            <a:r>
              <a:rPr lang="th-TH" sz="2000" b="1" dirty="0">
                <a:latin typeface="Angsana New" panose="02020603050405020304" pitchFamily="18" charset="-34"/>
                <a:cs typeface="Angsana New" panose="02020603050405020304" pitchFamily="18" charset="-34"/>
              </a:rPr>
              <a:t>หมายเหตุ </a:t>
            </a:r>
            <a:r>
              <a:rPr lang="th-TH" sz="2000" dirty="0">
                <a:solidFill>
                  <a:srgbClr val="FF0000"/>
                </a:solidFill>
                <a:latin typeface="Angsana New" panose="02020603050405020304" pitchFamily="18" charset="-34"/>
                <a:cs typeface="Angsana New" panose="02020603050405020304" pitchFamily="18" charset="-34"/>
              </a:rPr>
              <a:t>การวัดเจตคติ ก็คือ การวัดหรือประเมินความรู้สึกของบุคคล ที่ไม่สามารถสังเกตเห็นได้ทางกายภาพ (</a:t>
            </a:r>
            <a:r>
              <a:rPr lang="en-US" sz="2000" dirty="0">
                <a:solidFill>
                  <a:srgbClr val="FF0000"/>
                </a:solidFill>
                <a:latin typeface="Angsana New" panose="02020603050405020304" pitchFamily="18" charset="-34"/>
                <a:cs typeface="Angsana New" panose="02020603050405020304" pitchFamily="18" charset="-34"/>
              </a:rPr>
              <a:t>Unobtrusive Measures)</a:t>
            </a:r>
            <a:r>
              <a:rPr lang="th-TH" sz="2000" dirty="0">
                <a:solidFill>
                  <a:srgbClr val="FF0000"/>
                </a:solidFill>
                <a:latin typeface="Angsana New" panose="02020603050405020304" pitchFamily="18" charset="-34"/>
                <a:cs typeface="Angsana New" panose="02020603050405020304" pitchFamily="18" charset="-34"/>
              </a:rPr>
              <a:t> เช่น การวัดค่านิยมของคนไทยที่มีการศึกษาแตกต่างกัน การวัดระดับความกลัวในสิ่งลี้ลับของวัยรุ่น การวัดแรงจูงใจในอาชีพของพนักงานตอนรับบนเครื่องบิน (</a:t>
            </a:r>
            <a:r>
              <a:rPr lang="en-US" sz="2000" dirty="0">
                <a:solidFill>
                  <a:srgbClr val="FF0000"/>
                </a:solidFill>
                <a:latin typeface="Angsana New" panose="02020603050405020304" pitchFamily="18" charset="-34"/>
                <a:cs typeface="Angsana New" panose="02020603050405020304" pitchFamily="18" charset="-34"/>
              </a:rPr>
              <a:t>Air Hostess)</a:t>
            </a:r>
            <a:r>
              <a:rPr lang="th-TH" sz="2000" dirty="0">
                <a:solidFill>
                  <a:srgbClr val="FF0000"/>
                </a:solidFill>
                <a:latin typeface="Angsana New" panose="02020603050405020304" pitchFamily="18" charset="-34"/>
                <a:cs typeface="Angsana New" panose="02020603050405020304" pitchFamily="18" charset="-34"/>
              </a:rPr>
              <a:t> ของนักศึกษา เป็นต้น</a:t>
            </a:r>
            <a:endParaRPr lang="en-US" sz="2000"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06538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98DAA666-7F97-404D-B363-34573A2E7F0E}"/>
              </a:ext>
            </a:extLst>
          </p:cNvPr>
          <p:cNvSpPr>
            <a:spLocks noGrp="1"/>
          </p:cNvSpPr>
          <p:nvPr>
            <p:ph idx="1"/>
          </p:nvPr>
        </p:nvSpPr>
        <p:spPr>
          <a:xfrm>
            <a:off x="868017" y="1567207"/>
            <a:ext cx="10681252" cy="4336636"/>
          </a:xfrm>
        </p:spPr>
        <p:txBody>
          <a:bodyPr>
            <a:normAutofit/>
          </a:bodyPr>
          <a:lstStyle/>
          <a:p>
            <a:pPr marL="0" indent="0">
              <a:buNone/>
            </a:pP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แบบสอบถามด้านทักษะพิสัย (</a:t>
            </a:r>
            <a:r>
              <a:rPr lang="en-US" sz="2400" dirty="0">
                <a:latin typeface="Angsana New" panose="02020603050405020304" pitchFamily="18" charset="-34"/>
                <a:cs typeface="Angsana New" panose="02020603050405020304" pitchFamily="18" charset="-34"/>
              </a:rPr>
              <a:t>Psychomotor Domain)</a:t>
            </a:r>
            <a:r>
              <a:rPr lang="th-TH" sz="2400" dirty="0">
                <a:latin typeface="Angsana New" panose="02020603050405020304" pitchFamily="18" charset="-34"/>
                <a:cs typeface="Angsana New" panose="02020603050405020304" pitchFamily="18" charset="-34"/>
              </a:rPr>
              <a:t> เป็นแบบทดสอบที่ใช้วัดความสามารถและทักษะในการปฏิบัติงานของผู้เข้ารับการทดสอบ โดยวัดจากกระบวนการทำงาน และผลของานที่ได้ ซึ่งการทดสอบในภาคปฏิบัติจำแนกออกเป็น </a:t>
            </a: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ประเภท ดังนี้</a:t>
            </a:r>
          </a:p>
          <a:p>
            <a:pPr marL="0" indent="396875">
              <a:buNone/>
            </a:pPr>
            <a:r>
              <a:rPr lang="en-US" sz="2400" dirty="0">
                <a:latin typeface="Angsana New" panose="02020603050405020304" pitchFamily="18" charset="-34"/>
                <a:cs typeface="Angsana New" panose="02020603050405020304" pitchFamily="18" charset="-34"/>
              </a:rPr>
              <a:t>3.1</a:t>
            </a:r>
            <a:r>
              <a:rPr lang="th-TH" sz="2400" dirty="0">
                <a:latin typeface="Angsana New" panose="02020603050405020304" pitchFamily="18" charset="-34"/>
                <a:cs typeface="Angsana New" panose="02020603050405020304" pitchFamily="18" charset="-34"/>
              </a:rPr>
              <a:t> แบบวัดการจำแนก เป็นแบบทดสอบที่ใช้วัดความสามารถในการจำแนกวัตถุทั้งกระบวนการและการปฏิบัติ</a:t>
            </a:r>
          </a:p>
          <a:p>
            <a:pPr marL="0" indent="396875">
              <a:buNone/>
            </a:pPr>
            <a:r>
              <a:rPr lang="en-US" sz="2400" dirty="0">
                <a:latin typeface="Angsana New" panose="02020603050405020304" pitchFamily="18" charset="-34"/>
                <a:cs typeface="Angsana New" panose="02020603050405020304" pitchFamily="18" charset="-34"/>
              </a:rPr>
              <a:t>3.2</a:t>
            </a:r>
            <a:r>
              <a:rPr lang="th-TH" sz="2400" dirty="0">
                <a:latin typeface="Angsana New" panose="02020603050405020304" pitchFamily="18" charset="-34"/>
                <a:cs typeface="Angsana New" panose="02020603050405020304" pitchFamily="18" charset="-34"/>
              </a:rPr>
              <a:t> แบบวัดแบบจำลองสถานการณ์ ผู้ทำการทดสอบจะกำหนดสถานการณ์เหมือนจริงเพื่อทดสอบความสามารถในการปฏิบัติงาน และวิธีการแก้ไขปัญหาของบุคคล</a:t>
            </a:r>
          </a:p>
          <a:p>
            <a:pPr marL="0" indent="396875">
              <a:buNone/>
            </a:pPr>
            <a:r>
              <a:rPr lang="en-US" sz="2400" dirty="0">
                <a:latin typeface="Angsana New" panose="02020603050405020304" pitchFamily="18" charset="-34"/>
                <a:cs typeface="Angsana New" panose="02020603050405020304" pitchFamily="18" charset="-34"/>
              </a:rPr>
              <a:t>3.3</a:t>
            </a:r>
            <a:r>
              <a:rPr lang="th-TH" sz="2400" dirty="0">
                <a:latin typeface="Angsana New" panose="02020603050405020304" pitchFamily="18" charset="-34"/>
                <a:cs typeface="Angsana New" panose="02020603050405020304" pitchFamily="18" charset="-34"/>
              </a:rPr>
              <a:t> แบบวัดตัวอย่างงาน เป็นแบบทดสอบที่ให้ผู้ทดสอบปฏิบัติภายใต้สถานการณ์ที่เป็นจริง วัดจากผลงานที่ผู้เข้าทดสอบทำได้</a:t>
            </a:r>
            <a:endParaRPr lang="en-US" sz="2400" dirty="0">
              <a:latin typeface="Angsana New" panose="02020603050405020304" pitchFamily="18" charset="-34"/>
              <a:cs typeface="Angsana New" panose="02020603050405020304" pitchFamily="18" charset="-34"/>
            </a:endParaRPr>
          </a:p>
          <a:p>
            <a:pPr marL="0" indent="0">
              <a:buNone/>
            </a:pPr>
            <a:endParaRPr lang="en-US" sz="2400"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560715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41373A91-61EE-4D2C-8FB9-92084DFF358E}"/>
              </a:ext>
            </a:extLst>
          </p:cNvPr>
          <p:cNvSpPr>
            <a:spLocks noGrp="1"/>
          </p:cNvSpPr>
          <p:nvPr>
            <p:ph idx="1"/>
          </p:nvPr>
        </p:nvSpPr>
        <p:spPr>
          <a:xfrm>
            <a:off x="748747" y="672685"/>
            <a:ext cx="10810461" cy="5986532"/>
          </a:xfrm>
        </p:spPr>
        <p:txBody>
          <a:bodyPr>
            <a:normAutofit fontScale="62500" lnSpcReduction="20000"/>
          </a:bodyPr>
          <a:lstStyle/>
          <a:p>
            <a:pPr marL="0" indent="0">
              <a:buNone/>
            </a:pPr>
            <a:r>
              <a:rPr lang="th-TH" sz="2800" b="1" dirty="0">
                <a:latin typeface="Angsana New" panose="02020603050405020304" pitchFamily="18" charset="-34"/>
                <a:cs typeface="Angsana New" panose="02020603050405020304" pitchFamily="18" charset="-34"/>
              </a:rPr>
              <a:t>ตัวอย่างเรื่อง </a:t>
            </a:r>
            <a:r>
              <a:rPr lang="th-TH" sz="2800" dirty="0">
                <a:latin typeface="Angsana New" panose="02020603050405020304" pitchFamily="18" charset="-34"/>
                <a:cs typeface="Angsana New" panose="02020603050405020304" pitchFamily="18" charset="-34"/>
              </a:rPr>
              <a:t>ความสามารถและทักษะของพนักงานต้อนรับบนเครื่องบิน</a:t>
            </a:r>
          </a:p>
          <a:p>
            <a:pPr marL="0" indent="347663">
              <a:buNone/>
            </a:pPr>
            <a:r>
              <a:rPr lang="th-TH" sz="2800" dirty="0">
                <a:latin typeface="Angsana New" panose="02020603050405020304" pitchFamily="18" charset="-34"/>
                <a:cs typeface="Angsana New" panose="02020603050405020304" pitchFamily="18" charset="-34"/>
              </a:rPr>
              <a:t>แบบทดสอบความสามารถและทักษะของพนักงานต้อนรับบนเครื่องบิน</a:t>
            </a:r>
          </a:p>
          <a:p>
            <a:pPr marL="0" indent="347663">
              <a:buNone/>
            </a:pPr>
            <a:r>
              <a:rPr lang="en-US" sz="2800" dirty="0">
                <a:latin typeface="Angsana New" panose="02020603050405020304" pitchFamily="18" charset="-34"/>
                <a:cs typeface="Angsana New" panose="02020603050405020304" pitchFamily="18" charset="-34"/>
              </a:rPr>
              <a:t>1.</a:t>
            </a:r>
            <a:r>
              <a:rPr lang="th-TH" sz="2800" dirty="0">
                <a:latin typeface="Angsana New" panose="02020603050405020304" pitchFamily="18" charset="-34"/>
                <a:cs typeface="Angsana New" panose="02020603050405020304" pitchFamily="18" charset="-34"/>
              </a:rPr>
              <a:t> แบบวัดการจำแนก</a:t>
            </a:r>
          </a:p>
          <a:p>
            <a:pPr marL="0" indent="576263">
              <a:buNone/>
            </a:pPr>
            <a:r>
              <a:rPr lang="en-US" sz="2800" dirty="0">
                <a:latin typeface="Angsana New" panose="02020603050405020304" pitchFamily="18" charset="-34"/>
                <a:cs typeface="Angsana New" panose="02020603050405020304" pitchFamily="18" charset="-34"/>
              </a:rPr>
              <a:t>1)</a:t>
            </a:r>
            <a:r>
              <a:rPr lang="th-TH" sz="2800" dirty="0">
                <a:latin typeface="Angsana New" panose="02020603050405020304" pitchFamily="18" charset="-34"/>
                <a:cs typeface="Angsana New" panose="02020603050405020304" pitchFamily="18" charset="-34"/>
              </a:rPr>
              <a:t> ผู้เข้ารับการทดสอบ สามารถจำแนกที่นั่งและระดับชั้นของผู้โดยสารได้</a:t>
            </a:r>
          </a:p>
          <a:p>
            <a:pPr marL="0" indent="576263">
              <a:buNone/>
            </a:pPr>
            <a:r>
              <a:rPr lang="en-US" sz="2800" dirty="0">
                <a:latin typeface="Angsana New" panose="02020603050405020304" pitchFamily="18" charset="-34"/>
                <a:cs typeface="Angsana New" panose="02020603050405020304" pitchFamily="18" charset="-34"/>
              </a:rPr>
              <a:t>2)</a:t>
            </a:r>
            <a:r>
              <a:rPr lang="th-TH" sz="2800" dirty="0">
                <a:latin typeface="Angsana New" panose="02020603050405020304" pitchFamily="18" charset="-34"/>
                <a:cs typeface="Angsana New" panose="02020603050405020304" pitchFamily="18" charset="-34"/>
              </a:rPr>
              <a:t> สามารถจำแนกประเภทของอาหารและภาชนะที่ใช้ในการเสิร์ฟอาหารได้</a:t>
            </a:r>
          </a:p>
          <a:p>
            <a:pPr marL="0" indent="576263">
              <a:buNone/>
            </a:pPr>
            <a:r>
              <a:rPr lang="en-US" sz="2800" dirty="0">
                <a:latin typeface="Angsana New" panose="02020603050405020304" pitchFamily="18" charset="-34"/>
                <a:cs typeface="Angsana New" panose="02020603050405020304" pitchFamily="18" charset="-34"/>
              </a:rPr>
              <a:t>3)</a:t>
            </a:r>
            <a:r>
              <a:rPr lang="th-TH" sz="2800" dirty="0">
                <a:latin typeface="Angsana New" panose="02020603050405020304" pitchFamily="18" charset="-34"/>
                <a:cs typeface="Angsana New" panose="02020603050405020304" pitchFamily="18" charset="-34"/>
              </a:rPr>
              <a:t> สามารถจำแนกประเภทของการจัดวางกระเป๋าในแต่ละขนาดให้เหมาะสม และสะดวกต่อการเคลื่อนย้าย</a:t>
            </a:r>
          </a:p>
          <a:p>
            <a:pPr marL="0" indent="576263">
              <a:buNone/>
            </a:pPr>
            <a:r>
              <a:rPr lang="en-US" sz="2800" dirty="0">
                <a:latin typeface="Angsana New" panose="02020603050405020304" pitchFamily="18" charset="-34"/>
                <a:cs typeface="Angsana New" panose="02020603050405020304" pitchFamily="18" charset="-34"/>
              </a:rPr>
              <a:t>4)</a:t>
            </a:r>
            <a:r>
              <a:rPr lang="th-TH" sz="2800" dirty="0">
                <a:latin typeface="Angsana New" panose="02020603050405020304" pitchFamily="18" charset="-34"/>
                <a:cs typeface="Angsana New" panose="02020603050405020304" pitchFamily="18" charset="-34"/>
              </a:rPr>
              <a:t> สามารถสาธิตวิธีการใช้เครื่องมือความปลอดภัยให้แก่ผู้โดยสารได้</a:t>
            </a:r>
          </a:p>
          <a:p>
            <a:pPr marL="0" indent="288925">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แบบวัดแบบจำลองสถานการณ์</a:t>
            </a:r>
          </a:p>
          <a:p>
            <a:pPr marL="0" indent="576263">
              <a:buNone/>
            </a:pPr>
            <a:r>
              <a:rPr lang="th-TH" sz="2800" dirty="0">
                <a:latin typeface="Angsana New" panose="02020603050405020304" pitchFamily="18" charset="-34"/>
                <a:cs typeface="Angsana New" panose="02020603050405020304" pitchFamily="18" charset="-34"/>
              </a:rPr>
              <a:t>ในกรณีที่เครื่องบินลงฉุกเฉินหรือประสบอุบัติเหตุ</a:t>
            </a:r>
          </a:p>
          <a:p>
            <a:pPr marL="0" indent="576263">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ผู้เข้ารับการทดสอบสามารถควบคุมสติ และสามารถแก้ไขสถานการณ์ได้</a:t>
            </a:r>
          </a:p>
          <a:p>
            <a:pPr marL="0" indent="576263">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ผู้เข้ารับการทดสอบมีจิตสำนึกด้านความปลอดภัยสูง (ปกติประเมินไม่ต่ำกว่า </a:t>
            </a:r>
            <a:r>
              <a:rPr lang="en-US" dirty="0">
                <a:latin typeface="Angsana New" panose="02020603050405020304" pitchFamily="18" charset="-34"/>
                <a:cs typeface="Angsana New" panose="02020603050405020304" pitchFamily="18" charset="-34"/>
              </a:rPr>
              <a:t>95%</a:t>
            </a:r>
            <a:r>
              <a:rPr lang="th-TH" dirty="0">
                <a:latin typeface="Angsana New" panose="02020603050405020304" pitchFamily="18" charset="-34"/>
                <a:cs typeface="Angsana New" panose="02020603050405020304" pitchFamily="18" charset="-34"/>
              </a:rPr>
              <a:t> จาก </a:t>
            </a:r>
            <a:r>
              <a:rPr lang="en-US" dirty="0">
                <a:latin typeface="Angsana New" panose="02020603050405020304" pitchFamily="18" charset="-34"/>
                <a:cs typeface="Angsana New" panose="02020603050405020304" pitchFamily="18" charset="-34"/>
              </a:rPr>
              <a:t>100%)</a:t>
            </a:r>
            <a:endParaRPr lang="th-TH" dirty="0">
              <a:latin typeface="Angsana New" panose="02020603050405020304" pitchFamily="18" charset="-34"/>
              <a:cs typeface="Angsana New" panose="02020603050405020304" pitchFamily="18" charset="-34"/>
            </a:endParaRPr>
          </a:p>
          <a:p>
            <a:pPr marL="0" indent="576263">
              <a:buNone/>
            </a:pPr>
            <a:r>
              <a:rPr lang="en-US" dirty="0">
                <a:latin typeface="Angsana New" panose="02020603050405020304" pitchFamily="18" charset="-34"/>
                <a:cs typeface="Angsana New" panose="02020603050405020304" pitchFamily="18" charset="-34"/>
              </a:rPr>
              <a:t>3) </a:t>
            </a:r>
            <a:r>
              <a:rPr lang="th-TH" dirty="0">
                <a:latin typeface="Angsana New" panose="02020603050405020304" pitchFamily="18" charset="-34"/>
                <a:cs typeface="Angsana New" panose="02020603050405020304" pitchFamily="18" charset="-34"/>
              </a:rPr>
              <a:t>ผู้เข้ารับการทดสอบมีความตระหนัก และเข้าใจกระบวนการแก้ไขปัญหาเป็นอย่างดี เริ่มตั้งแต่การให้ผู้โดยสารหมอบและคลานออกจากประตูฉุกเฉิน การใส่เสื้อชูชีพ การควบคุมสถานการณ์ให้ทุกคนอยู่ในความสงบและมีสติ</a:t>
            </a:r>
          </a:p>
          <a:p>
            <a:pPr marL="0" indent="288925">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แบบวัดตัวอย่างงาน</a:t>
            </a:r>
          </a:p>
          <a:p>
            <a:pPr marL="0" indent="457200">
              <a:buNone/>
            </a:pPr>
            <a:r>
              <a:rPr lang="th-TH" dirty="0">
                <a:latin typeface="Angsana New" panose="02020603050405020304" pitchFamily="18" charset="-34"/>
                <a:cs typeface="Angsana New" panose="02020603050405020304" pitchFamily="18" charset="-34"/>
              </a:rPr>
              <a:t>เป็นขั้นตอนการทดลองงานของผู้เข้ารับการทดสอบ โดยผู้ประเมินจะทำการประเมินงานตามตัวอย่างที่ต้องการ วิธีนี้ผู้ทดสอบจะได้ทำงานในสถานการณ์จริง</a:t>
            </a:r>
          </a:p>
          <a:p>
            <a:pPr marL="0" indent="576263">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ผู้เข้ารับการทดสอบสามารถใช้ภาชนะบรรจุเครื่องดื่มได้อย่างถูกต้อง</a:t>
            </a:r>
          </a:p>
          <a:p>
            <a:pPr marL="0" indent="576263">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ให้บริการลูกค้าได้อย่างเท่าเทียมกันและทั่วถึง</a:t>
            </a:r>
          </a:p>
          <a:p>
            <a:pPr marL="0" indent="576263">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มีบุคลิกภาพที่ดี ยิ้มแย้มแจ่มใส สร้างภาพลักษณ์ที่ดีให้กับสายการบิน</a:t>
            </a:r>
          </a:p>
          <a:p>
            <a:pPr marL="0" indent="576263">
              <a:buNone/>
            </a:pPr>
            <a:r>
              <a:rPr lang="en-US" dirty="0">
                <a:latin typeface="Angsana New" panose="02020603050405020304" pitchFamily="18" charset="-34"/>
                <a:cs typeface="Angsana New" panose="02020603050405020304" pitchFamily="18" charset="-34"/>
              </a:rPr>
              <a:t>4)</a:t>
            </a:r>
            <a:r>
              <a:rPr lang="th-TH" dirty="0">
                <a:latin typeface="Angsana New" panose="02020603050405020304" pitchFamily="18" charset="-34"/>
                <a:cs typeface="Angsana New" panose="02020603050405020304" pitchFamily="18" charset="-34"/>
              </a:rPr>
              <a:t> ให้ความช่วยเหลือผู้โดยสารในทุกกรณีที่มีการร้องขอ</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326546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9AA2C94D-0BB9-4BAC-BB47-1D40ED2F77D2}"/>
              </a:ext>
            </a:extLst>
          </p:cNvPr>
          <p:cNvSpPr>
            <a:spLocks noGrp="1"/>
          </p:cNvSpPr>
          <p:nvPr>
            <p:ph idx="1"/>
          </p:nvPr>
        </p:nvSpPr>
        <p:spPr>
          <a:xfrm>
            <a:off x="838200" y="1184021"/>
            <a:ext cx="10515600" cy="4351338"/>
          </a:xfrm>
        </p:spPr>
        <p:txBody>
          <a:bodyPr>
            <a:normAutofit fontScale="92500" lnSpcReduction="20000"/>
          </a:bodyPr>
          <a:lstStyle/>
          <a:p>
            <a:r>
              <a:rPr lang="th-TH" dirty="0">
                <a:latin typeface="Angsana New" panose="02020603050405020304" pitchFamily="18" charset="-34"/>
                <a:cs typeface="Angsana New" panose="02020603050405020304" pitchFamily="18" charset="-34"/>
              </a:rPr>
              <a:t>โดยสรุป เครื่องมือแบบทดสอบทั้ง </a:t>
            </a: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ประเภท ได้แก่</a:t>
            </a:r>
          </a:p>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แบบทดสอบด้านพุทธพิสัย คือ การทดสอบด้านสติปัญญา หรือผลสัมฤทธิ์ทางการศึกษา </a:t>
            </a:r>
            <a:r>
              <a:rPr lang="en-US" dirty="0">
                <a:latin typeface="Angsana New" panose="02020603050405020304" pitchFamily="18" charset="-34"/>
                <a:cs typeface="Angsana New" panose="02020603050405020304" pitchFamily="18" charset="-34"/>
              </a:rPr>
              <a:t>	</a:t>
            </a:r>
          </a:p>
          <a:p>
            <a:pPr marL="0" indent="0">
              <a:buNone/>
            </a:pPr>
            <a:r>
              <a:rPr lang="en-US" dirty="0">
                <a:latin typeface="Angsana New" panose="02020603050405020304" pitchFamily="18" charset="-34"/>
                <a:cs typeface="Angsana New" panose="02020603050405020304" pitchFamily="18" charset="-34"/>
              </a:rPr>
              <a:t>	2. </a:t>
            </a:r>
            <a:r>
              <a:rPr lang="th-TH" dirty="0">
                <a:latin typeface="Angsana New" panose="02020603050405020304" pitchFamily="18" charset="-34"/>
                <a:cs typeface="Angsana New" panose="02020603050405020304" pitchFamily="18" charset="-34"/>
              </a:rPr>
              <a:t>แบบทดสอบด้านเจตพิสัย คือ แบบทดสอบด้านเจตคติของบุคคลที่มีต่อสิ่งต่าง ๆ เช่น ความชอบ ค่านิยม ความปลอดภัย </a:t>
            </a:r>
            <a:endParaRPr lang="en-US" dirty="0">
              <a:latin typeface="Angsana New" panose="02020603050405020304" pitchFamily="18" charset="-34"/>
              <a:cs typeface="Angsana New" panose="02020603050405020304" pitchFamily="18" charset="-34"/>
            </a:endParaRPr>
          </a:p>
          <a:p>
            <a:pPr marL="0" indent="0">
              <a:buNone/>
            </a:pPr>
            <a:r>
              <a:rPr lang="en-US" dirty="0">
                <a:latin typeface="Angsana New" panose="02020603050405020304" pitchFamily="18" charset="-34"/>
                <a:cs typeface="Angsana New" panose="02020603050405020304" pitchFamily="18" charset="-34"/>
              </a:rPr>
              <a:t>	3. </a:t>
            </a:r>
            <a:r>
              <a:rPr lang="th-TH" dirty="0">
                <a:latin typeface="Angsana New" panose="02020603050405020304" pitchFamily="18" charset="-34"/>
                <a:cs typeface="Angsana New" panose="02020603050405020304" pitchFamily="18" charset="-34"/>
              </a:rPr>
              <a:t>แบบทดสอบด้านทักษะพิสัย คือ แบบทดสอบที่ใช้วัดความสามารถและทักษะในการปฏิบัติงานของผู้เข้ารับการทดสอบทั้ง </a:t>
            </a: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วิธี จะถูกนำมาใช้ในการทดสอบเพื่อคัดเลือกพนักงานต้อนรับบนเครื่องบิน</a:t>
            </a:r>
          </a:p>
          <a:p>
            <a:r>
              <a:rPr lang="th-TH" dirty="0">
                <a:latin typeface="Angsana New" panose="02020603050405020304" pitchFamily="18" charset="-34"/>
                <a:cs typeface="Angsana New" panose="02020603050405020304" pitchFamily="18" charset="-34"/>
              </a:rPr>
              <a:t>การพิจารณาเลือกใช้เครื่องมือชนิดใดในการเก็บข้อมูลการวิจัยทางสังคมศาสตร์นั้นขึ้นอยู่กับดุลพินิจของผู้วิจัยเป็นหลักว่า ข้อมูลที่ต้องการศึกษาเป็นข้อมูลเชิงปริมาณหรือเชิงคุณภาพ กลุ่มตัวอย่างที่ผู้วิจัยต้องการศึกษามีคุณลักษณะอย่างไร (เพศ  อายุ  การศึกษา  อาชีพ) ผู้วิจัยต้องการข้อมูลดังกล่าวไปใช้เพื่อวัตถุประสงค์อะไร ตลอดจนงบประมาณที่ใช้และระยะเวลาในการเก็บข้อมูล เมื่อทราบข้อมูลดังกล่าวแล้ว จึงทำการออกแบบการวิจัย เลือกใช้เครื่องมือให้สอดคล้องกับวัตถุประสงค์การวิจัย และข้อมูลที่ต้องการศึกษา จากนั้นจึงเข้าสู่ขั้นตอนการวิเคราะห์ การแปรผล และการนำเสนอข้อมูล</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953733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00AFCC1-CA08-4713-8E17-4E174DD08D72}"/>
              </a:ext>
            </a:extLst>
          </p:cNvPr>
          <p:cNvSpPr>
            <a:spLocks noGrp="1"/>
          </p:cNvSpPr>
          <p:nvPr>
            <p:ph type="title"/>
          </p:nvPr>
        </p:nvSpPr>
        <p:spPr>
          <a:xfrm>
            <a:off x="838200" y="585304"/>
            <a:ext cx="10515600" cy="946840"/>
          </a:xfrm>
        </p:spPr>
        <p:txBody>
          <a:bodyPr>
            <a:normAutofit fontScale="90000"/>
          </a:bodyPr>
          <a:lstStyle/>
          <a:p>
            <a:pPr algn="ctr"/>
            <a:r>
              <a:rPr lang="en-US" sz="3200" b="1" dirty="0">
                <a:solidFill>
                  <a:srgbClr val="00B0F0"/>
                </a:solidFill>
                <a:latin typeface="Angsana New" panose="02020603050405020304" pitchFamily="18" charset="-34"/>
                <a:cs typeface="Angsana New" panose="02020603050405020304" pitchFamily="18" charset="-34"/>
              </a:rPr>
              <a:t>4</a:t>
            </a:r>
            <a:br>
              <a:rPr lang="th-TH" sz="3200" b="1" dirty="0">
                <a:solidFill>
                  <a:srgbClr val="00B0F0"/>
                </a:solidFill>
                <a:latin typeface="Angsana New" panose="02020603050405020304" pitchFamily="18" charset="-34"/>
                <a:cs typeface="Angsana New" panose="02020603050405020304" pitchFamily="18" charset="-34"/>
              </a:rPr>
            </a:br>
            <a:r>
              <a:rPr lang="th-TH" sz="3200" b="1" dirty="0">
                <a:solidFill>
                  <a:srgbClr val="00B0F0"/>
                </a:solidFill>
                <a:latin typeface="Angsana New" panose="02020603050405020304" pitchFamily="18" charset="-34"/>
                <a:cs typeface="Angsana New" panose="02020603050405020304" pitchFamily="18" charset="-34"/>
              </a:rPr>
              <a:t>การออกแบบสร้างเครื่องมือวิจัย</a:t>
            </a:r>
            <a:endParaRPr lang="en-US" sz="3200" b="1" dirty="0">
              <a:solidFill>
                <a:srgbClr val="00B0F0"/>
              </a:solidFill>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EDC4070D-F14B-4E1E-9640-A1B17FF22177}"/>
              </a:ext>
            </a:extLst>
          </p:cNvPr>
          <p:cNvSpPr>
            <a:spLocks noGrp="1"/>
          </p:cNvSpPr>
          <p:nvPr>
            <p:ph idx="1"/>
          </p:nvPr>
        </p:nvSpPr>
        <p:spPr>
          <a:xfrm>
            <a:off x="838200" y="1845504"/>
            <a:ext cx="10601739" cy="4351338"/>
          </a:xfrm>
        </p:spPr>
        <p:txBody>
          <a:bodyPr/>
          <a:lstStyle/>
          <a:p>
            <a:r>
              <a:rPr lang="th-TH" dirty="0">
                <a:latin typeface="Angsana New" panose="02020603050405020304" pitchFamily="18" charset="-34"/>
                <a:cs typeface="Angsana New" panose="02020603050405020304" pitchFamily="18" charset="-34"/>
              </a:rPr>
              <a:t>การออกแบบเครื่องมือวิจัย ผู้วิจัยจะต้องระบุว่าเครื่องมือที่ใช้ในการวิจัยครั้งนี้มีจำนวนเท่าไร ประกอบไปด้วยเครื่องมือประเภทใดบ้าง เนื่องจากการวิจัย </a:t>
            </a:r>
            <a:r>
              <a:rPr lang="en-US" dirty="0">
                <a:latin typeface="Angsana New" panose="02020603050405020304" pitchFamily="18" charset="-34"/>
                <a:cs typeface="Angsana New" panose="02020603050405020304" pitchFamily="18" charset="-34"/>
              </a:rPr>
              <a:t>1 </a:t>
            </a:r>
            <a:r>
              <a:rPr lang="th-TH" dirty="0">
                <a:latin typeface="Angsana New" panose="02020603050405020304" pitchFamily="18" charset="-34"/>
                <a:cs typeface="Angsana New" panose="02020603050405020304" pitchFamily="18" charset="-34"/>
              </a:rPr>
              <a:t>เรื่องอาจใช้เครื่องมือวิจัยมากกว่า </a:t>
            </a: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ประเภท เช่น เครื่องมือแบบสอบถามที่ใช้เก็บข้อมูลเชิงปริมาณ เครื่องมือแบบสัมภาษณ์ที่ใช้เก็บข้อมูลเชิงคุณภาพ เครื่องมือแบบสังเกต เพื่อให้เก็บข้อมูลจากสถานการณ์ หรือพฤติกรรมที่เกิดขึ้น เครื่องมือแบบทดสอบเพื่อให้ทดสอบความรู้ ทักษะ และความสามารถของกลุ่มตัวอย่าง ทั้งนี้ต้องยึดวัตถุประสงค์การวิจัยเป็นหลัก จากนั้นจึงเข้าสู่ขั้นตอนการสร้างเครื่องมือวิจัย</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013173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A25B38A7-5034-4F3B-988D-AF309CAA4217}"/>
              </a:ext>
            </a:extLst>
          </p:cNvPr>
          <p:cNvSpPr>
            <a:spLocks noGrp="1"/>
          </p:cNvSpPr>
          <p:nvPr>
            <p:ph idx="1"/>
          </p:nvPr>
        </p:nvSpPr>
        <p:spPr>
          <a:xfrm>
            <a:off x="928757" y="547142"/>
            <a:ext cx="10515600" cy="4351338"/>
          </a:xfrm>
        </p:spPr>
        <p:txBody>
          <a:bodyPr>
            <a:normAutofit/>
          </a:bodyPr>
          <a:lstStyle/>
          <a:p>
            <a:pPr marL="0" indent="0">
              <a:buNone/>
            </a:pPr>
            <a:r>
              <a:rPr lang="th-TH" sz="2000" dirty="0">
                <a:latin typeface="Angsana New" panose="02020603050405020304" pitchFamily="18" charset="-34"/>
                <a:cs typeface="Angsana New" panose="02020603050405020304" pitchFamily="18" charset="-34"/>
              </a:rPr>
              <a:t>ตาราง ชนิดของข้อมูล วิธีการ และเครื่องมือที่ใช้ในการเก็บรวบรวมข้อมูล </a:t>
            </a:r>
            <a:endParaRPr lang="en-US" sz="20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3A6314A3-98B6-4714-B134-7BB92A852EF6}"/>
              </a:ext>
            </a:extLst>
          </p:cNvPr>
          <p:cNvGraphicFramePr>
            <a:graphicFrameLocks noGrp="1"/>
          </p:cNvGraphicFramePr>
          <p:nvPr>
            <p:extLst>
              <p:ext uri="{D42A27DB-BD31-4B8C-83A1-F6EECF244321}">
                <p14:modId xmlns:p14="http://schemas.microsoft.com/office/powerpoint/2010/main" val="2556053090"/>
              </p:ext>
            </p:extLst>
          </p:nvPr>
        </p:nvGraphicFramePr>
        <p:xfrm>
          <a:off x="928757" y="1249549"/>
          <a:ext cx="10173252" cy="4638040"/>
        </p:xfrm>
        <a:graphic>
          <a:graphicData uri="http://schemas.openxmlformats.org/drawingml/2006/table">
            <a:tbl>
              <a:tblPr firstRow="1" bandRow="1">
                <a:tableStyleId>{21E4AEA4-8DFA-4A89-87EB-49C32662AFE0}</a:tableStyleId>
              </a:tblPr>
              <a:tblGrid>
                <a:gridCol w="3391084">
                  <a:extLst>
                    <a:ext uri="{9D8B030D-6E8A-4147-A177-3AD203B41FA5}">
                      <a16:colId xmlns:a16="http://schemas.microsoft.com/office/drawing/2014/main" val="4247931004"/>
                    </a:ext>
                  </a:extLst>
                </a:gridCol>
                <a:gridCol w="3391084">
                  <a:extLst>
                    <a:ext uri="{9D8B030D-6E8A-4147-A177-3AD203B41FA5}">
                      <a16:colId xmlns:a16="http://schemas.microsoft.com/office/drawing/2014/main" val="1652556470"/>
                    </a:ext>
                  </a:extLst>
                </a:gridCol>
                <a:gridCol w="3391084">
                  <a:extLst>
                    <a:ext uri="{9D8B030D-6E8A-4147-A177-3AD203B41FA5}">
                      <a16:colId xmlns:a16="http://schemas.microsoft.com/office/drawing/2014/main" val="1883141000"/>
                    </a:ext>
                  </a:extLst>
                </a:gridCol>
              </a:tblGrid>
              <a:tr h="370840">
                <a:tc>
                  <a:txBody>
                    <a:bodyPr/>
                    <a:lstStyle/>
                    <a:p>
                      <a:pPr algn="ctr"/>
                      <a:r>
                        <a:rPr lang="th-TH" sz="1600" dirty="0">
                          <a:solidFill>
                            <a:schemeClr val="tx1"/>
                          </a:solidFill>
                          <a:latin typeface="Angsana New" panose="02020603050405020304" pitchFamily="18" charset="-34"/>
                          <a:cs typeface="Angsana New" panose="02020603050405020304" pitchFamily="18" charset="-34"/>
                        </a:rPr>
                        <a:t>ชนิดของข้อมูล</a:t>
                      </a:r>
                      <a:endParaRPr lang="en-US" sz="1600" dirty="0">
                        <a:solidFill>
                          <a:schemeClr val="tx1"/>
                        </a:solidFill>
                        <a:latin typeface="Angsana New" panose="02020603050405020304" pitchFamily="18" charset="-34"/>
                        <a:cs typeface="Angsana New" panose="02020603050405020304" pitchFamily="18" charset="-34"/>
                      </a:endParaRPr>
                    </a:p>
                  </a:txBody>
                  <a:tcPr/>
                </a:tc>
                <a:tc>
                  <a:txBody>
                    <a:bodyPr/>
                    <a:lstStyle/>
                    <a:p>
                      <a:pPr algn="ctr"/>
                      <a:r>
                        <a:rPr lang="th-TH" sz="1600" dirty="0">
                          <a:solidFill>
                            <a:schemeClr val="tx1"/>
                          </a:solidFill>
                          <a:latin typeface="Angsana New" panose="02020603050405020304" pitchFamily="18" charset="-34"/>
                          <a:cs typeface="Angsana New" panose="02020603050405020304" pitchFamily="18" charset="-34"/>
                        </a:rPr>
                        <a:t>วิธีการ</a:t>
                      </a:r>
                      <a:endParaRPr lang="en-US" sz="1600" dirty="0">
                        <a:solidFill>
                          <a:schemeClr val="tx1"/>
                        </a:solidFill>
                        <a:latin typeface="Angsana New" panose="02020603050405020304" pitchFamily="18" charset="-34"/>
                        <a:cs typeface="Angsana New" panose="02020603050405020304" pitchFamily="18" charset="-34"/>
                      </a:endParaRPr>
                    </a:p>
                  </a:txBody>
                  <a:tcPr/>
                </a:tc>
                <a:tc>
                  <a:txBody>
                    <a:bodyPr/>
                    <a:lstStyle/>
                    <a:p>
                      <a:pPr algn="ctr"/>
                      <a:r>
                        <a:rPr lang="th-TH" sz="1600" dirty="0">
                          <a:solidFill>
                            <a:schemeClr val="tx1"/>
                          </a:solidFill>
                          <a:latin typeface="Angsana New" panose="02020603050405020304" pitchFamily="18" charset="-34"/>
                          <a:cs typeface="Angsana New" panose="02020603050405020304" pitchFamily="18" charset="-34"/>
                        </a:rPr>
                        <a:t>เครื่องมือ</a:t>
                      </a:r>
                      <a:endParaRPr lang="en-US" sz="16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745664334"/>
                  </a:ext>
                </a:extLst>
              </a:tr>
              <a:tr h="370840">
                <a:tc>
                  <a:txBody>
                    <a:bodyPr/>
                    <a:lstStyle/>
                    <a:p>
                      <a:r>
                        <a:rPr lang="en-US" sz="1600" dirty="0">
                          <a:solidFill>
                            <a:schemeClr val="tx1"/>
                          </a:solidFill>
                          <a:latin typeface="Angsana New" panose="02020603050405020304" pitchFamily="18" charset="-34"/>
                          <a:cs typeface="Angsana New" panose="02020603050405020304" pitchFamily="18" charset="-34"/>
                        </a:rPr>
                        <a:t>1.</a:t>
                      </a:r>
                      <a:r>
                        <a:rPr lang="th-TH" sz="1600" dirty="0">
                          <a:solidFill>
                            <a:schemeClr val="tx1"/>
                          </a:solidFill>
                          <a:latin typeface="Angsana New" panose="02020603050405020304" pitchFamily="18" charset="-34"/>
                          <a:cs typeface="Angsana New" panose="02020603050405020304" pitchFamily="18" charset="-34"/>
                        </a:rPr>
                        <a:t> ความรู้ ความสามารถ</a:t>
                      </a:r>
                      <a:endParaRPr lang="en-US" sz="16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sz="1600" dirty="0">
                          <a:solidFill>
                            <a:schemeClr val="tx1"/>
                          </a:solidFill>
                          <a:latin typeface="Angsana New" panose="02020603050405020304" pitchFamily="18" charset="-34"/>
                          <a:cs typeface="Angsana New" panose="02020603050405020304" pitchFamily="18" charset="-34"/>
                        </a:rPr>
                        <a:t>1.</a:t>
                      </a:r>
                      <a:r>
                        <a:rPr lang="th-TH" sz="1600" dirty="0">
                          <a:solidFill>
                            <a:schemeClr val="tx1"/>
                          </a:solidFill>
                          <a:latin typeface="Angsana New" panose="02020603050405020304" pitchFamily="18" charset="-34"/>
                          <a:cs typeface="Angsana New" panose="02020603050405020304" pitchFamily="18" charset="-34"/>
                        </a:rPr>
                        <a:t> การทดสอบเชิงทฤษฎี</a:t>
                      </a:r>
                    </a:p>
                    <a:p>
                      <a:r>
                        <a:rPr lang="en-US" sz="1600" dirty="0">
                          <a:solidFill>
                            <a:schemeClr val="tx1"/>
                          </a:solidFill>
                          <a:latin typeface="Angsana New" panose="02020603050405020304" pitchFamily="18" charset="-34"/>
                          <a:cs typeface="Angsana New" panose="02020603050405020304" pitchFamily="18" charset="-34"/>
                        </a:rPr>
                        <a:t>2.</a:t>
                      </a:r>
                      <a:r>
                        <a:rPr lang="th-TH" sz="1600" dirty="0">
                          <a:solidFill>
                            <a:schemeClr val="tx1"/>
                          </a:solidFill>
                          <a:latin typeface="Angsana New" panose="02020603050405020304" pitchFamily="18" charset="-34"/>
                          <a:cs typeface="Angsana New" panose="02020603050405020304" pitchFamily="18" charset="-34"/>
                        </a:rPr>
                        <a:t> การประเมินทักษะ</a:t>
                      </a:r>
                    </a:p>
                    <a:p>
                      <a:r>
                        <a:rPr lang="en-US" sz="1600" dirty="0">
                          <a:solidFill>
                            <a:schemeClr val="tx1"/>
                          </a:solidFill>
                          <a:latin typeface="Angsana New" panose="02020603050405020304" pitchFamily="18" charset="-34"/>
                          <a:cs typeface="Angsana New" panose="02020603050405020304" pitchFamily="18" charset="-34"/>
                        </a:rPr>
                        <a:t>3.</a:t>
                      </a:r>
                      <a:r>
                        <a:rPr lang="th-TH" sz="1600" dirty="0">
                          <a:solidFill>
                            <a:schemeClr val="tx1"/>
                          </a:solidFill>
                          <a:latin typeface="Angsana New" panose="02020603050405020304" pitchFamily="18" charset="-34"/>
                          <a:cs typeface="Angsana New" panose="02020603050405020304" pitchFamily="18" charset="-34"/>
                        </a:rPr>
                        <a:t> การประเมินผลงาน</a:t>
                      </a:r>
                      <a:endParaRPr lang="en-US" sz="16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sz="1600" dirty="0">
                          <a:solidFill>
                            <a:schemeClr val="tx1"/>
                          </a:solidFill>
                          <a:latin typeface="Angsana New" panose="02020603050405020304" pitchFamily="18" charset="-34"/>
                          <a:cs typeface="Angsana New" panose="02020603050405020304" pitchFamily="18" charset="-34"/>
                        </a:rPr>
                        <a:t>1.</a:t>
                      </a:r>
                      <a:r>
                        <a:rPr lang="th-TH" sz="1600" dirty="0">
                          <a:solidFill>
                            <a:schemeClr val="tx1"/>
                          </a:solidFill>
                          <a:latin typeface="Angsana New" panose="02020603050405020304" pitchFamily="18" charset="-34"/>
                          <a:cs typeface="Angsana New" panose="02020603050405020304" pitchFamily="18" charset="-34"/>
                        </a:rPr>
                        <a:t> แบบทดสอบด้านพุทธพิสัย</a:t>
                      </a:r>
                    </a:p>
                    <a:p>
                      <a:r>
                        <a:rPr lang="en-US" sz="1600" dirty="0">
                          <a:solidFill>
                            <a:schemeClr val="tx1"/>
                          </a:solidFill>
                          <a:latin typeface="Angsana New" panose="02020603050405020304" pitchFamily="18" charset="-34"/>
                          <a:cs typeface="Angsana New" panose="02020603050405020304" pitchFamily="18" charset="-34"/>
                        </a:rPr>
                        <a:t>2.</a:t>
                      </a:r>
                      <a:r>
                        <a:rPr lang="th-TH" sz="1600" dirty="0">
                          <a:solidFill>
                            <a:schemeClr val="tx1"/>
                          </a:solidFill>
                          <a:latin typeface="Angsana New" panose="02020603050405020304" pitchFamily="18" charset="-34"/>
                          <a:cs typeface="Angsana New" panose="02020603050405020304" pitchFamily="18" charset="-34"/>
                        </a:rPr>
                        <a:t> แบบทดสอบด้านทักษะพิสัย</a:t>
                      </a:r>
                    </a:p>
                    <a:p>
                      <a:r>
                        <a:rPr lang="en-US" sz="1600" dirty="0">
                          <a:solidFill>
                            <a:schemeClr val="tx1"/>
                          </a:solidFill>
                          <a:latin typeface="Angsana New" panose="02020603050405020304" pitchFamily="18" charset="-34"/>
                          <a:cs typeface="Angsana New" panose="02020603050405020304" pitchFamily="18" charset="-34"/>
                        </a:rPr>
                        <a:t>3.</a:t>
                      </a:r>
                      <a:r>
                        <a:rPr lang="th-TH" sz="1600" dirty="0">
                          <a:solidFill>
                            <a:schemeClr val="tx1"/>
                          </a:solidFill>
                          <a:latin typeface="Angsana New" panose="02020603050405020304" pitchFamily="18" charset="-34"/>
                          <a:cs typeface="Angsana New" panose="02020603050405020304" pitchFamily="18" charset="-34"/>
                        </a:rPr>
                        <a:t> แบบวัดตัวอย่างงาน</a:t>
                      </a:r>
                      <a:endParaRPr lang="en-US" sz="16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37030182"/>
                  </a:ext>
                </a:extLst>
              </a:tr>
              <a:tr h="370840">
                <a:tc>
                  <a:txBody>
                    <a:bodyPr/>
                    <a:lstStyle/>
                    <a:p>
                      <a:r>
                        <a:rPr lang="en-US" sz="1600" dirty="0">
                          <a:solidFill>
                            <a:schemeClr val="tx1"/>
                          </a:solidFill>
                          <a:latin typeface="Angsana New" panose="02020603050405020304" pitchFamily="18" charset="-34"/>
                          <a:cs typeface="Angsana New" panose="02020603050405020304" pitchFamily="18" charset="-34"/>
                        </a:rPr>
                        <a:t>2.</a:t>
                      </a:r>
                      <a:r>
                        <a:rPr lang="th-TH" sz="1600" dirty="0">
                          <a:solidFill>
                            <a:schemeClr val="tx1"/>
                          </a:solidFill>
                          <a:latin typeface="Angsana New" panose="02020603050405020304" pitchFamily="18" charset="-34"/>
                          <a:cs typeface="Angsana New" panose="02020603050405020304" pitchFamily="18" charset="-34"/>
                        </a:rPr>
                        <a:t> ด้านความรู้สึก ความเชื่อ ค่านิยม ความคิดเห็น และทัศนคติ</a:t>
                      </a:r>
                      <a:endParaRPr lang="en-US" sz="16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sz="1600" dirty="0">
                          <a:solidFill>
                            <a:schemeClr val="tx1"/>
                          </a:solidFill>
                          <a:latin typeface="Angsana New" panose="02020603050405020304" pitchFamily="18" charset="-34"/>
                          <a:cs typeface="Angsana New" panose="02020603050405020304" pitchFamily="18" charset="-34"/>
                        </a:rPr>
                        <a:t>1.</a:t>
                      </a:r>
                      <a:r>
                        <a:rPr lang="th-TH" sz="1600" dirty="0">
                          <a:solidFill>
                            <a:schemeClr val="tx1"/>
                          </a:solidFill>
                          <a:latin typeface="Angsana New" panose="02020603050405020304" pitchFamily="18" charset="-34"/>
                          <a:cs typeface="Angsana New" panose="02020603050405020304" pitchFamily="18" charset="-34"/>
                        </a:rPr>
                        <a:t> การสะท้อนความรู้สึกนึกคิด ความคิดเห็น</a:t>
                      </a:r>
                    </a:p>
                    <a:p>
                      <a:r>
                        <a:rPr lang="en-US" sz="1600" dirty="0">
                          <a:solidFill>
                            <a:schemeClr val="tx1"/>
                          </a:solidFill>
                          <a:latin typeface="Angsana New" panose="02020603050405020304" pitchFamily="18" charset="-34"/>
                          <a:cs typeface="Angsana New" panose="02020603050405020304" pitchFamily="18" charset="-34"/>
                        </a:rPr>
                        <a:t>2.</a:t>
                      </a:r>
                      <a:r>
                        <a:rPr lang="th-TH" sz="1600" dirty="0">
                          <a:solidFill>
                            <a:schemeClr val="tx1"/>
                          </a:solidFill>
                          <a:latin typeface="Angsana New" panose="02020603050405020304" pitchFamily="18" charset="-34"/>
                          <a:cs typeface="Angsana New" panose="02020603050405020304" pitchFamily="18" charset="-34"/>
                        </a:rPr>
                        <a:t> การวัดเจตคติ</a:t>
                      </a:r>
                    </a:p>
                    <a:p>
                      <a:r>
                        <a:rPr lang="en-US" sz="1600" dirty="0">
                          <a:solidFill>
                            <a:schemeClr val="tx1"/>
                          </a:solidFill>
                          <a:latin typeface="Angsana New" panose="02020603050405020304" pitchFamily="18" charset="-34"/>
                          <a:cs typeface="Angsana New" panose="02020603050405020304" pitchFamily="18" charset="-34"/>
                        </a:rPr>
                        <a:t>3.</a:t>
                      </a:r>
                      <a:r>
                        <a:rPr lang="th-TH" sz="1600" dirty="0">
                          <a:solidFill>
                            <a:schemeClr val="tx1"/>
                          </a:solidFill>
                          <a:latin typeface="Angsana New" panose="02020603050405020304" pitchFamily="18" charset="-34"/>
                          <a:cs typeface="Angsana New" panose="02020603050405020304" pitchFamily="18" charset="-34"/>
                        </a:rPr>
                        <a:t> การประมาณค่า</a:t>
                      </a:r>
                    </a:p>
                    <a:p>
                      <a:r>
                        <a:rPr lang="en-US" sz="1600" dirty="0">
                          <a:solidFill>
                            <a:schemeClr val="tx1"/>
                          </a:solidFill>
                          <a:latin typeface="Angsana New" panose="02020603050405020304" pitchFamily="18" charset="-34"/>
                          <a:cs typeface="Angsana New" panose="02020603050405020304" pitchFamily="18" charset="-34"/>
                        </a:rPr>
                        <a:t>4.</a:t>
                      </a:r>
                      <a:r>
                        <a:rPr lang="th-TH" sz="1600" dirty="0">
                          <a:solidFill>
                            <a:schemeClr val="tx1"/>
                          </a:solidFill>
                          <a:latin typeface="Angsana New" panose="02020603050405020304" pitchFamily="18" charset="-34"/>
                          <a:cs typeface="Angsana New" panose="02020603050405020304" pitchFamily="18" charset="-34"/>
                        </a:rPr>
                        <a:t> การสังเกต</a:t>
                      </a:r>
                      <a:endParaRPr lang="en-US" sz="16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sz="1600" dirty="0">
                          <a:solidFill>
                            <a:schemeClr val="tx1"/>
                          </a:solidFill>
                          <a:latin typeface="Angsana New" panose="02020603050405020304" pitchFamily="18" charset="-34"/>
                          <a:cs typeface="Angsana New" panose="02020603050405020304" pitchFamily="18" charset="-34"/>
                        </a:rPr>
                        <a:t>1.</a:t>
                      </a:r>
                      <a:r>
                        <a:rPr lang="th-TH" sz="1600" dirty="0">
                          <a:solidFill>
                            <a:schemeClr val="tx1"/>
                          </a:solidFill>
                          <a:latin typeface="Angsana New" panose="02020603050405020304" pitchFamily="18" charset="-34"/>
                          <a:cs typeface="Angsana New" panose="02020603050405020304" pitchFamily="18" charset="-34"/>
                        </a:rPr>
                        <a:t> แบบสอบถาม</a:t>
                      </a:r>
                    </a:p>
                    <a:p>
                      <a:r>
                        <a:rPr lang="en-US" sz="1600" dirty="0">
                          <a:solidFill>
                            <a:schemeClr val="tx1"/>
                          </a:solidFill>
                          <a:latin typeface="Angsana New" panose="02020603050405020304" pitchFamily="18" charset="-34"/>
                          <a:cs typeface="Angsana New" panose="02020603050405020304" pitchFamily="18" charset="-34"/>
                        </a:rPr>
                        <a:t>2.</a:t>
                      </a:r>
                      <a:r>
                        <a:rPr lang="th-TH" sz="1600" dirty="0">
                          <a:solidFill>
                            <a:schemeClr val="tx1"/>
                          </a:solidFill>
                          <a:latin typeface="Angsana New" panose="02020603050405020304" pitchFamily="18" charset="-34"/>
                          <a:cs typeface="Angsana New" panose="02020603050405020304" pitchFamily="18" charset="-34"/>
                        </a:rPr>
                        <a:t> แบบวัดเจตคติ</a:t>
                      </a:r>
                    </a:p>
                    <a:p>
                      <a:r>
                        <a:rPr lang="en-US" sz="1600" dirty="0">
                          <a:solidFill>
                            <a:schemeClr val="tx1"/>
                          </a:solidFill>
                          <a:latin typeface="Angsana New" panose="02020603050405020304" pitchFamily="18" charset="-34"/>
                          <a:cs typeface="Angsana New" panose="02020603050405020304" pitchFamily="18" charset="-34"/>
                        </a:rPr>
                        <a:t>3.</a:t>
                      </a:r>
                      <a:r>
                        <a:rPr lang="th-TH" sz="1600" dirty="0">
                          <a:solidFill>
                            <a:schemeClr val="tx1"/>
                          </a:solidFill>
                          <a:latin typeface="Angsana New" panose="02020603050405020304" pitchFamily="18" charset="-34"/>
                          <a:cs typeface="Angsana New" panose="02020603050405020304" pitchFamily="18" charset="-34"/>
                        </a:rPr>
                        <a:t> มาตรประมาณค่า (</a:t>
                      </a:r>
                      <a:r>
                        <a:rPr lang="en-US" sz="1600" dirty="0">
                          <a:solidFill>
                            <a:schemeClr val="tx1"/>
                          </a:solidFill>
                          <a:latin typeface="Angsana New" panose="02020603050405020304" pitchFamily="18" charset="-34"/>
                          <a:cs typeface="Angsana New" panose="02020603050405020304" pitchFamily="18" charset="-34"/>
                        </a:rPr>
                        <a:t>Rating  Scale)</a:t>
                      </a:r>
                    </a:p>
                    <a:p>
                      <a:r>
                        <a:rPr lang="en-US" sz="1600" dirty="0">
                          <a:solidFill>
                            <a:schemeClr val="tx1"/>
                          </a:solidFill>
                          <a:latin typeface="Angsana New" panose="02020603050405020304" pitchFamily="18" charset="-34"/>
                          <a:cs typeface="Angsana New" panose="02020603050405020304" pitchFamily="18" charset="-34"/>
                        </a:rPr>
                        <a:t>4. </a:t>
                      </a:r>
                      <a:r>
                        <a:rPr lang="th-TH" sz="1600" dirty="0">
                          <a:solidFill>
                            <a:schemeClr val="tx1"/>
                          </a:solidFill>
                          <a:latin typeface="Angsana New" panose="02020603050405020304" pitchFamily="18" charset="-34"/>
                          <a:cs typeface="Angsana New" panose="02020603050405020304" pitchFamily="18" charset="-34"/>
                        </a:rPr>
                        <a:t>แบบบันทึกการสังเกต</a:t>
                      </a:r>
                    </a:p>
                    <a:p>
                      <a:r>
                        <a:rPr lang="en-US" sz="1600" dirty="0">
                          <a:solidFill>
                            <a:schemeClr val="tx1"/>
                          </a:solidFill>
                          <a:latin typeface="Angsana New" panose="02020603050405020304" pitchFamily="18" charset="-34"/>
                          <a:cs typeface="Angsana New" panose="02020603050405020304" pitchFamily="18" charset="-34"/>
                        </a:rPr>
                        <a:t>5.</a:t>
                      </a:r>
                      <a:r>
                        <a:rPr lang="th-TH" sz="1600" dirty="0">
                          <a:solidFill>
                            <a:schemeClr val="tx1"/>
                          </a:solidFill>
                          <a:latin typeface="Angsana New" panose="02020603050405020304" pitchFamily="18" charset="-34"/>
                          <a:cs typeface="Angsana New" panose="02020603050405020304" pitchFamily="18" charset="-34"/>
                        </a:rPr>
                        <a:t> แบบสำรวจรายการ</a:t>
                      </a:r>
                      <a:endParaRPr lang="en-US" sz="16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261642201"/>
                  </a:ext>
                </a:extLst>
              </a:tr>
              <a:tr h="370840">
                <a:tc>
                  <a:txBody>
                    <a:bodyPr/>
                    <a:lstStyle/>
                    <a:p>
                      <a:r>
                        <a:rPr lang="en-US" sz="1600" dirty="0">
                          <a:solidFill>
                            <a:schemeClr val="tx1"/>
                          </a:solidFill>
                          <a:latin typeface="Angsana New" panose="02020603050405020304" pitchFamily="18" charset="-34"/>
                          <a:cs typeface="Angsana New" panose="02020603050405020304" pitchFamily="18" charset="-34"/>
                        </a:rPr>
                        <a:t>3.</a:t>
                      </a:r>
                      <a:r>
                        <a:rPr lang="th-TH" sz="1600" dirty="0">
                          <a:solidFill>
                            <a:schemeClr val="tx1"/>
                          </a:solidFill>
                          <a:latin typeface="Angsana New" panose="02020603050405020304" pitchFamily="18" charset="-34"/>
                          <a:cs typeface="Angsana New" panose="02020603050405020304" pitchFamily="18" charset="-34"/>
                        </a:rPr>
                        <a:t> ด้านพฤติกรรม</a:t>
                      </a:r>
                      <a:endParaRPr lang="en-US" sz="16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sz="1600" dirty="0">
                          <a:solidFill>
                            <a:schemeClr val="tx1"/>
                          </a:solidFill>
                          <a:latin typeface="Angsana New" panose="02020603050405020304" pitchFamily="18" charset="-34"/>
                          <a:cs typeface="Angsana New" panose="02020603050405020304" pitchFamily="18" charset="-34"/>
                        </a:rPr>
                        <a:t>1.</a:t>
                      </a:r>
                      <a:r>
                        <a:rPr lang="th-TH" sz="1600" dirty="0">
                          <a:solidFill>
                            <a:schemeClr val="tx1"/>
                          </a:solidFill>
                          <a:latin typeface="Angsana New" panose="02020603050405020304" pitchFamily="18" charset="-34"/>
                          <a:cs typeface="Angsana New" panose="02020603050405020304" pitchFamily="18" charset="-34"/>
                        </a:rPr>
                        <a:t> การสังเกต</a:t>
                      </a:r>
                    </a:p>
                    <a:p>
                      <a:r>
                        <a:rPr lang="en-US" sz="1600" dirty="0">
                          <a:solidFill>
                            <a:schemeClr val="tx1"/>
                          </a:solidFill>
                          <a:latin typeface="Angsana New" panose="02020603050405020304" pitchFamily="18" charset="-34"/>
                          <a:cs typeface="Angsana New" panose="02020603050405020304" pitchFamily="18" charset="-34"/>
                        </a:rPr>
                        <a:t>2.</a:t>
                      </a:r>
                      <a:r>
                        <a:rPr lang="th-TH" sz="1600" dirty="0">
                          <a:solidFill>
                            <a:schemeClr val="tx1"/>
                          </a:solidFill>
                          <a:latin typeface="Angsana New" panose="02020603050405020304" pitchFamily="18" charset="-34"/>
                          <a:cs typeface="Angsana New" panose="02020603050405020304" pitchFamily="18" charset="-34"/>
                        </a:rPr>
                        <a:t> การตรวจสอบประวัติ</a:t>
                      </a:r>
                    </a:p>
                    <a:p>
                      <a:r>
                        <a:rPr lang="en-US" sz="1600" dirty="0">
                          <a:solidFill>
                            <a:schemeClr val="tx1"/>
                          </a:solidFill>
                          <a:latin typeface="Angsana New" panose="02020603050405020304" pitchFamily="18" charset="-34"/>
                          <a:cs typeface="Angsana New" panose="02020603050405020304" pitchFamily="18" charset="-34"/>
                        </a:rPr>
                        <a:t>3.</a:t>
                      </a:r>
                      <a:r>
                        <a:rPr lang="th-TH" sz="1600" dirty="0">
                          <a:solidFill>
                            <a:schemeClr val="tx1"/>
                          </a:solidFill>
                          <a:latin typeface="Angsana New" panose="02020603050405020304" pitchFamily="18" charset="-34"/>
                          <a:cs typeface="Angsana New" panose="02020603050405020304" pitchFamily="18" charset="-34"/>
                        </a:rPr>
                        <a:t> การสอบถาม และสัมภาษณ์ผู้เกี่ยวข้อง</a:t>
                      </a:r>
                    </a:p>
                  </a:txBody>
                  <a:tcPr/>
                </a:tc>
                <a:tc>
                  <a:txBody>
                    <a:bodyPr/>
                    <a:lstStyle/>
                    <a:p>
                      <a:r>
                        <a:rPr lang="en-US" sz="1600" dirty="0">
                          <a:solidFill>
                            <a:schemeClr val="tx1"/>
                          </a:solidFill>
                          <a:latin typeface="Angsana New" panose="02020603050405020304" pitchFamily="18" charset="-34"/>
                          <a:cs typeface="Angsana New" panose="02020603050405020304" pitchFamily="18" charset="-34"/>
                        </a:rPr>
                        <a:t>1.</a:t>
                      </a:r>
                      <a:r>
                        <a:rPr lang="th-TH" sz="1600" dirty="0">
                          <a:solidFill>
                            <a:schemeClr val="tx1"/>
                          </a:solidFill>
                          <a:latin typeface="Angsana New" panose="02020603050405020304" pitchFamily="18" charset="-34"/>
                          <a:cs typeface="Angsana New" panose="02020603050405020304" pitchFamily="18" charset="-34"/>
                        </a:rPr>
                        <a:t> แบบบันทึกการสังเกต</a:t>
                      </a:r>
                    </a:p>
                    <a:p>
                      <a:r>
                        <a:rPr lang="en-US" sz="1600" dirty="0">
                          <a:solidFill>
                            <a:schemeClr val="tx1"/>
                          </a:solidFill>
                          <a:latin typeface="Angsana New" panose="02020603050405020304" pitchFamily="18" charset="-34"/>
                          <a:cs typeface="Angsana New" panose="02020603050405020304" pitchFamily="18" charset="-34"/>
                        </a:rPr>
                        <a:t>2.</a:t>
                      </a:r>
                      <a:r>
                        <a:rPr lang="th-TH" sz="1600" dirty="0">
                          <a:solidFill>
                            <a:schemeClr val="tx1"/>
                          </a:solidFill>
                          <a:latin typeface="Angsana New" panose="02020603050405020304" pitchFamily="18" charset="-34"/>
                          <a:cs typeface="Angsana New" panose="02020603050405020304" pitchFamily="18" charset="-34"/>
                        </a:rPr>
                        <a:t> แบบสำรวจรายการ</a:t>
                      </a:r>
                    </a:p>
                    <a:p>
                      <a:r>
                        <a:rPr lang="en-US" sz="1600" dirty="0">
                          <a:solidFill>
                            <a:schemeClr val="tx1"/>
                          </a:solidFill>
                          <a:latin typeface="Angsana New" panose="02020603050405020304" pitchFamily="18" charset="-34"/>
                          <a:cs typeface="Angsana New" panose="02020603050405020304" pitchFamily="18" charset="-34"/>
                        </a:rPr>
                        <a:t>3.</a:t>
                      </a:r>
                      <a:r>
                        <a:rPr lang="th-TH" sz="1600" dirty="0">
                          <a:solidFill>
                            <a:schemeClr val="tx1"/>
                          </a:solidFill>
                          <a:latin typeface="Angsana New" panose="02020603050405020304" pitchFamily="18" charset="-34"/>
                          <a:cs typeface="Angsana New" panose="02020603050405020304" pitchFamily="18" charset="-34"/>
                        </a:rPr>
                        <a:t> แบบบันทึกข้อมูล</a:t>
                      </a:r>
                      <a:endParaRPr lang="en-US" sz="1600" dirty="0">
                        <a:solidFill>
                          <a:schemeClr val="tx1"/>
                        </a:solidFill>
                        <a:latin typeface="Angsana New" panose="02020603050405020304" pitchFamily="18" charset="-34"/>
                        <a:cs typeface="Angsana New" panose="02020603050405020304" pitchFamily="18" charset="-34"/>
                      </a:endParaRPr>
                    </a:p>
                    <a:p>
                      <a:r>
                        <a:rPr lang="en-US" sz="1600" dirty="0">
                          <a:solidFill>
                            <a:schemeClr val="tx1"/>
                          </a:solidFill>
                          <a:latin typeface="Angsana New" panose="02020603050405020304" pitchFamily="18" charset="-34"/>
                          <a:cs typeface="Angsana New" panose="02020603050405020304" pitchFamily="18" charset="-34"/>
                        </a:rPr>
                        <a:t>4. </a:t>
                      </a:r>
                      <a:r>
                        <a:rPr lang="th-TH" sz="1600" dirty="0">
                          <a:solidFill>
                            <a:schemeClr val="tx1"/>
                          </a:solidFill>
                          <a:latin typeface="Angsana New" panose="02020603050405020304" pitchFamily="18" charset="-34"/>
                          <a:cs typeface="Angsana New" panose="02020603050405020304" pitchFamily="18" charset="-34"/>
                        </a:rPr>
                        <a:t>แบบสอบถาม และแบบบันทึกการส</a:t>
                      </a:r>
                      <a:r>
                        <a:rPr lang="th-TH" sz="1600" dirty="0" err="1">
                          <a:solidFill>
                            <a:schemeClr val="tx1"/>
                          </a:solidFill>
                          <a:latin typeface="Angsana New" panose="02020603050405020304" pitchFamily="18" charset="-34"/>
                          <a:cs typeface="Angsana New" panose="02020603050405020304" pitchFamily="18" charset="-34"/>
                        </a:rPr>
                        <a:t>ัม</a:t>
                      </a:r>
                      <a:r>
                        <a:rPr lang="th-TH" sz="1600" dirty="0">
                          <a:solidFill>
                            <a:schemeClr val="tx1"/>
                          </a:solidFill>
                          <a:latin typeface="Angsana New" panose="02020603050405020304" pitchFamily="18" charset="-34"/>
                          <a:cs typeface="Angsana New" panose="02020603050405020304" pitchFamily="18" charset="-34"/>
                        </a:rPr>
                        <a:t>ภาณ์</a:t>
                      </a:r>
                    </a:p>
                  </a:txBody>
                  <a:tcPr/>
                </a:tc>
                <a:extLst>
                  <a:ext uri="{0D108BD9-81ED-4DB2-BD59-A6C34878D82A}">
                    <a16:rowId xmlns:a16="http://schemas.microsoft.com/office/drawing/2014/main" val="470004739"/>
                  </a:ext>
                </a:extLst>
              </a:tr>
              <a:tr h="370840">
                <a:tc>
                  <a:txBody>
                    <a:bodyPr/>
                    <a:lstStyle/>
                    <a:p>
                      <a:r>
                        <a:rPr lang="en-US" sz="1600" dirty="0">
                          <a:solidFill>
                            <a:schemeClr val="tx1"/>
                          </a:solidFill>
                          <a:latin typeface="Angsana New" panose="02020603050405020304" pitchFamily="18" charset="-34"/>
                          <a:cs typeface="Angsana New" panose="02020603050405020304" pitchFamily="18" charset="-34"/>
                        </a:rPr>
                        <a:t>4.</a:t>
                      </a:r>
                      <a:r>
                        <a:rPr lang="th-TH" sz="1600" dirty="0">
                          <a:solidFill>
                            <a:schemeClr val="tx1"/>
                          </a:solidFill>
                          <a:latin typeface="Angsana New" panose="02020603050405020304" pitchFamily="18" charset="-34"/>
                          <a:cs typeface="Angsana New" panose="02020603050405020304" pitchFamily="18" charset="-34"/>
                        </a:rPr>
                        <a:t> ด้านปฏิสัมพันธ์</a:t>
                      </a:r>
                      <a:endParaRPr lang="en-US" sz="16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sz="1600" dirty="0">
                          <a:solidFill>
                            <a:schemeClr val="tx1"/>
                          </a:solidFill>
                          <a:latin typeface="Angsana New" panose="02020603050405020304" pitchFamily="18" charset="-34"/>
                          <a:cs typeface="Angsana New" panose="02020603050405020304" pitchFamily="18" charset="-34"/>
                        </a:rPr>
                        <a:t>1.</a:t>
                      </a:r>
                      <a:r>
                        <a:rPr lang="th-TH" sz="1600" dirty="0">
                          <a:solidFill>
                            <a:schemeClr val="tx1"/>
                          </a:solidFill>
                          <a:latin typeface="Angsana New" panose="02020603050405020304" pitchFamily="18" charset="-34"/>
                          <a:cs typeface="Angsana New" panose="02020603050405020304" pitchFamily="18" charset="-34"/>
                        </a:rPr>
                        <a:t> เทคนิคสังคมมิติ</a:t>
                      </a:r>
                    </a:p>
                    <a:p>
                      <a:r>
                        <a:rPr lang="en-US" sz="1600" dirty="0">
                          <a:solidFill>
                            <a:schemeClr val="tx1"/>
                          </a:solidFill>
                          <a:latin typeface="Angsana New" panose="02020603050405020304" pitchFamily="18" charset="-34"/>
                          <a:cs typeface="Angsana New" panose="02020603050405020304" pitchFamily="18" charset="-34"/>
                        </a:rPr>
                        <a:t>2.</a:t>
                      </a:r>
                      <a:r>
                        <a:rPr lang="th-TH" sz="1600" dirty="0">
                          <a:solidFill>
                            <a:schemeClr val="tx1"/>
                          </a:solidFill>
                          <a:latin typeface="Angsana New" panose="02020603050405020304" pitchFamily="18" charset="-34"/>
                          <a:cs typeface="Angsana New" panose="02020603050405020304" pitchFamily="18" charset="-34"/>
                        </a:rPr>
                        <a:t> การสังเกต</a:t>
                      </a:r>
                      <a:endParaRPr lang="en-US" sz="1600" dirty="0">
                        <a:solidFill>
                          <a:schemeClr val="tx1"/>
                        </a:solidFill>
                        <a:latin typeface="Angsana New" panose="02020603050405020304" pitchFamily="18" charset="-34"/>
                        <a:cs typeface="Angsana New" panose="02020603050405020304" pitchFamily="18" charset="-3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ngsana New" panose="02020603050405020304" pitchFamily="18" charset="-34"/>
                          <a:cs typeface="Angsana New" panose="02020603050405020304" pitchFamily="18" charset="-34"/>
                        </a:rPr>
                        <a:t>1.</a:t>
                      </a:r>
                      <a:r>
                        <a:rPr lang="th-TH" sz="1600" dirty="0">
                          <a:solidFill>
                            <a:schemeClr val="tx1"/>
                          </a:solidFill>
                          <a:latin typeface="Angsana New" panose="02020603050405020304" pitchFamily="18" charset="-34"/>
                          <a:cs typeface="Angsana New" panose="02020603050405020304" pitchFamily="18" charset="-34"/>
                        </a:rPr>
                        <a:t> แบบวัดเจตคติ</a:t>
                      </a:r>
                    </a:p>
                    <a:p>
                      <a:r>
                        <a:rPr lang="en-US" sz="1600" dirty="0">
                          <a:solidFill>
                            <a:schemeClr val="tx1"/>
                          </a:solidFill>
                          <a:latin typeface="Angsana New" panose="02020603050405020304" pitchFamily="18" charset="-34"/>
                          <a:cs typeface="Angsana New" panose="02020603050405020304" pitchFamily="18" charset="-34"/>
                        </a:rPr>
                        <a:t>2.</a:t>
                      </a:r>
                      <a:r>
                        <a:rPr lang="th-TH" sz="1600" dirty="0">
                          <a:solidFill>
                            <a:schemeClr val="tx1"/>
                          </a:solidFill>
                          <a:latin typeface="Angsana New" panose="02020603050405020304" pitchFamily="18" charset="-34"/>
                          <a:cs typeface="Angsana New" panose="02020603050405020304" pitchFamily="18" charset="-34"/>
                        </a:rPr>
                        <a:t> แบบสอบถามความต้องการ</a:t>
                      </a:r>
                    </a:p>
                    <a:p>
                      <a:r>
                        <a:rPr lang="en-US" sz="1600" dirty="0">
                          <a:solidFill>
                            <a:schemeClr val="tx1"/>
                          </a:solidFill>
                          <a:latin typeface="Angsana New" panose="02020603050405020304" pitchFamily="18" charset="-34"/>
                          <a:cs typeface="Angsana New" panose="02020603050405020304" pitchFamily="18" charset="-34"/>
                        </a:rPr>
                        <a:t>3.</a:t>
                      </a:r>
                      <a:r>
                        <a:rPr lang="th-TH" sz="1600" dirty="0">
                          <a:solidFill>
                            <a:schemeClr val="tx1"/>
                          </a:solidFill>
                          <a:latin typeface="Angsana New" panose="02020603050405020304" pitchFamily="18" charset="-34"/>
                          <a:cs typeface="Angsana New" panose="02020603050405020304" pitchFamily="18" charset="-34"/>
                        </a:rPr>
                        <a:t> แบบบันทึกการสังเกต</a:t>
                      </a:r>
                    </a:p>
                    <a:p>
                      <a:r>
                        <a:rPr lang="en-US" sz="1600" dirty="0">
                          <a:solidFill>
                            <a:schemeClr val="tx1"/>
                          </a:solidFill>
                          <a:latin typeface="Angsana New" panose="02020603050405020304" pitchFamily="18" charset="-34"/>
                          <a:cs typeface="Angsana New" panose="02020603050405020304" pitchFamily="18" charset="-34"/>
                        </a:rPr>
                        <a:t>4.</a:t>
                      </a:r>
                      <a:r>
                        <a:rPr lang="th-TH" sz="1600" dirty="0">
                          <a:solidFill>
                            <a:schemeClr val="tx1"/>
                          </a:solidFill>
                          <a:latin typeface="Angsana New" panose="02020603050405020304" pitchFamily="18" charset="-34"/>
                          <a:cs typeface="Angsana New" panose="02020603050405020304" pitchFamily="18" charset="-34"/>
                        </a:rPr>
                        <a:t> แบบตรวจสอบรายการ</a:t>
                      </a:r>
                      <a:endParaRPr lang="en-US" sz="16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264058162"/>
                  </a:ext>
                </a:extLst>
              </a:tr>
            </a:tbl>
          </a:graphicData>
        </a:graphic>
      </p:graphicFrame>
    </p:spTree>
    <p:extLst>
      <p:ext uri="{BB962C8B-B14F-4D97-AF65-F5344CB8AC3E}">
        <p14:creationId xmlns:p14="http://schemas.microsoft.com/office/powerpoint/2010/main" val="129093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D9715D02-5DA8-422B-A627-BADFD5888F4F}"/>
              </a:ext>
            </a:extLst>
          </p:cNvPr>
          <p:cNvSpPr>
            <a:spLocks noGrp="1"/>
          </p:cNvSpPr>
          <p:nvPr>
            <p:ph idx="1"/>
          </p:nvPr>
        </p:nvSpPr>
        <p:spPr>
          <a:xfrm>
            <a:off x="687448" y="1545021"/>
            <a:ext cx="10914002" cy="4351338"/>
          </a:xfrm>
        </p:spPr>
        <p:txBody>
          <a:bodyPr>
            <a:normAutofit fontScale="85000" lnSpcReduction="20000"/>
          </a:bodyPr>
          <a:lstStyle/>
          <a:p>
            <a:pPr marL="0" indent="0">
              <a:buNone/>
            </a:pPr>
            <a:r>
              <a:rPr lang="th-TH" sz="2400" b="1" dirty="0">
                <a:latin typeface="Angsana New" panose="02020603050405020304" pitchFamily="18" charset="-34"/>
                <a:cs typeface="Angsana New" panose="02020603050405020304" pitchFamily="18" charset="-34"/>
              </a:rPr>
              <a:t>วัตถุประสงค์ของการทบทวนวรรณกรรม </a:t>
            </a:r>
          </a:p>
          <a:p>
            <a:pPr marL="0" indent="282575">
              <a:buNone/>
            </a:pPr>
            <a:r>
              <a:rPr lang="th-TH" dirty="0">
                <a:latin typeface="Angsana New" panose="02020603050405020304" pitchFamily="18" charset="-34"/>
                <a:cs typeface="Angsana New" panose="02020603050405020304" pitchFamily="18" charset="-34"/>
              </a:rPr>
              <a:t>การทบทวนวรรณกรรม (</a:t>
            </a:r>
            <a:r>
              <a:rPr lang="en-US" dirty="0">
                <a:latin typeface="Angsana New" panose="02020603050405020304" pitchFamily="18" charset="-34"/>
                <a:cs typeface="Angsana New" panose="02020603050405020304" pitchFamily="18" charset="-34"/>
              </a:rPr>
              <a:t>Literature Review)</a:t>
            </a:r>
            <a:r>
              <a:rPr lang="th-TH" dirty="0">
                <a:latin typeface="Angsana New" panose="02020603050405020304" pitchFamily="18" charset="-34"/>
                <a:cs typeface="Angsana New" panose="02020603050405020304" pitchFamily="18" charset="-34"/>
              </a:rPr>
              <a:t> หมายถึง การศึกษา ตรวจสอบทฤษฎี ทบทวนเอกสารและงานวิจัยต่าง ๆ ที่เกี่ยวข้อง (</a:t>
            </a:r>
            <a:r>
              <a:rPr lang="en-US" dirty="0">
                <a:latin typeface="Angsana New" panose="02020603050405020304" pitchFamily="18" charset="-34"/>
                <a:cs typeface="Angsana New" panose="02020603050405020304" pitchFamily="18" charset="-34"/>
              </a:rPr>
              <a:t>Related Literature) </a:t>
            </a:r>
            <a:r>
              <a:rPr lang="th-TH" dirty="0">
                <a:latin typeface="Angsana New" panose="02020603050405020304" pitchFamily="18" charset="-34"/>
                <a:cs typeface="Angsana New" panose="02020603050405020304" pitchFamily="18" charset="-34"/>
              </a:rPr>
              <a:t>กับประเด็นปัญหาที่ต้องการศึกษา เพื่อนำมาวิเคราะห์ให้เห็นภาพรวมของการวิจัย เพื่อวัตถุประสงค์ดังต่อไปนี้</a:t>
            </a:r>
          </a:p>
          <a:p>
            <a:pPr marL="0" indent="282575">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สร้างความชัดเจนของประเด็นปัญหาการวิจัย ข้อมูลจากการทบทวนวรรณกรรมจะช่วยให้นักวิจัยประเมินความเป็นไปได้ของ</a:t>
            </a:r>
            <a:r>
              <a:rPr lang="th-TH" dirty="0" err="1">
                <a:latin typeface="Angsana New" panose="02020603050405020304" pitchFamily="18" charset="-34"/>
                <a:cs typeface="Angsana New" panose="02020603050405020304" pitchFamily="18" charset="-34"/>
              </a:rPr>
              <a:t>การทำ</a:t>
            </a:r>
            <a:r>
              <a:rPr lang="th-TH" dirty="0">
                <a:latin typeface="Angsana New" panose="02020603050405020304" pitchFamily="18" charset="-34"/>
                <a:cs typeface="Angsana New" panose="02020603050405020304" pitchFamily="18" charset="-34"/>
              </a:rPr>
              <a:t>วิจัยดังกล่าวจากการวิเคราะห์เอกสารและงานวิจัยในอดีต</a:t>
            </a:r>
          </a:p>
          <a:p>
            <a:pPr marL="0" indent="282575">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สามารถวางแผนการดำเนินงานวิจัยที่ชัดเจน และแม่นยำ การทบทวนวรรณกรรมที่เกี่ยวข้องกับการวิจัย ทำให้ผู้วิจัยทราบถึงหลักปรัชญาที่อยู่เบื้องหลังทฤษฎี และงานวิจัย ตัวแปรที่เกี่ยวข้องกับประเด็น ข้อมูลเหล่านี้สามารถนำมากำหนดตัวแปรที่เกี่ยวข้องเพื่อเชื่อมโยงกับประเด็นที่ต้องการศึกษา กำหนดกรอบแนวคิด และรูปแบบวิธีการวัดประเมน ตลอดจนวิธีการเก็บรวบรวมข้อมูลไปจนถึงการสรุปผลของการวิจัยได้อย่างถูกต้อง</a:t>
            </a:r>
          </a:p>
          <a:p>
            <a:pPr marL="0" indent="233363">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เพื่อช่วยในการอภิปรายผลของการวิจัยได้อย่างชัดเจน ด้วยเหตุนี้ผู้วิจัยจะต้องทบทวนวรรณกรรม เพื่อค้นหาข้อมูล ซึ่งข้อมูลสามารถอยู่ในรูปแบบของวิทยานิพนธ์ วิจัยเพื่อการพัฒนา ข้อมูลจากสำนักงานสถิติแห่งชาติ บทความวิชาการ บทความวิจัย หรือหนังสือพิมพ์ เป็นต้น</a:t>
            </a:r>
          </a:p>
          <a:p>
            <a:pPr marL="0" indent="233363">
              <a:buNone/>
            </a:pPr>
            <a:r>
              <a:rPr lang="en-US" dirty="0">
                <a:latin typeface="Angsana New" panose="02020603050405020304" pitchFamily="18" charset="-34"/>
                <a:cs typeface="Angsana New" panose="02020603050405020304" pitchFamily="18" charset="-34"/>
              </a:rPr>
              <a:t>4.</a:t>
            </a:r>
            <a:r>
              <a:rPr lang="th-TH" dirty="0">
                <a:latin typeface="Angsana New" panose="02020603050405020304" pitchFamily="18" charset="-34"/>
                <a:cs typeface="Angsana New" panose="02020603050405020304" pitchFamily="18" charset="-34"/>
              </a:rPr>
              <a:t> ความก้าวหน้าทางวิชาการ การทบทวนวรรณกรรม ให้ผู้วิจัยทราบถึงประเด็นปัญหานั้นว่ามีผู้วิจัยแล้ว ทำวิจัยประเภทไหน ในแง่มุมใดบ้าง เพื่อป้องกัน</a:t>
            </a:r>
            <a:r>
              <a:rPr lang="th-TH" dirty="0" err="1">
                <a:latin typeface="Angsana New" panose="02020603050405020304" pitchFamily="18" charset="-34"/>
                <a:cs typeface="Angsana New" panose="02020603050405020304" pitchFamily="18" charset="-34"/>
              </a:rPr>
              <a:t>การทำ</a:t>
            </a:r>
            <a:r>
              <a:rPr lang="th-TH" dirty="0">
                <a:latin typeface="Angsana New" panose="02020603050405020304" pitchFamily="18" charset="-34"/>
                <a:cs typeface="Angsana New" panose="02020603050405020304" pitchFamily="18" charset="-34"/>
              </a:rPr>
              <a:t>วิจัยซ้ำซ้อน</a:t>
            </a:r>
            <a:endParaRPr lang="en-US" dirty="0">
              <a:latin typeface="Angsana New" panose="02020603050405020304" pitchFamily="18" charset="-34"/>
              <a:cs typeface="Angsana New" panose="02020603050405020304" pitchFamily="18" charset="-34"/>
            </a:endParaRPr>
          </a:p>
        </p:txBody>
      </p:sp>
      <p:sp>
        <p:nvSpPr>
          <p:cNvPr id="4" name="ชื่อเรื่อง 1">
            <a:extLst>
              <a:ext uri="{FF2B5EF4-FFF2-40B4-BE49-F238E27FC236}">
                <a16:creationId xmlns:a16="http://schemas.microsoft.com/office/drawing/2014/main" id="{F3A9595E-1F6B-48CC-990F-4E731F15C51F}"/>
              </a:ext>
            </a:extLst>
          </p:cNvPr>
          <p:cNvSpPr>
            <a:spLocks noGrp="1"/>
          </p:cNvSpPr>
          <p:nvPr>
            <p:ph type="title"/>
          </p:nvPr>
        </p:nvSpPr>
        <p:spPr>
          <a:xfrm>
            <a:off x="284450" y="209438"/>
            <a:ext cx="11676322" cy="1335583"/>
          </a:xfrm>
        </p:spPr>
        <p:txBody>
          <a:bodyPr>
            <a:normAutofit/>
          </a:bodyPr>
          <a:lstStyle/>
          <a:p>
            <a:pPr marL="0" indent="0" algn="ctr">
              <a:buNone/>
            </a:pPr>
            <a:r>
              <a:rPr lang="en-US" sz="3200" b="1" dirty="0">
                <a:solidFill>
                  <a:srgbClr val="FF0000"/>
                </a:solidFill>
                <a:latin typeface="Angsana New" panose="02020603050405020304" pitchFamily="18" charset="-34"/>
                <a:cs typeface="Angsana New" panose="02020603050405020304" pitchFamily="18" charset="-34"/>
              </a:rPr>
              <a:t>2</a:t>
            </a:r>
            <a:r>
              <a:rPr lang="th-TH" sz="3200" b="1" dirty="0">
                <a:solidFill>
                  <a:srgbClr val="FF0000"/>
                </a:solidFill>
                <a:latin typeface="Angsana New" panose="02020603050405020304" pitchFamily="18" charset="-34"/>
                <a:cs typeface="Angsana New" panose="02020603050405020304" pitchFamily="18" charset="-34"/>
              </a:rPr>
              <a:t> </a:t>
            </a:r>
            <a:br>
              <a:rPr lang="en-US" sz="3200" b="1" dirty="0">
                <a:solidFill>
                  <a:srgbClr val="FF0000"/>
                </a:solidFill>
                <a:latin typeface="Angsana New" panose="02020603050405020304" pitchFamily="18" charset="-34"/>
                <a:cs typeface="Angsana New" panose="02020603050405020304" pitchFamily="18" charset="-34"/>
              </a:rPr>
            </a:br>
            <a:r>
              <a:rPr lang="th-TH" sz="3200" b="1" dirty="0">
                <a:solidFill>
                  <a:srgbClr val="FF0000"/>
                </a:solidFill>
                <a:latin typeface="Angsana New" panose="02020603050405020304" pitchFamily="18" charset="-34"/>
                <a:cs typeface="Angsana New" panose="02020603050405020304" pitchFamily="18" charset="-34"/>
              </a:rPr>
              <a:t>วัตถุประสงค์ของการทบทวนวรรณกรรม </a:t>
            </a:r>
          </a:p>
        </p:txBody>
      </p:sp>
    </p:spTree>
    <p:extLst>
      <p:ext uri="{BB962C8B-B14F-4D97-AF65-F5344CB8AC3E}">
        <p14:creationId xmlns:p14="http://schemas.microsoft.com/office/powerpoint/2010/main" val="955144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BC3E888-C774-41C9-8611-C5D6E82C38B8}"/>
              </a:ext>
            </a:extLst>
          </p:cNvPr>
          <p:cNvSpPr>
            <a:spLocks noGrp="1"/>
          </p:cNvSpPr>
          <p:nvPr>
            <p:ph type="title"/>
          </p:nvPr>
        </p:nvSpPr>
        <p:spPr>
          <a:xfrm>
            <a:off x="838200" y="365125"/>
            <a:ext cx="10515600" cy="728179"/>
          </a:xfrm>
        </p:spPr>
        <p:txBody>
          <a:bodyPr>
            <a:normAutofit/>
          </a:bodyPr>
          <a:lstStyle/>
          <a:p>
            <a:r>
              <a:rPr lang="en-US" sz="2400" b="1" dirty="0">
                <a:solidFill>
                  <a:srgbClr val="00B050"/>
                </a:solidFill>
                <a:latin typeface="Angsana New" panose="02020603050405020304" pitchFamily="18" charset="-34"/>
                <a:cs typeface="Angsana New" panose="02020603050405020304" pitchFamily="18" charset="-34"/>
              </a:rPr>
              <a:t>4.1</a:t>
            </a:r>
            <a:r>
              <a:rPr lang="th-TH" sz="2400" b="1" dirty="0">
                <a:solidFill>
                  <a:srgbClr val="00B050"/>
                </a:solidFill>
                <a:latin typeface="Angsana New" panose="02020603050405020304" pitchFamily="18" charset="-34"/>
                <a:cs typeface="Angsana New" panose="02020603050405020304" pitchFamily="18" charset="-34"/>
              </a:rPr>
              <a:t> ขั้นตอนการสร้างเครื่องมือวิจัย </a:t>
            </a:r>
            <a:endParaRPr lang="en-US" sz="2400" b="1" dirty="0">
              <a:solidFill>
                <a:srgbClr val="00B050"/>
              </a:solidFill>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3C87DA33-F4C3-4DEA-BCDE-968A308FAA16}"/>
              </a:ext>
            </a:extLst>
          </p:cNvPr>
          <p:cNvSpPr>
            <a:spLocks noGrp="1"/>
          </p:cNvSpPr>
          <p:nvPr>
            <p:ph idx="1"/>
          </p:nvPr>
        </p:nvSpPr>
        <p:spPr>
          <a:xfrm>
            <a:off x="838200" y="1447938"/>
            <a:ext cx="10515600" cy="4351338"/>
          </a:xfrm>
        </p:spPr>
        <p:txBody>
          <a:bodyPr>
            <a:normAutofit/>
          </a:bodyPr>
          <a:lstStyle/>
          <a:p>
            <a:r>
              <a:rPr lang="th-TH" sz="2400" dirty="0">
                <a:latin typeface="Angsana New" panose="02020603050405020304" pitchFamily="18" charset="-34"/>
                <a:cs typeface="Angsana New" panose="02020603050405020304" pitchFamily="18" charset="-34"/>
              </a:rPr>
              <a:t>การสร้างเครื่องมือโดยทั่วไปมีขั้นตอนดังต่อไปนี้</a:t>
            </a:r>
          </a:p>
          <a:p>
            <a:pPr indent="0">
              <a:buNone/>
            </a:pP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ศึกษาข้อมูล เอกสาร และวิธีการสร้างเครื่องมือการวิจัย โดยศึกษาจากตำรา เอกสาร และงานวิจัยที่เกี่ยวข้อง</a:t>
            </a:r>
          </a:p>
          <a:p>
            <a:pPr indent="0">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ศึกษาทฤษฎีที่เกี่ยวข้องกับตัวแปร</a:t>
            </a:r>
          </a:p>
          <a:p>
            <a:pPr indent="0">
              <a:buNone/>
            </a:pP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นิยามตัวแปร เพื่อนำมากำหนดวัตถุประสงค์ของการสร้างเครื่องมือวิจัย</a:t>
            </a:r>
          </a:p>
          <a:p>
            <a:pPr indent="0">
              <a:buNone/>
            </a:pPr>
            <a:r>
              <a:rPr lang="en-US" sz="2400" dirty="0">
                <a:latin typeface="Angsana New" panose="02020603050405020304" pitchFamily="18" charset="-34"/>
                <a:cs typeface="Angsana New" panose="02020603050405020304" pitchFamily="18" charset="-34"/>
              </a:rPr>
              <a:t>4.</a:t>
            </a:r>
            <a:r>
              <a:rPr lang="th-TH" sz="2400" dirty="0">
                <a:latin typeface="Angsana New" panose="02020603050405020304" pitchFamily="18" charset="-34"/>
                <a:cs typeface="Angsana New" panose="02020603050405020304" pitchFamily="18" charset="-34"/>
              </a:rPr>
              <a:t> ออกแบบข้อคำถาม โดยระบุเนื้อหาและประเด็นหลักที่มีความครอบคลุม และสอดคล้องกับวัตถุประสงค์</a:t>
            </a:r>
            <a:endParaRPr lang="en-US"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939521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บทที่ 2 การสร้างเครื่องมือวิจัย - Classjaroonsak">
            <a:extLst>
              <a:ext uri="{FF2B5EF4-FFF2-40B4-BE49-F238E27FC236}">
                <a16:creationId xmlns:a16="http://schemas.microsoft.com/office/drawing/2014/main" id="{3953CE66-49DB-456D-BD16-EEB7FE6CA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442" y="90614"/>
            <a:ext cx="4568825" cy="6676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733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834425A7-229A-4F51-8557-787F999E2221}"/>
              </a:ext>
            </a:extLst>
          </p:cNvPr>
          <p:cNvSpPr>
            <a:spLocks noGrp="1"/>
          </p:cNvSpPr>
          <p:nvPr>
            <p:ph idx="1"/>
          </p:nvPr>
        </p:nvSpPr>
        <p:spPr>
          <a:xfrm>
            <a:off x="838200" y="583234"/>
            <a:ext cx="10515600" cy="5201340"/>
          </a:xfrm>
        </p:spPr>
        <p:txBody>
          <a:bodyPr>
            <a:normAutofit fontScale="85000" lnSpcReduction="20000"/>
          </a:bodyPr>
          <a:lstStyle/>
          <a:p>
            <a:pPr marL="0" indent="0">
              <a:buNone/>
            </a:pPr>
            <a:r>
              <a:rPr lang="th-TH" b="1" dirty="0">
                <a:latin typeface="Angsana New" panose="02020603050405020304" pitchFamily="18" charset="-34"/>
                <a:cs typeface="Angsana New" panose="02020603050405020304" pitchFamily="18" charset="-34"/>
              </a:rPr>
              <a:t>การสร้างเครื่องมือการวิจัย</a:t>
            </a:r>
          </a:p>
          <a:p>
            <a:pPr marL="0" indent="0">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ออกแบบสร้างเครื่องมือที่ใช้ในการเก็บข้อมูล เช่น แบบสอบถาม แบบสัมภาษณ์ แบบสังเกต หรือแบบทดสอบ พร้อมทั้งนำเครื่องมือที่สร้างขึ้นไปให้ผู้เชี่ยวชาญตรวจสอบความเที่ยงตรงเชิงเนื้อหา หาค่า </a:t>
            </a:r>
            <a:r>
              <a:rPr lang="en-US" dirty="0" err="1">
                <a:latin typeface="Angsana New" panose="02020603050405020304" pitchFamily="18" charset="-34"/>
                <a:cs typeface="Angsana New" panose="02020603050405020304" pitchFamily="18" charset="-34"/>
              </a:rPr>
              <a:t>ioc</a:t>
            </a:r>
            <a:r>
              <a:rPr lang="th-TH" dirty="0">
                <a:latin typeface="Angsana New" panose="02020603050405020304" pitchFamily="18" charset="-34"/>
                <a:cs typeface="Angsana New" panose="02020603050405020304" pitchFamily="18" charset="-34"/>
              </a:rPr>
              <a:t> เพื่อตรวจสอบว่าคำถามสอดคล้องกับทฤษฎีหลักการ หรือไม่ (คำนวณมือ)</a:t>
            </a:r>
          </a:p>
          <a:p>
            <a:pPr marL="0" indent="0">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ทดลองคุณภาพของเครื่องมือเป็นรายข้อ (อำนาจการจำแนกรายข้อ) ว่าข้อคำถามสามารถจำแนกคนได้ตามตัวแปร หรือไม่ และความเชื่อมั่น เพื่อตรวจสอบว่าตรวจแปรในการวัด คงเส้นคงวา หรือไม่ จากนั้นทำการทดสอบ </a:t>
            </a:r>
            <a:r>
              <a:rPr lang="en-US" dirty="0">
                <a:latin typeface="Angsana New" panose="02020603050405020304" pitchFamily="18" charset="-34"/>
                <a:cs typeface="Angsana New" panose="02020603050405020304" pitchFamily="18" charset="-34"/>
              </a:rPr>
              <a:t>factor Analysis</a:t>
            </a:r>
            <a:r>
              <a:rPr lang="th-TH" dirty="0">
                <a:latin typeface="Angsana New" panose="02020603050405020304" pitchFamily="18" charset="-34"/>
                <a:cs typeface="Angsana New" panose="02020603050405020304" pitchFamily="18" charset="-34"/>
              </a:rPr>
              <a:t> เพื่อตรวจสอบว่า                โครงสร้างหรือองค์ประกอบเป็นไปตามนั้นหรือไม่ (ใช้โปรแกรมสมการโครงสร้าง </a:t>
            </a:r>
            <a:r>
              <a:rPr lang="en-US" dirty="0">
                <a:latin typeface="Angsana New" panose="02020603050405020304" pitchFamily="18" charset="-34"/>
                <a:cs typeface="Angsana New" panose="02020603050405020304" pitchFamily="18" charset="-34"/>
              </a:rPr>
              <a:t>SEM; </a:t>
            </a:r>
            <a:r>
              <a:rPr lang="en-US" dirty="0" err="1">
                <a:latin typeface="Angsana New" panose="02020603050405020304" pitchFamily="18" charset="-34"/>
                <a:cs typeface="Angsana New" panose="02020603050405020304" pitchFamily="18" charset="-34"/>
              </a:rPr>
              <a:t>Lisrel</a:t>
            </a:r>
            <a:r>
              <a:rPr lang="th-TH" dirty="0">
                <a:latin typeface="Angsana New" panose="02020603050405020304" pitchFamily="18" charset="-34"/>
                <a:cs typeface="Angsana New" panose="02020603050405020304" pitchFamily="18" charset="-34"/>
              </a:rPr>
              <a:t>)</a:t>
            </a:r>
            <a:endParaRPr lang="en-US" dirty="0">
              <a:latin typeface="Angsana New" panose="02020603050405020304" pitchFamily="18" charset="-34"/>
              <a:cs typeface="Angsana New" panose="02020603050405020304" pitchFamily="18" charset="-34"/>
            </a:endParaRPr>
          </a:p>
          <a:p>
            <a:pPr marL="0" indent="0">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ทดลองใช้เครื่องมือดังกล่าวกับกลุ่ม </a:t>
            </a:r>
            <a:r>
              <a:rPr lang="en-US" dirty="0">
                <a:latin typeface="Angsana New" panose="02020603050405020304" pitchFamily="18" charset="-34"/>
                <a:cs typeface="Angsana New" panose="02020603050405020304" pitchFamily="18" charset="-34"/>
              </a:rPr>
              <a:t>Try-out</a:t>
            </a:r>
            <a:r>
              <a:rPr lang="th-TH" dirty="0">
                <a:latin typeface="Angsana New" panose="02020603050405020304" pitchFamily="18" charset="-34"/>
                <a:cs typeface="Angsana New" panose="02020603050405020304" pitchFamily="18" charset="-34"/>
              </a:rPr>
              <a:t> ที่มีลักษณะคล้ายคลึง ใกล้เคียงกับตัวอย่าง หรือกลุ่มเป้าหมายที่ผู้วิจัยต้องการศึกษา เพื่อนำผลการทดสอบมาใช้ตรวจสอบคุณภาพของเครื่องมือ เช่น ค่าความยากง่าย ค่าอำนาจจำแนก ค่าความเที่ยงตรงของเครื่องมือ (</a:t>
            </a:r>
            <a:r>
              <a:rPr lang="en-US" dirty="0">
                <a:latin typeface="Angsana New" panose="02020603050405020304" pitchFamily="18" charset="-34"/>
                <a:cs typeface="Angsana New" panose="02020603050405020304" pitchFamily="18" charset="-34"/>
              </a:rPr>
              <a:t>Reliability, Factor Analysis, Validity)</a:t>
            </a:r>
          </a:p>
          <a:p>
            <a:pPr marL="0" indent="0">
              <a:buNone/>
            </a:pPr>
            <a:r>
              <a:rPr lang="en-US" dirty="0">
                <a:latin typeface="Angsana New" panose="02020603050405020304" pitchFamily="18" charset="-34"/>
                <a:cs typeface="Angsana New" panose="02020603050405020304" pitchFamily="18" charset="-34"/>
              </a:rPr>
              <a:t>4.</a:t>
            </a:r>
            <a:r>
              <a:rPr lang="th-TH" dirty="0">
                <a:latin typeface="Angsana New" panose="02020603050405020304" pitchFamily="18" charset="-34"/>
                <a:cs typeface="Angsana New" panose="02020603050405020304" pitchFamily="18" charset="-34"/>
              </a:rPr>
              <a:t> ปรับปรุงและแก้ไขเครื่องมือตามคำแนะนำของที่ปรึกษาโครงการ และคำแนะนำของผู้เชี่ยวชาญ</a:t>
            </a:r>
          </a:p>
          <a:p>
            <a:pPr marL="0" indent="0">
              <a:buNone/>
            </a:pPr>
            <a:r>
              <a:rPr lang="en-US" dirty="0">
                <a:latin typeface="Angsana New" panose="02020603050405020304" pitchFamily="18" charset="-34"/>
                <a:cs typeface="Angsana New" panose="02020603050405020304" pitchFamily="18" charset="-34"/>
              </a:rPr>
              <a:t>5.</a:t>
            </a:r>
            <a:r>
              <a:rPr lang="th-TH" dirty="0">
                <a:latin typeface="Angsana New" panose="02020603050405020304" pitchFamily="18" charset="-34"/>
                <a:cs typeface="Angsana New" panose="02020603050405020304" pitchFamily="18" charset="-34"/>
              </a:rPr>
              <a:t> จัดทำเครื่องมือวิจัยให้สมบูรณ์ เช่น หากเป็นแบบสอบถามก็ควรจัดพิมพ์ให้ถูกต้องสมบูรณ์ พร้อมนำไปใช้เก็บข้อมูลภาคสนามได้เลย </a:t>
            </a:r>
          </a:p>
          <a:p>
            <a:pPr marL="0" indent="0">
              <a:buNone/>
            </a:pPr>
            <a:r>
              <a:rPr lang="th-TH" dirty="0">
                <a:latin typeface="Angsana New" panose="02020603050405020304" pitchFamily="18" charset="-34"/>
                <a:cs typeface="Angsana New" panose="02020603050405020304" pitchFamily="18" charset="-34"/>
              </a:rPr>
              <a:t>	ในการทำวิจัย ผู้วิจัยจะต้องระบุรายละเอียดเกี่ยวกับประเภทของเครื่องมือที่ใช้ เนื่องจากการวิจัยแต่ละเรื่องอาจมีข้อมูลที่ต้องการหลายประการ ทำให้ต้องอาศัยเครื่องมือเก็บรวบรวมข้อมูลหลายชนิด โดยเครื่องมือที่นิยมใช้ในการวิจัยทางสังคมศาสตร์ คือ แบบสอบถาม และแบบสัมภาษณ์ </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630828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3AB1BA0-7112-4B4F-A2A1-2130714CA2C1}"/>
              </a:ext>
            </a:extLst>
          </p:cNvPr>
          <p:cNvSpPr>
            <a:spLocks noGrp="1"/>
          </p:cNvSpPr>
          <p:nvPr>
            <p:ph type="title"/>
          </p:nvPr>
        </p:nvSpPr>
        <p:spPr>
          <a:xfrm>
            <a:off x="838200" y="365126"/>
            <a:ext cx="10515600" cy="817632"/>
          </a:xfrm>
        </p:spPr>
        <p:txBody>
          <a:bodyPr>
            <a:normAutofit/>
          </a:bodyPr>
          <a:lstStyle/>
          <a:p>
            <a:r>
              <a:rPr lang="en-US" sz="2800" b="1" dirty="0">
                <a:solidFill>
                  <a:srgbClr val="00B050"/>
                </a:solidFill>
                <a:latin typeface="Angsana New" panose="02020603050405020304" pitchFamily="18" charset="-34"/>
                <a:cs typeface="Angsana New" panose="02020603050405020304" pitchFamily="18" charset="-34"/>
              </a:rPr>
              <a:t>4.2 </a:t>
            </a:r>
            <a:r>
              <a:rPr lang="th-TH" sz="2800" b="1" dirty="0">
                <a:solidFill>
                  <a:srgbClr val="00B050"/>
                </a:solidFill>
                <a:latin typeface="Angsana New" panose="02020603050405020304" pitchFamily="18" charset="-34"/>
                <a:cs typeface="Angsana New" panose="02020603050405020304" pitchFamily="18" charset="-34"/>
              </a:rPr>
              <a:t>การสร้างแบบสอบถาม</a:t>
            </a:r>
            <a:endParaRPr lang="en-US" sz="2800" b="1" dirty="0">
              <a:solidFill>
                <a:srgbClr val="00B050"/>
              </a:solidFill>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38049856-6E2E-4EF0-9CAA-1819FEDE4AAE}"/>
              </a:ext>
            </a:extLst>
          </p:cNvPr>
          <p:cNvSpPr>
            <a:spLocks noGrp="1"/>
          </p:cNvSpPr>
          <p:nvPr>
            <p:ph idx="1"/>
          </p:nvPr>
        </p:nvSpPr>
        <p:spPr>
          <a:xfrm>
            <a:off x="838200" y="1100067"/>
            <a:ext cx="10515600" cy="4873349"/>
          </a:xfrm>
        </p:spPr>
        <p:txBody>
          <a:bodyPr>
            <a:normAutofit lnSpcReduction="10000"/>
          </a:bodyPr>
          <a:lstStyle/>
          <a:p>
            <a:pPr marL="0" indent="517525">
              <a:buNone/>
            </a:pPr>
            <a:r>
              <a:rPr lang="th-TH" dirty="0">
                <a:latin typeface="Angsana New" panose="02020603050405020304" pitchFamily="18" charset="-34"/>
                <a:cs typeface="Angsana New" panose="02020603050405020304" pitchFamily="18" charset="-34"/>
              </a:rPr>
              <a:t>แบบสอบถามที่มีประสิทธิภาพจะช่วยให้ผู้วิจัยสามารถเก็บข้อมูลได้ตรงตามวัตถุประสงค์ของการวิจัย ช่วยลดการทำงานซ้ำซ้อน ประหยักงบประมาณ และเวลาในการเก็บรวบรวมข้อมูล ดังนั้นการสร้างแบบสอบถามที่มีประสิทธิภาพมีขั้นตอนดำเนินการดังต่อไปนี้</a:t>
            </a:r>
          </a:p>
          <a:p>
            <a:pPr marL="0" indent="517525">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ขั้นตอนการวางแผนสร้างแบบสอบถาม</a:t>
            </a:r>
          </a:p>
          <a:p>
            <a:pPr marL="0" indent="746125">
              <a:buNone/>
            </a:pPr>
            <a:r>
              <a:rPr lang="th-TH" dirty="0">
                <a:latin typeface="Angsana New" panose="02020603050405020304" pitchFamily="18" charset="-34"/>
                <a:cs typeface="Angsana New" panose="02020603050405020304" pitchFamily="18" charset="-34"/>
              </a:rPr>
              <a:t>การสร้างแบบสอบถามนั้น ผู้วิจัยจะต้องคำนึงถึงวัตถุประสงค์ของการวิจัยเป็นสำคัญว่า ต้องการอะไรจากการวิจัยครั้งนี้ มีทฤษฎีอะไรบ้างที่เกี่ยวข้อง เพื่อนำข้อมูลดังกล่าวมากำหนดเป็นกรอบคำถามของแบบสอบถาม นอกจากนี้ผู้วิจัยจะต้องพิจารณาถึงประเภทของข้อมูลที่ต้องการ ตลอดจนวิธีการวิเคราะห์ข้อมูล เพื่อนำมากำหนดแนวทางการดำเนินงาน</a:t>
            </a:r>
          </a:p>
          <a:p>
            <a:pPr marL="0" indent="746125">
              <a:buNone/>
            </a:pPr>
            <a:r>
              <a:rPr lang="th-TH" dirty="0">
                <a:latin typeface="Angsana New" panose="02020603050405020304" pitchFamily="18" charset="-34"/>
                <a:cs typeface="Angsana New" panose="02020603050405020304" pitchFamily="18" charset="-34"/>
              </a:rPr>
              <a:t>คำถามของแบบสอบถามจะต้องสามารถเชื่อมโยงกับวัตถุประสงค์ของการวิจัย ดังนั้นทุกคำถามที่สร้างขึ้นมาจะต้องมีจุดมุ่งหมายว่าถามเพื่ออะไร ได้อะไรจากคำถาม คำถามดังกล่าวสอดคล้องกับวัตถุประสงค์ของการวิจัยหรือไม่ แต่ละวัตถุประสงค์สามารถแตกออกเป็นกี่หัวข้อ และแต่ละหัวข้อแตกออกเป็นกี่คำถาม ดังแผนภาพต่อไปนี้</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504060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กล่องข้อความ 3">
            <a:extLst>
              <a:ext uri="{FF2B5EF4-FFF2-40B4-BE49-F238E27FC236}">
                <a16:creationId xmlns:a16="http://schemas.microsoft.com/office/drawing/2014/main" id="{606EF813-9710-4E8A-AD97-11900EA114CC}"/>
              </a:ext>
            </a:extLst>
          </p:cNvPr>
          <p:cNvSpPr txBox="1"/>
          <p:nvPr/>
        </p:nvSpPr>
        <p:spPr>
          <a:xfrm>
            <a:off x="1191040" y="2383902"/>
            <a:ext cx="1987826" cy="1015663"/>
          </a:xfrm>
          <a:prstGeom prst="rect">
            <a:avLst/>
          </a:prstGeom>
          <a:noFill/>
        </p:spPr>
        <p:txBody>
          <a:bodyPr wrap="square" rtlCol="0">
            <a:spAutoFit/>
          </a:bodyPr>
          <a:lstStyle/>
          <a:p>
            <a:pPr algn="ctr"/>
            <a:r>
              <a:rPr lang="th-TH" sz="2000" b="1" dirty="0">
                <a:latin typeface="Angsana New" panose="02020603050405020304" pitchFamily="18" charset="-34"/>
                <a:cs typeface="Angsana New" panose="02020603050405020304" pitchFamily="18" charset="-34"/>
              </a:rPr>
              <a:t>วัตถุประสงค์</a:t>
            </a:r>
          </a:p>
          <a:p>
            <a:r>
              <a:rPr lang="th-TH" sz="2000" dirty="0">
                <a:latin typeface="Angsana New" panose="02020603050405020304" pitchFamily="18" charset="-34"/>
                <a:cs typeface="Angsana New" panose="02020603050405020304" pitchFamily="18" charset="-34"/>
              </a:rPr>
              <a:t>- เพื่อศึกษาพฤติกรรมการเลือกซื้อ </a:t>
            </a:r>
            <a:r>
              <a:rPr lang="en-US" sz="2000" dirty="0">
                <a:latin typeface="Angsana New" panose="02020603050405020304" pitchFamily="18" charset="-34"/>
                <a:cs typeface="Angsana New" panose="02020603050405020304" pitchFamily="18" charset="-34"/>
              </a:rPr>
              <a:t>Package Tour</a:t>
            </a:r>
          </a:p>
        </p:txBody>
      </p:sp>
      <p:sp>
        <p:nvSpPr>
          <p:cNvPr id="5" name="กล่องข้อความ 4">
            <a:extLst>
              <a:ext uri="{FF2B5EF4-FFF2-40B4-BE49-F238E27FC236}">
                <a16:creationId xmlns:a16="http://schemas.microsoft.com/office/drawing/2014/main" id="{0DF1F000-B097-4B7D-8ED3-B088590370F3}"/>
              </a:ext>
            </a:extLst>
          </p:cNvPr>
          <p:cNvSpPr txBox="1"/>
          <p:nvPr/>
        </p:nvSpPr>
        <p:spPr>
          <a:xfrm>
            <a:off x="4108174" y="1575138"/>
            <a:ext cx="1987826" cy="707886"/>
          </a:xfrm>
          <a:prstGeom prst="rect">
            <a:avLst/>
          </a:prstGeom>
          <a:noFill/>
          <a:ln>
            <a:solidFill>
              <a:schemeClr val="accent1"/>
            </a:solidFill>
          </a:ln>
        </p:spPr>
        <p:txBody>
          <a:bodyPr wrap="square" rtlCol="0">
            <a:spAutoFit/>
          </a:bodyPr>
          <a:lstStyle/>
          <a:p>
            <a:pPr algn="ctr"/>
            <a:r>
              <a:rPr lang="th-TH" sz="2000" b="1" dirty="0">
                <a:latin typeface="Angsana New" panose="02020603050405020304" pitchFamily="18" charset="-34"/>
                <a:cs typeface="Angsana New" panose="02020603050405020304" pitchFamily="18" charset="-34"/>
              </a:rPr>
              <a:t>หัวข้อที่ </a:t>
            </a:r>
            <a:r>
              <a:rPr lang="en-US" sz="2000" b="1" dirty="0">
                <a:latin typeface="Angsana New" panose="02020603050405020304" pitchFamily="18" charset="-34"/>
                <a:cs typeface="Angsana New" panose="02020603050405020304" pitchFamily="18" charset="-34"/>
              </a:rPr>
              <a:t>1</a:t>
            </a:r>
            <a:endParaRPr lang="th-TH" sz="2000" b="1" dirty="0">
              <a:latin typeface="Angsana New" panose="02020603050405020304" pitchFamily="18" charset="-34"/>
              <a:cs typeface="Angsana New" panose="02020603050405020304" pitchFamily="18" charset="-34"/>
            </a:endParaRPr>
          </a:p>
          <a:p>
            <a:r>
              <a:rPr lang="th-TH" sz="2000" dirty="0">
                <a:latin typeface="Angsana New" panose="02020603050405020304" pitchFamily="18" charset="-34"/>
                <a:cs typeface="Angsana New" panose="02020603050405020304" pitchFamily="18" charset="-34"/>
              </a:rPr>
              <a:t>-  ราคา </a:t>
            </a:r>
            <a:r>
              <a:rPr lang="en-US" sz="2000" dirty="0">
                <a:latin typeface="Angsana New" panose="02020603050405020304" pitchFamily="18" charset="-34"/>
                <a:cs typeface="Angsana New" panose="02020603050405020304" pitchFamily="18" charset="-34"/>
              </a:rPr>
              <a:t>Package Tour</a:t>
            </a:r>
          </a:p>
        </p:txBody>
      </p:sp>
      <p:sp>
        <p:nvSpPr>
          <p:cNvPr id="6" name="กล่องข้อความ 5">
            <a:extLst>
              <a:ext uri="{FF2B5EF4-FFF2-40B4-BE49-F238E27FC236}">
                <a16:creationId xmlns:a16="http://schemas.microsoft.com/office/drawing/2014/main" id="{882BCC2F-AAF0-4906-8304-A113E2AC42D1}"/>
              </a:ext>
            </a:extLst>
          </p:cNvPr>
          <p:cNvSpPr txBox="1"/>
          <p:nvPr/>
        </p:nvSpPr>
        <p:spPr>
          <a:xfrm>
            <a:off x="4108174" y="2537792"/>
            <a:ext cx="1987826" cy="707886"/>
          </a:xfrm>
          <a:prstGeom prst="rect">
            <a:avLst/>
          </a:prstGeom>
          <a:noFill/>
          <a:ln>
            <a:solidFill>
              <a:schemeClr val="accent1"/>
            </a:solidFill>
          </a:ln>
        </p:spPr>
        <p:txBody>
          <a:bodyPr wrap="square" rtlCol="0">
            <a:spAutoFit/>
          </a:bodyPr>
          <a:lstStyle/>
          <a:p>
            <a:pPr algn="ctr"/>
            <a:r>
              <a:rPr lang="th-TH" sz="2000" b="1" dirty="0">
                <a:latin typeface="Angsana New" panose="02020603050405020304" pitchFamily="18" charset="-34"/>
                <a:cs typeface="Angsana New" panose="02020603050405020304" pitchFamily="18" charset="-34"/>
              </a:rPr>
              <a:t>หัวข้อที่ </a:t>
            </a:r>
            <a:r>
              <a:rPr lang="en-US" sz="2000" b="1" dirty="0">
                <a:latin typeface="Angsana New" panose="02020603050405020304" pitchFamily="18" charset="-34"/>
                <a:cs typeface="Angsana New" panose="02020603050405020304" pitchFamily="18" charset="-34"/>
              </a:rPr>
              <a:t>2</a:t>
            </a:r>
            <a:endParaRPr lang="th-TH" sz="2000" b="1" dirty="0">
              <a:latin typeface="Angsana New" panose="02020603050405020304" pitchFamily="18" charset="-34"/>
              <a:cs typeface="Angsana New" panose="02020603050405020304" pitchFamily="18" charset="-34"/>
            </a:endParaRPr>
          </a:p>
          <a:p>
            <a:r>
              <a:rPr lang="th-TH" sz="2000" dirty="0">
                <a:latin typeface="Angsana New" panose="02020603050405020304" pitchFamily="18" charset="-34"/>
                <a:cs typeface="Angsana New" panose="02020603050405020304" pitchFamily="18" charset="-34"/>
              </a:rPr>
              <a:t>- ช่วงเวลาเดินทาง</a:t>
            </a:r>
            <a:endParaRPr lang="en-US" sz="2000" dirty="0">
              <a:latin typeface="Angsana New" panose="02020603050405020304" pitchFamily="18" charset="-34"/>
              <a:cs typeface="Angsana New" panose="02020603050405020304" pitchFamily="18" charset="-34"/>
            </a:endParaRPr>
          </a:p>
        </p:txBody>
      </p:sp>
      <p:sp>
        <p:nvSpPr>
          <p:cNvPr id="7" name="กล่องข้อความ 6">
            <a:extLst>
              <a:ext uri="{FF2B5EF4-FFF2-40B4-BE49-F238E27FC236}">
                <a16:creationId xmlns:a16="http://schemas.microsoft.com/office/drawing/2014/main" id="{4EBA99C2-5EB5-454D-9EF7-E046E2B0D332}"/>
              </a:ext>
            </a:extLst>
          </p:cNvPr>
          <p:cNvSpPr txBox="1"/>
          <p:nvPr/>
        </p:nvSpPr>
        <p:spPr>
          <a:xfrm>
            <a:off x="4108174" y="3500446"/>
            <a:ext cx="1987826" cy="707886"/>
          </a:xfrm>
          <a:prstGeom prst="rect">
            <a:avLst/>
          </a:prstGeom>
          <a:noFill/>
          <a:ln>
            <a:solidFill>
              <a:schemeClr val="accent1"/>
            </a:solidFill>
          </a:ln>
        </p:spPr>
        <p:txBody>
          <a:bodyPr wrap="square" rtlCol="0">
            <a:spAutoFit/>
          </a:bodyPr>
          <a:lstStyle/>
          <a:p>
            <a:pPr algn="ctr"/>
            <a:r>
              <a:rPr lang="th-TH" sz="2000" b="1" dirty="0">
                <a:latin typeface="Angsana New" panose="02020603050405020304" pitchFamily="18" charset="-34"/>
                <a:cs typeface="Angsana New" panose="02020603050405020304" pitchFamily="18" charset="-34"/>
              </a:rPr>
              <a:t>หัวข้อที่ </a:t>
            </a:r>
            <a:r>
              <a:rPr lang="en-US" sz="2000" b="1" dirty="0">
                <a:latin typeface="Angsana New" panose="02020603050405020304" pitchFamily="18" charset="-34"/>
                <a:cs typeface="Angsana New" panose="02020603050405020304" pitchFamily="18" charset="-34"/>
              </a:rPr>
              <a:t>3</a:t>
            </a:r>
            <a:endParaRPr lang="th-TH" sz="2000" b="1" dirty="0">
              <a:latin typeface="Angsana New" panose="02020603050405020304" pitchFamily="18" charset="-34"/>
              <a:cs typeface="Angsana New" panose="02020603050405020304" pitchFamily="18" charset="-34"/>
            </a:endParaRPr>
          </a:p>
          <a:p>
            <a:r>
              <a:rPr lang="th-TH" sz="2000" dirty="0">
                <a:latin typeface="Angsana New" panose="02020603050405020304" pitchFamily="18" charset="-34"/>
                <a:cs typeface="Angsana New" panose="02020603050405020304" pitchFamily="18" charset="-34"/>
              </a:rPr>
              <a:t>- ด้านความสะอาด</a:t>
            </a:r>
            <a:endParaRPr lang="en-US" sz="2000" dirty="0">
              <a:latin typeface="Angsana New" panose="02020603050405020304" pitchFamily="18" charset="-34"/>
              <a:cs typeface="Angsana New" panose="02020603050405020304" pitchFamily="18" charset="-34"/>
            </a:endParaRPr>
          </a:p>
        </p:txBody>
      </p:sp>
      <p:sp>
        <p:nvSpPr>
          <p:cNvPr id="8" name="กล่องข้อความ 7">
            <a:extLst>
              <a:ext uri="{FF2B5EF4-FFF2-40B4-BE49-F238E27FC236}">
                <a16:creationId xmlns:a16="http://schemas.microsoft.com/office/drawing/2014/main" id="{C9CA8A86-C7D8-44FC-815C-B83E5361087F}"/>
              </a:ext>
            </a:extLst>
          </p:cNvPr>
          <p:cNvSpPr txBox="1"/>
          <p:nvPr/>
        </p:nvSpPr>
        <p:spPr>
          <a:xfrm>
            <a:off x="6735417" y="1267361"/>
            <a:ext cx="3670852" cy="1015663"/>
          </a:xfrm>
          <a:prstGeom prst="rect">
            <a:avLst/>
          </a:prstGeom>
          <a:noFill/>
          <a:ln>
            <a:solidFill>
              <a:schemeClr val="accent1"/>
            </a:solidFill>
          </a:ln>
        </p:spPr>
        <p:txBody>
          <a:bodyPr wrap="square" rtlCol="0">
            <a:spAutoFit/>
          </a:bodyPr>
          <a:lstStyle/>
          <a:p>
            <a:r>
              <a:rPr lang="th-TH" sz="2000" dirty="0">
                <a:latin typeface="Angsana New" panose="02020603050405020304" pitchFamily="18" charset="-34"/>
                <a:cs typeface="Angsana New" panose="02020603050405020304" pitchFamily="18" charset="-34"/>
              </a:rPr>
              <a:t>คำถามที่ </a:t>
            </a: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ราคา </a:t>
            </a:r>
            <a:r>
              <a:rPr lang="en-US" sz="2000" dirty="0">
                <a:latin typeface="Angsana New" panose="02020603050405020304" pitchFamily="18" charset="-34"/>
                <a:cs typeface="Angsana New" panose="02020603050405020304" pitchFamily="18" charset="-34"/>
              </a:rPr>
              <a:t>Package Tour</a:t>
            </a:r>
            <a:r>
              <a:rPr lang="th-TH" sz="2000" dirty="0">
                <a:latin typeface="Angsana New" panose="02020603050405020304" pitchFamily="18" charset="-34"/>
                <a:cs typeface="Angsana New" panose="02020603050405020304" pitchFamily="18" charset="-34"/>
              </a:rPr>
              <a:t> มีความเหมาะสม</a:t>
            </a:r>
          </a:p>
          <a:p>
            <a:r>
              <a:rPr lang="th-TH" sz="2000" dirty="0">
                <a:latin typeface="Angsana New" panose="02020603050405020304" pitchFamily="18" charset="-34"/>
                <a:cs typeface="Angsana New" panose="02020603050405020304" pitchFamily="18" charset="-34"/>
              </a:rPr>
              <a:t>คำถามที่ </a:t>
            </a: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มีโปรโมชั่นที่ดึงดูด น่าสนใจ</a:t>
            </a:r>
          </a:p>
          <a:p>
            <a:r>
              <a:rPr lang="th-TH" sz="2000" dirty="0">
                <a:latin typeface="Angsana New" panose="02020603050405020304" pitchFamily="18" charset="-34"/>
                <a:cs typeface="Angsana New" panose="02020603050405020304" pitchFamily="18" charset="-34"/>
              </a:rPr>
              <a:t>คำถามที่ </a:t>
            </a:r>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สามารถผ่อนชำระผ่านบัตรเครดิตได้</a:t>
            </a:r>
            <a:endParaRPr lang="en-US" sz="2000" dirty="0">
              <a:latin typeface="Angsana New" panose="02020603050405020304" pitchFamily="18" charset="-34"/>
              <a:cs typeface="Angsana New" panose="02020603050405020304" pitchFamily="18" charset="-34"/>
            </a:endParaRPr>
          </a:p>
        </p:txBody>
      </p:sp>
      <p:sp>
        <p:nvSpPr>
          <p:cNvPr id="9" name="กล่องข้อความ 8">
            <a:extLst>
              <a:ext uri="{FF2B5EF4-FFF2-40B4-BE49-F238E27FC236}">
                <a16:creationId xmlns:a16="http://schemas.microsoft.com/office/drawing/2014/main" id="{47DFBBFE-C641-412F-8F9B-01ECDF89938C}"/>
              </a:ext>
            </a:extLst>
          </p:cNvPr>
          <p:cNvSpPr txBox="1"/>
          <p:nvPr/>
        </p:nvSpPr>
        <p:spPr>
          <a:xfrm>
            <a:off x="6735417" y="2380546"/>
            <a:ext cx="3670852" cy="1015663"/>
          </a:xfrm>
          <a:prstGeom prst="rect">
            <a:avLst/>
          </a:prstGeom>
          <a:noFill/>
          <a:ln>
            <a:solidFill>
              <a:schemeClr val="accent1"/>
            </a:solidFill>
          </a:ln>
        </p:spPr>
        <p:txBody>
          <a:bodyPr wrap="square" rtlCol="0">
            <a:spAutoFit/>
          </a:bodyPr>
          <a:lstStyle/>
          <a:p>
            <a:r>
              <a:rPr lang="th-TH" sz="2000" dirty="0">
                <a:latin typeface="Angsana New" panose="02020603050405020304" pitchFamily="18" charset="-34"/>
                <a:cs typeface="Angsana New" panose="02020603050405020304" pitchFamily="18" charset="-34"/>
              </a:rPr>
              <a:t>คำถามที่ </a:t>
            </a: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ระยะเวลาเดินทางมีความเหมาะสม</a:t>
            </a:r>
          </a:p>
          <a:p>
            <a:r>
              <a:rPr lang="th-TH" sz="2000" dirty="0">
                <a:latin typeface="Angsana New" panose="02020603050405020304" pitchFamily="18" charset="-34"/>
                <a:cs typeface="Angsana New" panose="02020603050405020304" pitchFamily="18" charset="-34"/>
              </a:rPr>
              <a:t>คำถามที่ </a:t>
            </a: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ช่วงเวลาเดินทางตรงกับวันหยุด</a:t>
            </a:r>
          </a:p>
          <a:p>
            <a:r>
              <a:rPr lang="th-TH" sz="2000" dirty="0">
                <a:latin typeface="Angsana New" panose="02020603050405020304" pitchFamily="18" charset="-34"/>
                <a:cs typeface="Angsana New" panose="02020603050405020304" pitchFamily="18" charset="-34"/>
              </a:rPr>
              <a:t>คำถามที่ </a:t>
            </a:r>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สามารถปรับเปลี่ยนเวลาเดินทางได้</a:t>
            </a:r>
            <a:endParaRPr lang="en-US" sz="2000" dirty="0">
              <a:latin typeface="Angsana New" panose="02020603050405020304" pitchFamily="18" charset="-34"/>
              <a:cs typeface="Angsana New" panose="02020603050405020304" pitchFamily="18" charset="-34"/>
            </a:endParaRPr>
          </a:p>
        </p:txBody>
      </p:sp>
      <p:sp>
        <p:nvSpPr>
          <p:cNvPr id="10" name="กล่องข้อความ 9">
            <a:extLst>
              <a:ext uri="{FF2B5EF4-FFF2-40B4-BE49-F238E27FC236}">
                <a16:creationId xmlns:a16="http://schemas.microsoft.com/office/drawing/2014/main" id="{32CA675C-F85B-4236-95D8-472FB894D906}"/>
              </a:ext>
            </a:extLst>
          </p:cNvPr>
          <p:cNvSpPr txBox="1"/>
          <p:nvPr/>
        </p:nvSpPr>
        <p:spPr>
          <a:xfrm>
            <a:off x="6735417" y="3537228"/>
            <a:ext cx="3670852" cy="1015663"/>
          </a:xfrm>
          <a:prstGeom prst="rect">
            <a:avLst/>
          </a:prstGeom>
          <a:noFill/>
          <a:ln>
            <a:solidFill>
              <a:schemeClr val="accent1"/>
            </a:solidFill>
          </a:ln>
        </p:spPr>
        <p:txBody>
          <a:bodyPr wrap="square" rtlCol="0">
            <a:spAutoFit/>
          </a:bodyPr>
          <a:lstStyle/>
          <a:p>
            <a:r>
              <a:rPr lang="th-TH" sz="2000" dirty="0">
                <a:latin typeface="Angsana New" panose="02020603050405020304" pitchFamily="18" charset="-34"/>
                <a:cs typeface="Angsana New" panose="02020603050405020304" pitchFamily="18" charset="-34"/>
              </a:rPr>
              <a:t>คำถามที่ </a:t>
            </a: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โรงแรมที่พักมีความสะดวก</a:t>
            </a:r>
          </a:p>
          <a:p>
            <a:r>
              <a:rPr lang="th-TH" sz="2000" dirty="0">
                <a:latin typeface="Angsana New" panose="02020603050405020304" pitchFamily="18" charset="-34"/>
                <a:cs typeface="Angsana New" panose="02020603050405020304" pitchFamily="18" charset="-34"/>
              </a:rPr>
              <a:t>คำถามที่ </a:t>
            </a: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คุณภาพและบริการของสายการบิน</a:t>
            </a:r>
          </a:p>
          <a:p>
            <a:r>
              <a:rPr lang="th-TH" sz="2000" dirty="0">
                <a:latin typeface="Angsana New" panose="02020603050405020304" pitchFamily="18" charset="-34"/>
                <a:cs typeface="Angsana New" panose="02020603050405020304" pitchFamily="18" charset="-34"/>
              </a:rPr>
              <a:t>คำถามที่ </a:t>
            </a:r>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การบริการของหัวหน้าทัวร์</a:t>
            </a:r>
            <a:endParaRPr lang="en-US" sz="2000" dirty="0">
              <a:latin typeface="Angsana New" panose="02020603050405020304" pitchFamily="18" charset="-34"/>
              <a:cs typeface="Angsana New" panose="02020603050405020304" pitchFamily="18" charset="-34"/>
            </a:endParaRPr>
          </a:p>
        </p:txBody>
      </p:sp>
      <p:cxnSp>
        <p:nvCxnSpPr>
          <p:cNvPr id="12" name="ตัวเชื่อมต่อตรง 11">
            <a:extLst>
              <a:ext uri="{FF2B5EF4-FFF2-40B4-BE49-F238E27FC236}">
                <a16:creationId xmlns:a16="http://schemas.microsoft.com/office/drawing/2014/main" id="{44A1CEFA-0182-4053-B993-9C9D0C6E6AD9}"/>
              </a:ext>
            </a:extLst>
          </p:cNvPr>
          <p:cNvCxnSpPr/>
          <p:nvPr/>
        </p:nvCxnSpPr>
        <p:spPr>
          <a:xfrm>
            <a:off x="3498574" y="1929081"/>
            <a:ext cx="0" cy="1925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a16="http://schemas.microsoft.com/office/drawing/2014/main" id="{0540967E-467B-493C-8068-7CF98A84AB70}"/>
              </a:ext>
            </a:extLst>
          </p:cNvPr>
          <p:cNvCxnSpPr>
            <a:endCxn id="5" idx="1"/>
          </p:cNvCxnSpPr>
          <p:nvPr/>
        </p:nvCxnSpPr>
        <p:spPr>
          <a:xfrm>
            <a:off x="3498574" y="1929081"/>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ตัวเชื่อมต่อตรง 15">
            <a:extLst>
              <a:ext uri="{FF2B5EF4-FFF2-40B4-BE49-F238E27FC236}">
                <a16:creationId xmlns:a16="http://schemas.microsoft.com/office/drawing/2014/main" id="{9079D6A1-10E0-4ACF-8462-DC8075928917}"/>
              </a:ext>
            </a:extLst>
          </p:cNvPr>
          <p:cNvCxnSpPr>
            <a:endCxn id="6" idx="1"/>
          </p:cNvCxnSpPr>
          <p:nvPr/>
        </p:nvCxnSpPr>
        <p:spPr>
          <a:xfrm>
            <a:off x="3498574" y="2891734"/>
            <a:ext cx="6096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CD626001-4D81-45AE-9846-847E8730ABC9}"/>
              </a:ext>
            </a:extLst>
          </p:cNvPr>
          <p:cNvCxnSpPr>
            <a:endCxn id="7" idx="1"/>
          </p:cNvCxnSpPr>
          <p:nvPr/>
        </p:nvCxnSpPr>
        <p:spPr>
          <a:xfrm>
            <a:off x="3498574" y="3854389"/>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3299CC90-57BB-4462-945F-6A5ABD4CE4F4}"/>
              </a:ext>
            </a:extLst>
          </p:cNvPr>
          <p:cNvCxnSpPr>
            <a:stCxn id="5" idx="3"/>
          </p:cNvCxnSpPr>
          <p:nvPr/>
        </p:nvCxnSpPr>
        <p:spPr>
          <a:xfrm>
            <a:off x="6096000" y="1929081"/>
            <a:ext cx="6394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93FA8131-024E-41C7-BBB2-7B7C30CAAEE9}"/>
              </a:ext>
            </a:extLst>
          </p:cNvPr>
          <p:cNvCxnSpPr>
            <a:stCxn id="6" idx="3"/>
            <a:endCxn id="9" idx="1"/>
          </p:cNvCxnSpPr>
          <p:nvPr/>
        </p:nvCxnSpPr>
        <p:spPr>
          <a:xfrm flipV="1">
            <a:off x="6096000" y="2888378"/>
            <a:ext cx="639417" cy="3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BEF2D8BF-2BA9-48B4-8D4D-DC46854837AE}"/>
              </a:ext>
            </a:extLst>
          </p:cNvPr>
          <p:cNvCxnSpPr>
            <a:stCxn id="7" idx="3"/>
          </p:cNvCxnSpPr>
          <p:nvPr/>
        </p:nvCxnSpPr>
        <p:spPr>
          <a:xfrm>
            <a:off x="6096000" y="3854389"/>
            <a:ext cx="63941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351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3AE00268-3600-4F0A-83FF-8FD4047FC012}"/>
              </a:ext>
            </a:extLst>
          </p:cNvPr>
          <p:cNvSpPr>
            <a:spLocks noGrp="1"/>
          </p:cNvSpPr>
          <p:nvPr>
            <p:ph idx="1"/>
          </p:nvPr>
        </p:nvSpPr>
        <p:spPr>
          <a:xfrm>
            <a:off x="838200" y="762138"/>
            <a:ext cx="10515600" cy="5569088"/>
          </a:xfrm>
        </p:spPr>
        <p:txBody>
          <a:bodyPr>
            <a:normAutofit fontScale="92500" lnSpcReduction="20000"/>
          </a:bodyPr>
          <a:lstStyle/>
          <a:p>
            <a:pPr marL="0" indent="0">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ขั้นตอนการเลือกชนิดของคำถาม</a:t>
            </a:r>
          </a:p>
          <a:p>
            <a:pPr marL="0" indent="228600">
              <a:buNone/>
            </a:pPr>
            <a:r>
              <a:rPr lang="th-TH" sz="2400" dirty="0">
                <a:latin typeface="Angsana New" panose="02020603050405020304" pitchFamily="18" charset="-34"/>
                <a:cs typeface="Angsana New" panose="02020603050405020304" pitchFamily="18" charset="-34"/>
              </a:rPr>
              <a:t>เมื่อกำหนดประเด็นและจุดมุ่งหมายของคำถามชัดเจนแล้ว ขั้นตอนต่อไป คือ การเลือกชนิดของคำถามที่ใช้ในแบบสอบถาม โดยทั่วไปมี </a:t>
            </a: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ประเภท คือ</a:t>
            </a:r>
          </a:p>
          <a:p>
            <a:pPr marL="0" indent="228600">
              <a:buNone/>
            </a:pP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คำถามแบบปลายเปิด (</a:t>
            </a:r>
            <a:r>
              <a:rPr lang="en-US" sz="2400" dirty="0">
                <a:latin typeface="Angsana New" panose="02020603050405020304" pitchFamily="18" charset="-34"/>
                <a:cs typeface="Angsana New" panose="02020603050405020304" pitchFamily="18" charset="-34"/>
              </a:rPr>
              <a:t>Open-ended Question)</a:t>
            </a:r>
            <a:r>
              <a:rPr lang="th-TH" sz="2400" dirty="0">
                <a:latin typeface="Angsana New" panose="02020603050405020304" pitchFamily="18" charset="-34"/>
                <a:cs typeface="Angsana New" panose="02020603050405020304" pitchFamily="18" charset="-34"/>
              </a:rPr>
              <a:t> เป็นคำถามที่ตั้งขึ้นมาเพื่อเปิดโอกาสให้ผู้ตอบแบบสอบถามสามารถตอบคำถามได้อย่างอิสระ ตามทัศนคติ หรือความเป็นส่วนตัว คำถามประเภทนี้มีข้อจำกัดตรงที่ใช้เวลาในตอบนาน ผู้ตอบแบบสอบถามต้องใช้ความคิดอย่างรอบคอบในการตอบ บางคำถามอาจตอบยาก จึงทำให้ผู้ตอบไม่เต็มใจที่จะตอบ ซึ่งในบางครั้ง คำตอบที่ได้ไม่ตรงกับความต้องการของผู้วิจัย ในทางปฏิบัติผู้วิจัยมักจะใช้คำถามประเภทนี้ในการสำรวจความเห็นเบื้องต้นจากกลุ่มตัวอย่าง เพื่อนำข้อมูลที่ได้ไปสร้างแบบสอบถามแบบปลายปิด หรือเพิ่มเข้าไปในส่วนของข้อเสนอแนะในแบบสอบถาม</a:t>
            </a:r>
          </a:p>
          <a:p>
            <a:pPr marL="0" indent="396875">
              <a:buNone/>
            </a:pPr>
            <a:r>
              <a:rPr lang="th-TH" sz="2400" dirty="0">
                <a:latin typeface="Angsana New" panose="02020603050405020304" pitchFamily="18" charset="-34"/>
                <a:cs typeface="Angsana New" panose="02020603050405020304" pitchFamily="18" charset="-34"/>
              </a:rPr>
              <a:t>ตัวอย่างการสร้างคำถามแบบปลายเปิด</a:t>
            </a:r>
          </a:p>
          <a:p>
            <a:pPr marL="0" indent="396875">
              <a:buNone/>
            </a:pP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ท่านมีข้อเสนอแนะอย่างไรเกี่ยวกับโปรแกรมการท่องเที่ยว และบริการของบริษัท</a:t>
            </a:r>
          </a:p>
          <a:p>
            <a:pPr marL="0" indent="625475">
              <a:buNone/>
            </a:pPr>
            <a:r>
              <a:rPr lang="en-US" sz="2400" dirty="0">
                <a:latin typeface="Angsana New" panose="02020603050405020304" pitchFamily="18" charset="-34"/>
                <a:cs typeface="Angsana New" panose="02020603050405020304" pitchFamily="18" charset="-34"/>
              </a:rPr>
              <a:t>1.1 ……………………………………………………………………………………………………………………….</a:t>
            </a:r>
          </a:p>
          <a:p>
            <a:pPr marL="0" indent="625475">
              <a:buNone/>
            </a:pPr>
            <a:r>
              <a:rPr lang="en-US" sz="2400" dirty="0">
                <a:latin typeface="Angsana New" panose="02020603050405020304" pitchFamily="18" charset="-34"/>
                <a:cs typeface="Angsana New" panose="02020603050405020304" pitchFamily="18" charset="-34"/>
              </a:rPr>
              <a:t>1.2 ……………………………………………………………………………………………………………………….</a:t>
            </a:r>
          </a:p>
          <a:p>
            <a:pPr marL="0" indent="625475">
              <a:buNone/>
            </a:pPr>
            <a:r>
              <a:rPr lang="en-US" sz="2400" dirty="0">
                <a:latin typeface="Angsana New" panose="02020603050405020304" pitchFamily="18" charset="-34"/>
                <a:cs typeface="Angsana New" panose="02020603050405020304" pitchFamily="18" charset="-34"/>
              </a:rPr>
              <a:t>1.3 ……………………………………………………………………………………………………………………….</a:t>
            </a:r>
          </a:p>
          <a:p>
            <a:pPr marL="0" indent="396875">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ท่านมีข้อเสนอแนะอย่างไรเกี่ยวกับโปรโมชั่นของบริษัท และการผ่อนชำระค่าทัวร์</a:t>
            </a:r>
          </a:p>
          <a:p>
            <a:pPr marL="0" indent="576263">
              <a:buNone/>
            </a:pPr>
            <a:r>
              <a:rPr lang="en-US" sz="2400" dirty="0">
                <a:latin typeface="Angsana New" panose="02020603050405020304" pitchFamily="18" charset="-34"/>
                <a:cs typeface="Angsana New" panose="02020603050405020304" pitchFamily="18" charset="-34"/>
              </a:rPr>
              <a:t>2.1 …………………………………………………………………………………………………………………………</a:t>
            </a:r>
          </a:p>
          <a:p>
            <a:pPr marL="0" indent="576263">
              <a:buNone/>
            </a:pPr>
            <a:r>
              <a:rPr lang="en-US" sz="2400" dirty="0">
                <a:latin typeface="Angsana New" panose="02020603050405020304" pitchFamily="18" charset="-34"/>
                <a:cs typeface="Angsana New" panose="02020603050405020304" pitchFamily="18" charset="-34"/>
              </a:rPr>
              <a:t>2.2</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a:t>
            </a:r>
          </a:p>
          <a:p>
            <a:pPr marL="0" indent="576263">
              <a:buNone/>
            </a:pPr>
            <a:r>
              <a:rPr lang="en-US" sz="2400" dirty="0">
                <a:latin typeface="Angsana New" panose="02020603050405020304" pitchFamily="18" charset="-34"/>
                <a:cs typeface="Angsana New" panose="02020603050405020304" pitchFamily="18" charset="-34"/>
              </a:rPr>
              <a:t>2.3 …………………………………………………………………………………………………………………………..</a:t>
            </a:r>
            <a:endParaRPr lang="th-TH"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544987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3C1B5870-A03E-4E8E-9F06-B4F3A13E016B}"/>
              </a:ext>
            </a:extLst>
          </p:cNvPr>
          <p:cNvSpPr>
            <a:spLocks noGrp="1"/>
          </p:cNvSpPr>
          <p:nvPr>
            <p:ph idx="1"/>
          </p:nvPr>
        </p:nvSpPr>
        <p:spPr>
          <a:xfrm>
            <a:off x="838200" y="318053"/>
            <a:ext cx="10515600" cy="5883964"/>
          </a:xfrm>
        </p:spPr>
        <p:txBody>
          <a:bodyPr>
            <a:noAutofit/>
          </a:bodyPr>
          <a:lstStyle/>
          <a:p>
            <a:pPr marL="0" indent="347663">
              <a:lnSpc>
                <a:spcPct val="120000"/>
              </a:lnSpc>
              <a:spcBef>
                <a:spcPts val="0"/>
              </a:spcBef>
              <a:buNone/>
            </a:pPr>
            <a:r>
              <a:rPr lang="en-US" sz="1800" dirty="0">
                <a:latin typeface="Angsana New" panose="02020603050405020304" pitchFamily="18" charset="-34"/>
                <a:cs typeface="Angsana New" panose="02020603050405020304" pitchFamily="18" charset="-34"/>
              </a:rPr>
              <a:t>2</a:t>
            </a:r>
            <a:r>
              <a:rPr lang="th-TH" sz="1800" dirty="0">
                <a:latin typeface="Angsana New" panose="02020603050405020304" pitchFamily="18" charset="-34"/>
                <a:cs typeface="Angsana New" panose="02020603050405020304" pitchFamily="18" charset="-34"/>
              </a:rPr>
              <a:t>) คำถามปลายปิด (</a:t>
            </a:r>
            <a:r>
              <a:rPr lang="en-US" sz="1800" dirty="0">
                <a:latin typeface="Angsana New" panose="02020603050405020304" pitchFamily="18" charset="-34"/>
                <a:cs typeface="Angsana New" panose="02020603050405020304" pitchFamily="18" charset="-34"/>
              </a:rPr>
              <a:t>Close-ended Question)</a:t>
            </a:r>
            <a:r>
              <a:rPr lang="th-TH" sz="1800" dirty="0">
                <a:latin typeface="Angsana New" panose="02020603050405020304" pitchFamily="18" charset="-34"/>
                <a:cs typeface="Angsana New" panose="02020603050405020304" pitchFamily="18" charset="-34"/>
              </a:rPr>
              <a:t> เป็นคำถามที่กำหนดคำตอบไว้ล่วงหน้า เพื่อให้ผู้ตอบสามารถเลือกคำตอบที่ตรงกับความเห็นของตน อย่างไรก็ตาม แบบสอบถามแบบปลายปิด อาจมีข้อจำกัดบางประการ เช่น คำตอบที่กำหนดให้ไม่ตรงกับความต้องการ และทัศนคติของผู้ตอบ ทำให้ข้อมูลที่ได้ผิดไปจากความเป็นจริง ขาดความคิดสร้างสรรค์ และทัศนะที่แตกต่าง เนื่องจากมีการกำหนดคำตอบที่ชัดเจนเอาไว้แล้ว</a:t>
            </a:r>
            <a:endParaRPr lang="en-US" sz="1800" dirty="0">
              <a:latin typeface="Angsana New" panose="02020603050405020304" pitchFamily="18" charset="-34"/>
              <a:cs typeface="Angsana New" panose="02020603050405020304" pitchFamily="18" charset="-34"/>
            </a:endParaRPr>
          </a:p>
          <a:p>
            <a:pPr marL="0" indent="576263">
              <a:lnSpc>
                <a:spcPct val="120000"/>
              </a:lnSpc>
              <a:spcBef>
                <a:spcPts val="0"/>
              </a:spcBef>
              <a:buNone/>
            </a:pPr>
            <a:r>
              <a:rPr lang="th-TH" sz="1800" dirty="0">
                <a:latin typeface="Angsana New" panose="02020603050405020304" pitchFamily="18" charset="-34"/>
                <a:cs typeface="Angsana New" panose="02020603050405020304" pitchFamily="18" charset="-34"/>
              </a:rPr>
              <a:t>ลักษณะของคำถามแบบปลายปิด สามารถแบ่งออกได้ดังนี้</a:t>
            </a:r>
          </a:p>
          <a:p>
            <a:pPr marL="0" indent="576263">
              <a:lnSpc>
                <a:spcPct val="120000"/>
              </a:lnSpc>
              <a:spcBef>
                <a:spcPts val="0"/>
              </a:spcBef>
              <a:buNone/>
            </a:pPr>
            <a:r>
              <a:rPr lang="th-TH" sz="1800" dirty="0">
                <a:latin typeface="Angsana New" panose="02020603050405020304" pitchFamily="18" charset="-34"/>
                <a:cs typeface="Angsana New" panose="02020603050405020304" pitchFamily="18" charset="-34"/>
              </a:rPr>
              <a:t>(ก) คำถามที่ให้ตอบรับ หรือปฏิเสธ (</a:t>
            </a:r>
            <a:r>
              <a:rPr lang="en-US" sz="1800" dirty="0">
                <a:latin typeface="Angsana New" panose="02020603050405020304" pitchFamily="18" charset="-34"/>
                <a:cs typeface="Angsana New" panose="02020603050405020304" pitchFamily="18" charset="-34"/>
              </a:rPr>
              <a:t>Yes-No Question)</a:t>
            </a:r>
            <a:r>
              <a:rPr lang="th-TH" sz="1800" dirty="0">
                <a:latin typeface="Angsana New" panose="02020603050405020304" pitchFamily="18" charset="-34"/>
                <a:cs typeface="Angsana New" panose="02020603050405020304" pitchFamily="18" charset="-34"/>
              </a:rPr>
              <a:t> ได้แก่</a:t>
            </a:r>
          </a:p>
          <a:p>
            <a:pPr marL="0" indent="804863">
              <a:lnSpc>
                <a:spcPct val="120000"/>
              </a:lnSpc>
              <a:spcBef>
                <a:spcPts val="0"/>
              </a:spcBef>
              <a:buNone/>
            </a:pPr>
            <a:r>
              <a:rPr lang="th-TH" sz="1800" dirty="0">
                <a:latin typeface="Angsana New" panose="02020603050405020304" pitchFamily="18" charset="-34"/>
                <a:cs typeface="Angsana New" panose="02020603050405020304" pitchFamily="18" charset="-34"/>
                <a:sym typeface="Symbol" panose="05050102010706020507" pitchFamily="18" charset="2"/>
              </a:rPr>
              <a:t> </a:t>
            </a:r>
            <a:r>
              <a:rPr lang="en-US" sz="1800" dirty="0">
                <a:latin typeface="Angsana New" panose="02020603050405020304" pitchFamily="18" charset="-34"/>
                <a:cs typeface="Angsana New" panose="02020603050405020304" pitchFamily="18" charset="-34"/>
                <a:sym typeface="Symbol" panose="05050102010706020507" pitchFamily="18" charset="2"/>
              </a:rPr>
              <a:t></a:t>
            </a:r>
            <a:r>
              <a:rPr lang="th-TH" sz="1800" dirty="0">
                <a:latin typeface="Angsana New" panose="02020603050405020304" pitchFamily="18" charset="-34"/>
                <a:cs typeface="Angsana New" panose="02020603050405020304" pitchFamily="18" charset="-34"/>
                <a:sym typeface="Symbol" panose="05050102010706020507" pitchFamily="18" charset="2"/>
              </a:rPr>
              <a:t>   ใช่                    ไม่ใช่                    ดี                   ไม่ดี	</a:t>
            </a:r>
            <a:r>
              <a:rPr lang="en-US" sz="1800" dirty="0">
                <a:latin typeface="Angsana New" panose="02020603050405020304" pitchFamily="18" charset="-34"/>
                <a:cs typeface="Angsana New" panose="02020603050405020304" pitchFamily="18" charset="-34"/>
                <a:sym typeface="Symbol" panose="05050102010706020507" pitchFamily="18" charset="2"/>
              </a:rPr>
              <a:t></a:t>
            </a:r>
            <a:r>
              <a:rPr lang="th-TH" sz="1800" dirty="0">
                <a:latin typeface="Angsana New" panose="02020603050405020304" pitchFamily="18" charset="-34"/>
                <a:cs typeface="Angsana New" panose="02020603050405020304" pitchFamily="18" charset="-34"/>
                <a:sym typeface="Symbol" panose="05050102010706020507" pitchFamily="18" charset="2"/>
              </a:rPr>
              <a:t>   คุ้มค่า               ไม่คุ้มค่า        </a:t>
            </a:r>
            <a:r>
              <a:rPr lang="en-US" sz="1800" dirty="0">
                <a:latin typeface="Angsana New" panose="02020603050405020304" pitchFamily="18" charset="-34"/>
                <a:cs typeface="Angsana New" panose="02020603050405020304" pitchFamily="18" charset="-34"/>
                <a:sym typeface="Symbol" panose="05050102010706020507" pitchFamily="18" charset="2"/>
              </a:rPr>
              <a:t></a:t>
            </a:r>
            <a:r>
              <a:rPr lang="th-TH" sz="1800" dirty="0">
                <a:latin typeface="Angsana New" panose="02020603050405020304" pitchFamily="18" charset="-34"/>
                <a:cs typeface="Angsana New" panose="02020603050405020304" pitchFamily="18" charset="-34"/>
                <a:sym typeface="Symbol" panose="05050102010706020507" pitchFamily="18" charset="2"/>
              </a:rPr>
              <a:t>   เหมาะสม         ไม่เหมาะสม</a:t>
            </a:r>
          </a:p>
          <a:p>
            <a:pPr marL="0" indent="576263">
              <a:lnSpc>
                <a:spcPct val="120000"/>
              </a:lnSpc>
              <a:spcBef>
                <a:spcPts val="0"/>
              </a:spcBef>
              <a:buNone/>
            </a:pPr>
            <a:r>
              <a:rPr lang="th-TH" sz="1800" dirty="0">
                <a:latin typeface="Angsana New" panose="02020603050405020304" pitchFamily="18" charset="-34"/>
                <a:cs typeface="Angsana New" panose="02020603050405020304" pitchFamily="18" charset="-34"/>
              </a:rPr>
              <a:t>(ข) คำถามที่ให้เลือกตอบ (ผู้ตอบอาจถูกกำหนดให้เลือกได้ </a:t>
            </a:r>
            <a:r>
              <a:rPr lang="en-US" sz="1800" dirty="0">
                <a:latin typeface="Angsana New" panose="02020603050405020304" pitchFamily="18" charset="-34"/>
                <a:cs typeface="Angsana New" panose="02020603050405020304" pitchFamily="18" charset="-34"/>
              </a:rPr>
              <a:t>1</a:t>
            </a:r>
            <a:r>
              <a:rPr lang="th-TH" sz="1800" dirty="0">
                <a:latin typeface="Angsana New" panose="02020603050405020304" pitchFamily="18" charset="-34"/>
                <a:cs typeface="Angsana New" panose="02020603050405020304" pitchFamily="18" charset="-34"/>
              </a:rPr>
              <a:t> ข้อ หรือมากกว่า </a:t>
            </a:r>
            <a:r>
              <a:rPr lang="en-US" sz="1800" dirty="0">
                <a:latin typeface="Angsana New" panose="02020603050405020304" pitchFamily="18" charset="-34"/>
                <a:cs typeface="Angsana New" panose="02020603050405020304" pitchFamily="18" charset="-34"/>
              </a:rPr>
              <a:t>1</a:t>
            </a:r>
            <a:r>
              <a:rPr lang="th-TH" sz="1800" dirty="0">
                <a:latin typeface="Angsana New" panose="02020603050405020304" pitchFamily="18" charset="-34"/>
                <a:cs typeface="Angsana New" panose="02020603050405020304" pitchFamily="18" charset="-34"/>
              </a:rPr>
              <a:t> ข้อก็ได้)</a:t>
            </a:r>
          </a:p>
          <a:p>
            <a:pPr marL="0" indent="804863">
              <a:lnSpc>
                <a:spcPct val="120000"/>
              </a:lnSpc>
              <a:spcBef>
                <a:spcPts val="0"/>
              </a:spcBef>
              <a:buNone/>
            </a:pPr>
            <a:r>
              <a:rPr lang="th-TH" sz="1800" dirty="0">
                <a:latin typeface="Angsana New" panose="02020603050405020304" pitchFamily="18" charset="-34"/>
                <a:cs typeface="Angsana New" panose="02020603050405020304" pitchFamily="18" charset="-34"/>
              </a:rPr>
              <a:t>ท่านรู้จักมหาวิทยาลัยธนบุรีอย่างไร</a:t>
            </a:r>
          </a:p>
          <a:p>
            <a:pPr marL="0" indent="804863">
              <a:lnSpc>
                <a:spcPct val="120000"/>
              </a:lnSpc>
              <a:spcBef>
                <a:spcPts val="0"/>
              </a:spcBef>
              <a:buNone/>
            </a:pPr>
            <a:r>
              <a:rPr lang="en-US" sz="1800" dirty="0">
                <a:latin typeface="Angsana New" panose="02020603050405020304" pitchFamily="18" charset="-34"/>
                <a:cs typeface="Angsana New" panose="02020603050405020304" pitchFamily="18" charset="-34"/>
                <a:sym typeface="Symbol" panose="05050102010706020507" pitchFamily="18" charset="2"/>
              </a:rPr>
              <a:t></a:t>
            </a:r>
            <a:r>
              <a:rPr lang="th-TH" sz="1800" dirty="0">
                <a:latin typeface="Angsana New" panose="02020603050405020304" pitchFamily="18" charset="-34"/>
                <a:cs typeface="Angsana New" panose="02020603050405020304" pitchFamily="18" charset="-34"/>
                <a:sym typeface="Symbol" panose="05050102010706020507" pitchFamily="18" charset="2"/>
              </a:rPr>
              <a:t>  จากสื่อประชาสัมพันธ์ของมหาวิทยาลัย	   จากรายการ </a:t>
            </a:r>
            <a:r>
              <a:rPr lang="en-US" sz="1800" dirty="0">
                <a:latin typeface="Angsana New" panose="02020603050405020304" pitchFamily="18" charset="-34"/>
                <a:cs typeface="Angsana New" panose="02020603050405020304" pitchFamily="18" charset="-34"/>
                <a:sym typeface="Symbol" panose="05050102010706020507" pitchFamily="18" charset="2"/>
              </a:rPr>
              <a:t>TV </a:t>
            </a:r>
            <a:r>
              <a:rPr lang="th-TH" sz="1800" dirty="0">
                <a:latin typeface="Angsana New" panose="02020603050405020304" pitchFamily="18" charset="-34"/>
                <a:cs typeface="Angsana New" panose="02020603050405020304" pitchFamily="18" charset="-34"/>
                <a:sym typeface="Symbol" panose="05050102010706020507" pitchFamily="18" charset="2"/>
              </a:rPr>
              <a:t>ด้านการศึกษา           </a:t>
            </a:r>
            <a:r>
              <a:rPr lang="en-US" sz="1800" dirty="0">
                <a:latin typeface="Angsana New" panose="02020603050405020304" pitchFamily="18" charset="-34"/>
                <a:cs typeface="Angsana New" panose="02020603050405020304" pitchFamily="18" charset="-34"/>
                <a:sym typeface="Symbol" panose="05050102010706020507" pitchFamily="18" charset="2"/>
              </a:rPr>
              <a:t></a:t>
            </a:r>
            <a:r>
              <a:rPr lang="th-TH" sz="1800" dirty="0">
                <a:latin typeface="Angsana New" panose="02020603050405020304" pitchFamily="18" charset="-34"/>
                <a:cs typeface="Angsana New" panose="02020603050405020304" pitchFamily="18" charset="-34"/>
                <a:sym typeface="Symbol" panose="05050102010706020507" pitchFamily="18" charset="2"/>
              </a:rPr>
              <a:t> จากเพื่อน ศิษย์เก่า		</a:t>
            </a:r>
          </a:p>
          <a:p>
            <a:pPr marL="0" indent="804863">
              <a:lnSpc>
                <a:spcPct val="120000"/>
              </a:lnSpc>
              <a:spcBef>
                <a:spcPts val="0"/>
              </a:spcBef>
              <a:buNone/>
            </a:pPr>
            <a:r>
              <a:rPr lang="en-US" sz="1800" dirty="0">
                <a:latin typeface="Angsana New" panose="02020603050405020304" pitchFamily="18" charset="-34"/>
                <a:cs typeface="Angsana New" panose="02020603050405020304" pitchFamily="18" charset="-34"/>
                <a:sym typeface="Symbol" panose="05050102010706020507" pitchFamily="18" charset="2"/>
              </a:rPr>
              <a:t></a:t>
            </a:r>
            <a:r>
              <a:rPr lang="th-TH" sz="1800" dirty="0">
                <a:latin typeface="Angsana New" panose="02020603050405020304" pitchFamily="18" charset="-34"/>
                <a:cs typeface="Angsana New" panose="02020603050405020304" pitchFamily="18" charset="-34"/>
                <a:sym typeface="Symbol" panose="05050102010706020507" pitchFamily="18" charset="2"/>
              </a:rPr>
              <a:t>  จากเว็บ </a:t>
            </a:r>
            <a:r>
              <a:rPr lang="en-US" sz="1800" dirty="0">
                <a:latin typeface="Angsana New" panose="02020603050405020304" pitchFamily="18" charset="-34"/>
                <a:cs typeface="Angsana New" panose="02020603050405020304" pitchFamily="18" charset="-34"/>
                <a:sym typeface="Symbol" panose="05050102010706020507" pitchFamily="18" charset="2"/>
              </a:rPr>
              <a:t>JobDb.com</a:t>
            </a:r>
            <a:r>
              <a:rPr lang="th-TH" sz="1800" dirty="0">
                <a:latin typeface="Angsana New" panose="02020603050405020304" pitchFamily="18" charset="-34"/>
                <a:cs typeface="Angsana New" panose="02020603050405020304" pitchFamily="18" charset="-34"/>
                <a:sym typeface="Symbol" panose="05050102010706020507" pitchFamily="18" charset="2"/>
              </a:rPr>
              <a:t>		  </a:t>
            </a:r>
            <a:r>
              <a:rPr lang="en-US" sz="1800" dirty="0">
                <a:latin typeface="Angsana New" panose="02020603050405020304" pitchFamily="18" charset="-34"/>
                <a:cs typeface="Angsana New" panose="02020603050405020304" pitchFamily="18" charset="-34"/>
                <a:sym typeface="Symbol" panose="05050102010706020507" pitchFamily="18" charset="2"/>
              </a:rPr>
              <a:t>  </a:t>
            </a:r>
            <a:r>
              <a:rPr lang="th-TH" sz="1800" dirty="0">
                <a:latin typeface="Angsana New" panose="02020603050405020304" pitchFamily="18" charset="-34"/>
                <a:cs typeface="Angsana New" panose="02020603050405020304" pitchFamily="18" charset="-34"/>
                <a:sym typeface="Symbol" panose="05050102010706020507" pitchFamily="18" charset="2"/>
              </a:rPr>
              <a:t>จากบุคลากรของมหาวิทยาลัย            </a:t>
            </a:r>
            <a:r>
              <a:rPr lang="en-US" sz="1800" dirty="0">
                <a:latin typeface="Angsana New" panose="02020603050405020304" pitchFamily="18" charset="-34"/>
                <a:cs typeface="Angsana New" panose="02020603050405020304" pitchFamily="18" charset="-34"/>
                <a:sym typeface="Symbol" panose="05050102010706020507" pitchFamily="18" charset="2"/>
              </a:rPr>
              <a:t> </a:t>
            </a:r>
            <a:r>
              <a:rPr lang="th-TH" sz="1800" dirty="0">
                <a:latin typeface="Angsana New" panose="02020603050405020304" pitchFamily="18" charset="-34"/>
                <a:cs typeface="Angsana New" panose="02020603050405020304" pitchFamily="18" charset="-34"/>
                <a:sym typeface="Symbol" panose="05050102010706020507" pitchFamily="18" charset="2"/>
              </a:rPr>
              <a:t>  อื่น ๆ โปรดระบุ..........................................................</a:t>
            </a:r>
          </a:p>
          <a:p>
            <a:pPr marL="0" indent="576263">
              <a:lnSpc>
                <a:spcPct val="120000"/>
              </a:lnSpc>
              <a:spcBef>
                <a:spcPts val="0"/>
              </a:spcBef>
              <a:buNone/>
            </a:pPr>
            <a:r>
              <a:rPr lang="th-TH" sz="1800" dirty="0">
                <a:latin typeface="Angsana New" panose="02020603050405020304" pitchFamily="18" charset="-34"/>
                <a:cs typeface="Angsana New" panose="02020603050405020304" pitchFamily="18" charset="-34"/>
                <a:sym typeface="Symbol" panose="05050102010706020507" pitchFamily="18" charset="2"/>
              </a:rPr>
              <a:t>(ค) คำถามแบบจัดอันดับความสำคัญ  เป็นคำถามที่กำหนดให้ผู้ตอบเรียงลำดับความสำคัญของคำตอบ หรือการเรียงลำดับความสำคัญ </a:t>
            </a:r>
            <a:r>
              <a:rPr lang="en-US" sz="1800" dirty="0">
                <a:latin typeface="Angsana New" panose="02020603050405020304" pitchFamily="18" charset="-34"/>
                <a:cs typeface="Angsana New" panose="02020603050405020304" pitchFamily="18" charset="-34"/>
                <a:sym typeface="Symbol" panose="05050102010706020507" pitchFamily="18" charset="2"/>
              </a:rPr>
              <a:t>1-3</a:t>
            </a:r>
          </a:p>
          <a:p>
            <a:pPr marL="0" indent="804863">
              <a:lnSpc>
                <a:spcPct val="120000"/>
              </a:lnSpc>
              <a:spcBef>
                <a:spcPts val="0"/>
              </a:spcBef>
              <a:buNone/>
            </a:pPr>
            <a:r>
              <a:rPr lang="th-TH" sz="1800" dirty="0">
                <a:latin typeface="Angsana New" panose="02020603050405020304" pitchFamily="18" charset="-34"/>
                <a:cs typeface="Angsana New" panose="02020603050405020304" pitchFamily="18" charset="-34"/>
              </a:rPr>
              <a:t>ท่านเลือกศึกษาต่อในมหาวิทยาลัยด้วยเหตุผลใดต่อไปนี้ (จงเรียงลำดับจาก </a:t>
            </a:r>
            <a:r>
              <a:rPr lang="en-US" sz="1800" dirty="0">
                <a:latin typeface="Angsana New" panose="02020603050405020304" pitchFamily="18" charset="-34"/>
                <a:cs typeface="Angsana New" panose="02020603050405020304" pitchFamily="18" charset="-34"/>
              </a:rPr>
              <a:t>1-5)</a:t>
            </a:r>
          </a:p>
          <a:p>
            <a:pPr marL="0" indent="804863">
              <a:lnSpc>
                <a:spcPct val="120000"/>
              </a:lnSpc>
              <a:spcBef>
                <a:spcPts val="0"/>
              </a:spcBef>
              <a:buNone/>
            </a:pPr>
            <a:r>
              <a:rPr lang="en-US" sz="1800" dirty="0">
                <a:latin typeface="Angsana New" panose="02020603050405020304" pitchFamily="18" charset="-34"/>
                <a:cs typeface="Angsana New" panose="02020603050405020304" pitchFamily="18" charset="-34"/>
                <a:sym typeface="Symbol" panose="05050102010706020507" pitchFamily="18" charset="2"/>
              </a:rPr>
              <a:t> </a:t>
            </a:r>
            <a:r>
              <a:rPr lang="th-TH" sz="1800" dirty="0">
                <a:latin typeface="Angsana New" panose="02020603050405020304" pitchFamily="18" charset="-34"/>
                <a:cs typeface="Angsana New" panose="02020603050405020304" pitchFamily="18" charset="-34"/>
                <a:sym typeface="Symbol" panose="05050102010706020507" pitchFamily="18" charset="2"/>
              </a:rPr>
              <a:t>ชื่อเสียงของมหาวิทยาลัย		</a:t>
            </a:r>
            <a:r>
              <a:rPr lang="en-US" sz="1800" dirty="0">
                <a:latin typeface="Angsana New" panose="02020603050405020304" pitchFamily="18" charset="-34"/>
                <a:cs typeface="Angsana New" panose="02020603050405020304" pitchFamily="18" charset="-34"/>
                <a:sym typeface="Symbol" panose="05050102010706020507" pitchFamily="18" charset="2"/>
              </a:rPr>
              <a:t> </a:t>
            </a:r>
            <a:r>
              <a:rPr lang="th-TH" sz="1800" dirty="0">
                <a:latin typeface="Angsana New" panose="02020603050405020304" pitchFamily="18" charset="-34"/>
                <a:cs typeface="Angsana New" panose="02020603050405020304" pitchFamily="18" charset="-34"/>
                <a:sym typeface="Symbol" panose="05050102010706020507" pitchFamily="18" charset="2"/>
              </a:rPr>
              <a:t>  ชื่อเสียงของอาจารย์ผู้สอน		</a:t>
            </a:r>
            <a:r>
              <a:rPr lang="en-US" sz="1800" dirty="0">
                <a:latin typeface="Angsana New" panose="02020603050405020304" pitchFamily="18" charset="-34"/>
                <a:cs typeface="Angsana New" panose="02020603050405020304" pitchFamily="18" charset="-34"/>
                <a:sym typeface="Symbol" panose="05050102010706020507" pitchFamily="18" charset="2"/>
              </a:rPr>
              <a:t></a:t>
            </a:r>
            <a:r>
              <a:rPr lang="th-TH" sz="1800" dirty="0">
                <a:latin typeface="Angsana New" panose="02020603050405020304" pitchFamily="18" charset="-34"/>
                <a:cs typeface="Angsana New" panose="02020603050405020304" pitchFamily="18" charset="-34"/>
                <a:sym typeface="Symbol" panose="05050102010706020507" pitchFamily="18" charset="2"/>
              </a:rPr>
              <a:t>  เปิดสอนในสาขา และคณะที่ต้องการ	</a:t>
            </a:r>
          </a:p>
          <a:p>
            <a:pPr marL="0" indent="804863">
              <a:lnSpc>
                <a:spcPct val="120000"/>
              </a:lnSpc>
              <a:spcBef>
                <a:spcPts val="0"/>
              </a:spcBef>
              <a:buNone/>
            </a:pPr>
            <a:r>
              <a:rPr lang="en-US" sz="1800" dirty="0">
                <a:latin typeface="Angsana New" panose="02020603050405020304" pitchFamily="18" charset="-34"/>
                <a:cs typeface="Angsana New" panose="02020603050405020304" pitchFamily="18" charset="-34"/>
                <a:sym typeface="Symbol" panose="05050102010706020507" pitchFamily="18" charset="2"/>
              </a:rPr>
              <a:t></a:t>
            </a:r>
            <a:r>
              <a:rPr lang="th-TH" sz="1800" dirty="0">
                <a:latin typeface="Angsana New" panose="02020603050405020304" pitchFamily="18" charset="-34"/>
                <a:cs typeface="Angsana New" panose="02020603050405020304" pitchFamily="18" charset="-34"/>
                <a:sym typeface="Symbol" panose="05050102010706020507" pitchFamily="18" charset="2"/>
              </a:rPr>
              <a:t> ทำเลที่ตั้ง สะดวกต่อการเดินทาง	</a:t>
            </a:r>
            <a:r>
              <a:rPr lang="en-US" sz="1800" dirty="0">
                <a:latin typeface="Angsana New" panose="02020603050405020304" pitchFamily="18" charset="-34"/>
                <a:cs typeface="Angsana New" panose="02020603050405020304" pitchFamily="18" charset="-34"/>
                <a:sym typeface="Symbol" panose="05050102010706020507" pitchFamily="18" charset="2"/>
              </a:rPr>
              <a:t></a:t>
            </a:r>
            <a:r>
              <a:rPr lang="th-TH" sz="1800" dirty="0">
                <a:latin typeface="Angsana New" panose="02020603050405020304" pitchFamily="18" charset="-34"/>
                <a:cs typeface="Angsana New" panose="02020603050405020304" pitchFamily="18" charset="-34"/>
                <a:sym typeface="Symbol" panose="05050102010706020507" pitchFamily="18" charset="2"/>
              </a:rPr>
              <a:t> ค่าเล่าเรียนสมเหตุสมผล		</a:t>
            </a:r>
            <a:r>
              <a:rPr lang="en-US" sz="1800" dirty="0">
                <a:latin typeface="Angsana New" panose="02020603050405020304" pitchFamily="18" charset="-34"/>
                <a:cs typeface="Angsana New" panose="02020603050405020304" pitchFamily="18" charset="-34"/>
                <a:sym typeface="Symbol" panose="05050102010706020507" pitchFamily="18" charset="2"/>
              </a:rPr>
              <a:t> </a:t>
            </a:r>
            <a:r>
              <a:rPr lang="th-TH" sz="1800" dirty="0">
                <a:latin typeface="Angsana New" panose="02020603050405020304" pitchFamily="18" charset="-34"/>
                <a:cs typeface="Angsana New" panose="02020603050405020304" pitchFamily="18" charset="-34"/>
                <a:sym typeface="Symbol" panose="05050102010706020507" pitchFamily="18" charset="2"/>
              </a:rPr>
              <a:t> สามารถผ่อนชำระค่าเล่าเรียนได้</a:t>
            </a:r>
          </a:p>
          <a:p>
            <a:pPr marL="0" indent="804863">
              <a:lnSpc>
                <a:spcPct val="120000"/>
              </a:lnSpc>
              <a:spcBef>
                <a:spcPts val="0"/>
              </a:spcBef>
              <a:buNone/>
            </a:pPr>
            <a:r>
              <a:rPr lang="en-US" sz="1800" dirty="0">
                <a:latin typeface="Angsana New" panose="02020603050405020304" pitchFamily="18" charset="-34"/>
                <a:cs typeface="Angsana New" panose="02020603050405020304" pitchFamily="18" charset="-34"/>
                <a:sym typeface="Symbol" panose="05050102010706020507" pitchFamily="18" charset="2"/>
              </a:rPr>
              <a:t></a:t>
            </a:r>
            <a:r>
              <a:rPr lang="th-TH" sz="1800" dirty="0">
                <a:latin typeface="Angsana New" panose="02020603050405020304" pitchFamily="18" charset="-34"/>
                <a:cs typeface="Angsana New" panose="02020603050405020304" pitchFamily="18" charset="-34"/>
                <a:sym typeface="Symbol" panose="05050102010706020507" pitchFamily="18" charset="2"/>
              </a:rPr>
              <a:t> มีสภาพแวดล้อม และสิ่งอำนวยความสะดวกที่ดี</a:t>
            </a:r>
          </a:p>
          <a:p>
            <a:pPr marL="0" indent="517525">
              <a:lnSpc>
                <a:spcPct val="120000"/>
              </a:lnSpc>
              <a:spcBef>
                <a:spcPts val="0"/>
              </a:spcBef>
              <a:buNone/>
            </a:pPr>
            <a:r>
              <a:rPr lang="th-TH" sz="1800" dirty="0">
                <a:latin typeface="Angsana New" panose="02020603050405020304" pitchFamily="18" charset="-34"/>
                <a:cs typeface="Angsana New" panose="02020603050405020304" pitchFamily="18" charset="-34"/>
              </a:rPr>
              <a:t>(ง) คำถามแบบมาตราส่วนประมาณค่า (</a:t>
            </a:r>
            <a:r>
              <a:rPr lang="en-US" sz="1800" dirty="0">
                <a:latin typeface="Angsana New" panose="02020603050405020304" pitchFamily="18" charset="-34"/>
                <a:cs typeface="Angsana New" panose="02020603050405020304" pitchFamily="18" charset="-34"/>
              </a:rPr>
              <a:t>Rating Scale)</a:t>
            </a:r>
            <a:r>
              <a:rPr lang="th-TH" sz="1800" dirty="0">
                <a:latin typeface="Angsana New" panose="02020603050405020304" pitchFamily="18" charset="-34"/>
                <a:cs typeface="Angsana New" panose="02020603050405020304" pitchFamily="18" charset="-34"/>
              </a:rPr>
              <a:t> เช่น มีตัวเลือกจากน้อยที่สุดถึงมากที่สุด</a:t>
            </a:r>
          </a:p>
          <a:p>
            <a:pPr marL="0" indent="746125">
              <a:lnSpc>
                <a:spcPct val="120000"/>
              </a:lnSpc>
              <a:spcBef>
                <a:spcPts val="0"/>
              </a:spcBef>
              <a:buNone/>
            </a:pPr>
            <a:r>
              <a:rPr lang="th-TH" sz="1800" dirty="0">
                <a:latin typeface="Angsana New" panose="02020603050405020304" pitchFamily="18" charset="-34"/>
                <a:cs typeface="Angsana New" panose="02020603050405020304" pitchFamily="18" charset="-34"/>
              </a:rPr>
              <a:t>ท่านมีความพึงพอใจต่อการให้บริการของพนักงานฝ่ายสินเชื่อธนาคารในระดับใด </a:t>
            </a:r>
            <a:endParaRPr lang="en-US" sz="1800" dirty="0">
              <a:latin typeface="Angsana New" panose="02020603050405020304" pitchFamily="18" charset="-34"/>
              <a:cs typeface="Angsana New" panose="02020603050405020304" pitchFamily="18" charset="-34"/>
            </a:endParaRPr>
          </a:p>
          <a:p>
            <a:pPr marL="0" indent="854075">
              <a:lnSpc>
                <a:spcPct val="120000"/>
              </a:lnSpc>
              <a:spcBef>
                <a:spcPts val="0"/>
              </a:spcBef>
              <a:buNone/>
            </a:pPr>
            <a:endParaRPr lang="th-TH" sz="1800" dirty="0">
              <a:latin typeface="Angsana New" panose="02020603050405020304" pitchFamily="18" charset="-34"/>
              <a:cs typeface="Angsana New" panose="02020603050405020304" pitchFamily="18" charset="-34"/>
            </a:endParaRPr>
          </a:p>
          <a:p>
            <a:pPr marL="0" indent="854075">
              <a:lnSpc>
                <a:spcPct val="120000"/>
              </a:lnSpc>
              <a:spcBef>
                <a:spcPts val="0"/>
              </a:spcBef>
              <a:buNone/>
            </a:pPr>
            <a:r>
              <a:rPr lang="th-TH" sz="1800" dirty="0">
                <a:latin typeface="Angsana New" panose="02020603050405020304" pitchFamily="18" charset="-34"/>
                <a:cs typeface="Angsana New" panose="02020603050405020304" pitchFamily="18" charset="-34"/>
              </a:rPr>
              <a:t>น้อยที่สุด                                                  ปานกลาง                                                           มากที่สุด</a:t>
            </a:r>
            <a:endParaRPr lang="en-US" sz="1800" dirty="0">
              <a:latin typeface="Angsana New" panose="02020603050405020304" pitchFamily="18" charset="-34"/>
              <a:cs typeface="Angsana New" panose="02020603050405020304" pitchFamily="18" charset="-34"/>
            </a:endParaRPr>
          </a:p>
        </p:txBody>
      </p:sp>
      <p:cxnSp>
        <p:nvCxnSpPr>
          <p:cNvPr id="5" name="ลูกศรเชื่อมต่อแบบตรง 4">
            <a:extLst>
              <a:ext uri="{FF2B5EF4-FFF2-40B4-BE49-F238E27FC236}">
                <a16:creationId xmlns:a16="http://schemas.microsoft.com/office/drawing/2014/main" id="{812C4247-9CA8-4B52-A347-43CB379829DE}"/>
              </a:ext>
            </a:extLst>
          </p:cNvPr>
          <p:cNvCxnSpPr/>
          <p:nvPr/>
        </p:nvCxnSpPr>
        <p:spPr>
          <a:xfrm>
            <a:off x="1620078" y="6221896"/>
            <a:ext cx="5913783"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 name="ตัวเชื่อมต่อตรง 6">
            <a:extLst>
              <a:ext uri="{FF2B5EF4-FFF2-40B4-BE49-F238E27FC236}">
                <a16:creationId xmlns:a16="http://schemas.microsoft.com/office/drawing/2014/main" id="{5640B9C0-1E07-48A7-A595-CE420794E324}"/>
              </a:ext>
            </a:extLst>
          </p:cNvPr>
          <p:cNvCxnSpPr/>
          <p:nvPr/>
        </p:nvCxnSpPr>
        <p:spPr>
          <a:xfrm>
            <a:off x="3180523" y="6062870"/>
            <a:ext cx="0" cy="467139"/>
          </a:xfrm>
          <a:prstGeom prst="line">
            <a:avLst/>
          </a:prstGeom>
        </p:spPr>
        <p:style>
          <a:lnRef idx="1">
            <a:schemeClr val="dk1"/>
          </a:lnRef>
          <a:fillRef idx="0">
            <a:schemeClr val="dk1"/>
          </a:fillRef>
          <a:effectRef idx="0">
            <a:schemeClr val="dk1"/>
          </a:effectRef>
          <a:fontRef idx="minor">
            <a:schemeClr val="tx1"/>
          </a:fontRef>
        </p:style>
      </p:cxnSp>
      <p:cxnSp>
        <p:nvCxnSpPr>
          <p:cNvPr id="9" name="ตัวเชื่อมต่อตรง 8">
            <a:extLst>
              <a:ext uri="{FF2B5EF4-FFF2-40B4-BE49-F238E27FC236}">
                <a16:creationId xmlns:a16="http://schemas.microsoft.com/office/drawing/2014/main" id="{EDC31C3E-B205-44CB-9AE2-3E8D35635629}"/>
              </a:ext>
            </a:extLst>
          </p:cNvPr>
          <p:cNvCxnSpPr/>
          <p:nvPr/>
        </p:nvCxnSpPr>
        <p:spPr>
          <a:xfrm>
            <a:off x="5993295" y="6052930"/>
            <a:ext cx="0" cy="477079"/>
          </a:xfrm>
          <a:prstGeom prst="line">
            <a:avLst/>
          </a:prstGeom>
        </p:spPr>
        <p:style>
          <a:lnRef idx="1">
            <a:schemeClr val="dk1"/>
          </a:lnRef>
          <a:fillRef idx="0">
            <a:schemeClr val="dk1"/>
          </a:fillRef>
          <a:effectRef idx="0">
            <a:schemeClr val="dk1"/>
          </a:effectRef>
          <a:fontRef idx="minor">
            <a:schemeClr val="tx1"/>
          </a:fontRef>
        </p:style>
      </p:cxnSp>
      <p:cxnSp>
        <p:nvCxnSpPr>
          <p:cNvPr id="11" name="ตัวเชื่อมต่อตรง 10">
            <a:extLst>
              <a:ext uri="{FF2B5EF4-FFF2-40B4-BE49-F238E27FC236}">
                <a16:creationId xmlns:a16="http://schemas.microsoft.com/office/drawing/2014/main" id="{D308CEBA-44C9-45E3-8A5D-0067FAB10201}"/>
              </a:ext>
            </a:extLst>
          </p:cNvPr>
          <p:cNvCxnSpPr/>
          <p:nvPr/>
        </p:nvCxnSpPr>
        <p:spPr>
          <a:xfrm>
            <a:off x="4552122" y="6062870"/>
            <a:ext cx="0" cy="35780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2018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D0116627-1626-4DE8-B7DA-BAF01CFC7D49}"/>
              </a:ext>
            </a:extLst>
          </p:cNvPr>
          <p:cNvSpPr>
            <a:spLocks noGrp="1"/>
          </p:cNvSpPr>
          <p:nvPr>
            <p:ph idx="1"/>
          </p:nvPr>
        </p:nvSpPr>
        <p:spPr>
          <a:xfrm>
            <a:off x="838199" y="248478"/>
            <a:ext cx="11198087" cy="6023113"/>
          </a:xfrm>
        </p:spPr>
        <p:txBody>
          <a:bodyPr>
            <a:normAutofit fontScale="70000" lnSpcReduction="20000"/>
          </a:bodyPr>
          <a:lstStyle/>
          <a:p>
            <a:pPr marL="0" indent="0">
              <a:lnSpc>
                <a:spcPct val="120000"/>
              </a:lnSpc>
              <a:spcBef>
                <a:spcPts val="0"/>
              </a:spcBef>
              <a:buNone/>
            </a:pPr>
            <a:r>
              <a:rPr lang="en-US" sz="2400" dirty="0">
                <a:latin typeface="Angsana New" panose="02020603050405020304" pitchFamily="18" charset="-34"/>
                <a:cs typeface="Angsana New" panose="02020603050405020304" pitchFamily="18" charset="-34"/>
              </a:rPr>
              <a:t>3. </a:t>
            </a:r>
            <a:r>
              <a:rPr lang="th-TH" sz="2400" dirty="0">
                <a:latin typeface="Angsana New" panose="02020603050405020304" pitchFamily="18" charset="-34"/>
                <a:cs typeface="Angsana New" panose="02020603050405020304" pitchFamily="18" charset="-34"/>
              </a:rPr>
              <a:t>ขั้นตอนการกำหนดคำถาม</a:t>
            </a:r>
          </a:p>
          <a:p>
            <a:pPr marL="0" indent="457200">
              <a:lnSpc>
                <a:spcPct val="120000"/>
              </a:lnSpc>
              <a:spcBef>
                <a:spcPts val="0"/>
              </a:spcBef>
              <a:buNone/>
            </a:pPr>
            <a:r>
              <a:rPr lang="th-TH" sz="2400" dirty="0">
                <a:latin typeface="Angsana New" panose="02020603050405020304" pitchFamily="18" charset="-34"/>
                <a:cs typeface="Angsana New" panose="02020603050405020304" pitchFamily="18" charset="-34"/>
              </a:rPr>
              <a:t>เมื่อทราบวัตถุประสงค์ที่ชัดเจน รวมทั้งประเด็นคำถามที่ต้องการ ผู้วิจัยจะต้องกำหนดคำถามให้ครอบคลุม และสอดคล้องกับทุกประเด็นของวัตถุประสงค์ นอกจากนี้จะต้องพิจารณาว่าตัวแปรของแต่ละคำถามนั้นอยู่ในมาตรวัดแบบใด ดังตัวอย่างต่อไปนี้</a:t>
            </a:r>
          </a:p>
          <a:p>
            <a:pPr marL="0" indent="457200">
              <a:lnSpc>
                <a:spcPct val="120000"/>
              </a:lnSpc>
              <a:spcBef>
                <a:spcPts val="0"/>
              </a:spcBef>
              <a:buNone/>
            </a:pPr>
            <a:r>
              <a:rPr lang="th-TH" sz="2400" dirty="0">
                <a:latin typeface="Angsana New" panose="02020603050405020304" pitchFamily="18" charset="-34"/>
                <a:cs typeface="Angsana New" panose="02020603050405020304" pitchFamily="18" charset="-34"/>
              </a:rPr>
              <a:t>การสร้างคำถามแบบปลายปิด</a:t>
            </a:r>
          </a:p>
          <a:p>
            <a:pPr marL="0" indent="457200">
              <a:lnSpc>
                <a:spcPct val="120000"/>
              </a:lnSpc>
              <a:spcBef>
                <a:spcPts val="0"/>
              </a:spcBef>
              <a:buNone/>
            </a:pPr>
            <a:r>
              <a:rPr lang="en-US" sz="2400" dirty="0">
                <a:latin typeface="Angsana New" panose="02020603050405020304" pitchFamily="18" charset="-34"/>
                <a:cs typeface="Angsana New" panose="02020603050405020304" pitchFamily="18" charset="-34"/>
              </a:rPr>
              <a:t>1.  </a:t>
            </a:r>
            <a:r>
              <a:rPr lang="th-TH" sz="2400" dirty="0">
                <a:latin typeface="Angsana New" panose="02020603050405020304" pitchFamily="18" charset="-34"/>
                <a:cs typeface="Angsana New" panose="02020603050405020304" pitchFamily="18" charset="-34"/>
              </a:rPr>
              <a:t>เพศ</a:t>
            </a:r>
          </a:p>
          <a:p>
            <a:pPr marL="0" indent="746125">
              <a:lnSpc>
                <a:spcPct val="120000"/>
              </a:lnSpc>
              <a:spcBef>
                <a:spcPts val="0"/>
              </a:spcBef>
              <a:buNone/>
            </a:pPr>
            <a:r>
              <a:rPr lang="th-TH" sz="2400" dirty="0">
                <a:latin typeface="Angsana New" panose="02020603050405020304" pitchFamily="18" charset="-34"/>
                <a:cs typeface="Angsana New" panose="02020603050405020304" pitchFamily="18" charset="-34"/>
              </a:rPr>
              <a:t>(    )  ชาย		(    )  หญิง</a:t>
            </a:r>
          </a:p>
          <a:p>
            <a:pPr marL="0" indent="457200">
              <a:lnSpc>
                <a:spcPct val="120000"/>
              </a:lnSpc>
              <a:spcBef>
                <a:spcPts val="0"/>
              </a:spcBef>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อายุ</a:t>
            </a:r>
          </a:p>
          <a:p>
            <a:pPr marL="0" indent="746125">
              <a:lnSpc>
                <a:spcPct val="120000"/>
              </a:lnSpc>
              <a:spcBef>
                <a:spcPts val="0"/>
              </a:spcBef>
              <a:buNone/>
            </a:pPr>
            <a:r>
              <a:rPr lang="th-TH" sz="2400" dirty="0">
                <a:latin typeface="Angsana New" panose="02020603050405020304" pitchFamily="18" charset="-34"/>
                <a:cs typeface="Angsana New" panose="02020603050405020304" pitchFamily="18" charset="-34"/>
              </a:rPr>
              <a:t>(    ) ต่ำกว่า </a:t>
            </a:r>
            <a:r>
              <a:rPr lang="en-US" sz="2400" dirty="0">
                <a:latin typeface="Angsana New" panose="02020603050405020304" pitchFamily="18" charset="-34"/>
                <a:cs typeface="Angsana New" panose="02020603050405020304" pitchFamily="18" charset="-34"/>
              </a:rPr>
              <a:t>18</a:t>
            </a:r>
            <a:r>
              <a:rPr lang="th-TH" sz="2400" dirty="0">
                <a:latin typeface="Angsana New" panose="02020603050405020304" pitchFamily="18" charset="-34"/>
                <a:cs typeface="Angsana New" panose="02020603050405020304" pitchFamily="18" charset="-34"/>
              </a:rPr>
              <a:t> ปี	(    )  </a:t>
            </a:r>
            <a:r>
              <a:rPr lang="en-US" sz="2400" dirty="0">
                <a:latin typeface="Angsana New" panose="02020603050405020304" pitchFamily="18" charset="-34"/>
                <a:cs typeface="Angsana New" panose="02020603050405020304" pitchFamily="18" charset="-34"/>
              </a:rPr>
              <a:t>19-24 </a:t>
            </a:r>
            <a:r>
              <a:rPr lang="th-TH" sz="2400" dirty="0">
                <a:latin typeface="Angsana New" panose="02020603050405020304" pitchFamily="18" charset="-34"/>
                <a:cs typeface="Angsana New" panose="02020603050405020304" pitchFamily="18" charset="-34"/>
              </a:rPr>
              <a:t>ปี	 (    ) </a:t>
            </a:r>
            <a:r>
              <a:rPr lang="en-US" sz="2400" dirty="0">
                <a:latin typeface="Angsana New" panose="02020603050405020304" pitchFamily="18" charset="-34"/>
                <a:cs typeface="Angsana New" panose="02020603050405020304" pitchFamily="18" charset="-34"/>
              </a:rPr>
              <a:t>25-29 </a:t>
            </a:r>
            <a:r>
              <a:rPr lang="th-TH" sz="2400" dirty="0">
                <a:latin typeface="Angsana New" panose="02020603050405020304" pitchFamily="18" charset="-34"/>
                <a:cs typeface="Angsana New" panose="02020603050405020304" pitchFamily="18" charset="-34"/>
              </a:rPr>
              <a:t>ปี	 (    ) </a:t>
            </a:r>
            <a:r>
              <a:rPr lang="en-US" sz="2400" dirty="0">
                <a:latin typeface="Angsana New" panose="02020603050405020304" pitchFamily="18" charset="-34"/>
                <a:cs typeface="Angsana New" panose="02020603050405020304" pitchFamily="18" charset="-34"/>
              </a:rPr>
              <a:t>30-35 </a:t>
            </a:r>
            <a:r>
              <a:rPr lang="th-TH" sz="2400" dirty="0">
                <a:latin typeface="Angsana New" panose="02020603050405020304" pitchFamily="18" charset="-34"/>
                <a:cs typeface="Angsana New" panose="02020603050405020304" pitchFamily="18" charset="-34"/>
              </a:rPr>
              <a:t>ปี	 (    )  มากกว่า </a:t>
            </a:r>
            <a:r>
              <a:rPr lang="en-US" sz="2400" dirty="0">
                <a:latin typeface="Angsana New" panose="02020603050405020304" pitchFamily="18" charset="-34"/>
                <a:cs typeface="Angsana New" panose="02020603050405020304" pitchFamily="18" charset="-34"/>
              </a:rPr>
              <a:t>35 </a:t>
            </a:r>
            <a:r>
              <a:rPr lang="th-TH" sz="2400" dirty="0">
                <a:latin typeface="Angsana New" panose="02020603050405020304" pitchFamily="18" charset="-34"/>
                <a:cs typeface="Angsana New" panose="02020603050405020304" pitchFamily="18" charset="-34"/>
              </a:rPr>
              <a:t>ปี</a:t>
            </a:r>
          </a:p>
          <a:p>
            <a:pPr marL="0" indent="457200">
              <a:lnSpc>
                <a:spcPct val="120000"/>
              </a:lnSpc>
              <a:spcBef>
                <a:spcPts val="0"/>
              </a:spcBef>
              <a:buNone/>
            </a:pP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อาชีพปัจจุบันของท่าน</a:t>
            </a:r>
          </a:p>
          <a:p>
            <a:pPr marL="0" indent="746125">
              <a:lnSpc>
                <a:spcPct val="120000"/>
              </a:lnSpc>
              <a:spcBef>
                <a:spcPts val="0"/>
              </a:spcBef>
              <a:buNone/>
            </a:pPr>
            <a:r>
              <a:rPr lang="th-TH" sz="2400" dirty="0">
                <a:latin typeface="Angsana New" panose="02020603050405020304" pitchFamily="18" charset="-34"/>
                <a:cs typeface="Angsana New" panose="02020603050405020304" pitchFamily="18" charset="-34"/>
              </a:rPr>
              <a:t>(    ) ธุรกิจส่วนตัว	 (    ) รับราชการ (    ) พนักงานบริษัท	 (    ) รัฐวิสาหกิจ	 (    ) อื่น ๆ โปรดระบุ.................</a:t>
            </a:r>
          </a:p>
          <a:p>
            <a:pPr marL="0" indent="457200">
              <a:lnSpc>
                <a:spcPct val="120000"/>
              </a:lnSpc>
              <a:spcBef>
                <a:spcPts val="0"/>
              </a:spcBef>
              <a:buNone/>
            </a:pPr>
            <a:r>
              <a:rPr lang="en-US" sz="2400" dirty="0">
                <a:latin typeface="Angsana New" panose="02020603050405020304" pitchFamily="18" charset="-34"/>
                <a:cs typeface="Angsana New" panose="02020603050405020304" pitchFamily="18" charset="-34"/>
              </a:rPr>
              <a:t>4.</a:t>
            </a:r>
            <a:r>
              <a:rPr lang="th-TH" sz="2400" dirty="0">
                <a:latin typeface="Angsana New" panose="02020603050405020304" pitchFamily="18" charset="-34"/>
                <a:cs typeface="Angsana New" panose="02020603050405020304" pitchFamily="18" charset="-34"/>
              </a:rPr>
              <a:t> ท่านรู้จักมหาวิทยาลัยธนบุรีได้อย่างไร</a:t>
            </a:r>
          </a:p>
          <a:p>
            <a:pPr marL="0" indent="746125">
              <a:lnSpc>
                <a:spcPct val="120000"/>
              </a:lnSpc>
              <a:spcBef>
                <a:spcPts val="0"/>
              </a:spcBef>
              <a:buNone/>
            </a:pPr>
            <a:r>
              <a:rPr lang="th-TH" sz="2400" dirty="0">
                <a:latin typeface="Angsana New" panose="02020603050405020304" pitchFamily="18" charset="-34"/>
                <a:cs typeface="Angsana New" panose="02020603050405020304" pitchFamily="18" charset="-34"/>
              </a:rPr>
              <a:t>(    ) </a:t>
            </a:r>
            <a:r>
              <a:rPr lang="th-TH" sz="2400" dirty="0">
                <a:latin typeface="Angsana New" panose="02020603050405020304" pitchFamily="18" charset="-34"/>
                <a:cs typeface="Angsana New" panose="02020603050405020304" pitchFamily="18" charset="-34"/>
                <a:sym typeface="Symbol" panose="05050102010706020507" pitchFamily="18" charset="2"/>
              </a:rPr>
              <a:t>จากรายการ </a:t>
            </a:r>
            <a:r>
              <a:rPr lang="en-US" sz="2400" dirty="0">
                <a:latin typeface="Angsana New" panose="02020603050405020304" pitchFamily="18" charset="-34"/>
                <a:cs typeface="Angsana New" panose="02020603050405020304" pitchFamily="18" charset="-34"/>
                <a:sym typeface="Symbol" panose="05050102010706020507" pitchFamily="18" charset="2"/>
              </a:rPr>
              <a:t>TV </a:t>
            </a:r>
            <a:r>
              <a:rPr lang="th-TH" sz="2400" dirty="0">
                <a:latin typeface="Angsana New" panose="02020603050405020304" pitchFamily="18" charset="-34"/>
                <a:cs typeface="Angsana New" panose="02020603050405020304" pitchFamily="18" charset="-34"/>
                <a:sym typeface="Symbol" panose="05050102010706020507" pitchFamily="18" charset="2"/>
              </a:rPr>
              <a:t>ด้านการศึกษา </a:t>
            </a:r>
            <a:r>
              <a:rPr lang="th-TH" sz="2400" dirty="0">
                <a:latin typeface="Angsana New" panose="02020603050405020304" pitchFamily="18" charset="-34"/>
                <a:cs typeface="Angsana New" panose="02020603050405020304" pitchFamily="18" charset="-34"/>
              </a:rPr>
              <a:t>(    ) </a:t>
            </a:r>
            <a:r>
              <a:rPr lang="th-TH" sz="2400" dirty="0">
                <a:latin typeface="Angsana New" panose="02020603050405020304" pitchFamily="18" charset="-34"/>
                <a:cs typeface="Angsana New" panose="02020603050405020304" pitchFamily="18" charset="-34"/>
                <a:sym typeface="Symbol" panose="05050102010706020507" pitchFamily="18" charset="2"/>
              </a:rPr>
              <a:t>จากเพื่อน ศิษย์เก่า      </a:t>
            </a:r>
            <a:r>
              <a:rPr lang="th-TH" sz="2400" dirty="0">
                <a:latin typeface="Angsana New" panose="02020603050405020304" pitchFamily="18" charset="-34"/>
                <a:cs typeface="Angsana New" panose="02020603050405020304" pitchFamily="18" charset="-34"/>
              </a:rPr>
              <a:t>(    ) </a:t>
            </a:r>
            <a:r>
              <a:rPr lang="th-TH" sz="2400" dirty="0">
                <a:latin typeface="Angsana New" panose="02020603050405020304" pitchFamily="18" charset="-34"/>
                <a:cs typeface="Angsana New" panose="02020603050405020304" pitchFamily="18" charset="-34"/>
                <a:sym typeface="Symbol" panose="05050102010706020507" pitchFamily="18" charset="2"/>
              </a:rPr>
              <a:t>จากเว็บ </a:t>
            </a:r>
            <a:r>
              <a:rPr lang="en-US" sz="2400" dirty="0">
                <a:latin typeface="Angsana New" panose="02020603050405020304" pitchFamily="18" charset="-34"/>
                <a:cs typeface="Angsana New" panose="02020603050405020304" pitchFamily="18" charset="-34"/>
                <a:sym typeface="Symbol" panose="05050102010706020507" pitchFamily="18" charset="2"/>
              </a:rPr>
              <a:t>JobDb.com</a:t>
            </a:r>
            <a:r>
              <a:rPr lang="th-TH" sz="2400" dirty="0">
                <a:latin typeface="Angsana New" panose="02020603050405020304" pitchFamily="18" charset="-34"/>
                <a:cs typeface="Angsana New" panose="02020603050405020304" pitchFamily="18" charset="-34"/>
                <a:sym typeface="Symbol" panose="05050102010706020507" pitchFamily="18" charset="2"/>
              </a:rPr>
              <a:t>       </a:t>
            </a:r>
          </a:p>
          <a:p>
            <a:pPr marL="0" indent="746125">
              <a:lnSpc>
                <a:spcPct val="120000"/>
              </a:lnSpc>
              <a:spcBef>
                <a:spcPts val="0"/>
              </a:spcBef>
              <a:buNone/>
            </a:pPr>
            <a:r>
              <a:rPr lang="th-TH" sz="2400" dirty="0">
                <a:latin typeface="Angsana New" panose="02020603050405020304" pitchFamily="18" charset="-34"/>
                <a:cs typeface="Angsana New" panose="02020603050405020304" pitchFamily="18" charset="-34"/>
              </a:rPr>
              <a:t>(    ) จากบุคลากรของมหาวิทยาลัย  (    ) จากสื่อประชาสัมพันธ์ของมหาวิทยาลัย         (    )  อื่น ๆ โปรดระบุ............................................................</a:t>
            </a:r>
          </a:p>
          <a:p>
            <a:pPr marL="0" indent="457200">
              <a:lnSpc>
                <a:spcPct val="120000"/>
              </a:lnSpc>
              <a:spcBef>
                <a:spcPts val="0"/>
              </a:spcBef>
              <a:buNone/>
            </a:pPr>
            <a:r>
              <a:rPr lang="en-US" sz="2400" dirty="0">
                <a:latin typeface="Angsana New" panose="02020603050405020304" pitchFamily="18" charset="-34"/>
                <a:cs typeface="Angsana New" panose="02020603050405020304" pitchFamily="18" charset="-34"/>
              </a:rPr>
              <a:t>5.</a:t>
            </a:r>
            <a:r>
              <a:rPr lang="th-TH" sz="2400" dirty="0">
                <a:latin typeface="Angsana New" panose="02020603050405020304" pitchFamily="18" charset="-34"/>
                <a:cs typeface="Angsana New" panose="02020603050405020304" pitchFamily="18" charset="-34"/>
              </a:rPr>
              <a:t> ท่านชอบดูรายการ </a:t>
            </a:r>
            <a:r>
              <a:rPr lang="en-US" sz="2400" dirty="0">
                <a:latin typeface="Angsana New" panose="02020603050405020304" pitchFamily="18" charset="-34"/>
                <a:cs typeface="Angsana New" panose="02020603050405020304" pitchFamily="18" charset="-34"/>
              </a:rPr>
              <a:t>TV </a:t>
            </a:r>
            <a:r>
              <a:rPr lang="th-TH" sz="2400" dirty="0">
                <a:latin typeface="Angsana New" panose="02020603050405020304" pitchFamily="18" charset="-34"/>
                <a:cs typeface="Angsana New" panose="02020603050405020304" pitchFamily="18" charset="-34"/>
              </a:rPr>
              <a:t>จากช่องใดมากที่สุด</a:t>
            </a:r>
          </a:p>
          <a:p>
            <a:pPr marL="0" indent="685800">
              <a:lnSpc>
                <a:spcPct val="120000"/>
              </a:lnSpc>
              <a:spcBef>
                <a:spcPts val="0"/>
              </a:spcBef>
              <a:buNone/>
            </a:pPr>
            <a:r>
              <a:rPr lang="th-TH" sz="2400" dirty="0">
                <a:latin typeface="Angsana New" panose="02020603050405020304" pitchFamily="18" charset="-34"/>
                <a:cs typeface="Angsana New" panose="02020603050405020304" pitchFamily="18" charset="-34"/>
              </a:rPr>
              <a:t>(     )  ช่อง  </a:t>
            </a: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      )  ช่อง  </a:t>
            </a:r>
            <a:r>
              <a:rPr lang="en-US" sz="2400" dirty="0">
                <a:latin typeface="Angsana New" panose="02020603050405020304" pitchFamily="18" charset="-34"/>
                <a:cs typeface="Angsana New" panose="02020603050405020304" pitchFamily="18" charset="-34"/>
              </a:rPr>
              <a:t>5        </a:t>
            </a:r>
            <a:r>
              <a:rPr lang="th-TH" sz="2400" dirty="0">
                <a:latin typeface="Angsana New" panose="02020603050405020304" pitchFamily="18" charset="-34"/>
                <a:cs typeface="Angsana New" panose="02020603050405020304" pitchFamily="18" charset="-34"/>
              </a:rPr>
              <a:t>(     )  ช่อง </a:t>
            </a:r>
            <a:r>
              <a:rPr lang="en-US" sz="2400" dirty="0">
                <a:latin typeface="Angsana New" panose="02020603050405020304" pitchFamily="18" charset="-34"/>
                <a:cs typeface="Angsana New" panose="02020603050405020304" pitchFamily="18" charset="-34"/>
              </a:rPr>
              <a:t>7</a:t>
            </a:r>
            <a:r>
              <a:rPr lang="th-TH" sz="2400" dirty="0">
                <a:latin typeface="Angsana New" panose="02020603050405020304" pitchFamily="18" charset="-34"/>
                <a:cs typeface="Angsana New" panose="02020603050405020304" pitchFamily="18" charset="-34"/>
              </a:rPr>
              <a:t>        (     )  ช่อง </a:t>
            </a:r>
            <a:r>
              <a:rPr lang="en-US" sz="2400" dirty="0">
                <a:latin typeface="Angsana New" panose="02020603050405020304" pitchFamily="18" charset="-34"/>
                <a:cs typeface="Angsana New" panose="02020603050405020304" pitchFamily="18" charset="-34"/>
              </a:rPr>
              <a:t>Modern 9 TV          </a:t>
            </a:r>
            <a:r>
              <a:rPr lang="th-TH" sz="2400" dirty="0">
                <a:latin typeface="Angsana New" panose="02020603050405020304" pitchFamily="18" charset="-34"/>
                <a:cs typeface="Angsana New" panose="02020603050405020304" pitchFamily="18" charset="-34"/>
              </a:rPr>
              <a:t>(      )  ช่อง  </a:t>
            </a:r>
            <a:r>
              <a:rPr lang="en-US" sz="2400" dirty="0">
                <a:latin typeface="Angsana New" panose="02020603050405020304" pitchFamily="18" charset="-34"/>
                <a:cs typeface="Angsana New" panose="02020603050405020304" pitchFamily="18" charset="-34"/>
              </a:rPr>
              <a:t>11 NBT       </a:t>
            </a:r>
            <a:endParaRPr lang="th-TH" sz="2400" dirty="0">
              <a:latin typeface="Angsana New" panose="02020603050405020304" pitchFamily="18" charset="-34"/>
              <a:cs typeface="Angsana New" panose="02020603050405020304" pitchFamily="18" charset="-34"/>
            </a:endParaRPr>
          </a:p>
          <a:p>
            <a:pPr marL="0" indent="685800">
              <a:lnSpc>
                <a:spcPct val="120000"/>
              </a:lnSpc>
              <a:spcBef>
                <a:spcPts val="0"/>
              </a:spcBef>
              <a:buNone/>
            </a:pPr>
            <a:r>
              <a:rPr lang="th-TH" sz="2400" dirty="0">
                <a:latin typeface="Angsana New" panose="02020603050405020304" pitchFamily="18" charset="-34"/>
                <a:cs typeface="Angsana New" panose="02020603050405020304" pitchFamily="18" charset="-34"/>
              </a:rPr>
              <a:t>(     )  </a:t>
            </a:r>
            <a:r>
              <a:rPr lang="en-US" sz="2400" dirty="0">
                <a:latin typeface="Angsana New" panose="02020603050405020304" pitchFamily="18" charset="-34"/>
                <a:cs typeface="Angsana New" panose="02020603050405020304" pitchFamily="18" charset="-34"/>
              </a:rPr>
              <a:t>Thai PBS        (    </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อื่น ๆ  โปรดระบุ.......................................................</a:t>
            </a:r>
          </a:p>
          <a:p>
            <a:pPr marL="0" indent="457200">
              <a:lnSpc>
                <a:spcPct val="120000"/>
              </a:lnSpc>
              <a:spcBef>
                <a:spcPts val="0"/>
              </a:spcBef>
              <a:buNone/>
            </a:pPr>
            <a:r>
              <a:rPr lang="en-US" sz="2400" dirty="0">
                <a:latin typeface="Angsana New" panose="02020603050405020304" pitchFamily="18" charset="-34"/>
                <a:cs typeface="Angsana New" panose="02020603050405020304" pitchFamily="18" charset="-34"/>
              </a:rPr>
              <a:t>6.</a:t>
            </a:r>
            <a:r>
              <a:rPr lang="th-TH" sz="2400" dirty="0">
                <a:latin typeface="Angsana New" panose="02020603050405020304" pitchFamily="18" charset="-34"/>
                <a:cs typeface="Angsana New" panose="02020603050405020304" pitchFamily="18" charset="-34"/>
              </a:rPr>
              <a:t> ท่านรู้จักสถานี  </a:t>
            </a:r>
            <a:r>
              <a:rPr lang="en-US" sz="2400" dirty="0">
                <a:latin typeface="Angsana New" panose="02020603050405020304" pitchFamily="18" charset="-34"/>
                <a:cs typeface="Angsana New" panose="02020603050405020304" pitchFamily="18" charset="-34"/>
              </a:rPr>
              <a:t>ETV (Education Television)</a:t>
            </a:r>
            <a:r>
              <a:rPr lang="th-TH" sz="2400" dirty="0">
                <a:latin typeface="Angsana New" panose="02020603050405020304" pitchFamily="18" charset="-34"/>
                <a:cs typeface="Angsana New" panose="02020603050405020304" pitchFamily="18" charset="-34"/>
              </a:rPr>
              <a:t> ของศูนย์เทคโนโลยีเพื่อการศึกษา กระทรวงศึกษาธิการหรือไม่ (ถ้ารู้จัดให้ตอบข้อต่อไป)</a:t>
            </a:r>
          </a:p>
          <a:p>
            <a:pPr marL="0" indent="457200">
              <a:lnSpc>
                <a:spcPct val="120000"/>
              </a:lnSpc>
              <a:spcBef>
                <a:spcPts val="0"/>
              </a:spcBef>
              <a:buNone/>
            </a:pPr>
            <a:r>
              <a:rPr lang="th-TH" sz="2400" dirty="0">
                <a:latin typeface="Angsana New" panose="02020603050405020304" pitchFamily="18" charset="-34"/>
                <a:cs typeface="Angsana New" panose="02020603050405020304" pitchFamily="18" charset="-34"/>
              </a:rPr>
              <a:t>      (     )  รู้จัก	       (     )  ไม่รู้จัก  </a:t>
            </a:r>
          </a:p>
          <a:p>
            <a:pPr marL="0" indent="457200">
              <a:lnSpc>
                <a:spcPct val="120000"/>
              </a:lnSpc>
              <a:spcBef>
                <a:spcPts val="0"/>
              </a:spcBef>
              <a:buNone/>
            </a:pPr>
            <a:r>
              <a:rPr lang="en-US" sz="2400" dirty="0">
                <a:latin typeface="Angsana New" panose="02020603050405020304" pitchFamily="18" charset="-34"/>
                <a:cs typeface="Angsana New" panose="02020603050405020304" pitchFamily="18" charset="-34"/>
              </a:rPr>
              <a:t>7.</a:t>
            </a:r>
            <a:r>
              <a:rPr lang="th-TH" sz="2400" dirty="0">
                <a:latin typeface="Angsana New" panose="02020603050405020304" pitchFamily="18" charset="-34"/>
                <a:cs typeface="Angsana New" panose="02020603050405020304" pitchFamily="18" charset="-34"/>
              </a:rPr>
              <a:t> ท่านมีความพึงพอใจต่อรูปแบบรายการ “รอบรู้ประเทศไทย” ในระดับใด ต่อไปนี้</a:t>
            </a:r>
          </a:p>
          <a:p>
            <a:pPr marL="0" indent="457200">
              <a:lnSpc>
                <a:spcPct val="120000"/>
              </a:lnSpc>
              <a:spcBef>
                <a:spcPts val="0"/>
              </a:spcBef>
              <a:buNone/>
            </a:pPr>
            <a:endParaRPr lang="th-TH" sz="2400" dirty="0">
              <a:latin typeface="Angsana New" panose="02020603050405020304" pitchFamily="18" charset="-34"/>
              <a:cs typeface="Angsana New" panose="02020603050405020304" pitchFamily="18" charset="-34"/>
            </a:endParaRPr>
          </a:p>
          <a:p>
            <a:pPr marL="0" indent="457200">
              <a:lnSpc>
                <a:spcPct val="120000"/>
              </a:lnSpc>
              <a:spcBef>
                <a:spcPts val="0"/>
              </a:spcBef>
              <a:buNone/>
            </a:pPr>
            <a:endParaRPr lang="th-TH" sz="2400" dirty="0">
              <a:latin typeface="Angsana New" panose="02020603050405020304" pitchFamily="18" charset="-34"/>
              <a:cs typeface="Angsana New" panose="02020603050405020304" pitchFamily="18" charset="-34"/>
            </a:endParaRPr>
          </a:p>
          <a:p>
            <a:pPr marL="0" indent="457200">
              <a:lnSpc>
                <a:spcPct val="120000"/>
              </a:lnSpc>
              <a:spcBef>
                <a:spcPts val="0"/>
              </a:spcBef>
              <a:buNone/>
            </a:pPr>
            <a:r>
              <a:rPr lang="th-TH" sz="2400" dirty="0">
                <a:latin typeface="Angsana New" panose="02020603050405020304" pitchFamily="18" charset="-34"/>
                <a:cs typeface="Angsana New" panose="02020603050405020304" pitchFamily="18" charset="-34"/>
              </a:rPr>
              <a:t>น้อยที่สุด                                                                ปานกลาง                                                    มากที่สุด</a:t>
            </a:r>
          </a:p>
          <a:p>
            <a:pPr marL="0" indent="457200">
              <a:lnSpc>
                <a:spcPct val="120000"/>
              </a:lnSpc>
              <a:spcBef>
                <a:spcPts val="0"/>
              </a:spcBef>
              <a:buNone/>
            </a:pPr>
            <a:endParaRPr lang="en-US" sz="2400" dirty="0">
              <a:solidFill>
                <a:srgbClr val="FF0000"/>
              </a:solidFill>
              <a:latin typeface="Angsana New" panose="02020603050405020304" pitchFamily="18" charset="-34"/>
              <a:cs typeface="Angsana New" panose="02020603050405020304" pitchFamily="18" charset="-34"/>
            </a:endParaRPr>
          </a:p>
        </p:txBody>
      </p:sp>
      <p:cxnSp>
        <p:nvCxnSpPr>
          <p:cNvPr id="4" name="ลูกศรเชื่อมต่อแบบตรง 3">
            <a:extLst>
              <a:ext uri="{FF2B5EF4-FFF2-40B4-BE49-F238E27FC236}">
                <a16:creationId xmlns:a16="http://schemas.microsoft.com/office/drawing/2014/main" id="{BB619DE8-9429-4283-8F72-843F22794711}"/>
              </a:ext>
            </a:extLst>
          </p:cNvPr>
          <p:cNvCxnSpPr/>
          <p:nvPr/>
        </p:nvCxnSpPr>
        <p:spPr>
          <a:xfrm>
            <a:off x="1500809" y="5466521"/>
            <a:ext cx="5913783"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 name="ตัวเชื่อมต่อตรง 4">
            <a:extLst>
              <a:ext uri="{FF2B5EF4-FFF2-40B4-BE49-F238E27FC236}">
                <a16:creationId xmlns:a16="http://schemas.microsoft.com/office/drawing/2014/main" id="{5712114E-7A39-49F9-8EF6-78970A3AAE19}"/>
              </a:ext>
            </a:extLst>
          </p:cNvPr>
          <p:cNvCxnSpPr/>
          <p:nvPr/>
        </p:nvCxnSpPr>
        <p:spPr>
          <a:xfrm>
            <a:off x="3101010" y="5327372"/>
            <a:ext cx="0" cy="467139"/>
          </a:xfrm>
          <a:prstGeom prst="line">
            <a:avLst/>
          </a:prstGeom>
        </p:spPr>
        <p:style>
          <a:lnRef idx="1">
            <a:schemeClr val="dk1"/>
          </a:lnRef>
          <a:fillRef idx="0">
            <a:schemeClr val="dk1"/>
          </a:fillRef>
          <a:effectRef idx="0">
            <a:schemeClr val="dk1"/>
          </a:effectRef>
          <a:fontRef idx="minor">
            <a:schemeClr val="tx1"/>
          </a:fontRef>
        </p:style>
      </p:cxnSp>
      <p:cxnSp>
        <p:nvCxnSpPr>
          <p:cNvPr id="6" name="ตัวเชื่อมต่อตรง 5">
            <a:extLst>
              <a:ext uri="{FF2B5EF4-FFF2-40B4-BE49-F238E27FC236}">
                <a16:creationId xmlns:a16="http://schemas.microsoft.com/office/drawing/2014/main" id="{4DFE3E0E-4F3E-4A11-BEF0-744515D55D92}"/>
              </a:ext>
            </a:extLst>
          </p:cNvPr>
          <p:cNvCxnSpPr/>
          <p:nvPr/>
        </p:nvCxnSpPr>
        <p:spPr>
          <a:xfrm>
            <a:off x="5973417" y="5327372"/>
            <a:ext cx="0" cy="477079"/>
          </a:xfrm>
          <a:prstGeom prst="line">
            <a:avLst/>
          </a:prstGeom>
        </p:spPr>
        <p:style>
          <a:lnRef idx="1">
            <a:schemeClr val="dk1"/>
          </a:lnRef>
          <a:fillRef idx="0">
            <a:schemeClr val="dk1"/>
          </a:fillRef>
          <a:effectRef idx="0">
            <a:schemeClr val="dk1"/>
          </a:effectRef>
          <a:fontRef idx="minor">
            <a:schemeClr val="tx1"/>
          </a:fontRef>
        </p:style>
      </p:cxnSp>
      <p:cxnSp>
        <p:nvCxnSpPr>
          <p:cNvPr id="7" name="ตัวเชื่อมต่อตรง 6">
            <a:extLst>
              <a:ext uri="{FF2B5EF4-FFF2-40B4-BE49-F238E27FC236}">
                <a16:creationId xmlns:a16="http://schemas.microsoft.com/office/drawing/2014/main" id="{42D53A50-84C1-4A7C-A776-C5F713151E8F}"/>
              </a:ext>
            </a:extLst>
          </p:cNvPr>
          <p:cNvCxnSpPr/>
          <p:nvPr/>
        </p:nvCxnSpPr>
        <p:spPr>
          <a:xfrm>
            <a:off x="4532244" y="5337312"/>
            <a:ext cx="0" cy="35780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91140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7A97AEE0-B9D0-4DDE-9B89-F1B76B1932A4}"/>
              </a:ext>
            </a:extLst>
          </p:cNvPr>
          <p:cNvSpPr>
            <a:spLocks noGrp="1"/>
          </p:cNvSpPr>
          <p:nvPr>
            <p:ph idx="1"/>
          </p:nvPr>
        </p:nvSpPr>
        <p:spPr>
          <a:xfrm>
            <a:off x="838200" y="772077"/>
            <a:ext cx="10515600" cy="4351338"/>
          </a:xfrm>
        </p:spPr>
        <p:txBody>
          <a:bodyPr/>
          <a:lstStyle/>
          <a:p>
            <a:pPr marL="0" indent="0">
              <a:buNone/>
            </a:pPr>
            <a:r>
              <a:rPr lang="en-US" dirty="0">
                <a:latin typeface="Angsana New" panose="02020603050405020304" pitchFamily="18" charset="-34"/>
                <a:cs typeface="Angsana New" panose="02020603050405020304" pitchFamily="18" charset="-34"/>
              </a:rPr>
              <a:t>4. </a:t>
            </a:r>
            <a:r>
              <a:rPr lang="th-TH" dirty="0">
                <a:latin typeface="Angsana New" panose="02020603050405020304" pitchFamily="18" charset="-34"/>
                <a:cs typeface="Angsana New" panose="02020603050405020304" pitchFamily="18" charset="-34"/>
              </a:rPr>
              <a:t>ขั้นตอนการร่างแบบสอบถาม</a:t>
            </a:r>
            <a:endParaRPr lang="en-US" dirty="0">
              <a:latin typeface="Angsana New" panose="02020603050405020304" pitchFamily="18" charset="-34"/>
              <a:cs typeface="Angsana New" panose="02020603050405020304" pitchFamily="18" charset="-34"/>
            </a:endParaRPr>
          </a:p>
          <a:p>
            <a:pPr marL="0" indent="288925">
              <a:buNone/>
            </a:pPr>
            <a:r>
              <a:rPr lang="th-TH" dirty="0">
                <a:latin typeface="Angsana New" panose="02020603050405020304" pitchFamily="18" charset="-34"/>
                <a:cs typeface="Angsana New" panose="02020603050405020304" pitchFamily="18" charset="-34"/>
              </a:rPr>
              <a:t>แบบสอบถามที่ดี ควรประกอบไปด้วย </a:t>
            </a: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ส่วน ดังนี้</a:t>
            </a:r>
          </a:p>
          <a:p>
            <a:pPr marL="0" indent="288925">
              <a:buNone/>
            </a:pPr>
            <a:r>
              <a:rPr lang="en-US" dirty="0">
                <a:latin typeface="Angsana New" panose="02020603050405020304" pitchFamily="18" charset="-34"/>
                <a:cs typeface="Angsana New" panose="02020603050405020304" pitchFamily="18" charset="-34"/>
              </a:rPr>
              <a:t>1) </a:t>
            </a:r>
            <a:r>
              <a:rPr lang="th-TH" dirty="0">
                <a:latin typeface="Angsana New" panose="02020603050405020304" pitchFamily="18" charset="-34"/>
                <a:cs typeface="Angsana New" panose="02020603050405020304" pitchFamily="18" charset="-34"/>
              </a:rPr>
              <a:t>ส่วนที่เป็นคำชี้แจง ในส่วนนี้ผู้วิจัยจะต้องให้ผู้ตอบแบบสอบถามทราบว่า แบบสอบถามมีทั้งหมดกี่ส่วน แต่ละส่วนประกอบไปด้วยอะไรบ้าง พร้อมทั้งข้อเสนอแนะในการตอบ</a:t>
            </a:r>
          </a:p>
          <a:p>
            <a:pPr marL="0" indent="288925">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ส่วนที่เป็นสถานภาพส่วนตัว ในส่วนนี้จะเป็นการเก็บข้อมูลส่วนตัวของผู้ตอบแบบสอบถาม เช่น เพศ อายุ  อาชีพ  รายได้  หรือวุฒิการศึกษา ผู้วิจัยจ้องนำตัวแปรเหล่านี้มาสร้างเป็นคำถาม</a:t>
            </a:r>
          </a:p>
          <a:p>
            <a:pPr marL="0" indent="288925">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ส่วนที่เป็นคำถาม ส่วนนี้เป็นส่วนที่สำคัญที่สุด และยากที่สุดในการสร้างแบบสอบถาม เนื่องจากเนื้อหาของคำถามจะต้องสามารถตอบวัตถุประสงค์ของการวิจัยได้ โดยผู้วิจัยต้องวิเคราะห์ก่อนว่าแต่ละคำถามที่กำหนดขึ้นมานั้น ต้องการคำตอบที่เป็นข้อเท็จจริง หรือความคิดเห็น </a:t>
            </a:r>
          </a:p>
          <a:p>
            <a:endParaRPr lang="en-US"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241393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D377467-F8DB-4B51-9CD7-D4C4382F10AA}"/>
              </a:ext>
            </a:extLst>
          </p:cNvPr>
          <p:cNvSpPr>
            <a:spLocks noGrp="1"/>
          </p:cNvSpPr>
          <p:nvPr>
            <p:ph type="title"/>
          </p:nvPr>
        </p:nvSpPr>
        <p:spPr>
          <a:xfrm>
            <a:off x="838200" y="365125"/>
            <a:ext cx="10515600" cy="638727"/>
          </a:xfrm>
        </p:spPr>
        <p:txBody>
          <a:bodyPr>
            <a:normAutofit/>
          </a:bodyPr>
          <a:lstStyle/>
          <a:p>
            <a:r>
              <a:rPr lang="en-US" sz="2400" dirty="0">
                <a:solidFill>
                  <a:srgbClr val="FF0000"/>
                </a:solidFill>
                <a:latin typeface="Angsana New" panose="02020603050405020304" pitchFamily="18" charset="-34"/>
                <a:cs typeface="Angsana New" panose="02020603050405020304" pitchFamily="18" charset="-34"/>
              </a:rPr>
              <a:t>*</a:t>
            </a:r>
            <a:r>
              <a:rPr lang="th-TH" sz="2400" b="1" dirty="0">
                <a:latin typeface="Angsana New" panose="02020603050405020304" pitchFamily="18" charset="-34"/>
                <a:cs typeface="Angsana New" panose="02020603050405020304" pitchFamily="18" charset="-34"/>
              </a:rPr>
              <a:t>ต้องการทราบข้อเท็จจริง นิยมใช้แบบตรวจสอบรายการ (</a:t>
            </a:r>
            <a:r>
              <a:rPr lang="en-US" sz="2400" b="1" dirty="0">
                <a:latin typeface="Angsana New" panose="02020603050405020304" pitchFamily="18" charset="-34"/>
                <a:cs typeface="Angsana New" panose="02020603050405020304" pitchFamily="18" charset="-34"/>
              </a:rPr>
              <a:t>Check list)</a:t>
            </a:r>
          </a:p>
        </p:txBody>
      </p:sp>
      <p:sp>
        <p:nvSpPr>
          <p:cNvPr id="3" name="ตัวแทนเนื้อหา 2">
            <a:extLst>
              <a:ext uri="{FF2B5EF4-FFF2-40B4-BE49-F238E27FC236}">
                <a16:creationId xmlns:a16="http://schemas.microsoft.com/office/drawing/2014/main" id="{7FFA969A-2055-4DCC-B379-0FE42E256B68}"/>
              </a:ext>
            </a:extLst>
          </p:cNvPr>
          <p:cNvSpPr>
            <a:spLocks noGrp="1"/>
          </p:cNvSpPr>
          <p:nvPr>
            <p:ph idx="1"/>
          </p:nvPr>
        </p:nvSpPr>
        <p:spPr>
          <a:xfrm>
            <a:off x="838198" y="1123364"/>
            <a:ext cx="10515601" cy="4641398"/>
          </a:xfrm>
        </p:spPr>
        <p:txBody>
          <a:bodyPr>
            <a:normAutofit fontScale="92500" lnSpcReduction="10000"/>
          </a:bodyPr>
          <a:lstStyle/>
          <a:p>
            <a:pPr marL="0" indent="0">
              <a:buNone/>
            </a:pP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ท่านเคยใช้สินค้าแบรนใดดังต่อไปนี้ (ตอบได้มากกว่า </a:t>
            </a: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ข้อ)</a:t>
            </a:r>
          </a:p>
          <a:p>
            <a:pPr marL="0" indent="168275">
              <a:buNone/>
            </a:pP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                       (    )                      (    )                                          (  </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 )                        (     )                                </a:t>
            </a:r>
          </a:p>
          <a:p>
            <a:pPr marL="0" indent="168275">
              <a:buNone/>
            </a:pPr>
            <a:endParaRPr lang="en-US" sz="2400" dirty="0">
              <a:latin typeface="Angsana New" panose="02020603050405020304" pitchFamily="18" charset="-34"/>
              <a:cs typeface="Angsana New" panose="02020603050405020304" pitchFamily="18" charset="-34"/>
            </a:endParaRPr>
          </a:p>
          <a:p>
            <a:pPr marL="0" indent="168275">
              <a:buNone/>
            </a:pPr>
            <a:r>
              <a:rPr lang="en-US" sz="2400" dirty="0">
                <a:latin typeface="Angsana New" panose="02020603050405020304" pitchFamily="18" charset="-34"/>
                <a:cs typeface="Angsana New" panose="02020603050405020304" pitchFamily="18" charset="-34"/>
              </a:rPr>
              <a:t>(    )                       (    )                      (    )                                         (    )                          (    )                                    </a:t>
            </a:r>
          </a:p>
          <a:p>
            <a:pPr marL="0" indent="168275">
              <a:buNone/>
            </a:pPr>
            <a:endParaRPr lang="en-US" sz="2400" dirty="0">
              <a:latin typeface="Angsana New" panose="02020603050405020304" pitchFamily="18" charset="-34"/>
              <a:cs typeface="Angsana New" panose="02020603050405020304" pitchFamily="18" charset="-34"/>
            </a:endParaRPr>
          </a:p>
          <a:p>
            <a:pPr marL="0" indent="0">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ท่านซื้อสินค้าแบรนด์ดังกล่าว บ่อยแค่ไหน</a:t>
            </a:r>
          </a:p>
          <a:p>
            <a:pPr marL="0" indent="168275">
              <a:buNone/>
            </a:pPr>
            <a:r>
              <a:rPr lang="th-TH" sz="2400" dirty="0">
                <a:latin typeface="Angsana New" panose="02020603050405020304" pitchFamily="18" charset="-34"/>
                <a:cs typeface="Angsana New" panose="02020603050405020304" pitchFamily="18" charset="-34"/>
              </a:rPr>
              <a:t>(    ) น้อยกว่าปีละ </a:t>
            </a: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ครั้ง                   (    )  ทุก </a:t>
            </a:r>
            <a:r>
              <a:rPr lang="en-US" sz="2400" dirty="0">
                <a:latin typeface="Angsana New" panose="02020603050405020304" pitchFamily="18" charset="-34"/>
                <a:cs typeface="Angsana New" panose="02020603050405020304" pitchFamily="18" charset="-34"/>
              </a:rPr>
              <a:t>6</a:t>
            </a:r>
            <a:r>
              <a:rPr lang="th-TH" sz="2400" dirty="0">
                <a:latin typeface="Angsana New" panose="02020603050405020304" pitchFamily="18" charset="-34"/>
                <a:cs typeface="Angsana New" panose="02020603050405020304" pitchFamily="18" charset="-34"/>
              </a:rPr>
              <a:t> เดือน                (     )  ทุก  </a:t>
            </a: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เดือน    </a:t>
            </a:r>
          </a:p>
          <a:p>
            <a:pPr marL="0" indent="168275">
              <a:buNone/>
            </a:pPr>
            <a:r>
              <a:rPr lang="th-TH" sz="2400" dirty="0">
                <a:latin typeface="Angsana New" panose="02020603050405020304" pitchFamily="18" charset="-34"/>
                <a:cs typeface="Angsana New" panose="02020603050405020304" pitchFamily="18" charset="-34"/>
              </a:rPr>
              <a:t>(    ) ทุกเดือน                                     (    )  อื่น ๆ โปรดระบุ..................................................</a:t>
            </a:r>
          </a:p>
          <a:p>
            <a:pPr marL="0" indent="0">
              <a:buNone/>
            </a:pP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ในแต่ละครั้งท่านมีงบประมาณเท่าไรในการซื้อสินค้าแบรนด์ดังกล่าว</a:t>
            </a:r>
          </a:p>
          <a:p>
            <a:pPr marL="0" indent="0">
              <a:buNone/>
            </a:pPr>
            <a:r>
              <a:rPr lang="th-TH" sz="2400" dirty="0">
                <a:latin typeface="Angsana New" panose="02020603050405020304" pitchFamily="18" charset="-34"/>
                <a:cs typeface="Angsana New" panose="02020603050405020304" pitchFamily="18" charset="-34"/>
              </a:rPr>
              <a:t>    (    )  น้อยกว่า  </a:t>
            </a:r>
            <a:r>
              <a:rPr lang="en-US" sz="2400" dirty="0">
                <a:latin typeface="Angsana New" panose="02020603050405020304" pitchFamily="18" charset="-34"/>
                <a:cs typeface="Angsana New" panose="02020603050405020304" pitchFamily="18" charset="-34"/>
              </a:rPr>
              <a:t>30,000 </a:t>
            </a:r>
            <a:r>
              <a:rPr lang="th-TH" sz="2400" dirty="0">
                <a:latin typeface="Angsana New" panose="02020603050405020304" pitchFamily="18" charset="-34"/>
                <a:cs typeface="Angsana New" panose="02020603050405020304" pitchFamily="18" charset="-34"/>
              </a:rPr>
              <a:t>บาท               (     )  </a:t>
            </a:r>
            <a:r>
              <a:rPr lang="en-US" sz="2400" dirty="0">
                <a:latin typeface="Angsana New" panose="02020603050405020304" pitchFamily="18" charset="-34"/>
                <a:cs typeface="Angsana New" panose="02020603050405020304" pitchFamily="18" charset="-34"/>
              </a:rPr>
              <a:t>30,001-50,000 </a:t>
            </a:r>
            <a:r>
              <a:rPr lang="th-TH" sz="2400" dirty="0">
                <a:latin typeface="Angsana New" panose="02020603050405020304" pitchFamily="18" charset="-34"/>
                <a:cs typeface="Angsana New" panose="02020603050405020304" pitchFamily="18" charset="-34"/>
              </a:rPr>
              <a:t>บาท              (     )  </a:t>
            </a:r>
            <a:r>
              <a:rPr lang="en-US" sz="2400" dirty="0">
                <a:latin typeface="Angsana New" panose="02020603050405020304" pitchFamily="18" charset="-34"/>
                <a:cs typeface="Angsana New" panose="02020603050405020304" pitchFamily="18" charset="-34"/>
              </a:rPr>
              <a:t>50,001-70,000 </a:t>
            </a:r>
            <a:r>
              <a:rPr lang="th-TH" sz="2400" dirty="0">
                <a:latin typeface="Angsana New" panose="02020603050405020304" pitchFamily="18" charset="-34"/>
                <a:cs typeface="Angsana New" panose="02020603050405020304" pitchFamily="18" charset="-34"/>
              </a:rPr>
              <a:t>บาท</a:t>
            </a:r>
          </a:p>
          <a:p>
            <a:pPr marL="0" indent="0">
              <a:buNone/>
            </a:pP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  (    )  </a:t>
            </a:r>
            <a:r>
              <a:rPr lang="en-US" sz="2400" dirty="0">
                <a:latin typeface="Angsana New" panose="02020603050405020304" pitchFamily="18" charset="-34"/>
                <a:cs typeface="Angsana New" panose="02020603050405020304" pitchFamily="18" charset="-34"/>
              </a:rPr>
              <a:t>70,001-90,000 </a:t>
            </a:r>
            <a:r>
              <a:rPr lang="th-TH" sz="2400" dirty="0">
                <a:latin typeface="Angsana New" panose="02020603050405020304" pitchFamily="18" charset="-34"/>
                <a:cs typeface="Angsana New" panose="02020603050405020304" pitchFamily="18" charset="-34"/>
              </a:rPr>
              <a:t>บาท                  (     )  </a:t>
            </a:r>
            <a:r>
              <a:rPr lang="en-US" sz="2400" dirty="0">
                <a:latin typeface="Angsana New" panose="02020603050405020304" pitchFamily="18" charset="-34"/>
                <a:cs typeface="Angsana New" panose="02020603050405020304" pitchFamily="18" charset="-34"/>
              </a:rPr>
              <a:t>90,001-100,000 </a:t>
            </a:r>
            <a:r>
              <a:rPr lang="th-TH" sz="2400" dirty="0">
                <a:latin typeface="Angsana New" panose="02020603050405020304" pitchFamily="18" charset="-34"/>
                <a:cs typeface="Angsana New" panose="02020603050405020304" pitchFamily="18" charset="-34"/>
              </a:rPr>
              <a:t>บาท            (     )  มากกว่า </a:t>
            </a:r>
            <a:r>
              <a:rPr lang="en-US" sz="2400" dirty="0">
                <a:latin typeface="Angsana New" panose="02020603050405020304" pitchFamily="18" charset="-34"/>
                <a:cs typeface="Angsana New" panose="02020603050405020304" pitchFamily="18" charset="-34"/>
              </a:rPr>
              <a:t>100,000 </a:t>
            </a:r>
            <a:r>
              <a:rPr lang="th-TH" sz="2400" dirty="0">
                <a:latin typeface="Angsana New" panose="02020603050405020304" pitchFamily="18" charset="-34"/>
                <a:cs typeface="Angsana New" panose="02020603050405020304" pitchFamily="18" charset="-34"/>
              </a:rPr>
              <a:t>บาท</a:t>
            </a:r>
            <a:endParaRPr lang="en-US" sz="2400" dirty="0">
              <a:latin typeface="Angsana New" panose="02020603050405020304" pitchFamily="18" charset="-34"/>
              <a:cs typeface="Angsana New" panose="02020603050405020304" pitchFamily="18" charset="-34"/>
            </a:endParaRPr>
          </a:p>
        </p:txBody>
      </p:sp>
      <p:pic>
        <p:nvPicPr>
          <p:cNvPr id="2050" name="Picture 2" descr="กระเป๋า Gucci รุ่นสุดฮิต แบรนด์เนมดังระดับโลก ของแท้ 100% - Shopper's Cafe">
            <a:extLst>
              <a:ext uri="{FF2B5EF4-FFF2-40B4-BE49-F238E27FC236}">
                <a16:creationId xmlns:a16="http://schemas.microsoft.com/office/drawing/2014/main" id="{147AC1BF-CF50-40BC-8C7E-484E1A4EC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425" y="1457267"/>
            <a:ext cx="1020419" cy="6588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กระเป๋า Louis Vuitton พาส่องกระเป๋ายอดนิยมตลอดกาลที่น่ามีไว้ครอบครอง">
            <a:extLst>
              <a:ext uri="{FF2B5EF4-FFF2-40B4-BE49-F238E27FC236}">
                <a16:creationId xmlns:a16="http://schemas.microsoft.com/office/drawing/2014/main" id="{1CD5DE94-DF6D-44BB-836B-7EA380CD7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382" y="1269774"/>
            <a:ext cx="1321905" cy="9914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น้ำหอม Dior - น้ำหอมแบรนด์แท้ กล่องซีล-เทสเตอร์ น้ำหอมจิ๋วขนาดทดลอง  น้ำหอมไวออล น้ำหอมแบ่งขาย น้ำหอมแบรนด์เนมแท้จากเคาเตอร์ ลดสูงสุด70%  พร้อมส่งความหอมถึงหน้าบ้านคุณ : Inspired by LnwShop.com">
            <a:extLst>
              <a:ext uri="{FF2B5EF4-FFF2-40B4-BE49-F238E27FC236}">
                <a16:creationId xmlns:a16="http://schemas.microsoft.com/office/drawing/2014/main" id="{7E063A67-2C41-4C5D-8F51-C66EE87F9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5380" y="1452265"/>
            <a:ext cx="1455091" cy="4494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ANEL ชาแนล - Cosmopro4u จำหน่ายเครื่องสำอางแท้จากห้าง รีฟิต รีแพร์  จัดส่งทั่วประเทศ : Inspired by LnwShop.com">
            <a:extLst>
              <a:ext uri="{FF2B5EF4-FFF2-40B4-BE49-F238E27FC236}">
                <a16:creationId xmlns:a16="http://schemas.microsoft.com/office/drawing/2014/main" id="{0A75909A-7855-4E8D-AB5E-624722F6D9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1278" y="1219422"/>
            <a:ext cx="725558" cy="86436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iorgio Armani Logo fotografia stock editoriale. Illustrazione di  illustratore - 120007053">
            <a:extLst>
              <a:ext uri="{FF2B5EF4-FFF2-40B4-BE49-F238E27FC236}">
                <a16:creationId xmlns:a16="http://schemas.microsoft.com/office/drawing/2014/main" id="{B27739B7-DA01-4069-A68D-AF0B53BB4E5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313" b="19727"/>
          <a:stretch/>
        </p:blipFill>
        <p:spPr bwMode="auto">
          <a:xfrm>
            <a:off x="7910392" y="1266169"/>
            <a:ext cx="1197719" cy="61316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ogo Fendi: Storia, Restyling e Vettoriale">
            <a:extLst>
              <a:ext uri="{FF2B5EF4-FFF2-40B4-BE49-F238E27FC236}">
                <a16:creationId xmlns:a16="http://schemas.microsoft.com/office/drawing/2014/main" id="{61486547-7320-4EC1-BBB6-8194BA870A4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1566" t="10752" r="9868" b="37430"/>
          <a:stretch/>
        </p:blipFill>
        <p:spPr bwMode="auto">
          <a:xfrm>
            <a:off x="1477617" y="2178348"/>
            <a:ext cx="873710" cy="60290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Dolce &amp; Gabbana - Perfume4share : Inspired by LnwShop.com">
            <a:extLst>
              <a:ext uri="{FF2B5EF4-FFF2-40B4-BE49-F238E27FC236}">
                <a16:creationId xmlns:a16="http://schemas.microsoft.com/office/drawing/2014/main" id="{9CA0E7FD-E53B-4500-BE90-CDC3AF4E010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192" t="25479" r="6730" b="22457"/>
          <a:stretch/>
        </p:blipFill>
        <p:spPr bwMode="auto">
          <a:xfrm>
            <a:off x="2865831" y="2308012"/>
            <a:ext cx="894591" cy="44761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Prada - กระเป๋าแบรนด์เนมสุดฮิต">
            <a:extLst>
              <a:ext uri="{FF2B5EF4-FFF2-40B4-BE49-F238E27FC236}">
                <a16:creationId xmlns:a16="http://schemas.microsoft.com/office/drawing/2014/main" id="{B19ABFA3-6233-4F7E-8C83-4EF79AB698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835" y="2112105"/>
            <a:ext cx="1054887" cy="70413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Alexander McQueen | LinkedIn">
            <a:extLst>
              <a:ext uri="{FF2B5EF4-FFF2-40B4-BE49-F238E27FC236}">
                <a16:creationId xmlns:a16="http://schemas.microsoft.com/office/drawing/2014/main" id="{7116CA5D-82D7-42D8-BFB4-9ED307D987B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1645"/>
          <a:stretch/>
        </p:blipFill>
        <p:spPr bwMode="auto">
          <a:xfrm>
            <a:off x="6352254" y="2203295"/>
            <a:ext cx="823606" cy="70413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กระเป๋า Hermes Birkin ราคาเท่าไหร่ ทำไมฮิตในหมู่ไฮโซ - ทุกเรื่องโปรโมชั่น  ที่อัพเดทที่สุด">
            <a:extLst>
              <a:ext uri="{FF2B5EF4-FFF2-40B4-BE49-F238E27FC236}">
                <a16:creationId xmlns:a16="http://schemas.microsoft.com/office/drawing/2014/main" id="{D3584FB6-C6B6-476D-B5CA-20894F3DD21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8654" t="4611" r="19716" b="50000"/>
          <a:stretch/>
        </p:blipFill>
        <p:spPr bwMode="auto">
          <a:xfrm>
            <a:off x="7910392" y="1998844"/>
            <a:ext cx="1434117" cy="70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668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449122C9-A83A-4E46-83F4-A3EABBC76BA1}"/>
              </a:ext>
            </a:extLst>
          </p:cNvPr>
          <p:cNvSpPr>
            <a:spLocks noGrp="1"/>
          </p:cNvSpPr>
          <p:nvPr>
            <p:ph idx="1"/>
          </p:nvPr>
        </p:nvSpPr>
        <p:spPr>
          <a:xfrm>
            <a:off x="430924" y="1245476"/>
            <a:ext cx="11529848" cy="5376040"/>
          </a:xfrm>
        </p:spPr>
        <p:txBody>
          <a:bodyPr>
            <a:normAutofit lnSpcReduction="10000"/>
          </a:bodyPr>
          <a:lstStyle/>
          <a:p>
            <a:pPr marL="0" indent="0">
              <a:buNone/>
            </a:pPr>
            <a:r>
              <a:rPr lang="th-TH" sz="2200" b="1" dirty="0">
                <a:latin typeface="Angsana New" panose="02020603050405020304" pitchFamily="18" charset="-34"/>
                <a:cs typeface="Angsana New" panose="02020603050405020304" pitchFamily="18" charset="-34"/>
              </a:rPr>
              <a:t>แหล่งข้อมูลวรรณกรรมที่เกี่ยวข้อง</a:t>
            </a:r>
          </a:p>
          <a:p>
            <a:pPr marL="0" indent="0">
              <a:buNone/>
            </a:pPr>
            <a:r>
              <a:rPr lang="th-TH" sz="2200" dirty="0">
                <a:latin typeface="Angsana New" panose="02020603050405020304" pitchFamily="18" charset="-34"/>
                <a:cs typeface="Angsana New" panose="02020603050405020304" pitchFamily="18" charset="-34"/>
              </a:rPr>
              <a:t>	ผู้วิจัยจะต้องสามารถเข้าถึงและเข้าใจแหล่งข้อมูลที่เกี่ยวข้องกับงานวิจัยที่ต้องการศึกษา ทั้งนี้แหล่งข้อมูลที่สามารถนำมาอภิปรายผลของการวิจัยนั้น ขึ้นอยู่กับลักษณะและประเภทของการวิจัยเป็นหลัก เช่น ผู้วิจัยต้องการศึกษาลักษณะโครงสร้างของประชากรในประเทศไทย ผู้วิจัยสามารถสืบค้นแหล่งข้อมูลเพื่อนำมาสนับสนุน และอภิปรายผลของการวิจัยได้จากแหล่งวรรณกรรมดังต่อไปนี้</a:t>
            </a:r>
          </a:p>
          <a:p>
            <a:r>
              <a:rPr lang="en-US" sz="2200" dirty="0">
                <a:latin typeface="Angsana New" panose="02020603050405020304" pitchFamily="18" charset="-34"/>
                <a:cs typeface="Angsana New" panose="02020603050405020304" pitchFamily="18" charset="-34"/>
              </a:rPr>
              <a:t>1.</a:t>
            </a:r>
            <a:r>
              <a:rPr lang="th-TH" sz="2200" dirty="0">
                <a:latin typeface="Angsana New" panose="02020603050405020304" pitchFamily="18" charset="-34"/>
                <a:cs typeface="Angsana New" panose="02020603050405020304" pitchFamily="18" charset="-34"/>
              </a:rPr>
              <a:t> ตำรา ประกอบด้วย แนวคิด ทฤษฎี และตัวแปรที่เกี่ยวข้องกับเรื่องที่ผู้วิจัยต้องการศึกษา โดยผู้วิจัยสามารถหยิบยกตัวแปรในทฤษฎีเข้ามาเชื่อมโยงกับหัวข้อที่ต้องการศึกษา พร้อมกำหนดกรอบและแนวทางการดำเนินงาน</a:t>
            </a:r>
          </a:p>
          <a:p>
            <a:r>
              <a:rPr lang="en-US" sz="2200" dirty="0">
                <a:latin typeface="Angsana New" panose="02020603050405020304" pitchFamily="18" charset="-34"/>
                <a:cs typeface="Angsana New" panose="02020603050405020304" pitchFamily="18" charset="-34"/>
              </a:rPr>
              <a:t>2.</a:t>
            </a:r>
            <a:r>
              <a:rPr lang="th-TH" sz="2200" dirty="0">
                <a:latin typeface="Angsana New" panose="02020603050405020304" pitchFamily="18" charset="-34"/>
                <a:cs typeface="Angsana New" panose="02020603050405020304" pitchFamily="18" charset="-34"/>
              </a:rPr>
              <a:t> วารสารวิชาการ (</a:t>
            </a:r>
            <a:r>
              <a:rPr lang="en-US" sz="2200" dirty="0">
                <a:latin typeface="Angsana New" panose="02020603050405020304" pitchFamily="18" charset="-34"/>
                <a:cs typeface="Angsana New" panose="02020603050405020304" pitchFamily="18" charset="-34"/>
              </a:rPr>
              <a:t>Academic Journal) </a:t>
            </a:r>
            <a:r>
              <a:rPr lang="th-TH" sz="2200" dirty="0">
                <a:latin typeface="Angsana New" panose="02020603050405020304" pitchFamily="18" charset="-34"/>
                <a:cs typeface="Angsana New" panose="02020603050405020304" pitchFamily="18" charset="-34"/>
              </a:rPr>
              <a:t>บทความวิจัย (</a:t>
            </a:r>
            <a:r>
              <a:rPr lang="en-US" sz="2200" dirty="0">
                <a:latin typeface="Angsana New" panose="02020603050405020304" pitchFamily="18" charset="-34"/>
                <a:cs typeface="Angsana New" panose="02020603050405020304" pitchFamily="18" charset="-34"/>
              </a:rPr>
              <a:t>Research Article) </a:t>
            </a:r>
            <a:r>
              <a:rPr lang="th-TH" sz="2200" dirty="0">
                <a:latin typeface="Angsana New" panose="02020603050405020304" pitchFamily="18" charset="-34"/>
                <a:cs typeface="Angsana New" panose="02020603050405020304" pitchFamily="18" charset="-34"/>
              </a:rPr>
              <a:t>ที่ตีพิมพ์ในวารสารวิชาการทั้งในและต่างประเทศ เนื่องจากบทความวิจัยที่ลงตีพิมพ์ในวารสารวิชาการที่ตีพิมพ์ในวารสารวิชาการจะต้องผ่านการสอบความถูกต้องด้านกระบวนการวิจัย ทั้งเนื้อหา ทฤษฎี สถิติ การอภิปรายผล และการสรุปผล ดังนั้นจึงมีการนำบทความวิชาการที่ตีพิมพ์ในวารสารวิชาการมาใช้อ้างอิงในการอภิปรายผลของการวิจัย เพื่อความน่าเชื่อถือของผลลัพธ์ที่ได้อยู่เสมอ</a:t>
            </a:r>
          </a:p>
          <a:p>
            <a:r>
              <a:rPr lang="en-US" sz="2200" dirty="0">
                <a:latin typeface="Angsana New" panose="02020603050405020304" pitchFamily="18" charset="-34"/>
                <a:cs typeface="Angsana New" panose="02020603050405020304" pitchFamily="18" charset="-34"/>
              </a:rPr>
              <a:t>3.</a:t>
            </a:r>
            <a:r>
              <a:rPr lang="th-TH" sz="2200" dirty="0">
                <a:latin typeface="Angsana New" panose="02020603050405020304" pitchFamily="18" charset="-34"/>
                <a:cs typeface="Angsana New" panose="02020603050405020304" pitchFamily="18" charset="-34"/>
              </a:rPr>
              <a:t> </a:t>
            </a:r>
            <a:r>
              <a:rPr lang="en-US" sz="2200" dirty="0">
                <a:latin typeface="Angsana New" panose="02020603050405020304" pitchFamily="18" charset="-34"/>
                <a:cs typeface="Angsana New" panose="02020603050405020304" pitchFamily="18" charset="-34"/>
              </a:rPr>
              <a:t> </a:t>
            </a:r>
            <a:r>
              <a:rPr lang="th-TH" sz="2200" dirty="0">
                <a:latin typeface="Angsana New" panose="02020603050405020304" pitchFamily="18" charset="-34"/>
                <a:cs typeface="Angsana New" panose="02020603050405020304" pitchFamily="18" charset="-34"/>
              </a:rPr>
              <a:t>วิทยานิพนธ์ (</a:t>
            </a:r>
            <a:r>
              <a:rPr lang="en-US" sz="2200" dirty="0">
                <a:latin typeface="Angsana New" panose="02020603050405020304" pitchFamily="18" charset="-34"/>
                <a:cs typeface="Angsana New" panose="02020603050405020304" pitchFamily="18" charset="-34"/>
              </a:rPr>
              <a:t>Thesis and Dissertation)</a:t>
            </a:r>
            <a:r>
              <a:rPr lang="th-TH" sz="2200" dirty="0">
                <a:latin typeface="Angsana New" panose="02020603050405020304" pitchFamily="18" charset="-34"/>
                <a:cs typeface="Angsana New" panose="02020603050405020304" pitchFamily="18" charset="-34"/>
              </a:rPr>
              <a:t> นักวิจัยสามารถต่อยอดองค์ความรู้จากข้อเสนอแนะของงานวิจัยในอดีต อันจะช่วยให้นักวิจัยทราบว่าเรื่องที่เราสนใจนั้นมีใครทำมาแล้วบ้าง ทำอย่างไร ผลวิจัยที่ได้สามารถนำไปประยุกต์ใช้ได้อย่างไร และเพื่อหลีกเลี่ยง</a:t>
            </a:r>
            <a:r>
              <a:rPr lang="th-TH" sz="2200" dirty="0" err="1">
                <a:latin typeface="Angsana New" panose="02020603050405020304" pitchFamily="18" charset="-34"/>
                <a:cs typeface="Angsana New" panose="02020603050405020304" pitchFamily="18" charset="-34"/>
              </a:rPr>
              <a:t>การทำ</a:t>
            </a:r>
            <a:r>
              <a:rPr lang="th-TH" sz="2200" dirty="0">
                <a:latin typeface="Angsana New" panose="02020603050405020304" pitchFamily="18" charset="-34"/>
                <a:cs typeface="Angsana New" panose="02020603050405020304" pitchFamily="18" charset="-34"/>
              </a:rPr>
              <a:t>วิจัยซ้ำซ้อน</a:t>
            </a:r>
          </a:p>
          <a:p>
            <a:r>
              <a:rPr lang="en-US" sz="2200" dirty="0">
                <a:latin typeface="Angsana New" panose="02020603050405020304" pitchFamily="18" charset="-34"/>
                <a:cs typeface="Angsana New" panose="02020603050405020304" pitchFamily="18" charset="-34"/>
              </a:rPr>
              <a:t>4.</a:t>
            </a:r>
            <a:r>
              <a:rPr lang="th-TH" sz="2200" dirty="0">
                <a:latin typeface="Angsana New" panose="02020603050405020304" pitchFamily="18" charset="-34"/>
                <a:cs typeface="Angsana New" panose="02020603050405020304" pitchFamily="18" charset="-34"/>
              </a:rPr>
              <a:t> รายงานการวิจัยจากสถาบันการศึกษา และหน่วยงาน  เช่น รายงานภาวะเงินเฟ้อของศูนย์วิจัยกสิกรไทย รายงานพฤติกรรมผู้บริโภคในภาวะเศรษฐกิจขาลงของศูนย์วิจัยผู้บริโภคมหาวิทยาลัยศรีปทุม</a:t>
            </a:r>
          </a:p>
          <a:p>
            <a:r>
              <a:rPr lang="en-US" sz="2200" dirty="0">
                <a:latin typeface="Angsana New" panose="02020603050405020304" pitchFamily="18" charset="-34"/>
                <a:cs typeface="Angsana New" panose="02020603050405020304" pitchFamily="18" charset="-34"/>
              </a:rPr>
              <a:t>5.</a:t>
            </a:r>
            <a:r>
              <a:rPr lang="th-TH" sz="2200" dirty="0">
                <a:latin typeface="Angsana New" panose="02020603050405020304" pitchFamily="18" charset="-34"/>
                <a:cs typeface="Angsana New" panose="02020603050405020304" pitchFamily="18" charset="-34"/>
              </a:rPr>
              <a:t> ข้อมูลจากหน่วยงานของภาครัฐและเอกชน เช่น รายละเอียดและขั้นตอนการจัดตั้งบริษัทข้ามชาติในประเทศไทย จัดทำโดย สำนักงานส่งเสริมการลงทุนของประเทศไทย</a:t>
            </a:r>
          </a:p>
          <a:p>
            <a:endParaRPr lang="en-US" sz="2200" dirty="0">
              <a:latin typeface="Angsana New" panose="02020603050405020304" pitchFamily="18" charset="-34"/>
              <a:cs typeface="Angsana New" panose="02020603050405020304" pitchFamily="18" charset="-34"/>
            </a:endParaRPr>
          </a:p>
        </p:txBody>
      </p:sp>
      <p:sp>
        <p:nvSpPr>
          <p:cNvPr id="4" name="ชื่อเรื่อง 1">
            <a:extLst>
              <a:ext uri="{FF2B5EF4-FFF2-40B4-BE49-F238E27FC236}">
                <a16:creationId xmlns:a16="http://schemas.microsoft.com/office/drawing/2014/main" id="{8E4EF6D5-7EBF-4844-9EAC-9A24E11B4691}"/>
              </a:ext>
            </a:extLst>
          </p:cNvPr>
          <p:cNvSpPr>
            <a:spLocks noGrp="1"/>
          </p:cNvSpPr>
          <p:nvPr>
            <p:ph type="title"/>
          </p:nvPr>
        </p:nvSpPr>
        <p:spPr>
          <a:xfrm>
            <a:off x="604680" y="156203"/>
            <a:ext cx="10982639" cy="1099785"/>
          </a:xfrm>
        </p:spPr>
        <p:txBody>
          <a:bodyPr>
            <a:normAutofit/>
          </a:bodyPr>
          <a:lstStyle/>
          <a:p>
            <a:pPr marL="0" indent="0" algn="ctr">
              <a:buNone/>
            </a:pPr>
            <a:r>
              <a:rPr lang="en-US" sz="3200" b="1" dirty="0">
                <a:solidFill>
                  <a:srgbClr val="FF0000"/>
                </a:solidFill>
                <a:latin typeface="Angsana New" panose="02020603050405020304" pitchFamily="18" charset="-34"/>
                <a:cs typeface="Angsana New" panose="02020603050405020304" pitchFamily="18" charset="-34"/>
              </a:rPr>
              <a:t>3</a:t>
            </a:r>
            <a:r>
              <a:rPr lang="th-TH" sz="3200" b="1" dirty="0">
                <a:solidFill>
                  <a:srgbClr val="FF0000"/>
                </a:solidFill>
                <a:latin typeface="Angsana New" panose="02020603050405020304" pitchFamily="18" charset="-34"/>
                <a:cs typeface="Angsana New" panose="02020603050405020304" pitchFamily="18" charset="-34"/>
              </a:rPr>
              <a:t> </a:t>
            </a:r>
            <a:br>
              <a:rPr lang="en-US" sz="3200" b="1" dirty="0">
                <a:solidFill>
                  <a:srgbClr val="FF0000"/>
                </a:solidFill>
                <a:latin typeface="Angsana New" panose="02020603050405020304" pitchFamily="18" charset="-34"/>
                <a:cs typeface="Angsana New" panose="02020603050405020304" pitchFamily="18" charset="-34"/>
              </a:rPr>
            </a:br>
            <a:r>
              <a:rPr lang="th-TH" sz="3200" b="1" dirty="0">
                <a:solidFill>
                  <a:srgbClr val="FF0000"/>
                </a:solidFill>
                <a:latin typeface="Angsana New" panose="02020603050405020304" pitchFamily="18" charset="-34"/>
                <a:cs typeface="Angsana New" panose="02020603050405020304" pitchFamily="18" charset="-34"/>
              </a:rPr>
              <a:t>แหล่งข้อมูลวรรณกรรมที่เกี่ยวข้อง</a:t>
            </a:r>
          </a:p>
        </p:txBody>
      </p:sp>
    </p:spTree>
    <p:extLst>
      <p:ext uri="{BB962C8B-B14F-4D97-AF65-F5344CB8AC3E}">
        <p14:creationId xmlns:p14="http://schemas.microsoft.com/office/powerpoint/2010/main" val="2763250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A024A5CE-4CE4-424E-BDFB-4532278C6CAF}"/>
              </a:ext>
            </a:extLst>
          </p:cNvPr>
          <p:cNvSpPr>
            <a:spLocks noGrp="1"/>
          </p:cNvSpPr>
          <p:nvPr>
            <p:ph idx="1"/>
          </p:nvPr>
        </p:nvSpPr>
        <p:spPr>
          <a:xfrm>
            <a:off x="580793" y="489904"/>
            <a:ext cx="11138454" cy="4351338"/>
          </a:xfrm>
        </p:spPr>
        <p:txBody>
          <a:bodyPr>
            <a:normAutofit/>
          </a:bodyPr>
          <a:lstStyle/>
          <a:p>
            <a:pPr marL="0" indent="0">
              <a:buNone/>
            </a:pPr>
            <a:r>
              <a:rPr lang="en-US" sz="2400" dirty="0">
                <a:latin typeface="Angsana New" panose="02020603050405020304" pitchFamily="18" charset="-34"/>
                <a:cs typeface="Angsana New" panose="02020603050405020304" pitchFamily="18" charset="-34"/>
              </a:rPr>
              <a:t>4.</a:t>
            </a:r>
            <a:r>
              <a:rPr lang="th-TH" sz="2400" dirty="0">
                <a:latin typeface="Angsana New" panose="02020603050405020304" pitchFamily="18" charset="-34"/>
                <a:cs typeface="Angsana New" panose="02020603050405020304" pitchFamily="18" charset="-34"/>
              </a:rPr>
              <a:t> ท่านซื้อสินค้าแบรนด์ดังกล่าวผ่านช่องทางใด ต่อไปนี้</a:t>
            </a:r>
          </a:p>
          <a:p>
            <a:pPr marL="0" indent="228600">
              <a:buNone/>
            </a:pPr>
            <a:r>
              <a:rPr lang="th-TH" sz="2400" dirty="0">
                <a:latin typeface="Angsana New" panose="02020603050405020304" pitchFamily="18" charset="-34"/>
                <a:cs typeface="Angsana New" panose="02020603050405020304" pitchFamily="18" charset="-34"/>
              </a:rPr>
              <a:t>(    )  ซื้อจากร้านตัวแทนจำหน่ายในห้างสรรพสินค้าชั้นนำ      </a:t>
            </a:r>
          </a:p>
          <a:p>
            <a:pPr marL="0" indent="228600">
              <a:buNone/>
            </a:pPr>
            <a:r>
              <a:rPr lang="th-TH" sz="2400" dirty="0">
                <a:latin typeface="Angsana New" panose="02020603050405020304" pitchFamily="18" charset="-34"/>
                <a:cs typeface="Angsana New" panose="02020603050405020304" pitchFamily="18" charset="-34"/>
              </a:rPr>
              <a:t>(    ) ซื้อผ่านอินเทอร์เน็ต </a:t>
            </a:r>
            <a:r>
              <a:rPr lang="th-TH" sz="2400" dirty="0" err="1">
                <a:latin typeface="Angsana New" panose="02020603050405020304" pitchFamily="18" charset="-34"/>
                <a:cs typeface="Angsana New" panose="02020603050405020304" pitchFamily="18" charset="-34"/>
              </a:rPr>
              <a:t>เว็บไซด์</a:t>
            </a:r>
            <a:r>
              <a:rPr lang="th-TH" sz="2400" dirty="0">
                <a:latin typeface="Angsana New" panose="02020603050405020304" pitchFamily="18" charset="-34"/>
                <a:cs typeface="Angsana New" panose="02020603050405020304" pitchFamily="18" charset="-34"/>
              </a:rPr>
              <a:t>ของ </a:t>
            </a:r>
            <a:r>
              <a:rPr lang="en-US" sz="2400" dirty="0">
                <a:latin typeface="Angsana New" panose="02020603050405020304" pitchFamily="18" charset="-34"/>
                <a:cs typeface="Angsana New" panose="02020603050405020304" pitchFamily="18" charset="-34"/>
              </a:rPr>
              <a:t>REEBONZ</a:t>
            </a:r>
          </a:p>
          <a:p>
            <a:pPr marL="0" indent="228600">
              <a:buNone/>
            </a:pPr>
            <a:r>
              <a:rPr lang="th-TH" sz="2400" dirty="0">
                <a:latin typeface="Angsana New" panose="02020603050405020304" pitchFamily="18" charset="-34"/>
                <a:cs typeface="Angsana New" panose="02020603050405020304" pitchFamily="18" charset="-34"/>
              </a:rPr>
              <a:t>(    )  ซื้อผ่านอินเทอร์เน็ต </a:t>
            </a:r>
            <a:r>
              <a:rPr lang="th-TH" sz="2400" dirty="0" err="1">
                <a:latin typeface="Angsana New" panose="02020603050405020304" pitchFamily="18" charset="-34"/>
                <a:cs typeface="Angsana New" panose="02020603050405020304" pitchFamily="18" charset="-34"/>
              </a:rPr>
              <a:t>เว็บไซด์</a:t>
            </a:r>
            <a:r>
              <a:rPr lang="th-TH" sz="2400" dirty="0">
                <a:latin typeface="Angsana New" panose="02020603050405020304" pitchFamily="18" charset="-34"/>
                <a:cs typeface="Angsana New" panose="02020603050405020304" pitchFamily="18" charset="-34"/>
              </a:rPr>
              <a:t> ......................... โปรดระบุ </a:t>
            </a:r>
          </a:p>
          <a:p>
            <a:pPr marL="0" indent="228600">
              <a:buNone/>
            </a:pPr>
            <a:r>
              <a:rPr lang="th-TH" sz="2400" dirty="0">
                <a:latin typeface="Angsana New" panose="02020603050405020304" pitchFamily="18" charset="-34"/>
                <a:cs typeface="Angsana New" panose="02020603050405020304" pitchFamily="18" charset="-34"/>
              </a:rPr>
              <a:t>(    ) ซื้อจากต่างประเทศ......................(โปรดระบุประเทศ)</a:t>
            </a:r>
          </a:p>
          <a:p>
            <a:pPr marL="0" indent="0">
              <a:buNone/>
            </a:pPr>
            <a:r>
              <a:rPr lang="en-US" sz="2400" dirty="0">
                <a:latin typeface="Angsana New" panose="02020603050405020304" pitchFamily="18" charset="-34"/>
                <a:cs typeface="Angsana New" panose="02020603050405020304" pitchFamily="18" charset="-34"/>
              </a:rPr>
              <a:t>5.</a:t>
            </a:r>
            <a:r>
              <a:rPr lang="th-TH" sz="2400" dirty="0">
                <a:latin typeface="Angsana New" panose="02020603050405020304" pitchFamily="18" charset="-34"/>
                <a:cs typeface="Angsana New" panose="02020603050405020304" pitchFamily="18" charset="-34"/>
              </a:rPr>
              <a:t> เหตุผลในการซื้อสินค้าแบรนด์ดังกล่าว (ตอบได้มากกว่า </a:t>
            </a: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ข้อ)</a:t>
            </a:r>
          </a:p>
          <a:p>
            <a:pPr marL="0" indent="168275">
              <a:buNone/>
            </a:pPr>
            <a:r>
              <a:rPr lang="th-TH" sz="2400" dirty="0">
                <a:latin typeface="Angsana New" panose="02020603050405020304" pitchFamily="18" charset="-34"/>
                <a:cs typeface="Angsana New" panose="02020603050405020304" pitchFamily="18" charset="-34"/>
              </a:rPr>
              <a:t> (    ) ชื่นชอบในเอกลักษณ์ของแบรนด์                                      </a:t>
            </a:r>
          </a:p>
          <a:p>
            <a:pPr marL="0" indent="168275">
              <a:buNone/>
            </a:pPr>
            <a:r>
              <a:rPr lang="th-TH" sz="2400" dirty="0">
                <a:latin typeface="Angsana New" panose="02020603050405020304" pitchFamily="18" charset="-34"/>
                <a:cs typeface="Angsana New" panose="02020603050405020304" pitchFamily="18" charset="-34"/>
              </a:rPr>
              <a:t> (     ) ชื่นชอบ </a:t>
            </a:r>
            <a:r>
              <a:rPr lang="en-US" sz="2400" dirty="0">
                <a:latin typeface="Angsana New" panose="02020603050405020304" pitchFamily="18" charset="-34"/>
                <a:cs typeface="Angsana New" panose="02020603050405020304" pitchFamily="18" charset="-34"/>
              </a:rPr>
              <a:t>Brand Ambassador </a:t>
            </a:r>
            <a:r>
              <a:rPr lang="th-TH" sz="2400" dirty="0">
                <a:latin typeface="Angsana New" panose="02020603050405020304" pitchFamily="18" charset="-34"/>
                <a:cs typeface="Angsana New" panose="02020603050405020304" pitchFamily="18" charset="-34"/>
              </a:rPr>
              <a:t>ของแบรนด์</a:t>
            </a:r>
          </a:p>
          <a:p>
            <a:pPr marL="0" indent="168275">
              <a:buNone/>
            </a:pPr>
            <a:r>
              <a:rPr lang="th-TH" sz="2400" dirty="0">
                <a:latin typeface="Angsana New" panose="02020603050405020304" pitchFamily="18" charset="-34"/>
                <a:cs typeface="Angsana New" panose="02020603050405020304" pitchFamily="18" charset="-34"/>
              </a:rPr>
              <a:t> (     ) เพื่อเสริมสร้างบุคลิกภาพ และการเข้าสังคม</a:t>
            </a:r>
          </a:p>
          <a:p>
            <a:pPr marL="0" indent="0">
              <a:buNone/>
            </a:pPr>
            <a:endParaRPr lang="en-US" sz="2400"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830766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7065CAAB-A353-465F-AEFB-38531DFB4968}"/>
              </a:ext>
            </a:extLst>
          </p:cNvPr>
          <p:cNvSpPr>
            <a:spLocks noGrp="1"/>
          </p:cNvSpPr>
          <p:nvPr>
            <p:ph idx="1"/>
          </p:nvPr>
        </p:nvSpPr>
        <p:spPr>
          <a:xfrm>
            <a:off x="638589" y="791955"/>
            <a:ext cx="10801349" cy="4351338"/>
          </a:xfrm>
        </p:spPr>
        <p:txBody>
          <a:bodyPr>
            <a:normAutofit/>
          </a:bodyPr>
          <a:lstStyle/>
          <a:p>
            <a:pPr marL="0" indent="0">
              <a:buNone/>
            </a:pPr>
            <a:r>
              <a:rPr lang="en-US" sz="2400" b="1" dirty="0">
                <a:latin typeface="Angsana New" panose="02020603050405020304" pitchFamily="18" charset="-34"/>
                <a:cs typeface="Angsana New" panose="02020603050405020304" pitchFamily="18" charset="-34"/>
              </a:rPr>
              <a:t>*</a:t>
            </a:r>
            <a:r>
              <a:rPr lang="th-TH" sz="2400" b="1" dirty="0">
                <a:latin typeface="Angsana New" panose="02020603050405020304" pitchFamily="18" charset="-34"/>
                <a:cs typeface="Angsana New" panose="02020603050405020304" pitchFamily="18" charset="-34"/>
              </a:rPr>
              <a:t>ต้องการทราบความคิดเห็น นิยมใช้ลิเค</a:t>
            </a:r>
            <a:r>
              <a:rPr lang="th-TH" sz="2400" b="1" dirty="0" err="1">
                <a:latin typeface="Angsana New" panose="02020603050405020304" pitchFamily="18" charset="-34"/>
                <a:cs typeface="Angsana New" panose="02020603050405020304" pitchFamily="18" charset="-34"/>
              </a:rPr>
              <a:t>ิร์ตสเ</a:t>
            </a:r>
            <a:r>
              <a:rPr lang="th-TH" sz="2400" b="1" dirty="0">
                <a:latin typeface="Angsana New" panose="02020603050405020304" pitchFamily="18" charset="-34"/>
                <a:cs typeface="Angsana New" panose="02020603050405020304" pitchFamily="18" charset="-34"/>
              </a:rPr>
              <a:t>กล (</a:t>
            </a:r>
            <a:r>
              <a:rPr lang="en-US" sz="2400" b="1" dirty="0">
                <a:latin typeface="Angsana New" panose="02020603050405020304" pitchFamily="18" charset="-34"/>
                <a:cs typeface="Angsana New" panose="02020603050405020304" pitchFamily="18" charset="-34"/>
              </a:rPr>
              <a:t>Likert Scale)</a:t>
            </a:r>
            <a:r>
              <a:rPr lang="th-TH" sz="2400" b="1"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ส่วนใหญ่มี </a:t>
            </a:r>
            <a:r>
              <a:rPr lang="en-US" sz="2400" dirty="0">
                <a:latin typeface="Angsana New" panose="02020603050405020304" pitchFamily="18" charset="-34"/>
                <a:cs typeface="Angsana New" panose="02020603050405020304" pitchFamily="18" charset="-34"/>
              </a:rPr>
              <a:t>5 </a:t>
            </a:r>
            <a:r>
              <a:rPr lang="th-TH" sz="2400" dirty="0">
                <a:latin typeface="Angsana New" panose="02020603050405020304" pitchFamily="18" charset="-34"/>
                <a:cs typeface="Angsana New" panose="02020603050405020304" pitchFamily="18" charset="-34"/>
              </a:rPr>
              <a:t>ช่วง ได้แก่ มากที่สุด  มาก  ปานกลาง  น้อย  น้อยที่สุด</a:t>
            </a:r>
          </a:p>
          <a:p>
            <a:pPr marL="0" indent="0">
              <a:buNone/>
            </a:pPr>
            <a:r>
              <a:rPr lang="en-US" sz="2400" dirty="0">
                <a:latin typeface="Angsana New" panose="02020603050405020304" pitchFamily="18" charset="-34"/>
                <a:cs typeface="Angsana New" panose="02020603050405020304" pitchFamily="18" charset="-34"/>
              </a:rPr>
              <a:t>1. </a:t>
            </a:r>
            <a:r>
              <a:rPr lang="th-TH" sz="2400" dirty="0">
                <a:latin typeface="Angsana New" panose="02020603050405020304" pitchFamily="18" charset="-34"/>
                <a:cs typeface="Angsana New" panose="02020603050405020304" pitchFamily="18" charset="-34"/>
              </a:rPr>
              <a:t>ท่านมีความคิดเห็นอย่างไรเกี่ยวกับคุณภาพและการปรับขึ้นราคาของสินค้าแบรนด์ดังกล่าว</a:t>
            </a:r>
          </a:p>
          <a:p>
            <a:pPr marL="0" indent="0">
              <a:buNone/>
            </a:pPr>
            <a:endParaRPr lang="th-TH" sz="2400" dirty="0">
              <a:latin typeface="Angsana New" panose="02020603050405020304" pitchFamily="18" charset="-34"/>
              <a:cs typeface="Angsana New" panose="02020603050405020304" pitchFamily="18" charset="-34"/>
            </a:endParaRPr>
          </a:p>
          <a:p>
            <a:pPr marL="0" indent="0">
              <a:buNone/>
            </a:pPr>
            <a:endParaRPr lang="th-TH" sz="2400" dirty="0">
              <a:latin typeface="Angsana New" panose="02020603050405020304" pitchFamily="18" charset="-34"/>
              <a:cs typeface="Angsana New" panose="02020603050405020304" pitchFamily="18" charset="-34"/>
            </a:endParaRPr>
          </a:p>
          <a:p>
            <a:pPr marL="0" indent="0">
              <a:buNone/>
            </a:pPr>
            <a:endParaRPr lang="th-TH" sz="2400" dirty="0">
              <a:latin typeface="Angsana New" panose="02020603050405020304" pitchFamily="18" charset="-34"/>
              <a:cs typeface="Angsana New" panose="02020603050405020304" pitchFamily="18" charset="-34"/>
            </a:endParaRPr>
          </a:p>
          <a:p>
            <a:pPr marL="0" indent="0">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ท่านมีความพึงพอใจเกี่ยวกับการบริการหลังการขายของสินค้าแบรนด์ดังกล่าวในระดับใด</a:t>
            </a:r>
          </a:p>
          <a:p>
            <a:pPr marL="0" indent="0">
              <a:buNone/>
            </a:pPr>
            <a:endParaRPr lang="th-TH" sz="2400" dirty="0">
              <a:latin typeface="Angsana New" panose="02020603050405020304" pitchFamily="18" charset="-34"/>
              <a:cs typeface="Angsana New" panose="02020603050405020304" pitchFamily="18" charset="-34"/>
            </a:endParaRPr>
          </a:p>
          <a:p>
            <a:pPr marL="0" indent="0">
              <a:buNone/>
            </a:pPr>
            <a:endParaRPr lang="th-TH" sz="2400" dirty="0">
              <a:latin typeface="Angsana New" panose="02020603050405020304" pitchFamily="18" charset="-34"/>
              <a:cs typeface="Angsana New" panose="02020603050405020304" pitchFamily="18" charset="-34"/>
            </a:endParaRPr>
          </a:p>
          <a:p>
            <a:pPr marL="0" indent="0">
              <a:buNone/>
            </a:pPr>
            <a:endParaRPr lang="th-TH" sz="2400" dirty="0">
              <a:solidFill>
                <a:srgbClr val="FF0000"/>
              </a:solidFill>
              <a:latin typeface="Angsana New" panose="02020603050405020304" pitchFamily="18" charset="-34"/>
              <a:cs typeface="Angsana New" panose="02020603050405020304" pitchFamily="18" charset="-34"/>
            </a:endParaRPr>
          </a:p>
          <a:p>
            <a:pPr marL="0" indent="0">
              <a:buNone/>
            </a:pPr>
            <a:endParaRPr lang="en-US" sz="2400" dirty="0">
              <a:solidFill>
                <a:srgbClr val="FF0000"/>
              </a:solidFill>
              <a:latin typeface="Angsana New" panose="02020603050405020304" pitchFamily="18" charset="-34"/>
              <a:cs typeface="Angsana New" panose="02020603050405020304" pitchFamily="18" charset="-34"/>
            </a:endParaRPr>
          </a:p>
        </p:txBody>
      </p:sp>
      <p:cxnSp>
        <p:nvCxnSpPr>
          <p:cNvPr id="4" name="ลูกศรเชื่อมต่อแบบตรง 3">
            <a:extLst>
              <a:ext uri="{FF2B5EF4-FFF2-40B4-BE49-F238E27FC236}">
                <a16:creationId xmlns:a16="http://schemas.microsoft.com/office/drawing/2014/main" id="{7AB43A15-7CC8-4C82-8851-184548721AC5}"/>
              </a:ext>
            </a:extLst>
          </p:cNvPr>
          <p:cNvCxnSpPr>
            <a:cxnSpLocks/>
          </p:cNvCxnSpPr>
          <p:nvPr/>
        </p:nvCxnSpPr>
        <p:spPr>
          <a:xfrm>
            <a:off x="1400590" y="2236308"/>
            <a:ext cx="589390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ตัวเชื่อมต่อตรง 4">
            <a:extLst>
              <a:ext uri="{FF2B5EF4-FFF2-40B4-BE49-F238E27FC236}">
                <a16:creationId xmlns:a16="http://schemas.microsoft.com/office/drawing/2014/main" id="{91425974-3E36-41C7-83E7-8E8997F09B40}"/>
              </a:ext>
            </a:extLst>
          </p:cNvPr>
          <p:cNvCxnSpPr/>
          <p:nvPr/>
        </p:nvCxnSpPr>
        <p:spPr>
          <a:xfrm>
            <a:off x="1698764" y="1987830"/>
            <a:ext cx="0" cy="506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ตัวเชื่อมต่อตรง 5">
            <a:extLst>
              <a:ext uri="{FF2B5EF4-FFF2-40B4-BE49-F238E27FC236}">
                <a16:creationId xmlns:a16="http://schemas.microsoft.com/office/drawing/2014/main" id="{44E9471D-3C1C-4B2B-A840-23B9F6025B69}"/>
              </a:ext>
            </a:extLst>
          </p:cNvPr>
          <p:cNvCxnSpPr/>
          <p:nvPr/>
        </p:nvCxnSpPr>
        <p:spPr>
          <a:xfrm>
            <a:off x="2994164" y="1982860"/>
            <a:ext cx="0" cy="506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ตัวเชื่อมต่อตรง 6">
            <a:extLst>
              <a:ext uri="{FF2B5EF4-FFF2-40B4-BE49-F238E27FC236}">
                <a16:creationId xmlns:a16="http://schemas.microsoft.com/office/drawing/2014/main" id="{F86A627F-2CD8-4A71-AC29-3A2946D40E34}"/>
              </a:ext>
            </a:extLst>
          </p:cNvPr>
          <p:cNvCxnSpPr/>
          <p:nvPr/>
        </p:nvCxnSpPr>
        <p:spPr>
          <a:xfrm>
            <a:off x="4335946" y="1982860"/>
            <a:ext cx="0" cy="506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a16="http://schemas.microsoft.com/office/drawing/2014/main" id="{C791CB3A-B378-4475-A21D-615FAB3AB5C6}"/>
              </a:ext>
            </a:extLst>
          </p:cNvPr>
          <p:cNvCxnSpPr/>
          <p:nvPr/>
        </p:nvCxnSpPr>
        <p:spPr>
          <a:xfrm>
            <a:off x="5628034" y="1982860"/>
            <a:ext cx="0" cy="506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566E20C5-641F-459E-908C-F2390D82F605}"/>
              </a:ext>
            </a:extLst>
          </p:cNvPr>
          <p:cNvCxnSpPr/>
          <p:nvPr/>
        </p:nvCxnSpPr>
        <p:spPr>
          <a:xfrm>
            <a:off x="7069207" y="1982860"/>
            <a:ext cx="0" cy="506896"/>
          </a:xfrm>
          <a:prstGeom prst="line">
            <a:avLst/>
          </a:prstGeom>
        </p:spPr>
        <p:style>
          <a:lnRef idx="1">
            <a:schemeClr val="accent1"/>
          </a:lnRef>
          <a:fillRef idx="0">
            <a:schemeClr val="accent1"/>
          </a:fillRef>
          <a:effectRef idx="0">
            <a:schemeClr val="accent1"/>
          </a:effectRef>
          <a:fontRef idx="minor">
            <a:schemeClr val="tx1"/>
          </a:fontRef>
        </p:style>
      </p:cxnSp>
      <p:sp>
        <p:nvSpPr>
          <p:cNvPr id="10" name="กล่องข้อความ 9">
            <a:extLst>
              <a:ext uri="{FF2B5EF4-FFF2-40B4-BE49-F238E27FC236}">
                <a16:creationId xmlns:a16="http://schemas.microsoft.com/office/drawing/2014/main" id="{1A406EDB-DE2D-4BF5-9485-E05921A0183B}"/>
              </a:ext>
            </a:extLst>
          </p:cNvPr>
          <p:cNvSpPr txBox="1"/>
          <p:nvPr/>
        </p:nvSpPr>
        <p:spPr>
          <a:xfrm>
            <a:off x="1739348" y="2236308"/>
            <a:ext cx="434006" cy="369332"/>
          </a:xfrm>
          <a:prstGeom prst="rect">
            <a:avLst/>
          </a:prstGeom>
          <a:noFill/>
          <a:ln>
            <a:noFill/>
          </a:ln>
        </p:spPr>
        <p:txBody>
          <a:bodyPr wrap="square" rtlCol="0">
            <a:spAutoFit/>
          </a:bodyPr>
          <a:lstStyle/>
          <a:p>
            <a:r>
              <a:rPr lang="en-US" dirty="0">
                <a:latin typeface="Angsana New" panose="02020603050405020304" pitchFamily="18" charset="-34"/>
                <a:cs typeface="Angsana New" panose="02020603050405020304" pitchFamily="18" charset="-34"/>
              </a:rPr>
              <a:t>1</a:t>
            </a:r>
          </a:p>
        </p:txBody>
      </p:sp>
      <p:sp>
        <p:nvSpPr>
          <p:cNvPr id="11" name="กล่องข้อความ 10">
            <a:extLst>
              <a:ext uri="{FF2B5EF4-FFF2-40B4-BE49-F238E27FC236}">
                <a16:creationId xmlns:a16="http://schemas.microsoft.com/office/drawing/2014/main" id="{4650EB10-17FA-40EF-9854-58E99BDF954C}"/>
              </a:ext>
            </a:extLst>
          </p:cNvPr>
          <p:cNvSpPr txBox="1"/>
          <p:nvPr/>
        </p:nvSpPr>
        <p:spPr>
          <a:xfrm>
            <a:off x="3026466" y="2239621"/>
            <a:ext cx="434006" cy="369332"/>
          </a:xfrm>
          <a:prstGeom prst="rect">
            <a:avLst/>
          </a:prstGeom>
          <a:noFill/>
          <a:ln>
            <a:noFill/>
          </a:ln>
        </p:spPr>
        <p:txBody>
          <a:bodyPr wrap="square" rtlCol="0">
            <a:spAutoFit/>
          </a:bodyPr>
          <a:lstStyle/>
          <a:p>
            <a:r>
              <a:rPr lang="en-US" dirty="0">
                <a:latin typeface="Angsana New" panose="02020603050405020304" pitchFamily="18" charset="-34"/>
                <a:cs typeface="Angsana New" panose="02020603050405020304" pitchFamily="18" charset="-34"/>
              </a:rPr>
              <a:t>2</a:t>
            </a:r>
          </a:p>
        </p:txBody>
      </p:sp>
      <p:sp>
        <p:nvSpPr>
          <p:cNvPr id="12" name="กล่องข้อความ 11">
            <a:extLst>
              <a:ext uri="{FF2B5EF4-FFF2-40B4-BE49-F238E27FC236}">
                <a16:creationId xmlns:a16="http://schemas.microsoft.com/office/drawing/2014/main" id="{40AAD2EE-F077-4D01-9274-F78090FDD292}"/>
              </a:ext>
            </a:extLst>
          </p:cNvPr>
          <p:cNvSpPr txBox="1"/>
          <p:nvPr/>
        </p:nvSpPr>
        <p:spPr>
          <a:xfrm>
            <a:off x="4347542" y="2219712"/>
            <a:ext cx="434006" cy="369332"/>
          </a:xfrm>
          <a:prstGeom prst="rect">
            <a:avLst/>
          </a:prstGeom>
          <a:noFill/>
          <a:ln>
            <a:noFill/>
          </a:ln>
        </p:spPr>
        <p:txBody>
          <a:bodyPr wrap="square" rtlCol="0">
            <a:spAutoFit/>
          </a:bodyPr>
          <a:lstStyle/>
          <a:p>
            <a:r>
              <a:rPr lang="en-US" dirty="0">
                <a:latin typeface="Angsana New" panose="02020603050405020304" pitchFamily="18" charset="-34"/>
                <a:cs typeface="Angsana New" panose="02020603050405020304" pitchFamily="18" charset="-34"/>
              </a:rPr>
              <a:t>3</a:t>
            </a:r>
          </a:p>
        </p:txBody>
      </p:sp>
      <p:sp>
        <p:nvSpPr>
          <p:cNvPr id="13" name="กล่องข้อความ 12">
            <a:extLst>
              <a:ext uri="{FF2B5EF4-FFF2-40B4-BE49-F238E27FC236}">
                <a16:creationId xmlns:a16="http://schemas.microsoft.com/office/drawing/2014/main" id="{7CFE6C1D-BA86-40A0-96B5-6A34344B80A7}"/>
              </a:ext>
            </a:extLst>
          </p:cNvPr>
          <p:cNvSpPr txBox="1"/>
          <p:nvPr/>
        </p:nvSpPr>
        <p:spPr>
          <a:xfrm>
            <a:off x="5656190" y="2219712"/>
            <a:ext cx="434006" cy="369332"/>
          </a:xfrm>
          <a:prstGeom prst="rect">
            <a:avLst/>
          </a:prstGeom>
          <a:noFill/>
          <a:ln>
            <a:noFill/>
          </a:ln>
        </p:spPr>
        <p:txBody>
          <a:bodyPr wrap="square" rtlCol="0">
            <a:spAutoFit/>
          </a:bodyPr>
          <a:lstStyle/>
          <a:p>
            <a:r>
              <a:rPr lang="en-US" dirty="0">
                <a:latin typeface="Angsana New" panose="02020603050405020304" pitchFamily="18" charset="-34"/>
                <a:cs typeface="Angsana New" panose="02020603050405020304" pitchFamily="18" charset="-34"/>
              </a:rPr>
              <a:t>4</a:t>
            </a:r>
          </a:p>
        </p:txBody>
      </p:sp>
      <p:sp>
        <p:nvSpPr>
          <p:cNvPr id="14" name="กล่องข้อความ 13">
            <a:extLst>
              <a:ext uri="{FF2B5EF4-FFF2-40B4-BE49-F238E27FC236}">
                <a16:creationId xmlns:a16="http://schemas.microsoft.com/office/drawing/2014/main" id="{3B074444-B128-4636-90A3-D487B6DF60B1}"/>
              </a:ext>
            </a:extLst>
          </p:cNvPr>
          <p:cNvSpPr txBox="1"/>
          <p:nvPr/>
        </p:nvSpPr>
        <p:spPr>
          <a:xfrm>
            <a:off x="7057621" y="2199834"/>
            <a:ext cx="434006" cy="369332"/>
          </a:xfrm>
          <a:prstGeom prst="rect">
            <a:avLst/>
          </a:prstGeom>
          <a:noFill/>
          <a:ln>
            <a:noFill/>
          </a:ln>
        </p:spPr>
        <p:txBody>
          <a:bodyPr wrap="square" rtlCol="0">
            <a:spAutoFit/>
          </a:bodyPr>
          <a:lstStyle/>
          <a:p>
            <a:r>
              <a:rPr lang="en-US" dirty="0">
                <a:latin typeface="Angsana New" panose="02020603050405020304" pitchFamily="18" charset="-34"/>
                <a:cs typeface="Angsana New" panose="02020603050405020304" pitchFamily="18" charset="-34"/>
              </a:rPr>
              <a:t>5</a:t>
            </a:r>
          </a:p>
        </p:txBody>
      </p:sp>
      <p:sp>
        <p:nvSpPr>
          <p:cNvPr id="15" name="กล่องข้อความ 14">
            <a:extLst>
              <a:ext uri="{FF2B5EF4-FFF2-40B4-BE49-F238E27FC236}">
                <a16:creationId xmlns:a16="http://schemas.microsoft.com/office/drawing/2014/main" id="{F40F5C67-8003-4524-8094-06BFA9B64CA7}"/>
              </a:ext>
            </a:extLst>
          </p:cNvPr>
          <p:cNvSpPr txBox="1"/>
          <p:nvPr/>
        </p:nvSpPr>
        <p:spPr>
          <a:xfrm>
            <a:off x="1392699" y="2569166"/>
            <a:ext cx="793488" cy="646331"/>
          </a:xfrm>
          <a:prstGeom prst="rect">
            <a:avLst/>
          </a:prstGeom>
          <a:noFill/>
          <a:ln>
            <a:noFill/>
          </a:ln>
        </p:spPr>
        <p:txBody>
          <a:bodyPr wrap="square" rtlCol="0">
            <a:spAutoFit/>
          </a:bodyPr>
          <a:lstStyle/>
          <a:p>
            <a:r>
              <a:rPr lang="th-TH" dirty="0">
                <a:solidFill>
                  <a:srgbClr val="FF0000"/>
                </a:solidFill>
                <a:latin typeface="Angsana New" panose="02020603050405020304" pitchFamily="18" charset="-34"/>
                <a:cs typeface="Angsana New" panose="02020603050405020304" pitchFamily="18" charset="-34"/>
              </a:rPr>
              <a:t>เห็นด้วยมากที่สุด</a:t>
            </a:r>
            <a:endParaRPr lang="en-US" dirty="0">
              <a:solidFill>
                <a:srgbClr val="FF0000"/>
              </a:solidFill>
              <a:latin typeface="Angsana New" panose="02020603050405020304" pitchFamily="18" charset="-34"/>
              <a:cs typeface="Angsana New" panose="02020603050405020304" pitchFamily="18" charset="-34"/>
            </a:endParaRPr>
          </a:p>
        </p:txBody>
      </p:sp>
      <p:sp>
        <p:nvSpPr>
          <p:cNvPr id="16" name="กล่องข้อความ 15">
            <a:extLst>
              <a:ext uri="{FF2B5EF4-FFF2-40B4-BE49-F238E27FC236}">
                <a16:creationId xmlns:a16="http://schemas.microsoft.com/office/drawing/2014/main" id="{8BF10DCF-04B7-4C81-A6E5-0505F195F41F}"/>
              </a:ext>
            </a:extLst>
          </p:cNvPr>
          <p:cNvSpPr txBox="1"/>
          <p:nvPr/>
        </p:nvSpPr>
        <p:spPr>
          <a:xfrm>
            <a:off x="2713775" y="2600858"/>
            <a:ext cx="793488" cy="369332"/>
          </a:xfrm>
          <a:prstGeom prst="rect">
            <a:avLst/>
          </a:prstGeom>
          <a:noFill/>
          <a:ln>
            <a:noFill/>
          </a:ln>
        </p:spPr>
        <p:txBody>
          <a:bodyPr wrap="square" rtlCol="0">
            <a:spAutoFit/>
          </a:bodyPr>
          <a:lstStyle/>
          <a:p>
            <a:r>
              <a:rPr lang="th-TH" dirty="0">
                <a:solidFill>
                  <a:srgbClr val="FF0000"/>
                </a:solidFill>
                <a:latin typeface="Angsana New" panose="02020603050405020304" pitchFamily="18" charset="-34"/>
                <a:cs typeface="Angsana New" panose="02020603050405020304" pitchFamily="18" charset="-34"/>
              </a:rPr>
              <a:t>เห็นด้วย</a:t>
            </a:r>
            <a:endParaRPr lang="en-US" dirty="0">
              <a:solidFill>
                <a:srgbClr val="FF0000"/>
              </a:solidFill>
              <a:latin typeface="Angsana New" panose="02020603050405020304" pitchFamily="18" charset="-34"/>
              <a:cs typeface="Angsana New" panose="02020603050405020304" pitchFamily="18" charset="-34"/>
            </a:endParaRPr>
          </a:p>
        </p:txBody>
      </p:sp>
      <p:sp>
        <p:nvSpPr>
          <p:cNvPr id="17" name="กล่องข้อความ 16">
            <a:extLst>
              <a:ext uri="{FF2B5EF4-FFF2-40B4-BE49-F238E27FC236}">
                <a16:creationId xmlns:a16="http://schemas.microsoft.com/office/drawing/2014/main" id="{0E26C376-76D1-476F-9765-E6B365D2B4A4}"/>
              </a:ext>
            </a:extLst>
          </p:cNvPr>
          <p:cNvSpPr txBox="1"/>
          <p:nvPr/>
        </p:nvSpPr>
        <p:spPr>
          <a:xfrm>
            <a:off x="4034851" y="2514356"/>
            <a:ext cx="793488" cy="646331"/>
          </a:xfrm>
          <a:prstGeom prst="rect">
            <a:avLst/>
          </a:prstGeom>
          <a:noFill/>
          <a:ln>
            <a:noFill/>
          </a:ln>
        </p:spPr>
        <p:txBody>
          <a:bodyPr wrap="square" rtlCol="0">
            <a:spAutoFit/>
          </a:bodyPr>
          <a:lstStyle/>
          <a:p>
            <a:r>
              <a:rPr lang="th-TH" dirty="0">
                <a:solidFill>
                  <a:srgbClr val="FF0000"/>
                </a:solidFill>
                <a:latin typeface="Angsana New" panose="02020603050405020304" pitchFamily="18" charset="-34"/>
                <a:cs typeface="Angsana New" panose="02020603050405020304" pitchFamily="18" charset="-34"/>
              </a:rPr>
              <a:t>ไม่มีความคิดเห็น</a:t>
            </a:r>
            <a:endParaRPr lang="en-US" dirty="0">
              <a:solidFill>
                <a:srgbClr val="FF0000"/>
              </a:solidFill>
              <a:latin typeface="Angsana New" panose="02020603050405020304" pitchFamily="18" charset="-34"/>
              <a:cs typeface="Angsana New" panose="02020603050405020304" pitchFamily="18" charset="-34"/>
            </a:endParaRPr>
          </a:p>
        </p:txBody>
      </p:sp>
      <p:sp>
        <p:nvSpPr>
          <p:cNvPr id="18" name="กล่องข้อความ 17">
            <a:extLst>
              <a:ext uri="{FF2B5EF4-FFF2-40B4-BE49-F238E27FC236}">
                <a16:creationId xmlns:a16="http://schemas.microsoft.com/office/drawing/2014/main" id="{961BEA0A-EC3D-4D31-A857-E91B40C9F442}"/>
              </a:ext>
            </a:extLst>
          </p:cNvPr>
          <p:cNvSpPr txBox="1"/>
          <p:nvPr/>
        </p:nvSpPr>
        <p:spPr>
          <a:xfrm>
            <a:off x="5416387" y="2503259"/>
            <a:ext cx="890801" cy="369332"/>
          </a:xfrm>
          <a:prstGeom prst="rect">
            <a:avLst/>
          </a:prstGeom>
          <a:noFill/>
          <a:ln>
            <a:noFill/>
          </a:ln>
        </p:spPr>
        <p:txBody>
          <a:bodyPr wrap="square" rtlCol="0">
            <a:spAutoFit/>
          </a:bodyPr>
          <a:lstStyle/>
          <a:p>
            <a:r>
              <a:rPr lang="th-TH" dirty="0">
                <a:solidFill>
                  <a:srgbClr val="FF0000"/>
                </a:solidFill>
                <a:latin typeface="Angsana New" panose="02020603050405020304" pitchFamily="18" charset="-34"/>
                <a:cs typeface="Angsana New" panose="02020603050405020304" pitchFamily="18" charset="-34"/>
              </a:rPr>
              <a:t>ไม่เห็นด้วย</a:t>
            </a:r>
            <a:endParaRPr lang="en-US" dirty="0">
              <a:solidFill>
                <a:srgbClr val="FF0000"/>
              </a:solidFill>
              <a:latin typeface="Angsana New" panose="02020603050405020304" pitchFamily="18" charset="-34"/>
              <a:cs typeface="Angsana New" panose="02020603050405020304" pitchFamily="18" charset="-34"/>
            </a:endParaRPr>
          </a:p>
        </p:txBody>
      </p:sp>
      <p:sp>
        <p:nvSpPr>
          <p:cNvPr id="19" name="กล่องข้อความ 18">
            <a:extLst>
              <a:ext uri="{FF2B5EF4-FFF2-40B4-BE49-F238E27FC236}">
                <a16:creationId xmlns:a16="http://schemas.microsoft.com/office/drawing/2014/main" id="{EADB1B3F-83EC-4401-ADFA-E35BBD9030EF}"/>
              </a:ext>
            </a:extLst>
          </p:cNvPr>
          <p:cNvSpPr txBox="1"/>
          <p:nvPr/>
        </p:nvSpPr>
        <p:spPr>
          <a:xfrm>
            <a:off x="6736429" y="2496633"/>
            <a:ext cx="890801" cy="646331"/>
          </a:xfrm>
          <a:prstGeom prst="rect">
            <a:avLst/>
          </a:prstGeom>
          <a:noFill/>
          <a:ln>
            <a:noFill/>
          </a:ln>
        </p:spPr>
        <p:txBody>
          <a:bodyPr wrap="square" rtlCol="0">
            <a:spAutoFit/>
          </a:bodyPr>
          <a:lstStyle/>
          <a:p>
            <a:r>
              <a:rPr lang="th-TH" dirty="0">
                <a:solidFill>
                  <a:srgbClr val="FF0000"/>
                </a:solidFill>
                <a:latin typeface="Angsana New" panose="02020603050405020304" pitchFamily="18" charset="-34"/>
                <a:cs typeface="Angsana New" panose="02020603050405020304" pitchFamily="18" charset="-34"/>
              </a:rPr>
              <a:t>ไม่เห็นด้วยมากที่สุด</a:t>
            </a:r>
            <a:endParaRPr lang="en-US" dirty="0">
              <a:solidFill>
                <a:srgbClr val="FF0000"/>
              </a:solidFill>
              <a:latin typeface="Angsana New" panose="02020603050405020304" pitchFamily="18" charset="-34"/>
              <a:cs typeface="Angsana New" panose="02020603050405020304" pitchFamily="18" charset="-34"/>
            </a:endParaRPr>
          </a:p>
        </p:txBody>
      </p:sp>
      <p:cxnSp>
        <p:nvCxnSpPr>
          <p:cNvPr id="20" name="ลูกศรเชื่อมต่อแบบตรง 19">
            <a:extLst>
              <a:ext uri="{FF2B5EF4-FFF2-40B4-BE49-F238E27FC236}">
                <a16:creationId xmlns:a16="http://schemas.microsoft.com/office/drawing/2014/main" id="{B8F73A67-C448-4549-BECC-941F223F7C65}"/>
              </a:ext>
            </a:extLst>
          </p:cNvPr>
          <p:cNvCxnSpPr>
            <a:cxnSpLocks/>
          </p:cNvCxnSpPr>
          <p:nvPr/>
        </p:nvCxnSpPr>
        <p:spPr>
          <a:xfrm>
            <a:off x="1403902" y="4068419"/>
            <a:ext cx="589390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D6B5A118-555E-4D33-9B8D-A22D0A1EFB40}"/>
              </a:ext>
            </a:extLst>
          </p:cNvPr>
          <p:cNvCxnSpPr/>
          <p:nvPr/>
        </p:nvCxnSpPr>
        <p:spPr>
          <a:xfrm>
            <a:off x="1702076" y="3819941"/>
            <a:ext cx="0" cy="506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7F87F38E-8B2D-466D-879C-D8BB154B31E3}"/>
              </a:ext>
            </a:extLst>
          </p:cNvPr>
          <p:cNvCxnSpPr/>
          <p:nvPr/>
        </p:nvCxnSpPr>
        <p:spPr>
          <a:xfrm>
            <a:off x="2997476" y="3814971"/>
            <a:ext cx="0" cy="506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ตัวเชื่อมต่อตรง 22">
            <a:extLst>
              <a:ext uri="{FF2B5EF4-FFF2-40B4-BE49-F238E27FC236}">
                <a16:creationId xmlns:a16="http://schemas.microsoft.com/office/drawing/2014/main" id="{DEF2A4F7-31CA-4530-8439-35BC5074D3CB}"/>
              </a:ext>
            </a:extLst>
          </p:cNvPr>
          <p:cNvCxnSpPr/>
          <p:nvPr/>
        </p:nvCxnSpPr>
        <p:spPr>
          <a:xfrm>
            <a:off x="4339258" y="3814971"/>
            <a:ext cx="0" cy="506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ตัวเชื่อมต่อตรง 23">
            <a:extLst>
              <a:ext uri="{FF2B5EF4-FFF2-40B4-BE49-F238E27FC236}">
                <a16:creationId xmlns:a16="http://schemas.microsoft.com/office/drawing/2014/main" id="{2F57D5D2-AC7A-4C27-BA11-46F9B4F34A76}"/>
              </a:ext>
            </a:extLst>
          </p:cNvPr>
          <p:cNvCxnSpPr/>
          <p:nvPr/>
        </p:nvCxnSpPr>
        <p:spPr>
          <a:xfrm>
            <a:off x="5631346" y="3814971"/>
            <a:ext cx="0" cy="506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6672DE1B-8889-4F5C-AD98-BFC884EE664F}"/>
              </a:ext>
            </a:extLst>
          </p:cNvPr>
          <p:cNvCxnSpPr/>
          <p:nvPr/>
        </p:nvCxnSpPr>
        <p:spPr>
          <a:xfrm>
            <a:off x="7072519" y="3814971"/>
            <a:ext cx="0" cy="506896"/>
          </a:xfrm>
          <a:prstGeom prst="line">
            <a:avLst/>
          </a:prstGeom>
        </p:spPr>
        <p:style>
          <a:lnRef idx="1">
            <a:schemeClr val="accent1"/>
          </a:lnRef>
          <a:fillRef idx="0">
            <a:schemeClr val="accent1"/>
          </a:fillRef>
          <a:effectRef idx="0">
            <a:schemeClr val="accent1"/>
          </a:effectRef>
          <a:fontRef idx="minor">
            <a:schemeClr val="tx1"/>
          </a:fontRef>
        </p:style>
      </p:cxnSp>
      <p:sp>
        <p:nvSpPr>
          <p:cNvPr id="26" name="กล่องข้อความ 25">
            <a:extLst>
              <a:ext uri="{FF2B5EF4-FFF2-40B4-BE49-F238E27FC236}">
                <a16:creationId xmlns:a16="http://schemas.microsoft.com/office/drawing/2014/main" id="{A25B17E7-534B-4973-8F5A-F448008AA221}"/>
              </a:ext>
            </a:extLst>
          </p:cNvPr>
          <p:cNvSpPr txBox="1"/>
          <p:nvPr/>
        </p:nvSpPr>
        <p:spPr>
          <a:xfrm>
            <a:off x="1742660" y="4068419"/>
            <a:ext cx="434006" cy="369332"/>
          </a:xfrm>
          <a:prstGeom prst="rect">
            <a:avLst/>
          </a:prstGeom>
          <a:noFill/>
          <a:ln>
            <a:noFill/>
          </a:ln>
        </p:spPr>
        <p:txBody>
          <a:bodyPr wrap="square" rtlCol="0">
            <a:spAutoFit/>
          </a:bodyPr>
          <a:lstStyle/>
          <a:p>
            <a:r>
              <a:rPr lang="en-US" dirty="0">
                <a:latin typeface="Angsana New" panose="02020603050405020304" pitchFamily="18" charset="-34"/>
                <a:cs typeface="Angsana New" panose="02020603050405020304" pitchFamily="18" charset="-34"/>
              </a:rPr>
              <a:t>1</a:t>
            </a:r>
          </a:p>
        </p:txBody>
      </p:sp>
      <p:sp>
        <p:nvSpPr>
          <p:cNvPr id="27" name="กล่องข้อความ 26">
            <a:extLst>
              <a:ext uri="{FF2B5EF4-FFF2-40B4-BE49-F238E27FC236}">
                <a16:creationId xmlns:a16="http://schemas.microsoft.com/office/drawing/2014/main" id="{35359276-09C9-4B73-AA33-482DB702A678}"/>
              </a:ext>
            </a:extLst>
          </p:cNvPr>
          <p:cNvSpPr txBox="1"/>
          <p:nvPr/>
        </p:nvSpPr>
        <p:spPr>
          <a:xfrm>
            <a:off x="3029778" y="4071732"/>
            <a:ext cx="434006" cy="369332"/>
          </a:xfrm>
          <a:prstGeom prst="rect">
            <a:avLst/>
          </a:prstGeom>
          <a:noFill/>
          <a:ln>
            <a:noFill/>
          </a:ln>
        </p:spPr>
        <p:txBody>
          <a:bodyPr wrap="square" rtlCol="0">
            <a:spAutoFit/>
          </a:bodyPr>
          <a:lstStyle/>
          <a:p>
            <a:r>
              <a:rPr lang="en-US" dirty="0">
                <a:latin typeface="Angsana New" panose="02020603050405020304" pitchFamily="18" charset="-34"/>
                <a:cs typeface="Angsana New" panose="02020603050405020304" pitchFamily="18" charset="-34"/>
              </a:rPr>
              <a:t>2</a:t>
            </a:r>
          </a:p>
        </p:txBody>
      </p:sp>
      <p:sp>
        <p:nvSpPr>
          <p:cNvPr id="28" name="กล่องข้อความ 27">
            <a:extLst>
              <a:ext uri="{FF2B5EF4-FFF2-40B4-BE49-F238E27FC236}">
                <a16:creationId xmlns:a16="http://schemas.microsoft.com/office/drawing/2014/main" id="{1DF0368C-711A-4D40-97FF-1028ECF227C8}"/>
              </a:ext>
            </a:extLst>
          </p:cNvPr>
          <p:cNvSpPr txBox="1"/>
          <p:nvPr/>
        </p:nvSpPr>
        <p:spPr>
          <a:xfrm>
            <a:off x="4350854" y="4051823"/>
            <a:ext cx="434006" cy="369332"/>
          </a:xfrm>
          <a:prstGeom prst="rect">
            <a:avLst/>
          </a:prstGeom>
          <a:noFill/>
          <a:ln>
            <a:noFill/>
          </a:ln>
        </p:spPr>
        <p:txBody>
          <a:bodyPr wrap="square" rtlCol="0">
            <a:spAutoFit/>
          </a:bodyPr>
          <a:lstStyle/>
          <a:p>
            <a:r>
              <a:rPr lang="en-US" dirty="0">
                <a:latin typeface="Angsana New" panose="02020603050405020304" pitchFamily="18" charset="-34"/>
                <a:cs typeface="Angsana New" panose="02020603050405020304" pitchFamily="18" charset="-34"/>
              </a:rPr>
              <a:t>3</a:t>
            </a:r>
          </a:p>
        </p:txBody>
      </p:sp>
      <p:sp>
        <p:nvSpPr>
          <p:cNvPr id="29" name="กล่องข้อความ 28">
            <a:extLst>
              <a:ext uri="{FF2B5EF4-FFF2-40B4-BE49-F238E27FC236}">
                <a16:creationId xmlns:a16="http://schemas.microsoft.com/office/drawing/2014/main" id="{2DA74149-AE3E-496B-B0C4-BE37A063109B}"/>
              </a:ext>
            </a:extLst>
          </p:cNvPr>
          <p:cNvSpPr txBox="1"/>
          <p:nvPr/>
        </p:nvSpPr>
        <p:spPr>
          <a:xfrm>
            <a:off x="5659502" y="4051823"/>
            <a:ext cx="434006" cy="369332"/>
          </a:xfrm>
          <a:prstGeom prst="rect">
            <a:avLst/>
          </a:prstGeom>
          <a:noFill/>
          <a:ln>
            <a:noFill/>
          </a:ln>
        </p:spPr>
        <p:txBody>
          <a:bodyPr wrap="square" rtlCol="0">
            <a:spAutoFit/>
          </a:bodyPr>
          <a:lstStyle/>
          <a:p>
            <a:r>
              <a:rPr lang="en-US" dirty="0">
                <a:latin typeface="Angsana New" panose="02020603050405020304" pitchFamily="18" charset="-34"/>
                <a:cs typeface="Angsana New" panose="02020603050405020304" pitchFamily="18" charset="-34"/>
              </a:rPr>
              <a:t>4</a:t>
            </a:r>
          </a:p>
        </p:txBody>
      </p:sp>
      <p:sp>
        <p:nvSpPr>
          <p:cNvPr id="30" name="กล่องข้อความ 29">
            <a:extLst>
              <a:ext uri="{FF2B5EF4-FFF2-40B4-BE49-F238E27FC236}">
                <a16:creationId xmlns:a16="http://schemas.microsoft.com/office/drawing/2014/main" id="{B0033E51-7C57-4271-9D60-4ABB76111581}"/>
              </a:ext>
            </a:extLst>
          </p:cNvPr>
          <p:cNvSpPr txBox="1"/>
          <p:nvPr/>
        </p:nvSpPr>
        <p:spPr>
          <a:xfrm>
            <a:off x="7060933" y="4031945"/>
            <a:ext cx="434006" cy="369332"/>
          </a:xfrm>
          <a:prstGeom prst="rect">
            <a:avLst/>
          </a:prstGeom>
          <a:noFill/>
          <a:ln>
            <a:noFill/>
          </a:ln>
        </p:spPr>
        <p:txBody>
          <a:bodyPr wrap="square" rtlCol="0">
            <a:spAutoFit/>
          </a:bodyPr>
          <a:lstStyle/>
          <a:p>
            <a:r>
              <a:rPr lang="en-US" dirty="0">
                <a:latin typeface="Angsana New" panose="02020603050405020304" pitchFamily="18" charset="-34"/>
                <a:cs typeface="Angsana New" panose="02020603050405020304" pitchFamily="18" charset="-34"/>
              </a:rPr>
              <a:t>5</a:t>
            </a:r>
          </a:p>
        </p:txBody>
      </p:sp>
      <p:sp>
        <p:nvSpPr>
          <p:cNvPr id="31" name="กล่องข้อความ 30">
            <a:extLst>
              <a:ext uri="{FF2B5EF4-FFF2-40B4-BE49-F238E27FC236}">
                <a16:creationId xmlns:a16="http://schemas.microsoft.com/office/drawing/2014/main" id="{41A7A870-1C1A-4609-8EBE-FEB8F30269DF}"/>
              </a:ext>
            </a:extLst>
          </p:cNvPr>
          <p:cNvSpPr txBox="1"/>
          <p:nvPr/>
        </p:nvSpPr>
        <p:spPr>
          <a:xfrm>
            <a:off x="1316499" y="4401277"/>
            <a:ext cx="793488" cy="646331"/>
          </a:xfrm>
          <a:prstGeom prst="rect">
            <a:avLst/>
          </a:prstGeom>
          <a:noFill/>
          <a:ln>
            <a:noFill/>
          </a:ln>
        </p:spPr>
        <p:txBody>
          <a:bodyPr wrap="square" rtlCol="0">
            <a:spAutoFit/>
          </a:bodyPr>
          <a:lstStyle/>
          <a:p>
            <a:r>
              <a:rPr lang="th-TH" dirty="0">
                <a:solidFill>
                  <a:srgbClr val="FF0000"/>
                </a:solidFill>
                <a:latin typeface="Angsana New" panose="02020603050405020304" pitchFamily="18" charset="-34"/>
                <a:cs typeface="Angsana New" panose="02020603050405020304" pitchFamily="18" charset="-34"/>
              </a:rPr>
              <a:t>มีความพอใจมาก</a:t>
            </a:r>
            <a:endParaRPr lang="en-US" dirty="0">
              <a:solidFill>
                <a:srgbClr val="FF0000"/>
              </a:solidFill>
              <a:latin typeface="Angsana New" panose="02020603050405020304" pitchFamily="18" charset="-34"/>
              <a:cs typeface="Angsana New" panose="02020603050405020304" pitchFamily="18" charset="-34"/>
            </a:endParaRPr>
          </a:p>
        </p:txBody>
      </p:sp>
      <p:sp>
        <p:nvSpPr>
          <p:cNvPr id="32" name="กล่องข้อความ 31">
            <a:extLst>
              <a:ext uri="{FF2B5EF4-FFF2-40B4-BE49-F238E27FC236}">
                <a16:creationId xmlns:a16="http://schemas.microsoft.com/office/drawing/2014/main" id="{B057CFDF-B025-4311-9FA0-F6AB1D6853DD}"/>
              </a:ext>
            </a:extLst>
          </p:cNvPr>
          <p:cNvSpPr txBox="1"/>
          <p:nvPr/>
        </p:nvSpPr>
        <p:spPr>
          <a:xfrm>
            <a:off x="2717087" y="4432969"/>
            <a:ext cx="793488" cy="369332"/>
          </a:xfrm>
          <a:prstGeom prst="rect">
            <a:avLst/>
          </a:prstGeom>
          <a:noFill/>
          <a:ln>
            <a:noFill/>
          </a:ln>
        </p:spPr>
        <p:txBody>
          <a:bodyPr wrap="square" rtlCol="0">
            <a:spAutoFit/>
          </a:bodyPr>
          <a:lstStyle/>
          <a:p>
            <a:r>
              <a:rPr lang="th-TH" dirty="0">
                <a:solidFill>
                  <a:srgbClr val="FF0000"/>
                </a:solidFill>
                <a:latin typeface="Angsana New" panose="02020603050405020304" pitchFamily="18" charset="-34"/>
                <a:cs typeface="Angsana New" panose="02020603050405020304" pitchFamily="18" charset="-34"/>
              </a:rPr>
              <a:t>พอใจ</a:t>
            </a:r>
            <a:endParaRPr lang="en-US" dirty="0">
              <a:solidFill>
                <a:srgbClr val="FF0000"/>
              </a:solidFill>
              <a:latin typeface="Angsana New" panose="02020603050405020304" pitchFamily="18" charset="-34"/>
              <a:cs typeface="Angsana New" panose="02020603050405020304" pitchFamily="18" charset="-34"/>
            </a:endParaRPr>
          </a:p>
        </p:txBody>
      </p:sp>
      <p:sp>
        <p:nvSpPr>
          <p:cNvPr id="33" name="กล่องข้อความ 32">
            <a:extLst>
              <a:ext uri="{FF2B5EF4-FFF2-40B4-BE49-F238E27FC236}">
                <a16:creationId xmlns:a16="http://schemas.microsoft.com/office/drawing/2014/main" id="{51816689-975B-449F-BD07-D71BFB633D8F}"/>
              </a:ext>
            </a:extLst>
          </p:cNvPr>
          <p:cNvSpPr txBox="1"/>
          <p:nvPr/>
        </p:nvSpPr>
        <p:spPr>
          <a:xfrm>
            <a:off x="4038163" y="4346467"/>
            <a:ext cx="793488" cy="369332"/>
          </a:xfrm>
          <a:prstGeom prst="rect">
            <a:avLst/>
          </a:prstGeom>
          <a:noFill/>
          <a:ln>
            <a:noFill/>
          </a:ln>
        </p:spPr>
        <p:txBody>
          <a:bodyPr wrap="square" rtlCol="0">
            <a:spAutoFit/>
          </a:bodyPr>
          <a:lstStyle/>
          <a:p>
            <a:r>
              <a:rPr lang="th-TH" dirty="0">
                <a:solidFill>
                  <a:srgbClr val="FF0000"/>
                </a:solidFill>
                <a:latin typeface="Angsana New" panose="02020603050405020304" pitchFamily="18" charset="-34"/>
                <a:cs typeface="Angsana New" panose="02020603050405020304" pitchFamily="18" charset="-34"/>
              </a:rPr>
              <a:t>ปานกลาง</a:t>
            </a:r>
            <a:endParaRPr lang="en-US" dirty="0">
              <a:solidFill>
                <a:srgbClr val="FF0000"/>
              </a:solidFill>
              <a:latin typeface="Angsana New" panose="02020603050405020304" pitchFamily="18" charset="-34"/>
              <a:cs typeface="Angsana New" panose="02020603050405020304" pitchFamily="18" charset="-34"/>
            </a:endParaRPr>
          </a:p>
        </p:txBody>
      </p:sp>
      <p:sp>
        <p:nvSpPr>
          <p:cNvPr id="34" name="กล่องข้อความ 33">
            <a:extLst>
              <a:ext uri="{FF2B5EF4-FFF2-40B4-BE49-F238E27FC236}">
                <a16:creationId xmlns:a16="http://schemas.microsoft.com/office/drawing/2014/main" id="{73907297-DEB9-45EA-A483-E69DD4F2746D}"/>
              </a:ext>
            </a:extLst>
          </p:cNvPr>
          <p:cNvSpPr txBox="1"/>
          <p:nvPr/>
        </p:nvSpPr>
        <p:spPr>
          <a:xfrm>
            <a:off x="5419699" y="4335370"/>
            <a:ext cx="890801" cy="369332"/>
          </a:xfrm>
          <a:prstGeom prst="rect">
            <a:avLst/>
          </a:prstGeom>
          <a:noFill/>
          <a:ln>
            <a:noFill/>
          </a:ln>
        </p:spPr>
        <p:txBody>
          <a:bodyPr wrap="square" rtlCol="0">
            <a:spAutoFit/>
          </a:bodyPr>
          <a:lstStyle/>
          <a:p>
            <a:r>
              <a:rPr lang="th-TH" dirty="0">
                <a:solidFill>
                  <a:srgbClr val="FF0000"/>
                </a:solidFill>
                <a:latin typeface="Angsana New" panose="02020603050405020304" pitchFamily="18" charset="-34"/>
                <a:cs typeface="Angsana New" panose="02020603050405020304" pitchFamily="18" charset="-34"/>
              </a:rPr>
              <a:t>ไม่พึงพอใจ</a:t>
            </a:r>
            <a:endParaRPr lang="en-US" dirty="0">
              <a:solidFill>
                <a:srgbClr val="FF0000"/>
              </a:solidFill>
              <a:latin typeface="Angsana New" panose="02020603050405020304" pitchFamily="18" charset="-34"/>
              <a:cs typeface="Angsana New" panose="02020603050405020304" pitchFamily="18" charset="-34"/>
            </a:endParaRPr>
          </a:p>
        </p:txBody>
      </p:sp>
      <p:sp>
        <p:nvSpPr>
          <p:cNvPr id="35" name="กล่องข้อความ 34">
            <a:extLst>
              <a:ext uri="{FF2B5EF4-FFF2-40B4-BE49-F238E27FC236}">
                <a16:creationId xmlns:a16="http://schemas.microsoft.com/office/drawing/2014/main" id="{635A31D1-E98F-4CE2-B966-B3AE7854C62F}"/>
              </a:ext>
            </a:extLst>
          </p:cNvPr>
          <p:cNvSpPr txBox="1"/>
          <p:nvPr/>
        </p:nvSpPr>
        <p:spPr>
          <a:xfrm>
            <a:off x="6739741" y="4328744"/>
            <a:ext cx="890801" cy="646331"/>
          </a:xfrm>
          <a:prstGeom prst="rect">
            <a:avLst/>
          </a:prstGeom>
          <a:noFill/>
          <a:ln>
            <a:noFill/>
          </a:ln>
        </p:spPr>
        <p:txBody>
          <a:bodyPr wrap="square" rtlCol="0">
            <a:spAutoFit/>
          </a:bodyPr>
          <a:lstStyle/>
          <a:p>
            <a:r>
              <a:rPr lang="th-TH" dirty="0">
                <a:solidFill>
                  <a:srgbClr val="FF0000"/>
                </a:solidFill>
                <a:latin typeface="Angsana New" panose="02020603050405020304" pitchFamily="18" charset="-34"/>
                <a:cs typeface="Angsana New" panose="02020603050405020304" pitchFamily="18" charset="-34"/>
              </a:rPr>
              <a:t>ไม่พึงพออย่างยิ่ง</a:t>
            </a:r>
            <a:endParaRPr lang="en-US"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686657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71786BFB-F522-4A12-B36F-FE3815431AA0}"/>
              </a:ext>
            </a:extLst>
          </p:cNvPr>
          <p:cNvSpPr>
            <a:spLocks noGrp="1"/>
          </p:cNvSpPr>
          <p:nvPr>
            <p:ph idx="1"/>
          </p:nvPr>
        </p:nvSpPr>
        <p:spPr>
          <a:xfrm>
            <a:off x="838200" y="980799"/>
            <a:ext cx="10515600" cy="4351338"/>
          </a:xfrm>
        </p:spPr>
        <p:txBody>
          <a:bodyPr>
            <a:normAutofit fontScale="92500"/>
          </a:bodyPr>
          <a:lstStyle/>
          <a:p>
            <a:pPr marL="0" indent="0">
              <a:buNone/>
            </a:pPr>
            <a:r>
              <a:rPr lang="en-US" dirty="0">
                <a:latin typeface="Angsana New" panose="02020603050405020304" pitchFamily="18" charset="-34"/>
                <a:cs typeface="Angsana New" panose="02020603050405020304" pitchFamily="18" charset="-34"/>
              </a:rPr>
              <a:t>4</a:t>
            </a:r>
            <a:r>
              <a:rPr lang="th-TH" dirty="0">
                <a:latin typeface="Angsana New" panose="02020603050405020304" pitchFamily="18" charset="-34"/>
                <a:cs typeface="Angsana New" panose="02020603050405020304" pitchFamily="18" charset="-34"/>
              </a:rPr>
              <a:t>) ลักษณะของการตั้งคำถาม คำถามที่ดีควรมีลักษณะดังต่อไปนี้</a:t>
            </a:r>
          </a:p>
          <a:p>
            <a:pPr marL="0" indent="347663">
              <a:buNone/>
            </a:pPr>
            <a:r>
              <a:rPr lang="en-US" dirty="0">
                <a:latin typeface="Angsana New" panose="02020603050405020304" pitchFamily="18" charset="-34"/>
                <a:cs typeface="Angsana New" panose="02020603050405020304" pitchFamily="18" charset="-34"/>
              </a:rPr>
              <a:t>4.1</a:t>
            </a:r>
            <a:r>
              <a:rPr lang="th-TH" dirty="0">
                <a:latin typeface="Angsana New" panose="02020603050405020304" pitchFamily="18" charset="-34"/>
                <a:cs typeface="Angsana New" panose="02020603050405020304" pitchFamily="18" charset="-34"/>
              </a:rPr>
              <a:t>) ใช้ข้อความสั้น กะทัดรัด ได้ใจความ ตรงประเด็นที่ผู้วิจัยต้องการทราบจากกลุ่มตัวอย่าง</a:t>
            </a:r>
          </a:p>
          <a:p>
            <a:pPr marL="0" indent="347663">
              <a:buNone/>
            </a:pPr>
            <a:r>
              <a:rPr lang="en-US" dirty="0">
                <a:latin typeface="Angsana New" panose="02020603050405020304" pitchFamily="18" charset="-34"/>
                <a:cs typeface="Angsana New" panose="02020603050405020304" pitchFamily="18" charset="-34"/>
              </a:rPr>
              <a:t>4.2</a:t>
            </a:r>
            <a:r>
              <a:rPr lang="th-TH" dirty="0">
                <a:latin typeface="Angsana New" panose="02020603050405020304" pitchFamily="18" charset="-34"/>
                <a:cs typeface="Angsana New" panose="02020603050405020304" pitchFamily="18" charset="-34"/>
              </a:rPr>
              <a:t>) เรียงลำดับคำถามจากง่ายไปหายาก เพื่อให้ผู้ตอบแบบสอบถามสามารถเรียบเรียงลำดับความคิด และวิจารณญาณในการตอบ คำถามสำคัญควรอยู่ในส่วนกลางของแบบสอบถาม เพื่อป้องกันมิให้ผู้ตอบเกิดความเบื่อหน่ายในการตอบ</a:t>
            </a:r>
          </a:p>
          <a:p>
            <a:pPr marL="0" indent="347663">
              <a:buNone/>
            </a:pPr>
            <a:r>
              <a:rPr lang="en-US" dirty="0">
                <a:latin typeface="Angsana New" panose="02020603050405020304" pitchFamily="18" charset="-34"/>
                <a:cs typeface="Angsana New" panose="02020603050405020304" pitchFamily="18" charset="-34"/>
              </a:rPr>
              <a:t>4.3</a:t>
            </a:r>
            <a:r>
              <a:rPr lang="th-TH" dirty="0">
                <a:latin typeface="Angsana New" panose="02020603050405020304" pitchFamily="18" charset="-34"/>
                <a:cs typeface="Angsana New" panose="02020603050405020304" pitchFamily="18" charset="-34"/>
              </a:rPr>
              <a:t>) หลีกเลี่ยงการใช้ภาษาที่คลุมเครือ ไม่ชัดเจน หรือมีคำถามซ้ำซ้อน เช่น ท่านไม่เห็นด้วยกับการกระทำในข้อใดที่คิดว่าไม่ถูกต้อง ท่านซื้อสินค้าแบรนด์เนมเป็นประจำเดือนละดี่ครั้ง ท่านเดินทางไปต่างประเทศเป็นประจำทุกปี เป็นต้น</a:t>
            </a:r>
          </a:p>
          <a:p>
            <a:pPr marL="0" indent="347663">
              <a:buNone/>
            </a:pPr>
            <a:r>
              <a:rPr lang="en-US" dirty="0">
                <a:latin typeface="Angsana New" panose="02020603050405020304" pitchFamily="18" charset="-34"/>
                <a:cs typeface="Angsana New" panose="02020603050405020304" pitchFamily="18" charset="-34"/>
              </a:rPr>
              <a:t>4.4</a:t>
            </a:r>
            <a:r>
              <a:rPr lang="th-TH" dirty="0">
                <a:latin typeface="Angsana New" panose="02020603050405020304" pitchFamily="18" charset="-34"/>
                <a:cs typeface="Angsana New" panose="02020603050405020304" pitchFamily="18" charset="-34"/>
              </a:rPr>
              <a:t> ) หลีกเลี่ยงคำถามนำ หรือคำตอบที่ทำให้ผู้ตอบเกิดความลังเลในการตอบ หรือไม่สบายใจที่จะให้ข้อมูลที่เป็นจริง เช่น ท่านชอบดูรายการอะไรของช่อง </a:t>
            </a: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a:t>
            </a:r>
            <a:r>
              <a:rPr lang="th-TH" dirty="0" err="1">
                <a:latin typeface="Angsana New" panose="02020603050405020304" pitchFamily="18" charset="-34"/>
                <a:cs typeface="Angsana New" panose="02020603050405020304" pitchFamily="18" charset="-34"/>
              </a:rPr>
              <a:t>อส</a:t>
            </a:r>
            <a:r>
              <a:rPr lang="th-TH" dirty="0">
                <a:latin typeface="Angsana New" panose="02020603050405020304" pitchFamily="18" charset="-34"/>
                <a:cs typeface="Angsana New" panose="02020603050405020304" pitchFamily="18" charset="-34"/>
              </a:rPr>
              <a:t>มท. ท่านอาศัยอยู่ในบ้านพักประเภทใด  ท่านใช้รถยนต์ประเภทใด  ท่านมีหนี้กับกองทุนกู้ยืมเพื่อการศึกษา (</a:t>
            </a:r>
            <a:r>
              <a:rPr lang="th-TH" dirty="0" err="1">
                <a:latin typeface="Angsana New" panose="02020603050405020304" pitchFamily="18" charset="-34"/>
                <a:cs typeface="Angsana New" panose="02020603050405020304" pitchFamily="18" charset="-34"/>
              </a:rPr>
              <a:t>กย</a:t>
            </a:r>
            <a:r>
              <a:rPr lang="th-TH" dirty="0">
                <a:latin typeface="Angsana New" panose="02020603050405020304" pitchFamily="18" charset="-34"/>
                <a:cs typeface="Angsana New" panose="02020603050405020304" pitchFamily="18" charset="-34"/>
              </a:rPr>
              <a:t>ศ.) หรือไม่ </a:t>
            </a:r>
          </a:p>
          <a:p>
            <a:pPr marL="0" indent="0">
              <a:buNone/>
            </a:pPr>
            <a:endParaRPr lang="en-US"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5061746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ED717E62-591D-40C6-BCC9-F150298F9FDB}"/>
              </a:ext>
            </a:extLst>
          </p:cNvPr>
          <p:cNvSpPr>
            <a:spLocks noGrp="1"/>
          </p:cNvSpPr>
          <p:nvPr>
            <p:ph idx="1"/>
          </p:nvPr>
        </p:nvSpPr>
        <p:spPr>
          <a:xfrm>
            <a:off x="838200" y="944217"/>
            <a:ext cx="10515600" cy="5232746"/>
          </a:xfrm>
        </p:spPr>
        <p:txBody>
          <a:bodyPr/>
          <a:lstStyle/>
          <a:p>
            <a:pPr marL="0" indent="0">
              <a:buNone/>
            </a:pPr>
            <a:r>
              <a:rPr lang="en-US" dirty="0">
                <a:latin typeface="Angsana New" panose="02020603050405020304" pitchFamily="18" charset="-34"/>
                <a:cs typeface="Angsana New" panose="02020603050405020304" pitchFamily="18" charset="-34"/>
              </a:rPr>
              <a:t>5.</a:t>
            </a:r>
            <a:r>
              <a:rPr lang="th-TH" dirty="0">
                <a:latin typeface="Angsana New" panose="02020603050405020304" pitchFamily="18" charset="-34"/>
                <a:cs typeface="Angsana New" panose="02020603050405020304" pitchFamily="18" charset="-34"/>
              </a:rPr>
              <a:t> ขั้นตอนการตรวจสอบคุณภาพของแบบสอบถาม</a:t>
            </a:r>
          </a:p>
          <a:p>
            <a:pPr marL="0" indent="228600">
              <a:buNone/>
            </a:pPr>
            <a:r>
              <a:rPr lang="th-TH" dirty="0">
                <a:latin typeface="Angsana New" panose="02020603050405020304" pitchFamily="18" charset="-34"/>
                <a:cs typeface="Angsana New" panose="02020603050405020304" pitchFamily="18" charset="-34"/>
              </a:rPr>
              <a:t>เมื่ออกแบบโครงร่าง และคำถามเสร็จเรียบร้อยแล้ว ผู้วิจัยจะต้องนำแบบสอบถามไปให้ผู้ทรงคุณวุฒิตรวจสอบคุณภาพของคำถามว่ามีเนื้อหาครอบคลุมประเด็นการวิจัยเพียงพอแล้วหรือยัง มีทฤษฎีที่สามารถรองรับความถูกต้องของเนื้อหาหรือไม่ จากนั้นจึงนำแบบสอบถามไปทดลองใช้ (</a:t>
            </a:r>
            <a:r>
              <a:rPr lang="en-US" dirty="0">
                <a:latin typeface="Angsana New" panose="02020603050405020304" pitchFamily="18" charset="-34"/>
                <a:cs typeface="Angsana New" panose="02020603050405020304" pitchFamily="18" charset="-34"/>
              </a:rPr>
              <a:t>Try Out)</a:t>
            </a:r>
            <a:r>
              <a:rPr lang="th-TH" dirty="0">
                <a:latin typeface="Angsana New" panose="02020603050405020304" pitchFamily="18" charset="-34"/>
                <a:cs typeface="Angsana New" panose="02020603050405020304" pitchFamily="18" charset="-34"/>
              </a:rPr>
              <a:t> กับกลุ่มทดลองที่มีคุณสมบัติใกล้เคียงกับกลุ่มตัวอย่างของการวิจัย เช่น แบบสอบถามความคิดเห็นของลูกค้าที่ใช้บริการสินเชื่อธุรกิจขนาดกลางและขนาดย่อม (</a:t>
            </a:r>
            <a:r>
              <a:rPr lang="en-US" dirty="0">
                <a:latin typeface="Angsana New" panose="02020603050405020304" pitchFamily="18" charset="-34"/>
                <a:cs typeface="Angsana New" panose="02020603050405020304" pitchFamily="18" charset="-34"/>
              </a:rPr>
              <a:t>SMEs)</a:t>
            </a:r>
            <a:r>
              <a:rPr lang="th-TH" dirty="0">
                <a:latin typeface="Angsana New" panose="02020603050405020304" pitchFamily="18" charset="-34"/>
                <a:cs typeface="Angsana New" panose="02020603050405020304" pitchFamily="18" charset="-34"/>
              </a:rPr>
              <a:t> ของธนาคาร กลุ่มตัวอย่างของการวิจัย คือ ผู้ประกอบการรายย่อย เจ้าของธุรกิจที่มาใช้บริการสินเชื่อธุรกิจขนาดกลางและขนาดย่อม (</a:t>
            </a:r>
            <a:r>
              <a:rPr lang="en-US" dirty="0">
                <a:latin typeface="Angsana New" panose="02020603050405020304" pitchFamily="18" charset="-34"/>
                <a:cs typeface="Angsana New" panose="02020603050405020304" pitchFamily="18" charset="-34"/>
              </a:rPr>
              <a:t>SMEs)</a:t>
            </a:r>
            <a:r>
              <a:rPr lang="th-TH" dirty="0">
                <a:latin typeface="Angsana New" panose="02020603050405020304" pitchFamily="18" charset="-34"/>
                <a:cs typeface="Angsana New" panose="02020603050405020304" pitchFamily="18" charset="-34"/>
              </a:rPr>
              <a:t> ของธนาคาร  ดังนั้นกลุ่มทดลองที่มีคุณสมบัติใกล้เคียงกับกลุ่มตัวอย่าง คือ กลุ่มลูกค้าที่มาใช้บริการสินเชื่อส่วนบุคคลทั่วไปของธนาคาร ผู้วิจัยสามารถเลือกกลุ่มทดลองประมาณ </a:t>
            </a:r>
            <a:r>
              <a:rPr lang="en-US" dirty="0">
                <a:latin typeface="Angsana New" panose="02020603050405020304" pitchFamily="18" charset="-34"/>
                <a:cs typeface="Angsana New" panose="02020603050405020304" pitchFamily="18" charset="-34"/>
              </a:rPr>
              <a:t>20-50 </a:t>
            </a:r>
            <a:r>
              <a:rPr lang="th-TH" dirty="0">
                <a:latin typeface="Angsana New" panose="02020603050405020304" pitchFamily="18" charset="-34"/>
                <a:cs typeface="Angsana New" panose="02020603050405020304" pitchFamily="18" charset="-34"/>
              </a:rPr>
              <a:t>คน เพื่อทดสอบความเที่ยงของแบบสอบถาม ตามเทคนิคการทดสอบเครื่องมือวิจัย</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98474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B14C1478-A626-481F-A7AC-9E9A85255D3D}"/>
              </a:ext>
            </a:extLst>
          </p:cNvPr>
          <p:cNvSpPr>
            <a:spLocks noGrp="1"/>
          </p:cNvSpPr>
          <p:nvPr>
            <p:ph idx="1"/>
          </p:nvPr>
        </p:nvSpPr>
        <p:spPr/>
        <p:txBody>
          <a:bodyPr/>
          <a:lstStyle/>
          <a:p>
            <a:pPr marL="0" indent="0">
              <a:buNone/>
            </a:pPr>
            <a:r>
              <a:rPr lang="en-US" dirty="0">
                <a:latin typeface="Angsana New" panose="02020603050405020304" pitchFamily="18" charset="-34"/>
                <a:cs typeface="Angsana New" panose="02020603050405020304" pitchFamily="18" charset="-34"/>
              </a:rPr>
              <a:t>6.</a:t>
            </a:r>
            <a:r>
              <a:rPr lang="th-TH" dirty="0">
                <a:latin typeface="Angsana New" panose="02020603050405020304" pitchFamily="18" charset="-34"/>
                <a:cs typeface="Angsana New" panose="02020603050405020304" pitchFamily="18" charset="-34"/>
              </a:rPr>
              <a:t> ขั้นตอนการจัดพิมพ์แบบสอบถามฉบับสมบูรณ์</a:t>
            </a:r>
          </a:p>
          <a:p>
            <a:pPr marL="0" indent="288925">
              <a:buNone/>
            </a:pPr>
            <a:r>
              <a:rPr lang="th-TH" dirty="0">
                <a:latin typeface="Angsana New" panose="02020603050405020304" pitchFamily="18" charset="-34"/>
                <a:cs typeface="Angsana New" panose="02020603050405020304" pitchFamily="18" charset="-34"/>
              </a:rPr>
              <a:t>เมื่อเสร็จสิ้นขั้นตอนการทดสอบความเที่ยงตรงของแบบสอบถาม ขั้นตอนสุดท้าย คือ การจัดหมวดหมู่ของคำถามให้สวยงาม ง่ายต่อการอ่าน และการวิเคราะห์ข้อมูล แบบสอบถามควรมีตัวหนังสือขนาดพอดี ไม่เล็ก หรือใหญ่จนเกินไป ตัวหนังสือสวยงาม มีหัวข้อชี้แจงรายละเอียดอย่างชัดเจน ง่ายต่อการอ่าน และ</a:t>
            </a:r>
            <a:r>
              <a:rPr lang="th-TH" dirty="0" err="1">
                <a:latin typeface="Angsana New" panose="02020603050405020304" pitchFamily="18" charset="-34"/>
                <a:cs typeface="Angsana New" panose="02020603050405020304" pitchFamily="18" charset="-34"/>
              </a:rPr>
              <a:t>การทำ</a:t>
            </a:r>
            <a:r>
              <a:rPr lang="th-TH" dirty="0">
                <a:latin typeface="Angsana New" panose="02020603050405020304" pitchFamily="18" charset="-34"/>
                <a:cs typeface="Angsana New" panose="02020603050405020304" pitchFamily="18" charset="-34"/>
              </a:rPr>
              <a:t>ความเข้าใจ ที่สำคัญจะต้องมีความยาวที่เหมาะสม ไม่รบกวนเวลาของผู้ตอบแบบสอบถามมากเกินความจำเป็น ซึ่งอาจทำให้ผู้ตอบเกิดความเบื่อหน่าย ไม่อยากตอบ ทำให้ข้อมูลที่ได้บิดเบือนไปจากความจริง </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2082375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9C11DB3-0E73-48D7-A16C-267D847F7865}"/>
              </a:ext>
            </a:extLst>
          </p:cNvPr>
          <p:cNvSpPr>
            <a:spLocks noGrp="1"/>
          </p:cNvSpPr>
          <p:nvPr>
            <p:ph type="title"/>
          </p:nvPr>
        </p:nvSpPr>
        <p:spPr>
          <a:xfrm>
            <a:off x="590550" y="222250"/>
            <a:ext cx="10515600" cy="1325563"/>
          </a:xfrm>
        </p:spPr>
        <p:txBody>
          <a:bodyPr>
            <a:normAutofit/>
          </a:bodyPr>
          <a:lstStyle/>
          <a:p>
            <a:r>
              <a:rPr lang="th-TH" sz="2800" dirty="0">
                <a:latin typeface="Angsana New" panose="02020603050405020304" pitchFamily="18" charset="-34"/>
                <a:cs typeface="Angsana New" panose="02020603050405020304" pitchFamily="18" charset="-34"/>
              </a:rPr>
              <a:t>ตัวอย่าง </a:t>
            </a:r>
            <a:br>
              <a:rPr lang="th-TH" sz="2800" dirty="0">
                <a:solidFill>
                  <a:srgbClr val="FF0000"/>
                </a:solidFill>
                <a:latin typeface="Angsana New" panose="02020603050405020304" pitchFamily="18" charset="-34"/>
                <a:cs typeface="Angsana New" panose="02020603050405020304" pitchFamily="18" charset="-34"/>
              </a:rPr>
            </a:br>
            <a:r>
              <a:rPr lang="th-TH" sz="2400" b="1" dirty="0">
                <a:solidFill>
                  <a:srgbClr val="FF0000"/>
                </a:solidFill>
                <a:latin typeface="Angsana New" panose="02020603050405020304" pitchFamily="18" charset="-34"/>
                <a:cs typeface="Angsana New" panose="02020603050405020304" pitchFamily="18" charset="-34"/>
              </a:rPr>
              <a:t>(ส่วนที่ </a:t>
            </a:r>
            <a:r>
              <a:rPr lang="en-US" sz="2400" b="1" dirty="0">
                <a:solidFill>
                  <a:srgbClr val="FF0000"/>
                </a:solidFill>
                <a:latin typeface="Angsana New" panose="02020603050405020304" pitchFamily="18" charset="-34"/>
                <a:cs typeface="Angsana New" panose="02020603050405020304" pitchFamily="18" charset="-34"/>
              </a:rPr>
              <a:t>1)</a:t>
            </a:r>
            <a:r>
              <a:rPr lang="th-TH" sz="2400" b="1" dirty="0">
                <a:solidFill>
                  <a:srgbClr val="FF0000"/>
                </a:solidFill>
                <a:latin typeface="Angsana New" panose="02020603050405020304" pitchFamily="18" charset="-34"/>
                <a:cs typeface="Angsana New" panose="02020603050405020304" pitchFamily="18" charset="-34"/>
              </a:rPr>
              <a:t> แบบสอบถามพฤติกรรมการใช้สินค้าแบรด</a:t>
            </a:r>
            <a:r>
              <a:rPr lang="th-TH" sz="2400" b="1" dirty="0" err="1">
                <a:solidFill>
                  <a:srgbClr val="FF0000"/>
                </a:solidFill>
                <a:latin typeface="Angsana New" panose="02020603050405020304" pitchFamily="18" charset="-34"/>
                <a:cs typeface="Angsana New" panose="02020603050405020304" pitchFamily="18" charset="-34"/>
              </a:rPr>
              <a:t>์เ</a:t>
            </a:r>
            <a:r>
              <a:rPr lang="th-TH" sz="2400" b="1" dirty="0">
                <a:solidFill>
                  <a:srgbClr val="FF0000"/>
                </a:solidFill>
                <a:latin typeface="Angsana New" panose="02020603050405020304" pitchFamily="18" charset="-34"/>
                <a:cs typeface="Angsana New" panose="02020603050405020304" pitchFamily="18" charset="-34"/>
              </a:rPr>
              <a:t>นมของนักศึกษามหาวิทยาลัยเอกชน </a:t>
            </a:r>
            <a:endParaRPr lang="en-US" sz="2400" b="1" dirty="0">
              <a:solidFill>
                <a:srgbClr val="FF0000"/>
              </a:solidFill>
              <a:latin typeface="Angsana New" panose="02020603050405020304" pitchFamily="18" charset="-34"/>
              <a:cs typeface="Angsana New" panose="02020603050405020304" pitchFamily="18" charset="-34"/>
            </a:endParaRPr>
          </a:p>
        </p:txBody>
      </p:sp>
      <p:sp>
        <p:nvSpPr>
          <p:cNvPr id="4" name="กล่องข้อความ 3">
            <a:extLst>
              <a:ext uri="{FF2B5EF4-FFF2-40B4-BE49-F238E27FC236}">
                <a16:creationId xmlns:a16="http://schemas.microsoft.com/office/drawing/2014/main" id="{681A40B2-07D2-4274-A442-ABF9D4B0FEEA}"/>
              </a:ext>
            </a:extLst>
          </p:cNvPr>
          <p:cNvSpPr txBox="1"/>
          <p:nvPr/>
        </p:nvSpPr>
        <p:spPr>
          <a:xfrm>
            <a:off x="695739" y="1443841"/>
            <a:ext cx="6251713" cy="5355312"/>
          </a:xfrm>
          <a:prstGeom prst="rect">
            <a:avLst/>
          </a:prstGeom>
          <a:noFill/>
        </p:spPr>
        <p:txBody>
          <a:bodyPr wrap="square" rtlCol="0">
            <a:spAutoFit/>
          </a:bodyPr>
          <a:lstStyle/>
          <a:p>
            <a:pPr algn="ctr"/>
            <a:r>
              <a:rPr lang="th-TH" b="1" dirty="0">
                <a:solidFill>
                  <a:srgbClr val="FF0000"/>
                </a:solidFill>
                <a:latin typeface="Angsana New" panose="02020603050405020304" pitchFamily="18" charset="-34"/>
                <a:cs typeface="Angsana New" panose="02020603050405020304" pitchFamily="18" charset="-34"/>
              </a:rPr>
              <a:t>การศึกษาพฤติกรรมการใช้สินค้า</a:t>
            </a:r>
            <a:r>
              <a:rPr lang="th-TH" b="1" dirty="0" err="1">
                <a:solidFill>
                  <a:srgbClr val="FF0000"/>
                </a:solidFill>
                <a:latin typeface="Angsana New" panose="02020603050405020304" pitchFamily="18" charset="-34"/>
                <a:cs typeface="Angsana New" panose="02020603050405020304" pitchFamily="18" charset="-34"/>
              </a:rPr>
              <a:t>แบรนด์เนม</a:t>
            </a:r>
            <a:r>
              <a:rPr lang="th-TH" b="1" dirty="0">
                <a:solidFill>
                  <a:srgbClr val="FF0000"/>
                </a:solidFill>
                <a:latin typeface="Angsana New" panose="02020603050405020304" pitchFamily="18" charset="-34"/>
                <a:cs typeface="Angsana New" panose="02020603050405020304" pitchFamily="18" charset="-34"/>
              </a:rPr>
              <a:t>ของนักศึกษามหาวิทยาลัยเอกชนในประเทศไทย</a:t>
            </a:r>
          </a:p>
          <a:p>
            <a:endParaRPr lang="th-TH" dirty="0">
              <a:solidFill>
                <a:srgbClr val="FF0000"/>
              </a:solidFill>
              <a:latin typeface="Angsana New" panose="02020603050405020304" pitchFamily="18" charset="-34"/>
              <a:cs typeface="Angsana New" panose="02020603050405020304" pitchFamily="18" charset="-34"/>
            </a:endParaRPr>
          </a:p>
          <a:p>
            <a:pPr marL="685800" indent="-685800"/>
            <a:r>
              <a:rPr lang="th-TH" b="1" dirty="0">
                <a:solidFill>
                  <a:srgbClr val="FF0000"/>
                </a:solidFill>
                <a:latin typeface="Angsana New" panose="02020603050405020304" pitchFamily="18" charset="-34"/>
                <a:cs typeface="Angsana New" panose="02020603050405020304" pitchFamily="18" charset="-34"/>
              </a:rPr>
              <a:t>คำชี้แจง</a:t>
            </a:r>
            <a:r>
              <a:rPr lang="th-TH" dirty="0">
                <a:solidFill>
                  <a:srgbClr val="FF0000"/>
                </a:solidFill>
                <a:latin typeface="Angsana New" panose="02020603050405020304" pitchFamily="18" charset="-34"/>
                <a:cs typeface="Angsana New" panose="02020603050405020304" pitchFamily="18" charset="-34"/>
              </a:rPr>
              <a:t> </a:t>
            </a:r>
            <a:r>
              <a:rPr lang="en-US" dirty="0">
                <a:solidFill>
                  <a:srgbClr val="FF0000"/>
                </a:solidFill>
                <a:latin typeface="Angsana New" panose="02020603050405020304" pitchFamily="18" charset="-34"/>
                <a:cs typeface="Angsana New" panose="02020603050405020304" pitchFamily="18" charset="-34"/>
              </a:rPr>
              <a:t>:</a:t>
            </a:r>
            <a:r>
              <a:rPr lang="th-TH" dirty="0">
                <a:solidFill>
                  <a:srgbClr val="FF0000"/>
                </a:solidFill>
                <a:latin typeface="Angsana New" panose="02020603050405020304" pitchFamily="18" charset="-34"/>
                <a:cs typeface="Angsana New" panose="02020603050405020304" pitchFamily="18" charset="-34"/>
              </a:rPr>
              <a:t> - แบบสอบถามนี้ประกอบด้วยคำถาม </a:t>
            </a:r>
            <a:r>
              <a:rPr lang="en-US" dirty="0">
                <a:solidFill>
                  <a:srgbClr val="FF0000"/>
                </a:solidFill>
                <a:latin typeface="Angsana New" panose="02020603050405020304" pitchFamily="18" charset="-34"/>
                <a:cs typeface="Angsana New" panose="02020603050405020304" pitchFamily="18" charset="-34"/>
              </a:rPr>
              <a:t>3</a:t>
            </a:r>
            <a:r>
              <a:rPr lang="th-TH" dirty="0">
                <a:solidFill>
                  <a:srgbClr val="FF0000"/>
                </a:solidFill>
                <a:latin typeface="Angsana New" panose="02020603050405020304" pitchFamily="18" charset="-34"/>
                <a:cs typeface="Angsana New" panose="02020603050405020304" pitchFamily="18" charset="-34"/>
              </a:rPr>
              <a:t> ส่วน คือ </a:t>
            </a:r>
            <a:r>
              <a:rPr lang="en-US" dirty="0">
                <a:solidFill>
                  <a:srgbClr val="FF0000"/>
                </a:solidFill>
                <a:latin typeface="Angsana New" panose="02020603050405020304" pitchFamily="18" charset="-34"/>
                <a:cs typeface="Angsana New" panose="02020603050405020304" pitchFamily="18" charset="-34"/>
              </a:rPr>
              <a:t>1)</a:t>
            </a:r>
            <a:r>
              <a:rPr lang="th-TH" dirty="0">
                <a:solidFill>
                  <a:srgbClr val="FF0000"/>
                </a:solidFill>
                <a:latin typeface="Angsana New" panose="02020603050405020304" pitchFamily="18" charset="-34"/>
                <a:cs typeface="Angsana New" panose="02020603050405020304" pitchFamily="18" charset="-34"/>
              </a:rPr>
              <a:t> ข้อมูลส่วนตัว  </a:t>
            </a:r>
            <a:r>
              <a:rPr lang="en-US" dirty="0">
                <a:solidFill>
                  <a:srgbClr val="FF0000"/>
                </a:solidFill>
                <a:latin typeface="Angsana New" panose="02020603050405020304" pitchFamily="18" charset="-34"/>
                <a:cs typeface="Angsana New" panose="02020603050405020304" pitchFamily="18" charset="-34"/>
              </a:rPr>
              <a:t>2)</a:t>
            </a:r>
            <a:r>
              <a:rPr lang="th-TH" dirty="0">
                <a:solidFill>
                  <a:srgbClr val="FF0000"/>
                </a:solidFill>
                <a:latin typeface="Angsana New" panose="02020603050405020304" pitchFamily="18" charset="-34"/>
                <a:cs typeface="Angsana New" panose="02020603050405020304" pitchFamily="18" charset="-34"/>
              </a:rPr>
              <a:t> การแสดงความคิดเห็น  และ </a:t>
            </a:r>
            <a:r>
              <a:rPr lang="en-US" dirty="0">
                <a:solidFill>
                  <a:srgbClr val="FF0000"/>
                </a:solidFill>
                <a:latin typeface="Angsana New" panose="02020603050405020304" pitchFamily="18" charset="-34"/>
                <a:cs typeface="Angsana New" panose="02020603050405020304" pitchFamily="18" charset="-34"/>
              </a:rPr>
              <a:t>3)</a:t>
            </a:r>
            <a:r>
              <a:rPr lang="th-TH" dirty="0">
                <a:solidFill>
                  <a:srgbClr val="FF0000"/>
                </a:solidFill>
                <a:latin typeface="Angsana New" panose="02020603050405020304" pitchFamily="18" charset="-34"/>
                <a:cs typeface="Angsana New" panose="02020603050405020304" pitchFamily="18" charset="-34"/>
              </a:rPr>
              <a:t> การเสนอแนะแนวทางการแก้ไข</a:t>
            </a:r>
          </a:p>
          <a:p>
            <a:pPr marL="685800" indent="-109538"/>
            <a:r>
              <a:rPr lang="th-TH" dirty="0">
                <a:solidFill>
                  <a:srgbClr val="FF0000"/>
                </a:solidFill>
                <a:latin typeface="Angsana New" panose="02020603050405020304" pitchFamily="18" charset="-34"/>
                <a:cs typeface="Angsana New" panose="02020603050405020304" pitchFamily="18" charset="-34"/>
              </a:rPr>
              <a:t>- โปรดกาเครื่องหมาย </a:t>
            </a:r>
            <a:r>
              <a:rPr lang="th-TH" dirty="0">
                <a:solidFill>
                  <a:srgbClr val="FF0000"/>
                </a:solidFill>
                <a:latin typeface="Angsana New" panose="02020603050405020304" pitchFamily="18" charset="-34"/>
                <a:cs typeface="Angsana New" panose="02020603050405020304" pitchFamily="18" charset="-34"/>
                <a:sym typeface="Wingdings" panose="05000000000000000000" pitchFamily="2" charset="2"/>
              </a:rPr>
              <a:t>ลงในช่อง </a:t>
            </a:r>
            <a:r>
              <a:rPr lang="th-TH" dirty="0">
                <a:solidFill>
                  <a:srgbClr val="FF0000"/>
                </a:solidFill>
                <a:latin typeface="Angsana New" panose="02020603050405020304" pitchFamily="18" charset="-34"/>
                <a:cs typeface="Angsana New" panose="02020603050405020304" pitchFamily="18" charset="-34"/>
                <a:sym typeface="Symbol" panose="05050102010706020507" pitchFamily="18" charset="2"/>
              </a:rPr>
              <a:t> ที่ตรงกับข้อเท็จจริง หรือตรงกับความคิดเห็นของท่าน และเติมรายละเอียดที่ท่านต้องการในข้อเสนอแนะ</a:t>
            </a:r>
          </a:p>
          <a:p>
            <a:endParaRPr lang="th-TH" dirty="0">
              <a:solidFill>
                <a:srgbClr val="FF0000"/>
              </a:solidFill>
              <a:latin typeface="Angsana New" panose="02020603050405020304" pitchFamily="18" charset="-34"/>
              <a:cs typeface="Angsana New" panose="02020603050405020304" pitchFamily="18" charset="-34"/>
            </a:endParaRPr>
          </a:p>
          <a:p>
            <a:r>
              <a:rPr lang="en-US" dirty="0">
                <a:solidFill>
                  <a:srgbClr val="FF0000"/>
                </a:solidFill>
                <a:latin typeface="Angsana New" panose="02020603050405020304" pitchFamily="18" charset="-34"/>
                <a:cs typeface="Angsana New" panose="02020603050405020304" pitchFamily="18" charset="-34"/>
              </a:rPr>
              <a:t>1.</a:t>
            </a:r>
            <a:r>
              <a:rPr lang="th-TH" dirty="0">
                <a:solidFill>
                  <a:srgbClr val="FF0000"/>
                </a:solidFill>
                <a:latin typeface="Angsana New" panose="02020603050405020304" pitchFamily="18" charset="-34"/>
                <a:cs typeface="Angsana New" panose="02020603050405020304" pitchFamily="18" charset="-34"/>
              </a:rPr>
              <a:t> ข้อมูลส่วนตัว (</a:t>
            </a:r>
            <a:r>
              <a:rPr lang="en-US" dirty="0">
                <a:solidFill>
                  <a:srgbClr val="FF0000"/>
                </a:solidFill>
                <a:latin typeface="Angsana New" panose="02020603050405020304" pitchFamily="18" charset="-34"/>
                <a:cs typeface="Angsana New" panose="02020603050405020304" pitchFamily="18" charset="-34"/>
              </a:rPr>
              <a:t>General Information)</a:t>
            </a:r>
          </a:p>
          <a:p>
            <a:pPr indent="168275"/>
            <a:r>
              <a:rPr lang="en-US" dirty="0">
                <a:solidFill>
                  <a:srgbClr val="FF0000"/>
                </a:solidFill>
                <a:latin typeface="Angsana New" panose="02020603050405020304" pitchFamily="18" charset="-34"/>
                <a:cs typeface="Angsana New" panose="02020603050405020304" pitchFamily="18" charset="-34"/>
              </a:rPr>
              <a:t>1.1</a:t>
            </a:r>
            <a:r>
              <a:rPr lang="th-TH" dirty="0">
                <a:solidFill>
                  <a:srgbClr val="FF0000"/>
                </a:solidFill>
                <a:latin typeface="Angsana New" panose="02020603050405020304" pitchFamily="18" charset="-34"/>
                <a:cs typeface="Angsana New" panose="02020603050405020304" pitchFamily="18" charset="-34"/>
              </a:rPr>
              <a:t>  เพศ      (    ) ชาย                  (    ) หญิง</a:t>
            </a:r>
          </a:p>
          <a:p>
            <a:pPr indent="168275"/>
            <a:r>
              <a:rPr lang="en-US" dirty="0">
                <a:solidFill>
                  <a:srgbClr val="FF0000"/>
                </a:solidFill>
                <a:latin typeface="Angsana New" panose="02020603050405020304" pitchFamily="18" charset="-34"/>
                <a:cs typeface="Angsana New" panose="02020603050405020304" pitchFamily="18" charset="-34"/>
              </a:rPr>
              <a:t>1.2</a:t>
            </a:r>
            <a:r>
              <a:rPr lang="th-TH" dirty="0">
                <a:solidFill>
                  <a:srgbClr val="FF0000"/>
                </a:solidFill>
                <a:latin typeface="Angsana New" panose="02020603050405020304" pitchFamily="18" charset="-34"/>
                <a:cs typeface="Angsana New" panose="02020603050405020304" pitchFamily="18" charset="-34"/>
              </a:rPr>
              <a:t> อายุ       (    ) ต่ำกว่า </a:t>
            </a:r>
            <a:r>
              <a:rPr lang="en-US" dirty="0">
                <a:solidFill>
                  <a:srgbClr val="FF0000"/>
                </a:solidFill>
                <a:latin typeface="Angsana New" panose="02020603050405020304" pitchFamily="18" charset="-34"/>
                <a:cs typeface="Angsana New" panose="02020603050405020304" pitchFamily="18" charset="-34"/>
              </a:rPr>
              <a:t>18</a:t>
            </a:r>
            <a:r>
              <a:rPr lang="th-TH" dirty="0">
                <a:solidFill>
                  <a:srgbClr val="FF0000"/>
                </a:solidFill>
                <a:latin typeface="Angsana New" panose="02020603050405020304" pitchFamily="18" charset="-34"/>
                <a:cs typeface="Angsana New" panose="02020603050405020304" pitchFamily="18" charset="-34"/>
              </a:rPr>
              <a:t> ปี     (    )  </a:t>
            </a:r>
            <a:r>
              <a:rPr lang="en-US" dirty="0">
                <a:solidFill>
                  <a:srgbClr val="FF0000"/>
                </a:solidFill>
                <a:latin typeface="Angsana New" panose="02020603050405020304" pitchFamily="18" charset="-34"/>
                <a:cs typeface="Angsana New" panose="02020603050405020304" pitchFamily="18" charset="-34"/>
              </a:rPr>
              <a:t>19-24 </a:t>
            </a:r>
            <a:r>
              <a:rPr lang="th-TH" dirty="0">
                <a:solidFill>
                  <a:srgbClr val="FF0000"/>
                </a:solidFill>
                <a:latin typeface="Angsana New" panose="02020603050405020304" pitchFamily="18" charset="-34"/>
                <a:cs typeface="Angsana New" panose="02020603050405020304" pitchFamily="18" charset="-34"/>
              </a:rPr>
              <a:t>ปี        (    )  </a:t>
            </a:r>
            <a:r>
              <a:rPr lang="en-US" dirty="0">
                <a:solidFill>
                  <a:srgbClr val="FF0000"/>
                </a:solidFill>
                <a:latin typeface="Angsana New" panose="02020603050405020304" pitchFamily="18" charset="-34"/>
                <a:cs typeface="Angsana New" panose="02020603050405020304" pitchFamily="18" charset="-34"/>
              </a:rPr>
              <a:t>25-29 </a:t>
            </a:r>
            <a:r>
              <a:rPr lang="th-TH" dirty="0">
                <a:solidFill>
                  <a:srgbClr val="FF0000"/>
                </a:solidFill>
                <a:latin typeface="Angsana New" panose="02020603050405020304" pitchFamily="18" charset="-34"/>
                <a:cs typeface="Angsana New" panose="02020603050405020304" pitchFamily="18" charset="-34"/>
              </a:rPr>
              <a:t>ปี</a:t>
            </a:r>
          </a:p>
          <a:p>
            <a:pPr indent="168275"/>
            <a:r>
              <a:rPr lang="th-TH" dirty="0">
                <a:solidFill>
                  <a:srgbClr val="FF0000"/>
                </a:solidFill>
                <a:latin typeface="Angsana New" panose="02020603050405020304" pitchFamily="18" charset="-34"/>
                <a:cs typeface="Angsana New" panose="02020603050405020304" pitchFamily="18" charset="-34"/>
              </a:rPr>
              <a:t>                   (    ) </a:t>
            </a:r>
            <a:r>
              <a:rPr lang="en-US" dirty="0">
                <a:solidFill>
                  <a:srgbClr val="FF0000"/>
                </a:solidFill>
                <a:latin typeface="Angsana New" panose="02020603050405020304" pitchFamily="18" charset="-34"/>
                <a:cs typeface="Angsana New" panose="02020603050405020304" pitchFamily="18" charset="-34"/>
              </a:rPr>
              <a:t>30-35 </a:t>
            </a:r>
            <a:r>
              <a:rPr lang="th-TH" dirty="0">
                <a:solidFill>
                  <a:srgbClr val="FF0000"/>
                </a:solidFill>
                <a:latin typeface="Angsana New" panose="02020603050405020304" pitchFamily="18" charset="-34"/>
                <a:cs typeface="Angsana New" panose="02020603050405020304" pitchFamily="18" charset="-34"/>
              </a:rPr>
              <a:t>ปี           (    )  มากกว่า </a:t>
            </a:r>
            <a:r>
              <a:rPr lang="en-US" dirty="0">
                <a:solidFill>
                  <a:srgbClr val="FF0000"/>
                </a:solidFill>
                <a:latin typeface="Angsana New" panose="02020603050405020304" pitchFamily="18" charset="-34"/>
                <a:cs typeface="Angsana New" panose="02020603050405020304" pitchFamily="18" charset="-34"/>
              </a:rPr>
              <a:t>35 </a:t>
            </a:r>
            <a:r>
              <a:rPr lang="th-TH" dirty="0">
                <a:solidFill>
                  <a:srgbClr val="FF0000"/>
                </a:solidFill>
                <a:latin typeface="Angsana New" panose="02020603050405020304" pitchFamily="18" charset="-34"/>
                <a:cs typeface="Angsana New" panose="02020603050405020304" pitchFamily="18" charset="-34"/>
              </a:rPr>
              <a:t>ปี</a:t>
            </a:r>
          </a:p>
          <a:p>
            <a:pPr indent="168275"/>
            <a:r>
              <a:rPr lang="en-US" dirty="0">
                <a:solidFill>
                  <a:srgbClr val="FF0000"/>
                </a:solidFill>
                <a:latin typeface="Angsana New" panose="02020603050405020304" pitchFamily="18" charset="-34"/>
                <a:cs typeface="Angsana New" panose="02020603050405020304" pitchFamily="18" charset="-34"/>
              </a:rPr>
              <a:t>1.3</a:t>
            </a:r>
            <a:r>
              <a:rPr lang="th-TH" dirty="0">
                <a:solidFill>
                  <a:srgbClr val="FF0000"/>
                </a:solidFill>
                <a:latin typeface="Angsana New" panose="02020603050405020304" pitchFamily="18" charset="-34"/>
                <a:cs typeface="Angsana New" panose="02020603050405020304" pitchFamily="18" charset="-34"/>
              </a:rPr>
              <a:t> อาชีพ    (    ) ธุรกิจส่วนตัว   (    ) รับราชการ     (    ) พนักงานบริษัท</a:t>
            </a:r>
          </a:p>
          <a:p>
            <a:pPr indent="168275"/>
            <a:r>
              <a:rPr lang="th-TH" dirty="0">
                <a:solidFill>
                  <a:srgbClr val="FF0000"/>
                </a:solidFill>
                <a:latin typeface="Angsana New" panose="02020603050405020304" pitchFamily="18" charset="-34"/>
                <a:cs typeface="Angsana New" panose="02020603050405020304" pitchFamily="18" charset="-34"/>
              </a:rPr>
              <a:t>                   (    ) รัฐวิสาหกิจ      (    ) นักศึกษา        (    ) อื่น ๆ โปรดระบุ.........................</a:t>
            </a:r>
            <a:r>
              <a:rPr lang="en-US" dirty="0">
                <a:solidFill>
                  <a:srgbClr val="FF0000"/>
                </a:solidFill>
                <a:latin typeface="Angsana New" panose="02020603050405020304" pitchFamily="18" charset="-34"/>
                <a:cs typeface="Angsana New" panose="02020603050405020304" pitchFamily="18" charset="-34"/>
              </a:rPr>
              <a:t>..........</a:t>
            </a:r>
            <a:endParaRPr lang="th-TH" dirty="0">
              <a:solidFill>
                <a:srgbClr val="FF0000"/>
              </a:solidFill>
              <a:latin typeface="Angsana New" panose="02020603050405020304" pitchFamily="18" charset="-34"/>
              <a:cs typeface="Angsana New" panose="02020603050405020304" pitchFamily="18" charset="-34"/>
            </a:endParaRPr>
          </a:p>
          <a:p>
            <a:pPr indent="168275"/>
            <a:r>
              <a:rPr lang="en-US" dirty="0">
                <a:solidFill>
                  <a:srgbClr val="FF0000"/>
                </a:solidFill>
                <a:latin typeface="Angsana New" panose="02020603050405020304" pitchFamily="18" charset="-34"/>
                <a:cs typeface="Angsana New" panose="02020603050405020304" pitchFamily="18" charset="-34"/>
              </a:rPr>
              <a:t>1.4</a:t>
            </a:r>
            <a:r>
              <a:rPr lang="th-TH" dirty="0">
                <a:solidFill>
                  <a:srgbClr val="FF0000"/>
                </a:solidFill>
                <a:latin typeface="Angsana New" panose="02020603050405020304" pitchFamily="18" charset="-34"/>
                <a:cs typeface="Angsana New" panose="02020603050405020304" pitchFamily="18" charset="-34"/>
              </a:rPr>
              <a:t> ท่านเป็นนักศึกษามหาวิทยาลัยใด โปรดระบุ...............................................................</a:t>
            </a:r>
            <a:r>
              <a:rPr lang="en-US" dirty="0">
                <a:solidFill>
                  <a:srgbClr val="FF0000"/>
                </a:solidFill>
                <a:latin typeface="Angsana New" panose="02020603050405020304" pitchFamily="18" charset="-34"/>
                <a:cs typeface="Angsana New" panose="02020603050405020304" pitchFamily="18" charset="-34"/>
              </a:rPr>
              <a:t>...........</a:t>
            </a:r>
            <a:endParaRPr lang="th-TH" dirty="0">
              <a:solidFill>
                <a:srgbClr val="FF0000"/>
              </a:solidFill>
              <a:latin typeface="Angsana New" panose="02020603050405020304" pitchFamily="18" charset="-34"/>
              <a:cs typeface="Angsana New" panose="02020603050405020304" pitchFamily="18" charset="-34"/>
            </a:endParaRPr>
          </a:p>
          <a:p>
            <a:pPr indent="168275"/>
            <a:r>
              <a:rPr lang="en-US" dirty="0">
                <a:solidFill>
                  <a:srgbClr val="FF0000"/>
                </a:solidFill>
                <a:latin typeface="Angsana New" panose="02020603050405020304" pitchFamily="18" charset="-34"/>
                <a:cs typeface="Angsana New" panose="02020603050405020304" pitchFamily="18" charset="-34"/>
              </a:rPr>
              <a:t>1.5</a:t>
            </a:r>
            <a:r>
              <a:rPr lang="th-TH" dirty="0">
                <a:solidFill>
                  <a:srgbClr val="FF0000"/>
                </a:solidFill>
                <a:latin typeface="Angsana New" panose="02020603050405020304" pitchFamily="18" charset="-34"/>
                <a:cs typeface="Angsana New" panose="02020603050405020304" pitchFamily="18" charset="-34"/>
              </a:rPr>
              <a:t> ท่านกำลังศึกษาอยู่ในคณะใด ต่อไปนี้</a:t>
            </a:r>
          </a:p>
          <a:p>
            <a:pPr indent="347663"/>
            <a:r>
              <a:rPr lang="th-TH" dirty="0">
                <a:solidFill>
                  <a:srgbClr val="FF0000"/>
                </a:solidFill>
                <a:latin typeface="Angsana New" panose="02020603050405020304" pitchFamily="18" charset="-34"/>
                <a:cs typeface="Angsana New" panose="02020603050405020304" pitchFamily="18" charset="-34"/>
              </a:rPr>
              <a:t>(    )  คณะบริหารธุรกิจ        (     )  คณะวิทยาศาสตร์      (    )  คณะวิศวกรรมศาสตร์</a:t>
            </a:r>
          </a:p>
          <a:p>
            <a:pPr indent="347663"/>
            <a:r>
              <a:rPr lang="th-TH" dirty="0">
                <a:solidFill>
                  <a:srgbClr val="FF0000"/>
                </a:solidFill>
                <a:latin typeface="Angsana New" panose="02020603050405020304" pitchFamily="18" charset="-34"/>
                <a:cs typeface="Angsana New" panose="02020603050405020304" pitchFamily="18" charset="-34"/>
              </a:rPr>
              <a:t>(    )  คณะนิเทศศาสตร์        (     )  คณะสถาปัตยกรรมศาสตร์ (    ) อื่น ๆ โปรดระบุ ................</a:t>
            </a:r>
          </a:p>
          <a:p>
            <a:pPr indent="168275"/>
            <a:r>
              <a:rPr lang="en-US" dirty="0">
                <a:solidFill>
                  <a:srgbClr val="FF0000"/>
                </a:solidFill>
                <a:latin typeface="Angsana New" panose="02020603050405020304" pitchFamily="18" charset="-34"/>
                <a:cs typeface="Angsana New" panose="02020603050405020304" pitchFamily="18" charset="-34"/>
              </a:rPr>
              <a:t>1.6</a:t>
            </a:r>
            <a:r>
              <a:rPr lang="th-TH" dirty="0">
                <a:solidFill>
                  <a:srgbClr val="FF0000"/>
                </a:solidFill>
                <a:latin typeface="Angsana New" panose="02020603050405020304" pitchFamily="18" charset="-34"/>
                <a:cs typeface="Angsana New" panose="02020603050405020304" pitchFamily="18" charset="-34"/>
              </a:rPr>
              <a:t> ท่านกำลังศึกษาอยู่ชั้นปีที่เท่าไร</a:t>
            </a:r>
          </a:p>
          <a:p>
            <a:pPr indent="288925"/>
            <a:r>
              <a:rPr lang="th-TH" dirty="0">
                <a:solidFill>
                  <a:srgbClr val="FF0000"/>
                </a:solidFill>
                <a:latin typeface="Angsana New" panose="02020603050405020304" pitchFamily="18" charset="-34"/>
                <a:cs typeface="Angsana New" panose="02020603050405020304" pitchFamily="18" charset="-34"/>
              </a:rPr>
              <a:t> (     )  ปีที่ </a:t>
            </a:r>
            <a:r>
              <a:rPr lang="en-US" dirty="0">
                <a:solidFill>
                  <a:srgbClr val="FF0000"/>
                </a:solidFill>
                <a:latin typeface="Angsana New" panose="02020603050405020304" pitchFamily="18" charset="-34"/>
                <a:cs typeface="Angsana New" panose="02020603050405020304" pitchFamily="18" charset="-34"/>
              </a:rPr>
              <a:t>1</a:t>
            </a:r>
            <a:r>
              <a:rPr lang="th-TH" dirty="0">
                <a:solidFill>
                  <a:srgbClr val="FF0000"/>
                </a:solidFill>
                <a:latin typeface="Angsana New" panose="02020603050405020304" pitchFamily="18" charset="-34"/>
                <a:cs typeface="Angsana New" panose="02020603050405020304" pitchFamily="18" charset="-34"/>
              </a:rPr>
              <a:t>       (    )  ปีที่ </a:t>
            </a:r>
            <a:r>
              <a:rPr lang="en-US" dirty="0">
                <a:solidFill>
                  <a:srgbClr val="FF0000"/>
                </a:solidFill>
                <a:latin typeface="Angsana New" panose="02020603050405020304" pitchFamily="18" charset="-34"/>
                <a:cs typeface="Angsana New" panose="02020603050405020304" pitchFamily="18" charset="-34"/>
              </a:rPr>
              <a:t>2</a:t>
            </a:r>
            <a:r>
              <a:rPr lang="th-TH" dirty="0">
                <a:solidFill>
                  <a:srgbClr val="FF0000"/>
                </a:solidFill>
                <a:latin typeface="Angsana New" panose="02020603050405020304" pitchFamily="18" charset="-34"/>
                <a:cs typeface="Angsana New" panose="02020603050405020304" pitchFamily="18" charset="-34"/>
              </a:rPr>
              <a:t>     (     )  ปีที่ </a:t>
            </a:r>
            <a:r>
              <a:rPr lang="en-US" dirty="0">
                <a:solidFill>
                  <a:srgbClr val="FF0000"/>
                </a:solidFill>
                <a:latin typeface="Angsana New" panose="02020603050405020304" pitchFamily="18" charset="-34"/>
                <a:cs typeface="Angsana New" panose="02020603050405020304" pitchFamily="18" charset="-34"/>
              </a:rPr>
              <a:t>3</a:t>
            </a:r>
            <a:r>
              <a:rPr lang="th-TH" dirty="0">
                <a:solidFill>
                  <a:srgbClr val="FF0000"/>
                </a:solidFill>
                <a:latin typeface="Angsana New" panose="02020603050405020304" pitchFamily="18" charset="-34"/>
                <a:cs typeface="Angsana New" panose="02020603050405020304" pitchFamily="18" charset="-34"/>
              </a:rPr>
              <a:t>     (    ) ปีที่ </a:t>
            </a:r>
            <a:r>
              <a:rPr lang="en-US" dirty="0">
                <a:solidFill>
                  <a:srgbClr val="FF0000"/>
                </a:solidFill>
                <a:latin typeface="Angsana New" panose="02020603050405020304" pitchFamily="18" charset="-34"/>
                <a:cs typeface="Angsana New" panose="02020603050405020304" pitchFamily="18" charset="-34"/>
              </a:rPr>
              <a:t>4</a:t>
            </a:r>
            <a:r>
              <a:rPr lang="th-TH" dirty="0">
                <a:solidFill>
                  <a:srgbClr val="FF0000"/>
                </a:solidFill>
                <a:latin typeface="Angsana New" panose="02020603050405020304" pitchFamily="18" charset="-34"/>
                <a:cs typeface="Angsana New" panose="02020603050405020304" pitchFamily="18" charset="-34"/>
              </a:rPr>
              <a:t>      (     )  ปีที่ </a:t>
            </a:r>
            <a:r>
              <a:rPr lang="en-US" dirty="0">
                <a:solidFill>
                  <a:srgbClr val="FF0000"/>
                </a:solidFill>
                <a:latin typeface="Angsana New" panose="02020603050405020304" pitchFamily="18" charset="-34"/>
                <a:cs typeface="Angsana New" panose="02020603050405020304" pitchFamily="18" charset="-34"/>
              </a:rPr>
              <a:t>5</a:t>
            </a:r>
            <a:r>
              <a:rPr lang="th-TH" dirty="0">
                <a:solidFill>
                  <a:srgbClr val="FF0000"/>
                </a:solidFill>
                <a:latin typeface="Angsana New" panose="02020603050405020304" pitchFamily="18" charset="-34"/>
                <a:cs typeface="Angsana New" panose="02020603050405020304" pitchFamily="18" charset="-34"/>
              </a:rPr>
              <a:t> </a:t>
            </a:r>
            <a:endParaRPr lang="en-US" dirty="0">
              <a:solidFill>
                <a:srgbClr val="FF0000"/>
              </a:solidFill>
              <a:latin typeface="Angsana New" panose="02020603050405020304" pitchFamily="18" charset="-34"/>
              <a:cs typeface="Angsana New" panose="02020603050405020304" pitchFamily="18" charset="-34"/>
            </a:endParaRPr>
          </a:p>
        </p:txBody>
      </p:sp>
      <p:sp>
        <p:nvSpPr>
          <p:cNvPr id="5" name="กล่องข้อความ 4">
            <a:extLst>
              <a:ext uri="{FF2B5EF4-FFF2-40B4-BE49-F238E27FC236}">
                <a16:creationId xmlns:a16="http://schemas.microsoft.com/office/drawing/2014/main" id="{DE299F2C-CA82-4B0D-BACA-7718E4CF398A}"/>
              </a:ext>
            </a:extLst>
          </p:cNvPr>
          <p:cNvSpPr txBox="1"/>
          <p:nvPr/>
        </p:nvSpPr>
        <p:spPr>
          <a:xfrm>
            <a:off x="7334250" y="1315522"/>
            <a:ext cx="2486025" cy="646331"/>
          </a:xfrm>
          <a:prstGeom prst="rect">
            <a:avLst/>
          </a:prstGeom>
          <a:noFill/>
        </p:spPr>
        <p:txBody>
          <a:bodyPr wrap="square" rtlCol="0">
            <a:spAutoFit/>
          </a:bodyPr>
          <a:lstStyle/>
          <a:p>
            <a:r>
              <a:rPr lang="th-TH" dirty="0">
                <a:solidFill>
                  <a:srgbClr val="FF0000"/>
                </a:solidFill>
                <a:latin typeface="Angsana New" panose="02020603050405020304" pitchFamily="18" charset="-34"/>
                <a:cs typeface="Angsana New" panose="02020603050405020304" pitchFamily="18" charset="-34"/>
              </a:rPr>
              <a:t>หัวข้อของการวิจัย</a:t>
            </a:r>
          </a:p>
          <a:p>
            <a:r>
              <a:rPr lang="th-TH" dirty="0">
                <a:solidFill>
                  <a:srgbClr val="FF0000"/>
                </a:solidFill>
                <a:latin typeface="Angsana New" panose="02020603050405020304" pitchFamily="18" charset="-34"/>
                <a:cs typeface="Angsana New" panose="02020603050405020304" pitchFamily="18" charset="-34"/>
              </a:rPr>
              <a:t>- ศึกษาพฤติกรรมของนักศึกษา</a:t>
            </a:r>
            <a:endParaRPr lang="en-US" dirty="0">
              <a:solidFill>
                <a:srgbClr val="FF0000"/>
              </a:solidFill>
              <a:latin typeface="Angsana New" panose="02020603050405020304" pitchFamily="18" charset="-34"/>
              <a:cs typeface="Angsana New" panose="02020603050405020304" pitchFamily="18" charset="-34"/>
            </a:endParaRPr>
          </a:p>
        </p:txBody>
      </p:sp>
      <p:cxnSp>
        <p:nvCxnSpPr>
          <p:cNvPr id="7" name="ลูกศรเชื่อมต่อแบบตรง 6">
            <a:extLst>
              <a:ext uri="{FF2B5EF4-FFF2-40B4-BE49-F238E27FC236}">
                <a16:creationId xmlns:a16="http://schemas.microsoft.com/office/drawing/2014/main" id="{85ABD0B8-CD7F-4CE9-8BE0-E7F31465A456}"/>
              </a:ext>
            </a:extLst>
          </p:cNvPr>
          <p:cNvCxnSpPr/>
          <p:nvPr/>
        </p:nvCxnSpPr>
        <p:spPr>
          <a:xfrm>
            <a:off x="6743700" y="1614488"/>
            <a:ext cx="5048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กล่องข้อความ 7">
            <a:extLst>
              <a:ext uri="{FF2B5EF4-FFF2-40B4-BE49-F238E27FC236}">
                <a16:creationId xmlns:a16="http://schemas.microsoft.com/office/drawing/2014/main" id="{BBB86B5E-7ECE-40E8-9FFC-24EA5747D436}"/>
              </a:ext>
            </a:extLst>
          </p:cNvPr>
          <p:cNvSpPr txBox="1"/>
          <p:nvPr/>
        </p:nvSpPr>
        <p:spPr>
          <a:xfrm>
            <a:off x="7334250" y="2199978"/>
            <a:ext cx="2486025" cy="646331"/>
          </a:xfrm>
          <a:prstGeom prst="rect">
            <a:avLst/>
          </a:prstGeom>
          <a:noFill/>
        </p:spPr>
        <p:txBody>
          <a:bodyPr wrap="square" rtlCol="0">
            <a:spAutoFit/>
          </a:bodyPr>
          <a:lstStyle/>
          <a:p>
            <a:r>
              <a:rPr lang="th-TH" dirty="0">
                <a:solidFill>
                  <a:srgbClr val="FF0000"/>
                </a:solidFill>
                <a:latin typeface="Angsana New" panose="02020603050405020304" pitchFamily="18" charset="-34"/>
                <a:cs typeface="Angsana New" panose="02020603050405020304" pitchFamily="18" charset="-34"/>
              </a:rPr>
              <a:t>ชี้แจงองค์ประกอบของแบบสอบถามและวิธีการตอบแบบสอบถาม</a:t>
            </a:r>
            <a:endParaRPr lang="en-US" dirty="0">
              <a:solidFill>
                <a:srgbClr val="FF0000"/>
              </a:solidFill>
              <a:latin typeface="Angsana New" panose="02020603050405020304" pitchFamily="18" charset="-34"/>
              <a:cs typeface="Angsana New" panose="02020603050405020304" pitchFamily="18" charset="-34"/>
            </a:endParaRPr>
          </a:p>
        </p:txBody>
      </p:sp>
      <p:sp>
        <p:nvSpPr>
          <p:cNvPr id="9" name="วงเล็บปีกกาขวา 8">
            <a:extLst>
              <a:ext uri="{FF2B5EF4-FFF2-40B4-BE49-F238E27FC236}">
                <a16:creationId xmlns:a16="http://schemas.microsoft.com/office/drawing/2014/main" id="{879B34B6-3B5C-46E0-8BAC-A0FD968CE749}"/>
              </a:ext>
            </a:extLst>
          </p:cNvPr>
          <p:cNvSpPr/>
          <p:nvPr/>
        </p:nvSpPr>
        <p:spPr>
          <a:xfrm>
            <a:off x="6743700" y="2152353"/>
            <a:ext cx="203752" cy="9432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กล่องข้อความ 9">
            <a:extLst>
              <a:ext uri="{FF2B5EF4-FFF2-40B4-BE49-F238E27FC236}">
                <a16:creationId xmlns:a16="http://schemas.microsoft.com/office/drawing/2014/main" id="{B251126B-0A82-4CB2-84C7-F47C99597765}"/>
              </a:ext>
            </a:extLst>
          </p:cNvPr>
          <p:cNvSpPr txBox="1"/>
          <p:nvPr/>
        </p:nvSpPr>
        <p:spPr>
          <a:xfrm>
            <a:off x="7412759" y="4652233"/>
            <a:ext cx="3079750" cy="1477328"/>
          </a:xfrm>
          <a:prstGeom prst="rect">
            <a:avLst/>
          </a:prstGeom>
          <a:noFill/>
        </p:spPr>
        <p:txBody>
          <a:bodyPr wrap="square" rtlCol="0">
            <a:spAutoFit/>
          </a:bodyPr>
          <a:lstStyle/>
          <a:p>
            <a:r>
              <a:rPr lang="th-TH" dirty="0">
                <a:solidFill>
                  <a:srgbClr val="FF0000"/>
                </a:solidFill>
                <a:latin typeface="Angsana New" panose="02020603050405020304" pitchFamily="18" charset="-34"/>
                <a:cs typeface="Angsana New" panose="02020603050405020304" pitchFamily="18" charset="-34"/>
              </a:rPr>
              <a:t>ส่วนนี้เป็นข้อมูลส่วนตัวของผู้ตอบแบบสอบถาม</a:t>
            </a:r>
          </a:p>
          <a:p>
            <a:r>
              <a:rPr lang="th-TH" dirty="0">
                <a:solidFill>
                  <a:srgbClr val="FF0000"/>
                </a:solidFill>
                <a:latin typeface="Angsana New" panose="02020603050405020304" pitchFamily="18" charset="-34"/>
                <a:cs typeface="Angsana New" panose="02020603050405020304" pitchFamily="18" charset="-34"/>
              </a:rPr>
              <a:t>- ตัวแปร เพศ  อายุ  อาชีพ  คณะที่ศึกษาใช้มาตรวัดนามบัญญัติ</a:t>
            </a:r>
          </a:p>
          <a:p>
            <a:r>
              <a:rPr lang="th-TH" dirty="0">
                <a:solidFill>
                  <a:srgbClr val="FF0000"/>
                </a:solidFill>
                <a:latin typeface="Angsana New" panose="02020603050405020304" pitchFamily="18" charset="-34"/>
                <a:cs typeface="Angsana New" panose="02020603050405020304" pitchFamily="18" charset="-34"/>
              </a:rPr>
              <a:t>- ตัวแปรอายุ ใช้มาตรวัดอัตราส่วน</a:t>
            </a:r>
            <a:endParaRPr lang="en-US" dirty="0">
              <a:solidFill>
                <a:srgbClr val="FF0000"/>
              </a:solidFill>
              <a:latin typeface="Angsana New" panose="02020603050405020304" pitchFamily="18" charset="-34"/>
              <a:cs typeface="Angsana New" panose="02020603050405020304" pitchFamily="18" charset="-34"/>
            </a:endParaRPr>
          </a:p>
        </p:txBody>
      </p:sp>
      <p:sp>
        <p:nvSpPr>
          <p:cNvPr id="11" name="วงเล็บปีกกาขวา 10">
            <a:extLst>
              <a:ext uri="{FF2B5EF4-FFF2-40B4-BE49-F238E27FC236}">
                <a16:creationId xmlns:a16="http://schemas.microsoft.com/office/drawing/2014/main" id="{E96BB29F-C82B-4A81-AFD5-DC397891DE3F}"/>
              </a:ext>
            </a:extLst>
          </p:cNvPr>
          <p:cNvSpPr/>
          <p:nvPr/>
        </p:nvSpPr>
        <p:spPr>
          <a:xfrm>
            <a:off x="6743699" y="3633488"/>
            <a:ext cx="308941" cy="30022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821213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8EF01F0E-2BE4-4AB7-AA64-64BF53E2A406}"/>
              </a:ext>
            </a:extLst>
          </p:cNvPr>
          <p:cNvSpPr>
            <a:spLocks noGrp="1"/>
          </p:cNvSpPr>
          <p:nvPr>
            <p:ph idx="1"/>
          </p:nvPr>
        </p:nvSpPr>
        <p:spPr>
          <a:xfrm>
            <a:off x="1059872" y="1253331"/>
            <a:ext cx="5830455" cy="4351338"/>
          </a:xfrm>
        </p:spPr>
        <p:txBody>
          <a:bodyPr>
            <a:normAutofit fontScale="92500" lnSpcReduction="10000"/>
          </a:bodyPr>
          <a:lstStyle/>
          <a:p>
            <a:pPr marL="0" indent="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1.7</a:t>
            </a:r>
            <a:r>
              <a:rPr lang="th-TH" sz="2000" dirty="0">
                <a:solidFill>
                  <a:srgbClr val="FF0000"/>
                </a:solidFill>
                <a:latin typeface="Angsana New" panose="02020603050405020304" pitchFamily="18" charset="-34"/>
                <a:cs typeface="Angsana New" panose="02020603050405020304" pitchFamily="18" charset="-34"/>
              </a:rPr>
              <a:t> รายได้ของท่านมาจากแหล่งใด</a:t>
            </a:r>
          </a:p>
          <a:p>
            <a:pPr marL="0" indent="230188">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  ครอบครัวสนับสนุน              (    )  ประกอบอาชีพด้วยตนเอง</a:t>
            </a:r>
          </a:p>
          <a:p>
            <a:pPr marL="0" indent="230188">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 กองทุนกู้ยืมเพื่อการศึกษา</a:t>
            </a:r>
          </a:p>
          <a:p>
            <a:pPr marL="0" indent="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1.8</a:t>
            </a:r>
            <a:r>
              <a:rPr lang="th-TH" sz="2000" dirty="0">
                <a:solidFill>
                  <a:srgbClr val="FF0000"/>
                </a:solidFill>
                <a:latin typeface="Angsana New" panose="02020603050405020304" pitchFamily="18" charset="-34"/>
                <a:cs typeface="Angsana New" panose="02020603050405020304" pitchFamily="18" charset="-34"/>
              </a:rPr>
              <a:t> ท่านมีรายได้แต่ละเดือนประมาณเท่าไร</a:t>
            </a:r>
          </a:p>
          <a:p>
            <a:pPr marL="0" indent="176213">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  น้อยกว่า </a:t>
            </a:r>
            <a:r>
              <a:rPr lang="en-US" sz="2000" dirty="0">
                <a:solidFill>
                  <a:srgbClr val="FF0000"/>
                </a:solidFill>
                <a:latin typeface="Angsana New" panose="02020603050405020304" pitchFamily="18" charset="-34"/>
                <a:cs typeface="Angsana New" panose="02020603050405020304" pitchFamily="18" charset="-34"/>
              </a:rPr>
              <a:t>5,000 </a:t>
            </a:r>
            <a:r>
              <a:rPr lang="th-TH" sz="2000" dirty="0">
                <a:solidFill>
                  <a:srgbClr val="FF0000"/>
                </a:solidFill>
                <a:latin typeface="Angsana New" panose="02020603050405020304" pitchFamily="18" charset="-34"/>
                <a:cs typeface="Angsana New" panose="02020603050405020304" pitchFamily="18" charset="-34"/>
              </a:rPr>
              <a:t>บาท               (    )  </a:t>
            </a:r>
            <a:r>
              <a:rPr lang="en-US" sz="2000" dirty="0">
                <a:solidFill>
                  <a:srgbClr val="FF0000"/>
                </a:solidFill>
                <a:latin typeface="Angsana New" panose="02020603050405020304" pitchFamily="18" charset="-34"/>
                <a:cs typeface="Angsana New" panose="02020603050405020304" pitchFamily="18" charset="-34"/>
              </a:rPr>
              <a:t>5,001-10,000 </a:t>
            </a:r>
            <a:r>
              <a:rPr lang="th-TH" sz="2000" dirty="0">
                <a:solidFill>
                  <a:srgbClr val="FF0000"/>
                </a:solidFill>
                <a:latin typeface="Angsana New" panose="02020603050405020304" pitchFamily="18" charset="-34"/>
                <a:cs typeface="Angsana New" panose="02020603050405020304" pitchFamily="18" charset="-34"/>
              </a:rPr>
              <a:t>บาท</a:t>
            </a:r>
          </a:p>
          <a:p>
            <a:pPr marL="0" indent="176213">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  </a:t>
            </a:r>
            <a:r>
              <a:rPr lang="en-US" sz="2000" dirty="0">
                <a:solidFill>
                  <a:srgbClr val="FF0000"/>
                </a:solidFill>
                <a:latin typeface="Angsana New" panose="02020603050405020304" pitchFamily="18" charset="-34"/>
                <a:cs typeface="Angsana New" panose="02020603050405020304" pitchFamily="18" charset="-34"/>
              </a:rPr>
              <a:t>10,001-15,000 </a:t>
            </a:r>
            <a:r>
              <a:rPr lang="th-TH" sz="2000" dirty="0">
                <a:solidFill>
                  <a:srgbClr val="FF0000"/>
                </a:solidFill>
                <a:latin typeface="Angsana New" panose="02020603050405020304" pitchFamily="18" charset="-34"/>
                <a:cs typeface="Angsana New" panose="02020603050405020304" pitchFamily="18" charset="-34"/>
              </a:rPr>
              <a:t>บาท               (    )  </a:t>
            </a:r>
            <a:r>
              <a:rPr lang="en-US" sz="2000" dirty="0">
                <a:solidFill>
                  <a:srgbClr val="FF0000"/>
                </a:solidFill>
                <a:latin typeface="Angsana New" panose="02020603050405020304" pitchFamily="18" charset="-34"/>
                <a:cs typeface="Angsana New" panose="02020603050405020304" pitchFamily="18" charset="-34"/>
              </a:rPr>
              <a:t>15,001-20,000 </a:t>
            </a:r>
            <a:r>
              <a:rPr lang="th-TH" sz="2000" dirty="0">
                <a:solidFill>
                  <a:srgbClr val="FF0000"/>
                </a:solidFill>
                <a:latin typeface="Angsana New" panose="02020603050405020304" pitchFamily="18" charset="-34"/>
                <a:cs typeface="Angsana New" panose="02020603050405020304" pitchFamily="18" charset="-34"/>
              </a:rPr>
              <a:t>บาท</a:t>
            </a:r>
          </a:p>
          <a:p>
            <a:pPr marL="0" indent="176213">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 </a:t>
            </a:r>
            <a:r>
              <a:rPr lang="en-US" sz="2000" dirty="0">
                <a:solidFill>
                  <a:srgbClr val="FF0000"/>
                </a:solidFill>
                <a:latin typeface="Angsana New" panose="02020603050405020304" pitchFamily="18" charset="-34"/>
                <a:cs typeface="Angsana New" panose="02020603050405020304" pitchFamily="18" charset="-34"/>
              </a:rPr>
              <a:t>20,001-25,000 </a:t>
            </a:r>
            <a:r>
              <a:rPr lang="th-TH" sz="2000" dirty="0">
                <a:solidFill>
                  <a:srgbClr val="FF0000"/>
                </a:solidFill>
                <a:latin typeface="Angsana New" panose="02020603050405020304" pitchFamily="18" charset="-34"/>
                <a:cs typeface="Angsana New" panose="02020603050405020304" pitchFamily="18" charset="-34"/>
              </a:rPr>
              <a:t>บาท                (    )  </a:t>
            </a:r>
            <a:r>
              <a:rPr lang="en-US" sz="2000" dirty="0">
                <a:solidFill>
                  <a:srgbClr val="FF0000"/>
                </a:solidFill>
                <a:latin typeface="Angsana New" panose="02020603050405020304" pitchFamily="18" charset="-34"/>
                <a:cs typeface="Angsana New" panose="02020603050405020304" pitchFamily="18" charset="-34"/>
              </a:rPr>
              <a:t>25,001-30,000 </a:t>
            </a:r>
            <a:r>
              <a:rPr lang="th-TH" sz="2000" dirty="0">
                <a:solidFill>
                  <a:srgbClr val="FF0000"/>
                </a:solidFill>
                <a:latin typeface="Angsana New" panose="02020603050405020304" pitchFamily="18" charset="-34"/>
                <a:cs typeface="Angsana New" panose="02020603050405020304" pitchFamily="18" charset="-34"/>
              </a:rPr>
              <a:t>บาท</a:t>
            </a:r>
          </a:p>
          <a:p>
            <a:pPr marL="0" indent="176213">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 มากกว่า </a:t>
            </a:r>
            <a:r>
              <a:rPr lang="en-US" sz="2000" dirty="0">
                <a:solidFill>
                  <a:srgbClr val="FF0000"/>
                </a:solidFill>
                <a:latin typeface="Angsana New" panose="02020603050405020304" pitchFamily="18" charset="-34"/>
                <a:cs typeface="Angsana New" panose="02020603050405020304" pitchFamily="18" charset="-34"/>
              </a:rPr>
              <a:t>30,000 </a:t>
            </a:r>
            <a:r>
              <a:rPr lang="th-TH" sz="2000" dirty="0">
                <a:solidFill>
                  <a:srgbClr val="FF0000"/>
                </a:solidFill>
                <a:latin typeface="Angsana New" panose="02020603050405020304" pitchFamily="18" charset="-34"/>
                <a:cs typeface="Angsana New" panose="02020603050405020304" pitchFamily="18" charset="-34"/>
              </a:rPr>
              <a:t>บาท</a:t>
            </a:r>
          </a:p>
          <a:p>
            <a:pPr marL="0" indent="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1.9</a:t>
            </a:r>
            <a:r>
              <a:rPr lang="th-TH" sz="2000" dirty="0">
                <a:solidFill>
                  <a:srgbClr val="FF0000"/>
                </a:solidFill>
                <a:latin typeface="Angsana New" panose="02020603050405020304" pitchFamily="18" charset="-34"/>
                <a:cs typeface="Angsana New" panose="02020603050405020304" pitchFamily="18" charset="-34"/>
              </a:rPr>
              <a:t> รายได้ของท่านถูกใช้จ่ายไปในเรื่องใดต่อไปนี้มากที่สุด (เรียงลำดับ </a:t>
            </a:r>
            <a:r>
              <a:rPr lang="en-US" sz="2000" dirty="0">
                <a:solidFill>
                  <a:srgbClr val="FF0000"/>
                </a:solidFill>
                <a:latin typeface="Angsana New" panose="02020603050405020304" pitchFamily="18" charset="-34"/>
                <a:cs typeface="Angsana New" panose="02020603050405020304" pitchFamily="18" charset="-34"/>
              </a:rPr>
              <a:t>1-3)</a:t>
            </a:r>
          </a:p>
          <a:p>
            <a:pPr marL="0" indent="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    (</a:t>
            </a:r>
            <a:r>
              <a:rPr lang="th-TH" sz="2000" dirty="0">
                <a:solidFill>
                  <a:srgbClr val="FF0000"/>
                </a:solidFill>
                <a:latin typeface="Angsana New" panose="02020603050405020304" pitchFamily="18" charset="-34"/>
                <a:cs typeface="Angsana New" panose="02020603050405020304" pitchFamily="18" charset="-34"/>
              </a:rPr>
              <a:t>    )  ค่าที่พัก ค่าอาหาร  และค่าเดินทาง</a:t>
            </a:r>
          </a:p>
          <a:p>
            <a:pPr marL="0" indent="0">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    )  ค่าใช้จ่ายด้านการเรียน</a:t>
            </a:r>
          </a:p>
          <a:p>
            <a:pPr marL="0" indent="0">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    )  ค่าเสื้อผ้าเครื่องแต่งกาย สินค้า</a:t>
            </a:r>
            <a:r>
              <a:rPr lang="th-TH" sz="2000" dirty="0" err="1">
                <a:solidFill>
                  <a:srgbClr val="FF0000"/>
                </a:solidFill>
                <a:latin typeface="Angsana New" panose="02020603050405020304" pitchFamily="18" charset="-34"/>
                <a:cs typeface="Angsana New" panose="02020603050405020304" pitchFamily="18" charset="-34"/>
              </a:rPr>
              <a:t>แบรนด์เนม</a:t>
            </a:r>
            <a:endParaRPr lang="th-TH" sz="2000" dirty="0">
              <a:solidFill>
                <a:srgbClr val="FF0000"/>
              </a:solidFill>
              <a:latin typeface="Angsana New" panose="02020603050405020304" pitchFamily="18" charset="-34"/>
              <a:cs typeface="Angsana New" panose="02020603050405020304" pitchFamily="18" charset="-34"/>
            </a:endParaRPr>
          </a:p>
          <a:p>
            <a:pPr marL="0" indent="0">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    )  ค่าสังสรรค์ และการท่องเที่ยว</a:t>
            </a:r>
          </a:p>
          <a:p>
            <a:pPr marL="0" indent="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1.10</a:t>
            </a:r>
            <a:r>
              <a:rPr lang="th-TH" sz="2000" dirty="0">
                <a:solidFill>
                  <a:srgbClr val="FF0000"/>
                </a:solidFill>
                <a:latin typeface="Angsana New" panose="02020603050405020304" pitchFamily="18" charset="-34"/>
                <a:cs typeface="Angsana New" panose="02020603050405020304" pitchFamily="18" charset="-34"/>
              </a:rPr>
              <a:t> ท่านเคยซื้อสินค้า</a:t>
            </a:r>
            <a:r>
              <a:rPr lang="th-TH" sz="2000" dirty="0" err="1">
                <a:solidFill>
                  <a:srgbClr val="FF0000"/>
                </a:solidFill>
                <a:latin typeface="Angsana New" panose="02020603050405020304" pitchFamily="18" charset="-34"/>
                <a:cs typeface="Angsana New" panose="02020603050405020304" pitchFamily="18" charset="-34"/>
              </a:rPr>
              <a:t>แบรนด์เนม</a:t>
            </a:r>
            <a:r>
              <a:rPr lang="th-TH" sz="2000" dirty="0">
                <a:solidFill>
                  <a:srgbClr val="FF0000"/>
                </a:solidFill>
                <a:latin typeface="Angsana New" panose="02020603050405020304" pitchFamily="18" charset="-34"/>
                <a:cs typeface="Angsana New" panose="02020603050405020304" pitchFamily="18" charset="-34"/>
              </a:rPr>
              <a:t> ระดับ </a:t>
            </a:r>
            <a:r>
              <a:rPr lang="en-US" sz="2000" dirty="0">
                <a:solidFill>
                  <a:srgbClr val="FF0000"/>
                </a:solidFill>
                <a:latin typeface="Angsana New" panose="02020603050405020304" pitchFamily="18" charset="-34"/>
                <a:cs typeface="Angsana New" panose="02020603050405020304" pitchFamily="18" charset="-34"/>
              </a:rPr>
              <a:t>Hi-End Product </a:t>
            </a:r>
            <a:r>
              <a:rPr lang="th-TH" sz="2000" dirty="0">
                <a:solidFill>
                  <a:srgbClr val="FF0000"/>
                </a:solidFill>
                <a:latin typeface="Angsana New" panose="02020603050405020304" pitchFamily="18" charset="-34"/>
                <a:cs typeface="Angsana New" panose="02020603050405020304" pitchFamily="18" charset="-34"/>
              </a:rPr>
              <a:t>หรือไม่</a:t>
            </a:r>
          </a:p>
          <a:p>
            <a:pPr marL="0" indent="0">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    )  เคย                        (    )  ไม่เคย </a:t>
            </a:r>
            <a:r>
              <a:rPr lang="en-US" sz="2000" dirty="0">
                <a:solidFill>
                  <a:srgbClr val="FF0000"/>
                </a:solidFill>
                <a:latin typeface="Angsana New" panose="02020603050405020304" pitchFamily="18" charset="-34"/>
                <a:cs typeface="Angsana New" panose="02020603050405020304" pitchFamily="18" charset="-34"/>
              </a:rPr>
              <a:t> </a:t>
            </a:r>
            <a:r>
              <a:rPr lang="th-TH" sz="2000" dirty="0">
                <a:solidFill>
                  <a:srgbClr val="FF0000"/>
                </a:solidFill>
                <a:latin typeface="Angsana New" panose="02020603050405020304" pitchFamily="18" charset="-34"/>
                <a:cs typeface="Angsana New" panose="02020603050405020304" pitchFamily="18" charset="-34"/>
              </a:rPr>
              <a:t>(ให้ข้ามไปไปตอบในส่วนที่ </a:t>
            </a:r>
            <a:r>
              <a:rPr lang="en-US" sz="2000" dirty="0">
                <a:solidFill>
                  <a:srgbClr val="FF0000"/>
                </a:solidFill>
                <a:latin typeface="Angsana New" panose="02020603050405020304" pitchFamily="18" charset="-34"/>
                <a:cs typeface="Angsana New" panose="02020603050405020304" pitchFamily="18" charset="-34"/>
              </a:rPr>
              <a:t>3) </a:t>
            </a:r>
            <a:endParaRPr lang="th-TH" sz="2000" dirty="0">
              <a:solidFill>
                <a:srgbClr val="FF0000"/>
              </a:solidFill>
              <a:latin typeface="Angsana New" panose="02020603050405020304" pitchFamily="18" charset="-34"/>
              <a:cs typeface="Angsana New" panose="02020603050405020304" pitchFamily="18" charset="-34"/>
            </a:endParaRPr>
          </a:p>
          <a:p>
            <a:pPr marL="0" indent="176213">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a:t>
            </a:r>
            <a:endParaRPr lang="en-US" sz="2000" dirty="0">
              <a:solidFill>
                <a:srgbClr val="FF0000"/>
              </a:solidFill>
              <a:latin typeface="Angsana New" panose="02020603050405020304" pitchFamily="18" charset="-34"/>
              <a:cs typeface="Angsana New" panose="02020603050405020304" pitchFamily="18" charset="-34"/>
            </a:endParaRPr>
          </a:p>
        </p:txBody>
      </p:sp>
      <p:sp>
        <p:nvSpPr>
          <p:cNvPr id="4" name="วงเล็บปีกกาขวา 3">
            <a:extLst>
              <a:ext uri="{FF2B5EF4-FFF2-40B4-BE49-F238E27FC236}">
                <a16:creationId xmlns:a16="http://schemas.microsoft.com/office/drawing/2014/main" id="{0B0B6925-6CC3-439D-A4C2-2189BD345661}"/>
              </a:ext>
            </a:extLst>
          </p:cNvPr>
          <p:cNvSpPr/>
          <p:nvPr/>
        </p:nvSpPr>
        <p:spPr>
          <a:xfrm>
            <a:off x="6640945" y="1274979"/>
            <a:ext cx="387928" cy="39069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กล่องข้อความ 4">
            <a:extLst>
              <a:ext uri="{FF2B5EF4-FFF2-40B4-BE49-F238E27FC236}">
                <a16:creationId xmlns:a16="http://schemas.microsoft.com/office/drawing/2014/main" id="{4A125CA4-E5BC-4679-81CE-92F0492D10E4}"/>
              </a:ext>
            </a:extLst>
          </p:cNvPr>
          <p:cNvSpPr txBox="1"/>
          <p:nvPr/>
        </p:nvSpPr>
        <p:spPr>
          <a:xfrm>
            <a:off x="7222836" y="2489806"/>
            <a:ext cx="3454400" cy="1477328"/>
          </a:xfrm>
          <a:prstGeom prst="rect">
            <a:avLst/>
          </a:prstGeom>
          <a:noFill/>
        </p:spPr>
        <p:txBody>
          <a:bodyPr wrap="square" rtlCol="0">
            <a:spAutoFit/>
          </a:bodyPr>
          <a:lstStyle/>
          <a:p>
            <a:r>
              <a:rPr lang="en-US" dirty="0">
                <a:solidFill>
                  <a:srgbClr val="FF0000"/>
                </a:solidFill>
                <a:latin typeface="Angsana New" panose="02020603050405020304" pitchFamily="18" charset="-34"/>
                <a:cs typeface="Angsana New" panose="02020603050405020304" pitchFamily="18" charset="-34"/>
              </a:rPr>
              <a:t>- </a:t>
            </a:r>
            <a:r>
              <a:rPr lang="th-TH" dirty="0">
                <a:solidFill>
                  <a:srgbClr val="FF0000"/>
                </a:solidFill>
                <a:latin typeface="Angsana New" panose="02020603050405020304" pitchFamily="18" charset="-34"/>
                <a:cs typeface="Angsana New" panose="02020603050405020304" pitchFamily="18" charset="-34"/>
              </a:rPr>
              <a:t>แหล่งที่มาของรายได้ใช้มาตรวัดนามบัญญัติ</a:t>
            </a:r>
          </a:p>
          <a:p>
            <a:r>
              <a:rPr lang="th-TH" dirty="0">
                <a:solidFill>
                  <a:srgbClr val="FF0000"/>
                </a:solidFill>
                <a:latin typeface="Angsana New" panose="02020603050405020304" pitchFamily="18" charset="-34"/>
                <a:cs typeface="Angsana New" panose="02020603050405020304" pitchFamily="18" charset="-34"/>
              </a:rPr>
              <a:t>- รายได้ใช้มาตรวัดอัตราส่วน เนื่องจากสามารถบวก ลบ เปรียบเทียบกันได้</a:t>
            </a:r>
          </a:p>
          <a:p>
            <a:r>
              <a:rPr lang="th-TH" dirty="0">
                <a:solidFill>
                  <a:srgbClr val="FF0000"/>
                </a:solidFill>
                <a:latin typeface="Angsana New" panose="02020603050405020304" pitchFamily="18" charset="-34"/>
                <a:cs typeface="Angsana New" panose="02020603050405020304" pitchFamily="18" charset="-34"/>
              </a:rPr>
              <a:t>- รายได้ที่ใช้จ่าย ใช้มาตรวัดเรียงอันดับ เพื่อบ่งบอกว่าสิ่งไหนมากที่สุด ลดหลั่นกันลงมา</a:t>
            </a:r>
            <a:r>
              <a:rPr lang="en-US" dirty="0">
                <a:solidFill>
                  <a:srgbClr val="FF0000"/>
                </a:solidFill>
                <a:latin typeface="Angsana New" panose="02020603050405020304" pitchFamily="18" charset="-34"/>
                <a:cs typeface="Angsana New" panose="02020603050405020304" pitchFamily="18" charset="-34"/>
              </a:rPr>
              <a:t> </a:t>
            </a:r>
          </a:p>
        </p:txBody>
      </p:sp>
    </p:spTree>
    <p:extLst>
      <p:ext uri="{BB962C8B-B14F-4D97-AF65-F5344CB8AC3E}">
        <p14:creationId xmlns:p14="http://schemas.microsoft.com/office/powerpoint/2010/main" val="4594701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80058BD1-4803-4044-AF85-BAB6427BD43D}"/>
              </a:ext>
            </a:extLst>
          </p:cNvPr>
          <p:cNvSpPr>
            <a:spLocks noGrp="1"/>
          </p:cNvSpPr>
          <p:nvPr>
            <p:ph type="title"/>
          </p:nvPr>
        </p:nvSpPr>
        <p:spPr>
          <a:xfrm>
            <a:off x="838200" y="337416"/>
            <a:ext cx="10515600" cy="650875"/>
          </a:xfrm>
        </p:spPr>
        <p:txBody>
          <a:bodyPr>
            <a:normAutofit/>
          </a:bodyPr>
          <a:lstStyle/>
          <a:p>
            <a:r>
              <a:rPr lang="th-TH" sz="2400" b="1" dirty="0">
                <a:solidFill>
                  <a:srgbClr val="FF0000"/>
                </a:solidFill>
                <a:latin typeface="Angsana New" panose="02020603050405020304" pitchFamily="18" charset="-34"/>
                <a:cs typeface="Angsana New" panose="02020603050405020304" pitchFamily="18" charset="-34"/>
              </a:rPr>
              <a:t>(ส่วนที่ </a:t>
            </a:r>
            <a:r>
              <a:rPr lang="en-US" sz="2400" b="1" dirty="0">
                <a:solidFill>
                  <a:srgbClr val="FF0000"/>
                </a:solidFill>
                <a:latin typeface="Angsana New" panose="02020603050405020304" pitchFamily="18" charset="-34"/>
                <a:cs typeface="Angsana New" panose="02020603050405020304" pitchFamily="18" charset="-34"/>
              </a:rPr>
              <a:t>2) </a:t>
            </a:r>
            <a:r>
              <a:rPr lang="th-TH" sz="2400" b="1" dirty="0">
                <a:solidFill>
                  <a:srgbClr val="FF0000"/>
                </a:solidFill>
                <a:latin typeface="Angsana New" panose="02020603050405020304" pitchFamily="18" charset="-34"/>
                <a:cs typeface="Angsana New" panose="02020603050405020304" pitchFamily="18" charset="-34"/>
              </a:rPr>
              <a:t>แบบสอบถามพฤติกรรมการใช้สินค้า</a:t>
            </a:r>
            <a:r>
              <a:rPr lang="th-TH" sz="2400" b="1" dirty="0" err="1">
                <a:solidFill>
                  <a:srgbClr val="FF0000"/>
                </a:solidFill>
                <a:latin typeface="Angsana New" panose="02020603050405020304" pitchFamily="18" charset="-34"/>
                <a:cs typeface="Angsana New" panose="02020603050405020304" pitchFamily="18" charset="-34"/>
              </a:rPr>
              <a:t>แบรนด์เนม</a:t>
            </a:r>
            <a:r>
              <a:rPr lang="th-TH" sz="2400" b="1" dirty="0">
                <a:solidFill>
                  <a:srgbClr val="FF0000"/>
                </a:solidFill>
                <a:latin typeface="Angsana New" panose="02020603050405020304" pitchFamily="18" charset="-34"/>
                <a:cs typeface="Angsana New" panose="02020603050405020304" pitchFamily="18" charset="-34"/>
              </a:rPr>
              <a:t>ของนักศึกษามหาวิทยาลัยเออกชน</a:t>
            </a:r>
            <a:endParaRPr lang="en-US" sz="2400" b="1" dirty="0">
              <a:solidFill>
                <a:srgbClr val="FF0000"/>
              </a:solidFill>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BF1CC347-85F7-48CD-8A95-C714A640E160}"/>
              </a:ext>
            </a:extLst>
          </p:cNvPr>
          <p:cNvSpPr>
            <a:spLocks noGrp="1"/>
          </p:cNvSpPr>
          <p:nvPr>
            <p:ph idx="1"/>
          </p:nvPr>
        </p:nvSpPr>
        <p:spPr>
          <a:xfrm>
            <a:off x="838200" y="1169843"/>
            <a:ext cx="8749145" cy="4351338"/>
          </a:xfrm>
        </p:spPr>
        <p:txBody>
          <a:bodyPr>
            <a:normAutofit fontScale="92500" lnSpcReduction="10000"/>
          </a:bodyPr>
          <a:lstStyle/>
          <a:p>
            <a:pPr marL="0" indent="0">
              <a:buNone/>
            </a:pPr>
            <a:r>
              <a:rPr lang="en-US" sz="2400" dirty="0">
                <a:solidFill>
                  <a:srgbClr val="FF0000"/>
                </a:solidFill>
                <a:latin typeface="Angsana New" panose="02020603050405020304" pitchFamily="18" charset="-34"/>
                <a:cs typeface="Angsana New" panose="02020603050405020304" pitchFamily="18" charset="-34"/>
              </a:rPr>
              <a:t>2.1</a:t>
            </a:r>
            <a:r>
              <a:rPr lang="th-TH" sz="2400" dirty="0">
                <a:solidFill>
                  <a:srgbClr val="FF0000"/>
                </a:solidFill>
                <a:latin typeface="Angsana New" panose="02020603050405020304" pitchFamily="18" charset="-34"/>
                <a:cs typeface="Angsana New" panose="02020603050405020304" pitchFamily="18" charset="-34"/>
              </a:rPr>
              <a:t> ท่านเคยใช้สินค้าแบรนใดดังต่อไปนี้ (ตอบได้มากกว่า </a:t>
            </a:r>
            <a:r>
              <a:rPr lang="en-US" sz="2400" dirty="0">
                <a:solidFill>
                  <a:srgbClr val="FF0000"/>
                </a:solidFill>
                <a:latin typeface="Angsana New" panose="02020603050405020304" pitchFamily="18" charset="-34"/>
                <a:cs typeface="Angsana New" panose="02020603050405020304" pitchFamily="18" charset="-34"/>
              </a:rPr>
              <a:t>1</a:t>
            </a:r>
            <a:r>
              <a:rPr lang="th-TH" sz="2400" dirty="0">
                <a:solidFill>
                  <a:srgbClr val="FF0000"/>
                </a:solidFill>
                <a:latin typeface="Angsana New" panose="02020603050405020304" pitchFamily="18" charset="-34"/>
                <a:cs typeface="Angsana New" panose="02020603050405020304" pitchFamily="18" charset="-34"/>
              </a:rPr>
              <a:t> ข้อ)</a:t>
            </a:r>
          </a:p>
          <a:p>
            <a:pPr marL="0" indent="168275">
              <a:buNone/>
            </a:pPr>
            <a:r>
              <a:rPr lang="th-TH" sz="2400" dirty="0">
                <a:solidFill>
                  <a:srgbClr val="FF0000"/>
                </a:solidFill>
                <a:latin typeface="Angsana New" panose="02020603050405020304" pitchFamily="18" charset="-34"/>
                <a:cs typeface="Angsana New" panose="02020603050405020304" pitchFamily="18" charset="-34"/>
              </a:rPr>
              <a:t>(    )</a:t>
            </a:r>
            <a:r>
              <a:rPr lang="en-US" sz="2400" dirty="0">
                <a:solidFill>
                  <a:srgbClr val="FF0000"/>
                </a:solidFill>
                <a:latin typeface="Angsana New" panose="02020603050405020304" pitchFamily="18" charset="-34"/>
                <a:cs typeface="Angsana New" panose="02020603050405020304" pitchFamily="18" charset="-34"/>
              </a:rPr>
              <a:t>                       (    )                      (    )                              (  </a:t>
            </a:r>
            <a:r>
              <a:rPr lang="th-TH" sz="2400" dirty="0">
                <a:solidFill>
                  <a:srgbClr val="FF0000"/>
                </a:solidFill>
                <a:latin typeface="Angsana New" panose="02020603050405020304" pitchFamily="18" charset="-34"/>
                <a:cs typeface="Angsana New" panose="02020603050405020304" pitchFamily="18" charset="-34"/>
              </a:rPr>
              <a:t> </a:t>
            </a:r>
            <a:r>
              <a:rPr lang="en-US" sz="2400" dirty="0">
                <a:solidFill>
                  <a:srgbClr val="FF0000"/>
                </a:solidFill>
                <a:latin typeface="Angsana New" panose="02020603050405020304" pitchFamily="18" charset="-34"/>
                <a:cs typeface="Angsana New" panose="02020603050405020304" pitchFamily="18" charset="-34"/>
              </a:rPr>
              <a:t> )                        (     )                                </a:t>
            </a:r>
          </a:p>
          <a:p>
            <a:pPr marL="0" indent="168275">
              <a:buNone/>
            </a:pPr>
            <a:endParaRPr lang="en-US" sz="2400" dirty="0">
              <a:solidFill>
                <a:srgbClr val="FF0000"/>
              </a:solidFill>
              <a:latin typeface="Angsana New" panose="02020603050405020304" pitchFamily="18" charset="-34"/>
              <a:cs typeface="Angsana New" panose="02020603050405020304" pitchFamily="18" charset="-34"/>
            </a:endParaRPr>
          </a:p>
          <a:p>
            <a:pPr marL="0" indent="168275">
              <a:buNone/>
            </a:pPr>
            <a:r>
              <a:rPr lang="en-US" sz="2400" dirty="0">
                <a:solidFill>
                  <a:srgbClr val="FF0000"/>
                </a:solidFill>
                <a:latin typeface="Angsana New" panose="02020603050405020304" pitchFamily="18" charset="-34"/>
                <a:cs typeface="Angsana New" panose="02020603050405020304" pitchFamily="18" charset="-34"/>
              </a:rPr>
              <a:t>(    )                       (    )                      (    )                              (    )                         (    )                                    </a:t>
            </a:r>
          </a:p>
          <a:p>
            <a:pPr marL="0" indent="0">
              <a:buNone/>
            </a:pPr>
            <a:endParaRPr lang="th-TH" sz="2400" dirty="0">
              <a:solidFill>
                <a:srgbClr val="FF0000"/>
              </a:solidFill>
              <a:latin typeface="Angsana New" panose="02020603050405020304" pitchFamily="18" charset="-34"/>
              <a:cs typeface="Angsana New" panose="02020603050405020304" pitchFamily="18" charset="-34"/>
            </a:endParaRPr>
          </a:p>
          <a:p>
            <a:pPr marL="0" indent="0">
              <a:buNone/>
            </a:pPr>
            <a:r>
              <a:rPr lang="en-US" sz="2400" dirty="0">
                <a:solidFill>
                  <a:srgbClr val="FF0000"/>
                </a:solidFill>
                <a:latin typeface="Angsana New" panose="02020603050405020304" pitchFamily="18" charset="-34"/>
                <a:cs typeface="Angsana New" panose="02020603050405020304" pitchFamily="18" charset="-34"/>
              </a:rPr>
              <a:t>2.2</a:t>
            </a:r>
            <a:r>
              <a:rPr lang="th-TH" sz="2400" dirty="0">
                <a:solidFill>
                  <a:srgbClr val="FF0000"/>
                </a:solidFill>
                <a:latin typeface="Angsana New" panose="02020603050405020304" pitchFamily="18" charset="-34"/>
                <a:cs typeface="Angsana New" panose="02020603050405020304" pitchFamily="18" charset="-34"/>
              </a:rPr>
              <a:t> ท่านซื้อสินค้าแบรนด์ดังกล่าว บ่อยแค่ไหน</a:t>
            </a:r>
          </a:p>
          <a:p>
            <a:pPr marL="0" indent="168275">
              <a:buNone/>
            </a:pPr>
            <a:r>
              <a:rPr lang="th-TH" sz="2400" dirty="0">
                <a:solidFill>
                  <a:srgbClr val="FF0000"/>
                </a:solidFill>
                <a:latin typeface="Angsana New" panose="02020603050405020304" pitchFamily="18" charset="-34"/>
                <a:cs typeface="Angsana New" panose="02020603050405020304" pitchFamily="18" charset="-34"/>
              </a:rPr>
              <a:t>(    ) น้อยกว่าปีละ </a:t>
            </a:r>
            <a:r>
              <a:rPr lang="en-US" sz="2400" dirty="0">
                <a:solidFill>
                  <a:srgbClr val="FF0000"/>
                </a:solidFill>
                <a:latin typeface="Angsana New" panose="02020603050405020304" pitchFamily="18" charset="-34"/>
                <a:cs typeface="Angsana New" panose="02020603050405020304" pitchFamily="18" charset="-34"/>
              </a:rPr>
              <a:t>1</a:t>
            </a:r>
            <a:r>
              <a:rPr lang="th-TH" sz="2400" dirty="0">
                <a:solidFill>
                  <a:srgbClr val="FF0000"/>
                </a:solidFill>
                <a:latin typeface="Angsana New" panose="02020603050405020304" pitchFamily="18" charset="-34"/>
                <a:cs typeface="Angsana New" panose="02020603050405020304" pitchFamily="18" charset="-34"/>
              </a:rPr>
              <a:t> ครั้ง                   (    )  ทุก </a:t>
            </a:r>
            <a:r>
              <a:rPr lang="en-US" sz="2400" dirty="0">
                <a:solidFill>
                  <a:srgbClr val="FF0000"/>
                </a:solidFill>
                <a:latin typeface="Angsana New" panose="02020603050405020304" pitchFamily="18" charset="-34"/>
                <a:cs typeface="Angsana New" panose="02020603050405020304" pitchFamily="18" charset="-34"/>
              </a:rPr>
              <a:t>6</a:t>
            </a:r>
            <a:r>
              <a:rPr lang="th-TH" sz="2400" dirty="0">
                <a:solidFill>
                  <a:srgbClr val="FF0000"/>
                </a:solidFill>
                <a:latin typeface="Angsana New" panose="02020603050405020304" pitchFamily="18" charset="-34"/>
                <a:cs typeface="Angsana New" panose="02020603050405020304" pitchFamily="18" charset="-34"/>
              </a:rPr>
              <a:t> เดือน                (     )  ทุก  </a:t>
            </a:r>
            <a:r>
              <a:rPr lang="en-US" sz="2400" dirty="0">
                <a:solidFill>
                  <a:srgbClr val="FF0000"/>
                </a:solidFill>
                <a:latin typeface="Angsana New" panose="02020603050405020304" pitchFamily="18" charset="-34"/>
                <a:cs typeface="Angsana New" panose="02020603050405020304" pitchFamily="18" charset="-34"/>
              </a:rPr>
              <a:t>3</a:t>
            </a:r>
            <a:r>
              <a:rPr lang="th-TH" sz="2400" dirty="0">
                <a:solidFill>
                  <a:srgbClr val="FF0000"/>
                </a:solidFill>
                <a:latin typeface="Angsana New" panose="02020603050405020304" pitchFamily="18" charset="-34"/>
                <a:cs typeface="Angsana New" panose="02020603050405020304" pitchFamily="18" charset="-34"/>
              </a:rPr>
              <a:t> เดือน    </a:t>
            </a:r>
          </a:p>
          <a:p>
            <a:pPr marL="0" indent="168275">
              <a:buNone/>
            </a:pPr>
            <a:r>
              <a:rPr lang="th-TH" sz="2400" dirty="0">
                <a:solidFill>
                  <a:srgbClr val="FF0000"/>
                </a:solidFill>
                <a:latin typeface="Angsana New" panose="02020603050405020304" pitchFamily="18" charset="-34"/>
                <a:cs typeface="Angsana New" panose="02020603050405020304" pitchFamily="18" charset="-34"/>
              </a:rPr>
              <a:t>(    ) ทุกเดือน                                     (    )  อื่น ๆ โปรดระบุ..................................................</a:t>
            </a:r>
          </a:p>
          <a:p>
            <a:pPr marL="0" indent="0">
              <a:buNone/>
            </a:pPr>
            <a:r>
              <a:rPr lang="en-US" sz="2400" dirty="0">
                <a:solidFill>
                  <a:srgbClr val="FF0000"/>
                </a:solidFill>
                <a:latin typeface="Angsana New" panose="02020603050405020304" pitchFamily="18" charset="-34"/>
                <a:cs typeface="Angsana New" panose="02020603050405020304" pitchFamily="18" charset="-34"/>
              </a:rPr>
              <a:t>2.3</a:t>
            </a:r>
            <a:r>
              <a:rPr lang="th-TH" sz="2400" dirty="0">
                <a:solidFill>
                  <a:srgbClr val="FF0000"/>
                </a:solidFill>
                <a:latin typeface="Angsana New" panose="02020603050405020304" pitchFamily="18" charset="-34"/>
                <a:cs typeface="Angsana New" panose="02020603050405020304" pitchFamily="18" charset="-34"/>
              </a:rPr>
              <a:t> สินค้าประเภทใดที่ท่านซื้อ</a:t>
            </a:r>
          </a:p>
          <a:p>
            <a:pPr marL="0" indent="0">
              <a:buNone/>
            </a:pPr>
            <a:r>
              <a:rPr lang="th-TH" sz="2400" dirty="0">
                <a:solidFill>
                  <a:srgbClr val="FF0000"/>
                </a:solidFill>
                <a:latin typeface="Angsana New" panose="02020603050405020304" pitchFamily="18" charset="-34"/>
                <a:cs typeface="Angsana New" panose="02020603050405020304" pitchFamily="18" charset="-34"/>
              </a:rPr>
              <a:t>   (    ) กระเป๋า          (    ) รองเท้า         (    ) เสื้อผ้า           (    )  เครื่องประดับ</a:t>
            </a:r>
          </a:p>
          <a:p>
            <a:pPr marL="0" indent="0">
              <a:buNone/>
            </a:pPr>
            <a:r>
              <a:rPr lang="th-TH" sz="2400" dirty="0">
                <a:solidFill>
                  <a:srgbClr val="FF0000"/>
                </a:solidFill>
                <a:latin typeface="Angsana New" panose="02020603050405020304" pitchFamily="18" charset="-34"/>
                <a:cs typeface="Angsana New" panose="02020603050405020304" pitchFamily="18" charset="-34"/>
              </a:rPr>
              <a:t>   (    )  นาฬิกา          (    ) เข็มขัด          (    ) อื่น ๆ โปรดระบุ.................................................... </a:t>
            </a:r>
            <a:endParaRPr lang="en-US" sz="2400" dirty="0">
              <a:solidFill>
                <a:srgbClr val="FF0000"/>
              </a:solidFill>
              <a:latin typeface="Angsana New" panose="02020603050405020304" pitchFamily="18" charset="-34"/>
              <a:cs typeface="Angsana New" panose="02020603050405020304" pitchFamily="18" charset="-34"/>
            </a:endParaRPr>
          </a:p>
        </p:txBody>
      </p:sp>
      <p:pic>
        <p:nvPicPr>
          <p:cNvPr id="4" name="Picture 2" descr="กระเป๋า Gucci รุ่นสุดฮิต แบรนด์เนมดังระดับโลก ของแท้ 100% - Shopper's Cafe">
            <a:extLst>
              <a:ext uri="{FF2B5EF4-FFF2-40B4-BE49-F238E27FC236}">
                <a16:creationId xmlns:a16="http://schemas.microsoft.com/office/drawing/2014/main" id="{6BF300C7-C0E6-4001-83C0-CB0D63231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496" y="1524672"/>
            <a:ext cx="1020419" cy="6588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กระเป๋า Louis Vuitton พาส่องกระเป๋ายอดนิยมตลอดกาลที่น่ามีไว้ครอบครอง">
            <a:extLst>
              <a:ext uri="{FF2B5EF4-FFF2-40B4-BE49-F238E27FC236}">
                <a16:creationId xmlns:a16="http://schemas.microsoft.com/office/drawing/2014/main" id="{2ED812F9-4634-42E6-BA63-622D943D6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017" y="1336819"/>
            <a:ext cx="1321905" cy="9914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น้ำหอม Dior - น้ำหอมแบรนด์แท้ กล่องซีล-เทสเตอร์ น้ำหอมจิ๋วขนาดทดลอง  น้ำหอมไวออล น้ำหอมแบ่งขาย น้ำหอมแบรนด์เนมแท้จากเคาเตอร์ ลดสูงสุด70%  พร้อมส่งความหอมถึงหน้าบ้านคุณ : Inspired by LnwShop.com">
            <a:extLst>
              <a:ext uri="{FF2B5EF4-FFF2-40B4-BE49-F238E27FC236}">
                <a16:creationId xmlns:a16="http://schemas.microsoft.com/office/drawing/2014/main" id="{EB38AB30-1440-4C5A-96DA-92EB6BF942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8562" y="1534007"/>
            <a:ext cx="1206033" cy="372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HANEL ชาแนล - Cosmopro4u จำหน่ายเครื่องสำอางแท้จากห้าง รีฟิต รีแพร์  จัดส่งทั่วประเทศ : Inspired by LnwShop.com">
            <a:extLst>
              <a:ext uri="{FF2B5EF4-FFF2-40B4-BE49-F238E27FC236}">
                <a16:creationId xmlns:a16="http://schemas.microsoft.com/office/drawing/2014/main" id="{EB3C2544-AAB0-42FB-AC79-9CFF865CAD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0066" y="1329476"/>
            <a:ext cx="725558" cy="8643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Giorgio Armani Logo fotografia stock editoriale. Illustrazione di  illustratore - 120007053">
            <a:extLst>
              <a:ext uri="{FF2B5EF4-FFF2-40B4-BE49-F238E27FC236}">
                <a16:creationId xmlns:a16="http://schemas.microsoft.com/office/drawing/2014/main" id="{AFDB3BB3-48ED-438A-9E0E-8AAAB2F5781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313" b="19727"/>
          <a:stretch/>
        </p:blipFill>
        <p:spPr bwMode="auto">
          <a:xfrm>
            <a:off x="7433411" y="1360120"/>
            <a:ext cx="1197719" cy="6131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Logo Fendi: Storia, Restyling e Vettoriale">
            <a:extLst>
              <a:ext uri="{FF2B5EF4-FFF2-40B4-BE49-F238E27FC236}">
                <a16:creationId xmlns:a16="http://schemas.microsoft.com/office/drawing/2014/main" id="{6B42950C-2C03-471D-8BDE-173DEF523FA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1566" t="10752" r="9868" b="37430"/>
          <a:stretch/>
        </p:blipFill>
        <p:spPr bwMode="auto">
          <a:xfrm>
            <a:off x="1526172" y="2234189"/>
            <a:ext cx="873710" cy="602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Dolce &amp; Gabbana - Perfume4share : Inspired by LnwShop.com">
            <a:extLst>
              <a:ext uri="{FF2B5EF4-FFF2-40B4-BE49-F238E27FC236}">
                <a16:creationId xmlns:a16="http://schemas.microsoft.com/office/drawing/2014/main" id="{AF07F726-3194-4D12-9FE2-92D7EE333DC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192" t="25479" r="6730" b="22457"/>
          <a:stretch/>
        </p:blipFill>
        <p:spPr bwMode="auto">
          <a:xfrm>
            <a:off x="2902436" y="2382732"/>
            <a:ext cx="894591" cy="4476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Prada - กระเป๋าแบรนด์เนมสุดฮิต">
            <a:extLst>
              <a:ext uri="{FF2B5EF4-FFF2-40B4-BE49-F238E27FC236}">
                <a16:creationId xmlns:a16="http://schemas.microsoft.com/office/drawing/2014/main" id="{EF61C500-79B4-497E-8D3C-D4C04E8AF6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4136" y="2183572"/>
            <a:ext cx="1054887" cy="7041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Alexander McQueen | LinkedIn">
            <a:extLst>
              <a:ext uri="{FF2B5EF4-FFF2-40B4-BE49-F238E27FC236}">
                <a16:creationId xmlns:a16="http://schemas.microsoft.com/office/drawing/2014/main" id="{C0816C3A-F324-4823-AAC7-2C4984F58C4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1645"/>
          <a:stretch/>
        </p:blipFill>
        <p:spPr bwMode="auto">
          <a:xfrm>
            <a:off x="5789655" y="2206492"/>
            <a:ext cx="1042103" cy="8909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กระเป๋า Hermes Birkin ราคาเท่าไหร่ ทำไมฮิตในหมู่ไฮโซ - ทุกเรื่องโปรโมชั่น  ที่อัพเดทที่สุด">
            <a:extLst>
              <a:ext uri="{FF2B5EF4-FFF2-40B4-BE49-F238E27FC236}">
                <a16:creationId xmlns:a16="http://schemas.microsoft.com/office/drawing/2014/main" id="{0E05EA44-A28B-461C-B418-3D300DDD519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8654" t="4611" r="19716" b="50000"/>
          <a:stretch/>
        </p:blipFill>
        <p:spPr bwMode="auto">
          <a:xfrm>
            <a:off x="7364776" y="2064059"/>
            <a:ext cx="1434117" cy="704138"/>
          </a:xfrm>
          <a:prstGeom prst="rect">
            <a:avLst/>
          </a:prstGeom>
          <a:noFill/>
          <a:extLst>
            <a:ext uri="{909E8E84-426E-40DD-AFC4-6F175D3DCCD1}">
              <a14:hiddenFill xmlns:a14="http://schemas.microsoft.com/office/drawing/2010/main">
                <a:solidFill>
                  <a:srgbClr val="FFFFFF"/>
                </a:solidFill>
              </a14:hiddenFill>
            </a:ext>
          </a:extLst>
        </p:spPr>
      </p:pic>
      <p:sp>
        <p:nvSpPr>
          <p:cNvPr id="14" name="กล่องข้อความ 13">
            <a:extLst>
              <a:ext uri="{FF2B5EF4-FFF2-40B4-BE49-F238E27FC236}">
                <a16:creationId xmlns:a16="http://schemas.microsoft.com/office/drawing/2014/main" id="{076D40CF-58A0-43A3-B419-CDC0986C8061}"/>
              </a:ext>
            </a:extLst>
          </p:cNvPr>
          <p:cNvSpPr txBox="1"/>
          <p:nvPr/>
        </p:nvSpPr>
        <p:spPr>
          <a:xfrm>
            <a:off x="9388062" y="1414888"/>
            <a:ext cx="2536083" cy="1200329"/>
          </a:xfrm>
          <a:prstGeom prst="rect">
            <a:avLst/>
          </a:prstGeom>
          <a:noFill/>
        </p:spPr>
        <p:txBody>
          <a:bodyPr wrap="square" rtlCol="0">
            <a:spAutoFit/>
          </a:bodyPr>
          <a:lstStyle/>
          <a:p>
            <a:r>
              <a:rPr lang="th-TH" b="1" dirty="0">
                <a:solidFill>
                  <a:srgbClr val="FF0000"/>
                </a:solidFill>
                <a:latin typeface="Angsana New" panose="02020603050405020304" pitchFamily="18" charset="-34"/>
                <a:cs typeface="Angsana New" panose="02020603050405020304" pitchFamily="18" charset="-34"/>
              </a:rPr>
              <a:t>- วัตถุประสงค์ของการถาม เพื่อทราบ </a:t>
            </a:r>
            <a:r>
              <a:rPr lang="th-TH" b="1" dirty="0" err="1">
                <a:solidFill>
                  <a:srgbClr val="FF0000"/>
                </a:solidFill>
                <a:latin typeface="Angsana New" panose="02020603050405020304" pitchFamily="18" charset="-34"/>
                <a:cs typeface="Angsana New" panose="02020603050405020304" pitchFamily="18" charset="-34"/>
              </a:rPr>
              <a:t>แบรนด์เนม</a:t>
            </a:r>
            <a:r>
              <a:rPr lang="th-TH" b="1" dirty="0">
                <a:solidFill>
                  <a:srgbClr val="FF0000"/>
                </a:solidFill>
                <a:latin typeface="Angsana New" panose="02020603050405020304" pitchFamily="18" charset="-34"/>
                <a:cs typeface="Angsana New" panose="02020603050405020304" pitchFamily="18" charset="-34"/>
              </a:rPr>
              <a:t>ยอดนิยมในกลุ่มนักศึกษามหาวิทยาลัย</a:t>
            </a:r>
          </a:p>
          <a:p>
            <a:r>
              <a:rPr lang="th-TH" b="1" dirty="0">
                <a:solidFill>
                  <a:srgbClr val="FF0000"/>
                </a:solidFill>
                <a:latin typeface="Angsana New" panose="02020603050405020304" pitchFamily="18" charset="-34"/>
                <a:cs typeface="Angsana New" panose="02020603050405020304" pitchFamily="18" charset="-34"/>
              </a:rPr>
              <a:t>- ใช้มาตรวัดแบบนามบัญญัติ</a:t>
            </a:r>
            <a:endParaRPr lang="en-US" b="1" dirty="0">
              <a:solidFill>
                <a:srgbClr val="FF0000"/>
              </a:solidFill>
              <a:latin typeface="Angsana New" panose="02020603050405020304" pitchFamily="18" charset="-34"/>
              <a:cs typeface="Angsana New" panose="02020603050405020304" pitchFamily="18" charset="-34"/>
            </a:endParaRPr>
          </a:p>
        </p:txBody>
      </p:sp>
      <p:sp>
        <p:nvSpPr>
          <p:cNvPr id="15" name="วงเล็บปีกกาขวา 14">
            <a:extLst>
              <a:ext uri="{FF2B5EF4-FFF2-40B4-BE49-F238E27FC236}">
                <a16:creationId xmlns:a16="http://schemas.microsoft.com/office/drawing/2014/main" id="{A886B59C-B73A-4701-AE24-4F04E91A3F45}"/>
              </a:ext>
            </a:extLst>
          </p:cNvPr>
          <p:cNvSpPr/>
          <p:nvPr/>
        </p:nvSpPr>
        <p:spPr>
          <a:xfrm>
            <a:off x="8914299" y="1360120"/>
            <a:ext cx="351332" cy="13368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กล่องข้อความ 15">
            <a:extLst>
              <a:ext uri="{FF2B5EF4-FFF2-40B4-BE49-F238E27FC236}">
                <a16:creationId xmlns:a16="http://schemas.microsoft.com/office/drawing/2014/main" id="{DB82517E-8F7F-4996-BCEE-E31DA73B2850}"/>
              </a:ext>
            </a:extLst>
          </p:cNvPr>
          <p:cNvSpPr txBox="1"/>
          <p:nvPr/>
        </p:nvSpPr>
        <p:spPr>
          <a:xfrm>
            <a:off x="9388061" y="3642619"/>
            <a:ext cx="2536083" cy="1200329"/>
          </a:xfrm>
          <a:prstGeom prst="rect">
            <a:avLst/>
          </a:prstGeom>
          <a:noFill/>
        </p:spPr>
        <p:txBody>
          <a:bodyPr wrap="square" rtlCol="0">
            <a:spAutoFit/>
          </a:bodyPr>
          <a:lstStyle/>
          <a:p>
            <a:r>
              <a:rPr lang="th-TH" dirty="0">
                <a:solidFill>
                  <a:srgbClr val="FF0000"/>
                </a:solidFill>
                <a:latin typeface="Angsana New" panose="02020603050405020304" pitchFamily="18" charset="-34"/>
                <a:cs typeface="Angsana New" panose="02020603050405020304" pitchFamily="18" charset="-34"/>
              </a:rPr>
              <a:t>- </a:t>
            </a:r>
            <a:r>
              <a:rPr lang="th-TH" b="1" dirty="0">
                <a:solidFill>
                  <a:srgbClr val="FF0000"/>
                </a:solidFill>
                <a:latin typeface="Angsana New" panose="02020603050405020304" pitchFamily="18" charset="-34"/>
                <a:cs typeface="Angsana New" panose="02020603050405020304" pitchFamily="18" charset="-34"/>
              </a:rPr>
              <a:t>วัตถุประสงค์ของการถาม เพื่อทราบประเภทสินค้าที่ซื้อ ความถี่ในการซื้อสินค้า</a:t>
            </a:r>
          </a:p>
          <a:p>
            <a:r>
              <a:rPr lang="th-TH" b="1" dirty="0">
                <a:solidFill>
                  <a:srgbClr val="FF0000"/>
                </a:solidFill>
                <a:latin typeface="Angsana New" panose="02020603050405020304" pitchFamily="18" charset="-34"/>
                <a:cs typeface="Angsana New" panose="02020603050405020304" pitchFamily="18" charset="-34"/>
              </a:rPr>
              <a:t>- ใช้มาตรวัดแบบนามบัญญัติ</a:t>
            </a:r>
            <a:endParaRPr lang="en-US" b="1" dirty="0">
              <a:solidFill>
                <a:srgbClr val="FF0000"/>
              </a:solidFill>
              <a:latin typeface="Angsana New" panose="02020603050405020304" pitchFamily="18" charset="-34"/>
              <a:cs typeface="Angsana New" panose="02020603050405020304" pitchFamily="18" charset="-34"/>
            </a:endParaRPr>
          </a:p>
        </p:txBody>
      </p:sp>
      <p:sp>
        <p:nvSpPr>
          <p:cNvPr id="17" name="วงเล็บปีกกาขวา 16">
            <a:extLst>
              <a:ext uri="{FF2B5EF4-FFF2-40B4-BE49-F238E27FC236}">
                <a16:creationId xmlns:a16="http://schemas.microsoft.com/office/drawing/2014/main" id="{D41E69AF-24E8-4CED-AC43-2270DB422C5D}"/>
              </a:ext>
            </a:extLst>
          </p:cNvPr>
          <p:cNvSpPr/>
          <p:nvPr/>
        </p:nvSpPr>
        <p:spPr>
          <a:xfrm>
            <a:off x="8876922" y="3374232"/>
            <a:ext cx="351332" cy="20198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46091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519DE1C3-031C-4534-A8DF-9ED1FE27083C}"/>
              </a:ext>
            </a:extLst>
          </p:cNvPr>
          <p:cNvSpPr>
            <a:spLocks noGrp="1"/>
          </p:cNvSpPr>
          <p:nvPr>
            <p:ph idx="1"/>
          </p:nvPr>
        </p:nvSpPr>
        <p:spPr>
          <a:xfrm>
            <a:off x="736600" y="809625"/>
            <a:ext cx="7843982" cy="4351338"/>
          </a:xfrm>
        </p:spPr>
        <p:txBody>
          <a:bodyPr>
            <a:noAutofit/>
          </a:bodyPr>
          <a:lstStyle/>
          <a:p>
            <a:pPr marL="0" indent="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2.4</a:t>
            </a:r>
            <a:r>
              <a:rPr lang="th-TH" sz="2000" dirty="0">
                <a:solidFill>
                  <a:srgbClr val="FF0000"/>
                </a:solidFill>
                <a:latin typeface="Angsana New" panose="02020603050405020304" pitchFamily="18" charset="-34"/>
                <a:cs typeface="Angsana New" panose="02020603050405020304" pitchFamily="18" charset="-34"/>
              </a:rPr>
              <a:t> ในแต่ละครั้งท่านมีงบประมาณเท่าไรในการซื้อสินค้าแบรนด์ดังกล่าว</a:t>
            </a:r>
          </a:p>
          <a:p>
            <a:pPr marL="0" indent="0">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    )  น้อยกว่า  </a:t>
            </a:r>
            <a:r>
              <a:rPr lang="en-US" sz="2000" dirty="0">
                <a:solidFill>
                  <a:srgbClr val="FF0000"/>
                </a:solidFill>
                <a:latin typeface="Angsana New" panose="02020603050405020304" pitchFamily="18" charset="-34"/>
                <a:cs typeface="Angsana New" panose="02020603050405020304" pitchFamily="18" charset="-34"/>
              </a:rPr>
              <a:t>30,000 </a:t>
            </a:r>
            <a:r>
              <a:rPr lang="th-TH" sz="2000" dirty="0">
                <a:solidFill>
                  <a:srgbClr val="FF0000"/>
                </a:solidFill>
                <a:latin typeface="Angsana New" panose="02020603050405020304" pitchFamily="18" charset="-34"/>
                <a:cs typeface="Angsana New" panose="02020603050405020304" pitchFamily="18" charset="-34"/>
              </a:rPr>
              <a:t>บาท               (     )  </a:t>
            </a:r>
            <a:r>
              <a:rPr lang="en-US" sz="2000" dirty="0">
                <a:solidFill>
                  <a:srgbClr val="FF0000"/>
                </a:solidFill>
                <a:latin typeface="Angsana New" panose="02020603050405020304" pitchFamily="18" charset="-34"/>
                <a:cs typeface="Angsana New" panose="02020603050405020304" pitchFamily="18" charset="-34"/>
              </a:rPr>
              <a:t>30,001-50,000 </a:t>
            </a:r>
            <a:r>
              <a:rPr lang="th-TH" sz="2000" dirty="0">
                <a:solidFill>
                  <a:srgbClr val="FF0000"/>
                </a:solidFill>
                <a:latin typeface="Angsana New" panose="02020603050405020304" pitchFamily="18" charset="-34"/>
                <a:cs typeface="Angsana New" panose="02020603050405020304" pitchFamily="18" charset="-34"/>
              </a:rPr>
              <a:t>บาท              (     )  </a:t>
            </a:r>
            <a:r>
              <a:rPr lang="en-US" sz="2000" dirty="0">
                <a:solidFill>
                  <a:srgbClr val="FF0000"/>
                </a:solidFill>
                <a:latin typeface="Angsana New" panose="02020603050405020304" pitchFamily="18" charset="-34"/>
                <a:cs typeface="Angsana New" panose="02020603050405020304" pitchFamily="18" charset="-34"/>
              </a:rPr>
              <a:t>50,001-70,000 </a:t>
            </a:r>
            <a:r>
              <a:rPr lang="th-TH" sz="2000" dirty="0">
                <a:solidFill>
                  <a:srgbClr val="FF0000"/>
                </a:solidFill>
                <a:latin typeface="Angsana New" panose="02020603050405020304" pitchFamily="18" charset="-34"/>
                <a:cs typeface="Angsana New" panose="02020603050405020304" pitchFamily="18" charset="-34"/>
              </a:rPr>
              <a:t>บาท</a:t>
            </a:r>
          </a:p>
          <a:p>
            <a:pPr marL="0" indent="0">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 </a:t>
            </a:r>
            <a:r>
              <a:rPr lang="th-TH" sz="2000" dirty="0">
                <a:solidFill>
                  <a:srgbClr val="FF0000"/>
                </a:solidFill>
                <a:latin typeface="Angsana New" panose="02020603050405020304" pitchFamily="18" charset="-34"/>
                <a:cs typeface="Angsana New" panose="02020603050405020304" pitchFamily="18" charset="-34"/>
              </a:rPr>
              <a:t>   (    )  </a:t>
            </a:r>
            <a:r>
              <a:rPr lang="en-US" sz="2000" dirty="0">
                <a:solidFill>
                  <a:srgbClr val="FF0000"/>
                </a:solidFill>
                <a:latin typeface="Angsana New" panose="02020603050405020304" pitchFamily="18" charset="-34"/>
                <a:cs typeface="Angsana New" panose="02020603050405020304" pitchFamily="18" charset="-34"/>
              </a:rPr>
              <a:t>70,001-90,000 </a:t>
            </a:r>
            <a:r>
              <a:rPr lang="th-TH" sz="2000" dirty="0">
                <a:solidFill>
                  <a:srgbClr val="FF0000"/>
                </a:solidFill>
                <a:latin typeface="Angsana New" panose="02020603050405020304" pitchFamily="18" charset="-34"/>
                <a:cs typeface="Angsana New" panose="02020603050405020304" pitchFamily="18" charset="-34"/>
              </a:rPr>
              <a:t>บาท                  (     )  </a:t>
            </a:r>
            <a:r>
              <a:rPr lang="en-US" sz="2000" dirty="0">
                <a:solidFill>
                  <a:srgbClr val="FF0000"/>
                </a:solidFill>
                <a:latin typeface="Angsana New" panose="02020603050405020304" pitchFamily="18" charset="-34"/>
                <a:cs typeface="Angsana New" panose="02020603050405020304" pitchFamily="18" charset="-34"/>
              </a:rPr>
              <a:t>90,001-100,000 </a:t>
            </a:r>
            <a:r>
              <a:rPr lang="th-TH" sz="2000" dirty="0">
                <a:solidFill>
                  <a:srgbClr val="FF0000"/>
                </a:solidFill>
                <a:latin typeface="Angsana New" panose="02020603050405020304" pitchFamily="18" charset="-34"/>
                <a:cs typeface="Angsana New" panose="02020603050405020304" pitchFamily="18" charset="-34"/>
              </a:rPr>
              <a:t>บาท            (     )  มากกว่า </a:t>
            </a:r>
            <a:r>
              <a:rPr lang="en-US" sz="2000" dirty="0">
                <a:solidFill>
                  <a:srgbClr val="FF0000"/>
                </a:solidFill>
                <a:latin typeface="Angsana New" panose="02020603050405020304" pitchFamily="18" charset="-34"/>
                <a:cs typeface="Angsana New" panose="02020603050405020304" pitchFamily="18" charset="-34"/>
              </a:rPr>
              <a:t>100,000 </a:t>
            </a:r>
            <a:r>
              <a:rPr lang="th-TH" sz="2000" dirty="0">
                <a:solidFill>
                  <a:srgbClr val="FF0000"/>
                </a:solidFill>
                <a:latin typeface="Angsana New" panose="02020603050405020304" pitchFamily="18" charset="-34"/>
                <a:cs typeface="Angsana New" panose="02020603050405020304" pitchFamily="18" charset="-34"/>
              </a:rPr>
              <a:t>บาท</a:t>
            </a:r>
          </a:p>
          <a:p>
            <a:pPr marL="0" indent="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2.5</a:t>
            </a:r>
            <a:r>
              <a:rPr lang="th-TH" sz="2000" dirty="0">
                <a:solidFill>
                  <a:srgbClr val="FF0000"/>
                </a:solidFill>
                <a:latin typeface="Angsana New" panose="02020603050405020304" pitchFamily="18" charset="-34"/>
                <a:cs typeface="Angsana New" panose="02020603050405020304" pitchFamily="18" charset="-34"/>
              </a:rPr>
              <a:t> สินค้า</a:t>
            </a:r>
            <a:r>
              <a:rPr lang="th-TH" sz="2000" dirty="0" err="1">
                <a:solidFill>
                  <a:srgbClr val="FF0000"/>
                </a:solidFill>
                <a:latin typeface="Angsana New" panose="02020603050405020304" pitchFamily="18" charset="-34"/>
                <a:cs typeface="Angsana New" panose="02020603050405020304" pitchFamily="18" charset="-34"/>
              </a:rPr>
              <a:t>แบรนด์เนม</a:t>
            </a:r>
            <a:r>
              <a:rPr lang="th-TH" sz="2000" dirty="0">
                <a:solidFill>
                  <a:srgbClr val="FF0000"/>
                </a:solidFill>
                <a:latin typeface="Angsana New" panose="02020603050405020304" pitchFamily="18" charset="-34"/>
                <a:cs typeface="Angsana New" panose="02020603050405020304" pitchFamily="18" charset="-34"/>
              </a:rPr>
              <a:t>ที่ท่านซื้อ ท่านชำระเงินด้วยวิธีใด ดังต่อไปนี้</a:t>
            </a:r>
          </a:p>
          <a:p>
            <a:pPr marL="0" indent="0">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    ) เงินสด                                       (     ) ผ่านบัตรเครดิต                    </a:t>
            </a:r>
          </a:p>
          <a:p>
            <a:pPr marL="0" indent="0">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 </a:t>
            </a:r>
            <a:r>
              <a:rPr lang="th-TH" sz="2000" dirty="0">
                <a:solidFill>
                  <a:srgbClr val="FF0000"/>
                </a:solidFill>
                <a:latin typeface="Angsana New" panose="02020603050405020304" pitchFamily="18" charset="-34"/>
                <a:cs typeface="Angsana New" panose="02020603050405020304" pitchFamily="18" charset="-34"/>
              </a:rPr>
              <a:t>   (    ) ผ่อนชำระเป็นงวด ๆ                  (     )  อื่น ๆ โปรดระบุ.................................................................</a:t>
            </a:r>
          </a:p>
          <a:p>
            <a:pPr marL="0" indent="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2.6</a:t>
            </a:r>
            <a:r>
              <a:rPr lang="th-TH" sz="2000" dirty="0">
                <a:solidFill>
                  <a:srgbClr val="FF0000"/>
                </a:solidFill>
                <a:latin typeface="Angsana New" panose="02020603050405020304" pitchFamily="18" charset="-34"/>
                <a:cs typeface="Angsana New" panose="02020603050405020304" pitchFamily="18" charset="-34"/>
              </a:rPr>
              <a:t> ท่านซื้อสินค้าแบรนด์ดังกล่าวผ่านช่องทางใด ต่อไปนี้</a:t>
            </a:r>
          </a:p>
          <a:p>
            <a:pPr marL="0" indent="228600">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  ซื้อจากร้านตัวแทนจำหน่ายในห้างสรรพสินค้าชั้นนำ      </a:t>
            </a:r>
          </a:p>
          <a:p>
            <a:pPr marL="0" indent="228600">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 ซื้อผ่านอินเทอร์เน็ต </a:t>
            </a:r>
            <a:r>
              <a:rPr lang="th-TH" sz="2000" dirty="0" err="1">
                <a:solidFill>
                  <a:srgbClr val="FF0000"/>
                </a:solidFill>
                <a:latin typeface="Angsana New" panose="02020603050405020304" pitchFamily="18" charset="-34"/>
                <a:cs typeface="Angsana New" panose="02020603050405020304" pitchFamily="18" charset="-34"/>
              </a:rPr>
              <a:t>เว็บไซด์</a:t>
            </a:r>
            <a:r>
              <a:rPr lang="th-TH" sz="2000" dirty="0">
                <a:solidFill>
                  <a:srgbClr val="FF0000"/>
                </a:solidFill>
                <a:latin typeface="Angsana New" panose="02020603050405020304" pitchFamily="18" charset="-34"/>
                <a:cs typeface="Angsana New" panose="02020603050405020304" pitchFamily="18" charset="-34"/>
              </a:rPr>
              <a:t>ของ </a:t>
            </a:r>
            <a:r>
              <a:rPr lang="en-US" sz="2000" dirty="0">
                <a:solidFill>
                  <a:srgbClr val="FF0000"/>
                </a:solidFill>
                <a:latin typeface="Angsana New" panose="02020603050405020304" pitchFamily="18" charset="-34"/>
                <a:cs typeface="Angsana New" panose="02020603050405020304" pitchFamily="18" charset="-34"/>
              </a:rPr>
              <a:t>REEBONZ</a:t>
            </a:r>
          </a:p>
          <a:p>
            <a:pPr marL="0" indent="228600">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  ซื้อผ่านอินเทอร์เน็ต </a:t>
            </a:r>
            <a:r>
              <a:rPr lang="th-TH" sz="2000" dirty="0" err="1">
                <a:solidFill>
                  <a:srgbClr val="FF0000"/>
                </a:solidFill>
                <a:latin typeface="Angsana New" panose="02020603050405020304" pitchFamily="18" charset="-34"/>
                <a:cs typeface="Angsana New" panose="02020603050405020304" pitchFamily="18" charset="-34"/>
              </a:rPr>
              <a:t>เว็บไซด์</a:t>
            </a:r>
            <a:r>
              <a:rPr lang="th-TH" sz="2000" dirty="0">
                <a:solidFill>
                  <a:srgbClr val="FF0000"/>
                </a:solidFill>
                <a:latin typeface="Angsana New" panose="02020603050405020304" pitchFamily="18" charset="-34"/>
                <a:cs typeface="Angsana New" panose="02020603050405020304" pitchFamily="18" charset="-34"/>
              </a:rPr>
              <a:t> ......................... โปรดระบุ </a:t>
            </a:r>
          </a:p>
          <a:p>
            <a:pPr marL="0" indent="228600">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 ซื้อจากต่างประเทศ......................(โปรดระบุประเทศ)</a:t>
            </a:r>
          </a:p>
          <a:p>
            <a:pPr marL="0" indent="0">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2.7</a:t>
            </a:r>
            <a:r>
              <a:rPr lang="th-TH" sz="2000" dirty="0">
                <a:solidFill>
                  <a:srgbClr val="FF0000"/>
                </a:solidFill>
                <a:latin typeface="Angsana New" panose="02020603050405020304" pitchFamily="18" charset="-34"/>
                <a:cs typeface="Angsana New" panose="02020603050405020304" pitchFamily="18" charset="-34"/>
              </a:rPr>
              <a:t> เหตุผลในการซื้อสินค้าแบรนด์ดังกล่าว (ตอบได้มากกว่า </a:t>
            </a:r>
            <a:r>
              <a:rPr lang="en-US" sz="2000" dirty="0">
                <a:solidFill>
                  <a:srgbClr val="FF0000"/>
                </a:solidFill>
                <a:latin typeface="Angsana New" panose="02020603050405020304" pitchFamily="18" charset="-34"/>
                <a:cs typeface="Angsana New" panose="02020603050405020304" pitchFamily="18" charset="-34"/>
              </a:rPr>
              <a:t>1</a:t>
            </a:r>
            <a:r>
              <a:rPr lang="th-TH" sz="2000" dirty="0">
                <a:solidFill>
                  <a:srgbClr val="FF0000"/>
                </a:solidFill>
                <a:latin typeface="Angsana New" panose="02020603050405020304" pitchFamily="18" charset="-34"/>
                <a:cs typeface="Angsana New" panose="02020603050405020304" pitchFamily="18" charset="-34"/>
              </a:rPr>
              <a:t> ข้อ)</a:t>
            </a:r>
          </a:p>
          <a:p>
            <a:pPr marL="0" indent="168275">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     ) ชื่นชอบในเอกลักษณ์ของแบรนด์                                      </a:t>
            </a:r>
          </a:p>
          <a:p>
            <a:pPr marL="0" indent="168275">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     ) ชื่นชอบ </a:t>
            </a:r>
            <a:r>
              <a:rPr lang="en-US" sz="2000" dirty="0">
                <a:solidFill>
                  <a:srgbClr val="FF0000"/>
                </a:solidFill>
                <a:latin typeface="Angsana New" panose="02020603050405020304" pitchFamily="18" charset="-34"/>
                <a:cs typeface="Angsana New" panose="02020603050405020304" pitchFamily="18" charset="-34"/>
              </a:rPr>
              <a:t>Brand Ambassador </a:t>
            </a:r>
            <a:r>
              <a:rPr lang="th-TH" sz="2000" dirty="0">
                <a:solidFill>
                  <a:srgbClr val="FF0000"/>
                </a:solidFill>
                <a:latin typeface="Angsana New" panose="02020603050405020304" pitchFamily="18" charset="-34"/>
                <a:cs typeface="Angsana New" panose="02020603050405020304" pitchFamily="18" charset="-34"/>
              </a:rPr>
              <a:t>ของแบรนด์</a:t>
            </a:r>
          </a:p>
          <a:p>
            <a:pPr marL="0" indent="168275">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     ) เพื่อเสริมสร้างบุคลิกภาพ และการเข้าสังคม</a:t>
            </a:r>
          </a:p>
          <a:p>
            <a:pPr marL="0" indent="168275">
              <a:lnSpc>
                <a:spcPct val="100000"/>
              </a:lnSpc>
              <a:spcBef>
                <a:spcPts val="0"/>
              </a:spcBef>
              <a:buNone/>
            </a:pPr>
            <a:r>
              <a:rPr lang="th-TH" sz="2000" dirty="0">
                <a:solidFill>
                  <a:srgbClr val="FF0000"/>
                </a:solidFill>
                <a:latin typeface="Angsana New" panose="02020603050405020304" pitchFamily="18" charset="-34"/>
                <a:cs typeface="Angsana New" panose="02020603050405020304" pitchFamily="18" charset="-34"/>
              </a:rPr>
              <a:t> (     ) อื่น ๆ โปรดระบุ...................................................................</a:t>
            </a:r>
          </a:p>
          <a:p>
            <a:pPr marL="0" indent="0">
              <a:lnSpc>
                <a:spcPct val="100000"/>
              </a:lnSpc>
              <a:spcBef>
                <a:spcPts val="0"/>
              </a:spcBef>
              <a:buNone/>
            </a:pPr>
            <a:endParaRPr lang="en-US" sz="2000" dirty="0">
              <a:solidFill>
                <a:srgbClr val="FF0000"/>
              </a:solidFill>
              <a:latin typeface="Angsana New" panose="02020603050405020304" pitchFamily="18" charset="-34"/>
              <a:cs typeface="Angsana New" panose="02020603050405020304" pitchFamily="18" charset="-34"/>
            </a:endParaRPr>
          </a:p>
        </p:txBody>
      </p:sp>
      <p:sp>
        <p:nvSpPr>
          <p:cNvPr id="4" name="กล่องข้อความ 3">
            <a:extLst>
              <a:ext uri="{FF2B5EF4-FFF2-40B4-BE49-F238E27FC236}">
                <a16:creationId xmlns:a16="http://schemas.microsoft.com/office/drawing/2014/main" id="{A44E6A98-F426-4161-94ED-82F628D780B5}"/>
              </a:ext>
            </a:extLst>
          </p:cNvPr>
          <p:cNvSpPr txBox="1"/>
          <p:nvPr/>
        </p:nvSpPr>
        <p:spPr>
          <a:xfrm>
            <a:off x="8580582" y="1056443"/>
            <a:ext cx="2536083" cy="1477328"/>
          </a:xfrm>
          <a:prstGeom prst="rect">
            <a:avLst/>
          </a:prstGeom>
          <a:noFill/>
        </p:spPr>
        <p:txBody>
          <a:bodyPr wrap="square" rtlCol="0">
            <a:spAutoFit/>
          </a:bodyPr>
          <a:lstStyle/>
          <a:p>
            <a:r>
              <a:rPr lang="th-TH" dirty="0">
                <a:solidFill>
                  <a:srgbClr val="FF0000"/>
                </a:solidFill>
                <a:latin typeface="Angsana New" panose="02020603050405020304" pitchFamily="18" charset="-34"/>
                <a:cs typeface="Angsana New" panose="02020603050405020304" pitchFamily="18" charset="-34"/>
              </a:rPr>
              <a:t>- </a:t>
            </a:r>
            <a:r>
              <a:rPr lang="th-TH" b="1" dirty="0">
                <a:solidFill>
                  <a:srgbClr val="FF0000"/>
                </a:solidFill>
                <a:latin typeface="Angsana New" panose="02020603050405020304" pitchFamily="18" charset="-34"/>
                <a:cs typeface="Angsana New" panose="02020603050405020304" pitchFamily="18" charset="-34"/>
              </a:rPr>
              <a:t>วัตถุประสงค์ของการถาม เพื่อทราบงบประมาณที่ใช้จ่าย และช่องทางการชำระเงิน</a:t>
            </a:r>
          </a:p>
          <a:p>
            <a:r>
              <a:rPr lang="th-TH" b="1" dirty="0">
                <a:solidFill>
                  <a:srgbClr val="FF0000"/>
                </a:solidFill>
                <a:latin typeface="Angsana New" panose="02020603050405020304" pitchFamily="18" charset="-34"/>
                <a:cs typeface="Angsana New" panose="02020603050405020304" pitchFamily="18" charset="-34"/>
              </a:rPr>
              <a:t>- ใช้มาตรวัดแบบอัตราส่วน / แบบนามบัญญัติ</a:t>
            </a:r>
            <a:endParaRPr lang="en-US" b="1" dirty="0">
              <a:solidFill>
                <a:srgbClr val="FF0000"/>
              </a:solidFill>
              <a:latin typeface="Angsana New" panose="02020603050405020304" pitchFamily="18" charset="-34"/>
              <a:cs typeface="Angsana New" panose="02020603050405020304" pitchFamily="18" charset="-34"/>
            </a:endParaRPr>
          </a:p>
        </p:txBody>
      </p:sp>
      <p:sp>
        <p:nvSpPr>
          <p:cNvPr id="5" name="วงเล็บปีกกาขวา 4">
            <a:extLst>
              <a:ext uri="{FF2B5EF4-FFF2-40B4-BE49-F238E27FC236}">
                <a16:creationId xmlns:a16="http://schemas.microsoft.com/office/drawing/2014/main" id="{A1E05807-B9C5-48B9-9315-4B80A25BD761}"/>
              </a:ext>
            </a:extLst>
          </p:cNvPr>
          <p:cNvSpPr/>
          <p:nvPr/>
        </p:nvSpPr>
        <p:spPr>
          <a:xfrm>
            <a:off x="8069443" y="935832"/>
            <a:ext cx="351332" cy="16965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กล่องข้อความ 5">
            <a:extLst>
              <a:ext uri="{FF2B5EF4-FFF2-40B4-BE49-F238E27FC236}">
                <a16:creationId xmlns:a16="http://schemas.microsoft.com/office/drawing/2014/main" id="{5678439B-5A56-4C15-A296-4855CA134358}"/>
              </a:ext>
            </a:extLst>
          </p:cNvPr>
          <p:cNvSpPr txBox="1"/>
          <p:nvPr/>
        </p:nvSpPr>
        <p:spPr>
          <a:xfrm>
            <a:off x="8580581" y="3466927"/>
            <a:ext cx="2536083" cy="1477328"/>
          </a:xfrm>
          <a:prstGeom prst="rect">
            <a:avLst/>
          </a:prstGeom>
          <a:noFill/>
        </p:spPr>
        <p:txBody>
          <a:bodyPr wrap="square" rtlCol="0">
            <a:spAutoFit/>
          </a:bodyPr>
          <a:lstStyle/>
          <a:p>
            <a:r>
              <a:rPr lang="th-TH" b="1" dirty="0">
                <a:solidFill>
                  <a:srgbClr val="FF0000"/>
                </a:solidFill>
                <a:latin typeface="Angsana New" panose="02020603050405020304" pitchFamily="18" charset="-34"/>
                <a:cs typeface="Angsana New" panose="02020603050405020304" pitchFamily="18" charset="-34"/>
              </a:rPr>
              <a:t>- วัตถุประสงค์ของการถาม เพื่อทราบพฤติกรรมการซื้อสินค้าของผู้บริโภคว่าผู้ซื้อสินค้าผ่านตัวแทนแบบไหน</a:t>
            </a:r>
          </a:p>
          <a:p>
            <a:r>
              <a:rPr lang="th-TH" b="1" dirty="0">
                <a:solidFill>
                  <a:srgbClr val="FF0000"/>
                </a:solidFill>
                <a:latin typeface="Angsana New" panose="02020603050405020304" pitchFamily="18" charset="-34"/>
                <a:cs typeface="Angsana New" panose="02020603050405020304" pitchFamily="18" charset="-34"/>
              </a:rPr>
              <a:t>- วัตถุประสงค์ของการถามเพื่อทราบถึงเหตุผลที่ผู้บริโภคซื้อสินค้า</a:t>
            </a:r>
            <a:endParaRPr lang="en-US" b="1" dirty="0">
              <a:solidFill>
                <a:srgbClr val="FF0000"/>
              </a:solidFill>
              <a:latin typeface="Angsana New" panose="02020603050405020304" pitchFamily="18" charset="-34"/>
              <a:cs typeface="Angsana New" panose="02020603050405020304" pitchFamily="18" charset="-34"/>
            </a:endParaRPr>
          </a:p>
        </p:txBody>
      </p:sp>
      <p:sp>
        <p:nvSpPr>
          <p:cNvPr id="7" name="วงเล็บปีกกาขวา 6">
            <a:extLst>
              <a:ext uri="{FF2B5EF4-FFF2-40B4-BE49-F238E27FC236}">
                <a16:creationId xmlns:a16="http://schemas.microsoft.com/office/drawing/2014/main" id="{8C31F453-3643-47B5-A399-54B5B5F68779}"/>
              </a:ext>
            </a:extLst>
          </p:cNvPr>
          <p:cNvSpPr/>
          <p:nvPr/>
        </p:nvSpPr>
        <p:spPr>
          <a:xfrm>
            <a:off x="8069443" y="2780589"/>
            <a:ext cx="351332" cy="29459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34440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EB79328-83AC-4B75-9164-37796891476B}"/>
              </a:ext>
            </a:extLst>
          </p:cNvPr>
          <p:cNvSpPr>
            <a:spLocks noGrp="1"/>
          </p:cNvSpPr>
          <p:nvPr>
            <p:ph type="title"/>
          </p:nvPr>
        </p:nvSpPr>
        <p:spPr>
          <a:xfrm>
            <a:off x="838200" y="365126"/>
            <a:ext cx="10515600" cy="715530"/>
          </a:xfrm>
        </p:spPr>
        <p:txBody>
          <a:bodyPr>
            <a:normAutofit/>
          </a:bodyPr>
          <a:lstStyle/>
          <a:p>
            <a:r>
              <a:rPr lang="en-US" sz="2400" b="1" dirty="0">
                <a:solidFill>
                  <a:srgbClr val="FF0000"/>
                </a:solidFill>
                <a:latin typeface="Angsana New" panose="02020603050405020304" pitchFamily="18" charset="-34"/>
                <a:cs typeface="Angsana New" panose="02020603050405020304" pitchFamily="18" charset="-34"/>
              </a:rPr>
              <a:t>(</a:t>
            </a:r>
            <a:r>
              <a:rPr lang="th-TH" sz="2400" b="1" dirty="0">
                <a:solidFill>
                  <a:srgbClr val="FF0000"/>
                </a:solidFill>
                <a:latin typeface="Angsana New" panose="02020603050405020304" pitchFamily="18" charset="-34"/>
                <a:cs typeface="Angsana New" panose="02020603050405020304" pitchFamily="18" charset="-34"/>
              </a:rPr>
              <a:t>ส่วนที่ </a:t>
            </a:r>
            <a:r>
              <a:rPr lang="en-US" sz="2400" b="1" dirty="0">
                <a:solidFill>
                  <a:srgbClr val="FF0000"/>
                </a:solidFill>
                <a:latin typeface="Angsana New" panose="02020603050405020304" pitchFamily="18" charset="-34"/>
                <a:cs typeface="Angsana New" panose="02020603050405020304" pitchFamily="18" charset="-34"/>
              </a:rPr>
              <a:t>3)</a:t>
            </a:r>
            <a:r>
              <a:rPr lang="th-TH" sz="2400" b="1" dirty="0">
                <a:solidFill>
                  <a:srgbClr val="FF0000"/>
                </a:solidFill>
                <a:latin typeface="Angsana New" panose="02020603050405020304" pitchFamily="18" charset="-34"/>
                <a:cs typeface="Angsana New" panose="02020603050405020304" pitchFamily="18" charset="-34"/>
              </a:rPr>
              <a:t> แบบสอบถามพฤติกรรมการใช้สินค้า</a:t>
            </a:r>
            <a:r>
              <a:rPr lang="th-TH" sz="2400" b="1" dirty="0" err="1">
                <a:solidFill>
                  <a:srgbClr val="FF0000"/>
                </a:solidFill>
                <a:latin typeface="Angsana New" panose="02020603050405020304" pitchFamily="18" charset="-34"/>
                <a:cs typeface="Angsana New" panose="02020603050405020304" pitchFamily="18" charset="-34"/>
              </a:rPr>
              <a:t>แบรนด์เนม</a:t>
            </a:r>
            <a:r>
              <a:rPr lang="th-TH" sz="2400" b="1" dirty="0">
                <a:solidFill>
                  <a:srgbClr val="FF0000"/>
                </a:solidFill>
                <a:latin typeface="Angsana New" panose="02020603050405020304" pitchFamily="18" charset="-34"/>
                <a:cs typeface="Angsana New" panose="02020603050405020304" pitchFamily="18" charset="-34"/>
              </a:rPr>
              <a:t>ของนักศึกษามหาวิทยาลัยเอกชน</a:t>
            </a:r>
            <a:endParaRPr lang="en-US" sz="2400" b="1" dirty="0">
              <a:solidFill>
                <a:srgbClr val="FF0000"/>
              </a:solidFill>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8B3175DF-2CE1-4991-B916-CDF69CE71A62}"/>
              </a:ext>
            </a:extLst>
          </p:cNvPr>
          <p:cNvSpPr>
            <a:spLocks noGrp="1"/>
          </p:cNvSpPr>
          <p:nvPr>
            <p:ph idx="1"/>
          </p:nvPr>
        </p:nvSpPr>
        <p:spPr>
          <a:xfrm>
            <a:off x="838201" y="1016002"/>
            <a:ext cx="6938818" cy="5476871"/>
          </a:xfrm>
        </p:spPr>
        <p:txBody>
          <a:bodyPr>
            <a:noAutofit/>
          </a:bodyPr>
          <a:lstStyle/>
          <a:p>
            <a:pPr marL="0" indent="0">
              <a:lnSpc>
                <a:spcPct val="100000"/>
              </a:lnSpc>
              <a:spcBef>
                <a:spcPts val="0"/>
              </a:spcBef>
              <a:buNone/>
            </a:pPr>
            <a:r>
              <a:rPr lang="en-US" sz="1800" dirty="0">
                <a:solidFill>
                  <a:srgbClr val="FF0000"/>
                </a:solidFill>
                <a:latin typeface="Angsana New" panose="02020603050405020304" pitchFamily="18" charset="-34"/>
                <a:cs typeface="Angsana New" panose="02020603050405020304" pitchFamily="18" charset="-34"/>
              </a:rPr>
              <a:t>3. </a:t>
            </a:r>
            <a:r>
              <a:rPr lang="th-TH" sz="1800" dirty="0">
                <a:solidFill>
                  <a:srgbClr val="FF0000"/>
                </a:solidFill>
                <a:latin typeface="Angsana New" panose="02020603050405020304" pitchFamily="18" charset="-34"/>
                <a:cs typeface="Angsana New" panose="02020603050405020304" pitchFamily="18" charset="-34"/>
              </a:rPr>
              <a:t>ในส่วนนี้เป็นข้อเสนอแนะ (สำหรับผู้ตอบแบบสอบถามที่ไม่ใช้สินค้า</a:t>
            </a:r>
            <a:r>
              <a:rPr lang="th-TH" sz="1800" dirty="0" err="1">
                <a:solidFill>
                  <a:srgbClr val="FF0000"/>
                </a:solidFill>
                <a:latin typeface="Angsana New" panose="02020603050405020304" pitchFamily="18" charset="-34"/>
                <a:cs typeface="Angsana New" panose="02020603050405020304" pitchFamily="18" charset="-34"/>
              </a:rPr>
              <a:t>แบรนด์เนม</a:t>
            </a:r>
            <a:r>
              <a:rPr lang="th-TH" sz="1800" dirty="0">
                <a:solidFill>
                  <a:srgbClr val="FF0000"/>
                </a:solidFill>
                <a:latin typeface="Angsana New" panose="02020603050405020304" pitchFamily="18" charset="-34"/>
                <a:cs typeface="Angsana New" panose="02020603050405020304" pitchFamily="18" charset="-34"/>
              </a:rPr>
              <a:t>)</a:t>
            </a:r>
          </a:p>
          <a:p>
            <a:pPr marL="0" indent="176213">
              <a:lnSpc>
                <a:spcPct val="100000"/>
              </a:lnSpc>
              <a:spcBef>
                <a:spcPts val="0"/>
              </a:spcBef>
              <a:buNone/>
            </a:pPr>
            <a:r>
              <a:rPr lang="en-US" sz="1800" dirty="0">
                <a:solidFill>
                  <a:srgbClr val="FF0000"/>
                </a:solidFill>
                <a:latin typeface="Angsana New" panose="02020603050405020304" pitchFamily="18" charset="-34"/>
                <a:cs typeface="Angsana New" panose="02020603050405020304" pitchFamily="18" charset="-34"/>
              </a:rPr>
              <a:t>3.1</a:t>
            </a:r>
            <a:r>
              <a:rPr lang="th-TH" sz="1800" dirty="0">
                <a:solidFill>
                  <a:srgbClr val="FF0000"/>
                </a:solidFill>
                <a:latin typeface="Angsana New" panose="02020603050405020304" pitchFamily="18" charset="-34"/>
                <a:cs typeface="Angsana New" panose="02020603050405020304" pitchFamily="18" charset="-34"/>
              </a:rPr>
              <a:t> ท่านมีความคิดเห็นอย่างไรกับนักศึกษาที่ใช้สินค้า</a:t>
            </a:r>
            <a:r>
              <a:rPr lang="th-TH" sz="1800" dirty="0" err="1">
                <a:solidFill>
                  <a:srgbClr val="FF0000"/>
                </a:solidFill>
                <a:latin typeface="Angsana New" panose="02020603050405020304" pitchFamily="18" charset="-34"/>
                <a:cs typeface="Angsana New" panose="02020603050405020304" pitchFamily="18" charset="-34"/>
              </a:rPr>
              <a:t>แบรนด์เนม</a:t>
            </a:r>
            <a:r>
              <a:rPr lang="th-TH" sz="1800" dirty="0">
                <a:solidFill>
                  <a:srgbClr val="FF0000"/>
                </a:solidFill>
                <a:latin typeface="Angsana New" panose="02020603050405020304" pitchFamily="18" charset="-34"/>
                <a:cs typeface="Angsana New" panose="02020603050405020304" pitchFamily="18" charset="-34"/>
              </a:rPr>
              <a:t>จากต่างประเทศ</a:t>
            </a:r>
          </a:p>
          <a:p>
            <a:pPr marL="0" indent="396875">
              <a:lnSpc>
                <a:spcPct val="100000"/>
              </a:lnSpc>
              <a:spcBef>
                <a:spcPts val="0"/>
              </a:spcBef>
              <a:buNone/>
            </a:pPr>
            <a:r>
              <a:rPr lang="th-TH" sz="1800" dirty="0">
                <a:solidFill>
                  <a:srgbClr val="FF0000"/>
                </a:solidFill>
                <a:latin typeface="Angsana New" panose="02020603050405020304" pitchFamily="18" charset="-34"/>
                <a:cs typeface="Angsana New" panose="02020603050405020304" pitchFamily="18" charset="-34"/>
              </a:rPr>
              <a:t> (    ) เห็นด้วยอย่างยิ่ง     (    )  เห็นด้วย       (    ) ไม่แน่ใจ</a:t>
            </a:r>
          </a:p>
          <a:p>
            <a:pPr marL="0" indent="396875">
              <a:lnSpc>
                <a:spcPct val="100000"/>
              </a:lnSpc>
              <a:spcBef>
                <a:spcPts val="0"/>
              </a:spcBef>
              <a:buNone/>
            </a:pPr>
            <a:r>
              <a:rPr lang="th-TH" sz="1800" dirty="0">
                <a:solidFill>
                  <a:srgbClr val="FF0000"/>
                </a:solidFill>
                <a:latin typeface="Angsana New" panose="02020603050405020304" pitchFamily="18" charset="-34"/>
                <a:cs typeface="Angsana New" panose="02020603050405020304" pitchFamily="18" charset="-34"/>
              </a:rPr>
              <a:t> (    ) ไม่เห็นด้วย            (    ) ไม่เห็นด้วยอย่างยิ่ง</a:t>
            </a:r>
          </a:p>
          <a:p>
            <a:pPr marL="0" indent="396875">
              <a:lnSpc>
                <a:spcPct val="100000"/>
              </a:lnSpc>
              <a:spcBef>
                <a:spcPts val="0"/>
              </a:spcBef>
              <a:buNone/>
            </a:pPr>
            <a:r>
              <a:rPr lang="th-TH" sz="1800" dirty="0">
                <a:solidFill>
                  <a:srgbClr val="FF0000"/>
                </a:solidFill>
                <a:latin typeface="Angsana New" panose="02020603050405020304" pitchFamily="18" charset="-34"/>
                <a:cs typeface="Angsana New" panose="02020603050405020304" pitchFamily="18" charset="-34"/>
              </a:rPr>
              <a:t>เพราะเหตุใด............................................................................................... (อธิบาย)</a:t>
            </a:r>
          </a:p>
          <a:p>
            <a:pPr marL="0" indent="176213">
              <a:lnSpc>
                <a:spcPct val="100000"/>
              </a:lnSpc>
              <a:spcBef>
                <a:spcPts val="0"/>
              </a:spcBef>
              <a:buNone/>
            </a:pPr>
            <a:r>
              <a:rPr lang="en-US" sz="1800" dirty="0">
                <a:solidFill>
                  <a:srgbClr val="FF0000"/>
                </a:solidFill>
                <a:latin typeface="Angsana New" panose="02020603050405020304" pitchFamily="18" charset="-34"/>
                <a:cs typeface="Angsana New" panose="02020603050405020304" pitchFamily="18" charset="-34"/>
              </a:rPr>
              <a:t>3.2</a:t>
            </a:r>
            <a:r>
              <a:rPr lang="th-TH" sz="1800" dirty="0">
                <a:solidFill>
                  <a:srgbClr val="FF0000"/>
                </a:solidFill>
                <a:latin typeface="Angsana New" panose="02020603050405020304" pitchFamily="18" charset="-34"/>
                <a:cs typeface="Angsana New" panose="02020603050405020304" pitchFamily="18" charset="-34"/>
              </a:rPr>
              <a:t> เพราะเหตุใดท่านจึงไม่นิยมใช้สินค้า</a:t>
            </a:r>
            <a:r>
              <a:rPr lang="th-TH" sz="1800" dirty="0" err="1">
                <a:solidFill>
                  <a:srgbClr val="FF0000"/>
                </a:solidFill>
                <a:latin typeface="Angsana New" panose="02020603050405020304" pitchFamily="18" charset="-34"/>
                <a:cs typeface="Angsana New" panose="02020603050405020304" pitchFamily="18" charset="-34"/>
              </a:rPr>
              <a:t>แบรนด์เนม</a:t>
            </a:r>
            <a:r>
              <a:rPr lang="th-TH" sz="1800" dirty="0">
                <a:solidFill>
                  <a:srgbClr val="FF0000"/>
                </a:solidFill>
                <a:latin typeface="Angsana New" panose="02020603050405020304" pitchFamily="18" charset="-34"/>
                <a:cs typeface="Angsana New" panose="02020603050405020304" pitchFamily="18" charset="-34"/>
              </a:rPr>
              <a:t>จากต่างประเทศ</a:t>
            </a:r>
          </a:p>
          <a:p>
            <a:pPr marL="0" indent="396875">
              <a:lnSpc>
                <a:spcPct val="100000"/>
              </a:lnSpc>
              <a:spcBef>
                <a:spcPts val="0"/>
              </a:spcBef>
              <a:buNone/>
            </a:pPr>
            <a:r>
              <a:rPr lang="th-TH" sz="1800" dirty="0">
                <a:solidFill>
                  <a:srgbClr val="FF0000"/>
                </a:solidFill>
                <a:latin typeface="Angsana New" panose="02020603050405020304" pitchFamily="18" charset="-34"/>
                <a:cs typeface="Angsana New" panose="02020603050405020304" pitchFamily="18" charset="-34"/>
              </a:rPr>
              <a:t>(     )  ไม่มีความจำเป็น ฟุ่มเฟือยโดยใช่เหตุ       (    )  ราคาสูงเกินกว่าที่จะสามารถซื้อได้</a:t>
            </a:r>
          </a:p>
          <a:p>
            <a:pPr marL="0" indent="396875">
              <a:lnSpc>
                <a:spcPct val="100000"/>
              </a:lnSpc>
              <a:spcBef>
                <a:spcPts val="0"/>
              </a:spcBef>
              <a:buNone/>
            </a:pPr>
            <a:r>
              <a:rPr lang="th-TH" sz="1800" dirty="0">
                <a:solidFill>
                  <a:srgbClr val="FF0000"/>
                </a:solidFill>
                <a:latin typeface="Angsana New" panose="02020603050405020304" pitchFamily="18" charset="-34"/>
                <a:cs typeface="Angsana New" panose="02020603050405020304" pitchFamily="18" charset="-34"/>
              </a:rPr>
              <a:t>(     ) สินค้า</a:t>
            </a:r>
            <a:r>
              <a:rPr lang="th-TH" sz="1800" dirty="0" err="1">
                <a:solidFill>
                  <a:srgbClr val="FF0000"/>
                </a:solidFill>
                <a:latin typeface="Angsana New" panose="02020603050405020304" pitchFamily="18" charset="-34"/>
                <a:cs typeface="Angsana New" panose="02020603050405020304" pitchFamily="18" charset="-34"/>
              </a:rPr>
              <a:t>แบรนด์เนม</a:t>
            </a:r>
            <a:r>
              <a:rPr lang="th-TH" sz="1800" dirty="0">
                <a:solidFill>
                  <a:srgbClr val="FF0000"/>
                </a:solidFill>
                <a:latin typeface="Angsana New" panose="02020603050405020304" pitchFamily="18" charset="-34"/>
                <a:cs typeface="Angsana New" panose="02020603050405020304" pitchFamily="18" charset="-34"/>
              </a:rPr>
              <a:t>ไม่เหมาะสมกับบุคลิกภาพของตนเอง</a:t>
            </a:r>
          </a:p>
          <a:p>
            <a:pPr marL="0" indent="396875">
              <a:lnSpc>
                <a:spcPct val="100000"/>
              </a:lnSpc>
              <a:spcBef>
                <a:spcPts val="0"/>
              </a:spcBef>
              <a:buNone/>
            </a:pPr>
            <a:r>
              <a:rPr lang="th-TH" sz="1800" dirty="0">
                <a:solidFill>
                  <a:srgbClr val="FF0000"/>
                </a:solidFill>
                <a:latin typeface="Angsana New" panose="02020603050405020304" pitchFamily="18" charset="-34"/>
                <a:cs typeface="Angsana New" panose="02020603050405020304" pitchFamily="18" charset="-34"/>
              </a:rPr>
              <a:t>(     ) ชอบใช้สินค้าไทย ไทยทำ ไทยใช้ ไทยเจริญ</a:t>
            </a:r>
          </a:p>
          <a:p>
            <a:pPr marL="0" indent="396875">
              <a:lnSpc>
                <a:spcPct val="100000"/>
              </a:lnSpc>
              <a:spcBef>
                <a:spcPts val="0"/>
              </a:spcBef>
              <a:buNone/>
            </a:pPr>
            <a:r>
              <a:rPr lang="th-TH" sz="1800" dirty="0">
                <a:solidFill>
                  <a:srgbClr val="FF0000"/>
                </a:solidFill>
                <a:latin typeface="Angsana New" panose="02020603050405020304" pitchFamily="18" charset="-34"/>
                <a:cs typeface="Angsana New" panose="02020603050405020304" pitchFamily="18" charset="-34"/>
              </a:rPr>
              <a:t>(     ) ป้องกันการขาดดุลการค้า สาเหตุจากการใช้สินค้าต่างประเทศ</a:t>
            </a:r>
          </a:p>
          <a:p>
            <a:pPr marL="0" indent="396875">
              <a:lnSpc>
                <a:spcPct val="100000"/>
              </a:lnSpc>
              <a:spcBef>
                <a:spcPts val="0"/>
              </a:spcBef>
              <a:buNone/>
            </a:pPr>
            <a:r>
              <a:rPr lang="th-TH" sz="1800" dirty="0">
                <a:solidFill>
                  <a:srgbClr val="FF0000"/>
                </a:solidFill>
                <a:latin typeface="Angsana New" panose="02020603050405020304" pitchFamily="18" charset="-34"/>
                <a:cs typeface="Angsana New" panose="02020603050405020304" pitchFamily="18" charset="-34"/>
              </a:rPr>
              <a:t>(     ) อื่น ๆ โปรดระบุ................................................................................</a:t>
            </a:r>
          </a:p>
          <a:p>
            <a:pPr marL="0" indent="111125">
              <a:lnSpc>
                <a:spcPct val="100000"/>
              </a:lnSpc>
              <a:spcBef>
                <a:spcPts val="0"/>
              </a:spcBef>
              <a:buNone/>
            </a:pPr>
            <a:r>
              <a:rPr lang="en-US" sz="1800" dirty="0">
                <a:solidFill>
                  <a:srgbClr val="FF0000"/>
                </a:solidFill>
                <a:latin typeface="Angsana New" panose="02020603050405020304" pitchFamily="18" charset="-34"/>
                <a:cs typeface="Angsana New" panose="02020603050405020304" pitchFamily="18" charset="-34"/>
              </a:rPr>
              <a:t>3.3</a:t>
            </a:r>
            <a:r>
              <a:rPr lang="th-TH" sz="1800" dirty="0">
                <a:solidFill>
                  <a:srgbClr val="FF0000"/>
                </a:solidFill>
                <a:latin typeface="Angsana New" panose="02020603050405020304" pitchFamily="18" charset="-34"/>
                <a:cs typeface="Angsana New" panose="02020603050405020304" pitchFamily="18" charset="-34"/>
              </a:rPr>
              <a:t> ท่านมีความคิดเห็นอย่างไรเกี่ยวกับการรณรงค์ให้คนไทยใช่ของไทย กินของไทย ชาติไทยเจริญ</a:t>
            </a:r>
          </a:p>
          <a:p>
            <a:pPr marL="0" indent="111125">
              <a:lnSpc>
                <a:spcPct val="100000"/>
              </a:lnSpc>
              <a:spcBef>
                <a:spcPts val="0"/>
              </a:spcBef>
              <a:buNone/>
            </a:pPr>
            <a:r>
              <a:rPr lang="th-TH" sz="1800" dirty="0">
                <a:solidFill>
                  <a:srgbClr val="FF0000"/>
                </a:solidFill>
                <a:latin typeface="Angsana New" panose="02020603050405020304" pitchFamily="18" charset="-34"/>
                <a:cs typeface="Angsana New" panose="02020603050405020304" pitchFamily="18" charset="-34"/>
              </a:rPr>
              <a:t>............................................................................................................................................................</a:t>
            </a:r>
          </a:p>
          <a:p>
            <a:pPr marL="0" indent="111125">
              <a:lnSpc>
                <a:spcPct val="100000"/>
              </a:lnSpc>
              <a:spcBef>
                <a:spcPts val="0"/>
              </a:spcBef>
              <a:buNone/>
            </a:pPr>
            <a:r>
              <a:rPr lang="th-TH" sz="1800" dirty="0">
                <a:solidFill>
                  <a:srgbClr val="FF0000"/>
                </a:solidFill>
                <a:latin typeface="Angsana New" panose="02020603050405020304" pitchFamily="18" charset="-34"/>
                <a:cs typeface="Angsana New" panose="02020603050405020304" pitchFamily="18" charset="-34"/>
              </a:rPr>
              <a:t>............................................................................................................................................................</a:t>
            </a:r>
          </a:p>
          <a:p>
            <a:pPr marL="0" indent="111125">
              <a:lnSpc>
                <a:spcPct val="100000"/>
              </a:lnSpc>
              <a:spcBef>
                <a:spcPts val="0"/>
              </a:spcBef>
              <a:buNone/>
            </a:pPr>
            <a:r>
              <a:rPr lang="en-US" sz="1800" dirty="0">
                <a:solidFill>
                  <a:srgbClr val="FF0000"/>
                </a:solidFill>
                <a:latin typeface="Angsana New" panose="02020603050405020304" pitchFamily="18" charset="-34"/>
                <a:cs typeface="Angsana New" panose="02020603050405020304" pitchFamily="18" charset="-34"/>
              </a:rPr>
              <a:t>3.4</a:t>
            </a:r>
            <a:r>
              <a:rPr lang="th-TH" sz="1800" dirty="0">
                <a:solidFill>
                  <a:srgbClr val="FF0000"/>
                </a:solidFill>
                <a:latin typeface="Angsana New" panose="02020603050405020304" pitchFamily="18" charset="-34"/>
                <a:cs typeface="Angsana New" panose="02020603050405020304" pitchFamily="18" charset="-34"/>
              </a:rPr>
              <a:t> ท่านมีความคิดเห็นอย่างไร หากมหาวิทยาลัยจัดกิจกรรมรณรงค์ขอความร่วมมือให้นักศึกษาไทย</a:t>
            </a:r>
          </a:p>
          <a:p>
            <a:pPr marL="0" indent="341313">
              <a:lnSpc>
                <a:spcPct val="100000"/>
              </a:lnSpc>
              <a:spcBef>
                <a:spcPts val="0"/>
              </a:spcBef>
              <a:buNone/>
            </a:pPr>
            <a:r>
              <a:rPr lang="th-TH" sz="1800" dirty="0">
                <a:solidFill>
                  <a:srgbClr val="FF0000"/>
                </a:solidFill>
                <a:latin typeface="Angsana New" panose="02020603050405020304" pitchFamily="18" charset="-34"/>
                <a:cs typeface="Angsana New" panose="02020603050405020304" pitchFamily="18" charset="-34"/>
              </a:rPr>
              <a:t>ใช้ของไทยแทนการใช้สินค้า</a:t>
            </a:r>
            <a:r>
              <a:rPr lang="th-TH" sz="1800" dirty="0" err="1">
                <a:solidFill>
                  <a:srgbClr val="FF0000"/>
                </a:solidFill>
                <a:latin typeface="Angsana New" panose="02020603050405020304" pitchFamily="18" charset="-34"/>
                <a:cs typeface="Angsana New" panose="02020603050405020304" pitchFamily="18" charset="-34"/>
              </a:rPr>
              <a:t>แบรนด์เนม</a:t>
            </a:r>
            <a:r>
              <a:rPr lang="th-TH" sz="1800" dirty="0">
                <a:solidFill>
                  <a:srgbClr val="FF0000"/>
                </a:solidFill>
                <a:latin typeface="Angsana New" panose="02020603050405020304" pitchFamily="18" charset="-34"/>
                <a:cs typeface="Angsana New" panose="02020603050405020304" pitchFamily="18" charset="-34"/>
              </a:rPr>
              <a:t> </a:t>
            </a:r>
          </a:p>
          <a:p>
            <a:pPr marL="0" indent="111125">
              <a:lnSpc>
                <a:spcPct val="100000"/>
              </a:lnSpc>
              <a:spcBef>
                <a:spcPts val="0"/>
              </a:spcBef>
              <a:buNone/>
            </a:pPr>
            <a:r>
              <a:rPr lang="th-TH" sz="1800" dirty="0">
                <a:solidFill>
                  <a:srgbClr val="FF0000"/>
                </a:solidFill>
                <a:latin typeface="Angsana New" panose="02020603050405020304" pitchFamily="18" charset="-34"/>
                <a:cs typeface="Angsana New" panose="02020603050405020304" pitchFamily="18" charset="-34"/>
              </a:rPr>
              <a:t>............................................................................................................................................................</a:t>
            </a:r>
          </a:p>
          <a:p>
            <a:pPr marL="0" indent="111125">
              <a:lnSpc>
                <a:spcPct val="100000"/>
              </a:lnSpc>
              <a:spcBef>
                <a:spcPts val="0"/>
              </a:spcBef>
              <a:buNone/>
            </a:pPr>
            <a:r>
              <a:rPr lang="th-TH" sz="1800" dirty="0">
                <a:solidFill>
                  <a:srgbClr val="FF0000"/>
                </a:solidFill>
                <a:latin typeface="Angsana New" panose="02020603050405020304" pitchFamily="18" charset="-34"/>
                <a:cs typeface="Angsana New" panose="02020603050405020304" pitchFamily="18" charset="-34"/>
              </a:rPr>
              <a:t>............................................................................................................................................................</a:t>
            </a:r>
          </a:p>
          <a:p>
            <a:pPr marL="0" indent="341313">
              <a:lnSpc>
                <a:spcPct val="100000"/>
              </a:lnSpc>
              <a:spcBef>
                <a:spcPts val="0"/>
              </a:spcBef>
              <a:buNone/>
            </a:pPr>
            <a:endParaRPr lang="en-US" sz="1800" dirty="0">
              <a:solidFill>
                <a:srgbClr val="FF0000"/>
              </a:solidFill>
              <a:latin typeface="Angsana New" panose="02020603050405020304" pitchFamily="18" charset="-34"/>
              <a:cs typeface="Angsana New" panose="02020603050405020304" pitchFamily="18" charset="-34"/>
            </a:endParaRPr>
          </a:p>
        </p:txBody>
      </p:sp>
      <p:sp>
        <p:nvSpPr>
          <p:cNvPr id="4" name="กล่องข้อความ 3">
            <a:extLst>
              <a:ext uri="{FF2B5EF4-FFF2-40B4-BE49-F238E27FC236}">
                <a16:creationId xmlns:a16="http://schemas.microsoft.com/office/drawing/2014/main" id="{3D3C07ED-8762-4714-BC74-ABD100054F09}"/>
              </a:ext>
            </a:extLst>
          </p:cNvPr>
          <p:cNvSpPr txBox="1"/>
          <p:nvPr/>
        </p:nvSpPr>
        <p:spPr>
          <a:xfrm>
            <a:off x="8442036" y="1466696"/>
            <a:ext cx="2536083" cy="369332"/>
          </a:xfrm>
          <a:prstGeom prst="rect">
            <a:avLst/>
          </a:prstGeom>
          <a:noFill/>
        </p:spPr>
        <p:txBody>
          <a:bodyPr wrap="square" rtlCol="0">
            <a:spAutoFit/>
          </a:bodyPr>
          <a:lstStyle/>
          <a:p>
            <a:r>
              <a:rPr lang="th-TH" b="1" dirty="0">
                <a:solidFill>
                  <a:srgbClr val="FF0000"/>
                </a:solidFill>
                <a:latin typeface="Angsana New" panose="02020603050405020304" pitchFamily="18" charset="-34"/>
                <a:cs typeface="Angsana New" panose="02020603050405020304" pitchFamily="18" charset="-34"/>
              </a:rPr>
              <a:t>- แบบวัดเจตคติของลิเค</a:t>
            </a:r>
            <a:r>
              <a:rPr lang="th-TH" b="1" dirty="0" err="1">
                <a:solidFill>
                  <a:srgbClr val="FF0000"/>
                </a:solidFill>
                <a:latin typeface="Angsana New" panose="02020603050405020304" pitchFamily="18" charset="-34"/>
                <a:cs typeface="Angsana New" panose="02020603050405020304" pitchFamily="18" charset="-34"/>
              </a:rPr>
              <a:t>ิร์ตสเ</a:t>
            </a:r>
            <a:r>
              <a:rPr lang="th-TH" b="1" dirty="0">
                <a:solidFill>
                  <a:srgbClr val="FF0000"/>
                </a:solidFill>
                <a:latin typeface="Angsana New" panose="02020603050405020304" pitchFamily="18" charset="-34"/>
                <a:cs typeface="Angsana New" panose="02020603050405020304" pitchFamily="18" charset="-34"/>
              </a:rPr>
              <a:t>กล</a:t>
            </a:r>
          </a:p>
        </p:txBody>
      </p:sp>
      <p:sp>
        <p:nvSpPr>
          <p:cNvPr id="5" name="วงเล็บปีกกาขวา 4">
            <a:extLst>
              <a:ext uri="{FF2B5EF4-FFF2-40B4-BE49-F238E27FC236}">
                <a16:creationId xmlns:a16="http://schemas.microsoft.com/office/drawing/2014/main" id="{E2C0AF99-BFF9-47E6-BD4F-6FD050EB6C73}"/>
              </a:ext>
            </a:extLst>
          </p:cNvPr>
          <p:cNvSpPr/>
          <p:nvPr/>
        </p:nvSpPr>
        <p:spPr>
          <a:xfrm>
            <a:off x="8007928" y="935832"/>
            <a:ext cx="434108" cy="1477328"/>
          </a:xfrm>
          <a:prstGeom prst="rightBrace">
            <a:avLst>
              <a:gd name="adj1" fmla="val 8333"/>
              <a:gd name="adj2" fmla="val 481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กล่องข้อความ 5">
            <a:extLst>
              <a:ext uri="{FF2B5EF4-FFF2-40B4-BE49-F238E27FC236}">
                <a16:creationId xmlns:a16="http://schemas.microsoft.com/office/drawing/2014/main" id="{B29A1B6C-AE27-44B5-AAF1-773FD926D7EB}"/>
              </a:ext>
            </a:extLst>
          </p:cNvPr>
          <p:cNvSpPr txBox="1"/>
          <p:nvPr/>
        </p:nvSpPr>
        <p:spPr>
          <a:xfrm>
            <a:off x="8519067" y="3544645"/>
            <a:ext cx="2536083" cy="1477328"/>
          </a:xfrm>
          <a:prstGeom prst="rect">
            <a:avLst/>
          </a:prstGeom>
          <a:noFill/>
        </p:spPr>
        <p:txBody>
          <a:bodyPr wrap="square" rtlCol="0">
            <a:spAutoFit/>
          </a:bodyPr>
          <a:lstStyle/>
          <a:p>
            <a:r>
              <a:rPr lang="th-TH" dirty="0">
                <a:solidFill>
                  <a:srgbClr val="FF0000"/>
                </a:solidFill>
                <a:latin typeface="Angsana New" panose="02020603050405020304" pitchFamily="18" charset="-34"/>
                <a:cs typeface="Angsana New" panose="02020603050405020304" pitchFamily="18" charset="-34"/>
              </a:rPr>
              <a:t>- </a:t>
            </a:r>
            <a:r>
              <a:rPr lang="th-TH" b="1" dirty="0">
                <a:solidFill>
                  <a:srgbClr val="FF0000"/>
                </a:solidFill>
                <a:latin typeface="Angsana New" panose="02020603050405020304" pitchFamily="18" charset="-34"/>
                <a:cs typeface="Angsana New" panose="02020603050405020304" pitchFamily="18" charset="-34"/>
              </a:rPr>
              <a:t>ในส่วนนี้ ประกอบด้วยคำถามปลายเปิดและแบบปลายปิด </a:t>
            </a:r>
          </a:p>
          <a:p>
            <a:r>
              <a:rPr lang="th-TH" b="1" dirty="0">
                <a:solidFill>
                  <a:srgbClr val="FF0000"/>
                </a:solidFill>
                <a:latin typeface="Angsana New" panose="02020603050405020304" pitchFamily="18" charset="-34"/>
                <a:cs typeface="Angsana New" panose="02020603050405020304" pitchFamily="18" charset="-34"/>
              </a:rPr>
              <a:t>- วัตถุประสงค์เพื่อทราบทัศนคติ ความคิด ข้อเสนอแนะจากผู้ตอบแบบสอบถาม</a:t>
            </a:r>
            <a:endParaRPr lang="en-US" b="1" dirty="0">
              <a:solidFill>
                <a:srgbClr val="FF0000"/>
              </a:solidFill>
              <a:latin typeface="Angsana New" panose="02020603050405020304" pitchFamily="18" charset="-34"/>
              <a:cs typeface="Angsana New" panose="02020603050405020304" pitchFamily="18" charset="-34"/>
            </a:endParaRPr>
          </a:p>
        </p:txBody>
      </p:sp>
      <p:sp>
        <p:nvSpPr>
          <p:cNvPr id="7" name="วงเล็บปีกกาขวา 6">
            <a:extLst>
              <a:ext uri="{FF2B5EF4-FFF2-40B4-BE49-F238E27FC236}">
                <a16:creationId xmlns:a16="http://schemas.microsoft.com/office/drawing/2014/main" id="{C676D468-EC9F-4F83-8B70-1470891AA36C}"/>
              </a:ext>
            </a:extLst>
          </p:cNvPr>
          <p:cNvSpPr/>
          <p:nvPr/>
        </p:nvSpPr>
        <p:spPr>
          <a:xfrm>
            <a:off x="8007928" y="2569725"/>
            <a:ext cx="351332" cy="34616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4749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07C09C05-47FD-4290-826A-78E9416C904A}"/>
              </a:ext>
            </a:extLst>
          </p:cNvPr>
          <p:cNvSpPr>
            <a:spLocks noGrp="1"/>
          </p:cNvSpPr>
          <p:nvPr>
            <p:ph idx="1"/>
          </p:nvPr>
        </p:nvSpPr>
        <p:spPr>
          <a:xfrm>
            <a:off x="695325" y="1163473"/>
            <a:ext cx="10734675" cy="4351338"/>
          </a:xfrm>
        </p:spPr>
        <p:txBody>
          <a:bodyPr>
            <a:normAutofit fontScale="92500" lnSpcReduction="10000"/>
          </a:bodyPr>
          <a:lstStyle/>
          <a:p>
            <a:r>
              <a:rPr lang="en-US" dirty="0">
                <a:latin typeface="Angsana New" panose="02020603050405020304" pitchFamily="18" charset="-34"/>
                <a:cs typeface="Angsana New" panose="02020603050405020304" pitchFamily="18" charset="-34"/>
              </a:rPr>
              <a:t>6.</a:t>
            </a:r>
            <a:r>
              <a:rPr lang="th-TH" dirty="0">
                <a:latin typeface="Angsana New" panose="02020603050405020304" pitchFamily="18" charset="-34"/>
                <a:cs typeface="Angsana New" panose="02020603050405020304" pitchFamily="18" charset="-34"/>
              </a:rPr>
              <a:t> หนังสือพิมพ์ (</a:t>
            </a:r>
            <a:r>
              <a:rPr lang="en-US" dirty="0">
                <a:latin typeface="Angsana New" panose="02020603050405020304" pitchFamily="18" charset="-34"/>
                <a:cs typeface="Angsana New" panose="02020603050405020304" pitchFamily="18" charset="-34"/>
              </a:rPr>
              <a:t>Newspaper)</a:t>
            </a:r>
            <a:r>
              <a:rPr lang="th-TH" dirty="0">
                <a:latin typeface="Angsana New" panose="02020603050405020304" pitchFamily="18" charset="-34"/>
                <a:cs typeface="Angsana New" panose="02020603050405020304" pitchFamily="18" charset="-34"/>
              </a:rPr>
              <a:t> หนังสือพิมพ์ธุรกิจรายสัปดาห์จะให้ข้อมูลข่าวสารที่ทันสมัย มีการอ</a:t>
            </a:r>
            <a:r>
              <a:rPr lang="th-TH" dirty="0" err="1">
                <a:latin typeface="Angsana New" panose="02020603050405020304" pitchFamily="18" charset="-34"/>
                <a:cs typeface="Angsana New" panose="02020603050405020304" pitchFamily="18" charset="-34"/>
              </a:rPr>
              <a:t>ัป</a:t>
            </a:r>
            <a:r>
              <a:rPr lang="th-TH" dirty="0">
                <a:latin typeface="Angsana New" panose="02020603050405020304" pitchFamily="18" charset="-34"/>
                <a:cs typeface="Angsana New" panose="02020603050405020304" pitchFamily="18" charset="-34"/>
              </a:rPr>
              <a:t>เดตข่าวสารตลอดเวลา ช่วยให้นักวิจัยได้ข้อมูลที่ทันสมัย ทันเหตุการณ์ ข่าวสารที่ได้รับจากหนังสือพิมพ์สามารถนำมากำหนดเป็นประเด็นปัญหาของการวิจัยได้อย่างชัดเจน เช่น นโยบายขึ้นค่าแรงขั้นต่ำ </a:t>
            </a:r>
            <a:r>
              <a:rPr lang="en-US" dirty="0">
                <a:latin typeface="Angsana New" panose="02020603050405020304" pitchFamily="18" charset="-34"/>
                <a:cs typeface="Angsana New" panose="02020603050405020304" pitchFamily="18" charset="-34"/>
              </a:rPr>
              <a:t>300</a:t>
            </a:r>
            <a:r>
              <a:rPr lang="th-TH" dirty="0">
                <a:latin typeface="Angsana New" panose="02020603050405020304" pitchFamily="18" charset="-34"/>
                <a:cs typeface="Angsana New" panose="02020603050405020304" pitchFamily="18" charset="-34"/>
              </a:rPr>
              <a:t> บาท/วัน ส่งผลกระทบต่อต้นทุนสินค้าของธุรกิจขนาดกลางและขนาดย่อมที่ใช้แรงงานคนเป็นหลัก (</a:t>
            </a:r>
            <a:r>
              <a:rPr lang="en-US" dirty="0" err="1">
                <a:latin typeface="Angsana New" panose="02020603050405020304" pitchFamily="18" charset="-34"/>
                <a:cs typeface="Angsana New" panose="02020603050405020304" pitchFamily="18" charset="-34"/>
              </a:rPr>
              <a:t>Labour</a:t>
            </a:r>
            <a:r>
              <a:rPr lang="en-US" dirty="0">
                <a:latin typeface="Angsana New" panose="02020603050405020304" pitchFamily="18" charset="-34"/>
                <a:cs typeface="Angsana New" panose="02020603050405020304" pitchFamily="18" charset="-34"/>
              </a:rPr>
              <a:t> Intensive) </a:t>
            </a:r>
            <a:r>
              <a:rPr lang="th-TH" dirty="0">
                <a:latin typeface="Angsana New" panose="02020603050405020304" pitchFamily="18" charset="-34"/>
                <a:cs typeface="Angsana New" panose="02020603050405020304" pitchFamily="18" charset="-34"/>
              </a:rPr>
              <a:t>โดยข้อมูลที่ได้จากหนังสือพิมพ์จะเป็นลักษณะข้อมูลที่ได้จากการสำรวจประชามติ บทสัมภาษณ์ผู้ประกอบการและผู้ที่เกี่ยวข้อง ข้อมูลเชิงประจักษ์เหล่านี้จะช่วยสร้างความกระจ่างชัดให้แก่นักวิจัย เพื่อนำไปกำหนดกรอบดำเนินงาน และหาแนวทางการแก้ไขต่อไปในอนาคต</a:t>
            </a:r>
          </a:p>
          <a:p>
            <a:r>
              <a:rPr lang="en-US" dirty="0">
                <a:latin typeface="Angsana New" panose="02020603050405020304" pitchFamily="18" charset="-34"/>
                <a:cs typeface="Angsana New" panose="02020603050405020304" pitchFamily="18" charset="-34"/>
              </a:rPr>
              <a:t>7.</a:t>
            </a:r>
            <a:r>
              <a:rPr lang="th-TH" dirty="0">
                <a:latin typeface="Angsana New" panose="02020603050405020304" pitchFamily="18" charset="-34"/>
                <a:cs typeface="Angsana New" panose="02020603050405020304" pitchFamily="18" charset="-34"/>
              </a:rPr>
              <a:t> สมาคมผู้ประกอบการ  ข้อมูลที่ได้จากสมาคมผู้ประกอบธุรกิจประเภทต่าง ๆ จะช่วยให้นักวิจัยสามารถเข้าถึงปัญหา หรือหัวข้อที่ผู้วิจัยต้องการศึกษาได้อย่างชัดเจนมากขึ้น เช่น รายงานผลการดำเนินงานของบริษัทขายตรงในประเทศไทย จัดทำโดยสมาคมผู้ประกอบการ และนักธุรกิจขายตรงแห่งประเทศไทย ข้อมูลเหล่านี้จะทำให้ผู้วิจัยทราบถึงลักษณะการดำเนินงานของธุรกิจขายตรงในประเทศไทยว่ามีที่มาที่ไปอย่างไร ข้อมูลเหล่านี้เมื่อนำมาผ่านขั้นตอนการวิเคราะห์ตามหลักเหตุและผล (อุปมา และอุปไมย) ถึงความเป็นไปได้ใน</a:t>
            </a:r>
            <a:r>
              <a:rPr lang="th-TH" dirty="0" err="1">
                <a:latin typeface="Angsana New" panose="02020603050405020304" pitchFamily="18" charset="-34"/>
                <a:cs typeface="Angsana New" panose="02020603050405020304" pitchFamily="18" charset="-34"/>
              </a:rPr>
              <a:t>การทำ</a:t>
            </a:r>
            <a:r>
              <a:rPr lang="th-TH" dirty="0">
                <a:latin typeface="Angsana New" panose="02020603050405020304" pitchFamily="18" charset="-34"/>
                <a:cs typeface="Angsana New" panose="02020603050405020304" pitchFamily="18" charset="-34"/>
              </a:rPr>
              <a:t>ธุรกิจขายตรงแบบยั่งยืน ซึ่งจะเป็นประโยชน์ต่อผู้บริโภคสินค้า และผู้สนใจทำธุรกิจขายตรงเป็นอย่างยิ่ง</a:t>
            </a:r>
          </a:p>
          <a:p>
            <a:endParaRPr lang="th-TH" sz="2000" b="1" dirty="0">
              <a:latin typeface="Angsana New" panose="02020603050405020304" pitchFamily="18" charset="-34"/>
              <a:cs typeface="Angsana New" panose="02020603050405020304" pitchFamily="18" charset="-34"/>
            </a:endParaRPr>
          </a:p>
          <a:p>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9645291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FA40A5F-B5A0-47AD-B118-D840B9DE4E08}"/>
              </a:ext>
            </a:extLst>
          </p:cNvPr>
          <p:cNvSpPr>
            <a:spLocks noGrp="1"/>
          </p:cNvSpPr>
          <p:nvPr>
            <p:ph type="title"/>
          </p:nvPr>
        </p:nvSpPr>
        <p:spPr>
          <a:xfrm>
            <a:off x="838200" y="365125"/>
            <a:ext cx="11120020" cy="1325563"/>
          </a:xfrm>
        </p:spPr>
        <p:txBody>
          <a:bodyPr>
            <a:normAutofit/>
          </a:bodyPr>
          <a:lstStyle/>
          <a:p>
            <a:r>
              <a:rPr lang="en-US" sz="2800" b="1" dirty="0">
                <a:solidFill>
                  <a:srgbClr val="00B050"/>
                </a:solidFill>
                <a:latin typeface="Angsana New" panose="02020603050405020304" pitchFamily="18" charset="-34"/>
                <a:cs typeface="Angsana New" panose="02020603050405020304" pitchFamily="18" charset="-34"/>
              </a:rPr>
              <a:t>4.3 </a:t>
            </a:r>
            <a:r>
              <a:rPr lang="th-TH" sz="2800" b="1" dirty="0">
                <a:solidFill>
                  <a:srgbClr val="00B050"/>
                </a:solidFill>
                <a:latin typeface="Angsana New" panose="02020603050405020304" pitchFamily="18" charset="-34"/>
                <a:cs typeface="Angsana New" panose="02020603050405020304" pitchFamily="18" charset="-34"/>
              </a:rPr>
              <a:t>การสร้างแบบสัมภาษณ์ (</a:t>
            </a:r>
            <a:r>
              <a:rPr lang="en-US" sz="2800" b="1" dirty="0">
                <a:solidFill>
                  <a:srgbClr val="00B050"/>
                </a:solidFill>
                <a:latin typeface="Angsana New" panose="02020603050405020304" pitchFamily="18" charset="-34"/>
                <a:cs typeface="Angsana New" panose="02020603050405020304" pitchFamily="18" charset="-34"/>
              </a:rPr>
              <a:t>Interview Design)</a:t>
            </a:r>
          </a:p>
        </p:txBody>
      </p:sp>
      <p:sp>
        <p:nvSpPr>
          <p:cNvPr id="3" name="ตัวแทนเนื้อหา 2">
            <a:extLst>
              <a:ext uri="{FF2B5EF4-FFF2-40B4-BE49-F238E27FC236}">
                <a16:creationId xmlns:a16="http://schemas.microsoft.com/office/drawing/2014/main" id="{55672A56-39D7-4380-8716-5B49D4E207BC}"/>
              </a:ext>
            </a:extLst>
          </p:cNvPr>
          <p:cNvSpPr>
            <a:spLocks noGrp="1"/>
          </p:cNvSpPr>
          <p:nvPr>
            <p:ph idx="1"/>
          </p:nvPr>
        </p:nvSpPr>
        <p:spPr>
          <a:xfrm>
            <a:off x="838199" y="1296140"/>
            <a:ext cx="11120021" cy="5397623"/>
          </a:xfrm>
        </p:spPr>
        <p:txBody>
          <a:bodyPr/>
          <a:lstStyle/>
          <a:p>
            <a:r>
              <a:rPr lang="th-TH" dirty="0">
                <a:latin typeface="Angsana New" panose="02020603050405020304" pitchFamily="18" charset="-34"/>
                <a:cs typeface="Angsana New" panose="02020603050405020304" pitchFamily="18" charset="-34"/>
              </a:rPr>
              <a:t>แบบสัมภาษณ์ ประกอบด้วย ชุดของคำถามที่ผู้วิจัยใช้ถามกลุ่มตัวอย่าง และจดบันทึกคำตอบที่ได้จากการสัมภาษณ์</a:t>
            </a:r>
          </a:p>
          <a:p>
            <a:pPr marL="0" indent="0">
              <a:buNone/>
            </a:pPr>
            <a:r>
              <a:rPr lang="th-TH" dirty="0">
                <a:latin typeface="Angsana New" panose="02020603050405020304" pitchFamily="18" charset="-34"/>
                <a:cs typeface="Angsana New" panose="02020603050405020304" pitchFamily="18" charset="-34"/>
              </a:rPr>
              <a:t>	 ผู้วิจัยอาจทำการสัมภาษณ์กลุ่มตัวอย่างเป็นรายบุคคล หรืออาจสัมภาษณ์ครั้งละหลายคนก็ได้ ขึ้นอยู่กับลักษณะการวิจัย และข้อมูลที่ต้องการ โดยระยะเวลาที่ใช้ในการสัมภาษณ์ขึ้นอยู่กับประเภทของการสัมภาษณ์ว่าสัมภาษณ์ใคร ผู้บริหารระดับสูงหรือพนักงานทั่วไป ข้อมูลที่ต้องการเป็นข้อมูลแบบเจาะลึก หรือข้อมูลเพื่อการแลกเปลี่ยนทั่วไป ด้วยเหตุนี้การเตรียมความพร้อมของผู้สัมภาษณ์จึงมีความสำคัญอย่างยิ่ง ดังนั้น ก่อนทำการสัมภาษณ์ทุกครั้ง ผู้สัมภาษณ์จะต้องทำการร่างแบบสัมภาษณ์ ซึ่งประกอบด้วย </a:t>
            </a:r>
          </a:p>
          <a:p>
            <a:pPr lvl="2"/>
            <a:r>
              <a:rPr lang="th-TH" sz="2800" dirty="0">
                <a:latin typeface="Angsana New" panose="02020603050405020304" pitchFamily="18" charset="-34"/>
                <a:cs typeface="Angsana New" panose="02020603050405020304" pitchFamily="18" charset="-34"/>
              </a:rPr>
              <a:t>หัวข้อคำถาม </a:t>
            </a:r>
          </a:p>
          <a:p>
            <a:pPr lvl="2"/>
            <a:r>
              <a:rPr lang="th-TH" sz="2800" dirty="0">
                <a:latin typeface="Angsana New" panose="02020603050405020304" pitchFamily="18" charset="-34"/>
                <a:cs typeface="Angsana New" panose="02020603050405020304" pitchFamily="18" charset="-34"/>
              </a:rPr>
              <a:t>เนื้อหาคำถาม</a:t>
            </a:r>
          </a:p>
          <a:p>
            <a:pPr marL="0" indent="0">
              <a:buNone/>
            </a:pPr>
            <a:r>
              <a:rPr lang="th-TH" dirty="0">
                <a:latin typeface="Angsana New" panose="02020603050405020304" pitchFamily="18" charset="-34"/>
                <a:cs typeface="Angsana New" panose="02020603050405020304" pitchFamily="18" charset="-34"/>
              </a:rPr>
              <a:t> ทั้งนี้คำถามที่ใช้สัมภาษณ์จะต้องมีความชัดเจน กระชับ และเข้าใจง่าย เพื่อให้ได้คำตอบที่ถูกต้อง และตรงประเด็นมากที่สุด</a:t>
            </a:r>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6175351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C789E2B-7B32-45B3-9C3F-2C8F4A08CEEC}"/>
              </a:ext>
            </a:extLst>
          </p:cNvPr>
          <p:cNvSpPr>
            <a:spLocks noGrp="1"/>
          </p:cNvSpPr>
          <p:nvPr>
            <p:ph type="title"/>
          </p:nvPr>
        </p:nvSpPr>
        <p:spPr>
          <a:xfrm>
            <a:off x="838200" y="317500"/>
            <a:ext cx="10515600" cy="815975"/>
          </a:xfrm>
        </p:spPr>
        <p:txBody>
          <a:bodyPr>
            <a:normAutofit/>
          </a:bodyPr>
          <a:lstStyle/>
          <a:p>
            <a:r>
              <a:rPr lang="th-TH" sz="2800" b="1" dirty="0"/>
              <a:t>ขั้นตอนการสร้างแบบสัมภาษณ์</a:t>
            </a:r>
            <a:endParaRPr lang="en-US" sz="2800" b="1" dirty="0"/>
          </a:p>
        </p:txBody>
      </p:sp>
      <p:sp>
        <p:nvSpPr>
          <p:cNvPr id="3" name="ตัวแทนเนื้อหา 2">
            <a:extLst>
              <a:ext uri="{FF2B5EF4-FFF2-40B4-BE49-F238E27FC236}">
                <a16:creationId xmlns:a16="http://schemas.microsoft.com/office/drawing/2014/main" id="{164E6805-CACD-49F2-9422-D9762F561A15}"/>
              </a:ext>
            </a:extLst>
          </p:cNvPr>
          <p:cNvSpPr>
            <a:spLocks noGrp="1"/>
          </p:cNvSpPr>
          <p:nvPr>
            <p:ph idx="1"/>
          </p:nvPr>
        </p:nvSpPr>
        <p:spPr>
          <a:xfrm>
            <a:off x="838200" y="1038224"/>
            <a:ext cx="10515600" cy="5502275"/>
          </a:xfrm>
        </p:spPr>
        <p:txBody>
          <a:bodyPr>
            <a:normAutofit/>
          </a:bodyPr>
          <a:lstStyle/>
          <a:p>
            <a:pPr marL="0" indent="0">
              <a:buNone/>
            </a:pPr>
            <a:r>
              <a:rPr lang="en-US" sz="2000" b="1" dirty="0">
                <a:latin typeface="Angsana New" panose="02020603050405020304" pitchFamily="18" charset="-34"/>
                <a:cs typeface="Angsana New" panose="02020603050405020304" pitchFamily="18" charset="-34"/>
              </a:rPr>
              <a:t>1.</a:t>
            </a:r>
            <a:r>
              <a:rPr lang="th-TH" sz="2000" b="1" dirty="0">
                <a:latin typeface="Angsana New" panose="02020603050405020304" pitchFamily="18" charset="-34"/>
                <a:cs typeface="Angsana New" panose="02020603050405020304" pitchFamily="18" charset="-34"/>
              </a:rPr>
              <a:t> ขั้นตอนการพิจารณาองค์ประกอบของแบบสัมภาษณ์ </a:t>
            </a:r>
          </a:p>
          <a:p>
            <a:pPr indent="171450">
              <a:buNone/>
            </a:pPr>
            <a:r>
              <a:rPr lang="th-TH" sz="2000" dirty="0">
                <a:latin typeface="Angsana New" panose="02020603050405020304" pitchFamily="18" charset="-34"/>
                <a:cs typeface="Angsana New" panose="02020603050405020304" pitchFamily="18" charset="-34"/>
              </a:rPr>
              <a:t>แพตตัน (</a:t>
            </a:r>
            <a:r>
              <a:rPr lang="en-US" sz="2000" dirty="0">
                <a:latin typeface="Angsana New" panose="02020603050405020304" pitchFamily="18" charset="-34"/>
                <a:cs typeface="Angsana New" panose="02020603050405020304" pitchFamily="18" charset="-34"/>
              </a:rPr>
              <a:t>Patton, 1990)</a:t>
            </a:r>
            <a:r>
              <a:rPr lang="th-TH" sz="2000" dirty="0">
                <a:latin typeface="Angsana New" panose="02020603050405020304" pitchFamily="18" charset="-34"/>
                <a:cs typeface="Angsana New" panose="02020603050405020304" pitchFamily="18" charset="-34"/>
              </a:rPr>
              <a:t> มีความเห็นว่า การสร้างแบบสัมภาษณ์เชิงคุณภาพสามารถแบ่งออกเป็น </a:t>
            </a:r>
            <a:r>
              <a:rPr lang="en-US" sz="2000" dirty="0">
                <a:latin typeface="Angsana New" panose="02020603050405020304" pitchFamily="18" charset="-34"/>
                <a:cs typeface="Angsana New" panose="02020603050405020304" pitchFamily="18" charset="-34"/>
              </a:rPr>
              <a:t>3 </a:t>
            </a:r>
            <a:r>
              <a:rPr lang="th-TH" sz="2000" dirty="0">
                <a:latin typeface="Angsana New" panose="02020603050405020304" pitchFamily="18" charset="-34"/>
                <a:cs typeface="Angsana New" panose="02020603050405020304" pitchFamily="18" charset="-34"/>
              </a:rPr>
              <a:t>ส่วน ดังนี้</a:t>
            </a:r>
          </a:p>
          <a:p>
            <a:pPr marL="0" indent="628650">
              <a:buNone/>
            </a:pP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ส่วนที่เป็นแบบสอบถามอย่างไม่เป็นทางการ (</a:t>
            </a:r>
            <a:r>
              <a:rPr lang="en-US" sz="2000" dirty="0">
                <a:latin typeface="Angsana New" panose="02020603050405020304" pitchFamily="18" charset="-34"/>
                <a:cs typeface="Angsana New" panose="02020603050405020304" pitchFamily="18" charset="-34"/>
              </a:rPr>
              <a:t>Informal Conversation Interview) </a:t>
            </a:r>
            <a:r>
              <a:rPr lang="th-TH" sz="2000" dirty="0">
                <a:latin typeface="Angsana New" panose="02020603050405020304" pitchFamily="18" charset="-34"/>
                <a:cs typeface="Angsana New" panose="02020603050405020304" pitchFamily="18" charset="-34"/>
              </a:rPr>
              <a:t>แบบสัมภาษณ์ในส่วนนี้จะเป็นคำถามแบบปลายเปิด เพื่อเปิดอากสให้ผู้ถูกสัมภาษณ์แสดงความคิดเห็นได้อย่างอิสระ โดยมีวัตถุประสงค์เพื่อสร้างความคุ้นเคยกับผู้ถูกสัมภาษณ์ และเตรียมความพร้อมก่อนการตั้งคำถามจริง เริ่มจากการพูดคุยเกี่ยวกับสภาพแวดล้อมที่เกี่ยวข้องกับการสัมภาษณ์ เรื่องส่วนตัวของผู้ถูกสัมภาษณ์ เช่น การสัมภาษณ์ผู้บริหารชาวญี่ปุ่นอาจเริ่มจากคำถามว่า ท่านมาทำงานที่ประเทศไทยกี่ปีแล้ว ท่านช่วยเล่าความเป็นมาของบริษัทให้ฟังหน่อยได้ไหม ท่านกลับญี่ปุ่นบ่อยไหม พักที่ไหน พูดภาษาไทยได้ไหม ชอบอาหารไทยไหม หรือชอบไปเที่ยวที่ไหนในประเทศไทย เป็นต้น จากนั้นจึงเริ่มเข้าสู่ประเด็นที่ต้องการสัมภาษณ์ เช่น ในช่วงปลายปี พ.ศ. </a:t>
            </a:r>
            <a:r>
              <a:rPr lang="en-US" sz="2000" dirty="0">
                <a:latin typeface="Angsana New" panose="02020603050405020304" pitchFamily="18" charset="-34"/>
                <a:cs typeface="Angsana New" panose="02020603050405020304" pitchFamily="18" charset="-34"/>
              </a:rPr>
              <a:t>2554</a:t>
            </a:r>
            <a:r>
              <a:rPr lang="th-TH" sz="2000" dirty="0">
                <a:latin typeface="Angsana New" panose="02020603050405020304" pitchFamily="18" charset="-34"/>
                <a:cs typeface="Angsana New" panose="02020603050405020304" pitchFamily="18" charset="-34"/>
              </a:rPr>
              <a:t> เกิดวิกฤตการณ์น้ำท่วม บริษัทของท่านได้รับผลกระทบอย่างไรบ้าง ท่านมีภารกิจอะไรบ้างที่ต้อง</a:t>
            </a:r>
            <a:r>
              <a:rPr lang="th-TH" sz="2000" dirty="0" err="1">
                <a:latin typeface="Angsana New" panose="02020603050405020304" pitchFamily="18" charset="-34"/>
                <a:cs typeface="Angsana New" panose="02020603050405020304" pitchFamily="18" charset="-34"/>
              </a:rPr>
              <a:t>ทำในช่วงนั้น</a:t>
            </a:r>
            <a:r>
              <a:rPr lang="th-TH" sz="2000" dirty="0">
                <a:latin typeface="Angsana New" panose="02020603050405020304" pitchFamily="18" charset="-34"/>
                <a:cs typeface="Angsana New" panose="02020603050405020304" pitchFamily="18" charset="-34"/>
              </a:rPr>
              <a:t> การสัมภาษณ์ในส่วนนี้จะช่วยให้ผู้วิจัยทราบถึงภูมิหลังของผู้ถูกสัมภาษณ์ รวมถึงภูมิหลังของบริษัท หรือหน่วยงานที่ผู้วิจัยต้องการศึกษา</a:t>
            </a:r>
          </a:p>
          <a:p>
            <a:pPr marL="0" indent="628650">
              <a:buNone/>
            </a:pP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ส่วนที่เป็นแนวทางการสัมภาษณ์ทั่วไป (</a:t>
            </a:r>
            <a:r>
              <a:rPr lang="en-US" sz="2000" dirty="0">
                <a:latin typeface="Angsana New" panose="02020603050405020304" pitchFamily="18" charset="-34"/>
                <a:cs typeface="Angsana New" panose="02020603050405020304" pitchFamily="18" charset="-34"/>
              </a:rPr>
              <a:t>General Interview Guide Approach)</a:t>
            </a:r>
            <a:r>
              <a:rPr lang="th-TH" sz="2000" dirty="0">
                <a:latin typeface="Angsana New" panose="02020603050405020304" pitchFamily="18" charset="-34"/>
                <a:cs typeface="Angsana New" panose="02020603050405020304" pitchFamily="18" charset="-34"/>
              </a:rPr>
              <a:t> แบบสัมภาษณ์ในส่วนนี้ประกอบไปด้วยชุดของคำถามในการสัมภาษณ์ ผู้วิจัยจะต้องพิจารณาวัตถุประสงค์ของการวิจัยเป็นหลักว่า ต้องการคำตอบอะไรจากการสัมภาษณ์ เพื่อนำมาร่างชุดคำถามในแบบสัมภาษณ์ให้ครบถ้วน และครอบคลุมทุกประเด็น แนวทางการสัมภาษณ์ในลักษณะนี้จะช่วยให้ผู้สัมภาษณ์สามารถประมาณการเวลาที่ใช้ในการสัมภาษณ์ได้ถูกต้อง และตอบโจทย์ของวัตถุประสงค์ได้อย่างครบถ้วนและสมบูรณ์</a:t>
            </a:r>
          </a:p>
          <a:p>
            <a:pPr marL="0" indent="628650">
              <a:buNone/>
            </a:pPr>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ส่วนที่เป็นการสัมภาษณ์ด้วยคำถามแบบปลายเปิดมาตรฐาน (</a:t>
            </a:r>
            <a:r>
              <a:rPr lang="en-US" sz="2000" dirty="0">
                <a:latin typeface="Angsana New" panose="02020603050405020304" pitchFamily="18" charset="-34"/>
                <a:cs typeface="Angsana New" panose="02020603050405020304" pitchFamily="18" charset="-34"/>
              </a:rPr>
              <a:t>Standardized Open-ended Interview) </a:t>
            </a:r>
            <a:r>
              <a:rPr lang="th-TH" sz="2000" dirty="0">
                <a:latin typeface="Angsana New" panose="02020603050405020304" pitchFamily="18" charset="-34"/>
                <a:cs typeface="Angsana New" panose="02020603050405020304" pitchFamily="18" charset="-34"/>
              </a:rPr>
              <a:t>แบบสัมภาษณ์ประเภทนี้มีลักษณะเหมือนแบบสอบถามปลายเปิด เพื่อให้ผู้ตอบแบบสอบถามสามารถกรอกข้อมูลได้อย่างอิสระ ในกรณีที่เป็นการสัมภาษณ์ ผู้สัมภาษณ์จะทำการจดบันทึกข้อมูลที่ได้ลงในแบบสัมภาษณ์ด้วยตนเอง แบบสัมภาษณ์ประเภทนี้นิยมนำมาใช้ในการประเมินความพึงพอใจของผู้เข้ารับบริการ หรือผู้เข้ารับการอบรมในโครงการต่าง ๆ เพื่อเปรียบเทียบความแตกต่างของคำตอบก่อนเข้ารับบริการ และหลังการเข้ารับบริการ</a:t>
            </a:r>
            <a:endParaRPr lang="en-US" sz="2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816165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0820AF17-D07C-4585-B959-468983C69176}"/>
              </a:ext>
            </a:extLst>
          </p:cNvPr>
          <p:cNvSpPr>
            <a:spLocks noGrp="1"/>
          </p:cNvSpPr>
          <p:nvPr>
            <p:ph idx="1"/>
          </p:nvPr>
        </p:nvSpPr>
        <p:spPr>
          <a:xfrm>
            <a:off x="542925" y="872330"/>
            <a:ext cx="11220450" cy="5147469"/>
          </a:xfrm>
        </p:spPr>
        <p:txBody>
          <a:bodyPr>
            <a:normAutofit lnSpcReduction="10000"/>
          </a:bodyPr>
          <a:lstStyle/>
          <a:p>
            <a:pPr marL="0" indent="0">
              <a:buNone/>
            </a:pPr>
            <a:r>
              <a:rPr lang="en-US" sz="2000" b="1" dirty="0">
                <a:latin typeface="Angsana New" panose="02020603050405020304" pitchFamily="18" charset="-34"/>
                <a:cs typeface="Angsana New" panose="02020603050405020304" pitchFamily="18" charset="-34"/>
              </a:rPr>
              <a:t>2.</a:t>
            </a:r>
            <a:r>
              <a:rPr lang="th-TH" sz="2000" b="1" dirty="0">
                <a:latin typeface="Angsana New" panose="02020603050405020304" pitchFamily="18" charset="-34"/>
                <a:cs typeface="Angsana New" panose="02020603050405020304" pitchFamily="18" charset="-34"/>
              </a:rPr>
              <a:t> ขั้นตอนการพิจารณาลักษณะของคำถามที่จะสัมภาษณ์</a:t>
            </a:r>
          </a:p>
          <a:p>
            <a:pPr marL="0" indent="342900">
              <a:buNone/>
            </a:pPr>
            <a:r>
              <a:rPr lang="th-TH" sz="2000" b="1" dirty="0">
                <a:latin typeface="Angsana New" panose="02020603050405020304" pitchFamily="18" charset="-34"/>
                <a:cs typeface="Angsana New" panose="02020603050405020304" pitchFamily="18" charset="-34"/>
              </a:rPr>
              <a:t>คำถามที่ใช้ในการสัมภาษณ์จะต้องมีเนื้อหาเกี่ยวข้องกับวัตถุประสงค์การวิจัย </a:t>
            </a:r>
            <a:r>
              <a:rPr lang="th-TH" sz="2000" dirty="0">
                <a:latin typeface="Angsana New" panose="02020603050405020304" pitchFamily="18" charset="-34"/>
                <a:cs typeface="Angsana New" panose="02020603050405020304" pitchFamily="18" charset="-34"/>
              </a:rPr>
              <a:t>เป็นคำถามที่สุภาพเหมาะสมกับสถานการณ์และสภาพแวดล้อม คำถามที่สร้างขึ้นจะต้องไม่ทำให้ผู้ตอบรู้สึกอึดอัด หรือไม่อยากตอบ เช่น รายได้ หนี้สิน ปัญหาส่วนตัว หรือสาเหตุของการลาออก หากผู้วิจัยจำเป็นต้องทราบข้อมูลเหล่านี้จริง ก็ต้องชี้แจงให้ผู้ถูกสัมภาษณ์เข้าใจถึงวัตถุประสงค์ที่ต้องการข้อมูลดังกล่าวในช่วงแรก ก่อนการเข้าสู่เนื้อหาของการสัมภาษณ์จริง ซึ่งในประเด็นนี้ผู้วิจัยต้องใช้คำถามที่สุภาพ ไม่ตรงเกินไปจนทำให้ผู้ถูกสัมภาษณ์รู้สึกอายที่จะตอบ หรือไม่กล้าที่จะให้ข้อมูลที่เป็นจริง เช่น</a:t>
            </a:r>
          </a:p>
          <a:p>
            <a:pPr marL="0" indent="342900">
              <a:buNone/>
            </a:pPr>
            <a:r>
              <a:rPr lang="th-TH" sz="2000" dirty="0">
                <a:latin typeface="Angsana New" panose="02020603050405020304" pitchFamily="18" charset="-34"/>
                <a:cs typeface="Angsana New" panose="02020603050405020304" pitchFamily="18" charset="-34"/>
              </a:rPr>
              <a:t>หากผู้วิจัยต้องการถามถึงปัญหาหนี้สิน อาจเริ่มด้วยการตั้งคำถาม ดังนี้</a:t>
            </a:r>
          </a:p>
          <a:p>
            <a:pPr marL="0" indent="342900">
              <a:buNone/>
            </a:pPr>
            <a:r>
              <a:rPr lang="th-TH" sz="2000" dirty="0">
                <a:latin typeface="Angsana New" panose="02020603050405020304" pitchFamily="18" charset="-34"/>
                <a:cs typeface="Angsana New" panose="02020603050405020304" pitchFamily="18" charset="-34"/>
              </a:rPr>
              <a:t>ผู้สัมภาษณ์ </a:t>
            </a:r>
            <a:r>
              <a:rPr lang="en-US" sz="2000" dirty="0">
                <a:latin typeface="Angsana New" panose="02020603050405020304" pitchFamily="18" charset="-34"/>
                <a:cs typeface="Angsana New" panose="02020603050405020304" pitchFamily="18" charset="-34"/>
              </a:rPr>
              <a:t>A	: </a:t>
            </a:r>
            <a:r>
              <a:rPr lang="th-TH" sz="2000" dirty="0">
                <a:latin typeface="Angsana New" panose="02020603050405020304" pitchFamily="18" charset="-34"/>
                <a:cs typeface="Angsana New" panose="02020603050405020304" pitchFamily="18" charset="-34"/>
              </a:rPr>
              <a:t>ในสภาวะเศรษฐกิจขาลงแบบนี้รายได้และค่าใช้จ่ายของท่านมีความสมดุลกันหรือไม่</a:t>
            </a:r>
          </a:p>
          <a:p>
            <a:pPr marL="0" indent="342900">
              <a:buNone/>
            </a:pPr>
            <a:r>
              <a:rPr lang="th-TH" sz="2000" dirty="0">
                <a:latin typeface="Angsana New" panose="02020603050405020304" pitchFamily="18" charset="-34"/>
                <a:cs typeface="Angsana New" panose="02020603050405020304" pitchFamily="18" charset="-34"/>
              </a:rPr>
              <a:t>ผู้ถูกสัมภาษณ์ </a:t>
            </a:r>
            <a:r>
              <a:rPr lang="en-US" sz="2000" dirty="0">
                <a:latin typeface="Angsana New" panose="02020603050405020304" pitchFamily="18" charset="-34"/>
                <a:cs typeface="Angsana New" panose="02020603050405020304" pitchFamily="18" charset="-34"/>
              </a:rPr>
              <a:t>B	: </a:t>
            </a:r>
            <a:r>
              <a:rPr lang="th-TH" sz="2000" dirty="0">
                <a:latin typeface="Angsana New" panose="02020603050405020304" pitchFamily="18" charset="-34"/>
                <a:cs typeface="Angsana New" panose="02020603050405020304" pitchFamily="18" charset="-34"/>
              </a:rPr>
              <a:t> ไม่สมดุล เนื่องจากภาวะเงินเฟ้อ ค่าใช้จ่ายทุกประเภทเพิ่มขึ้นเป็นเท่าตัว</a:t>
            </a:r>
          </a:p>
          <a:p>
            <a:pPr marL="0" indent="342900">
              <a:buNone/>
            </a:pPr>
            <a:r>
              <a:rPr lang="th-TH" sz="2000" dirty="0">
                <a:latin typeface="Angsana New" panose="02020603050405020304" pitchFamily="18" charset="-34"/>
                <a:cs typeface="Angsana New" panose="02020603050405020304" pitchFamily="18" charset="-34"/>
              </a:rPr>
              <a:t>ผู้สัมภาษณ์ </a:t>
            </a:r>
            <a:r>
              <a:rPr lang="en-US" sz="2000" dirty="0">
                <a:latin typeface="Angsana New" panose="02020603050405020304" pitchFamily="18" charset="-34"/>
                <a:cs typeface="Angsana New" panose="02020603050405020304" pitchFamily="18" charset="-34"/>
              </a:rPr>
              <a:t>A	:</a:t>
            </a:r>
            <a:r>
              <a:rPr lang="th-TH" sz="2000" dirty="0">
                <a:latin typeface="Angsana New" panose="02020603050405020304" pitchFamily="18" charset="-34"/>
                <a:cs typeface="Angsana New" panose="02020603050405020304" pitchFamily="18" charset="-34"/>
              </a:rPr>
              <a:t> แหล่งรายได้หลักของท่านมาจากไหน ท่านมีรายได้เสริมจากด้านอื่นไหม</a:t>
            </a:r>
          </a:p>
          <a:p>
            <a:pPr marL="0" indent="342900">
              <a:buNone/>
            </a:pPr>
            <a:r>
              <a:rPr lang="th-TH" sz="2000" dirty="0">
                <a:latin typeface="Angsana New" panose="02020603050405020304" pitchFamily="18" charset="-34"/>
                <a:cs typeface="Angsana New" panose="02020603050405020304" pitchFamily="18" charset="-34"/>
              </a:rPr>
              <a:t>ผู้ถูกสัมภาษณ์ </a:t>
            </a:r>
            <a:r>
              <a:rPr lang="en-US" sz="2000" dirty="0">
                <a:latin typeface="Angsana New" panose="02020603050405020304" pitchFamily="18" charset="-34"/>
                <a:cs typeface="Angsana New" panose="02020603050405020304" pitchFamily="18" charset="-34"/>
              </a:rPr>
              <a:t>B	:</a:t>
            </a:r>
            <a:r>
              <a:rPr lang="th-TH" sz="2000" dirty="0">
                <a:latin typeface="Angsana New" panose="02020603050405020304" pitchFamily="18" charset="-34"/>
                <a:cs typeface="Angsana New" panose="02020603050405020304" pitchFamily="18" charset="-34"/>
              </a:rPr>
              <a:t> รายได้หลักมาจากงานประจำ  ไม่มีรายได้เสริมเลย</a:t>
            </a:r>
          </a:p>
          <a:p>
            <a:pPr marL="0" indent="342900">
              <a:buNone/>
            </a:pPr>
            <a:r>
              <a:rPr lang="th-TH" sz="2000" dirty="0">
                <a:latin typeface="Angsana New" panose="02020603050405020304" pitchFamily="18" charset="-34"/>
                <a:cs typeface="Angsana New" panose="02020603050405020304" pitchFamily="18" charset="-34"/>
              </a:rPr>
              <a:t>ผู้สัมภาษณ์ </a:t>
            </a:r>
            <a:r>
              <a:rPr lang="en-US" sz="2000" dirty="0">
                <a:latin typeface="Angsana New" panose="02020603050405020304" pitchFamily="18" charset="-34"/>
                <a:cs typeface="Angsana New" panose="02020603050405020304" pitchFamily="18" charset="-34"/>
              </a:rPr>
              <a:t>A	:</a:t>
            </a:r>
            <a:r>
              <a:rPr lang="th-TH" sz="2000" dirty="0">
                <a:latin typeface="Angsana New" panose="02020603050405020304" pitchFamily="18" charset="-34"/>
                <a:cs typeface="Angsana New" panose="02020603050405020304" pitchFamily="18" charset="-34"/>
              </a:rPr>
              <a:t> แล่วท่านมีการบริหารจัดการด้านการเงินอย่างไร</a:t>
            </a:r>
          </a:p>
          <a:p>
            <a:pPr marL="1885950" indent="-1543050">
              <a:buNone/>
            </a:pPr>
            <a:r>
              <a:rPr lang="th-TH" sz="2000" dirty="0">
                <a:latin typeface="Angsana New" panose="02020603050405020304" pitchFamily="18" charset="-34"/>
                <a:cs typeface="Angsana New" panose="02020603050405020304" pitchFamily="18" charset="-34"/>
              </a:rPr>
              <a:t>ผู้ถูกสัมภาษณ์ </a:t>
            </a:r>
            <a:r>
              <a:rPr lang="en-US" sz="2000" dirty="0">
                <a:latin typeface="Angsana New" panose="02020603050405020304" pitchFamily="18" charset="-34"/>
                <a:cs typeface="Angsana New" panose="02020603050405020304" pitchFamily="18" charset="-34"/>
              </a:rPr>
              <a:t>B</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t>
            </a:r>
            <a:r>
              <a:rPr lang="th-TH" sz="2000" dirty="0">
                <a:latin typeface="Angsana New" panose="02020603050405020304" pitchFamily="18" charset="-34"/>
                <a:cs typeface="Angsana New" panose="02020603050405020304" pitchFamily="18" charset="-34"/>
              </a:rPr>
              <a:t> รายได้แต่ละเดือน หลังหักค่างวดจากการผ่อนคอนโด ผ่อนรถ ก็เหลือเงินไม่มาก หากต้องจ่ายค่ารักษาพยาบาล ค่าเทอมบุตร ค่าส่วนกลางคอนโด ค่าประกันรถยนต์ ก็จะกู้เงินสินเชื่อส่วนบุคคลของธนาคารพาณิชย์ และผ่อนชำระเป็นรายเดือนผ่านบัตรเครดิต</a:t>
            </a:r>
          </a:p>
          <a:p>
            <a:pPr marL="341313" indent="1588">
              <a:buNone/>
            </a:pPr>
            <a:r>
              <a:rPr lang="th-TH" sz="2000" dirty="0">
                <a:latin typeface="Angsana New" panose="02020603050405020304" pitchFamily="18" charset="-34"/>
                <a:cs typeface="Angsana New" panose="02020603050405020304" pitchFamily="18" charset="-34"/>
              </a:rPr>
              <a:t>จากบทสัมภาษณ์ดังกล่าว ผู้วิจัยสามารถวิเคราะห์ได้ว่ากลุ่มตัวอย่างที่ถูกสัมภาษณ์นั้นมีปัญหาหนี้สินในการเรื่องสินเชื่อบ้าน สินเชื่อเช่าซื้อรถยนต์ และสินเชื่อส่วนบุคคล</a:t>
            </a:r>
          </a:p>
          <a:p>
            <a:pPr marL="0" indent="342900">
              <a:buNone/>
            </a:pPr>
            <a:endParaRPr lang="en-US" sz="2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555669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F1D3F0E7-7116-43A3-8671-AB2CE4206AF5}"/>
              </a:ext>
            </a:extLst>
          </p:cNvPr>
          <p:cNvSpPr>
            <a:spLocks noGrp="1"/>
          </p:cNvSpPr>
          <p:nvPr>
            <p:ph idx="1"/>
          </p:nvPr>
        </p:nvSpPr>
        <p:spPr>
          <a:xfrm>
            <a:off x="838200" y="911225"/>
            <a:ext cx="10515600" cy="4870450"/>
          </a:xfrm>
        </p:spPr>
        <p:txBody>
          <a:bodyPr>
            <a:normAutofit fontScale="85000" lnSpcReduction="10000"/>
          </a:bodyPr>
          <a:lstStyle/>
          <a:p>
            <a:pPr>
              <a:lnSpc>
                <a:spcPct val="100000"/>
              </a:lnSpc>
              <a:spcBef>
                <a:spcPts val="0"/>
              </a:spcBef>
            </a:pPr>
            <a:r>
              <a:rPr lang="th-TH" sz="2400" dirty="0">
                <a:latin typeface="Angsana New" panose="02020603050405020304" pitchFamily="18" charset="-34"/>
                <a:cs typeface="Angsana New" panose="02020603050405020304" pitchFamily="18" charset="-34"/>
              </a:rPr>
              <a:t>หากผู้วิจัยต้องการถามถึงสาเหตุการลาออกของพนักงาน อาจเริ่มด้วยการตั้งคำถาม ดังนี้</a:t>
            </a:r>
          </a:p>
          <a:p>
            <a:pPr marL="0" indent="0">
              <a:lnSpc>
                <a:spcPct val="100000"/>
              </a:lnSpc>
              <a:spcBef>
                <a:spcPts val="0"/>
              </a:spcBef>
              <a:buNone/>
            </a:pPr>
            <a:endParaRPr lang="th-TH" sz="2400" dirty="0">
              <a:latin typeface="Angsana New" panose="02020603050405020304" pitchFamily="18" charset="-34"/>
              <a:cs typeface="Angsana New" panose="02020603050405020304" pitchFamily="18" charset="-34"/>
            </a:endParaRPr>
          </a:p>
          <a:p>
            <a:pPr marL="0" indent="342900">
              <a:lnSpc>
                <a:spcPct val="100000"/>
              </a:lnSpc>
              <a:spcBef>
                <a:spcPts val="0"/>
              </a:spcBef>
              <a:buNone/>
            </a:pPr>
            <a:r>
              <a:rPr lang="th-TH" sz="2400" dirty="0">
                <a:latin typeface="Angsana New" panose="02020603050405020304" pitchFamily="18" charset="-34"/>
                <a:cs typeface="Angsana New" panose="02020603050405020304" pitchFamily="18" charset="-34"/>
              </a:rPr>
              <a:t>ผู้สัมภาษณ์ </a:t>
            </a:r>
            <a:r>
              <a:rPr lang="en-US" sz="2400" dirty="0">
                <a:latin typeface="Angsana New" panose="02020603050405020304" pitchFamily="18" charset="-34"/>
                <a:cs typeface="Angsana New" panose="02020603050405020304" pitchFamily="18" charset="-34"/>
              </a:rPr>
              <a:t>A	: </a:t>
            </a:r>
            <a:r>
              <a:rPr lang="th-TH" sz="2400" dirty="0">
                <a:latin typeface="Angsana New" panose="02020603050405020304" pitchFamily="18" charset="-34"/>
                <a:cs typeface="Angsana New" panose="02020603050405020304" pitchFamily="18" charset="-34"/>
              </a:rPr>
              <a:t>ท่านทำงานให้กับบริษัทแห่งนี้มาทั้งหมดกี่ปี</a:t>
            </a:r>
          </a:p>
          <a:p>
            <a:pPr marL="0" indent="342900">
              <a:lnSpc>
                <a:spcPct val="100000"/>
              </a:lnSpc>
              <a:spcBef>
                <a:spcPts val="0"/>
              </a:spcBef>
              <a:buNone/>
            </a:pPr>
            <a:r>
              <a:rPr lang="th-TH" sz="2400" dirty="0">
                <a:latin typeface="Angsana New" panose="02020603050405020304" pitchFamily="18" charset="-34"/>
                <a:cs typeface="Angsana New" panose="02020603050405020304" pitchFamily="18" charset="-34"/>
              </a:rPr>
              <a:t>ผู้ถูกสัมภาษณ์ </a:t>
            </a:r>
            <a:r>
              <a:rPr lang="en-US" sz="2400" dirty="0">
                <a:latin typeface="Angsana New" panose="02020603050405020304" pitchFamily="18" charset="-34"/>
                <a:cs typeface="Angsana New" panose="02020603050405020304" pitchFamily="18" charset="-34"/>
              </a:rPr>
              <a:t>B	: </a:t>
            </a:r>
            <a:r>
              <a:rPr lang="th-TH" sz="2400" dirty="0">
                <a:latin typeface="Angsana New" panose="02020603050405020304" pitchFamily="18" charset="-34"/>
                <a:cs typeface="Angsana New" panose="02020603050405020304" pitchFamily="18" charset="-34"/>
              </a:rPr>
              <a:t> ประมาณ </a:t>
            </a:r>
            <a:r>
              <a:rPr lang="en-US" sz="2400" dirty="0">
                <a:latin typeface="Angsana New" panose="02020603050405020304" pitchFamily="18" charset="-34"/>
                <a:cs typeface="Angsana New" panose="02020603050405020304" pitchFamily="18" charset="-34"/>
              </a:rPr>
              <a:t>5</a:t>
            </a:r>
            <a:r>
              <a:rPr lang="th-TH" sz="2400" dirty="0">
                <a:latin typeface="Angsana New" panose="02020603050405020304" pitchFamily="18" charset="-34"/>
                <a:cs typeface="Angsana New" panose="02020603050405020304" pitchFamily="18" charset="-34"/>
              </a:rPr>
              <a:t> ปี</a:t>
            </a:r>
          </a:p>
          <a:p>
            <a:pPr marL="1943100" indent="-1600200">
              <a:lnSpc>
                <a:spcPct val="100000"/>
              </a:lnSpc>
              <a:spcBef>
                <a:spcPts val="0"/>
              </a:spcBef>
              <a:buNone/>
            </a:pPr>
            <a:r>
              <a:rPr lang="th-TH" sz="2400" dirty="0">
                <a:latin typeface="Angsana New" panose="02020603050405020304" pitchFamily="18" charset="-34"/>
                <a:cs typeface="Angsana New" panose="02020603050405020304" pitchFamily="18" charset="-34"/>
              </a:rPr>
              <a:t>ผู้สัมภาษณ์ </a:t>
            </a:r>
            <a:r>
              <a:rPr lang="en-US" sz="2400" dirty="0">
                <a:latin typeface="Angsana New" panose="02020603050405020304" pitchFamily="18" charset="-34"/>
                <a:cs typeface="Angsana New" panose="02020603050405020304" pitchFamily="18" charset="-34"/>
              </a:rPr>
              <a:t>A</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ในระหว่าง </a:t>
            </a:r>
            <a:r>
              <a:rPr lang="en-US" sz="2400" dirty="0">
                <a:latin typeface="Angsana New" panose="02020603050405020304" pitchFamily="18" charset="-34"/>
                <a:cs typeface="Angsana New" panose="02020603050405020304" pitchFamily="18" charset="-34"/>
              </a:rPr>
              <a:t>5</a:t>
            </a:r>
            <a:r>
              <a:rPr lang="th-TH" sz="2400" dirty="0">
                <a:latin typeface="Angsana New" panose="02020603050405020304" pitchFamily="18" charset="-34"/>
                <a:cs typeface="Angsana New" panose="02020603050405020304" pitchFamily="18" charset="-34"/>
              </a:rPr>
              <a:t> ปีที่ทำงานให้บริษัท ท่านมีหน้าที่รับผิดชอบในด้านใดบ้าง และฝ่ายไหนของบริษัทท่านต้องประสานงานมากที่สุด</a:t>
            </a:r>
          </a:p>
          <a:p>
            <a:pPr marL="0" indent="342900">
              <a:lnSpc>
                <a:spcPct val="100000"/>
              </a:lnSpc>
              <a:spcBef>
                <a:spcPts val="0"/>
              </a:spcBef>
              <a:buNone/>
            </a:pPr>
            <a:r>
              <a:rPr lang="th-TH" sz="2400" dirty="0">
                <a:latin typeface="Angsana New" panose="02020603050405020304" pitchFamily="18" charset="-34"/>
                <a:cs typeface="Angsana New" panose="02020603050405020304" pitchFamily="18" charset="-34"/>
              </a:rPr>
              <a:t>ผู้ถูกสัมภาษณ์ </a:t>
            </a:r>
            <a:r>
              <a:rPr lang="en-US" sz="2400" dirty="0">
                <a:latin typeface="Angsana New" panose="02020603050405020304" pitchFamily="18" charset="-34"/>
                <a:cs typeface="Angsana New" panose="02020603050405020304" pitchFamily="18" charset="-34"/>
              </a:rPr>
              <a:t>B	: </a:t>
            </a:r>
            <a:r>
              <a:rPr lang="th-TH" sz="2400" dirty="0">
                <a:latin typeface="Angsana New" panose="02020603050405020304" pitchFamily="18" charset="-34"/>
                <a:cs typeface="Angsana New" panose="02020603050405020304" pitchFamily="18" charset="-34"/>
              </a:rPr>
              <a:t> รับผิดชอบด้านการตลาดระหว่างประเทศ และประสานงานกับฝ่ายผลิต เพื่อผลิตสินค้าตามใบสั่งซื้อ</a:t>
            </a:r>
          </a:p>
          <a:p>
            <a:pPr marL="0" indent="342900">
              <a:lnSpc>
                <a:spcPct val="100000"/>
              </a:lnSpc>
              <a:spcBef>
                <a:spcPts val="0"/>
              </a:spcBef>
              <a:buNone/>
            </a:pPr>
            <a:r>
              <a:rPr lang="th-TH" sz="2400" dirty="0">
                <a:latin typeface="Angsana New" panose="02020603050405020304" pitchFamily="18" charset="-34"/>
                <a:cs typeface="Angsana New" panose="02020603050405020304" pitchFamily="18" charset="-34"/>
              </a:rPr>
              <a:t>                                ของลูกค้า</a:t>
            </a:r>
          </a:p>
          <a:p>
            <a:pPr marL="0" indent="342900">
              <a:lnSpc>
                <a:spcPct val="100000"/>
              </a:lnSpc>
              <a:spcBef>
                <a:spcPts val="0"/>
              </a:spcBef>
              <a:buNone/>
            </a:pPr>
            <a:r>
              <a:rPr lang="th-TH" sz="2400" dirty="0">
                <a:latin typeface="Angsana New" panose="02020603050405020304" pitchFamily="18" charset="-34"/>
                <a:cs typeface="Angsana New" panose="02020603050405020304" pitchFamily="18" charset="-34"/>
              </a:rPr>
              <a:t>ผู้สัมภาษณ์ </a:t>
            </a:r>
            <a:r>
              <a:rPr lang="en-US" sz="2400" dirty="0">
                <a:latin typeface="Angsana New" panose="02020603050405020304" pitchFamily="18" charset="-34"/>
                <a:cs typeface="Angsana New" panose="02020603050405020304" pitchFamily="18" charset="-34"/>
              </a:rPr>
              <a:t>A	: </a:t>
            </a:r>
            <a:r>
              <a:rPr lang="th-TH" sz="2400" dirty="0">
                <a:latin typeface="Angsana New" panose="02020603050405020304" pitchFamily="18" charset="-34"/>
                <a:cs typeface="Angsana New" panose="02020603050405020304" pitchFamily="18" charset="-34"/>
              </a:rPr>
              <a:t>ระหว่างการดำเนินงาน มีปัญหาหรืออุปสรรคอย่างไรบ้าง ช่วยเล่าให้ฟังหน่อยได้ไหม</a:t>
            </a:r>
          </a:p>
          <a:p>
            <a:pPr marL="0" indent="342900">
              <a:lnSpc>
                <a:spcPct val="100000"/>
              </a:lnSpc>
              <a:spcBef>
                <a:spcPts val="0"/>
              </a:spcBef>
              <a:buNone/>
            </a:pPr>
            <a:r>
              <a:rPr lang="th-TH" sz="2400" dirty="0">
                <a:latin typeface="Angsana New" panose="02020603050405020304" pitchFamily="18" charset="-34"/>
                <a:cs typeface="Angsana New" panose="02020603050405020304" pitchFamily="18" charset="-34"/>
              </a:rPr>
              <a:t>ผู้ถูกสัมภาษณ์ </a:t>
            </a:r>
            <a:r>
              <a:rPr lang="en-US" sz="2400" dirty="0">
                <a:latin typeface="Angsana New" panose="02020603050405020304" pitchFamily="18" charset="-34"/>
                <a:cs typeface="Angsana New" panose="02020603050405020304" pitchFamily="18" charset="-34"/>
              </a:rPr>
              <a:t>B	: </a:t>
            </a:r>
            <a:r>
              <a:rPr lang="th-TH" sz="2400" dirty="0">
                <a:latin typeface="Angsana New" panose="02020603050405020304" pitchFamily="18" charset="-34"/>
                <a:cs typeface="Angsana New" panose="02020603050405020304" pitchFamily="18" charset="-34"/>
              </a:rPr>
              <a:t> ด้านความพร้อมของบุคลากรฝ่ายการตลาดระหว่างประเทศ พนักงานไม่มีทักษะในการประสานงานที่ดี </a:t>
            </a:r>
          </a:p>
          <a:p>
            <a:pPr marL="0" indent="342900">
              <a:lnSpc>
                <a:spcPct val="100000"/>
              </a:lnSpc>
              <a:spcBef>
                <a:spcPts val="0"/>
              </a:spcBef>
              <a:buNone/>
            </a:pPr>
            <a:r>
              <a:rPr lang="th-TH" sz="2400" dirty="0">
                <a:latin typeface="Angsana New" panose="02020603050405020304" pitchFamily="18" charset="-34"/>
                <a:cs typeface="Angsana New" panose="02020603050405020304" pitchFamily="18" charset="-34"/>
              </a:rPr>
              <a:t>                                    การใช้ภาษาอังกฤษยังมีปัญหาอยู่บ้าง แต่ก็พอปรับปรุงแก้ไขได้ตามเหตุการณ์เฉพาะหน้า แต่สิ่งที่เป็นปัญหาสำคัญ</a:t>
            </a:r>
          </a:p>
          <a:p>
            <a:pPr marL="0" indent="342900">
              <a:lnSpc>
                <a:spcPct val="100000"/>
              </a:lnSpc>
              <a:spcBef>
                <a:spcPts val="0"/>
              </a:spcBef>
              <a:buNone/>
            </a:pPr>
            <a:r>
              <a:rPr lang="th-TH" sz="2400" dirty="0">
                <a:latin typeface="Angsana New" panose="02020603050405020304" pitchFamily="18" charset="-34"/>
                <a:cs typeface="Angsana New" panose="02020603050405020304" pitchFamily="18" charset="-34"/>
              </a:rPr>
              <a:t>                                    คือ พนักงานขาดการติดตาม และแก้ไขงานอย่างเป็นระบบ ทำให้ถูกลูกค้าตำหนิ และขอยกเลิกการสั่งซื้อเป็น </a:t>
            </a:r>
          </a:p>
          <a:p>
            <a:pPr marL="0" indent="342900">
              <a:lnSpc>
                <a:spcPct val="100000"/>
              </a:lnSpc>
              <a:spcBef>
                <a:spcPts val="0"/>
              </a:spcBef>
              <a:buNone/>
            </a:pPr>
            <a:r>
              <a:rPr lang="th-TH" sz="2400" dirty="0">
                <a:latin typeface="Angsana New" panose="02020603050405020304" pitchFamily="18" charset="-34"/>
                <a:cs typeface="Angsana New" panose="02020603050405020304" pitchFamily="18" charset="-34"/>
              </a:rPr>
              <a:t>                                    จำนวนมาก ส่วนหัวหน้างานก็ถูกตำหนิจากผู้บริหารเป็นประจำ เมื่อเรายื่นขอเสนอขอปรับปรุงระบบการทำงาน</a:t>
            </a:r>
          </a:p>
          <a:p>
            <a:pPr marL="0" indent="342900">
              <a:lnSpc>
                <a:spcPct val="100000"/>
              </a:lnSpc>
              <a:spcBef>
                <a:spcPts val="0"/>
              </a:spcBef>
              <a:buNone/>
            </a:pPr>
            <a:r>
              <a:rPr lang="th-TH" sz="2400" dirty="0">
                <a:latin typeface="Angsana New" panose="02020603050405020304" pitchFamily="18" charset="-34"/>
                <a:cs typeface="Angsana New" panose="02020603050405020304" pitchFamily="18" charset="-34"/>
              </a:rPr>
              <a:t>                                    ใหม่โดยนำเทคโนโลยีสารสนเทศมาช่วยในส่วนการรับใบสั่งซื้อและการติดตามสถานะการผลิต แต่กลับถูก</a:t>
            </a:r>
          </a:p>
          <a:p>
            <a:pPr marL="0" indent="342900">
              <a:lnSpc>
                <a:spcPct val="100000"/>
              </a:lnSpc>
              <a:spcBef>
                <a:spcPts val="0"/>
              </a:spcBef>
              <a:buNone/>
            </a:pPr>
            <a:r>
              <a:rPr lang="th-TH" sz="2400" dirty="0">
                <a:latin typeface="Angsana New" panose="02020603050405020304" pitchFamily="18" charset="-34"/>
                <a:cs typeface="Angsana New" panose="02020603050405020304" pitchFamily="18" charset="-34"/>
              </a:rPr>
              <a:t>                                    ปฏิเสธจากฝ่ายบริหาร เนื่องจากปัญหาด้านค่าใช้จ่าย และต้นทุนที่เพิ่มขึ้น ประกอบกับบุคลากรส่วนใหญ่ยังไม่มี </a:t>
            </a:r>
          </a:p>
          <a:p>
            <a:pPr marL="0" indent="342900">
              <a:lnSpc>
                <a:spcPct val="100000"/>
              </a:lnSpc>
              <a:spcBef>
                <a:spcPts val="0"/>
              </a:spcBef>
              <a:buNone/>
            </a:pPr>
            <a:r>
              <a:rPr lang="th-TH" sz="2400" dirty="0">
                <a:latin typeface="Angsana New" panose="02020603050405020304" pitchFamily="18" charset="-34"/>
                <a:cs typeface="Angsana New" panose="02020603050405020304" pitchFamily="18" charset="-34"/>
              </a:rPr>
              <a:t>                                    ความพร้อมในการใช้เทคโนโลยีดังกล่าว</a:t>
            </a:r>
          </a:p>
          <a:p>
            <a:pPr marL="0" indent="342900">
              <a:lnSpc>
                <a:spcPct val="100000"/>
              </a:lnSpc>
              <a:spcBef>
                <a:spcPts val="0"/>
              </a:spcBef>
              <a:buNone/>
            </a:pPr>
            <a:r>
              <a:rPr lang="th-TH" sz="2400" dirty="0">
                <a:latin typeface="Angsana New" panose="02020603050405020304" pitchFamily="18" charset="-34"/>
                <a:cs typeface="Angsana New" panose="02020603050405020304" pitchFamily="18" charset="-34"/>
              </a:rPr>
              <a:t>จากบทสัมภาษณ์ดังกล่าว ผู้วิจัยสามารถวิเคราะห์ได้ว่า สาเหตุที่ผู้ถูกสัมภาษณ์ลาออกจากงานนั้น มีสาเหตุมาจากระบบการทำงานของบริษัท</a:t>
            </a:r>
          </a:p>
          <a:p>
            <a:pPr marL="0" indent="342900">
              <a:lnSpc>
                <a:spcPct val="100000"/>
              </a:lnSpc>
              <a:spcBef>
                <a:spcPts val="0"/>
              </a:spcBef>
              <a:buNone/>
            </a:pPr>
            <a:endParaRPr lang="th-TH" sz="2400" dirty="0">
              <a:latin typeface="Angsana New" panose="02020603050405020304" pitchFamily="18" charset="-34"/>
              <a:cs typeface="Angsana New" panose="02020603050405020304" pitchFamily="18" charset="-34"/>
            </a:endParaRPr>
          </a:p>
          <a:p>
            <a:pPr marL="0" indent="342900">
              <a:lnSpc>
                <a:spcPct val="100000"/>
              </a:lnSpc>
              <a:spcBef>
                <a:spcPts val="0"/>
              </a:spcBef>
              <a:buNone/>
            </a:pPr>
            <a:endParaRPr lang="th-TH" sz="2400" dirty="0">
              <a:latin typeface="Angsana New" panose="02020603050405020304" pitchFamily="18" charset="-34"/>
              <a:cs typeface="Angsana New" panose="02020603050405020304" pitchFamily="18" charset="-34"/>
            </a:endParaRPr>
          </a:p>
          <a:p>
            <a:pPr marL="0" indent="342900">
              <a:lnSpc>
                <a:spcPct val="100000"/>
              </a:lnSpc>
              <a:spcBef>
                <a:spcPts val="0"/>
              </a:spcBef>
              <a:buNone/>
            </a:pPr>
            <a:endParaRPr lang="th-TH" sz="2400" dirty="0">
              <a:latin typeface="Angsana New" panose="02020603050405020304" pitchFamily="18" charset="-34"/>
              <a:cs typeface="Angsana New" panose="02020603050405020304" pitchFamily="18" charset="-34"/>
            </a:endParaRPr>
          </a:p>
          <a:p>
            <a:pPr>
              <a:lnSpc>
                <a:spcPct val="100000"/>
              </a:lnSpc>
              <a:spcBef>
                <a:spcPts val="0"/>
              </a:spcBef>
            </a:pPr>
            <a:endParaRPr lang="en-US"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3954060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CFDBB9E-BCD9-4D9E-B9B6-43839888D7E0}"/>
              </a:ext>
            </a:extLst>
          </p:cNvPr>
          <p:cNvSpPr>
            <a:spLocks noGrp="1"/>
          </p:cNvSpPr>
          <p:nvPr>
            <p:ph type="title"/>
          </p:nvPr>
        </p:nvSpPr>
        <p:spPr>
          <a:xfrm>
            <a:off x="838200" y="595169"/>
            <a:ext cx="10515600" cy="635000"/>
          </a:xfrm>
        </p:spPr>
        <p:txBody>
          <a:bodyPr>
            <a:normAutofit/>
          </a:bodyPr>
          <a:lstStyle/>
          <a:p>
            <a:r>
              <a:rPr lang="th-TH" sz="2400" b="1" dirty="0">
                <a:latin typeface="Angsana New" panose="02020603050405020304" pitchFamily="18" charset="-34"/>
                <a:cs typeface="Angsana New" panose="02020603050405020304" pitchFamily="18" charset="-34"/>
              </a:rPr>
              <a:t>หลักการพิจารณาคำถามที่ใช้ในการสัมภาษณ์กลุ่มตัวอย่าง มีดังนี้</a:t>
            </a:r>
            <a:endParaRPr lang="en-US" sz="24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A3D004C9-2696-4F17-A153-37D42CD68F4C}"/>
              </a:ext>
            </a:extLst>
          </p:cNvPr>
          <p:cNvSpPr>
            <a:spLocks noGrp="1"/>
          </p:cNvSpPr>
          <p:nvPr>
            <p:ph idx="1"/>
          </p:nvPr>
        </p:nvSpPr>
        <p:spPr>
          <a:xfrm>
            <a:off x="838200" y="1316037"/>
            <a:ext cx="10515600" cy="5205412"/>
          </a:xfrm>
        </p:spPr>
        <p:txBody>
          <a:bodyPr>
            <a:normAutofit/>
          </a:bodyPr>
          <a:lstStyle/>
          <a:p>
            <a:pPr marL="0" indent="457200">
              <a:buNone/>
            </a:pP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เป็นคำถามเกี่ยวกับภูมิหลังของผู้ถูกสัมภาษณ์ เช่น อายุ การศึกษา ภูมิลำเนา ที่อยู่อาศัย และอาชีพ เป็นต้น</a:t>
            </a:r>
          </a:p>
          <a:p>
            <a:pPr marL="0" indent="457200">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เป็นคำถามเกี่ยวกับพฤติกรรม/ประสบการณ์ เช่น ท่านใช้ชีวิตในประเทศสหรัฐอเมริกามาทั้งหมดกี่ปี ได้อะไรจากการใช้ชีวิตที่นั่นบ้าง</a:t>
            </a:r>
          </a:p>
          <a:p>
            <a:pPr marL="0" indent="457200">
              <a:buNone/>
            </a:pP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เป็นคำถามเกี่ยวกับค่านิยม/ความเห็น เช่น </a:t>
            </a:r>
            <a:r>
              <a:rPr lang="th-TH" sz="2400" b="1" dirty="0">
                <a:latin typeface="Angsana New" panose="02020603050405020304" pitchFamily="18" charset="-34"/>
                <a:cs typeface="Angsana New" panose="02020603050405020304" pitchFamily="18" charset="-34"/>
              </a:rPr>
              <a:t>ท่านคิดอย่างไร</a:t>
            </a:r>
            <a:r>
              <a:rPr lang="th-TH" sz="2400" dirty="0">
                <a:latin typeface="Angsana New" panose="02020603050405020304" pitchFamily="18" charset="-34"/>
                <a:cs typeface="Angsana New" panose="02020603050405020304" pitchFamily="18" charset="-34"/>
              </a:rPr>
              <a:t>กับค่านิยมของนักศึกษาไทยที่ใช้กระเป๋า</a:t>
            </a:r>
            <a:r>
              <a:rPr lang="th-TH" sz="2400" dirty="0" err="1">
                <a:latin typeface="Angsana New" panose="02020603050405020304" pitchFamily="18" charset="-34"/>
                <a:cs typeface="Angsana New" panose="02020603050405020304" pitchFamily="18" charset="-34"/>
              </a:rPr>
              <a:t>แบรนด์เนม</a:t>
            </a:r>
            <a:r>
              <a:rPr lang="th-TH" sz="2400" dirty="0">
                <a:latin typeface="Angsana New" panose="02020603050405020304" pitchFamily="18" charset="-34"/>
                <a:cs typeface="Angsana New" panose="02020603050405020304" pitchFamily="18" charset="-34"/>
              </a:rPr>
              <a:t>ราคาแพง</a:t>
            </a:r>
          </a:p>
          <a:p>
            <a:pPr marL="0" indent="457200">
              <a:buNone/>
            </a:pPr>
            <a:r>
              <a:rPr lang="en-US" sz="2400" dirty="0">
                <a:latin typeface="Angsana New" panose="02020603050405020304" pitchFamily="18" charset="-34"/>
                <a:cs typeface="Angsana New" panose="02020603050405020304" pitchFamily="18" charset="-34"/>
              </a:rPr>
              <a:t>4.</a:t>
            </a:r>
            <a:r>
              <a:rPr lang="th-TH" sz="2400" dirty="0">
                <a:latin typeface="Angsana New" panose="02020603050405020304" pitchFamily="18" charset="-34"/>
                <a:cs typeface="Angsana New" panose="02020603050405020304" pitchFamily="18" charset="-34"/>
              </a:rPr>
              <a:t> คำถามเกี่ยวกับความรู้สึก ความทุกข์ ความกังวล ความเชื่อมั่น เช่น </a:t>
            </a:r>
            <a:r>
              <a:rPr lang="th-TH" sz="2400" b="1" dirty="0">
                <a:latin typeface="Angsana New" panose="02020603050405020304" pitchFamily="18" charset="-34"/>
                <a:cs typeface="Angsana New" panose="02020603050405020304" pitchFamily="18" charset="-34"/>
              </a:rPr>
              <a:t>ภายหลังจาก</a:t>
            </a:r>
            <a:r>
              <a:rPr lang="th-TH" sz="2400" dirty="0">
                <a:latin typeface="Angsana New" panose="02020603050405020304" pitchFamily="18" charset="-34"/>
                <a:cs typeface="Angsana New" panose="02020603050405020304" pitchFamily="18" charset="-34"/>
              </a:rPr>
              <a:t>วิกฤตการ</a:t>
            </a:r>
            <a:r>
              <a:rPr lang="th-TH" sz="2400" dirty="0" err="1">
                <a:latin typeface="Angsana New" panose="02020603050405020304" pitchFamily="18" charset="-34"/>
                <a:cs typeface="Angsana New" panose="02020603050405020304" pitchFamily="18" charset="-34"/>
              </a:rPr>
              <a:t>ร์</a:t>
            </a:r>
            <a:r>
              <a:rPr lang="th-TH" sz="2400" dirty="0">
                <a:latin typeface="Angsana New" panose="02020603050405020304" pitchFamily="18" charset="-34"/>
                <a:cs typeface="Angsana New" panose="02020603050405020304" pitchFamily="18" charset="-34"/>
              </a:rPr>
              <a:t>น้ำท่วมในช่วงปลายปี พ.ศ. </a:t>
            </a:r>
            <a:r>
              <a:rPr lang="en-US" sz="2400" dirty="0">
                <a:latin typeface="Angsana New" panose="02020603050405020304" pitchFamily="18" charset="-34"/>
                <a:cs typeface="Angsana New" panose="02020603050405020304" pitchFamily="18" charset="-34"/>
              </a:rPr>
              <a:t>2554</a:t>
            </a:r>
            <a:r>
              <a:rPr lang="th-TH" sz="2400" dirty="0">
                <a:latin typeface="Angsana New" panose="02020603050405020304" pitchFamily="18" charset="-34"/>
                <a:cs typeface="Angsana New" panose="02020603050405020304" pitchFamily="18" charset="-34"/>
              </a:rPr>
              <a:t> บริษัทสัญชาติญี่ปุ่นยังมีความเชื่อมั่นต่อฐานการผลิตในประเทศไทยอยู่หรือไม่  </a:t>
            </a:r>
          </a:p>
          <a:p>
            <a:pPr marL="0" indent="457200">
              <a:buNone/>
            </a:pPr>
            <a:r>
              <a:rPr lang="en-US" sz="2400" dirty="0">
                <a:latin typeface="Angsana New" panose="02020603050405020304" pitchFamily="18" charset="-34"/>
                <a:cs typeface="Angsana New" panose="02020603050405020304" pitchFamily="18" charset="-34"/>
              </a:rPr>
              <a:t>5.</a:t>
            </a:r>
            <a:r>
              <a:rPr lang="th-TH" sz="2400" dirty="0">
                <a:latin typeface="Angsana New" panose="02020603050405020304" pitchFamily="18" charset="-34"/>
                <a:cs typeface="Angsana New" panose="02020603050405020304" pitchFamily="18" charset="-34"/>
              </a:rPr>
              <a:t> คำถามเกี่ยวกับความรู้ เป็นคำถามเกี่ยวกับความรู้ด้านวิชาการ หรือหลักการบริหาร ที่สามารถนำมาประยุกต์กับความจริงได้ โดยมิใช่ความคิดเห็นส่วนบุคคล เช่น ท่านใช้หลักการอะไรในการบริหารคนให้เหมาะสมกับงาน ท่านมีวิธีกำหนดกลยุทธ์ของบริษัทอย่างไร</a:t>
            </a:r>
          </a:p>
          <a:p>
            <a:pPr marL="0" indent="457200">
              <a:buNone/>
            </a:pPr>
            <a:r>
              <a:rPr lang="en-US" sz="2400" dirty="0">
                <a:latin typeface="Angsana New" panose="02020603050405020304" pitchFamily="18" charset="-34"/>
                <a:cs typeface="Angsana New" panose="02020603050405020304" pitchFamily="18" charset="-34"/>
              </a:rPr>
              <a:t>6.</a:t>
            </a:r>
            <a:r>
              <a:rPr lang="th-TH" sz="2400" dirty="0">
                <a:latin typeface="Angsana New" panose="02020603050405020304" pitchFamily="18" charset="-34"/>
                <a:cs typeface="Angsana New" panose="02020603050405020304" pitchFamily="18" charset="-34"/>
              </a:rPr>
              <a:t> คำถามเกี่ยวกับสิ่งที่สัมผัสได้ </a:t>
            </a:r>
            <a:r>
              <a:rPr lang="th-TH" sz="2400" b="1" dirty="0">
                <a:latin typeface="Angsana New" panose="02020603050405020304" pitchFamily="18" charset="-34"/>
                <a:cs typeface="Angsana New" panose="02020603050405020304" pitchFamily="18" charset="-34"/>
              </a:rPr>
              <a:t>เป็นคำถามเกี่ยวกับประสบการณ์</a:t>
            </a:r>
            <a:r>
              <a:rPr lang="th-TH" sz="2400" dirty="0">
                <a:latin typeface="Angsana New" panose="02020603050405020304" pitchFamily="18" charset="-34"/>
                <a:cs typeface="Angsana New" panose="02020603050405020304" pitchFamily="18" charset="-34"/>
              </a:rPr>
              <a:t>ที่ผู้ถูกสัมภาษณ์ได้พบเจิ ได้แก่ จากการเดินทางท่องเที่ยวรอบโลกโดยใช้จักรยาน ท่านได้พบเจออะไรที่น่าประทับใจที่สุด</a:t>
            </a:r>
            <a:endParaRPr lang="en-US"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9762881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F873160-9A24-470D-9DE0-5C7C532392EB}"/>
              </a:ext>
            </a:extLst>
          </p:cNvPr>
          <p:cNvSpPr>
            <a:spLocks noGrp="1"/>
          </p:cNvSpPr>
          <p:nvPr>
            <p:ph type="title"/>
          </p:nvPr>
        </p:nvSpPr>
        <p:spPr>
          <a:xfrm>
            <a:off x="764309" y="124980"/>
            <a:ext cx="10515600" cy="815975"/>
          </a:xfrm>
        </p:spPr>
        <p:txBody>
          <a:bodyPr>
            <a:normAutofit/>
          </a:bodyPr>
          <a:lstStyle/>
          <a:p>
            <a:r>
              <a:rPr lang="th-TH" sz="2400" b="1" dirty="0">
                <a:latin typeface="Angsana New" panose="02020603050405020304" pitchFamily="18" charset="-34"/>
                <a:cs typeface="Angsana New" panose="02020603050405020304" pitchFamily="18" charset="-34"/>
              </a:rPr>
              <a:t>ตัวอย่าง</a:t>
            </a:r>
            <a:r>
              <a:rPr lang="en-US" sz="2400" b="1"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การสร้างแบบสัมภาษณ์ผู้บริหารสถาบันอุดมศึกษาเอกชนในประเทศไทย</a:t>
            </a:r>
            <a:endParaRPr lang="en-US" sz="2400"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1630D6AE-4071-4118-A98F-693155C311C2}"/>
              </a:ext>
            </a:extLst>
          </p:cNvPr>
          <p:cNvSpPr>
            <a:spLocks noGrp="1"/>
          </p:cNvSpPr>
          <p:nvPr>
            <p:ph idx="1"/>
          </p:nvPr>
        </p:nvSpPr>
        <p:spPr>
          <a:xfrm>
            <a:off x="544945" y="702256"/>
            <a:ext cx="11120581" cy="4351338"/>
          </a:xfrm>
        </p:spPr>
        <p:txBody>
          <a:bodyPr>
            <a:noAutofit/>
          </a:bodyPr>
          <a:lstStyle/>
          <a:p>
            <a:pPr>
              <a:lnSpc>
                <a:spcPct val="100000"/>
              </a:lnSpc>
              <a:spcBef>
                <a:spcPts val="0"/>
              </a:spcBef>
            </a:pPr>
            <a:r>
              <a:rPr lang="th-TH" sz="1900" dirty="0">
                <a:latin typeface="Angsana New" panose="02020603050405020304" pitchFamily="18" charset="-34"/>
                <a:cs typeface="Angsana New" panose="02020603050405020304" pitchFamily="18" charset="-34"/>
              </a:rPr>
              <a:t>ส่วนที่ </a:t>
            </a:r>
            <a:r>
              <a:rPr lang="en-US" sz="1900" dirty="0">
                <a:latin typeface="Angsana New" panose="02020603050405020304" pitchFamily="18" charset="-34"/>
                <a:cs typeface="Angsana New" panose="02020603050405020304" pitchFamily="18" charset="-34"/>
              </a:rPr>
              <a:t>1</a:t>
            </a:r>
            <a:r>
              <a:rPr lang="th-TH" sz="1900" dirty="0">
                <a:latin typeface="Angsana New" panose="02020603050405020304" pitchFamily="18" charset="-34"/>
                <a:cs typeface="Angsana New" panose="02020603050405020304" pitchFamily="18" charset="-34"/>
              </a:rPr>
              <a:t> (แบบสัมภาษณ์อย่างไม่เป็นทางการ)</a:t>
            </a:r>
          </a:p>
          <a:p>
            <a:pPr marL="0" indent="230188">
              <a:lnSpc>
                <a:spcPct val="100000"/>
              </a:lnSpc>
              <a:spcBef>
                <a:spcPts val="0"/>
              </a:spcBef>
              <a:buNone/>
            </a:pPr>
            <a:r>
              <a:rPr lang="en-US" sz="1900" dirty="0">
                <a:latin typeface="Angsana New" panose="02020603050405020304" pitchFamily="18" charset="-34"/>
                <a:cs typeface="Angsana New" panose="02020603050405020304" pitchFamily="18" charset="-34"/>
              </a:rPr>
              <a:t>1.1</a:t>
            </a:r>
            <a:r>
              <a:rPr lang="th-TH" sz="1900" dirty="0">
                <a:latin typeface="Angsana New" panose="02020603050405020304" pitchFamily="18" charset="-34"/>
                <a:cs typeface="Angsana New" panose="02020603050405020304" pitchFamily="18" charset="-34"/>
              </a:rPr>
              <a:t> ข้อมูลทั่วไปเกี่ยวกับผู้ถูกสัมภาษณ์</a:t>
            </a:r>
          </a:p>
          <a:p>
            <a:pPr indent="457200">
              <a:lnSpc>
                <a:spcPct val="100000"/>
              </a:lnSpc>
              <a:spcBef>
                <a:spcPts val="0"/>
              </a:spcBef>
              <a:buNone/>
            </a:pPr>
            <a:r>
              <a:rPr lang="en-US" sz="1900" dirty="0">
                <a:latin typeface="Angsana New" panose="02020603050405020304" pitchFamily="18" charset="-34"/>
                <a:cs typeface="Angsana New" panose="02020603050405020304" pitchFamily="18" charset="-34"/>
                <a:sym typeface="Symbol" panose="05050102010706020507" pitchFamily="18" charset="2"/>
              </a:rPr>
              <a:t></a:t>
            </a:r>
            <a:r>
              <a:rPr lang="th-TH" sz="1900" dirty="0">
                <a:latin typeface="Angsana New" panose="02020603050405020304" pitchFamily="18" charset="-34"/>
                <a:cs typeface="Angsana New" panose="02020603050405020304" pitchFamily="18" charset="-34"/>
                <a:sym typeface="Symbol" panose="05050102010706020507" pitchFamily="18" charset="2"/>
              </a:rPr>
              <a:t> ตำแหน่ง</a:t>
            </a:r>
          </a:p>
          <a:p>
            <a:pPr indent="457200">
              <a:lnSpc>
                <a:spcPct val="100000"/>
              </a:lnSpc>
              <a:spcBef>
                <a:spcPts val="0"/>
              </a:spcBef>
              <a:buNone/>
            </a:pPr>
            <a:r>
              <a:rPr lang="en-US" sz="1900" dirty="0">
                <a:latin typeface="Angsana New" panose="02020603050405020304" pitchFamily="18" charset="-34"/>
                <a:cs typeface="Angsana New" panose="02020603050405020304" pitchFamily="18" charset="-34"/>
                <a:sym typeface="Symbol" panose="05050102010706020507" pitchFamily="18" charset="2"/>
              </a:rPr>
              <a:t></a:t>
            </a:r>
            <a:r>
              <a:rPr lang="th-TH" sz="1900" dirty="0">
                <a:latin typeface="Angsana New" panose="02020603050405020304" pitchFamily="18" charset="-34"/>
                <a:cs typeface="Angsana New" panose="02020603050405020304" pitchFamily="18" charset="-34"/>
                <a:sym typeface="Symbol" panose="05050102010706020507" pitchFamily="18" charset="2"/>
              </a:rPr>
              <a:t> หน้าที่ที่รับผิดชอบ</a:t>
            </a:r>
          </a:p>
          <a:p>
            <a:pPr indent="457200">
              <a:lnSpc>
                <a:spcPct val="100000"/>
              </a:lnSpc>
              <a:spcBef>
                <a:spcPts val="0"/>
              </a:spcBef>
              <a:buNone/>
            </a:pPr>
            <a:r>
              <a:rPr lang="en-US" sz="1900" dirty="0">
                <a:latin typeface="Angsana New" panose="02020603050405020304" pitchFamily="18" charset="-34"/>
                <a:cs typeface="Angsana New" panose="02020603050405020304" pitchFamily="18" charset="-34"/>
                <a:sym typeface="Symbol" panose="05050102010706020507" pitchFamily="18" charset="2"/>
              </a:rPr>
              <a:t></a:t>
            </a:r>
            <a:r>
              <a:rPr lang="th-TH" sz="1900" dirty="0">
                <a:latin typeface="Angsana New" panose="02020603050405020304" pitchFamily="18" charset="-34"/>
                <a:cs typeface="Angsana New" panose="02020603050405020304" pitchFamily="18" charset="-34"/>
                <a:sym typeface="Symbol" panose="05050102010706020507" pitchFamily="18" charset="2"/>
              </a:rPr>
              <a:t> ประวัติความเป็นมาของสถาบันอุดมศึกษา</a:t>
            </a:r>
          </a:p>
          <a:p>
            <a:pPr indent="457200">
              <a:lnSpc>
                <a:spcPct val="100000"/>
              </a:lnSpc>
              <a:spcBef>
                <a:spcPts val="0"/>
              </a:spcBef>
              <a:buNone/>
            </a:pPr>
            <a:r>
              <a:rPr lang="en-US" sz="1900" dirty="0">
                <a:latin typeface="Angsana New" panose="02020603050405020304" pitchFamily="18" charset="-34"/>
                <a:cs typeface="Angsana New" panose="02020603050405020304" pitchFamily="18" charset="-34"/>
                <a:sym typeface="Symbol" panose="05050102010706020507" pitchFamily="18" charset="2"/>
              </a:rPr>
              <a:t></a:t>
            </a:r>
            <a:r>
              <a:rPr lang="th-TH" sz="1900" dirty="0">
                <a:latin typeface="Angsana New" panose="02020603050405020304" pitchFamily="18" charset="-34"/>
                <a:cs typeface="Angsana New" panose="02020603050405020304" pitchFamily="18" charset="-34"/>
                <a:sym typeface="Symbol" panose="05050102010706020507" pitchFamily="18" charset="2"/>
              </a:rPr>
              <a:t> แนวทางการพัฒนาการศึกษาของประเทศไทยในอนาคต (สถานการณ์รอบตัว)</a:t>
            </a:r>
          </a:p>
          <a:p>
            <a:pPr>
              <a:lnSpc>
                <a:spcPct val="100000"/>
              </a:lnSpc>
              <a:spcBef>
                <a:spcPts val="0"/>
              </a:spcBef>
              <a:buNone/>
            </a:pPr>
            <a:r>
              <a:rPr lang="en-US" sz="1900" dirty="0">
                <a:latin typeface="Angsana New" panose="02020603050405020304" pitchFamily="18" charset="-34"/>
                <a:cs typeface="Angsana New" panose="02020603050405020304" pitchFamily="18" charset="-34"/>
                <a:sym typeface="Symbol" panose="05050102010706020507" pitchFamily="18" charset="2"/>
              </a:rPr>
              <a:t> </a:t>
            </a:r>
            <a:r>
              <a:rPr lang="th-TH" sz="1900" dirty="0">
                <a:latin typeface="Angsana New" panose="02020603050405020304" pitchFamily="18" charset="-34"/>
                <a:cs typeface="Angsana New" panose="02020603050405020304" pitchFamily="18" charset="-34"/>
              </a:rPr>
              <a:t>ส่วนที่ </a:t>
            </a:r>
            <a:r>
              <a:rPr lang="en-US" sz="1900" dirty="0">
                <a:latin typeface="Angsana New" panose="02020603050405020304" pitchFamily="18" charset="-34"/>
                <a:cs typeface="Angsana New" panose="02020603050405020304" pitchFamily="18" charset="-34"/>
              </a:rPr>
              <a:t>2</a:t>
            </a:r>
            <a:r>
              <a:rPr lang="th-TH" sz="1900" dirty="0">
                <a:latin typeface="Angsana New" panose="02020603050405020304" pitchFamily="18" charset="-34"/>
                <a:cs typeface="Angsana New" panose="02020603050405020304" pitchFamily="18" charset="-34"/>
              </a:rPr>
              <a:t> (แบบสัมภาษณ์ทั่วไป)</a:t>
            </a:r>
          </a:p>
          <a:p>
            <a:pPr indent="1588">
              <a:lnSpc>
                <a:spcPct val="100000"/>
              </a:lnSpc>
              <a:spcBef>
                <a:spcPts val="0"/>
              </a:spcBef>
              <a:buNone/>
            </a:pPr>
            <a:r>
              <a:rPr lang="th-TH" sz="1900" dirty="0">
                <a:latin typeface="Angsana New" panose="02020603050405020304" pitchFamily="18" charset="-34"/>
                <a:cs typeface="Angsana New" panose="02020603050405020304" pitchFamily="18" charset="-34"/>
              </a:rPr>
              <a:t>แบบสัมภาษณ์ในส่วนนี้ผู้วิจัยต้องกำหนดว่าต้องการอะไรจากคำถาม แต่ละคำถามสอดคล้องกับวัตถุประสงค์หรือไม่</a:t>
            </a:r>
          </a:p>
          <a:p>
            <a:pPr indent="1588">
              <a:lnSpc>
                <a:spcPct val="100000"/>
              </a:lnSpc>
              <a:spcBef>
                <a:spcPts val="0"/>
              </a:spcBef>
              <a:buNone/>
            </a:pPr>
            <a:r>
              <a:rPr lang="en-US" sz="1900" dirty="0">
                <a:latin typeface="Angsana New" panose="02020603050405020304" pitchFamily="18" charset="-34"/>
                <a:cs typeface="Angsana New" panose="02020603050405020304" pitchFamily="18" charset="-34"/>
              </a:rPr>
              <a:t>2.1</a:t>
            </a:r>
            <a:r>
              <a:rPr lang="th-TH" sz="1900" dirty="0">
                <a:latin typeface="Angsana New" panose="02020603050405020304" pitchFamily="18" charset="-34"/>
                <a:cs typeface="Angsana New" panose="02020603050405020304" pitchFamily="18" charset="-34"/>
              </a:rPr>
              <a:t> วัตถุประสงค์สสำคัญของการจัดตั้งสถาบันแห่งนี้ คือ </a:t>
            </a:r>
          </a:p>
          <a:p>
            <a:pPr indent="1588">
              <a:lnSpc>
                <a:spcPct val="100000"/>
              </a:lnSpc>
              <a:spcBef>
                <a:spcPts val="0"/>
              </a:spcBef>
              <a:buNone/>
            </a:pPr>
            <a:r>
              <a:rPr lang="en-US" sz="1900" dirty="0">
                <a:latin typeface="Angsana New" panose="02020603050405020304" pitchFamily="18" charset="-34"/>
                <a:cs typeface="Angsana New" panose="02020603050405020304" pitchFamily="18" charset="-34"/>
              </a:rPr>
              <a:t>2.2</a:t>
            </a:r>
            <a:r>
              <a:rPr lang="th-TH" sz="1900" dirty="0">
                <a:latin typeface="Angsana New" panose="02020603050405020304" pitchFamily="18" charset="-34"/>
                <a:cs typeface="Angsana New" panose="02020603050405020304" pitchFamily="18" charset="-34"/>
              </a:rPr>
              <a:t> กลุ่มนักศึกษาส่วนใหญ่ที่เข้ามาศึกษาต่อที่นี่ มาจากสถาบันใดบ้าง</a:t>
            </a:r>
          </a:p>
          <a:p>
            <a:pPr indent="1588">
              <a:lnSpc>
                <a:spcPct val="100000"/>
              </a:lnSpc>
              <a:spcBef>
                <a:spcPts val="0"/>
              </a:spcBef>
              <a:buNone/>
            </a:pPr>
            <a:r>
              <a:rPr lang="en-US" sz="1900" dirty="0">
                <a:latin typeface="Angsana New" panose="02020603050405020304" pitchFamily="18" charset="-34"/>
                <a:cs typeface="Angsana New" panose="02020603050405020304" pitchFamily="18" charset="-34"/>
              </a:rPr>
              <a:t>2.3</a:t>
            </a:r>
            <a:r>
              <a:rPr lang="th-TH" sz="1900" dirty="0">
                <a:latin typeface="Angsana New" panose="02020603050405020304" pitchFamily="18" charset="-34"/>
                <a:cs typeface="Angsana New" panose="02020603050405020304" pitchFamily="18" charset="-34"/>
              </a:rPr>
              <a:t> สถาบันมีการคัดเลือกนักศึกษาแต่ละคณะ และสาขาอย่างไร</a:t>
            </a:r>
          </a:p>
          <a:p>
            <a:pPr indent="1588">
              <a:lnSpc>
                <a:spcPct val="100000"/>
              </a:lnSpc>
              <a:spcBef>
                <a:spcPts val="0"/>
              </a:spcBef>
              <a:buNone/>
            </a:pPr>
            <a:r>
              <a:rPr lang="en-US" sz="1900" dirty="0">
                <a:latin typeface="Angsana New" panose="02020603050405020304" pitchFamily="18" charset="-34"/>
                <a:cs typeface="Angsana New" panose="02020603050405020304" pitchFamily="18" charset="-34"/>
              </a:rPr>
              <a:t>2.4</a:t>
            </a:r>
            <a:r>
              <a:rPr lang="th-TH" sz="1900" dirty="0">
                <a:latin typeface="Angsana New" panose="02020603050405020304" pitchFamily="18" charset="-34"/>
                <a:cs typeface="Angsana New" panose="02020603050405020304" pitchFamily="18" charset="-34"/>
              </a:rPr>
              <a:t> สถาบันของท่านมีการพัฒนาบุคลากรในอ้านใดบ้าง</a:t>
            </a:r>
          </a:p>
          <a:p>
            <a:pPr indent="1588">
              <a:lnSpc>
                <a:spcPct val="100000"/>
              </a:lnSpc>
              <a:spcBef>
                <a:spcPts val="0"/>
              </a:spcBef>
              <a:buNone/>
            </a:pPr>
            <a:r>
              <a:rPr lang="en-US" sz="1900" dirty="0">
                <a:latin typeface="Angsana New" panose="02020603050405020304" pitchFamily="18" charset="-34"/>
                <a:cs typeface="Angsana New" panose="02020603050405020304" pitchFamily="18" charset="-34"/>
              </a:rPr>
              <a:t>2.5</a:t>
            </a:r>
            <a:r>
              <a:rPr lang="th-TH" sz="1900" dirty="0">
                <a:latin typeface="Angsana New" panose="02020603050405020304" pitchFamily="18" charset="-34"/>
                <a:cs typeface="Angsana New" panose="02020603050405020304" pitchFamily="18" charset="-34"/>
              </a:rPr>
              <a:t> จุดแข็งของสถาบันแห่งนี้ คืออะไร</a:t>
            </a:r>
          </a:p>
          <a:p>
            <a:pPr indent="1588">
              <a:lnSpc>
                <a:spcPct val="100000"/>
              </a:lnSpc>
              <a:spcBef>
                <a:spcPts val="0"/>
              </a:spcBef>
              <a:buNone/>
            </a:pPr>
            <a:r>
              <a:rPr lang="en-US" sz="1900" dirty="0">
                <a:latin typeface="Angsana New" panose="02020603050405020304" pitchFamily="18" charset="-34"/>
                <a:cs typeface="Angsana New" panose="02020603050405020304" pitchFamily="18" charset="-34"/>
              </a:rPr>
              <a:t>2.6</a:t>
            </a:r>
            <a:r>
              <a:rPr lang="th-TH" sz="1900" dirty="0">
                <a:latin typeface="Angsana New" panose="02020603050405020304" pitchFamily="18" charset="-34"/>
                <a:cs typeface="Angsana New" panose="02020603050405020304" pitchFamily="18" charset="-34"/>
              </a:rPr>
              <a:t> จุดอ่อนของสถาบันแห่งนี้ คืออะไร</a:t>
            </a:r>
          </a:p>
          <a:p>
            <a:pPr indent="1588">
              <a:lnSpc>
                <a:spcPct val="100000"/>
              </a:lnSpc>
              <a:spcBef>
                <a:spcPts val="0"/>
              </a:spcBef>
              <a:buNone/>
            </a:pPr>
            <a:r>
              <a:rPr lang="en-US" sz="1900" dirty="0">
                <a:latin typeface="Angsana New" panose="02020603050405020304" pitchFamily="18" charset="-34"/>
                <a:cs typeface="Angsana New" panose="02020603050405020304" pitchFamily="18" charset="-34"/>
              </a:rPr>
              <a:t>2.7</a:t>
            </a:r>
            <a:r>
              <a:rPr lang="th-TH" sz="1900" dirty="0">
                <a:latin typeface="Angsana New" panose="02020603050405020304" pitchFamily="18" charset="-34"/>
                <a:cs typeface="Angsana New" panose="02020603050405020304" pitchFamily="18" charset="-34"/>
              </a:rPr>
              <a:t> ท่านมีวิธีเพิ่มศักยภาพการแข่งขันของสถาบันอย่างไรบ้าง</a:t>
            </a:r>
          </a:p>
          <a:p>
            <a:pPr indent="1588">
              <a:lnSpc>
                <a:spcPct val="100000"/>
              </a:lnSpc>
              <a:spcBef>
                <a:spcPts val="0"/>
              </a:spcBef>
              <a:buNone/>
            </a:pPr>
            <a:r>
              <a:rPr lang="en-US" sz="1900" dirty="0">
                <a:latin typeface="Angsana New" panose="02020603050405020304" pitchFamily="18" charset="-34"/>
                <a:cs typeface="Angsana New" panose="02020603050405020304" pitchFamily="18" charset="-34"/>
              </a:rPr>
              <a:t>2.8</a:t>
            </a:r>
            <a:r>
              <a:rPr lang="th-TH" sz="1900" dirty="0">
                <a:latin typeface="Angsana New" panose="02020603050405020304" pitchFamily="18" charset="-34"/>
                <a:cs typeface="Angsana New" panose="02020603050405020304" pitchFamily="18" charset="-34"/>
              </a:rPr>
              <a:t> สถาบันของท่านมีโครงการเปิดสอนหลักสูตรปริญญาเอกหรือไม่ ถ้าเปิดจะเปิดสาขาใด</a:t>
            </a:r>
          </a:p>
          <a:p>
            <a:pPr indent="1588">
              <a:lnSpc>
                <a:spcPct val="100000"/>
              </a:lnSpc>
              <a:spcBef>
                <a:spcPts val="0"/>
              </a:spcBef>
              <a:buNone/>
            </a:pPr>
            <a:r>
              <a:rPr lang="en-US" sz="1900" dirty="0">
                <a:latin typeface="Angsana New" panose="02020603050405020304" pitchFamily="18" charset="-34"/>
                <a:cs typeface="Angsana New" panose="02020603050405020304" pitchFamily="18" charset="-34"/>
              </a:rPr>
              <a:t>2.9</a:t>
            </a:r>
            <a:r>
              <a:rPr lang="th-TH" sz="1900" dirty="0">
                <a:latin typeface="Angsana New" panose="02020603050405020304" pitchFamily="18" charset="-34"/>
                <a:cs typeface="Angsana New" panose="02020603050405020304" pitchFamily="18" charset="-34"/>
              </a:rPr>
              <a:t> สถาบันของท่านมีการเตรียมความพร้อมก่อนการเข้าสู่ประชาคมเศรษฐกิจอาเซียนอย่างไรบ้าง</a:t>
            </a:r>
          </a:p>
          <a:p>
            <a:pPr indent="1588">
              <a:lnSpc>
                <a:spcPct val="100000"/>
              </a:lnSpc>
              <a:spcBef>
                <a:spcPts val="0"/>
              </a:spcBef>
              <a:buNone/>
            </a:pPr>
            <a:r>
              <a:rPr lang="en-US" sz="1900" dirty="0">
                <a:latin typeface="Angsana New" panose="02020603050405020304" pitchFamily="18" charset="-34"/>
                <a:cs typeface="Angsana New" panose="02020603050405020304" pitchFamily="18" charset="-34"/>
              </a:rPr>
              <a:t>2.10</a:t>
            </a:r>
            <a:r>
              <a:rPr lang="th-TH" sz="1900" dirty="0">
                <a:latin typeface="Angsana New" panose="02020603050405020304" pitchFamily="18" charset="-34"/>
                <a:cs typeface="Angsana New" panose="02020603050405020304" pitchFamily="18" charset="-34"/>
              </a:rPr>
              <a:t> บัณฑิตของสถาบันได้งานตรงกับสาขาที่เรียนจบคิดเป็นร้อยละเท่าไร</a:t>
            </a:r>
          </a:p>
          <a:p>
            <a:pPr>
              <a:lnSpc>
                <a:spcPct val="100000"/>
              </a:lnSpc>
              <a:spcBef>
                <a:spcPts val="0"/>
              </a:spcBef>
              <a:buFont typeface="Symbol" panose="05050102010706020507" pitchFamily="18" charset="2"/>
              <a:buChar char="·"/>
            </a:pPr>
            <a:r>
              <a:rPr lang="th-TH" sz="1900" dirty="0">
                <a:latin typeface="Angsana New" panose="02020603050405020304" pitchFamily="18" charset="-34"/>
                <a:cs typeface="Angsana New" panose="02020603050405020304" pitchFamily="18" charset="-34"/>
              </a:rPr>
              <a:t>ส่วนที่ </a:t>
            </a:r>
            <a:r>
              <a:rPr lang="en-US" sz="1900" dirty="0">
                <a:latin typeface="Angsana New" panose="02020603050405020304" pitchFamily="18" charset="-34"/>
                <a:cs typeface="Angsana New" panose="02020603050405020304" pitchFamily="18" charset="-34"/>
              </a:rPr>
              <a:t>3</a:t>
            </a:r>
            <a:r>
              <a:rPr lang="th-TH" sz="1900" dirty="0">
                <a:latin typeface="Angsana New" panose="02020603050405020304" pitchFamily="18" charset="-34"/>
                <a:cs typeface="Angsana New" panose="02020603050405020304" pitchFamily="18" charset="-34"/>
              </a:rPr>
              <a:t> (แบบสัมภาษณ์คำถามปลายเปิด</a:t>
            </a:r>
            <a:r>
              <a:rPr lang="en-US" sz="1900" dirty="0">
                <a:latin typeface="Angsana New" panose="02020603050405020304" pitchFamily="18" charset="-34"/>
                <a:cs typeface="Angsana New" panose="02020603050405020304" pitchFamily="18" charset="-34"/>
              </a:rPr>
              <a:t>)</a:t>
            </a:r>
          </a:p>
          <a:p>
            <a:pPr marL="0" indent="230188">
              <a:lnSpc>
                <a:spcPct val="100000"/>
              </a:lnSpc>
              <a:spcBef>
                <a:spcPts val="0"/>
              </a:spcBef>
              <a:buNone/>
            </a:pPr>
            <a:r>
              <a:rPr lang="th-TH" sz="1900" dirty="0">
                <a:latin typeface="Angsana New" panose="02020603050405020304" pitchFamily="18" charset="-34"/>
                <a:cs typeface="Angsana New" panose="02020603050405020304" pitchFamily="18" charset="-34"/>
              </a:rPr>
              <a:t>เป็นแบบสัมภาษณ์ที่เพิ่มเติมจากเนื้อหาสำคัญ เน้นความคิด ข้อเสนอแนะ มิใช่ข้อเท็จจริงที่เกิดขึ้น เช่น ท่านมองว่ารูปแบบการศึกษาในอนาคตควรเป็นอย่างไร..................</a:t>
            </a:r>
          </a:p>
          <a:p>
            <a:pPr>
              <a:lnSpc>
                <a:spcPct val="100000"/>
              </a:lnSpc>
              <a:spcBef>
                <a:spcPts val="0"/>
              </a:spcBef>
              <a:buNone/>
            </a:pPr>
            <a:endParaRPr lang="th-TH" sz="1900" dirty="0">
              <a:latin typeface="Angsana New" panose="02020603050405020304" pitchFamily="18" charset="-34"/>
              <a:cs typeface="Angsana New" panose="02020603050405020304" pitchFamily="18" charset="-34"/>
              <a:sym typeface="Symbol" panose="05050102010706020507" pitchFamily="18" charset="2"/>
            </a:endParaRPr>
          </a:p>
          <a:p>
            <a:pPr indent="457200">
              <a:lnSpc>
                <a:spcPct val="100000"/>
              </a:lnSpc>
              <a:spcBef>
                <a:spcPts val="0"/>
              </a:spcBef>
              <a:buNone/>
            </a:pPr>
            <a:endParaRPr lang="en-US" sz="19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3371391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C8C987D-D866-44AB-B3DD-86EF2B4F41BF}"/>
              </a:ext>
            </a:extLst>
          </p:cNvPr>
          <p:cNvSpPr>
            <a:spLocks noGrp="1"/>
          </p:cNvSpPr>
          <p:nvPr>
            <p:ph type="title"/>
          </p:nvPr>
        </p:nvSpPr>
        <p:spPr>
          <a:xfrm>
            <a:off x="857153" y="0"/>
            <a:ext cx="10346466" cy="727970"/>
          </a:xfrm>
        </p:spPr>
        <p:txBody>
          <a:bodyPr>
            <a:normAutofit fontScale="90000"/>
          </a:bodyPr>
          <a:lstStyle/>
          <a:p>
            <a:pPr algn="ctr"/>
            <a:br>
              <a:rPr lang="en-US" sz="3200" b="1" dirty="0">
                <a:solidFill>
                  <a:srgbClr val="00B0F0"/>
                </a:solidFill>
                <a:latin typeface="Angsana New" panose="02020603050405020304" pitchFamily="18" charset="-34"/>
                <a:cs typeface="Angsana New" panose="02020603050405020304" pitchFamily="18" charset="-34"/>
              </a:rPr>
            </a:br>
            <a:r>
              <a:rPr lang="en-US" sz="3200" b="1" dirty="0">
                <a:solidFill>
                  <a:srgbClr val="00B0F0"/>
                </a:solidFill>
                <a:latin typeface="Angsana New" panose="02020603050405020304" pitchFamily="18" charset="-34"/>
                <a:cs typeface="Angsana New" panose="02020603050405020304" pitchFamily="18" charset="-34"/>
              </a:rPr>
              <a:t>5. </a:t>
            </a:r>
            <a:r>
              <a:rPr lang="th-TH" sz="3200" b="1" dirty="0">
                <a:solidFill>
                  <a:srgbClr val="00B0F0"/>
                </a:solidFill>
                <a:latin typeface="Angsana New" panose="02020603050405020304" pitchFamily="18" charset="-34"/>
                <a:cs typeface="Angsana New" panose="02020603050405020304" pitchFamily="18" charset="-34"/>
              </a:rPr>
              <a:t>เทคนิคการตรวจสอบเครื่องมือการวิจัย</a:t>
            </a:r>
            <a:br>
              <a:rPr lang="th-TH" sz="3200" b="1" dirty="0">
                <a:latin typeface="Angsana New" panose="02020603050405020304" pitchFamily="18" charset="-34"/>
                <a:cs typeface="Angsana New" panose="02020603050405020304" pitchFamily="18" charset="-34"/>
              </a:rPr>
            </a:br>
            <a:endParaRPr lang="en-US" sz="32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71984AE7-BF27-4392-A5CE-430765B9A4DB}"/>
              </a:ext>
            </a:extLst>
          </p:cNvPr>
          <p:cNvSpPr>
            <a:spLocks noGrp="1"/>
          </p:cNvSpPr>
          <p:nvPr>
            <p:ph idx="1"/>
          </p:nvPr>
        </p:nvSpPr>
        <p:spPr>
          <a:xfrm>
            <a:off x="397163" y="727970"/>
            <a:ext cx="11330239" cy="5515812"/>
          </a:xfrm>
        </p:spPr>
        <p:txBody>
          <a:bodyPr>
            <a:normAutofit fontScale="92500" lnSpcReduction="20000"/>
          </a:bodyPr>
          <a:lstStyle/>
          <a:p>
            <a:pPr marL="0" indent="0">
              <a:lnSpc>
                <a:spcPct val="100000"/>
              </a:lnSpc>
              <a:spcBef>
                <a:spcPts val="0"/>
              </a:spcBef>
              <a:buNone/>
            </a:pPr>
            <a:r>
              <a:rPr lang="en-US" sz="2600" b="1" dirty="0">
                <a:latin typeface="Angsana New" panose="02020603050405020304" pitchFamily="18" charset="-34"/>
                <a:cs typeface="Angsana New" panose="02020603050405020304" pitchFamily="18" charset="-34"/>
              </a:rPr>
              <a:t>5.1 </a:t>
            </a:r>
            <a:r>
              <a:rPr lang="th-TH" sz="2600" b="1" dirty="0">
                <a:latin typeface="Angsana New" panose="02020603050405020304" pitchFamily="18" charset="-34"/>
                <a:cs typeface="Angsana New" panose="02020603050405020304" pitchFamily="18" charset="-34"/>
              </a:rPr>
              <a:t>คุณสมบัติของเครื่องมือการวิจัย</a:t>
            </a:r>
          </a:p>
          <a:p>
            <a:pPr>
              <a:lnSpc>
                <a:spcPct val="100000"/>
              </a:lnSpc>
              <a:spcBef>
                <a:spcPts val="0"/>
              </a:spcBef>
            </a:pPr>
            <a:endParaRPr lang="th-TH" sz="2000" dirty="0">
              <a:latin typeface="Angsana New" panose="02020603050405020304" pitchFamily="18" charset="-34"/>
              <a:cs typeface="Angsana New" panose="02020603050405020304" pitchFamily="18" charset="-34"/>
            </a:endParaRPr>
          </a:p>
          <a:p>
            <a:pPr>
              <a:lnSpc>
                <a:spcPct val="100000"/>
              </a:lnSpc>
              <a:spcBef>
                <a:spcPts val="0"/>
              </a:spcBef>
            </a:pPr>
            <a:r>
              <a:rPr lang="th-TH" sz="2000" dirty="0">
                <a:latin typeface="Angsana New" panose="02020603050405020304" pitchFamily="18" charset="-34"/>
                <a:cs typeface="Angsana New" panose="02020603050405020304" pitchFamily="18" charset="-34"/>
              </a:rPr>
              <a:t>เครื่องมือการวิจัยที่ดีควรมีคุณสมบัติ </a:t>
            </a:r>
            <a:r>
              <a:rPr lang="en-US" sz="2000" dirty="0">
                <a:latin typeface="Angsana New" panose="02020603050405020304" pitchFamily="18" charset="-34"/>
                <a:cs typeface="Angsana New" panose="02020603050405020304" pitchFamily="18" charset="-34"/>
              </a:rPr>
              <a:t>6</a:t>
            </a:r>
            <a:r>
              <a:rPr lang="th-TH" sz="2000" dirty="0">
                <a:latin typeface="Angsana New" panose="02020603050405020304" pitchFamily="18" charset="-34"/>
                <a:cs typeface="Angsana New" panose="02020603050405020304" pitchFamily="18" charset="-34"/>
              </a:rPr>
              <a:t> ประการ ดังต่อไปนี้</a:t>
            </a:r>
            <a:endParaRPr lang="en-US" sz="2000" dirty="0">
              <a:latin typeface="Angsana New" panose="02020603050405020304" pitchFamily="18" charset="-34"/>
              <a:cs typeface="Angsana New" panose="02020603050405020304" pitchFamily="18" charset="-34"/>
            </a:endParaRPr>
          </a:p>
          <a:p>
            <a:pPr>
              <a:lnSpc>
                <a:spcPct val="100000"/>
              </a:lnSpc>
              <a:spcBef>
                <a:spcPts val="0"/>
              </a:spcBef>
            </a:pPr>
            <a:r>
              <a:rPr lang="en-US" sz="2000" b="1" dirty="0">
                <a:latin typeface="Angsana New" panose="02020603050405020304" pitchFamily="18" charset="-34"/>
                <a:cs typeface="Angsana New" panose="02020603050405020304" pitchFamily="18" charset="-34"/>
              </a:rPr>
              <a:t>1. </a:t>
            </a:r>
            <a:r>
              <a:rPr lang="th-TH" sz="2000" b="1" dirty="0">
                <a:latin typeface="Angsana New" panose="02020603050405020304" pitchFamily="18" charset="-34"/>
                <a:cs typeface="Angsana New" panose="02020603050405020304" pitchFamily="18" charset="-34"/>
              </a:rPr>
              <a:t>ความเที่ยงตรง (</a:t>
            </a:r>
            <a:r>
              <a:rPr lang="en-US" sz="2000" b="1" dirty="0">
                <a:latin typeface="Angsana New" panose="02020603050405020304" pitchFamily="18" charset="-34"/>
                <a:cs typeface="Angsana New" panose="02020603050405020304" pitchFamily="18" charset="-34"/>
              </a:rPr>
              <a:t>Validity)</a:t>
            </a:r>
            <a:endParaRPr lang="th-TH" sz="2000" b="1" dirty="0">
              <a:latin typeface="Angsana New" panose="02020603050405020304" pitchFamily="18" charset="-34"/>
              <a:cs typeface="Angsana New" panose="02020603050405020304" pitchFamily="18" charset="-34"/>
            </a:endParaRPr>
          </a:p>
          <a:p>
            <a:pPr marL="0" indent="0">
              <a:lnSpc>
                <a:spcPct val="100000"/>
              </a:lnSpc>
              <a:spcBef>
                <a:spcPts val="0"/>
              </a:spcBef>
              <a:buNone/>
            </a:pPr>
            <a:r>
              <a:rPr lang="th-TH" sz="2000" dirty="0">
                <a:latin typeface="Angsana New" panose="02020603050405020304" pitchFamily="18" charset="-34"/>
                <a:cs typeface="Angsana New" panose="02020603050405020304" pitchFamily="18" charset="-34"/>
              </a:rPr>
              <a:t>	 ความเที่ยงตรงของเครื่องมือการวิจัย หมายถึง ข้อคำถามแต่ละข้อในแบบสอบถามที่ใช้เก็บข้อมูลวิจัย สามารถวัดตัวแปรได้ตรงตามวัตถุประสงค์ เนื้อหาของคำถามครอบคลุมสาระที่ผู้วิจัยต้องการทราบ เครื่องมือที่มีความเที่ยงตรงสูงจะทำให้ผู้วิจัยสามารถรวบรวมข้อมูลที่ต้องการวัดได้อย่างถูกต้องตรงตามความเป็นจริง (เกียรติสุดา ศรีสุข, </a:t>
            </a:r>
            <a:r>
              <a:rPr lang="en-US" sz="2000" dirty="0">
                <a:latin typeface="Angsana New" panose="02020603050405020304" pitchFamily="18" charset="-34"/>
                <a:cs typeface="Angsana New" panose="02020603050405020304" pitchFamily="18" charset="-34"/>
              </a:rPr>
              <a:t>2552; </a:t>
            </a:r>
            <a:r>
              <a:rPr lang="th-TH" sz="2000" dirty="0">
                <a:latin typeface="Angsana New" panose="02020603050405020304" pitchFamily="18" charset="-34"/>
                <a:cs typeface="Angsana New" panose="02020603050405020304" pitchFamily="18" charset="-34"/>
              </a:rPr>
              <a:t>บุญธรรม กิจปรีดาบริสุทธิ์, </a:t>
            </a:r>
            <a:r>
              <a:rPr lang="en-US" sz="2000" dirty="0">
                <a:latin typeface="Angsana New" panose="02020603050405020304" pitchFamily="18" charset="-34"/>
                <a:cs typeface="Angsana New" panose="02020603050405020304" pitchFamily="18" charset="-34"/>
              </a:rPr>
              <a:t>2549)</a:t>
            </a:r>
          </a:p>
          <a:p>
            <a:pPr marL="0" indent="628650">
              <a:lnSpc>
                <a:spcPct val="100000"/>
              </a:lnSpc>
              <a:spcBef>
                <a:spcPts val="0"/>
              </a:spcBef>
              <a:buNone/>
            </a:pPr>
            <a:r>
              <a:rPr lang="th-TH" sz="2000" dirty="0">
                <a:latin typeface="Angsana New" panose="02020603050405020304" pitchFamily="18" charset="-34"/>
                <a:cs typeface="Angsana New" panose="02020603050405020304" pitchFamily="18" charset="-34"/>
              </a:rPr>
              <a:t>ความเที่ยงตรงของเครื่องมือสามารถแบ่งออกได้ </a:t>
            </a:r>
            <a:r>
              <a:rPr lang="en-US" sz="2000" dirty="0">
                <a:latin typeface="Angsana New" panose="02020603050405020304" pitchFamily="18" charset="-34"/>
                <a:cs typeface="Angsana New" panose="02020603050405020304" pitchFamily="18" charset="-34"/>
              </a:rPr>
              <a:t>4</a:t>
            </a:r>
            <a:r>
              <a:rPr lang="th-TH" sz="2000" dirty="0">
                <a:latin typeface="Angsana New" panose="02020603050405020304" pitchFamily="18" charset="-34"/>
                <a:cs typeface="Angsana New" panose="02020603050405020304" pitchFamily="18" charset="-34"/>
              </a:rPr>
              <a:t> ประเภท ดังต่อไปนี้</a:t>
            </a:r>
          </a:p>
          <a:p>
            <a:pPr marL="0" indent="628650">
              <a:lnSpc>
                <a:spcPct val="100000"/>
              </a:lnSpc>
              <a:spcBef>
                <a:spcPts val="0"/>
              </a:spcBef>
              <a:buNone/>
            </a:pPr>
            <a:r>
              <a:rPr lang="en-US" sz="2000" i="1" dirty="0">
                <a:latin typeface="Angsana New" panose="02020603050405020304" pitchFamily="18" charset="-34"/>
                <a:cs typeface="Angsana New" panose="02020603050405020304" pitchFamily="18" charset="-34"/>
              </a:rPr>
              <a:t>1.1</a:t>
            </a:r>
            <a:r>
              <a:rPr lang="th-TH" sz="2000" i="1" dirty="0">
                <a:latin typeface="Angsana New" panose="02020603050405020304" pitchFamily="18" charset="-34"/>
                <a:cs typeface="Angsana New" panose="02020603050405020304" pitchFamily="18" charset="-34"/>
              </a:rPr>
              <a:t> ความเที่ยงตรงเชิงเนื้อหา (</a:t>
            </a:r>
            <a:r>
              <a:rPr lang="en-US" sz="2000" i="1" dirty="0">
                <a:latin typeface="Angsana New" panose="02020603050405020304" pitchFamily="18" charset="-34"/>
                <a:cs typeface="Angsana New" panose="02020603050405020304" pitchFamily="18" charset="-34"/>
              </a:rPr>
              <a:t>Content Validity)</a:t>
            </a:r>
            <a:r>
              <a:rPr lang="th-TH" sz="2000" i="1"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หมายถึงเครื่องมือหรือข้อคำถามที่สามารถใช้วัดตัวแปรที่ผู้วิจัยต้องการศึกษาได้อย่างตรงประเด็น ครอบคลุมเนื้อหาสาระสำคัญในเรื่องที่ต้องการศึกษา เช่น แบบวัดภาวะผู้นำ ข้อคำถามแต่ละข้อจะต้องใช้วัดเฉพาะภาวะผู้นำเท่านั้น แบบวัดคุณภาพการบริหาร ข้อคำถามแต่ละข้อต้องวัดเฉพาะคุณภาพการบริหารเท่านั้น จึงจะเรียกว่าเครื่องมือหรือข้อคำถามมีความเที่ยงตรงเชิงเนื้อหา คำถามดังกล่าวสามารถประยุกต์มาจากทฤษฎี หรืองานวิจัยที่เกี่ยวข้อง ดังตารางต่อไปนี้</a:t>
            </a:r>
          </a:p>
          <a:p>
            <a:pPr marL="0" indent="573088">
              <a:lnSpc>
                <a:spcPct val="100000"/>
              </a:lnSpc>
              <a:spcBef>
                <a:spcPts val="0"/>
              </a:spcBef>
              <a:buNone/>
            </a:pPr>
            <a:r>
              <a:rPr lang="th-TH" sz="2000" b="1" dirty="0">
                <a:latin typeface="Angsana New" panose="02020603050405020304" pitchFamily="18" charset="-34"/>
                <a:cs typeface="Angsana New" panose="02020603050405020304" pitchFamily="18" charset="-34"/>
              </a:rPr>
              <a:t>ตาราง</a:t>
            </a:r>
            <a:r>
              <a:rPr lang="en-US" sz="2000" b="1"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ความเที่ยงตรงเชิงเนื้อหา</a:t>
            </a:r>
          </a:p>
          <a:p>
            <a:pPr marL="0" indent="0">
              <a:lnSpc>
                <a:spcPct val="100000"/>
              </a:lnSpc>
              <a:spcBef>
                <a:spcPts val="0"/>
              </a:spcBef>
              <a:buNone/>
            </a:pPr>
            <a:endParaRPr lang="th-TH" sz="2000" dirty="0">
              <a:latin typeface="Angsana New" panose="02020603050405020304" pitchFamily="18" charset="-34"/>
              <a:cs typeface="Angsana New" panose="02020603050405020304" pitchFamily="18" charset="-34"/>
            </a:endParaRPr>
          </a:p>
          <a:p>
            <a:pPr>
              <a:lnSpc>
                <a:spcPct val="100000"/>
              </a:lnSpc>
              <a:spcBef>
                <a:spcPts val="0"/>
              </a:spcBef>
            </a:pPr>
            <a:endParaRPr lang="th-TH" sz="2000" dirty="0">
              <a:latin typeface="Angsana New" panose="02020603050405020304" pitchFamily="18" charset="-34"/>
              <a:cs typeface="Angsana New" panose="02020603050405020304" pitchFamily="18" charset="-34"/>
            </a:endParaRPr>
          </a:p>
          <a:p>
            <a:pPr>
              <a:lnSpc>
                <a:spcPct val="100000"/>
              </a:lnSpc>
              <a:spcBef>
                <a:spcPts val="0"/>
              </a:spcBef>
            </a:pPr>
            <a:endParaRPr lang="th-TH" sz="2000" dirty="0">
              <a:latin typeface="Angsana New" panose="02020603050405020304" pitchFamily="18" charset="-34"/>
              <a:cs typeface="Angsana New" panose="02020603050405020304" pitchFamily="18" charset="-34"/>
            </a:endParaRPr>
          </a:p>
          <a:p>
            <a:pPr>
              <a:lnSpc>
                <a:spcPct val="100000"/>
              </a:lnSpc>
              <a:spcBef>
                <a:spcPts val="0"/>
              </a:spcBef>
            </a:pPr>
            <a:endParaRPr lang="th-TH" sz="2000" dirty="0">
              <a:latin typeface="Angsana New" panose="02020603050405020304" pitchFamily="18" charset="-34"/>
              <a:cs typeface="Angsana New" panose="02020603050405020304" pitchFamily="18" charset="-34"/>
            </a:endParaRPr>
          </a:p>
          <a:p>
            <a:pPr>
              <a:lnSpc>
                <a:spcPct val="100000"/>
              </a:lnSpc>
              <a:spcBef>
                <a:spcPts val="0"/>
              </a:spcBef>
            </a:pPr>
            <a:endParaRPr lang="en-US" sz="2000" dirty="0">
              <a:latin typeface="Angsana New" panose="02020603050405020304" pitchFamily="18" charset="-34"/>
              <a:cs typeface="Angsana New" panose="02020603050405020304" pitchFamily="18" charset="-34"/>
            </a:endParaRPr>
          </a:p>
          <a:p>
            <a:pPr>
              <a:lnSpc>
                <a:spcPct val="100000"/>
              </a:lnSpc>
              <a:spcBef>
                <a:spcPts val="0"/>
              </a:spcBef>
            </a:pPr>
            <a:endParaRPr lang="en-US" sz="2000" dirty="0">
              <a:latin typeface="Angsana New" panose="02020603050405020304" pitchFamily="18" charset="-34"/>
              <a:cs typeface="Angsana New" panose="02020603050405020304" pitchFamily="18" charset="-34"/>
            </a:endParaRPr>
          </a:p>
          <a:p>
            <a:pPr>
              <a:lnSpc>
                <a:spcPct val="100000"/>
              </a:lnSpc>
              <a:spcBef>
                <a:spcPts val="0"/>
              </a:spcBef>
            </a:pPr>
            <a:endParaRPr lang="en-US" sz="2000" dirty="0">
              <a:latin typeface="Angsana New" panose="02020603050405020304" pitchFamily="18" charset="-34"/>
              <a:cs typeface="Angsana New" panose="02020603050405020304" pitchFamily="18" charset="-34"/>
            </a:endParaRPr>
          </a:p>
          <a:p>
            <a:pPr>
              <a:lnSpc>
                <a:spcPct val="100000"/>
              </a:lnSpc>
              <a:spcBef>
                <a:spcPts val="0"/>
              </a:spcBef>
            </a:pPr>
            <a:endParaRPr lang="th-TH" sz="2000" dirty="0">
              <a:latin typeface="Angsana New" panose="02020603050405020304" pitchFamily="18" charset="-34"/>
              <a:cs typeface="Angsana New" panose="02020603050405020304" pitchFamily="18" charset="-34"/>
            </a:endParaRPr>
          </a:p>
          <a:p>
            <a:pPr marL="0" indent="396875">
              <a:lnSpc>
                <a:spcPct val="100000"/>
              </a:lnSpc>
              <a:spcBef>
                <a:spcPts val="0"/>
              </a:spcBef>
              <a:buNone/>
            </a:pPr>
            <a:r>
              <a:rPr lang="en-US" sz="2000" i="1" dirty="0">
                <a:latin typeface="Angsana New" panose="02020603050405020304" pitchFamily="18" charset="-34"/>
                <a:cs typeface="Angsana New" panose="02020603050405020304" pitchFamily="18" charset="-34"/>
              </a:rPr>
              <a:t>2. </a:t>
            </a:r>
            <a:r>
              <a:rPr lang="th-TH" sz="2000" i="1" dirty="0">
                <a:latin typeface="Angsana New" panose="02020603050405020304" pitchFamily="18" charset="-34"/>
                <a:cs typeface="Angsana New" panose="02020603050405020304" pitchFamily="18" charset="-34"/>
              </a:rPr>
              <a:t>ความเที่ยงตรงเชิงโครงสร้าง (</a:t>
            </a:r>
            <a:r>
              <a:rPr lang="en-US" sz="2000" i="1" dirty="0">
                <a:latin typeface="Angsana New" panose="02020603050405020304" pitchFamily="18" charset="-34"/>
                <a:cs typeface="Angsana New" panose="02020603050405020304" pitchFamily="18" charset="-34"/>
              </a:rPr>
              <a:t>Construct Validity)</a:t>
            </a:r>
            <a:r>
              <a:rPr lang="th-TH" sz="2000" i="1"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หมายถึงเครื่องมือ หรือข้อคำถามที่สามารถใช้วัดตัวแปรที่ผู้วิจัยต้องการศึกษาทุกองค์ประกอบตามทฤษฎี หรือโครงสร้างที่ควรจะเป็น เช่น ภาวะผู้นำตามทัศนะของคอต</a:t>
            </a:r>
            <a:r>
              <a:rPr lang="th-TH" sz="2000" dirty="0" err="1">
                <a:latin typeface="Angsana New" panose="02020603050405020304" pitchFamily="18" charset="-34"/>
                <a:cs typeface="Angsana New" panose="02020603050405020304" pitchFamily="18" charset="-34"/>
              </a:rPr>
              <a:t>เต</a:t>
            </a:r>
            <a:r>
              <a:rPr lang="th-TH" sz="2000" dirty="0">
                <a:latin typeface="Angsana New" panose="02020603050405020304" pitchFamily="18" charset="-34"/>
                <a:cs typeface="Angsana New" panose="02020603050405020304" pitchFamily="18" charset="-34"/>
              </a:rPr>
              <a:t>อร์ ช่วงปี พ.ศ. </a:t>
            </a:r>
            <a:r>
              <a:rPr lang="en-US" sz="2000" dirty="0">
                <a:latin typeface="Angsana New" panose="02020603050405020304" pitchFamily="18" charset="-34"/>
                <a:cs typeface="Angsana New" panose="02020603050405020304" pitchFamily="18" charset="-34"/>
              </a:rPr>
              <a:t>2533-2542 (Kotter, 1990-1999) </a:t>
            </a:r>
            <a:r>
              <a:rPr lang="th-TH" sz="2000" dirty="0">
                <a:latin typeface="Angsana New" panose="02020603050405020304" pitchFamily="18" charset="-34"/>
                <a:cs typeface="Angsana New" panose="02020603050405020304" pitchFamily="18" charset="-34"/>
              </a:rPr>
              <a:t>มองภาวะผู้นำในฐานเป็นกระบวนการ ซึ่งสามารถจำแนกองค์ประกอบได้ดังต่อไปนี้</a:t>
            </a:r>
          </a:p>
          <a:p>
            <a:pPr>
              <a:lnSpc>
                <a:spcPct val="100000"/>
              </a:lnSpc>
              <a:spcBef>
                <a:spcPts val="0"/>
              </a:spcBef>
            </a:pPr>
            <a:endParaRPr lang="en-US" sz="20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FAA57CD4-0788-40B2-92AA-A46E8C237373}"/>
              </a:ext>
            </a:extLst>
          </p:cNvPr>
          <p:cNvGraphicFramePr>
            <a:graphicFrameLocks noGrp="1"/>
          </p:cNvGraphicFramePr>
          <p:nvPr/>
        </p:nvGraphicFramePr>
        <p:xfrm>
          <a:off x="1958108" y="3878500"/>
          <a:ext cx="8128000" cy="1285240"/>
        </p:xfrm>
        <a:graphic>
          <a:graphicData uri="http://schemas.openxmlformats.org/drawingml/2006/table">
            <a:tbl>
              <a:tblPr firstRow="1" bandRow="1">
                <a:tableStyleId>{5DA37D80-6434-44D0-A028-1B22A696006F}</a:tableStyleId>
              </a:tblPr>
              <a:tblGrid>
                <a:gridCol w="2715492">
                  <a:extLst>
                    <a:ext uri="{9D8B030D-6E8A-4147-A177-3AD203B41FA5}">
                      <a16:colId xmlns:a16="http://schemas.microsoft.com/office/drawing/2014/main" val="1198632793"/>
                    </a:ext>
                  </a:extLst>
                </a:gridCol>
                <a:gridCol w="5412508">
                  <a:extLst>
                    <a:ext uri="{9D8B030D-6E8A-4147-A177-3AD203B41FA5}">
                      <a16:colId xmlns:a16="http://schemas.microsoft.com/office/drawing/2014/main" val="1726915103"/>
                    </a:ext>
                  </a:extLst>
                </a:gridCol>
              </a:tblGrid>
              <a:tr h="370840">
                <a:tc>
                  <a:txBody>
                    <a:bodyPr/>
                    <a:lstStyle/>
                    <a:p>
                      <a:pPr algn="ctr"/>
                      <a:r>
                        <a:rPr lang="th-TH" dirty="0">
                          <a:latin typeface="Angsana New" panose="02020603050405020304" pitchFamily="18" charset="-34"/>
                          <a:cs typeface="Angsana New" panose="02020603050405020304" pitchFamily="18" charset="-34"/>
                        </a:rPr>
                        <a:t>ตัวแปรที่ต้องการวัด</a:t>
                      </a:r>
                      <a:endParaRPr lang="en-US" dirty="0">
                        <a:latin typeface="Angsana New" panose="02020603050405020304" pitchFamily="18" charset="-34"/>
                        <a:cs typeface="Angsana New" panose="02020603050405020304" pitchFamily="18" charset="-34"/>
                      </a:endParaRPr>
                    </a:p>
                  </a:txBody>
                  <a:tcPr/>
                </a:tc>
                <a:tc>
                  <a:txBody>
                    <a:bodyPr/>
                    <a:lstStyle/>
                    <a:p>
                      <a:pPr algn="ctr"/>
                      <a:r>
                        <a:rPr lang="th-TH" dirty="0">
                          <a:latin typeface="Angsana New" panose="02020603050405020304" pitchFamily="18" charset="-34"/>
                          <a:cs typeface="Angsana New" panose="02020603050405020304" pitchFamily="18" charset="-34"/>
                        </a:rPr>
                        <a:t>คำถาม</a:t>
                      </a:r>
                      <a:endParaRPr lang="en-US"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95427812"/>
                  </a:ext>
                </a:extLst>
              </a:tr>
              <a:tr h="370840">
                <a:tc>
                  <a:txBody>
                    <a:bodyPr/>
                    <a:lstStyle/>
                    <a:p>
                      <a:r>
                        <a:rPr lang="th-TH" dirty="0">
                          <a:latin typeface="Angsana New" panose="02020603050405020304" pitchFamily="18" charset="-34"/>
                          <a:cs typeface="Angsana New" panose="02020603050405020304" pitchFamily="18" charset="-34"/>
                        </a:rPr>
                        <a:t>แบบวัดภาวะผู้นำ</a:t>
                      </a:r>
                      <a:endParaRPr lang="en-US" dirty="0">
                        <a:latin typeface="Angsana New" panose="02020603050405020304" pitchFamily="18" charset="-34"/>
                        <a:cs typeface="Angsana New" panose="02020603050405020304" pitchFamily="18" charset="-34"/>
                      </a:endParaRPr>
                    </a:p>
                  </a:txBody>
                  <a:tcPr/>
                </a:tc>
                <a:tc>
                  <a:txBody>
                    <a:bodyPr/>
                    <a:lstStyle/>
                    <a:p>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ท่านแสดงค่านิยมที่เป็นแบบอย่างให้แก่องค์กร (</a:t>
                      </a:r>
                      <a:r>
                        <a:rPr lang="en-US" dirty="0">
                          <a:latin typeface="Angsana New" panose="02020603050405020304" pitchFamily="18" charset="-34"/>
                          <a:cs typeface="Angsana New" panose="02020603050405020304" pitchFamily="18" charset="-34"/>
                        </a:rPr>
                        <a:t>Model Values)</a:t>
                      </a:r>
                    </a:p>
                    <a:p>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การทำงานของท่านมุ่งเน้นผลลัพธ์ (</a:t>
                      </a:r>
                      <a:r>
                        <a:rPr lang="en-US" dirty="0">
                          <a:latin typeface="Angsana New" panose="02020603050405020304" pitchFamily="18" charset="-34"/>
                          <a:cs typeface="Angsana New" panose="02020603050405020304" pitchFamily="18" charset="-34"/>
                        </a:rPr>
                        <a:t>End Value)</a:t>
                      </a:r>
                      <a:r>
                        <a:rPr lang="th-TH" dirty="0">
                          <a:latin typeface="Angsana New" panose="02020603050405020304" pitchFamily="18" charset="-34"/>
                          <a:cs typeface="Angsana New" panose="02020603050405020304" pitchFamily="18" charset="-34"/>
                        </a:rPr>
                        <a:t> ที่เกิดกับบริษัท และพนักงานทุกคน</a:t>
                      </a:r>
                    </a:p>
                    <a:p>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ผู้นำมาอิทธิพลทำให้เกิดผลลัพธ์ในทางบวกแก่ผู้ตาม</a:t>
                      </a:r>
                      <a:endParaRPr lang="en-US"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480998035"/>
                  </a:ext>
                </a:extLst>
              </a:tr>
            </a:tbl>
          </a:graphicData>
        </a:graphic>
      </p:graphicFrame>
    </p:spTree>
    <p:extLst>
      <p:ext uri="{BB962C8B-B14F-4D97-AF65-F5344CB8AC3E}">
        <p14:creationId xmlns:p14="http://schemas.microsoft.com/office/powerpoint/2010/main" val="17326440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179539D-C076-4C0B-8729-9C5DB79568B3}"/>
              </a:ext>
            </a:extLst>
          </p:cNvPr>
          <p:cNvSpPr>
            <a:spLocks noGrp="1"/>
          </p:cNvSpPr>
          <p:nvPr>
            <p:ph type="title"/>
          </p:nvPr>
        </p:nvSpPr>
        <p:spPr>
          <a:xfrm>
            <a:off x="764309" y="350981"/>
            <a:ext cx="10515600" cy="660111"/>
          </a:xfrm>
        </p:spPr>
        <p:txBody>
          <a:bodyPr>
            <a:normAutofit/>
          </a:bodyPr>
          <a:lstStyle/>
          <a:p>
            <a:r>
              <a:rPr lang="th-TH" sz="2400" b="1" dirty="0">
                <a:latin typeface="Angsana New" panose="02020603050405020304" pitchFamily="18" charset="-34"/>
                <a:cs typeface="Angsana New" panose="02020603050405020304" pitchFamily="18" charset="-34"/>
              </a:rPr>
              <a:t>ตาราง</a:t>
            </a:r>
            <a:r>
              <a:rPr lang="en-US" sz="2400" b="1"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ความเที่ยงตรงเชิงโครงสร้าง</a:t>
            </a:r>
            <a:endParaRPr lang="en-US" sz="24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4B095E7A-66D9-47A8-83F9-C05270E6A975}"/>
              </a:ext>
            </a:extLst>
          </p:cNvPr>
          <p:cNvGraphicFramePr>
            <a:graphicFrameLocks noGrp="1"/>
          </p:cNvGraphicFramePr>
          <p:nvPr/>
        </p:nvGraphicFramePr>
        <p:xfrm>
          <a:off x="840507" y="1011092"/>
          <a:ext cx="10215420" cy="5303520"/>
        </p:xfrm>
        <a:graphic>
          <a:graphicData uri="http://schemas.openxmlformats.org/drawingml/2006/table">
            <a:tbl>
              <a:tblPr firstRow="1" bandRow="1">
                <a:tableStyleId>{F5AB1C69-6EDB-4FF4-983F-18BD219EF322}</a:tableStyleId>
              </a:tblPr>
              <a:tblGrid>
                <a:gridCol w="3897747">
                  <a:extLst>
                    <a:ext uri="{9D8B030D-6E8A-4147-A177-3AD203B41FA5}">
                      <a16:colId xmlns:a16="http://schemas.microsoft.com/office/drawing/2014/main" val="1102122369"/>
                    </a:ext>
                  </a:extLst>
                </a:gridCol>
                <a:gridCol w="6317673">
                  <a:extLst>
                    <a:ext uri="{9D8B030D-6E8A-4147-A177-3AD203B41FA5}">
                      <a16:colId xmlns:a16="http://schemas.microsoft.com/office/drawing/2014/main" val="776270815"/>
                    </a:ext>
                  </a:extLst>
                </a:gridCol>
              </a:tblGrid>
              <a:tr h="332211">
                <a:tc>
                  <a:txBody>
                    <a:bodyPr/>
                    <a:lstStyle/>
                    <a:p>
                      <a:pPr algn="ctr"/>
                      <a:r>
                        <a:rPr lang="th-TH" dirty="0">
                          <a:solidFill>
                            <a:schemeClr val="tx1"/>
                          </a:solidFill>
                          <a:latin typeface="Angsana New" panose="02020603050405020304" pitchFamily="18" charset="-34"/>
                          <a:cs typeface="Angsana New" panose="02020603050405020304" pitchFamily="18" charset="-34"/>
                        </a:rPr>
                        <a:t>ภาวะผู้นำในฐานะเป็นกระบวนการ</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pPr algn="ctr"/>
                      <a:r>
                        <a:rPr lang="th-TH" dirty="0">
                          <a:solidFill>
                            <a:schemeClr val="tx1"/>
                          </a:solidFill>
                          <a:latin typeface="Angsana New" panose="02020603050405020304" pitchFamily="18" charset="-34"/>
                          <a:cs typeface="Angsana New" panose="02020603050405020304" pitchFamily="18" charset="-34"/>
                        </a:rPr>
                        <a:t>องค์ประกอบของโครงสร้าง</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5175925"/>
                  </a:ext>
                </a:extLst>
              </a:tr>
              <a:tr h="830526">
                <a:tc>
                  <a:txBody>
                    <a:bodyPr/>
                    <a:lstStyle/>
                    <a:p>
                      <a:r>
                        <a:rPr lang="en-US" dirty="0">
                          <a:solidFill>
                            <a:schemeClr val="tx1"/>
                          </a:solidFill>
                          <a:latin typeface="Angsana New" panose="02020603050405020304" pitchFamily="18" charset="-34"/>
                          <a:cs typeface="Angsana New" panose="02020603050405020304" pitchFamily="18" charset="-34"/>
                        </a:rPr>
                        <a:t>1. </a:t>
                      </a:r>
                      <a:r>
                        <a:rPr lang="th-TH" dirty="0">
                          <a:solidFill>
                            <a:schemeClr val="tx1"/>
                          </a:solidFill>
                          <a:latin typeface="Angsana New" panose="02020603050405020304" pitchFamily="18" charset="-34"/>
                          <a:cs typeface="Angsana New" panose="02020603050405020304" pitchFamily="18" charset="-34"/>
                        </a:rPr>
                        <a:t>การกำหนดทิศทาง (</a:t>
                      </a:r>
                      <a:r>
                        <a:rPr lang="en-US" dirty="0">
                          <a:solidFill>
                            <a:schemeClr val="tx1"/>
                          </a:solidFill>
                          <a:latin typeface="Angsana New" panose="02020603050405020304" pitchFamily="18" charset="-34"/>
                          <a:cs typeface="Angsana New" panose="02020603050405020304" pitchFamily="18" charset="-34"/>
                        </a:rPr>
                        <a:t>Establishing Direction)</a:t>
                      </a: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1.1 </a:t>
                      </a:r>
                      <a:r>
                        <a:rPr lang="th-TH" dirty="0">
                          <a:solidFill>
                            <a:schemeClr val="tx1"/>
                          </a:solidFill>
                          <a:latin typeface="Angsana New" panose="02020603050405020304" pitchFamily="18" charset="-34"/>
                          <a:cs typeface="Angsana New" panose="02020603050405020304" pitchFamily="18" charset="-34"/>
                        </a:rPr>
                        <a:t>การกำหนดทิศทางที่ชัดเจน ได้แก่ วิสัยทัศน์ นโยบาย และแผนกลยุทธ์</a:t>
                      </a:r>
                    </a:p>
                    <a:p>
                      <a:r>
                        <a:rPr lang="en-US" dirty="0">
                          <a:solidFill>
                            <a:schemeClr val="tx1"/>
                          </a:solidFill>
                          <a:latin typeface="Angsana New" panose="02020603050405020304" pitchFamily="18" charset="-34"/>
                          <a:cs typeface="Angsana New" panose="02020603050405020304" pitchFamily="18" charset="-34"/>
                        </a:rPr>
                        <a:t>1.2</a:t>
                      </a:r>
                      <a:r>
                        <a:rPr lang="th-TH" dirty="0">
                          <a:solidFill>
                            <a:schemeClr val="tx1"/>
                          </a:solidFill>
                          <a:latin typeface="Angsana New" panose="02020603050405020304" pitchFamily="18" charset="-34"/>
                          <a:cs typeface="Angsana New" panose="02020603050405020304" pitchFamily="18" charset="-34"/>
                        </a:rPr>
                        <a:t> การจัดสรรงบประมาณที่เพียงพอ</a:t>
                      </a:r>
                    </a:p>
                    <a:p>
                      <a:r>
                        <a:rPr lang="en-US" dirty="0">
                          <a:solidFill>
                            <a:schemeClr val="tx1"/>
                          </a:solidFill>
                          <a:latin typeface="Angsana New" panose="02020603050405020304" pitchFamily="18" charset="-34"/>
                          <a:cs typeface="Angsana New" panose="02020603050405020304" pitchFamily="18" charset="-34"/>
                        </a:rPr>
                        <a:t>1.3</a:t>
                      </a:r>
                      <a:r>
                        <a:rPr lang="th-TH" dirty="0">
                          <a:solidFill>
                            <a:schemeClr val="tx1"/>
                          </a:solidFill>
                          <a:latin typeface="Angsana New" panose="02020603050405020304" pitchFamily="18" charset="-34"/>
                          <a:cs typeface="Angsana New" panose="02020603050405020304" pitchFamily="18" charset="-34"/>
                        </a:rPr>
                        <a:t> ระบบการเงินที่อำนวยความสะดวก</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091207490"/>
                  </a:ext>
                </a:extLst>
              </a:tr>
              <a:tr h="1328842">
                <a:tc>
                  <a:txBody>
                    <a:bodyPr/>
                    <a:lstStyle/>
                    <a:p>
                      <a:r>
                        <a:rPr lang="en-US" dirty="0">
                          <a:solidFill>
                            <a:schemeClr val="tx1"/>
                          </a:solidFill>
                          <a:latin typeface="Angsana New" panose="02020603050405020304" pitchFamily="18" charset="-34"/>
                          <a:cs typeface="Angsana New" panose="02020603050405020304" pitchFamily="18" charset="-34"/>
                        </a:rPr>
                        <a:t>2.</a:t>
                      </a:r>
                      <a:r>
                        <a:rPr lang="th-TH" dirty="0">
                          <a:solidFill>
                            <a:schemeClr val="tx1"/>
                          </a:solidFill>
                          <a:latin typeface="Angsana New" panose="02020603050405020304" pitchFamily="18" charset="-34"/>
                          <a:cs typeface="Angsana New" panose="02020603050405020304" pitchFamily="18" charset="-34"/>
                        </a:rPr>
                        <a:t> การจัดวางคน (</a:t>
                      </a:r>
                      <a:r>
                        <a:rPr lang="en-US" dirty="0">
                          <a:solidFill>
                            <a:schemeClr val="tx1"/>
                          </a:solidFill>
                          <a:latin typeface="Angsana New" panose="02020603050405020304" pitchFamily="18" charset="-34"/>
                          <a:cs typeface="Angsana New" panose="02020603050405020304" pitchFamily="18" charset="-34"/>
                        </a:rPr>
                        <a:t>Aligning People)</a:t>
                      </a: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2.1</a:t>
                      </a:r>
                      <a:r>
                        <a:rPr lang="th-TH" dirty="0">
                          <a:solidFill>
                            <a:schemeClr val="tx1"/>
                          </a:solidFill>
                          <a:latin typeface="Angsana New" panose="02020603050405020304" pitchFamily="18" charset="-34"/>
                          <a:cs typeface="Angsana New" panose="02020603050405020304" pitchFamily="18" charset="-34"/>
                        </a:rPr>
                        <a:t> กำลังคนที่เพียงพอ</a:t>
                      </a:r>
                    </a:p>
                    <a:p>
                      <a:r>
                        <a:rPr lang="en-US" dirty="0">
                          <a:solidFill>
                            <a:schemeClr val="tx1"/>
                          </a:solidFill>
                          <a:latin typeface="Angsana New" panose="02020603050405020304" pitchFamily="18" charset="-34"/>
                          <a:cs typeface="Angsana New" panose="02020603050405020304" pitchFamily="18" charset="-34"/>
                        </a:rPr>
                        <a:t>2.2</a:t>
                      </a:r>
                      <a:r>
                        <a:rPr lang="th-TH" dirty="0">
                          <a:solidFill>
                            <a:schemeClr val="tx1"/>
                          </a:solidFill>
                          <a:latin typeface="Angsana New" panose="02020603050405020304" pitchFamily="18" charset="-34"/>
                          <a:cs typeface="Angsana New" panose="02020603050405020304" pitchFamily="18" charset="-34"/>
                        </a:rPr>
                        <a:t> มุ่งเน้นที่ศักยภาพการทำงาน</a:t>
                      </a:r>
                    </a:p>
                    <a:p>
                      <a:r>
                        <a:rPr lang="en-US" dirty="0">
                          <a:solidFill>
                            <a:schemeClr val="tx1"/>
                          </a:solidFill>
                          <a:latin typeface="Angsana New" panose="02020603050405020304" pitchFamily="18" charset="-34"/>
                          <a:cs typeface="Angsana New" panose="02020603050405020304" pitchFamily="18" charset="-34"/>
                        </a:rPr>
                        <a:t>2.3</a:t>
                      </a:r>
                      <a:r>
                        <a:rPr lang="th-TH" dirty="0">
                          <a:solidFill>
                            <a:schemeClr val="tx1"/>
                          </a:solidFill>
                          <a:latin typeface="Angsana New" panose="02020603050405020304" pitchFamily="18" charset="-34"/>
                          <a:cs typeface="Angsana New" panose="02020603050405020304" pitchFamily="18" charset="-34"/>
                        </a:rPr>
                        <a:t> ใช้หลักการกระจายอำนาจ</a:t>
                      </a:r>
                    </a:p>
                    <a:p>
                      <a:r>
                        <a:rPr lang="en-US" dirty="0">
                          <a:solidFill>
                            <a:schemeClr val="tx1"/>
                          </a:solidFill>
                          <a:latin typeface="Angsana New" panose="02020603050405020304" pitchFamily="18" charset="-34"/>
                          <a:cs typeface="Angsana New" panose="02020603050405020304" pitchFamily="18" charset="-34"/>
                        </a:rPr>
                        <a:t>2.4</a:t>
                      </a:r>
                      <a:r>
                        <a:rPr lang="th-TH" dirty="0">
                          <a:solidFill>
                            <a:schemeClr val="tx1"/>
                          </a:solidFill>
                          <a:latin typeface="Angsana New" panose="02020603050405020304" pitchFamily="18" charset="-34"/>
                          <a:cs typeface="Angsana New" panose="02020603050405020304" pitchFamily="18" charset="-34"/>
                        </a:rPr>
                        <a:t> ความโปร่งใส และยุติธรรมในการบริหารงาน</a:t>
                      </a:r>
                    </a:p>
                    <a:p>
                      <a:r>
                        <a:rPr lang="en-US" dirty="0">
                          <a:solidFill>
                            <a:schemeClr val="tx1"/>
                          </a:solidFill>
                          <a:latin typeface="Angsana New" panose="02020603050405020304" pitchFamily="18" charset="-34"/>
                          <a:cs typeface="Angsana New" panose="02020603050405020304" pitchFamily="18" charset="-34"/>
                        </a:rPr>
                        <a:t>2.5</a:t>
                      </a:r>
                      <a:r>
                        <a:rPr lang="th-TH" dirty="0">
                          <a:solidFill>
                            <a:schemeClr val="tx1"/>
                          </a:solidFill>
                          <a:latin typeface="Angsana New" panose="02020603050405020304" pitchFamily="18" charset="-34"/>
                          <a:cs typeface="Angsana New" panose="02020603050405020304" pitchFamily="18" charset="-34"/>
                        </a:rPr>
                        <a:t> ใช้ทีมสนับสนุนการทำงาน</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548761836"/>
                  </a:ext>
                </a:extLst>
              </a:tr>
              <a:tr h="2325474">
                <a:tc>
                  <a:txBody>
                    <a:bodyPr/>
                    <a:lstStyle/>
                    <a:p>
                      <a:r>
                        <a:rPr lang="en-US" dirty="0">
                          <a:solidFill>
                            <a:schemeClr val="tx1"/>
                          </a:solidFill>
                          <a:latin typeface="Angsana New" panose="02020603050405020304" pitchFamily="18" charset="-34"/>
                          <a:cs typeface="Angsana New" panose="02020603050405020304" pitchFamily="18" charset="-34"/>
                        </a:rPr>
                        <a:t>3.</a:t>
                      </a:r>
                      <a:r>
                        <a:rPr lang="th-TH" dirty="0">
                          <a:solidFill>
                            <a:schemeClr val="tx1"/>
                          </a:solidFill>
                          <a:latin typeface="Angsana New" panose="02020603050405020304" pitchFamily="18" charset="-34"/>
                          <a:cs typeface="Angsana New" panose="02020603050405020304" pitchFamily="18" charset="-34"/>
                        </a:rPr>
                        <a:t> การจูงใจ และสร้างแรงบันดาลใจคน </a:t>
                      </a:r>
                    </a:p>
                    <a:p>
                      <a:r>
                        <a:rPr lang="th-TH" dirty="0">
                          <a:solidFill>
                            <a:schemeClr val="tx1"/>
                          </a:solidFill>
                          <a:latin typeface="Angsana New" panose="02020603050405020304" pitchFamily="18" charset="-34"/>
                          <a:cs typeface="Angsana New" panose="02020603050405020304" pitchFamily="18" charset="-34"/>
                        </a:rPr>
                        <a:t>   (</a:t>
                      </a:r>
                      <a:r>
                        <a:rPr lang="en-US" dirty="0">
                          <a:solidFill>
                            <a:schemeClr val="tx1"/>
                          </a:solidFill>
                          <a:latin typeface="Angsana New" panose="02020603050405020304" pitchFamily="18" charset="-34"/>
                          <a:cs typeface="Angsana New" panose="02020603050405020304" pitchFamily="18" charset="-34"/>
                        </a:rPr>
                        <a:t>Motivation and Inspiration People)</a:t>
                      </a: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3.1</a:t>
                      </a:r>
                      <a:r>
                        <a:rPr lang="th-TH" dirty="0">
                          <a:solidFill>
                            <a:schemeClr val="tx1"/>
                          </a:solidFill>
                          <a:latin typeface="Angsana New" panose="02020603050405020304" pitchFamily="18" charset="-34"/>
                          <a:cs typeface="Angsana New" panose="02020603050405020304" pitchFamily="18" charset="-34"/>
                        </a:rPr>
                        <a:t> ความเป็นหนึ่งเดียว ได้แก่ ความเป็นมิตร และความร่วมมือภายใน</a:t>
                      </a:r>
                    </a:p>
                    <a:p>
                      <a:r>
                        <a:rPr lang="en-US" dirty="0">
                          <a:solidFill>
                            <a:schemeClr val="tx1"/>
                          </a:solidFill>
                          <a:latin typeface="Angsana New" panose="02020603050405020304" pitchFamily="18" charset="-34"/>
                          <a:cs typeface="Angsana New" panose="02020603050405020304" pitchFamily="18" charset="-34"/>
                        </a:rPr>
                        <a:t>3.2</a:t>
                      </a:r>
                      <a:r>
                        <a:rPr lang="th-TH" dirty="0">
                          <a:solidFill>
                            <a:schemeClr val="tx1"/>
                          </a:solidFill>
                          <a:latin typeface="Angsana New" panose="02020603050405020304" pitchFamily="18" charset="-34"/>
                          <a:cs typeface="Angsana New" panose="02020603050405020304" pitchFamily="18" charset="-34"/>
                        </a:rPr>
                        <a:t> มีระบบการจูงใจที่ดึงดูดเพียงพอ</a:t>
                      </a:r>
                    </a:p>
                    <a:p>
                      <a:r>
                        <a:rPr lang="en-US" dirty="0">
                          <a:solidFill>
                            <a:schemeClr val="tx1"/>
                          </a:solidFill>
                          <a:latin typeface="Angsana New" panose="02020603050405020304" pitchFamily="18" charset="-34"/>
                          <a:cs typeface="Angsana New" panose="02020603050405020304" pitchFamily="18" charset="-34"/>
                        </a:rPr>
                        <a:t>3.3</a:t>
                      </a:r>
                      <a:r>
                        <a:rPr lang="th-TH" dirty="0">
                          <a:solidFill>
                            <a:schemeClr val="tx1"/>
                          </a:solidFill>
                          <a:latin typeface="Angsana New" panose="02020603050405020304" pitchFamily="18" charset="-34"/>
                          <a:cs typeface="Angsana New" panose="02020603050405020304" pitchFamily="18" charset="-34"/>
                        </a:rPr>
                        <a:t> การใช้กลยุทธ์แบบก้าวกระโดด (</a:t>
                      </a:r>
                      <a:r>
                        <a:rPr lang="en-US" dirty="0">
                          <a:solidFill>
                            <a:schemeClr val="tx1"/>
                          </a:solidFill>
                          <a:latin typeface="Angsana New" panose="02020603050405020304" pitchFamily="18" charset="-34"/>
                          <a:cs typeface="Angsana New" panose="02020603050405020304" pitchFamily="18" charset="-34"/>
                        </a:rPr>
                        <a:t>Benchmarking)</a:t>
                      </a:r>
                    </a:p>
                    <a:p>
                      <a:r>
                        <a:rPr lang="en-US" dirty="0">
                          <a:solidFill>
                            <a:schemeClr val="tx1"/>
                          </a:solidFill>
                          <a:latin typeface="Angsana New" panose="02020603050405020304" pitchFamily="18" charset="-34"/>
                          <a:cs typeface="Angsana New" panose="02020603050405020304" pitchFamily="18" charset="-34"/>
                        </a:rPr>
                        <a:t>3.4</a:t>
                      </a:r>
                      <a:r>
                        <a:rPr lang="th-TH" dirty="0">
                          <a:solidFill>
                            <a:schemeClr val="tx1"/>
                          </a:solidFill>
                          <a:latin typeface="Angsana New" panose="02020603050405020304" pitchFamily="18" charset="-34"/>
                          <a:cs typeface="Angsana New" panose="02020603050405020304" pitchFamily="18" charset="-34"/>
                        </a:rPr>
                        <a:t> การสร้างเอกลักษณ์ของคณะ หรือสำนักวิชา</a:t>
                      </a:r>
                    </a:p>
                    <a:p>
                      <a:r>
                        <a:rPr lang="en-US" dirty="0">
                          <a:solidFill>
                            <a:schemeClr val="tx1"/>
                          </a:solidFill>
                          <a:latin typeface="Angsana New" panose="02020603050405020304" pitchFamily="18" charset="-34"/>
                          <a:cs typeface="Angsana New" panose="02020603050405020304" pitchFamily="18" charset="-34"/>
                        </a:rPr>
                        <a:t>3.5</a:t>
                      </a:r>
                      <a:r>
                        <a:rPr lang="th-TH" dirty="0">
                          <a:solidFill>
                            <a:schemeClr val="tx1"/>
                          </a:solidFill>
                          <a:latin typeface="Angsana New" panose="02020603050405020304" pitchFamily="18" charset="-34"/>
                          <a:cs typeface="Angsana New" panose="02020603050405020304" pitchFamily="18" charset="-34"/>
                        </a:rPr>
                        <a:t> การผสมผสานงานที่แตกต่าง และกลุ่มคนที่แตกต่างเข้าด้วยกัน</a:t>
                      </a:r>
                    </a:p>
                    <a:p>
                      <a:r>
                        <a:rPr lang="en-US" dirty="0">
                          <a:solidFill>
                            <a:schemeClr val="tx1"/>
                          </a:solidFill>
                          <a:latin typeface="Angsana New" panose="02020603050405020304" pitchFamily="18" charset="-34"/>
                          <a:cs typeface="Angsana New" panose="02020603050405020304" pitchFamily="18" charset="-34"/>
                        </a:rPr>
                        <a:t>3.6</a:t>
                      </a:r>
                      <a:r>
                        <a:rPr lang="th-TH" dirty="0">
                          <a:solidFill>
                            <a:schemeClr val="tx1"/>
                          </a:solidFill>
                          <a:latin typeface="Angsana New" panose="02020603050405020304" pitchFamily="18" charset="-34"/>
                          <a:cs typeface="Angsana New" panose="02020603050405020304" pitchFamily="18" charset="-34"/>
                        </a:rPr>
                        <a:t> บรรยากาศที่ดีในการทำงาน</a:t>
                      </a:r>
                    </a:p>
                    <a:p>
                      <a:r>
                        <a:rPr lang="en-US" dirty="0">
                          <a:solidFill>
                            <a:schemeClr val="tx1"/>
                          </a:solidFill>
                          <a:latin typeface="Angsana New" panose="02020603050405020304" pitchFamily="18" charset="-34"/>
                          <a:cs typeface="Angsana New" panose="02020603050405020304" pitchFamily="18" charset="-34"/>
                        </a:rPr>
                        <a:t>3.7</a:t>
                      </a:r>
                      <a:r>
                        <a:rPr lang="th-TH" dirty="0">
                          <a:solidFill>
                            <a:schemeClr val="tx1"/>
                          </a:solidFill>
                          <a:latin typeface="Angsana New" panose="02020603050405020304" pitchFamily="18" charset="-34"/>
                          <a:cs typeface="Angsana New" panose="02020603050405020304" pitchFamily="18" charset="-34"/>
                        </a:rPr>
                        <a:t> การส่งเสริมวัฒนธรรมการวิจัยและวิชาการ</a:t>
                      </a:r>
                    </a:p>
                    <a:p>
                      <a:r>
                        <a:rPr lang="en-US" dirty="0">
                          <a:solidFill>
                            <a:schemeClr val="tx1"/>
                          </a:solidFill>
                          <a:latin typeface="Angsana New" panose="02020603050405020304" pitchFamily="18" charset="-34"/>
                          <a:cs typeface="Angsana New" panose="02020603050405020304" pitchFamily="18" charset="-34"/>
                        </a:rPr>
                        <a:t>3.8</a:t>
                      </a:r>
                      <a:r>
                        <a:rPr lang="th-TH" dirty="0">
                          <a:solidFill>
                            <a:schemeClr val="tx1"/>
                          </a:solidFill>
                          <a:latin typeface="Angsana New" panose="02020603050405020304" pitchFamily="18" charset="-34"/>
                          <a:cs typeface="Angsana New" panose="02020603050405020304" pitchFamily="18" charset="-34"/>
                        </a:rPr>
                        <a:t> การส่งเสริมเครือข่ายการวิจัย และวิชาการ</a:t>
                      </a:r>
                    </a:p>
                    <a:p>
                      <a:r>
                        <a:rPr lang="en-US" dirty="0">
                          <a:solidFill>
                            <a:schemeClr val="tx1"/>
                          </a:solidFill>
                          <a:latin typeface="Angsana New" panose="02020603050405020304" pitchFamily="18" charset="-34"/>
                          <a:cs typeface="Angsana New" panose="02020603050405020304" pitchFamily="18" charset="-34"/>
                        </a:rPr>
                        <a:t>3.9</a:t>
                      </a:r>
                      <a:r>
                        <a:rPr lang="th-TH" dirty="0">
                          <a:solidFill>
                            <a:schemeClr val="tx1"/>
                          </a:solidFill>
                          <a:latin typeface="Angsana New" panose="02020603050405020304" pitchFamily="18" charset="-34"/>
                          <a:cs typeface="Angsana New" panose="02020603050405020304" pitchFamily="18" charset="-34"/>
                        </a:rPr>
                        <a:t> ทำความร่วมมือกับหุ้นส่วนภายนอก</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649522802"/>
                  </a:ext>
                </a:extLst>
              </a:tr>
            </a:tbl>
          </a:graphicData>
        </a:graphic>
      </p:graphicFrame>
    </p:spTree>
    <p:extLst>
      <p:ext uri="{BB962C8B-B14F-4D97-AF65-F5344CB8AC3E}">
        <p14:creationId xmlns:p14="http://schemas.microsoft.com/office/powerpoint/2010/main" val="3198499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EC3FACF0-C356-4820-A36E-597948434560}"/>
              </a:ext>
            </a:extLst>
          </p:cNvPr>
          <p:cNvSpPr>
            <a:spLocks noGrp="1"/>
          </p:cNvSpPr>
          <p:nvPr>
            <p:ph idx="1"/>
          </p:nvPr>
        </p:nvSpPr>
        <p:spPr>
          <a:xfrm>
            <a:off x="838199" y="412461"/>
            <a:ext cx="10781145" cy="2847975"/>
          </a:xfrm>
        </p:spPr>
        <p:txBody>
          <a:bodyPr>
            <a:normAutofit/>
          </a:bodyPr>
          <a:lstStyle/>
          <a:p>
            <a:pPr>
              <a:lnSpc>
                <a:spcPct val="100000"/>
              </a:lnSpc>
              <a:spcBef>
                <a:spcPts val="0"/>
              </a:spcBef>
            </a:pPr>
            <a:r>
              <a:rPr lang="th-TH" sz="2000" dirty="0">
                <a:latin typeface="Angsana New" panose="02020603050405020304" pitchFamily="18" charset="-34"/>
                <a:cs typeface="Angsana New" panose="02020603050405020304" pitchFamily="18" charset="-34"/>
              </a:rPr>
              <a:t>ตาราง</a:t>
            </a:r>
            <a:r>
              <a:rPr lang="en-US" sz="2000"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แสดงความเที่ยงตรงเชิงโครงสร้างของเครื่องมือที่ใช้วัดภาวะผู้นำ โดยองค์ประกอบเหล่านี้จะเป็นตัวบ่งชี้คุณลักษณะ คุณสมบัติ และความสามารถของผู้นำที่ดี โดยมีทฤษฎีของคอดเตอร์รองรับความถูกต้องเชิงโครงสร้าง และเนื้อหา จึงสามารถยืนยันได้ว่าเครื่องมือชุดนี้มีความเที่ยงตรงเชิงโครงสร้าง </a:t>
            </a:r>
          </a:p>
          <a:p>
            <a:pPr>
              <a:lnSpc>
                <a:spcPct val="100000"/>
              </a:lnSpc>
              <a:spcBef>
                <a:spcPts val="0"/>
              </a:spcBef>
            </a:pPr>
            <a:r>
              <a:rPr lang="en-US" sz="2000" i="1" dirty="0">
                <a:latin typeface="Angsana New" panose="02020603050405020304" pitchFamily="18" charset="-34"/>
                <a:cs typeface="Angsana New" panose="02020603050405020304" pitchFamily="18" charset="-34"/>
              </a:rPr>
              <a:t>1.3</a:t>
            </a:r>
            <a:r>
              <a:rPr lang="th-TH" sz="2000" i="1" dirty="0">
                <a:latin typeface="Angsana New" panose="02020603050405020304" pitchFamily="18" charset="-34"/>
                <a:cs typeface="Angsana New" panose="02020603050405020304" pitchFamily="18" charset="-34"/>
              </a:rPr>
              <a:t> ความเที่ยงตรงเชิงสภาพ (</a:t>
            </a:r>
            <a:r>
              <a:rPr lang="en-US" sz="2000" i="1" dirty="0">
                <a:latin typeface="Angsana New" panose="02020603050405020304" pitchFamily="18" charset="-34"/>
                <a:cs typeface="Angsana New" panose="02020603050405020304" pitchFamily="18" charset="-34"/>
              </a:rPr>
              <a:t>Concurrent Validity)</a:t>
            </a:r>
            <a:r>
              <a:rPr lang="th-TH" sz="2000" i="1"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หมายถึง เครื่องมือหรือข้อคำถามที่สามารถใช้วัดตัวแปรได้อย่างตรงประเด็น และสอดคล้องกับสภาพความเป็นจริงในปัจจุบัน เช่น ผู้วิจัยต้องการวัดภาวะผู้นำขององค์กรในสภาวะเศรษฐกิจขาลง ดังนั้นผู้นำที่ได้คะแนนสูงจากแบบวัดจะต้องสามารถบริหารองค์กรให้มีกำไร และมีอัตราการดำรงอยู่ของพนักงานสูง สวนทางกับสภาวะเศรษฐกิจขาลง จึงสามารถยืนยันได้ว่าเครื่องมือชุดนี้มีความเที่ยงตรงเชิงเนื้อหา</a:t>
            </a:r>
          </a:p>
          <a:p>
            <a:pPr>
              <a:lnSpc>
                <a:spcPct val="100000"/>
              </a:lnSpc>
              <a:spcBef>
                <a:spcPts val="0"/>
              </a:spcBef>
            </a:pPr>
            <a:r>
              <a:rPr lang="en-US" sz="2000" i="1" dirty="0">
                <a:latin typeface="Angsana New" panose="02020603050405020304" pitchFamily="18" charset="-34"/>
                <a:cs typeface="Angsana New" panose="02020603050405020304" pitchFamily="18" charset="-34"/>
              </a:rPr>
              <a:t>1.4</a:t>
            </a:r>
            <a:r>
              <a:rPr lang="th-TH" sz="2000" i="1" dirty="0">
                <a:latin typeface="Angsana New" panose="02020603050405020304" pitchFamily="18" charset="-34"/>
                <a:cs typeface="Angsana New" panose="02020603050405020304" pitchFamily="18" charset="-34"/>
              </a:rPr>
              <a:t> ความเที่ยงตรงเชิงพยากรณ์ (</a:t>
            </a:r>
            <a:r>
              <a:rPr lang="en-US" sz="2000" i="1" dirty="0">
                <a:latin typeface="Angsana New" panose="02020603050405020304" pitchFamily="18" charset="-34"/>
                <a:cs typeface="Angsana New" panose="02020603050405020304" pitchFamily="18" charset="-34"/>
              </a:rPr>
              <a:t>Predictive Validity)</a:t>
            </a:r>
            <a:r>
              <a:rPr lang="th-TH" sz="2000" i="1"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หมายถึง เครื่องมือหรือข้อคำถามที่สามารถใช้วัดตัวแปรได้ตรงกับสภาพที่จะเกิดขึ้นในอนาคต เช่น การคัดเลือกผู้เข้าศึกษาต่อระดับดุษฎีบัณฑิตของมหาวิทยาลัยธนบุรี ดร.วนิดา วาดีเจริญ ได้ใช้เกณฑ์การคัดเลือก ดังต่อไปนี้</a:t>
            </a:r>
            <a:endParaRPr lang="en-US" sz="20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86EC813C-3607-473E-AF39-81B2558CFA5D}"/>
              </a:ext>
            </a:extLst>
          </p:cNvPr>
          <p:cNvGraphicFramePr>
            <a:graphicFrameLocks noGrp="1"/>
          </p:cNvGraphicFramePr>
          <p:nvPr/>
        </p:nvGraphicFramePr>
        <p:xfrm>
          <a:off x="1099127" y="3260436"/>
          <a:ext cx="10254673" cy="3492791"/>
        </p:xfrm>
        <a:graphic>
          <a:graphicData uri="http://schemas.openxmlformats.org/drawingml/2006/table">
            <a:tbl>
              <a:tblPr firstRow="1" bandRow="1">
                <a:tableStyleId>{93296810-A885-4BE3-A3E7-6D5BEEA58F35}</a:tableStyleId>
              </a:tblPr>
              <a:tblGrid>
                <a:gridCol w="3912724">
                  <a:extLst>
                    <a:ext uri="{9D8B030D-6E8A-4147-A177-3AD203B41FA5}">
                      <a16:colId xmlns:a16="http://schemas.microsoft.com/office/drawing/2014/main" val="1102122369"/>
                    </a:ext>
                  </a:extLst>
                </a:gridCol>
                <a:gridCol w="6341949">
                  <a:extLst>
                    <a:ext uri="{9D8B030D-6E8A-4147-A177-3AD203B41FA5}">
                      <a16:colId xmlns:a16="http://schemas.microsoft.com/office/drawing/2014/main" val="776270815"/>
                    </a:ext>
                  </a:extLst>
                </a:gridCol>
              </a:tblGrid>
              <a:tr h="349558">
                <a:tc>
                  <a:txBody>
                    <a:bodyPr/>
                    <a:lstStyle/>
                    <a:p>
                      <a:pPr algn="ctr"/>
                      <a:r>
                        <a:rPr lang="th-TH" sz="1800" dirty="0">
                          <a:solidFill>
                            <a:schemeClr val="tx1"/>
                          </a:solidFill>
                          <a:latin typeface="Angsana New" panose="02020603050405020304" pitchFamily="18" charset="-34"/>
                          <a:cs typeface="Angsana New" panose="02020603050405020304" pitchFamily="18" charset="-34"/>
                        </a:rPr>
                        <a:t>เกณฑ์การคัดเลือก</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pPr algn="ctr"/>
                      <a:r>
                        <a:rPr lang="th-TH" dirty="0">
                          <a:solidFill>
                            <a:schemeClr val="tx1"/>
                          </a:solidFill>
                          <a:latin typeface="Angsana New" panose="02020603050405020304" pitchFamily="18" charset="-34"/>
                          <a:cs typeface="Angsana New" panose="02020603050405020304" pitchFamily="18" charset="-34"/>
                        </a:rPr>
                        <a:t>เครื่องมือที่ใช้วัด</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5175925"/>
                  </a:ext>
                </a:extLst>
              </a:tr>
              <a:tr h="1398230">
                <a:tc>
                  <a:txBody>
                    <a:bodyPr/>
                    <a:lstStyle/>
                    <a:p>
                      <a:r>
                        <a:rPr lang="en-US" dirty="0">
                          <a:solidFill>
                            <a:schemeClr val="tx1"/>
                          </a:solidFill>
                          <a:latin typeface="Angsana New" panose="02020603050405020304" pitchFamily="18" charset="-34"/>
                          <a:cs typeface="Angsana New" panose="02020603050405020304" pitchFamily="18" charset="-34"/>
                        </a:rPr>
                        <a:t>1. </a:t>
                      </a:r>
                      <a:r>
                        <a:rPr lang="th-TH" dirty="0">
                          <a:solidFill>
                            <a:schemeClr val="tx1"/>
                          </a:solidFill>
                          <a:latin typeface="Angsana New" panose="02020603050405020304" pitchFamily="18" charset="-34"/>
                          <a:cs typeface="Angsana New" panose="02020603050405020304" pitchFamily="18" charset="-34"/>
                        </a:rPr>
                        <a:t>วัดความถนัดทางสายวิชาชีพ</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1.1</a:t>
                      </a:r>
                      <a:r>
                        <a:rPr lang="th-TH" dirty="0">
                          <a:solidFill>
                            <a:schemeClr val="tx1"/>
                          </a:solidFill>
                          <a:latin typeface="Angsana New" panose="02020603050405020304" pitchFamily="18" charset="-34"/>
                          <a:cs typeface="Angsana New" panose="02020603050405020304" pitchFamily="18" charset="-34"/>
                        </a:rPr>
                        <a:t> ประสบการณ์ทำงาน เคยดำรงตำแหน่งในระดับหัวหน้างานขึ้นไป ไม่ต่ำกว่า </a:t>
                      </a:r>
                      <a:r>
                        <a:rPr lang="en-US" dirty="0">
                          <a:solidFill>
                            <a:schemeClr val="tx1"/>
                          </a:solidFill>
                          <a:latin typeface="Angsana New" panose="02020603050405020304" pitchFamily="18" charset="-34"/>
                          <a:cs typeface="Angsana New" panose="02020603050405020304" pitchFamily="18" charset="-34"/>
                        </a:rPr>
                        <a:t>5</a:t>
                      </a:r>
                      <a:r>
                        <a:rPr lang="th-TH" dirty="0">
                          <a:solidFill>
                            <a:schemeClr val="tx1"/>
                          </a:solidFill>
                          <a:latin typeface="Angsana New" panose="02020603050405020304" pitchFamily="18" charset="-34"/>
                          <a:cs typeface="Angsana New" panose="02020603050405020304" pitchFamily="18" charset="-34"/>
                        </a:rPr>
                        <a:t> ปี</a:t>
                      </a:r>
                    </a:p>
                    <a:p>
                      <a:r>
                        <a:rPr lang="en-US" dirty="0">
                          <a:solidFill>
                            <a:schemeClr val="tx1"/>
                          </a:solidFill>
                          <a:latin typeface="Angsana New" panose="02020603050405020304" pitchFamily="18" charset="-34"/>
                          <a:cs typeface="Angsana New" panose="02020603050405020304" pitchFamily="18" charset="-34"/>
                        </a:rPr>
                        <a:t>1.2</a:t>
                      </a:r>
                      <a:r>
                        <a:rPr lang="th-TH" dirty="0">
                          <a:solidFill>
                            <a:schemeClr val="tx1"/>
                          </a:solidFill>
                          <a:latin typeface="Angsana New" panose="02020603050405020304" pitchFamily="18" charset="-34"/>
                          <a:cs typeface="Angsana New" panose="02020603050405020304" pitchFamily="18" charset="-34"/>
                        </a:rPr>
                        <a:t> ภาวะผู้นำ</a:t>
                      </a:r>
                    </a:p>
                    <a:p>
                      <a:r>
                        <a:rPr lang="en-US" dirty="0">
                          <a:solidFill>
                            <a:schemeClr val="tx1"/>
                          </a:solidFill>
                          <a:latin typeface="Angsana New" panose="02020603050405020304" pitchFamily="18" charset="-34"/>
                          <a:cs typeface="Angsana New" panose="02020603050405020304" pitchFamily="18" charset="-34"/>
                        </a:rPr>
                        <a:t>1.3</a:t>
                      </a:r>
                      <a:r>
                        <a:rPr lang="th-TH" dirty="0">
                          <a:solidFill>
                            <a:schemeClr val="tx1"/>
                          </a:solidFill>
                          <a:latin typeface="Angsana New" panose="02020603050405020304" pitchFamily="18" charset="-34"/>
                          <a:cs typeface="Angsana New" panose="02020603050405020304" pitchFamily="18" charset="-34"/>
                        </a:rPr>
                        <a:t> ทักษะการสื่อสารต่อสาธารณชน</a:t>
                      </a:r>
                    </a:p>
                    <a:p>
                      <a:r>
                        <a:rPr lang="en-US" dirty="0">
                          <a:solidFill>
                            <a:schemeClr val="tx1"/>
                          </a:solidFill>
                          <a:latin typeface="Angsana New" panose="02020603050405020304" pitchFamily="18" charset="-34"/>
                          <a:cs typeface="Angsana New" panose="02020603050405020304" pitchFamily="18" charset="-34"/>
                        </a:rPr>
                        <a:t>1.4 </a:t>
                      </a:r>
                      <a:r>
                        <a:rPr lang="th-TH" dirty="0">
                          <a:solidFill>
                            <a:schemeClr val="tx1"/>
                          </a:solidFill>
                          <a:latin typeface="Angsana New" panose="02020603050405020304" pitchFamily="18" charset="-34"/>
                          <a:cs typeface="Angsana New" panose="02020603050405020304" pitchFamily="18" charset="-34"/>
                        </a:rPr>
                        <a:t>การแก้ปัญหาเฉพาะหน้า</a:t>
                      </a:r>
                    </a:p>
                    <a:p>
                      <a:r>
                        <a:rPr lang="en-US" dirty="0">
                          <a:solidFill>
                            <a:schemeClr val="tx1"/>
                          </a:solidFill>
                          <a:latin typeface="Angsana New" panose="02020603050405020304" pitchFamily="18" charset="-34"/>
                          <a:cs typeface="Angsana New" panose="02020603050405020304" pitchFamily="18" charset="-34"/>
                        </a:rPr>
                        <a:t>1.5</a:t>
                      </a:r>
                      <a:r>
                        <a:rPr lang="th-TH" dirty="0">
                          <a:solidFill>
                            <a:schemeClr val="tx1"/>
                          </a:solidFill>
                          <a:latin typeface="Angsana New" panose="02020603050405020304" pitchFamily="18" charset="-34"/>
                          <a:cs typeface="Angsana New" panose="02020603050405020304" pitchFamily="18" charset="-34"/>
                        </a:rPr>
                        <a:t> ทักษะพื้นฐานในการบริหารองค์กร</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091207490"/>
                  </a:ext>
                </a:extLst>
              </a:tr>
              <a:tr h="873894">
                <a:tc>
                  <a:txBody>
                    <a:bodyPr/>
                    <a:lstStyle/>
                    <a:p>
                      <a:r>
                        <a:rPr lang="en-US" dirty="0">
                          <a:solidFill>
                            <a:schemeClr val="tx1"/>
                          </a:solidFill>
                          <a:latin typeface="Angsana New" panose="02020603050405020304" pitchFamily="18" charset="-34"/>
                          <a:cs typeface="Angsana New" panose="02020603050405020304" pitchFamily="18" charset="-34"/>
                        </a:rPr>
                        <a:t>2.</a:t>
                      </a:r>
                      <a:r>
                        <a:rPr lang="th-TH" dirty="0">
                          <a:solidFill>
                            <a:schemeClr val="tx1"/>
                          </a:solidFill>
                          <a:latin typeface="Angsana New" panose="02020603050405020304" pitchFamily="18" charset="-34"/>
                          <a:cs typeface="Angsana New" panose="02020603050405020304" pitchFamily="18" charset="-34"/>
                        </a:rPr>
                        <a:t> การจัดวางคน (</a:t>
                      </a:r>
                      <a:r>
                        <a:rPr lang="en-US" dirty="0">
                          <a:solidFill>
                            <a:schemeClr val="tx1"/>
                          </a:solidFill>
                          <a:latin typeface="Angsana New" panose="02020603050405020304" pitchFamily="18" charset="-34"/>
                          <a:cs typeface="Angsana New" panose="02020603050405020304" pitchFamily="18" charset="-34"/>
                        </a:rPr>
                        <a:t>Aligning People)</a:t>
                      </a: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2.1</a:t>
                      </a:r>
                      <a:r>
                        <a:rPr lang="th-TH" dirty="0">
                          <a:solidFill>
                            <a:schemeClr val="tx1"/>
                          </a:solidFill>
                          <a:latin typeface="Angsana New" panose="02020603050405020304" pitchFamily="18" charset="-34"/>
                          <a:cs typeface="Angsana New" panose="02020603050405020304" pitchFamily="18" charset="-34"/>
                        </a:rPr>
                        <a:t> แบบวัดความรู้ทางทฤษฎี</a:t>
                      </a:r>
                    </a:p>
                    <a:p>
                      <a:pPr marL="0" indent="230188"/>
                      <a:r>
                        <a:rPr lang="th-TH" dirty="0">
                          <a:solidFill>
                            <a:schemeClr val="tx1"/>
                          </a:solidFill>
                          <a:latin typeface="Angsana New" panose="02020603050405020304" pitchFamily="18" charset="-34"/>
                          <a:cs typeface="Angsana New" panose="02020603050405020304" pitchFamily="18" charset="-34"/>
                        </a:rPr>
                        <a:t>-</a:t>
                      </a:r>
                      <a:r>
                        <a:rPr lang="en-US" dirty="0">
                          <a:solidFill>
                            <a:schemeClr val="tx1"/>
                          </a:solidFill>
                          <a:latin typeface="Angsana New" panose="02020603050405020304" pitchFamily="18" charset="-34"/>
                          <a:cs typeface="Angsana New" panose="02020603050405020304" pitchFamily="18" charset="-34"/>
                        </a:rPr>
                        <a:t> </a:t>
                      </a:r>
                      <a:r>
                        <a:rPr lang="th-TH" dirty="0">
                          <a:solidFill>
                            <a:schemeClr val="tx1"/>
                          </a:solidFill>
                          <a:latin typeface="Angsana New" panose="02020603050405020304" pitchFamily="18" charset="-34"/>
                          <a:cs typeface="Angsana New" panose="02020603050405020304" pitchFamily="18" charset="-34"/>
                        </a:rPr>
                        <a:t>จงเขียนอธิบายสาเหตุของภาวะเวินเฟ้อในระบบเศรษฐกิจ โดยนำทฤษฎีทางเศรษฐศาสตร์เข้ามาสนับสนุนปรากฏการณ์ที่เกิดขึ้น</a:t>
                      </a:r>
                    </a:p>
                  </a:txBody>
                  <a:tcPr/>
                </a:tc>
                <a:extLst>
                  <a:ext uri="{0D108BD9-81ED-4DB2-BD59-A6C34878D82A}">
                    <a16:rowId xmlns:a16="http://schemas.microsoft.com/office/drawing/2014/main" val="3548761836"/>
                  </a:ext>
                </a:extLst>
              </a:tr>
              <a:tr h="749591">
                <a:tc>
                  <a:txBody>
                    <a:bodyPr/>
                    <a:lstStyle/>
                    <a:p>
                      <a:r>
                        <a:rPr lang="en-US" dirty="0">
                          <a:solidFill>
                            <a:schemeClr val="tx1"/>
                          </a:solidFill>
                          <a:latin typeface="Angsana New" panose="02020603050405020304" pitchFamily="18" charset="-34"/>
                          <a:cs typeface="Angsana New" panose="02020603050405020304" pitchFamily="18" charset="-34"/>
                        </a:rPr>
                        <a:t>3.</a:t>
                      </a:r>
                      <a:r>
                        <a:rPr lang="th-TH" dirty="0">
                          <a:solidFill>
                            <a:schemeClr val="tx1"/>
                          </a:solidFill>
                          <a:latin typeface="Angsana New" panose="02020603050405020304" pitchFamily="18" charset="-34"/>
                          <a:cs typeface="Angsana New" panose="02020603050405020304" pitchFamily="18" charset="-34"/>
                        </a:rPr>
                        <a:t> การจูงใจ และสร้างแรงบันดาลใจคน </a:t>
                      </a:r>
                    </a:p>
                    <a:p>
                      <a:r>
                        <a:rPr lang="th-TH" dirty="0">
                          <a:solidFill>
                            <a:schemeClr val="tx1"/>
                          </a:solidFill>
                          <a:latin typeface="Angsana New" panose="02020603050405020304" pitchFamily="18" charset="-34"/>
                          <a:cs typeface="Angsana New" panose="02020603050405020304" pitchFamily="18" charset="-34"/>
                        </a:rPr>
                        <a:t>   (</a:t>
                      </a:r>
                      <a:r>
                        <a:rPr lang="en-US" dirty="0">
                          <a:solidFill>
                            <a:schemeClr val="tx1"/>
                          </a:solidFill>
                          <a:latin typeface="Angsana New" panose="02020603050405020304" pitchFamily="18" charset="-34"/>
                          <a:cs typeface="Angsana New" panose="02020603050405020304" pitchFamily="18" charset="-34"/>
                        </a:rPr>
                        <a:t>Motivation and Inspiration People)</a:t>
                      </a: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3.1</a:t>
                      </a:r>
                      <a:r>
                        <a:rPr lang="th-TH" dirty="0">
                          <a:solidFill>
                            <a:schemeClr val="tx1"/>
                          </a:solidFill>
                          <a:latin typeface="Angsana New" panose="02020603050405020304" pitchFamily="18" charset="-34"/>
                          <a:cs typeface="Angsana New" panose="02020603050405020304" pitchFamily="18" charset="-34"/>
                        </a:rPr>
                        <a:t> แบบทดสอบ </a:t>
                      </a:r>
                      <a:r>
                        <a:rPr lang="en-US" dirty="0">
                          <a:solidFill>
                            <a:schemeClr val="tx1"/>
                          </a:solidFill>
                          <a:latin typeface="Angsana New" panose="02020603050405020304" pitchFamily="18" charset="-34"/>
                          <a:cs typeface="Angsana New" panose="02020603050405020304" pitchFamily="18" charset="-34"/>
                        </a:rPr>
                        <a:t>CU-TEP</a:t>
                      </a:r>
                      <a:r>
                        <a:rPr lang="th-TH" dirty="0">
                          <a:solidFill>
                            <a:schemeClr val="tx1"/>
                          </a:solidFill>
                          <a:latin typeface="Angsana New" panose="02020603050405020304" pitchFamily="18" charset="-34"/>
                          <a:cs typeface="Angsana New" panose="02020603050405020304" pitchFamily="18" charset="-34"/>
                        </a:rPr>
                        <a:t> ของจุฬาลงกรณ์มหาวิทยาลัย</a:t>
                      </a:r>
                    </a:p>
                    <a:p>
                      <a:r>
                        <a:rPr lang="en-US" dirty="0">
                          <a:solidFill>
                            <a:schemeClr val="tx1"/>
                          </a:solidFill>
                          <a:latin typeface="Angsana New" panose="02020603050405020304" pitchFamily="18" charset="-34"/>
                          <a:cs typeface="Angsana New" panose="02020603050405020304" pitchFamily="18" charset="-34"/>
                        </a:rPr>
                        <a:t>3.2</a:t>
                      </a:r>
                      <a:r>
                        <a:rPr lang="th-TH" dirty="0">
                          <a:solidFill>
                            <a:schemeClr val="tx1"/>
                          </a:solidFill>
                          <a:latin typeface="Angsana New" panose="02020603050405020304" pitchFamily="18" charset="-34"/>
                          <a:cs typeface="Angsana New" panose="02020603050405020304" pitchFamily="18" charset="-34"/>
                        </a:rPr>
                        <a:t> แบบทดสอบ </a:t>
                      </a:r>
                      <a:r>
                        <a:rPr lang="en-US" dirty="0">
                          <a:solidFill>
                            <a:schemeClr val="tx1"/>
                          </a:solidFill>
                          <a:latin typeface="Angsana New" panose="02020603050405020304" pitchFamily="18" charset="-34"/>
                          <a:cs typeface="Angsana New" panose="02020603050405020304" pitchFamily="18" charset="-34"/>
                        </a:rPr>
                        <a:t>TU-GET </a:t>
                      </a:r>
                      <a:r>
                        <a:rPr lang="th-TH" dirty="0">
                          <a:solidFill>
                            <a:schemeClr val="tx1"/>
                          </a:solidFill>
                          <a:latin typeface="Angsana New" panose="02020603050405020304" pitchFamily="18" charset="-34"/>
                          <a:cs typeface="Angsana New" panose="02020603050405020304" pitchFamily="18" charset="-34"/>
                        </a:rPr>
                        <a:t>ของมหาวิทยาลัยธรรมศาสตร์</a:t>
                      </a:r>
                    </a:p>
                  </a:txBody>
                  <a:tcPr/>
                </a:tc>
                <a:extLst>
                  <a:ext uri="{0D108BD9-81ED-4DB2-BD59-A6C34878D82A}">
                    <a16:rowId xmlns:a16="http://schemas.microsoft.com/office/drawing/2014/main" val="2649522802"/>
                  </a:ext>
                </a:extLst>
              </a:tr>
            </a:tbl>
          </a:graphicData>
        </a:graphic>
      </p:graphicFrame>
      <p:sp>
        <p:nvSpPr>
          <p:cNvPr id="5" name="ชื่อเรื่อง 1">
            <a:extLst>
              <a:ext uri="{FF2B5EF4-FFF2-40B4-BE49-F238E27FC236}">
                <a16:creationId xmlns:a16="http://schemas.microsoft.com/office/drawing/2014/main" id="{B623887C-CAD4-416E-ABA0-EE22C9C430C1}"/>
              </a:ext>
            </a:extLst>
          </p:cNvPr>
          <p:cNvSpPr>
            <a:spLocks noGrp="1"/>
          </p:cNvSpPr>
          <p:nvPr>
            <p:ph type="title"/>
          </p:nvPr>
        </p:nvSpPr>
        <p:spPr>
          <a:xfrm>
            <a:off x="1016003" y="2768889"/>
            <a:ext cx="10337797" cy="660111"/>
          </a:xfrm>
        </p:spPr>
        <p:txBody>
          <a:bodyPr>
            <a:normAutofit/>
          </a:bodyPr>
          <a:lstStyle/>
          <a:p>
            <a:r>
              <a:rPr lang="th-TH" sz="2000" b="1" dirty="0">
                <a:latin typeface="Angsana New" panose="02020603050405020304" pitchFamily="18" charset="-34"/>
                <a:cs typeface="Angsana New" panose="02020603050405020304" pitchFamily="18" charset="-34"/>
              </a:rPr>
              <a:t>ตาราง</a:t>
            </a:r>
            <a:r>
              <a:rPr lang="en-US" sz="2000" b="1"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ความเที่ยงตรงเชิงพยากรณ์</a:t>
            </a:r>
            <a:endParaRPr lang="en-US" sz="2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3153527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5C8D3E5A-700C-4EAD-9B9F-0D09C21A3FE7}"/>
              </a:ext>
            </a:extLst>
          </p:cNvPr>
          <p:cNvSpPr>
            <a:spLocks noGrp="1"/>
          </p:cNvSpPr>
          <p:nvPr>
            <p:ph idx="1"/>
          </p:nvPr>
        </p:nvSpPr>
        <p:spPr>
          <a:xfrm>
            <a:off x="381739" y="630315"/>
            <a:ext cx="11532093" cy="5921406"/>
          </a:xfrm>
        </p:spPr>
        <p:txBody>
          <a:bodyPr>
            <a:normAutofit/>
          </a:bodyPr>
          <a:lstStyle/>
          <a:p>
            <a:pPr marL="0" indent="0">
              <a:buNone/>
            </a:pPr>
            <a:r>
              <a:rPr lang="en-US" sz="2400" dirty="0">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จากเกณฑ์การคัดเลือกนักศึกษาดุษฎีบัณฑิตของมหาวิทยาลัยธนบุรี (ตามเกณฑ์ในตาราง) ปรากฏว่าเมื่อเวลาผ่านไป นักศึกษาที่ได้คะแนนสอบสูงที่สุด เป็นผู้มีทักษะในการทำวิจัยและมีผลสัมฤทธิ์ทางการเรียนสูงที่สุด ในขณะที่นักศึกษาที่สอบได้คะแนนน้อยที่สุดมีทักษะในการทำวิจัย และมีผลสัมฤทธิ์ทางการเรียนน้อย เหล่านี้แสดงให้เห็นว่าเกณฑ์การคัดเลือกดุษฎีบัณฑิตของมหาวิทยาลัยธนบุรี ของ ดร.วนิดา วาดีเจริญ มีความเที่ยงตรงเชิงพยากรณ์สูง</a:t>
            </a:r>
          </a:p>
          <a:p>
            <a:pPr marL="0" indent="0">
              <a:buNone/>
            </a:pPr>
            <a:r>
              <a:rPr lang="en-US" dirty="0">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งานวิจัยโดยทั่วไป ผู้วิจัยจำเป็นต้องมีการหาค่าความเที่ยงตรงเชิงเนื้อหา เพื่อยืนยันคุณภาพของเครื่องมือ งานวิจัยบางอย่างอาจมีการสร้างเครื่องมือขึ้นมาใหม่ เพื่อยืนยันคุณภาพของเครื่องมือจึงจำเป็นต้องทดสอบความเที่ยงตรงเชิงโครงสร้าง และอาจมีการทดสอบความเที่ยงตรงในด้านอื่น ๆ เพิ่มเติมตามลักษณะของการวิจัย</a:t>
            </a:r>
          </a:p>
          <a:p>
            <a:r>
              <a:rPr lang="en-US" b="1" dirty="0">
                <a:latin typeface="Angsana New" panose="02020603050405020304" pitchFamily="18" charset="-34"/>
                <a:cs typeface="Angsana New" panose="02020603050405020304" pitchFamily="18" charset="-34"/>
              </a:rPr>
              <a:t>2</a:t>
            </a:r>
            <a:r>
              <a:rPr lang="th-TH" b="1" dirty="0">
                <a:latin typeface="Angsana New" panose="02020603050405020304" pitchFamily="18" charset="-34"/>
                <a:cs typeface="Angsana New" panose="02020603050405020304" pitchFamily="18" charset="-34"/>
              </a:rPr>
              <a:t>. ความเชื่อมั่น (</a:t>
            </a:r>
            <a:r>
              <a:rPr lang="en-US" b="1" dirty="0">
                <a:latin typeface="Angsana New" panose="02020603050405020304" pitchFamily="18" charset="-34"/>
                <a:cs typeface="Angsana New" panose="02020603050405020304" pitchFamily="18" charset="-34"/>
              </a:rPr>
              <a:t>Reliability) </a:t>
            </a:r>
            <a:endParaRPr lang="th-TH" b="1" dirty="0">
              <a:latin typeface="Angsana New" panose="02020603050405020304" pitchFamily="18" charset="-34"/>
              <a:cs typeface="Angsana New" panose="02020603050405020304" pitchFamily="18" charset="-34"/>
            </a:endParaRPr>
          </a:p>
          <a:p>
            <a:pPr marL="0" indent="0">
              <a:buNone/>
            </a:pPr>
            <a:r>
              <a:rPr lang="th-TH" b="1" dirty="0">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ความเชื่อมั่นของเครื่องมือวิจัยที่ใช้วัด ไม่ว่าจะใช่เครื่องมือนั้นวัดสิ่งเดิมสักกี่ครั้งก็ตาม ผลลัพธ์ที่ได้ก็จะมีค่าเท่าเดิม เช่น การวัดน้ำหนักของบุคคล หากเครื่องชั่งมีความคงที่ จะขึ้นชั่งน้ำหนักสักกี่ครั้งก็จะให้ค่าคงที่เท่าเดิม ในขณะที่การวัดทัศนคติของบุคคล เมื่อมีการวัดผลซ้ำอีก คงไม่สามารถทำให้ผลลัพธ์ที่ได้คงที่เหมือนเครื่องชั่งน้ำหนัก </a:t>
            </a:r>
            <a:r>
              <a:rPr lang="th-TH" b="1" dirty="0">
                <a:latin typeface="Angsana New" panose="02020603050405020304" pitchFamily="18" charset="-34"/>
                <a:cs typeface="Angsana New" panose="02020603050405020304" pitchFamily="18" charset="-34"/>
              </a:rPr>
              <a:t>แต่จะต้องให้ผลลัพธ์ใกล้เคียงของเดิม </a:t>
            </a:r>
            <a:r>
              <a:rPr lang="th-TH" dirty="0">
                <a:latin typeface="Angsana New" panose="02020603050405020304" pitchFamily="18" charset="-34"/>
                <a:cs typeface="Angsana New" panose="02020603050405020304" pitchFamily="18" charset="-34"/>
              </a:rPr>
              <a:t>จึงจะยืนยันได้ว่าเครื่องมือชุดนี้มีความเชื่อมั่น</a:t>
            </a:r>
          </a:p>
        </p:txBody>
      </p:sp>
    </p:spTree>
    <p:extLst>
      <p:ext uri="{BB962C8B-B14F-4D97-AF65-F5344CB8AC3E}">
        <p14:creationId xmlns:p14="http://schemas.microsoft.com/office/powerpoint/2010/main" val="2561582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560A7F07-94C2-4750-A14D-92C94DA0209A}"/>
              </a:ext>
            </a:extLst>
          </p:cNvPr>
          <p:cNvSpPr>
            <a:spLocks noGrp="1"/>
          </p:cNvSpPr>
          <p:nvPr>
            <p:ph idx="1"/>
          </p:nvPr>
        </p:nvSpPr>
        <p:spPr>
          <a:xfrm>
            <a:off x="609600" y="1380714"/>
            <a:ext cx="11339991" cy="5089802"/>
          </a:xfrm>
        </p:spPr>
        <p:txBody>
          <a:bodyPr>
            <a:normAutofit/>
          </a:bodyPr>
          <a:lstStyle/>
          <a:p>
            <a:pPr marL="0" indent="0">
              <a:buNone/>
            </a:pPr>
            <a:r>
              <a:rPr lang="th-TH" sz="2400" b="1" dirty="0">
                <a:latin typeface="Angsana New" panose="02020603050405020304" pitchFamily="18" charset="-34"/>
                <a:cs typeface="Angsana New" panose="02020603050405020304" pitchFamily="18" charset="-34"/>
              </a:rPr>
              <a:t>การทบทวนวรรณกรรมมีขั้นตอนดังต่อไปนี้</a:t>
            </a:r>
          </a:p>
          <a:p>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กำหนดหัวข้อที่ต้องการศึกษา จะพิจารณาจากเนื้อหาสาระที่เกี่ยวข้องว่าเป็นความรู้ใหม่ และเป็นที่สนใจของสังคมหรือไม่ มีผู้ใดทำวิจัยมาแล้วบ้าง ทำที่ไหน และทำอย่างไร เพื่อให้เกิดแนวคิดในการพัฒนารูปแบบการวิจัยใหม่ หลีกเลี่ยง</a:t>
            </a:r>
            <a:r>
              <a:rPr lang="th-TH" sz="2400" dirty="0" err="1">
                <a:latin typeface="Angsana New" panose="02020603050405020304" pitchFamily="18" charset="-34"/>
                <a:cs typeface="Angsana New" panose="02020603050405020304" pitchFamily="18" charset="-34"/>
              </a:rPr>
              <a:t>การทำ</a:t>
            </a:r>
            <a:r>
              <a:rPr lang="th-TH" sz="2400" dirty="0">
                <a:latin typeface="Angsana New" panose="02020603050405020304" pitchFamily="18" charset="-34"/>
                <a:cs typeface="Angsana New" panose="02020603050405020304" pitchFamily="18" charset="-34"/>
              </a:rPr>
              <a:t>วิจัยซ้ำซ้อน เกิดองค์ความรู้ใหม่ที่มีความทันสมัย และสามารถประยุกต์ใช้กับสถานการณ์ปัจจุบัน</a:t>
            </a:r>
          </a:p>
          <a:p>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กำหนดขอบเขตของวรรณกรรมที่เกี่ยวข้อง (</a:t>
            </a:r>
            <a:r>
              <a:rPr lang="en-US" sz="2400" dirty="0">
                <a:latin typeface="Angsana New" panose="02020603050405020304" pitchFamily="18" charset="-34"/>
                <a:cs typeface="Angsana New" panose="02020603050405020304" pitchFamily="18" charset="-34"/>
              </a:rPr>
              <a:t>Determine of Relevant Literature)</a:t>
            </a:r>
            <a:r>
              <a:rPr lang="th-TH" sz="2400" dirty="0">
                <a:latin typeface="Angsana New" panose="02020603050405020304" pitchFamily="18" charset="-34"/>
                <a:cs typeface="Angsana New" panose="02020603050405020304" pitchFamily="18" charset="-34"/>
              </a:rPr>
              <a:t> ขั้นตอนต่อไปผู้วิจัยจะต้องพิจารณาเนื้อหาสาระที่เกี่ยวข้องกับหัวข้อที่ต้องการศึกษา โดยพิจารณาจากคำสำคัญ (</a:t>
            </a:r>
            <a:r>
              <a:rPr lang="en-US" sz="2400" dirty="0">
                <a:latin typeface="Angsana New" panose="02020603050405020304" pitchFamily="18" charset="-34"/>
                <a:cs typeface="Angsana New" panose="02020603050405020304" pitchFamily="18" charset="-34"/>
              </a:rPr>
              <a:t>Keyword)</a:t>
            </a:r>
            <a:r>
              <a:rPr lang="th-TH" sz="2400" dirty="0">
                <a:latin typeface="Angsana New" panose="02020603050405020304" pitchFamily="18" charset="-34"/>
                <a:cs typeface="Angsana New" panose="02020603050405020304" pitchFamily="18" charset="-34"/>
              </a:rPr>
              <a:t> ของหัวข้อที่ต้องการศึกษา เพื่อทำให้การค้นหาแคบลง</a:t>
            </a:r>
            <a:r>
              <a:rPr lang="en-US" sz="2400"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เช่น </a:t>
            </a:r>
          </a:p>
          <a:p>
            <a:r>
              <a:rPr lang="th-TH" sz="2400" dirty="0">
                <a:latin typeface="Angsana New" panose="02020603050405020304" pitchFamily="18" charset="-34"/>
                <a:cs typeface="Angsana New" panose="02020603050405020304" pitchFamily="18" charset="-34"/>
              </a:rPr>
              <a:t>ตัวอย่างที่ การพัฒนาหลักสูตรปริญญาโทมหาบัณฑิต (</a:t>
            </a:r>
            <a:r>
              <a:rPr lang="en-US" sz="2400" dirty="0">
                <a:latin typeface="Angsana New" panose="02020603050405020304" pitchFamily="18" charset="-34"/>
                <a:cs typeface="Angsana New" panose="02020603050405020304" pitchFamily="18" charset="-34"/>
              </a:rPr>
              <a:t>Master of Business Administration; MBA)</a:t>
            </a:r>
            <a:r>
              <a:rPr lang="th-TH" sz="2400" dirty="0">
                <a:latin typeface="Angsana New" panose="02020603050405020304" pitchFamily="18" charset="-34"/>
                <a:cs typeface="Angsana New" panose="02020603050405020304" pitchFamily="18" charset="-34"/>
              </a:rPr>
              <a:t> ของสถาบันอุดมศึกษาเอกชน เพื่อรองรับการเปิดเขตเสรีการค้าอาเซียน</a:t>
            </a:r>
          </a:p>
          <a:p>
            <a:r>
              <a:rPr lang="th-TH" sz="2400" dirty="0">
                <a:latin typeface="Angsana New" panose="02020603050405020304" pitchFamily="18" charset="-34"/>
                <a:cs typeface="Angsana New" panose="02020603050405020304" pitchFamily="18" charset="-34"/>
              </a:rPr>
              <a:t>คำสำคัญ (</a:t>
            </a:r>
            <a:r>
              <a:rPr lang="en-US" sz="2400" dirty="0">
                <a:latin typeface="Angsana New" panose="02020603050405020304" pitchFamily="18" charset="-34"/>
                <a:cs typeface="Angsana New" panose="02020603050405020304" pitchFamily="18" charset="-34"/>
              </a:rPr>
              <a:t>Keyword)</a:t>
            </a:r>
            <a:r>
              <a:rPr lang="th-TH" sz="2400" dirty="0">
                <a:latin typeface="Angsana New" panose="02020603050405020304" pitchFamily="18" charset="-34"/>
                <a:cs typeface="Angsana New" panose="02020603050405020304" pitchFamily="18" charset="-34"/>
              </a:rPr>
              <a:t> ประกอบด้วย</a:t>
            </a:r>
          </a:p>
          <a:p>
            <a:pPr marL="0" indent="400050">
              <a:buNone/>
            </a:pPr>
            <a:r>
              <a:rPr lang="th-TH" sz="2400" dirty="0">
                <a:latin typeface="Angsana New" panose="02020603050405020304" pitchFamily="18" charset="-34"/>
                <a:cs typeface="Angsana New" panose="02020603050405020304" pitchFamily="18" charset="-34"/>
              </a:rPr>
              <a:t>(</a:t>
            </a: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ปริญญาบริหารธุรกิจมหาบัณฑิต (</a:t>
            </a:r>
            <a:r>
              <a:rPr lang="en-US" sz="2400" dirty="0">
                <a:latin typeface="Angsana New" panose="02020603050405020304" pitchFamily="18" charset="-34"/>
                <a:cs typeface="Angsana New" panose="02020603050405020304" pitchFamily="18" charset="-34"/>
              </a:rPr>
              <a:t>Master of Business Administration; MBA)</a:t>
            </a:r>
            <a:r>
              <a:rPr lang="th-TH" sz="2400" dirty="0">
                <a:latin typeface="Angsana New" panose="02020603050405020304" pitchFamily="18" charset="-34"/>
                <a:cs typeface="Angsana New" panose="02020603050405020304" pitchFamily="18" charset="-34"/>
              </a:rPr>
              <a:t> </a:t>
            </a:r>
          </a:p>
          <a:p>
            <a:pPr marL="0" indent="400050">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สถาบันอุดมศึกษาเอกชน (</a:t>
            </a:r>
            <a:r>
              <a:rPr lang="en-US" sz="2400" dirty="0">
                <a:latin typeface="Angsana New" panose="02020603050405020304" pitchFamily="18" charset="-34"/>
                <a:cs typeface="Angsana New" panose="02020603050405020304" pitchFamily="18" charset="-34"/>
              </a:rPr>
              <a:t>Higher Education Institutions of Thailand; HEIT)</a:t>
            </a:r>
          </a:p>
          <a:p>
            <a:pPr marL="0" indent="400050">
              <a:buNone/>
            </a:pPr>
            <a:r>
              <a:rPr lang="en-US" sz="2400" dirty="0">
                <a:latin typeface="Angsana New" panose="02020603050405020304" pitchFamily="18" charset="-34"/>
                <a:cs typeface="Angsana New" panose="02020603050405020304" pitchFamily="18" charset="-34"/>
              </a:rPr>
              <a:t>(3) </a:t>
            </a:r>
            <a:r>
              <a:rPr lang="th-TH" sz="2400" dirty="0">
                <a:latin typeface="Angsana New" panose="02020603050405020304" pitchFamily="18" charset="-34"/>
                <a:cs typeface="Angsana New" panose="02020603050405020304" pitchFamily="18" charset="-34"/>
              </a:rPr>
              <a:t>เขตเสรีการค้าอาเซียน (</a:t>
            </a:r>
            <a:r>
              <a:rPr lang="en-US" sz="2400" dirty="0">
                <a:latin typeface="Angsana New" panose="02020603050405020304" pitchFamily="18" charset="-34"/>
                <a:cs typeface="Angsana New" panose="02020603050405020304" pitchFamily="18" charset="-34"/>
              </a:rPr>
              <a:t>Asian Economic Community; AEC)</a:t>
            </a:r>
            <a:endParaRPr lang="th-TH" sz="2400" dirty="0">
              <a:latin typeface="Angsana New" panose="02020603050405020304" pitchFamily="18" charset="-34"/>
              <a:cs typeface="Angsana New" panose="02020603050405020304" pitchFamily="18" charset="-34"/>
            </a:endParaRPr>
          </a:p>
        </p:txBody>
      </p:sp>
      <p:sp>
        <p:nvSpPr>
          <p:cNvPr id="4" name="ชื่อเรื่อง 1">
            <a:extLst>
              <a:ext uri="{FF2B5EF4-FFF2-40B4-BE49-F238E27FC236}">
                <a16:creationId xmlns:a16="http://schemas.microsoft.com/office/drawing/2014/main" id="{AB51005B-FB3C-436A-B81D-B6AA89EBD436}"/>
              </a:ext>
            </a:extLst>
          </p:cNvPr>
          <p:cNvSpPr>
            <a:spLocks noGrp="1"/>
          </p:cNvSpPr>
          <p:nvPr>
            <p:ph type="title"/>
          </p:nvPr>
        </p:nvSpPr>
        <p:spPr>
          <a:xfrm>
            <a:off x="252919" y="311285"/>
            <a:ext cx="11468911" cy="1020273"/>
          </a:xfrm>
        </p:spPr>
        <p:txBody>
          <a:bodyPr>
            <a:normAutofit/>
          </a:bodyPr>
          <a:lstStyle/>
          <a:p>
            <a:pPr marL="0" indent="0" algn="ctr">
              <a:buNone/>
            </a:pPr>
            <a:r>
              <a:rPr lang="en-US" sz="3200" b="1" dirty="0">
                <a:solidFill>
                  <a:srgbClr val="FF0000"/>
                </a:solidFill>
                <a:latin typeface="Angsana New" panose="02020603050405020304" pitchFamily="18" charset="-34"/>
                <a:cs typeface="Angsana New" panose="02020603050405020304" pitchFamily="18" charset="-34"/>
              </a:rPr>
              <a:t>4</a:t>
            </a:r>
            <a:r>
              <a:rPr lang="th-TH" sz="3200" b="1" dirty="0">
                <a:solidFill>
                  <a:srgbClr val="FF0000"/>
                </a:solidFill>
                <a:latin typeface="Angsana New" panose="02020603050405020304" pitchFamily="18" charset="-34"/>
                <a:cs typeface="Angsana New" panose="02020603050405020304" pitchFamily="18" charset="-34"/>
              </a:rPr>
              <a:t> </a:t>
            </a:r>
            <a:br>
              <a:rPr lang="en-US" sz="3200" b="1" dirty="0">
                <a:solidFill>
                  <a:srgbClr val="FF0000"/>
                </a:solidFill>
                <a:latin typeface="Angsana New" panose="02020603050405020304" pitchFamily="18" charset="-34"/>
                <a:cs typeface="Angsana New" panose="02020603050405020304" pitchFamily="18" charset="-34"/>
              </a:rPr>
            </a:br>
            <a:r>
              <a:rPr lang="th-TH" sz="3200" b="1" dirty="0">
                <a:solidFill>
                  <a:srgbClr val="FF0000"/>
                </a:solidFill>
                <a:latin typeface="Angsana New" panose="02020603050405020304" pitchFamily="18" charset="-34"/>
                <a:cs typeface="Angsana New" panose="02020603050405020304" pitchFamily="18" charset="-34"/>
              </a:rPr>
              <a:t>ขั้นตอนการทบทวนวรรณกรรม</a:t>
            </a:r>
          </a:p>
        </p:txBody>
      </p:sp>
    </p:spTree>
    <p:extLst>
      <p:ext uri="{BB962C8B-B14F-4D97-AF65-F5344CB8AC3E}">
        <p14:creationId xmlns:p14="http://schemas.microsoft.com/office/powerpoint/2010/main" val="17600254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ตาราง 6">
            <a:extLst>
              <a:ext uri="{FF2B5EF4-FFF2-40B4-BE49-F238E27FC236}">
                <a16:creationId xmlns:a16="http://schemas.microsoft.com/office/drawing/2014/main" id="{FBBCAD27-2284-4BFD-B27F-CF662BDD00A5}"/>
              </a:ext>
            </a:extLst>
          </p:cNvPr>
          <p:cNvGraphicFramePr>
            <a:graphicFrameLocks noGrp="1"/>
          </p:cNvGraphicFramePr>
          <p:nvPr>
            <p:extLst>
              <p:ext uri="{D42A27DB-BD31-4B8C-83A1-F6EECF244321}">
                <p14:modId xmlns:p14="http://schemas.microsoft.com/office/powerpoint/2010/main" val="246591528"/>
              </p:ext>
            </p:extLst>
          </p:nvPr>
        </p:nvGraphicFramePr>
        <p:xfrm>
          <a:off x="838201" y="2389564"/>
          <a:ext cx="10515599" cy="4236720"/>
        </p:xfrm>
        <a:graphic>
          <a:graphicData uri="http://schemas.openxmlformats.org/drawingml/2006/table">
            <a:tbl>
              <a:tblPr firstRow="1" bandRow="1">
                <a:tableStyleId>{21E4AEA4-8DFA-4A89-87EB-49C32662AFE0}</a:tableStyleId>
              </a:tblPr>
              <a:tblGrid>
                <a:gridCol w="10515599">
                  <a:extLst>
                    <a:ext uri="{9D8B030D-6E8A-4147-A177-3AD203B41FA5}">
                      <a16:colId xmlns:a16="http://schemas.microsoft.com/office/drawing/2014/main" val="1786467837"/>
                    </a:ext>
                  </a:extLst>
                </a:gridCol>
              </a:tblGrid>
              <a:tr h="370840">
                <a:tc>
                  <a:txBody>
                    <a:bodyPr/>
                    <a:lstStyle/>
                    <a:p>
                      <a:pPr algn="ctr"/>
                      <a:r>
                        <a:rPr lang="th-TH" sz="2000" dirty="0">
                          <a:solidFill>
                            <a:schemeClr val="tx1"/>
                          </a:solidFill>
                          <a:latin typeface="Angsana New" panose="02020603050405020304" pitchFamily="18" charset="-34"/>
                          <a:cs typeface="Angsana New" panose="02020603050405020304" pitchFamily="18" charset="-34"/>
                        </a:rPr>
                        <a:t>เจตคติที่มีต่อการดื่มนมของนักเรียนโรงเรียนวัดบางเตย</a:t>
                      </a:r>
                      <a:endParaRPr lang="en-US" sz="20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274214440"/>
                  </a:ext>
                </a:extLst>
              </a:tr>
              <a:tr h="370840">
                <a:tc>
                  <a:txBody>
                    <a:bodyPr/>
                    <a:lstStyle/>
                    <a:p>
                      <a:r>
                        <a:rPr lang="th-TH" sz="2000" dirty="0">
                          <a:solidFill>
                            <a:schemeClr val="tx1"/>
                          </a:solidFill>
                          <a:latin typeface="Angsana New" panose="02020603050405020304" pitchFamily="18" charset="-34"/>
                          <a:cs typeface="Angsana New" panose="02020603050405020304" pitchFamily="18" charset="-34"/>
                        </a:rPr>
                        <a:t>ส่วนที่ </a:t>
                      </a:r>
                      <a:r>
                        <a:rPr lang="en-US" sz="2000" dirty="0">
                          <a:solidFill>
                            <a:schemeClr val="tx1"/>
                          </a:solidFill>
                          <a:latin typeface="Angsana New" panose="02020603050405020304" pitchFamily="18" charset="-34"/>
                          <a:cs typeface="Angsana New" panose="02020603050405020304" pitchFamily="18" charset="-34"/>
                        </a:rPr>
                        <a:t>1</a:t>
                      </a:r>
                      <a:r>
                        <a:rPr lang="th-TH" sz="2000" dirty="0">
                          <a:solidFill>
                            <a:schemeClr val="tx1"/>
                          </a:solidFill>
                          <a:latin typeface="Angsana New" panose="02020603050405020304" pitchFamily="18" charset="-34"/>
                          <a:cs typeface="Angsana New" panose="02020603050405020304" pitchFamily="18" charset="-34"/>
                        </a:rPr>
                        <a:t> ข้อมูลทั่วไป</a:t>
                      </a:r>
                    </a:p>
                    <a:p>
                      <a:pPr marL="0" indent="0"/>
                      <a:r>
                        <a:rPr lang="en-US" sz="2000" dirty="0">
                          <a:solidFill>
                            <a:schemeClr val="tx1"/>
                          </a:solidFill>
                          <a:latin typeface="Angsana New" panose="02020603050405020304" pitchFamily="18" charset="-34"/>
                          <a:cs typeface="Angsana New" panose="02020603050405020304" pitchFamily="18" charset="-34"/>
                        </a:rPr>
                        <a:t>1.1</a:t>
                      </a:r>
                      <a:r>
                        <a:rPr lang="th-TH" sz="2000" dirty="0">
                          <a:solidFill>
                            <a:schemeClr val="tx1"/>
                          </a:solidFill>
                          <a:latin typeface="Angsana New" panose="02020603050405020304" pitchFamily="18" charset="-34"/>
                          <a:cs typeface="Angsana New" panose="02020603050405020304" pitchFamily="18" charset="-34"/>
                        </a:rPr>
                        <a:t>  อายุเท่าไร</a:t>
                      </a:r>
                    </a:p>
                    <a:p>
                      <a:pPr marL="0" marR="0" lvl="0" indent="396875" algn="l" defTabSz="914400" rtl="0" eaLnBrk="1" fontAlgn="auto" latinLnBrk="0" hangingPunct="1">
                        <a:lnSpc>
                          <a:spcPct val="100000"/>
                        </a:lnSpc>
                        <a:spcBef>
                          <a:spcPts val="0"/>
                        </a:spcBef>
                        <a:spcAft>
                          <a:spcPts val="0"/>
                        </a:spcAft>
                        <a:buClrTx/>
                        <a:buSzTx/>
                        <a:buFontTx/>
                        <a:buNone/>
                        <a:tabLst/>
                        <a:defRPr/>
                      </a:pP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5-6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ปี          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7-8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ปี          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8-9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ปี          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9-10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ปี          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10-11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ปี          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12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ปี          </a:t>
                      </a:r>
                      <a:endPar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1.2</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อยู่ชั้นประถมศึกษาปีที่</a:t>
                      </a:r>
                    </a:p>
                    <a:p>
                      <a:pPr marL="0" marR="0" lvl="0" indent="396875" algn="l" defTabSz="914400" rtl="0" eaLnBrk="1" fontAlgn="auto" latinLnBrk="0" hangingPunct="1">
                        <a:lnSpc>
                          <a:spcPct val="100000"/>
                        </a:lnSpc>
                        <a:spcBef>
                          <a:spcPts val="0"/>
                        </a:spcBef>
                        <a:spcAft>
                          <a:spcPts val="0"/>
                        </a:spcAft>
                        <a:buClrTx/>
                        <a:buSzTx/>
                        <a:buFontTx/>
                        <a:buNone/>
                        <a:tabLst/>
                        <a:defRPr/>
                      </a:pP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1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2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3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4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5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6 </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endPar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endParaRPr>
                    </a:p>
                  </a:txBody>
                  <a:tcPr/>
                </a:tc>
                <a:extLst>
                  <a:ext uri="{0D108BD9-81ED-4DB2-BD59-A6C34878D82A}">
                    <a16:rowId xmlns:a16="http://schemas.microsoft.com/office/drawing/2014/main" val="2693631781"/>
                  </a:ext>
                </a:extLst>
              </a:tr>
              <a:tr h="370840">
                <a:tc>
                  <a:txBody>
                    <a:bodyPr/>
                    <a:lstStyle/>
                    <a:p>
                      <a:r>
                        <a:rPr lang="th-TH" sz="2000" dirty="0">
                          <a:solidFill>
                            <a:schemeClr val="tx1"/>
                          </a:solidFill>
                          <a:latin typeface="Angsana New" panose="02020603050405020304" pitchFamily="18" charset="-34"/>
                          <a:cs typeface="Angsana New" panose="02020603050405020304" pitchFamily="18" charset="-34"/>
                        </a:rPr>
                        <a:t>ส่วนที่ </a:t>
                      </a:r>
                      <a:r>
                        <a:rPr lang="en-US" sz="2000" dirty="0">
                          <a:solidFill>
                            <a:schemeClr val="tx1"/>
                          </a:solidFill>
                          <a:latin typeface="Angsana New" panose="02020603050405020304" pitchFamily="18" charset="-34"/>
                          <a:cs typeface="Angsana New" panose="02020603050405020304" pitchFamily="18" charset="-34"/>
                        </a:rPr>
                        <a:t>2</a:t>
                      </a:r>
                      <a:r>
                        <a:rPr lang="th-TH" sz="2000" dirty="0">
                          <a:solidFill>
                            <a:schemeClr val="tx1"/>
                          </a:solidFill>
                          <a:latin typeface="Angsana New" panose="02020603050405020304" pitchFamily="18" charset="-34"/>
                          <a:cs typeface="Angsana New" panose="02020603050405020304" pitchFamily="18" charset="-34"/>
                        </a:rPr>
                        <a:t> เจตคติที่มีต่อการดื่มนม</a:t>
                      </a:r>
                    </a:p>
                    <a:p>
                      <a:r>
                        <a:rPr lang="en-US" sz="2000" dirty="0">
                          <a:solidFill>
                            <a:schemeClr val="tx1"/>
                          </a:solidFill>
                          <a:latin typeface="Angsana New" panose="02020603050405020304" pitchFamily="18" charset="-34"/>
                          <a:cs typeface="Angsana New" panose="02020603050405020304" pitchFamily="18" charset="-34"/>
                        </a:rPr>
                        <a:t>2.1</a:t>
                      </a:r>
                      <a:r>
                        <a:rPr lang="th-TH" sz="2000" dirty="0">
                          <a:solidFill>
                            <a:schemeClr val="tx1"/>
                          </a:solidFill>
                          <a:latin typeface="Angsana New" panose="02020603050405020304" pitchFamily="18" charset="-34"/>
                          <a:cs typeface="Angsana New" panose="02020603050405020304" pitchFamily="18" charset="-34"/>
                        </a:rPr>
                        <a:t>  ชอบดื่มนมหรือไม่</a:t>
                      </a:r>
                    </a:p>
                    <a:p>
                      <a:pPr marL="0" indent="341313"/>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ชอบ              ไม่ชอบ</a:t>
                      </a:r>
                    </a:p>
                    <a:p>
                      <a:pPr marL="0" indent="0"/>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2.2</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ชอบดื่มนมรสอะไร</a:t>
                      </a:r>
                    </a:p>
                    <a:p>
                      <a:pPr marL="0" indent="396875"/>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รสจืด            รสช็อกโกแลต           รสสตอร</a:t>
                      </a:r>
                      <a:r>
                        <a:rPr lang="th-TH" sz="2000" dirty="0" err="1">
                          <a:solidFill>
                            <a:schemeClr val="tx1"/>
                          </a:solidFill>
                          <a:latin typeface="Angsana New" panose="02020603050405020304" pitchFamily="18" charset="-34"/>
                          <a:cs typeface="Angsana New" panose="02020603050405020304" pitchFamily="18" charset="-34"/>
                          <a:sym typeface="Symbol" panose="05050102010706020507" pitchFamily="18" charset="2"/>
                        </a:rPr>
                        <a:t>ว์เ</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บอรี่             รสกล้วยหอม         รสชาเขียว        อื่น ๆ โปรดระบุ...................................</a:t>
                      </a:r>
                    </a:p>
                    <a:p>
                      <a:pPr marL="0" indent="0"/>
                      <a:r>
                        <a:rPr lang="en-US"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2.3</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ชอบนมยี่ห้ออะไร</a:t>
                      </a:r>
                    </a:p>
                    <a:p>
                      <a:pPr marL="0" marR="0" lvl="0" indent="396875" algn="l" defTabSz="914400" rtl="0" eaLnBrk="1" fontAlgn="auto" latinLnBrk="0" hangingPunct="1">
                        <a:lnSpc>
                          <a:spcPct val="100000"/>
                        </a:lnSpc>
                        <a:spcBef>
                          <a:spcPts val="0"/>
                        </a:spcBef>
                        <a:spcAft>
                          <a:spcPts val="0"/>
                        </a:spcAft>
                        <a:buClrTx/>
                        <a:buSzTx/>
                        <a:buFontTx/>
                        <a:buNone/>
                        <a:tabLst/>
                        <a:defRPr/>
                      </a:pP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th-TH" sz="2000" dirty="0" err="1">
                          <a:solidFill>
                            <a:schemeClr val="tx1"/>
                          </a:solidFill>
                          <a:latin typeface="Angsana New" panose="02020603050405020304" pitchFamily="18" charset="-34"/>
                          <a:cs typeface="Angsana New" panose="02020603050405020304" pitchFamily="18" charset="-34"/>
                          <a:sym typeface="Symbol" panose="05050102010706020507" pitchFamily="18" charset="2"/>
                        </a:rPr>
                        <a:t>ดั</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ชม</a:t>
                      </a:r>
                      <a:r>
                        <a:rPr lang="th-TH" sz="2000" dirty="0" err="1">
                          <a:solidFill>
                            <a:schemeClr val="tx1"/>
                          </a:solidFill>
                          <a:latin typeface="Angsana New" panose="02020603050405020304" pitchFamily="18" charset="-34"/>
                          <a:cs typeface="Angsana New" panose="02020603050405020304" pitchFamily="18" charset="-34"/>
                          <a:sym typeface="Symbol" panose="05050102010706020507" pitchFamily="18" charset="2"/>
                        </a:rPr>
                        <a:t>ิลล์</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      ไทยเดนมาร์ค             หนองโพ                        ตราหมี                   </a:t>
                      </a:r>
                      <a:r>
                        <a:rPr lang="th-TH" sz="2000" dirty="0" err="1">
                          <a:solidFill>
                            <a:schemeClr val="tx1"/>
                          </a:solidFill>
                          <a:latin typeface="Angsana New" panose="02020603050405020304" pitchFamily="18" charset="-34"/>
                          <a:cs typeface="Angsana New" panose="02020603050405020304" pitchFamily="18" charset="-34"/>
                          <a:sym typeface="Symbol" panose="05050102010706020507" pitchFamily="18" charset="2"/>
                        </a:rPr>
                        <a:t>โฟร</a:t>
                      </a:r>
                      <a:r>
                        <a:rPr lang="th-TH" sz="2000" dirty="0">
                          <a:solidFill>
                            <a:schemeClr val="tx1"/>
                          </a:solidFill>
                          <a:latin typeface="Angsana New" panose="02020603050405020304" pitchFamily="18" charset="-34"/>
                          <a:cs typeface="Angsana New" panose="02020603050405020304" pitchFamily="18" charset="-34"/>
                          <a:sym typeface="Symbol" panose="05050102010706020507" pitchFamily="18" charset="2"/>
                        </a:rPr>
                        <a:t>โมสต์        อื่น ๆ โปรดระบุ...................................</a:t>
                      </a:r>
                    </a:p>
                  </a:txBody>
                  <a:tcPr/>
                </a:tc>
                <a:extLst>
                  <a:ext uri="{0D108BD9-81ED-4DB2-BD59-A6C34878D82A}">
                    <a16:rowId xmlns:a16="http://schemas.microsoft.com/office/drawing/2014/main" val="917068961"/>
                  </a:ext>
                </a:extLst>
              </a:tr>
            </a:tbl>
          </a:graphicData>
        </a:graphic>
      </p:graphicFrame>
      <p:sp>
        <p:nvSpPr>
          <p:cNvPr id="7" name="TextBox 6">
            <a:extLst>
              <a:ext uri="{FF2B5EF4-FFF2-40B4-BE49-F238E27FC236}">
                <a16:creationId xmlns:a16="http://schemas.microsoft.com/office/drawing/2014/main" id="{B76D35CC-FA7A-4C52-8E1F-87AE1E0BD52C}"/>
              </a:ext>
            </a:extLst>
          </p:cNvPr>
          <p:cNvSpPr txBox="1"/>
          <p:nvPr/>
        </p:nvSpPr>
        <p:spPr>
          <a:xfrm>
            <a:off x="838200" y="81240"/>
            <a:ext cx="10515599" cy="2677656"/>
          </a:xfrm>
          <a:prstGeom prst="rect">
            <a:avLst/>
          </a:prstGeom>
          <a:noFill/>
        </p:spPr>
        <p:txBody>
          <a:bodyPr wrap="square">
            <a:spAutoFit/>
          </a:bodyPr>
          <a:lstStyle/>
          <a:p>
            <a:pPr marL="0" indent="0">
              <a:buNone/>
            </a:pPr>
            <a:r>
              <a:rPr lang="en-US" sz="2400" b="1" dirty="0">
                <a:latin typeface="Angsana New" panose="02020603050405020304" pitchFamily="18" charset="-34"/>
                <a:cs typeface="Angsana New" panose="02020603050405020304" pitchFamily="18" charset="-34"/>
              </a:rPr>
              <a:t>3.</a:t>
            </a:r>
            <a:r>
              <a:rPr lang="th-TH" sz="2400" b="1" dirty="0">
                <a:latin typeface="Angsana New" panose="02020603050405020304" pitchFamily="18" charset="-34"/>
                <a:cs typeface="Angsana New" panose="02020603050405020304" pitchFamily="18" charset="-34"/>
              </a:rPr>
              <a:t> ความยากง่าย (</a:t>
            </a:r>
            <a:r>
              <a:rPr lang="en-US" sz="2400" b="1" dirty="0">
                <a:latin typeface="Angsana New" panose="02020603050405020304" pitchFamily="18" charset="-34"/>
                <a:cs typeface="Angsana New" panose="02020603050405020304" pitchFamily="18" charset="-34"/>
              </a:rPr>
              <a:t>Difficulty)</a:t>
            </a:r>
            <a:r>
              <a:rPr lang="th-TH" sz="2400" b="1" dirty="0">
                <a:latin typeface="Angsana New" panose="02020603050405020304" pitchFamily="18" charset="-34"/>
                <a:cs typeface="Angsana New" panose="02020603050405020304" pitchFamily="18" charset="-34"/>
              </a:rPr>
              <a:t> </a:t>
            </a:r>
          </a:p>
          <a:p>
            <a:pPr marL="0" indent="0">
              <a:buNone/>
            </a:pPr>
            <a:r>
              <a:rPr lang="th-TH" sz="2400" b="1"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ความยากง่ายของเครื่องมือวิจัย หมายถึง การที่ข้อคำถามมีความเหมาะสมกับภูมิความรู้ ความสามารถของผู้ตอบ การตั้งคำถามไม่ยาก และไม่ง่ายจนเกินไป เช่น แบบสอบถามนักเรียนระดับประถมศึกษา จะต้องใช้ภาษาที่ง่าย ตัวหนังสือชัดเจนสะอาดตา คำถามสั้น ๆ แต่ต้องได้ใจความ แบบสอบถามสำหรับเด็กไม่ควรมีความยาวมากเกินไป เพราะจะทำให้เด็กเบื่อหน่ายและขาดสมิในการตอบคำถาม แบบสอบถามอาจใช้กระดาษที่มีสีสัน พร้อมภาพการ์ตูนประกอบเพื่อดึงดูดความสนใจของเด็ก ดังตัวอย่างต่อไปนี้ </a:t>
            </a:r>
          </a:p>
          <a:p>
            <a:pPr marL="0" indent="0">
              <a:buNone/>
            </a:pPr>
            <a:r>
              <a:rPr lang="th-TH" sz="2400" b="1" dirty="0">
                <a:latin typeface="Angsana New" panose="02020603050405020304" pitchFamily="18" charset="-34"/>
                <a:cs typeface="Angsana New" panose="02020603050405020304" pitchFamily="18" charset="-34"/>
              </a:rPr>
              <a:t>ตาราง </a:t>
            </a:r>
            <a:r>
              <a:rPr lang="th-TH" sz="2400" dirty="0">
                <a:latin typeface="Angsana New" panose="02020603050405020304" pitchFamily="18" charset="-34"/>
                <a:cs typeface="Angsana New" panose="02020603050405020304" pitchFamily="18" charset="-34"/>
              </a:rPr>
              <a:t>แบบสอบถามสำหรับเด็ก</a:t>
            </a:r>
            <a:endParaRPr lang="en-US"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5720954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B19A8F6E-1E8E-404A-BACB-85B4E0EED341}"/>
              </a:ext>
            </a:extLst>
          </p:cNvPr>
          <p:cNvSpPr>
            <a:spLocks noGrp="1"/>
          </p:cNvSpPr>
          <p:nvPr>
            <p:ph idx="1"/>
          </p:nvPr>
        </p:nvSpPr>
        <p:spPr>
          <a:xfrm>
            <a:off x="618836" y="914401"/>
            <a:ext cx="11194472" cy="5551054"/>
          </a:xfrm>
        </p:spPr>
        <p:txBody>
          <a:bodyPr>
            <a:normAutofit fontScale="92500" lnSpcReduction="10000"/>
          </a:bodyPr>
          <a:lstStyle/>
          <a:p>
            <a:r>
              <a:rPr lang="en-US" sz="2400" b="1" dirty="0">
                <a:latin typeface="Angsana New" panose="02020603050405020304" pitchFamily="18" charset="-34"/>
                <a:cs typeface="Angsana New" panose="02020603050405020304" pitchFamily="18" charset="-34"/>
              </a:rPr>
              <a:t>4.</a:t>
            </a:r>
            <a:r>
              <a:rPr lang="th-TH" sz="2400" b="1" dirty="0">
                <a:latin typeface="Angsana New" panose="02020603050405020304" pitchFamily="18" charset="-34"/>
                <a:cs typeface="Angsana New" panose="02020603050405020304" pitchFamily="18" charset="-34"/>
              </a:rPr>
              <a:t> อำนาจจำแนก (</a:t>
            </a:r>
            <a:r>
              <a:rPr lang="en-US" sz="2400" b="1" dirty="0">
                <a:latin typeface="Angsana New" panose="02020603050405020304" pitchFamily="18" charset="-34"/>
                <a:cs typeface="Angsana New" panose="02020603050405020304" pitchFamily="18" charset="-34"/>
              </a:rPr>
              <a:t>Discrimination)</a:t>
            </a:r>
            <a:endParaRPr lang="th-TH" sz="2400" b="1" dirty="0">
              <a:latin typeface="Angsana New" panose="02020603050405020304" pitchFamily="18" charset="-34"/>
              <a:cs typeface="Angsana New" panose="02020603050405020304" pitchFamily="18" charset="-34"/>
            </a:endParaRPr>
          </a:p>
          <a:p>
            <a:pPr marL="0" indent="0">
              <a:buNone/>
            </a:pPr>
            <a:r>
              <a:rPr lang="th-TH" sz="2400" b="1"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อำนาจจำแนกของเครื่องมือ หมายถึง ความสามารถของข้อคำถาม หรือเครื่องมือ</a:t>
            </a:r>
            <a:r>
              <a:rPr lang="th-TH" sz="2400" b="1" dirty="0">
                <a:latin typeface="Angsana New" panose="02020603050405020304" pitchFamily="18" charset="-34"/>
                <a:cs typeface="Angsana New" panose="02020603050405020304" pitchFamily="18" charset="-34"/>
              </a:rPr>
              <a:t>ในการจำแนกกลุ่มตัวอย่างที่มีความแตกต่างออกจากกัน </a:t>
            </a:r>
            <a:r>
              <a:rPr lang="th-TH" sz="2400" dirty="0">
                <a:latin typeface="Angsana New" panose="02020603050405020304" pitchFamily="18" charset="-34"/>
                <a:cs typeface="Angsana New" panose="02020603050405020304" pitchFamily="18" charset="-34"/>
              </a:rPr>
              <a:t>เช่น การคัดเลือกผู้บริหาร โดยการใช้ข้อสอบวัดความรู้ด้านการบริหาร ข้อสอบดังกล่าวจะต้องมีอำนาจจำแนกบุคคลที่มีความรู้ และไม่มีความรู้ออกจากกัน ผู้ที่มีความรู้มากก็จะมีคะแนนรวมในเรื่องนั้นๆ มาก ส่วนผู้ที่มีความรู้น้อย ก็จะมีคะแนนรวมน้อย หรือแบบสอบถามประชานิยมเกี่ยวกับนโยบายของรัฐบาล แบบสอบถามดังกล่าวจะต้องสามารถแยกผู้ที่เห็นด้วยและไม่เห็นด้วยออกจากกัน</a:t>
            </a:r>
          </a:p>
          <a:p>
            <a:r>
              <a:rPr lang="en-US" sz="2400" b="1" dirty="0">
                <a:latin typeface="Angsana New" panose="02020603050405020304" pitchFamily="18" charset="-34"/>
                <a:cs typeface="Angsana New" panose="02020603050405020304" pitchFamily="18" charset="-34"/>
              </a:rPr>
              <a:t>5.</a:t>
            </a:r>
            <a:r>
              <a:rPr lang="th-TH" sz="2400" b="1" dirty="0">
                <a:latin typeface="Angsana New" panose="02020603050405020304" pitchFamily="18" charset="-34"/>
                <a:cs typeface="Angsana New" panose="02020603050405020304" pitchFamily="18" charset="-34"/>
              </a:rPr>
              <a:t> ความเป็นปรนัย (</a:t>
            </a:r>
            <a:r>
              <a:rPr lang="en-US" sz="2400" b="1" dirty="0">
                <a:latin typeface="Angsana New" panose="02020603050405020304" pitchFamily="18" charset="-34"/>
                <a:cs typeface="Angsana New" panose="02020603050405020304" pitchFamily="18" charset="-34"/>
              </a:rPr>
              <a:t>Objectivity)</a:t>
            </a:r>
            <a:r>
              <a:rPr lang="th-TH" sz="2400" b="1" dirty="0">
                <a:latin typeface="Angsana New" panose="02020603050405020304" pitchFamily="18" charset="-34"/>
                <a:cs typeface="Angsana New" panose="02020603050405020304" pitchFamily="18" charset="-34"/>
              </a:rPr>
              <a:t> </a:t>
            </a:r>
          </a:p>
          <a:p>
            <a:pPr marL="0" indent="0">
              <a:buNone/>
            </a:pPr>
            <a:r>
              <a:rPr lang="th-TH" sz="2400" dirty="0">
                <a:latin typeface="Angsana New" panose="02020603050405020304" pitchFamily="18" charset="-34"/>
                <a:cs typeface="Angsana New" panose="02020603050405020304" pitchFamily="18" charset="-34"/>
              </a:rPr>
              <a:t>	ความเป็นปรนัยของเครื่องมือวิจัย </a:t>
            </a:r>
            <a:r>
              <a:rPr lang="th-TH" sz="2400" b="1" dirty="0">
                <a:latin typeface="Angsana New" panose="02020603050405020304" pitchFamily="18" charset="-34"/>
                <a:cs typeface="Angsana New" panose="02020603050405020304" pitchFamily="18" charset="-34"/>
              </a:rPr>
              <a:t>หมายถึง ความชัดเจนของคำถาม </a:t>
            </a:r>
            <a:r>
              <a:rPr lang="th-TH" sz="2400" dirty="0">
                <a:latin typeface="Angsana New" panose="02020603050405020304" pitchFamily="18" charset="-34"/>
                <a:cs typeface="Angsana New" panose="02020603050405020304" pitchFamily="18" charset="-34"/>
              </a:rPr>
              <a:t>ซึ่งมีองค์ประกอบ </a:t>
            </a: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ประการ ดังนี้</a:t>
            </a:r>
          </a:p>
          <a:p>
            <a:pPr indent="400050">
              <a:buNone/>
            </a:pPr>
            <a:r>
              <a:rPr lang="en-US" sz="2400" dirty="0">
                <a:latin typeface="Angsana New" panose="02020603050405020304" pitchFamily="18" charset="-34"/>
                <a:cs typeface="Angsana New" panose="02020603050405020304" pitchFamily="18" charset="-34"/>
              </a:rPr>
              <a:t>5.1</a:t>
            </a:r>
            <a:r>
              <a:rPr lang="th-TH" sz="2400" dirty="0">
                <a:latin typeface="Angsana New" panose="02020603050405020304" pitchFamily="18" charset="-34"/>
                <a:cs typeface="Angsana New" panose="02020603050405020304" pitchFamily="18" charset="-34"/>
              </a:rPr>
              <a:t> ความชัดเจนในตัวคำถาม กล่าวคือ ภาษาที่ใช้ชัดเจน สื่อความหมายได้ตรงประเด็นกับที่ผู้วิจัยต้องการ ไม่ว่าจะนำไปถามใครก็มีความเข้าใจตรงกันว่า ผู้ถามต้องการถามอะไร</a:t>
            </a:r>
          </a:p>
          <a:p>
            <a:pPr indent="400050">
              <a:buNone/>
            </a:pPr>
            <a:r>
              <a:rPr lang="en-US" sz="2400" dirty="0">
                <a:latin typeface="Angsana New" panose="02020603050405020304" pitchFamily="18" charset="-34"/>
                <a:cs typeface="Angsana New" panose="02020603050405020304" pitchFamily="18" charset="-34"/>
              </a:rPr>
              <a:t>5.2</a:t>
            </a:r>
            <a:r>
              <a:rPr lang="th-TH" sz="2400" dirty="0">
                <a:latin typeface="Angsana New" panose="02020603050405020304" pitchFamily="18" charset="-34"/>
                <a:cs typeface="Angsana New" panose="02020603050405020304" pitchFamily="18" charset="-34"/>
              </a:rPr>
              <a:t> ความชัดเจนในการให้คะแนน กล่าวคือ ตั้งเกณฑ์ในการให้คะแนนคำถามแต่ละข้อ เช่น กำหนดให้คนที่ตอบข้อ </a:t>
            </a:r>
            <a:r>
              <a:rPr lang="en-US" sz="2400" dirty="0">
                <a:latin typeface="Angsana New" panose="02020603050405020304" pitchFamily="18" charset="-34"/>
                <a:cs typeface="Angsana New" panose="02020603050405020304" pitchFamily="18" charset="-34"/>
              </a:rPr>
              <a:t>1 </a:t>
            </a:r>
            <a:r>
              <a:rPr lang="th-TH" sz="2400" dirty="0">
                <a:latin typeface="Angsana New" panose="02020603050405020304" pitchFamily="18" charset="-34"/>
                <a:cs typeface="Angsana New" panose="02020603050405020304" pitchFamily="18" charset="-34"/>
              </a:rPr>
              <a:t>ได้ </a:t>
            </a:r>
            <a:r>
              <a:rPr lang="en-US" sz="2400" dirty="0">
                <a:latin typeface="Angsana New" panose="02020603050405020304" pitchFamily="18" charset="-34"/>
                <a:cs typeface="Angsana New" panose="02020603050405020304" pitchFamily="18" charset="-34"/>
              </a:rPr>
              <a:t>5</a:t>
            </a:r>
            <a:r>
              <a:rPr lang="th-TH" sz="2400" dirty="0">
                <a:latin typeface="Angsana New" panose="02020603050405020304" pitchFamily="18" charset="-34"/>
                <a:cs typeface="Angsana New" panose="02020603050405020304" pitchFamily="18" charset="-34"/>
              </a:rPr>
              <a:t> คะแนน ตอบข้อ </a:t>
            </a: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ได้ </a:t>
            </a:r>
            <a:r>
              <a:rPr lang="en-US" sz="2400" dirty="0">
                <a:latin typeface="Angsana New" panose="02020603050405020304" pitchFamily="18" charset="-34"/>
                <a:cs typeface="Angsana New" panose="02020603050405020304" pitchFamily="18" charset="-34"/>
              </a:rPr>
              <a:t>4</a:t>
            </a:r>
            <a:r>
              <a:rPr lang="th-TH" sz="2400" dirty="0">
                <a:latin typeface="Angsana New" panose="02020603050405020304" pitchFamily="18" charset="-34"/>
                <a:cs typeface="Angsana New" panose="02020603050405020304" pitchFamily="18" charset="-34"/>
              </a:rPr>
              <a:t> คะแนน รวมคะแนนได้ </a:t>
            </a:r>
            <a:r>
              <a:rPr lang="en-US" sz="2400" dirty="0">
                <a:latin typeface="Angsana New" panose="02020603050405020304" pitchFamily="18" charset="-34"/>
                <a:cs typeface="Angsana New" panose="02020603050405020304" pitchFamily="18" charset="-34"/>
              </a:rPr>
              <a:t>9 </a:t>
            </a:r>
            <a:r>
              <a:rPr lang="th-TH" sz="2400" dirty="0">
                <a:latin typeface="Angsana New" panose="02020603050405020304" pitchFamily="18" charset="-34"/>
                <a:cs typeface="Angsana New" panose="02020603050405020304" pitchFamily="18" charset="-34"/>
              </a:rPr>
              <a:t>คะแนนเต็ม </a:t>
            </a:r>
            <a:r>
              <a:rPr lang="en-US" sz="2400" dirty="0">
                <a:latin typeface="Angsana New" panose="02020603050405020304" pitchFamily="18" charset="-34"/>
                <a:cs typeface="Angsana New" panose="02020603050405020304" pitchFamily="18" charset="-34"/>
              </a:rPr>
              <a:t>10</a:t>
            </a:r>
            <a:r>
              <a:rPr lang="th-TH" sz="2400" dirty="0">
                <a:latin typeface="Angsana New" panose="02020603050405020304" pitchFamily="18" charset="-34"/>
                <a:cs typeface="Angsana New" panose="02020603050405020304" pitchFamily="18" charset="-34"/>
              </a:rPr>
              <a:t> คะแนน หรืออาจใช้แบบวัดของลิเค</a:t>
            </a:r>
            <a:r>
              <a:rPr lang="th-TH" sz="2400" dirty="0" err="1">
                <a:latin typeface="Angsana New" panose="02020603050405020304" pitchFamily="18" charset="-34"/>
                <a:cs typeface="Angsana New" panose="02020603050405020304" pitchFamily="18" charset="-34"/>
              </a:rPr>
              <a:t>ิร์ต</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Likert Scale) </a:t>
            </a:r>
            <a:r>
              <a:rPr lang="th-TH" sz="2400" dirty="0">
                <a:latin typeface="Angsana New" panose="02020603050405020304" pitchFamily="18" charset="-34"/>
                <a:cs typeface="Angsana New" panose="02020603050405020304" pitchFamily="18" charset="-34"/>
              </a:rPr>
              <a:t>จาก </a:t>
            </a: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น้อยที่สุด ถึง </a:t>
            </a:r>
            <a:r>
              <a:rPr lang="en-US" sz="2400" dirty="0">
                <a:latin typeface="Angsana New" panose="02020603050405020304" pitchFamily="18" charset="-34"/>
                <a:cs typeface="Angsana New" panose="02020603050405020304" pitchFamily="18" charset="-34"/>
              </a:rPr>
              <a:t>5</a:t>
            </a:r>
            <a:r>
              <a:rPr lang="th-TH" sz="2400" dirty="0">
                <a:latin typeface="Angsana New" panose="02020603050405020304" pitchFamily="18" charset="-34"/>
                <a:cs typeface="Angsana New" panose="02020603050405020304" pitchFamily="18" charset="-34"/>
              </a:rPr>
              <a:t> มากที่สุด</a:t>
            </a:r>
          </a:p>
          <a:p>
            <a:pPr indent="400050">
              <a:buNone/>
            </a:pPr>
            <a:r>
              <a:rPr lang="en-US" sz="2400" dirty="0">
                <a:latin typeface="Angsana New" panose="02020603050405020304" pitchFamily="18" charset="-34"/>
                <a:cs typeface="Angsana New" panose="02020603050405020304" pitchFamily="18" charset="-34"/>
              </a:rPr>
              <a:t>5.3</a:t>
            </a:r>
            <a:r>
              <a:rPr lang="th-TH" sz="2400" dirty="0">
                <a:latin typeface="Angsana New" panose="02020603050405020304" pitchFamily="18" charset="-34"/>
                <a:cs typeface="Angsana New" panose="02020603050405020304" pitchFamily="18" charset="-34"/>
              </a:rPr>
              <a:t> ความชัดเจนในการแปลผล กล่าวคือ เครื่องมือวัดดังกล่าวสามารถแปลผลการวัดในสิ่งนั้นได้อย่างชัดเจน เช่น พนักงานที่ได้คะแนนด้านภาวะผู้นำสูง สามารถแปลผลได้ว่าพนักงานคนนั้นมีคุณสมบัติความเป็นผู้นำสูงกว่าพนักงานที่ได้คะแนนต่ำกว่า หรืออาจารย์ที่ได้คะแนนประเสินการสอนสูง แปลผลได้ว่าอาจารย์ท่านนั้นมีความสามารถในการสอนดีกว่างอาจารย์ที่ได้คะแนนต่ำกว่า</a:t>
            </a:r>
          </a:p>
          <a:p>
            <a:pPr indent="400050">
              <a:buNone/>
            </a:pPr>
            <a:r>
              <a:rPr lang="en-US" sz="2400" dirty="0">
                <a:latin typeface="Angsana New" panose="02020603050405020304" pitchFamily="18" charset="-34"/>
                <a:cs typeface="Angsana New" panose="02020603050405020304" pitchFamily="18" charset="-34"/>
              </a:rPr>
              <a:t>5.4</a:t>
            </a:r>
            <a:r>
              <a:rPr lang="th-TH" sz="2400" dirty="0">
                <a:latin typeface="Angsana New" panose="02020603050405020304" pitchFamily="18" charset="-34"/>
                <a:cs typeface="Angsana New" panose="02020603050405020304" pitchFamily="18" charset="-34"/>
              </a:rPr>
              <a:t> ความสะดวกในการใช้ </a:t>
            </a:r>
            <a:r>
              <a:rPr lang="en-US" sz="2400" dirty="0">
                <a:latin typeface="Angsana New" panose="02020603050405020304" pitchFamily="18" charset="-34"/>
                <a:cs typeface="Angsana New" panose="02020603050405020304" pitchFamily="18" charset="-34"/>
              </a:rPr>
              <a:t>(Usability)</a:t>
            </a:r>
            <a:r>
              <a:rPr lang="th-TH" sz="2400" dirty="0">
                <a:latin typeface="Angsana New" panose="02020603050405020304" pitchFamily="18" charset="-34"/>
                <a:cs typeface="Angsana New" panose="02020603050405020304" pitchFamily="18" charset="-34"/>
              </a:rPr>
              <a:t> เครื่องมือวิจัยมีความสะดวกในการนำไปใช้ในสถานการณ์ต่าง ๆ กล่าวคือ ใช้ง่าย ไม่ยุ่งยาก ประหยัดเวลา ประหยัดค่าใช้จ่าย ตรวจให้คะแนนง่าย รวดเร็ว และนำผลลัพธ์ที่ได้ไปใช้ได้สะดวก</a:t>
            </a:r>
            <a:endParaRPr lang="en-US"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5181946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B9A1F51-775F-465E-90FF-73525EDF6EAF}"/>
              </a:ext>
            </a:extLst>
          </p:cNvPr>
          <p:cNvSpPr>
            <a:spLocks noGrp="1"/>
          </p:cNvSpPr>
          <p:nvPr>
            <p:ph type="subTitle" idx="4"/>
          </p:nvPr>
        </p:nvSpPr>
        <p:spPr>
          <a:xfrm>
            <a:off x="101600" y="147782"/>
            <a:ext cx="11998036" cy="7012176"/>
          </a:xfrm>
        </p:spPr>
        <p:txBody>
          <a:bodyPr/>
          <a:lstStyle/>
          <a:p>
            <a:pPr marL="3657600" lvl="8" indent="0">
              <a:buNone/>
            </a:pPr>
            <a:r>
              <a:rPr kumimoji="0" lang="en-US" sz="4400" b="1" i="0" u="none" strike="noStrike" kern="1200" cap="none" spc="0" normalizeH="0" baseline="0" noProof="0" dirty="0">
                <a:ln>
                  <a:noFill/>
                </a:ln>
                <a:solidFill>
                  <a:prstClr val="black"/>
                </a:solidFill>
                <a:effectLst/>
                <a:uLnTx/>
                <a:uFillTx/>
                <a:latin typeface="DilleniaUPC" panose="02020603050405020304" pitchFamily="18" charset="-34"/>
                <a:ea typeface="+mj-ea"/>
                <a:cs typeface="DilleniaUPC" panose="02020603050405020304" pitchFamily="18" charset="-34"/>
              </a:rPr>
              <a:t>       </a:t>
            </a:r>
            <a:endParaRPr kumimoji="0" lang="th-TH" sz="4400" b="1" i="0" u="none" strike="noStrike" kern="1200" cap="none" spc="0" normalizeH="0" baseline="0" noProof="0" dirty="0">
              <a:ln>
                <a:noFill/>
              </a:ln>
              <a:solidFill>
                <a:prstClr val="black"/>
              </a:solidFill>
              <a:effectLst/>
              <a:uLnTx/>
              <a:uFillTx/>
              <a:latin typeface="DilleniaUPC" panose="02020603050405020304" pitchFamily="18" charset="-34"/>
              <a:ea typeface="+mj-ea"/>
              <a:cs typeface="DilleniaUPC" panose="02020603050405020304" pitchFamily="18" charset="-34"/>
            </a:endParaRPr>
          </a:p>
          <a:p>
            <a:pPr marL="0" indent="0" algn="ctr">
              <a:buNone/>
            </a:pPr>
            <a:r>
              <a:rPr lang="en-US" sz="4400" kern="1200" dirty="0">
                <a:solidFill>
                  <a:prstClr val="black"/>
                </a:solidFill>
                <a:latin typeface="DilleniaUPC" panose="02020603050405020304" pitchFamily="18" charset="-34"/>
                <a:ea typeface="+mj-ea"/>
                <a:cs typeface="DilleniaUPC" panose="02020603050405020304" pitchFamily="18" charset="-34"/>
              </a:rPr>
              <a:t>DAD 8102 Advanced Research Methodology and </a:t>
            </a:r>
            <a:endParaRPr lang="th-TH" sz="4400" kern="1200" dirty="0">
              <a:solidFill>
                <a:prstClr val="black"/>
              </a:solidFill>
              <a:latin typeface="DilleniaUPC" panose="02020603050405020304" pitchFamily="18" charset="-34"/>
              <a:ea typeface="+mj-ea"/>
              <a:cs typeface="DilleniaUPC" panose="02020603050405020304" pitchFamily="18" charset="-34"/>
            </a:endParaRPr>
          </a:p>
          <a:p>
            <a:pPr marL="0" indent="0" algn="ctr">
              <a:buNone/>
            </a:pPr>
            <a:r>
              <a:rPr lang="en-US" sz="4400" kern="1200" dirty="0">
                <a:solidFill>
                  <a:prstClr val="black"/>
                </a:solidFill>
                <a:latin typeface="DilleniaUPC" panose="02020603050405020304" pitchFamily="18" charset="-34"/>
                <a:ea typeface="+mj-ea"/>
                <a:cs typeface="DilleniaUPC" panose="02020603050405020304" pitchFamily="18" charset="-34"/>
              </a:rPr>
              <a:t>Research Design</a:t>
            </a:r>
            <a:r>
              <a:rPr lang="en-US" sz="4400" b="1" kern="1200" dirty="0">
                <a:solidFill>
                  <a:prstClr val="black"/>
                </a:solidFill>
                <a:latin typeface="DilleniaUPC" panose="02020603050405020304" pitchFamily="18" charset="-34"/>
                <a:ea typeface="+mj-ea"/>
                <a:cs typeface="DilleniaUPC" panose="02020603050405020304" pitchFamily="18" charset="-34"/>
              </a:rPr>
              <a:t>             </a:t>
            </a:r>
            <a:r>
              <a:rPr lang="th-TH" sz="4400" b="1" dirty="0">
                <a:solidFill>
                  <a:srgbClr val="FF0000"/>
                </a:solidFill>
                <a:latin typeface="DilleniaUPC" panose="02020603050405020304" pitchFamily="18" charset="-34"/>
                <a:ea typeface="+mj-ea"/>
                <a:cs typeface="DilleniaUPC" panose="02020603050405020304" pitchFamily="18" charset="-34"/>
              </a:rPr>
              <a:t>   </a:t>
            </a:r>
            <a:endParaRPr lang="en-US" sz="4400" b="1" dirty="0">
              <a:solidFill>
                <a:srgbClr val="FF0000"/>
              </a:solidFill>
              <a:latin typeface="DilleniaUPC" panose="02020603050405020304" pitchFamily="18" charset="-34"/>
              <a:ea typeface="+mj-ea"/>
              <a:cs typeface="DilleniaUPC" panose="02020603050405020304" pitchFamily="18" charset="-34"/>
            </a:endParaRPr>
          </a:p>
          <a:p>
            <a:pPr marL="0" indent="0" algn="ctr">
              <a:buNone/>
            </a:pPr>
            <a:r>
              <a:rPr kumimoji="0" lang="en-US" sz="4400" b="1" i="0" u="none" strike="noStrike" kern="1200" cap="none" spc="0" normalizeH="0" baseline="0" noProof="0" dirty="0">
                <a:ln>
                  <a:noFill/>
                </a:ln>
                <a:solidFill>
                  <a:srgbClr val="FF0000"/>
                </a:solidFill>
                <a:effectLst/>
                <a:uLnTx/>
                <a:uFillTx/>
                <a:latin typeface="TH SarabunPSK" panose="020B0500040200020003" pitchFamily="34" charset="-34"/>
                <a:ea typeface="+mj-ea"/>
                <a:cs typeface="TH SarabunPSK" panose="020B0500040200020003" pitchFamily="34" charset="-34"/>
              </a:rPr>
              <a:t>Literature Review and Research Tools</a:t>
            </a:r>
            <a:endParaRPr lang="th-TH" sz="4400" b="1" kern="1200" dirty="0">
              <a:solidFill>
                <a:srgbClr val="FF0000"/>
              </a:solidFill>
              <a:latin typeface="DilleniaUPC" panose="02020603050405020304" pitchFamily="18" charset="-34"/>
              <a:ea typeface="+mj-ea"/>
              <a:cs typeface="DilleniaUPC" panose="02020603050405020304" pitchFamily="18" charset="-34"/>
            </a:endParaRPr>
          </a:p>
          <a:p>
            <a:pPr marL="0" indent="0" algn="ctr">
              <a:buNone/>
            </a:pPr>
            <a:r>
              <a:rPr lang="en-US" sz="4400" b="1" dirty="0">
                <a:solidFill>
                  <a:srgbClr val="0066FF"/>
                </a:solidFill>
                <a:latin typeface="DilleniaUPC" panose="02020603050405020304" pitchFamily="18" charset="-34"/>
                <a:cs typeface="DilleniaUPC" panose="02020603050405020304" pitchFamily="18" charset="-34"/>
              </a:rPr>
              <a:t>Assistant Professor Dr. </a:t>
            </a:r>
            <a:r>
              <a:rPr lang="en-US" sz="4400" b="1" dirty="0" err="1">
                <a:solidFill>
                  <a:srgbClr val="0066FF"/>
                </a:solidFill>
                <a:latin typeface="DilleniaUPC" panose="02020603050405020304" pitchFamily="18" charset="-34"/>
                <a:cs typeface="DilleniaUPC" panose="02020603050405020304" pitchFamily="18" charset="-34"/>
              </a:rPr>
              <a:t>Suramon</a:t>
            </a:r>
            <a:r>
              <a:rPr lang="en-US" sz="4400" b="1" dirty="0">
                <a:solidFill>
                  <a:srgbClr val="0066FF"/>
                </a:solidFill>
                <a:latin typeface="DilleniaUPC" panose="02020603050405020304" pitchFamily="18" charset="-34"/>
                <a:cs typeface="DilleniaUPC" panose="02020603050405020304" pitchFamily="18" charset="-34"/>
              </a:rPr>
              <a:t> </a:t>
            </a:r>
            <a:r>
              <a:rPr lang="en-US" sz="4400" b="1" dirty="0" err="1">
                <a:solidFill>
                  <a:srgbClr val="0066FF"/>
                </a:solidFill>
                <a:latin typeface="DilleniaUPC" panose="02020603050405020304" pitchFamily="18" charset="-34"/>
                <a:cs typeface="DilleniaUPC" panose="02020603050405020304" pitchFamily="18" charset="-34"/>
              </a:rPr>
              <a:t>Chancharoen</a:t>
            </a:r>
            <a:r>
              <a:rPr lang="th-TH" sz="4400" b="1" dirty="0">
                <a:solidFill>
                  <a:srgbClr val="0066FF"/>
                </a:solidFill>
                <a:latin typeface="DilleniaUPC" panose="02020603050405020304" pitchFamily="18" charset="-34"/>
                <a:cs typeface="DilleniaUPC" panose="02020603050405020304" pitchFamily="18" charset="-34"/>
              </a:rPr>
              <a:t> </a:t>
            </a:r>
            <a:br>
              <a:rPr lang="en-US" sz="4000" b="1" dirty="0">
                <a:solidFill>
                  <a:srgbClr val="0066FF"/>
                </a:solidFill>
                <a:latin typeface="DilleniaUPC" panose="02020603050405020304" pitchFamily="18" charset="-34"/>
                <a:cs typeface="DilleniaUPC" panose="02020603050405020304" pitchFamily="18" charset="-34"/>
              </a:rPr>
            </a:br>
            <a:br>
              <a:rPr lang="en-US" sz="4000" b="1" dirty="0">
                <a:solidFill>
                  <a:srgbClr val="FFC000"/>
                </a:solidFill>
                <a:latin typeface="DilleniaUPC" panose="02020603050405020304" pitchFamily="18" charset="-34"/>
                <a:cs typeface="DilleniaUPC" panose="02020603050405020304" pitchFamily="18" charset="-34"/>
              </a:rPr>
            </a:br>
            <a:r>
              <a:rPr lang="en-US" sz="4400" b="1" dirty="0">
                <a:solidFill>
                  <a:srgbClr val="6600CC"/>
                </a:solidFill>
                <a:latin typeface="DilleniaUPC" panose="02020603050405020304" pitchFamily="18" charset="-34"/>
                <a:cs typeface="DilleniaUPC" panose="02020603050405020304" pitchFamily="18" charset="-34"/>
              </a:rPr>
              <a:t>Lecturer for the Doctor of Philosophy Program</a:t>
            </a:r>
            <a:br>
              <a:rPr lang="th-TH" sz="4400" b="1" dirty="0">
                <a:solidFill>
                  <a:srgbClr val="6600CC"/>
                </a:solidFill>
                <a:latin typeface="DilleniaUPC" panose="02020603050405020304" pitchFamily="18" charset="-34"/>
                <a:cs typeface="DilleniaUPC" panose="02020603050405020304" pitchFamily="18" charset="-34"/>
              </a:rPr>
            </a:br>
            <a:r>
              <a:rPr lang="en-US" sz="4400" b="1" dirty="0">
                <a:solidFill>
                  <a:srgbClr val="6600CC"/>
                </a:solidFill>
                <a:latin typeface="DilleniaUPC" panose="02020603050405020304" pitchFamily="18" charset="-34"/>
                <a:cs typeface="DilleniaUPC" panose="02020603050405020304" pitchFamily="18" charset="-34"/>
              </a:rPr>
              <a:t>Development Management</a:t>
            </a:r>
            <a:r>
              <a:rPr lang="en-US" sz="4400" dirty="0">
                <a:solidFill>
                  <a:srgbClr val="6600CC"/>
                </a:solidFill>
                <a:latin typeface="DilleniaUPC" panose="02020603050405020304" pitchFamily="18" charset="-34"/>
                <a:cs typeface="DilleniaUPC" panose="02020603050405020304" pitchFamily="18" charset="-34"/>
              </a:rPr>
              <a:t>,</a:t>
            </a:r>
            <a:r>
              <a:rPr lang="en-US" sz="4400" b="1" dirty="0">
                <a:solidFill>
                  <a:srgbClr val="6600CC"/>
                </a:solidFill>
                <a:latin typeface="DilleniaUPC" panose="02020603050405020304" pitchFamily="18" charset="-34"/>
                <a:cs typeface="DilleniaUPC" panose="02020603050405020304" pitchFamily="18" charset="-34"/>
              </a:rPr>
              <a:t> </a:t>
            </a:r>
            <a:r>
              <a:rPr lang="en-US" sz="4400" b="1" dirty="0" err="1">
                <a:solidFill>
                  <a:srgbClr val="6600CC"/>
                </a:solidFill>
                <a:latin typeface="DilleniaUPC" panose="02020603050405020304" pitchFamily="18" charset="-34"/>
                <a:cs typeface="DilleniaUPC" panose="02020603050405020304" pitchFamily="18" charset="-34"/>
              </a:rPr>
              <a:t>Suan</a:t>
            </a:r>
            <a:r>
              <a:rPr lang="en-US" sz="4400" b="1" dirty="0">
                <a:solidFill>
                  <a:srgbClr val="6600CC"/>
                </a:solidFill>
                <a:latin typeface="DilleniaUPC" panose="02020603050405020304" pitchFamily="18" charset="-34"/>
                <a:cs typeface="DilleniaUPC" panose="02020603050405020304" pitchFamily="18" charset="-34"/>
              </a:rPr>
              <a:t> </a:t>
            </a:r>
            <a:r>
              <a:rPr lang="en-US" sz="4400" b="1" dirty="0" err="1">
                <a:solidFill>
                  <a:srgbClr val="6600CC"/>
                </a:solidFill>
                <a:latin typeface="DilleniaUPC" panose="02020603050405020304" pitchFamily="18" charset="-34"/>
                <a:cs typeface="DilleniaUPC" panose="02020603050405020304" pitchFamily="18" charset="-34"/>
              </a:rPr>
              <a:t>Sunandha</a:t>
            </a:r>
            <a:r>
              <a:rPr lang="en-US" sz="4400" b="1" dirty="0">
                <a:solidFill>
                  <a:srgbClr val="6600CC"/>
                </a:solidFill>
                <a:latin typeface="DilleniaUPC" panose="02020603050405020304" pitchFamily="18" charset="-34"/>
                <a:cs typeface="DilleniaUPC" panose="02020603050405020304" pitchFamily="18" charset="-34"/>
              </a:rPr>
              <a:t> Rajabhat University</a:t>
            </a:r>
            <a:r>
              <a:rPr lang="th-TH" sz="4200" b="1" dirty="0">
                <a:solidFill>
                  <a:srgbClr val="6600CC"/>
                </a:solidFill>
                <a:latin typeface="DilleniaUPC" panose="02020603050405020304" pitchFamily="18" charset="-34"/>
                <a:cs typeface="DilleniaUPC" panose="02020603050405020304" pitchFamily="18" charset="-34"/>
              </a:rPr>
              <a:t> </a:t>
            </a:r>
          </a:p>
          <a:p>
            <a:pPr marL="0" indent="0" algn="ctr">
              <a:buNone/>
            </a:pPr>
            <a:r>
              <a:rPr lang="en-US" sz="4400" b="1" dirty="0">
                <a:solidFill>
                  <a:schemeClr val="tx1">
                    <a:lumMod val="95000"/>
                    <a:lumOff val="5000"/>
                  </a:schemeClr>
                </a:solidFill>
                <a:latin typeface="Angsana New" panose="02020603050405020304" pitchFamily="18" charset="-34"/>
                <a:cs typeface="Angsana New" panose="02020603050405020304" pitchFamily="18" charset="-34"/>
              </a:rPr>
              <a:t>27 August 2022 </a:t>
            </a:r>
            <a:r>
              <a:rPr lang="en-US" sz="4400" dirty="0">
                <a:solidFill>
                  <a:schemeClr val="tx1">
                    <a:lumMod val="95000"/>
                    <a:lumOff val="5000"/>
                  </a:schemeClr>
                </a:solidFill>
                <a:latin typeface="Angsana New" panose="02020603050405020304" pitchFamily="18" charset="-34"/>
                <a:cs typeface="Angsana New" panose="02020603050405020304" pitchFamily="18" charset="-34"/>
              </a:rPr>
              <a:t>(9.00-12.00)</a:t>
            </a:r>
            <a:r>
              <a:rPr lang="th-TH" sz="4000" b="1" dirty="0">
                <a:latin typeface="Angsana New" panose="02020603050405020304" pitchFamily="18" charset="-34"/>
                <a:cs typeface="Angsana New" panose="02020603050405020304" pitchFamily="18" charset="-34"/>
              </a:rPr>
              <a:t> </a:t>
            </a:r>
            <a:br>
              <a:rPr lang="en-US" sz="4000" b="1" dirty="0">
                <a:latin typeface="DilleniaUPC" panose="02020603050405020304" pitchFamily="18" charset="-34"/>
                <a:cs typeface="DilleniaUPC" panose="02020603050405020304" pitchFamily="18" charset="-34"/>
              </a:rPr>
            </a:br>
            <a:br>
              <a:rPr lang="th-TH" sz="4000" b="1" dirty="0">
                <a:solidFill>
                  <a:schemeClr val="tx1">
                    <a:lumMod val="95000"/>
                    <a:lumOff val="5000"/>
                  </a:schemeClr>
                </a:solidFill>
              </a:rPr>
            </a:br>
            <a:endParaRPr lang="en-US" dirty="0"/>
          </a:p>
        </p:txBody>
      </p:sp>
    </p:spTree>
    <p:extLst>
      <p:ext uri="{BB962C8B-B14F-4D97-AF65-F5344CB8AC3E}">
        <p14:creationId xmlns:p14="http://schemas.microsoft.com/office/powerpoint/2010/main" val="27307663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a:extLst>
              <a:ext uri="{FF2B5EF4-FFF2-40B4-BE49-F238E27FC236}">
                <a16:creationId xmlns:a16="http://schemas.microsoft.com/office/drawing/2014/main" id="{59852637-345F-4670-9399-64FD2A3DC3E5}"/>
              </a:ext>
            </a:extLst>
          </p:cNvPr>
          <p:cNvSpPr>
            <a:spLocks noGrp="1"/>
          </p:cNvSpPr>
          <p:nvPr>
            <p:ph type="ctrTitle"/>
          </p:nvPr>
        </p:nvSpPr>
        <p:spPr>
          <a:xfrm>
            <a:off x="1524000" y="1343080"/>
            <a:ext cx="9144000" cy="2387600"/>
          </a:xfrm>
        </p:spPr>
        <p:txBody>
          <a:bodyPr>
            <a:normAutofit/>
          </a:bodyPr>
          <a:lstStyle/>
          <a:p>
            <a:r>
              <a:rPr kumimoji="0" lang="en-US" sz="6000" b="1" i="0" u="none" strike="noStrike" kern="1200" cap="none" spc="0" normalizeH="0" baseline="0" noProof="0" dirty="0">
                <a:ln>
                  <a:noFill/>
                </a:ln>
                <a:solidFill>
                  <a:srgbClr val="FF0000"/>
                </a:solidFill>
                <a:effectLst/>
                <a:uLnTx/>
                <a:uFillTx/>
                <a:latin typeface="TH SarabunPSK" panose="020B0500040200020003" pitchFamily="34" charset="-34"/>
                <a:ea typeface="+mj-ea"/>
                <a:cs typeface="TH SarabunPSK" panose="020B0500040200020003" pitchFamily="34" charset="-34"/>
              </a:rPr>
              <a:t>Literature Review</a:t>
            </a:r>
            <a:endParaRPr lang="en-US"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7519438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3956AF0-790A-4730-B2C4-057440600509}"/>
              </a:ext>
            </a:extLst>
          </p:cNvPr>
          <p:cNvSpPr>
            <a:spLocks noGrp="1"/>
          </p:cNvSpPr>
          <p:nvPr>
            <p:ph type="title"/>
          </p:nvPr>
        </p:nvSpPr>
        <p:spPr/>
        <p:txBody>
          <a:bodyPr>
            <a:normAutofit/>
          </a:bodyPr>
          <a:lstStyle/>
          <a:p>
            <a:pPr algn="ctr"/>
            <a:r>
              <a:rPr lang="en-US" sz="3200" b="1" dirty="0">
                <a:latin typeface="Angsana New" panose="02020603050405020304" pitchFamily="18" charset="-34"/>
                <a:cs typeface="Angsana New" panose="02020603050405020304" pitchFamily="18" charset="-34"/>
              </a:rPr>
              <a:t>1</a:t>
            </a:r>
            <a:br>
              <a:rPr lang="th-TH" sz="3200" b="1" dirty="0">
                <a:latin typeface="Angsana New" panose="02020603050405020304" pitchFamily="18" charset="-34"/>
                <a:cs typeface="Angsana New" panose="02020603050405020304" pitchFamily="18" charset="-34"/>
              </a:rPr>
            </a:br>
            <a:r>
              <a:rPr lang="en-US" sz="3200" b="1" dirty="0">
                <a:latin typeface="Angsana New" panose="02020603050405020304" pitchFamily="18" charset="-34"/>
                <a:cs typeface="Angsana New" panose="02020603050405020304" pitchFamily="18" charset="-34"/>
              </a:rPr>
              <a:t>Definition and Meaning of Literature</a:t>
            </a:r>
          </a:p>
        </p:txBody>
      </p:sp>
      <p:sp>
        <p:nvSpPr>
          <p:cNvPr id="3" name="ตัวแทนเนื้อหา 2">
            <a:extLst>
              <a:ext uri="{FF2B5EF4-FFF2-40B4-BE49-F238E27FC236}">
                <a16:creationId xmlns:a16="http://schemas.microsoft.com/office/drawing/2014/main" id="{E1589726-FA16-45A7-A926-1BB52053ED3E}"/>
              </a:ext>
            </a:extLst>
          </p:cNvPr>
          <p:cNvSpPr>
            <a:spLocks noGrp="1"/>
          </p:cNvSpPr>
          <p:nvPr>
            <p:ph idx="1"/>
          </p:nvPr>
        </p:nvSpPr>
        <p:spPr>
          <a:xfrm>
            <a:off x="1426195" y="1951165"/>
            <a:ext cx="9703676" cy="2189327"/>
          </a:xfrm>
        </p:spPr>
        <p:txBody>
          <a:bodyPr>
            <a:normAutofit/>
          </a:bodyPr>
          <a:lstStyle/>
          <a:p>
            <a:pPr marL="0" indent="0">
              <a:buNone/>
            </a:pPr>
            <a:r>
              <a:rPr lang="en-US" b="1" dirty="0">
                <a:latin typeface="Angsana New" panose="02020603050405020304" pitchFamily="18" charset="-34"/>
                <a:cs typeface="Angsana New" panose="02020603050405020304" pitchFamily="18" charset="-34"/>
              </a:rPr>
              <a:t>Definition and Meaning of Literature </a:t>
            </a:r>
          </a:p>
          <a:p>
            <a:pPr marL="0" indent="115888">
              <a:buNone/>
            </a:pPr>
            <a:r>
              <a:rPr lang="en-US" dirty="0">
                <a:latin typeface="Angsana New" panose="02020603050405020304" pitchFamily="18" charset="-34"/>
                <a:cs typeface="Angsana New" panose="02020603050405020304" pitchFamily="18" charset="-34"/>
              </a:rPr>
              <a:t>“Literature Works” according to the 1982 Royal Institute dictionary explains that literature means books works, all types of theses. Expressed in the form of books, booklets, writings, publications, lectures, sermons, speeches, audio recordings and pictures, etc.  </a:t>
            </a:r>
          </a:p>
        </p:txBody>
      </p:sp>
    </p:spTree>
    <p:extLst>
      <p:ext uri="{BB962C8B-B14F-4D97-AF65-F5344CB8AC3E}">
        <p14:creationId xmlns:p14="http://schemas.microsoft.com/office/powerpoint/2010/main" val="23457511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D9715D02-5DA8-422B-A627-BADFD5888F4F}"/>
              </a:ext>
            </a:extLst>
          </p:cNvPr>
          <p:cNvSpPr>
            <a:spLocks noGrp="1"/>
          </p:cNvSpPr>
          <p:nvPr>
            <p:ph idx="1"/>
          </p:nvPr>
        </p:nvSpPr>
        <p:spPr>
          <a:xfrm>
            <a:off x="687447" y="1545020"/>
            <a:ext cx="11125861" cy="5103541"/>
          </a:xfrm>
        </p:spPr>
        <p:txBody>
          <a:bodyPr>
            <a:normAutofit fontScale="92500" lnSpcReduction="10000"/>
          </a:bodyPr>
          <a:lstStyle/>
          <a:p>
            <a:pPr marL="0" indent="282575">
              <a:buNone/>
            </a:pPr>
            <a:r>
              <a:rPr lang="en-US" dirty="0">
                <a:latin typeface="Angsana New" panose="02020603050405020304" pitchFamily="18" charset="-34"/>
                <a:cs typeface="Angsana New" panose="02020603050405020304" pitchFamily="18" charset="-34"/>
              </a:rPr>
              <a:t>Literature Review means studying, examining theories, reviewing documents and related research </a:t>
            </a:r>
            <a:r>
              <a:rPr lang="th-TH" dirty="0">
                <a:latin typeface="Angsana New" panose="02020603050405020304" pitchFamily="18" charset="-34"/>
                <a:cs typeface="Angsana New" panose="02020603050405020304" pitchFamily="18" charset="-34"/>
              </a:rPr>
              <a:t>(</a:t>
            </a:r>
            <a:r>
              <a:rPr lang="en-US" dirty="0">
                <a:latin typeface="Angsana New" panose="02020603050405020304" pitchFamily="18" charset="-34"/>
                <a:cs typeface="Angsana New" panose="02020603050405020304" pitchFamily="18" charset="-34"/>
              </a:rPr>
              <a:t>Related Literature) to the problem that needs to be studied to be analyzed to see an overview of the research for the following purposes.</a:t>
            </a:r>
            <a:endParaRPr lang="th-TH" dirty="0">
              <a:latin typeface="Angsana New" panose="02020603050405020304" pitchFamily="18" charset="-34"/>
              <a:cs typeface="Angsana New" panose="02020603050405020304" pitchFamily="18" charset="-34"/>
            </a:endParaRPr>
          </a:p>
          <a:p>
            <a:pPr marL="0" indent="282575">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Clarify research issues information from literature reviews will help research assess the feasibility of conducting such research based on their analysis of literature and past research. </a:t>
            </a:r>
            <a:endParaRPr lang="th-TH" dirty="0">
              <a:latin typeface="Angsana New" panose="02020603050405020304" pitchFamily="18" charset="-34"/>
              <a:cs typeface="Angsana New" panose="02020603050405020304" pitchFamily="18" charset="-34"/>
            </a:endParaRPr>
          </a:p>
          <a:p>
            <a:pPr marL="0" indent="282575">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Able to plan research operations clearly and accurately; review literature related to research; make the researcher aware of the philosophy behind the theory and research, variables related to the issues. These data can be used to define relevant variables to link with the issues to be studied conceptual framework and the format of the measurement method as well as method for collecting data to draw conclusions of the research correctly.</a:t>
            </a:r>
            <a:endParaRPr lang="th-TH" dirty="0">
              <a:latin typeface="Angsana New" panose="02020603050405020304" pitchFamily="18" charset="-34"/>
              <a:cs typeface="Angsana New" panose="02020603050405020304" pitchFamily="18" charset="-34"/>
            </a:endParaRPr>
          </a:p>
          <a:p>
            <a:pPr marL="0" indent="233363">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To help clearly discuss the results of the research for this reason, the researcher must review the literature to search for information where information can be in the form of a thesis development research data from the National Statistical Office academic articles, or newspapers, etc. </a:t>
            </a:r>
            <a:endParaRPr lang="th-TH" dirty="0">
              <a:latin typeface="Angsana New" panose="02020603050405020304" pitchFamily="18" charset="-34"/>
              <a:cs typeface="Angsana New" panose="02020603050405020304" pitchFamily="18" charset="-34"/>
            </a:endParaRPr>
          </a:p>
          <a:p>
            <a:pPr marL="0" indent="233363">
              <a:buNone/>
            </a:pPr>
            <a:r>
              <a:rPr lang="en-US" dirty="0">
                <a:latin typeface="Angsana New" panose="02020603050405020304" pitchFamily="18" charset="-34"/>
                <a:cs typeface="Angsana New" panose="02020603050405020304" pitchFamily="18" charset="-34"/>
              </a:rPr>
              <a:t>4.</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Academic progress literature review let the researcher know that the problem is that is a researcher. What type of research do you do? In what aspect to prevent duplicate research .</a:t>
            </a:r>
          </a:p>
        </p:txBody>
      </p:sp>
      <p:sp>
        <p:nvSpPr>
          <p:cNvPr id="4" name="ชื่อเรื่อง 1">
            <a:extLst>
              <a:ext uri="{FF2B5EF4-FFF2-40B4-BE49-F238E27FC236}">
                <a16:creationId xmlns:a16="http://schemas.microsoft.com/office/drawing/2014/main" id="{F3A9595E-1F6B-48CC-990F-4E731F15C51F}"/>
              </a:ext>
            </a:extLst>
          </p:cNvPr>
          <p:cNvSpPr>
            <a:spLocks noGrp="1"/>
          </p:cNvSpPr>
          <p:nvPr>
            <p:ph type="title"/>
          </p:nvPr>
        </p:nvSpPr>
        <p:spPr>
          <a:xfrm>
            <a:off x="284450" y="209438"/>
            <a:ext cx="11676322" cy="1335583"/>
          </a:xfrm>
        </p:spPr>
        <p:txBody>
          <a:bodyPr>
            <a:normAutofit/>
          </a:bodyPr>
          <a:lstStyle/>
          <a:p>
            <a:pPr marL="0" indent="0" algn="ctr">
              <a:buNone/>
            </a:pPr>
            <a:r>
              <a:rPr lang="en-US" sz="3200" b="1" dirty="0">
                <a:latin typeface="Angsana New" panose="02020603050405020304" pitchFamily="18" charset="-34"/>
                <a:cs typeface="Angsana New" panose="02020603050405020304" pitchFamily="18" charset="-34"/>
              </a:rPr>
              <a:t>2</a:t>
            </a:r>
            <a:r>
              <a:rPr lang="th-TH" sz="3200" b="1" dirty="0">
                <a:latin typeface="Angsana New" panose="02020603050405020304" pitchFamily="18" charset="-34"/>
                <a:cs typeface="Angsana New" panose="02020603050405020304" pitchFamily="18" charset="-34"/>
              </a:rPr>
              <a:t> </a:t>
            </a:r>
            <a:br>
              <a:rPr lang="en-US" sz="3200" b="1" dirty="0">
                <a:latin typeface="Angsana New" panose="02020603050405020304" pitchFamily="18" charset="-34"/>
                <a:cs typeface="Angsana New" panose="02020603050405020304" pitchFamily="18" charset="-34"/>
              </a:rPr>
            </a:br>
            <a:r>
              <a:rPr lang="en-US" sz="3200" b="1" dirty="0">
                <a:latin typeface="Angsana New" panose="02020603050405020304" pitchFamily="18" charset="-34"/>
                <a:cs typeface="Angsana New" panose="02020603050405020304" pitchFamily="18" charset="-34"/>
              </a:rPr>
              <a:t>Objectives of the literature review</a:t>
            </a:r>
            <a:endParaRPr lang="th-TH" sz="3200" b="1"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4243762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449122C9-A83A-4E46-83F4-A3EABBC76BA1}"/>
              </a:ext>
            </a:extLst>
          </p:cNvPr>
          <p:cNvSpPr>
            <a:spLocks noGrp="1"/>
          </p:cNvSpPr>
          <p:nvPr>
            <p:ph idx="1"/>
          </p:nvPr>
        </p:nvSpPr>
        <p:spPr>
          <a:xfrm>
            <a:off x="430924" y="1245476"/>
            <a:ext cx="11529848" cy="5376040"/>
          </a:xfrm>
        </p:spPr>
        <p:txBody>
          <a:bodyPr>
            <a:normAutofit/>
          </a:bodyPr>
          <a:lstStyle/>
          <a:p>
            <a:pPr marL="0" indent="0">
              <a:buNone/>
            </a:pPr>
            <a:r>
              <a:rPr lang="en-US" sz="2400" b="1" dirty="0">
                <a:latin typeface="Angsana New" panose="02020603050405020304" pitchFamily="18" charset="-34"/>
                <a:cs typeface="Angsana New" panose="02020603050405020304" pitchFamily="18" charset="-34"/>
              </a:rPr>
              <a:t>Relevant Literature Sources </a:t>
            </a:r>
          </a:p>
          <a:p>
            <a:pPr marL="0" indent="0">
              <a:buNone/>
            </a:pPr>
            <a:r>
              <a:rPr lang="th-TH" sz="2200" dirty="0">
                <a:latin typeface="Angsana New" panose="02020603050405020304" pitchFamily="18" charset="-34"/>
                <a:cs typeface="Angsana New" panose="02020603050405020304" pitchFamily="18" charset="-34"/>
              </a:rPr>
              <a:t>	</a:t>
            </a:r>
            <a:r>
              <a:rPr lang="en-US" sz="2200" dirty="0">
                <a:latin typeface="Angsana New" panose="02020603050405020304" pitchFamily="18" charset="-34"/>
                <a:cs typeface="Angsana New" panose="02020603050405020304" pitchFamily="18" charset="-34"/>
              </a:rPr>
              <a:t>Sources of information that can be used to discuss the results of the research. It mainly depends on the nature and type of research for example, the researcher wants to study the structure of the population in Thailand. Researchers can search for sources to support and discuss the results of the research from the following literary sources.</a:t>
            </a:r>
            <a:endParaRPr lang="th-TH" sz="2200" dirty="0">
              <a:latin typeface="Angsana New" panose="02020603050405020304" pitchFamily="18" charset="-34"/>
              <a:cs typeface="Angsana New" panose="02020603050405020304" pitchFamily="18" charset="-34"/>
            </a:endParaRPr>
          </a:p>
          <a:p>
            <a:r>
              <a:rPr lang="en-US" sz="2200" dirty="0">
                <a:latin typeface="Angsana New" panose="02020603050405020304" pitchFamily="18" charset="-34"/>
                <a:cs typeface="Angsana New" panose="02020603050405020304" pitchFamily="18" charset="-34"/>
              </a:rPr>
              <a:t>1.</a:t>
            </a:r>
            <a:r>
              <a:rPr lang="th-TH" sz="2200" dirty="0">
                <a:latin typeface="Angsana New" panose="02020603050405020304" pitchFamily="18" charset="-34"/>
                <a:cs typeface="Angsana New" panose="02020603050405020304" pitchFamily="18" charset="-34"/>
              </a:rPr>
              <a:t> </a:t>
            </a:r>
            <a:r>
              <a:rPr lang="en-US" sz="2200" dirty="0">
                <a:latin typeface="Angsana New" panose="02020603050405020304" pitchFamily="18" charset="-34"/>
                <a:cs typeface="Angsana New" panose="02020603050405020304" pitchFamily="18" charset="-34"/>
              </a:rPr>
              <a:t> Textbook</a:t>
            </a:r>
            <a:r>
              <a:rPr lang="th-TH" sz="2200" dirty="0">
                <a:latin typeface="Angsana New" panose="02020603050405020304" pitchFamily="18" charset="-34"/>
                <a:cs typeface="Angsana New" panose="02020603050405020304" pitchFamily="18" charset="-34"/>
              </a:rPr>
              <a:t> </a:t>
            </a:r>
            <a:r>
              <a:rPr lang="en-US" sz="2200" dirty="0">
                <a:latin typeface="Angsana New" panose="02020603050405020304" pitchFamily="18" charset="-34"/>
                <a:cs typeface="Angsana New" panose="02020603050405020304" pitchFamily="18" charset="-34"/>
              </a:rPr>
              <a:t>consists of concepts, theories and variables related to the  subject that the researcher wants to study.</a:t>
            </a:r>
            <a:endParaRPr lang="th-TH" sz="2200" dirty="0">
              <a:latin typeface="Angsana New" panose="02020603050405020304" pitchFamily="18" charset="-34"/>
              <a:cs typeface="Angsana New" panose="02020603050405020304" pitchFamily="18" charset="-34"/>
            </a:endParaRPr>
          </a:p>
          <a:p>
            <a:r>
              <a:rPr lang="en-US" sz="2200" dirty="0">
                <a:latin typeface="Angsana New" panose="02020603050405020304" pitchFamily="18" charset="-34"/>
                <a:cs typeface="Angsana New" panose="02020603050405020304" pitchFamily="18" charset="-34"/>
              </a:rPr>
              <a:t>2.</a:t>
            </a:r>
            <a:r>
              <a:rPr lang="th-TH" sz="2200" dirty="0">
                <a:latin typeface="Angsana New" panose="02020603050405020304" pitchFamily="18" charset="-34"/>
                <a:cs typeface="Angsana New" panose="02020603050405020304" pitchFamily="18" charset="-34"/>
              </a:rPr>
              <a:t> </a:t>
            </a:r>
            <a:r>
              <a:rPr lang="en-US" sz="2200" dirty="0">
                <a:latin typeface="Angsana New" panose="02020603050405020304" pitchFamily="18" charset="-34"/>
                <a:cs typeface="Angsana New" panose="02020603050405020304" pitchFamily="18" charset="-34"/>
              </a:rPr>
              <a:t>Academic Journal, Research Article published in academic journals both domestically and internationally. </a:t>
            </a:r>
            <a:endParaRPr lang="th-TH" sz="2200" dirty="0">
              <a:latin typeface="Angsana New" panose="02020603050405020304" pitchFamily="18" charset="-34"/>
              <a:cs typeface="Angsana New" panose="02020603050405020304" pitchFamily="18" charset="-34"/>
            </a:endParaRPr>
          </a:p>
          <a:p>
            <a:r>
              <a:rPr lang="en-US" sz="2200" dirty="0">
                <a:latin typeface="Angsana New" panose="02020603050405020304" pitchFamily="18" charset="-34"/>
                <a:cs typeface="Angsana New" panose="02020603050405020304" pitchFamily="18" charset="-34"/>
              </a:rPr>
              <a:t>3.</a:t>
            </a:r>
            <a:r>
              <a:rPr lang="th-TH" sz="2200" dirty="0">
                <a:latin typeface="Angsana New" panose="02020603050405020304" pitchFamily="18" charset="-34"/>
                <a:cs typeface="Angsana New" panose="02020603050405020304" pitchFamily="18" charset="-34"/>
              </a:rPr>
              <a:t> </a:t>
            </a:r>
            <a:r>
              <a:rPr lang="en-US" sz="2200" dirty="0">
                <a:latin typeface="Angsana New" panose="02020603050405020304" pitchFamily="18" charset="-34"/>
                <a:cs typeface="Angsana New" panose="02020603050405020304" pitchFamily="18" charset="-34"/>
              </a:rPr>
              <a:t>Thesis and Dissertation, researchers can build on their knowledge from the recommendations of past research.</a:t>
            </a:r>
            <a:r>
              <a:rPr lang="th-TH" sz="2200" dirty="0">
                <a:latin typeface="Angsana New" panose="02020603050405020304" pitchFamily="18" charset="-34"/>
                <a:cs typeface="Angsana New" panose="02020603050405020304" pitchFamily="18" charset="-34"/>
              </a:rPr>
              <a:t> </a:t>
            </a:r>
          </a:p>
          <a:p>
            <a:r>
              <a:rPr lang="en-US" sz="2200" dirty="0">
                <a:latin typeface="Angsana New" panose="02020603050405020304" pitchFamily="18" charset="-34"/>
                <a:cs typeface="Angsana New" panose="02020603050405020304" pitchFamily="18" charset="-34"/>
              </a:rPr>
              <a:t>4.</a:t>
            </a:r>
            <a:r>
              <a:rPr lang="th-TH" sz="2200" dirty="0">
                <a:latin typeface="Angsana New" panose="02020603050405020304" pitchFamily="18" charset="-34"/>
                <a:cs typeface="Angsana New" panose="02020603050405020304" pitchFamily="18" charset="-34"/>
              </a:rPr>
              <a:t> </a:t>
            </a:r>
            <a:r>
              <a:rPr lang="en-US" sz="2200" dirty="0">
                <a:latin typeface="Angsana New" panose="02020603050405020304" pitchFamily="18" charset="-34"/>
                <a:cs typeface="Angsana New" panose="02020603050405020304" pitchFamily="18" charset="-34"/>
              </a:rPr>
              <a:t>Research report from educational institutions and agencies. </a:t>
            </a:r>
            <a:endParaRPr lang="th-TH" sz="2200" dirty="0">
              <a:latin typeface="Angsana New" panose="02020603050405020304" pitchFamily="18" charset="-34"/>
              <a:cs typeface="Angsana New" panose="02020603050405020304" pitchFamily="18" charset="-34"/>
            </a:endParaRPr>
          </a:p>
          <a:p>
            <a:r>
              <a:rPr lang="en-US" sz="2200" dirty="0">
                <a:latin typeface="Angsana New" panose="02020603050405020304" pitchFamily="18" charset="-34"/>
                <a:cs typeface="Angsana New" panose="02020603050405020304" pitchFamily="18" charset="-34"/>
              </a:rPr>
              <a:t>5.</a:t>
            </a:r>
            <a:r>
              <a:rPr lang="th-TH" sz="2200" dirty="0">
                <a:latin typeface="Angsana New" panose="02020603050405020304" pitchFamily="18" charset="-34"/>
                <a:cs typeface="Angsana New" panose="02020603050405020304" pitchFamily="18" charset="-34"/>
              </a:rPr>
              <a:t> </a:t>
            </a:r>
            <a:r>
              <a:rPr lang="en-US" sz="2200" dirty="0">
                <a:latin typeface="Angsana New" panose="02020603050405020304" pitchFamily="18" charset="-34"/>
                <a:cs typeface="Angsana New" panose="02020603050405020304" pitchFamily="18" charset="-34"/>
              </a:rPr>
              <a:t>Information from government and private agencies. </a:t>
            </a:r>
          </a:p>
          <a:p>
            <a:r>
              <a:rPr lang="en-US" sz="2200" dirty="0">
                <a:latin typeface="Angsana New" panose="02020603050405020304" pitchFamily="18" charset="-34"/>
                <a:cs typeface="Angsana New" panose="02020603050405020304" pitchFamily="18" charset="-34"/>
              </a:rPr>
              <a:t>6. Newspaper, the weekly business newspaper provides up-to-date information, news is updated all the time, help researchers get up-to-date information.</a:t>
            </a:r>
          </a:p>
          <a:p>
            <a:r>
              <a:rPr lang="en-US" sz="2200" dirty="0">
                <a:latin typeface="Angsana New" panose="02020603050405020304" pitchFamily="18" charset="-34"/>
                <a:cs typeface="Angsana New" panose="02020603050405020304" pitchFamily="18" charset="-34"/>
              </a:rPr>
              <a:t>7. Entrepreneur association information obtained from various types of business associations. </a:t>
            </a:r>
            <a:endParaRPr lang="th-TH" sz="2200" dirty="0">
              <a:latin typeface="Angsana New" panose="02020603050405020304" pitchFamily="18" charset="-34"/>
              <a:cs typeface="Angsana New" panose="02020603050405020304" pitchFamily="18" charset="-34"/>
            </a:endParaRPr>
          </a:p>
          <a:p>
            <a:endParaRPr lang="en-US" sz="2200" dirty="0">
              <a:latin typeface="Angsana New" panose="02020603050405020304" pitchFamily="18" charset="-34"/>
              <a:cs typeface="Angsana New" panose="02020603050405020304" pitchFamily="18" charset="-34"/>
            </a:endParaRPr>
          </a:p>
        </p:txBody>
      </p:sp>
      <p:sp>
        <p:nvSpPr>
          <p:cNvPr id="4" name="ชื่อเรื่อง 1">
            <a:extLst>
              <a:ext uri="{FF2B5EF4-FFF2-40B4-BE49-F238E27FC236}">
                <a16:creationId xmlns:a16="http://schemas.microsoft.com/office/drawing/2014/main" id="{8E4EF6D5-7EBF-4844-9EAC-9A24E11B4691}"/>
              </a:ext>
            </a:extLst>
          </p:cNvPr>
          <p:cNvSpPr>
            <a:spLocks noGrp="1"/>
          </p:cNvSpPr>
          <p:nvPr>
            <p:ph type="title"/>
          </p:nvPr>
        </p:nvSpPr>
        <p:spPr>
          <a:xfrm>
            <a:off x="604680" y="156203"/>
            <a:ext cx="10982639" cy="1099785"/>
          </a:xfrm>
        </p:spPr>
        <p:txBody>
          <a:bodyPr>
            <a:normAutofit/>
          </a:bodyPr>
          <a:lstStyle/>
          <a:p>
            <a:pPr marL="0" indent="0" algn="ctr">
              <a:buNone/>
            </a:pPr>
            <a:r>
              <a:rPr lang="en-US" sz="3200" b="1" dirty="0">
                <a:latin typeface="Angsana New" panose="02020603050405020304" pitchFamily="18" charset="-34"/>
                <a:cs typeface="Angsana New" panose="02020603050405020304" pitchFamily="18" charset="-34"/>
              </a:rPr>
              <a:t>3</a:t>
            </a:r>
            <a:r>
              <a:rPr lang="th-TH" sz="3200" b="1" dirty="0">
                <a:latin typeface="Angsana New" panose="02020603050405020304" pitchFamily="18" charset="-34"/>
                <a:cs typeface="Angsana New" panose="02020603050405020304" pitchFamily="18" charset="-34"/>
              </a:rPr>
              <a:t> </a:t>
            </a:r>
            <a:br>
              <a:rPr lang="en-US" sz="3200" b="1" dirty="0">
                <a:latin typeface="Angsana New" panose="02020603050405020304" pitchFamily="18" charset="-34"/>
                <a:cs typeface="Angsana New" panose="02020603050405020304" pitchFamily="18" charset="-34"/>
              </a:rPr>
            </a:br>
            <a:r>
              <a:rPr lang="en-US" sz="3200" b="1" dirty="0">
                <a:latin typeface="Angsana New" panose="02020603050405020304" pitchFamily="18" charset="-34"/>
                <a:cs typeface="Angsana New" panose="02020603050405020304" pitchFamily="18" charset="-34"/>
              </a:rPr>
              <a:t>Relevant Literature Sources</a:t>
            </a:r>
            <a:endParaRPr lang="th-TH" sz="3200" b="1"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3944826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560A7F07-94C2-4750-A14D-92C94DA0209A}"/>
              </a:ext>
            </a:extLst>
          </p:cNvPr>
          <p:cNvSpPr>
            <a:spLocks noGrp="1"/>
          </p:cNvSpPr>
          <p:nvPr>
            <p:ph idx="1"/>
          </p:nvPr>
        </p:nvSpPr>
        <p:spPr>
          <a:xfrm>
            <a:off x="609600" y="1380714"/>
            <a:ext cx="11339991" cy="5089802"/>
          </a:xfrm>
        </p:spPr>
        <p:txBody>
          <a:bodyPr>
            <a:normAutofit/>
          </a:bodyPr>
          <a:lstStyle/>
          <a:p>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Specify the topic, considered from the relevant content as new knowledge and interest to society.   </a:t>
            </a:r>
            <a:endParaRPr lang="th-TH" sz="2400" dirty="0">
              <a:latin typeface="Angsana New" panose="02020603050405020304" pitchFamily="18" charset="-34"/>
              <a:cs typeface="Angsana New" panose="02020603050405020304" pitchFamily="18" charset="-34"/>
            </a:endParaRPr>
          </a:p>
          <a:p>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Determine of Relevant Literature</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 consider the content related to the topic which you want to study from the keywords of the topic.</a:t>
            </a:r>
            <a:r>
              <a:rPr lang="th-TH" sz="2400" dirty="0">
                <a:latin typeface="Angsana New" panose="02020603050405020304" pitchFamily="18" charset="-34"/>
                <a:cs typeface="Angsana New" panose="02020603050405020304" pitchFamily="18" charset="-34"/>
              </a:rPr>
              <a:t> </a:t>
            </a:r>
          </a:p>
          <a:p>
            <a:pPr marL="0" indent="457200">
              <a:buNone/>
            </a:pPr>
            <a:r>
              <a:rPr lang="en-US" sz="2400" dirty="0">
                <a:latin typeface="Angsana New" panose="02020603050405020304" pitchFamily="18" charset="-34"/>
                <a:cs typeface="Angsana New" panose="02020603050405020304" pitchFamily="18" charset="-34"/>
              </a:rPr>
              <a:t>Example:  Master of Business Administration Development of Private Higher Education Institutions to Support the Opening of the ASEAN Free Trade Area.</a:t>
            </a:r>
            <a:endParaRPr lang="th-TH" sz="2400" dirty="0">
              <a:latin typeface="Angsana New" panose="02020603050405020304" pitchFamily="18" charset="-34"/>
              <a:cs typeface="Angsana New" panose="02020603050405020304" pitchFamily="18" charset="-34"/>
            </a:endParaRPr>
          </a:p>
          <a:p>
            <a:pPr marL="0" indent="398463">
              <a:buNone/>
            </a:pPr>
            <a:r>
              <a:rPr lang="en-US" sz="2400" dirty="0">
                <a:latin typeface="Angsana New" panose="02020603050405020304" pitchFamily="18" charset="-34"/>
                <a:cs typeface="Angsana New" panose="02020603050405020304" pitchFamily="18" charset="-34"/>
              </a:rPr>
              <a:t>Keywords:</a:t>
            </a:r>
            <a:endParaRPr lang="th-TH" sz="2400" dirty="0">
              <a:latin typeface="Angsana New" panose="02020603050405020304" pitchFamily="18" charset="-34"/>
              <a:cs typeface="Angsana New" panose="02020603050405020304" pitchFamily="18" charset="-34"/>
            </a:endParaRPr>
          </a:p>
          <a:p>
            <a:pPr marL="0" indent="400050">
              <a:buNone/>
            </a:pPr>
            <a:r>
              <a:rPr lang="th-TH" sz="2400" dirty="0">
                <a:latin typeface="Angsana New" panose="02020603050405020304" pitchFamily="18" charset="-34"/>
                <a:cs typeface="Angsana New" panose="02020603050405020304" pitchFamily="18" charset="-34"/>
              </a:rPr>
              <a:t>(</a:t>
            </a: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Master of Business Administration Development; MBAD</a:t>
            </a:r>
            <a:endParaRPr lang="th-TH" sz="2400" dirty="0">
              <a:latin typeface="Angsana New" panose="02020603050405020304" pitchFamily="18" charset="-34"/>
              <a:cs typeface="Angsana New" panose="02020603050405020304" pitchFamily="18" charset="-34"/>
            </a:endParaRPr>
          </a:p>
          <a:p>
            <a:pPr marL="0" indent="400050">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Private Higher Education Institutions of Thailand; HEIT</a:t>
            </a:r>
          </a:p>
          <a:p>
            <a:pPr marL="0" indent="400050">
              <a:buNone/>
            </a:pPr>
            <a:r>
              <a:rPr lang="en-US" sz="2400" dirty="0">
                <a:latin typeface="Angsana New" panose="02020603050405020304" pitchFamily="18" charset="-34"/>
                <a:cs typeface="Angsana New" panose="02020603050405020304" pitchFamily="18" charset="-34"/>
              </a:rPr>
              <a:t>(3) Asian Economic Community; AEC</a:t>
            </a:r>
            <a:endParaRPr lang="th-TH" sz="2400" dirty="0">
              <a:latin typeface="Angsana New" panose="02020603050405020304" pitchFamily="18" charset="-34"/>
              <a:cs typeface="Angsana New" panose="02020603050405020304" pitchFamily="18" charset="-34"/>
            </a:endParaRPr>
          </a:p>
        </p:txBody>
      </p:sp>
      <p:sp>
        <p:nvSpPr>
          <p:cNvPr id="4" name="ชื่อเรื่อง 1">
            <a:extLst>
              <a:ext uri="{FF2B5EF4-FFF2-40B4-BE49-F238E27FC236}">
                <a16:creationId xmlns:a16="http://schemas.microsoft.com/office/drawing/2014/main" id="{AB51005B-FB3C-436A-B81D-B6AA89EBD436}"/>
              </a:ext>
            </a:extLst>
          </p:cNvPr>
          <p:cNvSpPr>
            <a:spLocks noGrp="1"/>
          </p:cNvSpPr>
          <p:nvPr>
            <p:ph type="title"/>
          </p:nvPr>
        </p:nvSpPr>
        <p:spPr>
          <a:xfrm>
            <a:off x="252919" y="311285"/>
            <a:ext cx="11468911" cy="1020273"/>
          </a:xfrm>
        </p:spPr>
        <p:txBody>
          <a:bodyPr>
            <a:normAutofit/>
          </a:bodyPr>
          <a:lstStyle/>
          <a:p>
            <a:pPr marL="0" indent="0" algn="ctr">
              <a:buNone/>
            </a:pPr>
            <a:r>
              <a:rPr lang="en-US" sz="3200" b="1" dirty="0">
                <a:latin typeface="Angsana New" panose="02020603050405020304" pitchFamily="18" charset="-34"/>
                <a:cs typeface="Angsana New" panose="02020603050405020304" pitchFamily="18" charset="-34"/>
              </a:rPr>
              <a:t>4</a:t>
            </a:r>
            <a:r>
              <a:rPr lang="th-TH" sz="3200" b="1" dirty="0">
                <a:latin typeface="Angsana New" panose="02020603050405020304" pitchFamily="18" charset="-34"/>
                <a:cs typeface="Angsana New" panose="02020603050405020304" pitchFamily="18" charset="-34"/>
              </a:rPr>
              <a:t> </a:t>
            </a:r>
            <a:br>
              <a:rPr lang="en-US" sz="3200" b="1" dirty="0">
                <a:latin typeface="Angsana New" panose="02020603050405020304" pitchFamily="18" charset="-34"/>
                <a:cs typeface="Angsana New" panose="02020603050405020304" pitchFamily="18" charset="-34"/>
              </a:rPr>
            </a:br>
            <a:r>
              <a:rPr lang="en-US" sz="3200" b="1" dirty="0">
                <a:latin typeface="Angsana New" panose="02020603050405020304" pitchFamily="18" charset="-34"/>
                <a:cs typeface="Angsana New" panose="02020603050405020304" pitchFamily="18" charset="-34"/>
              </a:rPr>
              <a:t>Literature Review Process</a:t>
            </a:r>
            <a:endParaRPr lang="th-TH" sz="3200" b="1"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115031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2F0C2159-06B0-4110-8C62-1AA8CC5D8B41}"/>
              </a:ext>
            </a:extLst>
          </p:cNvPr>
          <p:cNvSpPr>
            <a:spLocks noGrp="1"/>
          </p:cNvSpPr>
          <p:nvPr>
            <p:ph idx="1"/>
          </p:nvPr>
        </p:nvSpPr>
        <p:spPr>
          <a:xfrm>
            <a:off x="965218" y="954372"/>
            <a:ext cx="10261563" cy="4949255"/>
          </a:xfrm>
        </p:spPr>
        <p:txBody>
          <a:bodyPr>
            <a:normAutofit/>
          </a:bodyPr>
          <a:lstStyle/>
          <a:p>
            <a:r>
              <a:rPr lang="en-US" sz="2800" dirty="0">
                <a:latin typeface="Angsana New" panose="02020603050405020304" pitchFamily="18" charset="-34"/>
                <a:cs typeface="Angsana New" panose="02020603050405020304" pitchFamily="18" charset="-34"/>
              </a:rPr>
              <a:t>Search for relevant information by topic, when specifying the keywords of the topic that you want to study clearly. </a:t>
            </a:r>
          </a:p>
          <a:p>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Consider the validity of data</a:t>
            </a:r>
            <a:r>
              <a:rPr lang="th-TH" dirty="0">
                <a:latin typeface="Angsana New" panose="02020603050405020304" pitchFamily="18" charset="-34"/>
                <a:cs typeface="Angsana New" panose="02020603050405020304" pitchFamily="18" charset="-34"/>
              </a:rPr>
              <a:t> </a:t>
            </a:r>
          </a:p>
          <a:p>
            <a:pPr marL="0" indent="461963">
              <a:buNone/>
            </a:pPr>
            <a:r>
              <a:rPr lang="en-US" dirty="0">
                <a:latin typeface="Angsana New" panose="02020603050405020304" pitchFamily="18" charset="-34"/>
                <a:cs typeface="Angsana New" panose="02020603050405020304" pitchFamily="18" charset="-34"/>
              </a:rPr>
              <a:t>(1) Author biography</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choose textbooks whose authors are professionally well-versed and accepted.</a:t>
            </a:r>
            <a:endParaRPr lang="th-TH" dirty="0">
              <a:latin typeface="Angsana New" panose="02020603050405020304" pitchFamily="18" charset="-34"/>
              <a:cs typeface="Angsana New" panose="02020603050405020304" pitchFamily="18" charset="-34"/>
            </a:endParaRPr>
          </a:p>
          <a:p>
            <a:pPr marL="0" indent="461963">
              <a:buNone/>
            </a:pPr>
            <a:r>
              <a:rPr lang="th-TH" dirty="0">
                <a:latin typeface="Angsana New" panose="02020603050405020304" pitchFamily="18" charset="-34"/>
                <a:cs typeface="Angsana New" panose="02020603050405020304" pitchFamily="18" charset="-34"/>
              </a:rPr>
              <a:t>(</a:t>
            </a: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Textbooks, academic journals, dictionaries must come from reliable publishers. There is an academic committee to review the accuracy of the content.</a:t>
            </a:r>
            <a:endParaRPr lang="th-TH" dirty="0">
              <a:latin typeface="Angsana New" panose="02020603050405020304" pitchFamily="18" charset="-34"/>
              <a:cs typeface="Angsana New" panose="02020603050405020304" pitchFamily="18" charset="-34"/>
            </a:endParaRPr>
          </a:p>
          <a:p>
            <a:pPr marL="0" indent="461963">
              <a:buNone/>
            </a:pPr>
            <a:r>
              <a:rPr lang="th-TH" dirty="0">
                <a:latin typeface="Angsana New" panose="02020603050405020304" pitchFamily="18" charset="-34"/>
                <a:cs typeface="Angsana New" panose="02020603050405020304" pitchFamily="18" charset="-34"/>
              </a:rPr>
              <a:t>(</a:t>
            </a: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Source of information expression of thoughts and attitudes through social networks,</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writing academic columns</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or writing articles to disseminate knowledge through blogs on the internet. </a:t>
            </a:r>
            <a:r>
              <a:rPr lang="en-US" altLang="en-US" dirty="0">
                <a:solidFill>
                  <a:srgbClr val="202124"/>
                </a:solidFill>
                <a:latin typeface="Angsana New" panose="02020603050405020304" pitchFamily="18" charset="-34"/>
                <a:cs typeface="Angsana New" panose="02020603050405020304" pitchFamily="18" charset="-34"/>
              </a:rPr>
              <a:t>The researcher must consider the source of the information to be reliable. Which agency collects and disseminates information</a:t>
            </a:r>
            <a:r>
              <a:rPr lang="en-US" altLang="en-US" sz="900" dirty="0">
                <a:latin typeface="Angsana New" panose="02020603050405020304" pitchFamily="18" charset="-34"/>
                <a:cs typeface="Angsana New" panose="02020603050405020304" pitchFamily="18" charset="-34"/>
              </a:rPr>
              <a:t> </a:t>
            </a:r>
            <a:endParaRPr lang="th-TH" b="1" dirty="0">
              <a:latin typeface="Angsana New" panose="02020603050405020304" pitchFamily="18" charset="-34"/>
              <a:cs typeface="Angsana New" panose="02020603050405020304" pitchFamily="18" charset="-34"/>
            </a:endParaRPr>
          </a:p>
          <a:p>
            <a:endParaRPr lang="en-US" dirty="0">
              <a:latin typeface="Angsana New" panose="02020603050405020304" pitchFamily="18" charset="-34"/>
              <a:cs typeface="Angsana New" panose="02020603050405020304" pitchFamily="18" charset="-34"/>
            </a:endParaRPr>
          </a:p>
        </p:txBody>
      </p:sp>
      <p:sp>
        <p:nvSpPr>
          <p:cNvPr id="2" name="Rectangle 1">
            <a:extLst>
              <a:ext uri="{FF2B5EF4-FFF2-40B4-BE49-F238E27FC236}">
                <a16:creationId xmlns:a16="http://schemas.microsoft.com/office/drawing/2014/main" id="{12F7EB89-9744-4D69-B744-C3ACE3E410C4}"/>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87277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1BAC0754-D267-4D85-AA32-C7B0F66579D9}"/>
              </a:ext>
            </a:extLst>
          </p:cNvPr>
          <p:cNvSpPr>
            <a:spLocks noGrp="1"/>
          </p:cNvSpPr>
          <p:nvPr>
            <p:ph idx="1"/>
          </p:nvPr>
        </p:nvSpPr>
        <p:spPr>
          <a:xfrm>
            <a:off x="676136" y="506918"/>
            <a:ext cx="10515600" cy="6203598"/>
          </a:xfrm>
        </p:spPr>
        <p:txBody>
          <a:bodyPr>
            <a:noAutofit/>
          </a:bodyPr>
          <a:lstStyle/>
          <a:p>
            <a:r>
              <a:rPr lang="en-US" sz="2000" dirty="0">
                <a:latin typeface="Angsana New" panose="02020603050405020304" pitchFamily="18" charset="-34"/>
                <a:cs typeface="Angsana New" panose="02020603050405020304" pitchFamily="18" charset="-34"/>
              </a:rPr>
              <a:t>4. Detailed recording of relevant information. There are criteria for recording information from literature as follows: </a:t>
            </a:r>
            <a:endParaRPr lang="th-TH" sz="2000" dirty="0">
              <a:latin typeface="Angsana New" panose="02020603050405020304" pitchFamily="18" charset="-34"/>
              <a:cs typeface="Angsana New" panose="02020603050405020304" pitchFamily="18" charset="-34"/>
            </a:endParaRPr>
          </a:p>
          <a:p>
            <a:pPr marL="0" indent="400050">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In the case of book literature details can be recorded as follows:</a:t>
            </a:r>
            <a:endParaRPr lang="th-TH" sz="2000" dirty="0">
              <a:latin typeface="Angsana New" panose="02020603050405020304" pitchFamily="18" charset="-34"/>
              <a:cs typeface="Angsana New" panose="02020603050405020304" pitchFamily="18" charset="-34"/>
            </a:endParaRPr>
          </a:p>
          <a:p>
            <a:pPr marL="182563" indent="447675">
              <a:buNone/>
            </a:pPr>
            <a:r>
              <a:rPr lang="en-US" sz="2000" dirty="0">
                <a:latin typeface="Angsana New" panose="02020603050405020304" pitchFamily="18" charset="-34"/>
                <a:cs typeface="Angsana New" panose="02020603050405020304" pitchFamily="18" charset="-34"/>
              </a:rPr>
              <a:t>(1.1) Author’s last name</a:t>
            </a:r>
            <a:endParaRPr lang="th-TH" sz="2000" dirty="0">
              <a:latin typeface="Angsana New" panose="02020603050405020304" pitchFamily="18" charset="-34"/>
              <a:cs typeface="Angsana New" panose="02020603050405020304" pitchFamily="18" charset="-34"/>
            </a:endParaRPr>
          </a:p>
          <a:p>
            <a:pPr marL="182563" indent="44767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1.2)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Name of book, journal, article.</a:t>
            </a:r>
            <a:endParaRPr lang="th-TH" sz="2000" dirty="0">
              <a:latin typeface="Angsana New" panose="02020603050405020304" pitchFamily="18" charset="-34"/>
              <a:cs typeface="Angsana New" panose="02020603050405020304" pitchFamily="18" charset="-34"/>
            </a:endParaRPr>
          </a:p>
          <a:p>
            <a:pPr marL="182563" indent="44767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1.3)</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Place of printing.</a:t>
            </a:r>
            <a:endParaRPr lang="th-TH" sz="2000" dirty="0">
              <a:latin typeface="Angsana New" panose="02020603050405020304" pitchFamily="18" charset="-34"/>
              <a:cs typeface="Angsana New" panose="02020603050405020304" pitchFamily="18" charset="-34"/>
            </a:endParaRPr>
          </a:p>
          <a:p>
            <a:pPr marL="182563" indent="44767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1.4)</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Year of publication, Volume No.</a:t>
            </a:r>
            <a:endParaRPr lang="th-TH" sz="2000" dirty="0">
              <a:latin typeface="Angsana New" panose="02020603050405020304" pitchFamily="18" charset="-34"/>
              <a:cs typeface="Angsana New" panose="02020603050405020304" pitchFamily="18" charset="-34"/>
            </a:endParaRPr>
          </a:p>
          <a:p>
            <a:pPr marL="182563" indent="44767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1.5) Book group number / place to find the book.</a:t>
            </a:r>
            <a:endParaRPr lang="th-TH" sz="2000" dirty="0">
              <a:latin typeface="Angsana New" panose="02020603050405020304" pitchFamily="18" charset="-34"/>
              <a:cs typeface="Angsana New" panose="02020603050405020304" pitchFamily="18" charset="-34"/>
            </a:endParaRPr>
          </a:p>
          <a:p>
            <a:pPr marL="174625" indent="22542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2) In the case of research literature details can be recorded as follows:</a:t>
            </a:r>
            <a:endParaRPr lang="th-TH" sz="2000" dirty="0">
              <a:latin typeface="Angsana New" panose="02020603050405020304" pitchFamily="18" charset="-34"/>
              <a:cs typeface="Angsana New" panose="02020603050405020304" pitchFamily="18" charset="-34"/>
            </a:endParaRPr>
          </a:p>
          <a:p>
            <a:pPr marL="182563" indent="44767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2.1)</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Research topic name.</a:t>
            </a:r>
            <a:endParaRPr lang="th-TH" sz="2000" dirty="0">
              <a:latin typeface="Angsana New" panose="02020603050405020304" pitchFamily="18" charset="-34"/>
              <a:cs typeface="Angsana New" panose="02020603050405020304" pitchFamily="18" charset="-34"/>
            </a:endParaRPr>
          </a:p>
          <a:p>
            <a:pPr marL="182563" indent="44767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2.2)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Objectives of the research.</a:t>
            </a:r>
            <a:endParaRPr lang="th-TH" sz="2000" dirty="0">
              <a:latin typeface="Angsana New" panose="02020603050405020304" pitchFamily="18" charset="-34"/>
              <a:cs typeface="Angsana New" panose="02020603050405020304" pitchFamily="18" charset="-34"/>
            </a:endParaRPr>
          </a:p>
          <a:p>
            <a:pPr marL="182563" indent="44767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2.3)</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Research assumptions.</a:t>
            </a:r>
            <a:endParaRPr lang="th-TH" sz="2000" dirty="0">
              <a:latin typeface="Angsana New" panose="02020603050405020304" pitchFamily="18" charset="-34"/>
              <a:cs typeface="Angsana New" panose="02020603050405020304" pitchFamily="18" charset="-34"/>
            </a:endParaRPr>
          </a:p>
          <a:p>
            <a:pPr marL="182563" indent="44767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2.4)</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Research methodology. </a:t>
            </a:r>
            <a:endParaRPr lang="th-TH" sz="2000" dirty="0">
              <a:latin typeface="Angsana New" panose="02020603050405020304" pitchFamily="18" charset="-34"/>
              <a:cs typeface="Angsana New" panose="02020603050405020304" pitchFamily="18" charset="-34"/>
            </a:endParaRPr>
          </a:p>
          <a:p>
            <a:pPr marL="182563" indent="44767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2.5)</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Research conclusion.</a:t>
            </a:r>
            <a:endParaRPr lang="th-TH" sz="2000" dirty="0">
              <a:latin typeface="Angsana New" panose="02020603050405020304" pitchFamily="18" charset="-34"/>
              <a:cs typeface="Angsana New" panose="02020603050405020304" pitchFamily="18" charset="-34"/>
            </a:endParaRPr>
          </a:p>
          <a:p>
            <a:pPr marL="182563" indent="44767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2.6)</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Reference record.</a:t>
            </a:r>
          </a:p>
        </p:txBody>
      </p:sp>
    </p:spTree>
    <p:extLst>
      <p:ext uri="{BB962C8B-B14F-4D97-AF65-F5344CB8AC3E}">
        <p14:creationId xmlns:p14="http://schemas.microsoft.com/office/powerpoint/2010/main" val="258412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2F0C2159-06B0-4110-8C62-1AA8CC5D8B41}"/>
              </a:ext>
            </a:extLst>
          </p:cNvPr>
          <p:cNvSpPr>
            <a:spLocks noGrp="1"/>
          </p:cNvSpPr>
          <p:nvPr>
            <p:ph idx="1"/>
          </p:nvPr>
        </p:nvSpPr>
        <p:spPr>
          <a:xfrm>
            <a:off x="965218" y="954372"/>
            <a:ext cx="10261563" cy="4949255"/>
          </a:xfrm>
        </p:spPr>
        <p:txBody>
          <a:bodyPr>
            <a:normAutofit fontScale="92500" lnSpcReduction="20000"/>
          </a:bodyPr>
          <a:lstStyle/>
          <a:p>
            <a:r>
              <a:rPr lang="th-TH" sz="2800" dirty="0">
                <a:latin typeface="Angsana New" panose="02020603050405020304" pitchFamily="18" charset="-34"/>
                <a:cs typeface="Angsana New" panose="02020603050405020304" pitchFamily="18" charset="-34"/>
              </a:rPr>
              <a:t>เมื่อกำหนดคำสำคัญของหัวข้อที่ต้องการศึกษาอย่างชัดเจนแล้ว ผู้วิจัยจะต้องทำการสืบค้นข้อมูลเกี่ยวข้องตามหัวข้อ ไม่ว่าจะเป็นงานวิจัยในอดีต บทสัมภาษณ์ผู้บริหารที่ได้จากวารสาร หนังสือพิมพ์ รวมถึงข้อมูลที่จัดทำโดยหน่วยงานของภาครัฐและเอกชน ที่เรียกว่า ขั้นตอนการทบทวนวรรณกรรมที่เกี่ยวข้อง</a:t>
            </a:r>
            <a:endParaRPr lang="en-US" sz="2800" dirty="0">
              <a:latin typeface="Angsana New" panose="02020603050405020304" pitchFamily="18" charset="-34"/>
              <a:cs typeface="Angsana New" panose="02020603050405020304" pitchFamily="18" charset="-34"/>
            </a:endParaRPr>
          </a:p>
          <a:p>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พิจารณาถึงความน่าเชื่อถือของข้อมูล (</a:t>
            </a:r>
            <a:r>
              <a:rPr lang="en-US" dirty="0">
                <a:latin typeface="Angsana New" panose="02020603050405020304" pitchFamily="18" charset="-34"/>
                <a:cs typeface="Angsana New" panose="02020603050405020304" pitchFamily="18" charset="-34"/>
              </a:rPr>
              <a:t>Validity of Data)</a:t>
            </a:r>
            <a:r>
              <a:rPr lang="th-TH" dirty="0">
                <a:latin typeface="Angsana New" panose="02020603050405020304" pitchFamily="18" charset="-34"/>
                <a:cs typeface="Angsana New" panose="02020603050405020304" pitchFamily="18" charset="-34"/>
              </a:rPr>
              <a:t> </a:t>
            </a:r>
          </a:p>
          <a:p>
            <a:pPr marL="0" indent="461963">
              <a:buNone/>
            </a:pPr>
            <a:r>
              <a:rPr lang="en-US" dirty="0">
                <a:latin typeface="Angsana New" panose="02020603050405020304" pitchFamily="18" charset="-34"/>
                <a:cs typeface="Angsana New" panose="02020603050405020304" pitchFamily="18" charset="-34"/>
              </a:rPr>
              <a:t>(1) </a:t>
            </a:r>
            <a:r>
              <a:rPr lang="th-TH" dirty="0">
                <a:latin typeface="Angsana New" panose="02020603050405020304" pitchFamily="18" charset="-34"/>
                <a:cs typeface="Angsana New" panose="02020603050405020304" pitchFamily="18" charset="-34"/>
              </a:rPr>
              <a:t>ประวัติผู้เขียน หรือผู้วิจัย ควรเลือกตำราที่ผู้เขียนมีความรอบรู้ในสายอาชีพและได้รับการยอมรับในแวดวงวิชาการของสาขานั้น ๆ </a:t>
            </a:r>
          </a:p>
          <a:p>
            <a:pPr marL="0" indent="461963">
              <a:buNone/>
            </a:pPr>
            <a:r>
              <a:rPr lang="th-TH" dirty="0">
                <a:latin typeface="Angsana New" panose="02020603050405020304" pitchFamily="18" charset="-34"/>
                <a:cs typeface="Angsana New" panose="02020603050405020304" pitchFamily="18" charset="-34"/>
              </a:rPr>
              <a:t>(</a:t>
            </a: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หนังสือตำรา วารสารวิชาการ พจนานุกรม จะต้องมาจากสำนักพิมพ์ที่เชื่อถือได้ มีคณะกรรมการวิชาการตรวจทานความถูกต้องของเนื้อหา</a:t>
            </a:r>
          </a:p>
          <a:p>
            <a:pPr marL="0" indent="461963">
              <a:buNone/>
            </a:pPr>
            <a:r>
              <a:rPr lang="th-TH" dirty="0">
                <a:latin typeface="Angsana New" panose="02020603050405020304" pitchFamily="18" charset="-34"/>
                <a:cs typeface="Angsana New" panose="02020603050405020304" pitchFamily="18" charset="-34"/>
              </a:rPr>
              <a:t>(</a:t>
            </a: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แหล่งที่มาของข้อมูล การแสดงออกทางความคิดและทัศนคติผ่านโซ</a:t>
            </a:r>
            <a:r>
              <a:rPr lang="th-TH" dirty="0" err="1">
                <a:latin typeface="Angsana New" panose="02020603050405020304" pitchFamily="18" charset="-34"/>
                <a:cs typeface="Angsana New" panose="02020603050405020304" pitchFamily="18" charset="-34"/>
              </a:rPr>
              <a:t>เชี</a:t>
            </a:r>
            <a:r>
              <a:rPr lang="th-TH" dirty="0">
                <a:latin typeface="Angsana New" panose="02020603050405020304" pitchFamily="18" charset="-34"/>
                <a:cs typeface="Angsana New" panose="02020603050405020304" pitchFamily="18" charset="-34"/>
              </a:rPr>
              <a:t>ยลเน็ต</a:t>
            </a:r>
            <a:r>
              <a:rPr lang="th-TH" dirty="0" err="1">
                <a:latin typeface="Angsana New" panose="02020603050405020304" pitchFamily="18" charset="-34"/>
                <a:cs typeface="Angsana New" panose="02020603050405020304" pitchFamily="18" charset="-34"/>
              </a:rPr>
              <a:t>เวิร์ก</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Social Network)</a:t>
            </a:r>
            <a:r>
              <a:rPr lang="th-TH" dirty="0">
                <a:latin typeface="Angsana New" panose="02020603050405020304" pitchFamily="18" charset="-34"/>
                <a:cs typeface="Angsana New" panose="02020603050405020304" pitchFamily="18" charset="-34"/>
              </a:rPr>
              <a:t> การเขียนคอลัมน์ด้านวิชาการ หรือการเขียนบทความเพื่อเผยแพร่ความรู้ผ่านบล็อก (</a:t>
            </a:r>
            <a:r>
              <a:rPr lang="en-US" dirty="0">
                <a:latin typeface="Angsana New" panose="02020603050405020304" pitchFamily="18" charset="-34"/>
                <a:cs typeface="Angsana New" panose="02020603050405020304" pitchFamily="18" charset="-34"/>
              </a:rPr>
              <a:t>Block)</a:t>
            </a:r>
            <a:r>
              <a:rPr lang="th-TH" dirty="0">
                <a:latin typeface="Angsana New" panose="02020603050405020304" pitchFamily="18" charset="-34"/>
                <a:cs typeface="Angsana New" panose="02020603050405020304" pitchFamily="18" charset="-34"/>
              </a:rPr>
              <a:t> ในอินเทอร์เน็ต การที่จะนำข้อมูลเหล่านี้มาอ้างอิงในงานวิจัย </a:t>
            </a:r>
            <a:r>
              <a:rPr lang="th-TH" b="1" dirty="0">
                <a:latin typeface="Angsana New" panose="02020603050405020304" pitchFamily="18" charset="-34"/>
                <a:cs typeface="Angsana New" panose="02020603050405020304" pitchFamily="18" charset="-34"/>
              </a:rPr>
              <a:t>ผู้วิจัยจะต้องพิจารณาถึงแหล่งที่มาของข้อมูลว่ามีความน่าเชื่อถือมากน้อยเพียงใด หน่วยงานใดเป็นผู้เก็บรวบรวมและเผยแพร่ข้อมูลดังกล่าว เช่น ข้อมูลการลงทุนจากต่างประเทศ จัดทำและเผยแพร่โดยสำนักงานส่งเสริมการลงทุนแห่งประเทศไทย สามารถนำมาใช้ในการอ้างอิงสมมติฐานและผลลัพธ์ของการวิจัยได้อย่างชัดเจน</a:t>
            </a:r>
          </a:p>
          <a:p>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2234695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F6BB444B-3FCF-4865-85B3-61E378432957}"/>
              </a:ext>
            </a:extLst>
          </p:cNvPr>
          <p:cNvSpPr>
            <a:spLocks noGrp="1"/>
          </p:cNvSpPr>
          <p:nvPr>
            <p:ph idx="1"/>
          </p:nvPr>
        </p:nvSpPr>
        <p:spPr>
          <a:xfrm>
            <a:off x="561976" y="1276944"/>
            <a:ext cx="11309124" cy="5363553"/>
          </a:xfrm>
        </p:spPr>
        <p:txBody>
          <a:bodyPr>
            <a:normAutofit/>
          </a:bodyPr>
          <a:lstStyle/>
          <a:p>
            <a:pPr marL="0" indent="0">
              <a:buNone/>
            </a:pPr>
            <a:r>
              <a:rPr lang="en-US" sz="2400" b="1" dirty="0">
                <a:latin typeface="Angsana New" panose="02020603050405020304" pitchFamily="18" charset="-34"/>
                <a:cs typeface="Angsana New" panose="02020603050405020304" pitchFamily="18" charset="-34"/>
              </a:rPr>
              <a:t>Presentation of literature</a:t>
            </a:r>
            <a:r>
              <a:rPr lang="th-TH" sz="2400" b="1" dirty="0">
                <a:latin typeface="Angsana New" panose="02020603050405020304" pitchFamily="18" charset="-34"/>
                <a:cs typeface="Angsana New" panose="02020603050405020304" pitchFamily="18" charset="-34"/>
              </a:rPr>
              <a:t> </a:t>
            </a:r>
            <a:r>
              <a:rPr lang="en-US" sz="2400" b="1" dirty="0">
                <a:latin typeface="Angsana New" panose="02020603050405020304" pitchFamily="18" charset="-34"/>
                <a:cs typeface="Angsana New" panose="02020603050405020304" pitchFamily="18" charset="-34"/>
              </a:rPr>
              <a:t>related to the research  as follows: </a:t>
            </a:r>
            <a:endParaRPr lang="th-TH" sz="2400" b="1" dirty="0">
              <a:latin typeface="Angsana New" panose="02020603050405020304" pitchFamily="18" charset="-34"/>
              <a:cs typeface="Angsana New" panose="02020603050405020304" pitchFamily="18" charset="-34"/>
            </a:endParaRPr>
          </a:p>
          <a:p>
            <a:pPr marL="0" indent="514350">
              <a:buNone/>
            </a:pP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Definitions or meanings of keywords that appear in the research topic, when the researcher has determined the topic of the research must provide the keyword of such topics for easy presentation search for relevant information as to who has given them the meaning? How do they mean the same or similar? </a:t>
            </a:r>
          </a:p>
          <a:p>
            <a:pPr marL="0" indent="514350">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What theories can explained and supported by the research? The research aims to confirm existing theories or to research for new theories, to confirm existing theories, what theory will the researcher use?  Or the introduction of many related theories to support if researchers want to find new theories must have master or research to support such ideas.</a:t>
            </a:r>
          </a:p>
          <a:p>
            <a:pPr marL="0" indent="514350">
              <a:buNone/>
            </a:pP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Conceptual framework and variables to be studied the researcher must present a research framework consisting of variables to be studies include which variables, how to study, who to study and when to study, along with formulating hypotheses</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of the research. </a:t>
            </a:r>
            <a:endParaRPr lang="th-TH" sz="2400" dirty="0">
              <a:latin typeface="Angsana New" panose="02020603050405020304" pitchFamily="18" charset="-34"/>
              <a:cs typeface="Angsana New" panose="02020603050405020304" pitchFamily="18" charset="-34"/>
            </a:endParaRPr>
          </a:p>
          <a:p>
            <a:pPr marL="0" indent="514350">
              <a:buNone/>
            </a:pPr>
            <a:r>
              <a:rPr lang="en-US" sz="2400" dirty="0">
                <a:latin typeface="Angsana New" panose="02020603050405020304" pitchFamily="18" charset="-34"/>
                <a:cs typeface="Angsana New" panose="02020603050405020304" pitchFamily="18" charset="-34"/>
              </a:rPr>
              <a:t>4.</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Review relevant research, the researcher must search for results of research that are similar to the research that they study. In order to know who has done such research in the past? </a:t>
            </a:r>
            <a:endParaRPr lang="th-TH" sz="2400" dirty="0">
              <a:latin typeface="Angsana New" panose="02020603050405020304" pitchFamily="18" charset="-34"/>
              <a:cs typeface="Angsana New" panose="02020603050405020304" pitchFamily="18" charset="-34"/>
            </a:endParaRPr>
          </a:p>
          <a:p>
            <a:pPr marL="0" indent="282575">
              <a:buNone/>
            </a:pPr>
            <a:endParaRPr lang="th-TH" sz="2400" dirty="0">
              <a:latin typeface="Angsana New" panose="02020603050405020304" pitchFamily="18" charset="-34"/>
              <a:cs typeface="Angsana New" panose="02020603050405020304" pitchFamily="18" charset="-34"/>
            </a:endParaRPr>
          </a:p>
          <a:p>
            <a:pPr marL="182563" indent="0">
              <a:buNone/>
            </a:pPr>
            <a:endParaRPr lang="en-US" sz="2400" dirty="0">
              <a:latin typeface="Angsana New" panose="02020603050405020304" pitchFamily="18" charset="-34"/>
              <a:cs typeface="Angsana New" panose="02020603050405020304" pitchFamily="18" charset="-34"/>
            </a:endParaRPr>
          </a:p>
          <a:p>
            <a:pPr marL="182563" indent="0">
              <a:buNone/>
            </a:pPr>
            <a:endParaRPr lang="en-US" sz="2400" dirty="0">
              <a:latin typeface="Angsana New" panose="02020603050405020304" pitchFamily="18" charset="-34"/>
              <a:cs typeface="Angsana New" panose="02020603050405020304" pitchFamily="18" charset="-34"/>
            </a:endParaRPr>
          </a:p>
        </p:txBody>
      </p:sp>
      <p:sp>
        <p:nvSpPr>
          <p:cNvPr id="4" name="ชื่อเรื่อง 1">
            <a:extLst>
              <a:ext uri="{FF2B5EF4-FFF2-40B4-BE49-F238E27FC236}">
                <a16:creationId xmlns:a16="http://schemas.microsoft.com/office/drawing/2014/main" id="{5EB0276B-5234-4C80-A7CD-6E029C8A30FE}"/>
              </a:ext>
            </a:extLst>
          </p:cNvPr>
          <p:cNvSpPr>
            <a:spLocks noGrp="1"/>
          </p:cNvSpPr>
          <p:nvPr>
            <p:ph type="title"/>
          </p:nvPr>
        </p:nvSpPr>
        <p:spPr>
          <a:xfrm>
            <a:off x="320901" y="95466"/>
            <a:ext cx="11550198" cy="946701"/>
          </a:xfrm>
        </p:spPr>
        <p:txBody>
          <a:bodyPr>
            <a:normAutofit fontScale="90000"/>
          </a:bodyPr>
          <a:lstStyle/>
          <a:p>
            <a:pPr marL="0" indent="0" algn="ctr">
              <a:buNone/>
            </a:pPr>
            <a:r>
              <a:rPr lang="en-US" sz="3200" b="1" dirty="0">
                <a:latin typeface="Angsana New" panose="02020603050405020304" pitchFamily="18" charset="-34"/>
                <a:cs typeface="Angsana New" panose="02020603050405020304" pitchFamily="18" charset="-34"/>
              </a:rPr>
              <a:t>5</a:t>
            </a:r>
            <a:r>
              <a:rPr lang="th-TH" sz="3200" b="1" dirty="0">
                <a:latin typeface="Angsana New" panose="02020603050405020304" pitchFamily="18" charset="-34"/>
                <a:cs typeface="Angsana New" panose="02020603050405020304" pitchFamily="18" charset="-34"/>
              </a:rPr>
              <a:t> </a:t>
            </a:r>
            <a:br>
              <a:rPr lang="en-US" sz="3200" b="1" dirty="0">
                <a:latin typeface="Angsana New" panose="02020603050405020304" pitchFamily="18" charset="-34"/>
                <a:cs typeface="Angsana New" panose="02020603050405020304" pitchFamily="18" charset="-34"/>
              </a:rPr>
            </a:br>
            <a:r>
              <a:rPr lang="en-US" sz="3200" b="1" dirty="0">
                <a:solidFill>
                  <a:srgbClr val="FF0000"/>
                </a:solidFill>
                <a:latin typeface="Angsana New" panose="02020603050405020304" pitchFamily="18" charset="-34"/>
                <a:cs typeface="Angsana New" panose="02020603050405020304" pitchFamily="18" charset="-34"/>
              </a:rPr>
              <a:t>Principles of Literary Presentation for Application in Research</a:t>
            </a:r>
            <a:endParaRPr lang="th-TH" sz="3200" b="1"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787694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FAEBF6FD-540D-45DD-ACE9-03D80D54BE56}"/>
              </a:ext>
            </a:extLst>
          </p:cNvPr>
          <p:cNvSpPr>
            <a:spLocks noGrp="1"/>
          </p:cNvSpPr>
          <p:nvPr>
            <p:ph idx="1"/>
          </p:nvPr>
        </p:nvSpPr>
        <p:spPr>
          <a:xfrm>
            <a:off x="599089" y="1089901"/>
            <a:ext cx="11403725" cy="4351338"/>
          </a:xfrm>
        </p:spPr>
        <p:txBody>
          <a:bodyPr>
            <a:normAutofit fontScale="92500" lnSpcReduction="20000"/>
          </a:bodyPr>
          <a:lstStyle/>
          <a:p>
            <a:pPr marL="0" indent="231775">
              <a:buNone/>
            </a:pPr>
            <a:r>
              <a:rPr lang="en-US" dirty="0">
                <a:latin typeface="Angsana New" panose="02020603050405020304" pitchFamily="18" charset="-34"/>
                <a:cs typeface="Angsana New" panose="02020603050405020304" pitchFamily="18" charset="-34"/>
              </a:rPr>
              <a:t>Example:  The Trends of Japanese Investment Inflows via International Joint Venture (IJV) Strategy</a:t>
            </a:r>
          </a:p>
          <a:p>
            <a:pPr marL="182563" indent="46038">
              <a:buNone/>
            </a:pPr>
            <a:r>
              <a:rPr lang="en-US" b="1" dirty="0">
                <a:latin typeface="Angsana New" panose="02020603050405020304" pitchFamily="18" charset="-34"/>
                <a:cs typeface="Angsana New" panose="02020603050405020304" pitchFamily="18" charset="-34"/>
              </a:rPr>
              <a:t>Keywords</a:t>
            </a:r>
            <a:r>
              <a:rPr lang="en-US" dirty="0">
                <a:latin typeface="Angsana New" panose="02020603050405020304" pitchFamily="18" charset="-34"/>
                <a:cs typeface="Angsana New" panose="02020603050405020304" pitchFamily="18" charset="-34"/>
              </a:rPr>
              <a:t>: Investment; Japan; Strategy; IJV</a:t>
            </a:r>
            <a:endParaRPr lang="th-TH" dirty="0">
              <a:latin typeface="Angsana New" panose="02020603050405020304" pitchFamily="18" charset="-34"/>
              <a:cs typeface="Angsana New" panose="02020603050405020304" pitchFamily="18" charset="-34"/>
            </a:endParaRPr>
          </a:p>
          <a:p>
            <a:pPr marL="0" indent="231775">
              <a:buNone/>
            </a:pPr>
            <a:r>
              <a:rPr lang="en-US" dirty="0">
                <a:latin typeface="Angsana New" panose="02020603050405020304" pitchFamily="18" charset="-34"/>
                <a:cs typeface="Angsana New" panose="02020603050405020304" pitchFamily="18" charset="-34"/>
              </a:rPr>
              <a:t>From the keywords the researcher must search for meaning or the definition of who has given the meaning? How does each of them mean the same or similar? For example:</a:t>
            </a:r>
          </a:p>
          <a:p>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International Joint Venture; IJV</a:t>
            </a:r>
          </a:p>
          <a:p>
            <a:pPr marL="0" indent="339725">
              <a:buNone/>
            </a:pPr>
            <a:r>
              <a:rPr lang="en-US" dirty="0">
                <a:latin typeface="Angsana New" panose="02020603050405020304" pitchFamily="18" charset="-34"/>
                <a:cs typeface="Angsana New" panose="02020603050405020304" pitchFamily="18" charset="-34"/>
              </a:rPr>
              <a:t>Schuler &amp; </a:t>
            </a:r>
            <a:r>
              <a:rPr lang="en-US" dirty="0" err="1">
                <a:latin typeface="Angsana New" panose="02020603050405020304" pitchFamily="18" charset="-34"/>
                <a:cs typeface="Angsana New" panose="02020603050405020304" pitchFamily="18" charset="-34"/>
              </a:rPr>
              <a:t>Tarique</a:t>
            </a:r>
            <a:r>
              <a:rPr lang="en-US" dirty="0">
                <a:latin typeface="Angsana New" panose="02020603050405020304" pitchFamily="18" charset="-34"/>
                <a:cs typeface="Angsana New" panose="02020603050405020304" pitchFamily="18" charset="-34"/>
              </a:rPr>
              <a:t> (2005)</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stated that an international joint venture is a company in which two or more companies are jointly managed and share resources, operate according to the objectives of the establishment.</a:t>
            </a:r>
            <a:endParaRPr lang="th-TH" dirty="0">
              <a:latin typeface="Angsana New" panose="02020603050405020304" pitchFamily="18" charset="-34"/>
              <a:cs typeface="Angsana New" panose="02020603050405020304" pitchFamily="18" charset="-34"/>
            </a:endParaRPr>
          </a:p>
          <a:p>
            <a:pPr marL="0" indent="339725">
              <a:buNone/>
            </a:pPr>
            <a:r>
              <a:rPr lang="en-US" dirty="0" err="1">
                <a:latin typeface="Angsana New" panose="02020603050405020304" pitchFamily="18" charset="-34"/>
                <a:cs typeface="Angsana New" panose="02020603050405020304" pitchFamily="18" charset="-34"/>
              </a:rPr>
              <a:t>Wadeecharoen</a:t>
            </a:r>
            <a:r>
              <a:rPr lang="en-US" dirty="0">
                <a:latin typeface="Angsana New" panose="02020603050405020304" pitchFamily="18" charset="-34"/>
                <a:cs typeface="Angsana New" panose="02020603050405020304" pitchFamily="18" charset="-34"/>
              </a:rPr>
              <a:t>, W., </a:t>
            </a:r>
            <a:r>
              <a:rPr lang="en-US" dirty="0" err="1">
                <a:latin typeface="Angsana New" panose="02020603050405020304" pitchFamily="18" charset="-34"/>
                <a:cs typeface="Angsana New" panose="02020603050405020304" pitchFamily="18" charset="-34"/>
              </a:rPr>
              <a:t>Kanjanavanichkul</a:t>
            </a:r>
            <a:r>
              <a:rPr lang="en-US" dirty="0">
                <a:latin typeface="Angsana New" panose="02020603050405020304" pitchFamily="18" charset="-34"/>
                <a:cs typeface="Angsana New" panose="02020603050405020304" pitchFamily="18" charset="-34"/>
              </a:rPr>
              <a:t>, A., </a:t>
            </a:r>
            <a:r>
              <a:rPr lang="en-US" dirty="0" err="1">
                <a:latin typeface="Angsana New" panose="02020603050405020304" pitchFamily="18" charset="-34"/>
                <a:cs typeface="Angsana New" panose="02020603050405020304" pitchFamily="18" charset="-34"/>
              </a:rPr>
              <a:t>Pattana</a:t>
            </a:r>
            <a:r>
              <a:rPr lang="en-US" dirty="0">
                <a:latin typeface="Angsana New" panose="02020603050405020304" pitchFamily="18" charset="-34"/>
                <a:cs typeface="Angsana New" panose="02020603050405020304" pitchFamily="18" charset="-34"/>
              </a:rPr>
              <a:t>, W. &amp; </a:t>
            </a:r>
            <a:r>
              <a:rPr lang="en-US" dirty="0" err="1">
                <a:latin typeface="Angsana New" panose="02020603050405020304" pitchFamily="18" charset="-34"/>
                <a:cs typeface="Angsana New" panose="02020603050405020304" pitchFamily="18" charset="-34"/>
              </a:rPr>
              <a:t>Teekasap</a:t>
            </a:r>
            <a:r>
              <a:rPr lang="en-US" dirty="0">
                <a:latin typeface="Angsana New" panose="02020603050405020304" pitchFamily="18" charset="-34"/>
                <a:cs typeface="Angsana New" panose="02020603050405020304" pitchFamily="18" charset="-34"/>
              </a:rPr>
              <a:t>, S. (2012) said that the strategy of international join ventures is that foreign companies come into join ventures with local companies by combining the resources and expertise of two or more companies to create a competitive advantage. </a:t>
            </a:r>
            <a:endParaRPr lang="th-TH" dirty="0">
              <a:latin typeface="Angsana New" panose="02020603050405020304" pitchFamily="18" charset="-34"/>
              <a:cs typeface="Angsana New" panose="02020603050405020304" pitchFamily="18" charset="-34"/>
            </a:endParaRPr>
          </a:p>
          <a:p>
            <a:pPr marL="0" indent="339725">
              <a:buNone/>
            </a:pPr>
            <a:r>
              <a:rPr lang="en-US" dirty="0">
                <a:latin typeface="Angsana New" panose="02020603050405020304" pitchFamily="18" charset="-34"/>
                <a:cs typeface="Angsana New" panose="02020603050405020304" pitchFamily="18" charset="-34"/>
              </a:rPr>
              <a:t>It can be seen that the definition and meaning of international joint </a:t>
            </a:r>
            <a:r>
              <a:rPr lang="th-TH" dirty="0">
                <a:latin typeface="Angsana New" panose="02020603050405020304" pitchFamily="18" charset="-34"/>
                <a:cs typeface="Angsana New" panose="02020603050405020304" pitchFamily="18" charset="-34"/>
              </a:rPr>
              <a:t>(</a:t>
            </a:r>
            <a:r>
              <a:rPr lang="en-US" dirty="0">
                <a:latin typeface="Angsana New" panose="02020603050405020304" pitchFamily="18" charset="-34"/>
                <a:cs typeface="Angsana New" panose="02020603050405020304" pitchFamily="18" charset="-34"/>
              </a:rPr>
              <a:t>International Joint Venture; IJV) according to the perspective.</a:t>
            </a:r>
            <a:endParaRPr lang="en-US" dirty="0"/>
          </a:p>
        </p:txBody>
      </p:sp>
    </p:spTree>
    <p:extLst>
      <p:ext uri="{BB962C8B-B14F-4D97-AF65-F5344CB8AC3E}">
        <p14:creationId xmlns:p14="http://schemas.microsoft.com/office/powerpoint/2010/main" val="24133610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AAEC9A32-41BF-4EC0-986D-FD0967BB0020}"/>
              </a:ext>
            </a:extLst>
          </p:cNvPr>
          <p:cNvSpPr>
            <a:spLocks noGrp="1"/>
          </p:cNvSpPr>
          <p:nvPr>
            <p:ph idx="1"/>
          </p:nvPr>
        </p:nvSpPr>
        <p:spPr>
          <a:xfrm>
            <a:off x="788277" y="781665"/>
            <a:ext cx="10914098" cy="5319819"/>
          </a:xfrm>
        </p:spPr>
        <p:txBody>
          <a:bodyPr>
            <a:normAutofit fontScale="85000" lnSpcReduction="20000"/>
          </a:bodyPr>
          <a:lstStyle/>
          <a:p>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Theories used to explain investment trends from Japan.</a:t>
            </a:r>
            <a:endParaRPr lang="th-TH" dirty="0">
              <a:latin typeface="Angsana New" panose="02020603050405020304" pitchFamily="18" charset="-34"/>
              <a:cs typeface="Angsana New" panose="02020603050405020304" pitchFamily="18" charset="-34"/>
            </a:endParaRPr>
          </a:p>
          <a:p>
            <a:pPr marL="0" indent="398463">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Foreign Direct Investment Theory (FDI);</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Foreign investment in the form of Multinational Enterprise, </a:t>
            </a:r>
            <a:r>
              <a:rPr lang="en-US" dirty="0">
                <a:solidFill>
                  <a:srgbClr val="0070C0"/>
                </a:solidFill>
                <a:latin typeface="Angsana New" panose="02020603050405020304" pitchFamily="18" charset="-34"/>
                <a:cs typeface="Angsana New" panose="02020603050405020304" pitchFamily="18" charset="-34"/>
              </a:rPr>
              <a:t>Merger</a:t>
            </a:r>
            <a:r>
              <a:rPr lang="th-TH" dirty="0">
                <a:solidFill>
                  <a:srgbClr val="0070C0"/>
                </a:solidFill>
                <a:latin typeface="Angsana New" panose="02020603050405020304" pitchFamily="18" charset="-34"/>
                <a:cs typeface="Angsana New" panose="02020603050405020304" pitchFamily="18" charset="-34"/>
              </a:rPr>
              <a:t> </a:t>
            </a:r>
            <a:r>
              <a:rPr lang="en-US" dirty="0">
                <a:solidFill>
                  <a:srgbClr val="0070C0"/>
                </a:solidFill>
                <a:latin typeface="Angsana New" panose="02020603050405020304" pitchFamily="18" charset="-34"/>
                <a:cs typeface="Angsana New" panose="02020603050405020304" pitchFamily="18" charset="-34"/>
              </a:rPr>
              <a:t>or an acquisition from a local company of the country in which it invests or it may be a joint venture between foreign company</a:t>
            </a:r>
            <a:r>
              <a:rPr lang="th-TH" dirty="0">
                <a:solidFill>
                  <a:srgbClr val="0070C0"/>
                </a:solidFill>
                <a:latin typeface="Angsana New" panose="02020603050405020304" pitchFamily="18" charset="-34"/>
                <a:cs typeface="Angsana New" panose="02020603050405020304" pitchFamily="18" charset="-34"/>
              </a:rPr>
              <a:t> (</a:t>
            </a:r>
            <a:r>
              <a:rPr lang="en-US" dirty="0">
                <a:solidFill>
                  <a:srgbClr val="0070C0"/>
                </a:solidFill>
                <a:latin typeface="Angsana New" panose="02020603050405020304" pitchFamily="18" charset="-34"/>
                <a:cs typeface="Angsana New" panose="02020603050405020304" pitchFamily="18" charset="-34"/>
              </a:rPr>
              <a:t>IJV)</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between local companies the main objective of foreign investment is to avoid import tax collected by the local government international shipping freight and other expenses that may occur during the transportation of goods.</a:t>
            </a:r>
            <a:r>
              <a:rPr lang="th-TH" dirty="0">
                <a:latin typeface="Angsana New" panose="02020603050405020304" pitchFamily="18" charset="-34"/>
                <a:cs typeface="Angsana New" panose="02020603050405020304" pitchFamily="18" charset="-34"/>
              </a:rPr>
              <a:t> </a:t>
            </a:r>
          </a:p>
          <a:p>
            <a:pPr marL="0" indent="398463">
              <a:buNone/>
            </a:pPr>
            <a:r>
              <a:rPr lang="th-TH" dirty="0">
                <a:latin typeface="Angsana New" panose="02020603050405020304" pitchFamily="18" charset="-34"/>
                <a:cs typeface="Angsana New" panose="02020603050405020304" pitchFamily="18" charset="-34"/>
              </a:rPr>
              <a:t>(</a:t>
            </a: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Competitive Advantage Theory; competitive advantage creation as international business operations may face various kinds of problems that arise during the operation. Whether it is a rising capital problem while the domestic demand for goods began to decline or new competitors added to the market for risk management. Many business are looking for investment opportunities in foreign markets. The factors that create business advantages in entering the global market are as follows:</a:t>
            </a:r>
            <a:endParaRPr lang="th-TH" dirty="0">
              <a:latin typeface="Angsana New" panose="02020603050405020304" pitchFamily="18" charset="-34"/>
              <a:cs typeface="Angsana New" panose="02020603050405020304" pitchFamily="18" charset="-34"/>
            </a:endParaRPr>
          </a:p>
          <a:p>
            <a:pPr marL="0" indent="631825">
              <a:buNone/>
            </a:pPr>
            <a:r>
              <a:rPr lang="th-TH" dirty="0">
                <a:latin typeface="Angsana New" panose="02020603050405020304" pitchFamily="18" charset="-34"/>
                <a:cs typeface="Angsana New" panose="02020603050405020304" pitchFamily="18" charset="-34"/>
              </a:rPr>
              <a:t>- </a:t>
            </a:r>
            <a:r>
              <a:rPr lang="en-US" dirty="0">
                <a:solidFill>
                  <a:srgbClr val="FF0000"/>
                </a:solidFill>
                <a:latin typeface="Angsana New" panose="02020603050405020304" pitchFamily="18" charset="-34"/>
                <a:cs typeface="Angsana New" panose="02020603050405020304" pitchFamily="18" charset="-34"/>
              </a:rPr>
              <a:t>Market Share</a:t>
            </a:r>
          </a:p>
          <a:p>
            <a:pPr marL="0" indent="631825">
              <a:buNone/>
            </a:pPr>
            <a:r>
              <a:rPr lang="th-TH" dirty="0">
                <a:solidFill>
                  <a:srgbClr val="FF0000"/>
                </a:solidFill>
                <a:latin typeface="Angsana New" panose="02020603050405020304" pitchFamily="18" charset="-34"/>
                <a:cs typeface="Angsana New" panose="02020603050405020304" pitchFamily="18" charset="-34"/>
              </a:rPr>
              <a:t>-</a:t>
            </a:r>
            <a:r>
              <a:rPr lang="en-US" dirty="0">
                <a:solidFill>
                  <a:srgbClr val="FF0000"/>
                </a:solidFill>
                <a:latin typeface="Angsana New" panose="02020603050405020304" pitchFamily="18" charset="-34"/>
                <a:cs typeface="Angsana New" panose="02020603050405020304" pitchFamily="18" charset="-34"/>
              </a:rPr>
              <a:t> Economies of Scale</a:t>
            </a:r>
            <a:endParaRPr lang="th-TH" dirty="0">
              <a:solidFill>
                <a:srgbClr val="FF0000"/>
              </a:solidFill>
              <a:latin typeface="Angsana New" panose="02020603050405020304" pitchFamily="18" charset="-34"/>
              <a:cs typeface="Angsana New" panose="02020603050405020304" pitchFamily="18" charset="-34"/>
            </a:endParaRPr>
          </a:p>
          <a:p>
            <a:pPr marL="0" indent="631825">
              <a:buNone/>
            </a:pPr>
            <a:r>
              <a:rPr lang="th-TH" dirty="0">
                <a:solidFill>
                  <a:srgbClr val="FF0000"/>
                </a:solidFill>
                <a:latin typeface="Angsana New" panose="02020603050405020304" pitchFamily="18" charset="-34"/>
                <a:cs typeface="Angsana New" panose="02020603050405020304" pitchFamily="18" charset="-34"/>
              </a:rPr>
              <a:t>- </a:t>
            </a:r>
            <a:r>
              <a:rPr lang="en-US" dirty="0">
                <a:solidFill>
                  <a:srgbClr val="FF0000"/>
                </a:solidFill>
                <a:latin typeface="Angsana New" panose="02020603050405020304" pitchFamily="18" charset="-34"/>
                <a:cs typeface="Angsana New" panose="02020603050405020304" pitchFamily="18" charset="-34"/>
              </a:rPr>
              <a:t>Profit Advantage</a:t>
            </a:r>
          </a:p>
          <a:p>
            <a:pPr marL="0" indent="631825">
              <a:buNone/>
            </a:pPr>
            <a:r>
              <a:rPr lang="en-US" dirty="0">
                <a:solidFill>
                  <a:srgbClr val="FF0000"/>
                </a:solidFill>
                <a:latin typeface="Angsana New" panose="02020603050405020304" pitchFamily="18" charset="-34"/>
                <a:cs typeface="Angsana New" panose="02020603050405020304" pitchFamily="18" charset="-34"/>
              </a:rPr>
              <a:t>-</a:t>
            </a:r>
            <a:r>
              <a:rPr lang="th-TH" dirty="0">
                <a:solidFill>
                  <a:srgbClr val="FF0000"/>
                </a:solidFill>
                <a:latin typeface="Angsana New" panose="02020603050405020304" pitchFamily="18" charset="-34"/>
                <a:cs typeface="Angsana New" panose="02020603050405020304" pitchFamily="18" charset="-34"/>
              </a:rPr>
              <a:t> </a:t>
            </a:r>
            <a:r>
              <a:rPr lang="en-US" dirty="0">
                <a:solidFill>
                  <a:srgbClr val="FF0000"/>
                </a:solidFill>
                <a:latin typeface="Angsana New" panose="02020603050405020304" pitchFamily="18" charset="-34"/>
                <a:cs typeface="Angsana New" panose="02020603050405020304" pitchFamily="18" charset="-34"/>
              </a:rPr>
              <a:t>Tax Advantage</a:t>
            </a:r>
            <a:endParaRPr lang="th-TH" dirty="0">
              <a:solidFill>
                <a:srgbClr val="FF0000"/>
              </a:solidFill>
              <a:latin typeface="Angsana New" panose="02020603050405020304" pitchFamily="18" charset="-34"/>
              <a:cs typeface="Angsana New" panose="02020603050405020304" pitchFamily="18" charset="-34"/>
            </a:endParaRPr>
          </a:p>
          <a:p>
            <a:pPr marL="0" indent="398463">
              <a:buNone/>
            </a:pPr>
            <a:r>
              <a:rPr lang="en-US" dirty="0">
                <a:latin typeface="Angsana New" panose="02020603050405020304" pitchFamily="18" charset="-34"/>
                <a:cs typeface="Angsana New" panose="02020603050405020304" pitchFamily="18" charset="-34"/>
              </a:rPr>
              <a:t>From both the aforementioned theories able to explain the phenomenon of Japanese investment in Thailand regarding behavior of direct capital flows. Especially the use of join venture strategies with Thai Companies to create a competitive advantage.</a:t>
            </a:r>
            <a:endParaRPr lang="th-TH" dirty="0">
              <a:latin typeface="Angsana New" panose="02020603050405020304" pitchFamily="18" charset="-34"/>
              <a:cs typeface="Angsana New" panose="02020603050405020304" pitchFamily="18" charset="-34"/>
            </a:endParaRPr>
          </a:p>
          <a:p>
            <a:pPr marL="0" indent="631825">
              <a:buNone/>
            </a:pPr>
            <a:endParaRPr lang="th-TH" dirty="0">
              <a:latin typeface="Angsana New" panose="02020603050405020304" pitchFamily="18" charset="-34"/>
              <a:cs typeface="Angsana New" panose="02020603050405020304" pitchFamily="18" charset="-34"/>
            </a:endParaRPr>
          </a:p>
          <a:p>
            <a:pPr marL="182563" indent="-7938"/>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5719219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3326E161-D809-4C71-A31B-D89266F88886}"/>
              </a:ext>
            </a:extLst>
          </p:cNvPr>
          <p:cNvSpPr>
            <a:spLocks noGrp="1"/>
          </p:cNvSpPr>
          <p:nvPr>
            <p:ph idx="1"/>
          </p:nvPr>
        </p:nvSpPr>
        <p:spPr>
          <a:xfrm>
            <a:off x="567559" y="334637"/>
            <a:ext cx="11212637" cy="1537165"/>
          </a:xfrm>
        </p:spPr>
        <p:txBody>
          <a:bodyPr>
            <a:normAutofit/>
          </a:bodyPr>
          <a:lstStyle/>
          <a:p>
            <a:r>
              <a:rPr lang="en-US" sz="2200" dirty="0">
                <a:solidFill>
                  <a:schemeClr val="tx1"/>
                </a:solidFill>
                <a:latin typeface="Angsana New" panose="02020603050405020304" pitchFamily="18" charset="-34"/>
                <a:cs typeface="Angsana New" panose="02020603050405020304" pitchFamily="18" charset="-34"/>
              </a:rPr>
              <a:t>3.</a:t>
            </a:r>
            <a:r>
              <a:rPr lang="th-TH" sz="2200" dirty="0">
                <a:solidFill>
                  <a:schemeClr val="tx1"/>
                </a:solidFill>
                <a:latin typeface="Angsana New" panose="02020603050405020304" pitchFamily="18" charset="-34"/>
                <a:cs typeface="Angsana New" panose="02020603050405020304" pitchFamily="18" charset="-34"/>
              </a:rPr>
              <a:t> </a:t>
            </a:r>
            <a:r>
              <a:rPr lang="en-US" sz="2200" dirty="0">
                <a:solidFill>
                  <a:schemeClr val="tx1"/>
                </a:solidFill>
                <a:latin typeface="Angsana New" panose="02020603050405020304" pitchFamily="18" charset="-34"/>
                <a:cs typeface="Angsana New" panose="02020603050405020304" pitchFamily="18" charset="-34"/>
              </a:rPr>
              <a:t>Conceptual Framework and Variables to Study</a:t>
            </a:r>
            <a:endParaRPr lang="th-TH" sz="2200" dirty="0">
              <a:solidFill>
                <a:schemeClr val="tx1"/>
              </a:solidFill>
              <a:latin typeface="Angsana New" panose="02020603050405020304" pitchFamily="18" charset="-34"/>
              <a:cs typeface="Angsana New" panose="02020603050405020304" pitchFamily="18" charset="-34"/>
            </a:endParaRPr>
          </a:p>
          <a:p>
            <a:pPr marL="0" indent="339725">
              <a:buNone/>
            </a:pPr>
            <a:r>
              <a:rPr lang="en-US" sz="2200" dirty="0">
                <a:solidFill>
                  <a:schemeClr val="tx1"/>
                </a:solidFill>
                <a:latin typeface="Angsana New" panose="02020603050405020304" pitchFamily="18" charset="-34"/>
                <a:cs typeface="Angsana New" panose="02020603050405020304" pitchFamily="18" charset="-34"/>
              </a:rPr>
              <a:t>From the topic, the researcher wants to study Japan tends to invest in Thailand. </a:t>
            </a:r>
            <a:r>
              <a:rPr lang="en-US" sz="2200" dirty="0">
                <a:latin typeface="Angsana New" panose="02020603050405020304" pitchFamily="18" charset="-34"/>
                <a:cs typeface="Angsana New" panose="02020603050405020304" pitchFamily="18" charset="-34"/>
              </a:rPr>
              <a:t>The variables to be study were: </a:t>
            </a:r>
            <a:endParaRPr lang="en-US" sz="2200" dirty="0">
              <a:solidFill>
                <a:schemeClr val="tx1"/>
              </a:solidFill>
              <a:latin typeface="Angsana New" panose="02020603050405020304" pitchFamily="18" charset="-34"/>
              <a:cs typeface="Angsana New" panose="02020603050405020304" pitchFamily="18" charset="-34"/>
            </a:endParaRPr>
          </a:p>
          <a:p>
            <a:pPr marL="0" indent="339725">
              <a:buNone/>
            </a:pPr>
            <a:r>
              <a:rPr lang="en-US" sz="2200" dirty="0">
                <a:solidFill>
                  <a:schemeClr val="tx1"/>
                </a:solidFill>
                <a:latin typeface="Angsana New" panose="02020603050405020304" pitchFamily="18" charset="-34"/>
                <a:cs typeface="Angsana New" panose="02020603050405020304" pitchFamily="18" charset="-34"/>
              </a:rPr>
              <a:t>(1) Direct investment strategies of Japanese companies were divided into 3 types as follows;</a:t>
            </a:r>
            <a:endParaRPr lang="th-TH" sz="2200" dirty="0">
              <a:solidFill>
                <a:schemeClr val="tx1"/>
              </a:solidFill>
              <a:latin typeface="Angsana New" panose="02020603050405020304" pitchFamily="18" charset="-34"/>
              <a:cs typeface="Angsana New" panose="02020603050405020304" pitchFamily="18" charset="-34"/>
            </a:endParaRPr>
          </a:p>
          <a:p>
            <a:pPr marL="0" indent="339725">
              <a:buNone/>
            </a:pPr>
            <a:endParaRPr lang="th-TH" sz="2200" dirty="0">
              <a:solidFill>
                <a:schemeClr val="tx1"/>
              </a:solidFill>
              <a:latin typeface="Angsana New" panose="02020603050405020304" pitchFamily="18" charset="-34"/>
              <a:cs typeface="Angsana New" panose="02020603050405020304" pitchFamily="18" charset="-34"/>
            </a:endParaRPr>
          </a:p>
        </p:txBody>
      </p:sp>
      <p:sp>
        <p:nvSpPr>
          <p:cNvPr id="5" name="วงรี 4">
            <a:extLst>
              <a:ext uri="{FF2B5EF4-FFF2-40B4-BE49-F238E27FC236}">
                <a16:creationId xmlns:a16="http://schemas.microsoft.com/office/drawing/2014/main" id="{0747DE13-83E6-4ED0-99E2-627CF6BF34FD}"/>
              </a:ext>
            </a:extLst>
          </p:cNvPr>
          <p:cNvSpPr/>
          <p:nvPr/>
        </p:nvSpPr>
        <p:spPr>
          <a:xfrm>
            <a:off x="6284069" y="2106095"/>
            <a:ext cx="3219855" cy="14202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70C0"/>
                </a:solidFill>
                <a:latin typeface="Angsana New" panose="02020603050405020304" pitchFamily="18" charset="-34"/>
                <a:cs typeface="Angsana New" panose="02020603050405020304" pitchFamily="18" charset="-34"/>
              </a:rPr>
              <a:t>(1)</a:t>
            </a:r>
          </a:p>
          <a:p>
            <a:pPr algn="ctr"/>
            <a:r>
              <a:rPr lang="en-US" sz="2400" dirty="0">
                <a:solidFill>
                  <a:schemeClr val="tx1"/>
                </a:solidFill>
                <a:latin typeface="Angsana New" panose="02020603050405020304" pitchFamily="18" charset="-34"/>
                <a:cs typeface="Angsana New" panose="02020603050405020304" pitchFamily="18" charset="-34"/>
              </a:rPr>
              <a:t>Direct investment strategies of Japanese companies</a:t>
            </a:r>
            <a:endParaRPr lang="en-US" sz="2000" dirty="0">
              <a:solidFill>
                <a:srgbClr val="0070C0"/>
              </a:solidFill>
              <a:latin typeface="Angsana New" panose="02020603050405020304" pitchFamily="18" charset="-34"/>
              <a:cs typeface="Angsana New" panose="02020603050405020304" pitchFamily="18" charset="-34"/>
            </a:endParaRPr>
          </a:p>
        </p:txBody>
      </p:sp>
      <p:sp>
        <p:nvSpPr>
          <p:cNvPr id="6" name="สี่เหลี่ยมผืนผ้า 5">
            <a:extLst>
              <a:ext uri="{FF2B5EF4-FFF2-40B4-BE49-F238E27FC236}">
                <a16:creationId xmlns:a16="http://schemas.microsoft.com/office/drawing/2014/main" id="{8EE56040-4B5C-454A-AE67-86D28385FC37}"/>
              </a:ext>
            </a:extLst>
          </p:cNvPr>
          <p:cNvSpPr/>
          <p:nvPr/>
        </p:nvSpPr>
        <p:spPr>
          <a:xfrm>
            <a:off x="1566042" y="1794569"/>
            <a:ext cx="3643120" cy="6246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70C0"/>
                </a:solidFill>
                <a:latin typeface="Angsana New" panose="02020603050405020304" pitchFamily="18" charset="-34"/>
                <a:cs typeface="Angsana New" panose="02020603050405020304" pitchFamily="18" charset="-34"/>
              </a:rPr>
              <a:t>Multinational Enterprise</a:t>
            </a:r>
          </a:p>
        </p:txBody>
      </p:sp>
      <p:sp>
        <p:nvSpPr>
          <p:cNvPr id="7" name="สี่เหลี่ยมผืนผ้า 6">
            <a:extLst>
              <a:ext uri="{FF2B5EF4-FFF2-40B4-BE49-F238E27FC236}">
                <a16:creationId xmlns:a16="http://schemas.microsoft.com/office/drawing/2014/main" id="{A93B43E7-874B-480A-A6E8-A641B9466909}"/>
              </a:ext>
            </a:extLst>
          </p:cNvPr>
          <p:cNvSpPr/>
          <p:nvPr/>
        </p:nvSpPr>
        <p:spPr>
          <a:xfrm>
            <a:off x="1566042" y="2531034"/>
            <a:ext cx="3643120" cy="5385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70C0"/>
                </a:solidFill>
                <a:latin typeface="Angsana New" panose="02020603050405020304" pitchFamily="18" charset="-34"/>
                <a:cs typeface="Angsana New" panose="02020603050405020304" pitchFamily="18" charset="-34"/>
              </a:rPr>
              <a:t>Merger</a:t>
            </a:r>
          </a:p>
        </p:txBody>
      </p:sp>
      <p:sp>
        <p:nvSpPr>
          <p:cNvPr id="8" name="สี่เหลี่ยมผืนผ้า 7">
            <a:extLst>
              <a:ext uri="{FF2B5EF4-FFF2-40B4-BE49-F238E27FC236}">
                <a16:creationId xmlns:a16="http://schemas.microsoft.com/office/drawing/2014/main" id="{DACBDEFC-6CDA-4787-A401-097E79B4D61C}"/>
              </a:ext>
            </a:extLst>
          </p:cNvPr>
          <p:cNvSpPr/>
          <p:nvPr/>
        </p:nvSpPr>
        <p:spPr>
          <a:xfrm>
            <a:off x="1566042" y="3157771"/>
            <a:ext cx="3643120" cy="5739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70C0"/>
                </a:solidFill>
                <a:latin typeface="Angsana New" panose="02020603050405020304" pitchFamily="18" charset="-34"/>
                <a:cs typeface="Angsana New" panose="02020603050405020304" pitchFamily="18" charset="-34"/>
              </a:rPr>
              <a:t>International Joint Venture Strategy </a:t>
            </a:r>
          </a:p>
        </p:txBody>
      </p:sp>
      <p:cxnSp>
        <p:nvCxnSpPr>
          <p:cNvPr id="10" name="ลูกศรเชื่อมต่อแบบตรง 9">
            <a:extLst>
              <a:ext uri="{FF2B5EF4-FFF2-40B4-BE49-F238E27FC236}">
                <a16:creationId xmlns:a16="http://schemas.microsoft.com/office/drawing/2014/main" id="{30016391-8EC8-484C-8164-F2B4970267DB}"/>
              </a:ext>
            </a:extLst>
          </p:cNvPr>
          <p:cNvCxnSpPr>
            <a:cxnSpLocks/>
            <a:stCxn id="5" idx="2"/>
            <a:endCxn id="6" idx="3"/>
          </p:cNvCxnSpPr>
          <p:nvPr/>
        </p:nvCxnSpPr>
        <p:spPr>
          <a:xfrm flipH="1" flipV="1">
            <a:off x="5209162" y="2106911"/>
            <a:ext cx="1074907" cy="7093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ลูกศรเชื่อมต่อแบบตรง 11">
            <a:extLst>
              <a:ext uri="{FF2B5EF4-FFF2-40B4-BE49-F238E27FC236}">
                <a16:creationId xmlns:a16="http://schemas.microsoft.com/office/drawing/2014/main" id="{9B074D16-158F-45DA-BD98-6ADE4716D1F7}"/>
              </a:ext>
            </a:extLst>
          </p:cNvPr>
          <p:cNvCxnSpPr>
            <a:cxnSpLocks/>
            <a:stCxn id="5" idx="2"/>
            <a:endCxn id="7" idx="3"/>
          </p:cNvCxnSpPr>
          <p:nvPr/>
        </p:nvCxnSpPr>
        <p:spPr>
          <a:xfrm flipH="1" flipV="1">
            <a:off x="5209162" y="2800326"/>
            <a:ext cx="1074907" cy="158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ลูกศรเชื่อมต่อแบบตรง 13">
            <a:extLst>
              <a:ext uri="{FF2B5EF4-FFF2-40B4-BE49-F238E27FC236}">
                <a16:creationId xmlns:a16="http://schemas.microsoft.com/office/drawing/2014/main" id="{5FA5B187-7569-4B95-BD2D-B39A04228D44}"/>
              </a:ext>
            </a:extLst>
          </p:cNvPr>
          <p:cNvCxnSpPr>
            <a:cxnSpLocks/>
            <a:stCxn id="5" idx="2"/>
            <a:endCxn id="8" idx="3"/>
          </p:cNvCxnSpPr>
          <p:nvPr/>
        </p:nvCxnSpPr>
        <p:spPr>
          <a:xfrm flipH="1">
            <a:off x="5209162" y="2816214"/>
            <a:ext cx="1074907" cy="6285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ตัวแทนเนื้อหา 2">
            <a:extLst>
              <a:ext uri="{FF2B5EF4-FFF2-40B4-BE49-F238E27FC236}">
                <a16:creationId xmlns:a16="http://schemas.microsoft.com/office/drawing/2014/main" id="{B6DB2735-BCBD-45BE-879E-F9AE58FD7884}"/>
              </a:ext>
            </a:extLst>
          </p:cNvPr>
          <p:cNvSpPr txBox="1">
            <a:spLocks/>
          </p:cNvSpPr>
          <p:nvPr/>
        </p:nvSpPr>
        <p:spPr>
          <a:xfrm>
            <a:off x="836026" y="3949689"/>
            <a:ext cx="7315200" cy="60468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th-TH" sz="2200" dirty="0">
                <a:solidFill>
                  <a:schemeClr val="tx1"/>
                </a:solidFill>
                <a:latin typeface="Angsana New" panose="02020603050405020304" pitchFamily="18" charset="-34"/>
                <a:cs typeface="Angsana New" panose="02020603050405020304" pitchFamily="18" charset="-34"/>
              </a:rPr>
              <a:t>(</a:t>
            </a:r>
            <a:r>
              <a:rPr lang="en-US" sz="2200" dirty="0">
                <a:solidFill>
                  <a:schemeClr val="tx1"/>
                </a:solidFill>
                <a:latin typeface="Angsana New" panose="02020603050405020304" pitchFamily="18" charset="-34"/>
                <a:cs typeface="Angsana New" panose="02020603050405020304" pitchFamily="18" charset="-34"/>
              </a:rPr>
              <a:t>2) Factors that make Japanese companies invest in Thailand can be divided as follows;</a:t>
            </a:r>
            <a:endParaRPr lang="th-TH" sz="2200" dirty="0">
              <a:solidFill>
                <a:schemeClr val="tx1"/>
              </a:solidFill>
              <a:latin typeface="Angsana New" panose="02020603050405020304" pitchFamily="18" charset="-34"/>
              <a:cs typeface="Angsana New" panose="02020603050405020304" pitchFamily="18" charset="-34"/>
            </a:endParaRPr>
          </a:p>
          <a:p>
            <a:pPr marL="0" indent="0">
              <a:buFont typeface="Wingdings 2" pitchFamily="18" charset="2"/>
              <a:buNone/>
            </a:pPr>
            <a:endParaRPr lang="en-US" sz="2200" dirty="0">
              <a:solidFill>
                <a:schemeClr val="tx1"/>
              </a:solidFill>
              <a:latin typeface="Angsana New" panose="02020603050405020304" pitchFamily="18" charset="-34"/>
              <a:cs typeface="Angsana New" panose="02020603050405020304" pitchFamily="18" charset="-34"/>
            </a:endParaRPr>
          </a:p>
        </p:txBody>
      </p:sp>
      <p:sp>
        <p:nvSpPr>
          <p:cNvPr id="28" name="วงรี 27">
            <a:extLst>
              <a:ext uri="{FF2B5EF4-FFF2-40B4-BE49-F238E27FC236}">
                <a16:creationId xmlns:a16="http://schemas.microsoft.com/office/drawing/2014/main" id="{9932EA9F-B1C6-4897-9001-E25D125BB813}"/>
              </a:ext>
            </a:extLst>
          </p:cNvPr>
          <p:cNvSpPr/>
          <p:nvPr/>
        </p:nvSpPr>
        <p:spPr>
          <a:xfrm>
            <a:off x="6399741" y="4561347"/>
            <a:ext cx="3219855" cy="16326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ngsana New" panose="02020603050405020304" pitchFamily="18" charset="-34"/>
                <a:cs typeface="Angsana New" panose="02020603050405020304" pitchFamily="18" charset="-34"/>
              </a:rPr>
              <a:t>(2)</a:t>
            </a:r>
          </a:p>
          <a:p>
            <a:pPr algn="ctr"/>
            <a:r>
              <a:rPr lang="en-US" sz="2400" dirty="0">
                <a:solidFill>
                  <a:schemeClr val="tx1"/>
                </a:solidFill>
                <a:latin typeface="Angsana New" panose="02020603050405020304" pitchFamily="18" charset="-34"/>
                <a:cs typeface="Angsana New" panose="02020603050405020304" pitchFamily="18" charset="-34"/>
              </a:rPr>
              <a:t>Factors that make Japanese companies invest in Thailand</a:t>
            </a:r>
            <a:endParaRPr lang="en-US" sz="2000" dirty="0">
              <a:solidFill>
                <a:srgbClr val="FF0000"/>
              </a:solidFill>
              <a:latin typeface="Angsana New" panose="02020603050405020304" pitchFamily="18" charset="-34"/>
              <a:cs typeface="Angsana New" panose="02020603050405020304" pitchFamily="18" charset="-34"/>
            </a:endParaRPr>
          </a:p>
        </p:txBody>
      </p:sp>
      <p:sp>
        <p:nvSpPr>
          <p:cNvPr id="29" name="สี่เหลี่ยมผืนผ้า 28">
            <a:extLst>
              <a:ext uri="{FF2B5EF4-FFF2-40B4-BE49-F238E27FC236}">
                <a16:creationId xmlns:a16="http://schemas.microsoft.com/office/drawing/2014/main" id="{B1EDF7FF-DD9F-4D0C-90D5-4A7167569A21}"/>
              </a:ext>
            </a:extLst>
          </p:cNvPr>
          <p:cNvSpPr/>
          <p:nvPr/>
        </p:nvSpPr>
        <p:spPr>
          <a:xfrm>
            <a:off x="1566043" y="4280159"/>
            <a:ext cx="3643119" cy="483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latin typeface="Angsana New" panose="02020603050405020304" pitchFamily="18" charset="-34"/>
                <a:cs typeface="Angsana New" panose="02020603050405020304" pitchFamily="18" charset="-34"/>
              </a:rPr>
              <a:t>Market Share</a:t>
            </a:r>
          </a:p>
        </p:txBody>
      </p:sp>
      <p:sp>
        <p:nvSpPr>
          <p:cNvPr id="30" name="สี่เหลี่ยมผืนผ้า 29">
            <a:extLst>
              <a:ext uri="{FF2B5EF4-FFF2-40B4-BE49-F238E27FC236}">
                <a16:creationId xmlns:a16="http://schemas.microsoft.com/office/drawing/2014/main" id="{7C83C20F-7AA1-4563-A8E4-9CABA8D15D9B}"/>
              </a:ext>
            </a:extLst>
          </p:cNvPr>
          <p:cNvSpPr/>
          <p:nvPr/>
        </p:nvSpPr>
        <p:spPr>
          <a:xfrm>
            <a:off x="1566042" y="4822013"/>
            <a:ext cx="3643119" cy="483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latin typeface="Angsana New" panose="02020603050405020304" pitchFamily="18" charset="-34"/>
                <a:cs typeface="Angsana New" panose="02020603050405020304" pitchFamily="18" charset="-34"/>
              </a:rPr>
              <a:t>Economies of Scale</a:t>
            </a:r>
          </a:p>
        </p:txBody>
      </p:sp>
      <p:sp>
        <p:nvSpPr>
          <p:cNvPr id="31" name="สี่เหลี่ยมผืนผ้า 30">
            <a:extLst>
              <a:ext uri="{FF2B5EF4-FFF2-40B4-BE49-F238E27FC236}">
                <a16:creationId xmlns:a16="http://schemas.microsoft.com/office/drawing/2014/main" id="{F23F0678-5048-4875-9FCC-7E7F4DF69FDE}"/>
              </a:ext>
            </a:extLst>
          </p:cNvPr>
          <p:cNvSpPr/>
          <p:nvPr/>
        </p:nvSpPr>
        <p:spPr>
          <a:xfrm>
            <a:off x="1571718" y="5359620"/>
            <a:ext cx="3637443" cy="483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dirty="0">
              <a:solidFill>
                <a:schemeClr val="tx1"/>
              </a:solidFill>
              <a:latin typeface="Angsana New" panose="02020603050405020304" pitchFamily="18" charset="-34"/>
              <a:cs typeface="Angsana New" panose="02020603050405020304" pitchFamily="18" charset="-34"/>
            </a:endParaRPr>
          </a:p>
          <a:p>
            <a:pPr algn="ctr"/>
            <a:r>
              <a:rPr lang="en-US" sz="2000" dirty="0">
                <a:solidFill>
                  <a:srgbClr val="FF0000"/>
                </a:solidFill>
                <a:latin typeface="Angsana New" panose="02020603050405020304" pitchFamily="18" charset="-34"/>
                <a:cs typeface="Angsana New" panose="02020603050405020304" pitchFamily="18" charset="-34"/>
              </a:rPr>
              <a:t>Profit Advantage</a:t>
            </a:r>
          </a:p>
          <a:p>
            <a:pPr algn="ctr"/>
            <a:endParaRPr lang="en-US" sz="2000" dirty="0">
              <a:solidFill>
                <a:schemeClr val="tx1"/>
              </a:solidFill>
              <a:latin typeface="Angsana New" panose="02020603050405020304" pitchFamily="18" charset="-34"/>
              <a:cs typeface="Angsana New" panose="02020603050405020304" pitchFamily="18" charset="-34"/>
            </a:endParaRPr>
          </a:p>
        </p:txBody>
      </p:sp>
      <p:sp>
        <p:nvSpPr>
          <p:cNvPr id="32" name="สี่เหลี่ยมผืนผ้า 31">
            <a:extLst>
              <a:ext uri="{FF2B5EF4-FFF2-40B4-BE49-F238E27FC236}">
                <a16:creationId xmlns:a16="http://schemas.microsoft.com/office/drawing/2014/main" id="{76B347BE-2EA2-4449-AB75-341A8AAA33D6}"/>
              </a:ext>
            </a:extLst>
          </p:cNvPr>
          <p:cNvSpPr/>
          <p:nvPr/>
        </p:nvSpPr>
        <p:spPr>
          <a:xfrm>
            <a:off x="1571718" y="5884921"/>
            <a:ext cx="3637443" cy="483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dirty="0">
              <a:solidFill>
                <a:schemeClr val="tx1"/>
              </a:solidFill>
              <a:latin typeface="Angsana New" panose="02020603050405020304" pitchFamily="18" charset="-34"/>
              <a:cs typeface="Angsana New" panose="02020603050405020304" pitchFamily="18" charset="-34"/>
            </a:endParaRPr>
          </a:p>
          <a:p>
            <a:pPr algn="ctr"/>
            <a:r>
              <a:rPr lang="en-US" sz="2000" dirty="0">
                <a:solidFill>
                  <a:srgbClr val="FF0000"/>
                </a:solidFill>
                <a:latin typeface="Angsana New" panose="02020603050405020304" pitchFamily="18" charset="-34"/>
                <a:cs typeface="Angsana New" panose="02020603050405020304" pitchFamily="18" charset="-34"/>
              </a:rPr>
              <a:t>Tax Advantage</a:t>
            </a:r>
          </a:p>
          <a:p>
            <a:pPr algn="ctr"/>
            <a:endParaRPr lang="en-US" sz="2000" dirty="0">
              <a:solidFill>
                <a:schemeClr val="tx1"/>
              </a:solidFill>
              <a:latin typeface="Angsana New" panose="02020603050405020304" pitchFamily="18" charset="-34"/>
              <a:cs typeface="Angsana New" panose="02020603050405020304" pitchFamily="18" charset="-34"/>
            </a:endParaRPr>
          </a:p>
        </p:txBody>
      </p:sp>
      <p:cxnSp>
        <p:nvCxnSpPr>
          <p:cNvPr id="34" name="ลูกศรเชื่อมต่อแบบตรง 33">
            <a:extLst>
              <a:ext uri="{FF2B5EF4-FFF2-40B4-BE49-F238E27FC236}">
                <a16:creationId xmlns:a16="http://schemas.microsoft.com/office/drawing/2014/main" id="{FADEF212-668B-4A19-818D-4C6559467E11}"/>
              </a:ext>
            </a:extLst>
          </p:cNvPr>
          <p:cNvCxnSpPr>
            <a:cxnSpLocks/>
            <a:stCxn id="28" idx="2"/>
            <a:endCxn id="29" idx="3"/>
          </p:cNvCxnSpPr>
          <p:nvPr/>
        </p:nvCxnSpPr>
        <p:spPr>
          <a:xfrm flipH="1" flipV="1">
            <a:off x="5209162" y="4522146"/>
            <a:ext cx="1190579" cy="855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ลูกศรเชื่อมต่อแบบตรง 35">
            <a:extLst>
              <a:ext uri="{FF2B5EF4-FFF2-40B4-BE49-F238E27FC236}">
                <a16:creationId xmlns:a16="http://schemas.microsoft.com/office/drawing/2014/main" id="{4A02F296-6E18-4946-AB80-6CAF31F562A3}"/>
              </a:ext>
            </a:extLst>
          </p:cNvPr>
          <p:cNvCxnSpPr>
            <a:cxnSpLocks/>
            <a:stCxn id="28" idx="2"/>
            <a:endCxn id="30" idx="3"/>
          </p:cNvCxnSpPr>
          <p:nvPr/>
        </p:nvCxnSpPr>
        <p:spPr>
          <a:xfrm flipH="1" flipV="1">
            <a:off x="5209161" y="5064000"/>
            <a:ext cx="1190580" cy="3136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ลูกศรเชื่อมต่อแบบตรง 37">
            <a:extLst>
              <a:ext uri="{FF2B5EF4-FFF2-40B4-BE49-F238E27FC236}">
                <a16:creationId xmlns:a16="http://schemas.microsoft.com/office/drawing/2014/main" id="{290C47F5-9598-4B6E-9407-059B10E06F11}"/>
              </a:ext>
            </a:extLst>
          </p:cNvPr>
          <p:cNvCxnSpPr>
            <a:cxnSpLocks/>
            <a:stCxn id="28" idx="2"/>
          </p:cNvCxnSpPr>
          <p:nvPr/>
        </p:nvCxnSpPr>
        <p:spPr>
          <a:xfrm flipH="1">
            <a:off x="5189705" y="5377659"/>
            <a:ext cx="1210036" cy="2325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ลูกศรเชื่อมต่อแบบตรง 39">
            <a:extLst>
              <a:ext uri="{FF2B5EF4-FFF2-40B4-BE49-F238E27FC236}">
                <a16:creationId xmlns:a16="http://schemas.microsoft.com/office/drawing/2014/main" id="{99B1BBF6-07A3-44FF-908D-BAB662034636}"/>
              </a:ext>
            </a:extLst>
          </p:cNvPr>
          <p:cNvCxnSpPr>
            <a:cxnSpLocks/>
            <a:stCxn id="28" idx="2"/>
            <a:endCxn id="32" idx="3"/>
          </p:cNvCxnSpPr>
          <p:nvPr/>
        </p:nvCxnSpPr>
        <p:spPr>
          <a:xfrm flipH="1">
            <a:off x="5209161" y="5377659"/>
            <a:ext cx="1190580" cy="7492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91323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AA54DC48-1B36-4F25-8D54-63432C4F5055}"/>
              </a:ext>
            </a:extLst>
          </p:cNvPr>
          <p:cNvSpPr>
            <a:spLocks noGrp="1"/>
          </p:cNvSpPr>
          <p:nvPr>
            <p:ph idx="1"/>
          </p:nvPr>
        </p:nvSpPr>
        <p:spPr>
          <a:xfrm>
            <a:off x="504497" y="864108"/>
            <a:ext cx="11207605" cy="5120640"/>
          </a:xfrm>
        </p:spPr>
        <p:txBody>
          <a:bodyPr>
            <a:normAutofit/>
          </a:bodyPr>
          <a:lstStyle/>
          <a:p>
            <a:r>
              <a:rPr lang="en-US" dirty="0">
                <a:latin typeface="Angsana New" panose="02020603050405020304" pitchFamily="18" charset="-34"/>
                <a:cs typeface="Angsana New" panose="02020603050405020304" pitchFamily="18" charset="-34"/>
              </a:rPr>
              <a:t>4.</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Review relevant research</a:t>
            </a:r>
            <a:endParaRPr lang="th-TH" dirty="0">
              <a:latin typeface="Angsana New" panose="02020603050405020304" pitchFamily="18" charset="-34"/>
              <a:cs typeface="Angsana New" panose="02020603050405020304" pitchFamily="18" charset="-34"/>
            </a:endParaRPr>
          </a:p>
          <a:p>
            <a:r>
              <a:rPr lang="en-US" dirty="0">
                <a:latin typeface="Angsana New" panose="02020603050405020304" pitchFamily="18" charset="-34"/>
                <a:cs typeface="Angsana New" panose="02020603050405020304" pitchFamily="18" charset="-34"/>
              </a:rPr>
              <a:t>Before concluding the research results;</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The researcher must search to see if any other researchers have made similar findings or how are they different? For example, the results of this research found that Japanese investors are choosing an international venture strategy over other opinions, because joint investment in this way will bring many benefits. Whether it is a conditions in some countries that prohibit foreigners from owning 100% of shares, causing local companies to join the capital as well otherwise it cannot be processed. In addition, some countries are highly nationalistic. A joint venture with a local company will give you better access to your target customers to 100% Japanese business. Another benefit of joint ventures with local companies is that foreign businesses, although they have expertise in research and technology, do not have expertise in marketing and distribution channels, which local companies have more expertise the joint venture will inevitably allow local companies to receive technology transfer, while foreign businesses learn about marketing. </a:t>
            </a:r>
            <a:endParaRPr lang="th-TH" dirty="0">
              <a:latin typeface="Angsana New" panose="02020603050405020304" pitchFamily="18" charset="-34"/>
              <a:cs typeface="Angsana New" panose="02020603050405020304" pitchFamily="18" charset="-34"/>
            </a:endParaRPr>
          </a:p>
          <a:p>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915843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AA54DC48-1B36-4F25-8D54-63432C4F5055}"/>
              </a:ext>
            </a:extLst>
          </p:cNvPr>
          <p:cNvSpPr>
            <a:spLocks noGrp="1"/>
          </p:cNvSpPr>
          <p:nvPr>
            <p:ph idx="1"/>
          </p:nvPr>
        </p:nvSpPr>
        <p:spPr>
          <a:xfrm>
            <a:off x="504497" y="864108"/>
            <a:ext cx="11207605" cy="5120640"/>
          </a:xfrm>
        </p:spPr>
        <p:txBody>
          <a:bodyPr>
            <a:normAutofit/>
          </a:bodyPr>
          <a:lstStyle/>
          <a:p>
            <a:r>
              <a:rPr lang="en-US" dirty="0">
                <a:latin typeface="Angsana New" panose="02020603050405020304" pitchFamily="18" charset="-34"/>
                <a:cs typeface="Angsana New" panose="02020603050405020304" pitchFamily="18" charset="-34"/>
              </a:rPr>
              <a:t>The results of this study are consistent with the research of</a:t>
            </a:r>
            <a:r>
              <a:rPr lang="th-TH" dirty="0">
                <a:latin typeface="Angsana New" panose="02020603050405020304" pitchFamily="18" charset="-34"/>
                <a:cs typeface="Angsana New" panose="02020603050405020304" pitchFamily="18" charset="-34"/>
              </a:rPr>
              <a:t> </a:t>
            </a:r>
            <a:r>
              <a:rPr lang="en-US" dirty="0" err="1">
                <a:latin typeface="Angsana New" panose="02020603050405020304" pitchFamily="18" charset="-34"/>
                <a:cs typeface="Angsana New" panose="02020603050405020304" pitchFamily="18" charset="-34"/>
              </a:rPr>
              <a:t>Wadeecharoen</a:t>
            </a:r>
            <a:r>
              <a:rPr lang="en-US" dirty="0">
                <a:latin typeface="Angsana New" panose="02020603050405020304" pitchFamily="18" charset="-34"/>
                <a:cs typeface="Angsana New" panose="02020603050405020304" pitchFamily="18" charset="-34"/>
              </a:rPr>
              <a:t>, and </a:t>
            </a:r>
            <a:r>
              <a:rPr lang="en-US" dirty="0" err="1">
                <a:latin typeface="Angsana New" panose="02020603050405020304" pitchFamily="18" charset="-34"/>
                <a:cs typeface="Angsana New" panose="02020603050405020304" pitchFamily="18" charset="-34"/>
              </a:rPr>
              <a:t>Teekasap</a:t>
            </a:r>
            <a:r>
              <a:rPr lang="en-US" dirty="0">
                <a:latin typeface="Angsana New" panose="02020603050405020304" pitchFamily="18" charset="-34"/>
                <a:cs typeface="Angsana New" panose="02020603050405020304" pitchFamily="18" charset="-34"/>
              </a:rPr>
              <a:t> (2014) and  the results of this study of </a:t>
            </a:r>
            <a:r>
              <a:rPr lang="en-US" dirty="0" err="1">
                <a:latin typeface="Angsana New" panose="02020603050405020304" pitchFamily="18" charset="-34"/>
                <a:cs typeface="Angsana New" panose="02020603050405020304" pitchFamily="18" charset="-34"/>
              </a:rPr>
              <a:t>Wadeecharoen</a:t>
            </a:r>
            <a:r>
              <a:rPr lang="en-US" dirty="0">
                <a:latin typeface="Angsana New" panose="02020603050405020304" pitchFamily="18" charset="-34"/>
                <a:cs typeface="Angsana New" panose="02020603050405020304" pitchFamily="18" charset="-34"/>
              </a:rPr>
              <a:t>, </a:t>
            </a:r>
            <a:r>
              <a:rPr lang="en-US" dirty="0" err="1">
                <a:latin typeface="Angsana New" panose="02020603050405020304" pitchFamily="18" charset="-34"/>
                <a:cs typeface="Angsana New" panose="02020603050405020304" pitchFamily="18" charset="-34"/>
              </a:rPr>
              <a:t>Kanjanavanikul</a:t>
            </a:r>
            <a:r>
              <a:rPr lang="en-US" dirty="0">
                <a:latin typeface="Angsana New" panose="02020603050405020304" pitchFamily="18" charset="-34"/>
                <a:cs typeface="Angsana New" panose="02020603050405020304" pitchFamily="18" charset="-34"/>
              </a:rPr>
              <a:t>, </a:t>
            </a:r>
            <a:r>
              <a:rPr lang="en-US" dirty="0" err="1">
                <a:latin typeface="Angsana New" panose="02020603050405020304" pitchFamily="18" charset="-34"/>
                <a:cs typeface="Angsana New" panose="02020603050405020304" pitchFamily="18" charset="-34"/>
              </a:rPr>
              <a:t>Lertnaisat</a:t>
            </a:r>
            <a:r>
              <a:rPr lang="en-US" dirty="0">
                <a:latin typeface="Angsana New" panose="02020603050405020304" pitchFamily="18" charset="-34"/>
                <a:cs typeface="Angsana New" panose="02020603050405020304" pitchFamily="18" charset="-34"/>
              </a:rPr>
              <a:t> and </a:t>
            </a:r>
            <a:r>
              <a:rPr lang="en-US" dirty="0" err="1">
                <a:latin typeface="Angsana New" panose="02020603050405020304" pitchFamily="18" charset="-34"/>
                <a:cs typeface="Angsana New" panose="02020603050405020304" pitchFamily="18" charset="-34"/>
              </a:rPr>
              <a:t>Teekasap</a:t>
            </a:r>
            <a:r>
              <a:rPr lang="en-US" dirty="0">
                <a:latin typeface="Angsana New" panose="02020603050405020304" pitchFamily="18" charset="-34"/>
                <a:cs typeface="Angsana New" panose="02020603050405020304" pitchFamily="18" charset="-34"/>
              </a:rPr>
              <a:t> (2013)</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during the year 2012-2013 found</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most investment from Japan come to Thailand in the form of international joint venture strategies </a:t>
            </a:r>
            <a:r>
              <a:rPr lang="th-TH" dirty="0">
                <a:latin typeface="Angsana New" panose="02020603050405020304" pitchFamily="18" charset="-34"/>
                <a:cs typeface="Angsana New" panose="02020603050405020304" pitchFamily="18" charset="-34"/>
              </a:rPr>
              <a:t>(</a:t>
            </a:r>
            <a:r>
              <a:rPr lang="en-US" dirty="0">
                <a:latin typeface="Angsana New" panose="02020603050405020304" pitchFamily="18" charset="-34"/>
                <a:cs typeface="Angsana New" panose="02020603050405020304" pitchFamily="18" charset="-34"/>
              </a:rPr>
              <a:t>International Joint Venture; IJV)</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and in the Automobile Assemble.</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While the results of the study by </a:t>
            </a:r>
            <a:r>
              <a:rPr lang="en-US" dirty="0" err="1">
                <a:latin typeface="Angsana New" panose="02020603050405020304" pitchFamily="18" charset="-34"/>
                <a:cs typeface="Angsana New" panose="02020603050405020304" pitchFamily="18" charset="-34"/>
              </a:rPr>
              <a:t>Wadeecharoen</a:t>
            </a:r>
            <a:r>
              <a:rPr lang="en-US" dirty="0">
                <a:latin typeface="Angsana New" panose="02020603050405020304" pitchFamily="18" charset="-34"/>
                <a:cs typeface="Angsana New" panose="02020603050405020304" pitchFamily="18" charset="-34"/>
              </a:rPr>
              <a:t>, </a:t>
            </a:r>
            <a:r>
              <a:rPr lang="en-US" dirty="0" err="1">
                <a:latin typeface="Angsana New" panose="02020603050405020304" pitchFamily="18" charset="-34"/>
                <a:cs typeface="Angsana New" panose="02020603050405020304" pitchFamily="18" charset="-34"/>
              </a:rPr>
              <a:t>Kanjanavanikul</a:t>
            </a:r>
            <a:r>
              <a:rPr lang="en-US" dirty="0">
                <a:latin typeface="Angsana New" panose="02020603050405020304" pitchFamily="18" charset="-34"/>
                <a:cs typeface="Angsana New" panose="02020603050405020304" pitchFamily="18" charset="-34"/>
              </a:rPr>
              <a:t>, </a:t>
            </a:r>
            <a:r>
              <a:rPr lang="en-US" dirty="0" err="1">
                <a:latin typeface="Angsana New" panose="02020603050405020304" pitchFamily="18" charset="-34"/>
                <a:cs typeface="Angsana New" panose="02020603050405020304" pitchFamily="18" charset="-34"/>
              </a:rPr>
              <a:t>Lertnaisat</a:t>
            </a:r>
            <a:r>
              <a:rPr lang="en-US" dirty="0">
                <a:latin typeface="Angsana New" panose="02020603050405020304" pitchFamily="18" charset="-34"/>
                <a:cs typeface="Angsana New" panose="02020603050405020304" pitchFamily="18" charset="-34"/>
              </a:rPr>
              <a:t> and </a:t>
            </a:r>
            <a:r>
              <a:rPr lang="en-US" dirty="0" err="1">
                <a:latin typeface="Angsana New" panose="02020603050405020304" pitchFamily="18" charset="-34"/>
                <a:cs typeface="Angsana New" panose="02020603050405020304" pitchFamily="18" charset="-34"/>
              </a:rPr>
              <a:t>Teekasap</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found international joint venture strategy it is the best strategic choice for small and medium business development </a:t>
            </a:r>
            <a:r>
              <a:rPr lang="th-TH" dirty="0">
                <a:latin typeface="Angsana New" panose="02020603050405020304" pitchFamily="18" charset="-34"/>
                <a:cs typeface="Angsana New" panose="02020603050405020304" pitchFamily="18" charset="-34"/>
              </a:rPr>
              <a:t>(</a:t>
            </a:r>
            <a:r>
              <a:rPr lang="en-US" dirty="0">
                <a:latin typeface="Angsana New" panose="02020603050405020304" pitchFamily="18" charset="-34"/>
                <a:cs typeface="Angsana New" panose="02020603050405020304" pitchFamily="18" charset="-34"/>
              </a:rPr>
              <a:t>SMEs)</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sustainably in the ASEAN Economic Community </a:t>
            </a:r>
            <a:r>
              <a:rPr lang="th-TH" dirty="0">
                <a:latin typeface="Angsana New" panose="02020603050405020304" pitchFamily="18" charset="-34"/>
                <a:cs typeface="Angsana New" panose="02020603050405020304" pitchFamily="18" charset="-34"/>
              </a:rPr>
              <a:t>(</a:t>
            </a:r>
            <a:r>
              <a:rPr lang="en-US" dirty="0">
                <a:latin typeface="Angsana New" panose="02020603050405020304" pitchFamily="18" charset="-34"/>
                <a:cs typeface="Angsana New" panose="02020603050405020304" pitchFamily="18" charset="-34"/>
              </a:rPr>
              <a:t>AEC)</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and increasing the competitiveness of local Thai companies to compete in the world market.</a:t>
            </a:r>
            <a:endParaRPr lang="th-TH" dirty="0">
              <a:latin typeface="Angsana New" panose="02020603050405020304" pitchFamily="18" charset="-34"/>
              <a:cs typeface="Angsana New" panose="02020603050405020304" pitchFamily="18" charset="-34"/>
            </a:endParaRPr>
          </a:p>
          <a:p>
            <a:r>
              <a:rPr lang="en-US" dirty="0">
                <a:latin typeface="Angsana New" panose="02020603050405020304" pitchFamily="18" charset="-34"/>
                <a:cs typeface="Angsana New" panose="02020603050405020304" pitchFamily="18" charset="-34"/>
              </a:rPr>
              <a:t>From presenting the details of literary writing in example 5.2, this is a link between the keywords appearing in the research topic related theory variable to study </a:t>
            </a:r>
            <a:r>
              <a:rPr lang="th-TH" dirty="0">
                <a:latin typeface="Angsana New" panose="02020603050405020304" pitchFamily="18" charset="-34"/>
                <a:cs typeface="Angsana New" panose="02020603050405020304" pitchFamily="18" charset="-34"/>
              </a:rPr>
              <a:t>(</a:t>
            </a:r>
            <a:r>
              <a:rPr lang="en-US" dirty="0">
                <a:latin typeface="Angsana New" panose="02020603050405020304" pitchFamily="18" charset="-34"/>
                <a:cs typeface="Angsana New" panose="02020603050405020304" pitchFamily="18" charset="-34"/>
              </a:rPr>
              <a:t>which must be supported by theory</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and the conclusion of the research in which of the aforementioned categories must have relevant literature to support it all.</a:t>
            </a:r>
          </a:p>
          <a:p>
            <a:endParaRPr lang="en-US"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5767834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EBF3092A-248A-4E8E-BC71-42C8FAFD6717}"/>
              </a:ext>
            </a:extLst>
          </p:cNvPr>
          <p:cNvSpPr>
            <a:spLocks noGrp="1"/>
          </p:cNvSpPr>
          <p:nvPr>
            <p:ph idx="1"/>
          </p:nvPr>
        </p:nvSpPr>
        <p:spPr>
          <a:xfrm>
            <a:off x="1109177" y="2020245"/>
            <a:ext cx="10389140" cy="4170348"/>
          </a:xfrm>
        </p:spPr>
        <p:txBody>
          <a:bodyPr>
            <a:normAutofit/>
          </a:bodyPr>
          <a:lstStyle/>
          <a:p>
            <a:pPr marL="0" indent="457200">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a:t>
            </a:r>
            <a:r>
              <a:rPr lang="en-US" altLang="en-US" dirty="0">
                <a:solidFill>
                  <a:srgbClr val="202124"/>
                </a:solidFill>
                <a:latin typeface="Angsana New" panose="02020603050405020304" pitchFamily="18" charset="-34"/>
                <a:cs typeface="Angsana New" panose="02020603050405020304" pitchFamily="18" charset="-34"/>
              </a:rPr>
              <a:t>Make the researcher know that the subject that we study has been done by someone how to use research methodology with the main aim of avoiding duplicate research.</a:t>
            </a:r>
            <a:endParaRPr lang="th-TH" dirty="0">
              <a:latin typeface="Angsana New" panose="02020603050405020304" pitchFamily="18" charset="-34"/>
              <a:cs typeface="Angsana New" panose="02020603050405020304" pitchFamily="18" charset="-34"/>
            </a:endParaRPr>
          </a:p>
          <a:p>
            <a:pPr marL="0" indent="457200">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It makes researchers come up with creative ideas to develop a better research model than in the past, starting from defining the variables to be studied design research tools data interpretation analysis and discussion of the results of research that will benefit society.</a:t>
            </a:r>
            <a:endParaRPr lang="th-TH" dirty="0">
              <a:latin typeface="Angsana New" panose="02020603050405020304" pitchFamily="18" charset="-34"/>
              <a:cs typeface="Angsana New" panose="02020603050405020304" pitchFamily="18" charset="-34"/>
            </a:endParaRPr>
          </a:p>
          <a:p>
            <a:pPr marL="0" indent="457200">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Studying relevant research in the past will help researchers rationalize the results of research findings and how they are similar or different from research in the past. This will help research to be more reliable, accurate and clear.</a:t>
            </a:r>
          </a:p>
        </p:txBody>
      </p:sp>
      <p:sp>
        <p:nvSpPr>
          <p:cNvPr id="4" name="ชื่อเรื่อง 1">
            <a:extLst>
              <a:ext uri="{FF2B5EF4-FFF2-40B4-BE49-F238E27FC236}">
                <a16:creationId xmlns:a16="http://schemas.microsoft.com/office/drawing/2014/main" id="{D5050344-0693-41A5-BC3D-2A88FE9619E0}"/>
              </a:ext>
            </a:extLst>
          </p:cNvPr>
          <p:cNvSpPr>
            <a:spLocks noGrp="1"/>
          </p:cNvSpPr>
          <p:nvPr>
            <p:ph type="title"/>
          </p:nvPr>
        </p:nvSpPr>
        <p:spPr>
          <a:xfrm>
            <a:off x="1235301" y="388882"/>
            <a:ext cx="9721398" cy="1279144"/>
          </a:xfrm>
        </p:spPr>
        <p:txBody>
          <a:bodyPr>
            <a:normAutofit/>
          </a:bodyPr>
          <a:lstStyle/>
          <a:p>
            <a:pPr algn="ctr"/>
            <a:r>
              <a:rPr lang="en-US" sz="3200" b="1" dirty="0">
                <a:latin typeface="Angsana New" panose="02020603050405020304" pitchFamily="18" charset="-34"/>
                <a:cs typeface="Angsana New" panose="02020603050405020304" pitchFamily="18" charset="-34"/>
              </a:rPr>
              <a:t>6</a:t>
            </a:r>
            <a:r>
              <a:rPr lang="th-TH" sz="3200" b="1" dirty="0">
                <a:latin typeface="Angsana New" panose="02020603050405020304" pitchFamily="18" charset="-34"/>
                <a:cs typeface="Angsana New" panose="02020603050405020304" pitchFamily="18" charset="-34"/>
              </a:rPr>
              <a:t> </a:t>
            </a:r>
            <a:br>
              <a:rPr lang="th-TH" sz="3200" b="1" dirty="0">
                <a:latin typeface="Angsana New" panose="02020603050405020304" pitchFamily="18" charset="-34"/>
                <a:cs typeface="Angsana New" panose="02020603050405020304" pitchFamily="18" charset="-34"/>
              </a:rPr>
            </a:br>
            <a:r>
              <a:rPr lang="en-US" sz="3200" b="1" dirty="0">
                <a:latin typeface="Angsana New" panose="02020603050405020304" pitchFamily="18" charset="-34"/>
                <a:cs typeface="Angsana New" panose="02020603050405020304" pitchFamily="18" charset="-34"/>
              </a:rPr>
              <a:t>Benefits of Literature Review</a:t>
            </a:r>
            <a:endParaRPr lang="th-TH" sz="3200" b="1"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9260959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a:extLst>
              <a:ext uri="{FF2B5EF4-FFF2-40B4-BE49-F238E27FC236}">
                <a16:creationId xmlns:a16="http://schemas.microsoft.com/office/drawing/2014/main" id="{D87F6C0D-E8D6-4A0D-9BD8-93CAE26686FD}"/>
              </a:ext>
            </a:extLst>
          </p:cNvPr>
          <p:cNvSpPr txBox="1">
            <a:spLocks/>
          </p:cNvSpPr>
          <p:nvPr/>
        </p:nvSpPr>
        <p:spPr>
          <a:xfrm>
            <a:off x="1621654" y="1401525"/>
            <a:ext cx="9144000" cy="21288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th-TH" sz="4000" b="1" dirty="0">
                <a:latin typeface="Angsana New" panose="02020603050405020304" pitchFamily="18" charset="-34"/>
                <a:cs typeface="Angsana New" panose="02020603050405020304" pitchFamily="18" charset="-34"/>
              </a:rPr>
            </a:br>
            <a:br>
              <a:rPr lang="th-TH" sz="4000" b="1" dirty="0">
                <a:latin typeface="Angsana New" panose="02020603050405020304" pitchFamily="18" charset="-34"/>
                <a:cs typeface="Angsana New" panose="02020603050405020304" pitchFamily="18" charset="-34"/>
              </a:rPr>
            </a:br>
            <a:r>
              <a:rPr lang="en-US" sz="5400" b="1" dirty="0">
                <a:solidFill>
                  <a:srgbClr val="FF0000"/>
                </a:solidFill>
                <a:latin typeface="Angsana New" panose="02020603050405020304" pitchFamily="18" charset="-34"/>
                <a:cs typeface="Angsana New" panose="02020603050405020304" pitchFamily="18" charset="-34"/>
              </a:rPr>
              <a:t>Defining Research Tools</a:t>
            </a:r>
          </a:p>
        </p:txBody>
      </p:sp>
      <p:sp>
        <p:nvSpPr>
          <p:cNvPr id="2" name="Slide Number Placeholder 1">
            <a:extLst>
              <a:ext uri="{FF2B5EF4-FFF2-40B4-BE49-F238E27FC236}">
                <a16:creationId xmlns:a16="http://schemas.microsoft.com/office/drawing/2014/main" id="{C60EB19E-607D-43C5-AABC-AF13508DC5F8}"/>
              </a:ext>
            </a:extLst>
          </p:cNvPr>
          <p:cNvSpPr>
            <a:spLocks noGrp="1"/>
          </p:cNvSpPr>
          <p:nvPr>
            <p:ph type="sldNum" sz="quarter" idx="12"/>
          </p:nvPr>
        </p:nvSpPr>
        <p:spPr/>
        <p:txBody>
          <a:bodyPr/>
          <a:lstStyle/>
          <a:p>
            <a:fld id="{CB227168-336B-4C9B-A935-6AC16F4D4888}" type="slidenum">
              <a:rPr lang="en-US" smtClean="0"/>
              <a:t>87</a:t>
            </a:fld>
            <a:endParaRPr lang="en-US"/>
          </a:p>
        </p:txBody>
      </p:sp>
    </p:spTree>
    <p:extLst>
      <p:ext uri="{BB962C8B-B14F-4D97-AF65-F5344CB8AC3E}">
        <p14:creationId xmlns:p14="http://schemas.microsoft.com/office/powerpoint/2010/main" val="26245225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09EA43B-F711-45F0-98E9-145A4B1D8C49}"/>
              </a:ext>
            </a:extLst>
          </p:cNvPr>
          <p:cNvSpPr>
            <a:spLocks noGrp="1"/>
          </p:cNvSpPr>
          <p:nvPr>
            <p:ph type="title"/>
          </p:nvPr>
        </p:nvSpPr>
        <p:spPr>
          <a:xfrm>
            <a:off x="838200" y="124989"/>
            <a:ext cx="10515600" cy="1325563"/>
          </a:xfrm>
        </p:spPr>
        <p:txBody>
          <a:bodyPr>
            <a:normAutofit/>
          </a:bodyPr>
          <a:lstStyle/>
          <a:p>
            <a:pPr algn="ctr"/>
            <a:r>
              <a:rPr lang="en-US" sz="3200" b="1" dirty="0">
                <a:latin typeface="Angsana New" panose="02020603050405020304" pitchFamily="18" charset="-34"/>
                <a:cs typeface="Angsana New" panose="02020603050405020304" pitchFamily="18" charset="-34"/>
              </a:rPr>
              <a:t>1</a:t>
            </a:r>
            <a:br>
              <a:rPr lang="th-TH" sz="3200" b="1" dirty="0">
                <a:latin typeface="Angsana New" panose="02020603050405020304" pitchFamily="18" charset="-34"/>
                <a:cs typeface="Angsana New" panose="02020603050405020304" pitchFamily="18" charset="-34"/>
              </a:rPr>
            </a:br>
            <a:r>
              <a:rPr lang="en-US" sz="3200" b="1" dirty="0">
                <a:solidFill>
                  <a:srgbClr val="FF0000"/>
                </a:solidFill>
                <a:latin typeface="Angsana New" panose="02020603050405020304" pitchFamily="18" charset="-34"/>
                <a:cs typeface="Angsana New" panose="02020603050405020304" pitchFamily="18" charset="-34"/>
              </a:rPr>
              <a:t>Definition of Research Tools</a:t>
            </a:r>
          </a:p>
        </p:txBody>
      </p:sp>
      <p:sp>
        <p:nvSpPr>
          <p:cNvPr id="3" name="ตัวแทนเนื้อหา 2">
            <a:extLst>
              <a:ext uri="{FF2B5EF4-FFF2-40B4-BE49-F238E27FC236}">
                <a16:creationId xmlns:a16="http://schemas.microsoft.com/office/drawing/2014/main" id="{01A08809-D922-4AE5-9C59-27C8B3557EF2}"/>
              </a:ext>
            </a:extLst>
          </p:cNvPr>
          <p:cNvSpPr>
            <a:spLocks noGrp="1"/>
          </p:cNvSpPr>
          <p:nvPr>
            <p:ph idx="1"/>
          </p:nvPr>
        </p:nvSpPr>
        <p:spPr>
          <a:xfrm>
            <a:off x="838199" y="1589097"/>
            <a:ext cx="10614891" cy="4691629"/>
          </a:xfrm>
        </p:spPr>
        <p:txBody>
          <a:bodyPr>
            <a:normAutofit fontScale="92500" lnSpcReduction="10000"/>
          </a:bodyPr>
          <a:lstStyle/>
          <a:p>
            <a:pPr marL="0" indent="396875">
              <a:buNone/>
            </a:pPr>
            <a:r>
              <a:rPr lang="en-US" dirty="0">
                <a:latin typeface="Angsana New" panose="02020603050405020304" pitchFamily="18" charset="-34"/>
                <a:cs typeface="Angsana New" panose="02020603050405020304" pitchFamily="18" charset="-34"/>
              </a:rPr>
              <a:t>Research Tool</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refer to devices or things that are used as mediums for researchers to collect data according to the characteristics of the variables that the researcher wants to study such information can either quantitative or quantitative data)</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and qualitative data.</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Therefore, research tools are an essential part of any kind of research whether it’s a </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case study,</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survey research or exploring research.</a:t>
            </a:r>
          </a:p>
          <a:p>
            <a:pPr marL="0" indent="341313">
              <a:buNone/>
            </a:pPr>
            <a:r>
              <a:rPr lang="th-TH" dirty="0">
                <a:latin typeface="Angsana New" panose="02020603050405020304" pitchFamily="18" charset="-34"/>
                <a:cs typeface="Angsana New" panose="02020603050405020304" pitchFamily="18" charset="-34"/>
              </a:rPr>
              <a:t>“</a:t>
            </a:r>
            <a:r>
              <a:rPr lang="en-US" dirty="0">
                <a:latin typeface="Angsana New" panose="02020603050405020304" pitchFamily="18" charset="-34"/>
                <a:cs typeface="Angsana New" panose="02020603050405020304" pitchFamily="18" charset="-34"/>
              </a:rPr>
              <a:t>Research tools refer to equipment or measurements that the researcher uses to collect data.</a:t>
            </a:r>
            <a:r>
              <a:rPr lang="th-TH" dirty="0">
                <a:latin typeface="Angsana New" panose="02020603050405020304" pitchFamily="18" charset="-34"/>
                <a:cs typeface="Angsana New" panose="02020603050405020304" pitchFamily="18" charset="-34"/>
              </a:rPr>
              <a:t>”</a:t>
            </a:r>
          </a:p>
          <a:p>
            <a:pPr marL="0" indent="341313">
              <a:buNone/>
            </a:pPr>
            <a:r>
              <a:rPr lang="en-US" b="1" dirty="0">
                <a:latin typeface="Angsana New" panose="02020603050405020304" pitchFamily="18" charset="-34"/>
                <a:cs typeface="Angsana New" panose="02020603050405020304" pitchFamily="18" charset="-34"/>
              </a:rPr>
              <a:t>Research tools are divided into 2 types; </a:t>
            </a:r>
            <a:endParaRPr lang="th-TH" b="1" dirty="0">
              <a:latin typeface="Angsana New" panose="02020603050405020304" pitchFamily="18" charset="-34"/>
              <a:cs typeface="Angsana New" panose="02020603050405020304" pitchFamily="18" charset="-34"/>
            </a:endParaRPr>
          </a:p>
          <a:p>
            <a:pPr marL="0" indent="341313">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Scientific instruments it is a high-precision and accurate measuring instrument such as height measurement, capacity measurement, time measurement, measure temperature, measure acidity and measure sugar levels.</a:t>
            </a:r>
            <a:endParaRPr lang="th-TH" dirty="0">
              <a:latin typeface="Angsana New" panose="02020603050405020304" pitchFamily="18" charset="-34"/>
              <a:cs typeface="Angsana New" panose="02020603050405020304" pitchFamily="18" charset="-34"/>
            </a:endParaRPr>
          </a:p>
          <a:p>
            <a:pPr marL="0" indent="341313">
              <a:buNone/>
            </a:pPr>
            <a:r>
              <a:rPr lang="en-US" dirty="0">
                <a:latin typeface="Angsana New" panose="02020603050405020304" pitchFamily="18" charset="-34"/>
                <a:cs typeface="Angsana New" panose="02020603050405020304" pitchFamily="18" charset="-34"/>
              </a:rPr>
              <a:t>2. Social science tools it is a tool to measure human behavior which cannot be directly measured with equipment like scientific measurements.</a:t>
            </a:r>
            <a:endParaRPr lang="th-TH" dirty="0">
              <a:latin typeface="Angsana New" panose="02020603050405020304" pitchFamily="18" charset="-34"/>
              <a:cs typeface="Angsana New" panose="02020603050405020304" pitchFamily="18" charset="-34"/>
            </a:endParaRPr>
          </a:p>
          <a:p>
            <a:pPr marL="0" indent="341313">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The tools used to measure social science variables therefore, it is popular to use the test, questionnaire, inventory, interview form and observation form.</a:t>
            </a:r>
            <a:endParaRPr lang="th-TH"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7234371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F554182-576A-45E6-9C95-0DAE930CD948}"/>
              </a:ext>
            </a:extLst>
          </p:cNvPr>
          <p:cNvSpPr>
            <a:spLocks noGrp="1"/>
          </p:cNvSpPr>
          <p:nvPr>
            <p:ph type="title"/>
          </p:nvPr>
        </p:nvSpPr>
        <p:spPr>
          <a:xfrm>
            <a:off x="838200" y="235816"/>
            <a:ext cx="10515600" cy="1325563"/>
          </a:xfrm>
        </p:spPr>
        <p:txBody>
          <a:bodyPr>
            <a:normAutofit/>
          </a:bodyPr>
          <a:lstStyle/>
          <a:p>
            <a:pPr algn="ctr"/>
            <a:r>
              <a:rPr lang="en-US" sz="3200" b="1" dirty="0">
                <a:latin typeface="Angsana New" panose="02020603050405020304" pitchFamily="18" charset="-34"/>
                <a:cs typeface="Angsana New" panose="02020603050405020304" pitchFamily="18" charset="-34"/>
              </a:rPr>
              <a:t>2</a:t>
            </a:r>
            <a:br>
              <a:rPr lang="th-TH" sz="3200" b="1" dirty="0">
                <a:latin typeface="Angsana New" panose="02020603050405020304" pitchFamily="18" charset="-34"/>
                <a:cs typeface="Angsana New" panose="02020603050405020304" pitchFamily="18" charset="-34"/>
              </a:rPr>
            </a:br>
            <a:r>
              <a:rPr lang="en-US" sz="3200" b="1" dirty="0">
                <a:solidFill>
                  <a:srgbClr val="FF0000"/>
                </a:solidFill>
                <a:latin typeface="Angsana New" panose="02020603050405020304" pitchFamily="18" charset="-34"/>
                <a:cs typeface="Angsana New" panose="02020603050405020304" pitchFamily="18" charset="-34"/>
              </a:rPr>
              <a:t>Importance and Goods Features of the Tool</a:t>
            </a:r>
          </a:p>
        </p:txBody>
      </p:sp>
      <p:sp>
        <p:nvSpPr>
          <p:cNvPr id="3" name="ตัวแทนเนื้อหา 2">
            <a:extLst>
              <a:ext uri="{FF2B5EF4-FFF2-40B4-BE49-F238E27FC236}">
                <a16:creationId xmlns:a16="http://schemas.microsoft.com/office/drawing/2014/main" id="{C2B352F8-10EE-4C6F-8277-AA2B55157B49}"/>
              </a:ext>
            </a:extLst>
          </p:cNvPr>
          <p:cNvSpPr>
            <a:spLocks noGrp="1"/>
          </p:cNvSpPr>
          <p:nvPr>
            <p:ph idx="1"/>
          </p:nvPr>
        </p:nvSpPr>
        <p:spPr>
          <a:xfrm>
            <a:off x="161277" y="1589809"/>
            <a:ext cx="11869445" cy="5032375"/>
          </a:xfrm>
        </p:spPr>
        <p:txBody>
          <a:bodyPr/>
          <a:lstStyle/>
          <a:p>
            <a:r>
              <a:rPr lang="en-US" dirty="0">
                <a:latin typeface="Angsana New" panose="02020603050405020304" pitchFamily="18" charset="-34"/>
                <a:cs typeface="Angsana New" panose="02020603050405020304" pitchFamily="18" charset="-34"/>
              </a:rPr>
              <a:t>Social science research tool is an important element of research, that is the link between the problem, objectives and research hypothesis which led to the design of tools used to collect data.</a:t>
            </a:r>
            <a:endParaRPr lang="th-TH" dirty="0">
              <a:latin typeface="Angsana New" panose="02020603050405020304" pitchFamily="18" charset="-34"/>
              <a:cs typeface="Angsana New" panose="02020603050405020304" pitchFamily="18" charset="-34"/>
            </a:endParaRPr>
          </a:p>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In order to answer the question rationally and credible the results of the research will be effective and how to solve the problem depends entirely on the research tools.</a:t>
            </a:r>
            <a:endParaRPr lang="th-TH" dirty="0">
              <a:latin typeface="Angsana New" panose="02020603050405020304" pitchFamily="18" charset="-34"/>
              <a:cs typeface="Angsana New" panose="02020603050405020304" pitchFamily="18" charset="-34"/>
            </a:endParaRPr>
          </a:p>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Social science research tools are questionnaires, interview forms, test, observation forms, data recording forms, attitude test, conversation record form social dimension scale, skill assessment form or practice and behavioral assessment form.</a:t>
            </a:r>
            <a:endParaRPr lang="th-TH" dirty="0">
              <a:latin typeface="Angsana New" panose="02020603050405020304" pitchFamily="18" charset="-34"/>
              <a:cs typeface="Angsana New" panose="02020603050405020304" pitchFamily="18" charset="-34"/>
            </a:endParaRPr>
          </a:p>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When choosing a tool, you must consider the type of data and methods of data collection as the following example</a:t>
            </a:r>
          </a:p>
        </p:txBody>
      </p:sp>
    </p:spTree>
    <p:extLst>
      <p:ext uri="{BB962C8B-B14F-4D97-AF65-F5344CB8AC3E}">
        <p14:creationId xmlns:p14="http://schemas.microsoft.com/office/powerpoint/2010/main" val="1637789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1BAC0754-D267-4D85-AA32-C7B0F66579D9}"/>
              </a:ext>
            </a:extLst>
          </p:cNvPr>
          <p:cNvSpPr>
            <a:spLocks noGrp="1"/>
          </p:cNvSpPr>
          <p:nvPr>
            <p:ph idx="1"/>
          </p:nvPr>
        </p:nvSpPr>
        <p:spPr>
          <a:xfrm>
            <a:off x="764628" y="816634"/>
            <a:ext cx="10515600" cy="4351338"/>
          </a:xfrm>
        </p:spPr>
        <p:txBody>
          <a:bodyPr>
            <a:noAutofit/>
          </a:bodyPr>
          <a:lstStyle/>
          <a:p>
            <a:r>
              <a:rPr lang="en-US" sz="2000" dirty="0">
                <a:latin typeface="Angsana New" panose="02020603050405020304" pitchFamily="18" charset="-34"/>
                <a:cs typeface="Angsana New" panose="02020603050405020304" pitchFamily="18" charset="-34"/>
              </a:rPr>
              <a:t>4. </a:t>
            </a:r>
            <a:r>
              <a:rPr lang="th-TH" sz="2000" dirty="0">
                <a:latin typeface="Angsana New" panose="02020603050405020304" pitchFamily="18" charset="-34"/>
                <a:cs typeface="Angsana New" panose="02020603050405020304" pitchFamily="18" charset="-34"/>
              </a:rPr>
              <a:t>การบันทึกรายละเอียดของข้อมูลที่เกี่ยวข้อง มีเกณฑ์ในการจดบันทึกข้อมูลจากวรรณกรรม ดังต่อไปนี้</a:t>
            </a:r>
          </a:p>
          <a:p>
            <a:pPr marL="0" indent="400050">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ในกรณีที่เป็นวรรณกรรมหนังสือ สามารถจดบันทึกรายละเอียดได้ดังนี้</a:t>
            </a:r>
          </a:p>
          <a:p>
            <a:pPr marL="182563" indent="447675">
              <a:buNone/>
            </a:pPr>
            <a:r>
              <a:rPr lang="en-US" sz="2000" dirty="0">
                <a:latin typeface="Angsana New" panose="02020603050405020304" pitchFamily="18" charset="-34"/>
                <a:cs typeface="Angsana New" panose="02020603050405020304" pitchFamily="18" charset="-34"/>
              </a:rPr>
              <a:t>(1.1) </a:t>
            </a:r>
            <a:r>
              <a:rPr lang="th-TH" sz="2000" dirty="0">
                <a:latin typeface="Angsana New" panose="02020603050405020304" pitchFamily="18" charset="-34"/>
                <a:cs typeface="Angsana New" panose="02020603050405020304" pitchFamily="18" charset="-34"/>
              </a:rPr>
              <a:t>ชื่อ สกุลผู้แต่ง</a:t>
            </a:r>
          </a:p>
          <a:p>
            <a:pPr marL="182563" indent="44767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1.2)</a:t>
            </a:r>
            <a:r>
              <a:rPr lang="th-TH" sz="2000" dirty="0">
                <a:latin typeface="Angsana New" panose="02020603050405020304" pitchFamily="18" charset="-34"/>
                <a:cs typeface="Angsana New" panose="02020603050405020304" pitchFamily="18" charset="-34"/>
              </a:rPr>
              <a:t> ชื่อหนังสือ วารสาร บทความ</a:t>
            </a:r>
          </a:p>
          <a:p>
            <a:pPr marL="182563" indent="44767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1.3)</a:t>
            </a:r>
            <a:r>
              <a:rPr lang="th-TH" sz="2000" dirty="0">
                <a:latin typeface="Angsana New" panose="02020603050405020304" pitchFamily="18" charset="-34"/>
                <a:cs typeface="Angsana New" panose="02020603050405020304" pitchFamily="18" charset="-34"/>
              </a:rPr>
              <a:t> สถานที่พิมพ์</a:t>
            </a:r>
          </a:p>
          <a:p>
            <a:pPr marL="182563" indent="44767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1.4)</a:t>
            </a:r>
            <a:r>
              <a:rPr lang="th-TH" sz="2000" dirty="0">
                <a:latin typeface="Angsana New" panose="02020603050405020304" pitchFamily="18" charset="-34"/>
                <a:cs typeface="Angsana New" panose="02020603050405020304" pitchFamily="18" charset="-34"/>
              </a:rPr>
              <a:t> ปีที่พิมพ์ เล่มที่ เลขที่</a:t>
            </a:r>
          </a:p>
          <a:p>
            <a:pPr marL="182563" indent="44767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1.5) </a:t>
            </a:r>
            <a:r>
              <a:rPr lang="th-TH" sz="2000" dirty="0">
                <a:latin typeface="Angsana New" panose="02020603050405020304" pitchFamily="18" charset="-34"/>
                <a:cs typeface="Angsana New" panose="02020603050405020304" pitchFamily="18" charset="-34"/>
              </a:rPr>
              <a:t>เลขหมู่หนังสือ/สถานที่ค้นหนังสือ</a:t>
            </a:r>
          </a:p>
          <a:p>
            <a:pPr marL="174625" indent="22542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ในกรณีที่เป็นวรรณกรรมด้านงานวิจัย สามารถจดบันทึกรายละเอียดได้ดังนี้</a:t>
            </a:r>
          </a:p>
          <a:p>
            <a:pPr marL="182563" indent="44767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2.1)</a:t>
            </a:r>
            <a:r>
              <a:rPr lang="th-TH" sz="2000" dirty="0">
                <a:latin typeface="Angsana New" panose="02020603050405020304" pitchFamily="18" charset="-34"/>
                <a:cs typeface="Angsana New" panose="02020603050405020304" pitchFamily="18" charset="-34"/>
              </a:rPr>
              <a:t> ชื่อหัวข้อการวิจัย</a:t>
            </a:r>
          </a:p>
          <a:p>
            <a:pPr marL="182563" indent="44767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2.2)</a:t>
            </a:r>
            <a:r>
              <a:rPr lang="th-TH" sz="2000" dirty="0">
                <a:latin typeface="Angsana New" panose="02020603050405020304" pitchFamily="18" charset="-34"/>
                <a:cs typeface="Angsana New" panose="02020603050405020304" pitchFamily="18" charset="-34"/>
              </a:rPr>
              <a:t> วัตถุประสงค์ของการวิจัย</a:t>
            </a:r>
          </a:p>
          <a:p>
            <a:pPr marL="182563" indent="44767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2.3)</a:t>
            </a:r>
            <a:r>
              <a:rPr lang="th-TH" sz="2000" dirty="0">
                <a:latin typeface="Angsana New" panose="02020603050405020304" pitchFamily="18" charset="-34"/>
                <a:cs typeface="Angsana New" panose="02020603050405020304" pitchFamily="18" charset="-34"/>
              </a:rPr>
              <a:t> สมมติฐานของการวิจัย</a:t>
            </a:r>
          </a:p>
          <a:p>
            <a:pPr marL="182563" indent="44767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2.4)</a:t>
            </a:r>
            <a:r>
              <a:rPr lang="th-TH" sz="2000" dirty="0">
                <a:latin typeface="Angsana New" panose="02020603050405020304" pitchFamily="18" charset="-34"/>
                <a:cs typeface="Angsana New" panose="02020603050405020304" pitchFamily="18" charset="-34"/>
              </a:rPr>
              <a:t> ระเบียบวิธีวิจัยที่ใช้</a:t>
            </a:r>
          </a:p>
          <a:p>
            <a:pPr marL="182563" indent="44767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2.5)</a:t>
            </a:r>
            <a:r>
              <a:rPr lang="th-TH" sz="2000" dirty="0">
                <a:latin typeface="Angsana New" panose="02020603050405020304" pitchFamily="18" charset="-34"/>
                <a:cs typeface="Angsana New" panose="02020603050405020304" pitchFamily="18" charset="-34"/>
              </a:rPr>
              <a:t> ข้อสรุปการวิจัยที่ได้</a:t>
            </a:r>
          </a:p>
          <a:p>
            <a:pPr marL="182563" indent="447675">
              <a:buNone/>
            </a:pP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2.6)</a:t>
            </a:r>
            <a:r>
              <a:rPr lang="th-TH" sz="2000" dirty="0">
                <a:latin typeface="Angsana New" panose="02020603050405020304" pitchFamily="18" charset="-34"/>
                <a:cs typeface="Angsana New" panose="02020603050405020304" pitchFamily="18" charset="-34"/>
              </a:rPr>
              <a:t> บันทึกข้อมูลอ้างอิง</a:t>
            </a:r>
            <a:endParaRPr lang="en-US" sz="2000" dirty="0"/>
          </a:p>
        </p:txBody>
      </p:sp>
    </p:spTree>
    <p:extLst>
      <p:ext uri="{BB962C8B-B14F-4D97-AF65-F5344CB8AC3E}">
        <p14:creationId xmlns:p14="http://schemas.microsoft.com/office/powerpoint/2010/main" val="17474154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A4BB22E-FFC4-42F6-80D5-947C7A9EBED4}"/>
              </a:ext>
            </a:extLst>
          </p:cNvPr>
          <p:cNvSpPr>
            <a:spLocks noGrp="1"/>
          </p:cNvSpPr>
          <p:nvPr>
            <p:ph type="title"/>
          </p:nvPr>
        </p:nvSpPr>
        <p:spPr>
          <a:xfrm>
            <a:off x="838200" y="819221"/>
            <a:ext cx="10515600" cy="724766"/>
          </a:xfrm>
        </p:spPr>
        <p:txBody>
          <a:bodyPr>
            <a:normAutofit/>
          </a:bodyPr>
          <a:lstStyle/>
          <a:p>
            <a:r>
              <a:rPr lang="en-US" sz="2800" b="1" dirty="0">
                <a:latin typeface="Angsana New" panose="02020603050405020304" pitchFamily="18" charset="-34"/>
                <a:cs typeface="Angsana New" panose="02020603050405020304" pitchFamily="18" charset="-34"/>
              </a:rPr>
              <a:t>An example of research on postpartum hygiene of the Akha hill tribe people in Chiang Rai Province,</a:t>
            </a:r>
            <a:r>
              <a:rPr lang="en-US" sz="2800" dirty="0">
                <a:latin typeface="Angsana New" panose="02020603050405020304" pitchFamily="18" charset="-34"/>
                <a:cs typeface="Angsana New" panose="02020603050405020304" pitchFamily="18" charset="-34"/>
              </a:rPr>
              <a:t> </a:t>
            </a:r>
          </a:p>
        </p:txBody>
      </p:sp>
      <p:sp>
        <p:nvSpPr>
          <p:cNvPr id="3" name="ตัวแทนเนื้อหา 2">
            <a:extLst>
              <a:ext uri="{FF2B5EF4-FFF2-40B4-BE49-F238E27FC236}">
                <a16:creationId xmlns:a16="http://schemas.microsoft.com/office/drawing/2014/main" id="{E53E9C21-DBC0-4D79-B500-9EAE8F539C46}"/>
              </a:ext>
            </a:extLst>
          </p:cNvPr>
          <p:cNvSpPr>
            <a:spLocks noGrp="1"/>
          </p:cNvSpPr>
          <p:nvPr>
            <p:ph idx="1"/>
          </p:nvPr>
        </p:nvSpPr>
        <p:spPr>
          <a:xfrm>
            <a:off x="838200" y="1687441"/>
            <a:ext cx="10744200" cy="4351338"/>
          </a:xfrm>
        </p:spPr>
        <p:txBody>
          <a:bodyPr>
            <a:normAutofit lnSpcReduction="10000"/>
          </a:bodyPr>
          <a:lstStyle/>
          <a:p>
            <a:r>
              <a:rPr lang="en-US" b="1" dirty="0">
                <a:latin typeface="Angsana New" panose="02020603050405020304" pitchFamily="18" charset="-34"/>
                <a:cs typeface="Angsana New" panose="02020603050405020304" pitchFamily="18" charset="-34"/>
              </a:rPr>
              <a:t>Research problem</a:t>
            </a:r>
            <a:r>
              <a:rPr lang="en-US" dirty="0">
                <a:latin typeface="Angsana New" panose="02020603050405020304" pitchFamily="18" charset="-34"/>
                <a:cs typeface="Angsana New" panose="02020603050405020304" pitchFamily="18" charset="-34"/>
              </a:rPr>
              <a:t>: Hygiene problems of the Akha hill tribe people</a:t>
            </a:r>
            <a:endParaRPr lang="th-TH" sz="2800" dirty="0">
              <a:latin typeface="Angsana New" panose="02020603050405020304" pitchFamily="18" charset="-34"/>
              <a:cs typeface="Angsana New" panose="02020603050405020304" pitchFamily="18" charset="-34"/>
            </a:endParaRPr>
          </a:p>
          <a:p>
            <a:r>
              <a:rPr lang="en-US" b="1" dirty="0">
                <a:latin typeface="Angsana New" panose="02020603050405020304" pitchFamily="18" charset="-34"/>
                <a:cs typeface="Angsana New" panose="02020603050405020304" pitchFamily="18" charset="-34"/>
              </a:rPr>
              <a:t>Objective </a:t>
            </a:r>
            <a:r>
              <a:rPr lang="en-US" dirty="0">
                <a:latin typeface="Angsana New" panose="02020603050405020304" pitchFamily="18" charset="-34"/>
                <a:cs typeface="Angsana New" panose="02020603050405020304" pitchFamily="18" charset="-34"/>
              </a:rPr>
              <a:t>: To disseminate knowledge on hygiene to the Akha hill tribe people.</a:t>
            </a:r>
            <a:endParaRPr lang="th-TH" sz="2800" dirty="0">
              <a:latin typeface="Angsana New" panose="02020603050405020304" pitchFamily="18" charset="-34"/>
              <a:cs typeface="Angsana New" panose="02020603050405020304" pitchFamily="18" charset="-34"/>
            </a:endParaRPr>
          </a:p>
          <a:p>
            <a:r>
              <a:rPr lang="en-US" b="1" dirty="0">
                <a:latin typeface="Angsana New" panose="02020603050405020304" pitchFamily="18" charset="-34"/>
                <a:cs typeface="Angsana New" panose="02020603050405020304" pitchFamily="18" charset="-34"/>
              </a:rPr>
              <a:t>Sample group</a:t>
            </a:r>
            <a:r>
              <a:rPr lang="en-US" dirty="0">
                <a:latin typeface="Angsana New" panose="02020603050405020304" pitchFamily="18" charset="-34"/>
                <a:cs typeface="Angsana New" panose="02020603050405020304" pitchFamily="18" charset="-34"/>
              </a:rPr>
              <a:t>:</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Akha hill tribe women in Chiang Rai.</a:t>
            </a:r>
            <a:endParaRPr lang="th-TH" dirty="0">
              <a:latin typeface="Angsana New" panose="02020603050405020304" pitchFamily="18" charset="-34"/>
              <a:cs typeface="Angsana New" panose="02020603050405020304" pitchFamily="18" charset="-34"/>
            </a:endParaRPr>
          </a:p>
          <a:p>
            <a:pPr marL="1487488" indent="-231775"/>
            <a:r>
              <a:rPr lang="en-US" dirty="0">
                <a:latin typeface="Angsana New" panose="02020603050405020304" pitchFamily="18" charset="-34"/>
                <a:cs typeface="Angsana New" panose="02020603050405020304" pitchFamily="18" charset="-34"/>
              </a:rPr>
              <a:t>Characteristics of the sample;</a:t>
            </a:r>
            <a:endParaRPr lang="th-TH" dirty="0">
              <a:latin typeface="Angsana New" panose="02020603050405020304" pitchFamily="18" charset="-34"/>
              <a:cs typeface="Angsana New" panose="02020603050405020304" pitchFamily="18" charset="-34"/>
            </a:endParaRPr>
          </a:p>
          <a:p>
            <a:pPr marL="1487488" indent="55563">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Unable to read and write</a:t>
            </a:r>
            <a:endParaRPr lang="th-TH" dirty="0">
              <a:latin typeface="Angsana New" panose="02020603050405020304" pitchFamily="18" charset="-34"/>
              <a:cs typeface="Angsana New" panose="02020603050405020304" pitchFamily="18" charset="-34"/>
            </a:endParaRPr>
          </a:p>
          <a:p>
            <a:pPr marL="1487488" indent="55563">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Unable to clearly communicate in central Thai.</a:t>
            </a:r>
            <a:endParaRPr lang="th-TH" dirty="0">
              <a:latin typeface="Angsana New" panose="02020603050405020304" pitchFamily="18" charset="-34"/>
              <a:cs typeface="Angsana New" panose="02020603050405020304" pitchFamily="18" charset="-34"/>
            </a:endParaRPr>
          </a:p>
          <a:p>
            <a:pPr marL="0" indent="230188"/>
            <a:r>
              <a:rPr lang="en-US" b="1" dirty="0">
                <a:latin typeface="Angsana New" panose="02020603050405020304" pitchFamily="18" charset="-34"/>
                <a:cs typeface="Angsana New" panose="02020603050405020304" pitchFamily="18" charset="-34"/>
              </a:rPr>
              <a:t>Data collection method </a:t>
            </a:r>
            <a:r>
              <a:rPr lang="en-US" dirty="0">
                <a:latin typeface="Angsana New" panose="02020603050405020304" pitchFamily="18" charset="-34"/>
                <a:cs typeface="Angsana New" panose="02020603050405020304" pitchFamily="18" charset="-34"/>
              </a:rPr>
              <a:t>: The researcher and the team went to the data collection area in the Akha village.</a:t>
            </a:r>
            <a:endParaRPr lang="th-TH" dirty="0">
              <a:latin typeface="Angsana New" panose="02020603050405020304" pitchFamily="18" charset="-34"/>
              <a:cs typeface="Angsana New" panose="02020603050405020304" pitchFamily="18" charset="-34"/>
            </a:endParaRPr>
          </a:p>
          <a:p>
            <a:pPr marL="0" indent="230188"/>
            <a:r>
              <a:rPr lang="en-US" b="1" dirty="0">
                <a:latin typeface="Angsana New" panose="02020603050405020304" pitchFamily="18" charset="-34"/>
                <a:cs typeface="Angsana New" panose="02020603050405020304" pitchFamily="18" charset="-34"/>
              </a:rPr>
              <a:t>Research tools</a:t>
            </a:r>
            <a:r>
              <a:rPr lang="en-US" dirty="0">
                <a:latin typeface="Angsana New" panose="02020603050405020304" pitchFamily="18" charset="-34"/>
                <a:cs typeface="Angsana New" panose="02020603050405020304" pitchFamily="18" charset="-34"/>
              </a:rPr>
              <a:t>:</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Behavior observation</a:t>
            </a:r>
            <a:endParaRPr lang="th-TH" dirty="0">
              <a:latin typeface="Angsana New" panose="02020603050405020304" pitchFamily="18" charset="-34"/>
              <a:cs typeface="Angsana New" panose="02020603050405020304" pitchFamily="18" charset="-34"/>
            </a:endParaRPr>
          </a:p>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2. Interview form</a:t>
            </a:r>
          </a:p>
        </p:txBody>
      </p:sp>
    </p:spTree>
    <p:extLst>
      <p:ext uri="{BB962C8B-B14F-4D97-AF65-F5344CB8AC3E}">
        <p14:creationId xmlns:p14="http://schemas.microsoft.com/office/powerpoint/2010/main" val="22313599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580605AB-3C0C-4413-A155-B0A9A3F627B9}"/>
              </a:ext>
            </a:extLst>
          </p:cNvPr>
          <p:cNvSpPr>
            <a:spLocks noGrp="1"/>
          </p:cNvSpPr>
          <p:nvPr>
            <p:ph type="title"/>
          </p:nvPr>
        </p:nvSpPr>
        <p:spPr>
          <a:xfrm>
            <a:off x="838200" y="365125"/>
            <a:ext cx="10515600" cy="777875"/>
          </a:xfrm>
        </p:spPr>
        <p:txBody>
          <a:bodyPr>
            <a:normAutofit/>
          </a:bodyPr>
          <a:lstStyle/>
          <a:p>
            <a:r>
              <a:rPr lang="en-US" sz="3200" b="1" dirty="0">
                <a:latin typeface="Angsana New" panose="02020603050405020304" pitchFamily="18" charset="-34"/>
                <a:cs typeface="Angsana New" panose="02020603050405020304" pitchFamily="18" charset="-34"/>
              </a:rPr>
              <a:t>Qualities of a good research tool</a:t>
            </a:r>
          </a:p>
        </p:txBody>
      </p:sp>
      <p:sp>
        <p:nvSpPr>
          <p:cNvPr id="3" name="ตัวแทนเนื้อหา 2">
            <a:extLst>
              <a:ext uri="{FF2B5EF4-FFF2-40B4-BE49-F238E27FC236}">
                <a16:creationId xmlns:a16="http://schemas.microsoft.com/office/drawing/2014/main" id="{9010A3ED-4710-48FD-953F-86BD7C806653}"/>
              </a:ext>
            </a:extLst>
          </p:cNvPr>
          <p:cNvSpPr>
            <a:spLocks noGrp="1"/>
          </p:cNvSpPr>
          <p:nvPr>
            <p:ph idx="1"/>
          </p:nvPr>
        </p:nvSpPr>
        <p:spPr>
          <a:xfrm>
            <a:off x="838200" y="1143000"/>
            <a:ext cx="10515600" cy="4351338"/>
          </a:xfrm>
        </p:spPr>
        <p:txBody>
          <a:bodyPr>
            <a:normAutofit fontScale="92500" lnSpcReduction="20000"/>
          </a:bodyPr>
          <a:lstStyle/>
          <a:p>
            <a:pPr marL="0" indent="0">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Validity </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means that research tools must be able to measure what the researcher wants to study in accordance with the objectives of the research set such as assessment of teaching in business research subjects of Asst. Pro. </a:t>
            </a:r>
            <a:r>
              <a:rPr lang="en-US" dirty="0" err="1">
                <a:latin typeface="Angsana New" panose="02020603050405020304" pitchFamily="18" charset="-34"/>
                <a:cs typeface="Angsana New" panose="02020603050405020304" pitchFamily="18" charset="-34"/>
              </a:rPr>
              <a:t>Suramon</a:t>
            </a:r>
            <a:r>
              <a:rPr lang="en-US" dirty="0">
                <a:latin typeface="Angsana New" panose="02020603050405020304" pitchFamily="18" charset="-34"/>
                <a:cs typeface="Angsana New" panose="02020603050405020304" pitchFamily="18" charset="-34"/>
              </a:rPr>
              <a:t> </a:t>
            </a:r>
            <a:r>
              <a:rPr lang="en-US" dirty="0" err="1">
                <a:latin typeface="Angsana New" panose="02020603050405020304" pitchFamily="18" charset="-34"/>
                <a:cs typeface="Angsana New" panose="02020603050405020304" pitchFamily="18" charset="-34"/>
              </a:rPr>
              <a:t>Chancharoen</a:t>
            </a:r>
            <a:r>
              <a:rPr lang="en-US" dirty="0">
                <a:latin typeface="Angsana New" panose="02020603050405020304" pitchFamily="18" charset="-34"/>
                <a:cs typeface="Angsana New" panose="02020603050405020304" pitchFamily="18" charset="-34"/>
              </a:rPr>
              <a:t>, the instrument used a questionnaire consisting of qualification questions and the ability of the instructor clearly for example, allow students to score from the least =1 to the most = 5 according to the qualifications of the following in </a:t>
            </a:r>
            <a:r>
              <a:rPr lang="en-US" dirty="0" err="1">
                <a:latin typeface="Angsana New" panose="02020603050405020304" pitchFamily="18" charset="-34"/>
                <a:cs typeface="Angsana New" panose="02020603050405020304" pitchFamily="18" charset="-34"/>
              </a:rPr>
              <a:t>structors</a:t>
            </a:r>
            <a:r>
              <a:rPr lang="en-US" dirty="0">
                <a:latin typeface="Angsana New" panose="02020603050405020304" pitchFamily="18" charset="-34"/>
                <a:cs typeface="Angsana New" panose="02020603050405020304" pitchFamily="18" charset="-34"/>
              </a:rPr>
              <a:t>. </a:t>
            </a:r>
            <a:endParaRPr lang="th-TH" dirty="0">
              <a:latin typeface="Angsana New" panose="02020603050405020304" pitchFamily="18" charset="-34"/>
              <a:cs typeface="Angsana New" panose="02020603050405020304" pitchFamily="18" charset="-34"/>
            </a:endParaRPr>
          </a:p>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1     2     3     4     5</a:t>
            </a:r>
            <a:endParaRPr lang="th-TH" dirty="0">
              <a:latin typeface="Angsana New" panose="02020603050405020304" pitchFamily="18" charset="-34"/>
              <a:cs typeface="Angsana New" panose="02020603050405020304" pitchFamily="18" charset="-34"/>
            </a:endParaRPr>
          </a:p>
          <a:p>
            <a:pPr marL="0" indent="171450">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Knowledge, competence and skills of knowledge transfer of teacher.		    </a:t>
            </a:r>
            <a:r>
              <a:rPr lang="en-US" dirty="0">
                <a:latin typeface="Angsana New" panose="02020603050405020304" pitchFamily="18" charset="-34"/>
                <a:cs typeface="Angsana New" panose="02020603050405020304" pitchFamily="18" charset="-34"/>
                <a:sym typeface="Symbol" panose="05050102010706020507" pitchFamily="18" charset="2"/>
              </a:rPr>
              <a:t>              </a:t>
            </a:r>
          </a:p>
          <a:p>
            <a:pPr marL="0" indent="171450">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Media used in teaching</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sym typeface="Symbol" panose="05050102010706020507" pitchFamily="18" charset="2"/>
              </a:rPr>
              <a:t>              </a:t>
            </a:r>
          </a:p>
          <a:p>
            <a:pPr marL="0" indent="171450">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Teacher’s assessment there are clear principles and standards.</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sym typeface="Symbol" panose="05050102010706020507" pitchFamily="18" charset="2"/>
              </a:rPr>
              <a:t>              </a:t>
            </a:r>
          </a:p>
          <a:p>
            <a:pPr marL="0" indent="171450">
              <a:buNone/>
            </a:pPr>
            <a:r>
              <a:rPr lang="en-US" dirty="0">
                <a:latin typeface="Angsana New" panose="02020603050405020304" pitchFamily="18" charset="-34"/>
                <a:cs typeface="Angsana New" panose="02020603050405020304" pitchFamily="18" charset="-34"/>
              </a:rPr>
              <a:t>4)</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Personality and dress suitable for being a teacher.  		   </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sym typeface="Symbol" panose="05050102010706020507" pitchFamily="18" charset="2"/>
              </a:rPr>
              <a:t>              </a:t>
            </a:r>
          </a:p>
          <a:p>
            <a:pPr marL="0" indent="171450">
              <a:buNone/>
            </a:pPr>
            <a:r>
              <a:rPr lang="th-TH" dirty="0">
                <a:latin typeface="Angsana New" panose="02020603050405020304" pitchFamily="18" charset="-34"/>
                <a:cs typeface="Angsana New" panose="02020603050405020304" pitchFamily="18" charset="-34"/>
              </a:rPr>
              <a:t> </a:t>
            </a:r>
          </a:p>
        </p:txBody>
      </p:sp>
      <p:sp>
        <p:nvSpPr>
          <p:cNvPr id="4" name="ตัวแทนท้ายกระดาษ 3">
            <a:extLst>
              <a:ext uri="{FF2B5EF4-FFF2-40B4-BE49-F238E27FC236}">
                <a16:creationId xmlns:a16="http://schemas.microsoft.com/office/drawing/2014/main" id="{21B4F563-7FDF-4403-BF96-C4F6C31D0FD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743932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36299A40-82CA-4F8A-AE4B-86DD56C5B1A6}"/>
              </a:ext>
            </a:extLst>
          </p:cNvPr>
          <p:cNvSpPr>
            <a:spLocks noGrp="1"/>
          </p:cNvSpPr>
          <p:nvPr>
            <p:ph idx="1"/>
          </p:nvPr>
        </p:nvSpPr>
        <p:spPr>
          <a:xfrm>
            <a:off x="381740" y="846740"/>
            <a:ext cx="11620869" cy="6219824"/>
          </a:xfrm>
        </p:spPr>
        <p:txBody>
          <a:bodyPr/>
          <a:lstStyle/>
          <a:p>
            <a:pPr marL="0" indent="0">
              <a:buNone/>
            </a:pPr>
            <a:endParaRPr lang="th-TH" dirty="0">
              <a:latin typeface="Angsana New" panose="02020603050405020304" pitchFamily="18" charset="-34"/>
              <a:cs typeface="Angsana New" panose="02020603050405020304" pitchFamily="18" charset="-34"/>
            </a:endParaRPr>
          </a:p>
          <a:p>
            <a:pPr marL="0" indent="0">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Reliability:</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Research tools must be accurate and consistent in measurement whether they are used to measure the same variable, repeated a few times the answer will be the same.</a:t>
            </a:r>
            <a:endParaRPr lang="th-TH" dirty="0">
              <a:latin typeface="Angsana New" panose="02020603050405020304" pitchFamily="18" charset="-34"/>
              <a:cs typeface="Angsana New" panose="02020603050405020304" pitchFamily="18" charset="-34"/>
            </a:endParaRPr>
          </a:p>
          <a:p>
            <a:pPr marL="0" indent="0">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Objectivity: Research tools must have clear questions anyone who uses the tool must have the same understanding that, what does this instrument measure?, what criteria are there to measure?, the questions raised must clear, to the point not ambiguous.   For example, a questionnaire for assessing the course teaching of faculty members of the Faculty of Business Administration (referring to item 1 is correct, sub item 1 – 4) regardless of whether the questionnaire is used to evaluate nay teaching branch, any subject and any instructor will use the same evaluation criteria, 1-5 points, the result of the evaluation will be the same standard this assessment on matter how many times it is used in any university, will always provide the same standardized assessment.  </a:t>
            </a:r>
            <a:endParaRPr lang="th-TH"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4293450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5DA23ECA-CE20-42A5-9A99-4CED78562C69}"/>
              </a:ext>
            </a:extLst>
          </p:cNvPr>
          <p:cNvSpPr>
            <a:spLocks noGrp="1"/>
          </p:cNvSpPr>
          <p:nvPr>
            <p:ph idx="1"/>
          </p:nvPr>
        </p:nvSpPr>
        <p:spPr>
          <a:xfrm>
            <a:off x="838200" y="854075"/>
            <a:ext cx="10515600" cy="4351338"/>
          </a:xfrm>
        </p:spPr>
        <p:txBody>
          <a:bodyPr>
            <a:normAutofit fontScale="85000" lnSpcReduction="10000"/>
          </a:bodyPr>
          <a:lstStyle/>
          <a:p>
            <a:pPr marL="0" indent="0">
              <a:buNone/>
            </a:pPr>
            <a:r>
              <a:rPr lang="en-US" dirty="0">
                <a:latin typeface="Angsana New" panose="02020603050405020304" pitchFamily="18" charset="-34"/>
                <a:cs typeface="Angsana New" panose="02020603050405020304" pitchFamily="18" charset="-34"/>
              </a:rPr>
              <a:t>4.</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Usability:</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Qualities of a good research tool the content must consistent with the objectives and problems of the research, convenient to use can be adjusted according to the situation and suitability for example, a research on the belief in ghosts of villagers in Na </a:t>
            </a:r>
            <a:r>
              <a:rPr lang="en-US" dirty="0" err="1">
                <a:latin typeface="Angsana New" panose="02020603050405020304" pitchFamily="18" charset="-34"/>
                <a:cs typeface="Angsana New" panose="02020603050405020304" pitchFamily="18" charset="-34"/>
              </a:rPr>
              <a:t>Lern</a:t>
            </a:r>
            <a:r>
              <a:rPr lang="en-US" dirty="0">
                <a:latin typeface="Angsana New" panose="02020603050405020304" pitchFamily="18" charset="-34"/>
                <a:cs typeface="Angsana New" panose="02020603050405020304" pitchFamily="18" charset="-34"/>
              </a:rPr>
              <a:t> Sub-district, Si Chiang Mai District </a:t>
            </a:r>
            <a:r>
              <a:rPr lang="en-US" dirty="0" err="1">
                <a:latin typeface="Angsana New" panose="02020603050405020304" pitchFamily="18" charset="-34"/>
                <a:cs typeface="Angsana New" panose="02020603050405020304" pitchFamily="18" charset="-34"/>
              </a:rPr>
              <a:t>Ubon</a:t>
            </a:r>
            <a:r>
              <a:rPr lang="en-US" dirty="0">
                <a:latin typeface="Angsana New" panose="02020603050405020304" pitchFamily="18" charset="-34"/>
                <a:cs typeface="Angsana New" panose="02020603050405020304" pitchFamily="18" charset="-34"/>
              </a:rPr>
              <a:t> </a:t>
            </a:r>
            <a:r>
              <a:rPr lang="en-US" dirty="0" err="1">
                <a:latin typeface="Angsana New" panose="02020603050405020304" pitchFamily="18" charset="-34"/>
                <a:cs typeface="Angsana New" panose="02020603050405020304" pitchFamily="18" charset="-34"/>
              </a:rPr>
              <a:t>Ratchathani</a:t>
            </a:r>
            <a:r>
              <a:rPr lang="en-US" dirty="0">
                <a:latin typeface="Angsana New" panose="02020603050405020304" pitchFamily="18" charset="-34"/>
                <a:cs typeface="Angsana New" panose="02020603050405020304" pitchFamily="18" charset="-34"/>
              </a:rPr>
              <a:t> Province.</a:t>
            </a:r>
            <a:endParaRPr lang="th-TH" dirty="0">
              <a:latin typeface="Angsana New" panose="02020603050405020304" pitchFamily="18" charset="-34"/>
              <a:cs typeface="Angsana New" panose="02020603050405020304" pitchFamily="18" charset="-34"/>
            </a:endParaRPr>
          </a:p>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The researcher used the attitude test to collect quantitative data on the beliefs of the villagers. It appears that the attitude measurement model cannot measure the true attitude of the villagers due to educational and communications. Therefore, the research tool to observe the behavior while retaining the original content. After that, the behaviors that showed the beliefs of the villagers were observed and recorded the qualitative data in the observation form. The collected qualitative data can modified into quantitative data as well. It depends on the purpose and utilization.  </a:t>
            </a:r>
          </a:p>
          <a:p>
            <a:pPr marL="0" indent="0">
              <a:buNone/>
            </a:pPr>
            <a:endParaRPr lang="th-TH" dirty="0">
              <a:latin typeface="Angsana New" panose="02020603050405020304" pitchFamily="18" charset="-34"/>
              <a:cs typeface="Angsana New" panose="02020603050405020304" pitchFamily="18" charset="-34"/>
            </a:endParaRPr>
          </a:p>
          <a:p>
            <a:pPr marL="0" indent="0">
              <a:buNone/>
            </a:pPr>
            <a:r>
              <a:rPr lang="en-US" dirty="0">
                <a:latin typeface="Angsana New" panose="02020603050405020304" pitchFamily="18" charset="-34"/>
                <a:cs typeface="Angsana New" panose="02020603050405020304" pitchFamily="18" charset="-34"/>
              </a:rPr>
              <a:t>5.</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Unbiased:</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Another feature of a good research tool is that it is unbiased, and must be able to measure all samples equally, no inclination or benefiting any sample group, such as a questionnaire using central Thai in collecting market research data with a sample group across the country so that the sample groups in all regions have the same understanding equality in answering questions and prevent the local language from influencing the answering questions.</a:t>
            </a:r>
          </a:p>
          <a:p>
            <a:pPr marL="0" indent="0">
              <a:buNone/>
            </a:pPr>
            <a:endParaRPr lang="en-US" dirty="0">
              <a:solidFill>
                <a:srgbClr val="0070C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5969998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B8FEAD5-5718-4B72-94C1-3CBE1625F37B}"/>
              </a:ext>
            </a:extLst>
          </p:cNvPr>
          <p:cNvSpPr>
            <a:spLocks noGrp="1"/>
          </p:cNvSpPr>
          <p:nvPr>
            <p:ph type="title"/>
          </p:nvPr>
        </p:nvSpPr>
        <p:spPr>
          <a:xfrm>
            <a:off x="838200" y="245855"/>
            <a:ext cx="10515600" cy="1325563"/>
          </a:xfrm>
        </p:spPr>
        <p:txBody>
          <a:bodyPr>
            <a:normAutofit/>
          </a:bodyPr>
          <a:lstStyle/>
          <a:p>
            <a:pPr algn="ctr"/>
            <a:r>
              <a:rPr lang="en-US" sz="3600" b="1" dirty="0">
                <a:latin typeface="Angsana New" panose="02020603050405020304" pitchFamily="18" charset="-34"/>
                <a:cs typeface="Angsana New" panose="02020603050405020304" pitchFamily="18" charset="-34"/>
              </a:rPr>
              <a:t>3</a:t>
            </a:r>
            <a:br>
              <a:rPr lang="th-TH" sz="3600" b="1" dirty="0">
                <a:latin typeface="Angsana New" panose="02020603050405020304" pitchFamily="18" charset="-34"/>
                <a:cs typeface="Angsana New" panose="02020603050405020304" pitchFamily="18" charset="-34"/>
              </a:rPr>
            </a:br>
            <a:r>
              <a:rPr lang="en-US" sz="3600" b="1" dirty="0">
                <a:latin typeface="Angsana New" panose="02020603050405020304" pitchFamily="18" charset="-34"/>
                <a:cs typeface="Angsana New" panose="02020603050405020304" pitchFamily="18" charset="-34"/>
              </a:rPr>
              <a:t>Types of Research Tools</a:t>
            </a:r>
          </a:p>
        </p:txBody>
      </p:sp>
      <p:sp>
        <p:nvSpPr>
          <p:cNvPr id="3" name="ตัวแทนเนื้อหา 2">
            <a:extLst>
              <a:ext uri="{FF2B5EF4-FFF2-40B4-BE49-F238E27FC236}">
                <a16:creationId xmlns:a16="http://schemas.microsoft.com/office/drawing/2014/main" id="{E60B461F-F7CD-455D-A49A-26DD970898AC}"/>
              </a:ext>
            </a:extLst>
          </p:cNvPr>
          <p:cNvSpPr>
            <a:spLocks noGrp="1"/>
          </p:cNvSpPr>
          <p:nvPr>
            <p:ph idx="1"/>
          </p:nvPr>
        </p:nvSpPr>
        <p:spPr>
          <a:xfrm>
            <a:off x="124287" y="1571418"/>
            <a:ext cx="11860567" cy="5131224"/>
          </a:xfrm>
        </p:spPr>
        <p:txBody>
          <a:bodyPr>
            <a:normAutofit/>
          </a:bodyPr>
          <a:lstStyle/>
          <a:p>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Experimental Research Tool:</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In research to develop teaching and learning, this type of tool is classified as the “innovation” of the preparation tools (treatment) to develop dependent variables such as tools used to conduct research. Improving English teaching and learning by introducing modern technology to use in teaching and learning which the technology here is Tablet,</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English </a:t>
            </a:r>
            <a:r>
              <a:rPr lang="en-US" sz="2400" dirty="0" err="1">
                <a:latin typeface="Angsana New" panose="02020603050405020304" pitchFamily="18" charset="-34"/>
                <a:cs typeface="Angsana New" panose="02020603050405020304" pitchFamily="18" charset="-34"/>
              </a:rPr>
              <a:t>Programme</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and </a:t>
            </a:r>
            <a:r>
              <a:rPr lang="en-US" sz="2400" b="1" dirty="0">
                <a:latin typeface="Angsana New" panose="02020603050405020304" pitchFamily="18" charset="-34"/>
                <a:cs typeface="Angsana New" panose="02020603050405020304" pitchFamily="18" charset="-34"/>
              </a:rPr>
              <a:t>English Game</a:t>
            </a:r>
            <a:r>
              <a:rPr lang="th-TH" sz="2400" b="1"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which is a research tool to develop students’ knowledge and skills (dependent variable)</a:t>
            </a:r>
            <a:endParaRPr lang="th-TH" sz="2400" dirty="0">
              <a:latin typeface="Angsana New" panose="02020603050405020304" pitchFamily="18" charset="-34"/>
              <a:cs typeface="Angsana New" panose="02020603050405020304" pitchFamily="18" charset="-34"/>
            </a:endParaRPr>
          </a:p>
          <a:p>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Data Collection Instrument</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 this type of tool is designed to measure the dependent variable such as a questionnaire and a test, and        there are 2 types of research tools:</a:t>
            </a:r>
            <a:endParaRPr lang="th-TH" sz="2400" dirty="0">
              <a:latin typeface="Angsana New" panose="02020603050405020304" pitchFamily="18" charset="-34"/>
              <a:cs typeface="Angsana New" panose="02020603050405020304" pitchFamily="18" charset="-34"/>
            </a:endParaRPr>
          </a:p>
          <a:p>
            <a:pPr indent="288925">
              <a:buNone/>
            </a:pPr>
            <a:r>
              <a:rPr lang="en-US" sz="2400" dirty="0">
                <a:latin typeface="Angsana New" panose="02020603050405020304" pitchFamily="18" charset="-34"/>
                <a:cs typeface="Angsana New" panose="02020603050405020304" pitchFamily="18" charset="-34"/>
              </a:rPr>
              <a:t>2.1</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Tools used in conducting research, such as experimental research and research for development it is necessary to have tools used in the operation, such as an experiment on cassava eradicating snakehead fish in a fish pond. The equipment used </a:t>
            </a:r>
            <a:r>
              <a:rPr lang="en-US" sz="2400" dirty="0" err="1">
                <a:latin typeface="Angsana New" panose="02020603050405020304" pitchFamily="18" charset="-34"/>
                <a:cs typeface="Angsana New" panose="02020603050405020304" pitchFamily="18" charset="-34"/>
              </a:rPr>
              <a:t>used</a:t>
            </a:r>
            <a:r>
              <a:rPr lang="en-US" sz="2400" dirty="0">
                <a:latin typeface="Angsana New" panose="02020603050405020304" pitchFamily="18" charset="-34"/>
                <a:cs typeface="Angsana New" panose="02020603050405020304" pitchFamily="18" charset="-34"/>
              </a:rPr>
              <a:t> in the experiment was a cassava well, a cassava fermentation tank, snakehead fish tray, fish sieve, timer or water quality measuring instruments. </a:t>
            </a:r>
            <a:endParaRPr lang="th-TH" sz="2400" dirty="0">
              <a:latin typeface="Angsana New" panose="02020603050405020304" pitchFamily="18" charset="-34"/>
              <a:cs typeface="Angsana New" panose="02020603050405020304" pitchFamily="18" charset="-34"/>
            </a:endParaRPr>
          </a:p>
          <a:p>
            <a:pPr indent="288925">
              <a:buNone/>
            </a:pPr>
            <a:r>
              <a:rPr lang="en-US" sz="2400" dirty="0">
                <a:latin typeface="Angsana New" panose="02020603050405020304" pitchFamily="18" charset="-34"/>
                <a:cs typeface="Angsana New" panose="02020603050405020304" pitchFamily="18" charset="-34"/>
              </a:rPr>
              <a:t>2.2</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Tools used to collect information because social science research is a process of studying variables. Therefore, it is necessary to have tools used for data collection, including questionnaires, interview forms. Observation forms, and record forms. One of more types of data collection tools are required depending on the variables to studied and methods foe collecting data as follows:   </a:t>
            </a:r>
          </a:p>
        </p:txBody>
      </p:sp>
    </p:spTree>
    <p:extLst>
      <p:ext uri="{BB962C8B-B14F-4D97-AF65-F5344CB8AC3E}">
        <p14:creationId xmlns:p14="http://schemas.microsoft.com/office/powerpoint/2010/main" val="13694153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449DD24-8FEE-4E49-809B-A7B5DF519BF5}"/>
              </a:ext>
            </a:extLst>
          </p:cNvPr>
          <p:cNvSpPr>
            <a:spLocks noGrp="1"/>
          </p:cNvSpPr>
          <p:nvPr>
            <p:ph type="title"/>
          </p:nvPr>
        </p:nvSpPr>
        <p:spPr>
          <a:xfrm>
            <a:off x="838200" y="331856"/>
            <a:ext cx="10515600" cy="698362"/>
          </a:xfrm>
        </p:spPr>
        <p:txBody>
          <a:bodyPr>
            <a:normAutofit/>
          </a:bodyPr>
          <a:lstStyle/>
          <a:p>
            <a:r>
              <a:rPr lang="en-US" sz="2400" b="1" dirty="0">
                <a:latin typeface="Angsana New" panose="02020603050405020304" pitchFamily="18" charset="-34"/>
                <a:cs typeface="Angsana New" panose="02020603050405020304" pitchFamily="18" charset="-34"/>
              </a:rPr>
              <a:t>2.2.1</a:t>
            </a:r>
            <a:r>
              <a:rPr lang="th-TH" sz="2400" b="1" dirty="0">
                <a:latin typeface="Angsana New" panose="02020603050405020304" pitchFamily="18" charset="-34"/>
                <a:cs typeface="Angsana New" panose="02020603050405020304" pitchFamily="18" charset="-34"/>
              </a:rPr>
              <a:t> </a:t>
            </a:r>
            <a:r>
              <a:rPr lang="en-US" sz="2400" b="1" dirty="0">
                <a:latin typeface="Angsana New" panose="02020603050405020304" pitchFamily="18" charset="-34"/>
                <a:cs typeface="Angsana New" panose="02020603050405020304" pitchFamily="18" charset="-34"/>
              </a:rPr>
              <a:t>Questionnaire</a:t>
            </a:r>
            <a:r>
              <a:rPr lang="th-TH" sz="2400" b="1" dirty="0">
                <a:latin typeface="Angsana New" panose="02020603050405020304" pitchFamily="18" charset="-34"/>
                <a:cs typeface="Angsana New" panose="02020603050405020304" pitchFamily="18" charset="-34"/>
              </a:rPr>
              <a:t> </a:t>
            </a:r>
            <a:endParaRPr lang="en-US" sz="24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87AB824E-F811-4185-BDC0-6BE650CCCC2A}"/>
              </a:ext>
            </a:extLst>
          </p:cNvPr>
          <p:cNvSpPr>
            <a:spLocks noGrp="1"/>
          </p:cNvSpPr>
          <p:nvPr>
            <p:ph idx="1"/>
          </p:nvPr>
        </p:nvSpPr>
        <p:spPr>
          <a:xfrm>
            <a:off x="838200" y="851313"/>
            <a:ext cx="10515600" cy="4351338"/>
          </a:xfrm>
        </p:spPr>
        <p:txBody>
          <a:bodyPr>
            <a:normAutofit/>
          </a:bodyPr>
          <a:lstStyle/>
          <a:p>
            <a:pPr marL="0" indent="457200">
              <a:buNone/>
            </a:pPr>
            <a:r>
              <a:rPr lang="en-US" sz="2000" dirty="0">
                <a:latin typeface="Angsana New" panose="02020603050405020304" pitchFamily="18" charset="-34"/>
                <a:cs typeface="Angsana New" panose="02020603050405020304" pitchFamily="18" charset="-34"/>
              </a:rPr>
              <a:t>A questionnaire is a set of questions used as a primary data collection tool. The set of questions used by the researcher may be created by the researcher himself or adapted from past research that already created a standard questionnaire,   the commonly used questionnaires can divided as follows: </a:t>
            </a:r>
            <a:endParaRPr lang="th-TH" sz="2000" dirty="0">
              <a:latin typeface="Angsana New" panose="02020603050405020304" pitchFamily="18" charset="-34"/>
              <a:cs typeface="Angsana New" panose="02020603050405020304" pitchFamily="18" charset="-34"/>
            </a:endParaRPr>
          </a:p>
          <a:p>
            <a:pPr marL="0" indent="457200">
              <a:buNone/>
            </a:pP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Open From or </a:t>
            </a:r>
            <a:r>
              <a:rPr lang="en-US" sz="2000" dirty="0" err="1">
                <a:latin typeface="Angsana New" panose="02020603050405020304" pitchFamily="18" charset="-34"/>
                <a:cs typeface="Angsana New" panose="02020603050405020304" pitchFamily="18" charset="-34"/>
              </a:rPr>
              <a:t>Unstructure</a:t>
            </a:r>
            <a:r>
              <a:rPr lang="en-US" sz="2000" dirty="0">
                <a:latin typeface="Angsana New" panose="02020603050405020304" pitchFamily="18" charset="-34"/>
                <a:cs typeface="Angsana New" panose="02020603050405020304" pitchFamily="18" charset="-34"/>
              </a:rPr>
              <a:t> Questionnaires:  this type of questionnaire has no framed questions to choose from thus giving the opportunity for the sample to answer questions and express opinions on that issue freely.</a:t>
            </a:r>
            <a:endParaRPr lang="th-TH" sz="2000" dirty="0">
              <a:latin typeface="Angsana New" panose="02020603050405020304" pitchFamily="18" charset="-34"/>
              <a:cs typeface="Angsana New" panose="02020603050405020304" pitchFamily="18" charset="-34"/>
            </a:endParaRPr>
          </a:p>
          <a:p>
            <a:pPr marL="0" indent="457200">
              <a:buNone/>
            </a:pP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Closed From or Structured Questionnaires:</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It is a series of questions that frame the answers to the sample or let the respondents choose the answer as the researcher determines. This method results in the respondents not having the freedom to answer questions. </a:t>
            </a:r>
            <a:endParaRPr lang="th-TH" sz="2000" dirty="0">
              <a:latin typeface="Angsana New" panose="02020603050405020304" pitchFamily="18" charset="-34"/>
              <a:cs typeface="Angsana New" panose="02020603050405020304" pitchFamily="18" charset="-34"/>
            </a:endParaRPr>
          </a:p>
          <a:p>
            <a:pPr marL="0" indent="0">
              <a:buNone/>
            </a:pPr>
            <a:r>
              <a:rPr lang="en-US" sz="2000" b="1" dirty="0">
                <a:latin typeface="Angsana New" panose="02020603050405020304" pitchFamily="18" charset="-34"/>
                <a:cs typeface="Angsana New" panose="02020603050405020304" pitchFamily="18" charset="-34"/>
              </a:rPr>
              <a:t>Example </a:t>
            </a:r>
            <a:r>
              <a:rPr lang="th-TH" sz="2000" b="1"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Reasons why students decide to study in the Master of Business Administration Program.</a:t>
            </a:r>
          </a:p>
        </p:txBody>
      </p:sp>
      <p:graphicFrame>
        <p:nvGraphicFramePr>
          <p:cNvPr id="4" name="ตาราง 4">
            <a:extLst>
              <a:ext uri="{FF2B5EF4-FFF2-40B4-BE49-F238E27FC236}">
                <a16:creationId xmlns:a16="http://schemas.microsoft.com/office/drawing/2014/main" id="{EB2B24EF-94A6-4692-9E50-7AE7A6FD3CF7}"/>
              </a:ext>
            </a:extLst>
          </p:cNvPr>
          <p:cNvGraphicFramePr>
            <a:graphicFrameLocks noGrp="1"/>
          </p:cNvGraphicFramePr>
          <p:nvPr/>
        </p:nvGraphicFramePr>
        <p:xfrm>
          <a:off x="944769" y="3429000"/>
          <a:ext cx="10302462" cy="2397760"/>
        </p:xfrm>
        <a:graphic>
          <a:graphicData uri="http://schemas.openxmlformats.org/drawingml/2006/table">
            <a:tbl>
              <a:tblPr firstRow="1" bandRow="1">
                <a:tableStyleId>{5DA37D80-6434-44D0-A028-1B22A696006F}</a:tableStyleId>
              </a:tblPr>
              <a:tblGrid>
                <a:gridCol w="531244">
                  <a:extLst>
                    <a:ext uri="{9D8B030D-6E8A-4147-A177-3AD203B41FA5}">
                      <a16:colId xmlns:a16="http://schemas.microsoft.com/office/drawing/2014/main" val="2597981286"/>
                    </a:ext>
                  </a:extLst>
                </a:gridCol>
                <a:gridCol w="4006521">
                  <a:extLst>
                    <a:ext uri="{9D8B030D-6E8A-4147-A177-3AD203B41FA5}">
                      <a16:colId xmlns:a16="http://schemas.microsoft.com/office/drawing/2014/main" val="1721899542"/>
                    </a:ext>
                  </a:extLst>
                </a:gridCol>
                <a:gridCol w="2907230">
                  <a:extLst>
                    <a:ext uri="{9D8B030D-6E8A-4147-A177-3AD203B41FA5}">
                      <a16:colId xmlns:a16="http://schemas.microsoft.com/office/drawing/2014/main" val="3188583502"/>
                    </a:ext>
                  </a:extLst>
                </a:gridCol>
                <a:gridCol w="2857467">
                  <a:extLst>
                    <a:ext uri="{9D8B030D-6E8A-4147-A177-3AD203B41FA5}">
                      <a16:colId xmlns:a16="http://schemas.microsoft.com/office/drawing/2014/main" val="2551360486"/>
                    </a:ext>
                  </a:extLst>
                </a:gridCol>
              </a:tblGrid>
              <a:tr h="258422">
                <a:tc>
                  <a:txBody>
                    <a:bodyPr/>
                    <a:lstStyle/>
                    <a:p>
                      <a:endParaRPr lang="en-US">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dirty="0">
                          <a:solidFill>
                            <a:schemeClr val="tx1"/>
                          </a:solidFill>
                          <a:latin typeface="Angsana New" panose="02020603050405020304" pitchFamily="18" charset="-34"/>
                          <a:cs typeface="Angsana New" panose="02020603050405020304" pitchFamily="18" charset="-34"/>
                        </a:rPr>
                        <a:t>Statement</a:t>
                      </a:r>
                    </a:p>
                  </a:txBody>
                  <a:tcPr/>
                </a:tc>
                <a:tc>
                  <a:txBody>
                    <a:bodyPr/>
                    <a:lstStyle/>
                    <a:p>
                      <a:pPr algn="ctr"/>
                      <a:r>
                        <a:rPr lang="en-US" dirty="0">
                          <a:solidFill>
                            <a:schemeClr val="tx1"/>
                          </a:solidFill>
                          <a:latin typeface="Angsana New" panose="02020603050405020304" pitchFamily="18" charset="-34"/>
                          <a:cs typeface="Angsana New" panose="02020603050405020304" pitchFamily="18" charset="-34"/>
                        </a:rPr>
                        <a:t>satisfaction</a:t>
                      </a:r>
                      <a:endParaRPr lang="th-TH" dirty="0">
                        <a:solidFill>
                          <a:schemeClr val="tx1"/>
                        </a:solidFill>
                        <a:latin typeface="Angsana New" panose="02020603050405020304" pitchFamily="18" charset="-34"/>
                        <a:cs typeface="Angsana New" panose="02020603050405020304" pitchFamily="18" charset="-34"/>
                      </a:endParaRPr>
                    </a:p>
                    <a:p>
                      <a:pPr algn="l"/>
                      <a:r>
                        <a:rPr lang="en-US" dirty="0">
                          <a:solidFill>
                            <a:schemeClr val="tx1"/>
                          </a:solidFill>
                          <a:latin typeface="Angsana New" panose="02020603050405020304" pitchFamily="18" charset="-34"/>
                          <a:cs typeface="Angsana New" panose="02020603050405020304" pitchFamily="18" charset="-34"/>
                        </a:rPr>
                        <a:t>Not satisfied at all</a:t>
                      </a:r>
                      <a:r>
                        <a:rPr lang="th-TH" dirty="0">
                          <a:solidFill>
                            <a:schemeClr val="tx1"/>
                          </a:solidFill>
                          <a:latin typeface="Angsana New" panose="02020603050405020304" pitchFamily="18" charset="-34"/>
                          <a:cs typeface="Angsana New" panose="02020603050405020304" pitchFamily="18" charset="-34"/>
                        </a:rPr>
                        <a:t>                  </a:t>
                      </a:r>
                      <a:r>
                        <a:rPr lang="en-US" dirty="0">
                          <a:solidFill>
                            <a:schemeClr val="tx1"/>
                          </a:solidFill>
                          <a:latin typeface="Angsana New" panose="02020603050405020304" pitchFamily="18" charset="-34"/>
                          <a:cs typeface="Angsana New" panose="02020603050405020304" pitchFamily="18" charset="-34"/>
                        </a:rPr>
                        <a:t>very satisfied</a:t>
                      </a:r>
                      <a:endParaRPr lang="th-TH" dirty="0">
                        <a:solidFill>
                          <a:schemeClr val="tx1"/>
                        </a:solidFill>
                        <a:latin typeface="Angsana New" panose="02020603050405020304" pitchFamily="18" charset="-34"/>
                        <a:cs typeface="Angsana New" panose="02020603050405020304" pitchFamily="18" charset="-34"/>
                      </a:endParaRPr>
                    </a:p>
                    <a:p>
                      <a:pPr algn="l"/>
                      <a:r>
                        <a:rPr lang="en-US" dirty="0">
                          <a:solidFill>
                            <a:schemeClr val="tx1"/>
                          </a:solidFill>
                          <a:latin typeface="Angsana New" panose="02020603050405020304" pitchFamily="18" charset="-34"/>
                          <a:cs typeface="Angsana New" panose="02020603050405020304" pitchFamily="18" charset="-34"/>
                        </a:rPr>
                        <a:t>   1        2         3        4          5         6       7</a:t>
                      </a:r>
                    </a:p>
                  </a:txBody>
                  <a:tcPr/>
                </a:tc>
                <a:tc>
                  <a:txBody>
                    <a:bodyPr/>
                    <a:lstStyle/>
                    <a:p>
                      <a:pPr algn="ctr"/>
                      <a:r>
                        <a:rPr lang="en-US" dirty="0">
                          <a:solidFill>
                            <a:schemeClr val="tx1"/>
                          </a:solidFill>
                          <a:latin typeface="Angsana New" panose="02020603050405020304" pitchFamily="18" charset="-34"/>
                          <a:cs typeface="Angsana New" panose="02020603050405020304" pitchFamily="18" charset="-34"/>
                        </a:rPr>
                        <a:t>importance</a:t>
                      </a:r>
                      <a:endParaRPr lang="th-TH" dirty="0">
                        <a:solidFill>
                          <a:schemeClr val="tx1"/>
                        </a:solidFill>
                        <a:latin typeface="Angsana New" panose="02020603050405020304" pitchFamily="18" charset="-34"/>
                        <a:cs typeface="Angsana New" panose="02020603050405020304" pitchFamily="18" charset="-34"/>
                      </a:endParaRPr>
                    </a:p>
                    <a:p>
                      <a:pPr algn="l"/>
                      <a:r>
                        <a:rPr lang="en-US" dirty="0">
                          <a:solidFill>
                            <a:schemeClr val="tx1"/>
                          </a:solidFill>
                          <a:latin typeface="Angsana New" panose="02020603050405020304" pitchFamily="18" charset="-34"/>
                          <a:cs typeface="Angsana New" panose="02020603050405020304" pitchFamily="18" charset="-34"/>
                        </a:rPr>
                        <a:t>Doesn’t matter                very importance</a:t>
                      </a:r>
                    </a:p>
                    <a:p>
                      <a:pPr algn="l"/>
                      <a:r>
                        <a:rPr lang="en-US" dirty="0">
                          <a:solidFill>
                            <a:schemeClr val="tx1"/>
                          </a:solidFill>
                          <a:latin typeface="Angsana New" panose="02020603050405020304" pitchFamily="18" charset="-34"/>
                          <a:cs typeface="Angsana New" panose="02020603050405020304" pitchFamily="18" charset="-34"/>
                        </a:rPr>
                        <a:t>  1        2     </a:t>
                      </a:r>
                      <a:r>
                        <a:rPr lang="th-TH" dirty="0">
                          <a:solidFill>
                            <a:schemeClr val="tx1"/>
                          </a:solidFill>
                          <a:latin typeface="Angsana New" panose="02020603050405020304" pitchFamily="18" charset="-34"/>
                          <a:cs typeface="Angsana New" panose="02020603050405020304" pitchFamily="18" charset="-34"/>
                        </a:rPr>
                        <a:t> </a:t>
                      </a:r>
                      <a:r>
                        <a:rPr lang="en-US" dirty="0">
                          <a:solidFill>
                            <a:schemeClr val="tx1"/>
                          </a:solidFill>
                          <a:latin typeface="Angsana New" panose="02020603050405020304" pitchFamily="18" charset="-34"/>
                          <a:cs typeface="Angsana New" panose="02020603050405020304" pitchFamily="18" charset="-34"/>
                        </a:rPr>
                        <a:t>  3      </a:t>
                      </a:r>
                      <a:r>
                        <a:rPr lang="th-TH" dirty="0">
                          <a:solidFill>
                            <a:schemeClr val="tx1"/>
                          </a:solidFill>
                          <a:latin typeface="Angsana New" panose="02020603050405020304" pitchFamily="18" charset="-34"/>
                          <a:cs typeface="Angsana New" panose="02020603050405020304" pitchFamily="18" charset="-34"/>
                        </a:rPr>
                        <a:t>  </a:t>
                      </a:r>
                      <a:r>
                        <a:rPr lang="en-US" dirty="0">
                          <a:solidFill>
                            <a:schemeClr val="tx1"/>
                          </a:solidFill>
                          <a:latin typeface="Angsana New" panose="02020603050405020304" pitchFamily="18" charset="-34"/>
                          <a:cs typeface="Angsana New" panose="02020603050405020304" pitchFamily="18" charset="-34"/>
                        </a:rPr>
                        <a:t> 4        5         6         7</a:t>
                      </a:r>
                      <a:r>
                        <a:rPr lang="th-TH" dirty="0">
                          <a:solidFill>
                            <a:schemeClr val="tx1"/>
                          </a:solidFill>
                          <a:latin typeface="Angsana New" panose="02020603050405020304" pitchFamily="18" charset="-34"/>
                          <a:cs typeface="Angsana New" panose="02020603050405020304" pitchFamily="18" charset="-34"/>
                        </a:rPr>
                        <a:t> </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726302996"/>
                  </a:ext>
                </a:extLst>
              </a:tr>
              <a:tr h="370840">
                <a:tc>
                  <a:txBody>
                    <a:bodyPr/>
                    <a:lstStyle/>
                    <a:p>
                      <a:r>
                        <a:rPr lang="en-US" dirty="0">
                          <a:solidFill>
                            <a:srgbClr val="FF0000"/>
                          </a:solidFill>
                          <a:latin typeface="Angsana New" panose="02020603050405020304" pitchFamily="18" charset="-34"/>
                          <a:cs typeface="Angsana New" panose="02020603050405020304" pitchFamily="18" charset="-34"/>
                        </a:rPr>
                        <a:t>1</a:t>
                      </a: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Financial  Aid</a:t>
                      </a:r>
                    </a:p>
                  </a:txBody>
                  <a:tcPr/>
                </a:tc>
                <a:tc>
                  <a:txBody>
                    <a:bodyPr/>
                    <a:lstStyle/>
                    <a:p>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820003127"/>
                  </a:ext>
                </a:extLst>
              </a:tr>
              <a:tr h="370840">
                <a:tc>
                  <a:txBody>
                    <a:bodyPr/>
                    <a:lstStyle/>
                    <a:p>
                      <a:r>
                        <a:rPr lang="en-US" dirty="0">
                          <a:solidFill>
                            <a:srgbClr val="FF0000"/>
                          </a:solidFill>
                          <a:latin typeface="Angsana New" panose="02020603050405020304" pitchFamily="18" charset="-34"/>
                          <a:cs typeface="Angsana New" panose="02020603050405020304" pitchFamily="18" charset="-34"/>
                        </a:rPr>
                        <a:t>2</a:t>
                      </a: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Academic Reputation</a:t>
                      </a:r>
                    </a:p>
                  </a:txBody>
                  <a:tcPr/>
                </a:tc>
                <a:tc>
                  <a:txBody>
                    <a:bodyPr/>
                    <a:lstStyle/>
                    <a:p>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706556670"/>
                  </a:ext>
                </a:extLst>
              </a:tr>
              <a:tr h="370840">
                <a:tc>
                  <a:txBody>
                    <a:bodyPr/>
                    <a:lstStyle/>
                    <a:p>
                      <a:r>
                        <a:rPr lang="en-US" dirty="0">
                          <a:solidFill>
                            <a:srgbClr val="FF0000"/>
                          </a:solidFill>
                          <a:latin typeface="Angsana New" panose="02020603050405020304" pitchFamily="18" charset="-34"/>
                          <a:cs typeface="Angsana New" panose="02020603050405020304" pitchFamily="18" charset="-34"/>
                        </a:rPr>
                        <a:t>3</a:t>
                      </a: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Cost Program</a:t>
                      </a:r>
                    </a:p>
                  </a:txBody>
                  <a:tcPr/>
                </a:tc>
                <a:tc>
                  <a:txBody>
                    <a:bodyPr/>
                    <a:lstStyle/>
                    <a:p>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endParaRPr lang="en-US"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446099138"/>
                  </a:ext>
                </a:extLst>
              </a:tr>
              <a:tr h="370840">
                <a:tc>
                  <a:txBody>
                    <a:bodyPr/>
                    <a:lstStyle/>
                    <a:p>
                      <a:r>
                        <a:rPr lang="en-US" dirty="0">
                          <a:solidFill>
                            <a:srgbClr val="FF0000"/>
                          </a:solidFill>
                          <a:latin typeface="Angsana New" panose="02020603050405020304" pitchFamily="18" charset="-34"/>
                          <a:cs typeface="Angsana New" panose="02020603050405020304" pitchFamily="18" charset="-34"/>
                        </a:rPr>
                        <a:t>4</a:t>
                      </a: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Personalization Attention Prior to Enrolment </a:t>
                      </a:r>
                      <a:endParaRPr lang="th-TH" dirty="0">
                        <a:solidFill>
                          <a:schemeClr val="tx1"/>
                        </a:solidFill>
                        <a:latin typeface="Angsana New" panose="02020603050405020304" pitchFamily="18" charset="-34"/>
                        <a:cs typeface="Angsana New" panose="02020603050405020304" pitchFamily="18" charset="-34"/>
                      </a:endParaRPr>
                    </a:p>
                  </a:txBody>
                  <a:tcPr/>
                </a:tc>
                <a:tc>
                  <a:txBody>
                    <a:bodyPr/>
                    <a:lstStyle/>
                    <a:p>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endParaRPr lang="en-US" dirty="0">
                        <a:solidFill>
                          <a:schemeClr val="tx1"/>
                        </a:solidFill>
                        <a:latin typeface="Angsana New" panose="02020603050405020304" pitchFamily="18" charset="-34"/>
                        <a:cs typeface="Angsana New" panose="02020603050405020304" pitchFamily="18" charset="-34"/>
                      </a:endParaRPr>
                    </a:p>
                  </a:txBody>
                  <a:tcPr anchor="ctr"/>
                </a:tc>
                <a:tc>
                  <a:txBody>
                    <a:bodyPr/>
                    <a:lstStyle/>
                    <a:p>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r>
                        <a:rPr lang="th-TH" dirty="0">
                          <a:solidFill>
                            <a:schemeClr val="tx1"/>
                          </a:solidFill>
                          <a:latin typeface="Angsana New" panose="02020603050405020304" pitchFamily="18" charset="-34"/>
                          <a:cs typeface="Angsana New" panose="02020603050405020304" pitchFamily="18" charset="-34"/>
                          <a:sym typeface="Symbol" panose="05050102010706020507" pitchFamily="18" charset="2"/>
                        </a:rPr>
                        <a:t>       </a:t>
                      </a:r>
                      <a:r>
                        <a:rPr lang="en-US" dirty="0">
                          <a:solidFill>
                            <a:schemeClr val="tx1"/>
                          </a:solidFill>
                          <a:latin typeface="Angsana New" panose="02020603050405020304" pitchFamily="18" charset="-34"/>
                          <a:cs typeface="Angsana New" panose="02020603050405020304" pitchFamily="18" charset="-34"/>
                          <a:sym typeface="Symbol" panose="05050102010706020507" pitchFamily="18" charset="2"/>
                        </a:rPr>
                        <a:t></a:t>
                      </a:r>
                      <a:endParaRPr lang="en-US" dirty="0">
                        <a:solidFill>
                          <a:schemeClr val="tx1"/>
                        </a:solidFill>
                        <a:latin typeface="Angsana New" panose="02020603050405020304" pitchFamily="18" charset="-34"/>
                        <a:cs typeface="Angsana New" panose="02020603050405020304" pitchFamily="18" charset="-34"/>
                      </a:endParaRPr>
                    </a:p>
                  </a:txBody>
                  <a:tcPr anchor="ctr"/>
                </a:tc>
                <a:extLst>
                  <a:ext uri="{0D108BD9-81ED-4DB2-BD59-A6C34878D82A}">
                    <a16:rowId xmlns:a16="http://schemas.microsoft.com/office/drawing/2014/main" val="2067391429"/>
                  </a:ext>
                </a:extLst>
              </a:tr>
            </a:tbl>
          </a:graphicData>
        </a:graphic>
      </p:graphicFrame>
    </p:spTree>
    <p:extLst>
      <p:ext uri="{BB962C8B-B14F-4D97-AF65-F5344CB8AC3E}">
        <p14:creationId xmlns:p14="http://schemas.microsoft.com/office/powerpoint/2010/main" val="20685599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3A5B9A0-73E5-43B8-8F22-9AC1FA1D04C6}"/>
              </a:ext>
            </a:extLst>
          </p:cNvPr>
          <p:cNvSpPr>
            <a:spLocks noGrp="1"/>
          </p:cNvSpPr>
          <p:nvPr>
            <p:ph type="title"/>
          </p:nvPr>
        </p:nvSpPr>
        <p:spPr>
          <a:xfrm>
            <a:off x="674910" y="332467"/>
            <a:ext cx="10515600" cy="549275"/>
          </a:xfrm>
        </p:spPr>
        <p:txBody>
          <a:bodyPr>
            <a:normAutofit/>
          </a:bodyPr>
          <a:lstStyle/>
          <a:p>
            <a:r>
              <a:rPr lang="en-US" sz="2000" b="1" dirty="0">
                <a:latin typeface="Angsana New" panose="02020603050405020304" pitchFamily="18" charset="-34"/>
                <a:cs typeface="Angsana New" panose="02020603050405020304" pitchFamily="18" charset="-34"/>
              </a:rPr>
              <a:t>Example Table 1  </a:t>
            </a:r>
            <a:r>
              <a:rPr lang="en-US" sz="2000" dirty="0">
                <a:latin typeface="Angsana New" panose="02020603050405020304" pitchFamily="18" charset="-34"/>
                <a:cs typeface="Angsana New" panose="02020603050405020304" pitchFamily="18" charset="-34"/>
              </a:rPr>
              <a:t>Strengths and weaknesses of the questionnaire.</a:t>
            </a:r>
            <a:r>
              <a:rPr lang="th-TH" sz="2000" dirty="0">
                <a:latin typeface="Angsana New" panose="02020603050405020304" pitchFamily="18" charset="-34"/>
                <a:cs typeface="Angsana New" panose="02020603050405020304" pitchFamily="18" charset="-34"/>
              </a:rPr>
              <a:t> </a:t>
            </a:r>
            <a:endParaRPr lang="en-US" sz="20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0967326A-24A7-45C0-9474-38396B409AC7}"/>
              </a:ext>
            </a:extLst>
          </p:cNvPr>
          <p:cNvGraphicFramePr>
            <a:graphicFrameLocks noGrp="1"/>
          </p:cNvGraphicFramePr>
          <p:nvPr>
            <p:ph idx="1"/>
          </p:nvPr>
        </p:nvGraphicFramePr>
        <p:xfrm>
          <a:off x="576943" y="827448"/>
          <a:ext cx="11125200" cy="5582920"/>
        </p:xfrm>
        <a:graphic>
          <a:graphicData uri="http://schemas.openxmlformats.org/drawingml/2006/table">
            <a:tbl>
              <a:tblPr firstRow="1" bandRow="1">
                <a:tableStyleId>{5DA37D80-6434-44D0-A028-1B22A696006F}</a:tableStyleId>
              </a:tblPr>
              <a:tblGrid>
                <a:gridCol w="5656932">
                  <a:extLst>
                    <a:ext uri="{9D8B030D-6E8A-4147-A177-3AD203B41FA5}">
                      <a16:colId xmlns:a16="http://schemas.microsoft.com/office/drawing/2014/main" val="1820944953"/>
                    </a:ext>
                  </a:extLst>
                </a:gridCol>
                <a:gridCol w="5468268">
                  <a:extLst>
                    <a:ext uri="{9D8B030D-6E8A-4147-A177-3AD203B41FA5}">
                      <a16:colId xmlns:a16="http://schemas.microsoft.com/office/drawing/2014/main" val="2050150018"/>
                    </a:ext>
                  </a:extLst>
                </a:gridCol>
              </a:tblGrid>
              <a:tr h="370840">
                <a:tc>
                  <a:txBody>
                    <a:bodyPr/>
                    <a:lstStyle/>
                    <a:p>
                      <a:pPr algn="ctr"/>
                      <a:r>
                        <a:rPr lang="en-US" dirty="0">
                          <a:solidFill>
                            <a:schemeClr val="tx1"/>
                          </a:solidFill>
                          <a:latin typeface="Angsana New" panose="02020603050405020304" pitchFamily="18" charset="-34"/>
                          <a:cs typeface="Angsana New" panose="02020603050405020304" pitchFamily="18" charset="-34"/>
                        </a:rPr>
                        <a:t>Strengths</a:t>
                      </a:r>
                    </a:p>
                  </a:txBody>
                  <a:tcPr/>
                </a:tc>
                <a:tc>
                  <a:txBody>
                    <a:bodyPr/>
                    <a:lstStyle/>
                    <a:p>
                      <a:pPr algn="ctr"/>
                      <a:r>
                        <a:rPr lang="en-US" dirty="0">
                          <a:solidFill>
                            <a:schemeClr val="tx1"/>
                          </a:solidFill>
                          <a:latin typeface="Angsana New" panose="02020603050405020304" pitchFamily="18" charset="-34"/>
                          <a:cs typeface="Angsana New" panose="02020603050405020304" pitchFamily="18" charset="-34"/>
                        </a:rPr>
                        <a:t>Weaknesses</a:t>
                      </a:r>
                    </a:p>
                  </a:txBody>
                  <a:tcPr/>
                </a:tc>
                <a:extLst>
                  <a:ext uri="{0D108BD9-81ED-4DB2-BD59-A6C34878D82A}">
                    <a16:rowId xmlns:a16="http://schemas.microsoft.com/office/drawing/2014/main" val="2380939187"/>
                  </a:ext>
                </a:extLst>
              </a:tr>
              <a:tr h="370840">
                <a:tc>
                  <a:txBody>
                    <a:bodyPr/>
                    <a:lstStyle/>
                    <a:p>
                      <a:r>
                        <a:rPr lang="en-US" dirty="0">
                          <a:solidFill>
                            <a:schemeClr val="tx1"/>
                          </a:solidFill>
                          <a:latin typeface="Angsana New" panose="02020603050405020304" pitchFamily="18" charset="-34"/>
                          <a:cs typeface="Angsana New" panose="02020603050405020304" pitchFamily="18" charset="-34"/>
                        </a:rPr>
                        <a:t>1. </a:t>
                      </a:r>
                      <a:r>
                        <a:rPr lang="en-US" sz="1800" kern="1200" dirty="0">
                          <a:solidFill>
                            <a:schemeClr val="tx1"/>
                          </a:solidFill>
                          <a:effectLst/>
                          <a:latin typeface="Angsana New" panose="02020603050405020304" pitchFamily="18" charset="-34"/>
                          <a:ea typeface="+mn-ea"/>
                          <a:cs typeface="Angsana New" panose="02020603050405020304" pitchFamily="18" charset="-34"/>
                        </a:rPr>
                        <a:t>Able to collect primary data conveniently and quickly with low cost. This is because the data collected through the questionnaire can delivered via postal mail, the internet, or collected over the phone without the need to hire a quality team Visit the interview area or observe. This makes data collection fast, saving time and money.</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1.</a:t>
                      </a:r>
                      <a:r>
                        <a:rPr lang="th-TH" dirty="0">
                          <a:solidFill>
                            <a:schemeClr val="tx1"/>
                          </a:solidFill>
                          <a:latin typeface="Angsana New" panose="02020603050405020304" pitchFamily="18" charset="-34"/>
                          <a:cs typeface="Angsana New" panose="02020603050405020304" pitchFamily="18" charset="-34"/>
                        </a:rPr>
                        <a:t> </a:t>
                      </a:r>
                      <a:r>
                        <a:rPr lang="en-US" sz="2000" kern="1200" dirty="0">
                          <a:solidFill>
                            <a:schemeClr val="tx1"/>
                          </a:solidFill>
                          <a:effectLst/>
                          <a:latin typeface="Angsana New" panose="02020603050405020304" pitchFamily="18" charset="-34"/>
                          <a:ea typeface="+mn-ea"/>
                          <a:cs typeface="Angsana New" panose="02020603050405020304" pitchFamily="18" charset="-34"/>
                        </a:rPr>
                        <a:t>Respondents may not understand the question or a set of answers given by the researcher as a result, the research answers are inaccurate does not meet the facts that the researcher wants.</a:t>
                      </a:r>
                      <a:endParaRPr lang="en-US" sz="20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708024152"/>
                  </a:ext>
                </a:extLst>
              </a:tr>
              <a:tr h="370840">
                <a:tc>
                  <a:txBody>
                    <a:bodyPr/>
                    <a:lstStyle/>
                    <a:p>
                      <a:r>
                        <a:rPr lang="en-US" dirty="0">
                          <a:solidFill>
                            <a:schemeClr val="tx1"/>
                          </a:solidFill>
                          <a:latin typeface="Angsana New" panose="02020603050405020304" pitchFamily="18" charset="-34"/>
                          <a:cs typeface="Angsana New" panose="02020603050405020304" pitchFamily="18" charset="-34"/>
                        </a:rPr>
                        <a:t>2.</a:t>
                      </a:r>
                      <a:r>
                        <a:rPr lang="th-TH" dirty="0">
                          <a:solidFill>
                            <a:schemeClr val="tx1"/>
                          </a:solidFill>
                          <a:latin typeface="Angsana New" panose="02020603050405020304" pitchFamily="18" charset="-34"/>
                          <a:cs typeface="Angsana New" panose="02020603050405020304" pitchFamily="18" charset="-34"/>
                        </a:rPr>
                        <a:t> </a:t>
                      </a:r>
                      <a:r>
                        <a:rPr lang="en-US" dirty="0">
                          <a:solidFill>
                            <a:schemeClr val="tx1"/>
                          </a:solidFill>
                          <a:latin typeface="Angsana New" panose="02020603050405020304" pitchFamily="18" charset="-34"/>
                          <a:cs typeface="Angsana New" panose="02020603050405020304" pitchFamily="18" charset="-34"/>
                        </a:rPr>
                        <a:t>E</a:t>
                      </a:r>
                      <a:r>
                        <a:rPr lang="en-US" sz="2000" kern="1200" dirty="0">
                          <a:solidFill>
                            <a:schemeClr val="tx1"/>
                          </a:solidFill>
                          <a:effectLst/>
                          <a:latin typeface="Angsana New" panose="02020603050405020304" pitchFamily="18" charset="-34"/>
                          <a:ea typeface="+mn-ea"/>
                          <a:cs typeface="Angsana New" panose="02020603050405020304" pitchFamily="18" charset="-34"/>
                        </a:rPr>
                        <a:t>asy to answer questions especially closed-ended questionnaires respondents can choose to answer questions from a set of answers given by the researcher. While open-ended questionnaires are free to answer questions will answer anyway according to the opinion of the respondents.</a:t>
                      </a:r>
                      <a:endParaRPr lang="en-US" sz="20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2.</a:t>
                      </a:r>
                      <a:r>
                        <a:rPr lang="th-TH" dirty="0">
                          <a:solidFill>
                            <a:schemeClr val="tx1"/>
                          </a:solidFill>
                          <a:latin typeface="Angsana New" panose="02020603050405020304" pitchFamily="18" charset="-34"/>
                          <a:cs typeface="Angsana New" panose="02020603050405020304" pitchFamily="18" charset="-34"/>
                        </a:rPr>
                        <a:t> </a:t>
                      </a:r>
                      <a:r>
                        <a:rPr lang="en-US" sz="2000" kern="1200" dirty="0">
                          <a:solidFill>
                            <a:schemeClr val="tx1"/>
                          </a:solidFill>
                          <a:effectLst/>
                          <a:latin typeface="Angsana New" panose="02020603050405020304" pitchFamily="18" charset="-34"/>
                          <a:ea typeface="+mn-ea"/>
                          <a:cs typeface="Angsana New" panose="02020603050405020304" pitchFamily="18" charset="-34"/>
                        </a:rPr>
                        <a:t>unable to attract the respondents' perception of the importance of the questionnaire sometimes, the respondents may not be interested in reading the objectives of asking for cooperation in answering the questionnaire.</a:t>
                      </a:r>
                      <a:endParaRPr lang="en-US" sz="20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574893241"/>
                  </a:ext>
                </a:extLst>
              </a:tr>
              <a:tr h="370840">
                <a:tc>
                  <a:txBody>
                    <a:bodyPr/>
                    <a:lstStyle/>
                    <a:p>
                      <a:r>
                        <a:rPr lang="en-US" dirty="0">
                          <a:solidFill>
                            <a:schemeClr val="tx1"/>
                          </a:solidFill>
                          <a:latin typeface="Angsana New" panose="02020603050405020304" pitchFamily="18" charset="-34"/>
                          <a:cs typeface="Angsana New" panose="02020603050405020304" pitchFamily="18" charset="-34"/>
                        </a:rPr>
                        <a:t>3.</a:t>
                      </a:r>
                      <a:r>
                        <a:rPr lang="th-TH" dirty="0">
                          <a:solidFill>
                            <a:schemeClr val="tx1"/>
                          </a:solidFill>
                          <a:latin typeface="Angsana New" panose="02020603050405020304" pitchFamily="18" charset="-34"/>
                          <a:cs typeface="Angsana New" panose="02020603050405020304" pitchFamily="18" charset="-34"/>
                        </a:rPr>
                        <a:t> </a:t>
                      </a:r>
                      <a:r>
                        <a:rPr lang="en-US" sz="1800" kern="1200" dirty="0">
                          <a:solidFill>
                            <a:schemeClr val="tx1"/>
                          </a:solidFill>
                          <a:effectLst/>
                          <a:latin typeface="Angsana New" panose="02020603050405020304" pitchFamily="18" charset="-34"/>
                          <a:ea typeface="+mn-ea"/>
                          <a:cs typeface="Angsana New" panose="02020603050405020304" pitchFamily="18" charset="-34"/>
                        </a:rPr>
                        <a:t>The research results are in the same direction. Because the respondents were asked to choose the answer in the way that the researcher determined for easy analysis of statistics.</a:t>
                      </a:r>
                      <a:endParaRPr lang="en-US"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3.</a:t>
                      </a:r>
                      <a:r>
                        <a:rPr lang="th-TH" dirty="0">
                          <a:solidFill>
                            <a:schemeClr val="tx1"/>
                          </a:solidFill>
                          <a:latin typeface="Angsana New" panose="02020603050405020304" pitchFamily="18" charset="-34"/>
                          <a:cs typeface="Angsana New" panose="02020603050405020304" pitchFamily="18" charset="-34"/>
                        </a:rPr>
                        <a:t> </a:t>
                      </a:r>
                      <a:r>
                        <a:rPr lang="en-US" sz="2000" kern="1200" dirty="0">
                          <a:solidFill>
                            <a:schemeClr val="tx1"/>
                          </a:solidFill>
                          <a:effectLst/>
                          <a:latin typeface="Angsana New" panose="02020603050405020304" pitchFamily="18" charset="-34"/>
                          <a:ea typeface="+mn-ea"/>
                          <a:cs typeface="Angsana New" panose="02020603050405020304" pitchFamily="18" charset="-34"/>
                        </a:rPr>
                        <a:t>The researcher was unable to ask questions. In the event that the questions are ambiguous and unclear, resulting in the respondents' misinterpretation.</a:t>
                      </a:r>
                      <a:endParaRPr lang="en-US" sz="20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886350093"/>
                  </a:ext>
                </a:extLst>
              </a:tr>
              <a:tr h="370840">
                <a:tc>
                  <a:txBody>
                    <a:bodyPr/>
                    <a:lstStyle/>
                    <a:p>
                      <a:r>
                        <a:rPr lang="en-US" dirty="0">
                          <a:solidFill>
                            <a:schemeClr val="tx1"/>
                          </a:solidFill>
                          <a:latin typeface="Angsana New" panose="02020603050405020304" pitchFamily="18" charset="-34"/>
                          <a:cs typeface="Angsana New" panose="02020603050405020304" pitchFamily="18" charset="-34"/>
                        </a:rPr>
                        <a:t>4.</a:t>
                      </a:r>
                      <a:r>
                        <a:rPr lang="th-TH" dirty="0">
                          <a:solidFill>
                            <a:schemeClr val="tx1"/>
                          </a:solidFill>
                          <a:latin typeface="Angsana New" panose="02020603050405020304" pitchFamily="18" charset="-34"/>
                          <a:cs typeface="Angsana New" panose="02020603050405020304" pitchFamily="18" charset="-34"/>
                        </a:rPr>
                        <a:t> </a:t>
                      </a:r>
                      <a:r>
                        <a:rPr lang="en-US" dirty="0">
                          <a:solidFill>
                            <a:schemeClr val="tx1"/>
                          </a:solidFill>
                          <a:latin typeface="Angsana New" panose="02020603050405020304" pitchFamily="18" charset="-34"/>
                          <a:cs typeface="Angsana New" panose="02020603050405020304" pitchFamily="18" charset="-34"/>
                        </a:rPr>
                        <a:t>The </a:t>
                      </a:r>
                      <a:r>
                        <a:rPr lang="en-US" sz="2000" kern="1200" dirty="0">
                          <a:solidFill>
                            <a:schemeClr val="tx1"/>
                          </a:solidFill>
                          <a:effectLst/>
                          <a:latin typeface="Angsana New" panose="02020603050405020304" pitchFamily="18" charset="-34"/>
                          <a:ea typeface="+mn-ea"/>
                          <a:cs typeface="Angsana New" panose="02020603050405020304" pitchFamily="18" charset="-34"/>
                        </a:rPr>
                        <a:t>data accuracy Due to the collection of data by questionnaires, there is no problem of potential bias from respondents and collectors.</a:t>
                      </a:r>
                      <a:endParaRPr lang="en-US" sz="20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4.</a:t>
                      </a:r>
                      <a:r>
                        <a:rPr lang="th-TH" dirty="0">
                          <a:solidFill>
                            <a:schemeClr val="tx1"/>
                          </a:solidFill>
                          <a:latin typeface="Angsana New" panose="02020603050405020304" pitchFamily="18" charset="-34"/>
                          <a:cs typeface="Angsana New" panose="02020603050405020304" pitchFamily="18" charset="-34"/>
                        </a:rPr>
                        <a:t> </a:t>
                      </a:r>
                      <a:r>
                        <a:rPr lang="en-US" sz="2000" kern="1200" dirty="0">
                          <a:solidFill>
                            <a:schemeClr val="tx1"/>
                          </a:solidFill>
                          <a:effectLst/>
                          <a:latin typeface="Angsana New" panose="02020603050405020304" pitchFamily="18" charset="-34"/>
                          <a:ea typeface="+mn-ea"/>
                          <a:cs typeface="Angsana New" panose="02020603050405020304" pitchFamily="18" charset="-34"/>
                        </a:rPr>
                        <a:t>The researcher may not know in fact, the respondents were the samples that had to is it true? Because the sample may be disturbed to answer the questionnaire often, so others will return.</a:t>
                      </a:r>
                      <a:endParaRPr lang="en-US" sz="20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470983654"/>
                  </a:ext>
                </a:extLst>
              </a:tr>
              <a:tr h="370840">
                <a:tc>
                  <a:txBody>
                    <a:bodyPr/>
                    <a:lstStyle/>
                    <a:p>
                      <a:r>
                        <a:rPr lang="en-US" dirty="0">
                          <a:solidFill>
                            <a:schemeClr val="tx1"/>
                          </a:solidFill>
                          <a:latin typeface="Angsana New" panose="02020603050405020304" pitchFamily="18" charset="-34"/>
                          <a:cs typeface="Angsana New" panose="02020603050405020304" pitchFamily="18" charset="-34"/>
                        </a:rPr>
                        <a:t>5.</a:t>
                      </a:r>
                      <a:r>
                        <a:rPr lang="th-TH" dirty="0">
                          <a:solidFill>
                            <a:schemeClr val="tx1"/>
                          </a:solidFill>
                          <a:latin typeface="Angsana New" panose="02020603050405020304" pitchFamily="18" charset="-34"/>
                          <a:cs typeface="Angsana New" panose="02020603050405020304" pitchFamily="18" charset="-34"/>
                        </a:rPr>
                        <a:t> </a:t>
                      </a:r>
                      <a:r>
                        <a:rPr lang="en-US" sz="2000" kern="1200" dirty="0">
                          <a:solidFill>
                            <a:schemeClr val="tx1"/>
                          </a:solidFill>
                          <a:effectLst/>
                          <a:latin typeface="Angsana New" panose="02020603050405020304" pitchFamily="18" charset="-34"/>
                          <a:ea typeface="+mn-ea"/>
                          <a:cs typeface="Angsana New" panose="02020603050405020304" pitchFamily="18" charset="-34"/>
                        </a:rPr>
                        <a:t>Using a questionnaire to collect data with a large sample will be more effective than other methods.</a:t>
                      </a:r>
                      <a:endParaRPr lang="en-US" sz="20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dirty="0">
                          <a:solidFill>
                            <a:schemeClr val="tx1"/>
                          </a:solidFill>
                          <a:latin typeface="Angsana New" panose="02020603050405020304" pitchFamily="18" charset="-34"/>
                          <a:cs typeface="Angsana New" panose="02020603050405020304" pitchFamily="18" charset="-34"/>
                        </a:rPr>
                        <a:t>5.</a:t>
                      </a:r>
                      <a:r>
                        <a:rPr lang="th-TH" dirty="0">
                          <a:solidFill>
                            <a:schemeClr val="tx1"/>
                          </a:solidFill>
                          <a:latin typeface="Angsana New" panose="02020603050405020304" pitchFamily="18" charset="-34"/>
                          <a:cs typeface="Angsana New" panose="02020603050405020304" pitchFamily="18" charset="-34"/>
                        </a:rPr>
                        <a:t> </a:t>
                      </a:r>
                      <a:r>
                        <a:rPr lang="en-US" sz="2000" kern="1200" dirty="0">
                          <a:solidFill>
                            <a:schemeClr val="tx1"/>
                          </a:solidFill>
                          <a:effectLst/>
                          <a:latin typeface="Angsana New" panose="02020603050405020304" pitchFamily="18" charset="-34"/>
                          <a:ea typeface="+mn-ea"/>
                          <a:cs typeface="Angsana New" panose="02020603050405020304" pitchFamily="18" charset="-34"/>
                        </a:rPr>
                        <a:t>Postal questionnaire must be follow up periodically to verify that the sample has responded to the questionnaire. and returned to the researcher. Most of the time this method gets very little information back.</a:t>
                      </a:r>
                      <a:endParaRPr lang="en-US" sz="20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326326217"/>
                  </a:ext>
                </a:extLst>
              </a:tr>
            </a:tbl>
          </a:graphicData>
        </a:graphic>
      </p:graphicFrame>
    </p:spTree>
    <p:extLst>
      <p:ext uri="{BB962C8B-B14F-4D97-AF65-F5344CB8AC3E}">
        <p14:creationId xmlns:p14="http://schemas.microsoft.com/office/powerpoint/2010/main" val="9090449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07287EBD-037D-4EE6-9896-B3399772BB9E}"/>
              </a:ext>
            </a:extLst>
          </p:cNvPr>
          <p:cNvSpPr>
            <a:spLocks noGrp="1"/>
          </p:cNvSpPr>
          <p:nvPr>
            <p:ph idx="1"/>
          </p:nvPr>
        </p:nvSpPr>
        <p:spPr>
          <a:xfrm>
            <a:off x="206829" y="270666"/>
            <a:ext cx="11822414" cy="6162792"/>
          </a:xfrm>
        </p:spPr>
        <p:txBody>
          <a:bodyPr>
            <a:normAutofit/>
          </a:bodyPr>
          <a:lstStyle/>
          <a:p>
            <a:pPr marL="0" indent="285750">
              <a:buNone/>
            </a:pPr>
            <a:r>
              <a:rPr lang="en-US" sz="2000" b="1" dirty="0">
                <a:latin typeface="Angsana New" panose="02020603050405020304" pitchFamily="18" charset="-34"/>
                <a:cs typeface="Angsana New" panose="02020603050405020304" pitchFamily="18" charset="-34"/>
              </a:rPr>
              <a:t>2.2.2 Interview Form</a:t>
            </a:r>
            <a:r>
              <a:rPr lang="th-TH" sz="2000" b="1" dirty="0">
                <a:latin typeface="Angsana New" panose="02020603050405020304" pitchFamily="18" charset="-34"/>
                <a:cs typeface="Angsana New" panose="02020603050405020304" pitchFamily="18" charset="-34"/>
              </a:rPr>
              <a:t> </a:t>
            </a:r>
            <a:endParaRPr lang="en-US" sz="2000" b="1" dirty="0">
              <a:latin typeface="Angsana New" panose="02020603050405020304" pitchFamily="18" charset="-34"/>
              <a:cs typeface="Angsana New" panose="02020603050405020304" pitchFamily="18" charset="-34"/>
            </a:endParaRPr>
          </a:p>
          <a:p>
            <a:pPr marL="0" indent="285750">
              <a:buNone/>
            </a:pP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It is a tool used to collect qualitative data, such as interviewing people involved in research on various subjects or group interviews Before the interview. The researcher must select the type of interview form that is suitable for the required information. </a:t>
            </a:r>
            <a:r>
              <a:rPr lang="en-US" sz="2000" dirty="0">
                <a:latin typeface="Angsana New" panose="02020603050405020304" pitchFamily="18" charset="-34"/>
                <a:cs typeface="Angsana New" panose="02020603050405020304" pitchFamily="18" charset="-34"/>
              </a:rPr>
              <a:t>The interview form can divided into 4 types as follows:</a:t>
            </a:r>
            <a:endParaRPr lang="th-TH" sz="2000" dirty="0">
              <a:latin typeface="Angsana New" panose="02020603050405020304" pitchFamily="18" charset="-34"/>
              <a:cs typeface="Angsana New" panose="02020603050405020304" pitchFamily="18" charset="-34"/>
            </a:endParaRPr>
          </a:p>
          <a:p>
            <a:pPr marL="0" indent="230188">
              <a:buNone/>
            </a:pP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Structure Interview an interview form that provides information on questions used in the interview in order of objectives and research hypothesis.</a:t>
            </a:r>
            <a:r>
              <a:rPr lang="th-TH" sz="2000" dirty="0">
                <a:latin typeface="Angsana New" panose="02020603050405020304" pitchFamily="18" charset="-34"/>
                <a:cs typeface="Angsana New" panose="02020603050405020304" pitchFamily="18" charset="-34"/>
              </a:rPr>
              <a:t> (</a:t>
            </a:r>
            <a:r>
              <a:rPr lang="en-US" sz="2000" dirty="0" err="1">
                <a:latin typeface="Angsana New" panose="02020603050405020304" pitchFamily="18" charset="-34"/>
                <a:cs typeface="Angsana New" panose="02020603050405020304" pitchFamily="18" charset="-34"/>
              </a:rPr>
              <a:t>Wadeecharoen</a:t>
            </a:r>
            <a:r>
              <a:rPr lang="en-US" sz="2000" dirty="0">
                <a:latin typeface="Angsana New" panose="02020603050405020304" pitchFamily="18" charset="-34"/>
                <a:cs typeface="Angsana New" panose="02020603050405020304" pitchFamily="18" charset="-34"/>
              </a:rPr>
              <a:t>, </a:t>
            </a:r>
            <a:r>
              <a:rPr lang="en-US" sz="2000" dirty="0" err="1">
                <a:latin typeface="Angsana New" panose="02020603050405020304" pitchFamily="18" charset="-34"/>
                <a:cs typeface="Angsana New" panose="02020603050405020304" pitchFamily="18" charset="-34"/>
              </a:rPr>
              <a:t>KanJanavanikul</a:t>
            </a:r>
            <a:r>
              <a:rPr lang="en-US" sz="2000" dirty="0">
                <a:latin typeface="Angsana New" panose="02020603050405020304" pitchFamily="18" charset="-34"/>
                <a:cs typeface="Angsana New" panose="02020603050405020304" pitchFamily="18" charset="-34"/>
              </a:rPr>
              <a:t> &amp; </a:t>
            </a:r>
            <a:r>
              <a:rPr lang="en-US" sz="2000" dirty="0" err="1">
                <a:latin typeface="Angsana New" panose="02020603050405020304" pitchFamily="18" charset="-34"/>
                <a:cs typeface="Angsana New" panose="02020603050405020304" pitchFamily="18" charset="-34"/>
              </a:rPr>
              <a:t>Teekasap</a:t>
            </a:r>
            <a:r>
              <a:rPr lang="en-US" sz="2000" dirty="0">
                <a:latin typeface="Angsana New" panose="02020603050405020304" pitchFamily="18" charset="-34"/>
                <a:cs typeface="Angsana New" panose="02020603050405020304" pitchFamily="18" charset="-34"/>
              </a:rPr>
              <a:t>, 2011)</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The nature of the questions used in the interview are similar to those in the questionnaire but have more detailed content the interviewer will ask questions and take note of the answers. If the interviewee has any doubts about the subject of the question can ask the interviewer during the conversation. Interview questions are both specific with answers to choose from and free to answer. This method is suitable for collecting qualitative data from individuals or a variety of sample characteristics.</a:t>
            </a:r>
            <a:endParaRPr lang="th-TH" sz="2000" dirty="0">
              <a:latin typeface="Angsana New" panose="02020603050405020304" pitchFamily="18" charset="-34"/>
              <a:cs typeface="Angsana New" panose="02020603050405020304" pitchFamily="18" charset="-34"/>
            </a:endParaRPr>
          </a:p>
          <a:p>
            <a:pPr marL="0" indent="230188">
              <a:buNone/>
            </a:pP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Semi-structure Interview</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Times New Roman" panose="02020603050405020304" pitchFamily="18" charset="0"/>
                <a:cs typeface="Angsana New" panose="02020603050405020304" pitchFamily="18" charset="-34"/>
              </a:rPr>
              <a:t>It can be divided into two parts: 1) the part with objective questions and 2) the part without pre-assigned questions. It is an additional part in case there is interesting and relevant research information. The researcher can conduct additional interviews as he deems appropriate, such as interviews with company executives in international business organizations.</a:t>
            </a:r>
            <a:r>
              <a:rPr lang="th-TH" sz="2000" dirty="0">
                <a:latin typeface="Angsana New" panose="02020603050405020304" pitchFamily="18" charset="-34"/>
                <a:cs typeface="Angsana New" panose="02020603050405020304" pitchFamily="18" charset="-34"/>
              </a:rPr>
              <a:t> (</a:t>
            </a:r>
            <a:r>
              <a:rPr lang="en-US" sz="2000" dirty="0" err="1">
                <a:latin typeface="Angsana New" panose="02020603050405020304" pitchFamily="18" charset="-34"/>
                <a:cs typeface="Angsana New" panose="02020603050405020304" pitchFamily="18" charset="-34"/>
              </a:rPr>
              <a:t>Wadeecharoen</a:t>
            </a:r>
            <a:r>
              <a:rPr lang="en-US" sz="2000" dirty="0">
                <a:latin typeface="Angsana New" panose="02020603050405020304" pitchFamily="18" charset="-34"/>
                <a:cs typeface="Angsana New" panose="02020603050405020304" pitchFamily="18" charset="-34"/>
              </a:rPr>
              <a:t>, </a:t>
            </a:r>
            <a:r>
              <a:rPr lang="en-US" sz="2000" dirty="0" err="1">
                <a:latin typeface="Angsana New" panose="02020603050405020304" pitchFamily="18" charset="-34"/>
                <a:cs typeface="Angsana New" panose="02020603050405020304" pitchFamily="18" charset="-34"/>
              </a:rPr>
              <a:t>KanJanavanikul</a:t>
            </a:r>
            <a:r>
              <a:rPr lang="en-US" sz="2000" dirty="0">
                <a:latin typeface="Angsana New" panose="02020603050405020304" pitchFamily="18" charset="-34"/>
                <a:cs typeface="Angsana New" panose="02020603050405020304" pitchFamily="18" charset="-34"/>
              </a:rPr>
              <a:t> &amp; </a:t>
            </a:r>
            <a:r>
              <a:rPr lang="en-US" sz="2000" dirty="0" err="1">
                <a:latin typeface="Angsana New" panose="02020603050405020304" pitchFamily="18" charset="-34"/>
                <a:cs typeface="Angsana New" panose="02020603050405020304" pitchFamily="18" charset="-34"/>
              </a:rPr>
              <a:t>Teekasap</a:t>
            </a:r>
            <a:r>
              <a:rPr lang="en-US" sz="2000" dirty="0">
                <a:latin typeface="Angsana New" panose="02020603050405020304" pitchFamily="18" charset="-34"/>
                <a:cs typeface="Angsana New" panose="02020603050405020304" pitchFamily="18" charset="-34"/>
              </a:rPr>
              <a:t>, 2011)</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The researcher should structure the questions can answer the questions. The objectives of the research are provided in the first part of the interview form. The second part is a research-related addition such as the overall performance of the company future business expansion projects Risk Management Problems</a:t>
            </a:r>
            <a:r>
              <a:rPr lang="en-US" sz="2000" dirty="0">
                <a:solidFill>
                  <a:srgbClr val="202124"/>
                </a:solidFill>
                <a:latin typeface="Angsana New" panose="02020603050405020304" pitchFamily="18" charset="-34"/>
                <a:ea typeface="Calibri" panose="020F0502020204030204" pitchFamily="34" charset="0"/>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and prevention guidelines To bring the information obtained to support the main objective of the research.</a:t>
            </a:r>
            <a:endParaRPr lang="th-TH" sz="2000" dirty="0">
              <a:latin typeface="Angsana New" panose="02020603050405020304" pitchFamily="18" charset="-34"/>
              <a:cs typeface="Angsana New" panose="02020603050405020304" pitchFamily="18" charset="-34"/>
            </a:endParaRPr>
          </a:p>
          <a:p>
            <a:pPr marL="0" indent="230188">
              <a:buNone/>
            </a:pPr>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a:t>
            </a:r>
            <a:r>
              <a:rPr lang="en-US" sz="2000" dirty="0" err="1">
                <a:latin typeface="Angsana New" panose="02020603050405020304" pitchFamily="18" charset="-34"/>
                <a:cs typeface="Angsana New" panose="02020603050405020304" pitchFamily="18" charset="-34"/>
              </a:rPr>
              <a:t>Unstructure</a:t>
            </a:r>
            <a:r>
              <a:rPr lang="en-US" sz="2000" dirty="0">
                <a:latin typeface="Angsana New" panose="02020603050405020304" pitchFamily="18" charset="-34"/>
                <a:cs typeface="Angsana New" panose="02020603050405020304" pitchFamily="18" charset="-34"/>
              </a:rPr>
              <a:t> Interview</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or </a:t>
            </a:r>
            <a:r>
              <a:rPr lang="en-US" sz="2000" b="1" dirty="0">
                <a:latin typeface="Angsana New" panose="02020603050405020304" pitchFamily="18" charset="-34"/>
                <a:cs typeface="Angsana New" panose="02020603050405020304" pitchFamily="18" charset="-34"/>
              </a:rPr>
              <a:t>Informal Interview</a:t>
            </a:r>
            <a:r>
              <a:rPr lang="th-TH" sz="2000" b="1"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It is an in-depth interview with the sample group. In</a:t>
            </a:r>
            <a:r>
              <a:rPr lang="en-US" sz="1800" dirty="0">
                <a:solidFill>
                  <a:srgbClr val="202124"/>
                </a:solidFill>
                <a:effectLst/>
                <a:latin typeface="inherit"/>
                <a:ea typeface="Calibri" panose="020F0502020204030204" pitchFamily="34" charset="0"/>
                <a:cs typeface="Cordia New" panose="020B0304020202020204" pitchFamily="34"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order to get specific answers that the researcher needs most interviews in this way are conducted by the research project leader himself. Because he is the one who understands the purpose best and know what kind of information you want to answer which objective what kind of interview approach will get the most truthful information from the sample, for example, convincing interview? The interviewer uses rhetorical motivation. and encourages respondents to tell the whole story This type of interview is commonly used in investigative interviews (</a:t>
            </a:r>
            <a:r>
              <a:rPr lang="en-US" sz="2000" dirty="0" err="1">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Suphan</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a:t>
            </a:r>
            <a:r>
              <a:rPr lang="en-US" sz="2000" dirty="0" err="1">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Chantawanich</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 1994)</a:t>
            </a:r>
            <a:endParaRPr lang="en-US" sz="2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8421374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7D620F5-104F-47FE-B18E-BBE77F05E918}"/>
              </a:ext>
            </a:extLst>
          </p:cNvPr>
          <p:cNvSpPr>
            <a:spLocks noGrp="1"/>
          </p:cNvSpPr>
          <p:nvPr>
            <p:ph type="title"/>
          </p:nvPr>
        </p:nvSpPr>
        <p:spPr>
          <a:xfrm>
            <a:off x="738909" y="235822"/>
            <a:ext cx="10614891" cy="761706"/>
          </a:xfrm>
        </p:spPr>
        <p:txBody>
          <a:bodyPr>
            <a:normAutofit/>
          </a:bodyPr>
          <a:lstStyle/>
          <a:p>
            <a:r>
              <a:rPr lang="en-US" sz="2400" b="1" dirty="0">
                <a:latin typeface="Angsana New" panose="02020603050405020304" pitchFamily="18" charset="-34"/>
                <a:cs typeface="Angsana New" panose="02020603050405020304" pitchFamily="18" charset="-34"/>
              </a:rPr>
              <a:t>Table 2 </a:t>
            </a:r>
            <a:r>
              <a:rPr lang="en-US" sz="1800" dirty="0">
                <a:solidFill>
                  <a:srgbClr val="202124"/>
                </a:solidFill>
                <a:effectLst/>
                <a:latin typeface="inherit"/>
                <a:ea typeface="Calibri" panose="020F0502020204030204" pitchFamily="34" charset="0"/>
                <a:cs typeface="Cordia New" panose="020B0304020202020204" pitchFamily="34" charset="-34"/>
              </a:rPr>
              <a:t>Strengths and weaknesses of each type of interview form.</a:t>
            </a:r>
            <a:endParaRPr lang="en-US" sz="24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352DE5B2-F5A4-4164-A211-D4AA9A55B61E}"/>
              </a:ext>
            </a:extLst>
          </p:cNvPr>
          <p:cNvGraphicFramePr>
            <a:graphicFrameLocks noGrp="1"/>
          </p:cNvGraphicFramePr>
          <p:nvPr>
            <p:ph idx="1"/>
          </p:nvPr>
        </p:nvGraphicFramePr>
        <p:xfrm>
          <a:off x="653143" y="997527"/>
          <a:ext cx="10972801" cy="3424055"/>
        </p:xfrm>
        <a:graphic>
          <a:graphicData uri="http://schemas.openxmlformats.org/drawingml/2006/table">
            <a:tbl>
              <a:tblPr firstRow="1" bandRow="1">
                <a:tableStyleId>{C083E6E3-FA7D-4D7B-A595-EF9225AFEA82}</a:tableStyleId>
              </a:tblPr>
              <a:tblGrid>
                <a:gridCol w="2392607">
                  <a:extLst>
                    <a:ext uri="{9D8B030D-6E8A-4147-A177-3AD203B41FA5}">
                      <a16:colId xmlns:a16="http://schemas.microsoft.com/office/drawing/2014/main" val="1814332557"/>
                    </a:ext>
                  </a:extLst>
                </a:gridCol>
                <a:gridCol w="2876079">
                  <a:extLst>
                    <a:ext uri="{9D8B030D-6E8A-4147-A177-3AD203B41FA5}">
                      <a16:colId xmlns:a16="http://schemas.microsoft.com/office/drawing/2014/main" val="3369362527"/>
                    </a:ext>
                  </a:extLst>
                </a:gridCol>
                <a:gridCol w="2764971">
                  <a:extLst>
                    <a:ext uri="{9D8B030D-6E8A-4147-A177-3AD203B41FA5}">
                      <a16:colId xmlns:a16="http://schemas.microsoft.com/office/drawing/2014/main" val="46852077"/>
                    </a:ext>
                  </a:extLst>
                </a:gridCol>
                <a:gridCol w="2939144">
                  <a:extLst>
                    <a:ext uri="{9D8B030D-6E8A-4147-A177-3AD203B41FA5}">
                      <a16:colId xmlns:a16="http://schemas.microsoft.com/office/drawing/2014/main" val="3252163516"/>
                    </a:ext>
                  </a:extLst>
                </a:gridCol>
              </a:tblGrid>
              <a:tr h="619895">
                <a:tc>
                  <a:txBody>
                    <a:bodyPr/>
                    <a:lstStyle/>
                    <a:p>
                      <a:pPr algn="ctr"/>
                      <a:r>
                        <a:rPr lang="en-US" b="1" dirty="0">
                          <a:latin typeface="Angsana New" panose="02020603050405020304" pitchFamily="18" charset="-34"/>
                          <a:cs typeface="Angsana New" panose="02020603050405020304" pitchFamily="18" charset="-34"/>
                        </a:rPr>
                        <a:t>Type of interview</a:t>
                      </a:r>
                    </a:p>
                  </a:txBody>
                  <a:tcPr/>
                </a:tc>
                <a:tc>
                  <a:txBody>
                    <a:bodyPr/>
                    <a:lstStyle/>
                    <a:p>
                      <a:pPr algn="ctr"/>
                      <a:r>
                        <a:rPr lang="en-US" b="1" dirty="0">
                          <a:latin typeface="Angsana New" panose="02020603050405020304" pitchFamily="18" charset="-34"/>
                          <a:cs typeface="Angsana New" panose="02020603050405020304" pitchFamily="18" charset="-34"/>
                        </a:rPr>
                        <a:t>Attribute</a:t>
                      </a:r>
                    </a:p>
                  </a:txBody>
                  <a:tcPr/>
                </a:tc>
                <a:tc>
                  <a:txBody>
                    <a:bodyPr/>
                    <a:lstStyle/>
                    <a:p>
                      <a:pPr algn="ctr"/>
                      <a:r>
                        <a:rPr lang="en-US" sz="1800" dirty="0">
                          <a:solidFill>
                            <a:srgbClr val="202124"/>
                          </a:solidFill>
                          <a:effectLst/>
                          <a:latin typeface="Angsana New" panose="02020603050405020304" pitchFamily="18" charset="-34"/>
                          <a:cs typeface="Angsana New" panose="02020603050405020304" pitchFamily="18" charset="-34"/>
                        </a:rPr>
                        <a:t>Strengths</a:t>
                      </a:r>
                      <a:endParaRPr lang="en-US" b="0" dirty="0">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202124"/>
                          </a:solidFill>
                          <a:effectLst/>
                          <a:latin typeface="Angsana New" panose="02020603050405020304" pitchFamily="18" charset="-34"/>
                          <a:cs typeface="Angsana New" panose="02020603050405020304" pitchFamily="18" charset="-34"/>
                        </a:rPr>
                        <a:t>weaknesses</a:t>
                      </a:r>
                      <a:endParaRPr lang="en-US" b="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883337252"/>
                  </a:ext>
                </a:extLst>
              </a:tr>
              <a:tr h="619895">
                <a:tc>
                  <a:txBody>
                    <a:bodyPr/>
                    <a:lstStyle/>
                    <a:p>
                      <a:r>
                        <a:rPr lang="en-US" b="0" dirty="0">
                          <a:latin typeface="Angsana New" panose="02020603050405020304" pitchFamily="18" charset="-34"/>
                          <a:cs typeface="Angsana New" panose="02020603050405020304" pitchFamily="18" charset="-34"/>
                        </a:rPr>
                        <a:t>1.</a:t>
                      </a:r>
                      <a:r>
                        <a:rPr lang="th-TH" b="0" dirty="0">
                          <a:latin typeface="Angsana New" panose="02020603050405020304" pitchFamily="18" charset="-34"/>
                          <a:cs typeface="Angsana New" panose="02020603050405020304" pitchFamily="18" charset="-34"/>
                        </a:rPr>
                        <a:t> </a:t>
                      </a:r>
                      <a:r>
                        <a:rPr lang="en-US" sz="2000" kern="1200" dirty="0">
                          <a:solidFill>
                            <a:schemeClr val="tx1"/>
                          </a:solidFill>
                          <a:effectLst/>
                          <a:latin typeface="Angsana New" panose="02020603050405020304" pitchFamily="18" charset="-34"/>
                          <a:ea typeface="+mn-ea"/>
                          <a:cs typeface="Angsana New" panose="02020603050405020304" pitchFamily="18" charset="-34"/>
                        </a:rPr>
                        <a:t>structured interview and semi-structured.</a:t>
                      </a:r>
                      <a:endParaRPr lang="en-US" sz="2000" b="0" dirty="0">
                        <a:latin typeface="Angsana New" panose="02020603050405020304" pitchFamily="18" charset="-34"/>
                        <a:cs typeface="Angsana New" panose="02020603050405020304" pitchFamily="18" charset="-34"/>
                      </a:endParaRPr>
                    </a:p>
                  </a:txBody>
                  <a:tcPr/>
                </a:tc>
                <a:tc>
                  <a:txBody>
                    <a:bodyPr/>
                    <a:lstStyle/>
                    <a:p>
                      <a:r>
                        <a:rPr lang="th-TH" b="0" dirty="0">
                          <a:latin typeface="Angsana New" panose="02020603050405020304" pitchFamily="18" charset="-34"/>
                          <a:cs typeface="Angsana New" panose="02020603050405020304" pitchFamily="18" charset="-34"/>
                        </a:rPr>
                        <a:t>- </a:t>
                      </a:r>
                      <a:r>
                        <a:rPr lang="en-US" sz="2000" kern="1200" dirty="0">
                          <a:solidFill>
                            <a:schemeClr val="tx1"/>
                          </a:solidFill>
                          <a:effectLst/>
                          <a:latin typeface="Angsana New" panose="02020603050405020304" pitchFamily="18" charset="-34"/>
                          <a:ea typeface="+mn-ea"/>
                          <a:cs typeface="Angsana New" panose="02020603050405020304" pitchFamily="18" charset="-34"/>
                        </a:rPr>
                        <a:t>There is a structure of questions. It is a step according to the objectives of the research.</a:t>
                      </a:r>
                      <a:endParaRPr lang="en-US" sz="2000" b="0" dirty="0">
                        <a:latin typeface="Angsana New" panose="02020603050405020304" pitchFamily="18" charset="-34"/>
                        <a:cs typeface="Angsana New" panose="02020603050405020304" pitchFamily="18" charset="-34"/>
                      </a:endParaRPr>
                    </a:p>
                  </a:txBody>
                  <a:tcPr/>
                </a:tc>
                <a:tc>
                  <a:txBody>
                    <a:bodyPr/>
                    <a:lstStyle/>
                    <a:p>
                      <a:r>
                        <a:rPr lang="th-TH" b="0" dirty="0">
                          <a:latin typeface="Angsana New" panose="02020603050405020304" pitchFamily="18" charset="-34"/>
                          <a:cs typeface="Angsana New" panose="02020603050405020304" pitchFamily="18" charset="-34"/>
                        </a:rPr>
                        <a:t>- </a:t>
                      </a:r>
                      <a:r>
                        <a:rPr lang="en-US" sz="2000" kern="1200" dirty="0">
                          <a:solidFill>
                            <a:schemeClr val="tx1"/>
                          </a:solidFill>
                          <a:effectLst/>
                          <a:latin typeface="Angsana New" panose="02020603050405020304" pitchFamily="18" charset="-34"/>
                          <a:ea typeface="+mn-ea"/>
                          <a:cs typeface="Angsana New" panose="02020603050405020304" pitchFamily="18" charset="-34"/>
                        </a:rPr>
                        <a:t>Gather information according to the question points completely.</a:t>
                      </a:r>
                      <a:endParaRPr lang="th-TH" sz="2000" b="0" dirty="0">
                        <a:latin typeface="Angsana New" panose="02020603050405020304" pitchFamily="18" charset="-34"/>
                        <a:cs typeface="Angsana New" panose="02020603050405020304" pitchFamily="18" charset="-34"/>
                      </a:endParaRPr>
                    </a:p>
                    <a:p>
                      <a:r>
                        <a:rPr lang="th-TH" b="0" dirty="0">
                          <a:latin typeface="Angsana New" panose="02020603050405020304" pitchFamily="18" charset="-34"/>
                          <a:cs typeface="Angsana New" panose="02020603050405020304" pitchFamily="18" charset="-34"/>
                        </a:rPr>
                        <a:t>- </a:t>
                      </a:r>
                      <a:r>
                        <a:rPr lang="en-US" sz="2000" kern="1200" dirty="0">
                          <a:solidFill>
                            <a:schemeClr val="tx1"/>
                          </a:solidFill>
                          <a:effectLst/>
                          <a:latin typeface="Angsana New" panose="02020603050405020304" pitchFamily="18" charset="-34"/>
                          <a:ea typeface="+mn-ea"/>
                          <a:cs typeface="Angsana New" panose="02020603050405020304" pitchFamily="18" charset="-34"/>
                        </a:rPr>
                        <a:t>easy to analyze.</a:t>
                      </a:r>
                      <a:endParaRPr lang="en-US" sz="2000" b="0" dirty="0">
                        <a:latin typeface="Angsana New" panose="02020603050405020304" pitchFamily="18" charset="-34"/>
                        <a:cs typeface="Angsana New" panose="02020603050405020304" pitchFamily="18" charset="-34"/>
                      </a:endParaRPr>
                    </a:p>
                  </a:txBody>
                  <a:tcPr/>
                </a:tc>
                <a:tc>
                  <a:txBody>
                    <a:bodyPr/>
                    <a:lstStyle/>
                    <a:p>
                      <a:r>
                        <a:rPr lang="th-TH" b="0" dirty="0">
                          <a:latin typeface="Angsana New" panose="02020603050405020304" pitchFamily="18" charset="-34"/>
                          <a:cs typeface="Angsana New" panose="02020603050405020304" pitchFamily="18" charset="-34"/>
                        </a:rPr>
                        <a:t>- </a:t>
                      </a:r>
                      <a:r>
                        <a:rPr lang="en-US" sz="1800" kern="1200" dirty="0">
                          <a:solidFill>
                            <a:schemeClr val="tx1"/>
                          </a:solidFill>
                          <a:effectLst/>
                          <a:latin typeface="Angsana New" panose="02020603050405020304" pitchFamily="18" charset="-34"/>
                          <a:ea typeface="+mn-ea"/>
                          <a:cs typeface="Angsana New" panose="02020603050405020304" pitchFamily="18" charset="-34"/>
                        </a:rPr>
                        <a:t>Unable to delve into important parts</a:t>
                      </a:r>
                      <a:endParaRPr lang="th-TH" b="0" dirty="0">
                        <a:latin typeface="Angsana New" panose="02020603050405020304" pitchFamily="18" charset="-34"/>
                        <a:cs typeface="Angsana New" panose="02020603050405020304" pitchFamily="18" charset="-34"/>
                      </a:endParaRPr>
                    </a:p>
                    <a:p>
                      <a:r>
                        <a:rPr lang="th-TH" b="0" dirty="0">
                          <a:latin typeface="Angsana New" panose="02020603050405020304" pitchFamily="18" charset="-34"/>
                          <a:cs typeface="Angsana New" panose="02020603050405020304" pitchFamily="18" charset="-34"/>
                        </a:rPr>
                        <a:t>- </a:t>
                      </a:r>
                      <a:r>
                        <a:rPr lang="en-US" sz="1800" kern="1200" dirty="0">
                          <a:solidFill>
                            <a:schemeClr val="tx1"/>
                          </a:solidFill>
                          <a:effectLst/>
                          <a:latin typeface="Angsana New" panose="02020603050405020304" pitchFamily="18" charset="-34"/>
                          <a:ea typeface="+mn-ea"/>
                          <a:cs typeface="Angsana New" panose="02020603050405020304" pitchFamily="18" charset="-34"/>
                        </a:rPr>
                        <a:t>The information received may come from different questions. If the interviewer can order the questions</a:t>
                      </a:r>
                      <a:endParaRPr lang="en-US" b="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525071420"/>
                  </a:ext>
                </a:extLst>
              </a:tr>
              <a:tr h="619895">
                <a:tc>
                  <a:txBody>
                    <a:bodyPr/>
                    <a:lstStyle/>
                    <a:p>
                      <a:r>
                        <a:rPr lang="en-US" b="0" dirty="0">
                          <a:latin typeface="Angsana New" panose="02020603050405020304" pitchFamily="18" charset="-34"/>
                          <a:cs typeface="Angsana New" panose="02020603050405020304" pitchFamily="18" charset="-34"/>
                        </a:rPr>
                        <a:t>2.</a:t>
                      </a:r>
                      <a:r>
                        <a:rPr lang="th-TH" b="0" dirty="0">
                          <a:latin typeface="Angsana New" panose="02020603050405020304" pitchFamily="18" charset="-34"/>
                          <a:cs typeface="Angsana New" panose="02020603050405020304" pitchFamily="18" charset="-34"/>
                        </a:rPr>
                        <a:t> </a:t>
                      </a:r>
                      <a:r>
                        <a:rPr lang="en-US" sz="2000" kern="1200" dirty="0">
                          <a:solidFill>
                            <a:schemeClr val="tx1"/>
                          </a:solidFill>
                          <a:effectLst/>
                          <a:latin typeface="Angsana New" panose="02020603050405020304" pitchFamily="18" charset="-34"/>
                          <a:ea typeface="+mn-ea"/>
                          <a:cs typeface="Angsana New" panose="02020603050405020304" pitchFamily="18" charset="-34"/>
                        </a:rPr>
                        <a:t>unstructured interview form and group interview.</a:t>
                      </a:r>
                      <a:endParaRPr lang="en-US" sz="2000" b="0" dirty="0">
                        <a:latin typeface="Angsana New" panose="02020603050405020304" pitchFamily="18" charset="-34"/>
                        <a:cs typeface="Angsana New" panose="02020603050405020304" pitchFamily="18" charset="-34"/>
                      </a:endParaRPr>
                    </a:p>
                  </a:txBody>
                  <a:tcPr/>
                </a:tc>
                <a:tc>
                  <a:txBody>
                    <a:bodyPr/>
                    <a:lstStyle/>
                    <a:p>
                      <a:r>
                        <a:rPr lang="th-TH" sz="2000" b="0" dirty="0">
                          <a:latin typeface="Angsana New" panose="02020603050405020304" pitchFamily="18" charset="-34"/>
                          <a:cs typeface="Angsana New" panose="02020603050405020304" pitchFamily="18" charset="-34"/>
                        </a:rPr>
                        <a:t>- </a:t>
                      </a:r>
                      <a:r>
                        <a:rPr lang="en-US" sz="2000" kern="1200" dirty="0">
                          <a:solidFill>
                            <a:schemeClr val="tx1"/>
                          </a:solidFill>
                          <a:effectLst/>
                          <a:latin typeface="Angsana New" panose="02020603050405020304" pitchFamily="18" charset="-34"/>
                          <a:ea typeface="+mn-ea"/>
                          <a:cs typeface="Angsana New" panose="02020603050405020304" pitchFamily="18" charset="-34"/>
                        </a:rPr>
                        <a:t>Questions arose naturally.</a:t>
                      </a:r>
                      <a:endParaRPr lang="th-TH" sz="2000" b="0" dirty="0">
                        <a:latin typeface="Angsana New" panose="02020603050405020304" pitchFamily="18" charset="-34"/>
                        <a:cs typeface="Angsana New" panose="02020603050405020304" pitchFamily="18" charset="-34"/>
                      </a:endParaRPr>
                    </a:p>
                    <a:p>
                      <a:r>
                        <a:rPr lang="th-TH" sz="2000" b="0" dirty="0">
                          <a:latin typeface="Angsana New" panose="02020603050405020304" pitchFamily="18" charset="-34"/>
                          <a:cs typeface="Angsana New" panose="02020603050405020304" pitchFamily="18" charset="-34"/>
                        </a:rPr>
                        <a:t>- </a:t>
                      </a:r>
                      <a:r>
                        <a:rPr lang="en-US" sz="2000" kern="1200" dirty="0">
                          <a:solidFill>
                            <a:schemeClr val="tx1"/>
                          </a:solidFill>
                          <a:effectLst/>
                          <a:latin typeface="Angsana New" panose="02020603050405020304" pitchFamily="18" charset="-34"/>
                          <a:ea typeface="+mn-ea"/>
                          <a:cs typeface="Angsana New" panose="02020603050405020304" pitchFamily="18" charset="-34"/>
                        </a:rPr>
                        <a:t>No question set.</a:t>
                      </a:r>
                      <a:endParaRPr lang="en-US" sz="2000" b="0" dirty="0">
                        <a:latin typeface="Angsana New" panose="02020603050405020304" pitchFamily="18" charset="-34"/>
                        <a:cs typeface="Angsana New" panose="02020603050405020304" pitchFamily="18" charset="-34"/>
                      </a:endParaRPr>
                    </a:p>
                  </a:txBody>
                  <a:tcPr/>
                </a:tc>
                <a:tc>
                  <a:txBody>
                    <a:bodyPr/>
                    <a:lstStyle/>
                    <a:p>
                      <a:r>
                        <a:rPr lang="th-TH" b="0" dirty="0">
                          <a:latin typeface="Angsana New" panose="02020603050405020304" pitchFamily="18" charset="-34"/>
                          <a:cs typeface="Angsana New" panose="02020603050405020304" pitchFamily="18" charset="-34"/>
                        </a:rPr>
                        <a:t>- </a:t>
                      </a:r>
                      <a:r>
                        <a:rPr lang="en-US" sz="1800" kern="1200" dirty="0">
                          <a:solidFill>
                            <a:schemeClr val="tx1"/>
                          </a:solidFill>
                          <a:effectLst/>
                          <a:latin typeface="Angsana New" panose="02020603050405020304" pitchFamily="18" charset="-34"/>
                          <a:ea typeface="+mn-ea"/>
                          <a:cs typeface="Angsana New" panose="02020603050405020304" pitchFamily="18" charset="-34"/>
                        </a:rPr>
                        <a:t>Able to collect in-depth information</a:t>
                      </a:r>
                      <a:endParaRPr lang="th-TH" b="0" dirty="0">
                        <a:latin typeface="Angsana New" panose="02020603050405020304" pitchFamily="18" charset="-34"/>
                        <a:cs typeface="Angsana New" panose="02020603050405020304" pitchFamily="18" charset="-34"/>
                      </a:endParaRPr>
                    </a:p>
                    <a:p>
                      <a:r>
                        <a:rPr lang="th-TH" b="0" dirty="0">
                          <a:latin typeface="Angsana New" panose="02020603050405020304" pitchFamily="18" charset="-34"/>
                          <a:cs typeface="Angsana New" panose="02020603050405020304" pitchFamily="18" charset="-34"/>
                        </a:rPr>
                        <a:t>- </a:t>
                      </a:r>
                      <a:r>
                        <a:rPr lang="en-US" sz="1800" kern="1200" dirty="0">
                          <a:solidFill>
                            <a:schemeClr val="tx1"/>
                          </a:solidFill>
                          <a:effectLst/>
                          <a:latin typeface="Angsana New" panose="02020603050405020304" pitchFamily="18" charset="-34"/>
                          <a:ea typeface="+mn-ea"/>
                          <a:cs typeface="Angsana New" panose="02020603050405020304" pitchFamily="18" charset="-34"/>
                        </a:rPr>
                        <a:t>The researcher can construct the question by observing the responses of the respondents during the interview</a:t>
                      </a:r>
                      <a:endParaRPr lang="en-US" b="0" dirty="0">
                        <a:latin typeface="Angsana New" panose="02020603050405020304" pitchFamily="18" charset="-34"/>
                        <a:cs typeface="Angsana New" panose="02020603050405020304" pitchFamily="18" charset="-34"/>
                      </a:endParaRPr>
                    </a:p>
                  </a:txBody>
                  <a:tcPr/>
                </a:tc>
                <a:tc>
                  <a:txBody>
                    <a:bodyPr/>
                    <a:lstStyle/>
                    <a:p>
                      <a:r>
                        <a:rPr lang="th-TH" sz="2000" b="0" dirty="0">
                          <a:latin typeface="Angsana New" panose="02020603050405020304" pitchFamily="18" charset="-34"/>
                          <a:cs typeface="Angsana New" panose="02020603050405020304" pitchFamily="18" charset="-34"/>
                        </a:rPr>
                        <a:t>- </a:t>
                      </a:r>
                      <a:r>
                        <a:rPr lang="en-US" sz="2000" kern="1200" dirty="0">
                          <a:solidFill>
                            <a:schemeClr val="tx1"/>
                          </a:solidFill>
                          <a:effectLst/>
                          <a:latin typeface="Angsana New" panose="02020603050405020304" pitchFamily="18" charset="-34"/>
                          <a:ea typeface="+mn-ea"/>
                          <a:cs typeface="Angsana New" panose="02020603050405020304" pitchFamily="18" charset="-34"/>
                        </a:rPr>
                        <a:t>a wide range of samples will give different information making it difficult to organize information</a:t>
                      </a:r>
                      <a:endParaRPr lang="th-TH" sz="2000" b="0" dirty="0">
                        <a:latin typeface="Angsana New" panose="02020603050405020304" pitchFamily="18" charset="-34"/>
                        <a:cs typeface="Angsana New" panose="02020603050405020304" pitchFamily="18" charset="-34"/>
                      </a:endParaRPr>
                    </a:p>
                    <a:p>
                      <a:r>
                        <a:rPr lang="th-TH" sz="2000" b="0" dirty="0">
                          <a:latin typeface="Angsana New" panose="02020603050405020304" pitchFamily="18" charset="-34"/>
                          <a:cs typeface="Angsana New" panose="02020603050405020304" pitchFamily="18" charset="-34"/>
                        </a:rPr>
                        <a:t>- </a:t>
                      </a:r>
                      <a:r>
                        <a:rPr lang="en-US" sz="2000" kern="1200" dirty="0">
                          <a:solidFill>
                            <a:schemeClr val="tx1"/>
                          </a:solidFill>
                          <a:effectLst/>
                          <a:latin typeface="Angsana New" panose="02020603050405020304" pitchFamily="18" charset="-34"/>
                          <a:ea typeface="+mn-ea"/>
                          <a:cs typeface="Angsana New" panose="02020603050405020304" pitchFamily="18" charset="-34"/>
                        </a:rPr>
                        <a:t>As a result, data analysis is difficult as well</a:t>
                      </a:r>
                      <a:endParaRPr lang="en-US" sz="2000" b="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386071180"/>
                  </a:ext>
                </a:extLst>
              </a:tr>
            </a:tbl>
          </a:graphicData>
        </a:graphic>
      </p:graphicFrame>
      <p:sp>
        <p:nvSpPr>
          <p:cNvPr id="5" name="กล่องข้อความ 4">
            <a:extLst>
              <a:ext uri="{FF2B5EF4-FFF2-40B4-BE49-F238E27FC236}">
                <a16:creationId xmlns:a16="http://schemas.microsoft.com/office/drawing/2014/main" id="{1D7B33CC-C5CF-44D0-91B1-F2F09EE45D4C}"/>
              </a:ext>
            </a:extLst>
          </p:cNvPr>
          <p:cNvSpPr txBox="1"/>
          <p:nvPr/>
        </p:nvSpPr>
        <p:spPr>
          <a:xfrm>
            <a:off x="738909" y="4525818"/>
            <a:ext cx="10695709" cy="1631216"/>
          </a:xfrm>
          <a:prstGeom prst="rect">
            <a:avLst/>
          </a:prstGeom>
          <a:noFill/>
        </p:spPr>
        <p:txBody>
          <a:bodyPr wrap="square" rtlCol="0">
            <a:spAutoFit/>
          </a:bodyPr>
          <a:lstStyle/>
          <a:p>
            <a:pPr indent="341313"/>
            <a:r>
              <a:rPr lang="en-US" sz="2000" dirty="0">
                <a:latin typeface="Angsana New" panose="02020603050405020304" pitchFamily="18" charset="-34"/>
                <a:cs typeface="Angsana New" panose="02020603050405020304" pitchFamily="18" charset="-34"/>
              </a:rPr>
              <a:t>4.</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Group Interview</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It is an interview form that gives the researcher an opportunity to delve into the dynamics of the sample to study, for example; </a:t>
            </a:r>
            <a:r>
              <a:rPr lang="en-US" sz="2000" dirty="0" err="1">
                <a:latin typeface="Angsana New" panose="02020603050405020304" pitchFamily="18" charset="-34"/>
                <a:cs typeface="Angsana New" panose="02020603050405020304" pitchFamily="18" charset="-34"/>
              </a:rPr>
              <a:t>Wadeecharoen</a:t>
            </a:r>
            <a:r>
              <a:rPr lang="en-US" sz="2000" dirty="0">
                <a:latin typeface="Angsana New" panose="02020603050405020304" pitchFamily="18" charset="-34"/>
                <a:cs typeface="Angsana New" panose="02020603050405020304" pitchFamily="18" charset="-34"/>
              </a:rPr>
              <a:t>, </a:t>
            </a:r>
            <a:r>
              <a:rPr lang="en-US" sz="2000" dirty="0" err="1">
                <a:latin typeface="Angsana New" panose="02020603050405020304" pitchFamily="18" charset="-34"/>
                <a:cs typeface="Angsana New" panose="02020603050405020304" pitchFamily="18" charset="-34"/>
              </a:rPr>
              <a:t>KanJanavanikul</a:t>
            </a:r>
            <a:r>
              <a:rPr lang="en-US" sz="2000" dirty="0">
                <a:latin typeface="Angsana New" panose="02020603050405020304" pitchFamily="18" charset="-34"/>
                <a:cs typeface="Angsana New" panose="02020603050405020304" pitchFamily="18" charset="-34"/>
              </a:rPr>
              <a:t> &amp; </a:t>
            </a:r>
            <a:r>
              <a:rPr lang="en-US" sz="2000" dirty="0" err="1">
                <a:latin typeface="Angsana New" panose="02020603050405020304" pitchFamily="18" charset="-34"/>
                <a:cs typeface="Angsana New" panose="02020603050405020304" pitchFamily="18" charset="-34"/>
              </a:rPr>
              <a:t>Teekasap</a:t>
            </a:r>
            <a:r>
              <a:rPr lang="en-US" sz="2000" dirty="0">
                <a:latin typeface="Angsana New" panose="02020603050405020304" pitchFamily="18" charset="-34"/>
                <a:cs typeface="Angsana New" panose="02020603050405020304" pitchFamily="18" charset="-34"/>
              </a:rPr>
              <a:t> (2011)</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Study the trend of investment from Japan in Southeast Asia. By interviewing all 3 executives of the company, consisting of management manager (Japanese), factory manager (Japanese), human resource management manager (Thai), by asking all 3 executives to discuss topics and issues that the researcher want to know together It usually takes about 1-3 hours</a:t>
            </a:r>
            <a:r>
              <a:rPr lang="en-US" sz="2000" dirty="0">
                <a:solidFill>
                  <a:srgbClr val="202124"/>
                </a:solidFill>
                <a:latin typeface="Angsana New" panose="02020603050405020304" pitchFamily="18" charset="-34"/>
                <a:ea typeface="Calibri" panose="020F0502020204030204" pitchFamily="34" charset="0"/>
                <a:cs typeface="Angsana New" panose="02020603050405020304" pitchFamily="18" charset="-34"/>
              </a:rPr>
              <a:t>.</a:t>
            </a:r>
            <a:r>
              <a:rPr lang="th-TH" sz="2000" dirty="0">
                <a:latin typeface="Angsana New" panose="02020603050405020304" pitchFamily="18" charset="-34"/>
                <a:cs typeface="Angsana New" panose="02020603050405020304" pitchFamily="18" charset="-34"/>
              </a:rPr>
              <a:t> </a:t>
            </a:r>
            <a:r>
              <a:rPr lang="en-US" sz="20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This type of interview will exchange experiences, opinions, solutions related to joint research.</a:t>
            </a:r>
            <a:endParaRPr lang="en-US" sz="2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8633427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0C530946-9492-4029-BA19-779B1FA5AE60}"/>
              </a:ext>
            </a:extLst>
          </p:cNvPr>
          <p:cNvSpPr>
            <a:spLocks noGrp="1"/>
          </p:cNvSpPr>
          <p:nvPr>
            <p:ph idx="1"/>
          </p:nvPr>
        </p:nvSpPr>
        <p:spPr>
          <a:xfrm>
            <a:off x="624841" y="1052004"/>
            <a:ext cx="11003280" cy="4753992"/>
          </a:xfrm>
        </p:spPr>
        <p:txBody>
          <a:bodyPr>
            <a:normAutofit/>
          </a:bodyPr>
          <a:lstStyle/>
          <a:p>
            <a:pPr marL="0" indent="0"/>
            <a:r>
              <a:rPr lang="th-TH" sz="2400" dirty="0">
                <a:latin typeface="Angsana New" panose="02020603050405020304" pitchFamily="18" charset="-34"/>
                <a:cs typeface="Angsana New" panose="02020603050405020304" pitchFamily="18" charset="-34"/>
              </a:rPr>
              <a:t> </a:t>
            </a:r>
            <a:r>
              <a:rPr lang="en-US" sz="2400" b="1" dirty="0">
                <a:latin typeface="Angsana New" panose="02020603050405020304" pitchFamily="18" charset="-34"/>
                <a:cs typeface="Angsana New" panose="02020603050405020304" pitchFamily="18" charset="-34"/>
              </a:rPr>
              <a:t>2.2.3 Observation Form </a:t>
            </a:r>
          </a:p>
          <a:p>
            <a:pPr marL="0" indent="0">
              <a:buNone/>
              <a:tabLst>
                <a:tab pos="631825" algn="l"/>
              </a:tabLst>
            </a:pPr>
            <a:r>
              <a:rPr lang="en-US"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It is a research tool used to collect information about human behavior through perception and observation of the researcher mainly.</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The observed behaviors can be divided into 1) prominent behaviors, such as personality, mannerisms, speech, or expression in the workplace. These characteristics are behaviors that the researcher can observe and understand  </a:t>
            </a: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Hidden behaviors include consciousness, feelings, thoughts and appreciation these values ​​are behaviors that are difficult for researchers to observe and understand. It requires interpretation and personal experience. There are 2 types of tools that are popularly used in observation:</a:t>
            </a:r>
            <a:endParaRPr lang="th-TH" sz="2400" dirty="0">
              <a:latin typeface="Angsana New" panose="02020603050405020304" pitchFamily="18" charset="-34"/>
              <a:cs typeface="Angsana New" panose="02020603050405020304" pitchFamily="18" charset="-34"/>
            </a:endParaRPr>
          </a:p>
          <a:p>
            <a:pPr marL="0" indent="514350">
              <a:buNone/>
            </a:pP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Check List</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is</a:t>
            </a:r>
            <a:r>
              <a:rPr lang="th-TH" sz="2400" dirty="0">
                <a:latin typeface="Angsana New" panose="02020603050405020304" pitchFamily="18" charset="-34"/>
                <a:cs typeface="Angsana New" panose="02020603050405020304" pitchFamily="18" charset="-34"/>
              </a:rPr>
              <a:t> </a:t>
            </a:r>
            <a:r>
              <a:rPr lang="en-US" sz="2400" dirty="0">
                <a:solidFill>
                  <a:srgbClr val="202124"/>
                </a:solidFill>
                <a:effectLst/>
                <a:latin typeface="Angsana New" panose="02020603050405020304" pitchFamily="18" charset="-34"/>
                <a:ea typeface="Calibri" panose="020F0502020204030204" pitchFamily="34" charset="0"/>
                <a:cs typeface="Angsana New" panose="02020603050405020304" pitchFamily="18" charset="-34"/>
              </a:rPr>
              <a:t>A checklist about the subject that the researcher wants to observe the behavior of the sample, such as teamwork of employees in the production department. Cashier service in Tesco Lotus by sample (The observer) will be assessed is the  characteristic or behavior that the researcher wants or not? what the company needs Operators do or not e.g. The service policy of all 7-Eleven employees requires all cashiers to say hello to customers, ready to say thank you when the customer makes payment. Does the employee recommend the branch's promotional products?</a:t>
            </a:r>
            <a:endParaRPr lang="en-US"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603738161"/>
      </p:ext>
    </p:extLst>
  </p:cSld>
  <p:clrMapOvr>
    <a:masterClrMapping/>
  </p:clrMapOvr>
</p:sld>
</file>

<file path=ppt/theme/theme1.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1205</TotalTime>
  <Words>28827</Words>
  <Application>Microsoft Office PowerPoint</Application>
  <PresentationFormat>แบบจอกว้าง</PresentationFormat>
  <Paragraphs>1514</Paragraphs>
  <Slides>141</Slides>
  <Notes>0</Notes>
  <HiddenSlides>0</HiddenSlides>
  <MMClips>0</MMClips>
  <ScaleCrop>false</ScaleCrop>
  <HeadingPairs>
    <vt:vector size="6" baseType="variant">
      <vt:variant>
        <vt:lpstr>ฟอนต์ที่ถูกใช้</vt:lpstr>
      </vt:variant>
      <vt:variant>
        <vt:i4>10</vt:i4>
      </vt:variant>
      <vt:variant>
        <vt:lpstr>ธีม</vt:lpstr>
      </vt:variant>
      <vt:variant>
        <vt:i4>1</vt:i4>
      </vt:variant>
      <vt:variant>
        <vt:lpstr>ชื่อเรื่องสไลด์</vt:lpstr>
      </vt:variant>
      <vt:variant>
        <vt:i4>141</vt:i4>
      </vt:variant>
    </vt:vector>
  </HeadingPairs>
  <TitlesOfParts>
    <vt:vector size="152" baseType="lpstr">
      <vt:lpstr>Angsana New</vt:lpstr>
      <vt:lpstr>Arial</vt:lpstr>
      <vt:lpstr>Calibri</vt:lpstr>
      <vt:lpstr>Calibri Light</vt:lpstr>
      <vt:lpstr>DilleniaUPC</vt:lpstr>
      <vt:lpstr>inherit</vt:lpstr>
      <vt:lpstr>Symbol</vt:lpstr>
      <vt:lpstr>TH SarabunPSK</vt:lpstr>
      <vt:lpstr>Wingdings</vt:lpstr>
      <vt:lpstr>Wingdings 2</vt:lpstr>
      <vt:lpstr>ธีมของ Office</vt:lpstr>
      <vt:lpstr> วิชา (DAD 8102) ระเบียบวิธีวิจัยขั้นสูง และการออกแบบการวิจัย ด้านการบริหารการพัฒนา  การทบทวนวรรณกรรม และการกำหนดเครื่องมือการวิจัย  บรรยายโดย ผู้ช่วยศาสตราจารย์ ดร.สุรมน จันทร์เจริญ   อาจารย์ผู้รับผิดชอบหลักสูตร โครงการปรัชญาดุษฎีบัณฑิต สาขาวิชาการบริหารการพัฒนา มหาวิทยาลัยราชภัฏสวนสุนันทา    วันที่ 27 สิงหาคม 2566 ( 9.00 – 12.00 น.) </vt:lpstr>
      <vt:lpstr>การทบทวนวรรณกรรม</vt:lpstr>
      <vt:lpstr>1 นิยาม และความหมายของวรรณกรรม</vt:lpstr>
      <vt:lpstr>2  วัตถุประสงค์ของการทบทวนวรรณกรรม </vt:lpstr>
      <vt:lpstr>3  แหล่งข้อมูลวรรณกรรมที่เกี่ยวข้อง</vt:lpstr>
      <vt:lpstr>งานนำเสนอ PowerPoint</vt:lpstr>
      <vt:lpstr>4  ขั้นตอนการทบทวนวรรณกรรม</vt:lpstr>
      <vt:lpstr>งานนำเสนอ PowerPoint</vt:lpstr>
      <vt:lpstr>งานนำเสนอ PowerPoint</vt:lpstr>
      <vt:lpstr>5  หลักการนำเสนอวรรณกรรม เพื่อประยุกต์ใช้ในการวิจัย</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6  ประโยชน์ของการทบทวนวรรณกรรม</vt:lpstr>
      <vt:lpstr>งานนำเสนอ PowerPoint</vt:lpstr>
      <vt:lpstr>1 ความหมายของเครื่องมือวิจัย</vt:lpstr>
      <vt:lpstr>2 ความสำคัญ และคุณสมบัติที่ดีของเครื่องมือวิจัย</vt:lpstr>
      <vt:lpstr>ตัวอย่าง เรื่อง การวิจัยด้านสุขอนามัยหลังคลอดบุตรของชาวเขาเผ่าอีก้อในจังหวัดเชียงราย </vt:lpstr>
      <vt:lpstr>คุณสมบัติของเครื่องมือวิจัยที่ดี สรุปได้ดังนี้</vt:lpstr>
      <vt:lpstr>งานนำเสนอ PowerPoint</vt:lpstr>
      <vt:lpstr>งานนำเสนอ PowerPoint</vt:lpstr>
      <vt:lpstr>3 ประเภทของเครื่องมือวิจัย</vt:lpstr>
      <vt:lpstr>2.2.1แบบสอบถาม (Questionnaire) </vt:lpstr>
      <vt:lpstr>ตารางเรื่อง จุดแข็ง และจุดอ่อนของแบบสอบถาม </vt:lpstr>
      <vt:lpstr>งานนำเสนอ PowerPoint</vt:lpstr>
      <vt:lpstr>ตารางที่ 2 จุดแข็งและจุดอ่อนของแบบสัมภาษณ์ในแต่ละประเภท</vt:lpstr>
      <vt:lpstr>งานนำเสนอ PowerPoint</vt:lpstr>
      <vt:lpstr>ตัวอย่าง แบบตรวจรายการ (Check List) การให้บริการของพนักงาน 7-Eleven </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4 การออกแบบสร้างเครื่องมือวิจัย</vt:lpstr>
      <vt:lpstr>งานนำเสนอ PowerPoint</vt:lpstr>
      <vt:lpstr>4.1 ขั้นตอนการสร้างเครื่องมือวิจัย </vt:lpstr>
      <vt:lpstr>งานนำเสนอ PowerPoint</vt:lpstr>
      <vt:lpstr>งานนำเสนอ PowerPoint</vt:lpstr>
      <vt:lpstr>4.2 การสร้างแบบสอบถาม</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*ต้องการทราบข้อเท็จจริง นิยมใช้แบบตรวจสอบรายการ (Check list)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ตัวอย่าง  (ส่วนที่ 1) แบบสอบถามพฤติกรรมการใช้สินค้าแบรด์เนมของนักศึกษามหาวิทยาลัยเอกชน </vt:lpstr>
      <vt:lpstr>งานนำเสนอ PowerPoint</vt:lpstr>
      <vt:lpstr>(ส่วนที่ 2) แบบสอบถามพฤติกรรมการใช้สินค้าแบรนด์เนมของนักศึกษามหาวิทยาลัยเออกชน</vt:lpstr>
      <vt:lpstr>งานนำเสนอ PowerPoint</vt:lpstr>
      <vt:lpstr>(ส่วนที่ 3) แบบสอบถามพฤติกรรมการใช้สินค้าแบรนด์เนมของนักศึกษามหาวิทยาลัยเอกชน</vt:lpstr>
      <vt:lpstr>4.3 การสร้างแบบสัมภาษณ์ (Interview Design)</vt:lpstr>
      <vt:lpstr>ขั้นตอนการสร้างแบบสัมภาษณ์</vt:lpstr>
      <vt:lpstr>งานนำเสนอ PowerPoint</vt:lpstr>
      <vt:lpstr>งานนำเสนอ PowerPoint</vt:lpstr>
      <vt:lpstr>หลักการพิจารณาคำถามที่ใช้ในการสัมภาษณ์กลุ่มตัวอย่าง มีดังนี้</vt:lpstr>
      <vt:lpstr>ตัวอย่าง การสร้างแบบสัมภาษณ์ผู้บริหารสถาบันอุดมศึกษาเอกชนในประเทศไทย</vt:lpstr>
      <vt:lpstr> 5. เทคนิคการตรวจสอบเครื่องมือการวิจัย </vt:lpstr>
      <vt:lpstr>ตาราง ความเที่ยงตรงเชิงโครงสร้าง</vt:lpstr>
      <vt:lpstr>ตาราง ความเที่ยงตรงเชิงพยากรณ์</vt:lpstr>
      <vt:lpstr>งานนำเสนอ PowerPoint</vt:lpstr>
      <vt:lpstr>งานนำเสนอ PowerPoint</vt:lpstr>
      <vt:lpstr>งานนำเสนอ PowerPoint</vt:lpstr>
      <vt:lpstr>งานนำเสนอ PowerPoint</vt:lpstr>
      <vt:lpstr>Literature Review</vt:lpstr>
      <vt:lpstr>1 Definition and Meaning of Literature</vt:lpstr>
      <vt:lpstr>2  Objectives of the literature review</vt:lpstr>
      <vt:lpstr>3  Relevant Literature Sources</vt:lpstr>
      <vt:lpstr>4  Literature Review Process</vt:lpstr>
      <vt:lpstr>งานนำเสนอ PowerPoint</vt:lpstr>
      <vt:lpstr>งานนำเสนอ PowerPoint</vt:lpstr>
      <vt:lpstr>5  Principles of Literary Presentation for Application in Research</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6  Benefits of Literature Review</vt:lpstr>
      <vt:lpstr>งานนำเสนอ PowerPoint</vt:lpstr>
      <vt:lpstr>1 Definition of Research Tools</vt:lpstr>
      <vt:lpstr>2 Importance and Goods Features of the Tool</vt:lpstr>
      <vt:lpstr>An example of research on postpartum hygiene of the Akha hill tribe people in Chiang Rai Province, </vt:lpstr>
      <vt:lpstr>Qualities of a good research tool</vt:lpstr>
      <vt:lpstr>งานนำเสนอ PowerPoint</vt:lpstr>
      <vt:lpstr>งานนำเสนอ PowerPoint</vt:lpstr>
      <vt:lpstr>3 Types of Research Tools</vt:lpstr>
      <vt:lpstr>2.2.1 Questionnaire </vt:lpstr>
      <vt:lpstr>Example Table 1  Strengths and weaknesses of the questionnaire. </vt:lpstr>
      <vt:lpstr>งานนำเสนอ PowerPoint</vt:lpstr>
      <vt:lpstr>Table 2 Strengths and weaknesses of each type of interview form.</vt:lpstr>
      <vt:lpstr>งานนำเสนอ PowerPoint</vt:lpstr>
      <vt:lpstr>Example: Checklist for services provided by 7-Eleven employees</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4 Research Tool Design</vt:lpstr>
      <vt:lpstr>งานนำเสนอ PowerPoint</vt:lpstr>
      <vt:lpstr>4.1 Step of tool making</vt:lpstr>
      <vt:lpstr>งานนำเสนอ PowerPoint</vt:lpstr>
      <vt:lpstr>งานนำเสนอ PowerPoint</vt:lpstr>
      <vt:lpstr>4.2 Questionnaire creation</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 want to know the facts It is commonly used to check items (Check list)</vt:lpstr>
      <vt:lpstr>งานนำเสนอ PowerPoint</vt:lpstr>
      <vt:lpstr>งานนำเสนอ PowerPoint</vt:lpstr>
      <vt:lpstr>งานนำเสนอ PowerPoint</vt:lpstr>
      <vt:lpstr>งานนำเสนอ PowerPoint</vt:lpstr>
      <vt:lpstr>Example  (Part 1) A questionnaire on brand-name product use behavior of private university students</vt:lpstr>
      <vt:lpstr>งานนำเสนอ PowerPoint</vt:lpstr>
      <vt:lpstr>(Part 2) A questionnaire on brand-name product use behavior of private university students</vt:lpstr>
      <vt:lpstr>งานนำเสนอ PowerPoint</vt:lpstr>
      <vt:lpstr>(Part 3) A questionnaire on brand-name product use behavior of private university students.</vt:lpstr>
      <vt:lpstr>4.3 Interview Design</vt:lpstr>
      <vt:lpstr>Interview form creation process</vt:lpstr>
      <vt:lpstr>งานนำเสนอ PowerPoint</vt:lpstr>
      <vt:lpstr>งานนำเสนอ PowerPoint</vt:lpstr>
      <vt:lpstr>The principles for considering the questions used in the interview of the sample were as follows:</vt:lpstr>
      <vt:lpstr>An example of creating an interview form for executives of private higher education institutions in Thailand</vt:lpstr>
      <vt:lpstr> 5. Techniques for investigating research tools </vt:lpstr>
      <vt:lpstr>Table Structural integrity</vt:lpstr>
      <vt:lpstr>Table predictive accuracy </vt:lpstr>
      <vt:lpstr>งานนำเสนอ PowerPoint</vt:lpstr>
      <vt:lpstr>งานนำเสนอ PowerPoint</vt:lpstr>
      <vt:lpstr>งานนำเสนอ PowerPoint</vt:lpstr>
      <vt:lpstr>งานนำเสนอ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วิทยาลัยเสนาธิการ บทที่ 5 การทบทวนวรรณกรรม</dc:title>
  <dc:creator>ASUS</dc:creator>
  <cp:lastModifiedBy>ASUS</cp:lastModifiedBy>
  <cp:revision>119</cp:revision>
  <dcterms:created xsi:type="dcterms:W3CDTF">2022-11-11T06:29:29Z</dcterms:created>
  <dcterms:modified xsi:type="dcterms:W3CDTF">2023-08-23T02:22:10Z</dcterms:modified>
</cp:coreProperties>
</file>