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1"/>
  </p:notesMasterIdLst>
  <p:sldIdLst>
    <p:sldId id="324" r:id="rId2"/>
    <p:sldId id="400" r:id="rId3"/>
    <p:sldId id="401" r:id="rId4"/>
    <p:sldId id="402" r:id="rId5"/>
    <p:sldId id="403" r:id="rId6"/>
    <p:sldId id="404" r:id="rId7"/>
    <p:sldId id="405" r:id="rId8"/>
    <p:sldId id="406" r:id="rId9"/>
    <p:sldId id="407" r:id="rId10"/>
    <p:sldId id="408" r:id="rId11"/>
    <p:sldId id="409" r:id="rId12"/>
    <p:sldId id="410" r:id="rId13"/>
    <p:sldId id="411" r:id="rId14"/>
    <p:sldId id="412" r:id="rId15"/>
    <p:sldId id="413" r:id="rId16"/>
    <p:sldId id="414" r:id="rId17"/>
    <p:sldId id="415" r:id="rId18"/>
    <p:sldId id="416" r:id="rId19"/>
    <p:sldId id="417" r:id="rId20"/>
    <p:sldId id="418" r:id="rId21"/>
    <p:sldId id="419" r:id="rId22"/>
    <p:sldId id="420" r:id="rId23"/>
    <p:sldId id="421" r:id="rId24"/>
    <p:sldId id="422" r:id="rId25"/>
    <p:sldId id="423" r:id="rId26"/>
    <p:sldId id="424" r:id="rId27"/>
    <p:sldId id="426" r:id="rId28"/>
    <p:sldId id="427" r:id="rId29"/>
    <p:sldId id="428" r:id="rId30"/>
    <p:sldId id="429" r:id="rId31"/>
    <p:sldId id="430" r:id="rId32"/>
    <p:sldId id="431" r:id="rId33"/>
    <p:sldId id="432" r:id="rId34"/>
    <p:sldId id="433" r:id="rId35"/>
    <p:sldId id="434" r:id="rId36"/>
    <p:sldId id="435" r:id="rId37"/>
    <p:sldId id="436" r:id="rId38"/>
    <p:sldId id="437" r:id="rId39"/>
    <p:sldId id="438" r:id="rId40"/>
    <p:sldId id="439" r:id="rId41"/>
    <p:sldId id="441" r:id="rId42"/>
    <p:sldId id="442" r:id="rId43"/>
    <p:sldId id="443" r:id="rId44"/>
    <p:sldId id="444" r:id="rId45"/>
    <p:sldId id="445" r:id="rId46"/>
    <p:sldId id="446" r:id="rId47"/>
    <p:sldId id="447" r:id="rId48"/>
    <p:sldId id="448" r:id="rId49"/>
    <p:sldId id="449" r:id="rId50"/>
    <p:sldId id="450" r:id="rId51"/>
    <p:sldId id="451" r:id="rId52"/>
    <p:sldId id="452" r:id="rId53"/>
    <p:sldId id="453" r:id="rId54"/>
    <p:sldId id="454" r:id="rId55"/>
    <p:sldId id="455" r:id="rId56"/>
    <p:sldId id="456" r:id="rId57"/>
    <p:sldId id="457" r:id="rId58"/>
    <p:sldId id="458" r:id="rId59"/>
    <p:sldId id="459" r:id="rId60"/>
    <p:sldId id="460" r:id="rId61"/>
    <p:sldId id="461" r:id="rId62"/>
    <p:sldId id="462" r:id="rId63"/>
    <p:sldId id="463" r:id="rId64"/>
    <p:sldId id="464" r:id="rId65"/>
    <p:sldId id="465" r:id="rId66"/>
    <p:sldId id="466" r:id="rId67"/>
    <p:sldId id="482" r:id="rId68"/>
    <p:sldId id="467" r:id="rId69"/>
    <p:sldId id="468" r:id="rId70"/>
    <p:sldId id="483" r:id="rId71"/>
    <p:sldId id="469" r:id="rId72"/>
    <p:sldId id="484" r:id="rId73"/>
    <p:sldId id="470" r:id="rId74"/>
    <p:sldId id="471" r:id="rId75"/>
    <p:sldId id="472" r:id="rId76"/>
    <p:sldId id="473" r:id="rId77"/>
    <p:sldId id="474" r:id="rId78"/>
    <p:sldId id="475" r:id="rId79"/>
    <p:sldId id="476" r:id="rId80"/>
    <p:sldId id="477" r:id="rId81"/>
    <p:sldId id="478" r:id="rId82"/>
    <p:sldId id="479" r:id="rId83"/>
    <p:sldId id="480" r:id="rId84"/>
    <p:sldId id="481" r:id="rId85"/>
    <p:sldId id="485" r:id="rId86"/>
    <p:sldId id="486" r:id="rId87"/>
    <p:sldId id="487" r:id="rId88"/>
    <p:sldId id="488" r:id="rId89"/>
    <p:sldId id="489" r:id="rId90"/>
    <p:sldId id="490" r:id="rId91"/>
    <p:sldId id="491" r:id="rId92"/>
    <p:sldId id="492" r:id="rId93"/>
    <p:sldId id="493" r:id="rId94"/>
    <p:sldId id="494" r:id="rId95"/>
    <p:sldId id="495" r:id="rId96"/>
    <p:sldId id="496" r:id="rId97"/>
    <p:sldId id="497" r:id="rId98"/>
    <p:sldId id="498" r:id="rId99"/>
    <p:sldId id="499" r:id="rId100"/>
    <p:sldId id="500" r:id="rId101"/>
    <p:sldId id="501" r:id="rId102"/>
    <p:sldId id="502" r:id="rId103"/>
    <p:sldId id="503" r:id="rId104"/>
    <p:sldId id="504" r:id="rId105"/>
    <p:sldId id="505" r:id="rId106"/>
    <p:sldId id="506" r:id="rId107"/>
    <p:sldId id="507" r:id="rId108"/>
    <p:sldId id="508" r:id="rId109"/>
    <p:sldId id="509" r:id="rId110"/>
    <p:sldId id="510" r:id="rId111"/>
    <p:sldId id="511" r:id="rId112"/>
    <p:sldId id="512" r:id="rId113"/>
    <p:sldId id="513" r:id="rId114"/>
    <p:sldId id="514" r:id="rId115"/>
    <p:sldId id="515" r:id="rId116"/>
    <p:sldId id="516" r:id="rId117"/>
    <p:sldId id="517" r:id="rId118"/>
    <p:sldId id="518" r:id="rId119"/>
    <p:sldId id="519" r:id="rId120"/>
    <p:sldId id="520" r:id="rId121"/>
    <p:sldId id="521" r:id="rId122"/>
    <p:sldId id="522" r:id="rId123"/>
    <p:sldId id="523" r:id="rId124"/>
    <p:sldId id="524" r:id="rId125"/>
    <p:sldId id="525" r:id="rId126"/>
    <p:sldId id="526" r:id="rId127"/>
    <p:sldId id="527" r:id="rId128"/>
    <p:sldId id="528" r:id="rId129"/>
    <p:sldId id="529" r:id="rId130"/>
    <p:sldId id="530" r:id="rId131"/>
    <p:sldId id="531" r:id="rId132"/>
    <p:sldId id="532" r:id="rId133"/>
    <p:sldId id="533" r:id="rId134"/>
    <p:sldId id="534" r:id="rId135"/>
    <p:sldId id="535" r:id="rId136"/>
    <p:sldId id="536" r:id="rId137"/>
    <p:sldId id="537" r:id="rId138"/>
    <p:sldId id="538" r:id="rId139"/>
    <p:sldId id="539" r:id="rId140"/>
    <p:sldId id="540" r:id="rId141"/>
    <p:sldId id="541" r:id="rId142"/>
    <p:sldId id="542" r:id="rId143"/>
    <p:sldId id="543" r:id="rId144"/>
    <p:sldId id="544" r:id="rId145"/>
    <p:sldId id="545" r:id="rId146"/>
    <p:sldId id="546" r:id="rId147"/>
    <p:sldId id="547" r:id="rId148"/>
    <p:sldId id="548" r:id="rId149"/>
    <p:sldId id="549" r:id="rId150"/>
    <p:sldId id="550" r:id="rId151"/>
    <p:sldId id="551" r:id="rId152"/>
    <p:sldId id="552" r:id="rId153"/>
    <p:sldId id="553" r:id="rId154"/>
    <p:sldId id="554" r:id="rId155"/>
    <p:sldId id="555" r:id="rId156"/>
    <p:sldId id="556" r:id="rId157"/>
    <p:sldId id="557" r:id="rId158"/>
    <p:sldId id="558" r:id="rId159"/>
    <p:sldId id="559" r:id="rId160"/>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68" autoAdjust="0"/>
    <p:restoredTop sz="94660"/>
  </p:normalViewPr>
  <p:slideViewPr>
    <p:cSldViewPr snapToGrid="0">
      <p:cViewPr varScale="1">
        <p:scale>
          <a:sx n="75" d="100"/>
          <a:sy n="75" d="100"/>
        </p:scale>
        <p:origin x="57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tableStyles" Target="tableStyle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หัวกระดาษ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ตัวแทนวันที่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537F1F-769E-45B2-84AC-95C168F41879}" type="datetimeFigureOut">
              <a:rPr lang="en-US" smtClean="0"/>
              <a:t>8/23/2023</a:t>
            </a:fld>
            <a:endParaRPr lang="en-US"/>
          </a:p>
        </p:txBody>
      </p:sp>
      <p:sp>
        <p:nvSpPr>
          <p:cNvPr id="4" name="ตัวแทนรูปบนสไลด์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ตัวแทนบันทึกย่อ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endParaRPr lang="en-US"/>
          </a:p>
        </p:txBody>
      </p:sp>
      <p:sp>
        <p:nvSpPr>
          <p:cNvPr id="6" name="ตัวแทนท้ายกระดา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ตัวแทนหมายเลขสไลด์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3DB47C-D041-4709-9F64-C7C0577800CD}" type="slidenum">
              <a:rPr lang="en-US" smtClean="0"/>
              <a:t>‹#›</a:t>
            </a:fld>
            <a:endParaRPr lang="en-US"/>
          </a:p>
        </p:txBody>
      </p:sp>
    </p:spTree>
    <p:extLst>
      <p:ext uri="{BB962C8B-B14F-4D97-AF65-F5344CB8AC3E}">
        <p14:creationId xmlns:p14="http://schemas.microsoft.com/office/powerpoint/2010/main" val="262557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สไลด์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524000" y="1122363"/>
            <a:ext cx="9144000" cy="2387600"/>
          </a:xfrm>
        </p:spPr>
        <p:txBody>
          <a:bodyPr anchor="b"/>
          <a:lstStyle>
            <a:lvl1pPr algn="ctr">
              <a:defRPr sz="6000"/>
            </a:lvl1pPr>
          </a:lstStyle>
          <a:p>
            <a:r>
              <a:rPr lang="th-TH"/>
              <a:t>คลิกเพื่อแก้ไขสไตล์ชื่อเรื่องต้นแบบ</a:t>
            </a:r>
          </a:p>
        </p:txBody>
      </p:sp>
      <p:sp>
        <p:nvSpPr>
          <p:cNvPr id="3" name="ชื่อเรื่องรอง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h-TH"/>
              <a:t>คลิกเพื่อแก้ไขสไตล์ชื่อเรื่องรองต้นแบบ</a:t>
            </a:r>
          </a:p>
        </p:txBody>
      </p:sp>
      <p:sp>
        <p:nvSpPr>
          <p:cNvPr id="4" name="ตัวแทนวันที่ 3"/>
          <p:cNvSpPr>
            <a:spLocks noGrp="1"/>
          </p:cNvSpPr>
          <p:nvPr>
            <p:ph type="dt" sz="half" idx="10"/>
          </p:nvPr>
        </p:nvSpPr>
        <p:spPr/>
        <p:txBody>
          <a:bodyPr/>
          <a:lstStyle/>
          <a:p>
            <a:fld id="{C63DBC21-54C1-4145-B47D-2960EAF9C046}" type="datetime1">
              <a:rPr lang="th-TH" smtClean="0"/>
              <a:t>23/08/66</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สไลด์ 5"/>
          <p:cNvSpPr>
            <a:spLocks noGrp="1"/>
          </p:cNvSpPr>
          <p:nvPr>
            <p:ph type="sldNum" sz="quarter" idx="12"/>
          </p:nvPr>
        </p:nvSpPr>
        <p:spPr/>
        <p:txBody>
          <a:bodyPr/>
          <a:lstStyle/>
          <a:p>
            <a:fld id="{A0340E22-A0ED-4D02-B787-FB05B1CCBCE7}" type="slidenum">
              <a:rPr lang="th-TH" smtClean="0"/>
              <a:t>‹#›</a:t>
            </a:fld>
            <a:endParaRPr lang="th-TH"/>
          </a:p>
        </p:txBody>
      </p:sp>
    </p:spTree>
    <p:extLst>
      <p:ext uri="{BB962C8B-B14F-4D97-AF65-F5344CB8AC3E}">
        <p14:creationId xmlns:p14="http://schemas.microsoft.com/office/powerpoint/2010/main" val="3574359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p>
        </p:txBody>
      </p:sp>
      <p:sp>
        <p:nvSpPr>
          <p:cNvPr id="3" name="ตัวแทนข้อความแนวตั้ง 2"/>
          <p:cNvSpPr>
            <a:spLocks noGrp="1"/>
          </p:cNvSpPr>
          <p:nvPr>
            <p:ph type="body" orient="vert" idx="1"/>
          </p:nvPr>
        </p:nvSpPr>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p:cNvSpPr>
            <a:spLocks noGrp="1"/>
          </p:cNvSpPr>
          <p:nvPr>
            <p:ph type="dt" sz="half" idx="10"/>
          </p:nvPr>
        </p:nvSpPr>
        <p:spPr/>
        <p:txBody>
          <a:bodyPr/>
          <a:lstStyle/>
          <a:p>
            <a:fld id="{760B94D5-EEAF-43B4-B0A4-82C72090F492}" type="datetime1">
              <a:rPr lang="th-TH" smtClean="0"/>
              <a:t>23/08/66</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สไลด์ 5"/>
          <p:cNvSpPr>
            <a:spLocks noGrp="1"/>
          </p:cNvSpPr>
          <p:nvPr>
            <p:ph type="sldNum" sz="quarter" idx="12"/>
          </p:nvPr>
        </p:nvSpPr>
        <p:spPr/>
        <p:txBody>
          <a:bodyPr/>
          <a:lstStyle/>
          <a:p>
            <a:fld id="{A0340E22-A0ED-4D02-B787-FB05B1CCBCE7}" type="slidenum">
              <a:rPr lang="th-TH" smtClean="0"/>
              <a:t>‹#›</a:t>
            </a:fld>
            <a:endParaRPr lang="th-TH"/>
          </a:p>
        </p:txBody>
      </p:sp>
    </p:spTree>
    <p:extLst>
      <p:ext uri="{BB962C8B-B14F-4D97-AF65-F5344CB8AC3E}">
        <p14:creationId xmlns:p14="http://schemas.microsoft.com/office/powerpoint/2010/main" val="3572006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8724900" y="365125"/>
            <a:ext cx="2628900" cy="5811838"/>
          </a:xfrm>
        </p:spPr>
        <p:txBody>
          <a:bodyPr vert="eaVert"/>
          <a:lstStyle/>
          <a:p>
            <a:r>
              <a:rPr lang="th-TH"/>
              <a:t>คลิกเพื่อแก้ไขสไตล์ชื่อเรื่องต้นแบบ</a:t>
            </a:r>
          </a:p>
        </p:txBody>
      </p:sp>
      <p:sp>
        <p:nvSpPr>
          <p:cNvPr id="3" name="ตัวแทนข้อความแนวตั้ง 2"/>
          <p:cNvSpPr>
            <a:spLocks noGrp="1"/>
          </p:cNvSpPr>
          <p:nvPr>
            <p:ph type="body" orient="vert" idx="1"/>
          </p:nvPr>
        </p:nvSpPr>
        <p:spPr>
          <a:xfrm>
            <a:off x="838200" y="365125"/>
            <a:ext cx="7734300" cy="5811838"/>
          </a:xfrm>
        </p:spPr>
        <p:txBody>
          <a:bodyPr vert="eaVert"/>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p:cNvSpPr>
            <a:spLocks noGrp="1"/>
          </p:cNvSpPr>
          <p:nvPr>
            <p:ph type="dt" sz="half" idx="10"/>
          </p:nvPr>
        </p:nvSpPr>
        <p:spPr/>
        <p:txBody>
          <a:bodyPr/>
          <a:lstStyle/>
          <a:p>
            <a:fld id="{279B125C-DC95-4A33-ADDA-D1256FF6C766}" type="datetime1">
              <a:rPr lang="th-TH" smtClean="0"/>
              <a:t>23/08/66</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สไลด์ 5"/>
          <p:cNvSpPr>
            <a:spLocks noGrp="1"/>
          </p:cNvSpPr>
          <p:nvPr>
            <p:ph type="sldNum" sz="quarter" idx="12"/>
          </p:nvPr>
        </p:nvSpPr>
        <p:spPr/>
        <p:txBody>
          <a:bodyPr/>
          <a:lstStyle/>
          <a:p>
            <a:fld id="{A0340E22-A0ED-4D02-B787-FB05B1CCBCE7}" type="slidenum">
              <a:rPr lang="th-TH" smtClean="0"/>
              <a:t>‹#›</a:t>
            </a:fld>
            <a:endParaRPr lang="th-TH"/>
          </a:p>
        </p:txBody>
      </p:sp>
    </p:spTree>
    <p:extLst>
      <p:ext uri="{BB962C8B-B14F-4D97-AF65-F5344CB8AC3E}">
        <p14:creationId xmlns:p14="http://schemas.microsoft.com/office/powerpoint/2010/main" val="2251855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8/23/2023</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6590294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p>
        </p:txBody>
      </p:sp>
      <p:sp>
        <p:nvSpPr>
          <p:cNvPr id="3" name="ตัวแทนเนื้อหา 2"/>
          <p:cNvSpPr>
            <a:spLocks noGrp="1"/>
          </p:cNvSpPr>
          <p:nvPr>
            <p:ph idx="1"/>
          </p:nvPr>
        </p:nvSpPr>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p:cNvSpPr>
            <a:spLocks noGrp="1"/>
          </p:cNvSpPr>
          <p:nvPr>
            <p:ph type="dt" sz="half" idx="10"/>
          </p:nvPr>
        </p:nvSpPr>
        <p:spPr/>
        <p:txBody>
          <a:bodyPr/>
          <a:lstStyle/>
          <a:p>
            <a:fld id="{3649CC1A-63E4-459B-92B7-FFFDA6DB6956}" type="datetime1">
              <a:rPr lang="th-TH" smtClean="0"/>
              <a:t>23/08/66</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สไลด์ 5"/>
          <p:cNvSpPr>
            <a:spLocks noGrp="1"/>
          </p:cNvSpPr>
          <p:nvPr>
            <p:ph type="sldNum" sz="quarter" idx="12"/>
          </p:nvPr>
        </p:nvSpPr>
        <p:spPr/>
        <p:txBody>
          <a:bodyPr/>
          <a:lstStyle/>
          <a:p>
            <a:fld id="{A0340E22-A0ED-4D02-B787-FB05B1CCBCE7}" type="slidenum">
              <a:rPr lang="th-TH" smtClean="0"/>
              <a:t>‹#›</a:t>
            </a:fld>
            <a:endParaRPr lang="th-TH"/>
          </a:p>
        </p:txBody>
      </p:sp>
    </p:spTree>
    <p:extLst>
      <p:ext uri="{BB962C8B-B14F-4D97-AF65-F5344CB8AC3E}">
        <p14:creationId xmlns:p14="http://schemas.microsoft.com/office/powerpoint/2010/main" val="2273658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1850" y="1709738"/>
            <a:ext cx="10515600" cy="2852737"/>
          </a:xfrm>
        </p:spPr>
        <p:txBody>
          <a:bodyPr anchor="b"/>
          <a:lstStyle>
            <a:lvl1pPr>
              <a:defRPr sz="6000"/>
            </a:lvl1pPr>
          </a:lstStyle>
          <a:p>
            <a:r>
              <a:rPr lang="th-TH"/>
              <a:t>คลิกเพื่อแก้ไขสไตล์ชื่อเรื่องต้นแบบ</a:t>
            </a:r>
          </a:p>
        </p:txBody>
      </p:sp>
      <p:sp>
        <p:nvSpPr>
          <p:cNvPr id="3" name="ตัวแทนข้อความ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h-TH"/>
              <a:t>คลิกเพื่อแก้ไขสไตล์ของข้อความต้นแบบ</a:t>
            </a:r>
          </a:p>
        </p:txBody>
      </p:sp>
      <p:sp>
        <p:nvSpPr>
          <p:cNvPr id="4" name="ตัวแทนวันที่ 3"/>
          <p:cNvSpPr>
            <a:spLocks noGrp="1"/>
          </p:cNvSpPr>
          <p:nvPr>
            <p:ph type="dt" sz="half" idx="10"/>
          </p:nvPr>
        </p:nvSpPr>
        <p:spPr/>
        <p:txBody>
          <a:bodyPr/>
          <a:lstStyle/>
          <a:p>
            <a:fld id="{FB9400C3-0BF0-4E2E-9094-D3E5010B560F}" type="datetime1">
              <a:rPr lang="th-TH" smtClean="0"/>
              <a:t>23/08/66</a:t>
            </a:fld>
            <a:endParaRPr lang="th-TH"/>
          </a:p>
        </p:txBody>
      </p:sp>
      <p:sp>
        <p:nvSpPr>
          <p:cNvPr id="5" name="ตัวแทนท้ายกระดาษ 4"/>
          <p:cNvSpPr>
            <a:spLocks noGrp="1"/>
          </p:cNvSpPr>
          <p:nvPr>
            <p:ph type="ftr" sz="quarter" idx="11"/>
          </p:nvPr>
        </p:nvSpPr>
        <p:spPr/>
        <p:txBody>
          <a:bodyPr/>
          <a:lstStyle/>
          <a:p>
            <a:endParaRPr lang="th-TH"/>
          </a:p>
        </p:txBody>
      </p:sp>
      <p:sp>
        <p:nvSpPr>
          <p:cNvPr id="6" name="ตัวแทนหมายเลขสไลด์ 5"/>
          <p:cNvSpPr>
            <a:spLocks noGrp="1"/>
          </p:cNvSpPr>
          <p:nvPr>
            <p:ph type="sldNum" sz="quarter" idx="12"/>
          </p:nvPr>
        </p:nvSpPr>
        <p:spPr/>
        <p:txBody>
          <a:bodyPr/>
          <a:lstStyle/>
          <a:p>
            <a:fld id="{A0340E22-A0ED-4D02-B787-FB05B1CCBCE7}" type="slidenum">
              <a:rPr lang="th-TH" smtClean="0"/>
              <a:t>‹#›</a:t>
            </a:fld>
            <a:endParaRPr lang="th-TH"/>
          </a:p>
        </p:txBody>
      </p:sp>
    </p:spTree>
    <p:extLst>
      <p:ext uri="{BB962C8B-B14F-4D97-AF65-F5344CB8AC3E}">
        <p14:creationId xmlns:p14="http://schemas.microsoft.com/office/powerpoint/2010/main" val="357700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p>
        </p:txBody>
      </p:sp>
      <p:sp>
        <p:nvSpPr>
          <p:cNvPr id="3" name="ตัวแทนเนื้อหา 2"/>
          <p:cNvSpPr>
            <a:spLocks noGrp="1"/>
          </p:cNvSpPr>
          <p:nvPr>
            <p:ph sz="half" idx="1"/>
          </p:nvPr>
        </p:nvSpPr>
        <p:spPr>
          <a:xfrm>
            <a:off x="838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เนื้อหา 3"/>
          <p:cNvSpPr>
            <a:spLocks noGrp="1"/>
          </p:cNvSpPr>
          <p:nvPr>
            <p:ph sz="half" idx="2"/>
          </p:nvPr>
        </p:nvSpPr>
        <p:spPr>
          <a:xfrm>
            <a:off x="6172200" y="1825625"/>
            <a:ext cx="5181600" cy="435133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แทนวันที่ 4"/>
          <p:cNvSpPr>
            <a:spLocks noGrp="1"/>
          </p:cNvSpPr>
          <p:nvPr>
            <p:ph type="dt" sz="half" idx="10"/>
          </p:nvPr>
        </p:nvSpPr>
        <p:spPr/>
        <p:txBody>
          <a:bodyPr/>
          <a:lstStyle/>
          <a:p>
            <a:fld id="{25575CDC-5128-42FF-9AFA-9C25D02414A1}" type="datetime1">
              <a:rPr lang="th-TH" smtClean="0"/>
              <a:t>23/08/66</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สไลด์ 6"/>
          <p:cNvSpPr>
            <a:spLocks noGrp="1"/>
          </p:cNvSpPr>
          <p:nvPr>
            <p:ph type="sldNum" sz="quarter" idx="12"/>
          </p:nvPr>
        </p:nvSpPr>
        <p:spPr/>
        <p:txBody>
          <a:bodyPr/>
          <a:lstStyle/>
          <a:p>
            <a:fld id="{A0340E22-A0ED-4D02-B787-FB05B1CCBCE7}" type="slidenum">
              <a:rPr lang="th-TH" smtClean="0"/>
              <a:t>‹#›</a:t>
            </a:fld>
            <a:endParaRPr lang="th-TH"/>
          </a:p>
        </p:txBody>
      </p:sp>
    </p:spTree>
    <p:extLst>
      <p:ext uri="{BB962C8B-B14F-4D97-AF65-F5344CB8AC3E}">
        <p14:creationId xmlns:p14="http://schemas.microsoft.com/office/powerpoint/2010/main" val="1422095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9788" y="365125"/>
            <a:ext cx="10515600" cy="1325563"/>
          </a:xfrm>
        </p:spPr>
        <p:txBody>
          <a:bodyPr/>
          <a:lstStyle/>
          <a:p>
            <a:r>
              <a:rPr lang="th-TH"/>
              <a:t>คลิกเพื่อแก้ไขสไตล์ชื่อเรื่องต้นแบบ</a:t>
            </a:r>
          </a:p>
        </p:txBody>
      </p:sp>
      <p:sp>
        <p:nvSpPr>
          <p:cNvPr id="3" name="ตัวแทนข้อความ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4" name="ตัวแทนเนื้อหา 3"/>
          <p:cNvSpPr>
            <a:spLocks noGrp="1"/>
          </p:cNvSpPr>
          <p:nvPr>
            <p:ph sz="half" idx="2"/>
          </p:nvPr>
        </p:nvSpPr>
        <p:spPr>
          <a:xfrm>
            <a:off x="839788" y="2505075"/>
            <a:ext cx="5157787"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5" name="ตัวแทนข้อความ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a:t>คลิกเพื่อแก้ไขสไตล์ของข้อความต้นแบบ</a:t>
            </a:r>
          </a:p>
        </p:txBody>
      </p:sp>
      <p:sp>
        <p:nvSpPr>
          <p:cNvPr id="6" name="ตัวแทนเนื้อหา 5"/>
          <p:cNvSpPr>
            <a:spLocks noGrp="1"/>
          </p:cNvSpPr>
          <p:nvPr>
            <p:ph sz="quarter" idx="4"/>
          </p:nvPr>
        </p:nvSpPr>
        <p:spPr>
          <a:xfrm>
            <a:off x="6172200" y="2505075"/>
            <a:ext cx="5183188" cy="3684588"/>
          </a:xfrm>
        </p:spPr>
        <p:txBody>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7" name="ตัวแทนวันที่ 6"/>
          <p:cNvSpPr>
            <a:spLocks noGrp="1"/>
          </p:cNvSpPr>
          <p:nvPr>
            <p:ph type="dt" sz="half" idx="10"/>
          </p:nvPr>
        </p:nvSpPr>
        <p:spPr/>
        <p:txBody>
          <a:bodyPr/>
          <a:lstStyle/>
          <a:p>
            <a:fld id="{1983A137-3750-4C8D-A41F-EF805BF0953A}" type="datetime1">
              <a:rPr lang="th-TH" smtClean="0"/>
              <a:t>23/08/66</a:t>
            </a:fld>
            <a:endParaRPr lang="th-TH"/>
          </a:p>
        </p:txBody>
      </p:sp>
      <p:sp>
        <p:nvSpPr>
          <p:cNvPr id="8" name="ตัวแทนท้ายกระดาษ 7"/>
          <p:cNvSpPr>
            <a:spLocks noGrp="1"/>
          </p:cNvSpPr>
          <p:nvPr>
            <p:ph type="ftr" sz="quarter" idx="11"/>
          </p:nvPr>
        </p:nvSpPr>
        <p:spPr/>
        <p:txBody>
          <a:bodyPr/>
          <a:lstStyle/>
          <a:p>
            <a:endParaRPr lang="th-TH"/>
          </a:p>
        </p:txBody>
      </p:sp>
      <p:sp>
        <p:nvSpPr>
          <p:cNvPr id="9" name="ตัวแทนหมายเลขสไลด์ 8"/>
          <p:cNvSpPr>
            <a:spLocks noGrp="1"/>
          </p:cNvSpPr>
          <p:nvPr>
            <p:ph type="sldNum" sz="quarter" idx="12"/>
          </p:nvPr>
        </p:nvSpPr>
        <p:spPr/>
        <p:txBody>
          <a:bodyPr/>
          <a:lstStyle/>
          <a:p>
            <a:fld id="{A0340E22-A0ED-4D02-B787-FB05B1CCBCE7}" type="slidenum">
              <a:rPr lang="th-TH" smtClean="0"/>
              <a:t>‹#›</a:t>
            </a:fld>
            <a:endParaRPr lang="th-TH"/>
          </a:p>
        </p:txBody>
      </p:sp>
    </p:spTree>
    <p:extLst>
      <p:ext uri="{BB962C8B-B14F-4D97-AF65-F5344CB8AC3E}">
        <p14:creationId xmlns:p14="http://schemas.microsoft.com/office/powerpoint/2010/main" val="188651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a:t>คลิกเพื่อแก้ไขสไตล์ชื่อเรื่องต้นแบบ</a:t>
            </a:r>
          </a:p>
        </p:txBody>
      </p:sp>
      <p:sp>
        <p:nvSpPr>
          <p:cNvPr id="3" name="ตัวแทนวันที่ 2"/>
          <p:cNvSpPr>
            <a:spLocks noGrp="1"/>
          </p:cNvSpPr>
          <p:nvPr>
            <p:ph type="dt" sz="half" idx="10"/>
          </p:nvPr>
        </p:nvSpPr>
        <p:spPr/>
        <p:txBody>
          <a:bodyPr/>
          <a:lstStyle/>
          <a:p>
            <a:fld id="{298CC211-3101-4F29-BB31-8BC2D5EFDCEA}" type="datetime1">
              <a:rPr lang="th-TH" smtClean="0"/>
              <a:t>23/08/66</a:t>
            </a:fld>
            <a:endParaRPr lang="th-TH"/>
          </a:p>
        </p:txBody>
      </p:sp>
      <p:sp>
        <p:nvSpPr>
          <p:cNvPr id="4" name="ตัวแทนท้ายกระดาษ 3"/>
          <p:cNvSpPr>
            <a:spLocks noGrp="1"/>
          </p:cNvSpPr>
          <p:nvPr>
            <p:ph type="ftr" sz="quarter" idx="11"/>
          </p:nvPr>
        </p:nvSpPr>
        <p:spPr/>
        <p:txBody>
          <a:bodyPr/>
          <a:lstStyle/>
          <a:p>
            <a:endParaRPr lang="th-TH"/>
          </a:p>
        </p:txBody>
      </p:sp>
      <p:sp>
        <p:nvSpPr>
          <p:cNvPr id="5" name="ตัวแทนหมายเลขสไลด์ 4"/>
          <p:cNvSpPr>
            <a:spLocks noGrp="1"/>
          </p:cNvSpPr>
          <p:nvPr>
            <p:ph type="sldNum" sz="quarter" idx="12"/>
          </p:nvPr>
        </p:nvSpPr>
        <p:spPr/>
        <p:txBody>
          <a:bodyPr/>
          <a:lstStyle/>
          <a:p>
            <a:fld id="{A0340E22-A0ED-4D02-B787-FB05B1CCBCE7}" type="slidenum">
              <a:rPr lang="th-TH" smtClean="0"/>
              <a:t>‹#›</a:t>
            </a:fld>
            <a:endParaRPr lang="th-TH"/>
          </a:p>
        </p:txBody>
      </p:sp>
    </p:spTree>
    <p:extLst>
      <p:ext uri="{BB962C8B-B14F-4D97-AF65-F5344CB8AC3E}">
        <p14:creationId xmlns:p14="http://schemas.microsoft.com/office/powerpoint/2010/main" val="711733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ตัวแทนวันที่ 1"/>
          <p:cNvSpPr>
            <a:spLocks noGrp="1"/>
          </p:cNvSpPr>
          <p:nvPr>
            <p:ph type="dt" sz="half" idx="10"/>
          </p:nvPr>
        </p:nvSpPr>
        <p:spPr/>
        <p:txBody>
          <a:bodyPr/>
          <a:lstStyle/>
          <a:p>
            <a:fld id="{5ECA8ED5-3ADC-4664-BE2B-CFE9ADEFD465}" type="datetime1">
              <a:rPr lang="th-TH" smtClean="0"/>
              <a:t>23/08/66</a:t>
            </a:fld>
            <a:endParaRPr lang="th-TH"/>
          </a:p>
        </p:txBody>
      </p:sp>
      <p:sp>
        <p:nvSpPr>
          <p:cNvPr id="3" name="ตัวแทนท้ายกระดาษ 2"/>
          <p:cNvSpPr>
            <a:spLocks noGrp="1"/>
          </p:cNvSpPr>
          <p:nvPr>
            <p:ph type="ftr" sz="quarter" idx="11"/>
          </p:nvPr>
        </p:nvSpPr>
        <p:spPr/>
        <p:txBody>
          <a:bodyPr/>
          <a:lstStyle/>
          <a:p>
            <a:endParaRPr lang="th-TH"/>
          </a:p>
        </p:txBody>
      </p:sp>
      <p:sp>
        <p:nvSpPr>
          <p:cNvPr id="4" name="ตัวแทนหมายเลขสไลด์ 3"/>
          <p:cNvSpPr>
            <a:spLocks noGrp="1"/>
          </p:cNvSpPr>
          <p:nvPr>
            <p:ph type="sldNum" sz="quarter" idx="12"/>
          </p:nvPr>
        </p:nvSpPr>
        <p:spPr/>
        <p:txBody>
          <a:bodyPr/>
          <a:lstStyle/>
          <a:p>
            <a:fld id="{A0340E22-A0ED-4D02-B787-FB05B1CCBCE7}" type="slidenum">
              <a:rPr lang="th-TH" smtClean="0"/>
              <a:t>‹#›</a:t>
            </a:fld>
            <a:endParaRPr lang="th-TH"/>
          </a:p>
        </p:txBody>
      </p:sp>
    </p:spTree>
    <p:extLst>
      <p:ext uri="{BB962C8B-B14F-4D97-AF65-F5344CB8AC3E}">
        <p14:creationId xmlns:p14="http://schemas.microsoft.com/office/powerpoint/2010/main" val="207276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p>
        </p:txBody>
      </p:sp>
      <p:sp>
        <p:nvSpPr>
          <p:cNvPr id="3" name="ตัวแทนเนื้อหา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ข้อความ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p:cNvSpPr>
            <a:spLocks noGrp="1"/>
          </p:cNvSpPr>
          <p:nvPr>
            <p:ph type="dt" sz="half" idx="10"/>
          </p:nvPr>
        </p:nvSpPr>
        <p:spPr/>
        <p:txBody>
          <a:bodyPr/>
          <a:lstStyle/>
          <a:p>
            <a:fld id="{4B42A305-F673-4B1A-91FA-A1B176A3CF5F}" type="datetime1">
              <a:rPr lang="th-TH" smtClean="0"/>
              <a:t>23/08/66</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สไลด์ 6"/>
          <p:cNvSpPr>
            <a:spLocks noGrp="1"/>
          </p:cNvSpPr>
          <p:nvPr>
            <p:ph type="sldNum" sz="quarter" idx="12"/>
          </p:nvPr>
        </p:nvSpPr>
        <p:spPr/>
        <p:txBody>
          <a:bodyPr/>
          <a:lstStyle/>
          <a:p>
            <a:fld id="{A0340E22-A0ED-4D02-B787-FB05B1CCBCE7}" type="slidenum">
              <a:rPr lang="th-TH" smtClean="0"/>
              <a:t>‹#›</a:t>
            </a:fld>
            <a:endParaRPr lang="th-TH"/>
          </a:p>
        </p:txBody>
      </p:sp>
    </p:spTree>
    <p:extLst>
      <p:ext uri="{BB962C8B-B14F-4D97-AF65-F5344CB8AC3E}">
        <p14:creationId xmlns:p14="http://schemas.microsoft.com/office/powerpoint/2010/main" val="2598223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9788" y="457200"/>
            <a:ext cx="3932237" cy="1600200"/>
          </a:xfrm>
        </p:spPr>
        <p:txBody>
          <a:bodyPr anchor="b"/>
          <a:lstStyle>
            <a:lvl1pPr>
              <a:defRPr sz="3200"/>
            </a:lvl1pPr>
          </a:lstStyle>
          <a:p>
            <a:r>
              <a:rPr lang="th-TH"/>
              <a:t>คลิกเพื่อแก้ไขสไตล์ชื่อเรื่องต้นแบบ</a:t>
            </a:r>
          </a:p>
        </p:txBody>
      </p:sp>
      <p:sp>
        <p:nvSpPr>
          <p:cNvPr id="3" name="ตัวแทนรูปภาพ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ตัวแทนข้อความ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h-TH"/>
              <a:t>คลิกเพื่อแก้ไขสไตล์ของข้อความต้นแบบ</a:t>
            </a:r>
          </a:p>
        </p:txBody>
      </p:sp>
      <p:sp>
        <p:nvSpPr>
          <p:cNvPr id="5" name="ตัวแทนวันที่ 4"/>
          <p:cNvSpPr>
            <a:spLocks noGrp="1"/>
          </p:cNvSpPr>
          <p:nvPr>
            <p:ph type="dt" sz="half" idx="10"/>
          </p:nvPr>
        </p:nvSpPr>
        <p:spPr/>
        <p:txBody>
          <a:bodyPr/>
          <a:lstStyle/>
          <a:p>
            <a:fld id="{2E5B05EE-E475-40A4-979D-F11EA8DA7E97}" type="datetime1">
              <a:rPr lang="th-TH" smtClean="0"/>
              <a:t>23/08/66</a:t>
            </a:fld>
            <a:endParaRPr lang="th-TH"/>
          </a:p>
        </p:txBody>
      </p:sp>
      <p:sp>
        <p:nvSpPr>
          <p:cNvPr id="6" name="ตัวแทนท้ายกระดาษ 5"/>
          <p:cNvSpPr>
            <a:spLocks noGrp="1"/>
          </p:cNvSpPr>
          <p:nvPr>
            <p:ph type="ftr" sz="quarter" idx="11"/>
          </p:nvPr>
        </p:nvSpPr>
        <p:spPr/>
        <p:txBody>
          <a:bodyPr/>
          <a:lstStyle/>
          <a:p>
            <a:endParaRPr lang="th-TH"/>
          </a:p>
        </p:txBody>
      </p:sp>
      <p:sp>
        <p:nvSpPr>
          <p:cNvPr id="7" name="ตัวแทนหมายเลขสไลด์ 6"/>
          <p:cNvSpPr>
            <a:spLocks noGrp="1"/>
          </p:cNvSpPr>
          <p:nvPr>
            <p:ph type="sldNum" sz="quarter" idx="12"/>
          </p:nvPr>
        </p:nvSpPr>
        <p:spPr/>
        <p:txBody>
          <a:bodyPr/>
          <a:lstStyle/>
          <a:p>
            <a:fld id="{A0340E22-A0ED-4D02-B787-FB05B1CCBCE7}" type="slidenum">
              <a:rPr lang="th-TH" smtClean="0"/>
              <a:t>‹#›</a:t>
            </a:fld>
            <a:endParaRPr lang="th-TH"/>
          </a:p>
        </p:txBody>
      </p:sp>
    </p:spTree>
    <p:extLst>
      <p:ext uri="{BB962C8B-B14F-4D97-AF65-F5344CB8AC3E}">
        <p14:creationId xmlns:p14="http://schemas.microsoft.com/office/powerpoint/2010/main" val="37973694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แทนชื่อเรื่อง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h-TH"/>
              <a:t>คลิกเพื่อแก้ไขสไตล์ชื่อเรื่องต้นแบบ</a:t>
            </a:r>
          </a:p>
        </p:txBody>
      </p:sp>
      <p:sp>
        <p:nvSpPr>
          <p:cNvPr id="3" name="ตัวแทนข้อความ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h-TH"/>
              <a:t>คลิกเพื่อแก้ไขสไตล์ของข้อความต้นแบบ</a:t>
            </a:r>
          </a:p>
          <a:p>
            <a:pPr lvl="1"/>
            <a:r>
              <a:rPr lang="th-TH"/>
              <a:t>ระดับที่สอง</a:t>
            </a:r>
          </a:p>
          <a:p>
            <a:pPr lvl="2"/>
            <a:r>
              <a:rPr lang="th-TH"/>
              <a:t>ระดับที่สาม</a:t>
            </a:r>
          </a:p>
          <a:p>
            <a:pPr lvl="3"/>
            <a:r>
              <a:rPr lang="th-TH"/>
              <a:t>ระดับที่สี่</a:t>
            </a:r>
          </a:p>
          <a:p>
            <a:pPr lvl="4"/>
            <a:r>
              <a:rPr lang="th-TH"/>
              <a:t>ระดับที่ห้า</a:t>
            </a:r>
          </a:p>
        </p:txBody>
      </p:sp>
      <p:sp>
        <p:nvSpPr>
          <p:cNvPr id="4" name="ตัวแทนวันที่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E01BD3-2031-4A2F-B7B2-D124167D10D4}" type="datetime1">
              <a:rPr lang="th-TH" smtClean="0"/>
              <a:t>23/08/66</a:t>
            </a:fld>
            <a:endParaRPr lang="th-TH"/>
          </a:p>
        </p:txBody>
      </p:sp>
      <p:sp>
        <p:nvSpPr>
          <p:cNvPr id="5" name="ตัวแทนท้ายกระดา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ตัวแทนหมายเลขสไลด์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40E22-A0ED-4D02-B787-FB05B1CCBCE7}" type="slidenum">
              <a:rPr lang="th-TH" smtClean="0"/>
              <a:t>‹#›</a:t>
            </a:fld>
            <a:endParaRPr lang="th-TH"/>
          </a:p>
        </p:txBody>
      </p:sp>
    </p:spTree>
    <p:extLst>
      <p:ext uri="{BB962C8B-B14F-4D97-AF65-F5344CB8AC3E}">
        <p14:creationId xmlns:p14="http://schemas.microsoft.com/office/powerpoint/2010/main" val="1084493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B9A1F51-775F-465E-90FF-73525EDF6EAF}"/>
              </a:ext>
            </a:extLst>
          </p:cNvPr>
          <p:cNvSpPr>
            <a:spLocks noGrp="1"/>
          </p:cNvSpPr>
          <p:nvPr>
            <p:ph type="subTitle" idx="4"/>
          </p:nvPr>
        </p:nvSpPr>
        <p:spPr>
          <a:xfrm>
            <a:off x="381000" y="132522"/>
            <a:ext cx="11585713" cy="6302751"/>
          </a:xfrm>
        </p:spPr>
        <p:txBody>
          <a:bodyPr/>
          <a:lstStyle/>
          <a:p>
            <a:pPr marL="0" indent="0" algn="ctr">
              <a:buNone/>
            </a:pPr>
            <a:endParaRPr lang="th-TH" sz="4400" b="1" kern="1200" dirty="0">
              <a:solidFill>
                <a:prstClr val="black"/>
              </a:solidFill>
              <a:latin typeface="Angsana New" panose="02020603050405020304" pitchFamily="18" charset="-34"/>
              <a:ea typeface="+mj-ea"/>
              <a:cs typeface="Angsana New" panose="02020603050405020304" pitchFamily="18" charset="-34"/>
            </a:endParaRPr>
          </a:p>
          <a:p>
            <a:pPr marL="0" indent="0" algn="ctr">
              <a:buNone/>
            </a:pPr>
            <a:r>
              <a:rPr lang="th-TH" sz="4400" b="1" kern="1200" dirty="0">
                <a:solidFill>
                  <a:prstClr val="black"/>
                </a:solidFill>
                <a:latin typeface="Angsana New" panose="02020603050405020304" pitchFamily="18" charset="-34"/>
                <a:ea typeface="+mj-ea"/>
                <a:cs typeface="Angsana New" panose="02020603050405020304" pitchFamily="18" charset="-34"/>
              </a:rPr>
              <a:t>วิชา </a:t>
            </a:r>
            <a:r>
              <a:rPr lang="en-US" sz="4400" b="1" kern="1200" dirty="0">
                <a:solidFill>
                  <a:prstClr val="black"/>
                </a:solidFill>
                <a:latin typeface="Angsana New" panose="02020603050405020304" pitchFamily="18" charset="-34"/>
                <a:ea typeface="+mj-ea"/>
                <a:cs typeface="Angsana New" panose="02020603050405020304" pitchFamily="18" charset="-34"/>
              </a:rPr>
              <a:t>( DAD 8102) </a:t>
            </a:r>
            <a:r>
              <a:rPr lang="th-TH" sz="4400" b="1" kern="1200" dirty="0">
                <a:solidFill>
                  <a:prstClr val="black"/>
                </a:solidFill>
                <a:latin typeface="Angsana New" panose="02020603050405020304" pitchFamily="18" charset="-34"/>
                <a:ea typeface="+mj-ea"/>
                <a:cs typeface="Angsana New" panose="02020603050405020304" pitchFamily="18" charset="-34"/>
              </a:rPr>
              <a:t>ระเบียบวิธีวิจัยขั้นสูง และการออกแบบการวิจัย</a:t>
            </a:r>
          </a:p>
          <a:p>
            <a:pPr marL="0" indent="0" algn="ctr">
              <a:buNone/>
            </a:pPr>
            <a:r>
              <a:rPr lang="th-TH" sz="4400" b="1" kern="1200" dirty="0">
                <a:solidFill>
                  <a:prstClr val="black"/>
                </a:solidFill>
                <a:latin typeface="Angsana New" panose="02020603050405020304" pitchFamily="18" charset="-34"/>
                <a:ea typeface="+mj-ea"/>
                <a:cs typeface="Angsana New" panose="02020603050405020304" pitchFamily="18" charset="-34"/>
              </a:rPr>
              <a:t>ด้านการบริหารการพัฒนา</a:t>
            </a:r>
            <a:endParaRPr lang="en-US" sz="5400" b="1" dirty="0">
              <a:solidFill>
                <a:prstClr val="black"/>
              </a:solidFill>
              <a:latin typeface="Angsana New" panose="02020603050405020304" pitchFamily="18" charset="-34"/>
              <a:ea typeface="+mj-ea"/>
              <a:cs typeface="Angsana New" panose="02020603050405020304" pitchFamily="18" charset="-34"/>
            </a:endParaRPr>
          </a:p>
          <a:p>
            <a:pPr marL="0" indent="0" algn="ctr">
              <a:buNone/>
            </a:pPr>
            <a:r>
              <a:rPr lang="th-TH" sz="4000" b="1" kern="1200" dirty="0">
                <a:solidFill>
                  <a:srgbClr val="FF0000"/>
                </a:solidFill>
                <a:latin typeface="Angsana New" panose="02020603050405020304" pitchFamily="18" charset="-34"/>
                <a:ea typeface="+mj-ea"/>
                <a:cs typeface="Angsana New" panose="02020603050405020304" pitchFamily="18" charset="-34"/>
              </a:rPr>
              <a:t>การรวบรวมข้อมูล การวิเคราะห์ และสรุปผลการวิจัย</a:t>
            </a:r>
          </a:p>
          <a:p>
            <a:pPr marL="0" indent="0" algn="ctr">
              <a:buNone/>
            </a:pPr>
            <a:br>
              <a:rPr kumimoji="0" lang="th-TH" sz="4000" b="1" i="0" u="none" strike="noStrike" kern="1200" cap="none" spc="0" normalizeH="0" baseline="0" noProof="0" dirty="0">
                <a:ln>
                  <a:noFill/>
                </a:ln>
                <a:solidFill>
                  <a:prstClr val="black"/>
                </a:solidFill>
                <a:effectLst/>
                <a:uLnTx/>
                <a:uFillTx/>
                <a:latin typeface="Angsana New" panose="02020603050405020304" pitchFamily="18" charset="-34"/>
                <a:ea typeface="+mj-ea"/>
                <a:cs typeface="Angsana New" panose="02020603050405020304" pitchFamily="18" charset="-34"/>
              </a:rPr>
            </a:br>
            <a:r>
              <a:rPr lang="th-TH" sz="3200" b="1" dirty="0">
                <a:solidFill>
                  <a:srgbClr val="00B0F0"/>
                </a:solidFill>
                <a:latin typeface="Angsana New" panose="02020603050405020304" pitchFamily="18" charset="-34"/>
                <a:ea typeface="+mj-ea"/>
                <a:cs typeface="Angsana New" panose="02020603050405020304" pitchFamily="18" charset="-34"/>
              </a:rPr>
              <a:t>บรรยายโดย </a:t>
            </a:r>
            <a:r>
              <a:rPr lang="th-TH" sz="3200" b="1" dirty="0">
                <a:solidFill>
                  <a:srgbClr val="00B0F0"/>
                </a:solidFill>
                <a:latin typeface="Angsana New" panose="02020603050405020304" pitchFamily="18" charset="-34"/>
                <a:cs typeface="Angsana New" panose="02020603050405020304" pitchFamily="18" charset="-34"/>
              </a:rPr>
              <a:t>ผู้ช่วยศาสตราจารย์ ดร.สุรมน จันทร์เจริญ </a:t>
            </a:r>
            <a:br>
              <a:rPr lang="en-US" sz="3200" b="1" dirty="0">
                <a:solidFill>
                  <a:srgbClr val="00B0F0"/>
                </a:solidFill>
                <a:latin typeface="Angsana New" panose="02020603050405020304" pitchFamily="18" charset="-34"/>
                <a:cs typeface="Angsana New" panose="02020603050405020304" pitchFamily="18" charset="-34"/>
              </a:rPr>
            </a:br>
            <a:r>
              <a:rPr lang="th-TH" sz="3200" b="1" dirty="0">
                <a:solidFill>
                  <a:srgbClr val="00B0F0"/>
                </a:solidFill>
                <a:latin typeface="Angsana New" panose="02020603050405020304" pitchFamily="18" charset="-34"/>
                <a:cs typeface="Angsana New" panose="02020603050405020304" pitchFamily="18" charset="-34"/>
              </a:rPr>
              <a:t>อาจารย์ผู้รับผิดชอบหลักสูตรโครงการปรัชญาดุษฎีบัณฑิต</a:t>
            </a:r>
            <a:br>
              <a:rPr lang="th-TH" sz="3200" b="1" dirty="0">
                <a:solidFill>
                  <a:srgbClr val="00B0F0"/>
                </a:solidFill>
                <a:latin typeface="Angsana New" panose="02020603050405020304" pitchFamily="18" charset="-34"/>
                <a:cs typeface="Angsana New" panose="02020603050405020304" pitchFamily="18" charset="-34"/>
              </a:rPr>
            </a:br>
            <a:r>
              <a:rPr lang="th-TH" sz="3200" b="1" dirty="0">
                <a:solidFill>
                  <a:srgbClr val="00B0F0"/>
                </a:solidFill>
                <a:latin typeface="Angsana New" panose="02020603050405020304" pitchFamily="18" charset="-34"/>
                <a:cs typeface="Angsana New" panose="02020603050405020304" pitchFamily="18" charset="-34"/>
              </a:rPr>
              <a:t>สาขาวิชาการบริหารการพัฒนา มหาวิทยาลัยราชภัฏสวนสุนันทา </a:t>
            </a:r>
          </a:p>
          <a:p>
            <a:pPr marL="0" indent="0" algn="ctr">
              <a:buNone/>
            </a:pPr>
            <a:br>
              <a:rPr lang="en-US" sz="3200" b="1" dirty="0">
                <a:solidFill>
                  <a:srgbClr val="00B0F0"/>
                </a:solidFill>
                <a:latin typeface="Angsana New" panose="02020603050405020304" pitchFamily="18" charset="-34"/>
                <a:cs typeface="Angsana New" panose="02020603050405020304" pitchFamily="18" charset="-34"/>
              </a:rPr>
            </a:br>
            <a:r>
              <a:rPr lang="th-TH" sz="4000" b="1" dirty="0">
                <a:solidFill>
                  <a:srgbClr val="00B050"/>
                </a:solidFill>
                <a:latin typeface="Angsana New" panose="02020603050405020304" pitchFamily="18" charset="-34"/>
                <a:cs typeface="Angsana New" panose="02020603050405020304" pitchFamily="18" charset="-34"/>
              </a:rPr>
              <a:t>วันที่ </a:t>
            </a:r>
            <a:r>
              <a:rPr lang="en-US" sz="4000" b="1" dirty="0">
                <a:solidFill>
                  <a:srgbClr val="00B050"/>
                </a:solidFill>
                <a:latin typeface="Angsana New" panose="02020603050405020304" pitchFamily="18" charset="-34"/>
                <a:cs typeface="Angsana New" panose="02020603050405020304" pitchFamily="18" charset="-34"/>
              </a:rPr>
              <a:t>3 </a:t>
            </a:r>
            <a:r>
              <a:rPr lang="th-TH" sz="4000" b="1" dirty="0">
                <a:solidFill>
                  <a:srgbClr val="00B050"/>
                </a:solidFill>
                <a:latin typeface="Angsana New" panose="02020603050405020304" pitchFamily="18" charset="-34"/>
                <a:cs typeface="Angsana New" panose="02020603050405020304" pitchFamily="18" charset="-34"/>
              </a:rPr>
              <a:t>กันยายน </a:t>
            </a:r>
            <a:r>
              <a:rPr lang="en-US" sz="4000" b="1" dirty="0">
                <a:solidFill>
                  <a:srgbClr val="00B050"/>
                </a:solidFill>
                <a:latin typeface="Angsana New" panose="02020603050405020304" pitchFamily="18" charset="-34"/>
                <a:cs typeface="Angsana New" panose="02020603050405020304" pitchFamily="18" charset="-34"/>
              </a:rPr>
              <a:t>2566 (09.00 – 12.00 </a:t>
            </a:r>
            <a:r>
              <a:rPr lang="th-TH" sz="4000" b="1" dirty="0">
                <a:solidFill>
                  <a:srgbClr val="00B050"/>
                </a:solidFill>
                <a:latin typeface="Angsana New" panose="02020603050405020304" pitchFamily="18" charset="-34"/>
                <a:cs typeface="Angsana New" panose="02020603050405020304" pitchFamily="18" charset="-34"/>
              </a:rPr>
              <a:t>น. </a:t>
            </a:r>
            <a:r>
              <a:rPr lang="en-US" sz="4000" b="1" dirty="0">
                <a:solidFill>
                  <a:srgbClr val="00B050"/>
                </a:solidFill>
                <a:latin typeface="Angsana New" panose="02020603050405020304" pitchFamily="18" charset="-34"/>
                <a:cs typeface="Angsana New" panose="02020603050405020304" pitchFamily="18" charset="-34"/>
              </a:rPr>
              <a:t>)</a:t>
            </a:r>
            <a:br>
              <a:rPr lang="th-TH" sz="4000" b="1" dirty="0">
                <a:solidFill>
                  <a:srgbClr val="00B050"/>
                </a:solidFill>
                <a:latin typeface="Angsana New" panose="02020603050405020304" pitchFamily="18" charset="-34"/>
                <a:cs typeface="Angsana New" panose="02020603050405020304" pitchFamily="18" charset="-34"/>
              </a:rPr>
            </a:br>
            <a:endParaRPr lang="en-US" dirty="0">
              <a:solidFill>
                <a:srgbClr val="00B05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8082881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894735"/>
            <a:ext cx="10515600" cy="4953615"/>
          </a:xfrm>
        </p:spPr>
        <p:txBody>
          <a:bodyPr/>
          <a:lstStyle/>
          <a:p>
            <a:pPr marL="0" indent="0">
              <a:buNone/>
            </a:pPr>
            <a:r>
              <a:rPr lang="th-TH" dirty="0">
                <a:solidFill>
                  <a:srgbClr val="FF0000"/>
                </a:solidFill>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3.3 จำแนกตามแหล่งของข้อมูล</a:t>
            </a:r>
          </a:p>
          <a:p>
            <a:pPr marL="0" indent="0">
              <a:buNone/>
            </a:pPr>
            <a:r>
              <a:rPr lang="th-TH" dirty="0">
                <a:latin typeface="Angsana New" panose="02020603050405020304" pitchFamily="18" charset="-34"/>
                <a:cs typeface="Angsana New" panose="02020603050405020304" pitchFamily="18" charset="-34"/>
              </a:rPr>
              <a:t>	จำแนกตามแหล่งของข้อมูลแบ่งออกเป็น 3 ประเภท ดังนี้</a:t>
            </a:r>
          </a:p>
          <a:p>
            <a:pPr marL="0" indent="0">
              <a:buNone/>
            </a:pPr>
            <a:r>
              <a:rPr lang="th-TH" dirty="0">
                <a:latin typeface="Angsana New" panose="02020603050405020304" pitchFamily="18" charset="-34"/>
                <a:cs typeface="Angsana New" panose="02020603050405020304" pitchFamily="18" charset="-34"/>
              </a:rPr>
              <a:t>	1. ข้อมูลเอกสาร เป็นข้อมูลที่บันทึกไว้ในรูปของเอกสาร เช่น จดหมายเหตุ รายงานการประชุม รูปภาพ แผนที่ เทปบันทึกเสียง หรือเทปบันทึกภาพ</a:t>
            </a:r>
          </a:p>
          <a:p>
            <a:pPr marL="0" indent="0">
              <a:buNone/>
            </a:pPr>
            <a:r>
              <a:rPr lang="th-TH" dirty="0">
                <a:latin typeface="Angsana New" panose="02020603050405020304" pitchFamily="18" charset="-34"/>
                <a:cs typeface="Angsana New" panose="02020603050405020304" pitchFamily="18" charset="-34"/>
              </a:rPr>
              <a:t>	2. ข้อมูลภาคสนาม เป็นข้อมูลที่ผู้วิจัยลงเก็บข้อมูลภาคสนามจากกลุ่มตัวอย่างจริง หรือเก็บจากแหล่งข่าวจริง สถานที่จริง เหตุการณ์จริง ข้อมูลภาคสนามอาจเป็นข้อมูลจากบุคคล ข้อมูลจากสิ่งของ หรือจากการบอกเล่าของผู้ที่เห็นเหตุการณ์</a:t>
            </a:r>
          </a:p>
          <a:p>
            <a:pPr marL="0" indent="0">
              <a:buNone/>
            </a:pPr>
            <a:r>
              <a:rPr lang="th-TH" dirty="0">
                <a:latin typeface="Angsana New" panose="02020603050405020304" pitchFamily="18" charset="-34"/>
                <a:cs typeface="Angsana New" panose="02020603050405020304" pitchFamily="18" charset="-34"/>
              </a:rPr>
              <a:t>	3. ข้อมูลจากห้องปฏิบัติการ เป็นข้อมูลที่เก็บรวบรวมได้จากการทดลองในห้องปฏิบัติการโดยตรง</a:t>
            </a:r>
          </a:p>
          <a:p>
            <a:pPr marL="0" indent="0">
              <a:buNone/>
            </a:pPr>
            <a:endParaRPr lang="th-TH" dirty="0">
              <a:solidFill>
                <a:srgbClr val="FF0000"/>
              </a:solidFill>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40466EE5-9D79-4374-B0F8-7728ADB3E6FC}"/>
              </a:ext>
            </a:extLst>
          </p:cNvPr>
          <p:cNvSpPr>
            <a:spLocks noGrp="1"/>
          </p:cNvSpPr>
          <p:nvPr>
            <p:ph type="sldNum" sz="quarter" idx="12"/>
          </p:nvPr>
        </p:nvSpPr>
        <p:spPr/>
        <p:txBody>
          <a:bodyPr/>
          <a:lstStyle/>
          <a:p>
            <a:fld id="{A0340E22-A0ED-4D02-B787-FB05B1CCBCE7}" type="slidenum">
              <a:rPr lang="th-TH" smtClean="0"/>
              <a:t>10</a:t>
            </a:fld>
            <a:endParaRPr lang="th-TH"/>
          </a:p>
        </p:txBody>
      </p:sp>
    </p:spTree>
    <p:extLst>
      <p:ext uri="{BB962C8B-B14F-4D97-AF65-F5344CB8AC3E}">
        <p14:creationId xmlns:p14="http://schemas.microsoft.com/office/powerpoint/2010/main" val="175458036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8200" y="316367"/>
            <a:ext cx="10515600" cy="766989"/>
          </a:xfrm>
        </p:spPr>
        <p:txBody>
          <a:bodyPr>
            <a:normAutofit fontScale="90000"/>
          </a:bodyPr>
          <a:lstStyle/>
          <a:p>
            <a:pPr algn="ctr"/>
            <a:r>
              <a:rPr lang="en-US" b="1" dirty="0">
                <a:solidFill>
                  <a:srgbClr val="FF0000"/>
                </a:solidFill>
                <a:latin typeface="Angsana New" panose="02020603050405020304" pitchFamily="18" charset="-34"/>
                <a:cs typeface="Angsana New" panose="02020603050405020304" pitchFamily="18" charset="-34"/>
              </a:rPr>
              <a:t>6</a:t>
            </a:r>
            <a:r>
              <a:rPr lang="th-TH" b="1" dirty="0">
                <a:solidFill>
                  <a:srgbClr val="FF0000"/>
                </a:solidFill>
                <a:latin typeface="Angsana New" panose="02020603050405020304" pitchFamily="18" charset="-34"/>
                <a:cs typeface="Angsana New" panose="02020603050405020304" pitchFamily="18" charset="-34"/>
              </a:rPr>
              <a:t> </a:t>
            </a:r>
            <a:br>
              <a:rPr lang="en-US" b="1" dirty="0">
                <a:solidFill>
                  <a:srgbClr val="FF0000"/>
                </a:solidFill>
                <a:latin typeface="Angsana New" panose="02020603050405020304" pitchFamily="18" charset="-34"/>
                <a:cs typeface="Angsana New" panose="02020603050405020304" pitchFamily="18" charset="-34"/>
              </a:rPr>
            </a:br>
            <a:r>
              <a:rPr lang="en-US" b="1" dirty="0">
                <a:solidFill>
                  <a:srgbClr val="FF0000"/>
                </a:solidFill>
                <a:latin typeface="Angsana New" panose="02020603050405020304" pitchFamily="18" charset="-34"/>
                <a:cs typeface="Angsana New" panose="02020603050405020304" pitchFamily="18" charset="-34"/>
              </a:rPr>
              <a:t>Data Collection Procedure</a:t>
            </a:r>
            <a:endParaRPr lang="th-TH" b="1" dirty="0">
              <a:solidFill>
                <a:srgbClr val="FF0000"/>
              </a:solidFill>
              <a:latin typeface="Angsana New" panose="02020603050405020304" pitchFamily="18" charset="-34"/>
              <a:cs typeface="Angsana New" panose="02020603050405020304" pitchFamily="18" charset="-34"/>
            </a:endParaRPr>
          </a:p>
        </p:txBody>
      </p:sp>
      <p:sp>
        <p:nvSpPr>
          <p:cNvPr id="3" name="ตัวแทนเนื้อหา 2"/>
          <p:cNvSpPr>
            <a:spLocks noGrp="1"/>
          </p:cNvSpPr>
          <p:nvPr>
            <p:ph idx="1"/>
          </p:nvPr>
        </p:nvSpPr>
        <p:spPr>
          <a:xfrm>
            <a:off x="838200" y="1262743"/>
            <a:ext cx="10515600" cy="4914220"/>
          </a:xfrm>
        </p:spPr>
        <p:txBody>
          <a:bodyPr>
            <a:normAutofit fontScale="92500" lnSpcReduction="20000"/>
          </a:bodyPr>
          <a:lstStyle/>
          <a:p>
            <a:pPr marL="0" indent="0">
              <a:buNone/>
            </a:pP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 Procedure for collecting research data Can be divided according to the type of tool used, there are 3 types as follows the process of collecting data using a questionnaire.</a:t>
            </a:r>
            <a:r>
              <a:rPr lang="th-TH" sz="2400" dirty="0">
                <a:latin typeface="Angsana New" panose="02020603050405020304" pitchFamily="18" charset="-34"/>
                <a:cs typeface="Angsana New" panose="02020603050405020304" pitchFamily="18" charset="-34"/>
              </a:rPr>
              <a:t> </a:t>
            </a:r>
            <a:endParaRPr lang="en-US" sz="2400" dirty="0">
              <a:latin typeface="Angsana New" panose="02020603050405020304" pitchFamily="18" charset="-34"/>
              <a:cs typeface="Angsana New" panose="02020603050405020304" pitchFamily="18" charset="-34"/>
            </a:endParaRPr>
          </a:p>
          <a:p>
            <a:pPr marL="0" indent="974725">
              <a:buNone/>
            </a:pPr>
            <a:r>
              <a:rPr lang="en-US" sz="2400" b="1" dirty="0">
                <a:latin typeface="Angsana New" panose="02020603050405020304" pitchFamily="18" charset="-34"/>
                <a:cs typeface="Angsana New" panose="02020603050405020304" pitchFamily="18" charset="-34"/>
              </a:rPr>
              <a:t>6.1 Data collection using questionnaires can be done in 2 ways as follows</a:t>
            </a:r>
            <a:r>
              <a:rPr lang="en-US" sz="2400" dirty="0">
                <a:latin typeface="Angsana New" panose="02020603050405020304" pitchFamily="18" charset="-34"/>
                <a:cs typeface="Angsana New" panose="02020603050405020304" pitchFamily="18" charset="-34"/>
              </a:rPr>
              <a:t>.</a:t>
            </a:r>
          </a:p>
          <a:p>
            <a:pPr marL="0" indent="974725">
              <a:buNone/>
            </a:pPr>
            <a:r>
              <a:rPr lang="en-US" sz="2400" dirty="0">
                <a:latin typeface="Angsana New" panose="02020603050405020304" pitchFamily="18" charset="-34"/>
                <a:cs typeface="Angsana New" panose="02020603050405020304" pitchFamily="18" charset="-34"/>
              </a:rPr>
              <a:t>1. Send questionnaires to the sample group to answer. There are steps to perform as follows:</a:t>
            </a:r>
          </a:p>
          <a:p>
            <a:pPr marL="0" indent="1198563">
              <a:buNone/>
            </a:pPr>
            <a:r>
              <a:rPr lang="en-US" sz="2400" dirty="0">
                <a:latin typeface="Angsana New" panose="02020603050405020304" pitchFamily="18" charset="-34"/>
                <a:cs typeface="Angsana New" panose="02020603050405020304" pitchFamily="18" charset="-34"/>
              </a:rPr>
              <a:t>1) Contact the sample group who wants to collect data about 1 week in advance so that the sample group is prepared to answer the questionnaire.</a:t>
            </a:r>
          </a:p>
          <a:p>
            <a:pPr marL="0" indent="1198563">
              <a:buNone/>
            </a:pPr>
            <a:r>
              <a:rPr lang="en-US" sz="2400" dirty="0">
                <a:latin typeface="Angsana New" panose="02020603050405020304" pitchFamily="18" charset="-34"/>
                <a:cs typeface="Angsana New" panose="02020603050405020304" pitchFamily="18" charset="-34"/>
              </a:rPr>
              <a:t>2) Send a lead letter along with the questionnaire. Referral letters should be issued by the researcher's predecessor. The content of the letter must clearly explain the purpose of this collection and inviting the sample group to see the importance of answering the questionnaire and must assure the respondents that information given will be kept confidential.</a:t>
            </a:r>
            <a:endParaRPr lang="th-TH" sz="2400" dirty="0">
              <a:latin typeface="Angsana New" panose="02020603050405020304" pitchFamily="18" charset="-34"/>
              <a:cs typeface="Angsana New" panose="02020603050405020304" pitchFamily="18" charset="-34"/>
            </a:endParaRPr>
          </a:p>
          <a:p>
            <a:pPr marL="0" indent="1198563">
              <a:buNone/>
            </a:pPr>
            <a:r>
              <a:rPr lang="en-US" sz="2400" dirty="0">
                <a:latin typeface="Angsana New" panose="02020603050405020304" pitchFamily="18" charset="-34"/>
                <a:cs typeface="Angsana New" panose="02020603050405020304" pitchFamily="18" charset="-34"/>
              </a:rPr>
              <a:t>3) Ask for cooperation from the sample group. in sending the questionnaire back within the specified period.</a:t>
            </a:r>
          </a:p>
          <a:p>
            <a:pPr marL="0" indent="1198563">
              <a:buNone/>
            </a:pPr>
            <a:r>
              <a:rPr lang="en-US" sz="2400" dirty="0">
                <a:latin typeface="Angsana New" panose="02020603050405020304" pitchFamily="18" charset="-34"/>
                <a:cs typeface="Angsana New" panose="02020603050405020304" pitchFamily="18" charset="-34"/>
              </a:rPr>
              <a:t>4) At the expiration of the period for the sample to return the questionnaire. The researcher must have a follow-up call to the agency that has not returned. to remind them to speed up answering and returning the questionnaire.</a:t>
            </a:r>
          </a:p>
          <a:p>
            <a:pPr marL="0" indent="1198563">
              <a:buNone/>
            </a:pPr>
            <a:r>
              <a:rPr lang="en-US" sz="2400" dirty="0">
                <a:latin typeface="Angsana New" panose="02020603050405020304" pitchFamily="18" charset="-34"/>
                <a:cs typeface="Angsana New" panose="02020603050405020304" pitchFamily="18" charset="-34"/>
              </a:rPr>
              <a:t>5) Collect and summarize the number of questionnaires received whether they meet the specified goals or not, for example, sending questionnaires by post must receive no less than 25 percent of the questionnaires back, etc. However, the number of questionnaires received must be sufficient for Analyze and Summarize.</a:t>
            </a:r>
            <a:endParaRPr lang="th-TH" sz="2400" dirty="0">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60A2E014-084F-48DB-BAD9-5AB9CFEFF4E4}"/>
              </a:ext>
            </a:extLst>
          </p:cNvPr>
          <p:cNvSpPr>
            <a:spLocks noGrp="1"/>
          </p:cNvSpPr>
          <p:nvPr>
            <p:ph type="sldNum" sz="quarter" idx="12"/>
          </p:nvPr>
        </p:nvSpPr>
        <p:spPr/>
        <p:txBody>
          <a:bodyPr/>
          <a:lstStyle/>
          <a:p>
            <a:fld id="{A0340E22-A0ED-4D02-B787-FB05B1CCBCE7}" type="slidenum">
              <a:rPr lang="th-TH" smtClean="0"/>
              <a:t>100</a:t>
            </a:fld>
            <a:endParaRPr lang="th-TH"/>
          </a:p>
        </p:txBody>
      </p:sp>
    </p:spTree>
    <p:extLst>
      <p:ext uri="{BB962C8B-B14F-4D97-AF65-F5344CB8AC3E}">
        <p14:creationId xmlns:p14="http://schemas.microsoft.com/office/powerpoint/2010/main" val="410388510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580571"/>
            <a:ext cx="10515600" cy="5596392"/>
          </a:xfrm>
        </p:spPr>
        <p:txBody>
          <a:bodyPr>
            <a:normAutofit fontScale="85000" lnSpcReduction="20000"/>
          </a:bodyPr>
          <a:lstStyle/>
          <a:p>
            <a:pPr marL="0" indent="1198563">
              <a:buNone/>
            </a:pPr>
            <a:r>
              <a:rPr lang="en-US" dirty="0">
                <a:latin typeface="Angsana New" panose="02020603050405020304" pitchFamily="18" charset="-34"/>
                <a:cs typeface="Angsana New" panose="02020603050405020304" pitchFamily="18" charset="-34"/>
              </a:rPr>
              <a:t>2. The method of collecting data by taking the questionnaire to the sample group to answer directly There are steps to perform as follows:</a:t>
            </a:r>
          </a:p>
          <a:p>
            <a:pPr marL="0" indent="1544638">
              <a:buNone/>
            </a:pPr>
            <a:r>
              <a:rPr lang="en-US" dirty="0">
                <a:latin typeface="Angsana New" panose="02020603050405020304" pitchFamily="18" charset="-34"/>
                <a:cs typeface="Angsana New" panose="02020603050405020304" pitchFamily="18" charset="-34"/>
              </a:rPr>
              <a:t>1) Preparation steps are as follows:</a:t>
            </a:r>
          </a:p>
          <a:p>
            <a:pPr marL="0" indent="1768475">
              <a:buNone/>
            </a:pPr>
            <a:r>
              <a:rPr lang="en-US" dirty="0">
                <a:latin typeface="Angsana New" panose="02020603050405020304" pitchFamily="18" charset="-34"/>
                <a:cs typeface="Angsana New" panose="02020603050405020304" pitchFamily="18" charset="-34"/>
              </a:rPr>
              <a:t>- Contact to make an appointment for a sample group to ask for cooperation in collecting data about 1 week in advance before the questionnaire distribution area according to the measurement, time and place of the appointment.</a:t>
            </a:r>
          </a:p>
          <a:p>
            <a:pPr marL="0" indent="1768475">
              <a:buNone/>
            </a:pPr>
            <a:r>
              <a:rPr lang="en-US" dirty="0">
                <a:latin typeface="Angsana New" panose="02020603050405020304" pitchFamily="18" charset="-34"/>
                <a:cs typeface="Angsana New" panose="02020603050405020304" pitchFamily="18" charset="-34"/>
              </a:rPr>
              <a:t>- Prepare materials needed to answer the questionnaire such as pencils and pens, etc.</a:t>
            </a:r>
          </a:p>
          <a:p>
            <a:pPr marL="0" indent="1544638">
              <a:buNone/>
            </a:pPr>
            <a:r>
              <a:rPr lang="en-US" dirty="0">
                <a:latin typeface="Angsana New" panose="02020603050405020304" pitchFamily="18" charset="-34"/>
                <a:cs typeface="Angsana New" panose="02020603050405020304" pitchFamily="18" charset="-34"/>
              </a:rPr>
              <a:t>2) The steps of going to the area to distribute questionnaires to the sample groups are as follows:</a:t>
            </a:r>
          </a:p>
          <a:p>
            <a:pPr marL="0" indent="1717675">
              <a:buNone/>
            </a:pPr>
            <a:r>
              <a:rPr lang="en-US" dirty="0">
                <a:latin typeface="Angsana New" panose="02020603050405020304" pitchFamily="18" charset="-34"/>
                <a:cs typeface="Angsana New" panose="02020603050405020304" pitchFamily="18" charset="-34"/>
              </a:rPr>
              <a:t>- Introduce the research team to the sample group and familiarize yourself before handing out questionnaires.</a:t>
            </a:r>
          </a:p>
          <a:p>
            <a:pPr marL="0" indent="1717675">
              <a:buNone/>
            </a:pPr>
            <a:r>
              <a:rPr lang="en-US" dirty="0">
                <a:latin typeface="Angsana New" panose="02020603050405020304" pitchFamily="18" charset="-34"/>
                <a:cs typeface="Angsana New" panose="02020603050405020304" pitchFamily="18" charset="-34"/>
              </a:rPr>
              <a:t>- clarify the details of the questionnaire and encourage the sample to see the importance of answering the questionnaire with an opportunity for respondents to ask questions about any doubts. This is so that the researcher can get the most accurate information.</a:t>
            </a:r>
          </a:p>
          <a:p>
            <a:pPr marL="0" indent="1717675">
              <a:buNone/>
            </a:pPr>
            <a:r>
              <a:rPr lang="en-US" dirty="0">
                <a:latin typeface="Angsana New" panose="02020603050405020304" pitchFamily="18" charset="-34"/>
                <a:cs typeface="Angsana New" panose="02020603050405020304" pitchFamily="18" charset="-34"/>
              </a:rPr>
              <a:t>- Distribute the questionnaire and wait for the questionnaire to be returned or come back to collect the questionnaire later to give respondents the opportunity to answer questions freely.</a:t>
            </a:r>
          </a:p>
          <a:p>
            <a:pPr marL="0" indent="1717675">
              <a:buNone/>
            </a:pPr>
            <a:r>
              <a:rPr lang="en-US" dirty="0">
                <a:latin typeface="Angsana New" panose="02020603050405020304" pitchFamily="18" charset="-34"/>
                <a:cs typeface="Angsana New" panose="02020603050405020304" pitchFamily="18" charset="-34"/>
              </a:rPr>
              <a:t>- collect questionnaires and check whether the questionnaire has been filled out with all the required information or not. to make further improvements and corrections</a:t>
            </a:r>
            <a:endParaRPr lang="th-TH"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72B9B5E7-21BE-4BE2-811B-4F4B570EDA8E}"/>
              </a:ext>
            </a:extLst>
          </p:cNvPr>
          <p:cNvSpPr>
            <a:spLocks noGrp="1"/>
          </p:cNvSpPr>
          <p:nvPr>
            <p:ph type="sldNum" sz="quarter" idx="12"/>
          </p:nvPr>
        </p:nvSpPr>
        <p:spPr/>
        <p:txBody>
          <a:bodyPr/>
          <a:lstStyle/>
          <a:p>
            <a:fld id="{A0340E22-A0ED-4D02-B787-FB05B1CCBCE7}" type="slidenum">
              <a:rPr lang="th-TH" smtClean="0"/>
              <a:t>101</a:t>
            </a:fld>
            <a:endParaRPr lang="th-TH"/>
          </a:p>
        </p:txBody>
      </p:sp>
    </p:spTree>
    <p:extLst>
      <p:ext uri="{BB962C8B-B14F-4D97-AF65-F5344CB8AC3E}">
        <p14:creationId xmlns:p14="http://schemas.microsoft.com/office/powerpoint/2010/main" val="41554690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818243"/>
            <a:ext cx="10515600" cy="5625420"/>
          </a:xfrm>
        </p:spPr>
        <p:txBody>
          <a:bodyPr>
            <a:normAutofit fontScale="85000" lnSpcReduction="20000"/>
          </a:bodyPr>
          <a:lstStyle/>
          <a:p>
            <a:pPr marL="0" indent="0">
              <a:buNone/>
              <a:tabLst>
                <a:tab pos="517525" algn="l"/>
              </a:tabLst>
            </a:pPr>
            <a:r>
              <a:rPr lang="en-US" dirty="0">
                <a:latin typeface="Angsana New" panose="02020603050405020304" pitchFamily="18" charset="-34"/>
                <a:cs typeface="Angsana New" panose="02020603050405020304" pitchFamily="18" charset="-34"/>
              </a:rPr>
              <a:t>	</a:t>
            </a:r>
            <a:r>
              <a:rPr lang="en-US" b="1" dirty="0">
                <a:latin typeface="Angsana New" panose="02020603050405020304" pitchFamily="18" charset="-34"/>
                <a:cs typeface="Angsana New" panose="02020603050405020304" pitchFamily="18" charset="-34"/>
              </a:rPr>
              <a:t>6.2</a:t>
            </a:r>
            <a:r>
              <a:rPr lang="th-TH" b="1" dirty="0">
                <a:latin typeface="Angsana New" panose="02020603050405020304" pitchFamily="18" charset="-34"/>
                <a:cs typeface="Angsana New" panose="02020603050405020304" pitchFamily="18" charset="-34"/>
              </a:rPr>
              <a:t> </a:t>
            </a:r>
            <a:r>
              <a:rPr lang="en-US" b="1" dirty="0">
                <a:latin typeface="Angsana New" panose="02020603050405020304" pitchFamily="18" charset="-34"/>
                <a:cs typeface="Angsana New" panose="02020603050405020304" pitchFamily="18" charset="-34"/>
              </a:rPr>
              <a:t>Data collection process using interview form</a:t>
            </a:r>
            <a:endParaRPr lang="th-TH" b="1" dirty="0">
              <a:latin typeface="Angsana New" panose="02020603050405020304" pitchFamily="18" charset="-34"/>
              <a:cs typeface="Angsana New" panose="02020603050405020304" pitchFamily="18" charset="-34"/>
            </a:endParaRPr>
          </a:p>
          <a:p>
            <a:pPr marL="0" indent="0" defTabSz="803275">
              <a:buNone/>
            </a:pPr>
            <a:r>
              <a:rPr lang="en-US" dirty="0">
                <a:latin typeface="Angsana New" panose="02020603050405020304" pitchFamily="18" charset="-34"/>
                <a:cs typeface="Angsana New" panose="02020603050405020304" pitchFamily="18" charset="-34"/>
              </a:rPr>
              <a:t>	Interview data collection has the following procedures similar to questionnaire data collection.</a:t>
            </a:r>
          </a:p>
          <a:p>
            <a:pPr marL="0" indent="741363">
              <a:buNone/>
            </a:pPr>
            <a:r>
              <a:rPr lang="en-US" dirty="0">
                <a:latin typeface="Angsana New" panose="02020603050405020304" pitchFamily="18" charset="-34"/>
                <a:cs typeface="Angsana New" panose="02020603050405020304" pitchFamily="18" charset="-34"/>
              </a:rPr>
              <a:t>1. Interview preparation process The interviewer will need to make arrangements for the following:</a:t>
            </a:r>
          </a:p>
          <a:p>
            <a:pPr marL="0" indent="974725">
              <a:buNone/>
            </a:pPr>
            <a:r>
              <a:rPr lang="en-US" dirty="0">
                <a:latin typeface="Angsana New" panose="02020603050405020304" pitchFamily="18" charset="-34"/>
                <a:cs typeface="Angsana New" panose="02020603050405020304" pitchFamily="18" charset="-34"/>
              </a:rPr>
              <a:t>1) Make an appointment with the interviewee as well as study general information about the interviewees and location to collect data.</a:t>
            </a:r>
          </a:p>
          <a:p>
            <a:pPr marL="0" indent="974725">
              <a:buNone/>
            </a:pPr>
            <a:r>
              <a:rPr lang="en-US" dirty="0">
                <a:latin typeface="Angsana New" panose="02020603050405020304" pitchFamily="18" charset="-34"/>
                <a:cs typeface="Angsana New" panose="02020603050405020304" pitchFamily="18" charset="-34"/>
              </a:rPr>
              <a:t>2) Write a letter asking for cooperation in requesting an interview by specifying the date, time and place of the interview in the written letter.</a:t>
            </a:r>
          </a:p>
          <a:p>
            <a:pPr marL="0" indent="974725">
              <a:buNone/>
            </a:pPr>
            <a:r>
              <a:rPr lang="en-US" dirty="0">
                <a:latin typeface="Angsana New" panose="02020603050405020304" pitchFamily="18" charset="-34"/>
                <a:cs typeface="Angsana New" panose="02020603050405020304" pitchFamily="18" charset="-34"/>
              </a:rPr>
              <a:t>3) Prepare the materials needed for the interview, such as pencils, pens, and notebooks, etc.</a:t>
            </a:r>
          </a:p>
          <a:p>
            <a:pPr marL="0" indent="741363">
              <a:buNone/>
            </a:pPr>
            <a:r>
              <a:rPr lang="en-US" dirty="0">
                <a:latin typeface="Angsana New" panose="02020603050405020304" pitchFamily="18" charset="-34"/>
                <a:cs typeface="Angsana New" panose="02020603050405020304" pitchFamily="18" charset="-34"/>
              </a:rPr>
              <a:t>2. Procedures for delivering information to interviewers, the researcher must submit a semi-structured interview form for the interviewee to study the data and prepare before the interview. This will allow the researcher to receive the answer that meets their needs the most.</a:t>
            </a:r>
          </a:p>
          <a:p>
            <a:pPr marL="0" indent="741363">
              <a:buNone/>
            </a:pPr>
            <a:r>
              <a:rPr lang="en-US" dirty="0">
                <a:latin typeface="Angsana New" panose="02020603050405020304" pitchFamily="18" charset="-34"/>
                <a:cs typeface="Angsana New" panose="02020603050405020304" pitchFamily="18" charset="-34"/>
              </a:rPr>
              <a:t>3. Interview process There are steps to perform as follows:</a:t>
            </a:r>
          </a:p>
          <a:p>
            <a:pPr marL="0" indent="974725">
              <a:buNone/>
            </a:pPr>
            <a:r>
              <a:rPr lang="en-US" dirty="0">
                <a:latin typeface="Angsana New" panose="02020603050405020304" pitchFamily="18" charset="-34"/>
                <a:cs typeface="Angsana New" panose="02020603050405020304" pitchFamily="18" charset="-34"/>
              </a:rPr>
              <a:t>1) Clarify the objectives of the subject to be studied and how important to encourage the interviewee to appreciate and benefits of research which will enable the researcher to access the factual information.</a:t>
            </a:r>
          </a:p>
          <a:p>
            <a:pPr marL="0" indent="974725">
              <a:buNone/>
            </a:pPr>
            <a:r>
              <a:rPr lang="en-US" dirty="0">
                <a:latin typeface="Angsana New" panose="02020603050405020304" pitchFamily="18" charset="-34"/>
                <a:cs typeface="Angsana New" panose="02020603050405020304" pitchFamily="18" charset="-34"/>
              </a:rPr>
              <a:t>2) conduct an interview Try to encourage the interviewee to talk rather than listen. Give yourself freedom of speech and don't use guiding questions but must try to persuade the interviewee to answer the issues that the researcher wants.</a:t>
            </a:r>
            <a:endParaRPr lang="th-TH" dirty="0">
              <a:latin typeface="Angsana New" panose="02020603050405020304" pitchFamily="18" charset="-34"/>
              <a:cs typeface="Angsana New" panose="02020603050405020304" pitchFamily="18" charset="-34"/>
            </a:endParaRPr>
          </a:p>
          <a:p>
            <a:pPr marL="0" indent="914400">
              <a:buNone/>
            </a:pPr>
            <a:endParaRPr lang="th-TH"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AC0467D4-C75C-4191-B5C0-BC7C2D24AD24}"/>
              </a:ext>
            </a:extLst>
          </p:cNvPr>
          <p:cNvSpPr>
            <a:spLocks noGrp="1"/>
          </p:cNvSpPr>
          <p:nvPr>
            <p:ph type="sldNum" sz="quarter" idx="12"/>
          </p:nvPr>
        </p:nvSpPr>
        <p:spPr/>
        <p:txBody>
          <a:bodyPr/>
          <a:lstStyle/>
          <a:p>
            <a:fld id="{A0340E22-A0ED-4D02-B787-FB05B1CCBCE7}" type="slidenum">
              <a:rPr lang="th-TH" smtClean="0"/>
              <a:t>102</a:t>
            </a:fld>
            <a:endParaRPr lang="th-TH"/>
          </a:p>
        </p:txBody>
      </p:sp>
    </p:spTree>
    <p:extLst>
      <p:ext uri="{BB962C8B-B14F-4D97-AF65-F5344CB8AC3E}">
        <p14:creationId xmlns:p14="http://schemas.microsoft.com/office/powerpoint/2010/main" val="320182545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1123043"/>
            <a:ext cx="10515600" cy="4372882"/>
          </a:xfrm>
        </p:spPr>
        <p:txBody>
          <a:bodyPr/>
          <a:lstStyle/>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4. Steps to record interview results There are the following practices:</a:t>
            </a:r>
          </a:p>
          <a:p>
            <a:pPr marL="0" indent="1147763">
              <a:buNone/>
            </a:pPr>
            <a:r>
              <a:rPr lang="en-US" dirty="0">
                <a:latin typeface="Angsana New" panose="02020603050405020304" pitchFamily="18" charset="-34"/>
                <a:cs typeface="Angsana New" panose="02020603050405020304" pitchFamily="18" charset="-34"/>
              </a:rPr>
              <a:t>1) Results should be recorded immediately during the interview or after the interview is over should not be left for a long time will make the interviewer forgetful. and get inaccurate information.</a:t>
            </a:r>
          </a:p>
          <a:p>
            <a:pPr marL="0" indent="1147763">
              <a:buNone/>
            </a:pPr>
            <a:r>
              <a:rPr lang="en-US" dirty="0">
                <a:latin typeface="Angsana New" panose="02020603050405020304" pitchFamily="18" charset="-34"/>
                <a:cs typeface="Angsana New" panose="02020603050405020304" pitchFamily="18" charset="-34"/>
              </a:rPr>
              <a:t>2) It should be recorded truthfully, without bias or adding personal opinions to the interview results.</a:t>
            </a:r>
            <a:endParaRPr lang="th-TH" dirty="0">
              <a:latin typeface="Angsana New" panose="02020603050405020304" pitchFamily="18" charset="-34"/>
              <a:cs typeface="Angsana New" panose="02020603050405020304" pitchFamily="18" charset="-34"/>
            </a:endParaRPr>
          </a:p>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5. Procedure at the end of the interview. The interviewer should do the following:</a:t>
            </a:r>
          </a:p>
          <a:p>
            <a:pPr marL="0" indent="1147763">
              <a:buNone/>
            </a:pPr>
            <a:r>
              <a:rPr lang="en-US" dirty="0">
                <a:latin typeface="Angsana New" panose="02020603050405020304" pitchFamily="18" charset="-34"/>
                <a:cs typeface="Angsana New" panose="02020603050405020304" pitchFamily="18" charset="-34"/>
              </a:rPr>
              <a:t>1) Review the accuracy and credibility of the information received.</a:t>
            </a:r>
          </a:p>
          <a:p>
            <a:pPr marL="0" indent="1147763">
              <a:buNone/>
            </a:pPr>
            <a:r>
              <a:rPr lang="en-US" dirty="0">
                <a:latin typeface="Angsana New" panose="02020603050405020304" pitchFamily="18" charset="-34"/>
                <a:cs typeface="Angsana New" panose="02020603050405020304" pitchFamily="18" charset="-34"/>
              </a:rPr>
              <a:t>2) Thank the interviewee for their cooperation and useful information.</a:t>
            </a:r>
            <a:endParaRPr lang="th-TH"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DA61ED85-52D4-4173-8386-96C5153FCC56}"/>
              </a:ext>
            </a:extLst>
          </p:cNvPr>
          <p:cNvSpPr>
            <a:spLocks noGrp="1"/>
          </p:cNvSpPr>
          <p:nvPr>
            <p:ph type="sldNum" sz="quarter" idx="12"/>
          </p:nvPr>
        </p:nvSpPr>
        <p:spPr/>
        <p:txBody>
          <a:bodyPr/>
          <a:lstStyle/>
          <a:p>
            <a:fld id="{A0340E22-A0ED-4D02-B787-FB05B1CCBCE7}" type="slidenum">
              <a:rPr lang="th-TH" smtClean="0"/>
              <a:t>103</a:t>
            </a:fld>
            <a:endParaRPr lang="th-TH"/>
          </a:p>
        </p:txBody>
      </p:sp>
    </p:spTree>
    <p:extLst>
      <p:ext uri="{BB962C8B-B14F-4D97-AF65-F5344CB8AC3E}">
        <p14:creationId xmlns:p14="http://schemas.microsoft.com/office/powerpoint/2010/main" val="212697640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623547"/>
            <a:ext cx="10515600" cy="5610906"/>
          </a:xfrm>
        </p:spPr>
        <p:txBody>
          <a:bodyPr/>
          <a:lstStyle/>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 2. Observation steps are as follows:</a:t>
            </a:r>
          </a:p>
          <a:p>
            <a:pPr marL="0" indent="1260475">
              <a:buNone/>
            </a:pPr>
            <a:r>
              <a:rPr lang="en-US" dirty="0">
                <a:latin typeface="Angsana New" panose="02020603050405020304" pitchFamily="18" charset="-34"/>
                <a:cs typeface="Angsana New" panose="02020603050405020304" pitchFamily="18" charset="-34"/>
              </a:rPr>
              <a:t>1) Start by introducing the researcher or observer. After that, their roles are clearly defined. Along with getting to know the main person of the sample who wants to observe (The observer may identify who he or she is. or not showing himself depending on the research situation and context).</a:t>
            </a:r>
          </a:p>
          <a:p>
            <a:pPr marL="0" indent="1260475">
              <a:buNone/>
            </a:pPr>
            <a:r>
              <a:rPr lang="en-US" dirty="0">
                <a:latin typeface="Angsana New" panose="02020603050405020304" pitchFamily="18" charset="-34"/>
                <a:cs typeface="Angsana New" panose="02020603050405020304" pitchFamily="18" charset="-34"/>
              </a:rPr>
              <a:t>2) Building good relationships and cooperation with the samples who want to collect data.</a:t>
            </a:r>
          </a:p>
          <a:p>
            <a:pPr marL="0" indent="1260475">
              <a:buNone/>
            </a:pPr>
            <a:r>
              <a:rPr lang="en-US" dirty="0">
                <a:latin typeface="Angsana New" panose="02020603050405020304" pitchFamily="18" charset="-34"/>
                <a:cs typeface="Angsana New" panose="02020603050405020304" pitchFamily="18" charset="-34"/>
              </a:rPr>
              <a:t>3) Observe to collect information by watching the phenomenon or behavior of the person that is occurring according to the issues or the frame of observation that has been defined.</a:t>
            </a:r>
            <a:endParaRPr lang="th-TH" b="1" dirty="0">
              <a:latin typeface="Angsana New" panose="02020603050405020304" pitchFamily="18" charset="-34"/>
              <a:cs typeface="Angsana New" panose="02020603050405020304" pitchFamily="18" charset="-34"/>
            </a:endParaRPr>
          </a:p>
          <a:p>
            <a:pPr marL="0" indent="0">
              <a:buNone/>
            </a:pPr>
            <a:r>
              <a:rPr lang="en-US" dirty="0">
                <a:latin typeface="Angsana New" panose="02020603050405020304" pitchFamily="18" charset="-34"/>
                <a:cs typeface="Angsana New" panose="02020603050405020304" pitchFamily="18" charset="-34"/>
              </a:rPr>
              <a:t>	 3. Recording process data obtained from observations. Notes should be made in the form of a narrative with as much detail as possible.</a:t>
            </a:r>
          </a:p>
          <a:p>
            <a:pPr marL="0" indent="974725">
              <a:buNone/>
            </a:pPr>
            <a:r>
              <a:rPr lang="en-US" dirty="0">
                <a:latin typeface="Angsana New" panose="02020603050405020304" pitchFamily="18" charset="-34"/>
                <a:cs typeface="Angsana New" panose="02020603050405020304" pitchFamily="18" charset="-34"/>
              </a:rPr>
              <a:t>4. Completion of observation; The researcher expressed his gratitude to the sample group for their cooperation. and exhibit behaviors that are beneficial to research.</a:t>
            </a:r>
            <a:endParaRPr lang="th-TH"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35B02E9F-04E9-4517-98B6-84EB207D5474}"/>
              </a:ext>
            </a:extLst>
          </p:cNvPr>
          <p:cNvSpPr>
            <a:spLocks noGrp="1"/>
          </p:cNvSpPr>
          <p:nvPr>
            <p:ph type="sldNum" sz="quarter" idx="12"/>
          </p:nvPr>
        </p:nvSpPr>
        <p:spPr/>
        <p:txBody>
          <a:bodyPr/>
          <a:lstStyle/>
          <a:p>
            <a:fld id="{A0340E22-A0ED-4D02-B787-FB05B1CCBCE7}" type="slidenum">
              <a:rPr lang="th-TH" smtClean="0"/>
              <a:t>104</a:t>
            </a:fld>
            <a:endParaRPr lang="th-TH"/>
          </a:p>
        </p:txBody>
      </p:sp>
    </p:spTree>
    <p:extLst>
      <p:ext uri="{BB962C8B-B14F-4D97-AF65-F5344CB8AC3E}">
        <p14:creationId xmlns:p14="http://schemas.microsoft.com/office/powerpoint/2010/main" val="376904996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a:extLst>
              <a:ext uri="{FF2B5EF4-FFF2-40B4-BE49-F238E27FC236}">
                <a16:creationId xmlns:a16="http://schemas.microsoft.com/office/drawing/2014/main" id="{F2150048-5AFD-45D5-BFCE-8B71C8C047D1}"/>
              </a:ext>
            </a:extLst>
          </p:cNvPr>
          <p:cNvSpPr>
            <a:spLocks noGrp="1"/>
          </p:cNvSpPr>
          <p:nvPr>
            <p:ph type="ctrTitle"/>
          </p:nvPr>
        </p:nvSpPr>
        <p:spPr>
          <a:xfrm>
            <a:off x="1416975" y="1300162"/>
            <a:ext cx="9144000" cy="2128838"/>
          </a:xfrm>
        </p:spPr>
        <p:txBody>
          <a:bodyPr>
            <a:normAutofit/>
          </a:bodyPr>
          <a:lstStyle/>
          <a:p>
            <a:br>
              <a:rPr lang="th-TH" sz="4000" b="1" dirty="0">
                <a:latin typeface="Angsana New" panose="02020603050405020304" pitchFamily="18" charset="-34"/>
                <a:cs typeface="Angsana New" panose="02020603050405020304" pitchFamily="18" charset="-34"/>
              </a:rPr>
            </a:br>
            <a:r>
              <a:rPr lang="en-US" sz="4000" b="1" dirty="0">
                <a:solidFill>
                  <a:srgbClr val="FF0000"/>
                </a:solidFill>
                <a:latin typeface="Angsana New" panose="02020603050405020304" pitchFamily="18" charset="-34"/>
                <a:cs typeface="Angsana New" panose="02020603050405020304" pitchFamily="18" charset="-34"/>
              </a:rPr>
              <a:t>Data Analysis</a:t>
            </a:r>
          </a:p>
        </p:txBody>
      </p:sp>
      <p:sp>
        <p:nvSpPr>
          <p:cNvPr id="2" name="ตัวแทนหมายเลขสไลด์ 1">
            <a:extLst>
              <a:ext uri="{FF2B5EF4-FFF2-40B4-BE49-F238E27FC236}">
                <a16:creationId xmlns:a16="http://schemas.microsoft.com/office/drawing/2014/main" id="{ADCC196B-8D67-494E-AFA0-FFD79E922F2A}"/>
              </a:ext>
            </a:extLst>
          </p:cNvPr>
          <p:cNvSpPr>
            <a:spLocks noGrp="1"/>
          </p:cNvSpPr>
          <p:nvPr>
            <p:ph type="sldNum" sz="quarter" idx="12"/>
          </p:nvPr>
        </p:nvSpPr>
        <p:spPr/>
        <p:txBody>
          <a:bodyPr/>
          <a:lstStyle/>
          <a:p>
            <a:fld id="{1EAF28F5-24D7-466C-B5FE-FBB3D897FE90}" type="slidenum">
              <a:rPr lang="en-US" smtClean="0"/>
              <a:t>105</a:t>
            </a:fld>
            <a:endParaRPr lang="en-US"/>
          </a:p>
        </p:txBody>
      </p:sp>
    </p:spTree>
    <p:extLst>
      <p:ext uri="{BB962C8B-B14F-4D97-AF65-F5344CB8AC3E}">
        <p14:creationId xmlns:p14="http://schemas.microsoft.com/office/powerpoint/2010/main" val="7971808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D5C5800-744D-42B4-AF21-AAECB0FFDE48}"/>
              </a:ext>
            </a:extLst>
          </p:cNvPr>
          <p:cNvSpPr>
            <a:spLocks noGrp="1"/>
          </p:cNvSpPr>
          <p:nvPr>
            <p:ph type="title"/>
          </p:nvPr>
        </p:nvSpPr>
        <p:spPr>
          <a:xfrm>
            <a:off x="838200" y="365125"/>
            <a:ext cx="10515600" cy="892175"/>
          </a:xfrm>
        </p:spPr>
        <p:txBody>
          <a:bodyPr>
            <a:normAutofit fontScale="90000"/>
          </a:bodyPr>
          <a:lstStyle/>
          <a:p>
            <a:pPr algn="ctr"/>
            <a:r>
              <a:rPr lang="en-US" sz="3200" b="1" dirty="0">
                <a:solidFill>
                  <a:srgbClr val="FF0000"/>
                </a:solidFill>
                <a:latin typeface="Angsana New" panose="02020603050405020304" pitchFamily="18" charset="-34"/>
                <a:cs typeface="Angsana New" panose="02020603050405020304" pitchFamily="18" charset="-34"/>
              </a:rPr>
              <a:t>1</a:t>
            </a:r>
            <a:br>
              <a:rPr lang="th-TH" sz="3200" b="1" dirty="0">
                <a:solidFill>
                  <a:srgbClr val="FF0000"/>
                </a:solidFill>
                <a:latin typeface="Angsana New" panose="02020603050405020304" pitchFamily="18" charset="-34"/>
                <a:cs typeface="Angsana New" panose="02020603050405020304" pitchFamily="18" charset="-34"/>
              </a:rPr>
            </a:br>
            <a:r>
              <a:rPr lang="en-US" sz="3200" b="1" dirty="0">
                <a:solidFill>
                  <a:srgbClr val="FF0000"/>
                </a:solidFill>
                <a:latin typeface="Angsana New" panose="02020603050405020304" pitchFamily="18" charset="-34"/>
                <a:cs typeface="Angsana New" panose="02020603050405020304" pitchFamily="18" charset="-34"/>
              </a:rPr>
              <a:t>Definition of Data Analysis</a:t>
            </a:r>
          </a:p>
        </p:txBody>
      </p:sp>
      <p:sp>
        <p:nvSpPr>
          <p:cNvPr id="3" name="ตัวแทนเนื้อหา 2">
            <a:extLst>
              <a:ext uri="{FF2B5EF4-FFF2-40B4-BE49-F238E27FC236}">
                <a16:creationId xmlns:a16="http://schemas.microsoft.com/office/drawing/2014/main" id="{E74CD200-AF04-4537-9873-C2500992FBA5}"/>
              </a:ext>
            </a:extLst>
          </p:cNvPr>
          <p:cNvSpPr>
            <a:spLocks noGrp="1"/>
          </p:cNvSpPr>
          <p:nvPr>
            <p:ph idx="1"/>
          </p:nvPr>
        </p:nvSpPr>
        <p:spPr>
          <a:xfrm>
            <a:off x="838200" y="1416049"/>
            <a:ext cx="10515600" cy="5076825"/>
          </a:xfrm>
        </p:spPr>
        <p:txBody>
          <a:bodyPr>
            <a:normAutofit/>
          </a:bodyPr>
          <a:lstStyle/>
          <a:p>
            <a:r>
              <a:rPr lang="en-US" sz="2000" b="1" dirty="0">
                <a:latin typeface="Angsana New" panose="02020603050405020304" pitchFamily="18" charset="-34"/>
                <a:cs typeface="Angsana New" panose="02020603050405020304" pitchFamily="18" charset="-34"/>
              </a:rPr>
              <a:t>Data </a:t>
            </a:r>
            <a:r>
              <a:rPr lang="en-US" sz="2000" dirty="0">
                <a:latin typeface="Angsana New" panose="02020603050405020304" pitchFamily="18" charset="-34"/>
                <a:cs typeface="Angsana New" panose="02020603050405020304" pitchFamily="18" charset="-34"/>
              </a:rPr>
              <a:t>means facts about people, animals, things, places, or events obtained from observation, telling, questioning, measuring, counting, weighing, measuring and taking notes as evidence or reports.</a:t>
            </a:r>
          </a:p>
          <a:p>
            <a:r>
              <a:rPr lang="en-US" sz="2000" b="1" dirty="0">
                <a:latin typeface="Angsana New" panose="02020603050405020304" pitchFamily="18" charset="-34"/>
                <a:cs typeface="Angsana New" panose="02020603050405020304" pitchFamily="18" charset="-34"/>
              </a:rPr>
              <a:t>Research Data</a:t>
            </a:r>
            <a:r>
              <a:rPr lang="en-US" sz="2000" dirty="0">
                <a:latin typeface="Angsana New" panose="02020603050405020304" pitchFamily="18" charset="-34"/>
                <a:cs typeface="Angsana New" panose="02020603050405020304" pitchFamily="18" charset="-34"/>
              </a:rPr>
              <a:t> means data of variables in the research conceptual framework. that the researcher collected to be analyzed to find answers to research questions (</a:t>
            </a:r>
            <a:r>
              <a:rPr lang="en-US" sz="2000" dirty="0" err="1">
                <a:latin typeface="Angsana New" panose="02020603050405020304" pitchFamily="18" charset="-34"/>
                <a:cs typeface="Angsana New" panose="02020603050405020304" pitchFamily="18" charset="-34"/>
              </a:rPr>
              <a:t>Supamas</a:t>
            </a:r>
            <a:r>
              <a:rPr lang="en-US" sz="2000" dirty="0">
                <a:latin typeface="Angsana New" panose="02020603050405020304" pitchFamily="18" charset="-34"/>
                <a:cs typeface="Angsana New" panose="02020603050405020304" pitchFamily="18" charset="-34"/>
              </a:rPr>
              <a:t> </a:t>
            </a:r>
            <a:r>
              <a:rPr lang="en-US" sz="2000" dirty="0" err="1">
                <a:latin typeface="Angsana New" panose="02020603050405020304" pitchFamily="18" charset="-34"/>
                <a:cs typeface="Angsana New" panose="02020603050405020304" pitchFamily="18" charset="-34"/>
              </a:rPr>
              <a:t>Angsuchot</a:t>
            </a:r>
            <a:r>
              <a:rPr lang="en-US" sz="2000" dirty="0">
                <a:latin typeface="Angsana New" panose="02020603050405020304" pitchFamily="18" charset="-34"/>
                <a:cs typeface="Angsana New" panose="02020603050405020304" pitchFamily="18" charset="-34"/>
              </a:rPr>
              <a:t> &amp; </a:t>
            </a:r>
            <a:r>
              <a:rPr lang="en-US" sz="2000" dirty="0" err="1">
                <a:latin typeface="Angsana New" panose="02020603050405020304" pitchFamily="18" charset="-34"/>
                <a:cs typeface="Angsana New" panose="02020603050405020304" pitchFamily="18" charset="-34"/>
              </a:rPr>
              <a:t>Chuchart</a:t>
            </a:r>
            <a:r>
              <a:rPr lang="en-US" sz="2000" dirty="0">
                <a:latin typeface="Angsana New" panose="02020603050405020304" pitchFamily="18" charset="-34"/>
                <a:cs typeface="Angsana New" panose="02020603050405020304" pitchFamily="18" charset="-34"/>
              </a:rPr>
              <a:t> </a:t>
            </a:r>
            <a:r>
              <a:rPr lang="en-US" sz="2000" dirty="0" err="1">
                <a:latin typeface="Angsana New" panose="02020603050405020304" pitchFamily="18" charset="-34"/>
                <a:cs typeface="Angsana New" panose="02020603050405020304" pitchFamily="18" charset="-34"/>
              </a:rPr>
              <a:t>Puangsomchit</a:t>
            </a:r>
            <a:r>
              <a:rPr lang="en-US" sz="2000" dirty="0">
                <a:latin typeface="Angsana New" panose="02020603050405020304" pitchFamily="18" charset="-34"/>
                <a:cs typeface="Angsana New" panose="02020603050405020304" pitchFamily="18" charset="-34"/>
              </a:rPr>
              <a:t>, 2014).</a:t>
            </a:r>
            <a:r>
              <a:rPr lang="th-TH" sz="2000" dirty="0">
                <a:latin typeface="Angsana New" panose="02020603050405020304" pitchFamily="18" charset="-34"/>
                <a:cs typeface="Angsana New" panose="02020603050405020304" pitchFamily="18" charset="-34"/>
              </a:rPr>
              <a:t> </a:t>
            </a:r>
          </a:p>
          <a:p>
            <a:r>
              <a:rPr lang="en-US" sz="2000" b="1" dirty="0">
                <a:latin typeface="Angsana New" panose="02020603050405020304" pitchFamily="18" charset="-34"/>
                <a:cs typeface="Angsana New" panose="02020603050405020304" pitchFamily="18" charset="-34"/>
              </a:rPr>
              <a:t>Data Analysis </a:t>
            </a:r>
            <a:r>
              <a:rPr lang="en-US" sz="2000" dirty="0">
                <a:latin typeface="Angsana New" panose="02020603050405020304" pitchFamily="18" charset="-34"/>
                <a:cs typeface="Angsana New" panose="02020603050405020304" pitchFamily="18" charset="-34"/>
              </a:rPr>
              <a:t>means classification. (Categorizing), ordering (Ordering), manipulating (Manipulating) and summarizing. (Summarizing) of the data obtained from the research. To bring these data to analyze, synthesize, filter to find facts. and possibilities of answers to research questions. Therefore, the objective of data analysis is to reduce the amount of data (Data Reduction) to arrive at testable conclusions. interpretable and the substance that shows the relationship between the variables Phenomena that researchers want to study. </a:t>
            </a: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Kerlinger and Lee, 2000: 192)</a:t>
            </a:r>
          </a:p>
          <a:p>
            <a:r>
              <a:rPr lang="en-US" sz="2000" b="1" dirty="0">
                <a:latin typeface="Angsana New" panose="02020603050405020304" pitchFamily="18" charset="-34"/>
                <a:cs typeface="Angsana New" panose="02020603050405020304" pitchFamily="18" charset="-34"/>
              </a:rPr>
              <a:t>Concluded that </a:t>
            </a:r>
            <a:r>
              <a:rPr lang="en-US" sz="2000" dirty="0">
                <a:latin typeface="Angsana New" panose="02020603050405020304" pitchFamily="18" charset="-34"/>
                <a:cs typeface="Angsana New" panose="02020603050405020304" pitchFamily="18" charset="-34"/>
              </a:rPr>
              <a:t>data analysis is data management in a form that is suitable for the type of data, including quantitative data. and information about the variables to be studied To bring into the interpretation process, including data analysis with statistics, calculations and coding to obtain results according to the objectives of the research.</a:t>
            </a:r>
            <a:endParaRPr lang="th-TH" sz="2000" dirty="0">
              <a:latin typeface="Angsana New" panose="02020603050405020304" pitchFamily="18" charset="-34"/>
              <a:cs typeface="Angsana New" panose="02020603050405020304" pitchFamily="18" charset="-34"/>
            </a:endParaRPr>
          </a:p>
          <a:p>
            <a:r>
              <a:rPr lang="en-US" sz="2000" dirty="0">
                <a:latin typeface="Angsana New" panose="02020603050405020304" pitchFamily="18" charset="-34"/>
                <a:cs typeface="Angsana New" panose="02020603050405020304" pitchFamily="18" charset="-34"/>
              </a:rPr>
              <a:t>That reason; Data analysis is an important step of the research process. that must be performed after the researchers collect the data, consisting of quantitative data analysis and qualitative data analysis The results from the data analysis are interpreted and inferred from the analysis results from the sample. Refers to the entire population. To bring the results to answer the research questions. Before proceeding with data analysis, students should understand the meaning of the data. Types of data used in research type of statistics and the selection of statistics to suit the data.</a:t>
            </a:r>
          </a:p>
        </p:txBody>
      </p:sp>
      <p:sp>
        <p:nvSpPr>
          <p:cNvPr id="4" name="ตัวแทนหมายเลขสไลด์ 3">
            <a:extLst>
              <a:ext uri="{FF2B5EF4-FFF2-40B4-BE49-F238E27FC236}">
                <a16:creationId xmlns:a16="http://schemas.microsoft.com/office/drawing/2014/main" id="{364514D3-ED2B-42C4-AD12-C38134ACD2BB}"/>
              </a:ext>
            </a:extLst>
          </p:cNvPr>
          <p:cNvSpPr>
            <a:spLocks noGrp="1"/>
          </p:cNvSpPr>
          <p:nvPr>
            <p:ph type="sldNum" sz="quarter" idx="12"/>
          </p:nvPr>
        </p:nvSpPr>
        <p:spPr/>
        <p:txBody>
          <a:bodyPr/>
          <a:lstStyle/>
          <a:p>
            <a:fld id="{0C138CA7-F28F-4E14-B8CE-E0A9C4DDBB4C}" type="slidenum">
              <a:rPr lang="en-US" smtClean="0"/>
              <a:t>106</a:t>
            </a:fld>
            <a:endParaRPr lang="en-US"/>
          </a:p>
        </p:txBody>
      </p:sp>
    </p:spTree>
    <p:extLst>
      <p:ext uri="{BB962C8B-B14F-4D97-AF65-F5344CB8AC3E}">
        <p14:creationId xmlns:p14="http://schemas.microsoft.com/office/powerpoint/2010/main" val="390067942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5985A58D-60DA-40A6-9CEF-8CB7612A41D5}"/>
              </a:ext>
            </a:extLst>
          </p:cNvPr>
          <p:cNvSpPr>
            <a:spLocks noGrp="1"/>
          </p:cNvSpPr>
          <p:nvPr>
            <p:ph type="title"/>
          </p:nvPr>
        </p:nvSpPr>
        <p:spPr>
          <a:xfrm>
            <a:off x="838200" y="159385"/>
            <a:ext cx="10515600" cy="1025525"/>
          </a:xfrm>
        </p:spPr>
        <p:txBody>
          <a:bodyPr>
            <a:normAutofit/>
          </a:bodyPr>
          <a:lstStyle/>
          <a:p>
            <a:pPr algn="ctr"/>
            <a:r>
              <a:rPr lang="en-US" sz="3200" b="1" dirty="0">
                <a:solidFill>
                  <a:srgbClr val="FF0000"/>
                </a:solidFill>
                <a:latin typeface="Angsana New" panose="02020603050405020304" pitchFamily="18" charset="-34"/>
                <a:cs typeface="Angsana New" panose="02020603050405020304" pitchFamily="18" charset="-34"/>
              </a:rPr>
              <a:t>2</a:t>
            </a:r>
            <a:br>
              <a:rPr lang="th-TH" sz="3200" b="1" dirty="0">
                <a:solidFill>
                  <a:srgbClr val="FF0000"/>
                </a:solidFill>
                <a:latin typeface="Angsana New" panose="02020603050405020304" pitchFamily="18" charset="-34"/>
                <a:cs typeface="Angsana New" panose="02020603050405020304" pitchFamily="18" charset="-34"/>
              </a:rPr>
            </a:br>
            <a:r>
              <a:rPr lang="en-US" sz="3200" b="1" dirty="0">
                <a:solidFill>
                  <a:srgbClr val="FF0000"/>
                </a:solidFill>
                <a:latin typeface="Angsana New" panose="02020603050405020304" pitchFamily="18" charset="-34"/>
                <a:cs typeface="Angsana New" panose="02020603050405020304" pitchFamily="18" charset="-34"/>
              </a:rPr>
              <a:t>Type of Research Data</a:t>
            </a:r>
          </a:p>
        </p:txBody>
      </p:sp>
      <p:sp>
        <p:nvSpPr>
          <p:cNvPr id="3" name="ตัวแทนเนื้อหา 2">
            <a:extLst>
              <a:ext uri="{FF2B5EF4-FFF2-40B4-BE49-F238E27FC236}">
                <a16:creationId xmlns:a16="http://schemas.microsoft.com/office/drawing/2014/main" id="{6BB178AF-94E2-4148-AEB6-00DEB69705C2}"/>
              </a:ext>
            </a:extLst>
          </p:cNvPr>
          <p:cNvSpPr>
            <a:spLocks noGrp="1"/>
          </p:cNvSpPr>
          <p:nvPr>
            <p:ph idx="1"/>
          </p:nvPr>
        </p:nvSpPr>
        <p:spPr>
          <a:xfrm>
            <a:off x="604520" y="1305560"/>
            <a:ext cx="10749280" cy="4898390"/>
          </a:xfrm>
        </p:spPr>
        <p:txBody>
          <a:bodyPr>
            <a:normAutofit lnSpcReduction="10000"/>
          </a:bodyPr>
          <a:lstStyle/>
          <a:p>
            <a:pPr marL="0" indent="0">
              <a:buNone/>
            </a:pPr>
            <a:r>
              <a:rPr lang="en-US" sz="2400" dirty="0">
                <a:latin typeface="Angsana New" panose="02020603050405020304" pitchFamily="18" charset="-34"/>
                <a:cs typeface="Angsana New" panose="02020603050405020304" pitchFamily="18" charset="-34"/>
              </a:rPr>
              <a:t>2.1 Classified by data properties</a:t>
            </a:r>
          </a:p>
          <a:p>
            <a:pPr indent="4763"/>
            <a:r>
              <a:rPr lang="en-US" sz="2400" b="1" dirty="0">
                <a:latin typeface="Angsana New" panose="02020603050405020304" pitchFamily="18" charset="-34"/>
                <a:cs typeface="Angsana New" panose="02020603050405020304" pitchFamily="18" charset="-34"/>
              </a:rPr>
              <a:t> Qualitative Data</a:t>
            </a:r>
            <a:r>
              <a:rPr lang="th-TH" sz="2400" b="1"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is the data that is measured in the form of characteristic types or the properties of the variables to be studied, such as the sex of students teacher qualifications Disciplines offered: Beauty of Dr. </a:t>
            </a:r>
            <a:r>
              <a:rPr lang="en-US" sz="2400" dirty="0" err="1">
                <a:latin typeface="Angsana New" panose="02020603050405020304" pitchFamily="18" charset="-34"/>
                <a:cs typeface="Angsana New" panose="02020603050405020304" pitchFamily="18" charset="-34"/>
              </a:rPr>
              <a:t>Wanida</a:t>
            </a:r>
            <a:r>
              <a:rPr lang="en-US" sz="2400" dirty="0">
                <a:latin typeface="Angsana New" panose="02020603050405020304" pitchFamily="18" charset="-34"/>
                <a:cs typeface="Angsana New" panose="02020603050405020304" pitchFamily="18" charset="-34"/>
              </a:rPr>
              <a:t> </a:t>
            </a:r>
            <a:r>
              <a:rPr lang="en-US" sz="2400" dirty="0" err="1">
                <a:latin typeface="Angsana New" panose="02020603050405020304" pitchFamily="18" charset="-34"/>
                <a:cs typeface="Angsana New" panose="02020603050405020304" pitchFamily="18" charset="-34"/>
              </a:rPr>
              <a:t>Wadeecharoen</a:t>
            </a:r>
            <a:r>
              <a:rPr lang="en-US" sz="2400" dirty="0">
                <a:latin typeface="Angsana New" panose="02020603050405020304" pitchFamily="18" charset="-34"/>
                <a:cs typeface="Angsana New" panose="02020603050405020304" pitchFamily="18" charset="-34"/>
              </a:rPr>
              <a:t> and Assoc. Prof. Dr. </a:t>
            </a:r>
            <a:r>
              <a:rPr lang="en-US" sz="2400" dirty="0" err="1">
                <a:latin typeface="Angsana New" panose="02020603050405020304" pitchFamily="18" charset="-34"/>
                <a:cs typeface="Angsana New" panose="02020603050405020304" pitchFamily="18" charset="-34"/>
              </a:rPr>
              <a:t>Sombat</a:t>
            </a:r>
            <a:r>
              <a:rPr lang="en-US" sz="2400" dirty="0">
                <a:latin typeface="Angsana New" panose="02020603050405020304" pitchFamily="18" charset="-34"/>
                <a:cs typeface="Angsana New" panose="02020603050405020304" pitchFamily="18" charset="-34"/>
              </a:rPr>
              <a:t> </a:t>
            </a:r>
            <a:r>
              <a:rPr lang="en-US" sz="2400" dirty="0" err="1">
                <a:latin typeface="Angsana New" panose="02020603050405020304" pitchFamily="18" charset="-34"/>
                <a:cs typeface="Angsana New" panose="02020603050405020304" pitchFamily="18" charset="-34"/>
              </a:rPr>
              <a:t>Teekasap</a:t>
            </a:r>
            <a:r>
              <a:rPr lang="en-US" sz="2400" dirty="0">
                <a:latin typeface="Angsana New" panose="02020603050405020304" pitchFamily="18" charset="-34"/>
                <a:cs typeface="Angsana New" panose="02020603050405020304" pitchFamily="18" charset="-34"/>
              </a:rPr>
              <a:t>.</a:t>
            </a:r>
            <a:endParaRPr lang="th-TH" sz="2400" dirty="0">
              <a:latin typeface="Angsana New" panose="02020603050405020304" pitchFamily="18" charset="-34"/>
              <a:cs typeface="Angsana New" panose="02020603050405020304" pitchFamily="18" charset="-34"/>
            </a:endParaRPr>
          </a:p>
          <a:p>
            <a:pPr indent="117475"/>
            <a:r>
              <a:rPr lang="en-US" sz="2400" b="1" dirty="0">
                <a:latin typeface="Angsana New" panose="02020603050405020304" pitchFamily="18" charset="-34"/>
                <a:cs typeface="Angsana New" panose="02020603050405020304" pitchFamily="18" charset="-34"/>
              </a:rPr>
              <a:t>Quantitative Data</a:t>
            </a:r>
            <a:r>
              <a:rPr lang="th-TH" sz="2400" b="1"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is the data that is measured in the form of numbers, units, sizes or weights, which can tell the amount of much less, such as age, income, cumulative average score. The number of students in the first semester, academic year 2021, the amount of water in the central basin area (million cubic meters).</a:t>
            </a:r>
            <a:endParaRPr lang="th-TH" sz="2400" dirty="0">
              <a:latin typeface="Angsana New" panose="02020603050405020304" pitchFamily="18" charset="-34"/>
              <a:cs typeface="Angsana New" panose="02020603050405020304" pitchFamily="18" charset="-34"/>
            </a:endParaRPr>
          </a:p>
          <a:p>
            <a:pPr marL="346075" indent="-112713"/>
            <a:r>
              <a:rPr lang="en-US" sz="2400" dirty="0">
                <a:latin typeface="Angsana New" panose="02020603050405020304" pitchFamily="18" charset="-34"/>
                <a:cs typeface="Angsana New" panose="02020603050405020304" pitchFamily="18" charset="-34"/>
              </a:rPr>
              <a:t>Quantitative data can be classified into 2 types as follows.</a:t>
            </a:r>
            <a:endParaRPr lang="th-TH" sz="2400" dirty="0">
              <a:latin typeface="Angsana New" panose="02020603050405020304" pitchFamily="18" charset="-34"/>
              <a:cs typeface="Angsana New" panose="02020603050405020304" pitchFamily="18" charset="-34"/>
            </a:endParaRPr>
          </a:p>
          <a:p>
            <a:pPr marL="166688" indent="401638">
              <a:buNone/>
            </a:pPr>
            <a:r>
              <a:rPr lang="en-US" sz="2400" b="1"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a:t>
            </a:r>
            <a:r>
              <a:rPr lang="en-US" sz="2400" b="1" dirty="0">
                <a:latin typeface="Angsana New" panose="02020603050405020304" pitchFamily="18" charset="-34"/>
                <a:cs typeface="Angsana New" panose="02020603050405020304" pitchFamily="18" charset="-34"/>
              </a:rPr>
              <a:t>Continuous Data means data in the form of numbers that have values in all specified ranges. and also have a meaning, for example: </a:t>
            </a:r>
            <a:r>
              <a:rPr lang="en-US" sz="2400" dirty="0">
                <a:latin typeface="Angsana New" panose="02020603050405020304" pitchFamily="18" charset="-34"/>
                <a:cs typeface="Angsana New" panose="02020603050405020304" pitchFamily="18" charset="-34"/>
              </a:rPr>
              <a:t>1) income 5,000-10,000 baht, 10,001-15,000 baht, 15,000-20,000 baht, 2) weight 45-50 kilograms,     51-60 kilograms, 3) scores &lt; 50 points, 51-60 points, 61-70 points and &gt; 70 points, 4) working experience less than 1 year, 1-5 years, 6-10 years and 10 years or more.</a:t>
            </a:r>
            <a:endParaRPr lang="th-TH" sz="2400" dirty="0">
              <a:latin typeface="Angsana New" panose="02020603050405020304" pitchFamily="18" charset="-34"/>
              <a:cs typeface="Angsana New" panose="02020603050405020304" pitchFamily="18" charset="-34"/>
            </a:endParaRPr>
          </a:p>
          <a:p>
            <a:pPr marL="166688" indent="401638">
              <a:buNone/>
            </a:pPr>
            <a:r>
              <a:rPr lang="en-US" sz="2400" b="1" dirty="0">
                <a:latin typeface="Angsana New" panose="02020603050405020304" pitchFamily="18" charset="-34"/>
                <a:cs typeface="Angsana New" panose="02020603050405020304" pitchFamily="18" charset="-34"/>
              </a:rPr>
              <a:t>2.</a:t>
            </a:r>
            <a:r>
              <a:rPr lang="th-TH" sz="2400" b="1" dirty="0">
                <a:latin typeface="Angsana New" panose="02020603050405020304" pitchFamily="18" charset="-34"/>
                <a:cs typeface="Angsana New" panose="02020603050405020304" pitchFamily="18" charset="-34"/>
              </a:rPr>
              <a:t> </a:t>
            </a:r>
            <a:r>
              <a:rPr lang="en-US" sz="2400" b="1" dirty="0">
                <a:latin typeface="Angsana New" panose="02020603050405020304" pitchFamily="18" charset="-34"/>
                <a:cs typeface="Angsana New" panose="02020603050405020304" pitchFamily="18" charset="-34"/>
              </a:rPr>
              <a:t>Discrete Data means </a:t>
            </a:r>
            <a:r>
              <a:rPr lang="en-US" sz="2400" dirty="0">
                <a:latin typeface="Angsana New" panose="02020603050405020304" pitchFamily="18" charset="-34"/>
                <a:cs typeface="Angsana New" panose="02020603050405020304" pitchFamily="18" charset="-34"/>
              </a:rPr>
              <a:t>data is a meaningful integer, such as the number of objects (car 1, 2, 3, 4, …..),</a:t>
            </a:r>
            <a:r>
              <a:rPr lang="en-US" sz="2400" b="1" dirty="0">
                <a:latin typeface="Angsana New" panose="02020603050405020304" pitchFamily="18" charset="-34"/>
                <a:cs typeface="Angsana New" panose="02020603050405020304" pitchFamily="18" charset="-34"/>
              </a:rPr>
              <a:t> the number of people </a:t>
            </a:r>
            <a:r>
              <a:rPr lang="en-US" sz="2400" dirty="0">
                <a:latin typeface="Angsana New" panose="02020603050405020304" pitchFamily="18" charset="-34"/>
                <a:cs typeface="Angsana New" panose="02020603050405020304" pitchFamily="18" charset="-34"/>
              </a:rPr>
              <a:t>(1st teacher) , 2, 3, ….).</a:t>
            </a:r>
            <a:endParaRPr lang="th-TH" sz="2400" dirty="0">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BA3E0C56-36DA-4070-86B7-95972CB57B27}"/>
              </a:ext>
            </a:extLst>
          </p:cNvPr>
          <p:cNvSpPr>
            <a:spLocks noGrp="1"/>
          </p:cNvSpPr>
          <p:nvPr>
            <p:ph type="sldNum" sz="quarter" idx="12"/>
          </p:nvPr>
        </p:nvSpPr>
        <p:spPr/>
        <p:txBody>
          <a:bodyPr/>
          <a:lstStyle/>
          <a:p>
            <a:fld id="{0C138CA7-F28F-4E14-B8CE-E0A9C4DDBB4C}" type="slidenum">
              <a:rPr lang="en-US" smtClean="0"/>
              <a:t>107</a:t>
            </a:fld>
            <a:endParaRPr lang="en-US"/>
          </a:p>
        </p:txBody>
      </p:sp>
    </p:spTree>
    <p:extLst>
      <p:ext uri="{BB962C8B-B14F-4D97-AF65-F5344CB8AC3E}">
        <p14:creationId xmlns:p14="http://schemas.microsoft.com/office/powerpoint/2010/main" val="408445094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6063CB18-2598-4F68-A058-50EDCBD6115C}"/>
              </a:ext>
            </a:extLst>
          </p:cNvPr>
          <p:cNvSpPr>
            <a:spLocks noGrp="1"/>
          </p:cNvSpPr>
          <p:nvPr>
            <p:ph idx="1"/>
          </p:nvPr>
        </p:nvSpPr>
        <p:spPr>
          <a:xfrm>
            <a:off x="838200" y="721360"/>
            <a:ext cx="10515600" cy="4993487"/>
          </a:xfrm>
        </p:spPr>
        <p:txBody>
          <a:bodyPr>
            <a:normAutofit/>
          </a:bodyPr>
          <a:lstStyle/>
          <a:p>
            <a:pPr marL="0" indent="0">
              <a:buNone/>
            </a:pPr>
            <a:r>
              <a:rPr lang="en-US" sz="2800" dirty="0">
                <a:latin typeface="Angsana New" panose="02020603050405020304" pitchFamily="18" charset="-34"/>
                <a:cs typeface="Angsana New" panose="02020603050405020304" pitchFamily="18" charset="-34"/>
              </a:rPr>
              <a:t>2.2</a:t>
            </a:r>
            <a:r>
              <a:rPr lang="th-TH" sz="2800" dirty="0">
                <a:latin typeface="Angsana New" panose="02020603050405020304" pitchFamily="18" charset="-34"/>
                <a:cs typeface="Angsana New" panose="02020603050405020304" pitchFamily="18" charset="-34"/>
              </a:rPr>
              <a:t> </a:t>
            </a:r>
            <a:r>
              <a:rPr lang="en-US" sz="2800" dirty="0">
                <a:latin typeface="Angsana New" panose="02020603050405020304" pitchFamily="18" charset="-34"/>
                <a:cs typeface="Angsana New" panose="02020603050405020304" pitchFamily="18" charset="-34"/>
              </a:rPr>
              <a:t>Divided by data source</a:t>
            </a:r>
            <a:endParaRPr lang="th-TH" sz="2800" dirty="0">
              <a:latin typeface="Angsana New" panose="02020603050405020304" pitchFamily="18" charset="-34"/>
              <a:cs typeface="Angsana New" panose="02020603050405020304" pitchFamily="18" charset="-34"/>
            </a:endParaRPr>
          </a:p>
          <a:p>
            <a:pPr indent="-57150"/>
            <a:r>
              <a:rPr lang="en-US" sz="2800" b="1" dirty="0">
                <a:latin typeface="Angsana New" panose="02020603050405020304" pitchFamily="18" charset="-34"/>
                <a:cs typeface="Angsana New" panose="02020603050405020304" pitchFamily="18" charset="-34"/>
              </a:rPr>
              <a:t> Primary Data </a:t>
            </a:r>
            <a:r>
              <a:rPr lang="en-US" sz="2800" dirty="0">
                <a:latin typeface="Angsana New" panose="02020603050405020304" pitchFamily="18" charset="-34"/>
                <a:cs typeface="Angsana New" panose="02020603050405020304" pitchFamily="18" charset="-34"/>
              </a:rPr>
              <a:t>refers to the data that the researcher directly collects from the sample, such as interviews or observations. which is the most reliable information since there is no deformation And there are details exactly as the researcher wants, such as observing the number of trucks leaving the </a:t>
            </a:r>
            <a:r>
              <a:rPr lang="en-US" sz="2800" dirty="0" err="1">
                <a:latin typeface="Angsana New" panose="02020603050405020304" pitchFamily="18" charset="-34"/>
                <a:cs typeface="Angsana New" panose="02020603050405020304" pitchFamily="18" charset="-34"/>
              </a:rPr>
              <a:t>Sadao</a:t>
            </a:r>
            <a:r>
              <a:rPr lang="en-US" sz="2800" dirty="0">
                <a:latin typeface="Angsana New" panose="02020603050405020304" pitchFamily="18" charset="-34"/>
                <a:cs typeface="Angsana New" panose="02020603050405020304" pitchFamily="18" charset="-34"/>
              </a:rPr>
              <a:t> checkpoint, Songkhla province, to Malaysia on Saturdays and Sundays from 6:00 AM to 11:00 PM.</a:t>
            </a:r>
            <a:r>
              <a:rPr lang="th-TH" sz="2800" dirty="0">
                <a:latin typeface="Angsana New" panose="02020603050405020304" pitchFamily="18" charset="-34"/>
                <a:cs typeface="Angsana New" panose="02020603050405020304" pitchFamily="18" charset="-34"/>
              </a:rPr>
              <a:t> </a:t>
            </a:r>
            <a:endParaRPr lang="en-US" sz="2800" dirty="0">
              <a:latin typeface="Angsana New" panose="02020603050405020304" pitchFamily="18" charset="-34"/>
              <a:cs typeface="Angsana New" panose="02020603050405020304" pitchFamily="18" charset="-34"/>
            </a:endParaRPr>
          </a:p>
          <a:p>
            <a:pPr indent="-57150"/>
            <a:r>
              <a:rPr lang="en-US" sz="2800" b="1" dirty="0">
                <a:latin typeface="Angsana New" panose="02020603050405020304" pitchFamily="18" charset="-34"/>
                <a:cs typeface="Angsana New" panose="02020603050405020304" pitchFamily="18" charset="-34"/>
              </a:rPr>
              <a:t> Secondary Data </a:t>
            </a:r>
            <a:r>
              <a:rPr lang="en-US" sz="2800" dirty="0">
                <a:latin typeface="Angsana New" panose="02020603050405020304" pitchFamily="18" charset="-34"/>
                <a:cs typeface="Angsana New" panose="02020603050405020304" pitchFamily="18" charset="-34"/>
              </a:rPr>
              <a:t>refers</a:t>
            </a:r>
            <a:r>
              <a:rPr lang="en-US" sz="2800" b="1" dirty="0">
                <a:latin typeface="Angsana New" panose="02020603050405020304" pitchFamily="18" charset="-34"/>
                <a:cs typeface="Angsana New" panose="02020603050405020304" pitchFamily="18" charset="-34"/>
              </a:rPr>
              <a:t> </a:t>
            </a:r>
            <a:r>
              <a:rPr lang="en-US" sz="2800" dirty="0">
                <a:latin typeface="Angsana New" panose="02020603050405020304" pitchFamily="18" charset="-34"/>
                <a:cs typeface="Angsana New" panose="02020603050405020304" pitchFamily="18" charset="-34"/>
              </a:rPr>
              <a:t>to information that the researcher brings from an agency that has already been collected. which is historical data. This type of information is often preliminarily analyzed. Researchers can make use of it, for example, road accident statistics in 2012-2013. Collecting this type of data helps researchers save time and money. However, the secondary data may not be detailed according to the researcher's needs. In addition, the researcher may not be aware of data errors, because it does not collect data manually. This may result in an error in summarizing.</a:t>
            </a:r>
            <a:endParaRPr lang="en-US" dirty="0"/>
          </a:p>
        </p:txBody>
      </p:sp>
      <p:sp>
        <p:nvSpPr>
          <p:cNvPr id="4" name="ตัวแทนหมายเลขสไลด์ 3">
            <a:extLst>
              <a:ext uri="{FF2B5EF4-FFF2-40B4-BE49-F238E27FC236}">
                <a16:creationId xmlns:a16="http://schemas.microsoft.com/office/drawing/2014/main" id="{D59669F1-3888-4042-8834-875E09685B64}"/>
              </a:ext>
            </a:extLst>
          </p:cNvPr>
          <p:cNvSpPr>
            <a:spLocks noGrp="1"/>
          </p:cNvSpPr>
          <p:nvPr>
            <p:ph type="sldNum" sz="quarter" idx="12"/>
          </p:nvPr>
        </p:nvSpPr>
        <p:spPr/>
        <p:txBody>
          <a:bodyPr/>
          <a:lstStyle/>
          <a:p>
            <a:fld id="{0C138CA7-F28F-4E14-B8CE-E0A9C4DDBB4C}" type="slidenum">
              <a:rPr lang="en-US" smtClean="0"/>
              <a:t>108</a:t>
            </a:fld>
            <a:endParaRPr lang="en-US"/>
          </a:p>
        </p:txBody>
      </p:sp>
    </p:spTree>
    <p:extLst>
      <p:ext uri="{BB962C8B-B14F-4D97-AF65-F5344CB8AC3E}">
        <p14:creationId xmlns:p14="http://schemas.microsoft.com/office/powerpoint/2010/main" val="16625166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B27CEFDC-0198-4B72-B554-175CDE87AD02}"/>
              </a:ext>
            </a:extLst>
          </p:cNvPr>
          <p:cNvSpPr>
            <a:spLocks noGrp="1"/>
          </p:cNvSpPr>
          <p:nvPr>
            <p:ph idx="1"/>
          </p:nvPr>
        </p:nvSpPr>
        <p:spPr>
          <a:xfrm>
            <a:off x="624962" y="403123"/>
            <a:ext cx="10942075" cy="5388077"/>
          </a:xfrm>
        </p:spPr>
        <p:txBody>
          <a:bodyPr>
            <a:noAutofit/>
          </a:bodyPr>
          <a:lstStyle/>
          <a:p>
            <a:pPr marL="0" indent="0">
              <a:buNone/>
            </a:pPr>
            <a:r>
              <a:rPr lang="en-US" sz="3200" dirty="0">
                <a:latin typeface="Angsana New" panose="02020603050405020304" pitchFamily="18" charset="-34"/>
                <a:cs typeface="Angsana New" panose="02020603050405020304" pitchFamily="18" charset="-34"/>
              </a:rPr>
              <a:t>2.3</a:t>
            </a:r>
            <a:r>
              <a:rPr lang="th-TH" sz="3200" dirty="0">
                <a:latin typeface="Angsana New" panose="02020603050405020304" pitchFamily="18" charset="-34"/>
                <a:cs typeface="Angsana New" panose="02020603050405020304" pitchFamily="18" charset="-34"/>
              </a:rPr>
              <a:t> </a:t>
            </a:r>
            <a:r>
              <a:rPr lang="en-US" sz="3200" dirty="0">
                <a:latin typeface="Angsana New" panose="02020603050405020304" pitchFamily="18" charset="-34"/>
                <a:cs typeface="Angsana New" panose="02020603050405020304" pitchFamily="18" charset="-34"/>
              </a:rPr>
              <a:t>Divided according to measure</a:t>
            </a:r>
          </a:p>
          <a:p>
            <a:pPr marL="0" indent="166688">
              <a:buNone/>
            </a:pPr>
            <a:r>
              <a:rPr lang="en-US" sz="2000" dirty="0">
                <a:latin typeface="Angsana New" panose="02020603050405020304" pitchFamily="18" charset="-34"/>
                <a:cs typeface="Angsana New" panose="02020603050405020304" pitchFamily="18" charset="-34"/>
              </a:rPr>
              <a:t>divided into 4 types as follows;</a:t>
            </a:r>
          </a:p>
          <a:p>
            <a:pPr marL="0" indent="0">
              <a:buNone/>
            </a:pPr>
            <a:r>
              <a:rPr lang="en-US" sz="2000" dirty="0">
                <a:latin typeface="Angsana New" panose="02020603050405020304" pitchFamily="18" charset="-34"/>
                <a:cs typeface="Angsana New" panose="02020603050405020304" pitchFamily="18" charset="-34"/>
              </a:rPr>
              <a:t>    1.</a:t>
            </a:r>
            <a:r>
              <a:rPr lang="th-TH" sz="2000" dirty="0">
                <a:latin typeface="Angsana New" panose="02020603050405020304" pitchFamily="18" charset="-34"/>
                <a:cs typeface="Angsana New" panose="02020603050405020304" pitchFamily="18" charset="-34"/>
              </a:rPr>
              <a:t> </a:t>
            </a:r>
            <a:r>
              <a:rPr lang="en-US" sz="2000" b="1" dirty="0">
                <a:latin typeface="Angsana New" panose="02020603050405020304" pitchFamily="18" charset="-34"/>
                <a:cs typeface="Angsana New" panose="02020603050405020304" pitchFamily="18" charset="-34"/>
              </a:rPr>
              <a:t>Information measured in the statute of limitations</a:t>
            </a:r>
            <a:r>
              <a:rPr lang="th-TH" sz="2000" b="1" dirty="0">
                <a:latin typeface="Angsana New" panose="02020603050405020304" pitchFamily="18" charset="-34"/>
                <a:cs typeface="Angsana New" panose="02020603050405020304" pitchFamily="18" charset="-34"/>
              </a:rPr>
              <a:t> (</a:t>
            </a:r>
            <a:r>
              <a:rPr lang="en-US" sz="2000" b="1" dirty="0">
                <a:latin typeface="Angsana New" panose="02020603050405020304" pitchFamily="18" charset="-34"/>
                <a:cs typeface="Angsana New" panose="02020603050405020304" pitchFamily="18" charset="-34"/>
              </a:rPr>
              <a:t>Nominal Scale) or classification section </a:t>
            </a:r>
            <a:r>
              <a:rPr lang="th-TH" sz="2000" b="1" dirty="0">
                <a:latin typeface="Angsana New" panose="02020603050405020304" pitchFamily="18" charset="-34"/>
                <a:cs typeface="Angsana New" panose="02020603050405020304" pitchFamily="18" charset="-34"/>
              </a:rPr>
              <a:t>(</a:t>
            </a:r>
            <a:r>
              <a:rPr lang="en-US" sz="2000" b="1" dirty="0">
                <a:latin typeface="Angsana New" panose="02020603050405020304" pitchFamily="18" charset="-34"/>
                <a:cs typeface="Angsana New" panose="02020603050405020304" pitchFamily="18" charset="-34"/>
              </a:rPr>
              <a:t>Categorical Scale);</a:t>
            </a:r>
            <a:r>
              <a:rPr lang="th-TH" sz="2000" b="1"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It is a measure used to measure data into categories, types, or groups. 1) Undergraduate, Master's degree and Doctoral degree students 2) Student status Single, married, divorced, separated 4) Hobbies: sports, reading, gardening, mountain climbing, social activities etc.</a:t>
            </a:r>
            <a:endParaRPr lang="th-TH" sz="2000" dirty="0">
              <a:latin typeface="Angsana New" panose="02020603050405020304" pitchFamily="18" charset="-34"/>
              <a:cs typeface="Angsana New" panose="02020603050405020304" pitchFamily="18" charset="-34"/>
            </a:endParaRPr>
          </a:p>
          <a:p>
            <a:pPr marL="0" indent="0">
              <a:buNone/>
            </a:pP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2</a:t>
            </a:r>
            <a:r>
              <a:rPr lang="en-US" sz="2000" b="1" dirty="0">
                <a:latin typeface="Angsana New" panose="02020603050405020304" pitchFamily="18" charset="-34"/>
                <a:cs typeface="Angsana New" panose="02020603050405020304" pitchFamily="18" charset="-34"/>
              </a:rPr>
              <a:t>.</a:t>
            </a:r>
            <a:r>
              <a:rPr lang="th-TH" sz="2000" b="1" dirty="0">
                <a:latin typeface="Angsana New" panose="02020603050405020304" pitchFamily="18" charset="-34"/>
                <a:cs typeface="Angsana New" panose="02020603050405020304" pitchFamily="18" charset="-34"/>
              </a:rPr>
              <a:t> </a:t>
            </a:r>
            <a:r>
              <a:rPr lang="en-US" sz="2000" b="1" dirty="0">
                <a:latin typeface="Angsana New" panose="02020603050405020304" pitchFamily="18" charset="-34"/>
                <a:cs typeface="Angsana New" panose="02020603050405020304" pitchFamily="18" charset="-34"/>
              </a:rPr>
              <a:t>The data measured in the ranking scale </a:t>
            </a:r>
            <a:r>
              <a:rPr lang="th-TH" sz="2000" b="1" dirty="0">
                <a:latin typeface="Angsana New" panose="02020603050405020304" pitchFamily="18" charset="-34"/>
                <a:cs typeface="Angsana New" panose="02020603050405020304" pitchFamily="18" charset="-34"/>
              </a:rPr>
              <a:t>(</a:t>
            </a:r>
            <a:r>
              <a:rPr lang="en-US" sz="2000" b="1" dirty="0">
                <a:latin typeface="Angsana New" panose="02020603050405020304" pitchFamily="18" charset="-34"/>
                <a:cs typeface="Angsana New" panose="02020603050405020304" pitchFamily="18" charset="-34"/>
              </a:rPr>
              <a:t>Ordinal Scale);</a:t>
            </a:r>
            <a:r>
              <a:rPr lang="th-TH" sz="2000" b="1"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It is the data or variable used to measure in this section. is a qualitative variable looks the same as the variable used to measure in the noun section The difference is that the variables measured in this section can be sorted among the data groups according to their magnitude. hierarchical difference 2) Civil servants level 4, 5, 6 and level 7 up 3) Commanding officers at the level of Police Major, Police Lieutenant Colonel and Police Colonel level up.</a:t>
            </a:r>
            <a:endParaRPr lang="th-TH" sz="2000" dirty="0">
              <a:latin typeface="Angsana New" panose="02020603050405020304" pitchFamily="18" charset="-34"/>
              <a:cs typeface="Angsana New" panose="02020603050405020304" pitchFamily="18" charset="-34"/>
            </a:endParaRPr>
          </a:p>
          <a:p>
            <a:pPr marL="0" indent="0">
              <a:buNone/>
            </a:pPr>
            <a:r>
              <a:rPr lang="th-TH" sz="2000" dirty="0">
                <a:latin typeface="Angsana New" panose="02020603050405020304" pitchFamily="18" charset="-34"/>
                <a:cs typeface="Angsana New" panose="02020603050405020304" pitchFamily="18" charset="-34"/>
              </a:rPr>
              <a:t>    </a:t>
            </a:r>
            <a:r>
              <a:rPr lang="en-US" sz="2000" b="1" dirty="0">
                <a:latin typeface="Angsana New" panose="02020603050405020304" pitchFamily="18" charset="-34"/>
                <a:cs typeface="Angsana New" panose="02020603050405020304" pitchFamily="18" charset="-34"/>
              </a:rPr>
              <a:t>3.</a:t>
            </a:r>
            <a:r>
              <a:rPr lang="th-TH" sz="2000" b="1" dirty="0">
                <a:latin typeface="Angsana New" panose="02020603050405020304" pitchFamily="18" charset="-34"/>
                <a:cs typeface="Angsana New" panose="02020603050405020304" pitchFamily="18" charset="-34"/>
              </a:rPr>
              <a:t> </a:t>
            </a:r>
            <a:r>
              <a:rPr lang="en-US" sz="2000" b="1" dirty="0">
                <a:latin typeface="Angsana New" panose="02020603050405020304" pitchFamily="18" charset="-34"/>
                <a:cs typeface="Angsana New" panose="02020603050405020304" pitchFamily="18" charset="-34"/>
              </a:rPr>
              <a:t>Data measured on the scale or section range </a:t>
            </a:r>
            <a:r>
              <a:rPr lang="th-TH" sz="2000" b="1" dirty="0">
                <a:latin typeface="Angsana New" panose="02020603050405020304" pitchFamily="18" charset="-34"/>
                <a:cs typeface="Angsana New" panose="02020603050405020304" pitchFamily="18" charset="-34"/>
              </a:rPr>
              <a:t>(</a:t>
            </a:r>
            <a:r>
              <a:rPr lang="en-US" sz="2000" b="1" dirty="0">
                <a:latin typeface="Angsana New" panose="02020603050405020304" pitchFamily="18" charset="-34"/>
                <a:cs typeface="Angsana New" panose="02020603050405020304" pitchFamily="18" charset="-34"/>
              </a:rPr>
              <a:t>Interval Scale);</a:t>
            </a:r>
            <a:r>
              <a:rPr lang="th-TH" sz="2000" b="1"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It is data or variables that are used to measure in this section as quantitative variables (Metric Variables) that have the ability to sort the hierarchy of variables like the ranking section. But it has another added feature: being able to tell the difference between higher and lower units. Can be added, subtracted, multiplied or divided. The data measured in this section will not have true zero, such as test scores, temperature</a:t>
            </a:r>
            <a:endParaRPr lang="th-TH" sz="2000" b="1" dirty="0">
              <a:latin typeface="Angsana New" panose="02020603050405020304" pitchFamily="18" charset="-34"/>
              <a:cs typeface="Angsana New" panose="02020603050405020304" pitchFamily="18" charset="-34"/>
            </a:endParaRPr>
          </a:p>
          <a:p>
            <a:pPr marL="0" indent="0">
              <a:buNone/>
            </a:pPr>
            <a:r>
              <a:rPr lang="th-TH" sz="2000" dirty="0">
                <a:latin typeface="Angsana New" panose="02020603050405020304" pitchFamily="18" charset="-34"/>
                <a:cs typeface="Angsana New" panose="02020603050405020304" pitchFamily="18" charset="-34"/>
              </a:rPr>
              <a:t>    </a:t>
            </a:r>
            <a:r>
              <a:rPr lang="en-US" sz="2000" b="1" dirty="0">
                <a:latin typeface="Angsana New" panose="02020603050405020304" pitchFamily="18" charset="-34"/>
                <a:cs typeface="Angsana New" panose="02020603050405020304" pitchFamily="18" charset="-34"/>
              </a:rPr>
              <a:t>4. Data measured in scale </a:t>
            </a:r>
            <a:r>
              <a:rPr lang="th-TH" sz="2000" b="1" dirty="0">
                <a:latin typeface="Angsana New" panose="02020603050405020304" pitchFamily="18" charset="-34"/>
                <a:cs typeface="Angsana New" panose="02020603050405020304" pitchFamily="18" charset="-34"/>
              </a:rPr>
              <a:t>(</a:t>
            </a:r>
            <a:r>
              <a:rPr lang="en-US" sz="2000" b="1" dirty="0">
                <a:latin typeface="Angsana New" panose="02020603050405020304" pitchFamily="18" charset="-34"/>
                <a:cs typeface="Angsana New" panose="02020603050405020304" pitchFamily="18" charset="-34"/>
              </a:rPr>
              <a:t>Ratio Scale)</a:t>
            </a:r>
            <a:r>
              <a:rPr lang="th-TH" sz="2000" b="1"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The ratio scale is similar to the rational scale. or section range But there is an additional feature, that is, this section has a real zero, such as the company's income. Salary of employees Height of people These variables are classified as quantitative variables. Can be added, subtracted, multiplied and divided.</a:t>
            </a:r>
            <a:endParaRPr lang="th-TH" sz="2000" dirty="0">
              <a:latin typeface="Angsana New" panose="02020603050405020304" pitchFamily="18" charset="-34"/>
              <a:cs typeface="Angsana New" panose="02020603050405020304" pitchFamily="18" charset="-34"/>
            </a:endParaRPr>
          </a:p>
          <a:p>
            <a:pPr marL="0" indent="166688">
              <a:buNone/>
            </a:pPr>
            <a:r>
              <a:rPr lang="en-US" sz="2000" dirty="0">
                <a:latin typeface="Angsana New" panose="02020603050405020304" pitchFamily="18" charset="-34"/>
                <a:cs typeface="Angsana New" panose="02020603050405020304" pitchFamily="18" charset="-34"/>
              </a:rPr>
              <a:t>From the said measure can be summarized the differences of each section along with their application as the following table.</a:t>
            </a:r>
          </a:p>
        </p:txBody>
      </p:sp>
      <p:sp>
        <p:nvSpPr>
          <p:cNvPr id="4" name="ตัวแทนหมายเลขสไลด์ 3">
            <a:extLst>
              <a:ext uri="{FF2B5EF4-FFF2-40B4-BE49-F238E27FC236}">
                <a16:creationId xmlns:a16="http://schemas.microsoft.com/office/drawing/2014/main" id="{8D50E5E5-255C-4980-BDF5-05B05A2AE0EE}"/>
              </a:ext>
            </a:extLst>
          </p:cNvPr>
          <p:cNvSpPr>
            <a:spLocks noGrp="1"/>
          </p:cNvSpPr>
          <p:nvPr>
            <p:ph type="sldNum" sz="quarter" idx="12"/>
          </p:nvPr>
        </p:nvSpPr>
        <p:spPr/>
        <p:txBody>
          <a:bodyPr/>
          <a:lstStyle/>
          <a:p>
            <a:fld id="{0C138CA7-F28F-4E14-B8CE-E0A9C4DDBB4C}" type="slidenum">
              <a:rPr lang="en-US" smtClean="0"/>
              <a:t>109</a:t>
            </a:fld>
            <a:endParaRPr lang="en-US"/>
          </a:p>
        </p:txBody>
      </p:sp>
    </p:spTree>
    <p:extLst>
      <p:ext uri="{BB962C8B-B14F-4D97-AF65-F5344CB8AC3E}">
        <p14:creationId xmlns:p14="http://schemas.microsoft.com/office/powerpoint/2010/main" val="4203323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1238704"/>
            <a:ext cx="10515600" cy="3980996"/>
          </a:xfrm>
        </p:spPr>
        <p:txBody>
          <a:bodyPr/>
          <a:lstStyle/>
          <a:p>
            <a:pPr marL="0" indent="0">
              <a:buNone/>
            </a:pPr>
            <a:r>
              <a:rPr lang="th-TH" dirty="0">
                <a:solidFill>
                  <a:srgbClr val="FF0000"/>
                </a:solidFill>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3.4 จำแนกตามระยะเวลาที่จัดเก็บข้อมูล</a:t>
            </a:r>
          </a:p>
          <a:p>
            <a:pPr marL="0" indent="0">
              <a:buNone/>
            </a:pPr>
            <a:r>
              <a:rPr lang="th-TH" dirty="0">
                <a:latin typeface="Angsana New" panose="02020603050405020304" pitchFamily="18" charset="-34"/>
                <a:cs typeface="Angsana New" panose="02020603050405020304" pitchFamily="18" charset="-34"/>
              </a:rPr>
              <a:t>	จำแนกตามระยะเวลาที่จัดเก็บข้อมูลแบ่งออกเป็น 2 ประเภท ดังนี้</a:t>
            </a:r>
          </a:p>
          <a:p>
            <a:pPr marL="0" indent="0">
              <a:buNone/>
            </a:pPr>
            <a:r>
              <a:rPr lang="th-TH" dirty="0">
                <a:latin typeface="Angsana New" panose="02020603050405020304" pitchFamily="18" charset="-34"/>
                <a:cs typeface="Angsana New" panose="02020603050405020304" pitchFamily="18" charset="-34"/>
              </a:rPr>
              <a:t>	1. </a:t>
            </a:r>
            <a:r>
              <a:rPr lang="th-TH" b="1" dirty="0">
                <a:latin typeface="Angsana New" panose="02020603050405020304" pitchFamily="18" charset="-34"/>
                <a:cs typeface="Angsana New" panose="02020603050405020304" pitchFamily="18" charset="-34"/>
              </a:rPr>
              <a:t>ข้อมูลอนุกรมเวลา </a:t>
            </a:r>
            <a:r>
              <a:rPr lang="th-TH" dirty="0">
                <a:latin typeface="Angsana New" panose="02020603050405020304" pitchFamily="18" charset="-34"/>
                <a:cs typeface="Angsana New" panose="02020603050405020304" pitchFamily="18" charset="-34"/>
              </a:rPr>
              <a:t>เป็นข้อมูลที่</a:t>
            </a:r>
            <a:r>
              <a:rPr lang="th-TH" b="1" dirty="0">
                <a:latin typeface="Angsana New" panose="02020603050405020304" pitchFamily="18" charset="-34"/>
                <a:cs typeface="Angsana New" panose="02020603050405020304" pitchFamily="18" charset="-34"/>
              </a:rPr>
              <a:t>เก็บรวมรวมเป็นรายปี หรือหลายปีติดต่อกัน </a:t>
            </a:r>
            <a:r>
              <a:rPr lang="th-TH" dirty="0">
                <a:latin typeface="Angsana New" panose="02020603050405020304" pitchFamily="18" charset="-34"/>
                <a:cs typeface="Angsana New" panose="02020603050405020304" pitchFamily="18" charset="-34"/>
              </a:rPr>
              <a:t>เช่น รายจ่ายประจำปี ยอดขายสินค้าประจำปี พ.ศ.</a:t>
            </a:r>
            <a:r>
              <a:rPr lang="en-US" dirty="0">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2555 จำนวนนักศึกษาปี พ.ศ.</a:t>
            </a:r>
            <a:r>
              <a:rPr lang="en-US" dirty="0">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2550 ถึง พ.ศ.</a:t>
            </a:r>
            <a:r>
              <a:rPr lang="en-US" dirty="0">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2554 เป็นต้น</a:t>
            </a:r>
          </a:p>
          <a:p>
            <a:pPr marL="0" indent="0">
              <a:buNone/>
            </a:pPr>
            <a:r>
              <a:rPr lang="th-TH" dirty="0">
                <a:latin typeface="Angsana New" panose="02020603050405020304" pitchFamily="18" charset="-34"/>
                <a:cs typeface="Angsana New" panose="02020603050405020304" pitchFamily="18" charset="-34"/>
              </a:rPr>
              <a:t>	2. </a:t>
            </a:r>
            <a:r>
              <a:rPr lang="th-TH" b="1" dirty="0">
                <a:latin typeface="Angsana New" panose="02020603050405020304" pitchFamily="18" charset="-34"/>
                <a:cs typeface="Angsana New" panose="02020603050405020304" pitchFamily="18" charset="-34"/>
              </a:rPr>
              <a:t>ข้อมูลตัดขวาง </a:t>
            </a:r>
            <a:r>
              <a:rPr lang="th-TH" dirty="0">
                <a:latin typeface="Angsana New" panose="02020603050405020304" pitchFamily="18" charset="-34"/>
                <a:cs typeface="Angsana New" panose="02020603050405020304" pitchFamily="18" charset="-34"/>
              </a:rPr>
              <a:t>เป็นข้อมูลที่</a:t>
            </a:r>
            <a:r>
              <a:rPr lang="th-TH" b="1" dirty="0">
                <a:latin typeface="Angsana New" panose="02020603050405020304" pitchFamily="18" charset="-34"/>
                <a:cs typeface="Angsana New" panose="02020603050405020304" pitchFamily="18" charset="-34"/>
              </a:rPr>
              <a:t>รวบรวมในช่วงเวลาใดเวลาหนึ่งเท่านั้น </a:t>
            </a:r>
            <a:r>
              <a:rPr lang="th-TH" dirty="0">
                <a:latin typeface="Angsana New" panose="02020603050405020304" pitchFamily="18" charset="-34"/>
                <a:cs typeface="Angsana New" panose="02020603050405020304" pitchFamily="18" charset="-34"/>
              </a:rPr>
              <a:t>เช่น ยอดขายสินค้าไตรมาสที่ 1 ของปี พ.ศ.</a:t>
            </a:r>
            <a:r>
              <a:rPr lang="en-US" dirty="0">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2557 จำนวนบริษัทต่างชาติที่เข้ามาลงทุนในประเทศไทยช่วงไตรมาสที่ 4 ของปี พ.ศ.</a:t>
            </a:r>
            <a:r>
              <a:rPr lang="en-US" dirty="0">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2554 จำนวนนักศึกษาชั้นปีที่ 1 ภาคการศึกษาที่ 1 เป็นต้น</a:t>
            </a:r>
          </a:p>
          <a:p>
            <a:pPr marL="0" indent="0">
              <a:buNone/>
            </a:pPr>
            <a:endParaRPr lang="th-TH" dirty="0">
              <a:solidFill>
                <a:srgbClr val="FF0000"/>
              </a:solidFill>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EDEB936F-1DC9-45DD-88B9-C9BBE060FE13}"/>
              </a:ext>
            </a:extLst>
          </p:cNvPr>
          <p:cNvSpPr>
            <a:spLocks noGrp="1"/>
          </p:cNvSpPr>
          <p:nvPr>
            <p:ph type="sldNum" sz="quarter" idx="12"/>
          </p:nvPr>
        </p:nvSpPr>
        <p:spPr/>
        <p:txBody>
          <a:bodyPr/>
          <a:lstStyle/>
          <a:p>
            <a:fld id="{A0340E22-A0ED-4D02-B787-FB05B1CCBCE7}" type="slidenum">
              <a:rPr lang="th-TH" smtClean="0"/>
              <a:t>11</a:t>
            </a:fld>
            <a:endParaRPr lang="th-TH"/>
          </a:p>
        </p:txBody>
      </p:sp>
    </p:spTree>
    <p:extLst>
      <p:ext uri="{BB962C8B-B14F-4D97-AF65-F5344CB8AC3E}">
        <p14:creationId xmlns:p14="http://schemas.microsoft.com/office/powerpoint/2010/main" val="2180774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469C140-B39F-43C7-854E-2A2255329828}"/>
              </a:ext>
            </a:extLst>
          </p:cNvPr>
          <p:cNvSpPr>
            <a:spLocks noGrp="1"/>
          </p:cNvSpPr>
          <p:nvPr>
            <p:ph type="title"/>
          </p:nvPr>
        </p:nvSpPr>
        <p:spPr>
          <a:xfrm>
            <a:off x="838200" y="365126"/>
            <a:ext cx="10515600" cy="824578"/>
          </a:xfrm>
        </p:spPr>
        <p:txBody>
          <a:bodyPr>
            <a:normAutofit/>
          </a:bodyPr>
          <a:lstStyle/>
          <a:p>
            <a:r>
              <a:rPr lang="en-US" sz="2800" dirty="0">
                <a:solidFill>
                  <a:srgbClr val="FF0000"/>
                </a:solidFill>
                <a:latin typeface="Angsana New" panose="02020603050405020304" pitchFamily="18" charset="-34"/>
                <a:cs typeface="Angsana New" panose="02020603050405020304" pitchFamily="18" charset="-34"/>
              </a:rPr>
              <a:t>Table 1</a:t>
            </a:r>
            <a:r>
              <a:rPr lang="th-TH" sz="2800" dirty="0">
                <a:solidFill>
                  <a:srgbClr val="FF0000"/>
                </a:solidFill>
                <a:latin typeface="Angsana New" panose="02020603050405020304" pitchFamily="18" charset="-34"/>
                <a:cs typeface="Angsana New" panose="02020603050405020304" pitchFamily="18" charset="-34"/>
              </a:rPr>
              <a:t> </a:t>
            </a:r>
            <a:r>
              <a:rPr lang="en-US" sz="2800" dirty="0">
                <a:solidFill>
                  <a:srgbClr val="FF0000"/>
                </a:solidFill>
                <a:latin typeface="Angsana New" panose="02020603050405020304" pitchFamily="18" charset="-34"/>
                <a:cs typeface="Angsana New" panose="02020603050405020304" pitchFamily="18" charset="-34"/>
              </a:rPr>
              <a:t>Types of scales and their applications</a:t>
            </a:r>
          </a:p>
        </p:txBody>
      </p:sp>
      <p:graphicFrame>
        <p:nvGraphicFramePr>
          <p:cNvPr id="5" name="ตาราง 5">
            <a:extLst>
              <a:ext uri="{FF2B5EF4-FFF2-40B4-BE49-F238E27FC236}">
                <a16:creationId xmlns:a16="http://schemas.microsoft.com/office/drawing/2014/main" id="{4D41D503-2D6A-4A2F-8450-47052A09BC5D}"/>
              </a:ext>
            </a:extLst>
          </p:cNvPr>
          <p:cNvGraphicFramePr>
            <a:graphicFrameLocks noGrp="1"/>
          </p:cNvGraphicFramePr>
          <p:nvPr>
            <p:ph idx="1"/>
          </p:nvPr>
        </p:nvGraphicFramePr>
        <p:xfrm>
          <a:off x="736723" y="1092486"/>
          <a:ext cx="10718553" cy="5400388"/>
        </p:xfrm>
        <a:graphic>
          <a:graphicData uri="http://schemas.openxmlformats.org/drawingml/2006/table">
            <a:tbl>
              <a:tblPr firstRow="1" bandRow="1">
                <a:tableStyleId>{5DA37D80-6434-44D0-A028-1B22A696006F}</a:tableStyleId>
              </a:tblPr>
              <a:tblGrid>
                <a:gridCol w="1894840">
                  <a:extLst>
                    <a:ext uri="{9D8B030D-6E8A-4147-A177-3AD203B41FA5}">
                      <a16:colId xmlns:a16="http://schemas.microsoft.com/office/drawing/2014/main" val="1427460150"/>
                    </a:ext>
                  </a:extLst>
                </a:gridCol>
                <a:gridCol w="3017520">
                  <a:extLst>
                    <a:ext uri="{9D8B030D-6E8A-4147-A177-3AD203B41FA5}">
                      <a16:colId xmlns:a16="http://schemas.microsoft.com/office/drawing/2014/main" val="2415109094"/>
                    </a:ext>
                  </a:extLst>
                </a:gridCol>
                <a:gridCol w="3391897">
                  <a:extLst>
                    <a:ext uri="{9D8B030D-6E8A-4147-A177-3AD203B41FA5}">
                      <a16:colId xmlns:a16="http://schemas.microsoft.com/office/drawing/2014/main" val="2540955730"/>
                    </a:ext>
                  </a:extLst>
                </a:gridCol>
                <a:gridCol w="2414296">
                  <a:extLst>
                    <a:ext uri="{9D8B030D-6E8A-4147-A177-3AD203B41FA5}">
                      <a16:colId xmlns:a16="http://schemas.microsoft.com/office/drawing/2014/main" val="167331167"/>
                    </a:ext>
                  </a:extLst>
                </a:gridCol>
              </a:tblGrid>
              <a:tr h="462628">
                <a:tc>
                  <a:txBody>
                    <a:bodyPr/>
                    <a:lstStyle/>
                    <a:p>
                      <a:pPr algn="ctr"/>
                      <a:r>
                        <a:rPr lang="en-US" sz="2000" dirty="0">
                          <a:solidFill>
                            <a:srgbClr val="FF0000"/>
                          </a:solidFill>
                          <a:latin typeface="Angsana New" panose="02020603050405020304" pitchFamily="18" charset="-34"/>
                          <a:cs typeface="Angsana New" panose="02020603050405020304" pitchFamily="18" charset="-34"/>
                        </a:rPr>
                        <a:t>Level </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Number used</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Numeric values indicate</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Example </a:t>
                      </a:r>
                    </a:p>
                  </a:txBody>
                  <a:tcPr/>
                </a:tc>
                <a:extLst>
                  <a:ext uri="{0D108BD9-81ED-4DB2-BD59-A6C34878D82A}">
                    <a16:rowId xmlns:a16="http://schemas.microsoft.com/office/drawing/2014/main" val="3334355049"/>
                  </a:ext>
                </a:extLst>
              </a:tr>
              <a:tr h="462628">
                <a:tc>
                  <a:txBody>
                    <a:bodyPr/>
                    <a:lstStyle/>
                    <a:p>
                      <a:r>
                        <a:rPr lang="en-US" sz="2000" dirty="0">
                          <a:solidFill>
                            <a:srgbClr val="FF0000"/>
                          </a:solidFill>
                          <a:latin typeface="Angsana New" panose="02020603050405020304" pitchFamily="18" charset="-34"/>
                          <a:cs typeface="Angsana New" panose="02020603050405020304" pitchFamily="18" charset="-34"/>
                        </a:rPr>
                        <a:t>Nominal Scale</a:t>
                      </a: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group or categorize</a:t>
                      </a: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difference</a:t>
                      </a:r>
                    </a:p>
                  </a:txBody>
                  <a:tcPr/>
                </a:tc>
                <a:tc>
                  <a:txBody>
                    <a:bodyPr/>
                    <a:lstStyle/>
                    <a:p>
                      <a:r>
                        <a:rPr lang="en-US" sz="2000" dirty="0">
                          <a:solidFill>
                            <a:srgbClr val="FF0000"/>
                          </a:solidFill>
                          <a:latin typeface="Angsana New" panose="02020603050405020304" pitchFamily="18" charset="-34"/>
                          <a:cs typeface="Angsana New" panose="02020603050405020304" pitchFamily="18" charset="-34"/>
                        </a:rPr>
                        <a:t>Male </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 1</a:t>
                      </a:r>
                    </a:p>
                    <a:p>
                      <a:r>
                        <a:rPr lang="en-US" sz="2000" dirty="0">
                          <a:solidFill>
                            <a:srgbClr val="FF0000"/>
                          </a:solidFill>
                          <a:latin typeface="Angsana New" panose="02020603050405020304" pitchFamily="18" charset="-34"/>
                          <a:cs typeface="Angsana New" panose="02020603050405020304" pitchFamily="18" charset="-34"/>
                        </a:rPr>
                        <a:t>Female </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 2</a:t>
                      </a:r>
                    </a:p>
                  </a:txBody>
                  <a:tcPr/>
                </a:tc>
                <a:extLst>
                  <a:ext uri="{0D108BD9-81ED-4DB2-BD59-A6C34878D82A}">
                    <a16:rowId xmlns:a16="http://schemas.microsoft.com/office/drawing/2014/main" val="2125038837"/>
                  </a:ext>
                </a:extLst>
              </a:tr>
              <a:tr h="462628">
                <a:tc>
                  <a:txBody>
                    <a:bodyPr/>
                    <a:lstStyle/>
                    <a:p>
                      <a:r>
                        <a:rPr lang="en-US" sz="2000" dirty="0">
                          <a:solidFill>
                            <a:srgbClr val="FF0000"/>
                          </a:solidFill>
                          <a:latin typeface="Angsana New" panose="02020603050405020304" pitchFamily="18" charset="-34"/>
                          <a:cs typeface="Angsana New" panose="02020603050405020304" pitchFamily="18" charset="-34"/>
                        </a:rPr>
                        <a:t>Ordinal Scale</a:t>
                      </a: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group or categorize</a:t>
                      </a:r>
                      <a:endParaRPr lang="th-TH" sz="2000" dirty="0">
                        <a:solidFill>
                          <a:srgbClr val="FF0000"/>
                        </a:solidFill>
                        <a:latin typeface="Angsana New" panose="02020603050405020304" pitchFamily="18" charset="-34"/>
                        <a:cs typeface="Angsana New" panose="02020603050405020304" pitchFamily="18" charset="-34"/>
                      </a:endParaRPr>
                    </a:p>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Sort</a:t>
                      </a: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difference</a:t>
                      </a:r>
                      <a:endParaRPr lang="th-TH" sz="2000" dirty="0">
                        <a:solidFill>
                          <a:srgbClr val="FF0000"/>
                        </a:solidFill>
                        <a:latin typeface="Angsana New" panose="02020603050405020304" pitchFamily="18" charset="-34"/>
                        <a:cs typeface="Angsana New" panose="02020603050405020304" pitchFamily="18" charset="-34"/>
                      </a:endParaRPr>
                    </a:p>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more or less</a:t>
                      </a:r>
                    </a:p>
                  </a:txBody>
                  <a:tcPr/>
                </a:tc>
                <a:tc>
                  <a:txBody>
                    <a:bodyPr/>
                    <a:lstStyle/>
                    <a:p>
                      <a:r>
                        <a:rPr lang="en-US" sz="2000" dirty="0">
                          <a:solidFill>
                            <a:srgbClr val="FF0000"/>
                          </a:solidFill>
                          <a:latin typeface="Angsana New" panose="02020603050405020304" pitchFamily="18" charset="-34"/>
                          <a:cs typeface="Angsana New" panose="02020603050405020304" pitchFamily="18" charset="-34"/>
                        </a:rPr>
                        <a:t>Bachelor's degree = 1</a:t>
                      </a:r>
                      <a:endParaRPr lang="th-TH" sz="2000" dirty="0">
                        <a:solidFill>
                          <a:srgbClr val="FF0000"/>
                        </a:solidFill>
                        <a:latin typeface="Angsana New" panose="02020603050405020304" pitchFamily="18" charset="-34"/>
                        <a:cs typeface="Angsana New" panose="02020603050405020304" pitchFamily="18" charset="-34"/>
                      </a:endParaRPr>
                    </a:p>
                    <a:p>
                      <a:r>
                        <a:rPr lang="en-US" sz="2000" dirty="0">
                          <a:solidFill>
                            <a:srgbClr val="FF0000"/>
                          </a:solidFill>
                          <a:latin typeface="Angsana New" panose="02020603050405020304" pitchFamily="18" charset="-34"/>
                          <a:cs typeface="Angsana New" panose="02020603050405020304" pitchFamily="18" charset="-34"/>
                        </a:rPr>
                        <a:t>Master's degree = 2</a:t>
                      </a:r>
                      <a:endParaRPr lang="th-TH" sz="2000" dirty="0">
                        <a:solidFill>
                          <a:srgbClr val="FF0000"/>
                        </a:solidFill>
                        <a:latin typeface="Angsana New" panose="02020603050405020304" pitchFamily="18" charset="-34"/>
                        <a:cs typeface="Angsana New" panose="02020603050405020304" pitchFamily="18" charset="-34"/>
                      </a:endParaRPr>
                    </a:p>
                    <a:p>
                      <a:r>
                        <a:rPr lang="en-US" sz="2000" dirty="0">
                          <a:solidFill>
                            <a:srgbClr val="FF0000"/>
                          </a:solidFill>
                          <a:latin typeface="Angsana New" panose="02020603050405020304" pitchFamily="18" charset="-34"/>
                          <a:cs typeface="Angsana New" panose="02020603050405020304" pitchFamily="18" charset="-34"/>
                        </a:rPr>
                        <a:t>PhD = 3</a:t>
                      </a:r>
                    </a:p>
                  </a:txBody>
                  <a:tcPr/>
                </a:tc>
                <a:extLst>
                  <a:ext uri="{0D108BD9-81ED-4DB2-BD59-A6C34878D82A}">
                    <a16:rowId xmlns:a16="http://schemas.microsoft.com/office/drawing/2014/main" val="2922131686"/>
                  </a:ext>
                </a:extLst>
              </a:tr>
              <a:tr h="462628">
                <a:tc>
                  <a:txBody>
                    <a:bodyPr/>
                    <a:lstStyle/>
                    <a:p>
                      <a:r>
                        <a:rPr lang="en-US" sz="2000" dirty="0">
                          <a:solidFill>
                            <a:srgbClr val="FF0000"/>
                          </a:solidFill>
                          <a:latin typeface="Angsana New" panose="02020603050405020304" pitchFamily="18" charset="-34"/>
                          <a:cs typeface="Angsana New" panose="02020603050405020304" pitchFamily="18" charset="-34"/>
                        </a:rPr>
                        <a:t>Interval Scale</a:t>
                      </a: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group or categorize</a:t>
                      </a:r>
                      <a:endParaRPr lang="th-TH" sz="2000" dirty="0">
                        <a:solidFill>
                          <a:srgbClr val="FF0000"/>
                        </a:solidFill>
                        <a:latin typeface="Angsana New" panose="02020603050405020304" pitchFamily="18" charset="-34"/>
                        <a:cs typeface="Angsana New" panose="02020603050405020304" pitchFamily="18" charset="-34"/>
                      </a:endParaRPr>
                    </a:p>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Sort</a:t>
                      </a:r>
                      <a:endParaRPr lang="th-TH" sz="2000" dirty="0">
                        <a:solidFill>
                          <a:srgbClr val="FF0000"/>
                        </a:solidFill>
                        <a:latin typeface="Angsana New" panose="02020603050405020304" pitchFamily="18" charset="-34"/>
                        <a:cs typeface="Angsana New" panose="02020603050405020304" pitchFamily="18" charset="-34"/>
                      </a:endParaRPr>
                    </a:p>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Have units of measurement that have the same range.</a:t>
                      </a:r>
                    </a:p>
                    <a:p>
                      <a:r>
                        <a:rPr lang="en-US" sz="2000" dirty="0">
                          <a:solidFill>
                            <a:srgbClr val="FF0000"/>
                          </a:solidFill>
                          <a:latin typeface="Angsana New" panose="02020603050405020304" pitchFamily="18" charset="-34"/>
                          <a:cs typeface="Angsana New" panose="02020603050405020304" pitchFamily="18" charset="-34"/>
                        </a:rPr>
                        <a:t>- None, 0 is complete.</a:t>
                      </a: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difference</a:t>
                      </a:r>
                      <a:endParaRPr lang="th-TH" sz="2000" dirty="0">
                        <a:solidFill>
                          <a:srgbClr val="FF0000"/>
                        </a:solidFill>
                        <a:latin typeface="Angsana New" panose="02020603050405020304" pitchFamily="18" charset="-34"/>
                        <a:cs typeface="Angsana New" panose="02020603050405020304" pitchFamily="18" charset="-34"/>
                      </a:endParaRPr>
                    </a:p>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more or less</a:t>
                      </a:r>
                      <a:endParaRPr lang="th-TH" sz="2000" dirty="0">
                        <a:solidFill>
                          <a:srgbClr val="FF0000"/>
                        </a:solidFill>
                        <a:latin typeface="Angsana New" panose="02020603050405020304" pitchFamily="18" charset="-34"/>
                        <a:cs typeface="Angsana New" panose="02020603050405020304" pitchFamily="18" charset="-34"/>
                      </a:endParaRPr>
                    </a:p>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Each numeric value has the same distance.</a:t>
                      </a:r>
                      <a:endParaRPr lang="th-TH" sz="2000" dirty="0">
                        <a:solidFill>
                          <a:srgbClr val="FF0000"/>
                        </a:solidFill>
                        <a:latin typeface="Angsana New" panose="02020603050405020304" pitchFamily="18" charset="-34"/>
                        <a:cs typeface="Angsana New" panose="02020603050405020304" pitchFamily="18" charset="-34"/>
                      </a:endParaRPr>
                    </a:p>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0 does not mean that the variable has no value at all.</a:t>
                      </a:r>
                    </a:p>
                  </a:txBody>
                  <a:tcPr/>
                </a:tc>
                <a:tc>
                  <a:txBody>
                    <a:bodyPr/>
                    <a:lstStyle/>
                    <a:p>
                      <a:r>
                        <a:rPr lang="fr-FR" sz="2000" dirty="0" err="1">
                          <a:solidFill>
                            <a:srgbClr val="FF0000"/>
                          </a:solidFill>
                          <a:latin typeface="Angsana New" panose="02020603050405020304" pitchFamily="18" charset="-34"/>
                          <a:cs typeface="Angsana New" panose="02020603050405020304" pitchFamily="18" charset="-34"/>
                        </a:rPr>
                        <a:t>Politician</a:t>
                      </a:r>
                      <a:r>
                        <a:rPr lang="fr-FR" sz="2000" dirty="0">
                          <a:solidFill>
                            <a:srgbClr val="FF0000"/>
                          </a:solidFill>
                          <a:latin typeface="Angsana New" panose="02020603050405020304" pitchFamily="18" charset="-34"/>
                          <a:cs typeface="Angsana New" panose="02020603050405020304" pitchFamily="18" charset="-34"/>
                        </a:rPr>
                        <a:t> Attitude Score</a:t>
                      </a:r>
                      <a:endParaRPr lang="th-TH" sz="2000" dirty="0">
                        <a:solidFill>
                          <a:srgbClr val="FF0000"/>
                        </a:solidFill>
                        <a:latin typeface="Angsana New" panose="02020603050405020304" pitchFamily="18" charset="-34"/>
                        <a:cs typeface="Angsana New" panose="02020603050405020304" pitchFamily="18" charset="-34"/>
                      </a:endParaRPr>
                    </a:p>
                    <a:p>
                      <a:r>
                        <a:rPr lang="fr-FR" sz="2000" dirty="0">
                          <a:solidFill>
                            <a:srgbClr val="FF0000"/>
                          </a:solidFill>
                          <a:latin typeface="Angsana New" panose="02020603050405020304" pitchFamily="18" charset="-34"/>
                          <a:cs typeface="Angsana New" panose="02020603050405020304" pitchFamily="18" charset="-34"/>
                        </a:rPr>
                        <a:t>Person 1 = 1.82</a:t>
                      </a:r>
                      <a:endParaRPr lang="th-TH" sz="2000" dirty="0">
                        <a:solidFill>
                          <a:srgbClr val="FF0000"/>
                        </a:solidFill>
                        <a:latin typeface="Angsana New" panose="02020603050405020304" pitchFamily="18" charset="-34"/>
                        <a:cs typeface="Angsana New" panose="02020603050405020304" pitchFamily="18" charset="-34"/>
                      </a:endParaRPr>
                    </a:p>
                    <a:p>
                      <a:r>
                        <a:rPr lang="fr-FR" sz="2000" dirty="0">
                          <a:solidFill>
                            <a:srgbClr val="FF0000"/>
                          </a:solidFill>
                          <a:latin typeface="Angsana New" panose="02020603050405020304" pitchFamily="18" charset="-34"/>
                          <a:cs typeface="Angsana New" panose="02020603050405020304" pitchFamily="18" charset="-34"/>
                        </a:rPr>
                        <a:t>Person 2 = 2.45 </a:t>
                      </a:r>
                      <a:endParaRPr lang="th-TH" sz="2000" dirty="0">
                        <a:solidFill>
                          <a:srgbClr val="FF0000"/>
                        </a:solidFill>
                        <a:latin typeface="Angsana New" panose="02020603050405020304" pitchFamily="18" charset="-34"/>
                        <a:cs typeface="Angsana New" panose="02020603050405020304" pitchFamily="18" charset="-34"/>
                      </a:endParaRPr>
                    </a:p>
                    <a:p>
                      <a:r>
                        <a:rPr lang="fr-FR" sz="2000" dirty="0">
                          <a:solidFill>
                            <a:srgbClr val="FF0000"/>
                          </a:solidFill>
                          <a:latin typeface="Angsana New" panose="02020603050405020304" pitchFamily="18" charset="-34"/>
                          <a:cs typeface="Angsana New" panose="02020603050405020304" pitchFamily="18" charset="-34"/>
                        </a:rPr>
                        <a:t>Person 3 = 3.12</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052820449"/>
                  </a:ext>
                </a:extLst>
              </a:tr>
              <a:tr h="462628">
                <a:tc>
                  <a:txBody>
                    <a:bodyPr/>
                    <a:lstStyle/>
                    <a:p>
                      <a:r>
                        <a:rPr lang="en-US" sz="2000" dirty="0">
                          <a:solidFill>
                            <a:srgbClr val="FF0000"/>
                          </a:solidFill>
                          <a:latin typeface="Angsana New" panose="02020603050405020304" pitchFamily="18" charset="-34"/>
                          <a:cs typeface="Angsana New" panose="02020603050405020304" pitchFamily="18" charset="-34"/>
                        </a:rPr>
                        <a:t>Ratio Scale</a:t>
                      </a: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group or categorize</a:t>
                      </a:r>
                      <a:endParaRPr lang="th-TH" sz="2000" dirty="0">
                        <a:solidFill>
                          <a:srgbClr val="FF0000"/>
                        </a:solidFill>
                        <a:latin typeface="Angsana New" panose="02020603050405020304" pitchFamily="18" charset="-34"/>
                        <a:cs typeface="Angsana New" panose="02020603050405020304" pitchFamily="18" charset="-34"/>
                      </a:endParaRPr>
                    </a:p>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Sort</a:t>
                      </a:r>
                      <a:endParaRPr lang="th-TH" sz="2000" dirty="0">
                        <a:solidFill>
                          <a:srgbClr val="FF0000"/>
                        </a:solidFill>
                        <a:latin typeface="Angsana New" panose="02020603050405020304" pitchFamily="18" charset="-34"/>
                        <a:cs typeface="Angsana New" panose="02020603050405020304" pitchFamily="18" charset="-34"/>
                      </a:endParaRPr>
                    </a:p>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Have units of measurement that have the same range.</a:t>
                      </a:r>
                    </a:p>
                    <a:p>
                      <a:r>
                        <a:rPr lang="en-US" sz="2000" dirty="0">
                          <a:solidFill>
                            <a:srgbClr val="FF0000"/>
                          </a:solidFill>
                          <a:latin typeface="Angsana New" panose="02020603050405020304" pitchFamily="18" charset="-34"/>
                          <a:cs typeface="Angsana New" panose="02020603050405020304" pitchFamily="18" charset="-34"/>
                        </a:rPr>
                        <a:t>- None, 0 is complete.</a:t>
                      </a: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difference</a:t>
                      </a:r>
                      <a:endParaRPr lang="th-TH" sz="2000" dirty="0">
                        <a:solidFill>
                          <a:srgbClr val="FF0000"/>
                        </a:solidFill>
                        <a:latin typeface="Angsana New" panose="02020603050405020304" pitchFamily="18" charset="-34"/>
                        <a:cs typeface="Angsana New" panose="02020603050405020304" pitchFamily="18" charset="-34"/>
                      </a:endParaRPr>
                    </a:p>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more or less</a:t>
                      </a:r>
                    </a:p>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Each numeric value has the same distance.</a:t>
                      </a:r>
                      <a:endParaRPr lang="th-TH" sz="2000" dirty="0">
                        <a:solidFill>
                          <a:srgbClr val="FF0000"/>
                        </a:solidFill>
                        <a:latin typeface="Angsana New" panose="02020603050405020304" pitchFamily="18" charset="-34"/>
                        <a:cs typeface="Angsana New" panose="02020603050405020304" pitchFamily="18" charset="-34"/>
                      </a:endParaRPr>
                    </a:p>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0</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means that there is no value of that variable at all.</a:t>
                      </a:r>
                    </a:p>
                  </a:txBody>
                  <a:tcPr/>
                </a:tc>
                <a:tc>
                  <a:txBody>
                    <a:bodyPr/>
                    <a:lstStyle/>
                    <a:p>
                      <a:r>
                        <a:rPr lang="en-US" sz="2000" dirty="0">
                          <a:solidFill>
                            <a:srgbClr val="FF0000"/>
                          </a:solidFill>
                          <a:latin typeface="Angsana New" panose="02020603050405020304" pitchFamily="18" charset="-34"/>
                          <a:cs typeface="Angsana New" panose="02020603050405020304" pitchFamily="18" charset="-34"/>
                        </a:rPr>
                        <a:t>monthly income</a:t>
                      </a:r>
                      <a:endParaRPr lang="th-TH" sz="2000" dirty="0">
                        <a:solidFill>
                          <a:srgbClr val="FF0000"/>
                        </a:solidFill>
                        <a:latin typeface="Angsana New" panose="02020603050405020304" pitchFamily="18" charset="-34"/>
                        <a:cs typeface="Angsana New" panose="02020603050405020304" pitchFamily="18" charset="-34"/>
                      </a:endParaRPr>
                    </a:p>
                    <a:p>
                      <a:r>
                        <a:rPr lang="en-US" sz="2000" dirty="0">
                          <a:solidFill>
                            <a:srgbClr val="FF0000"/>
                          </a:solidFill>
                          <a:latin typeface="Angsana New" panose="02020603050405020304" pitchFamily="18" charset="-34"/>
                          <a:cs typeface="Angsana New" panose="02020603050405020304" pitchFamily="18" charset="-34"/>
                        </a:rPr>
                        <a:t>Person 1 = 0 baht</a:t>
                      </a:r>
                      <a:endParaRPr lang="th-TH" sz="2000" dirty="0">
                        <a:solidFill>
                          <a:srgbClr val="FF0000"/>
                        </a:solidFill>
                        <a:latin typeface="Angsana New" panose="02020603050405020304" pitchFamily="18" charset="-34"/>
                        <a:cs typeface="Angsana New" panose="02020603050405020304" pitchFamily="18" charset="-34"/>
                      </a:endParaRPr>
                    </a:p>
                    <a:p>
                      <a:r>
                        <a:rPr lang="en-US" sz="2000" dirty="0">
                          <a:solidFill>
                            <a:srgbClr val="FF0000"/>
                          </a:solidFill>
                          <a:latin typeface="Angsana New" panose="02020603050405020304" pitchFamily="18" charset="-34"/>
                          <a:cs typeface="Angsana New" panose="02020603050405020304" pitchFamily="18" charset="-34"/>
                        </a:rPr>
                        <a:t>Person 2 = 12,340 baht</a:t>
                      </a:r>
                    </a:p>
                    <a:p>
                      <a:r>
                        <a:rPr lang="en-US" sz="2000" dirty="0">
                          <a:solidFill>
                            <a:srgbClr val="FF0000"/>
                          </a:solidFill>
                          <a:latin typeface="Angsana New" panose="02020603050405020304" pitchFamily="18" charset="-34"/>
                          <a:cs typeface="Angsana New" panose="02020603050405020304" pitchFamily="18" charset="-34"/>
                        </a:rPr>
                        <a:t>Person 3 = 19,650 baht</a:t>
                      </a:r>
                      <a:endParaRPr lang="th-TH" sz="2000" dirty="0">
                        <a:solidFill>
                          <a:srgbClr val="FF0000"/>
                        </a:solidFill>
                        <a:latin typeface="Angsana New" panose="02020603050405020304" pitchFamily="18" charset="-34"/>
                        <a:cs typeface="Angsana New" panose="02020603050405020304" pitchFamily="18" charset="-34"/>
                      </a:endParaRPr>
                    </a:p>
                    <a:p>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196406617"/>
                  </a:ext>
                </a:extLst>
              </a:tr>
            </a:tbl>
          </a:graphicData>
        </a:graphic>
      </p:graphicFrame>
      <p:sp>
        <p:nvSpPr>
          <p:cNvPr id="4" name="ตัวแทนหมายเลขสไลด์ 3">
            <a:extLst>
              <a:ext uri="{FF2B5EF4-FFF2-40B4-BE49-F238E27FC236}">
                <a16:creationId xmlns:a16="http://schemas.microsoft.com/office/drawing/2014/main" id="{5142613F-4341-4CF0-BD58-DE524677B876}"/>
              </a:ext>
            </a:extLst>
          </p:cNvPr>
          <p:cNvSpPr>
            <a:spLocks noGrp="1"/>
          </p:cNvSpPr>
          <p:nvPr>
            <p:ph type="sldNum" sz="quarter" idx="12"/>
          </p:nvPr>
        </p:nvSpPr>
        <p:spPr/>
        <p:txBody>
          <a:bodyPr/>
          <a:lstStyle/>
          <a:p>
            <a:fld id="{0C138CA7-F28F-4E14-B8CE-E0A9C4DDBB4C}" type="slidenum">
              <a:rPr lang="en-US" smtClean="0"/>
              <a:t>110</a:t>
            </a:fld>
            <a:endParaRPr lang="en-US"/>
          </a:p>
        </p:txBody>
      </p:sp>
    </p:spTree>
    <p:extLst>
      <p:ext uri="{BB962C8B-B14F-4D97-AF65-F5344CB8AC3E}">
        <p14:creationId xmlns:p14="http://schemas.microsoft.com/office/powerpoint/2010/main" val="40793934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FB338AD-3F33-4F01-9D6B-A507A4416EC9}"/>
              </a:ext>
            </a:extLst>
          </p:cNvPr>
          <p:cNvSpPr>
            <a:spLocks noGrp="1"/>
          </p:cNvSpPr>
          <p:nvPr>
            <p:ph type="title"/>
          </p:nvPr>
        </p:nvSpPr>
        <p:spPr>
          <a:xfrm>
            <a:off x="838200" y="227474"/>
            <a:ext cx="10515600" cy="1325563"/>
          </a:xfrm>
        </p:spPr>
        <p:txBody>
          <a:bodyPr>
            <a:normAutofit/>
          </a:bodyPr>
          <a:lstStyle/>
          <a:p>
            <a:pPr algn="ctr"/>
            <a:r>
              <a:rPr lang="en-US" sz="3600" b="1" dirty="0">
                <a:solidFill>
                  <a:srgbClr val="FF0000"/>
                </a:solidFill>
                <a:latin typeface="Angsana New" panose="02020603050405020304" pitchFamily="18" charset="-34"/>
                <a:cs typeface="Angsana New" panose="02020603050405020304" pitchFamily="18" charset="-34"/>
              </a:rPr>
              <a:t>3</a:t>
            </a:r>
            <a:br>
              <a:rPr lang="th-TH" sz="3600" b="1" dirty="0">
                <a:solidFill>
                  <a:srgbClr val="FF0000"/>
                </a:solidFill>
                <a:latin typeface="Angsana New" panose="02020603050405020304" pitchFamily="18" charset="-34"/>
                <a:cs typeface="Angsana New" panose="02020603050405020304" pitchFamily="18" charset="-34"/>
              </a:rPr>
            </a:br>
            <a:r>
              <a:rPr lang="en-US" sz="3600" b="1" dirty="0">
                <a:solidFill>
                  <a:srgbClr val="FF0000"/>
                </a:solidFill>
                <a:latin typeface="Angsana New" panose="02020603050405020304" pitchFamily="18" charset="-34"/>
                <a:cs typeface="Angsana New" panose="02020603050405020304" pitchFamily="18" charset="-34"/>
              </a:rPr>
              <a:t>Quantitative Data Analysis</a:t>
            </a:r>
          </a:p>
        </p:txBody>
      </p:sp>
      <p:sp>
        <p:nvSpPr>
          <p:cNvPr id="3" name="ตัวแทนเนื้อหา 2">
            <a:extLst>
              <a:ext uri="{FF2B5EF4-FFF2-40B4-BE49-F238E27FC236}">
                <a16:creationId xmlns:a16="http://schemas.microsoft.com/office/drawing/2014/main" id="{9C179364-C7B4-4D00-A0E3-319B4EA39EB9}"/>
              </a:ext>
            </a:extLst>
          </p:cNvPr>
          <p:cNvSpPr>
            <a:spLocks noGrp="1"/>
          </p:cNvSpPr>
          <p:nvPr>
            <p:ph idx="1"/>
          </p:nvPr>
        </p:nvSpPr>
        <p:spPr>
          <a:xfrm>
            <a:off x="568961" y="1560153"/>
            <a:ext cx="10915116" cy="4351338"/>
          </a:xfrm>
        </p:spPr>
        <p:txBody>
          <a:bodyPr/>
          <a:lstStyle/>
          <a:p>
            <a:r>
              <a:rPr lang="en-US" b="1" dirty="0">
                <a:latin typeface="Angsana New" panose="02020603050405020304" pitchFamily="18" charset="-34"/>
                <a:cs typeface="Angsana New" panose="02020603050405020304" pitchFamily="18" charset="-34"/>
              </a:rPr>
              <a:t>Quantitative Data Analysis </a:t>
            </a:r>
            <a:r>
              <a:rPr lang="en-US" dirty="0">
                <a:latin typeface="Angsana New" panose="02020603050405020304" pitchFamily="18" charset="-34"/>
                <a:cs typeface="Angsana New" panose="02020603050405020304" pitchFamily="18" charset="-34"/>
              </a:rPr>
              <a:t>is taking the variables that the researcher wants to study to measure their values as numbers, amounts or sizes and analyzing those variables by statistical methods such as descriptive statistics or inferential statistics.</a:t>
            </a:r>
            <a:r>
              <a:rPr lang="en-US" b="1"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Then the results of the analysis obtained from the sample were used as a reference to the study population which leads to interpretation to answer research questions with the steps to proceed as follows.</a:t>
            </a:r>
            <a:endParaRPr lang="th-TH" dirty="0">
              <a:latin typeface="Angsana New" panose="02020603050405020304" pitchFamily="18" charset="-34"/>
              <a:cs typeface="Angsana New" panose="02020603050405020304" pitchFamily="18" charset="-34"/>
            </a:endParaRPr>
          </a:p>
          <a:p>
            <a:pPr indent="233363">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data integrity check After collecting data from the sample group the researcher must verify the data according to the measurement tools, such as questionnaires, interview forms, whether they are complete or not. A complete selection of data was then performed. for further coding</a:t>
            </a:r>
            <a:endParaRPr lang="th-TH" dirty="0">
              <a:latin typeface="Angsana New" panose="02020603050405020304" pitchFamily="18" charset="-34"/>
              <a:cs typeface="Angsana New" panose="02020603050405020304" pitchFamily="18" charset="-34"/>
            </a:endParaRPr>
          </a:p>
          <a:p>
            <a:pPr indent="233363">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Coding after obtaining accurate and complete information The researcher must define the code of the data in numbers. With a decoding guide for easy interpretation Examples are shown in the following table.</a:t>
            </a:r>
          </a:p>
        </p:txBody>
      </p:sp>
      <p:sp>
        <p:nvSpPr>
          <p:cNvPr id="4" name="ตัวแทนหมายเลขสไลด์ 3">
            <a:extLst>
              <a:ext uri="{FF2B5EF4-FFF2-40B4-BE49-F238E27FC236}">
                <a16:creationId xmlns:a16="http://schemas.microsoft.com/office/drawing/2014/main" id="{20AF8B21-7497-40FB-A275-F780B20C09B1}"/>
              </a:ext>
            </a:extLst>
          </p:cNvPr>
          <p:cNvSpPr>
            <a:spLocks noGrp="1"/>
          </p:cNvSpPr>
          <p:nvPr>
            <p:ph type="sldNum" sz="quarter" idx="12"/>
          </p:nvPr>
        </p:nvSpPr>
        <p:spPr/>
        <p:txBody>
          <a:bodyPr/>
          <a:lstStyle/>
          <a:p>
            <a:fld id="{0C138CA7-F28F-4E14-B8CE-E0A9C4DDBB4C}" type="slidenum">
              <a:rPr lang="en-US" smtClean="0"/>
              <a:t>111</a:t>
            </a:fld>
            <a:endParaRPr lang="en-US"/>
          </a:p>
        </p:txBody>
      </p:sp>
    </p:spTree>
    <p:extLst>
      <p:ext uri="{BB962C8B-B14F-4D97-AF65-F5344CB8AC3E}">
        <p14:creationId xmlns:p14="http://schemas.microsoft.com/office/powerpoint/2010/main" val="295922710"/>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AEA8494-3AFE-4946-9E53-EEF0DA6F448F}"/>
              </a:ext>
            </a:extLst>
          </p:cNvPr>
          <p:cNvSpPr>
            <a:spLocks noGrp="1"/>
          </p:cNvSpPr>
          <p:nvPr>
            <p:ph type="title"/>
          </p:nvPr>
        </p:nvSpPr>
        <p:spPr>
          <a:xfrm>
            <a:off x="838200" y="365126"/>
            <a:ext cx="10515600" cy="726256"/>
          </a:xfrm>
        </p:spPr>
        <p:txBody>
          <a:bodyPr>
            <a:normAutofit/>
          </a:bodyPr>
          <a:lstStyle/>
          <a:p>
            <a:r>
              <a:rPr lang="en-US" sz="3200" dirty="0">
                <a:solidFill>
                  <a:srgbClr val="FF0000"/>
                </a:solidFill>
                <a:latin typeface="Angsana New" panose="02020603050405020304" pitchFamily="18" charset="-34"/>
                <a:cs typeface="Angsana New" panose="02020603050405020304" pitchFamily="18" charset="-34"/>
              </a:rPr>
              <a:t>Table 2</a:t>
            </a:r>
            <a:r>
              <a:rPr lang="th-TH" sz="3200" dirty="0">
                <a:solidFill>
                  <a:srgbClr val="FF0000"/>
                </a:solidFill>
                <a:latin typeface="Angsana New" panose="02020603050405020304" pitchFamily="18" charset="-34"/>
                <a:cs typeface="Angsana New" panose="02020603050405020304" pitchFamily="18" charset="-34"/>
              </a:rPr>
              <a:t> </a:t>
            </a:r>
            <a:r>
              <a:rPr lang="en-US" sz="3200" dirty="0">
                <a:solidFill>
                  <a:srgbClr val="FF0000"/>
                </a:solidFill>
                <a:latin typeface="Angsana New" panose="02020603050405020304" pitchFamily="18" charset="-34"/>
                <a:cs typeface="Angsana New" panose="02020603050405020304" pitchFamily="18" charset="-34"/>
              </a:rPr>
              <a:t>Encoding Quantitative Data</a:t>
            </a:r>
          </a:p>
        </p:txBody>
      </p:sp>
      <p:graphicFrame>
        <p:nvGraphicFramePr>
          <p:cNvPr id="5" name="ตาราง 5">
            <a:extLst>
              <a:ext uri="{FF2B5EF4-FFF2-40B4-BE49-F238E27FC236}">
                <a16:creationId xmlns:a16="http://schemas.microsoft.com/office/drawing/2014/main" id="{BA8E2E4B-7635-4F87-A607-993D14B0E01A}"/>
              </a:ext>
            </a:extLst>
          </p:cNvPr>
          <p:cNvGraphicFramePr>
            <a:graphicFrameLocks noGrp="1"/>
          </p:cNvGraphicFramePr>
          <p:nvPr>
            <p:ph idx="1"/>
          </p:nvPr>
        </p:nvGraphicFramePr>
        <p:xfrm>
          <a:off x="907025" y="1373198"/>
          <a:ext cx="10515600" cy="3836424"/>
        </p:xfrm>
        <a:graphic>
          <a:graphicData uri="http://schemas.openxmlformats.org/drawingml/2006/table">
            <a:tbl>
              <a:tblPr firstRow="1" bandRow="1">
                <a:tableStyleId>{5DA37D80-6434-44D0-A028-1B22A696006F}</a:tableStyleId>
              </a:tblPr>
              <a:tblGrid>
                <a:gridCol w="2819400">
                  <a:extLst>
                    <a:ext uri="{9D8B030D-6E8A-4147-A177-3AD203B41FA5}">
                      <a16:colId xmlns:a16="http://schemas.microsoft.com/office/drawing/2014/main" val="336557382"/>
                    </a:ext>
                  </a:extLst>
                </a:gridCol>
                <a:gridCol w="7696200">
                  <a:extLst>
                    <a:ext uri="{9D8B030D-6E8A-4147-A177-3AD203B41FA5}">
                      <a16:colId xmlns:a16="http://schemas.microsoft.com/office/drawing/2014/main" val="219818136"/>
                    </a:ext>
                  </a:extLst>
                </a:gridCol>
              </a:tblGrid>
              <a:tr h="639404">
                <a:tc>
                  <a:txBody>
                    <a:bodyPr/>
                    <a:lstStyle/>
                    <a:p>
                      <a:pPr algn="ctr"/>
                      <a:r>
                        <a:rPr lang="en-US" sz="2400" dirty="0">
                          <a:solidFill>
                            <a:srgbClr val="FF0000"/>
                          </a:solidFill>
                          <a:latin typeface="Angsana New" panose="02020603050405020304" pitchFamily="18" charset="-34"/>
                          <a:cs typeface="Angsana New" panose="02020603050405020304" pitchFamily="18" charset="-34"/>
                        </a:rPr>
                        <a:t>Variable</a:t>
                      </a: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Code designation </a:t>
                      </a:r>
                    </a:p>
                  </a:txBody>
                  <a:tcPr/>
                </a:tc>
                <a:extLst>
                  <a:ext uri="{0D108BD9-81ED-4DB2-BD59-A6C34878D82A}">
                    <a16:rowId xmlns:a16="http://schemas.microsoft.com/office/drawing/2014/main" val="3489939195"/>
                  </a:ext>
                </a:extLst>
              </a:tr>
              <a:tr h="639404">
                <a:tc>
                  <a:txBody>
                    <a:bodyPr/>
                    <a:lstStyle/>
                    <a:p>
                      <a:r>
                        <a:rPr lang="en-US" sz="2000" dirty="0">
                          <a:solidFill>
                            <a:srgbClr val="FF0000"/>
                          </a:solidFill>
                          <a:latin typeface="Angsana New" panose="02020603050405020304" pitchFamily="18" charset="-34"/>
                          <a:cs typeface="Angsana New" panose="02020603050405020304" pitchFamily="18" charset="-34"/>
                        </a:rPr>
                        <a:t>1.</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sex</a:t>
                      </a:r>
                    </a:p>
                  </a:txBody>
                  <a:tcPr/>
                </a:tc>
                <a:tc>
                  <a:txBody>
                    <a:bodyPr/>
                    <a:lstStyle/>
                    <a:p>
                      <a:r>
                        <a:rPr lang="en-US" sz="2000" dirty="0">
                          <a:solidFill>
                            <a:srgbClr val="FF0000"/>
                          </a:solidFill>
                          <a:latin typeface="Angsana New" panose="02020603050405020304" pitchFamily="18" charset="-34"/>
                          <a:cs typeface="Angsana New" panose="02020603050405020304" pitchFamily="18" charset="-34"/>
                        </a:rPr>
                        <a:t>1  =  male</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2  = female</a:t>
                      </a:r>
                    </a:p>
                  </a:txBody>
                  <a:tcPr/>
                </a:tc>
                <a:extLst>
                  <a:ext uri="{0D108BD9-81ED-4DB2-BD59-A6C34878D82A}">
                    <a16:rowId xmlns:a16="http://schemas.microsoft.com/office/drawing/2014/main" val="436866095"/>
                  </a:ext>
                </a:extLst>
              </a:tr>
              <a:tr h="639404">
                <a:tc>
                  <a:txBody>
                    <a:bodyPr/>
                    <a:lstStyle/>
                    <a:p>
                      <a:r>
                        <a:rPr lang="en-US" sz="2000" dirty="0">
                          <a:solidFill>
                            <a:srgbClr val="FF0000"/>
                          </a:solidFill>
                          <a:latin typeface="Angsana New" panose="02020603050405020304" pitchFamily="18" charset="-34"/>
                          <a:cs typeface="Angsana New" panose="02020603050405020304" pitchFamily="18" charset="-34"/>
                        </a:rPr>
                        <a:t>2.</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age</a:t>
                      </a:r>
                    </a:p>
                  </a:txBody>
                  <a:tcPr/>
                </a:tc>
                <a:tc>
                  <a:txBody>
                    <a:bodyPr/>
                    <a:lstStyle/>
                    <a:p>
                      <a:r>
                        <a:rPr lang="en-US" sz="2000" dirty="0">
                          <a:solidFill>
                            <a:srgbClr val="FF0000"/>
                          </a:solidFill>
                          <a:latin typeface="Angsana New" panose="02020603050405020304" pitchFamily="18" charset="-34"/>
                          <a:cs typeface="Angsana New" panose="02020603050405020304" pitchFamily="18" charset="-34"/>
                        </a:rPr>
                        <a:t>1  = under 20 years old</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2  =  20-25 years old</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3  =  26-30 years old</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4  = 30 years or older</a:t>
                      </a:r>
                    </a:p>
                  </a:txBody>
                  <a:tcPr/>
                </a:tc>
                <a:extLst>
                  <a:ext uri="{0D108BD9-81ED-4DB2-BD59-A6C34878D82A}">
                    <a16:rowId xmlns:a16="http://schemas.microsoft.com/office/drawing/2014/main" val="2683540223"/>
                  </a:ext>
                </a:extLst>
              </a:tr>
              <a:tr h="639404">
                <a:tc>
                  <a:txBody>
                    <a:bodyPr/>
                    <a:lstStyle/>
                    <a:p>
                      <a:r>
                        <a:rPr lang="en-US" sz="2000" dirty="0">
                          <a:solidFill>
                            <a:srgbClr val="FF0000"/>
                          </a:solidFill>
                          <a:latin typeface="Angsana New" panose="02020603050405020304" pitchFamily="18" charset="-34"/>
                          <a:cs typeface="Angsana New" panose="02020603050405020304" pitchFamily="18" charset="-34"/>
                        </a:rPr>
                        <a:t>3.</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status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Angsana New" panose="02020603050405020304" pitchFamily="18" charset="-34"/>
                          <a:cs typeface="Angsana New" panose="02020603050405020304" pitchFamily="18" charset="-34"/>
                        </a:rPr>
                        <a:t>1  = single</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2  =  married</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3  =  divorce</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4  = separated</a:t>
                      </a:r>
                    </a:p>
                  </a:txBody>
                  <a:tcPr/>
                </a:tc>
                <a:extLst>
                  <a:ext uri="{0D108BD9-81ED-4DB2-BD59-A6C34878D82A}">
                    <a16:rowId xmlns:a16="http://schemas.microsoft.com/office/drawing/2014/main" val="2410057940"/>
                  </a:ext>
                </a:extLst>
              </a:tr>
              <a:tr h="639404">
                <a:tc>
                  <a:txBody>
                    <a:bodyPr/>
                    <a:lstStyle/>
                    <a:p>
                      <a:r>
                        <a:rPr lang="en-US" sz="2000" dirty="0">
                          <a:solidFill>
                            <a:srgbClr val="FF0000"/>
                          </a:solidFill>
                          <a:latin typeface="Angsana New" panose="02020603050405020304" pitchFamily="18" charset="-34"/>
                          <a:cs typeface="Angsana New" panose="02020603050405020304" pitchFamily="18" charset="-34"/>
                        </a:rPr>
                        <a:t>4.</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educational qualification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Angsana New" panose="02020603050405020304" pitchFamily="18" charset="-34"/>
                          <a:cs typeface="Angsana New" panose="02020603050405020304" pitchFamily="18" charset="-34"/>
                        </a:rPr>
                        <a:t>1  = Bachelor                    2 = Master                  3 = Doctorate</a:t>
                      </a:r>
                    </a:p>
                  </a:txBody>
                  <a:tcPr/>
                </a:tc>
                <a:extLst>
                  <a:ext uri="{0D108BD9-81ED-4DB2-BD59-A6C34878D82A}">
                    <a16:rowId xmlns:a16="http://schemas.microsoft.com/office/drawing/2014/main" val="1106680206"/>
                  </a:ext>
                </a:extLst>
              </a:tr>
              <a:tr h="639404">
                <a:tc>
                  <a:txBody>
                    <a:bodyPr/>
                    <a:lstStyle/>
                    <a:p>
                      <a:r>
                        <a:rPr lang="en-US" sz="2000" dirty="0">
                          <a:solidFill>
                            <a:srgbClr val="FF0000"/>
                          </a:solidFill>
                          <a:latin typeface="Angsana New" panose="02020603050405020304" pitchFamily="18" charset="-34"/>
                          <a:cs typeface="Angsana New" panose="02020603050405020304" pitchFamily="18" charset="-34"/>
                        </a:rPr>
                        <a:t>5.</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work experience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Angsana New" panose="02020603050405020304" pitchFamily="18" charset="-34"/>
                          <a:cs typeface="Angsana New" panose="02020603050405020304" pitchFamily="18" charset="-34"/>
                        </a:rPr>
                        <a:t>specify the number of years</a:t>
                      </a:r>
                      <a:r>
                        <a:rPr lang="th-TH" sz="2000" dirty="0">
                          <a:solidFill>
                            <a:srgbClr val="FF0000"/>
                          </a:solidFill>
                          <a:latin typeface="Angsana New" panose="02020603050405020304" pitchFamily="18" charset="-34"/>
                          <a:cs typeface="Angsana New" panose="02020603050405020304" pitchFamily="18" charset="-34"/>
                        </a:rPr>
                        <a:t>.............................................................................</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723540131"/>
                  </a:ext>
                </a:extLst>
              </a:tr>
            </a:tbl>
          </a:graphicData>
        </a:graphic>
      </p:graphicFrame>
      <p:sp>
        <p:nvSpPr>
          <p:cNvPr id="4" name="ตัวแทนหมายเลขสไลด์ 3">
            <a:extLst>
              <a:ext uri="{FF2B5EF4-FFF2-40B4-BE49-F238E27FC236}">
                <a16:creationId xmlns:a16="http://schemas.microsoft.com/office/drawing/2014/main" id="{92CB5D83-C908-48E2-A10A-D8AA7C6788F1}"/>
              </a:ext>
            </a:extLst>
          </p:cNvPr>
          <p:cNvSpPr>
            <a:spLocks noGrp="1"/>
          </p:cNvSpPr>
          <p:nvPr>
            <p:ph type="sldNum" sz="quarter" idx="12"/>
          </p:nvPr>
        </p:nvSpPr>
        <p:spPr/>
        <p:txBody>
          <a:bodyPr/>
          <a:lstStyle/>
          <a:p>
            <a:fld id="{0C138CA7-F28F-4E14-B8CE-E0A9C4DDBB4C}" type="slidenum">
              <a:rPr lang="en-US" smtClean="0"/>
              <a:t>112</a:t>
            </a:fld>
            <a:endParaRPr lang="en-US"/>
          </a:p>
        </p:txBody>
      </p:sp>
      <p:sp>
        <p:nvSpPr>
          <p:cNvPr id="6" name="กล่องข้อความ 5">
            <a:extLst>
              <a:ext uri="{FF2B5EF4-FFF2-40B4-BE49-F238E27FC236}">
                <a16:creationId xmlns:a16="http://schemas.microsoft.com/office/drawing/2014/main" id="{12BB749B-02D5-44ED-9522-3A6A952AFB37}"/>
              </a:ext>
            </a:extLst>
          </p:cNvPr>
          <p:cNvSpPr txBox="1"/>
          <p:nvPr/>
        </p:nvSpPr>
        <p:spPr>
          <a:xfrm>
            <a:off x="867696" y="5491439"/>
            <a:ext cx="10594259" cy="830997"/>
          </a:xfrm>
          <a:prstGeom prst="rect">
            <a:avLst/>
          </a:prstGeom>
          <a:noFill/>
        </p:spPr>
        <p:txBody>
          <a:bodyPr wrap="square" rtlCol="0">
            <a:spAutoFit/>
          </a:bodyPr>
          <a:lstStyle/>
          <a:p>
            <a:r>
              <a:rPr lang="en-US" sz="2400" dirty="0">
                <a:solidFill>
                  <a:srgbClr val="FF0000"/>
                </a:solidFill>
                <a:latin typeface="Angsana New" panose="02020603050405020304" pitchFamily="18" charset="-34"/>
                <a:cs typeface="Angsana New" panose="02020603050405020304" pitchFamily="18" charset="-34"/>
              </a:rPr>
              <a:t>From the table, encoding in the query will see on the right there is a variable code that will be processed by the computer to make it easier to remember and understand Then the researcher should make a handbook on the assignment of variables.</a:t>
            </a:r>
          </a:p>
        </p:txBody>
      </p:sp>
    </p:spTree>
    <p:extLst>
      <p:ext uri="{BB962C8B-B14F-4D97-AF65-F5344CB8AC3E}">
        <p14:creationId xmlns:p14="http://schemas.microsoft.com/office/powerpoint/2010/main" val="252859474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33CA8701-C67C-4F4D-AEB1-93939DE3B14F}"/>
              </a:ext>
            </a:extLst>
          </p:cNvPr>
          <p:cNvSpPr>
            <a:spLocks noGrp="1"/>
          </p:cNvSpPr>
          <p:nvPr>
            <p:ph idx="1"/>
          </p:nvPr>
        </p:nvSpPr>
        <p:spPr>
          <a:xfrm>
            <a:off x="838199" y="1022555"/>
            <a:ext cx="10773698" cy="5154408"/>
          </a:xfrm>
        </p:spPr>
        <p:txBody>
          <a:bodyPr/>
          <a:lstStyle/>
          <a:p>
            <a:pPr marL="0" indent="403225">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Choosing a program for recording and analyzing data After coding each item of the research tool, the next step is to choose a ready-made statistical program to record and analyze the data. The most popular programs are as follows.</a:t>
            </a:r>
            <a:endParaRPr lang="th-TH" dirty="0">
              <a:latin typeface="Angsana New" panose="02020603050405020304" pitchFamily="18" charset="-34"/>
              <a:cs typeface="Angsana New" panose="02020603050405020304" pitchFamily="18" charset="-34"/>
            </a:endParaRPr>
          </a:p>
          <a:p>
            <a:pPr indent="519113">
              <a:buNone/>
            </a:pPr>
            <a:r>
              <a:rPr lang="en-US" dirty="0">
                <a:latin typeface="Angsana New" panose="02020603050405020304" pitchFamily="18" charset="-34"/>
                <a:cs typeface="Angsana New" panose="02020603050405020304" pitchFamily="18" charset="-34"/>
              </a:rPr>
              <a:t>SPSS = Statistic Package for the Social Science</a:t>
            </a:r>
          </a:p>
          <a:p>
            <a:pPr indent="519113">
              <a:buNone/>
            </a:pPr>
            <a:r>
              <a:rPr lang="en-US" dirty="0">
                <a:latin typeface="Angsana New" panose="02020603050405020304" pitchFamily="18" charset="-34"/>
                <a:cs typeface="Angsana New" panose="02020603050405020304" pitchFamily="18" charset="-34"/>
              </a:rPr>
              <a:t>SAS  = Statistic Analysis System</a:t>
            </a:r>
          </a:p>
          <a:p>
            <a:pPr indent="519113">
              <a:buNone/>
            </a:pPr>
            <a:r>
              <a:rPr lang="en-US" dirty="0">
                <a:latin typeface="Angsana New" panose="02020603050405020304" pitchFamily="18" charset="-34"/>
                <a:cs typeface="Angsana New" panose="02020603050405020304" pitchFamily="18" charset="-34"/>
              </a:rPr>
              <a:t>TSP  = Time Series Processor</a:t>
            </a:r>
          </a:p>
          <a:p>
            <a:pPr indent="519113">
              <a:buNone/>
            </a:pPr>
            <a:r>
              <a:rPr lang="en-US" dirty="0">
                <a:latin typeface="Angsana New" panose="02020603050405020304" pitchFamily="18" charset="-34"/>
                <a:cs typeface="Angsana New" panose="02020603050405020304" pitchFamily="18" charset="-34"/>
              </a:rPr>
              <a:t>LISREL = Linear Structure Relationship</a:t>
            </a:r>
          </a:p>
          <a:p>
            <a:pPr indent="519113">
              <a:buNone/>
            </a:pPr>
            <a:r>
              <a:rPr lang="en-US" dirty="0">
                <a:latin typeface="Angsana New" panose="02020603050405020304" pitchFamily="18" charset="-34"/>
                <a:cs typeface="Angsana New" panose="02020603050405020304" pitchFamily="18" charset="-34"/>
              </a:rPr>
              <a:t>SEM  =  Structure Equation Model</a:t>
            </a:r>
          </a:p>
          <a:p>
            <a:pPr marL="0" indent="403225">
              <a:buNone/>
            </a:pPr>
            <a:r>
              <a:rPr lang="en-US" dirty="0">
                <a:latin typeface="Angsana New" panose="02020603050405020304" pitchFamily="18" charset="-34"/>
                <a:cs typeface="Angsana New" panose="02020603050405020304" pitchFamily="18" charset="-34"/>
              </a:rPr>
              <a:t>4.</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Choosing to use statistics for data analysis Statistics used in data analysis can be divided into 2 types:    1) statistics on sampling 2) descriptive statistics and 3) reference statistics and the purpose of the research is important.</a:t>
            </a:r>
          </a:p>
        </p:txBody>
      </p:sp>
      <p:sp>
        <p:nvSpPr>
          <p:cNvPr id="4" name="ตัวแทนหมายเลขสไลด์ 3">
            <a:extLst>
              <a:ext uri="{FF2B5EF4-FFF2-40B4-BE49-F238E27FC236}">
                <a16:creationId xmlns:a16="http://schemas.microsoft.com/office/drawing/2014/main" id="{06B78AB2-F813-4762-829C-FC37CAE115B7}"/>
              </a:ext>
            </a:extLst>
          </p:cNvPr>
          <p:cNvSpPr>
            <a:spLocks noGrp="1"/>
          </p:cNvSpPr>
          <p:nvPr>
            <p:ph type="sldNum" sz="quarter" idx="12"/>
          </p:nvPr>
        </p:nvSpPr>
        <p:spPr/>
        <p:txBody>
          <a:bodyPr/>
          <a:lstStyle/>
          <a:p>
            <a:fld id="{0C138CA7-F28F-4E14-B8CE-E0A9C4DDBB4C}" type="slidenum">
              <a:rPr lang="en-US" smtClean="0"/>
              <a:t>113</a:t>
            </a:fld>
            <a:endParaRPr lang="en-US"/>
          </a:p>
        </p:txBody>
      </p:sp>
    </p:spTree>
    <p:extLst>
      <p:ext uri="{BB962C8B-B14F-4D97-AF65-F5344CB8AC3E}">
        <p14:creationId xmlns:p14="http://schemas.microsoft.com/office/powerpoint/2010/main" val="296420357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1A9A66C-7AA9-4BB9-B128-D572B8D99453}"/>
              </a:ext>
            </a:extLst>
          </p:cNvPr>
          <p:cNvSpPr>
            <a:spLocks noGrp="1"/>
          </p:cNvSpPr>
          <p:nvPr>
            <p:ph type="title"/>
          </p:nvPr>
        </p:nvSpPr>
        <p:spPr/>
        <p:txBody>
          <a:bodyPr>
            <a:normAutofit/>
          </a:bodyPr>
          <a:lstStyle/>
          <a:p>
            <a:pPr algn="ctr"/>
            <a:r>
              <a:rPr lang="en-US" sz="3600" b="1" dirty="0">
                <a:latin typeface="Angsana New" panose="02020603050405020304" pitchFamily="18" charset="-34"/>
                <a:cs typeface="Angsana New" panose="02020603050405020304" pitchFamily="18" charset="-34"/>
              </a:rPr>
              <a:t>4</a:t>
            </a:r>
            <a:br>
              <a:rPr lang="th-TH" sz="3600" b="1" dirty="0">
                <a:latin typeface="Angsana New" panose="02020603050405020304" pitchFamily="18" charset="-34"/>
                <a:cs typeface="Angsana New" panose="02020603050405020304" pitchFamily="18" charset="-34"/>
              </a:rPr>
            </a:br>
            <a:r>
              <a:rPr lang="en-US" sz="3600" b="1" dirty="0">
                <a:latin typeface="Angsana New" panose="02020603050405020304" pitchFamily="18" charset="-34"/>
                <a:cs typeface="Angsana New" panose="02020603050405020304" pitchFamily="18" charset="-34"/>
              </a:rPr>
              <a:t>Type of statistics</a:t>
            </a:r>
          </a:p>
        </p:txBody>
      </p:sp>
      <p:sp>
        <p:nvSpPr>
          <p:cNvPr id="3" name="ตัวแทนเนื้อหา 2">
            <a:extLst>
              <a:ext uri="{FF2B5EF4-FFF2-40B4-BE49-F238E27FC236}">
                <a16:creationId xmlns:a16="http://schemas.microsoft.com/office/drawing/2014/main" id="{20DE4310-11A5-4B2C-9FF2-1498C2D40D6D}"/>
              </a:ext>
            </a:extLst>
          </p:cNvPr>
          <p:cNvSpPr>
            <a:spLocks noGrp="1"/>
          </p:cNvSpPr>
          <p:nvPr>
            <p:ph idx="1"/>
          </p:nvPr>
        </p:nvSpPr>
        <p:spPr>
          <a:xfrm>
            <a:off x="640080" y="1825625"/>
            <a:ext cx="11165840" cy="4351338"/>
          </a:xfrm>
        </p:spPr>
        <p:txBody>
          <a:bodyPr>
            <a:normAutofit fontScale="92500" lnSpcReduction="20000"/>
          </a:bodyPr>
          <a:lstStyle/>
          <a:p>
            <a:r>
              <a:rPr lang="en-US" dirty="0">
                <a:latin typeface="Angsana New" panose="02020603050405020304" pitchFamily="18" charset="-34"/>
                <a:cs typeface="Angsana New" panose="02020603050405020304" pitchFamily="18" charset="-34"/>
              </a:rPr>
              <a:t>Three types of statistics used in the research process are as follows:</a:t>
            </a:r>
            <a:endParaRPr lang="th-TH" dirty="0">
              <a:latin typeface="Angsana New" panose="02020603050405020304" pitchFamily="18" charset="-34"/>
              <a:cs typeface="Angsana New" panose="02020603050405020304" pitchFamily="18" charset="-34"/>
            </a:endParaRPr>
          </a:p>
          <a:p>
            <a:pPr marL="0" indent="233363">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a:t>
            </a:r>
            <a:r>
              <a:rPr lang="en-US" b="1" dirty="0">
                <a:latin typeface="Angsana New" panose="02020603050405020304" pitchFamily="18" charset="-34"/>
                <a:cs typeface="Angsana New" panose="02020603050405020304" pitchFamily="18" charset="-34"/>
              </a:rPr>
              <a:t>Sampling Statistics</a:t>
            </a:r>
            <a:r>
              <a:rPr lang="th-TH" b="1"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It is a statistic used to determine the sample size to be suitable for the population of the research. The sample size must not be too small or too large. The selected sample must have characteristics and characteristics that are well representative of the population. The formula used to determine sample size is Cochran's formula (Cochran, 1997), used when the population is known. </a:t>
            </a:r>
            <a:r>
              <a:rPr lang="en-US" dirty="0" err="1">
                <a:latin typeface="Angsana New" panose="02020603050405020304" pitchFamily="18" charset="-34"/>
                <a:cs typeface="Angsana New" panose="02020603050405020304" pitchFamily="18" charset="-34"/>
              </a:rPr>
              <a:t>Cazden's</a:t>
            </a:r>
            <a:r>
              <a:rPr lang="en-US" dirty="0">
                <a:latin typeface="Angsana New" panose="02020603050405020304" pitchFamily="18" charset="-34"/>
                <a:cs typeface="Angsana New" panose="02020603050405020304" pitchFamily="18" charset="-34"/>
              </a:rPr>
              <a:t> formula (</a:t>
            </a:r>
            <a:r>
              <a:rPr lang="en-US" dirty="0" err="1">
                <a:latin typeface="Angsana New" panose="02020603050405020304" pitchFamily="18" charset="-34"/>
                <a:cs typeface="Angsana New" panose="02020603050405020304" pitchFamily="18" charset="-34"/>
              </a:rPr>
              <a:t>Cazden</a:t>
            </a:r>
            <a:r>
              <a:rPr lang="en-US" dirty="0">
                <a:latin typeface="Angsana New" panose="02020603050405020304" pitchFamily="18" charset="-34"/>
                <a:cs typeface="Angsana New" panose="02020603050405020304" pitchFamily="18" charset="-34"/>
              </a:rPr>
              <a:t>, 1991) is used where the variance and standard error of the population are known. Yamane's formula (Yamane, 1973) is used to define a sample of known populations.</a:t>
            </a:r>
            <a:endParaRPr lang="th-TH" dirty="0">
              <a:latin typeface="Angsana New" panose="02020603050405020304" pitchFamily="18" charset="-34"/>
              <a:cs typeface="Angsana New" panose="02020603050405020304" pitchFamily="18" charset="-34"/>
            </a:endParaRPr>
          </a:p>
          <a:p>
            <a:pPr marL="0" indent="225425">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a:t>
            </a:r>
            <a:r>
              <a:rPr lang="en-US" b="1" dirty="0">
                <a:latin typeface="Angsana New" panose="02020603050405020304" pitchFamily="18" charset="-34"/>
                <a:cs typeface="Angsana New" panose="02020603050405020304" pitchFamily="18" charset="-34"/>
              </a:rPr>
              <a:t>Descriptive Statistics </a:t>
            </a:r>
            <a:r>
              <a:rPr lang="en-US" dirty="0">
                <a:latin typeface="Angsana New" panose="02020603050405020304" pitchFamily="18" charset="-34"/>
                <a:cs typeface="Angsana New" panose="02020603050405020304" pitchFamily="18" charset="-34"/>
              </a:rPr>
              <a:t>are statistics used to describe the characteristics of the object to be studied. It cannot be used to refer to other samples, for example, to explain the birth rate and death rate. population increase Percentage of students who pass the language skills test Percentage of people who voted This type of statistics can be divided into 2 categories:</a:t>
            </a:r>
            <a:endParaRPr lang="th-TH" dirty="0">
              <a:latin typeface="Angsana New" panose="02020603050405020304" pitchFamily="18" charset="-34"/>
              <a:cs typeface="Angsana New" panose="02020603050405020304" pitchFamily="18" charset="-34"/>
            </a:endParaRPr>
          </a:p>
          <a:p>
            <a:pPr marL="0" indent="517525">
              <a:buNone/>
            </a:pPr>
            <a:r>
              <a:rPr lang="en-US" dirty="0">
                <a:latin typeface="Angsana New" panose="02020603050405020304" pitchFamily="18" charset="-34"/>
                <a:cs typeface="Angsana New" panose="02020603050405020304" pitchFamily="18" charset="-34"/>
              </a:rPr>
              <a:t>2.1 The measurement of the tendency towards the central, including percentage, ratio, frequency, mean, median and mode.</a:t>
            </a:r>
            <a:endParaRPr lang="th-TH" dirty="0">
              <a:latin typeface="Angsana New" panose="02020603050405020304" pitchFamily="18" charset="-34"/>
              <a:cs typeface="Angsana New" panose="02020603050405020304" pitchFamily="18" charset="-34"/>
            </a:endParaRPr>
          </a:p>
          <a:p>
            <a:pPr marL="0" indent="517525">
              <a:buNone/>
            </a:pPr>
            <a:r>
              <a:rPr lang="en-US" dirty="0">
                <a:latin typeface="Angsana New" panose="02020603050405020304" pitchFamily="18" charset="-34"/>
                <a:cs typeface="Angsana New" panose="02020603050405020304" pitchFamily="18" charset="-34"/>
              </a:rPr>
              <a:t>2.2 Distribution measurements: range, mean deviation standard deviation and quartile deviation</a:t>
            </a:r>
            <a:endParaRPr lang="th-TH" dirty="0">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43F2698F-BD8D-436A-A0FF-CC2BA146A96C}"/>
              </a:ext>
            </a:extLst>
          </p:cNvPr>
          <p:cNvSpPr>
            <a:spLocks noGrp="1"/>
          </p:cNvSpPr>
          <p:nvPr>
            <p:ph type="sldNum" sz="quarter" idx="12"/>
          </p:nvPr>
        </p:nvSpPr>
        <p:spPr/>
        <p:txBody>
          <a:bodyPr/>
          <a:lstStyle/>
          <a:p>
            <a:fld id="{0C138CA7-F28F-4E14-B8CE-E0A9C4DDBB4C}" type="slidenum">
              <a:rPr lang="en-US" smtClean="0"/>
              <a:t>114</a:t>
            </a:fld>
            <a:endParaRPr lang="en-US"/>
          </a:p>
        </p:txBody>
      </p:sp>
    </p:spTree>
    <p:extLst>
      <p:ext uri="{BB962C8B-B14F-4D97-AF65-F5344CB8AC3E}">
        <p14:creationId xmlns:p14="http://schemas.microsoft.com/office/powerpoint/2010/main" val="385597520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FAA2156-FC9B-4C65-A0F9-2A34F5A21EAC}"/>
              </a:ext>
            </a:extLst>
          </p:cNvPr>
          <p:cNvSpPr>
            <a:spLocks noGrp="1"/>
          </p:cNvSpPr>
          <p:nvPr>
            <p:ph type="title"/>
          </p:nvPr>
        </p:nvSpPr>
        <p:spPr>
          <a:xfrm>
            <a:off x="838200" y="155242"/>
            <a:ext cx="10515600" cy="804914"/>
          </a:xfrm>
        </p:spPr>
        <p:txBody>
          <a:bodyPr>
            <a:normAutofit/>
          </a:bodyPr>
          <a:lstStyle/>
          <a:p>
            <a:r>
              <a:rPr lang="en-US" sz="2800" dirty="0">
                <a:solidFill>
                  <a:srgbClr val="FF0000"/>
                </a:solidFill>
                <a:latin typeface="Angsana New" panose="02020603050405020304" pitchFamily="18" charset="-34"/>
                <a:cs typeface="Angsana New" panose="02020603050405020304" pitchFamily="18" charset="-34"/>
              </a:rPr>
              <a:t>Table 3</a:t>
            </a:r>
            <a:r>
              <a:rPr lang="th-TH" sz="2800" dirty="0">
                <a:solidFill>
                  <a:srgbClr val="FF0000"/>
                </a:solidFill>
                <a:latin typeface="Angsana New" panose="02020603050405020304" pitchFamily="18" charset="-34"/>
                <a:cs typeface="Angsana New" panose="02020603050405020304" pitchFamily="18" charset="-34"/>
              </a:rPr>
              <a:t> </a:t>
            </a:r>
            <a:r>
              <a:rPr lang="en-US" sz="2800" dirty="0">
                <a:solidFill>
                  <a:srgbClr val="FF0000"/>
                </a:solidFill>
                <a:latin typeface="Angsana New" panose="02020603050405020304" pitchFamily="18" charset="-34"/>
                <a:cs typeface="Angsana New" panose="02020603050405020304" pitchFamily="18" charset="-34"/>
              </a:rPr>
              <a:t>Statistics used to describe the nature of the data.</a:t>
            </a:r>
          </a:p>
        </p:txBody>
      </p:sp>
      <mc:AlternateContent xmlns:mc="http://schemas.openxmlformats.org/markup-compatibility/2006" xmlns:a14="http://schemas.microsoft.com/office/drawing/2010/main">
        <mc:Choice Requires="a14">
          <p:graphicFrame>
            <p:nvGraphicFramePr>
              <p:cNvPr id="5" name="ตาราง 5">
                <a:extLst>
                  <a:ext uri="{FF2B5EF4-FFF2-40B4-BE49-F238E27FC236}">
                    <a16:creationId xmlns:a16="http://schemas.microsoft.com/office/drawing/2014/main" id="{F1D0AE52-6F05-462B-BA6B-6190B692911C}"/>
                  </a:ext>
                </a:extLst>
              </p:cNvPr>
              <p:cNvGraphicFramePr>
                <a:graphicFrameLocks noGrp="1"/>
              </p:cNvGraphicFramePr>
              <p:nvPr>
                <p:ph idx="1"/>
              </p:nvPr>
            </p:nvGraphicFramePr>
            <p:xfrm>
              <a:off x="487680" y="1037144"/>
              <a:ext cx="10866120" cy="5501768"/>
            </p:xfrm>
            <a:graphic>
              <a:graphicData uri="http://schemas.openxmlformats.org/drawingml/2006/table">
                <a:tbl>
                  <a:tblPr firstRow="1" bandRow="1">
                    <a:tableStyleId>{ED083AE6-46FA-4A59-8FB0-9F97EB10719F}</a:tableStyleId>
                  </a:tblPr>
                  <a:tblGrid>
                    <a:gridCol w="2839720">
                      <a:extLst>
                        <a:ext uri="{9D8B030D-6E8A-4147-A177-3AD203B41FA5}">
                          <a16:colId xmlns:a16="http://schemas.microsoft.com/office/drawing/2014/main" val="2622646459"/>
                        </a:ext>
                      </a:extLst>
                    </a:gridCol>
                    <a:gridCol w="2540000">
                      <a:extLst>
                        <a:ext uri="{9D8B030D-6E8A-4147-A177-3AD203B41FA5}">
                          <a16:colId xmlns:a16="http://schemas.microsoft.com/office/drawing/2014/main" val="2601547256"/>
                        </a:ext>
                      </a:extLst>
                    </a:gridCol>
                    <a:gridCol w="5486400">
                      <a:extLst>
                        <a:ext uri="{9D8B030D-6E8A-4147-A177-3AD203B41FA5}">
                          <a16:colId xmlns:a16="http://schemas.microsoft.com/office/drawing/2014/main" val="1029897011"/>
                        </a:ext>
                      </a:extLst>
                    </a:gridCol>
                  </a:tblGrid>
                  <a:tr h="395842">
                    <a:tc>
                      <a:txBody>
                        <a:bodyPr/>
                        <a:lstStyle/>
                        <a:p>
                          <a:pPr algn="ctr"/>
                          <a:r>
                            <a:rPr lang="en-US" sz="1800" dirty="0">
                              <a:solidFill>
                                <a:srgbClr val="FF0000"/>
                              </a:solidFill>
                              <a:latin typeface="Angsana New" panose="02020603050405020304" pitchFamily="18" charset="-34"/>
                              <a:cs typeface="Angsana New" panose="02020603050405020304" pitchFamily="18" charset="-34"/>
                            </a:rPr>
                            <a:t>Statistics to describe the nature of the data.</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Statistics</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Implementation </a:t>
                          </a:r>
                        </a:p>
                      </a:txBody>
                      <a:tcPr/>
                    </a:tc>
                    <a:extLst>
                      <a:ext uri="{0D108BD9-81ED-4DB2-BD59-A6C34878D82A}">
                        <a16:rowId xmlns:a16="http://schemas.microsoft.com/office/drawing/2014/main" val="715918731"/>
                      </a:ext>
                    </a:extLst>
                  </a:tr>
                  <a:tr h="563149">
                    <a:tc>
                      <a:txBody>
                        <a:bodyPr/>
                        <a:lstStyle/>
                        <a:p>
                          <a:r>
                            <a:rPr lang="en-US" sz="1800" dirty="0">
                              <a:solidFill>
                                <a:srgbClr val="FF0000"/>
                              </a:solidFill>
                              <a:latin typeface="Angsana New" panose="02020603050405020304" pitchFamily="18" charset="-34"/>
                              <a:cs typeface="Angsana New" panose="02020603050405020304" pitchFamily="18" charset="-34"/>
                            </a:rPr>
                            <a:t>Calculation of the central tendency</a:t>
                          </a:r>
                        </a:p>
                      </a:txBody>
                      <a:tcPr/>
                    </a:tc>
                    <a:tc>
                      <a:txBody>
                        <a:bodyPr/>
                        <a:lstStyle/>
                        <a:p>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Frequency</a:t>
                          </a:r>
                        </a:p>
                        <a:p>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Percentage</a:t>
                          </a:r>
                        </a:p>
                        <a:p>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mean</a:t>
                          </a:r>
                          <a:r>
                            <a:rPr lang="th-TH" sz="1800" dirty="0">
                              <a:solidFill>
                                <a:srgbClr val="FF0000"/>
                              </a:solidFill>
                              <a:latin typeface="Angsana New" panose="02020603050405020304" pitchFamily="18" charset="-34"/>
                              <a:cs typeface="Angsana New" panose="02020603050405020304" pitchFamily="18" charset="-34"/>
                            </a:rPr>
                            <a:t> </a:t>
                          </a:r>
                          <a14:m>
                            <m:oMath xmlns:m="http://schemas.openxmlformats.org/officeDocument/2006/math">
                              <m:r>
                                <a:rPr lang="th-TH" sz="1800" i="1" dirty="0" smtClean="0">
                                  <a:solidFill>
                                    <a:srgbClr val="FF0000"/>
                                  </a:solidFill>
                                  <a:latin typeface="Cambria Math" panose="02040503050406030204" pitchFamily="18" charset="0"/>
                                  <a:cs typeface="Angsana New" panose="02020603050405020304" pitchFamily="18" charset="-34"/>
                                </a:rPr>
                                <m:t>(</m:t>
                              </m:r>
                              <m:acc>
                                <m:accPr>
                                  <m:chr m:val="̅"/>
                                  <m:ctrlPr>
                                    <a:rPr lang="th-TH" sz="1800" i="1" smtClean="0">
                                      <a:solidFill>
                                        <a:srgbClr val="FF0000"/>
                                      </a:solidFill>
                                      <a:latin typeface="Cambria Math" panose="02040503050406030204" pitchFamily="18" charset="0"/>
                                      <a:cs typeface="Angsana New" panose="02020603050405020304" pitchFamily="18" charset="-34"/>
                                    </a:rPr>
                                  </m:ctrlPr>
                                </m:accPr>
                                <m:e>
                                  <m:r>
                                    <a:rPr lang="en-US" sz="1800" b="0" i="1" smtClean="0">
                                      <a:solidFill>
                                        <a:srgbClr val="FF0000"/>
                                      </a:solidFill>
                                      <a:latin typeface="Cambria Math" panose="02040503050406030204" pitchFamily="18" charset="0"/>
                                      <a:cs typeface="Angsana New" panose="02020603050405020304" pitchFamily="18" charset="-34"/>
                                    </a:rPr>
                                    <m:t>𝑋</m:t>
                                  </m:r>
                                  <m:r>
                                    <a:rPr lang="en-US" sz="1800" b="0" i="1" smtClean="0">
                                      <a:solidFill>
                                        <a:srgbClr val="FF0000"/>
                                      </a:solidFill>
                                      <a:latin typeface="Cambria Math" panose="02040503050406030204" pitchFamily="18" charset="0"/>
                                      <a:cs typeface="Angsana New" panose="02020603050405020304" pitchFamily="18" charset="-34"/>
                                    </a:rPr>
                                    <m:t>)</m:t>
                                  </m:r>
                                </m:e>
                              </m:acc>
                            </m:oMath>
                          </a14:m>
                          <a:endParaRPr lang="en-US" sz="1800" dirty="0">
                            <a:solidFill>
                              <a:srgbClr val="FF0000"/>
                            </a:solidFill>
                            <a:latin typeface="Angsana New" panose="02020603050405020304" pitchFamily="18" charset="-34"/>
                            <a:cs typeface="Angsana New" panose="02020603050405020304" pitchFamily="18" charset="-34"/>
                          </a:endParaRPr>
                        </a:p>
                        <a:p>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Mode</a:t>
                          </a:r>
                        </a:p>
                        <a:p>
                          <a:r>
                            <a:rPr lang="en-US" sz="1800" dirty="0">
                              <a:solidFill>
                                <a:srgbClr val="FF0000"/>
                              </a:solidFill>
                              <a:latin typeface="Angsana New" panose="02020603050405020304" pitchFamily="18" charset="-34"/>
                              <a:cs typeface="Angsana New" panose="02020603050405020304" pitchFamily="18" charset="-34"/>
                            </a:rPr>
                            <a:t>-</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Median</a:t>
                          </a:r>
                        </a:p>
                      </a:txBody>
                      <a:tcPr/>
                    </a:tc>
                    <a:tc>
                      <a:txBody>
                        <a:bodyPr/>
                        <a:lstStyle/>
                        <a:p>
                          <a:r>
                            <a:rPr lang="en-US" sz="1800" dirty="0">
                              <a:solidFill>
                                <a:srgbClr val="FF0000"/>
                              </a:solidFill>
                              <a:latin typeface="Angsana New" panose="02020603050405020304" pitchFamily="18" charset="-34"/>
                              <a:cs typeface="Angsana New" panose="02020603050405020304" pitchFamily="18" charset="-34"/>
                            </a:rPr>
                            <a:t>mean or arithmetic mean</a:t>
                          </a:r>
                          <a:r>
                            <a:rPr lang="th-TH" sz="1800" dirty="0">
                              <a:solidFill>
                                <a:srgbClr val="FF0000"/>
                              </a:solidFill>
                              <a:latin typeface="Angsana New" panose="02020603050405020304" pitchFamily="18" charset="-34"/>
                              <a:cs typeface="Angsana New" panose="02020603050405020304" pitchFamily="18" charset="-34"/>
                            </a:rPr>
                            <a:t> </a:t>
                          </a:r>
                          <a14:m>
                            <m:oMath xmlns:m="http://schemas.openxmlformats.org/officeDocument/2006/math">
                              <m:r>
                                <a:rPr lang="th-TH" sz="1800" i="1" dirty="0" smtClean="0">
                                  <a:solidFill>
                                    <a:srgbClr val="FF0000"/>
                                  </a:solidFill>
                                  <a:latin typeface="Cambria Math" panose="02040503050406030204" pitchFamily="18" charset="0"/>
                                  <a:cs typeface="Angsana New" panose="02020603050405020304" pitchFamily="18" charset="-34"/>
                                </a:rPr>
                                <m:t>(</m:t>
                              </m:r>
                              <m:acc>
                                <m:accPr>
                                  <m:chr m:val="̅"/>
                                  <m:ctrlPr>
                                    <a:rPr lang="th-TH" sz="1800" i="1" smtClean="0">
                                      <a:solidFill>
                                        <a:srgbClr val="FF0000"/>
                                      </a:solidFill>
                                      <a:latin typeface="Cambria Math" panose="02040503050406030204" pitchFamily="18" charset="0"/>
                                      <a:cs typeface="Angsana New" panose="02020603050405020304" pitchFamily="18" charset="-34"/>
                                    </a:rPr>
                                  </m:ctrlPr>
                                </m:accPr>
                                <m:e>
                                  <m:r>
                                    <a:rPr lang="en-US" sz="1800" b="0" i="1" smtClean="0">
                                      <a:solidFill>
                                        <a:srgbClr val="FF0000"/>
                                      </a:solidFill>
                                      <a:latin typeface="Cambria Math" panose="02040503050406030204" pitchFamily="18" charset="0"/>
                                      <a:cs typeface="Angsana New" panose="02020603050405020304" pitchFamily="18" charset="-34"/>
                                    </a:rPr>
                                    <m:t>𝑋</m:t>
                                  </m:r>
                                  <m:r>
                                    <a:rPr lang="en-US" sz="1800" b="0" i="1" smtClean="0">
                                      <a:solidFill>
                                        <a:srgbClr val="FF0000"/>
                                      </a:solidFill>
                                      <a:latin typeface="Cambria Math" panose="02040503050406030204" pitchFamily="18" charset="0"/>
                                      <a:cs typeface="Angsana New" panose="02020603050405020304" pitchFamily="18" charset="-34"/>
                                    </a:rPr>
                                    <m:t>)</m:t>
                                  </m:r>
                                </m:e>
                              </m:acc>
                            </m:oMath>
                          </a14:m>
                          <a:r>
                            <a:rPr lang="en-US" sz="1800" dirty="0">
                              <a:solidFill>
                                <a:srgbClr val="FF0000"/>
                              </a:solidFill>
                              <a:latin typeface="Angsana New" panose="02020603050405020304" pitchFamily="18" charset="-34"/>
                              <a:cs typeface="Angsana New" panose="02020603050405020304" pitchFamily="18" charset="-34"/>
                            </a:rPr>
                            <a:t> suitable for use with gauge data i</a:t>
                          </a:r>
                          <a:r>
                            <a:rPr lang="en-US" sz="1800" baseline="0" dirty="0">
                              <a:solidFill>
                                <a:srgbClr val="FF0000"/>
                              </a:solidFill>
                              <a:latin typeface="Angsana New" panose="02020603050405020304" pitchFamily="18" charset="-34"/>
                              <a:cs typeface="Angsana New" panose="02020603050405020304" pitchFamily="18" charset="-34"/>
                            </a:rPr>
                            <a:t>nterval and</a:t>
                          </a:r>
                          <a:r>
                            <a:rPr lang="th-TH" sz="1800" baseline="0" dirty="0">
                              <a:solidFill>
                                <a:srgbClr val="FF0000"/>
                              </a:solidFill>
                              <a:latin typeface="Angsana New" panose="02020603050405020304" pitchFamily="18" charset="-34"/>
                              <a:cs typeface="Angsana New" panose="02020603050405020304" pitchFamily="18" charset="-34"/>
                            </a:rPr>
                            <a:t> </a:t>
                          </a:r>
                          <a:r>
                            <a:rPr lang="en-US" sz="1800" baseline="0" dirty="0">
                              <a:solidFill>
                                <a:srgbClr val="FF0000"/>
                              </a:solidFill>
                              <a:latin typeface="Angsana New" panose="02020603050405020304" pitchFamily="18" charset="-34"/>
                              <a:cs typeface="Angsana New" panose="02020603050405020304" pitchFamily="18" charset="-34"/>
                            </a:rPr>
                            <a:t>ratio</a:t>
                          </a:r>
                          <a:r>
                            <a:rPr lang="th-TH" sz="1800" baseline="0" dirty="0">
                              <a:solidFill>
                                <a:srgbClr val="FF0000"/>
                              </a:solidFill>
                              <a:latin typeface="Angsana New" panose="02020603050405020304" pitchFamily="18" charset="-34"/>
                              <a:cs typeface="Angsana New" panose="02020603050405020304" pitchFamily="18" charset="-34"/>
                            </a:rPr>
                            <a:t> </a:t>
                          </a:r>
                          <a:r>
                            <a:rPr lang="en-US" sz="1800" baseline="0" dirty="0">
                              <a:solidFill>
                                <a:srgbClr val="FF0000"/>
                              </a:solidFill>
                              <a:latin typeface="Angsana New" panose="02020603050405020304" pitchFamily="18" charset="-34"/>
                              <a:cs typeface="Angsana New" panose="02020603050405020304" pitchFamily="18" charset="-34"/>
                            </a:rPr>
                            <a:t>e.g.</a:t>
                          </a:r>
                          <a:r>
                            <a:rPr lang="th-TH" sz="1800" baseline="0" dirty="0">
                              <a:solidFill>
                                <a:srgbClr val="FF0000"/>
                              </a:solidFill>
                              <a:latin typeface="Angsana New" panose="02020603050405020304" pitchFamily="18" charset="-34"/>
                              <a:cs typeface="Angsana New" panose="02020603050405020304" pitchFamily="18" charset="-34"/>
                            </a:rPr>
                            <a:t> </a:t>
                          </a:r>
                          <a:r>
                            <a:rPr lang="en-US" sz="1800" baseline="0" dirty="0">
                              <a:solidFill>
                                <a:srgbClr val="FF0000"/>
                              </a:solidFill>
                              <a:latin typeface="Angsana New" panose="02020603050405020304" pitchFamily="18" charset="-34"/>
                              <a:cs typeface="Angsana New" panose="02020603050405020304" pitchFamily="18" charset="-34"/>
                            </a:rPr>
                            <a:t>Opinions were tested using the Likert Scale, where 1 = least, 2 = low, 3 = moderate, 4 = high, 5 = very high.</a:t>
                          </a:r>
                          <a:endParaRPr lang="th-TH" sz="1800" baseline="0" dirty="0">
                            <a:solidFill>
                              <a:srgbClr val="FF0000"/>
                            </a:solidFill>
                            <a:latin typeface="Angsana New" panose="02020603050405020304" pitchFamily="18" charset="-34"/>
                            <a:cs typeface="Angsana New" panose="02020603050405020304" pitchFamily="18" charset="-34"/>
                          </a:endParaRPr>
                        </a:p>
                        <a:p>
                          <a:r>
                            <a:rPr lang="en-US" sz="1800" baseline="0" dirty="0">
                              <a:solidFill>
                                <a:srgbClr val="FF0000"/>
                              </a:solidFill>
                              <a:latin typeface="Angsana New" panose="02020603050405020304" pitchFamily="18" charset="-34"/>
                              <a:cs typeface="Angsana New" panose="02020603050405020304" pitchFamily="18" charset="-34"/>
                            </a:rPr>
                            <a:t>The criteria for interpreting results are as follows.</a:t>
                          </a:r>
                        </a:p>
                        <a:p>
                          <a:r>
                            <a:rPr lang="en-US" sz="1800" baseline="0" dirty="0">
                              <a:solidFill>
                                <a:srgbClr val="FF0000"/>
                              </a:solidFill>
                              <a:latin typeface="Angsana New" panose="02020603050405020304" pitchFamily="18" charset="-34"/>
                              <a:cs typeface="Angsana New" panose="02020603050405020304" pitchFamily="18" charset="-34"/>
                            </a:rPr>
                            <a:t>4.50 and above means most agree</a:t>
                          </a:r>
                        </a:p>
                        <a:p>
                          <a:r>
                            <a:rPr lang="en-US" sz="1800" baseline="0" dirty="0">
                              <a:solidFill>
                                <a:srgbClr val="FF0000"/>
                              </a:solidFill>
                              <a:latin typeface="Angsana New" panose="02020603050405020304" pitchFamily="18" charset="-34"/>
                              <a:cs typeface="Angsana New" panose="02020603050405020304" pitchFamily="18" charset="-34"/>
                            </a:rPr>
                            <a:t>3.50-4.49 means strongly agree</a:t>
                          </a:r>
                        </a:p>
                        <a:p>
                          <a:r>
                            <a:rPr lang="en-US" sz="1800" baseline="0" dirty="0">
                              <a:solidFill>
                                <a:srgbClr val="FF0000"/>
                              </a:solidFill>
                              <a:latin typeface="Angsana New" panose="02020603050405020304" pitchFamily="18" charset="-34"/>
                              <a:cs typeface="Angsana New" panose="02020603050405020304" pitchFamily="18" charset="-34"/>
                            </a:rPr>
                            <a:t>2.50-3.49 means moderately agree</a:t>
                          </a:r>
                        </a:p>
                        <a:p>
                          <a:r>
                            <a:rPr lang="en-US" sz="1800" baseline="0" dirty="0">
                              <a:solidFill>
                                <a:srgbClr val="FF0000"/>
                              </a:solidFill>
                              <a:latin typeface="Angsana New" panose="02020603050405020304" pitchFamily="18" charset="-34"/>
                              <a:cs typeface="Angsana New" panose="02020603050405020304" pitchFamily="18" charset="-34"/>
                            </a:rPr>
                            <a:t>1.50-2.49 means least agree</a:t>
                          </a:r>
                        </a:p>
                        <a:p>
                          <a:r>
                            <a:rPr lang="en-US" sz="1800" baseline="0" dirty="0">
                              <a:solidFill>
                                <a:srgbClr val="FF0000"/>
                              </a:solidFill>
                              <a:latin typeface="Angsana New" panose="02020603050405020304" pitchFamily="18" charset="-34"/>
                              <a:cs typeface="Angsana New" panose="02020603050405020304" pitchFamily="18" charset="-34"/>
                            </a:rPr>
                            <a:t>1.00-1.49 means minimal agree</a:t>
                          </a:r>
                          <a:endParaRPr lang="en-US" sz="18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722392715"/>
                      </a:ext>
                    </a:extLst>
                  </a:tr>
                  <a:tr h="563149">
                    <a:tc>
                      <a:txBody>
                        <a:bodyPr/>
                        <a:lstStyle/>
                        <a:p>
                          <a:r>
                            <a:rPr lang="en-US" sz="1800" dirty="0">
                              <a:solidFill>
                                <a:srgbClr val="FF0000"/>
                              </a:solidFill>
                              <a:latin typeface="Angsana New" panose="02020603050405020304" pitchFamily="18" charset="-34"/>
                              <a:cs typeface="Angsana New" panose="02020603050405020304" pitchFamily="18" charset="-34"/>
                            </a:rPr>
                            <a:t>distribution measurement</a:t>
                          </a:r>
                        </a:p>
                      </a:txBody>
                      <a:tcPr/>
                    </a:tc>
                    <a:tc>
                      <a:txBody>
                        <a:bodyPr/>
                        <a:lstStyle/>
                        <a:p>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Rang</a:t>
                          </a:r>
                        </a:p>
                        <a:p>
                          <a:r>
                            <a:rPr lang="en-US" sz="1800" dirty="0">
                              <a:solidFill>
                                <a:srgbClr val="FF0000"/>
                              </a:solidFill>
                              <a:latin typeface="Angsana New" panose="02020603050405020304" pitchFamily="18" charset="-34"/>
                              <a:cs typeface="Angsana New" panose="02020603050405020304" pitchFamily="18" charset="-34"/>
                            </a:rPr>
                            <a:t>- Standard deviation</a:t>
                          </a:r>
                          <a:r>
                            <a:rPr lang="th-TH" sz="1800" dirty="0">
                              <a:solidFill>
                                <a:srgbClr val="FF0000"/>
                              </a:solidFill>
                              <a:latin typeface="Angsana New" panose="02020603050405020304" pitchFamily="18" charset="-34"/>
                              <a:cs typeface="Angsana New" panose="02020603050405020304" pitchFamily="18" charset="-34"/>
                            </a:rPr>
                            <a:t> </a:t>
                          </a:r>
                          <a14:m>
                            <m:oMath xmlns:m="http://schemas.openxmlformats.org/officeDocument/2006/math">
                              <m:r>
                                <a:rPr lang="en-US" sz="1800" b="0" i="0" smtClean="0">
                                  <a:solidFill>
                                    <a:srgbClr val="FF0000"/>
                                  </a:solidFill>
                                  <a:latin typeface="Cambria Math" panose="02040503050406030204" pitchFamily="18" charset="0"/>
                                  <a:cs typeface="Angsana New" panose="02020603050405020304" pitchFamily="18" charset="-34"/>
                                </a:rPr>
                                <m:t>(</m:t>
                              </m:r>
                              <m:sSup>
                                <m:sSupPr>
                                  <m:ctrlPr>
                                    <a:rPr lang="en-US" sz="1800" i="1" smtClean="0">
                                      <a:solidFill>
                                        <a:srgbClr val="FF0000"/>
                                      </a:solidFill>
                                      <a:latin typeface="Cambria Math" panose="02040503050406030204" pitchFamily="18" charset="0"/>
                                      <a:cs typeface="Angsana New" panose="02020603050405020304" pitchFamily="18" charset="-34"/>
                                    </a:rPr>
                                  </m:ctrlPr>
                                </m:sSupPr>
                                <m:e>
                                  <m:r>
                                    <a:rPr lang="en-US" sz="1800" b="0" i="1" smtClean="0">
                                      <a:solidFill>
                                        <a:srgbClr val="FF0000"/>
                                      </a:solidFill>
                                      <a:latin typeface="Cambria Math" panose="02040503050406030204" pitchFamily="18" charset="0"/>
                                      <a:cs typeface="Angsana New" panose="02020603050405020304" pitchFamily="18" charset="-34"/>
                                    </a:rPr>
                                    <m:t>𝑆</m:t>
                                  </m:r>
                                  <m:r>
                                    <a:rPr lang="en-US" sz="1800" b="0" i="1" smtClean="0">
                                      <a:solidFill>
                                        <a:srgbClr val="FF0000"/>
                                      </a:solidFill>
                                      <a:latin typeface="Cambria Math" panose="02040503050406030204" pitchFamily="18" charset="0"/>
                                      <a:cs typeface="Angsana New" panose="02020603050405020304" pitchFamily="18" charset="-34"/>
                                    </a:rPr>
                                    <m:t>.</m:t>
                                  </m:r>
                                  <m:r>
                                    <a:rPr lang="en-US" sz="1800" b="0" i="1" smtClean="0">
                                      <a:solidFill>
                                        <a:srgbClr val="FF0000"/>
                                      </a:solidFill>
                                      <a:latin typeface="Cambria Math" panose="02040503050406030204" pitchFamily="18" charset="0"/>
                                      <a:cs typeface="Angsana New" panose="02020603050405020304" pitchFamily="18" charset="-34"/>
                                    </a:rPr>
                                    <m:t>𝐷</m:t>
                                  </m:r>
                                  <m:r>
                                    <a:rPr lang="en-US" sz="1800" b="0" i="1" smtClean="0">
                                      <a:solidFill>
                                        <a:srgbClr val="FF0000"/>
                                      </a:solidFill>
                                      <a:latin typeface="Cambria Math" panose="02040503050406030204" pitchFamily="18" charset="0"/>
                                      <a:cs typeface="Angsana New" panose="02020603050405020304" pitchFamily="18" charset="-34"/>
                                    </a:rPr>
                                    <m:t>.</m:t>
                                  </m:r>
                                </m:e>
                                <m:sup>
                                  <m:r>
                                    <a:rPr lang="en-US" sz="1800" b="0" i="1" smtClean="0">
                                      <a:solidFill>
                                        <a:srgbClr val="FF0000"/>
                                      </a:solidFill>
                                      <a:latin typeface="Cambria Math" panose="02040503050406030204" pitchFamily="18" charset="0"/>
                                      <a:cs typeface="Angsana New" panose="02020603050405020304" pitchFamily="18" charset="-34"/>
                                    </a:rPr>
                                    <m:t>2</m:t>
                                  </m:r>
                                </m:sup>
                              </m:sSup>
                            </m:oMath>
                          </a14:m>
                          <a:r>
                            <a:rPr lang="en-US" sz="1800" dirty="0">
                              <a:solidFill>
                                <a:srgbClr val="FF0000"/>
                              </a:solidFill>
                              <a:latin typeface="Angsana New" panose="02020603050405020304" pitchFamily="18" charset="-34"/>
                              <a:cs typeface="Angsana New" panose="02020603050405020304" pitchFamily="18" charset="-34"/>
                            </a:rPr>
                            <a:t>, </a:t>
                          </a:r>
                          <a14:m>
                            <m:oMath xmlns:m="http://schemas.openxmlformats.org/officeDocument/2006/math">
                              <m:sSup>
                                <m:sSupPr>
                                  <m:ctrlPr>
                                    <a:rPr lang="en-US" sz="1800" i="1" smtClean="0">
                                      <a:solidFill>
                                        <a:srgbClr val="FF0000"/>
                                      </a:solidFill>
                                      <a:latin typeface="Cambria Math" panose="02040503050406030204" pitchFamily="18" charset="0"/>
                                      <a:cs typeface="Angsana New" panose="02020603050405020304" pitchFamily="18" charset="-34"/>
                                    </a:rPr>
                                  </m:ctrlPr>
                                </m:sSupPr>
                                <m:e>
                                  <m:r>
                                    <a:rPr lang="en-US" sz="180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𝜎</m:t>
                                  </m:r>
                                </m:e>
                                <m:sup>
                                  <m:r>
                                    <a:rPr lang="en-US" sz="1800" b="0" i="1" smtClean="0">
                                      <a:solidFill>
                                        <a:srgbClr val="FF0000"/>
                                      </a:solidFill>
                                      <a:latin typeface="Cambria Math" panose="02040503050406030204" pitchFamily="18" charset="0"/>
                                      <a:cs typeface="Angsana New" panose="02020603050405020304" pitchFamily="18" charset="-34"/>
                                    </a:rPr>
                                    <m:t>2</m:t>
                                  </m:r>
                                </m:sup>
                              </m:sSup>
                              <m:r>
                                <a:rPr lang="en-US" sz="1800" b="0" i="1" smtClean="0">
                                  <a:solidFill>
                                    <a:srgbClr val="FF0000"/>
                                  </a:solidFill>
                                  <a:latin typeface="Cambria Math" panose="02040503050406030204" pitchFamily="18" charset="0"/>
                                  <a:cs typeface="Angsana New" panose="02020603050405020304" pitchFamily="18" charset="-34"/>
                                </a:rPr>
                                <m:t>)</m:t>
                              </m:r>
                            </m:oMath>
                          </a14:m>
                          <a:endParaRPr lang="en-US" sz="1800" b="0" dirty="0">
                            <a:solidFill>
                              <a:srgbClr val="FF0000"/>
                            </a:solidFill>
                            <a:latin typeface="Angsana New" panose="02020603050405020304" pitchFamily="18" charset="-34"/>
                            <a:cs typeface="Angsana New" panose="02020603050405020304" pitchFamily="18" charset="-34"/>
                          </a:endParaRPr>
                        </a:p>
                        <a:p>
                          <a:r>
                            <a:rPr lang="en-US" sz="1800" dirty="0">
                              <a:solidFill>
                                <a:srgbClr val="FF0000"/>
                              </a:solidFill>
                              <a:latin typeface="Angsana New" panose="02020603050405020304" pitchFamily="18" charset="-34"/>
                              <a:cs typeface="Angsana New" panose="02020603050405020304" pitchFamily="18" charset="-34"/>
                            </a:rPr>
                            <a:t>- mean deviation</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M.D.)</a:t>
                          </a:r>
                        </a:p>
                        <a:p>
                          <a:r>
                            <a:rPr lang="en-US" sz="1800" dirty="0">
                              <a:solidFill>
                                <a:srgbClr val="FF0000"/>
                              </a:solidFill>
                              <a:latin typeface="Angsana New" panose="02020603050405020304" pitchFamily="18" charset="-34"/>
                              <a:cs typeface="Angsana New" panose="02020603050405020304" pitchFamily="18" charset="-34"/>
                            </a:rPr>
                            <a:t>- Quartile deviation</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Q.D.)</a:t>
                          </a:r>
                        </a:p>
                      </a:txBody>
                      <a:tcPr/>
                    </a:tc>
                    <a:tc>
                      <a:txBody>
                        <a:bodyPr/>
                        <a:lstStyle/>
                        <a:p>
                          <a:r>
                            <a:rPr lang="en-US" sz="1800" dirty="0">
                              <a:solidFill>
                                <a:srgbClr val="FF0000"/>
                              </a:solidFill>
                              <a:latin typeface="Angsana New" panose="02020603050405020304" pitchFamily="18" charset="-34"/>
                              <a:cs typeface="Angsana New" panose="02020603050405020304" pitchFamily="18" charset="-34"/>
                            </a:rPr>
                            <a:t>When the trend measurement values are presented to the central The value of the distribution must be presented every time. with the following criteria:</a:t>
                          </a:r>
                        </a:p>
                        <a:p>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Frequency is usually quoted as a percentage. However, there should be a sample group of 100 people/unit or more.</a:t>
                          </a:r>
                          <a:endParaRPr lang="th-TH" sz="1800" dirty="0">
                            <a:solidFill>
                              <a:srgbClr val="FF0000"/>
                            </a:solidFill>
                            <a:latin typeface="Angsana New" panose="02020603050405020304" pitchFamily="18" charset="-34"/>
                            <a:cs typeface="Angsana New" panose="02020603050405020304" pitchFamily="18" charset="-34"/>
                          </a:endParaRPr>
                        </a:p>
                        <a:p>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Mean</a:t>
                          </a:r>
                          <a:r>
                            <a:rPr lang="th-TH" sz="1800" dirty="0">
                              <a:solidFill>
                                <a:srgbClr val="FF0000"/>
                              </a:solidFill>
                              <a:latin typeface="Angsana New" panose="02020603050405020304" pitchFamily="18" charset="-34"/>
                              <a:cs typeface="Angsana New" panose="02020603050405020304" pitchFamily="18" charset="-34"/>
                            </a:rPr>
                            <a:t> </a:t>
                          </a:r>
                          <a14:m>
                            <m:oMath xmlns:m="http://schemas.openxmlformats.org/officeDocument/2006/math">
                              <m:r>
                                <a:rPr lang="th-TH" sz="1800" i="1" dirty="0" smtClean="0">
                                  <a:solidFill>
                                    <a:srgbClr val="FF0000"/>
                                  </a:solidFill>
                                  <a:latin typeface="Cambria Math" panose="02040503050406030204" pitchFamily="18" charset="0"/>
                                  <a:cs typeface="Angsana New" panose="02020603050405020304" pitchFamily="18" charset="-34"/>
                                </a:rPr>
                                <m:t>(</m:t>
                              </m:r>
                              <m:acc>
                                <m:accPr>
                                  <m:chr m:val="̅"/>
                                  <m:ctrlPr>
                                    <a:rPr lang="th-TH" sz="1800" i="1" smtClean="0">
                                      <a:solidFill>
                                        <a:srgbClr val="FF0000"/>
                                      </a:solidFill>
                                      <a:latin typeface="Cambria Math" panose="02040503050406030204" pitchFamily="18" charset="0"/>
                                      <a:cs typeface="Angsana New" panose="02020603050405020304" pitchFamily="18" charset="-34"/>
                                    </a:rPr>
                                  </m:ctrlPr>
                                </m:accPr>
                                <m:e>
                                  <m:r>
                                    <a:rPr lang="en-US" sz="1800" b="0" i="1" smtClean="0">
                                      <a:solidFill>
                                        <a:srgbClr val="FF0000"/>
                                      </a:solidFill>
                                      <a:latin typeface="Cambria Math" panose="02040503050406030204" pitchFamily="18" charset="0"/>
                                      <a:cs typeface="Angsana New" panose="02020603050405020304" pitchFamily="18" charset="-34"/>
                                    </a:rPr>
                                    <m:t>𝑋</m:t>
                                  </m:r>
                                  <m:r>
                                    <a:rPr lang="en-US" sz="1800" b="0" i="1" smtClean="0">
                                      <a:solidFill>
                                        <a:srgbClr val="FF0000"/>
                                      </a:solidFill>
                                      <a:latin typeface="Cambria Math" panose="02040503050406030204" pitchFamily="18" charset="0"/>
                                      <a:cs typeface="Angsana New" panose="02020603050405020304" pitchFamily="18" charset="-34"/>
                                    </a:rPr>
                                    <m:t>)</m:t>
                                  </m:r>
                                </m:e>
                              </m:acc>
                            </m:oMath>
                          </a14:m>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proposed together with S.D. to know both the mean and distribution of data</a:t>
                          </a:r>
                          <a:endParaRPr lang="th-TH" sz="1800" dirty="0">
                            <a:solidFill>
                              <a:srgbClr val="FF0000"/>
                            </a:solidFill>
                            <a:latin typeface="Angsana New" panose="02020603050405020304" pitchFamily="18" charset="-34"/>
                            <a:cs typeface="Angsana New" panose="02020603050405020304" pitchFamily="18" charset="-34"/>
                          </a:endParaRPr>
                        </a:p>
                        <a:p>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Mode offers pairs with range in order to know the highest-lowest score interval</a:t>
                          </a:r>
                          <a:endParaRPr lang="th-TH" sz="1800" dirty="0">
                            <a:solidFill>
                              <a:srgbClr val="FF0000"/>
                            </a:solidFill>
                            <a:latin typeface="Angsana New" panose="02020603050405020304" pitchFamily="18" charset="-34"/>
                            <a:cs typeface="Angsana New" panose="02020603050405020304" pitchFamily="18" charset="-34"/>
                          </a:endParaRPr>
                        </a:p>
                        <a:p>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Median offers pairs with </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M.D. or</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Q.D.</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to know the mean distribution</a:t>
                          </a:r>
                        </a:p>
                      </a:txBody>
                      <a:tcPr/>
                    </a:tc>
                    <a:extLst>
                      <a:ext uri="{0D108BD9-81ED-4DB2-BD59-A6C34878D82A}">
                        <a16:rowId xmlns:a16="http://schemas.microsoft.com/office/drawing/2014/main" val="515274119"/>
                      </a:ext>
                    </a:extLst>
                  </a:tr>
                </a:tbl>
              </a:graphicData>
            </a:graphic>
          </p:graphicFrame>
        </mc:Choice>
        <mc:Fallback xmlns="">
          <p:graphicFrame>
            <p:nvGraphicFramePr>
              <p:cNvPr id="5" name="ตาราง 5">
                <a:extLst>
                  <a:ext uri="{FF2B5EF4-FFF2-40B4-BE49-F238E27FC236}">
                    <a16:creationId xmlns:a16="http://schemas.microsoft.com/office/drawing/2014/main" id="{F1D0AE52-6F05-462B-BA6B-6190B692911C}"/>
                  </a:ext>
                </a:extLst>
              </p:cNvPr>
              <p:cNvGraphicFramePr>
                <a:graphicFrameLocks noGrp="1"/>
              </p:cNvGraphicFramePr>
              <p:nvPr>
                <p:ph idx="1"/>
                <p:extLst>
                  <p:ext uri="{D42A27DB-BD31-4B8C-83A1-F6EECF244321}">
                    <p14:modId xmlns:p14="http://schemas.microsoft.com/office/powerpoint/2010/main" val="3178073615"/>
                  </p:ext>
                </p:extLst>
              </p:nvPr>
            </p:nvGraphicFramePr>
            <p:xfrm>
              <a:off x="487680" y="1037144"/>
              <a:ext cx="10866120" cy="5501768"/>
            </p:xfrm>
            <a:graphic>
              <a:graphicData uri="http://schemas.openxmlformats.org/drawingml/2006/table">
                <a:tbl>
                  <a:tblPr firstRow="1" bandRow="1">
                    <a:tableStyleId>{ED083AE6-46FA-4A59-8FB0-9F97EB10719F}</a:tableStyleId>
                  </a:tblPr>
                  <a:tblGrid>
                    <a:gridCol w="2839720">
                      <a:extLst>
                        <a:ext uri="{9D8B030D-6E8A-4147-A177-3AD203B41FA5}">
                          <a16:colId xmlns:a16="http://schemas.microsoft.com/office/drawing/2014/main" val="2622646459"/>
                        </a:ext>
                      </a:extLst>
                    </a:gridCol>
                    <a:gridCol w="2540000">
                      <a:extLst>
                        <a:ext uri="{9D8B030D-6E8A-4147-A177-3AD203B41FA5}">
                          <a16:colId xmlns:a16="http://schemas.microsoft.com/office/drawing/2014/main" val="2601547256"/>
                        </a:ext>
                      </a:extLst>
                    </a:gridCol>
                    <a:gridCol w="5486400">
                      <a:extLst>
                        <a:ext uri="{9D8B030D-6E8A-4147-A177-3AD203B41FA5}">
                          <a16:colId xmlns:a16="http://schemas.microsoft.com/office/drawing/2014/main" val="1029897011"/>
                        </a:ext>
                      </a:extLst>
                    </a:gridCol>
                  </a:tblGrid>
                  <a:tr h="640080">
                    <a:tc>
                      <a:txBody>
                        <a:bodyPr/>
                        <a:lstStyle/>
                        <a:p>
                          <a:pPr algn="ctr"/>
                          <a:r>
                            <a:rPr lang="en-US" sz="1800" dirty="0">
                              <a:solidFill>
                                <a:srgbClr val="FF0000"/>
                              </a:solidFill>
                              <a:latin typeface="Angsana New" panose="02020603050405020304" pitchFamily="18" charset="-34"/>
                              <a:cs typeface="Angsana New" panose="02020603050405020304" pitchFamily="18" charset="-34"/>
                            </a:rPr>
                            <a:t>Statistics to describe the nature of the data.</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Statistics</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Implementation </a:t>
                          </a:r>
                        </a:p>
                      </a:txBody>
                      <a:tcPr/>
                    </a:tc>
                    <a:extLst>
                      <a:ext uri="{0D108BD9-81ED-4DB2-BD59-A6C34878D82A}">
                        <a16:rowId xmlns:a16="http://schemas.microsoft.com/office/drawing/2014/main" val="715918731"/>
                      </a:ext>
                    </a:extLst>
                  </a:tr>
                  <a:tr h="2568004">
                    <a:tc>
                      <a:txBody>
                        <a:bodyPr/>
                        <a:lstStyle/>
                        <a:p>
                          <a:r>
                            <a:rPr lang="en-US" sz="1800" dirty="0">
                              <a:solidFill>
                                <a:srgbClr val="FF0000"/>
                              </a:solidFill>
                              <a:latin typeface="Angsana New" panose="02020603050405020304" pitchFamily="18" charset="-34"/>
                              <a:cs typeface="Angsana New" panose="02020603050405020304" pitchFamily="18" charset="-34"/>
                            </a:rPr>
                            <a:t>Calculation of the central tendency</a:t>
                          </a:r>
                        </a:p>
                      </a:txBody>
                      <a:tcPr/>
                    </a:tc>
                    <a:tc>
                      <a:txBody>
                        <a:bodyPr/>
                        <a:lstStyle/>
                        <a:p>
                          <a:endParaRPr lang="en-US"/>
                        </a:p>
                      </a:txBody>
                      <a:tcPr>
                        <a:blipFill>
                          <a:blip r:embed="rId2"/>
                          <a:stretch>
                            <a:fillRect l="-112230" t="-26066" r="-216547" b="-92891"/>
                          </a:stretch>
                        </a:blipFill>
                      </a:tcPr>
                    </a:tc>
                    <a:tc>
                      <a:txBody>
                        <a:bodyPr/>
                        <a:lstStyle/>
                        <a:p>
                          <a:endParaRPr lang="en-US"/>
                        </a:p>
                      </a:txBody>
                      <a:tcPr>
                        <a:blipFill>
                          <a:blip r:embed="rId2"/>
                          <a:stretch>
                            <a:fillRect l="-98333" t="-26066" r="-333" b="-92891"/>
                          </a:stretch>
                        </a:blipFill>
                      </a:tcPr>
                    </a:tc>
                    <a:extLst>
                      <a:ext uri="{0D108BD9-81ED-4DB2-BD59-A6C34878D82A}">
                        <a16:rowId xmlns:a16="http://schemas.microsoft.com/office/drawing/2014/main" val="722392715"/>
                      </a:ext>
                    </a:extLst>
                  </a:tr>
                  <a:tr h="2293684">
                    <a:tc>
                      <a:txBody>
                        <a:bodyPr/>
                        <a:lstStyle/>
                        <a:p>
                          <a:r>
                            <a:rPr lang="en-US" sz="1800" dirty="0">
                              <a:solidFill>
                                <a:srgbClr val="FF0000"/>
                              </a:solidFill>
                              <a:latin typeface="Angsana New" panose="02020603050405020304" pitchFamily="18" charset="-34"/>
                              <a:cs typeface="Angsana New" panose="02020603050405020304" pitchFamily="18" charset="-34"/>
                            </a:rPr>
                            <a:t>distribution measurement</a:t>
                          </a:r>
                        </a:p>
                      </a:txBody>
                      <a:tcPr/>
                    </a:tc>
                    <a:tc>
                      <a:txBody>
                        <a:bodyPr/>
                        <a:lstStyle/>
                        <a:p>
                          <a:endParaRPr lang="en-US"/>
                        </a:p>
                      </a:txBody>
                      <a:tcPr>
                        <a:blipFill>
                          <a:blip r:embed="rId2"/>
                          <a:stretch>
                            <a:fillRect l="-112230" t="-141489" r="-216547" b="-4255"/>
                          </a:stretch>
                        </a:blipFill>
                      </a:tcPr>
                    </a:tc>
                    <a:tc>
                      <a:txBody>
                        <a:bodyPr/>
                        <a:lstStyle/>
                        <a:p>
                          <a:endParaRPr lang="en-US"/>
                        </a:p>
                      </a:txBody>
                      <a:tcPr>
                        <a:blipFill>
                          <a:blip r:embed="rId2"/>
                          <a:stretch>
                            <a:fillRect l="-98333" t="-141489" r="-333" b="-4255"/>
                          </a:stretch>
                        </a:blipFill>
                      </a:tcPr>
                    </a:tc>
                    <a:extLst>
                      <a:ext uri="{0D108BD9-81ED-4DB2-BD59-A6C34878D82A}">
                        <a16:rowId xmlns:a16="http://schemas.microsoft.com/office/drawing/2014/main" val="515274119"/>
                      </a:ext>
                    </a:extLst>
                  </a:tr>
                </a:tbl>
              </a:graphicData>
            </a:graphic>
          </p:graphicFrame>
        </mc:Fallback>
      </mc:AlternateContent>
      <p:sp>
        <p:nvSpPr>
          <p:cNvPr id="4" name="ตัวแทนหมายเลขสไลด์ 3">
            <a:extLst>
              <a:ext uri="{FF2B5EF4-FFF2-40B4-BE49-F238E27FC236}">
                <a16:creationId xmlns:a16="http://schemas.microsoft.com/office/drawing/2014/main" id="{AD469ABE-721B-4FB8-ACB5-833BD6B0F689}"/>
              </a:ext>
            </a:extLst>
          </p:cNvPr>
          <p:cNvSpPr>
            <a:spLocks noGrp="1"/>
          </p:cNvSpPr>
          <p:nvPr>
            <p:ph type="sldNum" sz="quarter" idx="12"/>
          </p:nvPr>
        </p:nvSpPr>
        <p:spPr/>
        <p:txBody>
          <a:bodyPr/>
          <a:lstStyle/>
          <a:p>
            <a:fld id="{0C138CA7-F28F-4E14-B8CE-E0A9C4DDBB4C}" type="slidenum">
              <a:rPr lang="en-US" smtClean="0"/>
              <a:t>115</a:t>
            </a:fld>
            <a:endParaRPr lang="en-US"/>
          </a:p>
        </p:txBody>
      </p:sp>
    </p:spTree>
    <p:extLst>
      <p:ext uri="{BB962C8B-B14F-4D97-AF65-F5344CB8AC3E}">
        <p14:creationId xmlns:p14="http://schemas.microsoft.com/office/powerpoint/2010/main" val="325329707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83E3E1C2-6E88-4690-B27A-EFBE553A677C}"/>
              </a:ext>
            </a:extLst>
          </p:cNvPr>
          <p:cNvSpPr>
            <a:spLocks noGrp="1"/>
          </p:cNvSpPr>
          <p:nvPr>
            <p:ph idx="1"/>
          </p:nvPr>
        </p:nvSpPr>
        <p:spPr>
          <a:xfrm>
            <a:off x="838199" y="675250"/>
            <a:ext cx="10714703" cy="5681100"/>
          </a:xfrm>
        </p:spPr>
        <p:txBody>
          <a:bodyPr>
            <a:normAutofit/>
          </a:bodyPr>
          <a:lstStyle/>
          <a:p>
            <a:pPr marL="0" indent="285750">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a:t>
            </a:r>
            <a:r>
              <a:rPr lang="en-US" b="1" dirty="0">
                <a:latin typeface="Angsana New" panose="02020603050405020304" pitchFamily="18" charset="-34"/>
                <a:cs typeface="Angsana New" panose="02020603050405020304" pitchFamily="18" charset="-34"/>
              </a:rPr>
              <a:t>Inferential Statistics or Reference Statistics, </a:t>
            </a:r>
            <a:r>
              <a:rPr lang="en-US" dirty="0">
                <a:latin typeface="Angsana New" panose="02020603050405020304" pitchFamily="18" charset="-34"/>
                <a:cs typeface="Angsana New" panose="02020603050405020304" pitchFamily="18" charset="-34"/>
              </a:rPr>
              <a:t>It is a statistic used to describe the characteristics of a subject to study in a particular group. or multiple groups These groups are called sample.</a:t>
            </a:r>
          </a:p>
          <a:p>
            <a:pPr marL="0" indent="285750">
              <a:buNone/>
            </a:pPr>
            <a:r>
              <a:rPr lang="en-US" b="1" dirty="0">
                <a:latin typeface="Angsana New" panose="02020603050405020304" pitchFamily="18" charset="-34"/>
                <a:cs typeface="Angsana New" panose="02020603050405020304" pitchFamily="18" charset="-34"/>
              </a:rPr>
              <a:t>Inferential statistics can be divided into two types.</a:t>
            </a:r>
          </a:p>
          <a:p>
            <a:pPr marL="0" indent="285750">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a:t>
            </a:r>
            <a:r>
              <a:rPr lang="en-US" b="1" dirty="0">
                <a:latin typeface="Angsana New" panose="02020603050405020304" pitchFamily="18" charset="-34"/>
                <a:cs typeface="Angsana New" panose="02020603050405020304" pitchFamily="18" charset="-34"/>
              </a:rPr>
              <a:t>Parametric Statistics is a statistic used for analysis. and summarized the statistical reference of the sample to the parameters of the population. </a:t>
            </a:r>
            <a:r>
              <a:rPr lang="en-US" dirty="0">
                <a:latin typeface="Angsana New" panose="02020603050405020304" pitchFamily="18" charset="-34"/>
                <a:cs typeface="Angsana New" panose="02020603050405020304" pitchFamily="18" charset="-34"/>
              </a:rPr>
              <a:t>Important parameter statistics are parameter estimates. and hypothesis testing, including</a:t>
            </a:r>
            <a:r>
              <a:rPr lang="th-TH" dirty="0">
                <a:latin typeface="Angsana New" panose="02020603050405020304" pitchFamily="18" charset="-34"/>
                <a:cs typeface="Angsana New" panose="02020603050405020304" pitchFamily="18" charset="-34"/>
              </a:rPr>
              <a:t> </a:t>
            </a:r>
            <a:r>
              <a:rPr lang="en-US" b="1" dirty="0">
                <a:latin typeface="Angsana New" panose="02020603050405020304" pitchFamily="18" charset="-34"/>
                <a:cs typeface="Angsana New" panose="02020603050405020304" pitchFamily="18" charset="-34"/>
              </a:rPr>
              <a:t>T-test, Z-test, ANOVA or Regression</a:t>
            </a:r>
          </a:p>
          <a:p>
            <a:pPr marL="0" indent="284163">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a:t>
            </a:r>
            <a:r>
              <a:rPr lang="en-US" b="1" dirty="0">
                <a:latin typeface="Angsana New" panose="02020603050405020304" pitchFamily="18" charset="-34"/>
                <a:cs typeface="Angsana New" panose="02020603050405020304" pitchFamily="18" charset="-34"/>
              </a:rPr>
              <a:t>Nonparametric Statistics;</a:t>
            </a:r>
            <a:r>
              <a:rPr lang="th-TH" b="1"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It is an analytical statistic used to summarize the reference without specifying the parameters of the population. or otherwise known as Statistics that do not qualify for distribution </a:t>
            </a:r>
            <a:r>
              <a:rPr lang="th-TH" dirty="0">
                <a:latin typeface="Angsana New" panose="02020603050405020304" pitchFamily="18" charset="-34"/>
                <a:cs typeface="Angsana New" panose="02020603050405020304" pitchFamily="18" charset="-34"/>
              </a:rPr>
              <a:t>(</a:t>
            </a:r>
            <a:r>
              <a:rPr lang="en-US" dirty="0">
                <a:latin typeface="Angsana New" panose="02020603050405020304" pitchFamily="18" charset="-34"/>
                <a:cs typeface="Angsana New" panose="02020603050405020304" pitchFamily="18" charset="-34"/>
              </a:rPr>
              <a:t>Nonparametric or Distribution-free Statistics)</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include:</a:t>
            </a:r>
            <a:r>
              <a:rPr lang="th-TH" dirty="0">
                <a:latin typeface="Angsana New" panose="02020603050405020304" pitchFamily="18" charset="-34"/>
                <a:cs typeface="Angsana New" panose="02020603050405020304" pitchFamily="18" charset="-34"/>
              </a:rPr>
              <a:t> </a:t>
            </a:r>
            <a:r>
              <a:rPr lang="en-US" b="1" dirty="0">
                <a:latin typeface="Angsana New" panose="02020603050405020304" pitchFamily="18" charset="-34"/>
                <a:cs typeface="Angsana New" panose="02020603050405020304" pitchFamily="18" charset="-34"/>
              </a:rPr>
              <a:t>Chi-square, Median test or</a:t>
            </a:r>
            <a:r>
              <a:rPr lang="th-TH" b="1" dirty="0">
                <a:latin typeface="Angsana New" panose="02020603050405020304" pitchFamily="18" charset="-34"/>
                <a:cs typeface="Angsana New" panose="02020603050405020304" pitchFamily="18" charset="-34"/>
              </a:rPr>
              <a:t> </a:t>
            </a:r>
            <a:r>
              <a:rPr lang="en-US" b="1" dirty="0">
                <a:latin typeface="Angsana New" panose="02020603050405020304" pitchFamily="18" charset="-34"/>
                <a:cs typeface="Angsana New" panose="02020603050405020304" pitchFamily="18" charset="-34"/>
              </a:rPr>
              <a:t>Sign test.</a:t>
            </a:r>
            <a:endParaRPr lang="en-US" dirty="0">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F0F678E1-85E7-4E93-81DA-1F693465B57D}"/>
              </a:ext>
            </a:extLst>
          </p:cNvPr>
          <p:cNvSpPr>
            <a:spLocks noGrp="1"/>
          </p:cNvSpPr>
          <p:nvPr>
            <p:ph type="sldNum" sz="quarter" idx="12"/>
          </p:nvPr>
        </p:nvSpPr>
        <p:spPr/>
        <p:txBody>
          <a:bodyPr/>
          <a:lstStyle/>
          <a:p>
            <a:fld id="{0C138CA7-F28F-4E14-B8CE-E0A9C4DDBB4C}" type="slidenum">
              <a:rPr lang="en-US" smtClean="0"/>
              <a:t>116</a:t>
            </a:fld>
            <a:endParaRPr lang="en-US"/>
          </a:p>
        </p:txBody>
      </p:sp>
    </p:spTree>
    <p:extLst>
      <p:ext uri="{BB962C8B-B14F-4D97-AF65-F5344CB8AC3E}">
        <p14:creationId xmlns:p14="http://schemas.microsoft.com/office/powerpoint/2010/main" val="212008551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E65BD9-80CF-4A7A-AF4A-4CB1B45F139A}"/>
              </a:ext>
            </a:extLst>
          </p:cNvPr>
          <p:cNvSpPr>
            <a:spLocks noGrp="1"/>
          </p:cNvSpPr>
          <p:nvPr>
            <p:ph type="title"/>
          </p:nvPr>
        </p:nvSpPr>
        <p:spPr>
          <a:xfrm>
            <a:off x="838200" y="365125"/>
            <a:ext cx="10515600" cy="795081"/>
          </a:xfrm>
        </p:spPr>
        <p:txBody>
          <a:bodyPr>
            <a:normAutofit fontScale="90000"/>
          </a:bodyPr>
          <a:lstStyle/>
          <a:p>
            <a:pPr algn="ctr"/>
            <a:r>
              <a:rPr lang="en-US" sz="3200" b="1" dirty="0">
                <a:solidFill>
                  <a:srgbClr val="FF0000"/>
                </a:solidFill>
                <a:latin typeface="Angsana New" panose="02020603050405020304" pitchFamily="18" charset="-34"/>
                <a:cs typeface="Angsana New" panose="02020603050405020304" pitchFamily="18" charset="-34"/>
              </a:rPr>
              <a:t>5 </a:t>
            </a:r>
            <a:br>
              <a:rPr lang="en-US" sz="3200" b="1" dirty="0">
                <a:solidFill>
                  <a:srgbClr val="FF0000"/>
                </a:solidFill>
                <a:latin typeface="Angsana New" panose="02020603050405020304" pitchFamily="18" charset="-34"/>
                <a:cs typeface="Angsana New" panose="02020603050405020304" pitchFamily="18" charset="-34"/>
              </a:rPr>
            </a:br>
            <a:r>
              <a:rPr lang="en-US" sz="3200" b="1" dirty="0">
                <a:solidFill>
                  <a:srgbClr val="FF0000"/>
                </a:solidFill>
                <a:latin typeface="Angsana New" panose="02020603050405020304" pitchFamily="18" charset="-34"/>
                <a:cs typeface="Angsana New" panose="02020603050405020304" pitchFamily="18" charset="-34"/>
              </a:rPr>
              <a:t>Basic concepts of statistical data analysis.</a:t>
            </a:r>
          </a:p>
        </p:txBody>
      </p:sp>
      <p:sp>
        <p:nvSpPr>
          <p:cNvPr id="4" name="ตัวแทนหมายเลขสไลด์ 3">
            <a:extLst>
              <a:ext uri="{FF2B5EF4-FFF2-40B4-BE49-F238E27FC236}">
                <a16:creationId xmlns:a16="http://schemas.microsoft.com/office/drawing/2014/main" id="{6C90F310-DBBE-4157-ACD6-8A5C3FAAF85F}"/>
              </a:ext>
            </a:extLst>
          </p:cNvPr>
          <p:cNvSpPr>
            <a:spLocks noGrp="1"/>
          </p:cNvSpPr>
          <p:nvPr>
            <p:ph type="sldNum" sz="quarter" idx="12"/>
          </p:nvPr>
        </p:nvSpPr>
        <p:spPr/>
        <p:txBody>
          <a:bodyPr/>
          <a:lstStyle/>
          <a:p>
            <a:fld id="{0C138CA7-F28F-4E14-B8CE-E0A9C4DDBB4C}" type="slidenum">
              <a:rPr lang="en-US" smtClean="0"/>
              <a:t>117</a:t>
            </a:fld>
            <a:endParaRPr lang="en-US"/>
          </a:p>
        </p:txBody>
      </p:sp>
      <p:sp>
        <p:nvSpPr>
          <p:cNvPr id="6" name="ตัวแทนเนื้อหา 5">
            <a:extLst>
              <a:ext uri="{FF2B5EF4-FFF2-40B4-BE49-F238E27FC236}">
                <a16:creationId xmlns:a16="http://schemas.microsoft.com/office/drawing/2014/main" id="{0B6524AC-5F37-4EED-90D8-7954A5DCDA20}"/>
              </a:ext>
            </a:extLst>
          </p:cNvPr>
          <p:cNvSpPr>
            <a:spLocks noGrp="1"/>
          </p:cNvSpPr>
          <p:nvPr>
            <p:ph idx="1"/>
          </p:nvPr>
        </p:nvSpPr>
        <p:spPr/>
        <p:txBody>
          <a:bodyPr>
            <a:normAutofit fontScale="92500"/>
          </a:bodyPr>
          <a:lstStyle/>
          <a:p>
            <a:r>
              <a:rPr lang="en-US" dirty="0">
                <a:latin typeface="Angsana New" panose="02020603050405020304" pitchFamily="18" charset="-34"/>
                <a:cs typeface="Angsana New" panose="02020603050405020304" pitchFamily="18" charset="-34"/>
              </a:rPr>
              <a:t>Research is asking questions to plan to find out the truth in a systematic and reliable way. Data analysis is the collection of facts. or opinions to be interpreted according to the research objectives by analyzing the cause and effect</a:t>
            </a:r>
            <a:r>
              <a:rPr lang="th-TH" b="1" dirty="0">
                <a:latin typeface="Angsana New" panose="02020603050405020304" pitchFamily="18" charset="-34"/>
                <a:cs typeface="Angsana New" panose="02020603050405020304" pitchFamily="18" charset="-34"/>
              </a:rPr>
              <a:t> (</a:t>
            </a:r>
            <a:r>
              <a:rPr lang="en-US" b="1" dirty="0">
                <a:latin typeface="Angsana New" panose="02020603050405020304" pitchFamily="18" charset="-34"/>
                <a:cs typeface="Angsana New" panose="02020603050405020304" pitchFamily="18" charset="-34"/>
              </a:rPr>
              <a:t>Reasons &amp; Results).</a:t>
            </a:r>
          </a:p>
          <a:p>
            <a:r>
              <a:rPr lang="en-US" b="1" dirty="0">
                <a:latin typeface="Angsana New" panose="02020603050405020304" pitchFamily="18" charset="-34"/>
                <a:cs typeface="Angsana New" panose="02020603050405020304" pitchFamily="18" charset="-34"/>
              </a:rPr>
              <a:t>Therefore, it is the origin of the basic concept of applying statistical methods to help in planning and analyze the data starting from the use of sampling statistics was used to determine the size of the sample group (n) and the random sampling method. To have a size suitable for the population, not too much or not too little</a:t>
            </a:r>
            <a:r>
              <a:rPr lang="th-TH" b="1" dirty="0">
                <a:latin typeface="Angsana New" panose="02020603050405020304" pitchFamily="18" charset="-34"/>
                <a:cs typeface="Angsana New" panose="02020603050405020304" pitchFamily="18" charset="-34"/>
              </a:rPr>
              <a:t> </a:t>
            </a:r>
          </a:p>
          <a:p>
            <a:pPr marL="0" indent="0">
              <a:buNone/>
            </a:pPr>
            <a:r>
              <a:rPr lang="th-TH" b="1"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Then, the researcher then used the created tools, namely questionnaires, interviews, observations, to collect data from the samples. The information collected will be analyzed and interpreted to find the conclusions of the problems and the objectives of the research. Descriptive statistics were used to describe the characteristics of the sample group, such as the percentage of female and male samples, average age, average score, distribution of scores. income distribution.</a:t>
            </a:r>
          </a:p>
        </p:txBody>
      </p:sp>
    </p:spTree>
    <p:extLst>
      <p:ext uri="{BB962C8B-B14F-4D97-AF65-F5344CB8AC3E}">
        <p14:creationId xmlns:p14="http://schemas.microsoft.com/office/powerpoint/2010/main" val="289949852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8A94EBC-6057-47E9-9034-16C144B7403A}"/>
              </a:ext>
            </a:extLst>
          </p:cNvPr>
          <p:cNvSpPr>
            <a:spLocks noGrp="1"/>
          </p:cNvSpPr>
          <p:nvPr>
            <p:ph type="title"/>
          </p:nvPr>
        </p:nvSpPr>
        <p:spPr>
          <a:xfrm>
            <a:off x="838200" y="0"/>
            <a:ext cx="10515600" cy="1080217"/>
          </a:xfrm>
        </p:spPr>
        <p:txBody>
          <a:bodyPr>
            <a:normAutofit fontScale="90000"/>
          </a:bodyPr>
          <a:lstStyle/>
          <a:p>
            <a:pPr algn="ctr"/>
            <a:r>
              <a:rPr lang="en-US" sz="3200" b="1" dirty="0">
                <a:solidFill>
                  <a:srgbClr val="FF0000"/>
                </a:solidFill>
                <a:latin typeface="Angsana New" panose="02020603050405020304" pitchFamily="18" charset="-34"/>
                <a:cs typeface="Angsana New" panose="02020603050405020304" pitchFamily="18" charset="-34"/>
              </a:rPr>
              <a:t>6</a:t>
            </a:r>
            <a:br>
              <a:rPr lang="th-TH" sz="3200" b="1" dirty="0">
                <a:solidFill>
                  <a:srgbClr val="FF0000"/>
                </a:solidFill>
                <a:latin typeface="Angsana New" panose="02020603050405020304" pitchFamily="18" charset="-34"/>
                <a:cs typeface="Angsana New" panose="02020603050405020304" pitchFamily="18" charset="-34"/>
              </a:rPr>
            </a:br>
            <a:r>
              <a:rPr lang="en-US" sz="3200" b="1" dirty="0">
                <a:solidFill>
                  <a:srgbClr val="FF0000"/>
                </a:solidFill>
                <a:latin typeface="Angsana New" panose="02020603050405020304" pitchFamily="18" charset="-34"/>
                <a:cs typeface="Angsana New" panose="02020603050405020304" pitchFamily="18" charset="-34"/>
              </a:rPr>
              <a:t>Data analysis by statistical methods</a:t>
            </a:r>
            <a:br>
              <a:rPr lang="en-US" sz="3200" b="1" dirty="0">
                <a:solidFill>
                  <a:srgbClr val="FF0000"/>
                </a:solidFill>
                <a:latin typeface="Angsana New" panose="02020603050405020304" pitchFamily="18" charset="-34"/>
                <a:cs typeface="Angsana New" panose="02020603050405020304" pitchFamily="18" charset="-34"/>
              </a:rPr>
            </a:br>
            <a:endParaRPr lang="en-US" sz="3200" b="1" dirty="0">
              <a:solidFill>
                <a:srgbClr val="FF0000"/>
              </a:solidFill>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2093CCB3-E8B8-43E0-953F-0FFF2051BD7E}"/>
              </a:ext>
            </a:extLst>
          </p:cNvPr>
          <p:cNvSpPr>
            <a:spLocks noGrp="1"/>
          </p:cNvSpPr>
          <p:nvPr>
            <p:ph idx="1"/>
          </p:nvPr>
        </p:nvSpPr>
        <p:spPr>
          <a:xfrm>
            <a:off x="838200" y="749617"/>
            <a:ext cx="10980174" cy="4351338"/>
          </a:xfrm>
        </p:spPr>
        <p:txBody>
          <a:bodyPr>
            <a:normAutofit/>
          </a:bodyPr>
          <a:lstStyle/>
          <a:p>
            <a:pPr marL="0" indent="225425">
              <a:lnSpc>
                <a:spcPct val="100000"/>
              </a:lnSpc>
              <a:spcBef>
                <a:spcPts val="0"/>
              </a:spcBef>
              <a:buNone/>
            </a:pPr>
            <a:r>
              <a:rPr lang="en-US" sz="2000" dirty="0">
                <a:latin typeface="Angsana New" panose="02020603050405020304" pitchFamily="18" charset="-34"/>
                <a:cs typeface="Angsana New" panose="02020603050405020304" pitchFamily="18" charset="-34"/>
              </a:rPr>
              <a:t>Choosing to use statistics for analyzing data, The researcher must set goals or the objectives of the research first, what do you want from this research? What type of information does the researcher need in order to consider the appropriate statistics for the type of data studied?</a:t>
            </a:r>
            <a:r>
              <a:rPr lang="th-TH" sz="2000" b="1" dirty="0">
                <a:latin typeface="Angsana New" panose="02020603050405020304" pitchFamily="18" charset="-34"/>
                <a:cs typeface="Angsana New" panose="02020603050405020304" pitchFamily="18" charset="-34"/>
              </a:rPr>
              <a:t> </a:t>
            </a:r>
          </a:p>
          <a:p>
            <a:pPr marL="0" indent="0">
              <a:lnSpc>
                <a:spcPct val="100000"/>
              </a:lnSpc>
              <a:spcBef>
                <a:spcPts val="0"/>
              </a:spcBef>
              <a:buNone/>
            </a:pPr>
            <a:r>
              <a:rPr lang="en-US" sz="2000" b="1" dirty="0">
                <a:solidFill>
                  <a:srgbClr val="00B050"/>
                </a:solidFill>
                <a:latin typeface="Angsana New" panose="02020603050405020304" pitchFamily="18" charset="-34"/>
                <a:cs typeface="Angsana New" panose="02020603050405020304" pitchFamily="18" charset="-34"/>
              </a:rPr>
              <a:t>1.</a:t>
            </a:r>
            <a:r>
              <a:rPr lang="th-TH" sz="2000" b="1" dirty="0">
                <a:solidFill>
                  <a:srgbClr val="00B050"/>
                </a:solidFill>
                <a:latin typeface="Angsana New" panose="02020603050405020304" pitchFamily="18" charset="-34"/>
                <a:cs typeface="Angsana New" panose="02020603050405020304" pitchFamily="18" charset="-34"/>
              </a:rPr>
              <a:t> </a:t>
            </a:r>
            <a:r>
              <a:rPr lang="en-US" sz="2000" b="1" dirty="0">
                <a:solidFill>
                  <a:srgbClr val="00B050"/>
                </a:solidFill>
                <a:latin typeface="Angsana New" panose="02020603050405020304" pitchFamily="18" charset="-34"/>
                <a:cs typeface="Angsana New" panose="02020603050405020304" pitchFamily="18" charset="-34"/>
              </a:rPr>
              <a:t>Statistics used to describe the characteristics of the population </a:t>
            </a:r>
            <a:r>
              <a:rPr lang="en-US" sz="2000" b="1" dirty="0">
                <a:latin typeface="Angsana New" panose="02020603050405020304" pitchFamily="18" charset="-34"/>
                <a:cs typeface="Angsana New" panose="02020603050405020304" pitchFamily="18" charset="-34"/>
              </a:rPr>
              <a:t>or variables in the sample</a:t>
            </a:r>
            <a:r>
              <a:rPr lang="th-TH" sz="2000" b="1"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Statistics that are explained or narrated The characteristics of the sample were descriptive statistics.</a:t>
            </a:r>
            <a:r>
              <a:rPr lang="th-TH" sz="2000" b="1" dirty="0">
                <a:latin typeface="Angsana New" panose="02020603050405020304" pitchFamily="18" charset="-34"/>
                <a:cs typeface="Angsana New" panose="02020603050405020304" pitchFamily="18" charset="-34"/>
              </a:rPr>
              <a:t> </a:t>
            </a:r>
            <a:endParaRPr lang="en-US" sz="2000" b="1" dirty="0">
              <a:latin typeface="Angsana New" panose="02020603050405020304" pitchFamily="18" charset="-34"/>
              <a:cs typeface="Angsana New" panose="02020603050405020304" pitchFamily="18" charset="-34"/>
            </a:endParaRPr>
          </a:p>
          <a:p>
            <a:pPr>
              <a:lnSpc>
                <a:spcPct val="100000"/>
              </a:lnSpc>
              <a:spcBef>
                <a:spcPts val="0"/>
              </a:spcBef>
            </a:pPr>
            <a:r>
              <a:rPr lang="en-US" sz="2000" b="1" dirty="0">
                <a:solidFill>
                  <a:srgbClr val="00B050"/>
                </a:solidFill>
                <a:latin typeface="Angsana New" panose="02020603050405020304" pitchFamily="18" charset="-34"/>
                <a:cs typeface="Angsana New" panose="02020603050405020304" pitchFamily="18" charset="-34"/>
              </a:rPr>
              <a:t>1.1</a:t>
            </a:r>
            <a:r>
              <a:rPr lang="th-TH" sz="2000" b="1" dirty="0">
                <a:solidFill>
                  <a:srgbClr val="00B050"/>
                </a:solidFill>
                <a:latin typeface="Angsana New" panose="02020603050405020304" pitchFamily="18" charset="-34"/>
                <a:cs typeface="Angsana New" panose="02020603050405020304" pitchFamily="18" charset="-34"/>
              </a:rPr>
              <a:t> </a:t>
            </a:r>
            <a:r>
              <a:rPr lang="en-US" sz="2000" dirty="0">
                <a:solidFill>
                  <a:srgbClr val="00B050"/>
                </a:solidFill>
                <a:latin typeface="Angsana New" panose="02020603050405020304" pitchFamily="18" charset="-34"/>
                <a:cs typeface="Angsana New" panose="02020603050405020304" pitchFamily="18" charset="-34"/>
              </a:rPr>
              <a:t>Frequency and Percentage</a:t>
            </a:r>
            <a:r>
              <a:rPr lang="th-TH" sz="2000" dirty="0">
                <a:solidFill>
                  <a:srgbClr val="00B050"/>
                </a:solidFill>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Display of the frequency of the studied data. is displayed in the form of a table. or always chart along with percentage values</a:t>
            </a:r>
            <a:endParaRPr lang="th-TH" sz="2000" b="1" dirty="0">
              <a:latin typeface="Angsana New" panose="02020603050405020304" pitchFamily="18" charset="-34"/>
              <a:cs typeface="Angsana New" panose="02020603050405020304" pitchFamily="18" charset="-34"/>
            </a:endParaRPr>
          </a:p>
          <a:p>
            <a:pPr marL="0" indent="747713">
              <a:lnSpc>
                <a:spcPct val="100000"/>
              </a:lnSpc>
              <a:spcBef>
                <a:spcPts val="0"/>
              </a:spcBef>
              <a:buNone/>
            </a:pPr>
            <a:r>
              <a:rPr lang="en-US" sz="2000" i="1" dirty="0">
                <a:latin typeface="Angsana New" panose="02020603050405020304" pitchFamily="18" charset="-34"/>
                <a:cs typeface="Angsana New" panose="02020603050405020304" pitchFamily="18" charset="-34"/>
              </a:rPr>
              <a:t>1)</a:t>
            </a:r>
            <a:r>
              <a:rPr lang="th-TH" sz="2000" i="1" dirty="0">
                <a:latin typeface="Angsana New" panose="02020603050405020304" pitchFamily="18" charset="-34"/>
                <a:cs typeface="Angsana New" panose="02020603050405020304" pitchFamily="18" charset="-34"/>
              </a:rPr>
              <a:t> </a:t>
            </a:r>
            <a:r>
              <a:rPr lang="en-US" sz="2000" i="1" dirty="0">
                <a:latin typeface="Angsana New" panose="02020603050405020304" pitchFamily="18" charset="-34"/>
                <a:cs typeface="Angsana New" panose="02020603050405020304" pitchFamily="18" charset="-34"/>
              </a:rPr>
              <a:t>Frequency distribution for qualitative data</a:t>
            </a:r>
            <a:endParaRPr lang="th-TH" sz="2000" i="1" dirty="0">
              <a:latin typeface="Angsana New" panose="02020603050405020304" pitchFamily="18" charset="-34"/>
              <a:cs typeface="Angsana New" panose="02020603050405020304" pitchFamily="18" charset="-34"/>
            </a:endParaRPr>
          </a:p>
          <a:p>
            <a:pPr marL="0" indent="1031875">
              <a:lnSpc>
                <a:spcPct val="100000"/>
              </a:lnSpc>
              <a:spcBef>
                <a:spcPts val="0"/>
              </a:spcBef>
              <a:buNone/>
            </a:pPr>
            <a:r>
              <a:rPr lang="en-US" sz="2000" dirty="0">
                <a:latin typeface="Angsana New" panose="02020603050405020304" pitchFamily="18" charset="-34"/>
                <a:cs typeface="Angsana New" panose="02020603050405020304" pitchFamily="18" charset="-34"/>
              </a:rPr>
              <a:t>one-way frequency table</a:t>
            </a:r>
            <a:endParaRPr lang="th-TH" sz="2000" dirty="0">
              <a:latin typeface="Angsana New" panose="02020603050405020304" pitchFamily="18" charset="-34"/>
              <a:cs typeface="Angsana New" panose="02020603050405020304" pitchFamily="18" charset="-34"/>
            </a:endParaRPr>
          </a:p>
          <a:p>
            <a:pPr marL="0" indent="173038">
              <a:lnSpc>
                <a:spcPct val="100000"/>
              </a:lnSpc>
              <a:spcBef>
                <a:spcPts val="0"/>
              </a:spcBef>
              <a:buNone/>
            </a:pPr>
            <a:r>
              <a:rPr lang="en-US" sz="2000" b="1" dirty="0">
                <a:latin typeface="Angsana New" panose="02020603050405020304" pitchFamily="18" charset="-34"/>
                <a:cs typeface="Angsana New" panose="02020603050405020304" pitchFamily="18" charset="-34"/>
              </a:rPr>
              <a:t>Example 1</a:t>
            </a:r>
            <a:r>
              <a:rPr lang="th-TH" sz="2000" b="1"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Raw data of personnel holding academic positions Thonburi University</a:t>
            </a:r>
            <a:endParaRPr lang="th-TH" sz="2000" dirty="0">
              <a:latin typeface="Angsana New" panose="02020603050405020304" pitchFamily="18" charset="-34"/>
              <a:cs typeface="Angsana New" panose="02020603050405020304" pitchFamily="18" charset="-34"/>
            </a:endParaRPr>
          </a:p>
          <a:p>
            <a:pPr marL="0" indent="688975">
              <a:lnSpc>
                <a:spcPct val="100000"/>
              </a:lnSpc>
              <a:spcBef>
                <a:spcPts val="0"/>
              </a:spcBef>
              <a:buNone/>
            </a:pPr>
            <a:r>
              <a:rPr lang="en-US" sz="2000" dirty="0">
                <a:latin typeface="Angsana New" panose="02020603050405020304" pitchFamily="18" charset="-34"/>
                <a:cs typeface="Angsana New" panose="02020603050405020304" pitchFamily="18" charset="-34"/>
              </a:rPr>
              <a:t>Assistant Professor </a:t>
            </a: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Asst. Prof.</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Asst. Prof.,</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Asst. Prof.,</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Asst. Prof.,</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Asst. Prof.,</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Asst. Prof.,</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Asst. Prof.,</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Asst. Prof.,</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Asst. Prof.,</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Asst. Prof.</a:t>
            </a:r>
            <a:r>
              <a:rPr lang="th-TH" sz="2000" dirty="0">
                <a:latin typeface="Angsana New" panose="02020603050405020304" pitchFamily="18" charset="-34"/>
                <a:cs typeface="Angsana New" panose="02020603050405020304" pitchFamily="18" charset="-34"/>
              </a:rPr>
              <a:t> </a:t>
            </a:r>
          </a:p>
          <a:p>
            <a:pPr marL="0" indent="688975">
              <a:lnSpc>
                <a:spcPct val="100000"/>
              </a:lnSpc>
              <a:spcBef>
                <a:spcPts val="0"/>
              </a:spcBef>
              <a:buNone/>
            </a:pPr>
            <a:r>
              <a:rPr lang="en-US" sz="2000" dirty="0">
                <a:latin typeface="Angsana New" panose="02020603050405020304" pitchFamily="18" charset="-34"/>
                <a:cs typeface="Angsana New" panose="02020603050405020304" pitchFamily="18" charset="-34"/>
              </a:rPr>
              <a:t>Associate Professor (Assoc. Prof.)</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Assoc. Prof.,</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Assoc. Prof.,</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Assoc. Prof.,</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Assoc. Prof.,</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Assoc. Prof.,</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Assoc. Prof.,</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Assoc. Prof.</a:t>
            </a:r>
            <a:endParaRPr lang="th-TH" sz="2000" dirty="0">
              <a:latin typeface="Angsana New" panose="02020603050405020304" pitchFamily="18" charset="-34"/>
              <a:cs typeface="Angsana New" panose="02020603050405020304" pitchFamily="18" charset="-34"/>
            </a:endParaRPr>
          </a:p>
          <a:p>
            <a:pPr marL="0" indent="0">
              <a:lnSpc>
                <a:spcPct val="100000"/>
              </a:lnSpc>
              <a:spcBef>
                <a:spcPts val="0"/>
              </a:spcBef>
              <a:buNone/>
            </a:pPr>
            <a:r>
              <a:rPr lang="en-US" sz="2000" b="1" dirty="0">
                <a:latin typeface="Angsana New" panose="02020603050405020304" pitchFamily="18" charset="-34"/>
                <a:cs typeface="Angsana New" panose="02020603050405020304" pitchFamily="18" charset="-34"/>
              </a:rPr>
              <a:t>Table 5</a:t>
            </a:r>
            <a:r>
              <a:rPr lang="th-TH" sz="2000" b="1"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Frequency distribution for qualitative data</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 </a:t>
            </a:r>
          </a:p>
          <a:p>
            <a:pPr marL="0" indent="0">
              <a:lnSpc>
                <a:spcPct val="100000"/>
              </a:lnSpc>
              <a:spcBef>
                <a:spcPts val="0"/>
              </a:spcBef>
              <a:buNone/>
            </a:pPr>
            <a:endParaRPr lang="en-US" sz="2000"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51CF24B4-DCAB-49DA-9FB8-EE412F8A4156}"/>
              </a:ext>
            </a:extLst>
          </p:cNvPr>
          <p:cNvSpPr>
            <a:spLocks noGrp="1"/>
          </p:cNvSpPr>
          <p:nvPr>
            <p:ph type="sldNum" sz="quarter" idx="12"/>
          </p:nvPr>
        </p:nvSpPr>
        <p:spPr/>
        <p:txBody>
          <a:bodyPr/>
          <a:lstStyle/>
          <a:p>
            <a:fld id="{0C138CA7-F28F-4E14-B8CE-E0A9C4DDBB4C}" type="slidenum">
              <a:rPr lang="en-US" smtClean="0"/>
              <a:t>118</a:t>
            </a:fld>
            <a:endParaRPr lang="en-US"/>
          </a:p>
        </p:txBody>
      </p:sp>
      <p:graphicFrame>
        <p:nvGraphicFramePr>
          <p:cNvPr id="5" name="ตาราง 5">
            <a:extLst>
              <a:ext uri="{FF2B5EF4-FFF2-40B4-BE49-F238E27FC236}">
                <a16:creationId xmlns:a16="http://schemas.microsoft.com/office/drawing/2014/main" id="{FB986EC6-5BA3-4EDC-8A24-4A04E37349A1}"/>
              </a:ext>
            </a:extLst>
          </p:cNvPr>
          <p:cNvGraphicFramePr>
            <a:graphicFrameLocks noGrp="1"/>
          </p:cNvGraphicFramePr>
          <p:nvPr/>
        </p:nvGraphicFramePr>
        <p:xfrm>
          <a:off x="838200" y="4466272"/>
          <a:ext cx="9907788" cy="1828800"/>
        </p:xfrm>
        <a:graphic>
          <a:graphicData uri="http://schemas.openxmlformats.org/drawingml/2006/table">
            <a:tbl>
              <a:tblPr firstRow="1" bandRow="1">
                <a:tableStyleId>{5DA37D80-6434-44D0-A028-1B22A696006F}</a:tableStyleId>
              </a:tblPr>
              <a:tblGrid>
                <a:gridCol w="3302596">
                  <a:extLst>
                    <a:ext uri="{9D8B030D-6E8A-4147-A177-3AD203B41FA5}">
                      <a16:colId xmlns:a16="http://schemas.microsoft.com/office/drawing/2014/main" val="2047126601"/>
                    </a:ext>
                  </a:extLst>
                </a:gridCol>
                <a:gridCol w="3302596">
                  <a:extLst>
                    <a:ext uri="{9D8B030D-6E8A-4147-A177-3AD203B41FA5}">
                      <a16:colId xmlns:a16="http://schemas.microsoft.com/office/drawing/2014/main" val="2298172922"/>
                    </a:ext>
                  </a:extLst>
                </a:gridCol>
                <a:gridCol w="3302596">
                  <a:extLst>
                    <a:ext uri="{9D8B030D-6E8A-4147-A177-3AD203B41FA5}">
                      <a16:colId xmlns:a16="http://schemas.microsoft.com/office/drawing/2014/main" val="1686334540"/>
                    </a:ext>
                  </a:extLst>
                </a:gridCol>
              </a:tblGrid>
              <a:tr h="370840">
                <a:tc>
                  <a:txBody>
                    <a:bodyPr/>
                    <a:lstStyle/>
                    <a:p>
                      <a:pPr algn="ctr"/>
                      <a:r>
                        <a:rPr lang="en-US" sz="2400" dirty="0">
                          <a:solidFill>
                            <a:srgbClr val="FF0000"/>
                          </a:solidFill>
                          <a:latin typeface="Angsana New" panose="02020603050405020304" pitchFamily="18" charset="-34"/>
                          <a:cs typeface="Angsana New" panose="02020603050405020304" pitchFamily="18" charset="-34"/>
                        </a:rPr>
                        <a:t>academic position</a:t>
                      </a: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quantity</a:t>
                      </a: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percentage</a:t>
                      </a:r>
                    </a:p>
                  </a:txBody>
                  <a:tcPr/>
                </a:tc>
                <a:extLst>
                  <a:ext uri="{0D108BD9-81ED-4DB2-BD59-A6C34878D82A}">
                    <a16:rowId xmlns:a16="http://schemas.microsoft.com/office/drawing/2014/main" val="4014749639"/>
                  </a:ext>
                </a:extLst>
              </a:tr>
              <a:tr h="370840">
                <a:tc>
                  <a:txBody>
                    <a:bodyPr/>
                    <a:lstStyle/>
                    <a:p>
                      <a:r>
                        <a:rPr lang="en-US" sz="2400" dirty="0">
                          <a:latin typeface="Angsana New" panose="02020603050405020304" pitchFamily="18" charset="-34"/>
                          <a:cs typeface="Angsana New" panose="02020603050405020304" pitchFamily="18" charset="-34"/>
                        </a:rPr>
                        <a:t>Assistant Professor </a:t>
                      </a:r>
                      <a:r>
                        <a:rPr lang="th-TH" sz="2400" dirty="0">
                          <a:latin typeface="Angsana New" panose="02020603050405020304" pitchFamily="18" charset="-34"/>
                          <a:cs typeface="Angsana New" panose="02020603050405020304" pitchFamily="18" charset="-34"/>
                        </a:rPr>
                        <a:t>(</a:t>
                      </a:r>
                      <a:r>
                        <a:rPr lang="en-US" sz="2400" dirty="0">
                          <a:latin typeface="Angsana New" panose="02020603050405020304" pitchFamily="18" charset="-34"/>
                          <a:cs typeface="Angsana New" panose="02020603050405020304" pitchFamily="18" charset="-34"/>
                        </a:rPr>
                        <a:t>Asst. Prof.</a:t>
                      </a:r>
                      <a:r>
                        <a:rPr lang="th-TH" sz="2400" dirty="0">
                          <a:latin typeface="Angsana New" panose="02020603050405020304" pitchFamily="18" charset="-34"/>
                          <a:cs typeface="Angsana New" panose="02020603050405020304" pitchFamily="18" charset="-34"/>
                        </a:rPr>
                        <a:t>)</a:t>
                      </a:r>
                      <a:endParaRPr lang="en-US" sz="24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10</a:t>
                      </a: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56</a:t>
                      </a:r>
                    </a:p>
                  </a:txBody>
                  <a:tcPr/>
                </a:tc>
                <a:extLst>
                  <a:ext uri="{0D108BD9-81ED-4DB2-BD59-A6C34878D82A}">
                    <a16:rowId xmlns:a16="http://schemas.microsoft.com/office/drawing/2014/main" val="3144165955"/>
                  </a:ext>
                </a:extLst>
              </a:tr>
              <a:tr h="370840">
                <a:tc>
                  <a:txBody>
                    <a:bodyPr/>
                    <a:lstStyle/>
                    <a:p>
                      <a:r>
                        <a:rPr lang="en-US" sz="2400" dirty="0">
                          <a:latin typeface="Angsana New" panose="02020603050405020304" pitchFamily="18" charset="-34"/>
                          <a:cs typeface="Angsana New" panose="02020603050405020304" pitchFamily="18" charset="-34"/>
                        </a:rPr>
                        <a:t>Associate Professor (Assoc. Prof.)</a:t>
                      </a:r>
                      <a:endParaRPr lang="en-US" sz="24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8</a:t>
                      </a: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44</a:t>
                      </a:r>
                    </a:p>
                  </a:txBody>
                  <a:tcPr/>
                </a:tc>
                <a:extLst>
                  <a:ext uri="{0D108BD9-81ED-4DB2-BD59-A6C34878D82A}">
                    <a16:rowId xmlns:a16="http://schemas.microsoft.com/office/drawing/2014/main" val="1899340814"/>
                  </a:ext>
                </a:extLst>
              </a:tr>
              <a:tr h="370840">
                <a:tc>
                  <a:txBody>
                    <a:bodyPr/>
                    <a:lstStyle/>
                    <a:p>
                      <a:r>
                        <a:rPr lang="en-US" sz="2400" dirty="0">
                          <a:solidFill>
                            <a:srgbClr val="FF0000"/>
                          </a:solidFill>
                          <a:latin typeface="Angsana New" panose="02020603050405020304" pitchFamily="18" charset="-34"/>
                          <a:cs typeface="Angsana New" panose="02020603050405020304" pitchFamily="18" charset="-34"/>
                        </a:rPr>
                        <a:t>Total </a:t>
                      </a: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18</a:t>
                      </a: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100</a:t>
                      </a:r>
                    </a:p>
                  </a:txBody>
                  <a:tcPr/>
                </a:tc>
                <a:extLst>
                  <a:ext uri="{0D108BD9-81ED-4DB2-BD59-A6C34878D82A}">
                    <a16:rowId xmlns:a16="http://schemas.microsoft.com/office/drawing/2014/main" val="1230173593"/>
                  </a:ext>
                </a:extLst>
              </a:tr>
            </a:tbl>
          </a:graphicData>
        </a:graphic>
      </p:graphicFrame>
    </p:spTree>
    <p:extLst>
      <p:ext uri="{BB962C8B-B14F-4D97-AF65-F5344CB8AC3E}">
        <p14:creationId xmlns:p14="http://schemas.microsoft.com/office/powerpoint/2010/main" val="67839471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3ED1A515-CF63-4D78-AA27-CD179D842991}"/>
              </a:ext>
            </a:extLst>
          </p:cNvPr>
          <p:cNvSpPr>
            <a:spLocks noGrp="1"/>
          </p:cNvSpPr>
          <p:nvPr>
            <p:ph idx="1"/>
          </p:nvPr>
        </p:nvSpPr>
        <p:spPr>
          <a:xfrm>
            <a:off x="901291" y="1391309"/>
            <a:ext cx="10101007" cy="909654"/>
          </a:xfrm>
        </p:spPr>
        <p:txBody>
          <a:bodyPr>
            <a:normAutofit/>
          </a:bodyPr>
          <a:lstStyle/>
          <a:p>
            <a:pPr marL="0" indent="796925">
              <a:buNone/>
            </a:pPr>
            <a:r>
              <a:rPr lang="en-US" sz="2000" dirty="0">
                <a:latin typeface="Angsana New" panose="02020603050405020304" pitchFamily="18" charset="-34"/>
                <a:cs typeface="Angsana New" panose="02020603050405020304" pitchFamily="18" charset="-34"/>
              </a:rPr>
              <a:t>multi-way frequency table</a:t>
            </a:r>
          </a:p>
          <a:p>
            <a:pPr marL="0" indent="0">
              <a:buNone/>
            </a:pPr>
            <a:r>
              <a:rPr lang="en-US" sz="2000" dirty="0">
                <a:latin typeface="Angsana New" panose="02020603050405020304" pitchFamily="18" charset="-34"/>
                <a:cs typeface="Angsana New" panose="02020603050405020304" pitchFamily="18" charset="-34"/>
              </a:rPr>
              <a:t>Table </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6</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Frequency distribution among academic positions in each branch of the Faculty of Business Administration</a:t>
            </a:r>
          </a:p>
        </p:txBody>
      </p:sp>
      <p:sp>
        <p:nvSpPr>
          <p:cNvPr id="4" name="ตัวแทนหมายเลขสไลด์ 3">
            <a:extLst>
              <a:ext uri="{FF2B5EF4-FFF2-40B4-BE49-F238E27FC236}">
                <a16:creationId xmlns:a16="http://schemas.microsoft.com/office/drawing/2014/main" id="{60117B03-05ED-4829-8CD0-30DF21969381}"/>
              </a:ext>
            </a:extLst>
          </p:cNvPr>
          <p:cNvSpPr>
            <a:spLocks noGrp="1"/>
          </p:cNvSpPr>
          <p:nvPr>
            <p:ph type="sldNum" sz="quarter" idx="12"/>
          </p:nvPr>
        </p:nvSpPr>
        <p:spPr/>
        <p:txBody>
          <a:bodyPr/>
          <a:lstStyle/>
          <a:p>
            <a:fld id="{0C138CA7-F28F-4E14-B8CE-E0A9C4DDBB4C}" type="slidenum">
              <a:rPr lang="en-US" smtClean="0"/>
              <a:t>119</a:t>
            </a:fld>
            <a:endParaRPr lang="en-US"/>
          </a:p>
        </p:txBody>
      </p:sp>
      <p:graphicFrame>
        <p:nvGraphicFramePr>
          <p:cNvPr id="5" name="ตาราง 5">
            <a:extLst>
              <a:ext uri="{FF2B5EF4-FFF2-40B4-BE49-F238E27FC236}">
                <a16:creationId xmlns:a16="http://schemas.microsoft.com/office/drawing/2014/main" id="{7456A68C-5730-44FD-983A-4B2977788ADB}"/>
              </a:ext>
            </a:extLst>
          </p:cNvPr>
          <p:cNvGraphicFramePr>
            <a:graphicFrameLocks noGrp="1"/>
          </p:cNvGraphicFramePr>
          <p:nvPr/>
        </p:nvGraphicFramePr>
        <p:xfrm>
          <a:off x="660401" y="2633680"/>
          <a:ext cx="10774038" cy="2434228"/>
        </p:xfrm>
        <a:graphic>
          <a:graphicData uri="http://schemas.openxmlformats.org/drawingml/2006/table">
            <a:tbl>
              <a:tblPr firstRow="1" bandRow="1">
                <a:tableStyleId>{00A15C55-8517-42AA-B614-E9B94910E393}</a:tableStyleId>
              </a:tblPr>
              <a:tblGrid>
                <a:gridCol w="3159759">
                  <a:extLst>
                    <a:ext uri="{9D8B030D-6E8A-4147-A177-3AD203B41FA5}">
                      <a16:colId xmlns:a16="http://schemas.microsoft.com/office/drawing/2014/main" val="3548648906"/>
                    </a:ext>
                  </a:extLst>
                </a:gridCol>
                <a:gridCol w="1442720">
                  <a:extLst>
                    <a:ext uri="{9D8B030D-6E8A-4147-A177-3AD203B41FA5}">
                      <a16:colId xmlns:a16="http://schemas.microsoft.com/office/drawing/2014/main" val="3502909333"/>
                    </a:ext>
                  </a:extLst>
                </a:gridCol>
                <a:gridCol w="1567597">
                  <a:extLst>
                    <a:ext uri="{9D8B030D-6E8A-4147-A177-3AD203B41FA5}">
                      <a16:colId xmlns:a16="http://schemas.microsoft.com/office/drawing/2014/main" val="1680127129"/>
                    </a:ext>
                  </a:extLst>
                </a:gridCol>
                <a:gridCol w="1237512">
                  <a:extLst>
                    <a:ext uri="{9D8B030D-6E8A-4147-A177-3AD203B41FA5}">
                      <a16:colId xmlns:a16="http://schemas.microsoft.com/office/drawing/2014/main" val="2396808448"/>
                    </a:ext>
                  </a:extLst>
                </a:gridCol>
                <a:gridCol w="1111662">
                  <a:extLst>
                    <a:ext uri="{9D8B030D-6E8A-4147-A177-3AD203B41FA5}">
                      <a16:colId xmlns:a16="http://schemas.microsoft.com/office/drawing/2014/main" val="4082504961"/>
                    </a:ext>
                  </a:extLst>
                </a:gridCol>
                <a:gridCol w="1122151">
                  <a:extLst>
                    <a:ext uri="{9D8B030D-6E8A-4147-A177-3AD203B41FA5}">
                      <a16:colId xmlns:a16="http://schemas.microsoft.com/office/drawing/2014/main" val="1071067852"/>
                    </a:ext>
                  </a:extLst>
                </a:gridCol>
                <a:gridCol w="1132637">
                  <a:extLst>
                    <a:ext uri="{9D8B030D-6E8A-4147-A177-3AD203B41FA5}">
                      <a16:colId xmlns:a16="http://schemas.microsoft.com/office/drawing/2014/main" val="1668151322"/>
                    </a:ext>
                  </a:extLst>
                </a:gridCol>
              </a:tblGrid>
              <a:tr h="920257">
                <a:tc>
                  <a:txBody>
                    <a:bodyPr/>
                    <a:lstStyle/>
                    <a:p>
                      <a:pPr algn="l"/>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Branch</a:t>
                      </a:r>
                      <a:endParaRPr lang="th-TH" sz="2000" dirty="0">
                        <a:solidFill>
                          <a:srgbClr val="FF0000"/>
                        </a:solidFill>
                        <a:latin typeface="Angsana New" panose="02020603050405020304" pitchFamily="18" charset="-34"/>
                        <a:cs typeface="Angsana New" panose="02020603050405020304" pitchFamily="18" charset="-34"/>
                      </a:endParaRPr>
                    </a:p>
                    <a:p>
                      <a:pPr algn="l"/>
                      <a:r>
                        <a:rPr lang="en-US" sz="2000" dirty="0">
                          <a:solidFill>
                            <a:srgbClr val="FF0000"/>
                          </a:solidFill>
                          <a:latin typeface="Angsana New" panose="02020603050405020304" pitchFamily="18" charset="-34"/>
                          <a:cs typeface="Angsana New" panose="02020603050405020304" pitchFamily="18" charset="-34"/>
                        </a:rPr>
                        <a:t>Academic position</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Business Management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International business</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Accounting</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Marketing</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Total </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percentage</a:t>
                      </a:r>
                    </a:p>
                  </a:txBody>
                  <a:tcPr/>
                </a:tc>
                <a:extLst>
                  <a:ext uri="{0D108BD9-81ED-4DB2-BD59-A6C34878D82A}">
                    <a16:rowId xmlns:a16="http://schemas.microsoft.com/office/drawing/2014/main" val="26117750"/>
                  </a:ext>
                </a:extLst>
              </a:tr>
              <a:tr h="504657">
                <a:tc>
                  <a:txBody>
                    <a:bodyPr/>
                    <a:lstStyle/>
                    <a:p>
                      <a:r>
                        <a:rPr lang="en-US" sz="2400" dirty="0">
                          <a:latin typeface="Angsana New" panose="02020603050405020304" pitchFamily="18" charset="-34"/>
                          <a:cs typeface="Angsana New" panose="02020603050405020304" pitchFamily="18" charset="-34"/>
                        </a:rPr>
                        <a:t>Assistant Professor </a:t>
                      </a:r>
                      <a:r>
                        <a:rPr lang="th-TH" sz="2400" dirty="0">
                          <a:latin typeface="Angsana New" panose="02020603050405020304" pitchFamily="18" charset="-34"/>
                          <a:cs typeface="Angsana New" panose="02020603050405020304" pitchFamily="18" charset="-34"/>
                        </a:rPr>
                        <a:t>(</a:t>
                      </a:r>
                      <a:r>
                        <a:rPr lang="en-US" sz="2400" dirty="0">
                          <a:latin typeface="Angsana New" panose="02020603050405020304" pitchFamily="18" charset="-34"/>
                          <a:cs typeface="Angsana New" panose="02020603050405020304" pitchFamily="18" charset="-34"/>
                        </a:rPr>
                        <a:t>Asst. Prof.</a:t>
                      </a:r>
                      <a:r>
                        <a:rPr lang="th-TH" sz="2400" dirty="0">
                          <a:latin typeface="Angsana New" panose="02020603050405020304" pitchFamily="18" charset="-34"/>
                          <a:cs typeface="Angsana New" panose="02020603050405020304" pitchFamily="18" charset="-34"/>
                        </a:rPr>
                        <a:t>)</a:t>
                      </a:r>
                      <a:endParaRPr lang="en-US" sz="24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5</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56</a:t>
                      </a:r>
                    </a:p>
                  </a:txBody>
                  <a:tcPr/>
                </a:tc>
                <a:extLst>
                  <a:ext uri="{0D108BD9-81ED-4DB2-BD59-A6C34878D82A}">
                    <a16:rowId xmlns:a16="http://schemas.microsoft.com/office/drawing/2014/main" val="719654421"/>
                  </a:ext>
                </a:extLst>
              </a:tr>
              <a:tr h="504657">
                <a:tc>
                  <a:txBody>
                    <a:bodyPr/>
                    <a:lstStyle/>
                    <a:p>
                      <a:r>
                        <a:rPr lang="en-US" sz="2400" dirty="0">
                          <a:latin typeface="Angsana New" panose="02020603050405020304" pitchFamily="18" charset="-34"/>
                          <a:cs typeface="Angsana New" panose="02020603050405020304" pitchFamily="18" charset="-34"/>
                        </a:rPr>
                        <a:t>Associate Professor (Assoc. Prof.)</a:t>
                      </a:r>
                      <a:endParaRPr lang="en-US" sz="24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44</a:t>
                      </a:r>
                    </a:p>
                  </a:txBody>
                  <a:tcPr/>
                </a:tc>
                <a:extLst>
                  <a:ext uri="{0D108BD9-81ED-4DB2-BD59-A6C34878D82A}">
                    <a16:rowId xmlns:a16="http://schemas.microsoft.com/office/drawing/2014/main" val="3060455494"/>
                  </a:ext>
                </a:extLst>
              </a:tr>
              <a:tr h="504657">
                <a:tc>
                  <a:txBody>
                    <a:bodyPr/>
                    <a:lstStyle/>
                    <a:p>
                      <a:r>
                        <a:rPr lang="en-US" sz="2400" dirty="0">
                          <a:solidFill>
                            <a:srgbClr val="FF0000"/>
                          </a:solidFill>
                          <a:latin typeface="Angsana New" panose="02020603050405020304" pitchFamily="18" charset="-34"/>
                          <a:cs typeface="Angsana New" panose="02020603050405020304" pitchFamily="18" charset="-34"/>
                        </a:rPr>
                        <a:t>Total </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100</a:t>
                      </a:r>
                    </a:p>
                  </a:txBody>
                  <a:tcPr/>
                </a:tc>
                <a:extLst>
                  <a:ext uri="{0D108BD9-81ED-4DB2-BD59-A6C34878D82A}">
                    <a16:rowId xmlns:a16="http://schemas.microsoft.com/office/drawing/2014/main" val="1313996664"/>
                  </a:ext>
                </a:extLst>
              </a:tr>
            </a:tbl>
          </a:graphicData>
        </a:graphic>
      </p:graphicFrame>
    </p:spTree>
    <p:extLst>
      <p:ext uri="{BB962C8B-B14F-4D97-AF65-F5344CB8AC3E}">
        <p14:creationId xmlns:p14="http://schemas.microsoft.com/office/powerpoint/2010/main" val="4100991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8200" y="386318"/>
            <a:ext cx="10515600" cy="766989"/>
          </a:xfrm>
        </p:spPr>
        <p:txBody>
          <a:bodyPr>
            <a:normAutofit fontScale="90000"/>
          </a:bodyPr>
          <a:lstStyle/>
          <a:p>
            <a:pPr algn="ctr"/>
            <a:r>
              <a:rPr lang="th-TH" b="1" dirty="0">
                <a:solidFill>
                  <a:srgbClr val="FF0000"/>
                </a:solidFill>
              </a:rPr>
              <a:t>4 </a:t>
            </a:r>
            <a:br>
              <a:rPr lang="en-US" b="1" dirty="0">
                <a:solidFill>
                  <a:srgbClr val="FF0000"/>
                </a:solidFill>
              </a:rPr>
            </a:br>
            <a:r>
              <a:rPr lang="th-TH" b="1" dirty="0">
                <a:solidFill>
                  <a:srgbClr val="FF0000"/>
                </a:solidFill>
              </a:rPr>
              <a:t>กระบวนการเก็บรวบรวมข้อมูล</a:t>
            </a:r>
          </a:p>
        </p:txBody>
      </p:sp>
      <p:sp>
        <p:nvSpPr>
          <p:cNvPr id="3" name="ตัวแทนเนื้อหา 2"/>
          <p:cNvSpPr>
            <a:spLocks noGrp="1"/>
          </p:cNvSpPr>
          <p:nvPr>
            <p:ph idx="1"/>
          </p:nvPr>
        </p:nvSpPr>
        <p:spPr>
          <a:xfrm>
            <a:off x="838200" y="1792741"/>
            <a:ext cx="10515600" cy="4928734"/>
          </a:xfrm>
        </p:spPr>
        <p:txBody>
          <a:bodyPr/>
          <a:lstStyle/>
          <a:p>
            <a:pPr marL="0" indent="0">
              <a:buNone/>
            </a:pPr>
            <a:r>
              <a:rPr lang="th-TH" dirty="0">
                <a:latin typeface="Angsana New" panose="02020603050405020304" pitchFamily="18" charset="-34"/>
                <a:cs typeface="Angsana New" panose="02020603050405020304" pitchFamily="18" charset="-34"/>
              </a:rPr>
              <a:t>	กระบวนการเก็บรวบรวมข้อมูลในการวิจัย มีขั้นตอนที่สำคัญ 6 ขั้นตอน ซึ่งรายละเอียดในแต่ละขั้นตอน มีดังต่อไปนี้</a:t>
            </a:r>
          </a:p>
          <a:p>
            <a:pPr marL="0" indent="0">
              <a:buNone/>
            </a:pPr>
            <a:r>
              <a:rPr lang="th-TH" dirty="0">
                <a:latin typeface="Angsana New" panose="02020603050405020304" pitchFamily="18" charset="-34"/>
                <a:cs typeface="Angsana New" panose="02020603050405020304" pitchFamily="18" charset="-34"/>
              </a:rPr>
              <a:t>	4.1 การกำหนดข้อมูล และตัวชี้วัด</a:t>
            </a:r>
          </a:p>
          <a:p>
            <a:pPr marL="0" indent="0">
              <a:buNone/>
            </a:pPr>
            <a:r>
              <a:rPr lang="th-TH" dirty="0">
                <a:latin typeface="Angsana New" panose="02020603050405020304" pitchFamily="18" charset="-34"/>
                <a:cs typeface="Angsana New" panose="02020603050405020304" pitchFamily="18" charset="-34"/>
              </a:rPr>
              <a:t>	ก่อนทำการเก็บรวบรวมข้อมูลการวิจัย ผู้วิจัยจะต้องกำหนดข้อมูล และตัวชี้วัด (</a:t>
            </a:r>
            <a:r>
              <a:rPr lang="en-US" dirty="0">
                <a:latin typeface="Angsana New" panose="02020603050405020304" pitchFamily="18" charset="-34"/>
                <a:cs typeface="Angsana New" panose="02020603050405020304" pitchFamily="18" charset="-34"/>
              </a:rPr>
              <a:t>Indicators) </a:t>
            </a:r>
            <a:r>
              <a:rPr lang="th-TH" dirty="0">
                <a:latin typeface="Angsana New" panose="02020603050405020304" pitchFamily="18" charset="-34"/>
                <a:cs typeface="Angsana New" panose="02020603050405020304" pitchFamily="18" charset="-34"/>
              </a:rPr>
              <a:t>ของการวิจัยในครั้งนี้</a:t>
            </a:r>
            <a:r>
              <a:rPr lang="th-TH" b="1" dirty="0">
                <a:latin typeface="Angsana New" panose="02020603050405020304" pitchFamily="18" charset="-34"/>
                <a:cs typeface="Angsana New" panose="02020603050405020304" pitchFamily="18" charset="-34"/>
              </a:rPr>
              <a:t>ว่า “ต้องการข้อมูลอะไรจากการวิจัยในครั้งนี้ และอะไรคือตัวชี้วัดความสำเร็จของการวิจัย” เพื่อจะได้เก็บรวบรวมข้อมูลได้ครอบคลุม ตรงตามวัตถุประสงค์</a:t>
            </a:r>
            <a:r>
              <a:rPr lang="th-TH" dirty="0">
                <a:latin typeface="Angsana New" panose="02020603050405020304" pitchFamily="18" charset="-34"/>
                <a:cs typeface="Angsana New" panose="02020603050405020304" pitchFamily="18" charset="-34"/>
              </a:rPr>
              <a:t> และตรงกับสมมติฐานของการวิจัย เช่น การศึกษาปัจจัยที่นักศึกษาเลือกศึกษาต่อในสถาบันอุดมศึกษา ตัวชี้วัดของการวิจัยในครั้งนี้มี 4 ปัจจัยด้วยกันคือ ปัจจัยด้านราคา ที่ตั้งของสถาบัน ชื่อเสียงของสถาบัน การผ่อนชำระค่าเล่าเรียน เมื่อผู้วิจัยทราบตัวชี้วัดแล้วจึงเก็บข้อมูลตามตัวชี้วัดเหล่านี้</a:t>
            </a:r>
          </a:p>
        </p:txBody>
      </p:sp>
      <p:sp>
        <p:nvSpPr>
          <p:cNvPr id="4" name="ตัวแทนหมายเลขสไลด์ 3">
            <a:extLst>
              <a:ext uri="{FF2B5EF4-FFF2-40B4-BE49-F238E27FC236}">
                <a16:creationId xmlns:a16="http://schemas.microsoft.com/office/drawing/2014/main" id="{4A018F38-AEF7-4B63-BEFA-B4123D68C936}"/>
              </a:ext>
            </a:extLst>
          </p:cNvPr>
          <p:cNvSpPr>
            <a:spLocks noGrp="1"/>
          </p:cNvSpPr>
          <p:nvPr>
            <p:ph type="sldNum" sz="quarter" idx="12"/>
          </p:nvPr>
        </p:nvSpPr>
        <p:spPr/>
        <p:txBody>
          <a:bodyPr/>
          <a:lstStyle/>
          <a:p>
            <a:fld id="{A0340E22-A0ED-4D02-B787-FB05B1CCBCE7}" type="slidenum">
              <a:rPr lang="th-TH" smtClean="0"/>
              <a:t>12</a:t>
            </a:fld>
            <a:endParaRPr lang="th-TH"/>
          </a:p>
        </p:txBody>
      </p:sp>
    </p:spTree>
    <p:extLst>
      <p:ext uri="{BB962C8B-B14F-4D97-AF65-F5344CB8AC3E}">
        <p14:creationId xmlns:p14="http://schemas.microsoft.com/office/powerpoint/2010/main" val="180946036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แทนหมายเลขสไลด์ 3">
            <a:extLst>
              <a:ext uri="{FF2B5EF4-FFF2-40B4-BE49-F238E27FC236}">
                <a16:creationId xmlns:a16="http://schemas.microsoft.com/office/drawing/2014/main" id="{7398BA9C-1FB4-4BE4-A770-D599BF054037}"/>
              </a:ext>
            </a:extLst>
          </p:cNvPr>
          <p:cNvSpPr>
            <a:spLocks noGrp="1"/>
          </p:cNvSpPr>
          <p:nvPr>
            <p:ph type="sldNum" sz="quarter" idx="12"/>
          </p:nvPr>
        </p:nvSpPr>
        <p:spPr/>
        <p:txBody>
          <a:bodyPr/>
          <a:lstStyle/>
          <a:p>
            <a:fld id="{0C138CA7-F28F-4E14-B8CE-E0A9C4DDBB4C}" type="slidenum">
              <a:rPr lang="en-US" smtClean="0"/>
              <a:t>120</a:t>
            </a:fld>
            <a:endParaRPr lang="en-US"/>
          </a:p>
        </p:txBody>
      </p:sp>
      <p:sp>
        <p:nvSpPr>
          <p:cNvPr id="5" name="ตัวแทนเนื้อหา 2">
            <a:extLst>
              <a:ext uri="{FF2B5EF4-FFF2-40B4-BE49-F238E27FC236}">
                <a16:creationId xmlns:a16="http://schemas.microsoft.com/office/drawing/2014/main" id="{C8AC5F32-5F44-430B-9E9B-7EFC78EA9BAD}"/>
              </a:ext>
            </a:extLst>
          </p:cNvPr>
          <p:cNvSpPr txBox="1">
            <a:spLocks/>
          </p:cNvSpPr>
          <p:nvPr/>
        </p:nvSpPr>
        <p:spPr>
          <a:xfrm>
            <a:off x="753805" y="535775"/>
            <a:ext cx="10832691" cy="9096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628650">
              <a:buFont typeface="Arial" panose="020B0604020202020204" pitchFamily="34" charset="0"/>
              <a:buNone/>
            </a:pPr>
            <a:r>
              <a:rPr lang="en-US" sz="2000" i="1" dirty="0">
                <a:latin typeface="Angsana New" panose="02020603050405020304" pitchFamily="18" charset="-34"/>
                <a:cs typeface="Angsana New" panose="02020603050405020304" pitchFamily="18" charset="-34"/>
              </a:rPr>
              <a:t>2)</a:t>
            </a:r>
            <a:r>
              <a:rPr lang="th-TH" sz="2000" i="1" dirty="0">
                <a:latin typeface="Angsana New" panose="02020603050405020304" pitchFamily="18" charset="-34"/>
                <a:cs typeface="Angsana New" panose="02020603050405020304" pitchFamily="18" charset="-34"/>
              </a:rPr>
              <a:t> </a:t>
            </a:r>
            <a:r>
              <a:rPr lang="en-US" sz="2000" i="1" dirty="0">
                <a:latin typeface="Angsana New" panose="02020603050405020304" pitchFamily="18" charset="-34"/>
                <a:cs typeface="Angsana New" panose="02020603050405020304" pitchFamily="18" charset="-34"/>
              </a:rPr>
              <a:t>Frequency distribution for quantitative data</a:t>
            </a:r>
            <a:endParaRPr lang="th-TH" sz="2000" i="1" dirty="0">
              <a:latin typeface="Angsana New" panose="02020603050405020304" pitchFamily="18" charset="-34"/>
              <a:cs typeface="Angsana New" panose="02020603050405020304" pitchFamily="18" charset="-34"/>
            </a:endParaRPr>
          </a:p>
          <a:p>
            <a:pPr marL="0" indent="796925">
              <a:buFont typeface="Arial" panose="020B0604020202020204" pitchFamily="34" charset="0"/>
              <a:buNone/>
            </a:pPr>
            <a:r>
              <a:rPr lang="en-US" sz="2000" dirty="0">
                <a:latin typeface="Angsana New" panose="02020603050405020304" pitchFamily="18" charset="-34"/>
                <a:cs typeface="Angsana New" panose="02020603050405020304" pitchFamily="18" charset="-34"/>
              </a:rPr>
              <a:t>The ungrouped frequency distribution is shown in the table</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7</a:t>
            </a:r>
            <a:endParaRPr lang="th-TH" sz="2000" dirty="0">
              <a:latin typeface="Angsana New" panose="02020603050405020304" pitchFamily="18" charset="-34"/>
              <a:cs typeface="Angsana New" panose="02020603050405020304" pitchFamily="18" charset="-34"/>
            </a:endParaRPr>
          </a:p>
          <a:p>
            <a:pPr marL="0" indent="0">
              <a:buFont typeface="Arial" panose="020B0604020202020204" pitchFamily="34" charset="0"/>
              <a:buNone/>
            </a:pPr>
            <a:r>
              <a:rPr lang="en-US" sz="2000" dirty="0">
                <a:latin typeface="Angsana New" panose="02020603050405020304" pitchFamily="18" charset="-34"/>
                <a:cs typeface="Angsana New" panose="02020603050405020304" pitchFamily="18" charset="-34"/>
              </a:rPr>
              <a:t>Example 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quantitative raw data Employee's daily food expenditure              </a:t>
            </a:r>
            <a:endParaRPr lang="th-TH" sz="2000" dirty="0">
              <a:latin typeface="Angsana New" panose="02020603050405020304" pitchFamily="18" charset="-34"/>
              <a:cs typeface="Angsana New" panose="02020603050405020304" pitchFamily="18" charset="-34"/>
            </a:endParaRPr>
          </a:p>
          <a:p>
            <a:pPr marL="0" indent="0">
              <a:buFont typeface="Arial" panose="020B0604020202020204" pitchFamily="34" charset="0"/>
              <a:buNone/>
            </a:pPr>
            <a:endParaRPr lang="th-TH" sz="2000" dirty="0">
              <a:solidFill>
                <a:srgbClr val="FF0000"/>
              </a:solidFill>
              <a:latin typeface="Angsana New" panose="02020603050405020304" pitchFamily="18" charset="-34"/>
              <a:cs typeface="Angsana New" panose="02020603050405020304" pitchFamily="18" charset="-34"/>
            </a:endParaRPr>
          </a:p>
          <a:p>
            <a:pPr marL="0" indent="0">
              <a:buFont typeface="Arial" panose="020B0604020202020204" pitchFamily="34" charset="0"/>
              <a:buNone/>
            </a:pPr>
            <a:endParaRPr lang="th-TH" sz="2000" dirty="0">
              <a:solidFill>
                <a:srgbClr val="FF0000"/>
              </a:solidFill>
              <a:latin typeface="Angsana New" panose="02020603050405020304" pitchFamily="18" charset="-34"/>
              <a:cs typeface="Angsana New" panose="02020603050405020304" pitchFamily="18" charset="-34"/>
            </a:endParaRPr>
          </a:p>
          <a:p>
            <a:pPr marL="0" indent="0">
              <a:buFont typeface="Arial" panose="020B0604020202020204" pitchFamily="34" charset="0"/>
              <a:buNone/>
            </a:pPr>
            <a:endParaRPr lang="th-TH" sz="2000" dirty="0">
              <a:solidFill>
                <a:srgbClr val="FF0000"/>
              </a:solidFill>
              <a:latin typeface="Angsana New" panose="02020603050405020304" pitchFamily="18" charset="-34"/>
              <a:cs typeface="Angsana New" panose="02020603050405020304" pitchFamily="18" charset="-34"/>
            </a:endParaRPr>
          </a:p>
          <a:p>
            <a:pPr marL="0" indent="0">
              <a:buFont typeface="Arial" panose="020B0604020202020204" pitchFamily="34" charset="0"/>
              <a:buNone/>
            </a:pP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Table</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7</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Frequency distribution of quantitative data ungrouped</a:t>
            </a:r>
            <a:endParaRPr lang="th-TH" sz="2000" dirty="0">
              <a:solidFill>
                <a:srgbClr val="FF0000"/>
              </a:solidFill>
              <a:latin typeface="Angsana New" panose="02020603050405020304" pitchFamily="18" charset="-34"/>
              <a:cs typeface="Angsana New" panose="02020603050405020304" pitchFamily="18" charset="-34"/>
            </a:endParaRPr>
          </a:p>
          <a:p>
            <a:pPr marL="0" indent="0">
              <a:buFont typeface="Arial" panose="020B0604020202020204" pitchFamily="34" charset="0"/>
              <a:buNone/>
            </a:pPr>
            <a:endParaRPr lang="en-US" sz="2000" dirty="0">
              <a:solidFill>
                <a:srgbClr val="FF0000"/>
              </a:solidFill>
              <a:latin typeface="Angsana New" panose="02020603050405020304" pitchFamily="18" charset="-34"/>
              <a:cs typeface="Angsana New" panose="02020603050405020304" pitchFamily="18" charset="-34"/>
            </a:endParaRPr>
          </a:p>
        </p:txBody>
      </p:sp>
      <p:graphicFrame>
        <p:nvGraphicFramePr>
          <p:cNvPr id="6" name="ตาราง 7">
            <a:extLst>
              <a:ext uri="{FF2B5EF4-FFF2-40B4-BE49-F238E27FC236}">
                <a16:creationId xmlns:a16="http://schemas.microsoft.com/office/drawing/2014/main" id="{A7728225-E481-4DC4-AB4B-2D11CF7E7A31}"/>
              </a:ext>
            </a:extLst>
          </p:cNvPr>
          <p:cNvGraphicFramePr>
            <a:graphicFrameLocks noGrp="1"/>
          </p:cNvGraphicFramePr>
          <p:nvPr/>
        </p:nvGraphicFramePr>
        <p:xfrm>
          <a:off x="753805" y="1716532"/>
          <a:ext cx="5342194" cy="1005840"/>
        </p:xfrm>
        <a:graphic>
          <a:graphicData uri="http://schemas.openxmlformats.org/drawingml/2006/table">
            <a:tbl>
              <a:tblPr firstRow="1" bandRow="1">
                <a:tableStyleId>{D27102A9-8310-4765-A935-A1911B00CA55}</a:tableStyleId>
              </a:tblPr>
              <a:tblGrid>
                <a:gridCol w="5342194">
                  <a:extLst>
                    <a:ext uri="{9D8B030D-6E8A-4147-A177-3AD203B41FA5}">
                      <a16:colId xmlns:a16="http://schemas.microsoft.com/office/drawing/2014/main" val="2518468264"/>
                    </a:ext>
                  </a:extLst>
                </a:gridCol>
              </a:tblGrid>
              <a:tr h="370840">
                <a:tc>
                  <a:txBody>
                    <a:bodyPr/>
                    <a:lstStyle/>
                    <a:p>
                      <a:r>
                        <a:rPr lang="en-US" sz="2000" b="0" dirty="0">
                          <a:latin typeface="Angsana New" panose="02020603050405020304" pitchFamily="18" charset="-34"/>
                          <a:cs typeface="Angsana New" panose="02020603050405020304" pitchFamily="18" charset="-34"/>
                        </a:rPr>
                        <a:t>100        120         110         300        350       150         120          100        220</a:t>
                      </a:r>
                    </a:p>
                    <a:p>
                      <a:r>
                        <a:rPr lang="en-US" sz="2000" b="0" dirty="0">
                          <a:latin typeface="Angsana New" panose="02020603050405020304" pitchFamily="18" charset="-34"/>
                          <a:cs typeface="Angsana New" panose="02020603050405020304" pitchFamily="18" charset="-34"/>
                        </a:rPr>
                        <a:t>150        200         350         110        100       120         220          300        110</a:t>
                      </a:r>
                    </a:p>
                    <a:p>
                      <a:r>
                        <a:rPr lang="en-US" sz="2000" b="0" dirty="0">
                          <a:latin typeface="Angsana New" panose="02020603050405020304" pitchFamily="18" charset="-34"/>
                          <a:cs typeface="Angsana New" panose="02020603050405020304" pitchFamily="18" charset="-34"/>
                        </a:rPr>
                        <a:t>120        220         300         150        120       300         350          200        110  </a:t>
                      </a:r>
                    </a:p>
                  </a:txBody>
                  <a:tcPr/>
                </a:tc>
                <a:extLst>
                  <a:ext uri="{0D108BD9-81ED-4DB2-BD59-A6C34878D82A}">
                    <a16:rowId xmlns:a16="http://schemas.microsoft.com/office/drawing/2014/main" val="1305624913"/>
                  </a:ext>
                </a:extLst>
              </a:tr>
            </a:tbl>
          </a:graphicData>
        </a:graphic>
      </p:graphicFrame>
      <p:graphicFrame>
        <p:nvGraphicFramePr>
          <p:cNvPr id="7" name="ตาราง 7">
            <a:extLst>
              <a:ext uri="{FF2B5EF4-FFF2-40B4-BE49-F238E27FC236}">
                <a16:creationId xmlns:a16="http://schemas.microsoft.com/office/drawing/2014/main" id="{E40F0360-2FEE-4BE0-8381-32DA6C744AA6}"/>
              </a:ext>
            </a:extLst>
          </p:cNvPr>
          <p:cNvGraphicFramePr>
            <a:graphicFrameLocks noGrp="1"/>
          </p:cNvGraphicFramePr>
          <p:nvPr/>
        </p:nvGraphicFramePr>
        <p:xfrm>
          <a:off x="1912375" y="3257560"/>
          <a:ext cx="5731386" cy="3566160"/>
        </p:xfrm>
        <a:graphic>
          <a:graphicData uri="http://schemas.openxmlformats.org/drawingml/2006/table">
            <a:tbl>
              <a:tblPr firstRow="1" bandRow="1">
                <a:tableStyleId>{5DA37D80-6434-44D0-A028-1B22A696006F}</a:tableStyleId>
              </a:tblPr>
              <a:tblGrid>
                <a:gridCol w="1910462">
                  <a:extLst>
                    <a:ext uri="{9D8B030D-6E8A-4147-A177-3AD203B41FA5}">
                      <a16:colId xmlns:a16="http://schemas.microsoft.com/office/drawing/2014/main" val="3950963117"/>
                    </a:ext>
                  </a:extLst>
                </a:gridCol>
                <a:gridCol w="1910462">
                  <a:extLst>
                    <a:ext uri="{9D8B030D-6E8A-4147-A177-3AD203B41FA5}">
                      <a16:colId xmlns:a16="http://schemas.microsoft.com/office/drawing/2014/main" val="2284508440"/>
                    </a:ext>
                  </a:extLst>
                </a:gridCol>
                <a:gridCol w="1910462">
                  <a:extLst>
                    <a:ext uri="{9D8B030D-6E8A-4147-A177-3AD203B41FA5}">
                      <a16:colId xmlns:a16="http://schemas.microsoft.com/office/drawing/2014/main" val="1346853431"/>
                    </a:ext>
                  </a:extLst>
                </a:gridCol>
              </a:tblGrid>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Expenses </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Frequency  percentage </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Quantity</a:t>
                      </a:r>
                      <a:r>
                        <a:rPr lang="th-TH" sz="2000" dirty="0">
                          <a:solidFill>
                            <a:srgbClr val="FF0000"/>
                          </a:solidFill>
                          <a:latin typeface="Angsana New" panose="02020603050405020304" pitchFamily="18" charset="-34"/>
                          <a:cs typeface="Angsana New" panose="02020603050405020304" pitchFamily="18" charset="-34"/>
                        </a:rPr>
                        <a:t>  </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289666587"/>
                  </a:ext>
                </a:extLst>
              </a:tr>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a:t>
                      </a:r>
                    </a:p>
                  </a:txBody>
                  <a:tcPr/>
                </a:tc>
                <a:extLst>
                  <a:ext uri="{0D108BD9-81ED-4DB2-BD59-A6C34878D82A}">
                    <a16:rowId xmlns:a16="http://schemas.microsoft.com/office/drawing/2014/main" val="681529447"/>
                  </a:ext>
                </a:extLst>
              </a:tr>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110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a:t>
                      </a:r>
                    </a:p>
                  </a:txBody>
                  <a:tcPr/>
                </a:tc>
                <a:extLst>
                  <a:ext uri="{0D108BD9-81ED-4DB2-BD59-A6C34878D82A}">
                    <a16:rowId xmlns:a16="http://schemas.microsoft.com/office/drawing/2014/main" val="3448763276"/>
                  </a:ext>
                </a:extLst>
              </a:tr>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5</a:t>
                      </a:r>
                    </a:p>
                  </a:txBody>
                  <a:tcPr/>
                </a:tc>
                <a:extLst>
                  <a:ext uri="{0D108BD9-81ED-4DB2-BD59-A6C34878D82A}">
                    <a16:rowId xmlns:a16="http://schemas.microsoft.com/office/drawing/2014/main" val="431855624"/>
                  </a:ext>
                </a:extLst>
              </a:tr>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150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a:t>
                      </a:r>
                    </a:p>
                  </a:txBody>
                  <a:tcPr/>
                </a:tc>
                <a:extLst>
                  <a:ext uri="{0D108BD9-81ED-4DB2-BD59-A6C34878D82A}">
                    <a16:rowId xmlns:a16="http://schemas.microsoft.com/office/drawing/2014/main" val="3842451914"/>
                  </a:ext>
                </a:extLst>
              </a:tr>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200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a:t>
                      </a:r>
                    </a:p>
                  </a:txBody>
                  <a:tcPr/>
                </a:tc>
                <a:extLst>
                  <a:ext uri="{0D108BD9-81ED-4DB2-BD59-A6C34878D82A}">
                    <a16:rowId xmlns:a16="http://schemas.microsoft.com/office/drawing/2014/main" val="832964470"/>
                  </a:ext>
                </a:extLst>
              </a:tr>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220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a:t>
                      </a:r>
                    </a:p>
                  </a:txBody>
                  <a:tcPr/>
                </a:tc>
                <a:extLst>
                  <a:ext uri="{0D108BD9-81ED-4DB2-BD59-A6C34878D82A}">
                    <a16:rowId xmlns:a16="http://schemas.microsoft.com/office/drawing/2014/main" val="2130153246"/>
                  </a:ext>
                </a:extLst>
              </a:tr>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300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a:t>
                      </a:r>
                    </a:p>
                  </a:txBody>
                  <a:tcPr/>
                </a:tc>
                <a:extLst>
                  <a:ext uri="{0D108BD9-81ED-4DB2-BD59-A6C34878D82A}">
                    <a16:rowId xmlns:a16="http://schemas.microsoft.com/office/drawing/2014/main" val="187038401"/>
                  </a:ext>
                </a:extLst>
              </a:tr>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350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a:t>
                      </a:r>
                    </a:p>
                  </a:txBody>
                  <a:tcPr/>
                </a:tc>
                <a:extLst>
                  <a:ext uri="{0D108BD9-81ED-4DB2-BD59-A6C34878D82A}">
                    <a16:rowId xmlns:a16="http://schemas.microsoft.com/office/drawing/2014/main" val="3656991224"/>
                  </a:ext>
                </a:extLst>
              </a:tr>
            </a:tbl>
          </a:graphicData>
        </a:graphic>
      </p:graphicFrame>
    </p:spTree>
    <p:extLst>
      <p:ext uri="{BB962C8B-B14F-4D97-AF65-F5344CB8AC3E}">
        <p14:creationId xmlns:p14="http://schemas.microsoft.com/office/powerpoint/2010/main" val="26284853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A17A8B6A-C33A-430A-B002-E88F82890DE0}"/>
              </a:ext>
            </a:extLst>
          </p:cNvPr>
          <p:cNvSpPr>
            <a:spLocks noGrp="1"/>
          </p:cNvSpPr>
          <p:nvPr>
            <p:ph idx="1"/>
          </p:nvPr>
        </p:nvSpPr>
        <p:spPr>
          <a:xfrm>
            <a:off x="838200" y="360617"/>
            <a:ext cx="10515600" cy="6360858"/>
          </a:xfrm>
        </p:spPr>
        <p:txBody>
          <a:bodyPr>
            <a:normAutofit fontScale="92500" lnSpcReduction="20000"/>
          </a:bodyPr>
          <a:lstStyle/>
          <a:p>
            <a:pPr marL="0" indent="747713">
              <a:buNone/>
            </a:pPr>
            <a:r>
              <a:rPr lang="en-US" sz="2000" dirty="0">
                <a:latin typeface="Angsana New" panose="02020603050405020304" pitchFamily="18" charset="-34"/>
                <a:cs typeface="Angsana New" panose="02020603050405020304" pitchFamily="18" charset="-34"/>
              </a:rPr>
              <a:t>Clustered frequency distribution</a:t>
            </a:r>
          </a:p>
          <a:p>
            <a:pPr marL="0" indent="0">
              <a:buNone/>
            </a:pPr>
            <a:r>
              <a:rPr lang="en-US" sz="2000" dirty="0">
                <a:latin typeface="Angsana New" panose="02020603050405020304" pitchFamily="18" charset="-34"/>
                <a:cs typeface="Angsana New" panose="02020603050405020304" pitchFamily="18" charset="-34"/>
              </a:rPr>
              <a:t>Example 3</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Raw quantitative wage data for 30 N&amp;G employees, each of whom works for daily wages as follows:</a:t>
            </a:r>
            <a:endParaRPr lang="th-TH" sz="2000" dirty="0">
              <a:latin typeface="Angsana New" panose="02020603050405020304" pitchFamily="18" charset="-34"/>
              <a:cs typeface="Angsana New" panose="02020603050405020304" pitchFamily="18" charset="-34"/>
            </a:endParaRPr>
          </a:p>
          <a:p>
            <a:pPr marL="0" indent="511175">
              <a:buNone/>
            </a:pPr>
            <a:r>
              <a:rPr lang="en-US" sz="2000" dirty="0">
                <a:latin typeface="Angsana New" panose="02020603050405020304" pitchFamily="18" charset="-34"/>
                <a:cs typeface="Angsana New" panose="02020603050405020304" pitchFamily="18" charset="-34"/>
              </a:rPr>
              <a:t>200     220     210     300     350     250     220     200     220     230</a:t>
            </a:r>
          </a:p>
          <a:p>
            <a:pPr marL="0" indent="511175">
              <a:buNone/>
            </a:pPr>
            <a:r>
              <a:rPr lang="en-US" sz="2000" dirty="0">
                <a:latin typeface="Angsana New" panose="02020603050405020304" pitchFamily="18" charset="-34"/>
                <a:cs typeface="Angsana New" panose="02020603050405020304" pitchFamily="18" charset="-34"/>
              </a:rPr>
              <a:t>250     200     350     210     200     220     220     300     210     240</a:t>
            </a:r>
          </a:p>
          <a:p>
            <a:pPr marL="0" indent="511175">
              <a:buNone/>
            </a:pPr>
            <a:r>
              <a:rPr lang="en-US" sz="2000" dirty="0">
                <a:latin typeface="Angsana New" panose="02020603050405020304" pitchFamily="18" charset="-34"/>
                <a:cs typeface="Angsana New" panose="02020603050405020304" pitchFamily="18" charset="-34"/>
              </a:rPr>
              <a:t>220     220     300     250     220     300     350     200     210     250</a:t>
            </a:r>
          </a:p>
          <a:p>
            <a:pPr marL="457200" indent="0">
              <a:buAutoNum type="arabicPlain" startAt="265"/>
            </a:pPr>
            <a:r>
              <a:rPr lang="en-US" sz="2000" dirty="0">
                <a:latin typeface="Angsana New" panose="02020603050405020304" pitchFamily="18" charset="-34"/>
                <a:cs typeface="Angsana New" panose="02020603050405020304" pitchFamily="18" charset="-34"/>
              </a:rPr>
              <a:t>      270     310     325     330     290     270     280     265     285</a:t>
            </a:r>
            <a:endParaRPr lang="th-TH" sz="2000" dirty="0">
              <a:latin typeface="Angsana New" panose="02020603050405020304" pitchFamily="18" charset="-34"/>
              <a:cs typeface="Angsana New" panose="02020603050405020304" pitchFamily="18" charset="-34"/>
            </a:endParaRPr>
          </a:p>
          <a:p>
            <a:pPr marL="0" indent="0">
              <a:buNone/>
            </a:pPr>
            <a:endParaRPr lang="th-TH" sz="2000" b="1" dirty="0">
              <a:latin typeface="Angsana New" panose="02020603050405020304" pitchFamily="18" charset="-34"/>
              <a:cs typeface="Angsana New" panose="02020603050405020304" pitchFamily="18" charset="-34"/>
            </a:endParaRPr>
          </a:p>
          <a:p>
            <a:pPr marL="0" indent="0">
              <a:buNone/>
            </a:pPr>
            <a:r>
              <a:rPr lang="en-US" sz="2200" b="1" dirty="0">
                <a:latin typeface="Angsana New" panose="02020603050405020304" pitchFamily="18" charset="-34"/>
                <a:cs typeface="Angsana New" panose="02020603050405020304" pitchFamily="18" charset="-34"/>
              </a:rPr>
              <a:t>How to create a frequency distribution table for grouped data</a:t>
            </a:r>
          </a:p>
          <a:p>
            <a:pPr marL="0" indent="517525">
              <a:buNone/>
            </a:pPr>
            <a:r>
              <a:rPr lang="en-US" sz="2000" dirty="0">
                <a:latin typeface="Angsana New" panose="02020603050405020304" pitchFamily="18" charset="-34"/>
                <a:cs typeface="Angsana New" panose="02020603050405020304" pitchFamily="18" charset="-34"/>
              </a:rPr>
              <a:t>Step 1 Range = Maximum - Minimum</a:t>
            </a:r>
            <a:endParaRPr lang="th-TH" sz="2000" dirty="0">
              <a:latin typeface="Angsana New" panose="02020603050405020304" pitchFamily="18" charset="-34"/>
              <a:cs typeface="Angsana New" panose="02020603050405020304" pitchFamily="18" charset="-34"/>
            </a:endParaRPr>
          </a:p>
          <a:p>
            <a:pPr marL="0" indent="511175">
              <a:buNone/>
            </a:pPr>
            <a:r>
              <a:rPr lang="en-US" sz="2000" dirty="0">
                <a:latin typeface="Angsana New" panose="02020603050405020304" pitchFamily="18" charset="-34"/>
                <a:cs typeface="Angsana New" panose="02020603050405020304" pitchFamily="18" charset="-34"/>
              </a:rPr>
              <a:t>Step 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set the number of layers of data</a:t>
            </a:r>
            <a:endParaRPr lang="th-TH" sz="2000" dirty="0">
              <a:latin typeface="Angsana New" panose="02020603050405020304" pitchFamily="18" charset="-34"/>
              <a:cs typeface="Angsana New" panose="02020603050405020304" pitchFamily="18" charset="-34"/>
            </a:endParaRPr>
          </a:p>
          <a:p>
            <a:pPr marL="0" indent="511175">
              <a:buNone/>
            </a:pPr>
            <a:r>
              <a:rPr lang="en-US" sz="2000" dirty="0">
                <a:latin typeface="Angsana New" panose="02020603050405020304" pitchFamily="18" charset="-34"/>
                <a:cs typeface="Angsana New" panose="02020603050405020304" pitchFamily="18" charset="-34"/>
              </a:rPr>
              <a:t>Step</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Class discrimination = range / number of floors</a:t>
            </a:r>
            <a:endParaRPr lang="th-TH" sz="2000" dirty="0">
              <a:latin typeface="Angsana New" panose="02020603050405020304" pitchFamily="18" charset="-34"/>
              <a:cs typeface="Angsana New" panose="02020603050405020304" pitchFamily="18" charset="-34"/>
            </a:endParaRPr>
          </a:p>
          <a:p>
            <a:pPr marL="0" indent="511175">
              <a:buNone/>
            </a:pPr>
            <a:r>
              <a:rPr lang="en-US" sz="2000" dirty="0">
                <a:latin typeface="Angsana New" panose="02020603050405020304" pitchFamily="18" charset="-34"/>
                <a:cs typeface="Angsana New" panose="02020603050405020304" pitchFamily="18" charset="-34"/>
              </a:rPr>
              <a:t>Step</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4</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write layers of data</a:t>
            </a:r>
            <a:endParaRPr lang="th-TH" sz="2000" dirty="0">
              <a:latin typeface="Angsana New" panose="02020603050405020304" pitchFamily="18" charset="-34"/>
              <a:cs typeface="Angsana New" panose="02020603050405020304" pitchFamily="18" charset="-34"/>
            </a:endParaRPr>
          </a:p>
          <a:p>
            <a:pPr marL="0" indent="511175">
              <a:buNone/>
            </a:pPr>
            <a:r>
              <a:rPr lang="en-US" sz="2000" dirty="0">
                <a:latin typeface="Angsana New" panose="02020603050405020304" pitchFamily="18" charset="-34"/>
                <a:cs typeface="Angsana New" panose="02020603050405020304" pitchFamily="18" charset="-34"/>
              </a:rPr>
              <a:t>Step</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5</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Consider the range of each amount of data. and scratched into the marks box</a:t>
            </a:r>
            <a:endParaRPr lang="th-TH" sz="2000" dirty="0">
              <a:latin typeface="Angsana New" panose="02020603050405020304" pitchFamily="18" charset="-34"/>
              <a:cs typeface="Angsana New" panose="02020603050405020304" pitchFamily="18" charset="-34"/>
            </a:endParaRPr>
          </a:p>
          <a:p>
            <a:pPr marL="0" indent="511175">
              <a:buNone/>
            </a:pPr>
            <a:r>
              <a:rPr lang="en-US" sz="2000" dirty="0">
                <a:latin typeface="Angsana New" panose="02020603050405020304" pitchFamily="18" charset="-34"/>
                <a:cs typeface="Angsana New" panose="02020603050405020304" pitchFamily="18" charset="-34"/>
              </a:rPr>
              <a:t>Step</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6</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Count the number of marks on each floor to see how much they get.</a:t>
            </a:r>
            <a:endParaRPr lang="th-TH" sz="2000" dirty="0">
              <a:latin typeface="Angsana New" panose="02020603050405020304" pitchFamily="18" charset="-34"/>
              <a:cs typeface="Angsana New" panose="02020603050405020304" pitchFamily="18" charset="-34"/>
            </a:endParaRPr>
          </a:p>
          <a:p>
            <a:pPr marL="0" indent="747713">
              <a:buNone/>
            </a:pPr>
            <a:r>
              <a:rPr lang="en-US" sz="2000" dirty="0">
                <a:latin typeface="Angsana New" panose="02020603050405020304" pitchFamily="18" charset="-34"/>
                <a:cs typeface="Angsana New" panose="02020603050405020304" pitchFamily="18" charset="-34"/>
              </a:rPr>
              <a:t>cumulative frequency distribution</a:t>
            </a:r>
            <a:endParaRPr lang="th-TH" sz="2000" dirty="0">
              <a:latin typeface="Angsana New" panose="02020603050405020304" pitchFamily="18" charset="-34"/>
              <a:cs typeface="Angsana New" panose="02020603050405020304" pitchFamily="18" charset="-34"/>
            </a:endParaRPr>
          </a:p>
          <a:p>
            <a:pPr marL="0" indent="747713">
              <a:buNone/>
            </a:pPr>
            <a:r>
              <a:rPr lang="en-US" sz="2000" dirty="0">
                <a:latin typeface="Angsana New" panose="02020603050405020304" pitchFamily="18" charset="-34"/>
                <a:cs typeface="Angsana New" panose="02020603050405020304" pitchFamily="18" charset="-34"/>
              </a:rPr>
              <a:t>Types of cumulative frequencies are divided into 2 types:</a:t>
            </a:r>
            <a:endParaRPr lang="th-TH" sz="2000" dirty="0">
              <a:latin typeface="Angsana New" panose="02020603050405020304" pitchFamily="18" charset="-34"/>
              <a:cs typeface="Angsana New" panose="02020603050405020304" pitchFamily="18" charset="-34"/>
            </a:endParaRPr>
          </a:p>
          <a:p>
            <a:pPr marL="0" indent="747713">
              <a:buNone/>
            </a:pPr>
            <a:r>
              <a:rPr lang="en-US" sz="2000" dirty="0">
                <a:latin typeface="Angsana New" panose="02020603050405020304" pitchFamily="18" charset="-34"/>
                <a:cs typeface="Angsana New" panose="02020603050405020304" pitchFamily="18" charset="-34"/>
              </a:rPr>
              <a:t>1) Cumulative ascending frequency</a:t>
            </a:r>
            <a:endParaRPr lang="th-TH" sz="2000" dirty="0">
              <a:latin typeface="Angsana New" panose="02020603050405020304" pitchFamily="18" charset="-34"/>
              <a:cs typeface="Angsana New" panose="02020603050405020304" pitchFamily="18" charset="-34"/>
            </a:endParaRPr>
          </a:p>
          <a:p>
            <a:pPr marL="0" indent="747713">
              <a:buNone/>
            </a:pPr>
            <a:r>
              <a:rPr lang="en-US" sz="2000" dirty="0">
                <a:latin typeface="Angsana New" panose="02020603050405020304" pitchFamily="18" charset="-34"/>
                <a:cs typeface="Angsana New" panose="02020603050405020304" pitchFamily="18" charset="-34"/>
              </a:rPr>
              <a:t>2) Cumulative Descending Frequency</a:t>
            </a:r>
            <a:endParaRPr lang="th-TH" sz="2000" dirty="0">
              <a:solidFill>
                <a:srgbClr val="FF0000"/>
              </a:solidFill>
              <a:latin typeface="Angsana New" panose="02020603050405020304" pitchFamily="18" charset="-34"/>
              <a:cs typeface="Angsana New" panose="02020603050405020304" pitchFamily="18" charset="-34"/>
            </a:endParaRPr>
          </a:p>
          <a:p>
            <a:pPr marL="0" indent="511175">
              <a:buNone/>
            </a:pPr>
            <a:endParaRPr lang="en-US" sz="2000"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061AB09A-7448-4C47-AEB8-9E92A7B83CFA}"/>
              </a:ext>
            </a:extLst>
          </p:cNvPr>
          <p:cNvSpPr>
            <a:spLocks noGrp="1"/>
          </p:cNvSpPr>
          <p:nvPr>
            <p:ph type="sldNum" sz="quarter" idx="12"/>
          </p:nvPr>
        </p:nvSpPr>
        <p:spPr/>
        <p:txBody>
          <a:bodyPr/>
          <a:lstStyle/>
          <a:p>
            <a:fld id="{0C138CA7-F28F-4E14-B8CE-E0A9C4DDBB4C}" type="slidenum">
              <a:rPr lang="en-US" smtClean="0"/>
              <a:t>121</a:t>
            </a:fld>
            <a:endParaRPr lang="en-US"/>
          </a:p>
        </p:txBody>
      </p:sp>
    </p:spTree>
    <p:extLst>
      <p:ext uri="{BB962C8B-B14F-4D97-AF65-F5344CB8AC3E}">
        <p14:creationId xmlns:p14="http://schemas.microsoft.com/office/powerpoint/2010/main" val="3966594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A5387CA3-3699-4C96-96EC-E8E09599345C}"/>
              </a:ext>
            </a:extLst>
          </p:cNvPr>
          <p:cNvSpPr>
            <a:spLocks noGrp="1"/>
          </p:cNvSpPr>
          <p:nvPr>
            <p:ph idx="1"/>
          </p:nvPr>
        </p:nvSpPr>
        <p:spPr>
          <a:xfrm>
            <a:off x="838200" y="734245"/>
            <a:ext cx="10754032" cy="5342090"/>
          </a:xfrm>
        </p:spPr>
        <p:txBody>
          <a:bodyPr>
            <a:normAutofit lnSpcReduction="10000"/>
          </a:bodyPr>
          <a:lstStyle/>
          <a:p>
            <a:pPr marL="0" indent="569913">
              <a:buNone/>
            </a:pPr>
            <a:r>
              <a:rPr lang="en-US" sz="2400" dirty="0">
                <a:solidFill>
                  <a:srgbClr val="00B050"/>
                </a:solidFill>
                <a:latin typeface="Angsana New" panose="02020603050405020304" pitchFamily="18" charset="-34"/>
                <a:cs typeface="Angsana New" panose="02020603050405020304" pitchFamily="18" charset="-34"/>
              </a:rPr>
              <a:t>2.2  Measure of Central Tendency;</a:t>
            </a:r>
            <a:r>
              <a:rPr lang="th-TH" sz="2400" dirty="0">
                <a:solidFill>
                  <a:srgbClr val="00B050"/>
                </a:solidFill>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It is a measurement value used to represent the mean value. Or where most of the data are located, which are commonly used 3 values, which are the mean, the median and the mode.</a:t>
            </a:r>
            <a:endParaRPr lang="th-TH" sz="2400" b="1" dirty="0">
              <a:latin typeface="Angsana New" panose="02020603050405020304" pitchFamily="18" charset="-34"/>
              <a:cs typeface="Angsana New" panose="02020603050405020304" pitchFamily="18" charset="-34"/>
            </a:endParaRPr>
          </a:p>
          <a:p>
            <a:pPr marL="0" indent="855663">
              <a:buNone/>
            </a:pPr>
            <a:r>
              <a:rPr lang="en-US" sz="2400" dirty="0">
                <a:latin typeface="Angsana New" panose="02020603050405020304" pitchFamily="18" charset="-34"/>
                <a:cs typeface="Angsana New" panose="02020603050405020304" pitchFamily="18" charset="-34"/>
              </a:rPr>
              <a:t>1) Mean is a measure of the tendency toward the central which is the most commonly used statistic in quantitative data analysis. The most popular mean is the arithmetic mean. referred to as the mean for short.</a:t>
            </a:r>
            <a:endParaRPr lang="th-TH" sz="2400" b="1" dirty="0">
              <a:latin typeface="Angsana New" panose="02020603050405020304" pitchFamily="18" charset="-34"/>
              <a:cs typeface="Angsana New" panose="02020603050405020304" pitchFamily="18" charset="-34"/>
            </a:endParaRPr>
          </a:p>
          <a:p>
            <a:pPr marL="0" indent="855663">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Median is the value that is positioned in the center of all data. when arranging the data from the smallest to the largest or the largest value to the smallest value The abbreviation “Med” or </a:t>
            </a:r>
            <a:r>
              <a:rPr lang="en-US" sz="2400" dirty="0" err="1">
                <a:latin typeface="Angsana New" panose="02020603050405020304" pitchFamily="18" charset="-34"/>
                <a:cs typeface="Angsana New" panose="02020603050405020304" pitchFamily="18" charset="-34"/>
              </a:rPr>
              <a:t>Mdn</a:t>
            </a:r>
            <a:r>
              <a:rPr lang="en-US" sz="2400" dirty="0">
                <a:latin typeface="Angsana New" panose="02020603050405020304" pitchFamily="18" charset="-34"/>
                <a:cs typeface="Angsana New" panose="02020603050405020304" pitchFamily="18" charset="-34"/>
              </a:rPr>
              <a:t> may be used instead of the median.</a:t>
            </a:r>
            <a:endParaRPr lang="th-TH" sz="2400" dirty="0">
              <a:latin typeface="Angsana New" panose="02020603050405020304" pitchFamily="18" charset="-34"/>
              <a:cs typeface="Angsana New" panose="02020603050405020304" pitchFamily="18" charset="-34"/>
            </a:endParaRPr>
          </a:p>
          <a:p>
            <a:pPr marL="0" indent="855663">
              <a:buNone/>
            </a:pP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Mode</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is the most frequently occurring value. or the value with the highest frequency in the data set. Modes are generally used for qualitative data.</a:t>
            </a:r>
            <a:endParaRPr lang="th-TH" sz="2400" dirty="0">
              <a:latin typeface="Angsana New" panose="02020603050405020304" pitchFamily="18" charset="-34"/>
              <a:cs typeface="Angsana New" panose="02020603050405020304" pitchFamily="18" charset="-34"/>
            </a:endParaRPr>
          </a:p>
          <a:p>
            <a:pPr marL="0" indent="855663">
              <a:buNone/>
            </a:pPr>
            <a:r>
              <a:rPr lang="en-US" sz="2400" dirty="0">
                <a:latin typeface="Angsana New" panose="02020603050405020304" pitchFamily="18" charset="-34"/>
                <a:cs typeface="Angsana New" panose="02020603050405020304" pitchFamily="18" charset="-34"/>
              </a:rPr>
              <a:t>There are two types of popular bases:</a:t>
            </a:r>
          </a:p>
          <a:p>
            <a:pPr marL="0" indent="1087438">
              <a:buNone/>
            </a:pPr>
            <a:r>
              <a:rPr lang="en-US" sz="2400" dirty="0">
                <a:latin typeface="Angsana New" panose="02020603050405020304" pitchFamily="18" charset="-34"/>
                <a:cs typeface="Angsana New" panose="02020603050405020304" pitchFamily="18" charset="-34"/>
              </a:rPr>
              <a:t>3.1) Finding the mode of data without frequency distribution.</a:t>
            </a:r>
          </a:p>
          <a:p>
            <a:pPr marL="0" indent="1087438">
              <a:buNone/>
            </a:pPr>
            <a:r>
              <a:rPr lang="en-US" sz="2400" dirty="0">
                <a:latin typeface="Angsana New" panose="02020603050405020304" pitchFamily="18" charset="-34"/>
                <a:cs typeface="Angsana New" panose="02020603050405020304" pitchFamily="18" charset="-34"/>
              </a:rPr>
              <a:t>3.2) Finding the mode of frequency-distributed data</a:t>
            </a:r>
          </a:p>
          <a:p>
            <a:pPr marL="0" indent="854075">
              <a:buNone/>
            </a:pPr>
            <a:r>
              <a:rPr lang="en-US" sz="2400" dirty="0">
                <a:latin typeface="Angsana New" panose="02020603050405020304" pitchFamily="18" charset="-34"/>
                <a:cs typeface="Angsana New" panose="02020603050405020304" pitchFamily="18" charset="-34"/>
              </a:rPr>
              <a:t>4) Choosing an appropriate central tendency measure. The researcher can consider from</a:t>
            </a:r>
          </a:p>
          <a:p>
            <a:pPr marL="0" indent="1087438">
              <a:buNone/>
            </a:pPr>
            <a:r>
              <a:rPr lang="en-US" sz="2400" dirty="0">
                <a:latin typeface="Angsana New" panose="02020603050405020304" pitchFamily="18" charset="-34"/>
                <a:cs typeface="Angsana New" panose="02020603050405020304" pitchFamily="18" charset="-34"/>
              </a:rPr>
              <a:t>4.1) What type of measurements are used in the data set to analyze the data?</a:t>
            </a:r>
          </a:p>
          <a:p>
            <a:pPr marL="0" indent="1087438">
              <a:buNone/>
            </a:pPr>
            <a:r>
              <a:rPr lang="en-US" sz="2400" dirty="0">
                <a:latin typeface="Angsana New" panose="02020603050405020304" pitchFamily="18" charset="-34"/>
                <a:cs typeface="Angsana New" panose="02020603050405020304" pitchFamily="18" charset="-34"/>
              </a:rPr>
              <a:t>4.2) Consider the use of statistical values in the explanation and describe the characteristics of the studied variables</a:t>
            </a:r>
            <a:endParaRPr lang="th-TH" sz="2400" dirty="0">
              <a:latin typeface="Angsana New" panose="02020603050405020304" pitchFamily="18" charset="-34"/>
              <a:cs typeface="Angsana New" panose="02020603050405020304" pitchFamily="18" charset="-34"/>
            </a:endParaRPr>
          </a:p>
          <a:p>
            <a:pPr marL="0" indent="747713">
              <a:buNone/>
            </a:pPr>
            <a:endParaRPr lang="th-TH" sz="2400"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703F0F25-E903-406D-857F-8333900BD58F}"/>
              </a:ext>
            </a:extLst>
          </p:cNvPr>
          <p:cNvSpPr>
            <a:spLocks noGrp="1"/>
          </p:cNvSpPr>
          <p:nvPr>
            <p:ph type="sldNum" sz="quarter" idx="12"/>
          </p:nvPr>
        </p:nvSpPr>
        <p:spPr/>
        <p:txBody>
          <a:bodyPr/>
          <a:lstStyle/>
          <a:p>
            <a:fld id="{0C138CA7-F28F-4E14-B8CE-E0A9C4DDBB4C}" type="slidenum">
              <a:rPr lang="en-US" smtClean="0"/>
              <a:t>122</a:t>
            </a:fld>
            <a:endParaRPr lang="en-US"/>
          </a:p>
        </p:txBody>
      </p:sp>
    </p:spTree>
    <p:extLst>
      <p:ext uri="{BB962C8B-B14F-4D97-AF65-F5344CB8AC3E}">
        <p14:creationId xmlns:p14="http://schemas.microsoft.com/office/powerpoint/2010/main" val="419483759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DDF94E52-26C6-4112-98A4-E27D957F0BE4}"/>
              </a:ext>
            </a:extLst>
          </p:cNvPr>
          <p:cNvSpPr>
            <a:spLocks noGrp="1"/>
          </p:cNvSpPr>
          <p:nvPr>
            <p:ph idx="1"/>
          </p:nvPr>
        </p:nvSpPr>
        <p:spPr>
          <a:xfrm>
            <a:off x="838200" y="1079029"/>
            <a:ext cx="10515600" cy="4351338"/>
          </a:xfrm>
        </p:spPr>
        <p:txBody>
          <a:bodyPr>
            <a:normAutofit/>
          </a:bodyPr>
          <a:lstStyle/>
          <a:p>
            <a:pPr marL="0" indent="511175">
              <a:buNone/>
            </a:pPr>
            <a:r>
              <a:rPr lang="en-US" sz="2400" dirty="0">
                <a:solidFill>
                  <a:srgbClr val="00B050"/>
                </a:solidFill>
                <a:latin typeface="Angsana New" panose="02020603050405020304" pitchFamily="18" charset="-34"/>
                <a:cs typeface="Angsana New" panose="02020603050405020304" pitchFamily="18" charset="-34"/>
              </a:rPr>
              <a:t>2.3</a:t>
            </a:r>
            <a:r>
              <a:rPr lang="th-TH" sz="2400" dirty="0">
                <a:solidFill>
                  <a:srgbClr val="00B050"/>
                </a:solidFill>
                <a:latin typeface="Angsana New" panose="02020603050405020304" pitchFamily="18" charset="-34"/>
                <a:cs typeface="Angsana New" panose="02020603050405020304" pitchFamily="18" charset="-34"/>
              </a:rPr>
              <a:t> </a:t>
            </a:r>
            <a:r>
              <a:rPr lang="en-US" sz="2400" dirty="0">
                <a:solidFill>
                  <a:srgbClr val="00B050"/>
                </a:solidFill>
                <a:latin typeface="Angsana New" panose="02020603050405020304" pitchFamily="18" charset="-34"/>
                <a:cs typeface="Angsana New" panose="02020603050405020304" pitchFamily="18" charset="-34"/>
              </a:rPr>
              <a:t>Measure of Dispersion</a:t>
            </a:r>
            <a:r>
              <a:rPr lang="th-TH" sz="2400" dirty="0">
                <a:solidFill>
                  <a:srgbClr val="00B050"/>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is a statistic used to describe the data studied, indicating the distribution of data groups that the different values obtained are different to see the overall picture of that set of data more clearly.</a:t>
            </a:r>
            <a:endParaRPr lang="th-TH" sz="24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511175">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There are four methods for measuring dispersion:</a:t>
            </a:r>
            <a:endParaRPr lang="th-TH" sz="24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796925">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1)</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Range: R is means to find the distribution of data by subtracting the data with the highest mean from the data with the lowest value. to obtain a value that is the range of the distribution</a:t>
            </a:r>
            <a:endParaRPr lang="th-TH" sz="24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796925">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2)</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Quartile Deviation: Q.D.</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is a measure of distribution by dividing the data into 4 equal parts, each containing 25%  of the data, used to measure the distribution of the data. If the data is widely distributed, the first quartile (G1) and the third quartile (Q3) are very different.</a:t>
            </a:r>
            <a:endParaRPr lang="th-TH" sz="24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796925">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3)</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Mean Deviation: M.D.</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is the difference between each score and the average score of the data in that set.</a:t>
            </a:r>
            <a:endParaRPr lang="th-TH" sz="24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796925">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4)</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Standard Deviation: S.D., S or</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s</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is a statistically important measure of distribution. Because it is a value that can tell the spread of the data better than the range. and the mean deviation.</a:t>
            </a:r>
            <a:endParaRPr lang="th-TH" sz="24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511175">
              <a:buNone/>
            </a:pPr>
            <a:endParaRPr lang="th-TH" sz="2400" dirty="0">
              <a:solidFill>
                <a:srgbClr val="FF0000"/>
              </a:solidFill>
              <a:latin typeface="Angsana New" panose="02020603050405020304" pitchFamily="18" charset="-34"/>
              <a:cs typeface="Angsana New" panose="02020603050405020304" pitchFamily="18" charset="-34"/>
            </a:endParaRPr>
          </a:p>
          <a:p>
            <a:endParaRPr lang="en-US" sz="2400" dirty="0"/>
          </a:p>
        </p:txBody>
      </p:sp>
      <p:sp>
        <p:nvSpPr>
          <p:cNvPr id="4" name="ตัวแทนหมายเลขสไลด์ 3">
            <a:extLst>
              <a:ext uri="{FF2B5EF4-FFF2-40B4-BE49-F238E27FC236}">
                <a16:creationId xmlns:a16="http://schemas.microsoft.com/office/drawing/2014/main" id="{1FAE0781-080C-4712-ADAA-27D03A9CB761}"/>
              </a:ext>
            </a:extLst>
          </p:cNvPr>
          <p:cNvSpPr>
            <a:spLocks noGrp="1"/>
          </p:cNvSpPr>
          <p:nvPr>
            <p:ph type="sldNum" sz="quarter" idx="12"/>
          </p:nvPr>
        </p:nvSpPr>
        <p:spPr/>
        <p:txBody>
          <a:bodyPr/>
          <a:lstStyle/>
          <a:p>
            <a:fld id="{0C138CA7-F28F-4E14-B8CE-E0A9C4DDBB4C}" type="slidenum">
              <a:rPr lang="en-US" smtClean="0"/>
              <a:t>123</a:t>
            </a:fld>
            <a:endParaRPr lang="en-US"/>
          </a:p>
        </p:txBody>
      </p:sp>
    </p:spTree>
    <p:extLst>
      <p:ext uri="{BB962C8B-B14F-4D97-AF65-F5344CB8AC3E}">
        <p14:creationId xmlns:p14="http://schemas.microsoft.com/office/powerpoint/2010/main" val="69165639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C64C0DE8-113C-46D2-B961-96F79E251A8A}"/>
              </a:ext>
            </a:extLst>
          </p:cNvPr>
          <p:cNvSpPr>
            <a:spLocks noGrp="1"/>
          </p:cNvSpPr>
          <p:nvPr>
            <p:ph idx="1"/>
          </p:nvPr>
        </p:nvSpPr>
        <p:spPr>
          <a:xfrm>
            <a:off x="678426" y="424656"/>
            <a:ext cx="10675374" cy="5931694"/>
          </a:xfrm>
        </p:spPr>
        <p:txBody>
          <a:bodyPr>
            <a:normAutofit/>
          </a:bodyPr>
          <a:lstStyle/>
          <a:p>
            <a:pPr marL="0" indent="0">
              <a:buNone/>
            </a:pPr>
            <a:r>
              <a:rPr lang="en-US" sz="2400" b="1" dirty="0">
                <a:latin typeface="Angsana New" panose="02020603050405020304" pitchFamily="18" charset="-34"/>
                <a:cs typeface="Angsana New" panose="02020603050405020304" pitchFamily="18" charset="-34"/>
              </a:rPr>
              <a:t>2. Statistics used to compare differences between the samples and summarize the reference from the sample to the study population.</a:t>
            </a:r>
          </a:p>
          <a:p>
            <a:pPr marL="0" indent="342900">
              <a:buNone/>
            </a:pPr>
            <a:r>
              <a:rPr lang="en-US" sz="2000" dirty="0">
                <a:latin typeface="Angsana New" panose="02020603050405020304" pitchFamily="18" charset="-34"/>
                <a:cs typeface="Angsana New" panose="02020603050405020304" pitchFamily="18" charset="-34"/>
              </a:rPr>
              <a:t>Comparison of differences between samples can be tested using the following statistics.</a:t>
            </a:r>
            <a:endParaRPr lang="th-TH" sz="2000" dirty="0">
              <a:latin typeface="Angsana New" panose="02020603050405020304" pitchFamily="18" charset="-34"/>
              <a:cs typeface="Angsana New" panose="02020603050405020304" pitchFamily="18" charset="-34"/>
            </a:endParaRPr>
          </a:p>
          <a:p>
            <a:pPr marL="0" indent="342900">
              <a:buNone/>
            </a:pP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Research hypothesis testing with T-test statistics.</a:t>
            </a:r>
          </a:p>
          <a:p>
            <a:pPr marL="0" indent="628650">
              <a:buNone/>
            </a:pPr>
            <a:r>
              <a:rPr lang="en-US" sz="2000" dirty="0">
                <a:latin typeface="Angsana New" panose="02020603050405020304" pitchFamily="18" charset="-34"/>
                <a:cs typeface="Angsana New" panose="02020603050405020304" pitchFamily="18" charset="-34"/>
              </a:rPr>
              <a:t>1.1 The meaning of the T-test is a type of hypothesis testing technique that is commonly used by researchers to test differences between two samples. This method is used in cases where the data are small.</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n &lt; 30)</a:t>
            </a:r>
            <a:r>
              <a:rPr lang="th-TH" sz="2000" dirty="0">
                <a:latin typeface="Angsana New" panose="02020603050405020304" pitchFamily="18" charset="-34"/>
                <a:cs typeface="Angsana New" panose="02020603050405020304" pitchFamily="18" charset="-34"/>
              </a:rPr>
              <a:t> </a:t>
            </a:r>
          </a:p>
          <a:p>
            <a:pPr marL="0" indent="628650">
              <a:buNone/>
            </a:pPr>
            <a:r>
              <a:rPr lang="en-US" sz="2000" dirty="0">
                <a:latin typeface="Angsana New" panose="02020603050405020304" pitchFamily="18" charset="-34"/>
                <a:cs typeface="Angsana New" panose="02020603050405020304" pitchFamily="18" charset="-34"/>
              </a:rPr>
              <a:t>1.2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The T-test was intended to test the difference in means obtained from two independent groups of samples. or a single sample but collecting data twice.</a:t>
            </a:r>
            <a:endParaRPr lang="th-TH" sz="2000" b="1" dirty="0">
              <a:latin typeface="Angsana New" panose="02020603050405020304" pitchFamily="18" charset="-34"/>
              <a:cs typeface="Angsana New" panose="02020603050405020304" pitchFamily="18" charset="-34"/>
            </a:endParaRPr>
          </a:p>
          <a:p>
            <a:pPr marL="0" indent="342900">
              <a:buNone/>
            </a:pP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Statistical research hypothesis testing Analysis of Variance (ANOVA) is used to compare any variable obtained from three or more groups of samples is Null Hypothesis.</a:t>
            </a:r>
          </a:p>
          <a:p>
            <a:pPr marL="0" indent="0">
              <a:buNone/>
            </a:pPr>
            <a:r>
              <a:rPr lang="en-US" sz="2400" b="1" dirty="0">
                <a:latin typeface="Angsana New" panose="02020603050405020304" pitchFamily="18" charset="-34"/>
                <a:cs typeface="Angsana New" panose="02020603050405020304" pitchFamily="18" charset="-34"/>
              </a:rPr>
              <a:t>3.</a:t>
            </a:r>
            <a:r>
              <a:rPr lang="th-TH" sz="2400" b="1" dirty="0">
                <a:latin typeface="Angsana New" panose="02020603050405020304" pitchFamily="18" charset="-34"/>
                <a:cs typeface="Angsana New" panose="02020603050405020304" pitchFamily="18" charset="-34"/>
              </a:rPr>
              <a:t> </a:t>
            </a:r>
            <a:r>
              <a:rPr lang="en-US" sz="2400" b="1" dirty="0">
                <a:latin typeface="Angsana New" panose="02020603050405020304" pitchFamily="18" charset="-34"/>
                <a:cs typeface="Angsana New" panose="02020603050405020304" pitchFamily="18" charset="-34"/>
              </a:rPr>
              <a:t>Statistics used to describe the relationship between variables.</a:t>
            </a:r>
            <a:endParaRPr lang="th-TH" sz="2400" b="1" dirty="0">
              <a:latin typeface="Angsana New" panose="02020603050405020304" pitchFamily="18" charset="-34"/>
              <a:cs typeface="Angsana New" panose="02020603050405020304" pitchFamily="18" charset="-34"/>
            </a:endParaRPr>
          </a:p>
          <a:p>
            <a:pPr marL="0" indent="342900">
              <a:buNone/>
            </a:pPr>
            <a:r>
              <a:rPr lang="en-US" sz="2000" dirty="0">
                <a:latin typeface="Angsana New" panose="02020603050405020304" pitchFamily="18" charset="-34"/>
                <a:cs typeface="Angsana New" panose="02020603050405020304" pitchFamily="18" charset="-34"/>
              </a:rPr>
              <a:t>A study of the relationship of two or more quantitative variables, for example, a study of the relationship of monthly income of civil servants and the monthly expenditures of government officials that are related to how much.</a:t>
            </a:r>
            <a:endParaRPr lang="th-TH" sz="2000" dirty="0">
              <a:latin typeface="Angsana New" panose="02020603050405020304" pitchFamily="18" charset="-34"/>
              <a:cs typeface="Angsana New" panose="02020603050405020304" pitchFamily="18" charset="-34"/>
            </a:endParaRPr>
          </a:p>
          <a:p>
            <a:pPr marL="0" indent="342900">
              <a:buNone/>
            </a:pPr>
            <a:r>
              <a:rPr lang="en-US" sz="2000" dirty="0">
                <a:latin typeface="Angsana New" panose="02020603050405020304" pitchFamily="18" charset="-34"/>
                <a:cs typeface="Angsana New" panose="02020603050405020304" pitchFamily="18" charset="-34"/>
              </a:rPr>
              <a:t>This measure of correlation is a measure called correlation and can be calculated numerically called the Correlation Coefficient, denoted by the symbol “ r ”. When knowing another variable called regression, it was created in the form of an equation showing the relationship called Regression Equation. Each type of statistics is detailed as follows.</a:t>
            </a:r>
            <a:r>
              <a:rPr lang="th-TH" sz="2000" dirty="0">
                <a:latin typeface="Angsana New" panose="02020603050405020304" pitchFamily="18" charset="-34"/>
                <a:cs typeface="Angsana New" panose="02020603050405020304" pitchFamily="18" charset="-34"/>
              </a:rPr>
              <a:t> </a:t>
            </a:r>
            <a:endParaRPr lang="en-US" sz="2000" dirty="0">
              <a:latin typeface="Angsana New" panose="02020603050405020304" pitchFamily="18" charset="-34"/>
              <a:cs typeface="Angsana New" panose="02020603050405020304" pitchFamily="18" charset="-34"/>
            </a:endParaRPr>
          </a:p>
          <a:p>
            <a:pPr marL="0" indent="0">
              <a:buNone/>
            </a:pPr>
            <a:endParaRPr lang="en-US" sz="2000"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932B85C5-3F0F-4B5E-A12E-B6D019A54178}"/>
              </a:ext>
            </a:extLst>
          </p:cNvPr>
          <p:cNvSpPr>
            <a:spLocks noGrp="1"/>
          </p:cNvSpPr>
          <p:nvPr>
            <p:ph type="sldNum" sz="quarter" idx="12"/>
          </p:nvPr>
        </p:nvSpPr>
        <p:spPr/>
        <p:txBody>
          <a:bodyPr/>
          <a:lstStyle/>
          <a:p>
            <a:fld id="{0C138CA7-F28F-4E14-B8CE-E0A9C4DDBB4C}" type="slidenum">
              <a:rPr lang="en-US" smtClean="0"/>
              <a:t>124</a:t>
            </a:fld>
            <a:endParaRPr lang="en-US"/>
          </a:p>
        </p:txBody>
      </p:sp>
    </p:spTree>
    <p:extLst>
      <p:ext uri="{BB962C8B-B14F-4D97-AF65-F5344CB8AC3E}">
        <p14:creationId xmlns:p14="http://schemas.microsoft.com/office/powerpoint/2010/main" val="367067915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0E30AA0F-DE4D-42BD-8EE1-CF9549E4F5DC}"/>
              </a:ext>
            </a:extLst>
          </p:cNvPr>
          <p:cNvSpPr>
            <a:spLocks noGrp="1"/>
          </p:cNvSpPr>
          <p:nvPr>
            <p:ph idx="1"/>
          </p:nvPr>
        </p:nvSpPr>
        <p:spPr>
          <a:xfrm>
            <a:off x="838200" y="1386347"/>
            <a:ext cx="10515600" cy="4758813"/>
          </a:xfrm>
        </p:spPr>
        <p:txBody>
          <a:bodyPr>
            <a:normAutofit/>
          </a:bodyPr>
          <a:lstStyle/>
          <a:p>
            <a:pPr marL="0" indent="51435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3.1</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Correlation;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It measures the linear relationship of two quantitative variables, such as the price of rubber sheets (X) and the amount of latex produced (Y).</a:t>
            </a:r>
          </a:p>
          <a:p>
            <a:pPr marL="0" indent="51435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3.2</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Regression Equation</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from the correlation coefficient of the paired variables It makes known the linear relationship of that pair of variables that are related to each other.</a:t>
            </a:r>
            <a:endParaRPr lang="th-TH" sz="2400" b="1"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28575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In summary, what kind of statistics to use in analyzing that data? The researcher must mainly consider the objectives of the research that What do you want from this answer? What type of information is collected, such as Article Noun? Ranking Section Classification Section ratio scale and how these data can be analyzed, for example The information contained in the tiered scale Inferential statistics were used for analysis to test hypotheses such as T-test, ANOVA, Regression. As for the noun clause data such as male/female, age or occupation, descriptive statistics were used for analysis. In addition, the researcher must consider the size of the sample distribution of information and research assumptions in order to determine the method for testing the hypothesis.</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endParaRPr lang="en-US" sz="2400" dirty="0">
              <a:solidFill>
                <a:schemeClr val="tx1">
                  <a:lumMod val="95000"/>
                  <a:lumOff val="5000"/>
                </a:schemeClr>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F5B8096A-488C-4D06-B8F4-C619755CE9E1}"/>
              </a:ext>
            </a:extLst>
          </p:cNvPr>
          <p:cNvSpPr>
            <a:spLocks noGrp="1"/>
          </p:cNvSpPr>
          <p:nvPr>
            <p:ph type="sldNum" sz="quarter" idx="12"/>
          </p:nvPr>
        </p:nvSpPr>
        <p:spPr/>
        <p:txBody>
          <a:bodyPr/>
          <a:lstStyle/>
          <a:p>
            <a:fld id="{0C138CA7-F28F-4E14-B8CE-E0A9C4DDBB4C}" type="slidenum">
              <a:rPr lang="en-US" smtClean="0"/>
              <a:t>125</a:t>
            </a:fld>
            <a:endParaRPr lang="en-US"/>
          </a:p>
        </p:txBody>
      </p:sp>
    </p:spTree>
    <p:extLst>
      <p:ext uri="{BB962C8B-B14F-4D97-AF65-F5344CB8AC3E}">
        <p14:creationId xmlns:p14="http://schemas.microsoft.com/office/powerpoint/2010/main" val="171480467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096C799-977E-4607-B8EB-0517F86094B5}"/>
              </a:ext>
            </a:extLst>
          </p:cNvPr>
          <p:cNvSpPr>
            <a:spLocks noGrp="1"/>
          </p:cNvSpPr>
          <p:nvPr>
            <p:ph type="title"/>
          </p:nvPr>
        </p:nvSpPr>
        <p:spPr>
          <a:xfrm>
            <a:off x="838200" y="225425"/>
            <a:ext cx="10515600" cy="1325563"/>
          </a:xfrm>
        </p:spPr>
        <p:txBody>
          <a:bodyPr>
            <a:normAutofit/>
          </a:bodyPr>
          <a:lstStyle/>
          <a:p>
            <a:pPr algn="ctr"/>
            <a:r>
              <a:rPr lang="en-US" sz="3600" b="1" dirty="0">
                <a:solidFill>
                  <a:srgbClr val="FF0000"/>
                </a:solidFill>
                <a:latin typeface="Angsana New" panose="02020603050405020304" pitchFamily="18" charset="-34"/>
                <a:cs typeface="Angsana New" panose="02020603050405020304" pitchFamily="18" charset="-34"/>
              </a:rPr>
              <a:t>7</a:t>
            </a:r>
            <a:br>
              <a:rPr lang="th-TH" sz="3600" b="1" dirty="0">
                <a:solidFill>
                  <a:srgbClr val="FF0000"/>
                </a:solidFill>
                <a:latin typeface="Angsana New" panose="02020603050405020304" pitchFamily="18" charset="-34"/>
                <a:cs typeface="Angsana New" panose="02020603050405020304" pitchFamily="18" charset="-34"/>
              </a:rPr>
            </a:br>
            <a:r>
              <a:rPr lang="en-US" sz="3600" b="1" dirty="0">
                <a:solidFill>
                  <a:srgbClr val="FF0000"/>
                </a:solidFill>
                <a:latin typeface="Angsana New" panose="02020603050405020304" pitchFamily="18" charset="-34"/>
                <a:cs typeface="Angsana New" panose="02020603050405020304" pitchFamily="18" charset="-34"/>
              </a:rPr>
              <a:t>Hypothesis Testing</a:t>
            </a:r>
          </a:p>
        </p:txBody>
      </p:sp>
      <p:sp>
        <p:nvSpPr>
          <p:cNvPr id="3" name="ตัวแทนเนื้อหา 2">
            <a:extLst>
              <a:ext uri="{FF2B5EF4-FFF2-40B4-BE49-F238E27FC236}">
                <a16:creationId xmlns:a16="http://schemas.microsoft.com/office/drawing/2014/main" id="{14F00A42-8A35-410B-8FB2-F518E633D1DE}"/>
              </a:ext>
            </a:extLst>
          </p:cNvPr>
          <p:cNvSpPr>
            <a:spLocks noGrp="1"/>
          </p:cNvSpPr>
          <p:nvPr>
            <p:ph idx="1"/>
          </p:nvPr>
        </p:nvSpPr>
        <p:spPr>
          <a:xfrm>
            <a:off x="838200" y="1527542"/>
            <a:ext cx="10773697" cy="2850279"/>
          </a:xfrm>
        </p:spPr>
        <p:txBody>
          <a:bodyPr>
            <a:normAutofit/>
          </a:bodyPr>
          <a:lstStyle/>
          <a:p>
            <a:pPr marL="0" indent="0">
              <a:buNone/>
            </a:pP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Hypotheses are divided into 2 types: Directional Hypothesis is a hypothesis about the relationship in any direction and non-directional hypotheses.</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 </a:t>
            </a:r>
            <a:endParaRPr lang="en-US" sz="2400" b="1"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Hypothesis testing and hypothesis testing conclusions it starts with the researcher asking the research question first, wondering about what, what issues, and what variables to study. The relevant variables were then used to determine the hypotheses of the research. Can be divided into 2 types as shown in the following table.</a:t>
            </a:r>
            <a:endParaRPr lang="th-TH" sz="24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Table 8</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Directional assumptions and non-direction hypothesis</a:t>
            </a:r>
          </a:p>
        </p:txBody>
      </p:sp>
      <p:sp>
        <p:nvSpPr>
          <p:cNvPr id="4" name="ตัวแทนหมายเลขสไลด์ 3">
            <a:extLst>
              <a:ext uri="{FF2B5EF4-FFF2-40B4-BE49-F238E27FC236}">
                <a16:creationId xmlns:a16="http://schemas.microsoft.com/office/drawing/2014/main" id="{39F2EC6D-DE89-4E01-9870-7C46303CF246}"/>
              </a:ext>
            </a:extLst>
          </p:cNvPr>
          <p:cNvSpPr>
            <a:spLocks noGrp="1"/>
          </p:cNvSpPr>
          <p:nvPr>
            <p:ph type="sldNum" sz="quarter" idx="12"/>
          </p:nvPr>
        </p:nvSpPr>
        <p:spPr/>
        <p:txBody>
          <a:bodyPr/>
          <a:lstStyle/>
          <a:p>
            <a:fld id="{0C138CA7-F28F-4E14-B8CE-E0A9C4DDBB4C}" type="slidenum">
              <a:rPr lang="en-US" smtClean="0"/>
              <a:t>126</a:t>
            </a:fld>
            <a:endParaRPr lang="en-US"/>
          </a:p>
        </p:txBody>
      </p:sp>
      <mc:AlternateContent xmlns:mc="http://schemas.openxmlformats.org/markup-compatibility/2006" xmlns:a14="http://schemas.microsoft.com/office/drawing/2010/main">
        <mc:Choice Requires="a14">
          <p:graphicFrame>
            <p:nvGraphicFramePr>
              <p:cNvPr id="5" name="ตาราง 5">
                <a:extLst>
                  <a:ext uri="{FF2B5EF4-FFF2-40B4-BE49-F238E27FC236}">
                    <a16:creationId xmlns:a16="http://schemas.microsoft.com/office/drawing/2014/main" id="{451A6787-F640-4043-BBFB-0E344DED88C9}"/>
                  </a:ext>
                </a:extLst>
              </p:cNvPr>
              <p:cNvGraphicFramePr>
                <a:graphicFrameLocks noGrp="1"/>
              </p:cNvGraphicFramePr>
              <p:nvPr/>
            </p:nvGraphicFramePr>
            <p:xfrm>
              <a:off x="950452" y="3905318"/>
              <a:ext cx="10403348" cy="2194560"/>
            </p:xfrm>
            <a:graphic>
              <a:graphicData uri="http://schemas.openxmlformats.org/drawingml/2006/table">
                <a:tbl>
                  <a:tblPr firstRow="1" bandRow="1">
                    <a:tableStyleId>{BDBED569-4797-4DF1-A0F4-6AAB3CD982D8}</a:tableStyleId>
                  </a:tblPr>
                  <a:tblGrid>
                    <a:gridCol w="5201674">
                      <a:extLst>
                        <a:ext uri="{9D8B030D-6E8A-4147-A177-3AD203B41FA5}">
                          <a16:colId xmlns:a16="http://schemas.microsoft.com/office/drawing/2014/main" val="646173343"/>
                        </a:ext>
                      </a:extLst>
                    </a:gridCol>
                    <a:gridCol w="5201674">
                      <a:extLst>
                        <a:ext uri="{9D8B030D-6E8A-4147-A177-3AD203B41FA5}">
                          <a16:colId xmlns:a16="http://schemas.microsoft.com/office/drawing/2014/main" val="4245694114"/>
                        </a:ext>
                      </a:extLst>
                    </a:gridCol>
                  </a:tblGrid>
                  <a:tr h="370840">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Directional assumptions</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Non-direction hypothesis</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327020273"/>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Male executives had more leadership than female executives.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h-TH" sz="2000" dirty="0">
                              <a:solidFill>
                                <a:srgbClr val="FF0000"/>
                              </a:solidFill>
                              <a:latin typeface="Angsana New" panose="02020603050405020304" pitchFamily="18" charset="-34"/>
                              <a:cs typeface="Angsana New" panose="02020603050405020304" pitchFamily="18" charset="-34"/>
                            </a:rPr>
                            <a:t> - </a:t>
                          </a:r>
                          <a:r>
                            <a:rPr lang="en-US" sz="2000" dirty="0">
                              <a:solidFill>
                                <a:srgbClr val="FF0000"/>
                              </a:solidFill>
                              <a:latin typeface="Angsana New" panose="02020603050405020304" pitchFamily="18" charset="-34"/>
                              <a:cs typeface="Angsana New" panose="02020603050405020304" pitchFamily="18" charset="-34"/>
                            </a:rPr>
                            <a:t>Male executives and female executives have different leadership</a:t>
                          </a:r>
                        </a:p>
                      </a:txBody>
                      <a:tcPr/>
                    </a:tc>
                    <a:extLst>
                      <a:ext uri="{0D108BD9-81ED-4DB2-BD59-A6C34878D82A}">
                        <a16:rowId xmlns:a16="http://schemas.microsoft.com/office/drawing/2014/main" val="445632121"/>
                      </a:ext>
                    </a:extLst>
                  </a:tr>
                  <a:tr h="370840">
                    <a:tc>
                      <a:txBody>
                        <a:bodyPr/>
                        <a:lstStyle/>
                        <a:p>
                          <a:pPr marL="0" indent="117475"/>
                          <a14:m>
                            <m:oMath xmlns:m="http://schemas.openxmlformats.org/officeDocument/2006/math">
                              <m:sSub>
                                <m:sSubPr>
                                  <m:ctrlPr>
                                    <a:rPr lang="en-US" sz="2000" i="1" smtClean="0">
                                      <a:solidFill>
                                        <a:srgbClr val="FF0000"/>
                                      </a:solidFill>
                                      <a:latin typeface="Cambria Math" panose="02040503050406030204" pitchFamily="18" charset="0"/>
                                      <a:cs typeface="Angsana New" panose="02020603050405020304" pitchFamily="18" charset="-34"/>
                                    </a:rPr>
                                  </m:ctrlPr>
                                </m:sSubPr>
                                <m:e>
                                  <m:r>
                                    <a:rPr lang="en-US" sz="2000" b="0" i="1" smtClean="0">
                                      <a:solidFill>
                                        <a:srgbClr val="FF0000"/>
                                      </a:solidFill>
                                      <a:latin typeface="Cambria Math" panose="02040503050406030204" pitchFamily="18" charset="0"/>
                                      <a:cs typeface="Angsana New" panose="02020603050405020304" pitchFamily="18" charset="-34"/>
                                    </a:rPr>
                                    <m:t>𝐻</m:t>
                                  </m:r>
                                </m:e>
                                <m:sub>
                                  <m:r>
                                    <a:rPr lang="en-US" sz="2000" b="0" i="1" smtClean="0">
                                      <a:solidFill>
                                        <a:srgbClr val="FF0000"/>
                                      </a:solidFill>
                                      <a:latin typeface="Cambria Math" panose="02040503050406030204" pitchFamily="18" charset="0"/>
                                      <a:cs typeface="Angsana New" panose="02020603050405020304" pitchFamily="18" charset="-34"/>
                                    </a:rPr>
                                    <m:t>0</m:t>
                                  </m:r>
                                </m:sub>
                              </m:sSub>
                              <m:r>
                                <a:rPr lang="en-US" sz="2000" b="0" i="1" smtClean="0">
                                  <a:solidFill>
                                    <a:srgbClr val="FF0000"/>
                                  </a:solidFill>
                                  <a:latin typeface="Cambria Math" panose="02040503050406030204" pitchFamily="18" charset="0"/>
                                  <a:cs typeface="Angsana New" panose="02020603050405020304" pitchFamily="18" charset="-34"/>
                                </a:rPr>
                                <m:t>= </m:t>
                              </m:r>
                              <m:sSub>
                                <m:sSubPr>
                                  <m:ctrlPr>
                                    <a:rPr lang="en-US" sz="2000" b="0" i="1" smtClean="0">
                                      <a:solidFill>
                                        <a:srgbClr val="FF0000"/>
                                      </a:solidFill>
                                      <a:latin typeface="Cambria Math" panose="02040503050406030204" pitchFamily="18" charset="0"/>
                                      <a:cs typeface="Angsana New" panose="02020603050405020304" pitchFamily="18" charset="-34"/>
                                    </a:rPr>
                                  </m:ctrlPr>
                                </m:sSubPr>
                                <m:e>
                                  <m:r>
                                    <a:rPr lang="en-US" sz="2000" b="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1</m:t>
                                  </m:r>
                                </m:sub>
                              </m:sSub>
                            </m:oMath>
                          </a14:m>
                          <a:r>
                            <a:rPr lang="en-US" sz="2000" dirty="0">
                              <a:solidFill>
                                <a:srgbClr val="FF0000"/>
                              </a:solidFill>
                              <a:latin typeface="Angsana New" panose="02020603050405020304" pitchFamily="18" charset="-34"/>
                              <a:cs typeface="Angsana New" panose="02020603050405020304" pitchFamily="18" charset="-34"/>
                            </a:rPr>
                            <a:t> =  </a:t>
                          </a:r>
                          <a14:m>
                            <m:oMath xmlns:m="http://schemas.openxmlformats.org/officeDocument/2006/math">
                              <m:sSub>
                                <m:sSubPr>
                                  <m:ctrlPr>
                                    <a:rPr lang="en-US" sz="2000" i="1" smtClean="0">
                                      <a:solidFill>
                                        <a:srgbClr val="FF0000"/>
                                      </a:solidFill>
                                      <a:latin typeface="Cambria Math" panose="02040503050406030204" pitchFamily="18" charset="0"/>
                                      <a:cs typeface="Angsana New" panose="02020603050405020304" pitchFamily="18" charset="-34"/>
                                    </a:rPr>
                                  </m:ctrlPr>
                                </m:sSubPr>
                                <m:e>
                                  <m:r>
                                    <a:rPr lang="en-US" sz="200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2</m:t>
                                  </m:r>
                                </m:sub>
                              </m:sSub>
                            </m:oMath>
                          </a14:m>
                          <a:endParaRPr lang="en-US" sz="2000" dirty="0">
                            <a:solidFill>
                              <a:srgbClr val="FF0000"/>
                            </a:solidFill>
                            <a:latin typeface="Angsana New" panose="02020603050405020304" pitchFamily="18" charset="-34"/>
                            <a:cs typeface="Angsana New" panose="02020603050405020304" pitchFamily="18" charset="-34"/>
                          </a:endParaRPr>
                        </a:p>
                        <a:p>
                          <a:pPr marL="0" indent="117475"/>
                          <a14:m>
                            <m:oMath xmlns:m="http://schemas.openxmlformats.org/officeDocument/2006/math">
                              <m:sSub>
                                <m:sSubPr>
                                  <m:ctrlPr>
                                    <a:rPr lang="en-US" sz="2000" i="1" smtClean="0">
                                      <a:solidFill>
                                        <a:srgbClr val="FF0000"/>
                                      </a:solidFill>
                                      <a:latin typeface="Cambria Math" panose="02040503050406030204" pitchFamily="18" charset="0"/>
                                      <a:cs typeface="Angsana New" panose="02020603050405020304" pitchFamily="18" charset="-34"/>
                                    </a:rPr>
                                  </m:ctrlPr>
                                </m:sSubPr>
                                <m:e>
                                  <m:r>
                                    <a:rPr lang="en-US" sz="2000" b="0" i="1" smtClean="0">
                                      <a:solidFill>
                                        <a:srgbClr val="FF0000"/>
                                      </a:solidFill>
                                      <a:latin typeface="Cambria Math" panose="02040503050406030204" pitchFamily="18" charset="0"/>
                                      <a:cs typeface="Angsana New" panose="02020603050405020304" pitchFamily="18" charset="-34"/>
                                    </a:rPr>
                                    <m:t>𝐻</m:t>
                                  </m:r>
                                </m:e>
                                <m:sub>
                                  <m:r>
                                    <a:rPr lang="en-US" sz="2000" b="0" i="1" smtClean="0">
                                      <a:solidFill>
                                        <a:srgbClr val="FF0000"/>
                                      </a:solidFill>
                                      <a:latin typeface="Cambria Math" panose="02040503050406030204" pitchFamily="18" charset="0"/>
                                      <a:cs typeface="Angsana New" panose="02020603050405020304" pitchFamily="18" charset="-34"/>
                                    </a:rPr>
                                    <m:t>1</m:t>
                                  </m:r>
                                </m:sub>
                              </m:sSub>
                              <m:r>
                                <a:rPr lang="en-US" sz="2000" b="0" i="1" smtClean="0">
                                  <a:solidFill>
                                    <a:srgbClr val="FF0000"/>
                                  </a:solidFill>
                                  <a:latin typeface="Cambria Math" panose="02040503050406030204" pitchFamily="18" charset="0"/>
                                  <a:cs typeface="Angsana New" panose="02020603050405020304" pitchFamily="18" charset="-34"/>
                                </a:rPr>
                                <m:t>= </m:t>
                              </m:r>
                              <m:sSub>
                                <m:sSubPr>
                                  <m:ctrlPr>
                                    <a:rPr lang="en-US" sz="2000" b="0" i="1" smtClean="0">
                                      <a:solidFill>
                                        <a:srgbClr val="FF0000"/>
                                      </a:solidFill>
                                      <a:latin typeface="Cambria Math" panose="02040503050406030204" pitchFamily="18" charset="0"/>
                                      <a:cs typeface="Angsana New" panose="02020603050405020304" pitchFamily="18" charset="-34"/>
                                    </a:rPr>
                                  </m:ctrlPr>
                                </m:sSubPr>
                                <m:e>
                                  <m:r>
                                    <a:rPr lang="en-US" sz="2000" b="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1</m:t>
                                  </m:r>
                                </m:sub>
                              </m:sSub>
                            </m:oMath>
                          </a14:m>
                          <a:r>
                            <a:rPr lang="en-US" sz="2000" dirty="0">
                              <a:solidFill>
                                <a:srgbClr val="FF0000"/>
                              </a:solidFill>
                              <a:latin typeface="Angsana New" panose="02020603050405020304" pitchFamily="18" charset="-34"/>
                              <a:cs typeface="Angsana New" panose="02020603050405020304" pitchFamily="18" charset="-34"/>
                            </a:rPr>
                            <a:t> &gt;  </a:t>
                          </a:r>
                          <a14:m>
                            <m:oMath xmlns:m="http://schemas.openxmlformats.org/officeDocument/2006/math">
                              <m:sSub>
                                <m:sSubPr>
                                  <m:ctrlPr>
                                    <a:rPr lang="en-US" sz="2000" i="1" smtClean="0">
                                      <a:solidFill>
                                        <a:srgbClr val="FF0000"/>
                                      </a:solidFill>
                                      <a:latin typeface="Cambria Math" panose="02040503050406030204" pitchFamily="18" charset="0"/>
                                      <a:cs typeface="Angsana New" panose="02020603050405020304" pitchFamily="18" charset="-34"/>
                                    </a:rPr>
                                  </m:ctrlPr>
                                </m:sSubPr>
                                <m:e>
                                  <m:r>
                                    <a:rPr lang="en-US" sz="200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2</m:t>
                                  </m:r>
                                </m:sub>
                              </m:sSub>
                            </m:oMath>
                          </a14:m>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marL="0" indent="117475"/>
                          <a14:m>
                            <m:oMath xmlns:m="http://schemas.openxmlformats.org/officeDocument/2006/math">
                              <m:sSub>
                                <m:sSubPr>
                                  <m:ctrlPr>
                                    <a:rPr lang="en-US" sz="2000" i="1" smtClean="0">
                                      <a:solidFill>
                                        <a:srgbClr val="FF0000"/>
                                      </a:solidFill>
                                      <a:latin typeface="Cambria Math" panose="02040503050406030204" pitchFamily="18" charset="0"/>
                                      <a:cs typeface="Angsana New" panose="02020603050405020304" pitchFamily="18" charset="-34"/>
                                    </a:rPr>
                                  </m:ctrlPr>
                                </m:sSubPr>
                                <m:e>
                                  <m:r>
                                    <a:rPr lang="en-US" sz="2000" b="0" i="1" smtClean="0">
                                      <a:solidFill>
                                        <a:srgbClr val="FF0000"/>
                                      </a:solidFill>
                                      <a:latin typeface="Cambria Math" panose="02040503050406030204" pitchFamily="18" charset="0"/>
                                      <a:cs typeface="Angsana New" panose="02020603050405020304" pitchFamily="18" charset="-34"/>
                                    </a:rPr>
                                    <m:t>𝐻</m:t>
                                  </m:r>
                                </m:e>
                                <m:sub>
                                  <m:r>
                                    <a:rPr lang="en-US" sz="2000" b="0" i="1" smtClean="0">
                                      <a:solidFill>
                                        <a:srgbClr val="FF0000"/>
                                      </a:solidFill>
                                      <a:latin typeface="Cambria Math" panose="02040503050406030204" pitchFamily="18" charset="0"/>
                                      <a:cs typeface="Angsana New" panose="02020603050405020304" pitchFamily="18" charset="-34"/>
                                    </a:rPr>
                                    <m:t>0</m:t>
                                  </m:r>
                                </m:sub>
                              </m:sSub>
                              <m:r>
                                <a:rPr lang="en-US" sz="2000" b="0" i="1" smtClean="0">
                                  <a:solidFill>
                                    <a:srgbClr val="FF0000"/>
                                  </a:solidFill>
                                  <a:latin typeface="Cambria Math" panose="02040503050406030204" pitchFamily="18" charset="0"/>
                                  <a:cs typeface="Angsana New" panose="02020603050405020304" pitchFamily="18" charset="-34"/>
                                </a:rPr>
                                <m:t>= </m:t>
                              </m:r>
                              <m:sSub>
                                <m:sSubPr>
                                  <m:ctrlPr>
                                    <a:rPr lang="en-US" sz="2000" b="0" i="1" smtClean="0">
                                      <a:solidFill>
                                        <a:srgbClr val="FF0000"/>
                                      </a:solidFill>
                                      <a:latin typeface="Cambria Math" panose="02040503050406030204" pitchFamily="18" charset="0"/>
                                      <a:cs typeface="Angsana New" panose="02020603050405020304" pitchFamily="18" charset="-34"/>
                                    </a:rPr>
                                  </m:ctrlPr>
                                </m:sSubPr>
                                <m:e>
                                  <m:r>
                                    <a:rPr lang="en-US" sz="2000" b="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1</m:t>
                                  </m:r>
                                </m:sub>
                              </m:sSub>
                            </m:oMath>
                          </a14:m>
                          <a:r>
                            <a:rPr lang="en-US" sz="2000" dirty="0">
                              <a:solidFill>
                                <a:srgbClr val="FF0000"/>
                              </a:solidFill>
                              <a:latin typeface="Angsana New" panose="02020603050405020304" pitchFamily="18" charset="-34"/>
                              <a:cs typeface="Angsana New" panose="02020603050405020304" pitchFamily="18" charset="-34"/>
                            </a:rPr>
                            <a:t> =  </a:t>
                          </a:r>
                          <a14:m>
                            <m:oMath xmlns:m="http://schemas.openxmlformats.org/officeDocument/2006/math">
                              <m:sSub>
                                <m:sSubPr>
                                  <m:ctrlPr>
                                    <a:rPr lang="en-US" sz="2000" i="1" smtClean="0">
                                      <a:solidFill>
                                        <a:srgbClr val="FF0000"/>
                                      </a:solidFill>
                                      <a:latin typeface="Cambria Math" panose="02040503050406030204" pitchFamily="18" charset="0"/>
                                      <a:cs typeface="Angsana New" panose="02020603050405020304" pitchFamily="18" charset="-34"/>
                                    </a:rPr>
                                  </m:ctrlPr>
                                </m:sSubPr>
                                <m:e>
                                  <m:r>
                                    <a:rPr lang="en-US" sz="200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2</m:t>
                                  </m:r>
                                </m:sub>
                              </m:sSub>
                            </m:oMath>
                          </a14:m>
                          <a:endParaRPr lang="en-US" sz="2000" dirty="0">
                            <a:solidFill>
                              <a:srgbClr val="FF0000"/>
                            </a:solidFill>
                            <a:latin typeface="Angsana New" panose="02020603050405020304" pitchFamily="18" charset="-34"/>
                            <a:cs typeface="Angsana New" panose="02020603050405020304" pitchFamily="18" charset="-34"/>
                          </a:endParaRPr>
                        </a:p>
                        <a:p>
                          <a:pPr marL="0" indent="117475"/>
                          <a14:m>
                            <m:oMath xmlns:m="http://schemas.openxmlformats.org/officeDocument/2006/math">
                              <m:sSub>
                                <m:sSubPr>
                                  <m:ctrlPr>
                                    <a:rPr lang="en-US" sz="2000" i="1" smtClean="0">
                                      <a:solidFill>
                                        <a:srgbClr val="FF0000"/>
                                      </a:solidFill>
                                      <a:latin typeface="Cambria Math" panose="02040503050406030204" pitchFamily="18" charset="0"/>
                                      <a:cs typeface="Angsana New" panose="02020603050405020304" pitchFamily="18" charset="-34"/>
                                    </a:rPr>
                                  </m:ctrlPr>
                                </m:sSubPr>
                                <m:e>
                                  <m:r>
                                    <a:rPr lang="en-US" sz="2000" b="0" i="1" smtClean="0">
                                      <a:solidFill>
                                        <a:srgbClr val="FF0000"/>
                                      </a:solidFill>
                                      <a:latin typeface="Cambria Math" panose="02040503050406030204" pitchFamily="18" charset="0"/>
                                      <a:cs typeface="Angsana New" panose="02020603050405020304" pitchFamily="18" charset="-34"/>
                                    </a:rPr>
                                    <m:t>𝐻</m:t>
                                  </m:r>
                                </m:e>
                                <m:sub>
                                  <m:r>
                                    <a:rPr lang="en-US" sz="2000" b="0" i="1" smtClean="0">
                                      <a:solidFill>
                                        <a:srgbClr val="FF0000"/>
                                      </a:solidFill>
                                      <a:latin typeface="Cambria Math" panose="02040503050406030204" pitchFamily="18" charset="0"/>
                                      <a:cs typeface="Angsana New" panose="02020603050405020304" pitchFamily="18" charset="-34"/>
                                    </a:rPr>
                                    <m:t>1</m:t>
                                  </m:r>
                                </m:sub>
                              </m:sSub>
                              <m:r>
                                <a:rPr lang="en-US" sz="2000" b="0" i="1" smtClean="0">
                                  <a:solidFill>
                                    <a:srgbClr val="FF0000"/>
                                  </a:solidFill>
                                  <a:latin typeface="Cambria Math" panose="02040503050406030204" pitchFamily="18" charset="0"/>
                                  <a:cs typeface="Angsana New" panose="02020603050405020304" pitchFamily="18" charset="-34"/>
                                </a:rPr>
                                <m:t>= </m:t>
                              </m:r>
                              <m:sSub>
                                <m:sSubPr>
                                  <m:ctrlPr>
                                    <a:rPr lang="en-US" sz="2000" b="0" i="1" smtClean="0">
                                      <a:solidFill>
                                        <a:srgbClr val="FF0000"/>
                                      </a:solidFill>
                                      <a:latin typeface="Cambria Math" panose="02040503050406030204" pitchFamily="18" charset="0"/>
                                      <a:cs typeface="Angsana New" panose="02020603050405020304" pitchFamily="18" charset="-34"/>
                                    </a:rPr>
                                  </m:ctrlPr>
                                </m:sSubPr>
                                <m:e>
                                  <m:r>
                                    <a:rPr lang="en-US" sz="2000" b="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1</m:t>
                                  </m:r>
                                </m:sub>
                              </m:sSub>
                            </m:oMath>
                          </a14:m>
                          <a:r>
                            <a:rPr lang="en-US" sz="2000" dirty="0">
                              <a:solidFill>
                                <a:srgbClr val="FF0000"/>
                              </a:solidFill>
                              <a:latin typeface="Angsana New" panose="02020603050405020304" pitchFamily="18" charset="-34"/>
                              <a:cs typeface="Angsana New" panose="02020603050405020304" pitchFamily="18" charset="-34"/>
                            </a:rPr>
                            <a:t> </a:t>
                          </a:r>
                          <a14:m>
                            <m:oMath xmlns:m="http://schemas.openxmlformats.org/officeDocument/2006/math">
                              <m:r>
                                <a:rPr lang="en-US" sz="2000" b="0" i="1" dirty="0" smtClean="0">
                                  <a:solidFill>
                                    <a:srgbClr val="FF0000"/>
                                  </a:solidFill>
                                  <a:latin typeface="Cambria Math" panose="02040503050406030204" pitchFamily="18" charset="0"/>
                                  <a:cs typeface="Angsana New" panose="02020603050405020304" pitchFamily="18" charset="-34"/>
                                </a:rPr>
                                <m:t>#</m:t>
                              </m:r>
                            </m:oMath>
                          </a14:m>
                          <a:r>
                            <a:rPr lang="en-US" sz="2000" dirty="0">
                              <a:solidFill>
                                <a:srgbClr val="FF0000"/>
                              </a:solidFill>
                              <a:latin typeface="Angsana New" panose="02020603050405020304" pitchFamily="18" charset="-34"/>
                              <a:cs typeface="Angsana New" panose="02020603050405020304" pitchFamily="18" charset="-34"/>
                            </a:rPr>
                            <a:t>  </a:t>
                          </a:r>
                          <a14:m>
                            <m:oMath xmlns:m="http://schemas.openxmlformats.org/officeDocument/2006/math">
                              <m:sSub>
                                <m:sSubPr>
                                  <m:ctrlPr>
                                    <a:rPr lang="en-US" sz="2000" i="1" smtClean="0">
                                      <a:solidFill>
                                        <a:srgbClr val="FF0000"/>
                                      </a:solidFill>
                                      <a:latin typeface="Cambria Math" panose="02040503050406030204" pitchFamily="18" charset="0"/>
                                      <a:cs typeface="Angsana New" panose="02020603050405020304" pitchFamily="18" charset="-34"/>
                                    </a:rPr>
                                  </m:ctrlPr>
                                </m:sSubPr>
                                <m:e>
                                  <m:r>
                                    <a:rPr lang="en-US" sz="200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2</m:t>
                                  </m:r>
                                </m:sub>
                              </m:sSub>
                            </m:oMath>
                          </a14:m>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572262880"/>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If    </a:t>
                          </a:r>
                          <a:r>
                            <a:rPr lang="th-TH" sz="2000" dirty="0">
                              <a:solidFill>
                                <a:srgbClr val="FF0000"/>
                              </a:solidFill>
                              <a:latin typeface="Angsana New" panose="02020603050405020304" pitchFamily="18" charset="-34"/>
                              <a:cs typeface="Angsana New" panose="02020603050405020304" pitchFamily="18" charset="-34"/>
                            </a:rPr>
                            <a:t> </a:t>
                          </a:r>
                          <a14:m>
                            <m:oMath xmlns:m="http://schemas.openxmlformats.org/officeDocument/2006/math">
                              <m:sSub>
                                <m:sSubPr>
                                  <m:ctrlPr>
                                    <a:rPr lang="en-US" sz="2000" b="0" i="1" smtClean="0">
                                      <a:solidFill>
                                        <a:srgbClr val="FF0000"/>
                                      </a:solidFill>
                                      <a:latin typeface="Cambria Math" panose="02040503050406030204" pitchFamily="18" charset="0"/>
                                      <a:cs typeface="Angsana New" panose="02020603050405020304" pitchFamily="18" charset="-34"/>
                                    </a:rPr>
                                  </m:ctrlPr>
                                </m:sSubPr>
                                <m:e>
                                  <m:r>
                                    <a:rPr lang="en-US" sz="2000" b="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1</m:t>
                                  </m:r>
                                </m:sub>
                              </m:sSub>
                            </m:oMath>
                          </a14:m>
                          <a:r>
                            <a:rPr lang="en-US" sz="2000" dirty="0">
                              <a:solidFill>
                                <a:srgbClr val="FF0000"/>
                              </a:solidFill>
                              <a:latin typeface="Angsana New" panose="02020603050405020304" pitchFamily="18" charset="-34"/>
                              <a:cs typeface="Angsana New" panose="02020603050405020304" pitchFamily="18" charset="-34"/>
                            </a:rPr>
                            <a:t> </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Represent the leadership of male executives</a:t>
                          </a:r>
                          <a:endParaRPr lang="th-TH" sz="2000" dirty="0">
                            <a:solidFill>
                              <a:srgbClr val="FF0000"/>
                            </a:solidFill>
                            <a:latin typeface="Angsana New" panose="02020603050405020304" pitchFamily="18" charset="-34"/>
                            <a:cs typeface="Angsana New" panose="02020603050405020304" pitchFamily="18" charset="-34"/>
                          </a:endParaRPr>
                        </a:p>
                        <a:p>
                          <a:r>
                            <a:rPr lang="th-TH" sz="2000" dirty="0">
                              <a:solidFill>
                                <a:srgbClr val="FF0000"/>
                              </a:solidFill>
                              <a:latin typeface="Angsana New" panose="02020603050405020304" pitchFamily="18" charset="-34"/>
                              <a:cs typeface="Angsana New" panose="02020603050405020304" pitchFamily="18" charset="-34"/>
                            </a:rPr>
                            <a:t>       </a:t>
                          </a:r>
                          <a14:m>
                            <m:oMath xmlns:m="http://schemas.openxmlformats.org/officeDocument/2006/math">
                              <m:sSub>
                                <m:sSubPr>
                                  <m:ctrlPr>
                                    <a:rPr lang="en-US" sz="2000" i="1" smtClean="0">
                                      <a:solidFill>
                                        <a:srgbClr val="FF0000"/>
                                      </a:solidFill>
                                      <a:latin typeface="Cambria Math" panose="02040503050406030204" pitchFamily="18" charset="0"/>
                                      <a:cs typeface="Angsana New" panose="02020603050405020304" pitchFamily="18" charset="-34"/>
                                    </a:rPr>
                                  </m:ctrlPr>
                                </m:sSubPr>
                                <m:e>
                                  <m:r>
                                    <a:rPr lang="en-US" sz="200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2</m:t>
                                  </m:r>
                                </m:sub>
                              </m:sSub>
                            </m:oMath>
                          </a14:m>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Represent the leadership of female executives</a:t>
                          </a:r>
                        </a:p>
                      </a:txBody>
                      <a:tcPr/>
                    </a:tc>
                    <a:tc>
                      <a:txBody>
                        <a:bodyPr/>
                        <a:lstStyle/>
                        <a:p>
                          <a:r>
                            <a:rPr lang="en-US" sz="2000" dirty="0">
                              <a:solidFill>
                                <a:srgbClr val="FF0000"/>
                              </a:solidFill>
                              <a:latin typeface="Angsana New" panose="02020603050405020304" pitchFamily="18" charset="-34"/>
                              <a:cs typeface="Angsana New" panose="02020603050405020304" pitchFamily="18" charset="-34"/>
                            </a:rPr>
                            <a:t>If    </a:t>
                          </a:r>
                          <a:r>
                            <a:rPr lang="th-TH" sz="2000" dirty="0">
                              <a:solidFill>
                                <a:srgbClr val="FF0000"/>
                              </a:solidFill>
                              <a:latin typeface="Angsana New" panose="02020603050405020304" pitchFamily="18" charset="-34"/>
                              <a:cs typeface="Angsana New" panose="02020603050405020304" pitchFamily="18" charset="-34"/>
                            </a:rPr>
                            <a:t> </a:t>
                          </a:r>
                          <a14:m>
                            <m:oMath xmlns:m="http://schemas.openxmlformats.org/officeDocument/2006/math">
                              <m:sSub>
                                <m:sSubPr>
                                  <m:ctrlPr>
                                    <a:rPr lang="en-US" sz="2000" b="0" i="1" smtClean="0">
                                      <a:solidFill>
                                        <a:srgbClr val="FF0000"/>
                                      </a:solidFill>
                                      <a:latin typeface="Cambria Math" panose="02040503050406030204" pitchFamily="18" charset="0"/>
                                      <a:cs typeface="Angsana New" panose="02020603050405020304" pitchFamily="18" charset="-34"/>
                                    </a:rPr>
                                  </m:ctrlPr>
                                </m:sSubPr>
                                <m:e>
                                  <m:r>
                                    <a:rPr lang="en-US" sz="2000" b="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1</m:t>
                                  </m:r>
                                </m:sub>
                              </m:sSub>
                            </m:oMath>
                          </a14:m>
                          <a:r>
                            <a:rPr lang="en-US" sz="2000" dirty="0">
                              <a:solidFill>
                                <a:srgbClr val="FF0000"/>
                              </a:solidFill>
                              <a:latin typeface="Angsana New" panose="02020603050405020304" pitchFamily="18" charset="-34"/>
                              <a:cs typeface="Angsana New" panose="02020603050405020304" pitchFamily="18" charset="-34"/>
                            </a:rPr>
                            <a:t> </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Represent the leadership of male executives</a:t>
                          </a:r>
                          <a:endParaRPr lang="th-TH" sz="2000" dirty="0">
                            <a:solidFill>
                              <a:srgbClr val="FF0000"/>
                            </a:solidFill>
                            <a:latin typeface="Angsana New" panose="02020603050405020304" pitchFamily="18" charset="-34"/>
                            <a:cs typeface="Angsana New" panose="02020603050405020304" pitchFamily="18" charset="-34"/>
                          </a:endParaRPr>
                        </a:p>
                        <a:p>
                          <a:r>
                            <a:rPr lang="th-TH" sz="2000" dirty="0">
                              <a:solidFill>
                                <a:srgbClr val="FF0000"/>
                              </a:solidFill>
                              <a:latin typeface="Angsana New" panose="02020603050405020304" pitchFamily="18" charset="-34"/>
                              <a:cs typeface="Angsana New" panose="02020603050405020304" pitchFamily="18" charset="-34"/>
                            </a:rPr>
                            <a:t>       </a:t>
                          </a:r>
                          <a14:m>
                            <m:oMath xmlns:m="http://schemas.openxmlformats.org/officeDocument/2006/math">
                              <m:sSub>
                                <m:sSubPr>
                                  <m:ctrlPr>
                                    <a:rPr lang="en-US" sz="2000" i="1" smtClean="0">
                                      <a:solidFill>
                                        <a:srgbClr val="FF0000"/>
                                      </a:solidFill>
                                      <a:latin typeface="Cambria Math" panose="02040503050406030204" pitchFamily="18" charset="0"/>
                                      <a:cs typeface="Angsana New" panose="02020603050405020304" pitchFamily="18" charset="-34"/>
                                    </a:rPr>
                                  </m:ctrlPr>
                                </m:sSubPr>
                                <m:e>
                                  <m:r>
                                    <a:rPr lang="en-US" sz="200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2</m:t>
                                  </m:r>
                                </m:sub>
                              </m:sSub>
                            </m:oMath>
                          </a14:m>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Represent the leadership of female executives</a:t>
                          </a:r>
                        </a:p>
                      </a:txBody>
                      <a:tcPr/>
                    </a:tc>
                    <a:extLst>
                      <a:ext uri="{0D108BD9-81ED-4DB2-BD59-A6C34878D82A}">
                        <a16:rowId xmlns:a16="http://schemas.microsoft.com/office/drawing/2014/main" val="484827696"/>
                      </a:ext>
                    </a:extLst>
                  </a:tr>
                </a:tbl>
              </a:graphicData>
            </a:graphic>
          </p:graphicFrame>
        </mc:Choice>
        <mc:Fallback xmlns="">
          <p:graphicFrame>
            <p:nvGraphicFramePr>
              <p:cNvPr id="5" name="ตาราง 5">
                <a:extLst>
                  <a:ext uri="{FF2B5EF4-FFF2-40B4-BE49-F238E27FC236}">
                    <a16:creationId xmlns:a16="http://schemas.microsoft.com/office/drawing/2014/main" id="{451A6787-F640-4043-BBFB-0E344DED88C9}"/>
                  </a:ext>
                </a:extLst>
              </p:cNvPr>
              <p:cNvGraphicFramePr>
                <a:graphicFrameLocks noGrp="1"/>
              </p:cNvGraphicFramePr>
              <p:nvPr>
                <p:extLst>
                  <p:ext uri="{D42A27DB-BD31-4B8C-83A1-F6EECF244321}">
                    <p14:modId xmlns:p14="http://schemas.microsoft.com/office/powerpoint/2010/main" val="1897867454"/>
                  </p:ext>
                </p:extLst>
              </p:nvPr>
            </p:nvGraphicFramePr>
            <p:xfrm>
              <a:off x="950452" y="3905318"/>
              <a:ext cx="10403348" cy="2194560"/>
            </p:xfrm>
            <a:graphic>
              <a:graphicData uri="http://schemas.openxmlformats.org/drawingml/2006/table">
                <a:tbl>
                  <a:tblPr firstRow="1" bandRow="1">
                    <a:tableStyleId>{BDBED569-4797-4DF1-A0F4-6AAB3CD982D8}</a:tableStyleId>
                  </a:tblPr>
                  <a:tblGrid>
                    <a:gridCol w="5201674">
                      <a:extLst>
                        <a:ext uri="{9D8B030D-6E8A-4147-A177-3AD203B41FA5}">
                          <a16:colId xmlns:a16="http://schemas.microsoft.com/office/drawing/2014/main" val="646173343"/>
                        </a:ext>
                      </a:extLst>
                    </a:gridCol>
                    <a:gridCol w="5201674">
                      <a:extLst>
                        <a:ext uri="{9D8B030D-6E8A-4147-A177-3AD203B41FA5}">
                          <a16:colId xmlns:a16="http://schemas.microsoft.com/office/drawing/2014/main" val="4245694114"/>
                        </a:ext>
                      </a:extLst>
                    </a:gridCol>
                  </a:tblGrid>
                  <a:tr h="396240">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Directional assumptions</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Non-direction hypothesis</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327020273"/>
                      </a:ext>
                    </a:extLst>
                  </a:tr>
                  <a:tr h="396240">
                    <a:tc>
                      <a:txBody>
                        <a:bodyPr/>
                        <a:lstStyle/>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Male executives had more leadership than female executives.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h-TH" sz="2000" dirty="0">
                              <a:solidFill>
                                <a:srgbClr val="FF0000"/>
                              </a:solidFill>
                              <a:latin typeface="Angsana New" panose="02020603050405020304" pitchFamily="18" charset="-34"/>
                              <a:cs typeface="Angsana New" panose="02020603050405020304" pitchFamily="18" charset="-34"/>
                            </a:rPr>
                            <a:t> - </a:t>
                          </a:r>
                          <a:r>
                            <a:rPr lang="en-US" sz="2000" dirty="0">
                              <a:solidFill>
                                <a:srgbClr val="FF0000"/>
                              </a:solidFill>
                              <a:latin typeface="Angsana New" panose="02020603050405020304" pitchFamily="18" charset="-34"/>
                              <a:cs typeface="Angsana New" panose="02020603050405020304" pitchFamily="18" charset="-34"/>
                            </a:rPr>
                            <a:t>Male executives and female executives have different leadership</a:t>
                          </a:r>
                        </a:p>
                      </a:txBody>
                      <a:tcPr/>
                    </a:tc>
                    <a:extLst>
                      <a:ext uri="{0D108BD9-81ED-4DB2-BD59-A6C34878D82A}">
                        <a16:rowId xmlns:a16="http://schemas.microsoft.com/office/drawing/2014/main" val="445632121"/>
                      </a:ext>
                    </a:extLst>
                  </a:tr>
                  <a:tr h="701040">
                    <a:tc>
                      <a:txBody>
                        <a:bodyPr/>
                        <a:lstStyle/>
                        <a:p>
                          <a:endParaRPr lang="en-US"/>
                        </a:p>
                      </a:txBody>
                      <a:tcPr>
                        <a:blipFill>
                          <a:blip r:embed="rId2"/>
                          <a:stretch>
                            <a:fillRect l="-117" t="-115517" r="-100351" b="-115517"/>
                          </a:stretch>
                        </a:blipFill>
                      </a:tcPr>
                    </a:tc>
                    <a:tc>
                      <a:txBody>
                        <a:bodyPr/>
                        <a:lstStyle/>
                        <a:p>
                          <a:endParaRPr lang="en-US"/>
                        </a:p>
                      </a:txBody>
                      <a:tcPr>
                        <a:blipFill>
                          <a:blip r:embed="rId2"/>
                          <a:stretch>
                            <a:fillRect l="-100117" t="-115517" r="-351" b="-115517"/>
                          </a:stretch>
                        </a:blipFill>
                      </a:tcPr>
                    </a:tc>
                    <a:extLst>
                      <a:ext uri="{0D108BD9-81ED-4DB2-BD59-A6C34878D82A}">
                        <a16:rowId xmlns:a16="http://schemas.microsoft.com/office/drawing/2014/main" val="3572262880"/>
                      </a:ext>
                    </a:extLst>
                  </a:tr>
                  <a:tr h="701040">
                    <a:tc>
                      <a:txBody>
                        <a:bodyPr/>
                        <a:lstStyle/>
                        <a:p>
                          <a:endParaRPr lang="en-US"/>
                        </a:p>
                      </a:txBody>
                      <a:tcPr>
                        <a:blipFill>
                          <a:blip r:embed="rId2"/>
                          <a:stretch>
                            <a:fillRect l="-117" t="-217391" r="-100351" b="-16522"/>
                          </a:stretch>
                        </a:blipFill>
                      </a:tcPr>
                    </a:tc>
                    <a:tc>
                      <a:txBody>
                        <a:bodyPr/>
                        <a:lstStyle/>
                        <a:p>
                          <a:endParaRPr lang="en-US"/>
                        </a:p>
                      </a:txBody>
                      <a:tcPr>
                        <a:blipFill>
                          <a:blip r:embed="rId2"/>
                          <a:stretch>
                            <a:fillRect l="-100117" t="-217391" r="-351" b="-16522"/>
                          </a:stretch>
                        </a:blipFill>
                      </a:tcPr>
                    </a:tc>
                    <a:extLst>
                      <a:ext uri="{0D108BD9-81ED-4DB2-BD59-A6C34878D82A}">
                        <a16:rowId xmlns:a16="http://schemas.microsoft.com/office/drawing/2014/main" val="484827696"/>
                      </a:ext>
                    </a:extLst>
                  </a:tr>
                </a:tbl>
              </a:graphicData>
            </a:graphic>
          </p:graphicFrame>
        </mc:Fallback>
      </mc:AlternateContent>
    </p:spTree>
    <p:extLst>
      <p:ext uri="{BB962C8B-B14F-4D97-AF65-F5344CB8AC3E}">
        <p14:creationId xmlns:p14="http://schemas.microsoft.com/office/powerpoint/2010/main" val="181135293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C0D914D2-574A-41B5-8AC4-DABF5CFAA378}"/>
              </a:ext>
            </a:extLst>
          </p:cNvPr>
          <p:cNvSpPr>
            <a:spLocks noGrp="1"/>
          </p:cNvSpPr>
          <p:nvPr>
            <p:ph idx="1"/>
          </p:nvPr>
        </p:nvSpPr>
        <p:spPr>
          <a:xfrm>
            <a:off x="926690" y="1048876"/>
            <a:ext cx="10085440" cy="4351338"/>
          </a:xfrm>
        </p:spPr>
        <p:txBody>
          <a:bodyPr/>
          <a:lstStyle/>
          <a:p>
            <a:r>
              <a:rPr lang="en-US" dirty="0">
                <a:solidFill>
                  <a:schemeClr val="tx1">
                    <a:lumMod val="95000"/>
                    <a:lumOff val="5000"/>
                  </a:schemeClr>
                </a:solidFill>
                <a:latin typeface="Angsana New" panose="02020603050405020304" pitchFamily="18" charset="-34"/>
                <a:cs typeface="Angsana New" panose="02020603050405020304" pitchFamily="18" charset="-34"/>
              </a:rPr>
              <a:t>The problem of research leads to the formulation of a hypothesis. Then enter the stage of hypothesis testing. To answer such doubts as to whether the hypothesis that the researcher established is true or not under statistical significance.</a:t>
            </a:r>
            <a:r>
              <a:rPr lang="th-TH" dirty="0">
                <a:solidFill>
                  <a:schemeClr val="tx1">
                    <a:lumMod val="95000"/>
                    <a:lumOff val="5000"/>
                  </a:schemeClr>
                </a:solidFill>
                <a:latin typeface="Angsana New" panose="02020603050405020304" pitchFamily="18" charset="-34"/>
                <a:cs typeface="Angsana New" panose="02020603050405020304" pitchFamily="18" charset="-34"/>
              </a:rPr>
              <a:t> (</a:t>
            </a:r>
            <a:r>
              <a:rPr lang="en-US" dirty="0">
                <a:solidFill>
                  <a:schemeClr val="tx1">
                    <a:lumMod val="95000"/>
                    <a:lumOff val="5000"/>
                  </a:schemeClr>
                </a:solidFill>
                <a:latin typeface="Angsana New" panose="02020603050405020304" pitchFamily="18" charset="-34"/>
                <a:cs typeface="Angsana New" panose="02020603050405020304" pitchFamily="18" charset="-34"/>
              </a:rPr>
              <a:t>Level of Significance)</a:t>
            </a:r>
            <a:r>
              <a:rPr lang="th-TH" dirty="0">
                <a:solidFill>
                  <a:schemeClr val="tx1">
                    <a:lumMod val="95000"/>
                    <a:lumOff val="5000"/>
                  </a:schemeClr>
                </a:solidFill>
                <a:latin typeface="Angsana New" panose="02020603050405020304" pitchFamily="18" charset="-34"/>
                <a:cs typeface="Angsana New" panose="02020603050405020304" pitchFamily="18" charset="-34"/>
              </a:rPr>
              <a:t> </a:t>
            </a:r>
            <a:endParaRPr lang="en-US"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0">
              <a:buNone/>
            </a:pPr>
            <a:r>
              <a:rPr lang="en-US" dirty="0">
                <a:solidFill>
                  <a:schemeClr val="tx1">
                    <a:lumMod val="95000"/>
                    <a:lumOff val="5000"/>
                  </a:schemeClr>
                </a:solidFill>
                <a:latin typeface="Angsana New" panose="02020603050405020304" pitchFamily="18" charset="-34"/>
                <a:cs typeface="Angsana New" panose="02020603050405020304" pitchFamily="18" charset="-34"/>
              </a:rPr>
              <a:t>	 The researcher must collect data for statistical analysis. The results of the statistics will indicate the researcher's acceptance. or reject the hypothesis Learn about this process. Hypothesis testing, then the statistical results obtained are used to refer to the sample and population of the research. which is regarded as an important application of statistical principles.</a:t>
            </a:r>
          </a:p>
        </p:txBody>
      </p:sp>
      <p:sp>
        <p:nvSpPr>
          <p:cNvPr id="4" name="ตัวแทนหมายเลขสไลด์ 3">
            <a:extLst>
              <a:ext uri="{FF2B5EF4-FFF2-40B4-BE49-F238E27FC236}">
                <a16:creationId xmlns:a16="http://schemas.microsoft.com/office/drawing/2014/main" id="{FFF51C76-729E-497E-9731-95001804F39E}"/>
              </a:ext>
            </a:extLst>
          </p:cNvPr>
          <p:cNvSpPr>
            <a:spLocks noGrp="1"/>
          </p:cNvSpPr>
          <p:nvPr>
            <p:ph type="sldNum" sz="quarter" idx="12"/>
          </p:nvPr>
        </p:nvSpPr>
        <p:spPr/>
        <p:txBody>
          <a:bodyPr/>
          <a:lstStyle/>
          <a:p>
            <a:fld id="{0C138CA7-F28F-4E14-B8CE-E0A9C4DDBB4C}" type="slidenum">
              <a:rPr lang="en-US" smtClean="0"/>
              <a:t>127</a:t>
            </a:fld>
            <a:endParaRPr lang="en-US"/>
          </a:p>
        </p:txBody>
      </p:sp>
    </p:spTree>
    <p:extLst>
      <p:ext uri="{BB962C8B-B14F-4D97-AF65-F5344CB8AC3E}">
        <p14:creationId xmlns:p14="http://schemas.microsoft.com/office/powerpoint/2010/main" val="311697139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07A4EF5-2BD5-498B-9B7C-52D5AEB6D502}"/>
              </a:ext>
            </a:extLst>
          </p:cNvPr>
          <p:cNvSpPr>
            <a:spLocks noGrp="1"/>
          </p:cNvSpPr>
          <p:nvPr>
            <p:ph type="title"/>
          </p:nvPr>
        </p:nvSpPr>
        <p:spPr>
          <a:xfrm>
            <a:off x="838200" y="365125"/>
            <a:ext cx="10515600" cy="968375"/>
          </a:xfrm>
        </p:spPr>
        <p:txBody>
          <a:bodyPr>
            <a:noAutofit/>
          </a:bodyPr>
          <a:lstStyle/>
          <a:p>
            <a:pPr algn="ctr"/>
            <a:r>
              <a:rPr lang="en-US" sz="3200" b="1" dirty="0">
                <a:latin typeface="Angsana New" panose="02020603050405020304" pitchFamily="18" charset="-34"/>
                <a:cs typeface="Angsana New" panose="02020603050405020304" pitchFamily="18" charset="-34"/>
              </a:rPr>
              <a:t>8</a:t>
            </a:r>
            <a:br>
              <a:rPr lang="th-TH" sz="3200" b="1" dirty="0">
                <a:latin typeface="Angsana New" panose="02020603050405020304" pitchFamily="18" charset="-34"/>
                <a:cs typeface="Angsana New" panose="02020603050405020304" pitchFamily="18" charset="-34"/>
              </a:rPr>
            </a:br>
            <a:r>
              <a:rPr lang="en-US" sz="3200" b="1" dirty="0">
                <a:latin typeface="Angsana New" panose="02020603050405020304" pitchFamily="18" charset="-34"/>
                <a:cs typeface="Angsana New" panose="02020603050405020304" pitchFamily="18" charset="-34"/>
              </a:rPr>
              <a:t>Qualitative data analysis</a:t>
            </a:r>
          </a:p>
        </p:txBody>
      </p:sp>
      <p:sp>
        <p:nvSpPr>
          <p:cNvPr id="3" name="ตัวแทนเนื้อหา 2">
            <a:extLst>
              <a:ext uri="{FF2B5EF4-FFF2-40B4-BE49-F238E27FC236}">
                <a16:creationId xmlns:a16="http://schemas.microsoft.com/office/drawing/2014/main" id="{DA53AFCC-11DE-4F1C-950F-A39DBBE7EF2F}"/>
              </a:ext>
            </a:extLst>
          </p:cNvPr>
          <p:cNvSpPr>
            <a:spLocks noGrp="1"/>
          </p:cNvSpPr>
          <p:nvPr>
            <p:ph idx="1"/>
          </p:nvPr>
        </p:nvSpPr>
        <p:spPr>
          <a:xfrm>
            <a:off x="438151" y="1463675"/>
            <a:ext cx="11334750" cy="5118100"/>
          </a:xfrm>
        </p:spPr>
        <p:txBody>
          <a:bodyPr>
            <a:normAutofit fontScale="85000" lnSpcReduction="10000"/>
          </a:bodyPr>
          <a:lstStyle/>
          <a:p>
            <a:pPr marL="0" indent="457200">
              <a:lnSpc>
                <a:spcPct val="120000"/>
              </a:lnSpc>
              <a:spcBef>
                <a:spcPts val="0"/>
              </a:spcBef>
              <a:buNone/>
            </a:pPr>
            <a:r>
              <a:rPr lang="en-US" sz="2400" dirty="0">
                <a:latin typeface="Angsana New" panose="02020603050405020304" pitchFamily="18" charset="-34"/>
                <a:cs typeface="Angsana New" panose="02020603050405020304" pitchFamily="18" charset="-34"/>
              </a:rPr>
              <a:t>Qualitative Data Analysis Techniques</a:t>
            </a:r>
            <a:r>
              <a:rPr lang="th-TH" sz="2400" dirty="0">
                <a:latin typeface="Angsana New" panose="02020603050405020304" pitchFamily="18" charset="-34"/>
                <a:cs typeface="Angsana New" panose="02020603050405020304" pitchFamily="18" charset="-34"/>
              </a:rPr>
              <a:t> </a:t>
            </a:r>
            <a:r>
              <a:rPr lang="en-US" sz="2400" b="1" dirty="0">
                <a:latin typeface="Angsana New" panose="02020603050405020304" pitchFamily="18" charset="-34"/>
                <a:cs typeface="Angsana New" panose="02020603050405020304" pitchFamily="18" charset="-34"/>
              </a:rPr>
              <a:t>It is a method of generating conclusions from information collected in the form of texts, interviews, reports and references</a:t>
            </a:r>
            <a:r>
              <a:rPr lang="th-TH" sz="2400" b="1"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without using statistics for analysis Qualitative data analysis may be used to support quantitative research, for example, in cases where the research uses open-ended questionnaires to collect data so that the sample can suggest additional opinions This section describes the basic principles of qualitative research and elements of qualitative research before entering qualitative data analysis techniques</a:t>
            </a:r>
            <a:r>
              <a:rPr lang="th-TH" sz="2400" dirty="0">
                <a:latin typeface="Angsana New" panose="02020603050405020304" pitchFamily="18" charset="-34"/>
                <a:cs typeface="Angsana New" panose="02020603050405020304" pitchFamily="18" charset="-34"/>
              </a:rPr>
              <a:t> </a:t>
            </a:r>
          </a:p>
          <a:p>
            <a:pPr marL="0" indent="457200">
              <a:lnSpc>
                <a:spcPct val="120000"/>
              </a:lnSpc>
              <a:spcBef>
                <a:spcPts val="0"/>
              </a:spcBef>
              <a:buNone/>
            </a:pP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Fundamental principles of qualitative research According to the view of William Wiersma (2000), qualitative research has 5 fundamental principles that must be considered as follows:</a:t>
            </a:r>
            <a:endParaRPr lang="th-TH" sz="2400" dirty="0">
              <a:latin typeface="Angsana New" panose="02020603050405020304" pitchFamily="18" charset="-34"/>
              <a:cs typeface="Angsana New" panose="02020603050405020304" pitchFamily="18" charset="-34"/>
            </a:endParaRPr>
          </a:p>
          <a:p>
            <a:pPr indent="400050">
              <a:lnSpc>
                <a:spcPct val="120000"/>
              </a:lnSpc>
              <a:spcBef>
                <a:spcPts val="0"/>
              </a:spcBef>
              <a:buNone/>
            </a:pPr>
            <a:r>
              <a:rPr lang="en-US" sz="2400" dirty="0">
                <a:latin typeface="Angsana New" panose="02020603050405020304" pitchFamily="18" charset="-34"/>
                <a:cs typeface="Angsana New" panose="02020603050405020304" pitchFamily="18" charset="-34"/>
              </a:rPr>
              <a:t>1.1)</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It is a study of the overall phenomenon not separate studies or some components.</a:t>
            </a:r>
            <a:endParaRPr lang="th-TH" sz="2400" dirty="0">
              <a:latin typeface="Angsana New" panose="02020603050405020304" pitchFamily="18" charset="-34"/>
              <a:cs typeface="Angsana New" panose="02020603050405020304" pitchFamily="18" charset="-34"/>
            </a:endParaRPr>
          </a:p>
          <a:p>
            <a:pPr indent="400050">
              <a:lnSpc>
                <a:spcPct val="120000"/>
              </a:lnSpc>
              <a:spcBef>
                <a:spcPts val="0"/>
              </a:spcBef>
              <a:buNone/>
            </a:pPr>
            <a:r>
              <a:rPr lang="en-US" sz="2400" dirty="0">
                <a:latin typeface="Angsana New" panose="02020603050405020304" pitchFamily="18" charset="-34"/>
                <a:cs typeface="Angsana New" panose="02020603050405020304" pitchFamily="18" charset="-34"/>
              </a:rPr>
              <a:t>1.2)</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Researchers have to go into the field to observe events, behaviors, and what happens naturally without creating a new action.</a:t>
            </a:r>
            <a:endParaRPr lang="th-TH" sz="2400" dirty="0">
              <a:latin typeface="Angsana New" panose="02020603050405020304" pitchFamily="18" charset="-34"/>
              <a:cs typeface="Angsana New" panose="02020603050405020304" pitchFamily="18" charset="-34"/>
            </a:endParaRPr>
          </a:p>
          <a:p>
            <a:pPr indent="400050">
              <a:lnSpc>
                <a:spcPct val="120000"/>
              </a:lnSpc>
              <a:spcBef>
                <a:spcPts val="0"/>
              </a:spcBef>
              <a:buNone/>
            </a:pPr>
            <a:r>
              <a:rPr lang="en-US" sz="2400" dirty="0">
                <a:latin typeface="Angsana New" panose="02020603050405020304" pitchFamily="18" charset="-34"/>
                <a:cs typeface="Angsana New" panose="02020603050405020304" pitchFamily="18" charset="-34"/>
              </a:rPr>
              <a:t>1.3)</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It is the perception of the “meaning” of what is happening. Or not as realistic as possible and is a "measurement" of what the researcher wants to study.</a:t>
            </a:r>
            <a:endParaRPr lang="th-TH" sz="2400" dirty="0">
              <a:latin typeface="Angsana New" panose="02020603050405020304" pitchFamily="18" charset="-34"/>
              <a:cs typeface="Angsana New" panose="02020603050405020304" pitchFamily="18" charset="-34"/>
            </a:endParaRPr>
          </a:p>
          <a:p>
            <a:pPr indent="400050">
              <a:lnSpc>
                <a:spcPct val="120000"/>
              </a:lnSpc>
              <a:spcBef>
                <a:spcPts val="0"/>
              </a:spcBef>
              <a:buNone/>
            </a:pPr>
            <a:r>
              <a:rPr lang="en-US" sz="2400" dirty="0">
                <a:latin typeface="Angsana New" panose="02020603050405020304" pitchFamily="18" charset="-34"/>
                <a:cs typeface="Angsana New" panose="02020603050405020304" pitchFamily="18" charset="-34"/>
              </a:rPr>
              <a:t>1.4)</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Introductory agreement or conclusions about the research can be canceled and changed by the new agreement or new findings.</a:t>
            </a:r>
            <a:endParaRPr lang="th-TH" sz="2400" dirty="0">
              <a:latin typeface="Angsana New" panose="02020603050405020304" pitchFamily="18" charset="-34"/>
              <a:cs typeface="Angsana New" panose="02020603050405020304" pitchFamily="18" charset="-34"/>
            </a:endParaRPr>
          </a:p>
          <a:p>
            <a:pPr indent="400050">
              <a:lnSpc>
                <a:spcPct val="120000"/>
              </a:lnSpc>
              <a:spcBef>
                <a:spcPts val="0"/>
              </a:spcBef>
              <a:buNone/>
            </a:pPr>
            <a:r>
              <a:rPr lang="en-US" sz="2400" dirty="0">
                <a:latin typeface="Angsana New" panose="02020603050405020304" pitchFamily="18" charset="-34"/>
                <a:cs typeface="Angsana New" panose="02020603050405020304" pitchFamily="18" charset="-34"/>
              </a:rPr>
              <a:t>1.5)</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Phenomenon is a structural model that is predictively flexible.</a:t>
            </a:r>
            <a:r>
              <a:rPr lang="th-TH" sz="2400" dirty="0">
                <a:latin typeface="Angsana New" panose="02020603050405020304" pitchFamily="18" charset="-34"/>
                <a:cs typeface="Angsana New" panose="02020603050405020304" pitchFamily="18" charset="-34"/>
              </a:rPr>
              <a:t> </a:t>
            </a:r>
          </a:p>
          <a:p>
            <a:pPr marL="0" indent="400050">
              <a:lnSpc>
                <a:spcPct val="120000"/>
              </a:lnSpc>
              <a:spcBef>
                <a:spcPts val="0"/>
              </a:spcBef>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Components of Qualitative Research According to Wiersma's point of view (Wiersma, 2000), the components of qualitative research (Qualitative Data Components) are divided into 4 parts: working design, hypothesis of the research. (Working Hypothesis) Data Collection (Data Collection) Analysis and Interpretation (Data Analysis / Interpretation).</a:t>
            </a:r>
            <a:endParaRPr lang="en-US" sz="2400" b="1" dirty="0">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FBCE1546-23C4-4531-AAE1-BFB9377FAAC1}"/>
              </a:ext>
            </a:extLst>
          </p:cNvPr>
          <p:cNvSpPr>
            <a:spLocks noGrp="1"/>
          </p:cNvSpPr>
          <p:nvPr>
            <p:ph type="sldNum" sz="quarter" idx="12"/>
          </p:nvPr>
        </p:nvSpPr>
        <p:spPr/>
        <p:txBody>
          <a:bodyPr/>
          <a:lstStyle/>
          <a:p>
            <a:fld id="{0C138CA7-F28F-4E14-B8CE-E0A9C4DDBB4C}" type="slidenum">
              <a:rPr lang="en-US" smtClean="0"/>
              <a:t>128</a:t>
            </a:fld>
            <a:endParaRPr lang="en-US"/>
          </a:p>
        </p:txBody>
      </p:sp>
    </p:spTree>
    <p:extLst>
      <p:ext uri="{BB962C8B-B14F-4D97-AF65-F5344CB8AC3E}">
        <p14:creationId xmlns:p14="http://schemas.microsoft.com/office/powerpoint/2010/main" val="378829614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22D10EEA-05D0-42DC-BAC4-C44133F1297B}"/>
              </a:ext>
            </a:extLst>
          </p:cNvPr>
          <p:cNvSpPr>
            <a:spLocks noGrp="1"/>
          </p:cNvSpPr>
          <p:nvPr>
            <p:ph idx="1"/>
          </p:nvPr>
        </p:nvSpPr>
        <p:spPr>
          <a:xfrm>
            <a:off x="416560" y="739775"/>
            <a:ext cx="10937240" cy="4351338"/>
          </a:xfrm>
        </p:spPr>
        <p:txBody>
          <a:bodyPr>
            <a:normAutofit fontScale="85000" lnSpcReduction="20000"/>
          </a:bodyPr>
          <a:lstStyle/>
          <a:p>
            <a:pPr marL="0" indent="0">
              <a:lnSpc>
                <a:spcPct val="100000"/>
              </a:lnSpc>
              <a:spcBef>
                <a:spcPts val="0"/>
              </a:spcBef>
              <a:buNone/>
            </a:pP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Techniques for analyzing qualitative data It is a method of generating conclusions from a certain amount of data, which is often not statistically analyzed.   Or if using statistics, it is not considered the main analysis method. Rather, they are used as complementary information for qualitative data analysis (</a:t>
            </a:r>
            <a:r>
              <a:rPr lang="en-US" sz="2400" dirty="0" err="1">
                <a:latin typeface="Angsana New" panose="02020603050405020304" pitchFamily="18" charset="-34"/>
                <a:cs typeface="Angsana New" panose="02020603050405020304" pitchFamily="18" charset="-34"/>
              </a:rPr>
              <a:t>Uamporn</a:t>
            </a:r>
            <a:r>
              <a:rPr lang="en-US" sz="2400" dirty="0">
                <a:latin typeface="Angsana New" panose="02020603050405020304" pitchFamily="18" charset="-34"/>
                <a:cs typeface="Angsana New" panose="02020603050405020304" pitchFamily="18" charset="-34"/>
              </a:rPr>
              <a:t> </a:t>
            </a:r>
            <a:r>
              <a:rPr lang="en-US" sz="2400" dirty="0" err="1">
                <a:latin typeface="Angsana New" panose="02020603050405020304" pitchFamily="18" charset="-34"/>
                <a:cs typeface="Angsana New" panose="02020603050405020304" pitchFamily="18" charset="-34"/>
              </a:rPr>
              <a:t>Lincharoen</a:t>
            </a:r>
            <a:r>
              <a:rPr lang="en-US" sz="2400" dirty="0">
                <a:latin typeface="Angsana New" panose="02020603050405020304" pitchFamily="18" charset="-34"/>
                <a:cs typeface="Angsana New" panose="02020603050405020304" pitchFamily="18" charset="-34"/>
              </a:rPr>
              <a:t>, 2012). Therefore, the skills and experience of data analysts are very important for interpretation and summarizing the results of qualitative research Because the analyst must have knowledge of the concept related theory before being interpreted connects various issues together with the main purpose of answering questions or research objectives to analyze qualitative data in accordance with the objectives of the research. It is necessary to use data analysis techniques suitable for each type of qualitative research, such as classification or grouping of data. Comparison of events Component Analysis and analysis of documented data Details are as follows:</a:t>
            </a:r>
            <a:endParaRPr lang="th-TH" sz="2400" dirty="0">
              <a:latin typeface="Angsana New" panose="02020603050405020304" pitchFamily="18" charset="-34"/>
              <a:cs typeface="Angsana New" panose="02020603050405020304" pitchFamily="18" charset="-34"/>
            </a:endParaRPr>
          </a:p>
          <a:p>
            <a:pPr marL="0" indent="514350">
              <a:lnSpc>
                <a:spcPct val="100000"/>
              </a:lnSpc>
              <a:spcBef>
                <a:spcPts val="0"/>
              </a:spcBef>
              <a:buNone/>
            </a:pPr>
            <a:r>
              <a:rPr lang="en-US" sz="2400" b="1" dirty="0">
                <a:latin typeface="Angsana New" panose="02020603050405020304" pitchFamily="18" charset="-34"/>
                <a:cs typeface="Angsana New" panose="02020603050405020304" pitchFamily="18" charset="-34"/>
              </a:rPr>
              <a:t>1) data classification analysis </a:t>
            </a:r>
            <a:r>
              <a:rPr lang="th-TH" sz="2400" dirty="0">
                <a:latin typeface="Angsana New" panose="02020603050405020304" pitchFamily="18" charset="-34"/>
                <a:cs typeface="Angsana New" panose="02020603050405020304" pitchFamily="18" charset="-34"/>
              </a:rPr>
              <a:t>(</a:t>
            </a:r>
            <a:r>
              <a:rPr lang="en-US" sz="2400" dirty="0">
                <a:latin typeface="Angsana New" panose="02020603050405020304" pitchFamily="18" charset="-34"/>
                <a:cs typeface="Angsana New" panose="02020603050405020304" pitchFamily="18" charset="-34"/>
              </a:rPr>
              <a:t>Typological Analysis)</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Means the classification of data types according to continuous chronological order. By relying on the criteria for classifying or grouping data into 2 types as follows.</a:t>
            </a:r>
            <a:endParaRPr lang="th-TH" sz="2400" dirty="0">
              <a:latin typeface="Angsana New" panose="02020603050405020304" pitchFamily="18" charset="-34"/>
              <a:cs typeface="Angsana New" panose="02020603050405020304" pitchFamily="18" charset="-34"/>
            </a:endParaRPr>
          </a:p>
          <a:p>
            <a:pPr marL="0" indent="742950">
              <a:lnSpc>
                <a:spcPct val="100000"/>
              </a:lnSpc>
              <a:spcBef>
                <a:spcPts val="0"/>
              </a:spcBef>
              <a:buNone/>
            </a:pPr>
            <a:r>
              <a:rPr lang="en-US" sz="2400" b="1" dirty="0">
                <a:latin typeface="Angsana New" panose="02020603050405020304" pitchFamily="18" charset="-34"/>
                <a:cs typeface="Angsana New" panose="02020603050405020304" pitchFamily="18" charset="-34"/>
              </a:rPr>
              <a:t>1.1)</a:t>
            </a:r>
            <a:r>
              <a:rPr lang="th-TH" sz="2400" b="1" dirty="0">
                <a:latin typeface="Angsana New" panose="02020603050405020304" pitchFamily="18" charset="-34"/>
                <a:cs typeface="Angsana New" panose="02020603050405020304" pitchFamily="18" charset="-34"/>
              </a:rPr>
              <a:t> </a:t>
            </a:r>
            <a:r>
              <a:rPr lang="en-US" sz="2400" b="1" dirty="0">
                <a:latin typeface="Angsana New" panose="02020603050405020304" pitchFamily="18" charset="-34"/>
                <a:cs typeface="Angsana New" panose="02020603050405020304" pitchFamily="18" charset="-34"/>
              </a:rPr>
              <a:t>Data classification at the micro level is divided into two subtypes: keyword analysis. and system substance analysis as follows:</a:t>
            </a:r>
            <a:endParaRPr lang="th-TH" sz="2400" dirty="0">
              <a:latin typeface="Angsana New" panose="02020603050405020304" pitchFamily="18" charset="-34"/>
              <a:cs typeface="Angsana New" panose="02020603050405020304" pitchFamily="18" charset="-34"/>
            </a:endParaRPr>
          </a:p>
          <a:p>
            <a:pPr marL="0" indent="1085850">
              <a:lnSpc>
                <a:spcPct val="100000"/>
              </a:lnSpc>
              <a:spcBef>
                <a:spcPts val="0"/>
              </a:spcBef>
              <a:buNone/>
            </a:pPr>
            <a:r>
              <a:rPr lang="en-US" sz="2400" dirty="0">
                <a:latin typeface="Angsana New" panose="02020603050405020304" pitchFamily="18" charset="-34"/>
                <a:cs typeface="Angsana New" panose="02020603050405020304" pitchFamily="18" charset="-34"/>
              </a:rPr>
              <a:t>1.1.1)</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Domain Analysis</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means grouping words that are related in the same thread The keywords used in this analysis must have a comprehensive meaning with other texts in the same series, such as organizational leadership. but includes determines the direction of the organization's operations Able to position the job to suit the qualifications of each person. can inspire people to work to achieve the objectives set by the organization Which, if compared with the analysis of quantitative data, is factor analysis to group </a:t>
            </a:r>
            <a:r>
              <a:rPr lang="en-US" sz="2400" dirty="0" err="1">
                <a:latin typeface="Angsana New" panose="02020603050405020304" pitchFamily="18" charset="-34"/>
                <a:cs typeface="Angsana New" panose="02020603050405020304" pitchFamily="18" charset="-34"/>
              </a:rPr>
              <a:t>subvariables</a:t>
            </a:r>
            <a:r>
              <a:rPr lang="en-US" sz="2400" dirty="0">
                <a:latin typeface="Angsana New" panose="02020603050405020304" pitchFamily="18" charset="-34"/>
                <a:cs typeface="Angsana New" panose="02020603050405020304" pitchFamily="18" charset="-34"/>
              </a:rPr>
              <a:t> in the same way into the same group.</a:t>
            </a:r>
            <a:endParaRPr lang="th-TH" sz="2400" dirty="0">
              <a:latin typeface="Angsana New" panose="02020603050405020304" pitchFamily="18" charset="-34"/>
              <a:cs typeface="Angsana New" panose="02020603050405020304" pitchFamily="18" charset="-34"/>
            </a:endParaRPr>
          </a:p>
          <a:p>
            <a:pPr marL="0" indent="1085850">
              <a:lnSpc>
                <a:spcPct val="100000"/>
              </a:lnSpc>
              <a:spcBef>
                <a:spcPts val="0"/>
              </a:spcBef>
              <a:buNone/>
            </a:pPr>
            <a:endParaRPr lang="th-TH" sz="2400" dirty="0">
              <a:latin typeface="Angsana New" panose="02020603050405020304" pitchFamily="18" charset="-34"/>
              <a:cs typeface="Angsana New" panose="02020603050405020304" pitchFamily="18" charset="-34"/>
            </a:endParaRPr>
          </a:p>
          <a:p>
            <a:pPr marL="0" indent="0">
              <a:lnSpc>
                <a:spcPct val="100000"/>
              </a:lnSpc>
              <a:spcBef>
                <a:spcPts val="0"/>
              </a:spcBef>
              <a:buNone/>
            </a:pPr>
            <a:r>
              <a:rPr lang="en-US" sz="2400" b="1" dirty="0">
                <a:latin typeface="Angsana New" panose="02020603050405020304" pitchFamily="18" charset="-34"/>
                <a:cs typeface="Angsana New" panose="02020603050405020304" pitchFamily="18" charset="-34"/>
              </a:rPr>
              <a:t>Table 9</a:t>
            </a:r>
            <a:r>
              <a:rPr lang="th-TH" sz="2400" b="1"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Domain </a:t>
            </a:r>
            <a:r>
              <a:rPr lang="en-US" sz="2400" dirty="0" err="1">
                <a:latin typeface="Angsana New" panose="02020603050405020304" pitchFamily="18" charset="-34"/>
                <a:cs typeface="Angsana New" panose="02020603050405020304" pitchFamily="18" charset="-34"/>
              </a:rPr>
              <a:t>nalysis</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to group words.</a:t>
            </a:r>
            <a:endParaRPr lang="th-TH" sz="2400" dirty="0">
              <a:latin typeface="Angsana New" panose="02020603050405020304" pitchFamily="18" charset="-34"/>
              <a:cs typeface="Angsana New" panose="02020603050405020304" pitchFamily="18" charset="-34"/>
            </a:endParaRPr>
          </a:p>
          <a:p>
            <a:pPr marL="0" indent="0">
              <a:lnSpc>
                <a:spcPct val="100000"/>
              </a:lnSpc>
              <a:spcBef>
                <a:spcPts val="0"/>
              </a:spcBef>
              <a:buNone/>
            </a:pPr>
            <a:endParaRPr lang="en-US" sz="2400" dirty="0">
              <a:latin typeface="Angsana New" panose="02020603050405020304" pitchFamily="18" charset="-34"/>
              <a:cs typeface="Angsana New" panose="02020603050405020304" pitchFamily="18" charset="-34"/>
            </a:endParaRPr>
          </a:p>
        </p:txBody>
      </p:sp>
      <p:graphicFrame>
        <p:nvGraphicFramePr>
          <p:cNvPr id="2" name="ตาราง 3">
            <a:extLst>
              <a:ext uri="{FF2B5EF4-FFF2-40B4-BE49-F238E27FC236}">
                <a16:creationId xmlns:a16="http://schemas.microsoft.com/office/drawing/2014/main" id="{A4FDF69B-F9B0-41BD-A3CF-6285E7B4FEEA}"/>
              </a:ext>
            </a:extLst>
          </p:cNvPr>
          <p:cNvGraphicFramePr>
            <a:graphicFrameLocks noGrp="1"/>
          </p:cNvGraphicFramePr>
          <p:nvPr/>
        </p:nvGraphicFramePr>
        <p:xfrm>
          <a:off x="416560" y="4839415"/>
          <a:ext cx="11146791" cy="1768633"/>
        </p:xfrm>
        <a:graphic>
          <a:graphicData uri="http://schemas.openxmlformats.org/drawingml/2006/table">
            <a:tbl>
              <a:tblPr firstRow="1" bandRow="1">
                <a:tableStyleId>{5C22544A-7EE6-4342-B048-85BDC9FD1C3A}</a:tableStyleId>
              </a:tblPr>
              <a:tblGrid>
                <a:gridCol w="4045969">
                  <a:extLst>
                    <a:ext uri="{9D8B030D-6E8A-4147-A177-3AD203B41FA5}">
                      <a16:colId xmlns:a16="http://schemas.microsoft.com/office/drawing/2014/main" val="1455250937"/>
                    </a:ext>
                  </a:extLst>
                </a:gridCol>
                <a:gridCol w="3385225">
                  <a:extLst>
                    <a:ext uri="{9D8B030D-6E8A-4147-A177-3AD203B41FA5}">
                      <a16:colId xmlns:a16="http://schemas.microsoft.com/office/drawing/2014/main" val="213216103"/>
                    </a:ext>
                  </a:extLst>
                </a:gridCol>
                <a:gridCol w="3715597">
                  <a:extLst>
                    <a:ext uri="{9D8B030D-6E8A-4147-A177-3AD203B41FA5}">
                      <a16:colId xmlns:a16="http://schemas.microsoft.com/office/drawing/2014/main" val="3669688732"/>
                    </a:ext>
                  </a:extLst>
                </a:gridCol>
              </a:tblGrid>
              <a:tr h="499831">
                <a:tc>
                  <a:txBody>
                    <a:bodyPr/>
                    <a:lstStyle/>
                    <a:p>
                      <a:pPr algn="ctr"/>
                      <a:r>
                        <a:rPr lang="en-US" sz="2000" dirty="0">
                          <a:latin typeface="Angsana New" panose="02020603050405020304" pitchFamily="18" charset="-34"/>
                          <a:cs typeface="Angsana New" panose="02020603050405020304" pitchFamily="18" charset="-34"/>
                        </a:rPr>
                        <a:t>group of words</a:t>
                      </a:r>
                    </a:p>
                  </a:txBody>
                  <a:tcPr/>
                </a:tc>
                <a:tc>
                  <a:txBody>
                    <a:bodyPr/>
                    <a:lstStyle/>
                    <a:p>
                      <a:pPr algn="ctr"/>
                      <a:r>
                        <a:rPr lang="en-US" sz="2000" dirty="0">
                          <a:latin typeface="Angsana New" panose="02020603050405020304" pitchFamily="18" charset="-34"/>
                          <a:cs typeface="Angsana New" panose="02020603050405020304" pitchFamily="18" charset="-34"/>
                        </a:rPr>
                        <a:t>relation</a:t>
                      </a:r>
                    </a:p>
                  </a:txBody>
                  <a:tcPr/>
                </a:tc>
                <a:tc>
                  <a:txBody>
                    <a:bodyPr/>
                    <a:lstStyle/>
                    <a:p>
                      <a:pPr algn="ctr"/>
                      <a:r>
                        <a:rPr lang="en-US" sz="2000" dirty="0">
                          <a:latin typeface="Angsana New" panose="02020603050405020304" pitchFamily="18" charset="-34"/>
                          <a:cs typeface="Angsana New" panose="02020603050405020304" pitchFamily="18" charset="-34"/>
                        </a:rPr>
                        <a:t>Keyword</a:t>
                      </a:r>
                    </a:p>
                  </a:txBody>
                  <a:tcPr/>
                </a:tc>
                <a:extLst>
                  <a:ext uri="{0D108BD9-81ED-4DB2-BD59-A6C34878D82A}">
                    <a16:rowId xmlns:a16="http://schemas.microsoft.com/office/drawing/2014/main" val="3009767507"/>
                  </a:ext>
                </a:extLst>
              </a:tr>
              <a:tr h="1268802">
                <a:tc>
                  <a:txBody>
                    <a:bodyPr/>
                    <a:lstStyle/>
                    <a:p>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Establishing Direction</a:t>
                      </a:r>
                    </a:p>
                    <a:p>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Aligning People</a:t>
                      </a:r>
                    </a:p>
                    <a:p>
                      <a:r>
                        <a:rPr lang="en-US" sz="2000" dirty="0">
                          <a:latin typeface="Angsana New" panose="02020603050405020304" pitchFamily="18" charset="-34"/>
                          <a:cs typeface="Angsana New" panose="02020603050405020304" pitchFamily="18" charset="-34"/>
                        </a:rPr>
                        <a:t>3. Motivation and Inspiration People</a:t>
                      </a:r>
                    </a:p>
                  </a:txBody>
                  <a:tcPr/>
                </a:tc>
                <a:tc>
                  <a:txBody>
                    <a:bodyPr/>
                    <a:lstStyle/>
                    <a:p>
                      <a:r>
                        <a:rPr lang="en-US" sz="2000"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be part of</a:t>
                      </a:r>
                    </a:p>
                  </a:txBody>
                  <a:tcPr anchor="ctr"/>
                </a:tc>
                <a:tc>
                  <a:txBody>
                    <a:bodyPr/>
                    <a:lstStyle/>
                    <a:p>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Organizational Leadership</a:t>
                      </a:r>
                    </a:p>
                  </a:txBody>
                  <a:tcPr anchor="ctr"/>
                </a:tc>
                <a:extLst>
                  <a:ext uri="{0D108BD9-81ED-4DB2-BD59-A6C34878D82A}">
                    <a16:rowId xmlns:a16="http://schemas.microsoft.com/office/drawing/2014/main" val="816430992"/>
                  </a:ext>
                </a:extLst>
              </a:tr>
            </a:tbl>
          </a:graphicData>
        </a:graphic>
      </p:graphicFrame>
      <p:sp>
        <p:nvSpPr>
          <p:cNvPr id="5" name="วงเล็บปีกกาขวา 4">
            <a:extLst>
              <a:ext uri="{FF2B5EF4-FFF2-40B4-BE49-F238E27FC236}">
                <a16:creationId xmlns:a16="http://schemas.microsoft.com/office/drawing/2014/main" id="{61FF14BB-E7BF-4CAB-8BB1-7A803AEF17D8}"/>
              </a:ext>
            </a:extLst>
          </p:cNvPr>
          <p:cNvSpPr/>
          <p:nvPr/>
        </p:nvSpPr>
        <p:spPr>
          <a:xfrm>
            <a:off x="4524375" y="5389774"/>
            <a:ext cx="228600" cy="11743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ตัวแทนหมายเลขสไลด์ 3">
            <a:extLst>
              <a:ext uri="{FF2B5EF4-FFF2-40B4-BE49-F238E27FC236}">
                <a16:creationId xmlns:a16="http://schemas.microsoft.com/office/drawing/2014/main" id="{C5C9F0E0-6F5D-4C35-8B17-7FD85BAF4DCE}"/>
              </a:ext>
            </a:extLst>
          </p:cNvPr>
          <p:cNvSpPr>
            <a:spLocks noGrp="1"/>
          </p:cNvSpPr>
          <p:nvPr>
            <p:ph type="sldNum" sz="quarter" idx="12"/>
          </p:nvPr>
        </p:nvSpPr>
        <p:spPr/>
        <p:txBody>
          <a:bodyPr/>
          <a:lstStyle/>
          <a:p>
            <a:fld id="{0C138CA7-F28F-4E14-B8CE-E0A9C4DDBB4C}" type="slidenum">
              <a:rPr lang="en-US" smtClean="0"/>
              <a:t>129</a:t>
            </a:fld>
            <a:endParaRPr lang="en-US"/>
          </a:p>
        </p:txBody>
      </p:sp>
    </p:spTree>
    <p:extLst>
      <p:ext uri="{BB962C8B-B14F-4D97-AF65-F5344CB8AC3E}">
        <p14:creationId xmlns:p14="http://schemas.microsoft.com/office/powerpoint/2010/main" val="214429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653143"/>
            <a:ext cx="10515600" cy="5523820"/>
          </a:xfrm>
        </p:spPr>
        <p:txBody>
          <a:bodyPr/>
          <a:lstStyle/>
          <a:p>
            <a:pPr marL="0" indent="0">
              <a:buNone/>
            </a:pPr>
            <a:r>
              <a:rPr lang="th-TH" dirty="0">
                <a:latin typeface="Angsana New" panose="02020603050405020304" pitchFamily="18" charset="-34"/>
                <a:cs typeface="Angsana New" panose="02020603050405020304" pitchFamily="18" charset="-34"/>
              </a:rPr>
              <a:t>	4.2 การวางแผนเก็บรวบรวมข้อมูล</a:t>
            </a:r>
          </a:p>
          <a:p>
            <a:pPr marL="0" indent="0">
              <a:buNone/>
            </a:pPr>
            <a:r>
              <a:rPr lang="th-TH" dirty="0">
                <a:latin typeface="Angsana New" panose="02020603050405020304" pitchFamily="18" charset="-34"/>
                <a:cs typeface="Angsana New" panose="02020603050405020304" pitchFamily="18" charset="-34"/>
              </a:rPr>
              <a:t>	การวางแผนเก็บรวบรวมข้อมูล กล่าวคือ ผู้วิจัย</a:t>
            </a:r>
            <a:r>
              <a:rPr lang="th-TH" b="1" dirty="0">
                <a:latin typeface="Angsana New" panose="02020603050405020304" pitchFamily="18" charset="-34"/>
                <a:cs typeface="Angsana New" panose="02020603050405020304" pitchFamily="18" charset="-34"/>
              </a:rPr>
              <a:t>จะต้องกำหนดว่าข้อมูลที่ต้องการเก็บรวบรวมเป็นข้อมูลแบบใด  ข้อมูลปฐมภูมิหรือข้อมูลทุติยภูมิ แหล่งที่มาของข้อมูลมาจากที่ไหน จากการบอกเล่าของบุคคลหรือจากเอกสาร ใครคือกลุ่มตัวอย่าง หรือผู้ให้ข้อมูลเกี่ยวกับการวิจัยในครั้งนี้จำนวนกลุ่มตัวอย่างที่ต้องการมีจำนวนเท่าใด จะเก็บข้อมูลอย่างไร เก็บที่ไหน เก็บเมื่อไร ใช้เครื่องมืออะไร และเก็บด้วยวิธีใด </a:t>
            </a:r>
            <a:r>
              <a:rPr lang="th-TH" dirty="0">
                <a:latin typeface="Angsana New" panose="02020603050405020304" pitchFamily="18" charset="-34"/>
                <a:cs typeface="Angsana New" panose="02020603050405020304" pitchFamily="18" charset="-34"/>
              </a:rPr>
              <a:t>เช่น ทางโทรศัพท์ ทางไปรษณีย์ ทางอินเทอร์เน็ต หรือส่งทีมวิจัยเข้าไปเก็บรวบรวมข้อมูลด้วยตนเอง (</a:t>
            </a:r>
            <a:r>
              <a:rPr lang="en-US" dirty="0">
                <a:latin typeface="Angsana New" panose="02020603050405020304" pitchFamily="18" charset="-34"/>
                <a:cs typeface="Angsana New" panose="02020603050405020304" pitchFamily="18" charset="-34"/>
              </a:rPr>
              <a:t>Self-Administer Data Collected) </a:t>
            </a:r>
            <a:r>
              <a:rPr lang="th-TH" dirty="0">
                <a:latin typeface="Angsana New" panose="02020603050405020304" pitchFamily="18" charset="-34"/>
                <a:cs typeface="Angsana New" panose="02020603050405020304" pitchFamily="18" charset="-34"/>
              </a:rPr>
              <a:t>รวมถึงการวางแผนระยะเวลา และงบประมาณที่ใช้</a:t>
            </a:r>
          </a:p>
          <a:p>
            <a:pPr marL="0" indent="0">
              <a:buNone/>
            </a:pPr>
            <a:endParaRPr lang="th-TH"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BBC1C0D5-265D-4387-92F4-7FE36F139803}"/>
              </a:ext>
            </a:extLst>
          </p:cNvPr>
          <p:cNvSpPr>
            <a:spLocks noGrp="1"/>
          </p:cNvSpPr>
          <p:nvPr>
            <p:ph type="sldNum" sz="quarter" idx="12"/>
          </p:nvPr>
        </p:nvSpPr>
        <p:spPr/>
        <p:txBody>
          <a:bodyPr/>
          <a:lstStyle/>
          <a:p>
            <a:fld id="{A0340E22-A0ED-4D02-B787-FB05B1CCBCE7}" type="slidenum">
              <a:rPr lang="th-TH" smtClean="0"/>
              <a:t>13</a:t>
            </a:fld>
            <a:endParaRPr lang="th-TH"/>
          </a:p>
        </p:txBody>
      </p:sp>
    </p:spTree>
    <p:extLst>
      <p:ext uri="{BB962C8B-B14F-4D97-AF65-F5344CB8AC3E}">
        <p14:creationId xmlns:p14="http://schemas.microsoft.com/office/powerpoint/2010/main" val="255753098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6990D627-3A08-4873-884B-B734E9696486}"/>
              </a:ext>
            </a:extLst>
          </p:cNvPr>
          <p:cNvSpPr>
            <a:spLocks noGrp="1"/>
          </p:cNvSpPr>
          <p:nvPr>
            <p:ph idx="1"/>
          </p:nvPr>
        </p:nvSpPr>
        <p:spPr>
          <a:xfrm>
            <a:off x="838200" y="330200"/>
            <a:ext cx="10515600" cy="1831975"/>
          </a:xfrm>
        </p:spPr>
        <p:txBody>
          <a:bodyPr>
            <a:normAutofit/>
          </a:bodyPr>
          <a:lstStyle/>
          <a:p>
            <a:pPr marL="0" indent="742950">
              <a:lnSpc>
                <a:spcPct val="100000"/>
              </a:lnSpc>
              <a:spcBef>
                <a:spcPts val="0"/>
              </a:spcBef>
              <a:buNone/>
            </a:pPr>
            <a:r>
              <a:rPr lang="en-US" sz="2000" dirty="0">
                <a:latin typeface="Angsana New" panose="02020603050405020304" pitchFamily="18" charset="-34"/>
                <a:cs typeface="Angsana New" panose="02020603050405020304" pitchFamily="18" charset="-34"/>
              </a:rPr>
              <a:t>1.1.2)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Taxonomy Analysis has the same analytical principles as keyword analysis. The only difference is that the classification analysis system focuses on showing the relationship between sub-word groups and keyword groups. This method shows the relationship between keywords more clearly and deeply than the keyword analysis, as shown in Table 10.</a:t>
            </a:r>
            <a:endParaRPr lang="th-TH" sz="2000" dirty="0">
              <a:latin typeface="Angsana New" panose="02020603050405020304" pitchFamily="18" charset="-34"/>
              <a:cs typeface="Angsana New" panose="02020603050405020304" pitchFamily="18" charset="-34"/>
            </a:endParaRPr>
          </a:p>
          <a:p>
            <a:pPr marL="0" indent="0">
              <a:lnSpc>
                <a:spcPct val="100000"/>
              </a:lnSpc>
              <a:spcBef>
                <a:spcPts val="0"/>
              </a:spcBef>
              <a:buNone/>
            </a:pPr>
            <a:endParaRPr lang="th-TH" sz="2000" dirty="0">
              <a:latin typeface="Angsana New" panose="02020603050405020304" pitchFamily="18" charset="-34"/>
              <a:cs typeface="Angsana New" panose="02020603050405020304" pitchFamily="18" charset="-34"/>
            </a:endParaRPr>
          </a:p>
          <a:p>
            <a:pPr marL="0" indent="0">
              <a:lnSpc>
                <a:spcPct val="100000"/>
              </a:lnSpc>
              <a:spcBef>
                <a:spcPts val="0"/>
              </a:spcBef>
              <a:buNone/>
            </a:pPr>
            <a:r>
              <a:rPr lang="en-US" sz="2000" b="1" dirty="0">
                <a:latin typeface="Angsana New" panose="02020603050405020304" pitchFamily="18" charset="-34"/>
                <a:cs typeface="Angsana New" panose="02020603050405020304" pitchFamily="18" charset="-34"/>
              </a:rPr>
              <a:t>Table</a:t>
            </a:r>
            <a:r>
              <a:rPr lang="en-US" sz="2000" dirty="0">
                <a:latin typeface="Angsana New" panose="02020603050405020304" pitchFamily="18" charset="-34"/>
                <a:cs typeface="Angsana New" panose="02020603050405020304" pitchFamily="18" charset="-34"/>
              </a:rPr>
              <a:t>  </a:t>
            </a:r>
            <a:r>
              <a:rPr lang="en-US" sz="2000" b="1" dirty="0">
                <a:latin typeface="Angsana New" panose="02020603050405020304" pitchFamily="18" charset="-34"/>
                <a:cs typeface="Angsana New" panose="02020603050405020304" pitchFamily="18" charset="-34"/>
              </a:rPr>
              <a:t>10</a:t>
            </a:r>
            <a:r>
              <a:rPr lang="th-TH" sz="2000" b="1"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การวิเคราะห์จำแนกสารระบบ</a:t>
            </a:r>
            <a:endParaRPr lang="en-US" sz="2000" dirty="0">
              <a:latin typeface="Angsana New" panose="02020603050405020304" pitchFamily="18" charset="-34"/>
              <a:cs typeface="Angsana New" panose="02020603050405020304" pitchFamily="18" charset="-34"/>
            </a:endParaRPr>
          </a:p>
        </p:txBody>
      </p:sp>
      <p:graphicFrame>
        <p:nvGraphicFramePr>
          <p:cNvPr id="5" name="ตาราง 3">
            <a:extLst>
              <a:ext uri="{FF2B5EF4-FFF2-40B4-BE49-F238E27FC236}">
                <a16:creationId xmlns:a16="http://schemas.microsoft.com/office/drawing/2014/main" id="{167DC32C-87C0-474B-8E6A-BBD2F71F8969}"/>
              </a:ext>
            </a:extLst>
          </p:cNvPr>
          <p:cNvGraphicFramePr>
            <a:graphicFrameLocks noGrp="1"/>
          </p:cNvGraphicFramePr>
          <p:nvPr/>
        </p:nvGraphicFramePr>
        <p:xfrm>
          <a:off x="414654" y="2086769"/>
          <a:ext cx="11362691" cy="4145280"/>
        </p:xfrm>
        <a:graphic>
          <a:graphicData uri="http://schemas.openxmlformats.org/drawingml/2006/table">
            <a:tbl>
              <a:tblPr firstRow="1" bandRow="1">
                <a:tableStyleId>{5C22544A-7EE6-4342-B048-85BDC9FD1C3A}</a:tableStyleId>
              </a:tblPr>
              <a:tblGrid>
                <a:gridCol w="2951175">
                  <a:extLst>
                    <a:ext uri="{9D8B030D-6E8A-4147-A177-3AD203B41FA5}">
                      <a16:colId xmlns:a16="http://schemas.microsoft.com/office/drawing/2014/main" val="1455250937"/>
                    </a:ext>
                  </a:extLst>
                </a:gridCol>
                <a:gridCol w="3581705">
                  <a:extLst>
                    <a:ext uri="{9D8B030D-6E8A-4147-A177-3AD203B41FA5}">
                      <a16:colId xmlns:a16="http://schemas.microsoft.com/office/drawing/2014/main" val="213216103"/>
                    </a:ext>
                  </a:extLst>
                </a:gridCol>
                <a:gridCol w="4829811">
                  <a:extLst>
                    <a:ext uri="{9D8B030D-6E8A-4147-A177-3AD203B41FA5}">
                      <a16:colId xmlns:a16="http://schemas.microsoft.com/office/drawing/2014/main" val="3669688732"/>
                    </a:ext>
                  </a:extLst>
                </a:gridCol>
              </a:tblGrid>
              <a:tr h="370840">
                <a:tc>
                  <a:txBody>
                    <a:bodyPr/>
                    <a:lstStyle/>
                    <a:p>
                      <a:pPr algn="ctr"/>
                      <a:r>
                        <a:rPr lang="en-US" sz="2000" dirty="0">
                          <a:latin typeface="Angsana New" panose="02020603050405020304" pitchFamily="18" charset="-34"/>
                          <a:cs typeface="Angsana New" panose="02020603050405020304" pitchFamily="18" charset="-34"/>
                        </a:rPr>
                        <a:t>group of words</a:t>
                      </a:r>
                    </a:p>
                  </a:txBody>
                  <a:tcPr/>
                </a:tc>
                <a:tc>
                  <a:txBody>
                    <a:bodyPr/>
                    <a:lstStyle/>
                    <a:p>
                      <a:pPr algn="ctr"/>
                      <a:r>
                        <a:rPr lang="en-US" sz="2000" dirty="0">
                          <a:latin typeface="Angsana New" panose="02020603050405020304" pitchFamily="18" charset="-34"/>
                          <a:cs typeface="Angsana New" panose="02020603050405020304" pitchFamily="18" charset="-34"/>
                        </a:rPr>
                        <a:t>keywords</a:t>
                      </a:r>
                    </a:p>
                  </a:txBody>
                  <a:tcPr/>
                </a:tc>
                <a:tc>
                  <a:txBody>
                    <a:bodyPr/>
                    <a:lstStyle/>
                    <a:p>
                      <a:pPr algn="ctr"/>
                      <a:r>
                        <a:rPr lang="en-US" sz="2000" dirty="0">
                          <a:latin typeface="Angsana New" panose="02020603050405020304" pitchFamily="18" charset="-34"/>
                          <a:cs typeface="Angsana New" panose="02020603050405020304" pitchFamily="18" charset="-34"/>
                        </a:rPr>
                        <a:t>classify keywords</a:t>
                      </a:r>
                    </a:p>
                  </a:txBody>
                  <a:tcPr/>
                </a:tc>
                <a:extLst>
                  <a:ext uri="{0D108BD9-81ED-4DB2-BD59-A6C34878D82A}">
                    <a16:rowId xmlns:a16="http://schemas.microsoft.com/office/drawing/2014/main" val="3009767507"/>
                  </a:ext>
                </a:extLst>
              </a:tr>
              <a:tr h="370840">
                <a:tc>
                  <a:txBody>
                    <a:bodyPr/>
                    <a:lstStyle/>
                    <a:p>
                      <a:pPr algn="ctr"/>
                      <a:r>
                        <a:rPr lang="en-US" sz="2000" dirty="0">
                          <a:latin typeface="Angsana New" panose="02020603050405020304" pitchFamily="18" charset="-34"/>
                          <a:cs typeface="Angsana New" panose="02020603050405020304" pitchFamily="18" charset="-34"/>
                        </a:rPr>
                        <a:t>Organizational Leadership</a:t>
                      </a:r>
                    </a:p>
                  </a:txBody>
                  <a:tcPr anchor="ctr"/>
                </a:tc>
                <a:tc>
                  <a:txBody>
                    <a:bodyPr/>
                    <a:lstStyle/>
                    <a:p>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Establishing Direction</a:t>
                      </a:r>
                    </a:p>
                    <a:p>
                      <a:endParaRPr lang="th-TH" sz="2000" dirty="0">
                        <a:latin typeface="Angsana New" panose="02020603050405020304" pitchFamily="18" charset="-34"/>
                        <a:cs typeface="Angsana New" panose="02020603050405020304" pitchFamily="18" charset="-34"/>
                      </a:endParaRPr>
                    </a:p>
                    <a:p>
                      <a:endParaRPr lang="th-TH" sz="2000" dirty="0">
                        <a:latin typeface="Angsana New" panose="02020603050405020304" pitchFamily="18" charset="-34"/>
                        <a:cs typeface="Angsana New" panose="02020603050405020304" pitchFamily="18" charset="-34"/>
                      </a:endParaRPr>
                    </a:p>
                    <a:p>
                      <a:endParaRPr lang="th-TH" sz="2000" dirty="0">
                        <a:latin typeface="Angsana New" panose="02020603050405020304" pitchFamily="18" charset="-34"/>
                        <a:cs typeface="Angsana New" panose="02020603050405020304" pitchFamily="18" charset="-34"/>
                      </a:endParaRPr>
                    </a:p>
                    <a:p>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Aligning People</a:t>
                      </a:r>
                    </a:p>
                    <a:p>
                      <a:endParaRPr lang="th-TH" sz="2000" dirty="0">
                        <a:latin typeface="Angsana New" panose="02020603050405020304" pitchFamily="18" charset="-34"/>
                        <a:cs typeface="Angsana New" panose="02020603050405020304" pitchFamily="18" charset="-34"/>
                      </a:endParaRPr>
                    </a:p>
                    <a:p>
                      <a:endParaRPr lang="th-TH" sz="2000" dirty="0">
                        <a:latin typeface="Angsana New" panose="02020603050405020304" pitchFamily="18" charset="-34"/>
                        <a:cs typeface="Angsana New" panose="02020603050405020304" pitchFamily="18" charset="-34"/>
                      </a:endParaRPr>
                    </a:p>
                    <a:p>
                      <a:endParaRPr lang="th-TH" sz="2000" dirty="0">
                        <a:latin typeface="Angsana New" panose="02020603050405020304" pitchFamily="18" charset="-34"/>
                        <a:cs typeface="Angsana New" panose="02020603050405020304" pitchFamily="18" charset="-34"/>
                      </a:endParaRPr>
                    </a:p>
                    <a:p>
                      <a:endParaRPr lang="th-TH" sz="2000" dirty="0">
                        <a:latin typeface="Angsana New" panose="02020603050405020304" pitchFamily="18" charset="-34"/>
                        <a:cs typeface="Angsana New" panose="02020603050405020304" pitchFamily="18" charset="-34"/>
                      </a:endParaRPr>
                    </a:p>
                    <a:p>
                      <a:r>
                        <a:rPr lang="en-US" sz="2000" dirty="0">
                          <a:latin typeface="Angsana New" panose="02020603050405020304" pitchFamily="18" charset="-34"/>
                          <a:cs typeface="Angsana New" panose="02020603050405020304" pitchFamily="18" charset="-34"/>
                        </a:rPr>
                        <a:t>3. Motivation and Inspiration People</a:t>
                      </a:r>
                    </a:p>
                    <a:p>
                      <a:endParaRPr lang="en-US" sz="2000" dirty="0">
                        <a:latin typeface="Angsana New" panose="02020603050405020304" pitchFamily="18" charset="-34"/>
                        <a:cs typeface="Angsana New" panose="02020603050405020304" pitchFamily="18" charset="-34"/>
                      </a:endParaRPr>
                    </a:p>
                  </a:txBody>
                  <a:tcPr anchor="ctr"/>
                </a:tc>
                <a:tc>
                  <a:txBody>
                    <a:bodyPr/>
                    <a:lstStyle/>
                    <a:p>
                      <a:r>
                        <a:rPr lang="en-US" sz="2000" dirty="0">
                          <a:latin typeface="Angsana New" panose="02020603050405020304" pitchFamily="18" charset="-34"/>
                          <a:cs typeface="Angsana New" panose="02020603050405020304" pitchFamily="18" charset="-34"/>
                        </a:rPr>
                        <a:t>- Set a clear organizational management direction.</a:t>
                      </a:r>
                    </a:p>
                    <a:p>
                      <a:r>
                        <a:rPr lang="en-US" sz="2000" dirty="0">
                          <a:latin typeface="Angsana New" panose="02020603050405020304" pitchFamily="18" charset="-34"/>
                          <a:cs typeface="Angsana New" panose="02020603050405020304" pitchFamily="18" charset="-34"/>
                        </a:rPr>
                        <a:t>- Allocate sufficient budget.</a:t>
                      </a:r>
                    </a:p>
                    <a:p>
                      <a:r>
                        <a:rPr lang="en-US" sz="2000" dirty="0">
                          <a:latin typeface="Angsana New" panose="02020603050405020304" pitchFamily="18" charset="-34"/>
                          <a:cs typeface="Angsana New" panose="02020603050405020304" pitchFamily="18" charset="-34"/>
                        </a:rPr>
                        <a:t>- convenient financial system.</a:t>
                      </a:r>
                      <a:r>
                        <a:rPr lang="th-TH" sz="2000" dirty="0">
                          <a:latin typeface="Angsana New" panose="02020603050405020304" pitchFamily="18" charset="-34"/>
                          <a:cs typeface="Angsana New" panose="02020603050405020304" pitchFamily="18" charset="-34"/>
                        </a:rPr>
                        <a:t>  </a:t>
                      </a:r>
                    </a:p>
                    <a:p>
                      <a:endParaRPr lang="th-TH" sz="2000" dirty="0">
                        <a:latin typeface="Angsana New" panose="02020603050405020304" pitchFamily="18" charset="-34"/>
                        <a:cs typeface="Angsana New" panose="02020603050405020304" pitchFamily="18" charset="-34"/>
                      </a:endParaRPr>
                    </a:p>
                    <a:p>
                      <a:r>
                        <a:rPr lang="en-US" sz="2000" dirty="0">
                          <a:latin typeface="Angsana New" panose="02020603050405020304" pitchFamily="18" charset="-34"/>
                          <a:cs typeface="Angsana New" panose="02020603050405020304" pitchFamily="18" charset="-34"/>
                        </a:rPr>
                        <a:t>- Focus on performance.</a:t>
                      </a:r>
                    </a:p>
                    <a:p>
                      <a:r>
                        <a:rPr lang="en-US" sz="2000" dirty="0">
                          <a:latin typeface="Angsana New" panose="02020603050405020304" pitchFamily="18" charset="-34"/>
                          <a:cs typeface="Angsana New" panose="02020603050405020304" pitchFamily="18" charset="-34"/>
                        </a:rPr>
                        <a:t>- using the principle of decentralization.</a:t>
                      </a:r>
                    </a:p>
                    <a:p>
                      <a:r>
                        <a:rPr lang="en-US" sz="2000" dirty="0">
                          <a:latin typeface="Angsana New" panose="02020603050405020304" pitchFamily="18" charset="-34"/>
                          <a:cs typeface="Angsana New" panose="02020603050405020304" pitchFamily="18" charset="-34"/>
                        </a:rPr>
                        <a:t>- Use the support team to work.</a:t>
                      </a:r>
                    </a:p>
                    <a:p>
                      <a:r>
                        <a:rPr lang="en-US" sz="2000" dirty="0">
                          <a:latin typeface="Angsana New" panose="02020603050405020304" pitchFamily="18" charset="-34"/>
                          <a:cs typeface="Angsana New" panose="02020603050405020304" pitchFamily="18" charset="-34"/>
                        </a:rPr>
                        <a:t>- transparency and justice in administration.</a:t>
                      </a:r>
                      <a:endParaRPr lang="th-TH" sz="2000" dirty="0">
                        <a:latin typeface="Angsana New" panose="02020603050405020304" pitchFamily="18" charset="-34"/>
                        <a:cs typeface="Angsana New" panose="02020603050405020304" pitchFamily="18" charset="-34"/>
                      </a:endParaRPr>
                    </a:p>
                    <a:p>
                      <a:endParaRPr lang="th-TH" sz="2000" dirty="0">
                        <a:latin typeface="Angsana New" panose="02020603050405020304" pitchFamily="18" charset="-34"/>
                        <a:cs typeface="Angsana New" panose="02020603050405020304" pitchFamily="18" charset="-34"/>
                      </a:endParaRPr>
                    </a:p>
                    <a:p>
                      <a:r>
                        <a:rPr lang="en-US" sz="2000" dirty="0">
                          <a:latin typeface="Angsana New" panose="02020603050405020304" pitchFamily="18" charset="-34"/>
                          <a:cs typeface="Angsana New" panose="02020603050405020304" pitchFamily="18" charset="-34"/>
                        </a:rPr>
                        <a:t>- Unity and cooperation within.</a:t>
                      </a:r>
                    </a:p>
                    <a:p>
                      <a:r>
                        <a:rPr lang="en-US" sz="2000" dirty="0">
                          <a:latin typeface="Angsana New" panose="02020603050405020304" pitchFamily="18" charset="-34"/>
                          <a:cs typeface="Angsana New" panose="02020603050405020304" pitchFamily="18" charset="-34"/>
                        </a:rPr>
                        <a:t>- There is an incentive system that attracts talented people.</a:t>
                      </a:r>
                    </a:p>
                    <a:p>
                      <a:r>
                        <a:rPr lang="en-US" sz="2000" dirty="0">
                          <a:latin typeface="Angsana New" panose="02020603050405020304" pitchFamily="18" charset="-34"/>
                          <a:cs typeface="Angsana New" panose="02020603050405020304" pitchFamily="18" charset="-34"/>
                        </a:rPr>
                        <a:t>- Mix different jobs and different people together.</a:t>
                      </a:r>
                    </a:p>
                  </a:txBody>
                  <a:tcPr/>
                </a:tc>
                <a:extLst>
                  <a:ext uri="{0D108BD9-81ED-4DB2-BD59-A6C34878D82A}">
                    <a16:rowId xmlns:a16="http://schemas.microsoft.com/office/drawing/2014/main" val="816430992"/>
                  </a:ext>
                </a:extLst>
              </a:tr>
            </a:tbl>
          </a:graphicData>
        </a:graphic>
      </p:graphicFrame>
      <p:sp>
        <p:nvSpPr>
          <p:cNvPr id="2" name="ตัวแทนหมายเลขสไลด์ 1">
            <a:extLst>
              <a:ext uri="{FF2B5EF4-FFF2-40B4-BE49-F238E27FC236}">
                <a16:creationId xmlns:a16="http://schemas.microsoft.com/office/drawing/2014/main" id="{E63210F3-2C9D-4ACD-9CAE-753DCAE94EF1}"/>
              </a:ext>
            </a:extLst>
          </p:cNvPr>
          <p:cNvSpPr>
            <a:spLocks noGrp="1"/>
          </p:cNvSpPr>
          <p:nvPr>
            <p:ph type="sldNum" sz="quarter" idx="12"/>
          </p:nvPr>
        </p:nvSpPr>
        <p:spPr/>
        <p:txBody>
          <a:bodyPr/>
          <a:lstStyle/>
          <a:p>
            <a:fld id="{0C138CA7-F28F-4E14-B8CE-E0A9C4DDBB4C}" type="slidenum">
              <a:rPr lang="en-US" smtClean="0"/>
              <a:t>130</a:t>
            </a:fld>
            <a:endParaRPr lang="en-US"/>
          </a:p>
        </p:txBody>
      </p:sp>
    </p:spTree>
    <p:extLst>
      <p:ext uri="{BB962C8B-B14F-4D97-AF65-F5344CB8AC3E}">
        <p14:creationId xmlns:p14="http://schemas.microsoft.com/office/powerpoint/2010/main" val="381863216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311D52B3-2110-44B7-96F5-A4CAE3BC5C8C}"/>
              </a:ext>
            </a:extLst>
          </p:cNvPr>
          <p:cNvSpPr>
            <a:spLocks noGrp="1"/>
          </p:cNvSpPr>
          <p:nvPr>
            <p:ph idx="1"/>
          </p:nvPr>
        </p:nvSpPr>
        <p:spPr>
          <a:xfrm>
            <a:off x="714375" y="854074"/>
            <a:ext cx="10515600" cy="4784725"/>
          </a:xfrm>
        </p:spPr>
        <p:txBody>
          <a:bodyPr>
            <a:normAutofit/>
          </a:bodyPr>
          <a:lstStyle/>
          <a:p>
            <a:pPr marL="0" indent="514350">
              <a:spcBef>
                <a:spcPts val="0"/>
              </a:spcBef>
              <a:buNone/>
            </a:pPr>
            <a:r>
              <a:rPr lang="en-US" sz="2400" b="1" dirty="0">
                <a:latin typeface="Angsana New" panose="02020603050405020304" pitchFamily="18" charset="-34"/>
                <a:cs typeface="Angsana New" panose="02020603050405020304" pitchFamily="18" charset="-34"/>
              </a:rPr>
              <a:t>1.2</a:t>
            </a:r>
            <a:r>
              <a:rPr lang="th-TH" sz="2400" b="1" dirty="0">
                <a:latin typeface="Angsana New" panose="02020603050405020304" pitchFamily="18" charset="-34"/>
                <a:cs typeface="Angsana New" panose="02020603050405020304" pitchFamily="18" charset="-34"/>
              </a:rPr>
              <a:t>)</a:t>
            </a:r>
            <a:r>
              <a:rPr lang="en-US" sz="2400" b="1"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Macro level data classification It is a classification of data in order of occurrence, divided into 2 methods, namely event-based theoretical analysis. and non-theoretical The method is detailed as follows.</a:t>
            </a:r>
            <a:endParaRPr lang="th-TH" sz="2400" dirty="0">
              <a:latin typeface="Angsana New" panose="02020603050405020304" pitchFamily="18" charset="-34"/>
              <a:cs typeface="Angsana New" panose="02020603050405020304" pitchFamily="18" charset="-34"/>
            </a:endParaRPr>
          </a:p>
          <a:p>
            <a:pPr marL="0" indent="857250">
              <a:spcBef>
                <a:spcPts val="0"/>
              </a:spcBef>
              <a:buNone/>
            </a:pPr>
            <a:r>
              <a:rPr lang="en-US" sz="2400" dirty="0">
                <a:latin typeface="Angsana New" panose="02020603050405020304" pitchFamily="18" charset="-34"/>
                <a:cs typeface="Angsana New" panose="02020603050405020304" pitchFamily="18" charset="-34"/>
              </a:rPr>
              <a:t>1.2.1)</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Theoretical event analysis is the separation of the types of events that have occurred, based on the theory as a framework for categorizing who, what, where, how, how, when, and for what. as the following example.</a:t>
            </a:r>
            <a:endParaRPr lang="th-TH" sz="2400" dirty="0">
              <a:latin typeface="Angsana New" panose="02020603050405020304" pitchFamily="18" charset="-34"/>
              <a:cs typeface="Angsana New" panose="02020603050405020304" pitchFamily="18" charset="-34"/>
            </a:endParaRPr>
          </a:p>
          <a:p>
            <a:pPr marL="0" indent="857250">
              <a:spcBef>
                <a:spcPts val="0"/>
              </a:spcBef>
              <a:buNone/>
            </a:pPr>
            <a:endParaRPr lang="th-TH" sz="2400" dirty="0">
              <a:latin typeface="Angsana New" panose="02020603050405020304" pitchFamily="18" charset="-34"/>
              <a:cs typeface="Angsana New" panose="02020603050405020304" pitchFamily="18" charset="-34"/>
            </a:endParaRPr>
          </a:p>
          <a:p>
            <a:pPr marL="0" indent="0">
              <a:spcBef>
                <a:spcPts val="0"/>
              </a:spcBef>
              <a:buNone/>
            </a:pPr>
            <a:r>
              <a:rPr lang="en-US" sz="2400" b="1" dirty="0">
                <a:latin typeface="Angsana New" panose="02020603050405020304" pitchFamily="18" charset="-34"/>
                <a:cs typeface="Angsana New" panose="02020603050405020304" pitchFamily="18" charset="-34"/>
              </a:rPr>
              <a:t>Example: </a:t>
            </a:r>
            <a:r>
              <a:rPr lang="en-US" sz="2400" dirty="0">
                <a:latin typeface="Angsana New" panose="02020603050405020304" pitchFamily="18" charset="-34"/>
                <a:cs typeface="Angsana New" panose="02020603050405020304" pitchFamily="18" charset="-34"/>
              </a:rPr>
              <a:t>Event Analysis using Consumer Behavior Theory.</a:t>
            </a:r>
            <a:r>
              <a:rPr lang="th-TH" sz="2400" dirty="0">
                <a:latin typeface="Angsana New" panose="02020603050405020304" pitchFamily="18" charset="-34"/>
                <a:cs typeface="Angsana New" panose="02020603050405020304" pitchFamily="18" charset="-34"/>
              </a:rPr>
              <a:t> </a:t>
            </a:r>
            <a:endParaRPr lang="en-US" sz="2400" dirty="0">
              <a:latin typeface="Angsana New" panose="02020603050405020304" pitchFamily="18" charset="-34"/>
              <a:cs typeface="Angsana New" panose="02020603050405020304" pitchFamily="18" charset="-34"/>
            </a:endParaRPr>
          </a:p>
          <a:p>
            <a:pPr marL="0" indent="857250">
              <a:spcBef>
                <a:spcPts val="0"/>
              </a:spcBef>
              <a:buNone/>
            </a:pPr>
            <a:r>
              <a:rPr lang="en-US" sz="2400" dirty="0">
                <a:latin typeface="Angsana New" panose="02020603050405020304" pitchFamily="18" charset="-34"/>
                <a:cs typeface="Angsana New" panose="02020603050405020304" pitchFamily="18" charset="-34"/>
              </a:rPr>
              <a:t>According to Engel, </a:t>
            </a:r>
            <a:r>
              <a:rPr lang="en-US" sz="2400" dirty="0" err="1">
                <a:latin typeface="Angsana New" panose="02020603050405020304" pitchFamily="18" charset="-34"/>
                <a:cs typeface="Angsana New" panose="02020603050405020304" pitchFamily="18" charset="-34"/>
              </a:rPr>
              <a:t>Kollat</a:t>
            </a:r>
            <a:r>
              <a:rPr lang="en-US" sz="2400" dirty="0">
                <a:latin typeface="Angsana New" panose="02020603050405020304" pitchFamily="18" charset="-34"/>
                <a:cs typeface="Angsana New" panose="02020603050405020304" pitchFamily="18" charset="-34"/>
              </a:rPr>
              <a:t> and Blackwell (1968), consumer behavior is the individual's actions related to obtaining and using goods or services. including previous decision-making processes These things play a part in determining the consumption behavior of a person. as an example Analysis of buying Korean cosmetics The theory of consumer behavior is used as a reference as follows.</a:t>
            </a:r>
          </a:p>
        </p:txBody>
      </p:sp>
      <p:sp>
        <p:nvSpPr>
          <p:cNvPr id="2" name="ตัวแทนหมายเลขสไลด์ 1">
            <a:extLst>
              <a:ext uri="{FF2B5EF4-FFF2-40B4-BE49-F238E27FC236}">
                <a16:creationId xmlns:a16="http://schemas.microsoft.com/office/drawing/2014/main" id="{1D6E729C-435E-4FA6-A562-C0CCA1F96015}"/>
              </a:ext>
            </a:extLst>
          </p:cNvPr>
          <p:cNvSpPr>
            <a:spLocks noGrp="1"/>
          </p:cNvSpPr>
          <p:nvPr>
            <p:ph type="sldNum" sz="quarter" idx="12"/>
          </p:nvPr>
        </p:nvSpPr>
        <p:spPr/>
        <p:txBody>
          <a:bodyPr/>
          <a:lstStyle/>
          <a:p>
            <a:fld id="{0C138CA7-F28F-4E14-B8CE-E0A9C4DDBB4C}" type="slidenum">
              <a:rPr lang="en-US" smtClean="0"/>
              <a:t>131</a:t>
            </a:fld>
            <a:endParaRPr lang="en-US"/>
          </a:p>
        </p:txBody>
      </p:sp>
    </p:spTree>
    <p:extLst>
      <p:ext uri="{BB962C8B-B14F-4D97-AF65-F5344CB8AC3E}">
        <p14:creationId xmlns:p14="http://schemas.microsoft.com/office/powerpoint/2010/main" val="199783723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A285032-BA92-4E5A-A7F6-4EB9D2801D44}"/>
              </a:ext>
            </a:extLst>
          </p:cNvPr>
          <p:cNvSpPr>
            <a:spLocks noGrp="1"/>
          </p:cNvSpPr>
          <p:nvPr>
            <p:ph type="title"/>
          </p:nvPr>
        </p:nvSpPr>
        <p:spPr>
          <a:xfrm>
            <a:off x="838200" y="365126"/>
            <a:ext cx="10515600" cy="730250"/>
          </a:xfrm>
        </p:spPr>
        <p:txBody>
          <a:bodyPr>
            <a:normAutofit/>
          </a:bodyPr>
          <a:lstStyle/>
          <a:p>
            <a:r>
              <a:rPr lang="en-US" sz="2000" b="1" dirty="0">
                <a:latin typeface="Angsana New" panose="02020603050405020304" pitchFamily="18" charset="-34"/>
                <a:cs typeface="Angsana New" panose="02020603050405020304" pitchFamily="18" charset="-34"/>
              </a:rPr>
              <a:t>Table</a:t>
            </a:r>
            <a:r>
              <a:rPr lang="th-TH" sz="2000" b="1" dirty="0">
                <a:latin typeface="Angsana New" panose="02020603050405020304" pitchFamily="18" charset="-34"/>
                <a:cs typeface="Angsana New" panose="02020603050405020304" pitchFamily="18" charset="-34"/>
              </a:rPr>
              <a:t> </a:t>
            </a:r>
            <a:r>
              <a:rPr lang="en-US" sz="2000" b="1" dirty="0">
                <a:latin typeface="Angsana New" panose="02020603050405020304" pitchFamily="18" charset="-34"/>
                <a:cs typeface="Angsana New" panose="02020603050405020304" pitchFamily="18" charset="-34"/>
              </a:rPr>
              <a:t>11</a:t>
            </a:r>
            <a:r>
              <a:rPr lang="th-TH" sz="2000" b="1"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Event Analysis using Consumer Behavior Theory.</a:t>
            </a:r>
            <a:r>
              <a:rPr lang="th-TH" sz="2000" dirty="0">
                <a:latin typeface="Angsana New" panose="02020603050405020304" pitchFamily="18" charset="-34"/>
                <a:cs typeface="Angsana New" panose="02020603050405020304" pitchFamily="18" charset="-34"/>
              </a:rPr>
              <a:t> </a:t>
            </a:r>
            <a:endParaRPr lang="en-US" sz="20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13D3ECF4-5D96-47D7-A805-BCCEE25D46AA}"/>
              </a:ext>
            </a:extLst>
          </p:cNvPr>
          <p:cNvGraphicFramePr>
            <a:graphicFrameLocks noGrp="1"/>
          </p:cNvGraphicFramePr>
          <p:nvPr>
            <p:ph idx="1"/>
          </p:nvPr>
        </p:nvGraphicFramePr>
        <p:xfrm>
          <a:off x="568961" y="968375"/>
          <a:ext cx="11094720" cy="5730240"/>
        </p:xfrm>
        <a:graphic>
          <a:graphicData uri="http://schemas.openxmlformats.org/drawingml/2006/table">
            <a:tbl>
              <a:tblPr firstRow="1" bandRow="1">
                <a:tableStyleId>{5C22544A-7EE6-4342-B048-85BDC9FD1C3A}</a:tableStyleId>
              </a:tblPr>
              <a:tblGrid>
                <a:gridCol w="2917189">
                  <a:extLst>
                    <a:ext uri="{9D8B030D-6E8A-4147-A177-3AD203B41FA5}">
                      <a16:colId xmlns:a16="http://schemas.microsoft.com/office/drawing/2014/main" val="3387424285"/>
                    </a:ext>
                  </a:extLst>
                </a:gridCol>
                <a:gridCol w="4479291">
                  <a:extLst>
                    <a:ext uri="{9D8B030D-6E8A-4147-A177-3AD203B41FA5}">
                      <a16:colId xmlns:a16="http://schemas.microsoft.com/office/drawing/2014/main" val="3320349559"/>
                    </a:ext>
                  </a:extLst>
                </a:gridCol>
                <a:gridCol w="3698240">
                  <a:extLst>
                    <a:ext uri="{9D8B030D-6E8A-4147-A177-3AD203B41FA5}">
                      <a16:colId xmlns:a16="http://schemas.microsoft.com/office/drawing/2014/main" val="2851692441"/>
                    </a:ext>
                  </a:extLst>
                </a:gridCol>
              </a:tblGrid>
              <a:tr h="370840">
                <a:tc>
                  <a:txBody>
                    <a:bodyPr/>
                    <a:lstStyle/>
                    <a:p>
                      <a:pPr algn="ctr"/>
                      <a:r>
                        <a:rPr lang="en-US" sz="2000" dirty="0">
                          <a:latin typeface="Angsana New" panose="02020603050405020304" pitchFamily="18" charset="-34"/>
                          <a:cs typeface="Angsana New" panose="02020603050405020304" pitchFamily="18" charset="-34"/>
                        </a:rPr>
                        <a:t>classification framework</a:t>
                      </a:r>
                    </a:p>
                  </a:txBody>
                  <a:tcPr/>
                </a:tc>
                <a:tc>
                  <a:txBody>
                    <a:bodyPr/>
                    <a:lstStyle/>
                    <a:p>
                      <a:pPr algn="ctr"/>
                      <a:r>
                        <a:rPr lang="en-US" sz="2000" dirty="0">
                          <a:latin typeface="Angsana New" panose="02020603050405020304" pitchFamily="18" charset="-34"/>
                          <a:cs typeface="Angsana New" panose="02020603050405020304" pitchFamily="18" charset="-34"/>
                        </a:rPr>
                        <a:t>buying behavior</a:t>
                      </a:r>
                    </a:p>
                  </a:txBody>
                  <a:tcPr/>
                </a:tc>
                <a:tc>
                  <a:txBody>
                    <a:bodyPr/>
                    <a:lstStyle/>
                    <a:p>
                      <a:pPr algn="ctr"/>
                      <a:r>
                        <a:rPr lang="en-US" sz="2000" dirty="0">
                          <a:latin typeface="Angsana New" panose="02020603050405020304" pitchFamily="18" charset="-34"/>
                          <a:cs typeface="Angsana New" panose="02020603050405020304" pitchFamily="18" charset="-34"/>
                        </a:rPr>
                        <a:t>Reference Theory</a:t>
                      </a:r>
                    </a:p>
                  </a:txBody>
                  <a:tcPr/>
                </a:tc>
                <a:extLst>
                  <a:ext uri="{0D108BD9-81ED-4DB2-BD59-A6C34878D82A}">
                    <a16:rowId xmlns:a16="http://schemas.microsoft.com/office/drawing/2014/main" val="1763850736"/>
                  </a:ext>
                </a:extLst>
              </a:tr>
              <a:tr h="370840">
                <a:tc>
                  <a:txBody>
                    <a:bodyPr/>
                    <a:lstStyle/>
                    <a:p>
                      <a:pPr algn="ctr"/>
                      <a:r>
                        <a:rPr lang="en-US" sz="2000" dirty="0">
                          <a:latin typeface="Angsana New" panose="02020603050405020304" pitchFamily="18" charset="-34"/>
                          <a:cs typeface="Angsana New" panose="02020603050405020304" pitchFamily="18" charset="-34"/>
                        </a:rPr>
                        <a:t>Who</a:t>
                      </a:r>
                    </a:p>
                  </a:txBody>
                  <a:tcPr/>
                </a:tc>
                <a:tc>
                  <a:txBody>
                    <a:bodyPr/>
                    <a:lstStyle/>
                    <a:p>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Women's choice of cosmetics</a:t>
                      </a:r>
                    </a:p>
                  </a:txBody>
                  <a:tcPr/>
                </a:tc>
                <a:tc>
                  <a:txBody>
                    <a:bodyPr/>
                    <a:lstStyle/>
                    <a:p>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674410687"/>
                  </a:ext>
                </a:extLst>
              </a:tr>
              <a:tr h="370840">
                <a:tc>
                  <a:txBody>
                    <a:bodyPr/>
                    <a:lstStyle/>
                    <a:p>
                      <a:pPr algn="ctr"/>
                      <a:r>
                        <a:rPr lang="en-US" sz="2000" dirty="0">
                          <a:latin typeface="Angsana New" panose="02020603050405020304" pitchFamily="18" charset="-34"/>
                          <a:cs typeface="Angsana New" panose="02020603050405020304" pitchFamily="18" charset="-34"/>
                        </a:rPr>
                        <a:t>Where</a:t>
                      </a:r>
                    </a:p>
                  </a:txBody>
                  <a:tcPr/>
                </a:tc>
                <a:tc>
                  <a:txBody>
                    <a:bodyPr/>
                    <a:lstStyle/>
                    <a:p>
                      <a:r>
                        <a:rPr lang="en-US" sz="2000" dirty="0">
                          <a:latin typeface="Angsana New" panose="02020603050405020304" pitchFamily="18" charset="-34"/>
                          <a:cs typeface="Angsana New" panose="02020603050405020304" pitchFamily="18" charset="-34"/>
                        </a:rPr>
                        <a:t>- Buy from the cosmetic counter in the department store</a:t>
                      </a:r>
                    </a:p>
                    <a:p>
                      <a:r>
                        <a:rPr lang="en-US" sz="2000" dirty="0">
                          <a:latin typeface="Angsana New" panose="02020603050405020304" pitchFamily="18" charset="-34"/>
                          <a:cs typeface="Angsana New" panose="02020603050405020304" pitchFamily="18" charset="-34"/>
                        </a:rPr>
                        <a:t>- buy from direct sales agents</a:t>
                      </a:r>
                    </a:p>
                    <a:p>
                      <a:r>
                        <a:rPr lang="en-US" sz="2000" dirty="0">
                          <a:latin typeface="Angsana New" panose="02020603050405020304" pitchFamily="18" charset="-34"/>
                          <a:cs typeface="Angsana New" panose="02020603050405020304" pitchFamily="18" charset="-34"/>
                        </a:rPr>
                        <a:t>- Bought from Korea</a:t>
                      </a:r>
                    </a:p>
                  </a:txBody>
                  <a:tcPr/>
                </a:tc>
                <a:tc>
                  <a:txBody>
                    <a:bodyPr/>
                    <a:lstStyle/>
                    <a:p>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210593144"/>
                  </a:ext>
                </a:extLst>
              </a:tr>
              <a:tr h="370840">
                <a:tc>
                  <a:txBody>
                    <a:bodyPr/>
                    <a:lstStyle/>
                    <a:p>
                      <a:pPr algn="ctr"/>
                      <a:r>
                        <a:rPr lang="en-US" sz="2000" dirty="0">
                          <a:latin typeface="Angsana New" panose="02020603050405020304" pitchFamily="18" charset="-34"/>
                          <a:cs typeface="Angsana New" panose="02020603050405020304" pitchFamily="18" charset="-34"/>
                        </a:rPr>
                        <a:t>How</a:t>
                      </a:r>
                    </a:p>
                  </a:txBody>
                  <a:tcPr/>
                </a:tc>
                <a:tc>
                  <a:txBody>
                    <a:bodyPr/>
                    <a:lstStyle/>
                    <a:p>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Buy skin whitening cream and reduce wrinkles.</a:t>
                      </a:r>
                      <a:endParaRPr lang="th-TH" sz="2000" dirty="0">
                        <a:latin typeface="Angsana New" panose="02020603050405020304" pitchFamily="18" charset="-34"/>
                        <a:cs typeface="Angsana New" panose="02020603050405020304" pitchFamily="18" charset="-34"/>
                      </a:endParaRPr>
                    </a:p>
                    <a:p>
                      <a:r>
                        <a:rPr lang="en-US" sz="2000" dirty="0">
                          <a:latin typeface="Angsana New" panose="02020603050405020304" pitchFamily="18" charset="-34"/>
                          <a:cs typeface="Angsana New" panose="02020603050405020304" pitchFamily="18" charset="-34"/>
                        </a:rPr>
                        <a:t>- Cream for freckles and blemishes</a:t>
                      </a:r>
                    </a:p>
                    <a:p>
                      <a:r>
                        <a:rPr lang="en-US" sz="2000" dirty="0">
                          <a:latin typeface="Angsana New" panose="02020603050405020304" pitchFamily="18" charset="-34"/>
                          <a:cs typeface="Angsana New" panose="02020603050405020304" pitchFamily="18" charset="-34"/>
                        </a:rPr>
                        <a:t>- Acne cream</a:t>
                      </a:r>
                    </a:p>
                    <a:p>
                      <a:r>
                        <a:rPr lang="en-US" sz="2000" dirty="0">
                          <a:latin typeface="Angsana New" panose="02020603050405020304" pitchFamily="18" charset="-34"/>
                          <a:cs typeface="Angsana New" panose="02020603050405020304" pitchFamily="18" charset="-34"/>
                        </a:rPr>
                        <a:t>- bouncy face cream</a:t>
                      </a:r>
                      <a:endParaRPr lang="th-TH" sz="2000" dirty="0">
                        <a:latin typeface="Angsana New" panose="02020603050405020304" pitchFamily="18" charset="-34"/>
                        <a:cs typeface="Angsana New" panose="02020603050405020304" pitchFamily="18" charset="-34"/>
                      </a:endParaRPr>
                    </a:p>
                  </a:txBody>
                  <a:tcPr/>
                </a:tc>
                <a:tc>
                  <a:txBody>
                    <a:bodyPr/>
                    <a:lstStyle/>
                    <a:p>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087493230"/>
                  </a:ext>
                </a:extLst>
              </a:tr>
              <a:tr h="370840">
                <a:tc>
                  <a:txBody>
                    <a:bodyPr/>
                    <a:lstStyle/>
                    <a:p>
                      <a:pPr algn="ctr"/>
                      <a:r>
                        <a:rPr lang="en-US" sz="2000" dirty="0">
                          <a:latin typeface="Angsana New" panose="02020603050405020304" pitchFamily="18" charset="-34"/>
                          <a:cs typeface="Angsana New" panose="02020603050405020304" pitchFamily="18" charset="-34"/>
                        </a:rPr>
                        <a:t>When</a:t>
                      </a:r>
                    </a:p>
                  </a:txBody>
                  <a:tcPr/>
                </a:tc>
                <a:tc>
                  <a:txBody>
                    <a:bodyPr/>
                    <a:lstStyle/>
                    <a:p>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every month</a:t>
                      </a:r>
                    </a:p>
                    <a:p>
                      <a:r>
                        <a:rPr lang="en-US" sz="2000" dirty="0">
                          <a:latin typeface="Angsana New" panose="02020603050405020304" pitchFamily="18" charset="-34"/>
                          <a:cs typeface="Angsana New" panose="02020603050405020304" pitchFamily="18" charset="-34"/>
                        </a:rPr>
                        <a:t>- every 3-6 months</a:t>
                      </a:r>
                    </a:p>
                    <a:p>
                      <a:r>
                        <a:rPr lang="en-US" sz="2000" dirty="0">
                          <a:latin typeface="Angsana New" panose="02020603050405020304" pitchFamily="18" charset="-34"/>
                          <a:cs typeface="Angsana New" panose="02020603050405020304" pitchFamily="18" charset="-34"/>
                        </a:rPr>
                        <a:t>- every time a new product is released.</a:t>
                      </a:r>
                    </a:p>
                    <a:p>
                      <a:r>
                        <a:rPr lang="en-US" sz="2000" dirty="0">
                          <a:latin typeface="Angsana New" panose="02020603050405020304" pitchFamily="18" charset="-34"/>
                          <a:cs typeface="Angsana New" panose="02020603050405020304" pitchFamily="18" charset="-34"/>
                        </a:rPr>
                        <a:t>- every time someone introduces</a:t>
                      </a:r>
                    </a:p>
                  </a:txBody>
                  <a:tcPr/>
                </a:tc>
                <a:tc>
                  <a:txBody>
                    <a:bodyPr/>
                    <a:lstStyle/>
                    <a:p>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313756772"/>
                  </a:ext>
                </a:extLst>
              </a:tr>
              <a:tr h="370840">
                <a:tc>
                  <a:txBody>
                    <a:bodyPr/>
                    <a:lstStyle/>
                    <a:p>
                      <a:pPr algn="ctr"/>
                      <a:r>
                        <a:rPr lang="en-US" sz="2000" dirty="0">
                          <a:latin typeface="Angsana New" panose="02020603050405020304" pitchFamily="18" charset="-34"/>
                          <a:cs typeface="Angsana New" panose="02020603050405020304" pitchFamily="18" charset="-34"/>
                        </a:rPr>
                        <a:t>What</a:t>
                      </a:r>
                    </a:p>
                  </a:txBody>
                  <a:tcPr/>
                </a:tc>
                <a:tc>
                  <a:txBody>
                    <a:bodyPr/>
                    <a:lstStyle/>
                    <a:p>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For beauty, good looks, confidence</a:t>
                      </a:r>
                    </a:p>
                    <a:p>
                      <a:r>
                        <a:rPr lang="en-US" sz="2000" dirty="0">
                          <a:latin typeface="Angsana New" panose="02020603050405020304" pitchFamily="18" charset="-34"/>
                          <a:cs typeface="Angsana New" panose="02020603050405020304" pitchFamily="18" charset="-34"/>
                        </a:rPr>
                        <a:t>- According to the Korean star trend</a:t>
                      </a:r>
                    </a:p>
                    <a:p>
                      <a:r>
                        <a:rPr lang="en-US" sz="2000" dirty="0">
                          <a:latin typeface="Angsana New" panose="02020603050405020304" pitchFamily="18" charset="-34"/>
                          <a:cs typeface="Angsana New" panose="02020603050405020304" pitchFamily="18" charset="-34"/>
                        </a:rPr>
                        <a:t>- for socializing</a:t>
                      </a:r>
                    </a:p>
                    <a:p>
                      <a:r>
                        <a:rPr lang="en-US" sz="2000" dirty="0">
                          <a:latin typeface="Angsana New" panose="02020603050405020304" pitchFamily="18" charset="-34"/>
                          <a:cs typeface="Angsana New" panose="02020603050405020304" pitchFamily="18" charset="-34"/>
                        </a:rPr>
                        <a:t>- for business</a:t>
                      </a:r>
                    </a:p>
                  </a:txBody>
                  <a:tcPr/>
                </a:tc>
                <a:tc>
                  <a:txBody>
                    <a:bodyPr/>
                    <a:lstStyle/>
                    <a:p>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500534230"/>
                  </a:ext>
                </a:extLst>
              </a:tr>
            </a:tbl>
          </a:graphicData>
        </a:graphic>
      </p:graphicFrame>
      <p:sp>
        <p:nvSpPr>
          <p:cNvPr id="5" name="วงเล็บปีกกาขวา 4">
            <a:extLst>
              <a:ext uri="{FF2B5EF4-FFF2-40B4-BE49-F238E27FC236}">
                <a16:creationId xmlns:a16="http://schemas.microsoft.com/office/drawing/2014/main" id="{F9777BE4-B52C-44B7-894C-C3AC2DF9BDAC}"/>
              </a:ext>
            </a:extLst>
          </p:cNvPr>
          <p:cNvSpPr/>
          <p:nvPr/>
        </p:nvSpPr>
        <p:spPr>
          <a:xfrm>
            <a:off x="7867650" y="1352550"/>
            <a:ext cx="704850" cy="4829175"/>
          </a:xfrm>
          <a:prstGeom prst="rightBrace">
            <a:avLst>
              <a:gd name="adj1" fmla="val 5698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กล่องข้อความ 5">
            <a:extLst>
              <a:ext uri="{FF2B5EF4-FFF2-40B4-BE49-F238E27FC236}">
                <a16:creationId xmlns:a16="http://schemas.microsoft.com/office/drawing/2014/main" id="{AC41B523-3D8D-4103-88B6-FE114B3D4EB7}"/>
              </a:ext>
            </a:extLst>
          </p:cNvPr>
          <p:cNvSpPr txBox="1"/>
          <p:nvPr/>
        </p:nvSpPr>
        <p:spPr>
          <a:xfrm>
            <a:off x="8639175" y="3419475"/>
            <a:ext cx="2714622" cy="1200329"/>
          </a:xfrm>
          <a:prstGeom prst="rect">
            <a:avLst/>
          </a:prstGeom>
          <a:noFill/>
        </p:spPr>
        <p:txBody>
          <a:bodyPr wrap="square" rtlCol="0">
            <a:spAutoFit/>
          </a:bodyPr>
          <a:lstStyle/>
          <a:p>
            <a:r>
              <a:rPr lang="en-US" sz="2400" dirty="0">
                <a:latin typeface="Angsana New" panose="02020603050405020304" pitchFamily="18" charset="-34"/>
                <a:cs typeface="Angsana New" panose="02020603050405020304" pitchFamily="18" charset="-34"/>
              </a:rPr>
              <a:t>Consumer behavior</a:t>
            </a:r>
            <a:endParaRPr lang="th-TH" sz="2400" dirty="0">
              <a:latin typeface="Angsana New" panose="02020603050405020304" pitchFamily="18" charset="-34"/>
              <a:cs typeface="Angsana New" panose="02020603050405020304" pitchFamily="18" charset="-34"/>
            </a:endParaRPr>
          </a:p>
          <a:p>
            <a:r>
              <a:rPr lang="th-TH" sz="2400" dirty="0">
                <a:latin typeface="Angsana New" panose="02020603050405020304" pitchFamily="18" charset="-34"/>
                <a:cs typeface="Angsana New" panose="02020603050405020304" pitchFamily="18" charset="-34"/>
              </a:rPr>
              <a:t>(</a:t>
            </a:r>
            <a:r>
              <a:rPr lang="en-US" sz="2400" dirty="0">
                <a:latin typeface="Angsana New" panose="02020603050405020304" pitchFamily="18" charset="-34"/>
                <a:cs typeface="Angsana New" panose="02020603050405020304" pitchFamily="18" charset="-34"/>
              </a:rPr>
              <a:t>Engel, </a:t>
            </a:r>
            <a:r>
              <a:rPr lang="en-US" sz="2400" dirty="0" err="1">
                <a:latin typeface="Angsana New" panose="02020603050405020304" pitchFamily="18" charset="-34"/>
                <a:cs typeface="Angsana New" panose="02020603050405020304" pitchFamily="18" charset="-34"/>
              </a:rPr>
              <a:t>Kollat</a:t>
            </a:r>
            <a:r>
              <a:rPr lang="en-US" sz="2400" dirty="0">
                <a:latin typeface="Angsana New" panose="02020603050405020304" pitchFamily="18" charset="-34"/>
                <a:cs typeface="Angsana New" panose="02020603050405020304" pitchFamily="18" charset="-34"/>
              </a:rPr>
              <a:t> and Blackwell, 1968)</a:t>
            </a:r>
          </a:p>
        </p:txBody>
      </p:sp>
      <p:sp>
        <p:nvSpPr>
          <p:cNvPr id="3" name="ตัวแทนหมายเลขสไลด์ 2">
            <a:extLst>
              <a:ext uri="{FF2B5EF4-FFF2-40B4-BE49-F238E27FC236}">
                <a16:creationId xmlns:a16="http://schemas.microsoft.com/office/drawing/2014/main" id="{647506D7-658C-4738-88FC-7AF93F5C2C3A}"/>
              </a:ext>
            </a:extLst>
          </p:cNvPr>
          <p:cNvSpPr>
            <a:spLocks noGrp="1"/>
          </p:cNvSpPr>
          <p:nvPr>
            <p:ph type="sldNum" sz="quarter" idx="12"/>
          </p:nvPr>
        </p:nvSpPr>
        <p:spPr/>
        <p:txBody>
          <a:bodyPr/>
          <a:lstStyle/>
          <a:p>
            <a:fld id="{0C138CA7-F28F-4E14-B8CE-E0A9C4DDBB4C}" type="slidenum">
              <a:rPr lang="en-US" smtClean="0"/>
              <a:t>132</a:t>
            </a:fld>
            <a:endParaRPr lang="en-US"/>
          </a:p>
        </p:txBody>
      </p:sp>
    </p:spTree>
    <p:extLst>
      <p:ext uri="{BB962C8B-B14F-4D97-AF65-F5344CB8AC3E}">
        <p14:creationId xmlns:p14="http://schemas.microsoft.com/office/powerpoint/2010/main" val="121830618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EAB8DCBD-61EF-46B1-9EBA-0EC1F0D55065}"/>
              </a:ext>
            </a:extLst>
          </p:cNvPr>
          <p:cNvSpPr>
            <a:spLocks noGrp="1"/>
          </p:cNvSpPr>
          <p:nvPr>
            <p:ph idx="1"/>
          </p:nvPr>
        </p:nvSpPr>
        <p:spPr>
          <a:xfrm>
            <a:off x="838199" y="311150"/>
            <a:ext cx="10982325" cy="4351338"/>
          </a:xfrm>
        </p:spPr>
        <p:txBody>
          <a:bodyPr>
            <a:normAutofit/>
          </a:bodyPr>
          <a:lstStyle/>
          <a:p>
            <a:pPr marL="0" indent="685800">
              <a:buNone/>
            </a:pPr>
            <a:r>
              <a:rPr lang="en-US" sz="2000" dirty="0">
                <a:latin typeface="Angsana New" panose="02020603050405020304" pitchFamily="18" charset="-34"/>
                <a:cs typeface="Angsana New" panose="02020603050405020304" pitchFamily="18" charset="-34"/>
              </a:rPr>
              <a:t>1.2.2)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Non-theoretical event analysis is the analysis of various events and classifying the data that occurs in those events according to the frequency of the phenomenon. or behavior that occurs and it is something that the researcher can recognize and understand without any reference to the theory to support analysis by this method Researchers have to collect data in the field by themselves together with the use of information obtained from interviewing people in the research field to confirm its accuracy.</a:t>
            </a:r>
            <a:endParaRPr lang="th-TH" sz="2000" dirty="0">
              <a:latin typeface="Angsana New" panose="02020603050405020304" pitchFamily="18" charset="-34"/>
              <a:cs typeface="Angsana New" panose="02020603050405020304" pitchFamily="18" charset="-34"/>
            </a:endParaRPr>
          </a:p>
          <a:p>
            <a:pPr marL="0" indent="0">
              <a:buNone/>
            </a:pPr>
            <a:r>
              <a:rPr lang="en-US" sz="2000" b="1" dirty="0">
                <a:latin typeface="Angsana New" panose="02020603050405020304" pitchFamily="18" charset="-34"/>
                <a:cs typeface="Angsana New" panose="02020603050405020304" pitchFamily="18" charset="-34"/>
              </a:rPr>
              <a:t>Example: </a:t>
            </a:r>
            <a:r>
              <a:rPr lang="en-US" sz="2000" dirty="0">
                <a:latin typeface="Angsana New" panose="02020603050405020304" pitchFamily="18" charset="-34"/>
                <a:cs typeface="Angsana New" panose="02020603050405020304" pitchFamily="18" charset="-34"/>
              </a:rPr>
              <a:t>Ratana </a:t>
            </a:r>
            <a:r>
              <a:rPr lang="en-US" sz="2000" dirty="0" err="1">
                <a:latin typeface="Angsana New" panose="02020603050405020304" pitchFamily="18" charset="-34"/>
                <a:cs typeface="Angsana New" panose="02020603050405020304" pitchFamily="18" charset="-34"/>
              </a:rPr>
              <a:t>Bangson's</a:t>
            </a:r>
            <a:r>
              <a:rPr lang="en-US" sz="2000" dirty="0">
                <a:latin typeface="Angsana New" panose="02020603050405020304" pitchFamily="18" charset="-34"/>
                <a:cs typeface="Angsana New" panose="02020603050405020304" pitchFamily="18" charset="-34"/>
              </a:rPr>
              <a:t> research (1992) in which the school committee, a person in the research field, classified teachers into 3 groups as follows:</a:t>
            </a:r>
            <a:endParaRPr lang="th-TH" sz="2000" dirty="0">
              <a:latin typeface="Angsana New" panose="02020603050405020304" pitchFamily="18" charset="-34"/>
              <a:cs typeface="Angsana New" panose="02020603050405020304" pitchFamily="18" charset="-34"/>
            </a:endParaRPr>
          </a:p>
          <a:p>
            <a:pPr marL="0" indent="0">
              <a:buNone/>
            </a:pPr>
            <a:r>
              <a:rPr lang="en-US" sz="2000" b="1" dirty="0">
                <a:latin typeface="Angsana New" panose="02020603050405020304" pitchFamily="18" charset="-34"/>
                <a:cs typeface="Angsana New" panose="02020603050405020304" pitchFamily="18" charset="-34"/>
              </a:rPr>
              <a:t>Table</a:t>
            </a:r>
            <a:r>
              <a:rPr lang="th-TH" sz="2000" b="1" dirty="0">
                <a:latin typeface="Angsana New" panose="02020603050405020304" pitchFamily="18" charset="-34"/>
                <a:cs typeface="Angsana New" panose="02020603050405020304" pitchFamily="18" charset="-34"/>
              </a:rPr>
              <a:t> </a:t>
            </a:r>
            <a:r>
              <a:rPr lang="en-US" sz="2000" b="1" dirty="0">
                <a:latin typeface="Angsana New" panose="02020603050405020304" pitchFamily="18" charset="-34"/>
                <a:cs typeface="Angsana New" panose="02020603050405020304" pitchFamily="18" charset="-34"/>
              </a:rPr>
              <a:t>12</a:t>
            </a:r>
            <a:r>
              <a:rPr lang="th-TH" sz="2000" b="1"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Non-theoretical event analysis </a:t>
            </a:r>
          </a:p>
        </p:txBody>
      </p:sp>
      <p:graphicFrame>
        <p:nvGraphicFramePr>
          <p:cNvPr id="4" name="ตาราง 4">
            <a:extLst>
              <a:ext uri="{FF2B5EF4-FFF2-40B4-BE49-F238E27FC236}">
                <a16:creationId xmlns:a16="http://schemas.microsoft.com/office/drawing/2014/main" id="{A19C5FB5-4A65-493C-805C-437CEAB511B1}"/>
              </a:ext>
            </a:extLst>
          </p:cNvPr>
          <p:cNvGraphicFramePr>
            <a:graphicFrameLocks noGrp="1"/>
          </p:cNvGraphicFramePr>
          <p:nvPr/>
        </p:nvGraphicFramePr>
        <p:xfrm>
          <a:off x="619125" y="2394267"/>
          <a:ext cx="11112500" cy="3937000"/>
        </p:xfrm>
        <a:graphic>
          <a:graphicData uri="http://schemas.openxmlformats.org/drawingml/2006/table">
            <a:tbl>
              <a:tblPr firstRow="1" bandRow="1">
                <a:tableStyleId>{5C22544A-7EE6-4342-B048-85BDC9FD1C3A}</a:tableStyleId>
              </a:tblPr>
              <a:tblGrid>
                <a:gridCol w="2419350">
                  <a:extLst>
                    <a:ext uri="{9D8B030D-6E8A-4147-A177-3AD203B41FA5}">
                      <a16:colId xmlns:a16="http://schemas.microsoft.com/office/drawing/2014/main" val="3512777764"/>
                    </a:ext>
                  </a:extLst>
                </a:gridCol>
                <a:gridCol w="8693150">
                  <a:extLst>
                    <a:ext uri="{9D8B030D-6E8A-4147-A177-3AD203B41FA5}">
                      <a16:colId xmlns:a16="http://schemas.microsoft.com/office/drawing/2014/main" val="2817303729"/>
                    </a:ext>
                  </a:extLst>
                </a:gridCol>
              </a:tblGrid>
              <a:tr h="370840">
                <a:tc>
                  <a:txBody>
                    <a:bodyPr/>
                    <a:lstStyle/>
                    <a:p>
                      <a:r>
                        <a:rPr lang="en-US" sz="1800" dirty="0">
                          <a:latin typeface="Angsana New" panose="02020603050405020304" pitchFamily="18" charset="-34"/>
                          <a:cs typeface="Angsana New" panose="02020603050405020304" pitchFamily="18" charset="-34"/>
                        </a:rPr>
                        <a:t>Classification of teachers</a:t>
                      </a:r>
                    </a:p>
                  </a:txBody>
                  <a:tcPr/>
                </a:tc>
                <a:tc>
                  <a:txBody>
                    <a:bodyPr/>
                    <a:lstStyle/>
                    <a:p>
                      <a:pPr algn="ctr"/>
                      <a:r>
                        <a:rPr lang="en-US" sz="1800" dirty="0">
                          <a:latin typeface="Angsana New" panose="02020603050405020304" pitchFamily="18" charset="-34"/>
                          <a:cs typeface="Angsana New" panose="02020603050405020304" pitchFamily="18" charset="-34"/>
                        </a:rPr>
                        <a:t>Non-theoretical event analysis</a:t>
                      </a:r>
                    </a:p>
                  </a:txBody>
                  <a:tcPr/>
                </a:tc>
                <a:extLst>
                  <a:ext uri="{0D108BD9-81ED-4DB2-BD59-A6C34878D82A}">
                    <a16:rowId xmlns:a16="http://schemas.microsoft.com/office/drawing/2014/main" val="734627390"/>
                  </a:ext>
                </a:extLst>
              </a:tr>
              <a:tr h="370840">
                <a:tc>
                  <a:txBody>
                    <a:bodyPr/>
                    <a:lstStyle/>
                    <a:p>
                      <a:r>
                        <a:rPr lang="en-US" sz="1800" dirty="0">
                          <a:latin typeface="Angsana New" panose="02020603050405020304" pitchFamily="18" charset="-34"/>
                          <a:cs typeface="Angsana New" panose="02020603050405020304" pitchFamily="18" charset="-34"/>
                        </a:rPr>
                        <a:t>1.</a:t>
                      </a:r>
                      <a:r>
                        <a:rPr lang="th-TH" sz="1800" dirty="0">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A group of teachers will live in the village.</a:t>
                      </a:r>
                    </a:p>
                  </a:txBody>
                  <a:tcPr/>
                </a:tc>
                <a:tc>
                  <a:txBody>
                    <a:bodyPr/>
                    <a:lstStyle/>
                    <a:p>
                      <a:r>
                        <a:rPr lang="en-US" sz="1800" dirty="0">
                          <a:latin typeface="Angsana New" panose="02020603050405020304" pitchFamily="18" charset="-34"/>
                          <a:cs typeface="Angsana New" panose="02020603050405020304" pitchFamily="18" charset="-34"/>
                        </a:rPr>
                        <a:t>teachers living in the village build houses here,  because these teachers are married to village villagers' daughters. These teachers don't move schools anywhere. Some people are very close to the villagers. But some teachers don't get along well with the villagers, it's a problem from the teacher's wife who is a villager who quarreled among brothers and sisters So spread to the teacher who is also the husband.</a:t>
                      </a:r>
                    </a:p>
                  </a:txBody>
                  <a:tcPr/>
                </a:tc>
                <a:extLst>
                  <a:ext uri="{0D108BD9-81ED-4DB2-BD59-A6C34878D82A}">
                    <a16:rowId xmlns:a16="http://schemas.microsoft.com/office/drawing/2014/main" val="547390153"/>
                  </a:ext>
                </a:extLst>
              </a:tr>
              <a:tr h="370840">
                <a:tc>
                  <a:txBody>
                    <a:bodyPr/>
                    <a:lstStyle/>
                    <a:p>
                      <a:r>
                        <a:rPr lang="en-US" sz="1800" dirty="0">
                          <a:latin typeface="Angsana New" panose="02020603050405020304" pitchFamily="18" charset="-34"/>
                          <a:cs typeface="Angsana New" panose="02020603050405020304" pitchFamily="18" charset="-34"/>
                        </a:rPr>
                        <a:t>2.</a:t>
                      </a:r>
                      <a:r>
                        <a:rPr lang="th-TH" sz="1800" dirty="0">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Another group of teachers are from the province but do not live in the village.</a:t>
                      </a:r>
                    </a:p>
                  </a:txBody>
                  <a:tcPr/>
                </a:tc>
                <a:tc>
                  <a:txBody>
                    <a:bodyPr/>
                    <a:lstStyle/>
                    <a:p>
                      <a:r>
                        <a:rPr lang="en-US" sz="1800" dirty="0">
                          <a:latin typeface="Angsana New" panose="02020603050405020304" pitchFamily="18" charset="-34"/>
                          <a:cs typeface="Angsana New" panose="02020603050405020304" pitchFamily="18" charset="-34"/>
                        </a:rPr>
                        <a:t>Another group of teachers is from this province. but don't live in this village This group of teachers has a home in the city. In the morning, he would drive a car to teach at school. In the evening when school was over, I drove home. These teachers are not very close to the villagers. and little is known about the village different people When the school has work, it will stay at night. But if there is no work, go home. Saturdays and Sundays come sometimes. There are many teachers in this group.</a:t>
                      </a:r>
                    </a:p>
                  </a:txBody>
                  <a:tcPr/>
                </a:tc>
                <a:extLst>
                  <a:ext uri="{0D108BD9-81ED-4DB2-BD59-A6C34878D82A}">
                    <a16:rowId xmlns:a16="http://schemas.microsoft.com/office/drawing/2014/main" val="1809121073"/>
                  </a:ext>
                </a:extLst>
              </a:tr>
              <a:tr h="370840">
                <a:tc>
                  <a:txBody>
                    <a:bodyPr/>
                    <a:lstStyle/>
                    <a:p>
                      <a:r>
                        <a:rPr lang="en-US" sz="1800" dirty="0">
                          <a:latin typeface="Angsana New" panose="02020603050405020304" pitchFamily="18" charset="-34"/>
                          <a:cs typeface="Angsana New" panose="02020603050405020304" pitchFamily="18" charset="-34"/>
                        </a:rPr>
                        <a:t>3.</a:t>
                      </a:r>
                      <a:r>
                        <a:rPr lang="th-TH" sz="1800" dirty="0">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One of the teachers is from the provinces. Live in the teacher's house at the school</a:t>
                      </a:r>
                    </a:p>
                  </a:txBody>
                  <a:tcPr/>
                </a:tc>
                <a:tc>
                  <a:txBody>
                    <a:bodyPr/>
                    <a:lstStyle/>
                    <a:p>
                      <a:r>
                        <a:rPr lang="en-US" sz="1800" dirty="0">
                          <a:latin typeface="Angsana New" panose="02020603050405020304" pitchFamily="18" charset="-34"/>
                          <a:cs typeface="Angsana New" panose="02020603050405020304" pitchFamily="18" charset="-34"/>
                        </a:rPr>
                        <a:t>being a provincial person Live in the teacher's house at the school marry a teacher together but in different schools It's a school near each other. Some people are not married. These teachers are very friendly with the villagers. In the evenings when school is over, sometimes they play sports with the boys who come to play football in the school yard. Villagers who have jobs are often seen attending the event, whether it's a temple fair or other village events. From the example, it can be seen that teachers are divided into groups. Divided according to the perspective of the school committee which does not refer to any theory at all, but can help better understand the characteristics of teachers.</a:t>
                      </a:r>
                    </a:p>
                  </a:txBody>
                  <a:tcPr/>
                </a:tc>
                <a:extLst>
                  <a:ext uri="{0D108BD9-81ED-4DB2-BD59-A6C34878D82A}">
                    <a16:rowId xmlns:a16="http://schemas.microsoft.com/office/drawing/2014/main" val="915042214"/>
                  </a:ext>
                </a:extLst>
              </a:tr>
            </a:tbl>
          </a:graphicData>
        </a:graphic>
      </p:graphicFrame>
      <p:sp>
        <p:nvSpPr>
          <p:cNvPr id="2" name="ตัวแทนหมายเลขสไลด์ 1">
            <a:extLst>
              <a:ext uri="{FF2B5EF4-FFF2-40B4-BE49-F238E27FC236}">
                <a16:creationId xmlns:a16="http://schemas.microsoft.com/office/drawing/2014/main" id="{4744D77B-F4FE-4000-9386-741A04B6662A}"/>
              </a:ext>
            </a:extLst>
          </p:cNvPr>
          <p:cNvSpPr>
            <a:spLocks noGrp="1"/>
          </p:cNvSpPr>
          <p:nvPr>
            <p:ph type="sldNum" sz="quarter" idx="12"/>
          </p:nvPr>
        </p:nvSpPr>
        <p:spPr/>
        <p:txBody>
          <a:bodyPr/>
          <a:lstStyle/>
          <a:p>
            <a:fld id="{0C138CA7-F28F-4E14-B8CE-E0A9C4DDBB4C}" type="slidenum">
              <a:rPr lang="en-US" smtClean="0"/>
              <a:t>133</a:t>
            </a:fld>
            <a:endParaRPr lang="en-US"/>
          </a:p>
        </p:txBody>
      </p:sp>
    </p:spTree>
    <p:extLst>
      <p:ext uri="{BB962C8B-B14F-4D97-AF65-F5344CB8AC3E}">
        <p14:creationId xmlns:p14="http://schemas.microsoft.com/office/powerpoint/2010/main" val="322776783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5B01264A-F856-4C4D-AD10-C79AC8027D84}"/>
              </a:ext>
            </a:extLst>
          </p:cNvPr>
          <p:cNvSpPr>
            <a:spLocks noGrp="1"/>
          </p:cNvSpPr>
          <p:nvPr>
            <p:ph idx="1"/>
          </p:nvPr>
        </p:nvSpPr>
        <p:spPr>
          <a:xfrm>
            <a:off x="838200" y="1035050"/>
            <a:ext cx="10515600" cy="4351338"/>
          </a:xfrm>
        </p:spPr>
        <p:txBody>
          <a:bodyPr>
            <a:normAutofit/>
          </a:bodyPr>
          <a:lstStyle/>
          <a:p>
            <a:pPr marL="0" indent="400050">
              <a:buNone/>
            </a:pPr>
            <a:r>
              <a:rPr lang="en-US" sz="2400" dirty="0">
                <a:latin typeface="Angsana New" panose="02020603050405020304" pitchFamily="18" charset="-34"/>
                <a:cs typeface="Angsana New" panose="02020603050405020304" pitchFamily="18" charset="-34"/>
              </a:rPr>
              <a:t>from the research results of Ratana </a:t>
            </a:r>
            <a:r>
              <a:rPr lang="en-US" sz="2400" dirty="0" err="1">
                <a:latin typeface="Angsana New" panose="02020603050405020304" pitchFamily="18" charset="-34"/>
                <a:cs typeface="Angsana New" panose="02020603050405020304" pitchFamily="18" charset="-34"/>
              </a:rPr>
              <a:t>Buason</a:t>
            </a:r>
            <a:r>
              <a:rPr lang="en-US" sz="2400" dirty="0">
                <a:latin typeface="Angsana New" panose="02020603050405020304" pitchFamily="18" charset="-34"/>
                <a:cs typeface="Angsana New" panose="02020603050405020304" pitchFamily="18" charset="-34"/>
              </a:rPr>
              <a:t> (1992), who is a person in the research field Classified teachers into 3 categories without using any reference theory, but the information presented and categorized as table 11 was derived from experience. and observing what has been perceived by oneself This type of qualitative data analysis is called “Non-theoretical event analysis”</a:t>
            </a:r>
            <a:r>
              <a:rPr lang="th-TH" sz="2400" dirty="0">
                <a:latin typeface="Angsana New" panose="02020603050405020304" pitchFamily="18" charset="-34"/>
                <a:cs typeface="Angsana New" panose="02020603050405020304" pitchFamily="18" charset="-34"/>
              </a:rPr>
              <a:t> </a:t>
            </a:r>
          </a:p>
          <a:p>
            <a:pPr marL="0" indent="400050">
              <a:buNone/>
            </a:pPr>
            <a:r>
              <a:rPr lang="en-US" sz="2400" b="1" dirty="0">
                <a:latin typeface="Angsana New" panose="02020603050405020304" pitchFamily="18" charset="-34"/>
                <a:cs typeface="Angsana New" panose="02020603050405020304" pitchFamily="18" charset="-34"/>
              </a:rPr>
              <a:t>2)</a:t>
            </a:r>
            <a:r>
              <a:rPr lang="th-TH" sz="2400" b="1"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Analysis by comparing events (Constant Comparison) is the use of data from various phenomena that occur to compare and find relationships. or different characteristics of the data before coming to an abstract conclusion By comparing the events as an example.</a:t>
            </a:r>
            <a:endParaRPr lang="th-TH" sz="2400" dirty="0">
              <a:latin typeface="Angsana New" panose="02020603050405020304" pitchFamily="18" charset="-34"/>
              <a:cs typeface="Angsana New" panose="02020603050405020304" pitchFamily="18" charset="-34"/>
            </a:endParaRPr>
          </a:p>
          <a:p>
            <a:pPr marL="0" indent="0">
              <a:buNone/>
            </a:pPr>
            <a:r>
              <a:rPr lang="en-US" sz="2400" b="1" dirty="0">
                <a:latin typeface="Angsana New" panose="02020603050405020304" pitchFamily="18" charset="-34"/>
                <a:cs typeface="Angsana New" panose="02020603050405020304" pitchFamily="18" charset="-34"/>
              </a:rPr>
              <a:t>Example:</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study of learning behavior and learning achievements of part-time students Human Resource Management The researcher tested the learning behavior of the students in 4 methods: teaching by lecture method; How to present your work in front of the class field trip study and organizing seminars to exchange knowledge by comparison. What methods can best give students a better understanding of the subject? achieve the highest academic achievement and can be applied to work best which can show the principles of analysis as shown in Table 13.</a:t>
            </a:r>
            <a:r>
              <a:rPr lang="th-TH" sz="2400" dirty="0">
                <a:latin typeface="Angsana New" panose="02020603050405020304" pitchFamily="18" charset="-34"/>
                <a:cs typeface="Angsana New" panose="02020603050405020304" pitchFamily="18" charset="-34"/>
              </a:rPr>
              <a:t> </a:t>
            </a:r>
          </a:p>
        </p:txBody>
      </p:sp>
      <p:sp>
        <p:nvSpPr>
          <p:cNvPr id="2" name="ตัวแทนหมายเลขสไลด์ 1">
            <a:extLst>
              <a:ext uri="{FF2B5EF4-FFF2-40B4-BE49-F238E27FC236}">
                <a16:creationId xmlns:a16="http://schemas.microsoft.com/office/drawing/2014/main" id="{1F510827-C20F-455A-8231-9976202A5CC8}"/>
              </a:ext>
            </a:extLst>
          </p:cNvPr>
          <p:cNvSpPr>
            <a:spLocks noGrp="1"/>
          </p:cNvSpPr>
          <p:nvPr>
            <p:ph type="sldNum" sz="quarter" idx="12"/>
          </p:nvPr>
        </p:nvSpPr>
        <p:spPr/>
        <p:txBody>
          <a:bodyPr/>
          <a:lstStyle/>
          <a:p>
            <a:fld id="{0C138CA7-F28F-4E14-B8CE-E0A9C4DDBB4C}" type="slidenum">
              <a:rPr lang="en-US" smtClean="0"/>
              <a:t>134</a:t>
            </a:fld>
            <a:endParaRPr lang="en-US"/>
          </a:p>
        </p:txBody>
      </p:sp>
    </p:spTree>
    <p:extLst>
      <p:ext uri="{BB962C8B-B14F-4D97-AF65-F5344CB8AC3E}">
        <p14:creationId xmlns:p14="http://schemas.microsoft.com/office/powerpoint/2010/main" val="417856857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D3F36BE-336A-4A73-BF49-3284DAF9A462}"/>
              </a:ext>
            </a:extLst>
          </p:cNvPr>
          <p:cNvSpPr>
            <a:spLocks noGrp="1"/>
          </p:cNvSpPr>
          <p:nvPr>
            <p:ph type="title"/>
          </p:nvPr>
        </p:nvSpPr>
        <p:spPr>
          <a:xfrm>
            <a:off x="866780" y="859164"/>
            <a:ext cx="10515600" cy="692150"/>
          </a:xfrm>
        </p:spPr>
        <p:txBody>
          <a:bodyPr>
            <a:normAutofit/>
          </a:bodyPr>
          <a:lstStyle/>
          <a:p>
            <a:r>
              <a:rPr lang="th-TH" sz="2400" b="1" dirty="0">
                <a:latin typeface="Angsana New" panose="02020603050405020304" pitchFamily="18" charset="-34"/>
                <a:cs typeface="Angsana New" panose="02020603050405020304" pitchFamily="18" charset="-34"/>
              </a:rPr>
              <a:t>ตารางที่ </a:t>
            </a:r>
            <a:r>
              <a:rPr lang="en-US" sz="2400" b="1" dirty="0">
                <a:latin typeface="Angsana New" panose="02020603050405020304" pitchFamily="18" charset="-34"/>
                <a:cs typeface="Angsana New" panose="02020603050405020304" pitchFamily="18" charset="-34"/>
              </a:rPr>
              <a:t>13</a:t>
            </a:r>
            <a:r>
              <a:rPr lang="th-TH" sz="2400" b="1"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การวิเคราะห์โดยการเปรียบเทียบเหตุการณ์/พฤติกรรมของนักศึกษา</a:t>
            </a:r>
            <a:endParaRPr lang="en-US" sz="24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333C06AE-763B-4565-A7FE-9A163BF14E75}"/>
              </a:ext>
            </a:extLst>
          </p:cNvPr>
          <p:cNvGraphicFramePr>
            <a:graphicFrameLocks noGrp="1"/>
          </p:cNvGraphicFramePr>
          <p:nvPr>
            <p:ph idx="1"/>
          </p:nvPr>
        </p:nvGraphicFramePr>
        <p:xfrm>
          <a:off x="866778" y="1620736"/>
          <a:ext cx="10487022" cy="3377431"/>
        </p:xfrm>
        <a:graphic>
          <a:graphicData uri="http://schemas.openxmlformats.org/drawingml/2006/table">
            <a:tbl>
              <a:tblPr firstRow="1" bandRow="1">
                <a:tableStyleId>{5C22544A-7EE6-4342-B048-85BDC9FD1C3A}</a:tableStyleId>
              </a:tblPr>
              <a:tblGrid>
                <a:gridCol w="3762372">
                  <a:extLst>
                    <a:ext uri="{9D8B030D-6E8A-4147-A177-3AD203B41FA5}">
                      <a16:colId xmlns:a16="http://schemas.microsoft.com/office/drawing/2014/main" val="3189077136"/>
                    </a:ext>
                  </a:extLst>
                </a:gridCol>
                <a:gridCol w="942975">
                  <a:extLst>
                    <a:ext uri="{9D8B030D-6E8A-4147-A177-3AD203B41FA5}">
                      <a16:colId xmlns:a16="http://schemas.microsoft.com/office/drawing/2014/main" val="1003406859"/>
                    </a:ext>
                  </a:extLst>
                </a:gridCol>
                <a:gridCol w="1162050">
                  <a:extLst>
                    <a:ext uri="{9D8B030D-6E8A-4147-A177-3AD203B41FA5}">
                      <a16:colId xmlns:a16="http://schemas.microsoft.com/office/drawing/2014/main" val="576416450"/>
                    </a:ext>
                  </a:extLst>
                </a:gridCol>
                <a:gridCol w="1057275">
                  <a:extLst>
                    <a:ext uri="{9D8B030D-6E8A-4147-A177-3AD203B41FA5}">
                      <a16:colId xmlns:a16="http://schemas.microsoft.com/office/drawing/2014/main" val="208636068"/>
                    </a:ext>
                  </a:extLst>
                </a:gridCol>
                <a:gridCol w="1114425">
                  <a:extLst>
                    <a:ext uri="{9D8B030D-6E8A-4147-A177-3AD203B41FA5}">
                      <a16:colId xmlns:a16="http://schemas.microsoft.com/office/drawing/2014/main" val="4245089113"/>
                    </a:ext>
                  </a:extLst>
                </a:gridCol>
                <a:gridCol w="1333504">
                  <a:extLst>
                    <a:ext uri="{9D8B030D-6E8A-4147-A177-3AD203B41FA5}">
                      <a16:colId xmlns:a16="http://schemas.microsoft.com/office/drawing/2014/main" val="4221488356"/>
                    </a:ext>
                  </a:extLst>
                </a:gridCol>
                <a:gridCol w="1114421">
                  <a:extLst>
                    <a:ext uri="{9D8B030D-6E8A-4147-A177-3AD203B41FA5}">
                      <a16:colId xmlns:a16="http://schemas.microsoft.com/office/drawing/2014/main" val="1023235160"/>
                    </a:ext>
                  </a:extLst>
                </a:gridCol>
              </a:tblGrid>
              <a:tr h="747728">
                <a:tc>
                  <a:txBody>
                    <a:bodyPr/>
                    <a:lstStyle/>
                    <a:p>
                      <a:pPr algn="r"/>
                      <a:r>
                        <a:rPr lang="en-US" sz="2000" dirty="0">
                          <a:latin typeface="Angsana New" panose="02020603050405020304" pitchFamily="18" charset="-34"/>
                          <a:cs typeface="Angsana New" panose="02020603050405020304" pitchFamily="18" charset="-34"/>
                        </a:rPr>
                        <a:t>Type of Data</a:t>
                      </a:r>
                      <a:endParaRPr lang="th-TH" sz="2000" dirty="0">
                        <a:latin typeface="Angsana New" panose="02020603050405020304" pitchFamily="18" charset="-34"/>
                        <a:cs typeface="Angsana New" panose="02020603050405020304" pitchFamily="18" charset="-34"/>
                      </a:endParaRPr>
                    </a:p>
                    <a:p>
                      <a:pPr algn="l"/>
                      <a:r>
                        <a:rPr lang="en-US" sz="2000" dirty="0">
                          <a:latin typeface="Angsana New" panose="02020603050405020304" pitchFamily="18" charset="-34"/>
                          <a:cs typeface="Angsana New" panose="02020603050405020304" pitchFamily="18" charset="-34"/>
                        </a:rPr>
                        <a:t>Type</a:t>
                      </a:r>
                    </a:p>
                  </a:txBody>
                  <a:tcPr/>
                </a:tc>
                <a:tc>
                  <a:txBody>
                    <a:bodyPr/>
                    <a:lstStyle/>
                    <a:p>
                      <a:pPr algn="ct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What</a:t>
                      </a:r>
                      <a:r>
                        <a:rPr lang="th-TH" sz="2000" dirty="0">
                          <a:latin typeface="Angsana New" panose="02020603050405020304" pitchFamily="18" charset="-34"/>
                          <a:cs typeface="Angsana New" panose="02020603050405020304" pitchFamily="18" charset="-34"/>
                        </a:rPr>
                        <a:t>)</a:t>
                      </a:r>
                    </a:p>
                    <a:p>
                      <a:pPr algn="ctr"/>
                      <a:r>
                        <a:rPr lang="en-US" sz="2000" dirty="0">
                          <a:latin typeface="Angsana New" panose="02020603050405020304" pitchFamily="18" charset="-34"/>
                          <a:cs typeface="Angsana New" panose="02020603050405020304" pitchFamily="18" charset="-34"/>
                        </a:rPr>
                        <a:t>Behavior</a:t>
                      </a:r>
                    </a:p>
                  </a:txBody>
                  <a:tcPr/>
                </a:tc>
                <a:tc>
                  <a:txBody>
                    <a:bodyPr/>
                    <a:lstStyle/>
                    <a:p>
                      <a:pPr algn="ct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What</a:t>
                      </a: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How</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Activity</a:t>
                      </a:r>
                    </a:p>
                  </a:txBody>
                  <a:tcPr/>
                </a:tc>
                <a:tc>
                  <a:txBody>
                    <a:bodyPr/>
                    <a:lstStyle/>
                    <a:p>
                      <a:pPr algn="ct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Why</a:t>
                      </a:r>
                      <a:r>
                        <a:rPr lang="th-TH" sz="2000" dirty="0">
                          <a:latin typeface="Angsana New" panose="02020603050405020304" pitchFamily="18" charset="-34"/>
                          <a:cs typeface="Angsana New" panose="02020603050405020304" pitchFamily="18" charset="-34"/>
                        </a:rPr>
                        <a:t>)</a:t>
                      </a:r>
                    </a:p>
                    <a:p>
                      <a:pPr algn="ctr"/>
                      <a:r>
                        <a:rPr lang="en-US" sz="2000" dirty="0">
                          <a:latin typeface="Angsana New" panose="02020603050405020304" pitchFamily="18" charset="-34"/>
                          <a:cs typeface="Angsana New" panose="02020603050405020304" pitchFamily="18" charset="-34"/>
                        </a:rPr>
                        <a:t>Meaning</a:t>
                      </a:r>
                    </a:p>
                  </a:txBody>
                  <a:tcPr/>
                </a:tc>
                <a:tc>
                  <a:txBody>
                    <a:bodyPr/>
                    <a:lstStyle/>
                    <a:p>
                      <a:pPr algn="ct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Who</a:t>
                      </a:r>
                      <a:r>
                        <a:rPr lang="th-TH" sz="2000" dirty="0">
                          <a:latin typeface="Angsana New" panose="02020603050405020304" pitchFamily="18" charset="-34"/>
                          <a:cs typeface="Angsana New" panose="02020603050405020304" pitchFamily="18" charset="-34"/>
                        </a:rPr>
                        <a:t>) </a:t>
                      </a:r>
                    </a:p>
                    <a:p>
                      <a:pPr algn="ctr"/>
                      <a:r>
                        <a:rPr lang="en-US" sz="2000" dirty="0">
                          <a:latin typeface="Angsana New" panose="02020603050405020304" pitchFamily="18" charset="-34"/>
                          <a:cs typeface="Angsana New" panose="02020603050405020304" pitchFamily="18" charset="-34"/>
                        </a:rPr>
                        <a:t>Participate</a:t>
                      </a:r>
                    </a:p>
                  </a:txBody>
                  <a:tcPr/>
                </a:tc>
                <a:tc>
                  <a:txBody>
                    <a:bodyPr/>
                    <a:lstStyle/>
                    <a:p>
                      <a:pPr algn="ct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How</a:t>
                      </a:r>
                      <a:r>
                        <a:rPr lang="th-TH" sz="2000" dirty="0">
                          <a:latin typeface="Angsana New" panose="02020603050405020304" pitchFamily="18" charset="-34"/>
                          <a:cs typeface="Angsana New" panose="02020603050405020304" pitchFamily="18" charset="-34"/>
                        </a:rPr>
                        <a:t>)</a:t>
                      </a:r>
                    </a:p>
                    <a:p>
                      <a:pPr algn="ctr"/>
                      <a:r>
                        <a:rPr lang="en-US" sz="2000" dirty="0">
                          <a:latin typeface="Angsana New" panose="02020603050405020304" pitchFamily="18" charset="-34"/>
                          <a:cs typeface="Angsana New" panose="02020603050405020304" pitchFamily="18" charset="-34"/>
                        </a:rPr>
                        <a:t>Relationship</a:t>
                      </a:r>
                    </a:p>
                  </a:txBody>
                  <a:tcPr/>
                </a:tc>
                <a:tc>
                  <a:txBody>
                    <a:bodyPr/>
                    <a:lstStyle/>
                    <a:p>
                      <a:pPr algn="ct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Where</a:t>
                      </a:r>
                      <a:r>
                        <a:rPr lang="th-TH" sz="2000" dirty="0">
                          <a:latin typeface="Angsana New" panose="02020603050405020304" pitchFamily="18" charset="-34"/>
                          <a:cs typeface="Angsana New" panose="02020603050405020304" pitchFamily="18" charset="-34"/>
                        </a:rPr>
                        <a:t>)</a:t>
                      </a:r>
                    </a:p>
                    <a:p>
                      <a:pPr algn="ctr"/>
                      <a:r>
                        <a:rPr lang="en-US" sz="2000" dirty="0">
                          <a:latin typeface="Angsana New" panose="02020603050405020304" pitchFamily="18" charset="-34"/>
                          <a:cs typeface="Angsana New" panose="02020603050405020304" pitchFamily="18" charset="-34"/>
                        </a:rPr>
                        <a:t>environment</a:t>
                      </a:r>
                    </a:p>
                  </a:txBody>
                  <a:tcPr/>
                </a:tc>
                <a:extLst>
                  <a:ext uri="{0D108BD9-81ED-4DB2-BD59-A6C34878D82A}">
                    <a16:rowId xmlns:a16="http://schemas.microsoft.com/office/drawing/2014/main" val="2203946643"/>
                  </a:ext>
                </a:extLst>
              </a:tr>
              <a:tr h="427273">
                <a:tc>
                  <a:txBody>
                    <a:bodyPr/>
                    <a:lstStyle/>
                    <a:p>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Student behavior during teaching by descriptive method.</a:t>
                      </a: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618865075"/>
                  </a:ext>
                </a:extLst>
              </a:tr>
              <a:tr h="433207">
                <a:tc>
                  <a:txBody>
                    <a:bodyPr/>
                    <a:lstStyle/>
                    <a:p>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Student behavior during class presentation</a:t>
                      </a: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0035749"/>
                  </a:ext>
                </a:extLst>
              </a:tr>
              <a:tr h="747728">
                <a:tc>
                  <a:txBody>
                    <a:bodyPr/>
                    <a:lstStyle/>
                    <a:p>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Student behaviors during field trips</a:t>
                      </a: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664977686"/>
                  </a:ext>
                </a:extLst>
              </a:tr>
              <a:tr h="747728">
                <a:tc>
                  <a:txBody>
                    <a:bodyPr/>
                    <a:lstStyle/>
                    <a:p>
                      <a:r>
                        <a:rPr lang="en-US" sz="2000" dirty="0">
                          <a:latin typeface="Angsana New" panose="02020603050405020304" pitchFamily="18" charset="-34"/>
                          <a:cs typeface="Angsana New" panose="02020603050405020304" pitchFamily="18" charset="-34"/>
                        </a:rPr>
                        <a:t>4.</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Student behaviors during knowledge sharing seminars with the institute's administrators.</a:t>
                      </a: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51115715"/>
                  </a:ext>
                </a:extLst>
              </a:tr>
            </a:tbl>
          </a:graphicData>
        </a:graphic>
      </p:graphicFrame>
      <p:sp>
        <p:nvSpPr>
          <p:cNvPr id="3" name="ตัวแทนหมายเลขสไลด์ 2">
            <a:extLst>
              <a:ext uri="{FF2B5EF4-FFF2-40B4-BE49-F238E27FC236}">
                <a16:creationId xmlns:a16="http://schemas.microsoft.com/office/drawing/2014/main" id="{242B871E-BADE-469E-9AB1-41AA022254A8}"/>
              </a:ext>
            </a:extLst>
          </p:cNvPr>
          <p:cNvSpPr>
            <a:spLocks noGrp="1"/>
          </p:cNvSpPr>
          <p:nvPr>
            <p:ph type="sldNum" sz="quarter" idx="12"/>
          </p:nvPr>
        </p:nvSpPr>
        <p:spPr/>
        <p:txBody>
          <a:bodyPr/>
          <a:lstStyle/>
          <a:p>
            <a:fld id="{0C138CA7-F28F-4E14-B8CE-E0A9C4DDBB4C}" type="slidenum">
              <a:rPr lang="en-US" smtClean="0"/>
              <a:t>135</a:t>
            </a:fld>
            <a:endParaRPr lang="en-US"/>
          </a:p>
        </p:txBody>
      </p:sp>
    </p:spTree>
    <p:extLst>
      <p:ext uri="{BB962C8B-B14F-4D97-AF65-F5344CB8AC3E}">
        <p14:creationId xmlns:p14="http://schemas.microsoft.com/office/powerpoint/2010/main" val="288210584"/>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E31F5BAE-29AF-48B9-BA69-209D6CF4CD00}"/>
              </a:ext>
            </a:extLst>
          </p:cNvPr>
          <p:cNvSpPr>
            <a:spLocks noGrp="1"/>
          </p:cNvSpPr>
          <p:nvPr>
            <p:ph idx="1"/>
          </p:nvPr>
        </p:nvSpPr>
        <p:spPr>
          <a:xfrm>
            <a:off x="258761" y="136525"/>
            <a:ext cx="11674475" cy="2527300"/>
          </a:xfrm>
        </p:spPr>
        <p:txBody>
          <a:bodyPr>
            <a:normAutofit/>
          </a:bodyPr>
          <a:lstStyle/>
          <a:p>
            <a:pPr marL="0" indent="457200">
              <a:buNone/>
            </a:pPr>
            <a:r>
              <a:rPr lang="en-US" sz="2000" b="1" dirty="0">
                <a:latin typeface="Angsana New" panose="02020603050405020304" pitchFamily="18" charset="-34"/>
                <a:cs typeface="Angsana New" panose="02020603050405020304" pitchFamily="18" charset="-34"/>
              </a:rPr>
              <a:t>3)</a:t>
            </a:r>
            <a:r>
              <a:rPr lang="th-TH" sz="2000" b="1"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Component Analysis</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is a feature analysis or elements in what the researcher wants to study by comparing each set of data to find properties or desirable elements Component analysis can be done only when there are 2 or more sets of data, but should not exceed 10 sets (</a:t>
            </a:r>
            <a:r>
              <a:rPr lang="en-US" sz="2000" dirty="0" err="1">
                <a:latin typeface="Angsana New" panose="02020603050405020304" pitchFamily="18" charset="-34"/>
                <a:cs typeface="Angsana New" panose="02020603050405020304" pitchFamily="18" charset="-34"/>
              </a:rPr>
              <a:t>Suphan</a:t>
            </a:r>
            <a:r>
              <a:rPr lang="en-US" sz="2000" dirty="0">
                <a:latin typeface="Angsana New" panose="02020603050405020304" pitchFamily="18" charset="-34"/>
                <a:cs typeface="Angsana New" panose="02020603050405020304" pitchFamily="18" charset="-34"/>
              </a:rPr>
              <a:t> </a:t>
            </a:r>
            <a:r>
              <a:rPr lang="en-US" sz="2000" dirty="0" err="1">
                <a:latin typeface="Angsana New" panose="02020603050405020304" pitchFamily="18" charset="-34"/>
                <a:cs typeface="Angsana New" panose="02020603050405020304" pitchFamily="18" charset="-34"/>
              </a:rPr>
              <a:t>Chantawanich</a:t>
            </a:r>
            <a:r>
              <a:rPr lang="en-US" sz="2000" dirty="0">
                <a:latin typeface="Angsana New" panose="02020603050405020304" pitchFamily="18" charset="-34"/>
                <a:cs typeface="Angsana New" panose="02020603050405020304" pitchFamily="18" charset="-34"/>
              </a:rPr>
              <a:t>, 2011) because if there is too much information, it will be difficult to draw conclusions about the properties of components. as shown in Example in Table 14</a:t>
            </a:r>
          </a:p>
          <a:p>
            <a:pPr marL="0" indent="0">
              <a:buNone/>
            </a:pPr>
            <a:r>
              <a:rPr lang="en-US" sz="2000" b="1" dirty="0">
                <a:latin typeface="Angsana New" panose="02020603050405020304" pitchFamily="18" charset="-34"/>
                <a:cs typeface="Angsana New" panose="02020603050405020304" pitchFamily="18" charset="-34"/>
              </a:rPr>
              <a:t>Example: </a:t>
            </a:r>
            <a:r>
              <a:rPr lang="en-US" sz="2000" dirty="0">
                <a:latin typeface="Angsana New" panose="02020603050405020304" pitchFamily="18" charset="-34"/>
                <a:cs typeface="Angsana New" panose="02020603050405020304" pitchFamily="18" charset="-34"/>
              </a:rPr>
              <a:t>A study of leadership of executives at an educational institution. There were 3 samples in the analysis as follows:</a:t>
            </a:r>
            <a:endParaRPr lang="th-TH" sz="2000" dirty="0">
              <a:latin typeface="Angsana New" panose="02020603050405020304" pitchFamily="18" charset="-34"/>
              <a:cs typeface="Angsana New" panose="02020603050405020304" pitchFamily="18" charset="-34"/>
            </a:endParaRPr>
          </a:p>
          <a:p>
            <a:pPr marL="0" indent="0">
              <a:buNone/>
            </a:pPr>
            <a:r>
              <a:rPr lang="en-US" sz="2000" b="1" dirty="0">
                <a:latin typeface="Angsana New" panose="02020603050405020304" pitchFamily="18" charset="-34"/>
                <a:cs typeface="Angsana New" panose="02020603050405020304" pitchFamily="18" charset="-34"/>
              </a:rPr>
              <a:t>Table 14</a:t>
            </a:r>
            <a:r>
              <a:rPr lang="th-TH" sz="2000" b="1"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An analysis of components of leadership of an educational institution administrator.</a:t>
            </a:r>
          </a:p>
        </p:txBody>
      </p:sp>
      <p:graphicFrame>
        <p:nvGraphicFramePr>
          <p:cNvPr id="4" name="ตาราง 4">
            <a:extLst>
              <a:ext uri="{FF2B5EF4-FFF2-40B4-BE49-F238E27FC236}">
                <a16:creationId xmlns:a16="http://schemas.microsoft.com/office/drawing/2014/main" id="{29C2599F-AEAA-4D50-90DF-7CB408BEBBE3}"/>
              </a:ext>
            </a:extLst>
          </p:cNvPr>
          <p:cNvGraphicFramePr>
            <a:graphicFrameLocks noGrp="1"/>
          </p:cNvGraphicFramePr>
          <p:nvPr/>
        </p:nvGraphicFramePr>
        <p:xfrm>
          <a:off x="325437" y="1953896"/>
          <a:ext cx="11674475" cy="4206240"/>
        </p:xfrm>
        <a:graphic>
          <a:graphicData uri="http://schemas.openxmlformats.org/drawingml/2006/table">
            <a:tbl>
              <a:tblPr firstRow="1" bandRow="1">
                <a:tableStyleId>{5C22544A-7EE6-4342-B048-85BDC9FD1C3A}</a:tableStyleId>
              </a:tblPr>
              <a:tblGrid>
                <a:gridCol w="1745101">
                  <a:extLst>
                    <a:ext uri="{9D8B030D-6E8A-4147-A177-3AD203B41FA5}">
                      <a16:colId xmlns:a16="http://schemas.microsoft.com/office/drawing/2014/main" val="101422125"/>
                    </a:ext>
                  </a:extLst>
                </a:gridCol>
                <a:gridCol w="777424">
                  <a:extLst>
                    <a:ext uri="{9D8B030D-6E8A-4147-A177-3AD203B41FA5}">
                      <a16:colId xmlns:a16="http://schemas.microsoft.com/office/drawing/2014/main" val="180723316"/>
                    </a:ext>
                  </a:extLst>
                </a:gridCol>
                <a:gridCol w="1733563">
                  <a:extLst>
                    <a:ext uri="{9D8B030D-6E8A-4147-A177-3AD203B41FA5}">
                      <a16:colId xmlns:a16="http://schemas.microsoft.com/office/drawing/2014/main" val="173879194"/>
                    </a:ext>
                  </a:extLst>
                </a:gridCol>
                <a:gridCol w="1868172">
                  <a:extLst>
                    <a:ext uri="{9D8B030D-6E8A-4147-A177-3AD203B41FA5}">
                      <a16:colId xmlns:a16="http://schemas.microsoft.com/office/drawing/2014/main" val="4051448319"/>
                    </a:ext>
                  </a:extLst>
                </a:gridCol>
                <a:gridCol w="2627628">
                  <a:extLst>
                    <a:ext uri="{9D8B030D-6E8A-4147-A177-3AD203B41FA5}">
                      <a16:colId xmlns:a16="http://schemas.microsoft.com/office/drawing/2014/main" val="4022590865"/>
                    </a:ext>
                  </a:extLst>
                </a:gridCol>
                <a:gridCol w="2922587">
                  <a:extLst>
                    <a:ext uri="{9D8B030D-6E8A-4147-A177-3AD203B41FA5}">
                      <a16:colId xmlns:a16="http://schemas.microsoft.com/office/drawing/2014/main" val="2950802838"/>
                    </a:ext>
                  </a:extLst>
                </a:gridCol>
              </a:tblGrid>
              <a:tr h="370840">
                <a:tc>
                  <a:txBody>
                    <a:bodyPr/>
                    <a:lstStyle/>
                    <a:p>
                      <a:pPr algn="ctr"/>
                      <a:r>
                        <a:rPr lang="en-US" sz="1800" dirty="0">
                          <a:solidFill>
                            <a:schemeClr val="tx1"/>
                          </a:solidFill>
                          <a:latin typeface="Angsana New" panose="02020603050405020304" pitchFamily="18" charset="-34"/>
                          <a:cs typeface="Angsana New" panose="02020603050405020304" pitchFamily="18" charset="-34"/>
                        </a:rPr>
                        <a:t>name</a:t>
                      </a:r>
                    </a:p>
                  </a:txBody>
                  <a:tcPr/>
                </a:tc>
                <a:tc>
                  <a:txBody>
                    <a:bodyPr/>
                    <a:lstStyle/>
                    <a:p>
                      <a:pPr algn="ctr"/>
                      <a:r>
                        <a:rPr lang="en-US" sz="1800" dirty="0">
                          <a:solidFill>
                            <a:schemeClr val="tx1"/>
                          </a:solidFill>
                          <a:latin typeface="Angsana New" panose="02020603050405020304" pitchFamily="18" charset="-34"/>
                          <a:cs typeface="Angsana New" panose="02020603050405020304" pitchFamily="18" charset="-34"/>
                        </a:rPr>
                        <a:t>age</a:t>
                      </a:r>
                      <a:r>
                        <a:rPr lang="th-TH" sz="1800" dirty="0">
                          <a:solidFill>
                            <a:schemeClr val="tx1"/>
                          </a:solidFill>
                          <a:latin typeface="Angsana New" panose="02020603050405020304" pitchFamily="18" charset="-34"/>
                          <a:cs typeface="Angsana New" panose="02020603050405020304" pitchFamily="18" charset="-34"/>
                        </a:rPr>
                        <a:t> (</a:t>
                      </a:r>
                      <a:r>
                        <a:rPr lang="en-US" sz="1800" dirty="0">
                          <a:solidFill>
                            <a:schemeClr val="tx1"/>
                          </a:solidFill>
                          <a:latin typeface="Angsana New" panose="02020603050405020304" pitchFamily="18" charset="-34"/>
                          <a:cs typeface="Angsana New" panose="02020603050405020304" pitchFamily="18" charset="-34"/>
                        </a:rPr>
                        <a:t>years old</a:t>
                      </a:r>
                      <a:r>
                        <a:rPr lang="th-TH" sz="1800" dirty="0">
                          <a:solidFill>
                            <a:schemeClr val="tx1"/>
                          </a:solidFill>
                          <a:latin typeface="Angsana New" panose="02020603050405020304" pitchFamily="18" charset="-34"/>
                          <a:cs typeface="Angsana New" panose="02020603050405020304" pitchFamily="18" charset="-34"/>
                        </a:rPr>
                        <a:t>)</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chemeClr val="tx1"/>
                          </a:solidFill>
                          <a:latin typeface="Angsana New" panose="02020603050405020304" pitchFamily="18" charset="-34"/>
                          <a:cs typeface="Angsana New" panose="02020603050405020304" pitchFamily="18" charset="-34"/>
                        </a:rPr>
                        <a:t>Experience in educational institutions (years)</a:t>
                      </a:r>
                    </a:p>
                  </a:txBody>
                  <a:tcPr/>
                </a:tc>
                <a:tc>
                  <a:txBody>
                    <a:bodyPr/>
                    <a:lstStyle/>
                    <a:p>
                      <a:pPr algn="ctr"/>
                      <a:r>
                        <a:rPr lang="en-US" sz="1800" dirty="0">
                          <a:solidFill>
                            <a:schemeClr val="tx1"/>
                          </a:solidFill>
                          <a:latin typeface="Angsana New" panose="02020603050405020304" pitchFamily="18" charset="-34"/>
                          <a:cs typeface="Angsana New" panose="02020603050405020304" pitchFamily="18" charset="-34"/>
                        </a:rPr>
                        <a:t>Education/Academic Position</a:t>
                      </a:r>
                    </a:p>
                  </a:txBody>
                  <a:tcPr/>
                </a:tc>
                <a:tc>
                  <a:txBody>
                    <a:bodyPr/>
                    <a:lstStyle/>
                    <a:p>
                      <a:pPr algn="ctr"/>
                      <a:r>
                        <a:rPr lang="en-US" sz="1800" dirty="0">
                          <a:solidFill>
                            <a:schemeClr val="tx1"/>
                          </a:solidFill>
                          <a:latin typeface="Angsana New" panose="02020603050405020304" pitchFamily="18" charset="-34"/>
                          <a:cs typeface="Angsana New" panose="02020603050405020304" pitchFamily="18" charset="-34"/>
                        </a:rPr>
                        <a:t>leadership style</a:t>
                      </a:r>
                    </a:p>
                  </a:txBody>
                  <a:tcPr/>
                </a:tc>
                <a:tc>
                  <a:txBody>
                    <a:bodyPr/>
                    <a:lstStyle/>
                    <a:p>
                      <a:pPr algn="ctr"/>
                      <a:r>
                        <a:rPr lang="en-US" sz="1800" dirty="0">
                          <a:solidFill>
                            <a:schemeClr val="tx1"/>
                          </a:solidFill>
                          <a:latin typeface="Angsana New" panose="02020603050405020304" pitchFamily="18" charset="-34"/>
                          <a:cs typeface="Angsana New" panose="02020603050405020304" pitchFamily="18" charset="-34"/>
                        </a:rPr>
                        <a:t>Behaviors that reflect leadership traits</a:t>
                      </a:r>
                    </a:p>
                  </a:txBody>
                  <a:tcPr/>
                </a:tc>
                <a:extLst>
                  <a:ext uri="{0D108BD9-81ED-4DB2-BD59-A6C34878D82A}">
                    <a16:rowId xmlns:a16="http://schemas.microsoft.com/office/drawing/2014/main" val="362002821"/>
                  </a:ext>
                </a:extLst>
              </a:tr>
              <a:tr h="370840">
                <a:tc>
                  <a:txBody>
                    <a:bodyPr/>
                    <a:lstStyle/>
                    <a:p>
                      <a:r>
                        <a:rPr lang="en-US" sz="1800" dirty="0">
                          <a:solidFill>
                            <a:schemeClr val="tx1"/>
                          </a:solidFill>
                          <a:latin typeface="Angsana New" panose="02020603050405020304" pitchFamily="18" charset="-34"/>
                          <a:cs typeface="Angsana New" panose="02020603050405020304" pitchFamily="18" charset="-34"/>
                        </a:rPr>
                        <a:t>Dr. </a:t>
                      </a:r>
                      <a:r>
                        <a:rPr lang="en-US" sz="1800" dirty="0" err="1">
                          <a:solidFill>
                            <a:schemeClr val="tx1"/>
                          </a:solidFill>
                          <a:latin typeface="Angsana New" panose="02020603050405020304" pitchFamily="18" charset="-34"/>
                          <a:cs typeface="Angsana New" panose="02020603050405020304" pitchFamily="18" charset="-34"/>
                        </a:rPr>
                        <a:t>Wanida</a:t>
                      </a:r>
                      <a:r>
                        <a:rPr lang="en-US" sz="1800" dirty="0">
                          <a:solidFill>
                            <a:schemeClr val="tx1"/>
                          </a:solidFill>
                          <a:latin typeface="Angsana New" panose="02020603050405020304" pitchFamily="18" charset="-34"/>
                          <a:cs typeface="Angsana New" panose="02020603050405020304" pitchFamily="18" charset="-34"/>
                        </a:rPr>
                        <a:t> </a:t>
                      </a:r>
                      <a:r>
                        <a:rPr lang="en-US" sz="1800" dirty="0" err="1">
                          <a:solidFill>
                            <a:schemeClr val="tx1"/>
                          </a:solidFill>
                          <a:latin typeface="Angsana New" panose="02020603050405020304" pitchFamily="18" charset="-34"/>
                          <a:cs typeface="Angsana New" panose="02020603050405020304" pitchFamily="18" charset="-34"/>
                        </a:rPr>
                        <a:t>Wadeecharoen</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chemeClr val="tx1"/>
                          </a:solidFill>
                          <a:latin typeface="Angsana New" panose="02020603050405020304" pitchFamily="18" charset="-34"/>
                          <a:cs typeface="Angsana New" panose="02020603050405020304" pitchFamily="18" charset="-34"/>
                        </a:rPr>
                        <a:t>35</a:t>
                      </a:r>
                    </a:p>
                  </a:txBody>
                  <a:tcPr/>
                </a:tc>
                <a:tc>
                  <a:txBody>
                    <a:bodyPr/>
                    <a:lstStyle/>
                    <a:p>
                      <a:pPr algn="ctr"/>
                      <a:r>
                        <a:rPr lang="en-US" sz="1800" dirty="0">
                          <a:solidFill>
                            <a:schemeClr val="tx1"/>
                          </a:solidFill>
                          <a:latin typeface="Angsana New" panose="02020603050405020304" pitchFamily="18" charset="-34"/>
                          <a:cs typeface="Angsana New" panose="02020603050405020304" pitchFamily="18" charset="-34"/>
                        </a:rPr>
                        <a:t>5</a:t>
                      </a: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Doctoral degree/under consideration Asst. Prof.</a:t>
                      </a: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1. Be committed and their own ideology. </a:t>
                      </a:r>
                    </a:p>
                    <a:p>
                      <a:r>
                        <a:rPr lang="en-US" sz="1800" dirty="0">
                          <a:solidFill>
                            <a:schemeClr val="tx1"/>
                          </a:solidFill>
                          <a:latin typeface="Angsana New" panose="02020603050405020304" pitchFamily="18" charset="-34"/>
                          <a:cs typeface="Angsana New" panose="02020603050405020304" pitchFamily="18" charset="-34"/>
                        </a:rPr>
                        <a:t>2. Get support from executives and colleagues</a:t>
                      </a: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1. Endure work and stressful environments.</a:t>
                      </a:r>
                    </a:p>
                    <a:p>
                      <a:r>
                        <a:rPr lang="en-US" sz="1800" dirty="0">
                          <a:solidFill>
                            <a:schemeClr val="tx1"/>
                          </a:solidFill>
                          <a:latin typeface="Angsana New" panose="02020603050405020304" pitchFamily="18" charset="-34"/>
                          <a:cs typeface="Angsana New" panose="02020603050405020304" pitchFamily="18" charset="-34"/>
                        </a:rPr>
                        <a:t>2. Performance is accepted by executives.</a:t>
                      </a:r>
                    </a:p>
                  </a:txBody>
                  <a:tcPr/>
                </a:tc>
                <a:extLst>
                  <a:ext uri="{0D108BD9-81ED-4DB2-BD59-A6C34878D82A}">
                    <a16:rowId xmlns:a16="http://schemas.microsoft.com/office/drawing/2014/main" val="3121423421"/>
                  </a:ext>
                </a:extLst>
              </a:tr>
              <a:tr h="370840">
                <a:tc>
                  <a:txBody>
                    <a:bodyPr/>
                    <a:lstStyle/>
                    <a:p>
                      <a:r>
                        <a:rPr lang="en-US" sz="1800" dirty="0">
                          <a:solidFill>
                            <a:schemeClr val="tx1"/>
                          </a:solidFill>
                          <a:latin typeface="Angsana New" panose="02020603050405020304" pitchFamily="18" charset="-34"/>
                          <a:cs typeface="Angsana New" panose="02020603050405020304" pitchFamily="18" charset="-34"/>
                        </a:rPr>
                        <a:t>Dr. </a:t>
                      </a:r>
                      <a:r>
                        <a:rPr lang="en-US" sz="1800" dirty="0" err="1">
                          <a:solidFill>
                            <a:schemeClr val="tx1"/>
                          </a:solidFill>
                          <a:latin typeface="Angsana New" panose="02020603050405020304" pitchFamily="18" charset="-34"/>
                          <a:cs typeface="Angsana New" panose="02020603050405020304" pitchFamily="18" charset="-34"/>
                        </a:rPr>
                        <a:t>Nathapat</a:t>
                      </a:r>
                      <a:r>
                        <a:rPr lang="en-US" sz="1800" dirty="0">
                          <a:solidFill>
                            <a:schemeClr val="tx1"/>
                          </a:solidFill>
                          <a:latin typeface="Angsana New" panose="02020603050405020304" pitchFamily="18" charset="-34"/>
                          <a:cs typeface="Angsana New" panose="02020603050405020304" pitchFamily="18" charset="-34"/>
                        </a:rPr>
                        <a:t> </a:t>
                      </a:r>
                      <a:r>
                        <a:rPr lang="en-US" sz="1800" dirty="0" err="1">
                          <a:solidFill>
                            <a:schemeClr val="tx1"/>
                          </a:solidFill>
                          <a:latin typeface="Angsana New" panose="02020603050405020304" pitchFamily="18" charset="-34"/>
                          <a:cs typeface="Angsana New" panose="02020603050405020304" pitchFamily="18" charset="-34"/>
                        </a:rPr>
                        <a:t>Woraphongphat</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chemeClr val="tx1"/>
                          </a:solidFill>
                          <a:latin typeface="Angsana New" panose="02020603050405020304" pitchFamily="18" charset="-34"/>
                          <a:cs typeface="Angsana New" panose="02020603050405020304" pitchFamily="18" charset="-34"/>
                        </a:rPr>
                        <a:t>40</a:t>
                      </a:r>
                    </a:p>
                  </a:txBody>
                  <a:tcPr/>
                </a:tc>
                <a:tc>
                  <a:txBody>
                    <a:bodyPr/>
                    <a:lstStyle/>
                    <a:p>
                      <a:pPr algn="ctr"/>
                      <a:r>
                        <a:rPr lang="en-US" sz="1800" dirty="0">
                          <a:solidFill>
                            <a:schemeClr val="tx1"/>
                          </a:solidFill>
                          <a:latin typeface="Angsana New" panose="02020603050405020304" pitchFamily="18" charset="-34"/>
                          <a:cs typeface="Angsana New" panose="02020603050405020304" pitchFamily="18" charset="-34"/>
                        </a:rPr>
                        <a:t>7</a:t>
                      </a: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Doctoral degree</a:t>
                      </a: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1. Focus on one's own potential to be evident.</a:t>
                      </a:r>
                    </a:p>
                    <a:p>
                      <a:r>
                        <a:rPr lang="en-US" sz="1800" dirty="0">
                          <a:solidFill>
                            <a:schemeClr val="tx1"/>
                          </a:solidFill>
                          <a:latin typeface="Angsana New" panose="02020603050405020304" pitchFamily="18" charset="-34"/>
                          <a:cs typeface="Angsana New" panose="02020603050405020304" pitchFamily="18" charset="-34"/>
                        </a:rPr>
                        <a:t>2.Create an institutional identity</a:t>
                      </a: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1. Continuously develop one's own potential.</a:t>
                      </a:r>
                    </a:p>
                    <a:p>
                      <a:r>
                        <a:rPr lang="en-US" sz="1800" dirty="0">
                          <a:solidFill>
                            <a:schemeClr val="tx1"/>
                          </a:solidFill>
                          <a:latin typeface="Angsana New" panose="02020603050405020304" pitchFamily="18" charset="-34"/>
                          <a:cs typeface="Angsana New" panose="02020603050405020304" pitchFamily="18" charset="-34"/>
                        </a:rPr>
                        <a:t>2. Create a unique curriculum that specializes in institutions.</a:t>
                      </a:r>
                    </a:p>
                  </a:txBody>
                  <a:tcPr/>
                </a:tc>
                <a:extLst>
                  <a:ext uri="{0D108BD9-81ED-4DB2-BD59-A6C34878D82A}">
                    <a16:rowId xmlns:a16="http://schemas.microsoft.com/office/drawing/2014/main" val="3964756260"/>
                  </a:ext>
                </a:extLst>
              </a:tr>
              <a:tr h="370840">
                <a:tc>
                  <a:txBody>
                    <a:bodyPr/>
                    <a:lstStyle/>
                    <a:p>
                      <a:r>
                        <a:rPr lang="en-US" sz="1800" dirty="0">
                          <a:solidFill>
                            <a:schemeClr val="tx1"/>
                          </a:solidFill>
                          <a:latin typeface="Angsana New" panose="02020603050405020304" pitchFamily="18" charset="-34"/>
                          <a:cs typeface="Angsana New" panose="02020603050405020304" pitchFamily="18" charset="-34"/>
                        </a:rPr>
                        <a:t>Dr. </a:t>
                      </a:r>
                      <a:r>
                        <a:rPr lang="en-US" sz="1800" dirty="0" err="1">
                          <a:solidFill>
                            <a:schemeClr val="tx1"/>
                          </a:solidFill>
                          <a:latin typeface="Angsana New" panose="02020603050405020304" pitchFamily="18" charset="-34"/>
                          <a:cs typeface="Angsana New" panose="02020603050405020304" pitchFamily="18" charset="-34"/>
                        </a:rPr>
                        <a:t>Sombat</a:t>
                      </a:r>
                      <a:r>
                        <a:rPr lang="en-US" sz="1800" dirty="0">
                          <a:solidFill>
                            <a:schemeClr val="tx1"/>
                          </a:solidFill>
                          <a:latin typeface="Angsana New" panose="02020603050405020304" pitchFamily="18" charset="-34"/>
                          <a:cs typeface="Angsana New" panose="02020603050405020304" pitchFamily="18" charset="-34"/>
                        </a:rPr>
                        <a:t> </a:t>
                      </a:r>
                      <a:r>
                        <a:rPr lang="en-US" sz="1800" dirty="0" err="1">
                          <a:solidFill>
                            <a:schemeClr val="tx1"/>
                          </a:solidFill>
                          <a:latin typeface="Angsana New" panose="02020603050405020304" pitchFamily="18" charset="-34"/>
                          <a:cs typeface="Angsana New" panose="02020603050405020304" pitchFamily="18" charset="-34"/>
                        </a:rPr>
                        <a:t>Teekasap</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chemeClr val="tx1"/>
                          </a:solidFill>
                          <a:latin typeface="Angsana New" panose="02020603050405020304" pitchFamily="18" charset="-34"/>
                          <a:cs typeface="Angsana New" panose="02020603050405020304" pitchFamily="18" charset="-34"/>
                        </a:rPr>
                        <a:t>65</a:t>
                      </a:r>
                    </a:p>
                  </a:txBody>
                  <a:tcPr/>
                </a:tc>
                <a:tc>
                  <a:txBody>
                    <a:bodyPr/>
                    <a:lstStyle/>
                    <a:p>
                      <a:pPr algn="ctr"/>
                      <a:r>
                        <a:rPr lang="en-US" sz="1800" dirty="0">
                          <a:solidFill>
                            <a:schemeClr val="tx1"/>
                          </a:solidFill>
                          <a:latin typeface="Angsana New" panose="02020603050405020304" pitchFamily="18" charset="-34"/>
                          <a:cs typeface="Angsana New" panose="02020603050405020304" pitchFamily="18" charset="-34"/>
                        </a:rPr>
                        <a:t>30</a:t>
                      </a:r>
                      <a:r>
                        <a:rPr lang="th-TH" sz="1800" dirty="0">
                          <a:solidFill>
                            <a:schemeClr val="tx1"/>
                          </a:solidFill>
                          <a:latin typeface="Angsana New" panose="02020603050405020304" pitchFamily="18" charset="-34"/>
                          <a:cs typeface="Angsana New" panose="02020603050405020304" pitchFamily="18" charset="-34"/>
                        </a:rPr>
                        <a:t> </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Doctoral degree</a:t>
                      </a:r>
                      <a:r>
                        <a:rPr lang="th-TH" sz="1800" dirty="0">
                          <a:solidFill>
                            <a:schemeClr val="tx1"/>
                          </a:solidFill>
                          <a:latin typeface="Angsana New" panose="02020603050405020304" pitchFamily="18" charset="-34"/>
                          <a:cs typeface="Angsana New" panose="02020603050405020304" pitchFamily="18" charset="-34"/>
                        </a:rPr>
                        <a:t>/</a:t>
                      </a:r>
                      <a:r>
                        <a:rPr lang="en-US" sz="1800" dirty="0">
                          <a:solidFill>
                            <a:schemeClr val="tx1"/>
                          </a:solidFill>
                          <a:latin typeface="Angsana New" panose="02020603050405020304" pitchFamily="18" charset="-34"/>
                          <a:cs typeface="Angsana New" panose="02020603050405020304" pitchFamily="18" charset="-34"/>
                        </a:rPr>
                        <a:t>Assoc. Prof.</a:t>
                      </a: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1. Set vision, policy and strategy.</a:t>
                      </a:r>
                    </a:p>
                    <a:p>
                      <a:r>
                        <a:rPr lang="en-US" sz="1800" dirty="0">
                          <a:solidFill>
                            <a:schemeClr val="tx1"/>
                          </a:solidFill>
                          <a:latin typeface="Angsana New" panose="02020603050405020304" pitchFamily="18" charset="-34"/>
                          <a:cs typeface="Angsana New" panose="02020603050405020304" pitchFamily="18" charset="-34"/>
                        </a:rPr>
                        <a:t>2.Transparency, fairness in administration and people.</a:t>
                      </a:r>
                    </a:p>
                    <a:p>
                      <a:r>
                        <a:rPr lang="en-US" sz="1800" dirty="0">
                          <a:solidFill>
                            <a:schemeClr val="tx1"/>
                          </a:solidFill>
                          <a:latin typeface="Angsana New" panose="02020603050405020304" pitchFamily="18" charset="-34"/>
                          <a:cs typeface="Angsana New" panose="02020603050405020304" pitchFamily="18" charset="-34"/>
                        </a:rPr>
                        <a:t>3. Use a support team</a:t>
                      </a: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1. Be a consultant for plans and policies.</a:t>
                      </a:r>
                    </a:p>
                    <a:p>
                      <a:r>
                        <a:rPr lang="en-US" sz="1800" dirty="0">
                          <a:solidFill>
                            <a:schemeClr val="tx1"/>
                          </a:solidFill>
                          <a:latin typeface="Angsana New" panose="02020603050405020304" pitchFamily="18" charset="-34"/>
                          <a:cs typeface="Angsana New" panose="02020603050405020304" pitchFamily="18" charset="-34"/>
                        </a:rPr>
                        <a:t>2. Having morals, ethics and being a good role model.</a:t>
                      </a:r>
                    </a:p>
                    <a:p>
                      <a:r>
                        <a:rPr lang="en-US" sz="1800" dirty="0">
                          <a:solidFill>
                            <a:schemeClr val="tx1"/>
                          </a:solidFill>
                          <a:latin typeface="Angsana New" panose="02020603050405020304" pitchFamily="18" charset="-34"/>
                          <a:cs typeface="Angsana New" panose="02020603050405020304" pitchFamily="18" charset="-34"/>
                        </a:rPr>
                        <a:t>3. Arrange people appropriately for the job.</a:t>
                      </a:r>
                      <a:endParaRPr lang="th-TH" sz="18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905730328"/>
                  </a:ext>
                </a:extLst>
              </a:tr>
            </a:tbl>
          </a:graphicData>
        </a:graphic>
      </p:graphicFrame>
      <p:sp>
        <p:nvSpPr>
          <p:cNvPr id="5" name="ตัวแทนหมายเลขสไลด์ 4">
            <a:extLst>
              <a:ext uri="{FF2B5EF4-FFF2-40B4-BE49-F238E27FC236}">
                <a16:creationId xmlns:a16="http://schemas.microsoft.com/office/drawing/2014/main" id="{55D0DD1E-B6F6-42BB-8E00-D6E080E98FED}"/>
              </a:ext>
            </a:extLst>
          </p:cNvPr>
          <p:cNvSpPr>
            <a:spLocks noGrp="1"/>
          </p:cNvSpPr>
          <p:nvPr>
            <p:ph type="sldNum" sz="quarter" idx="12"/>
          </p:nvPr>
        </p:nvSpPr>
        <p:spPr/>
        <p:txBody>
          <a:bodyPr/>
          <a:lstStyle/>
          <a:p>
            <a:fld id="{0C138CA7-F28F-4E14-B8CE-E0A9C4DDBB4C}" type="slidenum">
              <a:rPr lang="en-US" smtClean="0"/>
              <a:t>136</a:t>
            </a:fld>
            <a:endParaRPr lang="en-US"/>
          </a:p>
        </p:txBody>
      </p:sp>
    </p:spTree>
    <p:extLst>
      <p:ext uri="{BB962C8B-B14F-4D97-AF65-F5344CB8AC3E}">
        <p14:creationId xmlns:p14="http://schemas.microsoft.com/office/powerpoint/2010/main" val="257836809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67F4F2EE-6840-4E40-A81A-59B819F7EC6B}"/>
              </a:ext>
            </a:extLst>
          </p:cNvPr>
          <p:cNvSpPr>
            <a:spLocks noGrp="1"/>
          </p:cNvSpPr>
          <p:nvPr>
            <p:ph idx="1"/>
          </p:nvPr>
        </p:nvSpPr>
        <p:spPr>
          <a:xfrm>
            <a:off x="563565" y="739775"/>
            <a:ext cx="11314110" cy="3756025"/>
          </a:xfrm>
        </p:spPr>
        <p:txBody>
          <a:bodyPr>
            <a:normAutofit lnSpcReduction="10000"/>
          </a:bodyPr>
          <a:lstStyle/>
          <a:p>
            <a:pPr marL="0" indent="571500">
              <a:buNone/>
            </a:pPr>
            <a:r>
              <a:rPr lang="en-US" sz="2400" dirty="0">
                <a:latin typeface="Angsana New" panose="02020603050405020304" pitchFamily="18" charset="-34"/>
                <a:cs typeface="Angsana New" panose="02020603050405020304" pitchFamily="18" charset="-34"/>
              </a:rPr>
              <a:t>The data from all 3 samples, as shown in Table 5, helps the researcher to see differences in properties. and components that clearly reflect the leadership of the three educational institution administrators. leading to conclusions and ranked the desirable characteristics from the most to the least.</a:t>
            </a:r>
            <a:r>
              <a:rPr lang="th-TH" sz="2400" dirty="0">
                <a:latin typeface="Angsana New" panose="02020603050405020304" pitchFamily="18" charset="-34"/>
                <a:cs typeface="Angsana New" panose="02020603050405020304" pitchFamily="18" charset="-34"/>
              </a:rPr>
              <a:t> </a:t>
            </a:r>
          </a:p>
          <a:p>
            <a:pPr marL="0" indent="571500">
              <a:buNone/>
            </a:pPr>
            <a:r>
              <a:rPr lang="en-US" sz="2400" dirty="0">
                <a:latin typeface="Angsana New" panose="02020603050405020304" pitchFamily="18" charset="-34"/>
                <a:cs typeface="Angsana New" panose="02020603050405020304" pitchFamily="18" charset="-34"/>
              </a:rPr>
              <a:t>4)</a:t>
            </a:r>
            <a:r>
              <a:rPr lang="th-TH" sz="2400" b="1"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Document Analysis,</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It is the use of information that has been collected and analyzed or synthetic to confirm the hypothesis of the research established analyzing this type of information The researcher must consider the source of the information as to how reliable it is, such as the record reported by the National Statistical Office. Minutes Documents about the company's annual operations, business journals, academic journals archive book Daily or weekly newspaper.</a:t>
            </a:r>
            <a:endParaRPr lang="th-TH" sz="2400" dirty="0">
              <a:latin typeface="Angsana New" panose="02020603050405020304" pitchFamily="18" charset="-34"/>
              <a:cs typeface="Angsana New" panose="02020603050405020304" pitchFamily="18" charset="-34"/>
            </a:endParaRPr>
          </a:p>
          <a:p>
            <a:pPr marL="0" indent="571500">
              <a:buNone/>
            </a:pPr>
            <a:r>
              <a:rPr lang="en-US" sz="2400" dirty="0">
                <a:latin typeface="Angsana New" panose="02020603050405020304" pitchFamily="18" charset="-34"/>
                <a:cs typeface="Angsana New" panose="02020603050405020304" pitchFamily="18" charset="-34"/>
              </a:rPr>
              <a:t>Types of documents used in the analysis The researcher must consider the problem. Objectives of the research issues to study and variables to be studied The selected data must be able to clearly answer the question of the research. as the following example.</a:t>
            </a:r>
            <a:endParaRPr lang="th-TH" sz="2400" dirty="0">
              <a:latin typeface="Angsana New" panose="02020603050405020304" pitchFamily="18" charset="-34"/>
              <a:cs typeface="Angsana New" panose="02020603050405020304" pitchFamily="18" charset="-34"/>
            </a:endParaRPr>
          </a:p>
          <a:p>
            <a:pPr marL="0" indent="0">
              <a:buNone/>
            </a:pPr>
            <a:r>
              <a:rPr lang="en-US" sz="2400" b="1" dirty="0">
                <a:latin typeface="Angsana New" panose="02020603050405020304" pitchFamily="18" charset="-34"/>
                <a:cs typeface="Angsana New" panose="02020603050405020304" pitchFamily="18" charset="-34"/>
              </a:rPr>
              <a:t>Example: </a:t>
            </a:r>
            <a:r>
              <a:rPr lang="th-TH" sz="2400" b="1"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investment trend study and the confidence of Japanese investors towards investment in the manufacturing sector of Thailand.</a:t>
            </a:r>
          </a:p>
        </p:txBody>
      </p:sp>
      <p:graphicFrame>
        <p:nvGraphicFramePr>
          <p:cNvPr id="5" name="ตาราง 5">
            <a:extLst>
              <a:ext uri="{FF2B5EF4-FFF2-40B4-BE49-F238E27FC236}">
                <a16:creationId xmlns:a16="http://schemas.microsoft.com/office/drawing/2014/main" id="{923E163E-D906-45DC-A8B0-7ECA095BE8D9}"/>
              </a:ext>
            </a:extLst>
          </p:cNvPr>
          <p:cNvGraphicFramePr>
            <a:graphicFrameLocks noGrp="1"/>
          </p:cNvGraphicFramePr>
          <p:nvPr/>
        </p:nvGraphicFramePr>
        <p:xfrm>
          <a:off x="563565" y="4387850"/>
          <a:ext cx="11064871" cy="1671002"/>
        </p:xfrm>
        <a:graphic>
          <a:graphicData uri="http://schemas.openxmlformats.org/drawingml/2006/table">
            <a:tbl>
              <a:tblPr firstRow="1" bandRow="1">
                <a:tableStyleId>{D27102A9-8310-4765-A935-A1911B00CA55}</a:tableStyleId>
              </a:tblPr>
              <a:tblGrid>
                <a:gridCol w="2693814">
                  <a:extLst>
                    <a:ext uri="{9D8B030D-6E8A-4147-A177-3AD203B41FA5}">
                      <a16:colId xmlns:a16="http://schemas.microsoft.com/office/drawing/2014/main" val="2976217708"/>
                    </a:ext>
                  </a:extLst>
                </a:gridCol>
                <a:gridCol w="8371057">
                  <a:extLst>
                    <a:ext uri="{9D8B030D-6E8A-4147-A177-3AD203B41FA5}">
                      <a16:colId xmlns:a16="http://schemas.microsoft.com/office/drawing/2014/main" val="805444262"/>
                    </a:ext>
                  </a:extLst>
                </a:gridCol>
              </a:tblGrid>
              <a:tr h="835501">
                <a:tc>
                  <a:txBody>
                    <a:bodyPr/>
                    <a:lstStyle/>
                    <a:p>
                      <a:r>
                        <a:rPr lang="en-US" sz="2000" b="0" dirty="0">
                          <a:latin typeface="Angsana New" panose="02020603050405020304" pitchFamily="18" charset="-34"/>
                          <a:cs typeface="Angsana New" panose="02020603050405020304" pitchFamily="18" charset="-34"/>
                        </a:rPr>
                        <a:t>Research Questionnaires</a:t>
                      </a:r>
                    </a:p>
                  </a:txBody>
                  <a:tcPr/>
                </a:tc>
                <a:tc>
                  <a:txBody>
                    <a:bodyPr/>
                    <a:lstStyle/>
                    <a:p>
                      <a:r>
                        <a:rPr lang="en-US" sz="2000" b="0" dirty="0">
                          <a:latin typeface="Angsana New" panose="02020603050405020304" pitchFamily="18" charset="-34"/>
                          <a:cs typeface="Angsana New" panose="02020603050405020304" pitchFamily="18" charset="-34"/>
                        </a:rPr>
                        <a:t>1.</a:t>
                      </a:r>
                      <a:r>
                        <a:rPr lang="th-TH" sz="2000" b="0" dirty="0">
                          <a:latin typeface="Angsana New" panose="02020603050405020304" pitchFamily="18" charset="-34"/>
                          <a:cs typeface="Angsana New" panose="02020603050405020304" pitchFamily="18" charset="-34"/>
                        </a:rPr>
                        <a:t> </a:t>
                      </a:r>
                      <a:r>
                        <a:rPr lang="en-US" sz="2000" b="0" dirty="0">
                          <a:latin typeface="Angsana New" panose="02020603050405020304" pitchFamily="18" charset="-34"/>
                          <a:cs typeface="Angsana New" panose="02020603050405020304" pitchFamily="18" charset="-34"/>
                        </a:rPr>
                        <a:t>After the flood crisis at the end of the year 2011 is there a tendency for investment from Japan to increase?</a:t>
                      </a:r>
                      <a:endParaRPr lang="th-TH" sz="2000" b="0" dirty="0">
                        <a:latin typeface="Angsana New" panose="02020603050405020304" pitchFamily="18" charset="-34"/>
                        <a:cs typeface="Angsana New" panose="02020603050405020304" pitchFamily="18" charset="-34"/>
                      </a:endParaRPr>
                    </a:p>
                    <a:p>
                      <a:r>
                        <a:rPr lang="en-US" sz="2000" b="0" dirty="0">
                          <a:latin typeface="Angsana New" panose="02020603050405020304" pitchFamily="18" charset="-34"/>
                          <a:cs typeface="Angsana New" panose="02020603050405020304" pitchFamily="18" charset="-34"/>
                        </a:rPr>
                        <a:t>2.</a:t>
                      </a:r>
                      <a:r>
                        <a:rPr lang="th-TH" sz="2000" b="0" dirty="0">
                          <a:latin typeface="Angsana New" panose="02020603050405020304" pitchFamily="18" charset="-34"/>
                          <a:cs typeface="Angsana New" panose="02020603050405020304" pitchFamily="18" charset="-34"/>
                        </a:rPr>
                        <a:t> </a:t>
                      </a:r>
                      <a:r>
                        <a:rPr lang="en-US" sz="2000" b="0" dirty="0">
                          <a:latin typeface="Angsana New" panose="02020603050405020304" pitchFamily="18" charset="-34"/>
                          <a:cs typeface="Angsana New" panose="02020603050405020304" pitchFamily="18" charset="-34"/>
                        </a:rPr>
                        <a:t>Do Japanese investors still believe in the production base in Thailand?</a:t>
                      </a:r>
                    </a:p>
                  </a:txBody>
                  <a:tcPr/>
                </a:tc>
                <a:extLst>
                  <a:ext uri="{0D108BD9-81ED-4DB2-BD59-A6C34878D82A}">
                    <a16:rowId xmlns:a16="http://schemas.microsoft.com/office/drawing/2014/main" val="2757156279"/>
                  </a:ext>
                </a:extLst>
              </a:tr>
              <a:tr h="835501">
                <a:tc>
                  <a:txBody>
                    <a:bodyPr/>
                    <a:lstStyle/>
                    <a:p>
                      <a:r>
                        <a:rPr lang="en-US" sz="2000" b="0" dirty="0">
                          <a:latin typeface="Angsana New" panose="02020603050405020304" pitchFamily="18" charset="-34"/>
                          <a:cs typeface="Angsana New" panose="02020603050405020304" pitchFamily="18" charset="-34"/>
                        </a:rPr>
                        <a:t>Research Objective</a:t>
                      </a:r>
                    </a:p>
                  </a:txBody>
                  <a:tcPr/>
                </a:tc>
                <a:tc>
                  <a:txBody>
                    <a:bodyPr/>
                    <a:lstStyle/>
                    <a:p>
                      <a:r>
                        <a:rPr lang="en-US" sz="2000" b="0" dirty="0">
                          <a:latin typeface="Angsana New" panose="02020603050405020304" pitchFamily="18" charset="-34"/>
                          <a:cs typeface="Angsana New" panose="02020603050405020304" pitchFamily="18" charset="-34"/>
                        </a:rPr>
                        <a:t>1.</a:t>
                      </a:r>
                      <a:r>
                        <a:rPr lang="th-TH" sz="2000" b="0" dirty="0">
                          <a:latin typeface="Angsana New" panose="02020603050405020304" pitchFamily="18" charset="-34"/>
                          <a:cs typeface="Angsana New" panose="02020603050405020304" pitchFamily="18" charset="-34"/>
                        </a:rPr>
                        <a:t> </a:t>
                      </a:r>
                      <a:r>
                        <a:rPr lang="en-US" sz="2000" b="0" dirty="0">
                          <a:latin typeface="Angsana New" panose="02020603050405020304" pitchFamily="18" charset="-34"/>
                          <a:cs typeface="Angsana New" panose="02020603050405020304" pitchFamily="18" charset="-34"/>
                        </a:rPr>
                        <a:t>To study the trend of investment from Japan after the flood crisis in late 2011.</a:t>
                      </a:r>
                      <a:endParaRPr lang="th-TH" sz="2000" b="0" dirty="0">
                        <a:latin typeface="Angsana New" panose="02020603050405020304" pitchFamily="18" charset="-34"/>
                        <a:cs typeface="Angsana New" panose="02020603050405020304" pitchFamily="18" charset="-34"/>
                      </a:endParaRPr>
                    </a:p>
                    <a:p>
                      <a:r>
                        <a:rPr lang="en-US" sz="2000" b="0" dirty="0">
                          <a:latin typeface="Angsana New" panose="02020603050405020304" pitchFamily="18" charset="-34"/>
                          <a:cs typeface="Angsana New" panose="02020603050405020304" pitchFamily="18" charset="-34"/>
                        </a:rPr>
                        <a:t>2.</a:t>
                      </a:r>
                      <a:r>
                        <a:rPr lang="th-TH" sz="2000" b="0" dirty="0">
                          <a:latin typeface="Angsana New" panose="02020603050405020304" pitchFamily="18" charset="-34"/>
                          <a:cs typeface="Angsana New" panose="02020603050405020304" pitchFamily="18" charset="-34"/>
                        </a:rPr>
                        <a:t> </a:t>
                      </a:r>
                      <a:r>
                        <a:rPr lang="en-US" sz="2000" b="0" dirty="0">
                          <a:latin typeface="Angsana New" panose="02020603050405020304" pitchFamily="18" charset="-34"/>
                          <a:cs typeface="Angsana New" panose="02020603050405020304" pitchFamily="18" charset="-34"/>
                        </a:rPr>
                        <a:t>To study the confidence of Japanese investors towards the production base in Thailand.</a:t>
                      </a:r>
                    </a:p>
                  </a:txBody>
                  <a:tcPr/>
                </a:tc>
                <a:extLst>
                  <a:ext uri="{0D108BD9-81ED-4DB2-BD59-A6C34878D82A}">
                    <a16:rowId xmlns:a16="http://schemas.microsoft.com/office/drawing/2014/main" val="176163018"/>
                  </a:ext>
                </a:extLst>
              </a:tr>
            </a:tbl>
          </a:graphicData>
        </a:graphic>
      </p:graphicFrame>
      <p:sp>
        <p:nvSpPr>
          <p:cNvPr id="6" name="ตัวแทนหมายเลขสไลด์ 5">
            <a:extLst>
              <a:ext uri="{FF2B5EF4-FFF2-40B4-BE49-F238E27FC236}">
                <a16:creationId xmlns:a16="http://schemas.microsoft.com/office/drawing/2014/main" id="{BC3DAEF7-E998-4383-B61B-E529062B643C}"/>
              </a:ext>
            </a:extLst>
          </p:cNvPr>
          <p:cNvSpPr>
            <a:spLocks noGrp="1"/>
          </p:cNvSpPr>
          <p:nvPr>
            <p:ph type="sldNum" sz="quarter" idx="12"/>
          </p:nvPr>
        </p:nvSpPr>
        <p:spPr/>
        <p:txBody>
          <a:bodyPr/>
          <a:lstStyle/>
          <a:p>
            <a:fld id="{0C138CA7-F28F-4E14-B8CE-E0A9C4DDBB4C}" type="slidenum">
              <a:rPr lang="en-US" smtClean="0"/>
              <a:t>137</a:t>
            </a:fld>
            <a:endParaRPr lang="en-US"/>
          </a:p>
        </p:txBody>
      </p:sp>
    </p:spTree>
    <p:extLst>
      <p:ext uri="{BB962C8B-B14F-4D97-AF65-F5344CB8AC3E}">
        <p14:creationId xmlns:p14="http://schemas.microsoft.com/office/powerpoint/2010/main" val="31491130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0BDF691D-BD30-4226-81C2-77778CC70AEC}"/>
              </a:ext>
            </a:extLst>
          </p:cNvPr>
          <p:cNvSpPr>
            <a:spLocks noGrp="1"/>
          </p:cNvSpPr>
          <p:nvPr>
            <p:ph idx="1"/>
          </p:nvPr>
        </p:nvSpPr>
        <p:spPr>
          <a:xfrm>
            <a:off x="751685" y="806514"/>
            <a:ext cx="10972800" cy="1318015"/>
          </a:xfrm>
        </p:spPr>
        <p:txBody>
          <a:bodyPr/>
          <a:lstStyle/>
          <a:p>
            <a:pPr marL="0" indent="457200">
              <a:buNone/>
            </a:pPr>
            <a:r>
              <a:rPr lang="en-US" sz="2400" dirty="0">
                <a:latin typeface="Angsana New" panose="02020603050405020304" pitchFamily="18" charset="-34"/>
                <a:cs typeface="Angsana New" panose="02020603050405020304" pitchFamily="18" charset="-34"/>
              </a:rPr>
              <a:t>The data used in this analysis is the report on foreign investment in Thailand. Compiled and reported by the Board of Thailand Investment (Board of Thailand Investment), documents published in the year 2013 as shown in Table 15.</a:t>
            </a:r>
          </a:p>
          <a:p>
            <a:pPr marL="0" indent="0">
              <a:buNone/>
            </a:pPr>
            <a:r>
              <a:rPr lang="en-US" sz="2400" dirty="0">
                <a:latin typeface="Angsana New" panose="02020603050405020304" pitchFamily="18" charset="-34"/>
                <a:cs typeface="Angsana New" panose="02020603050405020304" pitchFamily="18" charset="-34"/>
              </a:rPr>
              <a:t>Table</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15</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Investment from Japan in Thailand</a:t>
            </a:r>
            <a:endParaRPr lang="th-TH" sz="2400" dirty="0">
              <a:latin typeface="Angsana New" panose="02020603050405020304" pitchFamily="18" charset="-34"/>
              <a:cs typeface="Angsana New" panose="02020603050405020304" pitchFamily="18" charset="-34"/>
            </a:endParaRPr>
          </a:p>
          <a:p>
            <a:pPr marL="0" indent="0">
              <a:buNone/>
            </a:pPr>
            <a:endParaRPr lang="en-US"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FA926E05-0AE8-4248-8BEC-678F97A321EE}"/>
              </a:ext>
            </a:extLst>
          </p:cNvPr>
          <p:cNvGraphicFramePr>
            <a:graphicFrameLocks noGrp="1"/>
          </p:cNvGraphicFramePr>
          <p:nvPr/>
        </p:nvGraphicFramePr>
        <p:xfrm>
          <a:off x="781050" y="2124529"/>
          <a:ext cx="10817225" cy="2194560"/>
        </p:xfrm>
        <a:graphic>
          <a:graphicData uri="http://schemas.openxmlformats.org/drawingml/2006/table">
            <a:tbl>
              <a:tblPr firstRow="1" bandRow="1">
                <a:tableStyleId>{5C22544A-7EE6-4342-B048-85BDC9FD1C3A}</a:tableStyleId>
              </a:tblPr>
              <a:tblGrid>
                <a:gridCol w="5829300">
                  <a:extLst>
                    <a:ext uri="{9D8B030D-6E8A-4147-A177-3AD203B41FA5}">
                      <a16:colId xmlns:a16="http://schemas.microsoft.com/office/drawing/2014/main" val="4089594663"/>
                    </a:ext>
                  </a:extLst>
                </a:gridCol>
                <a:gridCol w="1285875">
                  <a:extLst>
                    <a:ext uri="{9D8B030D-6E8A-4147-A177-3AD203B41FA5}">
                      <a16:colId xmlns:a16="http://schemas.microsoft.com/office/drawing/2014/main" val="1162321816"/>
                    </a:ext>
                  </a:extLst>
                </a:gridCol>
                <a:gridCol w="1219200">
                  <a:extLst>
                    <a:ext uri="{9D8B030D-6E8A-4147-A177-3AD203B41FA5}">
                      <a16:colId xmlns:a16="http://schemas.microsoft.com/office/drawing/2014/main" val="2446783109"/>
                    </a:ext>
                  </a:extLst>
                </a:gridCol>
                <a:gridCol w="1257300">
                  <a:extLst>
                    <a:ext uri="{9D8B030D-6E8A-4147-A177-3AD203B41FA5}">
                      <a16:colId xmlns:a16="http://schemas.microsoft.com/office/drawing/2014/main" val="895718686"/>
                    </a:ext>
                  </a:extLst>
                </a:gridCol>
                <a:gridCol w="1225550">
                  <a:extLst>
                    <a:ext uri="{9D8B030D-6E8A-4147-A177-3AD203B41FA5}">
                      <a16:colId xmlns:a16="http://schemas.microsoft.com/office/drawing/2014/main" val="3364308884"/>
                    </a:ext>
                  </a:extLst>
                </a:gridCol>
              </a:tblGrid>
              <a:tr h="370840">
                <a:tc>
                  <a:txBody>
                    <a:bodyPr/>
                    <a:lstStyle/>
                    <a:p>
                      <a:pPr algn="r"/>
                      <a:r>
                        <a:rPr lang="en-US" sz="2400" dirty="0">
                          <a:latin typeface="Angsana New" panose="02020603050405020304" pitchFamily="18" charset="-34"/>
                          <a:cs typeface="Angsana New" panose="02020603050405020304" pitchFamily="18" charset="-34"/>
                        </a:rPr>
                        <a:t>Year 2013 (AD)</a:t>
                      </a:r>
                      <a:endParaRPr lang="th-TH" sz="2400" dirty="0">
                        <a:latin typeface="Angsana New" panose="02020603050405020304" pitchFamily="18" charset="-34"/>
                        <a:cs typeface="Angsana New" panose="02020603050405020304" pitchFamily="18" charset="-34"/>
                      </a:endParaRPr>
                    </a:p>
                    <a:p>
                      <a:pPr algn="l"/>
                      <a:r>
                        <a:rPr lang="en-US" sz="2400" dirty="0">
                          <a:solidFill>
                            <a:schemeClr val="bg1"/>
                          </a:solidFill>
                          <a:latin typeface="Angsana New" panose="02020603050405020304" pitchFamily="18" charset="-34"/>
                          <a:cs typeface="Angsana New" panose="02020603050405020304" pitchFamily="18" charset="-34"/>
                        </a:rPr>
                        <a:t>item</a:t>
                      </a:r>
                    </a:p>
                  </a:txBody>
                  <a:tcPr/>
                </a:tc>
                <a:tc>
                  <a:txBody>
                    <a:bodyPr/>
                    <a:lstStyle/>
                    <a:p>
                      <a:pPr algn="ctr"/>
                      <a:r>
                        <a:rPr lang="en-US" sz="2400" dirty="0">
                          <a:solidFill>
                            <a:schemeClr val="bg1"/>
                          </a:solidFill>
                          <a:latin typeface="Angsana New" panose="02020603050405020304" pitchFamily="18" charset="-34"/>
                          <a:cs typeface="Angsana New" panose="02020603050405020304" pitchFamily="18" charset="-34"/>
                        </a:rPr>
                        <a:t>2552</a:t>
                      </a:r>
                    </a:p>
                    <a:p>
                      <a:pPr algn="ctr"/>
                      <a:r>
                        <a:rPr lang="en-US" sz="2400" dirty="0">
                          <a:solidFill>
                            <a:schemeClr val="bg1"/>
                          </a:solidFill>
                          <a:latin typeface="Angsana New" panose="02020603050405020304" pitchFamily="18" charset="-34"/>
                          <a:cs typeface="Angsana New" panose="02020603050405020304" pitchFamily="18" charset="-34"/>
                        </a:rPr>
                        <a:t>(2009)</a:t>
                      </a:r>
                    </a:p>
                  </a:txBody>
                  <a:tcPr/>
                </a:tc>
                <a:tc>
                  <a:txBody>
                    <a:bodyPr/>
                    <a:lstStyle/>
                    <a:p>
                      <a:pPr algn="ctr"/>
                      <a:r>
                        <a:rPr lang="en-US" sz="2400" dirty="0">
                          <a:solidFill>
                            <a:schemeClr val="bg1"/>
                          </a:solidFill>
                          <a:latin typeface="Angsana New" panose="02020603050405020304" pitchFamily="18" charset="-34"/>
                          <a:cs typeface="Angsana New" panose="02020603050405020304" pitchFamily="18" charset="-34"/>
                        </a:rPr>
                        <a:t>2553</a:t>
                      </a:r>
                    </a:p>
                    <a:p>
                      <a:pPr algn="ctr"/>
                      <a:r>
                        <a:rPr lang="en-US" sz="2400" dirty="0">
                          <a:solidFill>
                            <a:schemeClr val="bg1"/>
                          </a:solidFill>
                          <a:latin typeface="Angsana New" panose="02020603050405020304" pitchFamily="18" charset="-34"/>
                          <a:cs typeface="Angsana New" panose="02020603050405020304" pitchFamily="18" charset="-34"/>
                        </a:rPr>
                        <a:t>(2010)</a:t>
                      </a:r>
                    </a:p>
                  </a:txBody>
                  <a:tcPr/>
                </a:tc>
                <a:tc>
                  <a:txBody>
                    <a:bodyPr/>
                    <a:lstStyle/>
                    <a:p>
                      <a:pPr algn="ctr"/>
                      <a:r>
                        <a:rPr lang="en-US" sz="2400" dirty="0">
                          <a:solidFill>
                            <a:schemeClr val="bg1"/>
                          </a:solidFill>
                          <a:latin typeface="Angsana New" panose="02020603050405020304" pitchFamily="18" charset="-34"/>
                          <a:cs typeface="Angsana New" panose="02020603050405020304" pitchFamily="18" charset="-34"/>
                        </a:rPr>
                        <a:t>2554</a:t>
                      </a:r>
                    </a:p>
                    <a:p>
                      <a:pPr algn="ctr"/>
                      <a:r>
                        <a:rPr lang="en-US" sz="2400" dirty="0">
                          <a:solidFill>
                            <a:schemeClr val="bg1"/>
                          </a:solidFill>
                          <a:latin typeface="Angsana New" panose="02020603050405020304" pitchFamily="18" charset="-34"/>
                          <a:cs typeface="Angsana New" panose="02020603050405020304" pitchFamily="18" charset="-34"/>
                        </a:rPr>
                        <a:t>(2011)</a:t>
                      </a:r>
                    </a:p>
                  </a:txBody>
                  <a:tcPr/>
                </a:tc>
                <a:tc>
                  <a:txBody>
                    <a:bodyPr/>
                    <a:lstStyle/>
                    <a:p>
                      <a:pPr algn="ctr"/>
                      <a:r>
                        <a:rPr lang="en-US" sz="2400" dirty="0">
                          <a:solidFill>
                            <a:schemeClr val="bg1"/>
                          </a:solidFill>
                          <a:latin typeface="Angsana New" panose="02020603050405020304" pitchFamily="18" charset="-34"/>
                          <a:cs typeface="Angsana New" panose="02020603050405020304" pitchFamily="18" charset="-34"/>
                        </a:rPr>
                        <a:t>2555</a:t>
                      </a:r>
                    </a:p>
                    <a:p>
                      <a:pPr algn="ctr"/>
                      <a:r>
                        <a:rPr lang="en-US" sz="2400" dirty="0">
                          <a:solidFill>
                            <a:schemeClr val="bg1"/>
                          </a:solidFill>
                          <a:latin typeface="Angsana New" panose="02020603050405020304" pitchFamily="18" charset="-34"/>
                          <a:cs typeface="Angsana New" panose="02020603050405020304" pitchFamily="18" charset="-34"/>
                        </a:rPr>
                        <a:t>(2012)</a:t>
                      </a:r>
                    </a:p>
                  </a:txBody>
                  <a:tcPr/>
                </a:tc>
                <a:extLst>
                  <a:ext uri="{0D108BD9-81ED-4DB2-BD59-A6C34878D82A}">
                    <a16:rowId xmlns:a16="http://schemas.microsoft.com/office/drawing/2014/main" val="1999994724"/>
                  </a:ext>
                </a:extLst>
              </a:tr>
              <a:tr h="370840">
                <a:tc>
                  <a:txBody>
                    <a:bodyPr/>
                    <a:lstStyle/>
                    <a:p>
                      <a:r>
                        <a:rPr lang="en-US" sz="2400" dirty="0">
                          <a:solidFill>
                            <a:schemeClr val="tx1"/>
                          </a:solidFill>
                          <a:latin typeface="Angsana New" panose="02020603050405020304" pitchFamily="18" charset="-34"/>
                          <a:cs typeface="Angsana New" panose="02020603050405020304" pitchFamily="18" charset="-34"/>
                        </a:rPr>
                        <a:t>No. of Japanese Project</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243</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324</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484</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761</a:t>
                      </a:r>
                    </a:p>
                  </a:txBody>
                  <a:tcPr/>
                </a:tc>
                <a:extLst>
                  <a:ext uri="{0D108BD9-81ED-4DB2-BD59-A6C34878D82A}">
                    <a16:rowId xmlns:a16="http://schemas.microsoft.com/office/drawing/2014/main" val="4267539761"/>
                  </a:ext>
                </a:extLst>
              </a:tr>
              <a:tr h="370840">
                <a:tc>
                  <a:txBody>
                    <a:bodyPr/>
                    <a:lstStyle/>
                    <a:p>
                      <a:r>
                        <a:rPr lang="en-US" sz="2400" dirty="0">
                          <a:solidFill>
                            <a:schemeClr val="tx1"/>
                          </a:solidFill>
                          <a:latin typeface="Angsana New" panose="02020603050405020304" pitchFamily="18" charset="-34"/>
                          <a:cs typeface="Angsana New" panose="02020603050405020304" pitchFamily="18" charset="-34"/>
                        </a:rPr>
                        <a:t>Total Investment/Mil/Baht</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58,905</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100,305</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158,968</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348,430</a:t>
                      </a:r>
                    </a:p>
                  </a:txBody>
                  <a:tcPr/>
                </a:tc>
                <a:extLst>
                  <a:ext uri="{0D108BD9-81ED-4DB2-BD59-A6C34878D82A}">
                    <a16:rowId xmlns:a16="http://schemas.microsoft.com/office/drawing/2014/main" val="1469268779"/>
                  </a:ext>
                </a:extLst>
              </a:tr>
              <a:tr h="370840">
                <a:tc>
                  <a:txBody>
                    <a:bodyPr/>
                    <a:lstStyle/>
                    <a:p>
                      <a:r>
                        <a:rPr lang="en-US" sz="2400" dirty="0">
                          <a:solidFill>
                            <a:schemeClr val="tx1"/>
                          </a:solidFill>
                          <a:latin typeface="Angsana New" panose="02020603050405020304" pitchFamily="18" charset="-34"/>
                          <a:cs typeface="Angsana New" panose="02020603050405020304" pitchFamily="18" charset="-34"/>
                        </a:rPr>
                        <a:t>Japanese Investment/Mil/Baht </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3,557</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6,167</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28,450</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42,256</a:t>
                      </a:r>
                    </a:p>
                  </a:txBody>
                  <a:tcPr/>
                </a:tc>
                <a:extLst>
                  <a:ext uri="{0D108BD9-81ED-4DB2-BD59-A6C34878D82A}">
                    <a16:rowId xmlns:a16="http://schemas.microsoft.com/office/drawing/2014/main" val="2255556627"/>
                  </a:ext>
                </a:extLst>
              </a:tr>
            </a:tbl>
          </a:graphicData>
        </a:graphic>
      </p:graphicFrame>
      <p:sp>
        <p:nvSpPr>
          <p:cNvPr id="5" name="กล่องข้อความ 4">
            <a:extLst>
              <a:ext uri="{FF2B5EF4-FFF2-40B4-BE49-F238E27FC236}">
                <a16:creationId xmlns:a16="http://schemas.microsoft.com/office/drawing/2014/main" id="{08D1B37F-2934-4BA4-82A0-AEF50E3C857C}"/>
              </a:ext>
            </a:extLst>
          </p:cNvPr>
          <p:cNvSpPr txBox="1"/>
          <p:nvPr/>
        </p:nvSpPr>
        <p:spPr>
          <a:xfrm>
            <a:off x="687387" y="4481826"/>
            <a:ext cx="10817225" cy="1569660"/>
          </a:xfrm>
          <a:prstGeom prst="rect">
            <a:avLst/>
          </a:prstGeom>
          <a:noFill/>
        </p:spPr>
        <p:txBody>
          <a:bodyPr wrap="square" rtlCol="0">
            <a:spAutoFit/>
          </a:bodyPr>
          <a:lstStyle/>
          <a:p>
            <a:r>
              <a:rPr lang="en-US" sz="2400" dirty="0">
                <a:latin typeface="Angsana New" panose="02020603050405020304" pitchFamily="18" charset="-34"/>
                <a:cs typeface="Angsana New" panose="02020603050405020304" pitchFamily="18" charset="-34"/>
              </a:rPr>
              <a:t>The analysis results from Table 6 show that Thailand is also a strong production base for Japanese companies. Even though it was affected by the flood crisis in late 2011, there is still a tendency to increase investment continuously. It can be seen from the number of companies applying for investment through the BOI from the year 2011 increased to the year 2012 or an increase of 277 companies representing a 36%. (</a:t>
            </a:r>
            <a:r>
              <a:rPr lang="en-US" sz="2400" dirty="0" err="1">
                <a:latin typeface="Angsana New" panose="02020603050405020304" pitchFamily="18" charset="-34"/>
                <a:cs typeface="Angsana New" panose="02020603050405020304" pitchFamily="18" charset="-34"/>
              </a:rPr>
              <a:t>Wadeecharoen</a:t>
            </a:r>
            <a:r>
              <a:rPr lang="en-US" sz="2400" dirty="0">
                <a:latin typeface="Angsana New" panose="02020603050405020304" pitchFamily="18" charset="-34"/>
                <a:cs typeface="Angsana New" panose="02020603050405020304" pitchFamily="18" charset="-34"/>
              </a:rPr>
              <a:t> &amp; </a:t>
            </a:r>
            <a:r>
              <a:rPr lang="en-US" sz="2400" dirty="0" err="1">
                <a:latin typeface="Angsana New" panose="02020603050405020304" pitchFamily="18" charset="-34"/>
                <a:cs typeface="Angsana New" panose="02020603050405020304" pitchFamily="18" charset="-34"/>
              </a:rPr>
              <a:t>Teekasap</a:t>
            </a:r>
            <a:r>
              <a:rPr lang="en-US" sz="2400" dirty="0">
                <a:latin typeface="Angsana New" panose="02020603050405020304" pitchFamily="18" charset="-34"/>
                <a:cs typeface="Angsana New" panose="02020603050405020304" pitchFamily="18" charset="-34"/>
              </a:rPr>
              <a:t>, 2014)</a:t>
            </a:r>
            <a:r>
              <a:rPr lang="th-TH" sz="2400" dirty="0">
                <a:latin typeface="Angsana New" panose="02020603050405020304" pitchFamily="18" charset="-34"/>
                <a:cs typeface="Angsana New" panose="02020603050405020304" pitchFamily="18" charset="-34"/>
              </a:rPr>
              <a:t> </a:t>
            </a:r>
            <a:endParaRPr lang="en-US" sz="2400" dirty="0">
              <a:latin typeface="Angsana New" panose="02020603050405020304" pitchFamily="18" charset="-34"/>
              <a:cs typeface="Angsana New" panose="02020603050405020304" pitchFamily="18" charset="-34"/>
            </a:endParaRPr>
          </a:p>
        </p:txBody>
      </p:sp>
      <p:sp>
        <p:nvSpPr>
          <p:cNvPr id="6" name="ตัวแทนหมายเลขสไลด์ 5">
            <a:extLst>
              <a:ext uri="{FF2B5EF4-FFF2-40B4-BE49-F238E27FC236}">
                <a16:creationId xmlns:a16="http://schemas.microsoft.com/office/drawing/2014/main" id="{0B6B1749-9858-40F8-8A65-BFF81EF4B357}"/>
              </a:ext>
            </a:extLst>
          </p:cNvPr>
          <p:cNvSpPr>
            <a:spLocks noGrp="1"/>
          </p:cNvSpPr>
          <p:nvPr>
            <p:ph type="sldNum" sz="quarter" idx="12"/>
          </p:nvPr>
        </p:nvSpPr>
        <p:spPr/>
        <p:txBody>
          <a:bodyPr/>
          <a:lstStyle/>
          <a:p>
            <a:fld id="{0C138CA7-F28F-4E14-B8CE-E0A9C4DDBB4C}" type="slidenum">
              <a:rPr lang="en-US" smtClean="0"/>
              <a:t>138</a:t>
            </a:fld>
            <a:endParaRPr lang="en-US"/>
          </a:p>
        </p:txBody>
      </p:sp>
    </p:spTree>
    <p:extLst>
      <p:ext uri="{BB962C8B-B14F-4D97-AF65-F5344CB8AC3E}">
        <p14:creationId xmlns:p14="http://schemas.microsoft.com/office/powerpoint/2010/main" val="784771547"/>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a:extLst>
              <a:ext uri="{FF2B5EF4-FFF2-40B4-BE49-F238E27FC236}">
                <a16:creationId xmlns:a16="http://schemas.microsoft.com/office/drawing/2014/main" id="{F2150048-5AFD-45D5-BFCE-8B71C8C047D1}"/>
              </a:ext>
            </a:extLst>
          </p:cNvPr>
          <p:cNvSpPr>
            <a:spLocks noGrp="1"/>
          </p:cNvSpPr>
          <p:nvPr>
            <p:ph type="ctrTitle"/>
          </p:nvPr>
        </p:nvSpPr>
        <p:spPr>
          <a:xfrm>
            <a:off x="1524000" y="1205144"/>
            <a:ext cx="9144000" cy="2128838"/>
          </a:xfrm>
        </p:spPr>
        <p:txBody>
          <a:bodyPr>
            <a:normAutofit/>
          </a:bodyPr>
          <a:lstStyle/>
          <a:p>
            <a:br>
              <a:rPr lang="th-TH" sz="4000" b="1" dirty="0">
                <a:latin typeface="Angsana New" panose="02020603050405020304" pitchFamily="18" charset="-34"/>
                <a:cs typeface="Angsana New" panose="02020603050405020304" pitchFamily="18" charset="-34"/>
              </a:rPr>
            </a:br>
            <a:r>
              <a:rPr lang="en-US" sz="4000" b="1" dirty="0">
                <a:latin typeface="Angsana New" panose="02020603050405020304" pitchFamily="18" charset="-34"/>
                <a:cs typeface="Angsana New" panose="02020603050405020304" pitchFamily="18" charset="-34"/>
              </a:rPr>
              <a:t>Presentation of data analysis results</a:t>
            </a:r>
          </a:p>
        </p:txBody>
      </p:sp>
      <p:sp>
        <p:nvSpPr>
          <p:cNvPr id="2" name="ตัวแทนหมายเลขสไลด์ 1">
            <a:extLst>
              <a:ext uri="{FF2B5EF4-FFF2-40B4-BE49-F238E27FC236}">
                <a16:creationId xmlns:a16="http://schemas.microsoft.com/office/drawing/2014/main" id="{ADCC196B-8D67-494E-AFA0-FFD79E922F2A}"/>
              </a:ext>
            </a:extLst>
          </p:cNvPr>
          <p:cNvSpPr>
            <a:spLocks noGrp="1"/>
          </p:cNvSpPr>
          <p:nvPr>
            <p:ph type="sldNum" sz="quarter" idx="12"/>
          </p:nvPr>
        </p:nvSpPr>
        <p:spPr/>
        <p:txBody>
          <a:bodyPr/>
          <a:lstStyle/>
          <a:p>
            <a:fld id="{1EAF28F5-24D7-466C-B5FE-FBB3D897FE90}" type="slidenum">
              <a:rPr lang="en-US" smtClean="0"/>
              <a:t>139</a:t>
            </a:fld>
            <a:endParaRPr lang="en-US"/>
          </a:p>
        </p:txBody>
      </p:sp>
    </p:spTree>
    <p:extLst>
      <p:ext uri="{BB962C8B-B14F-4D97-AF65-F5344CB8AC3E}">
        <p14:creationId xmlns:p14="http://schemas.microsoft.com/office/powerpoint/2010/main" val="3005312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1514248"/>
            <a:ext cx="10515600" cy="3829504"/>
          </a:xfrm>
        </p:spPr>
        <p:txBody>
          <a:bodyPr/>
          <a:lstStyle/>
          <a:p>
            <a:pPr marL="0" indent="0">
              <a:buNone/>
            </a:pPr>
            <a:r>
              <a:rPr lang="en-US" dirty="0">
                <a:latin typeface="Angsana New" panose="02020603050405020304" pitchFamily="18" charset="-34"/>
                <a:cs typeface="Angsana New" panose="02020603050405020304" pitchFamily="18" charset="-34"/>
              </a:rPr>
              <a:t>	4.3</a:t>
            </a:r>
            <a:r>
              <a:rPr lang="th-TH" dirty="0">
                <a:latin typeface="Angsana New" panose="02020603050405020304" pitchFamily="18" charset="-34"/>
                <a:cs typeface="Angsana New" panose="02020603050405020304" pitchFamily="18" charset="-34"/>
              </a:rPr>
              <a:t> การเตรียมความพร้อมของผู้จัดเก็บข้อมูล</a:t>
            </a:r>
          </a:p>
          <a:p>
            <a:pPr marL="0" indent="0">
              <a:buNone/>
            </a:pPr>
            <a:r>
              <a:rPr lang="th-TH" dirty="0">
                <a:latin typeface="Angsana New" panose="02020603050405020304" pitchFamily="18" charset="-34"/>
                <a:cs typeface="Angsana New" panose="02020603050405020304" pitchFamily="18" charset="-34"/>
              </a:rPr>
              <a:t>	ในกรณีที่ผู้วิจัย หรือหัวหน้าโครงการวิจัย มอบหมายให้ผู้ช่วยนักวิจัย </a:t>
            </a:r>
            <a:r>
              <a:rPr lang="en-US" dirty="0">
                <a:latin typeface="Angsana New" panose="02020603050405020304" pitchFamily="18" charset="-34"/>
                <a:cs typeface="Angsana New" panose="02020603050405020304" pitchFamily="18" charset="-34"/>
              </a:rPr>
              <a:t>(Research Assistance; RA)</a:t>
            </a:r>
            <a:r>
              <a:rPr lang="th-TH" dirty="0">
                <a:latin typeface="Angsana New" panose="02020603050405020304" pitchFamily="18" charset="-34"/>
                <a:cs typeface="Angsana New" panose="02020603050405020304" pitchFamily="18" charset="-34"/>
              </a:rPr>
              <a:t> เป็นผู้ดำเนินการเก็บรวบรวมข้อมูล หัวหน้าโครงการ</a:t>
            </a:r>
            <a:r>
              <a:rPr lang="th-TH" b="1" dirty="0">
                <a:latin typeface="Angsana New" panose="02020603050405020304" pitchFamily="18" charset="-34"/>
                <a:cs typeface="Angsana New" panose="02020603050405020304" pitchFamily="18" charset="-34"/>
              </a:rPr>
              <a:t>จะต้องจัดอบรมเทคนิควิธีการจัดเก็บ และรวบรวมข้อมูลให้กับผู้ช่วยนักวิจัยได้ทราบ</a:t>
            </a:r>
            <a:r>
              <a:rPr lang="th-TH" dirty="0">
                <a:latin typeface="Angsana New" panose="02020603050405020304" pitchFamily="18" charset="-34"/>
                <a:cs typeface="Angsana New" panose="02020603050405020304" pitchFamily="18" charset="-34"/>
              </a:rPr>
              <a:t> และตระหนักถึงวัตถุประสงค์การวิจัย ตลอดจนอธิบายถึงประเภท และลักษณะของข้อมูลที่ผู้วิจัยต้องการ ระยะเวลา และแผนงานต่างๆ ที่ผู้ช่วยนักวิจัยต้องดำเนินงานให้ได้ตามที่หัวหน้าโครงการกำหนด ทั้งนี้ผู้วิจัยจะต้องเปิดโอกาสให้ผู้ช่วยนักวิจัยได้ซักถาม เพื่อซักซ้อม ทำความเข้าใจในรายละเอียดก่อนการลงสนามเก็บข้อมูลจริง เพื่อสร้างความเข้าใจที่ตรงกัน และลดความผิดพลาดที่อาจเกิดขึ้นระหว่างการเก็บข้อมูลให้น้อยที่สุด</a:t>
            </a:r>
          </a:p>
        </p:txBody>
      </p:sp>
      <p:sp>
        <p:nvSpPr>
          <p:cNvPr id="2" name="ตัวแทนหมายเลขสไลด์ 1">
            <a:extLst>
              <a:ext uri="{FF2B5EF4-FFF2-40B4-BE49-F238E27FC236}">
                <a16:creationId xmlns:a16="http://schemas.microsoft.com/office/drawing/2014/main" id="{33DC8EA9-4E8E-45F2-B6ED-BCDB97D951FC}"/>
              </a:ext>
            </a:extLst>
          </p:cNvPr>
          <p:cNvSpPr>
            <a:spLocks noGrp="1"/>
          </p:cNvSpPr>
          <p:nvPr>
            <p:ph type="sldNum" sz="quarter" idx="12"/>
          </p:nvPr>
        </p:nvSpPr>
        <p:spPr/>
        <p:txBody>
          <a:bodyPr/>
          <a:lstStyle/>
          <a:p>
            <a:fld id="{A0340E22-A0ED-4D02-B787-FB05B1CCBCE7}" type="slidenum">
              <a:rPr lang="th-TH" smtClean="0"/>
              <a:t>14</a:t>
            </a:fld>
            <a:endParaRPr lang="th-TH"/>
          </a:p>
        </p:txBody>
      </p:sp>
    </p:spTree>
    <p:extLst>
      <p:ext uri="{BB962C8B-B14F-4D97-AF65-F5344CB8AC3E}">
        <p14:creationId xmlns:p14="http://schemas.microsoft.com/office/powerpoint/2010/main" val="419474109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6F9881C-54CF-473E-A876-0D64C41C31E2}"/>
              </a:ext>
            </a:extLst>
          </p:cNvPr>
          <p:cNvSpPr>
            <a:spLocks noGrp="1"/>
          </p:cNvSpPr>
          <p:nvPr>
            <p:ph type="title"/>
          </p:nvPr>
        </p:nvSpPr>
        <p:spPr>
          <a:xfrm>
            <a:off x="838200" y="365126"/>
            <a:ext cx="10515600" cy="1094220"/>
          </a:xfrm>
        </p:spPr>
        <p:txBody>
          <a:bodyPr>
            <a:normAutofit/>
          </a:bodyPr>
          <a:lstStyle/>
          <a:p>
            <a:pPr algn="ctr"/>
            <a:r>
              <a:rPr lang="en-US" sz="3200" b="1" dirty="0">
                <a:latin typeface="Angsana New" panose="02020603050405020304" pitchFamily="18" charset="-34"/>
                <a:cs typeface="Angsana New" panose="02020603050405020304" pitchFamily="18" charset="-34"/>
              </a:rPr>
              <a:t>1</a:t>
            </a:r>
            <a:br>
              <a:rPr lang="en-US" sz="3200" b="1" dirty="0">
                <a:latin typeface="Angsana New" panose="02020603050405020304" pitchFamily="18" charset="-34"/>
                <a:cs typeface="Angsana New" panose="02020603050405020304" pitchFamily="18" charset="-34"/>
              </a:rPr>
            </a:br>
            <a:r>
              <a:rPr lang="en-US" sz="3200" b="1" dirty="0">
                <a:latin typeface="Angsana New" panose="02020603050405020304" pitchFamily="18" charset="-34"/>
                <a:cs typeface="Angsana New" panose="02020603050405020304" pitchFamily="18" charset="-34"/>
              </a:rPr>
              <a:t>Principles of data analysis presentation</a:t>
            </a:r>
          </a:p>
        </p:txBody>
      </p:sp>
      <p:sp>
        <p:nvSpPr>
          <p:cNvPr id="3" name="ตัวแทนเนื้อหา 2">
            <a:extLst>
              <a:ext uri="{FF2B5EF4-FFF2-40B4-BE49-F238E27FC236}">
                <a16:creationId xmlns:a16="http://schemas.microsoft.com/office/drawing/2014/main" id="{93D45645-A074-4340-9C50-78DC05093366}"/>
              </a:ext>
            </a:extLst>
          </p:cNvPr>
          <p:cNvSpPr>
            <a:spLocks noGrp="1"/>
          </p:cNvSpPr>
          <p:nvPr>
            <p:ph idx="1"/>
          </p:nvPr>
        </p:nvSpPr>
        <p:spPr>
          <a:xfrm>
            <a:off x="838200" y="1530062"/>
            <a:ext cx="10515600" cy="4351338"/>
          </a:xfrm>
        </p:spPr>
        <p:txBody>
          <a:bodyPr>
            <a:normAutofit fontScale="85000" lnSpcReduction="20000"/>
          </a:bodyPr>
          <a:lstStyle/>
          <a:p>
            <a:r>
              <a:rPr lang="en-US" dirty="0">
                <a:latin typeface="Angsana New" panose="02020603050405020304" pitchFamily="18" charset="-34"/>
                <a:cs typeface="Angsana New" panose="02020603050405020304" pitchFamily="18" charset="-34"/>
              </a:rPr>
              <a:t>Data Analysis and Interpretation</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The next step is to present the data analysis presentation</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collected by the researcher whether the information obtained from quantitative research methods or qualitative research methods The results of the analysis may be disorganized. and scattered making it difficult to understand and utilize.</a:t>
            </a:r>
            <a:endParaRPr lang="th-TH" b="1" dirty="0">
              <a:latin typeface="Angsana New" panose="02020603050405020304" pitchFamily="18" charset="-34"/>
              <a:cs typeface="Angsana New" panose="02020603050405020304" pitchFamily="18" charset="-34"/>
            </a:endParaRPr>
          </a:p>
          <a:p>
            <a:r>
              <a:rPr lang="en-US" dirty="0">
                <a:latin typeface="Angsana New" panose="02020603050405020304" pitchFamily="18" charset="-34"/>
                <a:cs typeface="Angsana New" panose="02020603050405020304" pitchFamily="18" charset="-34"/>
              </a:rPr>
              <a:t>For this reason, before every research conclusion The researcher must bring the results from the analysis to classify according to the nature and type of data. Classified according to the objectives or assumptions of the research. So that readers or users of the research can clearly understand the nature of the information. Faster and more interesting This process is called presentation of information</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Data Presentation).</a:t>
            </a:r>
            <a:endParaRPr lang="th-TH" dirty="0">
              <a:latin typeface="Angsana New" panose="02020603050405020304" pitchFamily="18" charset="-34"/>
              <a:cs typeface="Angsana New" panose="02020603050405020304" pitchFamily="18" charset="-34"/>
            </a:endParaRPr>
          </a:p>
          <a:p>
            <a:r>
              <a:rPr lang="en-US" b="1" dirty="0">
                <a:latin typeface="Angsana New" panose="02020603050405020304" pitchFamily="18" charset="-34"/>
                <a:cs typeface="Angsana New" panose="02020603050405020304" pitchFamily="18" charset="-34"/>
              </a:rPr>
              <a:t>Data presentation is the compilation of facts and details on various issues related to the objectives of the research organized into categories. Its purpose is to provide users with information from research papers. Quick access to facts meets user needs and use that information effectively</a:t>
            </a:r>
            <a:endParaRPr lang="th-TH" b="1" dirty="0">
              <a:latin typeface="Angsana New" panose="02020603050405020304" pitchFamily="18" charset="-34"/>
              <a:cs typeface="Angsana New" panose="02020603050405020304" pitchFamily="18" charset="-34"/>
            </a:endParaRPr>
          </a:p>
          <a:p>
            <a:r>
              <a:rPr lang="en-US" dirty="0">
                <a:latin typeface="Angsana New" panose="02020603050405020304" pitchFamily="18" charset="-34"/>
                <a:cs typeface="Angsana New" panose="02020603050405020304" pitchFamily="18" charset="-34"/>
              </a:rPr>
              <a:t>The presentation of information is considered to be the preparatory stage of information before taking the data for interpretation and summarizing results to be used as information for decision-making of executives or users who take advantage of research in various fields, in general, the presentation of the data analysis results can be divided into 2 approaches as follows.</a:t>
            </a:r>
          </a:p>
        </p:txBody>
      </p:sp>
      <p:sp>
        <p:nvSpPr>
          <p:cNvPr id="4" name="ตัวแทนหมายเลขสไลด์ 3">
            <a:extLst>
              <a:ext uri="{FF2B5EF4-FFF2-40B4-BE49-F238E27FC236}">
                <a16:creationId xmlns:a16="http://schemas.microsoft.com/office/drawing/2014/main" id="{D8953040-EA0A-439D-8D32-BBAED4F15DF4}"/>
              </a:ext>
            </a:extLst>
          </p:cNvPr>
          <p:cNvSpPr>
            <a:spLocks noGrp="1"/>
          </p:cNvSpPr>
          <p:nvPr>
            <p:ph type="sldNum" sz="quarter" idx="12"/>
          </p:nvPr>
        </p:nvSpPr>
        <p:spPr/>
        <p:txBody>
          <a:bodyPr/>
          <a:lstStyle/>
          <a:p>
            <a:fld id="{1EAF28F5-24D7-466C-B5FE-FBB3D897FE90}" type="slidenum">
              <a:rPr lang="en-US" smtClean="0"/>
              <a:t>140</a:t>
            </a:fld>
            <a:endParaRPr lang="en-US"/>
          </a:p>
        </p:txBody>
      </p:sp>
    </p:spTree>
    <p:extLst>
      <p:ext uri="{BB962C8B-B14F-4D97-AF65-F5344CB8AC3E}">
        <p14:creationId xmlns:p14="http://schemas.microsoft.com/office/powerpoint/2010/main" val="3764359061"/>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2C52D98B-15AC-4114-AA4E-563752BE0236}"/>
              </a:ext>
            </a:extLst>
          </p:cNvPr>
          <p:cNvSpPr>
            <a:spLocks noGrp="1"/>
          </p:cNvSpPr>
          <p:nvPr>
            <p:ph idx="1"/>
          </p:nvPr>
        </p:nvSpPr>
        <p:spPr>
          <a:xfrm>
            <a:off x="838200" y="1062831"/>
            <a:ext cx="10515600" cy="4351338"/>
          </a:xfrm>
        </p:spPr>
        <p:txBody>
          <a:bodyPr>
            <a:normAutofit fontScale="92500" lnSpcReduction="20000"/>
          </a:bodyPr>
          <a:lstStyle/>
          <a:p>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Informal Presentation</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refers to the presentation of information without rules or exact scheme most of the information was presented by describing the characteristics of the sample, such as how old the sample. What is your occupation? How much is the lowest to highest monthly income? What is the average income of the sample group? as well as the results of the analysis of the relationship between the variables can summarized as follows People with an average income of more than 100,000 baht will have a behavior of consuming brand name products than those with an average income of less than 100,000 baht. Executives with high work experience will have higher leadership. and able to deal with crises more effectively than executives with less experience, etc.</a:t>
            </a:r>
            <a:endParaRPr lang="th-TH" dirty="0">
              <a:latin typeface="Angsana New" panose="02020603050405020304" pitchFamily="18" charset="-34"/>
              <a:cs typeface="Angsana New" panose="02020603050405020304" pitchFamily="18" charset="-34"/>
            </a:endParaRPr>
          </a:p>
          <a:p>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Formal Presentation</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means presenting information with clear rules and standards, including presenting information in the form of tables. Presenting data in graphs or charts.</a:t>
            </a:r>
            <a:endParaRPr lang="th-TH" b="1" dirty="0">
              <a:latin typeface="Angsana New" panose="02020603050405020304" pitchFamily="18" charset="-34"/>
              <a:cs typeface="Angsana New" panose="02020603050405020304" pitchFamily="18" charset="-34"/>
            </a:endParaRPr>
          </a:p>
          <a:p>
            <a:r>
              <a:rPr lang="en-US" b="1" dirty="0">
                <a:latin typeface="Angsana New" panose="02020603050405020304" pitchFamily="18" charset="-34"/>
                <a:cs typeface="Angsana New" panose="02020603050405020304" pitchFamily="18" charset="-34"/>
              </a:rPr>
              <a:t>In practice, the presentation of information must present both types simultaneously. The researcher must describe the general characteristics of the sample together with the presentation of research results according to the objectives and assumptions of the research in the form of display tables, charts, bar graphs or pie graphs. Then the results of the analysis are summarized according to the desired objectives.</a:t>
            </a:r>
            <a:endParaRPr lang="th-TH"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0833E736-DFCA-4F8C-B123-059E20D34056}"/>
              </a:ext>
            </a:extLst>
          </p:cNvPr>
          <p:cNvSpPr>
            <a:spLocks noGrp="1"/>
          </p:cNvSpPr>
          <p:nvPr>
            <p:ph type="sldNum" sz="quarter" idx="12"/>
          </p:nvPr>
        </p:nvSpPr>
        <p:spPr/>
        <p:txBody>
          <a:bodyPr/>
          <a:lstStyle/>
          <a:p>
            <a:fld id="{1EAF28F5-24D7-466C-B5FE-FBB3D897FE90}" type="slidenum">
              <a:rPr lang="en-US" smtClean="0"/>
              <a:t>141</a:t>
            </a:fld>
            <a:endParaRPr lang="en-US"/>
          </a:p>
        </p:txBody>
      </p:sp>
    </p:spTree>
    <p:extLst>
      <p:ext uri="{BB962C8B-B14F-4D97-AF65-F5344CB8AC3E}">
        <p14:creationId xmlns:p14="http://schemas.microsoft.com/office/powerpoint/2010/main" val="222517149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8E6083C3-3D7E-43CE-9829-3F9603794F4E}"/>
              </a:ext>
            </a:extLst>
          </p:cNvPr>
          <p:cNvSpPr>
            <a:spLocks noGrp="1"/>
          </p:cNvSpPr>
          <p:nvPr>
            <p:ph type="title"/>
          </p:nvPr>
        </p:nvSpPr>
        <p:spPr>
          <a:xfrm>
            <a:off x="838200" y="327025"/>
            <a:ext cx="10515600" cy="1325563"/>
          </a:xfrm>
        </p:spPr>
        <p:txBody>
          <a:bodyPr/>
          <a:lstStyle/>
          <a:p>
            <a:pPr algn="ctr"/>
            <a:r>
              <a:rPr lang="en-US" dirty="0">
                <a:solidFill>
                  <a:schemeClr val="tx1">
                    <a:lumMod val="95000"/>
                    <a:lumOff val="5000"/>
                  </a:schemeClr>
                </a:solidFill>
                <a:latin typeface="Angsana New" panose="02020603050405020304" pitchFamily="18" charset="-34"/>
                <a:cs typeface="Angsana New" panose="02020603050405020304" pitchFamily="18" charset="-34"/>
              </a:rPr>
              <a:t>2</a:t>
            </a:r>
            <a:br>
              <a:rPr lang="th-TH" dirty="0">
                <a:solidFill>
                  <a:schemeClr val="tx1">
                    <a:lumMod val="95000"/>
                    <a:lumOff val="5000"/>
                  </a:schemeClr>
                </a:solidFill>
                <a:latin typeface="Angsana New" panose="02020603050405020304" pitchFamily="18" charset="-34"/>
                <a:cs typeface="Angsana New" panose="02020603050405020304" pitchFamily="18" charset="-34"/>
              </a:rPr>
            </a:br>
            <a:r>
              <a:rPr lang="en-US" dirty="0">
                <a:solidFill>
                  <a:schemeClr val="tx1">
                    <a:lumMod val="95000"/>
                    <a:lumOff val="5000"/>
                  </a:schemeClr>
                </a:solidFill>
                <a:latin typeface="Angsana New" panose="02020603050405020304" pitchFamily="18" charset="-34"/>
                <a:cs typeface="Angsana New" panose="02020603050405020304" pitchFamily="18" charset="-34"/>
              </a:rPr>
              <a:t>Data analysis presentation format</a:t>
            </a:r>
          </a:p>
        </p:txBody>
      </p:sp>
      <p:sp>
        <p:nvSpPr>
          <p:cNvPr id="3" name="ตัวแทนเนื้อหา 2">
            <a:extLst>
              <a:ext uri="{FF2B5EF4-FFF2-40B4-BE49-F238E27FC236}">
                <a16:creationId xmlns:a16="http://schemas.microsoft.com/office/drawing/2014/main" id="{7F9DCD32-8A03-49C5-9E27-A91574AC62C6}"/>
              </a:ext>
            </a:extLst>
          </p:cNvPr>
          <p:cNvSpPr>
            <a:spLocks noGrp="1"/>
          </p:cNvSpPr>
          <p:nvPr>
            <p:ph idx="1"/>
          </p:nvPr>
        </p:nvSpPr>
        <p:spPr/>
        <p:txBody>
          <a:bodyPr/>
          <a:lstStyle/>
          <a:p>
            <a:pPr marL="0" indent="0">
              <a:buNone/>
            </a:pPr>
            <a:r>
              <a:rPr lang="en-US" dirty="0">
                <a:solidFill>
                  <a:schemeClr val="tx1">
                    <a:lumMod val="95000"/>
                    <a:lumOff val="5000"/>
                  </a:schemeClr>
                </a:solidFill>
                <a:latin typeface="Angsana New" panose="02020603050405020304" pitchFamily="18" charset="-34"/>
                <a:cs typeface="Angsana New" panose="02020603050405020304" pitchFamily="18" charset="-34"/>
              </a:rPr>
              <a:t>Presentation of data analysis results can be displayed in 4 formats:</a:t>
            </a:r>
            <a:r>
              <a:rPr lang="th-TH" dirty="0">
                <a:solidFill>
                  <a:schemeClr val="tx1">
                    <a:lumMod val="95000"/>
                    <a:lumOff val="5000"/>
                  </a:schemeClr>
                </a:solidFill>
                <a:latin typeface="Angsana New" panose="02020603050405020304" pitchFamily="18" charset="-34"/>
                <a:cs typeface="Angsana New" panose="02020603050405020304" pitchFamily="18" charset="-34"/>
              </a:rPr>
              <a:t> </a:t>
            </a:r>
          </a:p>
          <a:p>
            <a:pPr marL="0" indent="285750">
              <a:buNone/>
            </a:pPr>
            <a:r>
              <a:rPr lang="en-US" dirty="0">
                <a:solidFill>
                  <a:schemeClr val="tx1">
                    <a:lumMod val="95000"/>
                    <a:lumOff val="5000"/>
                  </a:schemeClr>
                </a:solidFill>
                <a:latin typeface="Angsana New" panose="02020603050405020304" pitchFamily="18" charset="-34"/>
                <a:cs typeface="Angsana New" panose="02020603050405020304" pitchFamily="18" charset="-34"/>
              </a:rPr>
              <a:t>1) Article presentation</a:t>
            </a:r>
          </a:p>
          <a:p>
            <a:pPr marL="0" indent="285750">
              <a:buNone/>
            </a:pPr>
            <a:r>
              <a:rPr lang="en-US" dirty="0">
                <a:solidFill>
                  <a:schemeClr val="tx1">
                    <a:lumMod val="95000"/>
                    <a:lumOff val="5000"/>
                  </a:schemeClr>
                </a:solidFill>
                <a:latin typeface="Angsana New" panose="02020603050405020304" pitchFamily="18" charset="-34"/>
                <a:cs typeface="Angsana New" panose="02020603050405020304" pitchFamily="18" charset="-34"/>
              </a:rPr>
              <a:t>2) Semi-article presentation</a:t>
            </a:r>
          </a:p>
          <a:p>
            <a:pPr marL="0" indent="285750">
              <a:buNone/>
            </a:pPr>
            <a:r>
              <a:rPr lang="en-US" dirty="0">
                <a:solidFill>
                  <a:schemeClr val="tx1">
                    <a:lumMod val="95000"/>
                    <a:lumOff val="5000"/>
                  </a:schemeClr>
                </a:solidFill>
                <a:latin typeface="Angsana New" panose="02020603050405020304" pitchFamily="18" charset="-34"/>
                <a:cs typeface="Angsana New" panose="02020603050405020304" pitchFamily="18" charset="-34"/>
              </a:rPr>
              <a:t>3) Presentation with illustrated tables</a:t>
            </a:r>
          </a:p>
          <a:p>
            <a:pPr marL="0" indent="285750">
              <a:buNone/>
            </a:pPr>
            <a:r>
              <a:rPr lang="en-US" dirty="0">
                <a:solidFill>
                  <a:schemeClr val="tx1">
                    <a:lumMod val="95000"/>
                    <a:lumOff val="5000"/>
                  </a:schemeClr>
                </a:solidFill>
                <a:latin typeface="Angsana New" panose="02020603050405020304" pitchFamily="18" charset="-34"/>
                <a:cs typeface="Angsana New" panose="02020603050405020304" pitchFamily="18" charset="-34"/>
              </a:rPr>
              <a:t>4) Graph presentation or a chart accompanying the article</a:t>
            </a:r>
          </a:p>
          <a:p>
            <a:pPr marL="0" indent="285750">
              <a:buNone/>
            </a:pPr>
            <a:r>
              <a:rPr lang="en-US" dirty="0">
                <a:solidFill>
                  <a:schemeClr val="tx1">
                    <a:lumMod val="95000"/>
                    <a:lumOff val="5000"/>
                  </a:schemeClr>
                </a:solidFill>
                <a:latin typeface="Angsana New" panose="02020603050405020304" pitchFamily="18" charset="-34"/>
                <a:cs typeface="Angsana New" panose="02020603050405020304" pitchFamily="18" charset="-34"/>
              </a:rPr>
              <a:t>Each format has the following details.</a:t>
            </a:r>
          </a:p>
        </p:txBody>
      </p:sp>
      <p:sp>
        <p:nvSpPr>
          <p:cNvPr id="4" name="ตัวแทนหมายเลขสไลด์ 3">
            <a:extLst>
              <a:ext uri="{FF2B5EF4-FFF2-40B4-BE49-F238E27FC236}">
                <a16:creationId xmlns:a16="http://schemas.microsoft.com/office/drawing/2014/main" id="{BF93752B-CA5A-414F-8F98-8CCD9A5300E4}"/>
              </a:ext>
            </a:extLst>
          </p:cNvPr>
          <p:cNvSpPr>
            <a:spLocks noGrp="1"/>
          </p:cNvSpPr>
          <p:nvPr>
            <p:ph type="sldNum" sz="quarter" idx="12"/>
          </p:nvPr>
        </p:nvSpPr>
        <p:spPr/>
        <p:txBody>
          <a:bodyPr/>
          <a:lstStyle/>
          <a:p>
            <a:fld id="{1EAF28F5-24D7-466C-B5FE-FBB3D897FE90}" type="slidenum">
              <a:rPr lang="en-US" smtClean="0"/>
              <a:t>142</a:t>
            </a:fld>
            <a:endParaRPr lang="en-US"/>
          </a:p>
        </p:txBody>
      </p:sp>
    </p:spTree>
    <p:extLst>
      <p:ext uri="{BB962C8B-B14F-4D97-AF65-F5344CB8AC3E}">
        <p14:creationId xmlns:p14="http://schemas.microsoft.com/office/powerpoint/2010/main" val="160564988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3FC4782B-D76E-4116-B334-53E70FE5F979}"/>
              </a:ext>
            </a:extLst>
          </p:cNvPr>
          <p:cNvSpPr>
            <a:spLocks noGrp="1"/>
          </p:cNvSpPr>
          <p:nvPr>
            <p:ph idx="1"/>
          </p:nvPr>
        </p:nvSpPr>
        <p:spPr>
          <a:xfrm>
            <a:off x="514350" y="391688"/>
            <a:ext cx="10801350" cy="4351338"/>
          </a:xfrm>
        </p:spPr>
        <p:txBody>
          <a:bodyPr>
            <a:normAutofit/>
          </a:bodyPr>
          <a:lstStyle/>
          <a:p>
            <a:pPr marL="0" indent="0">
              <a:lnSpc>
                <a:spcPct val="100000"/>
              </a:lnSpc>
              <a:spcBef>
                <a:spcPts val="0"/>
              </a:spcBef>
              <a:buNone/>
            </a:pP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1. article presentation</a:t>
            </a:r>
          </a:p>
          <a:p>
            <a:pPr marL="0" indent="228600">
              <a:lnSpc>
                <a:spcPct val="100000"/>
              </a:lnSpc>
              <a:spcBef>
                <a:spcPts val="0"/>
              </a:spcBef>
              <a:buNone/>
            </a:pPr>
            <a:r>
              <a:rPr lang="en-US" sz="2000" dirty="0">
                <a:solidFill>
                  <a:schemeClr val="tx1">
                    <a:lumMod val="95000"/>
                    <a:lumOff val="5000"/>
                  </a:schemeClr>
                </a:solidFill>
                <a:latin typeface="Angsana New" panose="02020603050405020304" pitchFamily="18" charset="-34"/>
                <a:cs typeface="Angsana New" panose="02020603050405020304" pitchFamily="18" charset="-34"/>
              </a:rPr>
              <a:t>Presentation of research results in the form of articles It describes what the researcher found by linking different sequences of research with variables or what the researcher wants to study then the results were summarized in the form of an article with statistical values, numbers included in the content.</a:t>
            </a:r>
          </a:p>
          <a:p>
            <a:pPr marL="0" indent="0">
              <a:lnSpc>
                <a:spcPct val="100000"/>
              </a:lnSpc>
              <a:spcBef>
                <a:spcPts val="0"/>
              </a:spcBef>
              <a:buNone/>
            </a:pP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2</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semi-article presentation</a:t>
            </a:r>
            <a:endParaRPr lang="th-TH" sz="2400" b="1"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228600">
              <a:lnSpc>
                <a:spcPct val="100000"/>
              </a:lnSpc>
              <a:spcBef>
                <a:spcPts val="0"/>
              </a:spcBef>
              <a:buNone/>
            </a:pPr>
            <a:r>
              <a:rPr lang="en-US" sz="2000" dirty="0">
                <a:solidFill>
                  <a:schemeClr val="tx1">
                    <a:lumMod val="95000"/>
                    <a:lumOff val="5000"/>
                  </a:schemeClr>
                </a:solidFill>
                <a:latin typeface="Angsana New" panose="02020603050405020304" pitchFamily="18" charset="-34"/>
                <a:cs typeface="Angsana New" panose="02020603050405020304" pitchFamily="18" charset="-34"/>
              </a:rPr>
              <a:t>It is a compilation of research findings that have come out in the form of articles by bringing numbers and related statistical values arranged into categories to allow research readers to compare differences between variables in the same set of data. as the following example</a:t>
            </a:r>
            <a:endParaRPr lang="th-TH" sz="20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0">
              <a:buNone/>
            </a:pPr>
            <a:r>
              <a:rPr lang="en-US" sz="2000" dirty="0">
                <a:solidFill>
                  <a:schemeClr val="tx1">
                    <a:lumMod val="95000"/>
                    <a:lumOff val="5000"/>
                  </a:schemeClr>
                </a:solidFill>
                <a:latin typeface="Angsana New" panose="02020603050405020304" pitchFamily="18" charset="-34"/>
                <a:cs typeface="Angsana New" panose="02020603050405020304" pitchFamily="18" charset="-34"/>
              </a:rPr>
              <a:t>Example 1</a:t>
            </a:r>
            <a:r>
              <a:rPr lang="th-TH" sz="20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000" dirty="0">
                <a:solidFill>
                  <a:schemeClr val="tx1">
                    <a:lumMod val="95000"/>
                    <a:lumOff val="5000"/>
                  </a:schemeClr>
                </a:solidFill>
                <a:latin typeface="Angsana New" panose="02020603050405020304" pitchFamily="18" charset="-34"/>
                <a:cs typeface="Angsana New" panose="02020603050405020304" pitchFamily="18" charset="-34"/>
              </a:rPr>
              <a:t>Survey results of teaching efficiency of faculty members of the Faculty of Business Administration</a:t>
            </a:r>
            <a:endParaRPr lang="th-TH" sz="20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228600">
              <a:buNone/>
            </a:pPr>
            <a:r>
              <a:rPr lang="en-US" sz="2000" dirty="0">
                <a:solidFill>
                  <a:schemeClr val="tx1">
                    <a:lumMod val="95000"/>
                    <a:lumOff val="5000"/>
                  </a:schemeClr>
                </a:solidFill>
                <a:latin typeface="Angsana New" panose="02020603050405020304" pitchFamily="18" charset="-34"/>
                <a:cs typeface="Angsana New" panose="02020603050405020304" pitchFamily="18" charset="-34"/>
              </a:rPr>
              <a:t>According to the results of student opinion polls Faculty of Business Administration about the teaching efficiency of business management professors found that professors who graduated with a doctoral degree and did not have an academic position. had a lower cumulative GPA, between 3.40-3.49, while professors holding doctoral degrees and holding academic titles There will be a teaching evaluation result between 4.40-4.49 to be considered in the following categories.</a:t>
            </a:r>
            <a:endParaRPr lang="th-TH" sz="20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171450">
              <a:buNone/>
            </a:pPr>
            <a:endParaRPr lang="th-TH" sz="2000"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85B08587-0F40-4F41-BD6D-36D484468C9C}"/>
              </a:ext>
            </a:extLst>
          </p:cNvPr>
          <p:cNvSpPr>
            <a:spLocks noGrp="1"/>
          </p:cNvSpPr>
          <p:nvPr>
            <p:ph type="sldNum" sz="quarter" idx="12"/>
          </p:nvPr>
        </p:nvSpPr>
        <p:spPr/>
        <p:txBody>
          <a:bodyPr/>
          <a:lstStyle/>
          <a:p>
            <a:fld id="{1EAF28F5-24D7-466C-B5FE-FBB3D897FE90}" type="slidenum">
              <a:rPr lang="en-US" smtClean="0"/>
              <a:t>143</a:t>
            </a:fld>
            <a:endParaRPr lang="en-US"/>
          </a:p>
        </p:txBody>
      </p:sp>
      <p:graphicFrame>
        <p:nvGraphicFramePr>
          <p:cNvPr id="5" name="ตาราง 5">
            <a:extLst>
              <a:ext uri="{FF2B5EF4-FFF2-40B4-BE49-F238E27FC236}">
                <a16:creationId xmlns:a16="http://schemas.microsoft.com/office/drawing/2014/main" id="{5B772DEE-A526-44EC-8C7B-BD9F2A350E99}"/>
              </a:ext>
            </a:extLst>
          </p:cNvPr>
          <p:cNvGraphicFramePr>
            <a:graphicFrameLocks noGrp="1"/>
          </p:cNvGraphicFramePr>
          <p:nvPr/>
        </p:nvGraphicFramePr>
        <p:xfrm>
          <a:off x="628650" y="4110566"/>
          <a:ext cx="10572750" cy="2103120"/>
        </p:xfrm>
        <a:graphic>
          <a:graphicData uri="http://schemas.openxmlformats.org/drawingml/2006/table">
            <a:tbl>
              <a:tblPr firstRow="1" bandRow="1">
                <a:tableStyleId>{C083E6E3-FA7D-4D7B-A595-EF9225AFEA82}</a:tableStyleId>
              </a:tblPr>
              <a:tblGrid>
                <a:gridCol w="5270500">
                  <a:extLst>
                    <a:ext uri="{9D8B030D-6E8A-4147-A177-3AD203B41FA5}">
                      <a16:colId xmlns:a16="http://schemas.microsoft.com/office/drawing/2014/main" val="2612843392"/>
                    </a:ext>
                  </a:extLst>
                </a:gridCol>
                <a:gridCol w="5302250">
                  <a:extLst>
                    <a:ext uri="{9D8B030D-6E8A-4147-A177-3AD203B41FA5}">
                      <a16:colId xmlns:a16="http://schemas.microsoft.com/office/drawing/2014/main" val="4038912606"/>
                    </a:ext>
                  </a:extLst>
                </a:gridCol>
              </a:tblGrid>
              <a:tr h="370840">
                <a:tc>
                  <a:txBody>
                    <a:bodyPr/>
                    <a:lstStyle/>
                    <a:p>
                      <a:pPr algn="ctr"/>
                      <a:r>
                        <a:rPr lang="en-US" sz="1800" b="0" dirty="0">
                          <a:solidFill>
                            <a:srgbClr val="FF0000"/>
                          </a:solidFill>
                          <a:latin typeface="Angsana New" panose="02020603050405020304" pitchFamily="18" charset="-34"/>
                          <a:cs typeface="Angsana New" panose="02020603050405020304" pitchFamily="18" charset="-34"/>
                        </a:rPr>
                        <a:t>A teacher with a doctorate degree and an academic title will have a teaching evaluation score higher than 4.00</a:t>
                      </a:r>
                    </a:p>
                  </a:txBody>
                  <a:tcPr/>
                </a:tc>
                <a:tc>
                  <a:txBody>
                    <a:bodyPr/>
                    <a:lstStyle/>
                    <a:p>
                      <a:pPr algn="ctr"/>
                      <a:r>
                        <a:rPr lang="en-US" sz="1800" b="0" dirty="0">
                          <a:solidFill>
                            <a:srgbClr val="FF0000"/>
                          </a:solidFill>
                          <a:latin typeface="Angsana New" panose="02020603050405020304" pitchFamily="18" charset="-34"/>
                          <a:cs typeface="Angsana New" panose="02020603050405020304" pitchFamily="18" charset="-34"/>
                        </a:rPr>
                        <a:t>Teachers with doctorate degrees and without academic titles will have a teaching evaluation score higher than 4.00</a:t>
                      </a:r>
                    </a:p>
                  </a:txBody>
                  <a:tcPr/>
                </a:tc>
                <a:extLst>
                  <a:ext uri="{0D108BD9-81ED-4DB2-BD59-A6C34878D82A}">
                    <a16:rowId xmlns:a16="http://schemas.microsoft.com/office/drawing/2014/main" val="2073581036"/>
                  </a:ext>
                </a:extLst>
              </a:tr>
              <a:tr h="370840">
                <a:tc>
                  <a:txBody>
                    <a:bodyPr/>
                    <a:lstStyle/>
                    <a:p>
                      <a:r>
                        <a:rPr lang="en-US" sz="1800" b="0" dirty="0">
                          <a:solidFill>
                            <a:srgbClr val="FF0000"/>
                          </a:solidFill>
                          <a:latin typeface="Angsana New" panose="02020603050405020304" pitchFamily="18" charset="-34"/>
                          <a:cs typeface="Angsana New" panose="02020603050405020304" pitchFamily="18" charset="-34"/>
                        </a:rPr>
                        <a:t>Teaching process          </a:t>
                      </a:r>
                      <a:r>
                        <a:rPr lang="th-TH" sz="1800" b="0" dirty="0">
                          <a:solidFill>
                            <a:srgbClr val="FF0000"/>
                          </a:solidFill>
                          <a:latin typeface="Angsana New" panose="02020603050405020304" pitchFamily="18" charset="-34"/>
                          <a:cs typeface="Angsana New" panose="02020603050405020304" pitchFamily="18" charset="-34"/>
                        </a:rPr>
                        <a:t>        </a:t>
                      </a:r>
                      <a:r>
                        <a:rPr lang="en-US" sz="1800" b="0" dirty="0">
                          <a:solidFill>
                            <a:srgbClr val="FF0000"/>
                          </a:solidFill>
                          <a:latin typeface="Angsana New" panose="02020603050405020304" pitchFamily="18" charset="-34"/>
                          <a:cs typeface="Angsana New" panose="02020603050405020304" pitchFamily="18" charset="-34"/>
                        </a:rPr>
                        <a:t>                                                     4.42</a:t>
                      </a:r>
                    </a:p>
                    <a:p>
                      <a:r>
                        <a:rPr lang="en-US" sz="1800" b="0" dirty="0">
                          <a:solidFill>
                            <a:srgbClr val="FF0000"/>
                          </a:solidFill>
                          <a:latin typeface="Angsana New" panose="02020603050405020304" pitchFamily="18" charset="-34"/>
                          <a:cs typeface="Angsana New" panose="02020603050405020304" pitchFamily="18" charset="-34"/>
                        </a:rPr>
                        <a:t>Encouraging students to be the center of learning                     4.44</a:t>
                      </a:r>
                    </a:p>
                    <a:p>
                      <a:r>
                        <a:rPr lang="en-US" sz="1800" b="0" dirty="0">
                          <a:solidFill>
                            <a:srgbClr val="FF0000"/>
                          </a:solidFill>
                          <a:latin typeface="Angsana New" panose="02020603050405020304" pitchFamily="18" charset="-34"/>
                          <a:cs typeface="Angsana New" panose="02020603050405020304" pitchFamily="18" charset="-34"/>
                        </a:rPr>
                        <a:t>Teaching media </a:t>
                      </a:r>
                      <a:r>
                        <a:rPr lang="th-TH" sz="1800" b="0" dirty="0">
                          <a:solidFill>
                            <a:srgbClr val="FF0000"/>
                          </a:solidFill>
                          <a:latin typeface="Angsana New" panose="02020603050405020304" pitchFamily="18" charset="-34"/>
                          <a:cs typeface="Angsana New" panose="02020603050405020304" pitchFamily="18" charset="-34"/>
                        </a:rPr>
                        <a:t>                                                                         </a:t>
                      </a:r>
                      <a:r>
                        <a:rPr lang="en-US" sz="1800" b="0" dirty="0">
                          <a:solidFill>
                            <a:srgbClr val="FF0000"/>
                          </a:solidFill>
                          <a:latin typeface="Angsana New" panose="02020603050405020304" pitchFamily="18" charset="-34"/>
                          <a:cs typeface="Angsana New" panose="02020603050405020304" pitchFamily="18" charset="-34"/>
                        </a:rPr>
                        <a:t>4.49</a:t>
                      </a:r>
                      <a:endParaRPr lang="th-TH" sz="1800" b="0" dirty="0">
                        <a:solidFill>
                          <a:srgbClr val="FF0000"/>
                        </a:solidFill>
                        <a:latin typeface="Angsana New" panose="02020603050405020304" pitchFamily="18" charset="-34"/>
                        <a:cs typeface="Angsana New" panose="02020603050405020304" pitchFamily="18" charset="-34"/>
                      </a:endParaRPr>
                    </a:p>
                    <a:p>
                      <a:r>
                        <a:rPr lang="en-US" sz="1800" b="0" dirty="0">
                          <a:solidFill>
                            <a:srgbClr val="FF0000"/>
                          </a:solidFill>
                          <a:latin typeface="Angsana New" panose="02020603050405020304" pitchFamily="18" charset="-34"/>
                          <a:cs typeface="Angsana New" panose="02020603050405020304" pitchFamily="18" charset="-34"/>
                        </a:rPr>
                        <a:t>Measurement and Evaluation</a:t>
                      </a:r>
                      <a:r>
                        <a:rPr lang="th-TH" sz="1800" b="0" dirty="0">
                          <a:solidFill>
                            <a:srgbClr val="FF0000"/>
                          </a:solidFill>
                          <a:latin typeface="Angsana New" panose="02020603050405020304" pitchFamily="18" charset="-34"/>
                          <a:cs typeface="Angsana New" panose="02020603050405020304" pitchFamily="18" charset="-34"/>
                        </a:rPr>
                        <a:t>                                                    </a:t>
                      </a:r>
                      <a:r>
                        <a:rPr lang="en-US" sz="1800" b="0" dirty="0">
                          <a:solidFill>
                            <a:srgbClr val="FF0000"/>
                          </a:solidFill>
                          <a:latin typeface="Angsana New" panose="02020603050405020304" pitchFamily="18" charset="-34"/>
                          <a:cs typeface="Angsana New" panose="02020603050405020304" pitchFamily="18" charset="-34"/>
                        </a:rPr>
                        <a:t> 4.46</a:t>
                      </a:r>
                    </a:p>
                    <a:p>
                      <a:r>
                        <a:rPr lang="en-US" sz="1800" b="0" dirty="0">
                          <a:solidFill>
                            <a:srgbClr val="FF0000"/>
                          </a:solidFill>
                          <a:latin typeface="Angsana New" panose="02020603050405020304" pitchFamily="18" charset="-34"/>
                          <a:cs typeface="Angsana New" panose="02020603050405020304" pitchFamily="18" charset="-34"/>
                        </a:rPr>
                        <a:t>Morality and ethics            </a:t>
                      </a:r>
                      <a:r>
                        <a:rPr lang="th-TH" sz="1800" b="0" dirty="0">
                          <a:solidFill>
                            <a:srgbClr val="FF0000"/>
                          </a:solidFill>
                          <a:latin typeface="Angsana New" panose="02020603050405020304" pitchFamily="18" charset="-34"/>
                          <a:cs typeface="Angsana New" panose="02020603050405020304" pitchFamily="18" charset="-34"/>
                        </a:rPr>
                        <a:t>                                                        </a:t>
                      </a:r>
                      <a:r>
                        <a:rPr lang="en-US" sz="1800" b="0" dirty="0">
                          <a:solidFill>
                            <a:srgbClr val="FF0000"/>
                          </a:solidFill>
                          <a:latin typeface="Angsana New" panose="02020603050405020304" pitchFamily="18" charset="-34"/>
                          <a:cs typeface="Angsana New" panose="02020603050405020304" pitchFamily="18" charset="-34"/>
                        </a:rPr>
                        <a:t>4.45</a:t>
                      </a:r>
                    </a:p>
                  </a:txBody>
                  <a:tcPr/>
                </a:tc>
                <a:tc>
                  <a:txBody>
                    <a:bodyPr/>
                    <a:lstStyle/>
                    <a:p>
                      <a:r>
                        <a:rPr lang="en-US" sz="1800" b="0" dirty="0">
                          <a:solidFill>
                            <a:srgbClr val="FF0000"/>
                          </a:solidFill>
                          <a:latin typeface="Angsana New" panose="02020603050405020304" pitchFamily="18" charset="-34"/>
                          <a:cs typeface="Angsana New" panose="02020603050405020304" pitchFamily="18" charset="-34"/>
                        </a:rPr>
                        <a:t>Teaching process                                                                                        3.42</a:t>
                      </a:r>
                    </a:p>
                    <a:p>
                      <a:r>
                        <a:rPr lang="en-US" sz="1800" b="0" dirty="0">
                          <a:solidFill>
                            <a:srgbClr val="FF0000"/>
                          </a:solidFill>
                          <a:latin typeface="Angsana New" panose="02020603050405020304" pitchFamily="18" charset="-34"/>
                          <a:cs typeface="Angsana New" panose="02020603050405020304" pitchFamily="18" charset="-34"/>
                        </a:rPr>
                        <a:t>Encouraging students to be the center of learning                                      3.49</a:t>
                      </a:r>
                    </a:p>
                    <a:p>
                      <a:r>
                        <a:rPr lang="en-US" sz="1800" b="0" dirty="0">
                          <a:solidFill>
                            <a:srgbClr val="FF0000"/>
                          </a:solidFill>
                          <a:latin typeface="Angsana New" panose="02020603050405020304" pitchFamily="18" charset="-34"/>
                          <a:cs typeface="Angsana New" panose="02020603050405020304" pitchFamily="18" charset="-34"/>
                        </a:rPr>
                        <a:t>Teaching media                                                                                           3.48</a:t>
                      </a:r>
                      <a:endParaRPr lang="th-TH" sz="1800" b="0" dirty="0">
                        <a:solidFill>
                          <a:srgbClr val="FF0000"/>
                        </a:solidFill>
                        <a:latin typeface="Angsana New" panose="02020603050405020304" pitchFamily="18" charset="-34"/>
                        <a:cs typeface="Angsana New" panose="02020603050405020304" pitchFamily="18" charset="-34"/>
                      </a:endParaRPr>
                    </a:p>
                    <a:p>
                      <a:r>
                        <a:rPr lang="en-US" sz="1800" b="0" dirty="0">
                          <a:solidFill>
                            <a:srgbClr val="FF0000"/>
                          </a:solidFill>
                          <a:latin typeface="Angsana New" panose="02020603050405020304" pitchFamily="18" charset="-34"/>
                          <a:cs typeface="Angsana New" panose="02020603050405020304" pitchFamily="18" charset="-34"/>
                        </a:rPr>
                        <a:t>Measurement and Evaluation</a:t>
                      </a:r>
                      <a:r>
                        <a:rPr lang="th-TH" sz="1800" b="0" dirty="0">
                          <a:solidFill>
                            <a:srgbClr val="FF0000"/>
                          </a:solidFill>
                          <a:latin typeface="Angsana New" panose="02020603050405020304" pitchFamily="18" charset="-34"/>
                          <a:cs typeface="Angsana New" panose="02020603050405020304" pitchFamily="18" charset="-34"/>
                        </a:rPr>
                        <a:t> </a:t>
                      </a:r>
                      <a:r>
                        <a:rPr lang="en-US" sz="1800" b="0" dirty="0">
                          <a:solidFill>
                            <a:srgbClr val="FF0000"/>
                          </a:solidFill>
                          <a:latin typeface="Angsana New" panose="02020603050405020304" pitchFamily="18" charset="-34"/>
                          <a:cs typeface="Angsana New" panose="02020603050405020304" pitchFamily="18" charset="-34"/>
                        </a:rPr>
                        <a:t>                                                                     3.46</a:t>
                      </a:r>
                    </a:p>
                    <a:p>
                      <a:r>
                        <a:rPr lang="en-US" sz="1800" b="0" dirty="0">
                          <a:solidFill>
                            <a:srgbClr val="FF0000"/>
                          </a:solidFill>
                          <a:latin typeface="Angsana New" panose="02020603050405020304" pitchFamily="18" charset="-34"/>
                          <a:cs typeface="Angsana New" panose="02020603050405020304" pitchFamily="18" charset="-34"/>
                        </a:rPr>
                        <a:t>Morality and ethics                                                                                      3.49</a:t>
                      </a:r>
                    </a:p>
                  </a:txBody>
                  <a:tcPr/>
                </a:tc>
                <a:extLst>
                  <a:ext uri="{0D108BD9-81ED-4DB2-BD59-A6C34878D82A}">
                    <a16:rowId xmlns:a16="http://schemas.microsoft.com/office/drawing/2014/main" val="1628263032"/>
                  </a:ext>
                </a:extLst>
              </a:tr>
            </a:tbl>
          </a:graphicData>
        </a:graphic>
      </p:graphicFrame>
    </p:spTree>
    <p:extLst>
      <p:ext uri="{BB962C8B-B14F-4D97-AF65-F5344CB8AC3E}">
        <p14:creationId xmlns:p14="http://schemas.microsoft.com/office/powerpoint/2010/main" val="38587503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E13F9C-621B-4C8D-B600-97D62AE1A070}"/>
              </a:ext>
            </a:extLst>
          </p:cNvPr>
          <p:cNvSpPr>
            <a:spLocks noGrp="1"/>
          </p:cNvSpPr>
          <p:nvPr>
            <p:ph idx="1"/>
          </p:nvPr>
        </p:nvSpPr>
        <p:spPr>
          <a:xfrm>
            <a:off x="195309" y="69850"/>
            <a:ext cx="11718525" cy="1882775"/>
          </a:xfrm>
        </p:spPr>
        <p:txBody>
          <a:bodyPr/>
          <a:lstStyle/>
          <a:p>
            <a:pPr marL="0" indent="0">
              <a:lnSpc>
                <a:spcPct val="100000"/>
              </a:lnSpc>
              <a:spcBef>
                <a:spcPts val="0"/>
              </a:spcBef>
              <a:buNone/>
            </a:pPr>
            <a:r>
              <a:rPr lang="en-US" sz="2000" b="1" dirty="0">
                <a:solidFill>
                  <a:schemeClr val="tx1">
                    <a:lumMod val="95000"/>
                    <a:lumOff val="5000"/>
                  </a:schemeClr>
                </a:solidFill>
                <a:latin typeface="Angsana New" panose="02020603050405020304" pitchFamily="18" charset="-34"/>
                <a:cs typeface="Angsana New" panose="02020603050405020304" pitchFamily="18" charset="-34"/>
              </a:rPr>
              <a:t>3</a:t>
            </a:r>
            <a:r>
              <a:rPr lang="th-TH" sz="2000" b="1" dirty="0">
                <a:solidFill>
                  <a:schemeClr val="tx1">
                    <a:lumMod val="95000"/>
                    <a:lumOff val="5000"/>
                  </a:schemeClr>
                </a:solidFill>
                <a:latin typeface="Angsana New" panose="02020603050405020304" pitchFamily="18" charset="-34"/>
                <a:cs typeface="Angsana New" panose="02020603050405020304" pitchFamily="18" charset="-34"/>
              </a:rPr>
              <a:t>. </a:t>
            </a:r>
            <a:r>
              <a:rPr lang="en-US" sz="2000" b="1" dirty="0">
                <a:solidFill>
                  <a:schemeClr val="tx1">
                    <a:lumMod val="95000"/>
                    <a:lumOff val="5000"/>
                  </a:schemeClr>
                </a:solidFill>
                <a:latin typeface="Angsana New" panose="02020603050405020304" pitchFamily="18" charset="-34"/>
                <a:cs typeface="Angsana New" panose="02020603050405020304" pitchFamily="18" charset="-34"/>
              </a:rPr>
              <a:t>Presentation with a table accompanying the article.</a:t>
            </a:r>
            <a:endParaRPr lang="th-TH" sz="2000" b="1"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171450">
              <a:lnSpc>
                <a:spcPct val="100000"/>
              </a:lnSpc>
              <a:spcBef>
                <a:spcPts val="0"/>
              </a:spcBef>
              <a:buNone/>
            </a:pPr>
            <a:r>
              <a:rPr lang="en-US" sz="2000" dirty="0">
                <a:solidFill>
                  <a:schemeClr val="tx1">
                    <a:lumMod val="95000"/>
                    <a:lumOff val="5000"/>
                  </a:schemeClr>
                </a:solidFill>
                <a:latin typeface="Angsana New" panose="02020603050405020304" pitchFamily="18" charset="-34"/>
                <a:cs typeface="Angsana New" panose="02020603050405020304" pitchFamily="18" charset="-34"/>
              </a:rPr>
              <a:t>Presentation of the analysis results in tabular form It is commonly used in presenting statistical data, numbers and interpretations. Presentation of statistics in each category Tables with different characteristics will be applied.</a:t>
            </a:r>
            <a:r>
              <a:rPr lang="th-TH" sz="2000" dirty="0">
                <a:solidFill>
                  <a:schemeClr val="tx1">
                    <a:lumMod val="95000"/>
                    <a:lumOff val="5000"/>
                  </a:schemeClr>
                </a:solidFill>
                <a:latin typeface="Angsana New" panose="02020603050405020304" pitchFamily="18" charset="-34"/>
                <a:cs typeface="Angsana New" panose="02020603050405020304" pitchFamily="18" charset="-34"/>
              </a:rPr>
              <a:t> </a:t>
            </a:r>
          </a:p>
          <a:p>
            <a:pPr marL="0" indent="742950">
              <a:lnSpc>
                <a:spcPct val="100000"/>
              </a:lnSpc>
              <a:spcBef>
                <a:spcPts val="0"/>
              </a:spcBef>
              <a:buNone/>
            </a:pPr>
            <a:r>
              <a:rPr lang="en-US" sz="2000" b="1" dirty="0">
                <a:solidFill>
                  <a:schemeClr val="tx1">
                    <a:lumMod val="95000"/>
                    <a:lumOff val="5000"/>
                  </a:schemeClr>
                </a:solidFill>
                <a:latin typeface="Angsana New" panose="02020603050405020304" pitchFamily="18" charset="-34"/>
                <a:cs typeface="Angsana New" panose="02020603050405020304" pitchFamily="18" charset="-34"/>
              </a:rPr>
              <a:t>1)</a:t>
            </a:r>
            <a:r>
              <a:rPr lang="th-TH" sz="2000" b="1" dirty="0">
                <a:solidFill>
                  <a:schemeClr val="tx1">
                    <a:lumMod val="95000"/>
                    <a:lumOff val="5000"/>
                  </a:schemeClr>
                </a:solidFill>
                <a:latin typeface="Angsana New" panose="02020603050405020304" pitchFamily="18" charset="-34"/>
                <a:cs typeface="Angsana New" panose="02020603050405020304" pitchFamily="18" charset="-34"/>
              </a:rPr>
              <a:t> </a:t>
            </a:r>
            <a:r>
              <a:rPr lang="en-US" sz="2000" b="1" dirty="0">
                <a:solidFill>
                  <a:schemeClr val="tx1">
                    <a:lumMod val="95000"/>
                    <a:lumOff val="5000"/>
                  </a:schemeClr>
                </a:solidFill>
                <a:latin typeface="Angsana New" panose="02020603050405020304" pitchFamily="18" charset="-34"/>
                <a:cs typeface="Angsana New" panose="02020603050405020304" pitchFamily="18" charset="-34"/>
              </a:rPr>
              <a:t>Presentation of amount (frequency) and percentage data</a:t>
            </a:r>
            <a:endParaRPr lang="th-TH" sz="2000" b="1"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0">
              <a:lnSpc>
                <a:spcPct val="100000"/>
              </a:lnSpc>
              <a:spcBef>
                <a:spcPts val="0"/>
              </a:spcBef>
              <a:buNone/>
            </a:pPr>
            <a:r>
              <a:rPr lang="en-US" sz="2000" dirty="0">
                <a:solidFill>
                  <a:schemeClr val="tx1">
                    <a:lumMod val="95000"/>
                    <a:lumOff val="5000"/>
                  </a:schemeClr>
                </a:solidFill>
                <a:latin typeface="Angsana New" panose="02020603050405020304" pitchFamily="18" charset="-34"/>
                <a:cs typeface="Angsana New" panose="02020603050405020304" pitchFamily="18" charset="-34"/>
              </a:rPr>
              <a:t>Table 1</a:t>
            </a:r>
            <a:r>
              <a:rPr lang="th-TH" sz="20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000" dirty="0">
                <a:solidFill>
                  <a:schemeClr val="tx1">
                    <a:lumMod val="95000"/>
                    <a:lumOff val="5000"/>
                  </a:schemeClr>
                </a:solidFill>
                <a:latin typeface="Angsana New" panose="02020603050405020304" pitchFamily="18" charset="-34"/>
                <a:cs typeface="Angsana New" panose="02020603050405020304" pitchFamily="18" charset="-34"/>
              </a:rPr>
              <a:t>The number of occupations of the sample and calculated as a percentage</a:t>
            </a:r>
            <a:endParaRPr lang="th-TH" sz="20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0">
              <a:buNone/>
            </a:pPr>
            <a:endParaRPr lang="en-US" dirty="0"/>
          </a:p>
        </p:txBody>
      </p:sp>
      <p:sp>
        <p:nvSpPr>
          <p:cNvPr id="4" name="Slide Number Placeholder 3">
            <a:extLst>
              <a:ext uri="{FF2B5EF4-FFF2-40B4-BE49-F238E27FC236}">
                <a16:creationId xmlns:a16="http://schemas.microsoft.com/office/drawing/2014/main" id="{83C1BDCF-C74C-49D1-A6D9-128BBF6E64FA}"/>
              </a:ext>
            </a:extLst>
          </p:cNvPr>
          <p:cNvSpPr>
            <a:spLocks noGrp="1"/>
          </p:cNvSpPr>
          <p:nvPr>
            <p:ph type="sldNum" sz="quarter" idx="12"/>
          </p:nvPr>
        </p:nvSpPr>
        <p:spPr/>
        <p:txBody>
          <a:bodyPr/>
          <a:lstStyle/>
          <a:p>
            <a:fld id="{A0340E22-A0ED-4D02-B787-FB05B1CCBCE7}" type="slidenum">
              <a:rPr lang="th-TH" smtClean="0"/>
              <a:t>144</a:t>
            </a:fld>
            <a:endParaRPr lang="th-TH"/>
          </a:p>
        </p:txBody>
      </p:sp>
      <p:graphicFrame>
        <p:nvGraphicFramePr>
          <p:cNvPr id="5" name="ตาราง 5">
            <a:extLst>
              <a:ext uri="{FF2B5EF4-FFF2-40B4-BE49-F238E27FC236}">
                <a16:creationId xmlns:a16="http://schemas.microsoft.com/office/drawing/2014/main" id="{3B6B7A25-0320-42A5-B221-52F026BB3FFD}"/>
              </a:ext>
            </a:extLst>
          </p:cNvPr>
          <p:cNvGraphicFramePr>
            <a:graphicFrameLocks noGrp="1"/>
          </p:cNvGraphicFramePr>
          <p:nvPr/>
        </p:nvGraphicFramePr>
        <p:xfrm>
          <a:off x="278166" y="1651000"/>
          <a:ext cx="11351028" cy="4033863"/>
        </p:xfrm>
        <a:graphic>
          <a:graphicData uri="http://schemas.openxmlformats.org/drawingml/2006/table">
            <a:tbl>
              <a:tblPr firstRow="1" bandRow="1">
                <a:tableStyleId>{5DA37D80-6434-44D0-A028-1B22A696006F}</a:tableStyleId>
              </a:tblPr>
              <a:tblGrid>
                <a:gridCol w="3783676">
                  <a:extLst>
                    <a:ext uri="{9D8B030D-6E8A-4147-A177-3AD203B41FA5}">
                      <a16:colId xmlns:a16="http://schemas.microsoft.com/office/drawing/2014/main" val="636006408"/>
                    </a:ext>
                  </a:extLst>
                </a:gridCol>
                <a:gridCol w="3783676">
                  <a:extLst>
                    <a:ext uri="{9D8B030D-6E8A-4147-A177-3AD203B41FA5}">
                      <a16:colId xmlns:a16="http://schemas.microsoft.com/office/drawing/2014/main" val="1862259398"/>
                    </a:ext>
                  </a:extLst>
                </a:gridCol>
                <a:gridCol w="3783676">
                  <a:extLst>
                    <a:ext uri="{9D8B030D-6E8A-4147-A177-3AD203B41FA5}">
                      <a16:colId xmlns:a16="http://schemas.microsoft.com/office/drawing/2014/main" val="2134827817"/>
                    </a:ext>
                  </a:extLst>
                </a:gridCol>
              </a:tblGrid>
              <a:tr h="407567">
                <a:tc>
                  <a:txBody>
                    <a:bodyPr/>
                    <a:lstStyle/>
                    <a:p>
                      <a:pPr algn="ctr"/>
                      <a:r>
                        <a:rPr lang="en-US" sz="1800" dirty="0">
                          <a:solidFill>
                            <a:srgbClr val="FF0000"/>
                          </a:solidFill>
                          <a:latin typeface="Angsana New" panose="02020603050405020304" pitchFamily="18" charset="-34"/>
                          <a:cs typeface="Angsana New" panose="02020603050405020304" pitchFamily="18" charset="-34"/>
                        </a:rPr>
                        <a:t>occupation</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number (people)</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percentage</a:t>
                      </a:r>
                    </a:p>
                  </a:txBody>
                  <a:tcPr/>
                </a:tc>
                <a:extLst>
                  <a:ext uri="{0D108BD9-81ED-4DB2-BD59-A6C34878D82A}">
                    <a16:rowId xmlns:a16="http://schemas.microsoft.com/office/drawing/2014/main" val="2031487191"/>
                  </a:ext>
                </a:extLst>
              </a:tr>
              <a:tr h="407567">
                <a:tc>
                  <a:txBody>
                    <a:bodyPr/>
                    <a:lstStyle/>
                    <a:p>
                      <a:r>
                        <a:rPr lang="en-US" sz="1800" dirty="0">
                          <a:solidFill>
                            <a:srgbClr val="FF0000"/>
                          </a:solidFill>
                          <a:latin typeface="Angsana New" panose="02020603050405020304" pitchFamily="18" charset="-34"/>
                          <a:cs typeface="Angsana New" panose="02020603050405020304" pitchFamily="18" charset="-34"/>
                        </a:rPr>
                        <a:t>1.</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personal business</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150</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15</a:t>
                      </a:r>
                    </a:p>
                  </a:txBody>
                  <a:tcPr/>
                </a:tc>
                <a:extLst>
                  <a:ext uri="{0D108BD9-81ED-4DB2-BD59-A6C34878D82A}">
                    <a16:rowId xmlns:a16="http://schemas.microsoft.com/office/drawing/2014/main" val="2557548644"/>
                  </a:ext>
                </a:extLst>
              </a:tr>
              <a:tr h="407567">
                <a:tc>
                  <a:txBody>
                    <a:bodyPr/>
                    <a:lstStyle/>
                    <a:p>
                      <a:r>
                        <a:rPr lang="en-US" sz="1800" dirty="0">
                          <a:solidFill>
                            <a:srgbClr val="FF0000"/>
                          </a:solidFill>
                          <a:latin typeface="Angsana New" panose="02020603050405020304" pitchFamily="18" charset="-34"/>
                          <a:cs typeface="Angsana New" panose="02020603050405020304" pitchFamily="18" charset="-34"/>
                        </a:rPr>
                        <a:t>2. state enterprise employees</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150</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15</a:t>
                      </a:r>
                    </a:p>
                  </a:txBody>
                  <a:tcPr/>
                </a:tc>
                <a:extLst>
                  <a:ext uri="{0D108BD9-81ED-4DB2-BD59-A6C34878D82A}">
                    <a16:rowId xmlns:a16="http://schemas.microsoft.com/office/drawing/2014/main" val="527528446"/>
                  </a:ext>
                </a:extLst>
              </a:tr>
              <a:tr h="407567">
                <a:tc>
                  <a:txBody>
                    <a:bodyPr/>
                    <a:lstStyle/>
                    <a:p>
                      <a:r>
                        <a:rPr lang="en-US" sz="1800" dirty="0">
                          <a:solidFill>
                            <a:srgbClr val="FF0000"/>
                          </a:solidFill>
                          <a:latin typeface="Angsana New" panose="02020603050405020304" pitchFamily="18" charset="-34"/>
                          <a:cs typeface="Angsana New" panose="02020603050405020304" pitchFamily="18" charset="-34"/>
                        </a:rPr>
                        <a:t>3.</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government service</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12</a:t>
                      </a:r>
                    </a:p>
                  </a:txBody>
                  <a:tcPr/>
                </a:tc>
                <a:extLst>
                  <a:ext uri="{0D108BD9-81ED-4DB2-BD59-A6C34878D82A}">
                    <a16:rowId xmlns:a16="http://schemas.microsoft.com/office/drawing/2014/main" val="2636523168"/>
                  </a:ext>
                </a:extLst>
              </a:tr>
              <a:tr h="407567">
                <a:tc>
                  <a:txBody>
                    <a:bodyPr/>
                    <a:lstStyle/>
                    <a:p>
                      <a:r>
                        <a:rPr lang="en-US" sz="1800" dirty="0">
                          <a:solidFill>
                            <a:srgbClr val="FF0000"/>
                          </a:solidFill>
                          <a:latin typeface="Angsana New" panose="02020603050405020304" pitchFamily="18" charset="-34"/>
                          <a:cs typeface="Angsana New" panose="02020603050405020304" pitchFamily="18" charset="-34"/>
                        </a:rPr>
                        <a:t>4.</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company employee</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130</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13</a:t>
                      </a:r>
                    </a:p>
                  </a:txBody>
                  <a:tcPr/>
                </a:tc>
                <a:extLst>
                  <a:ext uri="{0D108BD9-81ED-4DB2-BD59-A6C34878D82A}">
                    <a16:rowId xmlns:a16="http://schemas.microsoft.com/office/drawing/2014/main" val="3512742723"/>
                  </a:ext>
                </a:extLst>
              </a:tr>
              <a:tr h="407567">
                <a:tc>
                  <a:txBody>
                    <a:bodyPr/>
                    <a:lstStyle/>
                    <a:p>
                      <a:r>
                        <a:rPr lang="en-US" sz="1800" dirty="0">
                          <a:solidFill>
                            <a:srgbClr val="FF0000"/>
                          </a:solidFill>
                          <a:latin typeface="Angsana New" panose="02020603050405020304" pitchFamily="18" charset="-34"/>
                          <a:cs typeface="Angsana New" panose="02020603050405020304" pitchFamily="18" charset="-34"/>
                        </a:rPr>
                        <a:t>5.</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general employee</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160</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16</a:t>
                      </a:r>
                    </a:p>
                  </a:txBody>
                  <a:tcPr/>
                </a:tc>
                <a:extLst>
                  <a:ext uri="{0D108BD9-81ED-4DB2-BD59-A6C34878D82A}">
                    <a16:rowId xmlns:a16="http://schemas.microsoft.com/office/drawing/2014/main" val="2142182875"/>
                  </a:ext>
                </a:extLst>
              </a:tr>
              <a:tr h="407567">
                <a:tc>
                  <a:txBody>
                    <a:bodyPr/>
                    <a:lstStyle/>
                    <a:p>
                      <a:r>
                        <a:rPr lang="en-US" sz="1800" dirty="0">
                          <a:solidFill>
                            <a:srgbClr val="FF0000"/>
                          </a:solidFill>
                          <a:latin typeface="Angsana New" panose="02020603050405020304" pitchFamily="18" charset="-34"/>
                          <a:cs typeface="Angsana New" panose="02020603050405020304" pitchFamily="18" charset="-34"/>
                        </a:rPr>
                        <a:t>6.</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student</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160</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16</a:t>
                      </a:r>
                    </a:p>
                  </a:txBody>
                  <a:tcPr/>
                </a:tc>
                <a:extLst>
                  <a:ext uri="{0D108BD9-81ED-4DB2-BD59-A6C34878D82A}">
                    <a16:rowId xmlns:a16="http://schemas.microsoft.com/office/drawing/2014/main" val="1435258406"/>
                  </a:ext>
                </a:extLst>
              </a:tr>
              <a:tr h="407567">
                <a:tc>
                  <a:txBody>
                    <a:bodyPr/>
                    <a:lstStyle/>
                    <a:p>
                      <a:r>
                        <a:rPr lang="en-US" sz="1800" dirty="0">
                          <a:solidFill>
                            <a:srgbClr val="FF0000"/>
                          </a:solidFill>
                          <a:latin typeface="Angsana New" panose="02020603050405020304" pitchFamily="18" charset="-34"/>
                          <a:cs typeface="Angsana New" panose="02020603050405020304" pitchFamily="18" charset="-34"/>
                        </a:rPr>
                        <a:t>7.</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maid</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8</a:t>
                      </a:r>
                    </a:p>
                  </a:txBody>
                  <a:tcPr/>
                </a:tc>
                <a:extLst>
                  <a:ext uri="{0D108BD9-81ED-4DB2-BD59-A6C34878D82A}">
                    <a16:rowId xmlns:a16="http://schemas.microsoft.com/office/drawing/2014/main" val="1799693847"/>
                  </a:ext>
                </a:extLst>
              </a:tr>
              <a:tr h="407567">
                <a:tc>
                  <a:txBody>
                    <a:bodyPr/>
                    <a:lstStyle/>
                    <a:p>
                      <a:r>
                        <a:rPr lang="en-US" sz="1800" dirty="0">
                          <a:solidFill>
                            <a:srgbClr val="FF0000"/>
                          </a:solidFill>
                          <a:latin typeface="Angsana New" panose="02020603050405020304" pitchFamily="18" charset="-34"/>
                          <a:cs typeface="Angsana New" panose="02020603050405020304" pitchFamily="18" charset="-34"/>
                        </a:rPr>
                        <a:t>8.</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unemployed</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50</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5</a:t>
                      </a:r>
                    </a:p>
                  </a:txBody>
                  <a:tcPr/>
                </a:tc>
                <a:extLst>
                  <a:ext uri="{0D108BD9-81ED-4DB2-BD59-A6C34878D82A}">
                    <a16:rowId xmlns:a16="http://schemas.microsoft.com/office/drawing/2014/main" val="247222582"/>
                  </a:ext>
                </a:extLst>
              </a:tr>
              <a:tr h="0">
                <a:tc>
                  <a:txBody>
                    <a:bodyPr/>
                    <a:lstStyle/>
                    <a:p>
                      <a:pPr algn="ctr"/>
                      <a:r>
                        <a:rPr lang="en-US" sz="1800" dirty="0">
                          <a:solidFill>
                            <a:srgbClr val="FF0000"/>
                          </a:solidFill>
                          <a:latin typeface="Angsana New" panose="02020603050405020304" pitchFamily="18" charset="-34"/>
                          <a:cs typeface="Angsana New" panose="02020603050405020304" pitchFamily="18" charset="-34"/>
                        </a:rPr>
                        <a:t>total</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1,000</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100</a:t>
                      </a:r>
                    </a:p>
                  </a:txBody>
                  <a:tcPr/>
                </a:tc>
                <a:extLst>
                  <a:ext uri="{0D108BD9-81ED-4DB2-BD59-A6C34878D82A}">
                    <a16:rowId xmlns:a16="http://schemas.microsoft.com/office/drawing/2014/main" val="3872571179"/>
                  </a:ext>
                </a:extLst>
              </a:tr>
            </a:tbl>
          </a:graphicData>
        </a:graphic>
      </p:graphicFrame>
      <p:sp>
        <p:nvSpPr>
          <p:cNvPr id="6" name="กล่องข้อความ 5">
            <a:extLst>
              <a:ext uri="{FF2B5EF4-FFF2-40B4-BE49-F238E27FC236}">
                <a16:creationId xmlns:a16="http://schemas.microsoft.com/office/drawing/2014/main" id="{3C79D314-2A42-4148-ADA1-AF89DD5BA8D2}"/>
              </a:ext>
            </a:extLst>
          </p:cNvPr>
          <p:cNvSpPr txBox="1"/>
          <p:nvPr/>
        </p:nvSpPr>
        <p:spPr>
          <a:xfrm>
            <a:off x="278166" y="5656530"/>
            <a:ext cx="11351027" cy="1200329"/>
          </a:xfrm>
          <a:prstGeom prst="rect">
            <a:avLst/>
          </a:prstGeom>
          <a:noFill/>
        </p:spPr>
        <p:txBody>
          <a:bodyPr wrap="square" rtlCol="0">
            <a:spAutoFit/>
          </a:bodyPr>
          <a:lstStyle/>
          <a:p>
            <a:r>
              <a:rPr lang="en-US" sz="1800" dirty="0">
                <a:latin typeface="Angsana New" panose="02020603050405020304" pitchFamily="18" charset="-34"/>
                <a:cs typeface="Angsana New" panose="02020603050405020304" pitchFamily="18" charset="-34"/>
              </a:rPr>
              <a:t>Table Annotation Techniques</a:t>
            </a:r>
            <a:endParaRPr lang="th-TH" sz="1800" dirty="0">
              <a:latin typeface="Angsana New" panose="02020603050405020304" pitchFamily="18" charset="-34"/>
              <a:cs typeface="Angsana New" panose="02020603050405020304" pitchFamily="18" charset="-34"/>
            </a:endParaRPr>
          </a:p>
          <a:p>
            <a:r>
              <a:rPr lang="en-US" sz="1800" dirty="0">
                <a:latin typeface="Angsana New" panose="02020603050405020304" pitchFamily="18" charset="-34"/>
                <a:cs typeface="Angsana New" panose="02020603050405020304" pitchFamily="18" charset="-34"/>
              </a:rPr>
              <a:t>1.described from the maximum Secondary value 1 and 2, then mention the lowest value.</a:t>
            </a:r>
            <a:endParaRPr lang="th-TH" sz="1800" dirty="0">
              <a:latin typeface="Angsana New" panose="02020603050405020304" pitchFamily="18" charset="-34"/>
              <a:cs typeface="Angsana New" panose="02020603050405020304" pitchFamily="18" charset="-34"/>
            </a:endParaRPr>
          </a:p>
          <a:p>
            <a:r>
              <a:rPr lang="en-US" sz="1800" dirty="0">
                <a:latin typeface="Angsana New" panose="02020603050405020304" pitchFamily="18" charset="-34"/>
                <a:cs typeface="Angsana New" panose="02020603050405020304" pitchFamily="18" charset="-34"/>
              </a:rPr>
              <a:t>2. Describe the overall picture obtained from the research results. without referring to numbers</a:t>
            </a:r>
            <a:endParaRPr lang="th-TH" sz="1800" dirty="0">
              <a:latin typeface="Angsana New" panose="02020603050405020304" pitchFamily="18" charset="-34"/>
              <a:cs typeface="Angsana New" panose="02020603050405020304" pitchFamily="18" charset="-34"/>
            </a:endParaRPr>
          </a:p>
          <a:p>
            <a:r>
              <a:rPr lang="en-US" sz="1800" dirty="0">
                <a:latin typeface="Angsana New" panose="02020603050405020304" pitchFamily="18" charset="-34"/>
                <a:cs typeface="Angsana New" panose="02020603050405020304" pitchFamily="18" charset="-34"/>
              </a:rPr>
              <a:t>3. In case of emphasizing the importance of research results Able to explain details and refer to the obtained numerical values.</a:t>
            </a:r>
          </a:p>
        </p:txBody>
      </p:sp>
    </p:spTree>
    <p:extLst>
      <p:ext uri="{BB962C8B-B14F-4D97-AF65-F5344CB8AC3E}">
        <p14:creationId xmlns:p14="http://schemas.microsoft.com/office/powerpoint/2010/main" val="15706916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9B6909BA-199E-4A1A-84E4-8B05AE3B544A}"/>
              </a:ext>
            </a:extLst>
          </p:cNvPr>
          <p:cNvSpPr>
            <a:spLocks noGrp="1"/>
          </p:cNvSpPr>
          <p:nvPr>
            <p:ph idx="1"/>
          </p:nvPr>
        </p:nvSpPr>
        <p:spPr>
          <a:xfrm>
            <a:off x="446086" y="424094"/>
            <a:ext cx="10803384" cy="1033231"/>
          </a:xfrm>
        </p:spPr>
        <p:txBody>
          <a:bodyPr>
            <a:normAutofit/>
          </a:bodyPr>
          <a:lstStyle/>
          <a:p>
            <a:pPr marL="0" indent="285750">
              <a:lnSpc>
                <a:spcPct val="100000"/>
              </a:lnSpc>
              <a:spcBef>
                <a:spcPts val="0"/>
              </a:spcBef>
              <a:buNone/>
            </a:pPr>
            <a:r>
              <a:rPr lang="en-US" b="1" dirty="0">
                <a:solidFill>
                  <a:schemeClr val="tx1">
                    <a:lumMod val="95000"/>
                    <a:lumOff val="5000"/>
                  </a:schemeClr>
                </a:solidFill>
                <a:latin typeface="Angsana New" panose="02020603050405020304" pitchFamily="18" charset="-34"/>
                <a:cs typeface="Angsana New" panose="02020603050405020304" pitchFamily="18" charset="-34"/>
              </a:rPr>
              <a:t>2) Presentation of baseline data (mean, standard deviation)</a:t>
            </a:r>
          </a:p>
          <a:p>
            <a:pPr marL="0" indent="285750">
              <a:lnSpc>
                <a:spcPct val="100000"/>
              </a:lnSpc>
              <a:spcBef>
                <a:spcPts val="0"/>
              </a:spcBef>
              <a:buNone/>
            </a:pPr>
            <a:r>
              <a:rPr lang="en-US" b="1" dirty="0">
                <a:solidFill>
                  <a:schemeClr val="tx1">
                    <a:lumMod val="95000"/>
                    <a:lumOff val="5000"/>
                  </a:schemeClr>
                </a:solidFill>
                <a:latin typeface="Angsana New" panose="02020603050405020304" pitchFamily="18" charset="-34"/>
                <a:cs typeface="Angsana New" panose="02020603050405020304" pitchFamily="18" charset="-34"/>
              </a:rPr>
              <a:t>Table</a:t>
            </a:r>
            <a:r>
              <a:rPr lang="th-TH" dirty="0">
                <a:solidFill>
                  <a:schemeClr val="tx1">
                    <a:lumMod val="95000"/>
                    <a:lumOff val="5000"/>
                  </a:schemeClr>
                </a:solidFill>
                <a:latin typeface="Angsana New" panose="02020603050405020304" pitchFamily="18" charset="-34"/>
                <a:cs typeface="Angsana New" panose="02020603050405020304" pitchFamily="18" charset="-34"/>
              </a:rPr>
              <a:t> </a:t>
            </a:r>
            <a:r>
              <a:rPr lang="en-US" dirty="0">
                <a:solidFill>
                  <a:schemeClr val="tx1">
                    <a:lumMod val="95000"/>
                    <a:lumOff val="5000"/>
                  </a:schemeClr>
                </a:solidFill>
                <a:latin typeface="Angsana New" panose="02020603050405020304" pitchFamily="18" charset="-34"/>
                <a:cs typeface="Angsana New" panose="02020603050405020304" pitchFamily="18" charset="-34"/>
              </a:rPr>
              <a:t>2</a:t>
            </a:r>
            <a:r>
              <a:rPr lang="th-TH" dirty="0">
                <a:solidFill>
                  <a:schemeClr val="tx1">
                    <a:lumMod val="95000"/>
                    <a:lumOff val="5000"/>
                  </a:schemeClr>
                </a:solidFill>
                <a:latin typeface="Angsana New" panose="02020603050405020304" pitchFamily="18" charset="-34"/>
                <a:cs typeface="Angsana New" panose="02020603050405020304" pitchFamily="18" charset="-34"/>
              </a:rPr>
              <a:t> </a:t>
            </a:r>
            <a:r>
              <a:rPr lang="en-US" dirty="0">
                <a:solidFill>
                  <a:schemeClr val="tx1">
                    <a:lumMod val="95000"/>
                    <a:lumOff val="5000"/>
                  </a:schemeClr>
                </a:solidFill>
                <a:latin typeface="Angsana New" panose="02020603050405020304" pitchFamily="18" charset="-34"/>
                <a:cs typeface="Angsana New" panose="02020603050405020304" pitchFamily="18" charset="-34"/>
              </a:rPr>
              <a:t>Display data of 200 undergraduate students </a:t>
            </a:r>
            <a:r>
              <a:rPr lang="th-TH" dirty="0">
                <a:solidFill>
                  <a:schemeClr val="tx1">
                    <a:lumMod val="95000"/>
                    <a:lumOff val="5000"/>
                  </a:schemeClr>
                </a:solidFill>
                <a:latin typeface="Angsana New" panose="02020603050405020304" pitchFamily="18" charset="-34"/>
                <a:cs typeface="Angsana New" panose="02020603050405020304" pitchFamily="18" charset="-34"/>
              </a:rPr>
              <a:t>(</a:t>
            </a:r>
            <a:r>
              <a:rPr lang="en-US" dirty="0">
                <a:solidFill>
                  <a:schemeClr val="tx1">
                    <a:lumMod val="95000"/>
                    <a:lumOff val="5000"/>
                  </a:schemeClr>
                </a:solidFill>
                <a:latin typeface="Angsana New" panose="02020603050405020304" pitchFamily="18" charset="-34"/>
                <a:cs typeface="Angsana New" panose="02020603050405020304" pitchFamily="18" charset="-34"/>
              </a:rPr>
              <a:t>N=200)</a:t>
            </a:r>
          </a:p>
          <a:p>
            <a:pPr marL="0" indent="0">
              <a:lnSpc>
                <a:spcPct val="100000"/>
              </a:lnSpc>
              <a:spcBef>
                <a:spcPts val="0"/>
              </a:spcBef>
              <a:buNone/>
            </a:pPr>
            <a:endParaRPr lang="th-TH" dirty="0">
              <a:solidFill>
                <a:srgbClr val="FF0000"/>
              </a:solidFill>
              <a:latin typeface="Angsana New" panose="02020603050405020304" pitchFamily="18" charset="-34"/>
              <a:cs typeface="Angsana New" panose="02020603050405020304" pitchFamily="18" charset="-34"/>
            </a:endParaRPr>
          </a:p>
          <a:p>
            <a:pPr marL="0" indent="400050">
              <a:lnSpc>
                <a:spcPct val="100000"/>
              </a:lnSpc>
              <a:spcBef>
                <a:spcPts val="0"/>
              </a:spcBef>
              <a:buNone/>
            </a:pPr>
            <a:endParaRPr lang="en-US" sz="2000"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1A7CE78A-BB14-45C7-9E02-2E58AE5B4D87}"/>
              </a:ext>
            </a:extLst>
          </p:cNvPr>
          <p:cNvSpPr>
            <a:spLocks noGrp="1"/>
          </p:cNvSpPr>
          <p:nvPr>
            <p:ph type="sldNum" sz="quarter" idx="12"/>
          </p:nvPr>
        </p:nvSpPr>
        <p:spPr/>
        <p:txBody>
          <a:bodyPr/>
          <a:lstStyle/>
          <a:p>
            <a:fld id="{1EAF28F5-24D7-466C-B5FE-FBB3D897FE90}" type="slidenum">
              <a:rPr lang="en-US" smtClean="0"/>
              <a:t>145</a:t>
            </a:fld>
            <a:endParaRPr lang="en-US"/>
          </a:p>
        </p:txBody>
      </p:sp>
      <p:graphicFrame>
        <p:nvGraphicFramePr>
          <p:cNvPr id="5" name="ตาราง 5">
            <a:extLst>
              <a:ext uri="{FF2B5EF4-FFF2-40B4-BE49-F238E27FC236}">
                <a16:creationId xmlns:a16="http://schemas.microsoft.com/office/drawing/2014/main" id="{744254DA-083B-4E37-ADE6-25497067F63E}"/>
              </a:ext>
            </a:extLst>
          </p:cNvPr>
          <p:cNvGraphicFramePr>
            <a:graphicFrameLocks noGrp="1"/>
          </p:cNvGraphicFramePr>
          <p:nvPr/>
        </p:nvGraphicFramePr>
        <p:xfrm>
          <a:off x="779907" y="1399607"/>
          <a:ext cx="10331450" cy="2377440"/>
        </p:xfrm>
        <a:graphic>
          <a:graphicData uri="http://schemas.openxmlformats.org/drawingml/2006/table">
            <a:tbl>
              <a:tblPr firstRow="1" bandRow="1">
                <a:tableStyleId>{5DA37D80-6434-44D0-A028-1B22A696006F}</a:tableStyleId>
              </a:tblPr>
              <a:tblGrid>
                <a:gridCol w="4330700">
                  <a:extLst>
                    <a:ext uri="{9D8B030D-6E8A-4147-A177-3AD203B41FA5}">
                      <a16:colId xmlns:a16="http://schemas.microsoft.com/office/drawing/2014/main" val="4227651216"/>
                    </a:ext>
                  </a:extLst>
                </a:gridCol>
                <a:gridCol w="1514475">
                  <a:extLst>
                    <a:ext uri="{9D8B030D-6E8A-4147-A177-3AD203B41FA5}">
                      <a16:colId xmlns:a16="http://schemas.microsoft.com/office/drawing/2014/main" val="1295060884"/>
                    </a:ext>
                  </a:extLst>
                </a:gridCol>
                <a:gridCol w="1275906">
                  <a:extLst>
                    <a:ext uri="{9D8B030D-6E8A-4147-A177-3AD203B41FA5}">
                      <a16:colId xmlns:a16="http://schemas.microsoft.com/office/drawing/2014/main" val="287868603"/>
                    </a:ext>
                  </a:extLst>
                </a:gridCol>
                <a:gridCol w="1314450">
                  <a:extLst>
                    <a:ext uri="{9D8B030D-6E8A-4147-A177-3AD203B41FA5}">
                      <a16:colId xmlns:a16="http://schemas.microsoft.com/office/drawing/2014/main" val="2273488234"/>
                    </a:ext>
                  </a:extLst>
                </a:gridCol>
                <a:gridCol w="1895919">
                  <a:extLst>
                    <a:ext uri="{9D8B030D-6E8A-4147-A177-3AD203B41FA5}">
                      <a16:colId xmlns:a16="http://schemas.microsoft.com/office/drawing/2014/main" val="359928821"/>
                    </a:ext>
                  </a:extLst>
                </a:gridCol>
              </a:tblGrid>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Variable </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Min </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Max </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mean</a:t>
                      </a: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Standard deviation</a:t>
                      </a:r>
                    </a:p>
                  </a:txBody>
                  <a:tcPr/>
                </a:tc>
                <a:extLst>
                  <a:ext uri="{0D108BD9-81ED-4DB2-BD59-A6C34878D82A}">
                    <a16:rowId xmlns:a16="http://schemas.microsoft.com/office/drawing/2014/main" val="4169502703"/>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age</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17</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47</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27</a:t>
                      </a: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1.88</a:t>
                      </a:r>
                    </a:p>
                  </a:txBody>
                  <a:tcPr/>
                </a:tc>
                <a:extLst>
                  <a:ext uri="{0D108BD9-81ED-4DB2-BD59-A6C34878D82A}">
                    <a16:rowId xmlns:a16="http://schemas.microsoft.com/office/drawing/2014/main" val="2292640945"/>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year of study</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2.23</a:t>
                      </a: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0.91</a:t>
                      </a:r>
                    </a:p>
                  </a:txBody>
                  <a:tcPr/>
                </a:tc>
                <a:extLst>
                  <a:ext uri="{0D108BD9-81ED-4DB2-BD59-A6C34878D82A}">
                    <a16:rowId xmlns:a16="http://schemas.microsoft.com/office/drawing/2014/main" val="4214426345"/>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average cumulative score</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2.22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3.82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2.67</a:t>
                      </a: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0.78</a:t>
                      </a:r>
                    </a:p>
                  </a:txBody>
                  <a:tcPr/>
                </a:tc>
                <a:extLst>
                  <a:ext uri="{0D108BD9-81ED-4DB2-BD59-A6C34878D82A}">
                    <a16:rowId xmlns:a16="http://schemas.microsoft.com/office/drawing/2014/main" val="1094900131"/>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Business Research Exam Scores</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35</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95</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55</a:t>
                      </a: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3.55</a:t>
                      </a:r>
                    </a:p>
                  </a:txBody>
                  <a:tcPr/>
                </a:tc>
                <a:extLst>
                  <a:ext uri="{0D108BD9-81ED-4DB2-BD59-A6C34878D82A}">
                    <a16:rowId xmlns:a16="http://schemas.microsoft.com/office/drawing/2014/main" val="3050846226"/>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Monthly Income (Baht)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4,500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25,000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14,800</a:t>
                      </a: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450.40</a:t>
                      </a:r>
                    </a:p>
                  </a:txBody>
                  <a:tcPr/>
                </a:tc>
                <a:extLst>
                  <a:ext uri="{0D108BD9-81ED-4DB2-BD59-A6C34878D82A}">
                    <a16:rowId xmlns:a16="http://schemas.microsoft.com/office/drawing/2014/main" val="1720019830"/>
                  </a:ext>
                </a:extLst>
              </a:tr>
            </a:tbl>
          </a:graphicData>
        </a:graphic>
      </p:graphicFrame>
      <p:sp>
        <p:nvSpPr>
          <p:cNvPr id="6" name="กล่องข้อความ 5">
            <a:extLst>
              <a:ext uri="{FF2B5EF4-FFF2-40B4-BE49-F238E27FC236}">
                <a16:creationId xmlns:a16="http://schemas.microsoft.com/office/drawing/2014/main" id="{12E11F43-DD2C-4C34-8099-A893D849EC6F}"/>
              </a:ext>
            </a:extLst>
          </p:cNvPr>
          <p:cNvSpPr txBox="1"/>
          <p:nvPr/>
        </p:nvSpPr>
        <p:spPr>
          <a:xfrm>
            <a:off x="641794" y="3936952"/>
            <a:ext cx="10607676" cy="1631216"/>
          </a:xfrm>
          <a:prstGeom prst="rect">
            <a:avLst/>
          </a:prstGeom>
          <a:noFill/>
        </p:spPr>
        <p:txBody>
          <a:bodyPr wrap="square" rtlCol="0">
            <a:spAutoFit/>
          </a:bodyPr>
          <a:lstStyle/>
          <a:p>
            <a:r>
              <a:rPr lang="en-US" sz="2000" dirty="0">
                <a:solidFill>
                  <a:srgbClr val="FF0000"/>
                </a:solidFill>
                <a:latin typeface="Angsana New" panose="02020603050405020304" pitchFamily="18" charset="-34"/>
                <a:cs typeface="Angsana New" panose="02020603050405020304" pitchFamily="18" charset="-34"/>
              </a:rPr>
              <a:t>Techniques used to illustrate basic statistical presentation tables.</a:t>
            </a:r>
          </a:p>
          <a:p>
            <a:r>
              <a:rPr lang="en-US" sz="2000" dirty="0">
                <a:solidFill>
                  <a:srgbClr val="FF0000"/>
                </a:solidFill>
                <a:latin typeface="Angsana New" panose="02020603050405020304" pitchFamily="18" charset="-34"/>
                <a:cs typeface="Angsana New" panose="02020603050405020304" pitchFamily="18" charset="-34"/>
              </a:rPr>
              <a:t>1) Explain the statistical results straightforwardly. According to the values shown in the table by horizontal variables.</a:t>
            </a:r>
          </a:p>
          <a:p>
            <a:r>
              <a:rPr lang="en-US" sz="2000" dirty="0">
                <a:solidFill>
                  <a:srgbClr val="FF0000"/>
                </a:solidFill>
                <a:latin typeface="Angsana New" panose="02020603050405020304" pitchFamily="18" charset="-34"/>
                <a:cs typeface="Angsana New" panose="02020603050405020304" pitchFamily="18" charset="-34"/>
              </a:rPr>
              <a:t>2) Emphasize on explaining the mean of the variables obtained. Then further explain the minimum or maximum average. </a:t>
            </a:r>
          </a:p>
          <a:p>
            <a:r>
              <a:rPr lang="en-US" sz="2000" dirty="0">
                <a:solidFill>
                  <a:srgbClr val="FF0000"/>
                </a:solidFill>
                <a:latin typeface="Angsana New" panose="02020603050405020304" pitchFamily="18" charset="-34"/>
                <a:cs typeface="Angsana New" panose="02020603050405020304" pitchFamily="18" charset="-34"/>
              </a:rPr>
              <a:t>3) Explain the nature of the distribution of data from descending to descending. According to the standard deviation (SD.), the researcher can insert a reference number between the narrations as appropriate.</a:t>
            </a:r>
          </a:p>
        </p:txBody>
      </p:sp>
    </p:spTree>
    <p:extLst>
      <p:ext uri="{BB962C8B-B14F-4D97-AF65-F5344CB8AC3E}">
        <p14:creationId xmlns:p14="http://schemas.microsoft.com/office/powerpoint/2010/main" val="3474945300"/>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6A149F-E0DB-435B-92EA-652E0AD0DC24}"/>
                  </a:ext>
                </a:extLst>
              </p:cNvPr>
              <p:cNvSpPr>
                <a:spLocks noGrp="1"/>
              </p:cNvSpPr>
              <p:nvPr>
                <p:ph idx="1"/>
              </p:nvPr>
            </p:nvSpPr>
            <p:spPr>
              <a:xfrm>
                <a:off x="277150" y="799082"/>
                <a:ext cx="11798423" cy="3725293"/>
              </a:xfrm>
            </p:spPr>
            <p:txBody>
              <a:bodyPr/>
              <a:lstStyle/>
              <a:p>
                <a:pPr marL="0" indent="285750">
                  <a:lnSpc>
                    <a:spcPct val="120000"/>
                  </a:lnSpc>
                  <a:spcBef>
                    <a:spcPts val="0"/>
                  </a:spcBef>
                  <a:buNone/>
                </a:pPr>
                <a:r>
                  <a:rPr lang="en-US" sz="2800" b="1" dirty="0">
                    <a:solidFill>
                      <a:schemeClr val="tx1">
                        <a:lumMod val="95000"/>
                        <a:lumOff val="5000"/>
                      </a:schemeClr>
                    </a:solidFill>
                    <a:latin typeface="Angsana New" panose="02020603050405020304" pitchFamily="18" charset="-34"/>
                    <a:cs typeface="Angsana New" panose="02020603050405020304" pitchFamily="18" charset="-34"/>
                  </a:rPr>
                  <a:t>3)</a:t>
                </a:r>
                <a:r>
                  <a:rPr lang="th-TH" sz="2800" b="1" dirty="0">
                    <a:solidFill>
                      <a:schemeClr val="tx1">
                        <a:lumMod val="95000"/>
                        <a:lumOff val="5000"/>
                      </a:schemeClr>
                    </a:solidFill>
                    <a:latin typeface="Angsana New" panose="02020603050405020304" pitchFamily="18" charset="-34"/>
                    <a:cs typeface="Angsana New" panose="02020603050405020304" pitchFamily="18" charset="-34"/>
                  </a:rPr>
                  <a:t> </a:t>
                </a:r>
                <a:r>
                  <a:rPr lang="en-US" sz="2800" b="1" dirty="0">
                    <a:solidFill>
                      <a:schemeClr val="tx1">
                        <a:lumMod val="95000"/>
                        <a:lumOff val="5000"/>
                      </a:schemeClr>
                    </a:solidFill>
                    <a:latin typeface="Angsana New" panose="02020603050405020304" pitchFamily="18" charset="-34"/>
                    <a:cs typeface="Angsana New" panose="02020603050405020304" pitchFamily="18" charset="-34"/>
                  </a:rPr>
                  <a:t>Presentation of data analysis results with Chi-square </a:t>
                </a:r>
                <a:endParaRPr lang="th-TH" sz="2800" b="1"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514350">
                  <a:lnSpc>
                    <a:spcPct val="120000"/>
                  </a:lnSpc>
                  <a:spcBef>
                    <a:spcPts val="0"/>
                  </a:spcBef>
                  <a:buNone/>
                </a:pPr>
                <a:r>
                  <a:rPr lang="en-US" dirty="0">
                    <a:solidFill>
                      <a:schemeClr val="tx1">
                        <a:lumMod val="95000"/>
                        <a:lumOff val="5000"/>
                      </a:schemeClr>
                    </a:solidFill>
                    <a:latin typeface="Angsana New" panose="02020603050405020304" pitchFamily="18" charset="-34"/>
                    <a:cs typeface="Angsana New" panose="02020603050405020304" pitchFamily="18" charset="-34"/>
                  </a:rPr>
                  <a:t>statistical data testing Chi-square</a:t>
                </a:r>
                <a:r>
                  <a:rPr lang="th-TH" sz="2800" dirty="0">
                    <a:solidFill>
                      <a:schemeClr val="tx1">
                        <a:lumMod val="95000"/>
                        <a:lumOff val="5000"/>
                      </a:schemeClr>
                    </a:solidFill>
                    <a:latin typeface="Angsana New" panose="02020603050405020304" pitchFamily="18" charset="-34"/>
                    <a:cs typeface="Angsana New" panose="02020603050405020304" pitchFamily="18" charset="-34"/>
                  </a:rPr>
                  <a:t> (</a:t>
                </a:r>
                <a14:m>
                  <m:oMath xmlns:m="http://schemas.openxmlformats.org/officeDocument/2006/math">
                    <m:sSup>
                      <m:sSupPr>
                        <m:ctrlPr>
                          <a:rPr lang="th-TH" sz="2800" i="1" smtClean="0">
                            <a:solidFill>
                              <a:schemeClr val="tx1">
                                <a:lumMod val="95000"/>
                                <a:lumOff val="5000"/>
                              </a:schemeClr>
                            </a:solidFill>
                            <a:latin typeface="Cambria Math" panose="02040503050406030204" pitchFamily="18" charset="0"/>
                            <a:cs typeface="Angsana New" panose="02020603050405020304" pitchFamily="18" charset="-34"/>
                          </a:rPr>
                        </m:ctrlPr>
                      </m:sSupPr>
                      <m:e>
                        <m:r>
                          <a:rPr lang="th-TH" sz="2800" i="1" smtClean="0">
                            <a:solidFill>
                              <a:schemeClr val="tx1">
                                <a:lumMod val="95000"/>
                                <a:lumOff val="5000"/>
                              </a:schemeClr>
                            </a:solidFill>
                            <a:latin typeface="Cambria Math" panose="02040503050406030204" pitchFamily="18" charset="0"/>
                            <a:cs typeface="Angsana New" panose="02020603050405020304" pitchFamily="18" charset="-34"/>
                            <a:sym typeface="Symbol" panose="05050102010706020507" pitchFamily="18" charset="2"/>
                          </a:rPr>
                          <m:t></m:t>
                        </m:r>
                      </m:e>
                      <m:sup>
                        <m:r>
                          <a:rPr lang="en-US" sz="2800" b="0" i="1" smtClean="0">
                            <a:solidFill>
                              <a:schemeClr val="tx1">
                                <a:lumMod val="95000"/>
                                <a:lumOff val="5000"/>
                              </a:schemeClr>
                            </a:solidFill>
                            <a:latin typeface="Cambria Math" panose="02040503050406030204" pitchFamily="18" charset="0"/>
                            <a:cs typeface="Angsana New" panose="02020603050405020304" pitchFamily="18" charset="-34"/>
                          </a:rPr>
                          <m:t>2</m:t>
                        </m:r>
                      </m:sup>
                    </m:sSup>
                  </m:oMath>
                </a14:m>
                <a:r>
                  <a:rPr lang="en-US" sz="2800" dirty="0">
                    <a:solidFill>
                      <a:schemeClr val="tx1">
                        <a:lumMod val="95000"/>
                        <a:lumOff val="5000"/>
                      </a:schemeClr>
                    </a:solidFill>
                    <a:latin typeface="Angsana New" panose="02020603050405020304" pitchFamily="18" charset="-34"/>
                    <a:cs typeface="Angsana New" panose="02020603050405020304" pitchFamily="18" charset="-34"/>
                  </a:rPr>
                  <a:t>-test) </a:t>
                </a:r>
                <a:r>
                  <a:rPr lang="en-US" dirty="0">
                    <a:solidFill>
                      <a:schemeClr val="tx1">
                        <a:lumMod val="95000"/>
                        <a:lumOff val="5000"/>
                      </a:schemeClr>
                    </a:solidFill>
                    <a:latin typeface="Angsana New" panose="02020603050405020304" pitchFamily="18" charset="-34"/>
                    <a:cs typeface="Angsana New" panose="02020603050405020304" pitchFamily="18" charset="-34"/>
                  </a:rPr>
                  <a:t>It is a test for the independence of two variables. </a:t>
                </a:r>
                <a:r>
                  <a:rPr lang="th-TH" sz="2800" dirty="0">
                    <a:solidFill>
                      <a:schemeClr val="tx1">
                        <a:lumMod val="95000"/>
                        <a:lumOff val="5000"/>
                      </a:schemeClr>
                    </a:solidFill>
                    <a:latin typeface="Angsana New" panose="02020603050405020304" pitchFamily="18" charset="-34"/>
                    <a:cs typeface="Angsana New" panose="02020603050405020304" pitchFamily="18" charset="-34"/>
                  </a:rPr>
                  <a:t>(</a:t>
                </a:r>
                <a:r>
                  <a:rPr lang="en-US" sz="2800" dirty="0">
                    <a:solidFill>
                      <a:schemeClr val="tx1">
                        <a:lumMod val="95000"/>
                        <a:lumOff val="5000"/>
                      </a:schemeClr>
                    </a:solidFill>
                    <a:latin typeface="Angsana New" panose="02020603050405020304" pitchFamily="18" charset="-34"/>
                    <a:cs typeface="Angsana New" panose="02020603050405020304" pitchFamily="18" charset="-34"/>
                  </a:rPr>
                  <a:t>Test for Independence, Contingency Table Test)</a:t>
                </a:r>
                <a:r>
                  <a:rPr lang="th-TH" sz="2800" dirty="0">
                    <a:solidFill>
                      <a:schemeClr val="tx1">
                        <a:lumMod val="95000"/>
                        <a:lumOff val="5000"/>
                      </a:schemeClr>
                    </a:solidFill>
                    <a:latin typeface="Angsana New" panose="02020603050405020304" pitchFamily="18" charset="-34"/>
                    <a:cs typeface="Angsana New" panose="02020603050405020304" pitchFamily="18" charset="-34"/>
                  </a:rPr>
                  <a:t> </a:t>
                </a:r>
                <a:r>
                  <a:rPr lang="en-US" dirty="0">
                    <a:solidFill>
                      <a:schemeClr val="tx1">
                        <a:lumMod val="95000"/>
                        <a:lumOff val="5000"/>
                      </a:schemeClr>
                    </a:solidFill>
                    <a:latin typeface="Angsana New" panose="02020603050405020304" pitchFamily="18" charset="-34"/>
                    <a:cs typeface="Angsana New" panose="02020603050405020304" pitchFamily="18" charset="-34"/>
                  </a:rPr>
                  <a:t>The purpose of this statistical experiment To prove whether the 1st variable causes or affects the 2nd variable or not, or whether the two groups of variables are independent or not. The form of data recording and presentation is shown in the following table.</a:t>
                </a:r>
                <a:endParaRPr lang="th-TH" sz="28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0">
                  <a:buNone/>
                </a:pPr>
                <a:endParaRPr lang="en-US" dirty="0"/>
              </a:p>
            </p:txBody>
          </p:sp>
        </mc:Choice>
        <mc:Fallback xmlns="">
          <p:sp>
            <p:nvSpPr>
              <p:cNvPr id="3" name="Content Placeholder 2">
                <a:extLst>
                  <a:ext uri="{FF2B5EF4-FFF2-40B4-BE49-F238E27FC236}">
                    <a16:creationId xmlns:a16="http://schemas.microsoft.com/office/drawing/2014/main" id="{E06A149F-E0DB-435B-92EA-652E0AD0DC24}"/>
                  </a:ext>
                </a:extLst>
              </p:cNvPr>
              <p:cNvSpPr>
                <a:spLocks noGrp="1" noRot="1" noChangeAspect="1" noMove="1" noResize="1" noEditPoints="1" noAdjustHandles="1" noChangeArrowheads="1" noChangeShapeType="1" noTextEdit="1"/>
              </p:cNvSpPr>
              <p:nvPr>
                <p:ph idx="1"/>
              </p:nvPr>
            </p:nvSpPr>
            <p:spPr>
              <a:xfrm>
                <a:off x="277150" y="799082"/>
                <a:ext cx="11798423" cy="3725293"/>
              </a:xfrm>
              <a:blipFill>
                <a:blip r:embed="rId2"/>
                <a:stretch>
                  <a:fillRect l="-1033" r="-87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E7F1550-0075-462B-AE52-7A3374607ABC}"/>
              </a:ext>
            </a:extLst>
          </p:cNvPr>
          <p:cNvSpPr>
            <a:spLocks noGrp="1"/>
          </p:cNvSpPr>
          <p:nvPr>
            <p:ph type="sldNum" sz="quarter" idx="12"/>
          </p:nvPr>
        </p:nvSpPr>
        <p:spPr/>
        <p:txBody>
          <a:bodyPr/>
          <a:lstStyle/>
          <a:p>
            <a:fld id="{A0340E22-A0ED-4D02-B787-FB05B1CCBCE7}" type="slidenum">
              <a:rPr lang="th-TH" smtClean="0"/>
              <a:t>146</a:t>
            </a:fld>
            <a:endParaRPr lang="th-TH"/>
          </a:p>
        </p:txBody>
      </p:sp>
    </p:spTree>
    <p:extLst>
      <p:ext uri="{BB962C8B-B14F-4D97-AF65-F5344CB8AC3E}">
        <p14:creationId xmlns:p14="http://schemas.microsoft.com/office/powerpoint/2010/main" val="2328008432"/>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แทนหมายเลขสไลด์ 3">
            <a:extLst>
              <a:ext uri="{FF2B5EF4-FFF2-40B4-BE49-F238E27FC236}">
                <a16:creationId xmlns:a16="http://schemas.microsoft.com/office/drawing/2014/main" id="{BB6EC21F-4347-49AC-9B78-C9FC9AEE3036}"/>
              </a:ext>
            </a:extLst>
          </p:cNvPr>
          <p:cNvSpPr>
            <a:spLocks noGrp="1"/>
          </p:cNvSpPr>
          <p:nvPr>
            <p:ph type="sldNum" sz="quarter" idx="12"/>
          </p:nvPr>
        </p:nvSpPr>
        <p:spPr>
          <a:xfrm>
            <a:off x="9267825" y="6358979"/>
            <a:ext cx="2743200" cy="365125"/>
          </a:xfrm>
        </p:spPr>
        <p:txBody>
          <a:bodyPr/>
          <a:lstStyle/>
          <a:p>
            <a:fld id="{1EAF28F5-24D7-466C-B5FE-FBB3D897FE90}" type="slidenum">
              <a:rPr lang="en-US" smtClean="0"/>
              <a:t>147</a:t>
            </a:fld>
            <a:endParaRPr lang="en-US" dirty="0"/>
          </a:p>
        </p:txBody>
      </p:sp>
      <mc:AlternateContent xmlns:mc="http://schemas.openxmlformats.org/markup-compatibility/2006" xmlns:a14="http://schemas.microsoft.com/office/drawing/2010/main">
        <mc:Choice Requires="a14">
          <p:graphicFrame>
            <p:nvGraphicFramePr>
              <p:cNvPr id="6" name="ตาราง 6">
                <a:extLst>
                  <a:ext uri="{FF2B5EF4-FFF2-40B4-BE49-F238E27FC236}">
                    <a16:creationId xmlns:a16="http://schemas.microsoft.com/office/drawing/2014/main" id="{332A97B2-8A5C-4719-B970-6447F6C2E1EC}"/>
                  </a:ext>
                </a:extLst>
              </p:cNvPr>
              <p:cNvGraphicFramePr>
                <a:graphicFrameLocks noGrp="1"/>
              </p:cNvGraphicFramePr>
              <p:nvPr/>
            </p:nvGraphicFramePr>
            <p:xfrm>
              <a:off x="723901" y="608043"/>
              <a:ext cx="10588624" cy="4079240"/>
            </p:xfrm>
            <a:graphic>
              <a:graphicData uri="http://schemas.openxmlformats.org/drawingml/2006/table">
                <a:tbl>
                  <a:tblPr firstRow="1" bandRow="1">
                    <a:tableStyleId>{5DA37D80-6434-44D0-A028-1B22A696006F}</a:tableStyleId>
                  </a:tblPr>
                  <a:tblGrid>
                    <a:gridCol w="3625851">
                      <a:extLst>
                        <a:ext uri="{9D8B030D-6E8A-4147-A177-3AD203B41FA5}">
                          <a16:colId xmlns:a16="http://schemas.microsoft.com/office/drawing/2014/main" val="2203298508"/>
                        </a:ext>
                      </a:extLst>
                    </a:gridCol>
                    <a:gridCol w="800100">
                      <a:extLst>
                        <a:ext uri="{9D8B030D-6E8A-4147-A177-3AD203B41FA5}">
                          <a16:colId xmlns:a16="http://schemas.microsoft.com/office/drawing/2014/main" val="1800448415"/>
                        </a:ext>
                      </a:extLst>
                    </a:gridCol>
                    <a:gridCol w="895350">
                      <a:extLst>
                        <a:ext uri="{9D8B030D-6E8A-4147-A177-3AD203B41FA5}">
                          <a16:colId xmlns:a16="http://schemas.microsoft.com/office/drawing/2014/main" val="2970613453"/>
                        </a:ext>
                      </a:extLst>
                    </a:gridCol>
                    <a:gridCol w="990600">
                      <a:extLst>
                        <a:ext uri="{9D8B030D-6E8A-4147-A177-3AD203B41FA5}">
                          <a16:colId xmlns:a16="http://schemas.microsoft.com/office/drawing/2014/main" val="611641202"/>
                        </a:ext>
                      </a:extLst>
                    </a:gridCol>
                    <a:gridCol w="971550">
                      <a:extLst>
                        <a:ext uri="{9D8B030D-6E8A-4147-A177-3AD203B41FA5}">
                          <a16:colId xmlns:a16="http://schemas.microsoft.com/office/drawing/2014/main" val="1604015918"/>
                        </a:ext>
                      </a:extLst>
                    </a:gridCol>
                    <a:gridCol w="704848">
                      <a:extLst>
                        <a:ext uri="{9D8B030D-6E8A-4147-A177-3AD203B41FA5}">
                          <a16:colId xmlns:a16="http://schemas.microsoft.com/office/drawing/2014/main" val="2014513942"/>
                        </a:ext>
                      </a:extLst>
                    </a:gridCol>
                    <a:gridCol w="1495425">
                      <a:extLst>
                        <a:ext uri="{9D8B030D-6E8A-4147-A177-3AD203B41FA5}">
                          <a16:colId xmlns:a16="http://schemas.microsoft.com/office/drawing/2014/main" val="3066613175"/>
                        </a:ext>
                      </a:extLst>
                    </a:gridCol>
                    <a:gridCol w="1104900">
                      <a:extLst>
                        <a:ext uri="{9D8B030D-6E8A-4147-A177-3AD203B41FA5}">
                          <a16:colId xmlns:a16="http://schemas.microsoft.com/office/drawing/2014/main" val="763068915"/>
                        </a:ext>
                      </a:extLst>
                    </a:gridCol>
                  </a:tblGrid>
                  <a:tr h="370840">
                    <a:tc rowSpan="2">
                      <a:txBody>
                        <a:bodyPr/>
                        <a:lstStyle/>
                        <a:p>
                          <a:pPr algn="ctr"/>
                          <a:r>
                            <a:rPr lang="en-US" sz="1800" dirty="0">
                              <a:solidFill>
                                <a:srgbClr val="FF0000"/>
                              </a:solidFill>
                              <a:latin typeface="Angsana New" panose="02020603050405020304" pitchFamily="18" charset="-34"/>
                              <a:cs typeface="Angsana New" panose="02020603050405020304" pitchFamily="18" charset="-34"/>
                            </a:rPr>
                            <a:t>popular daily newspaper</a:t>
                          </a:r>
                        </a:p>
                      </a:txBody>
                      <a:tcPr/>
                    </a:tc>
                    <a:tc gridSpan="5">
                      <a:txBody>
                        <a:bodyPr/>
                        <a:lstStyle/>
                        <a:p>
                          <a:pPr algn="ctr"/>
                          <a:r>
                            <a:rPr lang="en-US" sz="1800" dirty="0">
                              <a:solidFill>
                                <a:srgbClr val="FF0000"/>
                              </a:solidFill>
                              <a:latin typeface="Angsana New" panose="02020603050405020304" pitchFamily="18" charset="-34"/>
                              <a:cs typeface="Angsana New" panose="02020603050405020304" pitchFamily="18" charset="-34"/>
                            </a:rPr>
                            <a:t>Regions of the country where the reader lives.</a:t>
                          </a: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Chi-square </a:t>
                          </a:r>
                          <a:r>
                            <a:rPr lang="th-TH" sz="1800" dirty="0">
                              <a:solidFill>
                                <a:srgbClr val="FF0000"/>
                              </a:solidFill>
                              <a:latin typeface="Angsana New" panose="02020603050405020304" pitchFamily="18" charset="-34"/>
                              <a:cs typeface="Angsana New" panose="02020603050405020304" pitchFamily="18" charset="-34"/>
                            </a:rPr>
                            <a:t>(</a:t>
                          </a:r>
                          <a14:m>
                            <m:oMath xmlns:m="http://schemas.openxmlformats.org/officeDocument/2006/math">
                              <m:sSup>
                                <m:sSupPr>
                                  <m:ctrlPr>
                                    <a:rPr lang="th-TH" sz="1800" i="1" smtClean="0">
                                      <a:solidFill>
                                        <a:srgbClr val="FF0000"/>
                                      </a:solidFill>
                                      <a:latin typeface="Cambria Math" panose="02040503050406030204" pitchFamily="18" charset="0"/>
                                      <a:cs typeface="Angsana New" panose="02020603050405020304" pitchFamily="18" charset="-34"/>
                                    </a:rPr>
                                  </m:ctrlPr>
                                </m:sSupPr>
                                <m:e>
                                  <m:r>
                                    <a:rPr lang="th-TH" sz="1800" i="1" smtClean="0">
                                      <a:solidFill>
                                        <a:srgbClr val="FF0000"/>
                                      </a:solidFill>
                                      <a:latin typeface="Cambria Math" panose="02040503050406030204" pitchFamily="18" charset="0"/>
                                      <a:cs typeface="Angsana New" panose="02020603050405020304" pitchFamily="18" charset="-34"/>
                                      <a:sym typeface="Symbol" panose="05050102010706020507" pitchFamily="18" charset="2"/>
                                    </a:rPr>
                                    <m:t></m:t>
                                  </m:r>
                                </m:e>
                                <m:sup>
                                  <m:r>
                                    <a:rPr lang="en-US" sz="1800" b="0" i="1" smtClean="0">
                                      <a:solidFill>
                                        <a:srgbClr val="FF0000"/>
                                      </a:solidFill>
                                      <a:latin typeface="Cambria Math" panose="02040503050406030204" pitchFamily="18" charset="0"/>
                                      <a:cs typeface="Angsana New" panose="02020603050405020304" pitchFamily="18" charset="-34"/>
                                    </a:rPr>
                                    <m:t>2</m:t>
                                  </m:r>
                                </m:sup>
                              </m:sSup>
                            </m:oMath>
                          </a14:m>
                          <a:r>
                            <a:rPr lang="en-US" sz="1800" dirty="0">
                              <a:solidFill>
                                <a:srgbClr val="FF0000"/>
                              </a:solidFill>
                              <a:latin typeface="Angsana New" panose="02020603050405020304" pitchFamily="18" charset="-34"/>
                              <a:cs typeface="Angsana New" panose="02020603050405020304" pitchFamily="18" charset="-34"/>
                            </a:rPr>
                            <a:t>) </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Sig.</a:t>
                          </a:r>
                        </a:p>
                      </a:txBody>
                      <a:tcPr/>
                    </a:tc>
                    <a:extLst>
                      <a:ext uri="{0D108BD9-81ED-4DB2-BD59-A6C34878D82A}">
                        <a16:rowId xmlns:a16="http://schemas.microsoft.com/office/drawing/2014/main" val="2777936449"/>
                      </a:ext>
                    </a:extLst>
                  </a:tr>
                  <a:tr h="370840">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middle</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north</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northeast</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south</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total</a:t>
                          </a:r>
                        </a:p>
                      </a:txBody>
                      <a:tcPr/>
                    </a:tc>
                    <a:tc rowSpan="10">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355.211*</a:t>
                          </a:r>
                        </a:p>
                      </a:txBody>
                      <a:tcPr anchor="ctr"/>
                    </a:tc>
                    <a:tc rowSpan="10">
                      <a:txBody>
                        <a:bodyPr/>
                        <a:lstStyle/>
                        <a:p>
                          <a:pPr algn="ctr"/>
                          <a:r>
                            <a:rPr lang="en-US" sz="1800" dirty="0">
                              <a:solidFill>
                                <a:srgbClr val="FF0000"/>
                              </a:solidFill>
                              <a:latin typeface="Angsana New" panose="02020603050405020304" pitchFamily="18" charset="-34"/>
                              <a:cs typeface="Angsana New" panose="02020603050405020304" pitchFamily="18" charset="-34"/>
                            </a:rPr>
                            <a:t>0.24</a:t>
                          </a:r>
                        </a:p>
                      </a:txBody>
                      <a:tcPr anchor="ctr"/>
                    </a:tc>
                    <a:extLst>
                      <a:ext uri="{0D108BD9-81ED-4DB2-BD59-A6C34878D82A}">
                        <a16:rowId xmlns:a16="http://schemas.microsoft.com/office/drawing/2014/main" val="3243644269"/>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1.</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Thai Rath</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220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90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610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68947285"/>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2.</a:t>
                          </a:r>
                          <a:r>
                            <a:rPr lang="th-TH" sz="1800" dirty="0">
                              <a:solidFill>
                                <a:srgbClr val="FF0000"/>
                              </a:solidFill>
                              <a:latin typeface="Angsana New" panose="02020603050405020304" pitchFamily="18" charset="-34"/>
                              <a:cs typeface="Angsana New" panose="02020603050405020304" pitchFamily="18" charset="-34"/>
                            </a:rPr>
                            <a:t> </a:t>
                          </a:r>
                          <a:r>
                            <a:rPr lang="en-US" sz="1800" dirty="0" err="1">
                              <a:solidFill>
                                <a:srgbClr val="FF0000"/>
                              </a:solidFill>
                              <a:latin typeface="Angsana New" panose="02020603050405020304" pitchFamily="18" charset="-34"/>
                              <a:cs typeface="Angsana New" panose="02020603050405020304" pitchFamily="18" charset="-34"/>
                            </a:rPr>
                            <a:t>Kaosod</a:t>
                          </a:r>
                          <a:r>
                            <a:rPr lang="en-US" sz="1800" dirty="0">
                              <a:solidFill>
                                <a:srgbClr val="FF0000"/>
                              </a:solidFill>
                              <a:latin typeface="Angsana New" panose="02020603050405020304" pitchFamily="18" charset="-34"/>
                              <a:cs typeface="Angsana New" panose="02020603050405020304" pitchFamily="18" charset="-34"/>
                            </a:rPr>
                            <a:t> </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160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550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383893117"/>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3.</a:t>
                          </a:r>
                          <a:r>
                            <a:rPr lang="th-TH" sz="1800" dirty="0">
                              <a:solidFill>
                                <a:srgbClr val="FF0000"/>
                              </a:solidFill>
                              <a:latin typeface="Angsana New" panose="02020603050405020304" pitchFamily="18" charset="-34"/>
                              <a:cs typeface="Angsana New" panose="02020603050405020304" pitchFamily="18" charset="-34"/>
                            </a:rPr>
                            <a:t> </a:t>
                          </a:r>
                          <a:r>
                            <a:rPr lang="en-US" sz="1800" dirty="0" err="1">
                              <a:solidFill>
                                <a:srgbClr val="FF0000"/>
                              </a:solidFill>
                              <a:latin typeface="Angsana New" panose="02020603050405020304" pitchFamily="18" charset="-34"/>
                              <a:cs typeface="Angsana New" panose="02020603050405020304" pitchFamily="18" charset="-34"/>
                            </a:rPr>
                            <a:t>Naewna</a:t>
                          </a:r>
                          <a:r>
                            <a:rPr lang="en-US" sz="1800" dirty="0">
                              <a:solidFill>
                                <a:srgbClr val="FF0000"/>
                              </a:solidFill>
                              <a:latin typeface="Angsana New" panose="02020603050405020304" pitchFamily="18" charset="-34"/>
                              <a:cs typeface="Angsana New" panose="02020603050405020304" pitchFamily="18" charset="-34"/>
                            </a:rPr>
                            <a:t> </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140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110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470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570691121"/>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4.</a:t>
                          </a:r>
                          <a:r>
                            <a:rPr lang="th-TH" sz="1800" dirty="0">
                              <a:solidFill>
                                <a:srgbClr val="FF0000"/>
                              </a:solidFill>
                              <a:latin typeface="Angsana New" panose="02020603050405020304" pitchFamily="18" charset="-34"/>
                              <a:cs typeface="Angsana New" panose="02020603050405020304" pitchFamily="18" charset="-34"/>
                            </a:rPr>
                            <a:t> </a:t>
                          </a:r>
                          <a:r>
                            <a:rPr lang="en-US" sz="1800" dirty="0" err="1">
                              <a:solidFill>
                                <a:srgbClr val="FF0000"/>
                              </a:solidFill>
                              <a:latin typeface="Angsana New" panose="02020603050405020304" pitchFamily="18" charset="-34"/>
                              <a:cs typeface="Angsana New" panose="02020603050405020304" pitchFamily="18" charset="-34"/>
                            </a:rPr>
                            <a:t>Matichon</a:t>
                          </a:r>
                          <a:r>
                            <a:rPr lang="en-US" sz="1800" dirty="0">
                              <a:solidFill>
                                <a:srgbClr val="FF0000"/>
                              </a:solidFill>
                              <a:latin typeface="Angsana New" panose="02020603050405020304" pitchFamily="18" charset="-34"/>
                              <a:cs typeface="Angsana New" panose="02020603050405020304" pitchFamily="18" charset="-34"/>
                            </a:rPr>
                            <a:t> </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140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440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983673375"/>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5.</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Thai post</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400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489226887"/>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6.</a:t>
                          </a:r>
                          <a:r>
                            <a:rPr lang="th-TH" sz="1800" dirty="0">
                              <a:solidFill>
                                <a:srgbClr val="FF0000"/>
                              </a:solidFill>
                              <a:latin typeface="Angsana New" panose="02020603050405020304" pitchFamily="18" charset="-34"/>
                              <a:cs typeface="Angsana New" panose="02020603050405020304" pitchFamily="18" charset="-34"/>
                            </a:rPr>
                            <a:t> </a:t>
                          </a:r>
                          <a:r>
                            <a:rPr lang="en-US" sz="1800" dirty="0" err="1">
                              <a:solidFill>
                                <a:srgbClr val="FF0000"/>
                              </a:solidFill>
                              <a:latin typeface="Angsana New" panose="02020603050405020304" pitchFamily="18" charset="-34"/>
                              <a:cs typeface="Angsana New" panose="02020603050405020304" pitchFamily="18" charset="-34"/>
                            </a:rPr>
                            <a:t>Komchadluek</a:t>
                          </a:r>
                          <a:r>
                            <a:rPr lang="en-US" sz="1800" dirty="0">
                              <a:solidFill>
                                <a:srgbClr val="FF0000"/>
                              </a:solidFill>
                              <a:latin typeface="Angsana New" panose="02020603050405020304" pitchFamily="18" charset="-34"/>
                              <a:cs typeface="Angsana New" panose="02020603050405020304" pitchFamily="18" charset="-34"/>
                            </a:rPr>
                            <a:t> </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380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347008166"/>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7.</a:t>
                          </a:r>
                          <a:r>
                            <a:rPr lang="th-TH" sz="1800" dirty="0">
                              <a:solidFill>
                                <a:srgbClr val="FF0000"/>
                              </a:solidFill>
                              <a:latin typeface="Angsana New" panose="02020603050405020304" pitchFamily="18" charset="-34"/>
                              <a:cs typeface="Angsana New" panose="02020603050405020304" pitchFamily="18" charset="-34"/>
                            </a:rPr>
                            <a:t> </a:t>
                          </a:r>
                          <a:r>
                            <a:rPr lang="en-US" sz="1800" dirty="0" err="1">
                              <a:solidFill>
                                <a:srgbClr val="FF0000"/>
                              </a:solidFill>
                              <a:latin typeface="Angsana New" panose="02020603050405020304" pitchFamily="18" charset="-34"/>
                              <a:cs typeface="Angsana New" panose="02020603050405020304" pitchFamily="18" charset="-34"/>
                            </a:rPr>
                            <a:t>Banmuang</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350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56671546"/>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8.</a:t>
                          </a:r>
                          <a:r>
                            <a:rPr lang="th-TH" sz="1800" dirty="0">
                              <a:solidFill>
                                <a:srgbClr val="FF0000"/>
                              </a:solidFill>
                              <a:latin typeface="Angsana New" panose="02020603050405020304" pitchFamily="18" charset="-34"/>
                              <a:cs typeface="Angsana New" panose="02020603050405020304" pitchFamily="18" charset="-34"/>
                            </a:rPr>
                            <a:t> </a:t>
                          </a:r>
                          <a:r>
                            <a:rPr lang="en-US" sz="1800" dirty="0" err="1">
                              <a:solidFill>
                                <a:srgbClr val="FF0000"/>
                              </a:solidFill>
                              <a:latin typeface="Angsana New" panose="02020603050405020304" pitchFamily="18" charset="-34"/>
                              <a:cs typeface="Angsana New" panose="02020603050405020304" pitchFamily="18" charset="-34"/>
                            </a:rPr>
                            <a:t>Siamrat</a:t>
                          </a:r>
                          <a:r>
                            <a:rPr lang="en-US" sz="1800" dirty="0">
                              <a:solidFill>
                                <a:srgbClr val="FF0000"/>
                              </a:solidFill>
                              <a:latin typeface="Angsana New" panose="02020603050405020304" pitchFamily="18" charset="-34"/>
                              <a:cs typeface="Angsana New" panose="02020603050405020304" pitchFamily="18" charset="-34"/>
                            </a:rPr>
                            <a:t> </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90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340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604851841"/>
                      </a:ext>
                    </a:extLst>
                  </a:tr>
                  <a:tr h="370840">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รวม</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910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810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950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3,540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149473287"/>
                      </a:ext>
                    </a:extLst>
                  </a:tr>
                </a:tbl>
              </a:graphicData>
            </a:graphic>
          </p:graphicFrame>
        </mc:Choice>
        <mc:Fallback xmlns="">
          <p:graphicFrame>
            <p:nvGraphicFramePr>
              <p:cNvPr id="6" name="ตาราง 6">
                <a:extLst>
                  <a:ext uri="{FF2B5EF4-FFF2-40B4-BE49-F238E27FC236}">
                    <a16:creationId xmlns:a16="http://schemas.microsoft.com/office/drawing/2014/main" id="{332A97B2-8A5C-4719-B970-6447F6C2E1EC}"/>
                  </a:ext>
                </a:extLst>
              </p:cNvPr>
              <p:cNvGraphicFramePr>
                <a:graphicFrameLocks noGrp="1"/>
              </p:cNvGraphicFramePr>
              <p:nvPr>
                <p:extLst>
                  <p:ext uri="{D42A27DB-BD31-4B8C-83A1-F6EECF244321}">
                    <p14:modId xmlns:p14="http://schemas.microsoft.com/office/powerpoint/2010/main" val="2730946449"/>
                  </p:ext>
                </p:extLst>
              </p:nvPr>
            </p:nvGraphicFramePr>
            <p:xfrm>
              <a:off x="723901" y="608043"/>
              <a:ext cx="10588624" cy="4079240"/>
            </p:xfrm>
            <a:graphic>
              <a:graphicData uri="http://schemas.openxmlformats.org/drawingml/2006/table">
                <a:tbl>
                  <a:tblPr firstRow="1" bandRow="1">
                    <a:tableStyleId>{5DA37D80-6434-44D0-A028-1B22A696006F}</a:tableStyleId>
                  </a:tblPr>
                  <a:tblGrid>
                    <a:gridCol w="3625851">
                      <a:extLst>
                        <a:ext uri="{9D8B030D-6E8A-4147-A177-3AD203B41FA5}">
                          <a16:colId xmlns:a16="http://schemas.microsoft.com/office/drawing/2014/main" val="2203298508"/>
                        </a:ext>
                      </a:extLst>
                    </a:gridCol>
                    <a:gridCol w="800100">
                      <a:extLst>
                        <a:ext uri="{9D8B030D-6E8A-4147-A177-3AD203B41FA5}">
                          <a16:colId xmlns:a16="http://schemas.microsoft.com/office/drawing/2014/main" val="1800448415"/>
                        </a:ext>
                      </a:extLst>
                    </a:gridCol>
                    <a:gridCol w="895350">
                      <a:extLst>
                        <a:ext uri="{9D8B030D-6E8A-4147-A177-3AD203B41FA5}">
                          <a16:colId xmlns:a16="http://schemas.microsoft.com/office/drawing/2014/main" val="2970613453"/>
                        </a:ext>
                      </a:extLst>
                    </a:gridCol>
                    <a:gridCol w="990600">
                      <a:extLst>
                        <a:ext uri="{9D8B030D-6E8A-4147-A177-3AD203B41FA5}">
                          <a16:colId xmlns:a16="http://schemas.microsoft.com/office/drawing/2014/main" val="611641202"/>
                        </a:ext>
                      </a:extLst>
                    </a:gridCol>
                    <a:gridCol w="971550">
                      <a:extLst>
                        <a:ext uri="{9D8B030D-6E8A-4147-A177-3AD203B41FA5}">
                          <a16:colId xmlns:a16="http://schemas.microsoft.com/office/drawing/2014/main" val="1604015918"/>
                        </a:ext>
                      </a:extLst>
                    </a:gridCol>
                    <a:gridCol w="704848">
                      <a:extLst>
                        <a:ext uri="{9D8B030D-6E8A-4147-A177-3AD203B41FA5}">
                          <a16:colId xmlns:a16="http://schemas.microsoft.com/office/drawing/2014/main" val="2014513942"/>
                        </a:ext>
                      </a:extLst>
                    </a:gridCol>
                    <a:gridCol w="1495425">
                      <a:extLst>
                        <a:ext uri="{9D8B030D-6E8A-4147-A177-3AD203B41FA5}">
                          <a16:colId xmlns:a16="http://schemas.microsoft.com/office/drawing/2014/main" val="3066613175"/>
                        </a:ext>
                      </a:extLst>
                    </a:gridCol>
                    <a:gridCol w="1104900">
                      <a:extLst>
                        <a:ext uri="{9D8B030D-6E8A-4147-A177-3AD203B41FA5}">
                          <a16:colId xmlns:a16="http://schemas.microsoft.com/office/drawing/2014/main" val="763068915"/>
                        </a:ext>
                      </a:extLst>
                    </a:gridCol>
                  </a:tblGrid>
                  <a:tr h="370840">
                    <a:tc rowSpan="2">
                      <a:txBody>
                        <a:bodyPr/>
                        <a:lstStyle/>
                        <a:p>
                          <a:pPr algn="ctr"/>
                          <a:r>
                            <a:rPr lang="en-US" sz="1800" dirty="0">
                              <a:solidFill>
                                <a:srgbClr val="FF0000"/>
                              </a:solidFill>
                              <a:latin typeface="Angsana New" panose="02020603050405020304" pitchFamily="18" charset="-34"/>
                              <a:cs typeface="Angsana New" panose="02020603050405020304" pitchFamily="18" charset="-34"/>
                            </a:rPr>
                            <a:t>popular daily newspaper</a:t>
                          </a:r>
                        </a:p>
                      </a:txBody>
                      <a:tcPr/>
                    </a:tc>
                    <a:tc gridSpan="5">
                      <a:txBody>
                        <a:bodyPr/>
                        <a:lstStyle/>
                        <a:p>
                          <a:pPr algn="ctr"/>
                          <a:r>
                            <a:rPr lang="en-US" sz="1800" dirty="0">
                              <a:solidFill>
                                <a:srgbClr val="FF0000"/>
                              </a:solidFill>
                              <a:latin typeface="Angsana New" panose="02020603050405020304" pitchFamily="18" charset="-34"/>
                              <a:cs typeface="Angsana New" panose="02020603050405020304" pitchFamily="18" charset="-34"/>
                            </a:rPr>
                            <a:t>Regions of the country where the reader lives.</a:t>
                          </a: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a:txBody>
                        <a:bodyPr/>
                        <a:lstStyle/>
                        <a:p>
                          <a:endParaRPr lang="en-US"/>
                        </a:p>
                      </a:txBody>
                      <a:tcPr>
                        <a:blipFill>
                          <a:blip r:embed="rId2"/>
                          <a:stretch>
                            <a:fillRect l="-533333" t="-8197" r="-74797" b="-1022951"/>
                          </a:stretch>
                        </a:blipFill>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Sig.</a:t>
                          </a:r>
                        </a:p>
                      </a:txBody>
                      <a:tcPr/>
                    </a:tc>
                    <a:extLst>
                      <a:ext uri="{0D108BD9-81ED-4DB2-BD59-A6C34878D82A}">
                        <a16:rowId xmlns:a16="http://schemas.microsoft.com/office/drawing/2014/main" val="2777936449"/>
                      </a:ext>
                    </a:extLst>
                  </a:tr>
                  <a:tr h="370840">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middle</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north</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northeast</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south</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total</a:t>
                          </a:r>
                        </a:p>
                      </a:txBody>
                      <a:tcPr/>
                    </a:tc>
                    <a:tc rowSpan="10">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355.211*</a:t>
                          </a:r>
                        </a:p>
                      </a:txBody>
                      <a:tcPr anchor="ctr"/>
                    </a:tc>
                    <a:tc rowSpan="10">
                      <a:txBody>
                        <a:bodyPr/>
                        <a:lstStyle/>
                        <a:p>
                          <a:pPr algn="ctr"/>
                          <a:r>
                            <a:rPr lang="en-US" sz="1800" dirty="0">
                              <a:solidFill>
                                <a:srgbClr val="FF0000"/>
                              </a:solidFill>
                              <a:latin typeface="Angsana New" panose="02020603050405020304" pitchFamily="18" charset="-34"/>
                              <a:cs typeface="Angsana New" panose="02020603050405020304" pitchFamily="18" charset="-34"/>
                            </a:rPr>
                            <a:t>0.24</a:t>
                          </a:r>
                        </a:p>
                      </a:txBody>
                      <a:tcPr anchor="ctr"/>
                    </a:tc>
                    <a:extLst>
                      <a:ext uri="{0D108BD9-81ED-4DB2-BD59-A6C34878D82A}">
                        <a16:rowId xmlns:a16="http://schemas.microsoft.com/office/drawing/2014/main" val="3243644269"/>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1.</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Thai Rath</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220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90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610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68947285"/>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2.</a:t>
                          </a:r>
                          <a:r>
                            <a:rPr lang="th-TH" sz="1800" dirty="0">
                              <a:solidFill>
                                <a:srgbClr val="FF0000"/>
                              </a:solidFill>
                              <a:latin typeface="Angsana New" panose="02020603050405020304" pitchFamily="18" charset="-34"/>
                              <a:cs typeface="Angsana New" panose="02020603050405020304" pitchFamily="18" charset="-34"/>
                            </a:rPr>
                            <a:t> </a:t>
                          </a:r>
                          <a:r>
                            <a:rPr lang="en-US" sz="1800" dirty="0" err="1">
                              <a:solidFill>
                                <a:srgbClr val="FF0000"/>
                              </a:solidFill>
                              <a:latin typeface="Angsana New" panose="02020603050405020304" pitchFamily="18" charset="-34"/>
                              <a:cs typeface="Angsana New" panose="02020603050405020304" pitchFamily="18" charset="-34"/>
                            </a:rPr>
                            <a:t>Kaosod</a:t>
                          </a:r>
                          <a:r>
                            <a:rPr lang="en-US" sz="1800" dirty="0">
                              <a:solidFill>
                                <a:srgbClr val="FF0000"/>
                              </a:solidFill>
                              <a:latin typeface="Angsana New" panose="02020603050405020304" pitchFamily="18" charset="-34"/>
                              <a:cs typeface="Angsana New" panose="02020603050405020304" pitchFamily="18" charset="-34"/>
                            </a:rPr>
                            <a:t> </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160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550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383893117"/>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3.</a:t>
                          </a:r>
                          <a:r>
                            <a:rPr lang="th-TH" sz="1800" dirty="0">
                              <a:solidFill>
                                <a:srgbClr val="FF0000"/>
                              </a:solidFill>
                              <a:latin typeface="Angsana New" panose="02020603050405020304" pitchFamily="18" charset="-34"/>
                              <a:cs typeface="Angsana New" panose="02020603050405020304" pitchFamily="18" charset="-34"/>
                            </a:rPr>
                            <a:t> </a:t>
                          </a:r>
                          <a:r>
                            <a:rPr lang="en-US" sz="1800" dirty="0" err="1">
                              <a:solidFill>
                                <a:srgbClr val="FF0000"/>
                              </a:solidFill>
                              <a:latin typeface="Angsana New" panose="02020603050405020304" pitchFamily="18" charset="-34"/>
                              <a:cs typeface="Angsana New" panose="02020603050405020304" pitchFamily="18" charset="-34"/>
                            </a:rPr>
                            <a:t>Naewna</a:t>
                          </a:r>
                          <a:r>
                            <a:rPr lang="en-US" sz="1800" dirty="0">
                              <a:solidFill>
                                <a:srgbClr val="FF0000"/>
                              </a:solidFill>
                              <a:latin typeface="Angsana New" panose="02020603050405020304" pitchFamily="18" charset="-34"/>
                              <a:cs typeface="Angsana New" panose="02020603050405020304" pitchFamily="18" charset="-34"/>
                            </a:rPr>
                            <a:t> </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140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110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470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570691121"/>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4.</a:t>
                          </a:r>
                          <a:r>
                            <a:rPr lang="th-TH" sz="1800" dirty="0">
                              <a:solidFill>
                                <a:srgbClr val="FF0000"/>
                              </a:solidFill>
                              <a:latin typeface="Angsana New" panose="02020603050405020304" pitchFamily="18" charset="-34"/>
                              <a:cs typeface="Angsana New" panose="02020603050405020304" pitchFamily="18" charset="-34"/>
                            </a:rPr>
                            <a:t> </a:t>
                          </a:r>
                          <a:r>
                            <a:rPr lang="en-US" sz="1800" dirty="0" err="1">
                              <a:solidFill>
                                <a:srgbClr val="FF0000"/>
                              </a:solidFill>
                              <a:latin typeface="Angsana New" panose="02020603050405020304" pitchFamily="18" charset="-34"/>
                              <a:cs typeface="Angsana New" panose="02020603050405020304" pitchFamily="18" charset="-34"/>
                            </a:rPr>
                            <a:t>Matichon</a:t>
                          </a:r>
                          <a:r>
                            <a:rPr lang="en-US" sz="1800" dirty="0">
                              <a:solidFill>
                                <a:srgbClr val="FF0000"/>
                              </a:solidFill>
                              <a:latin typeface="Angsana New" panose="02020603050405020304" pitchFamily="18" charset="-34"/>
                              <a:cs typeface="Angsana New" panose="02020603050405020304" pitchFamily="18" charset="-34"/>
                            </a:rPr>
                            <a:t> </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140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440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983673375"/>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5.</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Thai post</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400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489226887"/>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6.</a:t>
                          </a:r>
                          <a:r>
                            <a:rPr lang="th-TH" sz="1800" dirty="0">
                              <a:solidFill>
                                <a:srgbClr val="FF0000"/>
                              </a:solidFill>
                              <a:latin typeface="Angsana New" panose="02020603050405020304" pitchFamily="18" charset="-34"/>
                              <a:cs typeface="Angsana New" panose="02020603050405020304" pitchFamily="18" charset="-34"/>
                            </a:rPr>
                            <a:t> </a:t>
                          </a:r>
                          <a:r>
                            <a:rPr lang="en-US" sz="1800" dirty="0" err="1">
                              <a:solidFill>
                                <a:srgbClr val="FF0000"/>
                              </a:solidFill>
                              <a:latin typeface="Angsana New" panose="02020603050405020304" pitchFamily="18" charset="-34"/>
                              <a:cs typeface="Angsana New" panose="02020603050405020304" pitchFamily="18" charset="-34"/>
                            </a:rPr>
                            <a:t>Komchadluek</a:t>
                          </a:r>
                          <a:r>
                            <a:rPr lang="en-US" sz="1800" dirty="0">
                              <a:solidFill>
                                <a:srgbClr val="FF0000"/>
                              </a:solidFill>
                              <a:latin typeface="Angsana New" panose="02020603050405020304" pitchFamily="18" charset="-34"/>
                              <a:cs typeface="Angsana New" panose="02020603050405020304" pitchFamily="18" charset="-34"/>
                            </a:rPr>
                            <a:t> </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380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347008166"/>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7.</a:t>
                          </a:r>
                          <a:r>
                            <a:rPr lang="th-TH" sz="1800" dirty="0">
                              <a:solidFill>
                                <a:srgbClr val="FF0000"/>
                              </a:solidFill>
                              <a:latin typeface="Angsana New" panose="02020603050405020304" pitchFamily="18" charset="-34"/>
                              <a:cs typeface="Angsana New" panose="02020603050405020304" pitchFamily="18" charset="-34"/>
                            </a:rPr>
                            <a:t> </a:t>
                          </a:r>
                          <a:r>
                            <a:rPr lang="en-US" sz="1800" dirty="0" err="1">
                              <a:solidFill>
                                <a:srgbClr val="FF0000"/>
                              </a:solidFill>
                              <a:latin typeface="Angsana New" panose="02020603050405020304" pitchFamily="18" charset="-34"/>
                              <a:cs typeface="Angsana New" panose="02020603050405020304" pitchFamily="18" charset="-34"/>
                            </a:rPr>
                            <a:t>Banmuang</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350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56671546"/>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8.</a:t>
                          </a:r>
                          <a:r>
                            <a:rPr lang="th-TH" sz="1800" dirty="0">
                              <a:solidFill>
                                <a:srgbClr val="FF0000"/>
                              </a:solidFill>
                              <a:latin typeface="Angsana New" panose="02020603050405020304" pitchFamily="18" charset="-34"/>
                              <a:cs typeface="Angsana New" panose="02020603050405020304" pitchFamily="18" charset="-34"/>
                            </a:rPr>
                            <a:t> </a:t>
                          </a:r>
                          <a:r>
                            <a:rPr lang="en-US" sz="1800" dirty="0" err="1">
                              <a:solidFill>
                                <a:srgbClr val="FF0000"/>
                              </a:solidFill>
                              <a:latin typeface="Angsana New" panose="02020603050405020304" pitchFamily="18" charset="-34"/>
                              <a:cs typeface="Angsana New" panose="02020603050405020304" pitchFamily="18" charset="-34"/>
                            </a:rPr>
                            <a:t>Siamrat</a:t>
                          </a:r>
                          <a:r>
                            <a:rPr lang="en-US" sz="1800" dirty="0">
                              <a:solidFill>
                                <a:srgbClr val="FF0000"/>
                              </a:solidFill>
                              <a:latin typeface="Angsana New" panose="02020603050405020304" pitchFamily="18" charset="-34"/>
                              <a:cs typeface="Angsana New" panose="02020603050405020304" pitchFamily="18" charset="-34"/>
                            </a:rPr>
                            <a:t> </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90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340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604851841"/>
                      </a:ext>
                    </a:extLst>
                  </a:tr>
                  <a:tr h="370840">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รวม</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910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810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950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3,540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149473287"/>
                      </a:ext>
                    </a:extLst>
                  </a:tr>
                </a:tbl>
              </a:graphicData>
            </a:graphic>
          </p:graphicFrame>
        </mc:Fallback>
      </mc:AlternateContent>
      <p:sp>
        <p:nvSpPr>
          <p:cNvPr id="5" name="กล่องข้อความ 4">
            <a:extLst>
              <a:ext uri="{FF2B5EF4-FFF2-40B4-BE49-F238E27FC236}">
                <a16:creationId xmlns:a16="http://schemas.microsoft.com/office/drawing/2014/main" id="{50A71B16-171B-4718-9269-284A58BA7ECE}"/>
              </a:ext>
            </a:extLst>
          </p:cNvPr>
          <p:cNvSpPr txBox="1"/>
          <p:nvPr/>
        </p:nvSpPr>
        <p:spPr>
          <a:xfrm>
            <a:off x="643082" y="4669244"/>
            <a:ext cx="4156075" cy="1077218"/>
          </a:xfrm>
          <a:prstGeom prst="rect">
            <a:avLst/>
          </a:prstGeom>
          <a:noFill/>
        </p:spPr>
        <p:txBody>
          <a:bodyPr wrap="square" rtlCol="0">
            <a:spAutoFit/>
          </a:bodyPr>
          <a:lstStyle/>
          <a:p>
            <a:r>
              <a:rPr lang="en-US" sz="1600" dirty="0">
                <a:solidFill>
                  <a:schemeClr val="tx1">
                    <a:lumMod val="95000"/>
                    <a:lumOff val="5000"/>
                  </a:schemeClr>
                </a:solidFill>
                <a:latin typeface="Angsana New" panose="02020603050405020304" pitchFamily="18" charset="-34"/>
                <a:cs typeface="Angsana New" panose="02020603050405020304" pitchFamily="18" charset="-34"/>
              </a:rPr>
              <a:t>*</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there was statistical significance at the level 0.05 (p &lt; 0.05)</a:t>
            </a:r>
          </a:p>
          <a:p>
            <a:r>
              <a:rPr lang="en-US" sz="1600" dirty="0">
                <a:solidFill>
                  <a:schemeClr val="tx1">
                    <a:lumMod val="95000"/>
                    <a:lumOff val="5000"/>
                  </a:schemeClr>
                </a:solidFill>
                <a:latin typeface="Angsana New" panose="02020603050405020304" pitchFamily="18" charset="-34"/>
                <a:cs typeface="Angsana New" panose="02020603050405020304" pitchFamily="18" charset="-34"/>
              </a:rPr>
              <a:t>** there was statistical significance at the level</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0.01 (p &lt; 0.01)</a:t>
            </a:r>
          </a:p>
          <a:p>
            <a:r>
              <a:rPr lang="en-US" sz="1600" dirty="0">
                <a:solidFill>
                  <a:schemeClr val="tx1">
                    <a:lumMod val="95000"/>
                    <a:lumOff val="5000"/>
                  </a:schemeClr>
                </a:solidFill>
                <a:latin typeface="Angsana New" panose="02020603050405020304" pitchFamily="18" charset="-34"/>
                <a:cs typeface="Angsana New" panose="02020603050405020304" pitchFamily="18" charset="-34"/>
              </a:rPr>
              <a:t>*** there was statistical significance at the level</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0.001 (p &lt; 0.001)</a:t>
            </a:r>
          </a:p>
          <a:p>
            <a:endParaRPr lang="en-US" sz="1600" dirty="0">
              <a:solidFill>
                <a:srgbClr val="FF0000"/>
              </a:solidFill>
              <a:latin typeface="Angsana New" panose="02020603050405020304" pitchFamily="18" charset="-34"/>
              <a:cs typeface="Angsana New" panose="02020603050405020304" pitchFamily="18" charset="-34"/>
            </a:endParaRPr>
          </a:p>
        </p:txBody>
      </p:sp>
      <mc:AlternateContent xmlns:mc="http://schemas.openxmlformats.org/markup-compatibility/2006" xmlns:a14="http://schemas.microsoft.com/office/drawing/2010/main">
        <mc:Choice Requires="a14">
          <p:sp>
            <p:nvSpPr>
              <p:cNvPr id="8" name="Title 1">
                <a:extLst>
                  <a:ext uri="{FF2B5EF4-FFF2-40B4-BE49-F238E27FC236}">
                    <a16:creationId xmlns:a16="http://schemas.microsoft.com/office/drawing/2014/main" id="{F0F38CD1-CE9E-474D-980C-9E8BF8C29714}"/>
                  </a:ext>
                </a:extLst>
              </p:cNvPr>
              <p:cNvSpPr>
                <a:spLocks noGrp="1"/>
              </p:cNvSpPr>
              <p:nvPr>
                <p:ph idx="1"/>
              </p:nvPr>
            </p:nvSpPr>
            <p:spPr>
              <a:xfrm>
                <a:off x="643082" y="5365462"/>
                <a:ext cx="10588624" cy="1402339"/>
              </a:xfrm>
            </p:spPr>
            <p:txBody>
              <a:bodyPr>
                <a:normAutofit fontScale="97500"/>
              </a:bodyPr>
              <a:lstStyle/>
              <a:p>
                <a:pPr>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The techniques for explaining the table of data analysis results with Chi-square are as follows:</a:t>
                </a:r>
              </a:p>
              <a:p>
                <a:pPr indent="112713">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1) Based on the numerical data in the table, what kind of statistical values are presented?</a:t>
                </a:r>
              </a:p>
              <a:p>
                <a:pPr indent="112713">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2) described from the highest value Secondary value, 1st and 2nd, then the lowest value is mentioned.</a:t>
                </a:r>
              </a:p>
              <a:p>
                <a:pPr indent="112713">
                  <a:lnSpc>
                    <a:spcPct val="100000"/>
                  </a:lnSpc>
                  <a:spcBef>
                    <a:spcPts val="0"/>
                  </a:spcBef>
                  <a:buNone/>
                </a:pPr>
                <a:r>
                  <a:rPr lang="en-US" sz="2000" dirty="0">
                    <a:solidFill>
                      <a:srgbClr val="FF0000"/>
                    </a:solidFill>
                    <a:latin typeface="Angsana New" panose="02020603050405020304" pitchFamily="18" charset="-34"/>
                    <a:cs typeface="Angsana New" panose="02020603050405020304" pitchFamily="18" charset="-34"/>
                  </a:rPr>
                  <a:t>3) Explain the results of the Chi-square </a:t>
                </a:r>
                <a:r>
                  <a:rPr lang="th-TH" sz="2000" dirty="0">
                    <a:solidFill>
                      <a:srgbClr val="FF0000"/>
                    </a:solidFill>
                    <a:latin typeface="Angsana New" panose="02020603050405020304" pitchFamily="18" charset="-34"/>
                    <a:cs typeface="Angsana New" panose="02020603050405020304" pitchFamily="18" charset="-34"/>
                  </a:rPr>
                  <a:t>(</a:t>
                </a:r>
                <a14:m>
                  <m:oMath xmlns:m="http://schemas.openxmlformats.org/officeDocument/2006/math">
                    <m:sSup>
                      <m:sSupPr>
                        <m:ctrlPr>
                          <a:rPr lang="th-TH" sz="2000" i="1" smtClean="0">
                            <a:solidFill>
                              <a:srgbClr val="FF0000"/>
                            </a:solidFill>
                            <a:latin typeface="Cambria Math" panose="02040503050406030204" pitchFamily="18" charset="0"/>
                            <a:cs typeface="Angsana New" panose="02020603050405020304" pitchFamily="18" charset="-34"/>
                          </a:rPr>
                        </m:ctrlPr>
                      </m:sSupPr>
                      <m:e>
                        <m:r>
                          <a:rPr lang="th-TH" sz="2000" i="1" smtClean="0">
                            <a:solidFill>
                              <a:srgbClr val="FF0000"/>
                            </a:solidFill>
                            <a:latin typeface="Cambria Math" panose="02040503050406030204" pitchFamily="18" charset="0"/>
                            <a:cs typeface="Angsana New" panose="02020603050405020304" pitchFamily="18" charset="-34"/>
                            <a:sym typeface="Symbol" panose="05050102010706020507" pitchFamily="18" charset="2"/>
                          </a:rPr>
                          <m:t></m:t>
                        </m:r>
                      </m:e>
                      <m:sup>
                        <m:r>
                          <a:rPr lang="en-US" sz="2000" b="0" i="1" smtClean="0">
                            <a:solidFill>
                              <a:srgbClr val="FF0000"/>
                            </a:solidFill>
                            <a:latin typeface="Cambria Math" panose="02040503050406030204" pitchFamily="18" charset="0"/>
                            <a:cs typeface="Angsana New" panose="02020603050405020304" pitchFamily="18" charset="-34"/>
                          </a:rPr>
                          <m:t>2</m:t>
                        </m:r>
                      </m:sup>
                    </m:sSup>
                  </m:oMath>
                </a14:m>
                <a:r>
                  <a:rPr lang="en-US" sz="2000" dirty="0">
                    <a:solidFill>
                      <a:srgbClr val="FF0000"/>
                    </a:solidFill>
                    <a:latin typeface="Angsana New" panose="02020603050405020304" pitchFamily="18" charset="-34"/>
                    <a:cs typeface="Angsana New" panose="02020603050405020304" pitchFamily="18" charset="-34"/>
                  </a:rPr>
                  <a:t>)  test whether the 2 groups of variables are different or related or not and how.</a:t>
                </a:r>
                <a:endParaRPr lang="en-US" sz="2000" dirty="0"/>
              </a:p>
            </p:txBody>
          </p:sp>
        </mc:Choice>
        <mc:Fallback xmlns="">
          <p:sp>
            <p:nvSpPr>
              <p:cNvPr id="8" name="Title 1">
                <a:extLst>
                  <a:ext uri="{FF2B5EF4-FFF2-40B4-BE49-F238E27FC236}">
                    <a16:creationId xmlns:a16="http://schemas.microsoft.com/office/drawing/2014/main" id="{F0F38CD1-CE9E-474D-980C-9E8BF8C29714}"/>
                  </a:ext>
                </a:extLst>
              </p:cNvPr>
              <p:cNvSpPr>
                <a:spLocks noGrp="1" noRot="1" noChangeAspect="1" noMove="1" noResize="1" noEditPoints="1" noAdjustHandles="1" noChangeArrowheads="1" noChangeShapeType="1" noTextEdit="1"/>
              </p:cNvSpPr>
              <p:nvPr>
                <p:ph idx="1"/>
              </p:nvPr>
            </p:nvSpPr>
            <p:spPr>
              <a:xfrm>
                <a:off x="643082" y="5365462"/>
                <a:ext cx="10588624" cy="1402339"/>
              </a:xfrm>
              <a:blipFill>
                <a:blip r:embed="rId3"/>
                <a:stretch>
                  <a:fillRect l="-576" t="-2174" b="-1739"/>
                </a:stretch>
              </a:blipFill>
            </p:spPr>
            <p:txBody>
              <a:bodyPr/>
              <a:lstStyle/>
              <a:p>
                <a:r>
                  <a:rPr lang="en-US">
                    <a:noFill/>
                  </a:rPr>
                  <a:t> </a:t>
                </a:r>
              </a:p>
            </p:txBody>
          </p:sp>
        </mc:Fallback>
      </mc:AlternateContent>
      <p:sp>
        <p:nvSpPr>
          <p:cNvPr id="2" name="กล่องข้อความ 1">
            <a:extLst>
              <a:ext uri="{FF2B5EF4-FFF2-40B4-BE49-F238E27FC236}">
                <a16:creationId xmlns:a16="http://schemas.microsoft.com/office/drawing/2014/main" id="{11B8CA19-E2E5-4FA7-B485-7489AE9C3D3B}"/>
              </a:ext>
            </a:extLst>
          </p:cNvPr>
          <p:cNvSpPr txBox="1"/>
          <p:nvPr/>
        </p:nvSpPr>
        <p:spPr>
          <a:xfrm>
            <a:off x="542926" y="114300"/>
            <a:ext cx="11039474" cy="954107"/>
          </a:xfrm>
          <a:prstGeom prst="rect">
            <a:avLst/>
          </a:prstGeom>
          <a:noFill/>
        </p:spPr>
        <p:txBody>
          <a:bodyPr wrap="square" rtlCol="0">
            <a:spAutoFit/>
          </a:bodyPr>
          <a:lstStyle/>
          <a:p>
            <a:r>
              <a:rPr lang="en-US" sz="2800" dirty="0">
                <a:solidFill>
                  <a:schemeClr val="tx1">
                    <a:lumMod val="95000"/>
                    <a:lumOff val="5000"/>
                  </a:schemeClr>
                </a:solidFill>
                <a:latin typeface="Angsana New" panose="02020603050405020304" pitchFamily="18" charset="-34"/>
                <a:cs typeface="Angsana New" panose="02020603050405020304" pitchFamily="18" charset="-34"/>
              </a:rPr>
              <a:t>Table 3</a:t>
            </a:r>
            <a:r>
              <a:rPr lang="th-TH" sz="28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800" dirty="0">
                <a:solidFill>
                  <a:schemeClr val="tx1">
                    <a:lumMod val="95000"/>
                    <a:lumOff val="5000"/>
                  </a:schemeClr>
                </a:solidFill>
                <a:latin typeface="Angsana New" panose="02020603050405020304" pitchFamily="18" charset="-34"/>
                <a:cs typeface="Angsana New" panose="02020603050405020304" pitchFamily="18" charset="-34"/>
              </a:rPr>
              <a:t>The results of the analysis of the relationship between daily newspapers and different regions of readers</a:t>
            </a:r>
            <a:endParaRPr lang="th-TH" sz="2800" dirty="0">
              <a:solidFill>
                <a:schemeClr val="tx1">
                  <a:lumMod val="95000"/>
                  <a:lumOff val="5000"/>
                </a:schemeClr>
              </a:solidFill>
              <a:latin typeface="Angsana New" panose="02020603050405020304" pitchFamily="18" charset="-34"/>
              <a:cs typeface="Angsana New" panose="02020603050405020304" pitchFamily="18" charset="-34"/>
            </a:endParaRPr>
          </a:p>
          <a:p>
            <a:endParaRPr lang="en-US" dirty="0"/>
          </a:p>
        </p:txBody>
      </p:sp>
    </p:spTree>
    <p:extLst>
      <p:ext uri="{BB962C8B-B14F-4D97-AF65-F5344CB8AC3E}">
        <p14:creationId xmlns:p14="http://schemas.microsoft.com/office/powerpoint/2010/main" val="108608109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EEED4BCD-C371-4CAD-B6F6-241822155E3D}"/>
              </a:ext>
            </a:extLst>
          </p:cNvPr>
          <p:cNvSpPr>
            <a:spLocks noGrp="1"/>
          </p:cNvSpPr>
          <p:nvPr>
            <p:ph idx="1"/>
          </p:nvPr>
        </p:nvSpPr>
        <p:spPr>
          <a:xfrm>
            <a:off x="439884" y="692118"/>
            <a:ext cx="11383022" cy="1200329"/>
          </a:xfrm>
        </p:spPr>
        <p:txBody>
          <a:bodyPr>
            <a:normAutofit/>
          </a:bodyPr>
          <a:lstStyle/>
          <a:p>
            <a:pPr marL="0" indent="228600">
              <a:buNone/>
            </a:pP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4) Presentation of data analysis results with T-test</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 </a:t>
            </a:r>
          </a:p>
          <a:p>
            <a:pPr marL="0" indent="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Table 4 Comparative results of undergraduate student satisfaction and graduate level towards the operation of Thonburi University</a:t>
            </a:r>
          </a:p>
        </p:txBody>
      </p:sp>
      <p:sp>
        <p:nvSpPr>
          <p:cNvPr id="4" name="ตัวแทนหมายเลขสไลด์ 3">
            <a:extLst>
              <a:ext uri="{FF2B5EF4-FFF2-40B4-BE49-F238E27FC236}">
                <a16:creationId xmlns:a16="http://schemas.microsoft.com/office/drawing/2014/main" id="{8582DC03-5EE4-4026-BC68-4BDC05A9FE94}"/>
              </a:ext>
            </a:extLst>
          </p:cNvPr>
          <p:cNvSpPr>
            <a:spLocks noGrp="1"/>
          </p:cNvSpPr>
          <p:nvPr>
            <p:ph type="sldNum" sz="quarter" idx="12"/>
          </p:nvPr>
        </p:nvSpPr>
        <p:spPr/>
        <p:txBody>
          <a:bodyPr/>
          <a:lstStyle/>
          <a:p>
            <a:fld id="{1EAF28F5-24D7-466C-B5FE-FBB3D897FE90}" type="slidenum">
              <a:rPr lang="en-US" smtClean="0"/>
              <a:t>148</a:t>
            </a:fld>
            <a:endParaRPr lang="en-US"/>
          </a:p>
        </p:txBody>
      </p:sp>
      <mc:AlternateContent xmlns:mc="http://schemas.openxmlformats.org/markup-compatibility/2006" xmlns:a14="http://schemas.microsoft.com/office/drawing/2010/main">
        <mc:Choice Requires="a14">
          <p:graphicFrame>
            <p:nvGraphicFramePr>
              <p:cNvPr id="5" name="ตาราง 5">
                <a:extLst>
                  <a:ext uri="{FF2B5EF4-FFF2-40B4-BE49-F238E27FC236}">
                    <a16:creationId xmlns:a16="http://schemas.microsoft.com/office/drawing/2014/main" id="{E6DAE0B6-C40A-43AF-8B84-DA0C3AC06843}"/>
                  </a:ext>
                </a:extLst>
              </p:cNvPr>
              <p:cNvGraphicFramePr>
                <a:graphicFrameLocks noGrp="1"/>
              </p:cNvGraphicFramePr>
              <p:nvPr/>
            </p:nvGraphicFramePr>
            <p:xfrm>
              <a:off x="495300" y="1762723"/>
              <a:ext cx="11122029" cy="3017520"/>
            </p:xfrm>
            <a:graphic>
              <a:graphicData uri="http://schemas.openxmlformats.org/drawingml/2006/table">
                <a:tbl>
                  <a:tblPr firstRow="1" bandRow="1">
                    <a:tableStyleId>{5DA37D80-6434-44D0-A028-1B22A696006F}</a:tableStyleId>
                  </a:tblPr>
                  <a:tblGrid>
                    <a:gridCol w="3844925">
                      <a:extLst>
                        <a:ext uri="{9D8B030D-6E8A-4147-A177-3AD203B41FA5}">
                          <a16:colId xmlns:a16="http://schemas.microsoft.com/office/drawing/2014/main" val="4035580015"/>
                        </a:ext>
                      </a:extLst>
                    </a:gridCol>
                    <a:gridCol w="752475">
                      <a:extLst>
                        <a:ext uri="{9D8B030D-6E8A-4147-A177-3AD203B41FA5}">
                          <a16:colId xmlns:a16="http://schemas.microsoft.com/office/drawing/2014/main" val="218232325"/>
                        </a:ext>
                      </a:extLst>
                    </a:gridCol>
                    <a:gridCol w="800100">
                      <a:extLst>
                        <a:ext uri="{9D8B030D-6E8A-4147-A177-3AD203B41FA5}">
                          <a16:colId xmlns:a16="http://schemas.microsoft.com/office/drawing/2014/main" val="2808597162"/>
                        </a:ext>
                      </a:extLst>
                    </a:gridCol>
                    <a:gridCol w="1181100">
                      <a:extLst>
                        <a:ext uri="{9D8B030D-6E8A-4147-A177-3AD203B41FA5}">
                          <a16:colId xmlns:a16="http://schemas.microsoft.com/office/drawing/2014/main" val="3846272658"/>
                        </a:ext>
                      </a:extLst>
                    </a:gridCol>
                    <a:gridCol w="857250">
                      <a:extLst>
                        <a:ext uri="{9D8B030D-6E8A-4147-A177-3AD203B41FA5}">
                          <a16:colId xmlns:a16="http://schemas.microsoft.com/office/drawing/2014/main" val="1766462468"/>
                        </a:ext>
                      </a:extLst>
                    </a:gridCol>
                    <a:gridCol w="895350">
                      <a:extLst>
                        <a:ext uri="{9D8B030D-6E8A-4147-A177-3AD203B41FA5}">
                          <a16:colId xmlns:a16="http://schemas.microsoft.com/office/drawing/2014/main" val="1625388269"/>
                        </a:ext>
                      </a:extLst>
                    </a:gridCol>
                    <a:gridCol w="1162050">
                      <a:extLst>
                        <a:ext uri="{9D8B030D-6E8A-4147-A177-3AD203B41FA5}">
                          <a16:colId xmlns:a16="http://schemas.microsoft.com/office/drawing/2014/main" val="815606913"/>
                        </a:ext>
                      </a:extLst>
                    </a:gridCol>
                    <a:gridCol w="752475">
                      <a:extLst>
                        <a:ext uri="{9D8B030D-6E8A-4147-A177-3AD203B41FA5}">
                          <a16:colId xmlns:a16="http://schemas.microsoft.com/office/drawing/2014/main" val="1454513777"/>
                        </a:ext>
                      </a:extLst>
                    </a:gridCol>
                    <a:gridCol w="876304">
                      <a:extLst>
                        <a:ext uri="{9D8B030D-6E8A-4147-A177-3AD203B41FA5}">
                          <a16:colId xmlns:a16="http://schemas.microsoft.com/office/drawing/2014/main" val="1096646419"/>
                        </a:ext>
                      </a:extLst>
                    </a:gridCol>
                  </a:tblGrid>
                  <a:tr h="370840">
                    <a:tc rowSpan="2">
                      <a:txBody>
                        <a:bodyPr/>
                        <a:lstStyle/>
                        <a:p>
                          <a:pPr algn="ctr"/>
                          <a:r>
                            <a:rPr lang="en-US" sz="1800" dirty="0">
                              <a:solidFill>
                                <a:srgbClr val="FF0000"/>
                              </a:solidFill>
                              <a:latin typeface="Angsana New" panose="02020603050405020304" pitchFamily="18" charset="-34"/>
                              <a:cs typeface="Angsana New" panose="02020603050405020304" pitchFamily="18" charset="-34"/>
                            </a:rPr>
                            <a:t>student satisfaction</a:t>
                          </a:r>
                        </a:p>
                      </a:txBody>
                      <a:tcPr/>
                    </a:tc>
                    <a:tc gridSpan="3">
                      <a:txBody>
                        <a:bodyPr/>
                        <a:lstStyle/>
                        <a:p>
                          <a:pPr algn="ctr"/>
                          <a:r>
                            <a:rPr lang="en-US" sz="1800" dirty="0">
                              <a:solidFill>
                                <a:srgbClr val="FF0000"/>
                              </a:solidFill>
                              <a:latin typeface="Angsana New" panose="02020603050405020304" pitchFamily="18" charset="-34"/>
                              <a:cs typeface="Angsana New" panose="02020603050405020304" pitchFamily="18" charset="-34"/>
                            </a:rPr>
                            <a:t>Bachelor's degree</a:t>
                          </a: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gridSpan="3">
                      <a:txBody>
                        <a:bodyPr/>
                        <a:lstStyle/>
                        <a:p>
                          <a:pPr algn="ctr"/>
                          <a:r>
                            <a:rPr lang="en-US" sz="1800" dirty="0">
                              <a:solidFill>
                                <a:srgbClr val="FF0000"/>
                              </a:solidFill>
                              <a:latin typeface="Angsana New" panose="02020603050405020304" pitchFamily="18" charset="-34"/>
                              <a:cs typeface="Angsana New" panose="02020603050405020304" pitchFamily="18" charset="-34"/>
                            </a:rPr>
                            <a:t>Graduate Studies</a:t>
                          </a: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gridSpan="2">
                      <a:txBody>
                        <a:bodyPr/>
                        <a:lstStyle/>
                        <a:p>
                          <a:pPr algn="ctr"/>
                          <a:r>
                            <a:rPr lang="en-US" sz="1800" dirty="0">
                              <a:solidFill>
                                <a:srgbClr val="FF0000"/>
                              </a:solidFill>
                              <a:latin typeface="Angsana New" panose="02020603050405020304" pitchFamily="18" charset="-34"/>
                              <a:cs typeface="Angsana New" panose="02020603050405020304" pitchFamily="18" charset="-34"/>
                            </a:rPr>
                            <a:t>statistical</a:t>
                          </a:r>
                        </a:p>
                      </a:txBody>
                      <a:tcPr/>
                    </a:tc>
                    <a:tc hMerge="1">
                      <a:txBody>
                        <a:bodyPr/>
                        <a:lstStyle/>
                        <a:p>
                          <a:endParaRPr lang="en-US" dirty="0"/>
                        </a:p>
                      </a:txBody>
                      <a:tcPr/>
                    </a:tc>
                    <a:extLst>
                      <a:ext uri="{0D108BD9-81ED-4DB2-BD59-A6C34878D82A}">
                        <a16:rowId xmlns:a16="http://schemas.microsoft.com/office/drawing/2014/main" val="630069412"/>
                      </a:ext>
                    </a:extLst>
                  </a:tr>
                  <a:tr h="370840">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N</a:t>
                          </a:r>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sz="1800" i="1" smtClean="0">
                                        <a:solidFill>
                                          <a:srgbClr val="FF0000"/>
                                        </a:solidFill>
                                        <a:latin typeface="Cambria Math" panose="02040503050406030204" pitchFamily="18" charset="0"/>
                                        <a:cs typeface="Angsana New" panose="02020603050405020304" pitchFamily="18" charset="-34"/>
                                      </a:rPr>
                                    </m:ctrlPr>
                                  </m:accPr>
                                  <m:e>
                                    <m:r>
                                      <a:rPr lang="en-US" sz="1800" b="0" i="1" smtClean="0">
                                        <a:solidFill>
                                          <a:srgbClr val="FF0000"/>
                                        </a:solidFill>
                                        <a:latin typeface="Cambria Math" panose="02040503050406030204" pitchFamily="18" charset="0"/>
                                        <a:cs typeface="Angsana New" panose="02020603050405020304" pitchFamily="18" charset="-34"/>
                                      </a:rPr>
                                      <m:t>𝑋</m:t>
                                    </m:r>
                                  </m:e>
                                </m:acc>
                              </m:oMath>
                            </m:oMathPara>
                          </a14:m>
                          <a:endParaRPr lang="th-TH"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SD.</a:t>
                          </a:r>
                          <a:endParaRPr lang="th-TH"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N</a:t>
                          </a:r>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sz="1800" i="1" smtClean="0">
                                        <a:solidFill>
                                          <a:srgbClr val="FF0000"/>
                                        </a:solidFill>
                                        <a:latin typeface="Cambria Math" panose="02040503050406030204" pitchFamily="18" charset="0"/>
                                        <a:cs typeface="Angsana New" panose="02020603050405020304" pitchFamily="18" charset="-34"/>
                                      </a:rPr>
                                    </m:ctrlPr>
                                  </m:accPr>
                                  <m:e>
                                    <m:r>
                                      <a:rPr lang="en-US" sz="1800" b="0" i="1" smtClean="0">
                                        <a:solidFill>
                                          <a:srgbClr val="FF0000"/>
                                        </a:solidFill>
                                        <a:latin typeface="Cambria Math" panose="02040503050406030204" pitchFamily="18" charset="0"/>
                                        <a:cs typeface="Angsana New" panose="02020603050405020304" pitchFamily="18" charset="-34"/>
                                      </a:rPr>
                                      <m:t>𝑋</m:t>
                                    </m:r>
                                  </m:e>
                                </m:acc>
                              </m:oMath>
                            </m:oMathPara>
                          </a14:m>
                          <a:endParaRPr lang="th-TH"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SD.</a:t>
                          </a:r>
                          <a:endParaRPr lang="th-TH"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chemeClr val="tx1">
                                  <a:lumMod val="95000"/>
                                  <a:lumOff val="5000"/>
                                </a:schemeClr>
                              </a:solidFill>
                              <a:latin typeface="Angsana New" panose="02020603050405020304" pitchFamily="18" charset="-34"/>
                              <a:cs typeface="Angsana New" panose="02020603050405020304" pitchFamily="18" charset="-34"/>
                            </a:rPr>
                            <a:t>ค่า </a:t>
                          </a:r>
                          <a:r>
                            <a:rPr lang="en-US" sz="1800" dirty="0">
                              <a:solidFill>
                                <a:schemeClr val="tx1">
                                  <a:lumMod val="95000"/>
                                  <a:lumOff val="5000"/>
                                </a:schemeClr>
                              </a:solidFill>
                              <a:latin typeface="Angsana New" panose="02020603050405020304" pitchFamily="18" charset="-34"/>
                              <a:cs typeface="Angsana New" panose="02020603050405020304" pitchFamily="18" charset="-34"/>
                            </a:rPr>
                            <a:t>t</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Sig.</a:t>
                          </a:r>
                        </a:p>
                      </a:txBody>
                      <a:tcPr/>
                    </a:tc>
                    <a:extLst>
                      <a:ext uri="{0D108BD9-81ED-4DB2-BD59-A6C34878D82A}">
                        <a16:rowId xmlns:a16="http://schemas.microsoft.com/office/drawing/2014/main" val="2758533252"/>
                      </a:ext>
                    </a:extLst>
                  </a:tr>
                  <a:tr h="370840">
                    <a:tc>
                      <a:txBody>
                        <a:bodyPr/>
                        <a:lstStyle/>
                        <a:p>
                          <a:r>
                            <a:rPr lang="en-US" sz="1800" b="1" dirty="0">
                              <a:solidFill>
                                <a:srgbClr val="FF0000"/>
                              </a:solidFill>
                              <a:latin typeface="Angsana New" panose="02020603050405020304" pitchFamily="18" charset="-34"/>
                              <a:cs typeface="Angsana New" panose="02020603050405020304" pitchFamily="18" charset="-34"/>
                            </a:rPr>
                            <a:t>Overall satisfaction with operations</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3.59</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0.65</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3.84</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0.54</a:t>
                          </a:r>
                        </a:p>
                      </a:txBody>
                      <a:tcPr/>
                    </a:tc>
                    <a:tc>
                      <a:txBody>
                        <a:bodyPr/>
                        <a:lstStyle/>
                        <a:p>
                          <a:pPr algn="ctr"/>
                          <a:r>
                            <a:rPr lang="en-US" sz="1800" b="1" dirty="0">
                              <a:solidFill>
                                <a:schemeClr val="tx1">
                                  <a:lumMod val="95000"/>
                                  <a:lumOff val="5000"/>
                                </a:schemeClr>
                              </a:solidFill>
                              <a:latin typeface="Angsana New" panose="02020603050405020304" pitchFamily="18" charset="-34"/>
                              <a:cs typeface="Angsana New" panose="02020603050405020304" pitchFamily="18" charset="-34"/>
                            </a:rPr>
                            <a:t>4.34*</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0.039</a:t>
                          </a:r>
                        </a:p>
                      </a:txBody>
                      <a:tcPr/>
                    </a:tc>
                    <a:extLst>
                      <a:ext uri="{0D108BD9-81ED-4DB2-BD59-A6C34878D82A}">
                        <a16:rowId xmlns:a16="http://schemas.microsoft.com/office/drawing/2014/main" val="2635430864"/>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1.</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Teaching</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3.64</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0.33</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3.77</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0.83</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8.32**</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0.004</a:t>
                          </a:r>
                        </a:p>
                      </a:txBody>
                      <a:tcPr/>
                    </a:tc>
                    <a:extLst>
                      <a:ext uri="{0D108BD9-81ED-4DB2-BD59-A6C34878D82A}">
                        <a16:rowId xmlns:a16="http://schemas.microsoft.com/office/drawing/2014/main" val="3305835702"/>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2. Instructor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3.89</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0.43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4.16</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0.63</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9.21***</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0.001</a:t>
                          </a:r>
                        </a:p>
                      </a:txBody>
                      <a:tcPr/>
                    </a:tc>
                    <a:extLst>
                      <a:ext uri="{0D108BD9-81ED-4DB2-BD59-A6C34878D82A}">
                        <a16:rowId xmlns:a16="http://schemas.microsoft.com/office/drawing/2014/main" val="626271823"/>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3.</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Executive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3.66</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0.77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3.59</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0.70</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6.54*</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0.045</a:t>
                          </a:r>
                        </a:p>
                      </a:txBody>
                      <a:tcPr/>
                    </a:tc>
                    <a:extLst>
                      <a:ext uri="{0D108BD9-81ED-4DB2-BD59-A6C34878D82A}">
                        <a16:rowId xmlns:a16="http://schemas.microsoft.com/office/drawing/2014/main" val="2363306"/>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4.</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Building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3.42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0.87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3.89</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0.65</a:t>
                          </a: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2.87</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0.356</a:t>
                          </a:r>
                        </a:p>
                      </a:txBody>
                      <a:tcPr/>
                    </a:tc>
                    <a:extLst>
                      <a:ext uri="{0D108BD9-81ED-4DB2-BD59-A6C34878D82A}">
                        <a16:rowId xmlns:a16="http://schemas.microsoft.com/office/drawing/2014/main" val="2276443479"/>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5.</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Service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3.33</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3.78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0.55</a:t>
                          </a: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2.31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0.543</a:t>
                          </a:r>
                        </a:p>
                      </a:txBody>
                      <a:tcPr/>
                    </a:tc>
                    <a:extLst>
                      <a:ext uri="{0D108BD9-81ED-4DB2-BD59-A6C34878D82A}">
                        <a16:rowId xmlns:a16="http://schemas.microsoft.com/office/drawing/2014/main" val="3454806532"/>
                      </a:ext>
                    </a:extLst>
                  </a:tr>
                </a:tbl>
              </a:graphicData>
            </a:graphic>
          </p:graphicFrame>
        </mc:Choice>
        <mc:Fallback xmlns="">
          <p:graphicFrame>
            <p:nvGraphicFramePr>
              <p:cNvPr id="5" name="ตาราง 5">
                <a:extLst>
                  <a:ext uri="{FF2B5EF4-FFF2-40B4-BE49-F238E27FC236}">
                    <a16:creationId xmlns:a16="http://schemas.microsoft.com/office/drawing/2014/main" id="{E6DAE0B6-C40A-43AF-8B84-DA0C3AC06843}"/>
                  </a:ext>
                </a:extLst>
              </p:cNvPr>
              <p:cNvGraphicFramePr>
                <a:graphicFrameLocks noGrp="1"/>
              </p:cNvGraphicFramePr>
              <p:nvPr>
                <p:extLst>
                  <p:ext uri="{D42A27DB-BD31-4B8C-83A1-F6EECF244321}">
                    <p14:modId xmlns:p14="http://schemas.microsoft.com/office/powerpoint/2010/main" val="1888158516"/>
                  </p:ext>
                </p:extLst>
              </p:nvPr>
            </p:nvGraphicFramePr>
            <p:xfrm>
              <a:off x="495300" y="1762723"/>
              <a:ext cx="11122029" cy="3017520"/>
            </p:xfrm>
            <a:graphic>
              <a:graphicData uri="http://schemas.openxmlformats.org/drawingml/2006/table">
                <a:tbl>
                  <a:tblPr firstRow="1" bandRow="1">
                    <a:tableStyleId>{5DA37D80-6434-44D0-A028-1B22A696006F}</a:tableStyleId>
                  </a:tblPr>
                  <a:tblGrid>
                    <a:gridCol w="3844925">
                      <a:extLst>
                        <a:ext uri="{9D8B030D-6E8A-4147-A177-3AD203B41FA5}">
                          <a16:colId xmlns:a16="http://schemas.microsoft.com/office/drawing/2014/main" val="4035580015"/>
                        </a:ext>
                      </a:extLst>
                    </a:gridCol>
                    <a:gridCol w="752475">
                      <a:extLst>
                        <a:ext uri="{9D8B030D-6E8A-4147-A177-3AD203B41FA5}">
                          <a16:colId xmlns:a16="http://schemas.microsoft.com/office/drawing/2014/main" val="218232325"/>
                        </a:ext>
                      </a:extLst>
                    </a:gridCol>
                    <a:gridCol w="800100">
                      <a:extLst>
                        <a:ext uri="{9D8B030D-6E8A-4147-A177-3AD203B41FA5}">
                          <a16:colId xmlns:a16="http://schemas.microsoft.com/office/drawing/2014/main" val="2808597162"/>
                        </a:ext>
                      </a:extLst>
                    </a:gridCol>
                    <a:gridCol w="1181100">
                      <a:extLst>
                        <a:ext uri="{9D8B030D-6E8A-4147-A177-3AD203B41FA5}">
                          <a16:colId xmlns:a16="http://schemas.microsoft.com/office/drawing/2014/main" val="3846272658"/>
                        </a:ext>
                      </a:extLst>
                    </a:gridCol>
                    <a:gridCol w="857250">
                      <a:extLst>
                        <a:ext uri="{9D8B030D-6E8A-4147-A177-3AD203B41FA5}">
                          <a16:colId xmlns:a16="http://schemas.microsoft.com/office/drawing/2014/main" val="1766462468"/>
                        </a:ext>
                      </a:extLst>
                    </a:gridCol>
                    <a:gridCol w="895350">
                      <a:extLst>
                        <a:ext uri="{9D8B030D-6E8A-4147-A177-3AD203B41FA5}">
                          <a16:colId xmlns:a16="http://schemas.microsoft.com/office/drawing/2014/main" val="1625388269"/>
                        </a:ext>
                      </a:extLst>
                    </a:gridCol>
                    <a:gridCol w="1162050">
                      <a:extLst>
                        <a:ext uri="{9D8B030D-6E8A-4147-A177-3AD203B41FA5}">
                          <a16:colId xmlns:a16="http://schemas.microsoft.com/office/drawing/2014/main" val="815606913"/>
                        </a:ext>
                      </a:extLst>
                    </a:gridCol>
                    <a:gridCol w="752475">
                      <a:extLst>
                        <a:ext uri="{9D8B030D-6E8A-4147-A177-3AD203B41FA5}">
                          <a16:colId xmlns:a16="http://schemas.microsoft.com/office/drawing/2014/main" val="1454513777"/>
                        </a:ext>
                      </a:extLst>
                    </a:gridCol>
                    <a:gridCol w="876304">
                      <a:extLst>
                        <a:ext uri="{9D8B030D-6E8A-4147-A177-3AD203B41FA5}">
                          <a16:colId xmlns:a16="http://schemas.microsoft.com/office/drawing/2014/main" val="1096646419"/>
                        </a:ext>
                      </a:extLst>
                    </a:gridCol>
                  </a:tblGrid>
                  <a:tr h="370840">
                    <a:tc rowSpan="2">
                      <a:txBody>
                        <a:bodyPr/>
                        <a:lstStyle/>
                        <a:p>
                          <a:pPr algn="ctr"/>
                          <a:r>
                            <a:rPr lang="en-US" sz="1800" dirty="0">
                              <a:solidFill>
                                <a:srgbClr val="FF0000"/>
                              </a:solidFill>
                              <a:latin typeface="Angsana New" panose="02020603050405020304" pitchFamily="18" charset="-34"/>
                              <a:cs typeface="Angsana New" panose="02020603050405020304" pitchFamily="18" charset="-34"/>
                            </a:rPr>
                            <a:t>student satisfaction</a:t>
                          </a:r>
                        </a:p>
                      </a:txBody>
                      <a:tcPr/>
                    </a:tc>
                    <a:tc gridSpan="3">
                      <a:txBody>
                        <a:bodyPr/>
                        <a:lstStyle/>
                        <a:p>
                          <a:pPr algn="ctr"/>
                          <a:r>
                            <a:rPr lang="en-US" sz="1800" dirty="0">
                              <a:solidFill>
                                <a:srgbClr val="FF0000"/>
                              </a:solidFill>
                              <a:latin typeface="Angsana New" panose="02020603050405020304" pitchFamily="18" charset="-34"/>
                              <a:cs typeface="Angsana New" panose="02020603050405020304" pitchFamily="18" charset="-34"/>
                            </a:rPr>
                            <a:t>Bachelor's degree</a:t>
                          </a: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gridSpan="3">
                      <a:txBody>
                        <a:bodyPr/>
                        <a:lstStyle/>
                        <a:p>
                          <a:pPr algn="ctr"/>
                          <a:r>
                            <a:rPr lang="en-US" sz="1800" dirty="0">
                              <a:solidFill>
                                <a:srgbClr val="FF0000"/>
                              </a:solidFill>
                              <a:latin typeface="Angsana New" panose="02020603050405020304" pitchFamily="18" charset="-34"/>
                              <a:cs typeface="Angsana New" panose="02020603050405020304" pitchFamily="18" charset="-34"/>
                            </a:rPr>
                            <a:t>Graduate Studies</a:t>
                          </a: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gridSpan="2">
                      <a:txBody>
                        <a:bodyPr/>
                        <a:lstStyle/>
                        <a:p>
                          <a:pPr algn="ctr"/>
                          <a:r>
                            <a:rPr lang="en-US" sz="1800" dirty="0">
                              <a:solidFill>
                                <a:srgbClr val="FF0000"/>
                              </a:solidFill>
                              <a:latin typeface="Angsana New" panose="02020603050405020304" pitchFamily="18" charset="-34"/>
                              <a:cs typeface="Angsana New" panose="02020603050405020304" pitchFamily="18" charset="-34"/>
                            </a:rPr>
                            <a:t>statistical</a:t>
                          </a:r>
                        </a:p>
                      </a:txBody>
                      <a:tcPr/>
                    </a:tc>
                    <a:tc hMerge="1">
                      <a:txBody>
                        <a:bodyPr/>
                        <a:lstStyle/>
                        <a:p>
                          <a:endParaRPr lang="en-US" dirty="0"/>
                        </a:p>
                      </a:txBody>
                      <a:tcPr/>
                    </a:tc>
                    <a:extLst>
                      <a:ext uri="{0D108BD9-81ED-4DB2-BD59-A6C34878D82A}">
                        <a16:rowId xmlns:a16="http://schemas.microsoft.com/office/drawing/2014/main" val="630069412"/>
                      </a:ext>
                    </a:extLst>
                  </a:tr>
                  <a:tr h="370840">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N</a:t>
                          </a:r>
                        </a:p>
                      </a:txBody>
                      <a:tcPr/>
                    </a:tc>
                    <a:tc>
                      <a:txBody>
                        <a:bodyPr/>
                        <a:lstStyle/>
                        <a:p>
                          <a:endParaRPr lang="en-US"/>
                        </a:p>
                      </a:txBody>
                      <a:tcPr>
                        <a:blipFill>
                          <a:blip r:embed="rId2"/>
                          <a:stretch>
                            <a:fillRect l="-571970" t="-108197" r="-713636" b="-640984"/>
                          </a:stretch>
                        </a:blipFill>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SD.</a:t>
                          </a:r>
                          <a:endParaRPr lang="th-TH"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N</a:t>
                          </a:r>
                        </a:p>
                      </a:txBody>
                      <a:tcPr/>
                    </a:tc>
                    <a:tc>
                      <a:txBody>
                        <a:bodyPr/>
                        <a:lstStyle/>
                        <a:p>
                          <a:endParaRPr lang="en-US"/>
                        </a:p>
                      </a:txBody>
                      <a:tcPr>
                        <a:blipFill>
                          <a:blip r:embed="rId2"/>
                          <a:stretch>
                            <a:fillRect l="-830612" t="-108197" r="-313605" b="-640984"/>
                          </a:stretch>
                        </a:blipFill>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SD.</a:t>
                          </a:r>
                          <a:endParaRPr lang="th-TH"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chemeClr val="tx1">
                                  <a:lumMod val="95000"/>
                                  <a:lumOff val="5000"/>
                                </a:schemeClr>
                              </a:solidFill>
                              <a:latin typeface="Angsana New" panose="02020603050405020304" pitchFamily="18" charset="-34"/>
                              <a:cs typeface="Angsana New" panose="02020603050405020304" pitchFamily="18" charset="-34"/>
                            </a:rPr>
                            <a:t>ค่า </a:t>
                          </a:r>
                          <a:r>
                            <a:rPr lang="en-US" sz="1800" dirty="0">
                              <a:solidFill>
                                <a:schemeClr val="tx1">
                                  <a:lumMod val="95000"/>
                                  <a:lumOff val="5000"/>
                                </a:schemeClr>
                              </a:solidFill>
                              <a:latin typeface="Angsana New" panose="02020603050405020304" pitchFamily="18" charset="-34"/>
                              <a:cs typeface="Angsana New" panose="02020603050405020304" pitchFamily="18" charset="-34"/>
                            </a:rPr>
                            <a:t>t</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Sig.</a:t>
                          </a:r>
                        </a:p>
                      </a:txBody>
                      <a:tcPr/>
                    </a:tc>
                    <a:extLst>
                      <a:ext uri="{0D108BD9-81ED-4DB2-BD59-A6C34878D82A}">
                        <a16:rowId xmlns:a16="http://schemas.microsoft.com/office/drawing/2014/main" val="2758533252"/>
                      </a:ext>
                    </a:extLst>
                  </a:tr>
                  <a:tr h="370840">
                    <a:tc>
                      <a:txBody>
                        <a:bodyPr/>
                        <a:lstStyle/>
                        <a:p>
                          <a:r>
                            <a:rPr lang="en-US" sz="1800" b="1" dirty="0">
                              <a:solidFill>
                                <a:srgbClr val="FF0000"/>
                              </a:solidFill>
                              <a:latin typeface="Angsana New" panose="02020603050405020304" pitchFamily="18" charset="-34"/>
                              <a:cs typeface="Angsana New" panose="02020603050405020304" pitchFamily="18" charset="-34"/>
                            </a:rPr>
                            <a:t>Overall satisfaction with operations</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3.59</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0.65</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3.84</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0.54</a:t>
                          </a:r>
                        </a:p>
                      </a:txBody>
                      <a:tcPr/>
                    </a:tc>
                    <a:tc>
                      <a:txBody>
                        <a:bodyPr/>
                        <a:lstStyle/>
                        <a:p>
                          <a:pPr algn="ctr"/>
                          <a:r>
                            <a:rPr lang="en-US" sz="1800" b="1" dirty="0">
                              <a:solidFill>
                                <a:schemeClr val="tx1">
                                  <a:lumMod val="95000"/>
                                  <a:lumOff val="5000"/>
                                </a:schemeClr>
                              </a:solidFill>
                              <a:latin typeface="Angsana New" panose="02020603050405020304" pitchFamily="18" charset="-34"/>
                              <a:cs typeface="Angsana New" panose="02020603050405020304" pitchFamily="18" charset="-34"/>
                            </a:rPr>
                            <a:t>4.34*</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0.039</a:t>
                          </a:r>
                        </a:p>
                      </a:txBody>
                      <a:tcPr/>
                    </a:tc>
                    <a:extLst>
                      <a:ext uri="{0D108BD9-81ED-4DB2-BD59-A6C34878D82A}">
                        <a16:rowId xmlns:a16="http://schemas.microsoft.com/office/drawing/2014/main" val="2635430864"/>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1.</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Teaching</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3.64</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0.33</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3.77</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0.83</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8.32**</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0.004</a:t>
                          </a:r>
                        </a:p>
                      </a:txBody>
                      <a:tcPr/>
                    </a:tc>
                    <a:extLst>
                      <a:ext uri="{0D108BD9-81ED-4DB2-BD59-A6C34878D82A}">
                        <a16:rowId xmlns:a16="http://schemas.microsoft.com/office/drawing/2014/main" val="3305835702"/>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2. Instructor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3.89</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0.43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4.16</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0.63</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9.21***</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0.001</a:t>
                          </a:r>
                        </a:p>
                      </a:txBody>
                      <a:tcPr/>
                    </a:tc>
                    <a:extLst>
                      <a:ext uri="{0D108BD9-81ED-4DB2-BD59-A6C34878D82A}">
                        <a16:rowId xmlns:a16="http://schemas.microsoft.com/office/drawing/2014/main" val="626271823"/>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3.</a:t>
                          </a:r>
                          <a:r>
                            <a:rPr lang="th-TH" sz="1800" dirty="0">
                              <a:solidFill>
                                <a:srgbClr val="FF0000"/>
                              </a:solidFill>
                              <a:latin typeface="Angsana New" panose="02020603050405020304" pitchFamily="18" charset="-34"/>
                              <a:cs typeface="Angsana New" panose="02020603050405020304" pitchFamily="18" charset="-34"/>
                            </a:rPr>
                            <a:t> </a:t>
                          </a:r>
                          <a:r>
                            <a:rPr lang="en-US" sz="1800" dirty="0">
                              <a:solidFill>
                                <a:srgbClr val="FF0000"/>
                              </a:solidFill>
                              <a:latin typeface="Angsana New" panose="02020603050405020304" pitchFamily="18" charset="-34"/>
                              <a:cs typeface="Angsana New" panose="02020603050405020304" pitchFamily="18" charset="-34"/>
                            </a:rPr>
                            <a:t>Executive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3.66</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0.77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3.59</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0.70</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6.54*</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0.045</a:t>
                          </a:r>
                        </a:p>
                      </a:txBody>
                      <a:tcPr/>
                    </a:tc>
                    <a:extLst>
                      <a:ext uri="{0D108BD9-81ED-4DB2-BD59-A6C34878D82A}">
                        <a16:rowId xmlns:a16="http://schemas.microsoft.com/office/drawing/2014/main" val="2363306"/>
                      </a:ext>
                    </a:extLst>
                  </a:tr>
                  <a:tr h="396240">
                    <a:tc>
                      <a:txBody>
                        <a:bodyPr/>
                        <a:lstStyle/>
                        <a:p>
                          <a:r>
                            <a:rPr lang="en-US" sz="2000" dirty="0">
                              <a:solidFill>
                                <a:srgbClr val="FF0000"/>
                              </a:solidFill>
                              <a:latin typeface="Angsana New" panose="02020603050405020304" pitchFamily="18" charset="-34"/>
                              <a:cs typeface="Angsana New" panose="02020603050405020304" pitchFamily="18" charset="-34"/>
                            </a:rPr>
                            <a:t>4.</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Building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3.42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0.87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3.89</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0.65</a:t>
                          </a: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2.87</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0.356</a:t>
                          </a:r>
                        </a:p>
                      </a:txBody>
                      <a:tcPr/>
                    </a:tc>
                    <a:extLst>
                      <a:ext uri="{0D108BD9-81ED-4DB2-BD59-A6C34878D82A}">
                        <a16:rowId xmlns:a16="http://schemas.microsoft.com/office/drawing/2014/main" val="2276443479"/>
                      </a:ext>
                    </a:extLst>
                  </a:tr>
                  <a:tr h="396240">
                    <a:tc>
                      <a:txBody>
                        <a:bodyPr/>
                        <a:lstStyle/>
                        <a:p>
                          <a:r>
                            <a:rPr lang="en-US" sz="2000" dirty="0">
                              <a:solidFill>
                                <a:srgbClr val="FF0000"/>
                              </a:solidFill>
                              <a:latin typeface="Angsana New" panose="02020603050405020304" pitchFamily="18" charset="-34"/>
                              <a:cs typeface="Angsana New" panose="02020603050405020304" pitchFamily="18" charset="-34"/>
                            </a:rPr>
                            <a:t>5.</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Service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3.33</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3.78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0.55</a:t>
                          </a: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2.31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0.543</a:t>
                          </a:r>
                        </a:p>
                      </a:txBody>
                      <a:tcPr/>
                    </a:tc>
                    <a:extLst>
                      <a:ext uri="{0D108BD9-81ED-4DB2-BD59-A6C34878D82A}">
                        <a16:rowId xmlns:a16="http://schemas.microsoft.com/office/drawing/2014/main" val="3454806532"/>
                      </a:ext>
                    </a:extLst>
                  </a:tr>
                </a:tbl>
              </a:graphicData>
            </a:graphic>
          </p:graphicFrame>
        </mc:Fallback>
      </mc:AlternateContent>
      <p:sp>
        <p:nvSpPr>
          <p:cNvPr id="7" name="กล่องข้อความ 6">
            <a:extLst>
              <a:ext uri="{FF2B5EF4-FFF2-40B4-BE49-F238E27FC236}">
                <a16:creationId xmlns:a16="http://schemas.microsoft.com/office/drawing/2014/main" id="{CCA0E51C-99F2-4309-A6F2-5B709BECD596}"/>
              </a:ext>
            </a:extLst>
          </p:cNvPr>
          <p:cNvSpPr txBox="1"/>
          <p:nvPr/>
        </p:nvSpPr>
        <p:spPr>
          <a:xfrm>
            <a:off x="495300" y="4875187"/>
            <a:ext cx="4156075" cy="1077218"/>
          </a:xfrm>
          <a:prstGeom prst="rect">
            <a:avLst/>
          </a:prstGeom>
          <a:noFill/>
        </p:spPr>
        <p:txBody>
          <a:bodyPr wrap="square" rtlCol="0">
            <a:spAutoFit/>
          </a:bodyPr>
          <a:lstStyle/>
          <a:p>
            <a:r>
              <a:rPr lang="en-US" sz="1600" dirty="0">
                <a:solidFill>
                  <a:schemeClr val="tx1">
                    <a:lumMod val="95000"/>
                    <a:lumOff val="5000"/>
                  </a:schemeClr>
                </a:solidFill>
                <a:latin typeface="Angsana New" panose="02020603050405020304" pitchFamily="18" charset="-34"/>
                <a:cs typeface="Angsana New" panose="02020603050405020304" pitchFamily="18" charset="-34"/>
              </a:rPr>
              <a:t>*</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there was statistical significance at the level 0.05 (p &lt; 0.05)</a:t>
            </a:r>
          </a:p>
          <a:p>
            <a:r>
              <a:rPr lang="en-US" sz="1600" dirty="0">
                <a:solidFill>
                  <a:schemeClr val="tx1">
                    <a:lumMod val="95000"/>
                    <a:lumOff val="5000"/>
                  </a:schemeClr>
                </a:solidFill>
                <a:latin typeface="Angsana New" panose="02020603050405020304" pitchFamily="18" charset="-34"/>
                <a:cs typeface="Angsana New" panose="02020603050405020304" pitchFamily="18" charset="-34"/>
              </a:rPr>
              <a:t>** there was statistical significance at the level</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0.01 (p &lt; 0.01)</a:t>
            </a:r>
          </a:p>
          <a:p>
            <a:r>
              <a:rPr lang="en-US" sz="1600" dirty="0">
                <a:solidFill>
                  <a:schemeClr val="tx1">
                    <a:lumMod val="95000"/>
                    <a:lumOff val="5000"/>
                  </a:schemeClr>
                </a:solidFill>
                <a:latin typeface="Angsana New" panose="02020603050405020304" pitchFamily="18" charset="-34"/>
                <a:cs typeface="Angsana New" panose="02020603050405020304" pitchFamily="18" charset="-34"/>
              </a:rPr>
              <a:t>*** there was statistical significance at the level</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0.001 (p &lt; 0.001)</a:t>
            </a:r>
          </a:p>
          <a:p>
            <a:endParaRPr lang="en-US" sz="1600"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639992506"/>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07F425CD-B92F-4FB2-85EC-7B22FFB10021}"/>
              </a:ext>
            </a:extLst>
          </p:cNvPr>
          <p:cNvSpPr>
            <a:spLocks noGrp="1"/>
          </p:cNvSpPr>
          <p:nvPr>
            <p:ph idx="1"/>
          </p:nvPr>
        </p:nvSpPr>
        <p:spPr>
          <a:xfrm>
            <a:off x="813323" y="1147618"/>
            <a:ext cx="10578577" cy="4562763"/>
          </a:xfrm>
        </p:spPr>
        <p:txBody>
          <a:bodyPr>
            <a:normAutofit/>
          </a:bodyPr>
          <a:lstStyle/>
          <a:p>
            <a:pPr marL="0" indent="0">
              <a:buNone/>
            </a:pPr>
            <a:r>
              <a:rPr lang="en-US" sz="2400" dirty="0">
                <a:solidFill>
                  <a:srgbClr val="FF0000"/>
                </a:solidFill>
                <a:latin typeface="Angsana New" panose="02020603050405020304" pitchFamily="18" charset="-34"/>
                <a:cs typeface="Angsana New" panose="02020603050405020304" pitchFamily="18" charset="-34"/>
              </a:rPr>
              <a:t>Techniques for explaining data analysis results tables by T-test are as follows:</a:t>
            </a:r>
          </a:p>
          <a:p>
            <a:pPr marL="0" indent="0">
              <a:buNone/>
            </a:pPr>
            <a:r>
              <a:rPr lang="en-US" sz="2400" dirty="0">
                <a:solidFill>
                  <a:srgbClr val="FF0000"/>
                </a:solidFill>
                <a:latin typeface="Angsana New" panose="02020603050405020304" pitchFamily="18" charset="-34"/>
                <a:cs typeface="Angsana New" panose="02020603050405020304" pitchFamily="18" charset="-34"/>
              </a:rPr>
              <a:t>1) Start explaining the average of the variables that are in the criterion. The researcher should define the criteria for each scoring range as follows:</a:t>
            </a:r>
          </a:p>
          <a:p>
            <a:pPr marL="0" indent="396875">
              <a:buNone/>
            </a:pPr>
            <a:r>
              <a:rPr lang="en-US" sz="2400" dirty="0">
                <a:solidFill>
                  <a:srgbClr val="FF0000"/>
                </a:solidFill>
                <a:latin typeface="Angsana New" panose="02020603050405020304" pitchFamily="18" charset="-34"/>
                <a:cs typeface="Angsana New" panose="02020603050405020304" pitchFamily="18" charset="-34"/>
              </a:rPr>
              <a:t>1.00-1.80</a:t>
            </a:r>
            <a:r>
              <a:rPr lang="th-TH" sz="2400" dirty="0">
                <a:solidFill>
                  <a:srgbClr val="FF0000"/>
                </a:solidFill>
                <a:latin typeface="Angsana New" panose="02020603050405020304" pitchFamily="18" charset="-34"/>
                <a:cs typeface="Angsana New" panose="02020603050405020304" pitchFamily="18" charset="-34"/>
              </a:rPr>
              <a:t> </a:t>
            </a:r>
            <a:r>
              <a:rPr lang="en-US" sz="2400" dirty="0">
                <a:solidFill>
                  <a:srgbClr val="FF0000"/>
                </a:solidFill>
                <a:latin typeface="Angsana New" panose="02020603050405020304" pitchFamily="18" charset="-34"/>
                <a:cs typeface="Angsana New" panose="02020603050405020304" pitchFamily="18" charset="-34"/>
              </a:rPr>
              <a:t>   means very little satisfaction</a:t>
            </a:r>
            <a:endParaRPr lang="th-TH" sz="2400" dirty="0">
              <a:solidFill>
                <a:srgbClr val="FF0000"/>
              </a:solidFill>
              <a:latin typeface="Angsana New" panose="02020603050405020304" pitchFamily="18" charset="-34"/>
              <a:cs typeface="Angsana New" panose="02020603050405020304" pitchFamily="18" charset="-34"/>
            </a:endParaRPr>
          </a:p>
          <a:p>
            <a:pPr marL="0" indent="400050">
              <a:buNone/>
            </a:pPr>
            <a:r>
              <a:rPr lang="en-US" sz="2400" dirty="0">
                <a:solidFill>
                  <a:srgbClr val="FF0000"/>
                </a:solidFill>
                <a:latin typeface="Angsana New" panose="02020603050405020304" pitchFamily="18" charset="-34"/>
                <a:cs typeface="Angsana New" panose="02020603050405020304" pitchFamily="18" charset="-34"/>
              </a:rPr>
              <a:t>1.81-2.60</a:t>
            </a:r>
            <a:r>
              <a:rPr lang="th-TH" sz="2400" dirty="0">
                <a:solidFill>
                  <a:srgbClr val="FF0000"/>
                </a:solidFill>
                <a:latin typeface="Angsana New" panose="02020603050405020304" pitchFamily="18" charset="-34"/>
                <a:cs typeface="Angsana New" panose="02020603050405020304" pitchFamily="18" charset="-34"/>
              </a:rPr>
              <a:t> </a:t>
            </a:r>
            <a:r>
              <a:rPr lang="en-US" sz="2400" dirty="0">
                <a:solidFill>
                  <a:srgbClr val="FF0000"/>
                </a:solidFill>
                <a:latin typeface="Angsana New" panose="02020603050405020304" pitchFamily="18" charset="-34"/>
                <a:cs typeface="Angsana New" panose="02020603050405020304" pitchFamily="18" charset="-34"/>
              </a:rPr>
              <a:t>   mean less satisfaction</a:t>
            </a:r>
            <a:endParaRPr lang="th-TH" sz="2400" dirty="0">
              <a:solidFill>
                <a:srgbClr val="FF0000"/>
              </a:solidFill>
              <a:latin typeface="Angsana New" panose="02020603050405020304" pitchFamily="18" charset="-34"/>
              <a:cs typeface="Angsana New" panose="02020603050405020304" pitchFamily="18" charset="-34"/>
            </a:endParaRPr>
          </a:p>
          <a:p>
            <a:pPr marL="0" indent="400050">
              <a:buNone/>
            </a:pPr>
            <a:r>
              <a:rPr lang="en-US" sz="2400" dirty="0">
                <a:solidFill>
                  <a:srgbClr val="FF0000"/>
                </a:solidFill>
                <a:latin typeface="Angsana New" panose="02020603050405020304" pitchFamily="18" charset="-34"/>
                <a:cs typeface="Angsana New" panose="02020603050405020304" pitchFamily="18" charset="-34"/>
              </a:rPr>
              <a:t>2.61-3.40</a:t>
            </a:r>
            <a:r>
              <a:rPr lang="th-TH" sz="2400" dirty="0">
                <a:solidFill>
                  <a:srgbClr val="FF0000"/>
                </a:solidFill>
                <a:latin typeface="Angsana New" panose="02020603050405020304" pitchFamily="18" charset="-34"/>
                <a:cs typeface="Angsana New" panose="02020603050405020304" pitchFamily="18" charset="-34"/>
              </a:rPr>
              <a:t> </a:t>
            </a:r>
            <a:r>
              <a:rPr lang="en-US" sz="2400" dirty="0">
                <a:solidFill>
                  <a:srgbClr val="FF0000"/>
                </a:solidFill>
                <a:latin typeface="Angsana New" panose="02020603050405020304" pitchFamily="18" charset="-34"/>
                <a:cs typeface="Angsana New" panose="02020603050405020304" pitchFamily="18" charset="-34"/>
              </a:rPr>
              <a:t>   mean moderately satisfaction</a:t>
            </a:r>
            <a:endParaRPr lang="th-TH" sz="2400" dirty="0">
              <a:solidFill>
                <a:srgbClr val="FF0000"/>
              </a:solidFill>
              <a:latin typeface="Angsana New" panose="02020603050405020304" pitchFamily="18" charset="-34"/>
              <a:cs typeface="Angsana New" panose="02020603050405020304" pitchFamily="18" charset="-34"/>
            </a:endParaRPr>
          </a:p>
          <a:p>
            <a:pPr marL="0" indent="400050">
              <a:buNone/>
            </a:pPr>
            <a:r>
              <a:rPr lang="en-US" sz="2400" dirty="0">
                <a:solidFill>
                  <a:srgbClr val="FF0000"/>
                </a:solidFill>
                <a:latin typeface="Angsana New" panose="02020603050405020304" pitchFamily="18" charset="-34"/>
                <a:cs typeface="Angsana New" panose="02020603050405020304" pitchFamily="18" charset="-34"/>
              </a:rPr>
              <a:t>3.41-4.20</a:t>
            </a:r>
            <a:r>
              <a:rPr lang="th-TH" sz="2400" dirty="0">
                <a:solidFill>
                  <a:srgbClr val="FF0000"/>
                </a:solidFill>
                <a:latin typeface="Angsana New" panose="02020603050405020304" pitchFamily="18" charset="-34"/>
                <a:cs typeface="Angsana New" panose="02020603050405020304" pitchFamily="18" charset="-34"/>
              </a:rPr>
              <a:t> </a:t>
            </a:r>
            <a:r>
              <a:rPr lang="en-US" sz="2400" dirty="0">
                <a:solidFill>
                  <a:srgbClr val="FF0000"/>
                </a:solidFill>
                <a:latin typeface="Angsana New" panose="02020603050405020304" pitchFamily="18" charset="-34"/>
                <a:cs typeface="Angsana New" panose="02020603050405020304" pitchFamily="18" charset="-34"/>
              </a:rPr>
              <a:t>   means very satisfaction</a:t>
            </a:r>
            <a:endParaRPr lang="th-TH" sz="2400" dirty="0">
              <a:solidFill>
                <a:srgbClr val="FF0000"/>
              </a:solidFill>
              <a:latin typeface="Angsana New" panose="02020603050405020304" pitchFamily="18" charset="-34"/>
              <a:cs typeface="Angsana New" panose="02020603050405020304" pitchFamily="18" charset="-34"/>
            </a:endParaRPr>
          </a:p>
          <a:p>
            <a:pPr marL="0" indent="400050">
              <a:buNone/>
            </a:pPr>
            <a:r>
              <a:rPr lang="en-US" sz="2400" dirty="0">
                <a:solidFill>
                  <a:srgbClr val="FF0000"/>
                </a:solidFill>
                <a:latin typeface="Angsana New" panose="02020603050405020304" pitchFamily="18" charset="-34"/>
                <a:cs typeface="Angsana New" panose="02020603050405020304" pitchFamily="18" charset="-34"/>
              </a:rPr>
              <a:t>4.21-5.00</a:t>
            </a:r>
            <a:r>
              <a:rPr lang="th-TH" sz="2400" dirty="0">
                <a:solidFill>
                  <a:srgbClr val="FF0000"/>
                </a:solidFill>
                <a:latin typeface="Angsana New" panose="02020603050405020304" pitchFamily="18" charset="-34"/>
                <a:cs typeface="Angsana New" panose="02020603050405020304" pitchFamily="18" charset="-34"/>
              </a:rPr>
              <a:t> </a:t>
            </a:r>
            <a:r>
              <a:rPr lang="en-US" sz="2400" dirty="0">
                <a:solidFill>
                  <a:srgbClr val="FF0000"/>
                </a:solidFill>
                <a:latin typeface="Angsana New" panose="02020603050405020304" pitchFamily="18" charset="-34"/>
                <a:cs typeface="Angsana New" panose="02020603050405020304" pitchFamily="18" charset="-34"/>
              </a:rPr>
              <a:t>   means most satisfaction</a:t>
            </a:r>
            <a:endParaRPr lang="th-TH" sz="2400" dirty="0">
              <a:solidFill>
                <a:srgbClr val="FF0000"/>
              </a:solidFill>
              <a:latin typeface="Angsana New" panose="02020603050405020304" pitchFamily="18" charset="-34"/>
              <a:cs typeface="Angsana New" panose="02020603050405020304" pitchFamily="18" charset="-34"/>
            </a:endParaRPr>
          </a:p>
          <a:p>
            <a:pPr marL="0" indent="0">
              <a:buNone/>
            </a:pPr>
            <a:r>
              <a:rPr lang="en-US" sz="2400" dirty="0">
                <a:solidFill>
                  <a:srgbClr val="FF0000"/>
                </a:solidFill>
                <a:latin typeface="Angsana New" panose="02020603050405020304" pitchFamily="18" charset="-34"/>
                <a:cs typeface="Angsana New" panose="02020603050405020304" pitchFamily="18" charset="-34"/>
              </a:rPr>
              <a:t>2) Explain the results of the T-test whether the two groups of variables when compared in general are different or not and how.</a:t>
            </a:r>
          </a:p>
          <a:p>
            <a:pPr marL="0" indent="0">
              <a:buNone/>
            </a:pPr>
            <a:endParaRPr lang="en-US" sz="2400"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55478602-28F8-44CE-A4C9-1DF33F64B681}"/>
              </a:ext>
            </a:extLst>
          </p:cNvPr>
          <p:cNvSpPr>
            <a:spLocks noGrp="1"/>
          </p:cNvSpPr>
          <p:nvPr>
            <p:ph type="sldNum" sz="quarter" idx="12"/>
          </p:nvPr>
        </p:nvSpPr>
        <p:spPr/>
        <p:txBody>
          <a:bodyPr/>
          <a:lstStyle/>
          <a:p>
            <a:fld id="{1EAF28F5-24D7-466C-B5FE-FBB3D897FE90}" type="slidenum">
              <a:rPr lang="en-US" smtClean="0"/>
              <a:t>149</a:t>
            </a:fld>
            <a:endParaRPr lang="en-US"/>
          </a:p>
        </p:txBody>
      </p:sp>
    </p:spTree>
    <p:extLst>
      <p:ext uri="{BB962C8B-B14F-4D97-AF65-F5344CB8AC3E}">
        <p14:creationId xmlns:p14="http://schemas.microsoft.com/office/powerpoint/2010/main" val="3209356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580572"/>
            <a:ext cx="10515600" cy="5596392"/>
          </a:xfrm>
        </p:spPr>
        <p:txBody>
          <a:bodyPr/>
          <a:lstStyle/>
          <a:p>
            <a:pPr marL="0" indent="0">
              <a:buNone/>
            </a:pPr>
            <a:r>
              <a:rPr lang="en-US" dirty="0">
                <a:latin typeface="Angsana New" panose="02020603050405020304" pitchFamily="18" charset="-34"/>
                <a:cs typeface="Angsana New" panose="02020603050405020304" pitchFamily="18" charset="-34"/>
              </a:rPr>
              <a:t>	4.4</a:t>
            </a:r>
            <a:r>
              <a:rPr lang="th-TH" dirty="0">
                <a:latin typeface="Angsana New" panose="02020603050405020304" pitchFamily="18" charset="-34"/>
                <a:cs typeface="Angsana New" panose="02020603050405020304" pitchFamily="18" charset="-34"/>
              </a:rPr>
              <a:t> การเลือกวิธีการเก็บรวบรวมข้อมูล</a:t>
            </a:r>
          </a:p>
          <a:p>
            <a:pPr marL="0" indent="0">
              <a:buNone/>
            </a:pPr>
            <a:r>
              <a:rPr lang="th-TH" dirty="0">
                <a:latin typeface="Angsana New" panose="02020603050405020304" pitchFamily="18" charset="-34"/>
                <a:cs typeface="Angsana New" panose="02020603050405020304" pitchFamily="18" charset="-34"/>
              </a:rPr>
              <a:t>	การเก็บและรวบรวมข้อมูลสามารถดำเนินการได้หลายวิธี</a:t>
            </a:r>
            <a:r>
              <a:rPr lang="th-TH" b="1" dirty="0">
                <a:latin typeface="Angsana New" panose="02020603050405020304" pitchFamily="18" charset="-34"/>
                <a:cs typeface="Angsana New" panose="02020603050405020304" pitchFamily="18" charset="-34"/>
              </a:rPr>
              <a:t>ด้วยกัน การที่ผู้วิจัยจะเลือกวิธีการแบบใด  ขึ้นอยู่กับลักษณะ ประเภท และเครื่องมือที่ใช้ในการเก็บข้อมูลเป็นสำคัญ </a:t>
            </a:r>
            <a:r>
              <a:rPr lang="th-TH" dirty="0">
                <a:latin typeface="Angsana New" panose="02020603050405020304" pitchFamily="18" charset="-34"/>
                <a:cs typeface="Angsana New" panose="02020603050405020304" pitchFamily="18" charset="-34"/>
              </a:rPr>
              <a:t>เช่น การวิจัยเชิงปริมาณ ผู้วิจัยต้องการข้อมูลเกี่ยวกับทัศนคติของวัยรุ่นที่มีต่อการทำศัลยกรรม กลุ่มตัวอย่างในครั้งนี้คือ นักศึกษาที่มีอายุประมาณ </a:t>
            </a:r>
            <a:r>
              <a:rPr lang="en-US" dirty="0">
                <a:latin typeface="Angsana New" panose="02020603050405020304" pitchFamily="18" charset="-34"/>
                <a:cs typeface="Angsana New" panose="02020603050405020304" pitchFamily="18" charset="-34"/>
              </a:rPr>
              <a:t>18-25</a:t>
            </a:r>
            <a:r>
              <a:rPr lang="th-TH" dirty="0">
                <a:latin typeface="Angsana New" panose="02020603050405020304" pitchFamily="18" charset="-34"/>
                <a:cs typeface="Angsana New" panose="02020603050405020304" pitchFamily="18" charset="-34"/>
              </a:rPr>
              <a:t> ปี คุณลักษณะของข้อมูลที่ต้องการคือ ข้อมูลปริมาณที่สามารถวัดออกมาเป็นตัวเลข ตัวอย่าง เช่น </a:t>
            </a:r>
            <a:r>
              <a:rPr lang="en-US" dirty="0">
                <a:latin typeface="Angsana New" panose="02020603050405020304" pitchFamily="18" charset="-34"/>
                <a:cs typeface="Angsana New" panose="02020603050405020304" pitchFamily="18" charset="-34"/>
              </a:rPr>
              <a:t>1 =</a:t>
            </a:r>
            <a:r>
              <a:rPr lang="th-TH" dirty="0">
                <a:latin typeface="Angsana New" panose="02020603050405020304" pitchFamily="18" charset="-34"/>
                <a:cs typeface="Angsana New" panose="02020603050405020304" pitchFamily="18" charset="-34"/>
              </a:rPr>
              <a:t> เห็นด้วย </a:t>
            </a:r>
            <a:r>
              <a:rPr lang="en-US" dirty="0">
                <a:latin typeface="Angsana New" panose="02020603050405020304" pitchFamily="18" charset="-34"/>
                <a:cs typeface="Angsana New" panose="02020603050405020304" pitchFamily="18" charset="-34"/>
              </a:rPr>
              <a:t>2 = </a:t>
            </a:r>
            <a:r>
              <a:rPr lang="th-TH" dirty="0">
                <a:latin typeface="Angsana New" panose="02020603050405020304" pitchFamily="18" charset="-34"/>
                <a:cs typeface="Angsana New" panose="02020603050405020304" pitchFamily="18" charset="-34"/>
              </a:rPr>
              <a:t>ไม่เห็นด้วย ในส่วนแหล่งของข้อมูลคือ ผู้วิจัยกำหนดให้ผู้ช่วยวิจัย </a:t>
            </a:r>
            <a:r>
              <a:rPr lang="en-US" dirty="0">
                <a:latin typeface="Angsana New" panose="02020603050405020304" pitchFamily="18" charset="-34"/>
                <a:cs typeface="Angsana New" panose="02020603050405020304" pitchFamily="18" charset="-34"/>
              </a:rPr>
              <a:t>5</a:t>
            </a:r>
            <a:r>
              <a:rPr lang="th-TH" dirty="0">
                <a:latin typeface="Angsana New" panose="02020603050405020304" pitchFamily="18" charset="-34"/>
                <a:cs typeface="Angsana New" panose="02020603050405020304" pitchFamily="18" charset="-34"/>
              </a:rPr>
              <a:t> คน ลงเก็บข้อมูลภาคสนาม กับนักศึกษาของมหาวิทยาลัยเอกชนในเขตกรุงเทพมหานคร โดยใช้แบบสอบถามเป็นเครื่องมือในการเก็บรวบรวมข้อมูล การเก็บข้อมูลด้วยวิธีนี้จะทำให้ผู้วิจัยได้รับข้อมูลที่ถูกต้อง รวดเร็ว มากกว่าการส่งแบบสอบถามผ่านทางไปรษณีย์ หรืออีเมล์ เนื่องจากผู้ตอบแบบสอบถามสามารถซักถามกับผู้ช่วยนักวิจัยได้โดยตรงในกรณีมีข้อสงสัย หรือมีข้อโต้แย้งเกี่ยวกับคำถาม นอกจากนี้ผู้ช่วยนักวิจัยสามารถสังเกตพฤติกรรมของนักศึกษาขณะตอบแบบสอบถามว่า มีความตั้งใจหรือพยายามให้ข้อมูลที่เท็จจริงมากน้อยแค่ไหน</a:t>
            </a:r>
          </a:p>
        </p:txBody>
      </p:sp>
      <p:sp>
        <p:nvSpPr>
          <p:cNvPr id="2" name="ตัวแทนหมายเลขสไลด์ 1">
            <a:extLst>
              <a:ext uri="{FF2B5EF4-FFF2-40B4-BE49-F238E27FC236}">
                <a16:creationId xmlns:a16="http://schemas.microsoft.com/office/drawing/2014/main" id="{96C78263-29E0-44D2-A469-1BA5F4D103D6}"/>
              </a:ext>
            </a:extLst>
          </p:cNvPr>
          <p:cNvSpPr>
            <a:spLocks noGrp="1"/>
          </p:cNvSpPr>
          <p:nvPr>
            <p:ph type="sldNum" sz="quarter" idx="12"/>
          </p:nvPr>
        </p:nvSpPr>
        <p:spPr/>
        <p:txBody>
          <a:bodyPr/>
          <a:lstStyle/>
          <a:p>
            <a:fld id="{A0340E22-A0ED-4D02-B787-FB05B1CCBCE7}" type="slidenum">
              <a:rPr lang="th-TH" smtClean="0"/>
              <a:t>15</a:t>
            </a:fld>
            <a:endParaRPr lang="th-TH"/>
          </a:p>
        </p:txBody>
      </p:sp>
    </p:spTree>
    <p:extLst>
      <p:ext uri="{BB962C8B-B14F-4D97-AF65-F5344CB8AC3E}">
        <p14:creationId xmlns:p14="http://schemas.microsoft.com/office/powerpoint/2010/main" val="322102298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3EA5E05C-B200-4A98-A409-D1BDA87EB59E}"/>
              </a:ext>
            </a:extLst>
          </p:cNvPr>
          <p:cNvSpPr>
            <a:spLocks noGrp="1"/>
          </p:cNvSpPr>
          <p:nvPr>
            <p:ph idx="1"/>
          </p:nvPr>
        </p:nvSpPr>
        <p:spPr>
          <a:xfrm>
            <a:off x="159798" y="568325"/>
            <a:ext cx="11807301" cy="4214158"/>
          </a:xfrm>
        </p:spPr>
        <p:txBody>
          <a:bodyPr>
            <a:normAutofit/>
          </a:bodyPr>
          <a:lstStyle/>
          <a:p>
            <a:pPr marL="0" indent="396875">
              <a:buNone/>
            </a:pP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5) Presentation of data analysis results with ANOVA.</a:t>
            </a:r>
            <a:endParaRPr lang="th-TH" sz="24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396875">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Table 5</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The results of variance analysis of average monthly income of each occupation group</a:t>
            </a:r>
            <a:endParaRPr lang="th-TH" sz="24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0">
              <a:buNone/>
            </a:pPr>
            <a:endParaRPr lang="en-US" sz="2400"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1FB57E50-7666-493F-B524-47E68AFFD5AE}"/>
              </a:ext>
            </a:extLst>
          </p:cNvPr>
          <p:cNvSpPr>
            <a:spLocks noGrp="1"/>
          </p:cNvSpPr>
          <p:nvPr>
            <p:ph type="sldNum" sz="quarter" idx="12"/>
          </p:nvPr>
        </p:nvSpPr>
        <p:spPr/>
        <p:txBody>
          <a:bodyPr/>
          <a:lstStyle/>
          <a:p>
            <a:fld id="{1EAF28F5-24D7-466C-B5FE-FBB3D897FE90}" type="slidenum">
              <a:rPr lang="en-US" smtClean="0"/>
              <a:t>150</a:t>
            </a:fld>
            <a:endParaRPr lang="en-US"/>
          </a:p>
        </p:txBody>
      </p:sp>
      <p:graphicFrame>
        <p:nvGraphicFramePr>
          <p:cNvPr id="5" name="ตาราง 5">
            <a:extLst>
              <a:ext uri="{FF2B5EF4-FFF2-40B4-BE49-F238E27FC236}">
                <a16:creationId xmlns:a16="http://schemas.microsoft.com/office/drawing/2014/main" id="{E7E1EB4A-6209-4BB2-B34F-910497C0DB2B}"/>
              </a:ext>
            </a:extLst>
          </p:cNvPr>
          <p:cNvGraphicFramePr>
            <a:graphicFrameLocks noGrp="1"/>
          </p:cNvGraphicFramePr>
          <p:nvPr/>
        </p:nvGraphicFramePr>
        <p:xfrm>
          <a:off x="568323" y="1676250"/>
          <a:ext cx="10515600" cy="1584960"/>
        </p:xfrm>
        <a:graphic>
          <a:graphicData uri="http://schemas.openxmlformats.org/drawingml/2006/table">
            <a:tbl>
              <a:tblPr firstRow="1" bandRow="1">
                <a:tableStyleId>{0E3FDE45-AF77-4B5C-9715-49D594BDF05E}</a:tableStyleId>
              </a:tblPr>
              <a:tblGrid>
                <a:gridCol w="1888550">
                  <a:extLst>
                    <a:ext uri="{9D8B030D-6E8A-4147-A177-3AD203B41FA5}">
                      <a16:colId xmlns:a16="http://schemas.microsoft.com/office/drawing/2014/main" val="1769048418"/>
                    </a:ext>
                  </a:extLst>
                </a:gridCol>
                <a:gridCol w="2096654">
                  <a:extLst>
                    <a:ext uri="{9D8B030D-6E8A-4147-A177-3AD203B41FA5}">
                      <a16:colId xmlns:a16="http://schemas.microsoft.com/office/drawing/2014/main" val="4067975551"/>
                    </a:ext>
                  </a:extLst>
                </a:gridCol>
                <a:gridCol w="1884218">
                  <a:extLst>
                    <a:ext uri="{9D8B030D-6E8A-4147-A177-3AD203B41FA5}">
                      <a16:colId xmlns:a16="http://schemas.microsoft.com/office/drawing/2014/main" val="1886307424"/>
                    </a:ext>
                  </a:extLst>
                </a:gridCol>
                <a:gridCol w="1911928">
                  <a:extLst>
                    <a:ext uri="{9D8B030D-6E8A-4147-A177-3AD203B41FA5}">
                      <a16:colId xmlns:a16="http://schemas.microsoft.com/office/drawing/2014/main" val="2075100968"/>
                    </a:ext>
                  </a:extLst>
                </a:gridCol>
                <a:gridCol w="1542472">
                  <a:extLst>
                    <a:ext uri="{9D8B030D-6E8A-4147-A177-3AD203B41FA5}">
                      <a16:colId xmlns:a16="http://schemas.microsoft.com/office/drawing/2014/main" val="1960057112"/>
                    </a:ext>
                  </a:extLst>
                </a:gridCol>
                <a:gridCol w="1191778">
                  <a:extLst>
                    <a:ext uri="{9D8B030D-6E8A-4147-A177-3AD203B41FA5}">
                      <a16:colId xmlns:a16="http://schemas.microsoft.com/office/drawing/2014/main" val="2199494011"/>
                    </a:ext>
                  </a:extLst>
                </a:gridCol>
              </a:tblGrid>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Variance source</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Degree of freedom</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df)</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Sum of Squares </a:t>
                      </a:r>
                      <a:r>
                        <a:rPr lang="th-TH" sz="2000" dirty="0">
                          <a:solidFill>
                            <a:srgbClr val="FF0000"/>
                          </a:solidFill>
                          <a:latin typeface="Angsana New" panose="02020603050405020304" pitchFamily="18" charset="-34"/>
                          <a:cs typeface="Angsana New" panose="02020603050405020304" pitchFamily="18" charset="-34"/>
                        </a:rPr>
                        <a:t>(</a:t>
                      </a:r>
                      <a:r>
                        <a:rPr lang="en-US" sz="2000" dirty="0">
                          <a:solidFill>
                            <a:srgbClr val="FF0000"/>
                          </a:solidFill>
                          <a:latin typeface="Angsana New" panose="02020603050405020304" pitchFamily="18" charset="-34"/>
                          <a:cs typeface="Angsana New" panose="02020603050405020304" pitchFamily="18" charset="-34"/>
                        </a:rPr>
                        <a:t>SS)</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Mean Square </a:t>
                      </a:r>
                      <a:r>
                        <a:rPr lang="th-TH" sz="2000" dirty="0">
                          <a:solidFill>
                            <a:srgbClr val="FF0000"/>
                          </a:solidFill>
                          <a:latin typeface="Angsana New" panose="02020603050405020304" pitchFamily="18" charset="-34"/>
                          <a:cs typeface="Angsana New" panose="02020603050405020304" pitchFamily="18" charset="-34"/>
                        </a:rPr>
                        <a:t>(</a:t>
                      </a:r>
                      <a:r>
                        <a:rPr lang="en-US" sz="2000" dirty="0">
                          <a:solidFill>
                            <a:srgbClr val="FF0000"/>
                          </a:solidFill>
                          <a:latin typeface="Angsana New" panose="02020603050405020304" pitchFamily="18" charset="-34"/>
                          <a:cs typeface="Angsana New" panose="02020603050405020304" pitchFamily="18" charset="-34"/>
                        </a:rPr>
                        <a:t>MS)</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F</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Sig.</a:t>
                      </a:r>
                    </a:p>
                  </a:txBody>
                  <a:tcPr/>
                </a:tc>
                <a:extLst>
                  <a:ext uri="{0D108BD9-81ED-4DB2-BD59-A6C34878D82A}">
                    <a16:rowId xmlns:a16="http://schemas.microsoft.com/office/drawing/2014/main" val="1985959641"/>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Between group</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7</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1,876.991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390.765</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24.021***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.001</a:t>
                      </a:r>
                    </a:p>
                  </a:txBody>
                  <a:tcPr/>
                </a:tc>
                <a:extLst>
                  <a:ext uri="{0D108BD9-81ED-4DB2-BD59-A6C34878D82A}">
                    <a16:rowId xmlns:a16="http://schemas.microsoft.com/office/drawing/2014/main" val="1662689442"/>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Within group</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442.223</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23.112</a:t>
                      </a:r>
                    </a:p>
                  </a:txBody>
                  <a:tcPr/>
                </a:tc>
                <a:tc>
                  <a:txBody>
                    <a:bodyPr/>
                    <a:lstStyle/>
                    <a:p>
                      <a:pPr algn="ct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411739628"/>
                  </a:ext>
                </a:extLst>
              </a:tr>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Total </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2,319.214</a:t>
                      </a:r>
                    </a:p>
                  </a:txBody>
                  <a:tcPr/>
                </a:tc>
                <a:tc>
                  <a:txBody>
                    <a:bodyPr/>
                    <a:lstStyle/>
                    <a:p>
                      <a:endParaRPr lang="en-US" sz="2000">
                        <a:solidFill>
                          <a:srgbClr val="FF0000"/>
                        </a:solidFill>
                        <a:latin typeface="Angsana New" panose="02020603050405020304" pitchFamily="18" charset="-34"/>
                        <a:cs typeface="Angsana New" panose="02020603050405020304" pitchFamily="18" charset="-34"/>
                      </a:endParaRPr>
                    </a:p>
                  </a:txBody>
                  <a:tcPr/>
                </a:tc>
                <a:tc>
                  <a:txBody>
                    <a:bodyPr/>
                    <a:lstStyle/>
                    <a:p>
                      <a:endParaRPr lang="en-US" sz="2000">
                        <a:solidFill>
                          <a:srgbClr val="FF0000"/>
                        </a:solidFill>
                        <a:latin typeface="Angsana New" panose="02020603050405020304" pitchFamily="18" charset="-34"/>
                        <a:cs typeface="Angsana New" panose="02020603050405020304" pitchFamily="18" charset="-34"/>
                      </a:endParaRPr>
                    </a:p>
                  </a:txBody>
                  <a:tcPr/>
                </a:tc>
                <a:tc>
                  <a:txBody>
                    <a:bodyPr/>
                    <a:lstStyle/>
                    <a:p>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775832669"/>
                  </a:ext>
                </a:extLst>
              </a:tr>
            </a:tbl>
          </a:graphicData>
        </a:graphic>
      </p:graphicFrame>
      <p:sp>
        <p:nvSpPr>
          <p:cNvPr id="7" name="กล่องข้อความ 6">
            <a:extLst>
              <a:ext uri="{FF2B5EF4-FFF2-40B4-BE49-F238E27FC236}">
                <a16:creationId xmlns:a16="http://schemas.microsoft.com/office/drawing/2014/main" id="{035CEB7B-C07A-4783-8185-0EAA8E4485AF}"/>
              </a:ext>
            </a:extLst>
          </p:cNvPr>
          <p:cNvSpPr txBox="1"/>
          <p:nvPr/>
        </p:nvSpPr>
        <p:spPr>
          <a:xfrm>
            <a:off x="224901" y="4259192"/>
            <a:ext cx="11128899" cy="1938992"/>
          </a:xfrm>
          <a:prstGeom prst="rect">
            <a:avLst/>
          </a:prstGeom>
          <a:noFill/>
        </p:spPr>
        <p:txBody>
          <a:bodyPr wrap="square" rtlCol="0">
            <a:spAutoFit/>
          </a:bodyPr>
          <a:lstStyle/>
          <a:p>
            <a:pPr indent="230188"/>
            <a:r>
              <a:rPr lang="en-US" sz="2000" dirty="0">
                <a:solidFill>
                  <a:srgbClr val="FF0000"/>
                </a:solidFill>
                <a:latin typeface="Angsana New" panose="02020603050405020304" pitchFamily="18" charset="-34"/>
                <a:cs typeface="Angsana New" panose="02020603050405020304" pitchFamily="18" charset="-34"/>
              </a:rPr>
              <a:t>From Table 5, the comparison of the average income of each occupational group found that different occupational groups There will be different average monthly income. Statistically significant at the 0.001 level.</a:t>
            </a:r>
          </a:p>
          <a:p>
            <a:pPr indent="230188"/>
            <a:r>
              <a:rPr lang="en-US" sz="2000" dirty="0">
                <a:solidFill>
                  <a:srgbClr val="FF0000"/>
                </a:solidFill>
                <a:latin typeface="Angsana New" panose="02020603050405020304" pitchFamily="18" charset="-34"/>
                <a:cs typeface="Angsana New" panose="02020603050405020304" pitchFamily="18" charset="-34"/>
              </a:rPr>
              <a:t>Note*:</a:t>
            </a:r>
          </a:p>
          <a:p>
            <a:pPr indent="230188"/>
            <a:r>
              <a:rPr lang="en-US" sz="2000" dirty="0">
                <a:solidFill>
                  <a:srgbClr val="FF0000"/>
                </a:solidFill>
                <a:latin typeface="Angsana New" panose="02020603050405020304" pitchFamily="18" charset="-34"/>
                <a:cs typeface="Angsana New" panose="02020603050405020304" pitchFamily="18" charset="-34"/>
              </a:rPr>
              <a:t>- Table 5 Explanation of table data The researcher will explain only the F value and when it is found that the F value is statistically significant. The researcher must continue the Multiple Comparison Analysis to find out which of the comparisons are different.</a:t>
            </a:r>
          </a:p>
          <a:p>
            <a:pPr indent="230188"/>
            <a:r>
              <a:rPr lang="en-US" sz="2000" dirty="0">
                <a:solidFill>
                  <a:srgbClr val="FF0000"/>
                </a:solidFill>
                <a:latin typeface="Angsana New" panose="02020603050405020304" pitchFamily="18" charset="-34"/>
                <a:cs typeface="Angsana New" panose="02020603050405020304" pitchFamily="18" charset="-34"/>
              </a:rPr>
              <a:t>- In case the F value is insignificant, it can be concluded that Comparison of the average income of each occupation group, the average income is not different.</a:t>
            </a:r>
          </a:p>
        </p:txBody>
      </p:sp>
      <p:sp>
        <p:nvSpPr>
          <p:cNvPr id="8" name="กล่องข้อความ 7">
            <a:extLst>
              <a:ext uri="{FF2B5EF4-FFF2-40B4-BE49-F238E27FC236}">
                <a16:creationId xmlns:a16="http://schemas.microsoft.com/office/drawing/2014/main" id="{467ECAB9-9608-49B7-AA0C-9DE6D6F27330}"/>
              </a:ext>
            </a:extLst>
          </p:cNvPr>
          <p:cNvSpPr txBox="1"/>
          <p:nvPr/>
        </p:nvSpPr>
        <p:spPr>
          <a:xfrm>
            <a:off x="461183" y="3332708"/>
            <a:ext cx="4156075" cy="1077218"/>
          </a:xfrm>
          <a:prstGeom prst="rect">
            <a:avLst/>
          </a:prstGeom>
          <a:noFill/>
        </p:spPr>
        <p:txBody>
          <a:bodyPr wrap="square" rtlCol="0">
            <a:spAutoFit/>
          </a:bodyPr>
          <a:lstStyle/>
          <a:p>
            <a:r>
              <a:rPr lang="en-US" sz="1600" dirty="0">
                <a:solidFill>
                  <a:schemeClr val="tx1">
                    <a:lumMod val="95000"/>
                    <a:lumOff val="5000"/>
                  </a:schemeClr>
                </a:solidFill>
                <a:latin typeface="Angsana New" panose="02020603050405020304" pitchFamily="18" charset="-34"/>
                <a:cs typeface="Angsana New" panose="02020603050405020304" pitchFamily="18" charset="-34"/>
              </a:rPr>
              <a:t>*</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there was statistical significance at the level 0.05 (p &lt; 0.05)</a:t>
            </a:r>
          </a:p>
          <a:p>
            <a:r>
              <a:rPr lang="en-US" sz="1600" dirty="0">
                <a:solidFill>
                  <a:schemeClr val="tx1">
                    <a:lumMod val="95000"/>
                    <a:lumOff val="5000"/>
                  </a:schemeClr>
                </a:solidFill>
                <a:latin typeface="Angsana New" panose="02020603050405020304" pitchFamily="18" charset="-34"/>
                <a:cs typeface="Angsana New" panose="02020603050405020304" pitchFamily="18" charset="-34"/>
              </a:rPr>
              <a:t>** there was statistical significance at the level</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0.01 (p &lt; 0.01)</a:t>
            </a:r>
          </a:p>
          <a:p>
            <a:r>
              <a:rPr lang="en-US" sz="1600" dirty="0">
                <a:solidFill>
                  <a:schemeClr val="tx1">
                    <a:lumMod val="95000"/>
                    <a:lumOff val="5000"/>
                  </a:schemeClr>
                </a:solidFill>
                <a:latin typeface="Angsana New" panose="02020603050405020304" pitchFamily="18" charset="-34"/>
                <a:cs typeface="Angsana New" panose="02020603050405020304" pitchFamily="18" charset="-34"/>
              </a:rPr>
              <a:t>*** there was statistical significance at the level</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0.001 (p &lt; 0.001)</a:t>
            </a:r>
          </a:p>
          <a:p>
            <a:endParaRPr lang="en-US" sz="1600"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33193834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53CF675C-B7FB-45C4-B2BD-292DE3082D50}"/>
              </a:ext>
            </a:extLst>
          </p:cNvPr>
          <p:cNvSpPr>
            <a:spLocks noGrp="1"/>
          </p:cNvSpPr>
          <p:nvPr>
            <p:ph idx="1"/>
          </p:nvPr>
        </p:nvSpPr>
        <p:spPr>
          <a:xfrm>
            <a:off x="676275" y="265829"/>
            <a:ext cx="11379602" cy="1132982"/>
          </a:xfrm>
        </p:spPr>
        <p:txBody>
          <a:bodyPr>
            <a:normAutofit/>
          </a:bodyPr>
          <a:lstStyle/>
          <a:p>
            <a:pPr marL="0" indent="342900">
              <a:buNone/>
            </a:pP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6)</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Presentation of data analysis results with Multiple Comparison</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 </a:t>
            </a:r>
          </a:p>
          <a:p>
            <a:pPr marL="0" indent="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Table 6</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Analysis of differences in average income of each occupation group</a:t>
            </a:r>
          </a:p>
        </p:txBody>
      </p:sp>
      <p:sp>
        <p:nvSpPr>
          <p:cNvPr id="4" name="ตัวแทนหมายเลขสไลด์ 3">
            <a:extLst>
              <a:ext uri="{FF2B5EF4-FFF2-40B4-BE49-F238E27FC236}">
                <a16:creationId xmlns:a16="http://schemas.microsoft.com/office/drawing/2014/main" id="{687185C4-5795-41E9-86E9-D011CA12EA44}"/>
              </a:ext>
            </a:extLst>
          </p:cNvPr>
          <p:cNvSpPr>
            <a:spLocks noGrp="1"/>
          </p:cNvSpPr>
          <p:nvPr>
            <p:ph type="sldNum" sz="quarter" idx="12"/>
          </p:nvPr>
        </p:nvSpPr>
        <p:spPr/>
        <p:txBody>
          <a:bodyPr/>
          <a:lstStyle/>
          <a:p>
            <a:fld id="{1EAF28F5-24D7-466C-B5FE-FBB3D897FE90}" type="slidenum">
              <a:rPr lang="en-US" smtClean="0"/>
              <a:t>151</a:t>
            </a:fld>
            <a:endParaRPr lang="en-US"/>
          </a:p>
        </p:txBody>
      </p:sp>
      <p:graphicFrame>
        <p:nvGraphicFramePr>
          <p:cNvPr id="5" name="ตาราง 5">
            <a:extLst>
              <a:ext uri="{FF2B5EF4-FFF2-40B4-BE49-F238E27FC236}">
                <a16:creationId xmlns:a16="http://schemas.microsoft.com/office/drawing/2014/main" id="{B6A33741-0864-4725-859D-2A1C0320CC16}"/>
              </a:ext>
            </a:extLst>
          </p:cNvPr>
          <p:cNvGraphicFramePr>
            <a:graphicFrameLocks noGrp="1"/>
          </p:cNvGraphicFramePr>
          <p:nvPr/>
        </p:nvGraphicFramePr>
        <p:xfrm>
          <a:off x="762003" y="1302550"/>
          <a:ext cx="10753722" cy="2377440"/>
        </p:xfrm>
        <a:graphic>
          <a:graphicData uri="http://schemas.openxmlformats.org/drawingml/2006/table">
            <a:tbl>
              <a:tblPr firstRow="1" bandRow="1">
                <a:tableStyleId>{0E3FDE45-AF77-4B5C-9715-49D594BDF05E}</a:tableStyleId>
              </a:tblPr>
              <a:tblGrid>
                <a:gridCol w="1536246">
                  <a:extLst>
                    <a:ext uri="{9D8B030D-6E8A-4147-A177-3AD203B41FA5}">
                      <a16:colId xmlns:a16="http://schemas.microsoft.com/office/drawing/2014/main" val="3562022093"/>
                    </a:ext>
                  </a:extLst>
                </a:gridCol>
                <a:gridCol w="1536246">
                  <a:extLst>
                    <a:ext uri="{9D8B030D-6E8A-4147-A177-3AD203B41FA5}">
                      <a16:colId xmlns:a16="http://schemas.microsoft.com/office/drawing/2014/main" val="933718458"/>
                    </a:ext>
                  </a:extLst>
                </a:gridCol>
                <a:gridCol w="1536246">
                  <a:extLst>
                    <a:ext uri="{9D8B030D-6E8A-4147-A177-3AD203B41FA5}">
                      <a16:colId xmlns:a16="http://schemas.microsoft.com/office/drawing/2014/main" val="1547665231"/>
                    </a:ext>
                  </a:extLst>
                </a:gridCol>
                <a:gridCol w="1536246">
                  <a:extLst>
                    <a:ext uri="{9D8B030D-6E8A-4147-A177-3AD203B41FA5}">
                      <a16:colId xmlns:a16="http://schemas.microsoft.com/office/drawing/2014/main" val="3777740378"/>
                    </a:ext>
                  </a:extLst>
                </a:gridCol>
                <a:gridCol w="1536246">
                  <a:extLst>
                    <a:ext uri="{9D8B030D-6E8A-4147-A177-3AD203B41FA5}">
                      <a16:colId xmlns:a16="http://schemas.microsoft.com/office/drawing/2014/main" val="1217287038"/>
                    </a:ext>
                  </a:extLst>
                </a:gridCol>
                <a:gridCol w="1536246">
                  <a:extLst>
                    <a:ext uri="{9D8B030D-6E8A-4147-A177-3AD203B41FA5}">
                      <a16:colId xmlns:a16="http://schemas.microsoft.com/office/drawing/2014/main" val="910702831"/>
                    </a:ext>
                  </a:extLst>
                </a:gridCol>
                <a:gridCol w="1536246">
                  <a:extLst>
                    <a:ext uri="{9D8B030D-6E8A-4147-A177-3AD203B41FA5}">
                      <a16:colId xmlns:a16="http://schemas.microsoft.com/office/drawing/2014/main" val="2973973268"/>
                    </a:ext>
                  </a:extLst>
                </a:gridCol>
              </a:tblGrid>
              <a:tr h="370840">
                <a:tc rowSpan="2">
                  <a:txBody>
                    <a:bodyPr/>
                    <a:lstStyle/>
                    <a:p>
                      <a:pPr algn="ctr"/>
                      <a:r>
                        <a:rPr lang="en-US" sz="2000" dirty="0">
                          <a:solidFill>
                            <a:srgbClr val="FF0000"/>
                          </a:solidFill>
                          <a:latin typeface="Angsana New" panose="02020603050405020304" pitchFamily="18" charset="-34"/>
                          <a:cs typeface="Angsana New" panose="02020603050405020304" pitchFamily="18" charset="-34"/>
                        </a:rPr>
                        <a:t>occupation</a:t>
                      </a:r>
                    </a:p>
                  </a:txBody>
                  <a:tcPr/>
                </a:tc>
                <a:tc rowSpan="2">
                  <a:txBody>
                    <a:bodyPr/>
                    <a:lstStyle/>
                    <a:p>
                      <a:pPr algn="ctr"/>
                      <a:r>
                        <a:rPr lang="en-US" sz="2000" dirty="0">
                          <a:solidFill>
                            <a:srgbClr val="FF0000"/>
                          </a:solidFill>
                          <a:latin typeface="Angsana New" panose="02020603050405020304" pitchFamily="18" charset="-34"/>
                          <a:cs typeface="Angsana New" panose="02020603050405020304" pitchFamily="18" charset="-34"/>
                        </a:rPr>
                        <a:t>number of people</a:t>
                      </a:r>
                    </a:p>
                  </a:txBody>
                  <a:tcPr/>
                </a:tc>
                <a:tc rowSpan="2">
                  <a:txBody>
                    <a:bodyPr/>
                    <a:lstStyle/>
                    <a:p>
                      <a:pPr algn="ctr"/>
                      <a:r>
                        <a:rPr lang="en-US" sz="2000" dirty="0">
                          <a:solidFill>
                            <a:srgbClr val="FF0000"/>
                          </a:solidFill>
                          <a:latin typeface="Angsana New" panose="02020603050405020304" pitchFamily="18" charset="-34"/>
                          <a:cs typeface="Angsana New" panose="02020603050405020304" pitchFamily="18" charset="-34"/>
                        </a:rPr>
                        <a:t>mean</a:t>
                      </a:r>
                    </a:p>
                  </a:txBody>
                  <a:tcPr/>
                </a:tc>
                <a:tc gridSpan="4">
                  <a:txBody>
                    <a:bodyPr/>
                    <a:lstStyle/>
                    <a:p>
                      <a:pPr algn="ctr"/>
                      <a:r>
                        <a:rPr lang="en-US" sz="2000" dirty="0">
                          <a:solidFill>
                            <a:srgbClr val="FF0000"/>
                          </a:solidFill>
                          <a:latin typeface="Angsana New" panose="02020603050405020304" pitchFamily="18" charset="-34"/>
                          <a:cs typeface="Angsana New" panose="02020603050405020304" pitchFamily="18" charset="-34"/>
                        </a:rPr>
                        <a:t>Differences Between Occupational Groups</a:t>
                      </a:r>
                      <a:endParaRPr lang="th-TH" sz="2000" dirty="0">
                        <a:solidFill>
                          <a:srgbClr val="FF0000"/>
                        </a:solidFill>
                        <a:latin typeface="Angsana New" panose="02020603050405020304" pitchFamily="18" charset="-34"/>
                        <a:cs typeface="Angsana New" panose="02020603050405020304" pitchFamily="18" charset="-34"/>
                      </a:endParaRPr>
                    </a:p>
                  </a:txBody>
                  <a:tcPr/>
                </a:tc>
                <a:tc hMerge="1">
                  <a:txBody>
                    <a:bodyPr/>
                    <a:lstStyle/>
                    <a:p>
                      <a:pPr algn="ctr"/>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pPr algn="ctr"/>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pPr algn="ctr"/>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206603741"/>
                  </a:ext>
                </a:extLst>
              </a:tr>
              <a:tr h="370840">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government service</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state enterprise</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private hire</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personal business</a:t>
                      </a:r>
                    </a:p>
                  </a:txBody>
                  <a:tcPr/>
                </a:tc>
                <a:extLst>
                  <a:ext uri="{0D108BD9-81ED-4DB2-BD59-A6C34878D82A}">
                    <a16:rowId xmlns:a16="http://schemas.microsoft.com/office/drawing/2014/main" val="3125060159"/>
                  </a:ext>
                </a:extLst>
              </a:tr>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government service</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220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16,534.44</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-18,854.11*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-1,877.33</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-8,729.11*</a:t>
                      </a:r>
                    </a:p>
                  </a:txBody>
                  <a:tcPr/>
                </a:tc>
                <a:extLst>
                  <a:ext uri="{0D108BD9-81ED-4DB2-BD59-A6C34878D82A}">
                    <a16:rowId xmlns:a16="http://schemas.microsoft.com/office/drawing/2014/main" val="2058300580"/>
                  </a:ext>
                </a:extLst>
              </a:tr>
              <a:tr h="370840">
                <a:tc>
                  <a:txBody>
                    <a:bodyPr/>
                    <a:lstStyle/>
                    <a:p>
                      <a:pPr algn="l"/>
                      <a:r>
                        <a:rPr lang="en-US" sz="2000" dirty="0">
                          <a:solidFill>
                            <a:srgbClr val="FF0000"/>
                          </a:solidFill>
                          <a:latin typeface="Angsana New" panose="02020603050405020304" pitchFamily="18" charset="-34"/>
                          <a:cs typeface="Angsana New" panose="02020603050405020304" pitchFamily="18" charset="-34"/>
                        </a:rPr>
                        <a:t>state enterprise</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180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28,776.21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-14,081.98*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12,076.00*</a:t>
                      </a:r>
                    </a:p>
                  </a:txBody>
                  <a:tcPr/>
                </a:tc>
                <a:extLst>
                  <a:ext uri="{0D108BD9-81ED-4DB2-BD59-A6C34878D82A}">
                    <a16:rowId xmlns:a16="http://schemas.microsoft.com/office/drawing/2014/main" val="1628703143"/>
                  </a:ext>
                </a:extLst>
              </a:tr>
              <a:tr h="370840">
                <a:tc>
                  <a:txBody>
                    <a:bodyPr/>
                    <a:lstStyle/>
                    <a:p>
                      <a:pPr algn="l"/>
                      <a:r>
                        <a:rPr lang="en-US" sz="2000">
                          <a:solidFill>
                            <a:srgbClr val="FF0000"/>
                          </a:solidFill>
                          <a:latin typeface="Angsana New" panose="02020603050405020304" pitchFamily="18" charset="-34"/>
                          <a:cs typeface="Angsana New" panose="02020603050405020304" pitchFamily="18" charset="-34"/>
                        </a:rPr>
                        <a:t>private hire</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18,776.44</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-6,567.99*</a:t>
                      </a:r>
                    </a:p>
                  </a:txBody>
                  <a:tcPr/>
                </a:tc>
                <a:extLst>
                  <a:ext uri="{0D108BD9-81ED-4DB2-BD59-A6C34878D82A}">
                    <a16:rowId xmlns:a16="http://schemas.microsoft.com/office/drawing/2014/main" val="3965499970"/>
                  </a:ext>
                </a:extLst>
              </a:tr>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personal business</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140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38,789.91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extLst>
                  <a:ext uri="{0D108BD9-81ED-4DB2-BD59-A6C34878D82A}">
                    <a16:rowId xmlns:a16="http://schemas.microsoft.com/office/drawing/2014/main" val="891431908"/>
                  </a:ext>
                </a:extLst>
              </a:tr>
            </a:tbl>
          </a:graphicData>
        </a:graphic>
      </p:graphicFrame>
      <p:sp>
        <p:nvSpPr>
          <p:cNvPr id="7" name="กล่องข้อความ 6">
            <a:extLst>
              <a:ext uri="{FF2B5EF4-FFF2-40B4-BE49-F238E27FC236}">
                <a16:creationId xmlns:a16="http://schemas.microsoft.com/office/drawing/2014/main" id="{1EEA5886-DAF3-4F21-92E2-B26EF69BE7BC}"/>
              </a:ext>
            </a:extLst>
          </p:cNvPr>
          <p:cNvSpPr txBox="1"/>
          <p:nvPr/>
        </p:nvSpPr>
        <p:spPr>
          <a:xfrm>
            <a:off x="593147" y="4489747"/>
            <a:ext cx="11007726" cy="1938992"/>
          </a:xfrm>
          <a:prstGeom prst="rect">
            <a:avLst/>
          </a:prstGeom>
          <a:noFill/>
        </p:spPr>
        <p:txBody>
          <a:bodyPr wrap="square" rtlCol="0">
            <a:spAutoFit/>
          </a:bodyPr>
          <a:lstStyle/>
          <a:p>
            <a:pPr indent="457200"/>
            <a:r>
              <a:rPr lang="en-US" sz="2400" dirty="0">
                <a:solidFill>
                  <a:schemeClr val="tx1">
                    <a:lumMod val="95000"/>
                    <a:lumOff val="5000"/>
                  </a:schemeClr>
                </a:solidFill>
                <a:latin typeface="Angsana New" panose="02020603050405020304" pitchFamily="18" charset="-34"/>
                <a:cs typeface="Angsana New" panose="02020603050405020304" pitchFamily="18" charset="-34"/>
              </a:rPr>
              <a:t>From table 6, it was found that the sample group who worked in the private business have the highest average monthly income, followed by state-owned enterprises, private hires, and civil servants, respectively.</a:t>
            </a:r>
          </a:p>
          <a:p>
            <a:pPr indent="457200"/>
            <a:r>
              <a:rPr lang="en-US" sz="2400" dirty="0">
                <a:solidFill>
                  <a:schemeClr val="tx1">
                    <a:lumMod val="95000"/>
                    <a:lumOff val="5000"/>
                  </a:schemeClr>
                </a:solidFill>
                <a:latin typeface="Angsana New" panose="02020603050405020304" pitchFamily="18" charset="-34"/>
                <a:cs typeface="Angsana New" panose="02020603050405020304" pitchFamily="18" charset="-34"/>
              </a:rPr>
              <a:t>When comparing the average income between groups of occupations, it was found that the sample group with a private business had an average income higher than the group working in state enterprises, private hired workers and civil servants at the statistical significance level of 0.05.</a:t>
            </a:r>
          </a:p>
        </p:txBody>
      </p:sp>
      <p:sp>
        <p:nvSpPr>
          <p:cNvPr id="8" name="กล่องข้อความ 7">
            <a:extLst>
              <a:ext uri="{FF2B5EF4-FFF2-40B4-BE49-F238E27FC236}">
                <a16:creationId xmlns:a16="http://schemas.microsoft.com/office/drawing/2014/main" id="{B885A9AE-7629-44F6-97D3-ACA67DC9195A}"/>
              </a:ext>
            </a:extLst>
          </p:cNvPr>
          <p:cNvSpPr txBox="1"/>
          <p:nvPr/>
        </p:nvSpPr>
        <p:spPr>
          <a:xfrm>
            <a:off x="676275" y="3655623"/>
            <a:ext cx="4156075" cy="1077218"/>
          </a:xfrm>
          <a:prstGeom prst="rect">
            <a:avLst/>
          </a:prstGeom>
          <a:noFill/>
        </p:spPr>
        <p:txBody>
          <a:bodyPr wrap="square" rtlCol="0">
            <a:spAutoFit/>
          </a:bodyPr>
          <a:lstStyle/>
          <a:p>
            <a:r>
              <a:rPr lang="en-US" sz="1600" dirty="0">
                <a:solidFill>
                  <a:schemeClr val="tx1">
                    <a:lumMod val="95000"/>
                    <a:lumOff val="5000"/>
                  </a:schemeClr>
                </a:solidFill>
                <a:latin typeface="Angsana New" panose="02020603050405020304" pitchFamily="18" charset="-34"/>
                <a:cs typeface="Angsana New" panose="02020603050405020304" pitchFamily="18" charset="-34"/>
              </a:rPr>
              <a:t>*</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there was statistical significance at the level 0.05 (p &lt; 0.05)</a:t>
            </a:r>
          </a:p>
          <a:p>
            <a:r>
              <a:rPr lang="en-US" sz="1600" dirty="0">
                <a:solidFill>
                  <a:schemeClr val="tx1">
                    <a:lumMod val="95000"/>
                    <a:lumOff val="5000"/>
                  </a:schemeClr>
                </a:solidFill>
                <a:latin typeface="Angsana New" panose="02020603050405020304" pitchFamily="18" charset="-34"/>
                <a:cs typeface="Angsana New" panose="02020603050405020304" pitchFamily="18" charset="-34"/>
              </a:rPr>
              <a:t>** there was statistical significance at the level</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0.01 (p &lt; 0.01)</a:t>
            </a:r>
          </a:p>
          <a:p>
            <a:r>
              <a:rPr lang="en-US" sz="1600" dirty="0">
                <a:solidFill>
                  <a:schemeClr val="tx1">
                    <a:lumMod val="95000"/>
                    <a:lumOff val="5000"/>
                  </a:schemeClr>
                </a:solidFill>
                <a:latin typeface="Angsana New" panose="02020603050405020304" pitchFamily="18" charset="-34"/>
                <a:cs typeface="Angsana New" panose="02020603050405020304" pitchFamily="18" charset="-34"/>
              </a:rPr>
              <a:t>*** there was statistical significance at the level</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0.001 (p &lt; 0.001)</a:t>
            </a:r>
          </a:p>
          <a:p>
            <a:endParaRPr lang="en-US" sz="1600"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88029564"/>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0C130D84-D152-44A9-B5DA-95B2D4FF3BC4}"/>
              </a:ext>
            </a:extLst>
          </p:cNvPr>
          <p:cNvSpPr>
            <a:spLocks noGrp="1"/>
          </p:cNvSpPr>
          <p:nvPr>
            <p:ph idx="1"/>
          </p:nvPr>
        </p:nvSpPr>
        <p:spPr>
          <a:xfrm>
            <a:off x="526310" y="258319"/>
            <a:ext cx="10585554" cy="838231"/>
          </a:xfrm>
        </p:spPr>
        <p:txBody>
          <a:bodyPr>
            <a:normAutofit lnSpcReduction="10000"/>
          </a:bodyPr>
          <a:lstStyle/>
          <a:p>
            <a:pPr marL="0" indent="400050">
              <a:buNone/>
            </a:pP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7) Presentation of data analysis results with Correlation</a:t>
            </a:r>
          </a:p>
          <a:p>
            <a:pPr marL="0" indent="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Table 7</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Analysis of the relationship between occupational motivation variables, age, income and organization size.</a:t>
            </a:r>
            <a:endParaRPr lang="th-TH" sz="24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0">
              <a:buNone/>
            </a:pPr>
            <a:endParaRPr lang="en-US"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80F11FA6-D041-453B-84FB-276363196623}"/>
              </a:ext>
            </a:extLst>
          </p:cNvPr>
          <p:cNvSpPr>
            <a:spLocks noGrp="1"/>
          </p:cNvSpPr>
          <p:nvPr>
            <p:ph type="sldNum" sz="quarter" idx="12"/>
          </p:nvPr>
        </p:nvSpPr>
        <p:spPr/>
        <p:txBody>
          <a:bodyPr/>
          <a:lstStyle/>
          <a:p>
            <a:fld id="{1EAF28F5-24D7-466C-B5FE-FBB3D897FE90}" type="slidenum">
              <a:rPr lang="en-US" smtClean="0"/>
              <a:t>152</a:t>
            </a:fld>
            <a:endParaRPr lang="en-US"/>
          </a:p>
        </p:txBody>
      </p:sp>
      <p:graphicFrame>
        <p:nvGraphicFramePr>
          <p:cNvPr id="5" name="ตาราง 5">
            <a:extLst>
              <a:ext uri="{FF2B5EF4-FFF2-40B4-BE49-F238E27FC236}">
                <a16:creationId xmlns:a16="http://schemas.microsoft.com/office/drawing/2014/main" id="{E74E783D-4960-4E0F-9AEA-BC2A9D92B1ED}"/>
              </a:ext>
            </a:extLst>
          </p:cNvPr>
          <p:cNvGraphicFramePr>
            <a:graphicFrameLocks noGrp="1"/>
          </p:cNvGraphicFramePr>
          <p:nvPr/>
        </p:nvGraphicFramePr>
        <p:xfrm>
          <a:off x="608965" y="1273234"/>
          <a:ext cx="10502898" cy="3870960"/>
        </p:xfrm>
        <a:graphic>
          <a:graphicData uri="http://schemas.openxmlformats.org/drawingml/2006/table">
            <a:tbl>
              <a:tblPr firstRow="1" bandRow="1">
                <a:tableStyleId>{0E3FDE45-AF77-4B5C-9715-49D594BDF05E}</a:tableStyleId>
              </a:tblPr>
              <a:tblGrid>
                <a:gridCol w="1711325">
                  <a:extLst>
                    <a:ext uri="{9D8B030D-6E8A-4147-A177-3AD203B41FA5}">
                      <a16:colId xmlns:a16="http://schemas.microsoft.com/office/drawing/2014/main" val="1733949251"/>
                    </a:ext>
                  </a:extLst>
                </a:gridCol>
                <a:gridCol w="1524000">
                  <a:extLst>
                    <a:ext uri="{9D8B030D-6E8A-4147-A177-3AD203B41FA5}">
                      <a16:colId xmlns:a16="http://schemas.microsoft.com/office/drawing/2014/main" val="3811041860"/>
                    </a:ext>
                  </a:extLst>
                </a:gridCol>
                <a:gridCol w="1265917">
                  <a:extLst>
                    <a:ext uri="{9D8B030D-6E8A-4147-A177-3AD203B41FA5}">
                      <a16:colId xmlns:a16="http://schemas.microsoft.com/office/drawing/2014/main" val="1365491137"/>
                    </a:ext>
                  </a:extLst>
                </a:gridCol>
                <a:gridCol w="1500414">
                  <a:extLst>
                    <a:ext uri="{9D8B030D-6E8A-4147-A177-3AD203B41FA5}">
                      <a16:colId xmlns:a16="http://schemas.microsoft.com/office/drawing/2014/main" val="1575745704"/>
                    </a:ext>
                  </a:extLst>
                </a:gridCol>
                <a:gridCol w="1500414">
                  <a:extLst>
                    <a:ext uri="{9D8B030D-6E8A-4147-A177-3AD203B41FA5}">
                      <a16:colId xmlns:a16="http://schemas.microsoft.com/office/drawing/2014/main" val="1669088349"/>
                    </a:ext>
                  </a:extLst>
                </a:gridCol>
                <a:gridCol w="1500414">
                  <a:extLst>
                    <a:ext uri="{9D8B030D-6E8A-4147-A177-3AD203B41FA5}">
                      <a16:colId xmlns:a16="http://schemas.microsoft.com/office/drawing/2014/main" val="1605054660"/>
                    </a:ext>
                  </a:extLst>
                </a:gridCol>
                <a:gridCol w="1500414">
                  <a:extLst>
                    <a:ext uri="{9D8B030D-6E8A-4147-A177-3AD203B41FA5}">
                      <a16:colId xmlns:a16="http://schemas.microsoft.com/office/drawing/2014/main" val="939316628"/>
                    </a:ext>
                  </a:extLst>
                </a:gridCol>
              </a:tblGrid>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Variable</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Career motivation</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Age </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Income </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Corporate reputation</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Organization size</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Corporate culture</a:t>
                      </a:r>
                    </a:p>
                  </a:txBody>
                  <a:tcPr/>
                </a:tc>
                <a:extLst>
                  <a:ext uri="{0D108BD9-81ED-4DB2-BD59-A6C34878D82A}">
                    <a16:rowId xmlns:a16="http://schemas.microsoft.com/office/drawing/2014/main" val="440622482"/>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Career motivation</a:t>
                      </a: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0.322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0.891*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0.881*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0.671*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0.421</a:t>
                      </a:r>
                    </a:p>
                  </a:txBody>
                  <a:tcPr/>
                </a:tc>
                <a:extLst>
                  <a:ext uri="{0D108BD9-81ED-4DB2-BD59-A6C34878D82A}">
                    <a16:rowId xmlns:a16="http://schemas.microsoft.com/office/drawing/2014/main" val="2350647461"/>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Age</a:t>
                      </a: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0.888*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0.871*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-0.221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0.059*</a:t>
                      </a:r>
                    </a:p>
                  </a:txBody>
                  <a:tcPr/>
                </a:tc>
                <a:extLst>
                  <a:ext uri="{0D108BD9-81ED-4DB2-BD59-A6C34878D82A}">
                    <a16:rowId xmlns:a16="http://schemas.microsoft.com/office/drawing/2014/main" val="3154367326"/>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Income</a:t>
                      </a: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0.873*</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0.341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0.211</a:t>
                      </a:r>
                    </a:p>
                  </a:txBody>
                  <a:tcPr/>
                </a:tc>
                <a:extLst>
                  <a:ext uri="{0D108BD9-81ED-4DB2-BD59-A6C34878D82A}">
                    <a16:rowId xmlns:a16="http://schemas.microsoft.com/office/drawing/2014/main" val="2338095558"/>
                  </a:ext>
                </a:extLst>
              </a:tr>
              <a:tr h="370840">
                <a:tc>
                  <a:txBody>
                    <a:bodyPr/>
                    <a:lstStyle/>
                    <a:p>
                      <a:pPr algn="l"/>
                      <a:r>
                        <a:rPr lang="en-US" sz="2000" dirty="0">
                          <a:solidFill>
                            <a:srgbClr val="FF0000"/>
                          </a:solidFill>
                          <a:latin typeface="Angsana New" panose="02020603050405020304" pitchFamily="18" charset="-34"/>
                          <a:cs typeface="Angsana New" panose="02020603050405020304" pitchFamily="18" charset="-34"/>
                        </a:rPr>
                        <a:t>Corporate reputation</a:t>
                      </a: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0.221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0.614*</a:t>
                      </a:r>
                    </a:p>
                  </a:txBody>
                  <a:tcPr/>
                </a:tc>
                <a:extLst>
                  <a:ext uri="{0D108BD9-81ED-4DB2-BD59-A6C34878D82A}">
                    <a16:rowId xmlns:a16="http://schemas.microsoft.com/office/drawing/2014/main" val="961042544"/>
                  </a:ext>
                </a:extLst>
              </a:tr>
              <a:tr h="370840">
                <a:tc>
                  <a:txBody>
                    <a:bodyPr/>
                    <a:lstStyle/>
                    <a:p>
                      <a:pPr algn="l">
                        <a:tabLst>
                          <a:tab pos="0" algn="l"/>
                        </a:tabLst>
                      </a:pPr>
                      <a:r>
                        <a:rPr lang="en-US" sz="2000" dirty="0">
                          <a:solidFill>
                            <a:srgbClr val="FF0000"/>
                          </a:solidFill>
                          <a:latin typeface="Angsana New" panose="02020603050405020304" pitchFamily="18" charset="-34"/>
                          <a:cs typeface="Angsana New" panose="02020603050405020304" pitchFamily="18" charset="-34"/>
                        </a:rPr>
                        <a:t>Organization size</a:t>
                      </a: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0.551*</a:t>
                      </a:r>
                    </a:p>
                  </a:txBody>
                  <a:tcPr/>
                </a:tc>
                <a:extLst>
                  <a:ext uri="{0D108BD9-81ED-4DB2-BD59-A6C34878D82A}">
                    <a16:rowId xmlns:a16="http://schemas.microsoft.com/office/drawing/2014/main" val="813857972"/>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Corporate culture</a:t>
                      </a: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extLst>
                  <a:ext uri="{0D108BD9-81ED-4DB2-BD59-A6C34878D82A}">
                    <a16:rowId xmlns:a16="http://schemas.microsoft.com/office/drawing/2014/main" val="1776401731"/>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Mean </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20.332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37.321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12,550.21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9.701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3.577</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2.313</a:t>
                      </a:r>
                    </a:p>
                  </a:txBody>
                  <a:tcPr/>
                </a:tc>
                <a:extLst>
                  <a:ext uri="{0D108BD9-81ED-4DB2-BD59-A6C34878D82A}">
                    <a16:rowId xmlns:a16="http://schemas.microsoft.com/office/drawing/2014/main" val="3214955534"/>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Standard Deviation</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3.421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7.891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987.31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2.21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1.91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2.11</a:t>
                      </a:r>
                    </a:p>
                  </a:txBody>
                  <a:tcPr/>
                </a:tc>
                <a:extLst>
                  <a:ext uri="{0D108BD9-81ED-4DB2-BD59-A6C34878D82A}">
                    <a16:rowId xmlns:a16="http://schemas.microsoft.com/office/drawing/2014/main" val="405439405"/>
                  </a:ext>
                </a:extLst>
              </a:tr>
            </a:tbl>
          </a:graphicData>
        </a:graphic>
      </p:graphicFrame>
      <p:sp>
        <p:nvSpPr>
          <p:cNvPr id="7" name="กล่องข้อความ 6">
            <a:extLst>
              <a:ext uri="{FF2B5EF4-FFF2-40B4-BE49-F238E27FC236}">
                <a16:creationId xmlns:a16="http://schemas.microsoft.com/office/drawing/2014/main" id="{F3DB80DC-718C-43FD-85B1-00CDA89E06C0}"/>
              </a:ext>
            </a:extLst>
          </p:cNvPr>
          <p:cNvSpPr txBox="1"/>
          <p:nvPr/>
        </p:nvSpPr>
        <p:spPr>
          <a:xfrm>
            <a:off x="608965" y="5161974"/>
            <a:ext cx="4156075" cy="1077218"/>
          </a:xfrm>
          <a:prstGeom prst="rect">
            <a:avLst/>
          </a:prstGeom>
          <a:noFill/>
        </p:spPr>
        <p:txBody>
          <a:bodyPr wrap="square" rtlCol="0">
            <a:spAutoFit/>
          </a:bodyPr>
          <a:lstStyle/>
          <a:p>
            <a:r>
              <a:rPr lang="en-US" sz="1600" dirty="0">
                <a:solidFill>
                  <a:schemeClr val="tx1">
                    <a:lumMod val="95000"/>
                    <a:lumOff val="5000"/>
                  </a:schemeClr>
                </a:solidFill>
                <a:latin typeface="Angsana New" panose="02020603050405020304" pitchFamily="18" charset="-34"/>
                <a:cs typeface="Angsana New" panose="02020603050405020304" pitchFamily="18" charset="-34"/>
              </a:rPr>
              <a:t>*</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there was statistical significance at the level 0.05 (p &lt; 0.05)</a:t>
            </a:r>
          </a:p>
          <a:p>
            <a:r>
              <a:rPr lang="en-US" sz="1600" dirty="0">
                <a:solidFill>
                  <a:schemeClr val="tx1">
                    <a:lumMod val="95000"/>
                    <a:lumOff val="5000"/>
                  </a:schemeClr>
                </a:solidFill>
                <a:latin typeface="Angsana New" panose="02020603050405020304" pitchFamily="18" charset="-34"/>
                <a:cs typeface="Angsana New" panose="02020603050405020304" pitchFamily="18" charset="-34"/>
              </a:rPr>
              <a:t>** there was statistical significance at the level</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0.01 (p &lt; 0.01)</a:t>
            </a:r>
          </a:p>
          <a:p>
            <a:r>
              <a:rPr lang="en-US" sz="1600" dirty="0">
                <a:solidFill>
                  <a:schemeClr val="tx1">
                    <a:lumMod val="95000"/>
                    <a:lumOff val="5000"/>
                  </a:schemeClr>
                </a:solidFill>
                <a:latin typeface="Angsana New" panose="02020603050405020304" pitchFamily="18" charset="-34"/>
                <a:cs typeface="Angsana New" panose="02020603050405020304" pitchFamily="18" charset="-34"/>
              </a:rPr>
              <a:t>*** there was statistical significance at the level</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0.001 (p &lt; 0.001)</a:t>
            </a:r>
          </a:p>
          <a:p>
            <a:endParaRPr lang="en-US" sz="1600"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351103442"/>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C499A285-7444-4A35-A328-BEFDBCD9C37E}"/>
              </a:ext>
            </a:extLst>
          </p:cNvPr>
          <p:cNvSpPr>
            <a:spLocks noGrp="1"/>
          </p:cNvSpPr>
          <p:nvPr>
            <p:ph idx="1"/>
          </p:nvPr>
        </p:nvSpPr>
        <p:spPr>
          <a:xfrm>
            <a:off x="655320" y="1173480"/>
            <a:ext cx="10515600" cy="3148367"/>
          </a:xfrm>
        </p:spPr>
        <p:txBody>
          <a:bodyPr>
            <a:normAutofit lnSpcReduction="10000"/>
          </a:bodyPr>
          <a:lstStyle/>
          <a:p>
            <a:pPr marL="0" indent="0">
              <a:buNone/>
            </a:pPr>
            <a:r>
              <a:rPr lang="en-US" sz="2000" dirty="0">
                <a:solidFill>
                  <a:srgbClr val="FF0000"/>
                </a:solidFill>
                <a:latin typeface="Angsana New" panose="02020603050405020304" pitchFamily="18" charset="-34"/>
                <a:cs typeface="Angsana New" panose="02020603050405020304" pitchFamily="18" charset="-34"/>
              </a:rPr>
              <a:t>Techniques for annotating data analysis results tables with Correlation</a:t>
            </a:r>
          </a:p>
          <a:p>
            <a:pPr marL="0" indent="0">
              <a:buNone/>
            </a:pPr>
            <a:r>
              <a:rPr lang="en-US" sz="2000" dirty="0">
                <a:solidFill>
                  <a:srgbClr val="FF0000"/>
                </a:solidFill>
                <a:latin typeface="Angsana New" panose="02020603050405020304" pitchFamily="18" charset="-34"/>
                <a:cs typeface="Angsana New" panose="02020603050405020304" pitchFamily="18" charset="-34"/>
              </a:rPr>
              <a:t>1) Explain only the correlation statistics. Which can be calculated from various correlation values as follows </a:t>
            </a:r>
          </a:p>
          <a:p>
            <a:pPr marL="0" indent="233363">
              <a:buNone/>
            </a:pPr>
            <a:r>
              <a:rPr lang="en-US" sz="2000" dirty="0">
                <a:solidFill>
                  <a:srgbClr val="FF0000"/>
                </a:solidFill>
                <a:latin typeface="Angsana New" panose="02020603050405020304" pitchFamily="18" charset="-34"/>
                <a:cs typeface="Angsana New" panose="02020603050405020304" pitchFamily="18" charset="-34"/>
              </a:rPr>
              <a:t>Form 0.80 and above means that there is a very high correlation </a:t>
            </a:r>
          </a:p>
          <a:p>
            <a:pPr marL="0" indent="233363">
              <a:buNone/>
            </a:pPr>
            <a:r>
              <a:rPr lang="en-US" sz="2000" dirty="0">
                <a:solidFill>
                  <a:srgbClr val="FF0000"/>
                </a:solidFill>
                <a:latin typeface="Angsana New" panose="02020603050405020304" pitchFamily="18" charset="-34"/>
                <a:cs typeface="Angsana New" panose="02020603050405020304" pitchFamily="18" charset="-34"/>
              </a:rPr>
              <a:t>0.60-0.79 means that there is a high correlation </a:t>
            </a:r>
          </a:p>
          <a:p>
            <a:pPr marL="0" indent="233363">
              <a:buNone/>
            </a:pPr>
            <a:r>
              <a:rPr lang="en-US" sz="2000" dirty="0">
                <a:solidFill>
                  <a:srgbClr val="FF0000"/>
                </a:solidFill>
                <a:latin typeface="Angsana New" panose="02020603050405020304" pitchFamily="18" charset="-34"/>
                <a:cs typeface="Angsana New" panose="02020603050405020304" pitchFamily="18" charset="-34"/>
              </a:rPr>
              <a:t>0.40-0.59 means that there is a moderate relationship </a:t>
            </a:r>
          </a:p>
          <a:p>
            <a:pPr marL="0" indent="233363">
              <a:buNone/>
            </a:pPr>
            <a:r>
              <a:rPr lang="en-US" sz="2000" dirty="0">
                <a:solidFill>
                  <a:srgbClr val="FF0000"/>
                </a:solidFill>
                <a:latin typeface="Angsana New" panose="02020603050405020304" pitchFamily="18" charset="-34"/>
                <a:cs typeface="Angsana New" panose="02020603050405020304" pitchFamily="18" charset="-34"/>
              </a:rPr>
              <a:t>Between 0.20-0.39 means that there is a low correlation. </a:t>
            </a:r>
          </a:p>
          <a:p>
            <a:pPr marL="0" indent="233363">
              <a:buNone/>
            </a:pPr>
            <a:r>
              <a:rPr lang="en-US" sz="2000" dirty="0">
                <a:solidFill>
                  <a:srgbClr val="FF0000"/>
                </a:solidFill>
                <a:latin typeface="Angsana New" panose="02020603050405020304" pitchFamily="18" charset="-34"/>
                <a:cs typeface="Angsana New" panose="02020603050405020304" pitchFamily="18" charset="-34"/>
              </a:rPr>
              <a:t>Below 0.20 means very low correlation.</a:t>
            </a:r>
          </a:p>
          <a:p>
            <a:pPr marL="0" indent="0">
              <a:buNone/>
            </a:pPr>
            <a:r>
              <a:rPr lang="en-US" sz="2000" dirty="0">
                <a:solidFill>
                  <a:srgbClr val="FF0000"/>
                </a:solidFill>
                <a:latin typeface="Angsana New" panose="02020603050405020304" pitchFamily="18" charset="-34"/>
                <a:cs typeface="Angsana New" panose="02020603050405020304" pitchFamily="18" charset="-34"/>
              </a:rPr>
              <a:t>2) Identify the direction (sign) and quantify the relationship between the variables.</a:t>
            </a:r>
          </a:p>
        </p:txBody>
      </p:sp>
      <p:sp>
        <p:nvSpPr>
          <p:cNvPr id="4" name="ตัวแทนหมายเลขสไลด์ 3">
            <a:extLst>
              <a:ext uri="{FF2B5EF4-FFF2-40B4-BE49-F238E27FC236}">
                <a16:creationId xmlns:a16="http://schemas.microsoft.com/office/drawing/2014/main" id="{A8DEAF09-AD25-4EBA-8823-ADEB2B6DC198}"/>
              </a:ext>
            </a:extLst>
          </p:cNvPr>
          <p:cNvSpPr>
            <a:spLocks noGrp="1"/>
          </p:cNvSpPr>
          <p:nvPr>
            <p:ph type="sldNum" sz="quarter" idx="12"/>
          </p:nvPr>
        </p:nvSpPr>
        <p:spPr/>
        <p:txBody>
          <a:bodyPr/>
          <a:lstStyle/>
          <a:p>
            <a:fld id="{1EAF28F5-24D7-466C-B5FE-FBB3D897FE90}" type="slidenum">
              <a:rPr lang="en-US" smtClean="0"/>
              <a:t>153</a:t>
            </a:fld>
            <a:endParaRPr lang="en-US"/>
          </a:p>
        </p:txBody>
      </p:sp>
    </p:spTree>
    <p:extLst>
      <p:ext uri="{BB962C8B-B14F-4D97-AF65-F5344CB8AC3E}">
        <p14:creationId xmlns:p14="http://schemas.microsoft.com/office/powerpoint/2010/main" val="3585781134"/>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74029CFD-688A-4C10-8D11-DD291077EAC6}"/>
              </a:ext>
            </a:extLst>
          </p:cNvPr>
          <p:cNvSpPr>
            <a:spLocks noGrp="1"/>
          </p:cNvSpPr>
          <p:nvPr>
            <p:ph idx="1"/>
          </p:nvPr>
        </p:nvSpPr>
        <p:spPr>
          <a:xfrm>
            <a:off x="666750" y="107950"/>
            <a:ext cx="11277600" cy="2927350"/>
          </a:xfrm>
        </p:spPr>
        <p:txBody>
          <a:bodyPr>
            <a:normAutofit/>
          </a:bodyPr>
          <a:lstStyle/>
          <a:p>
            <a:pPr marL="0" indent="285750">
              <a:buNone/>
            </a:pPr>
            <a:r>
              <a:rPr lang="en-US" sz="2000" b="1" dirty="0">
                <a:solidFill>
                  <a:schemeClr val="tx1">
                    <a:lumMod val="95000"/>
                    <a:lumOff val="5000"/>
                  </a:schemeClr>
                </a:solidFill>
                <a:latin typeface="Angsana New" panose="02020603050405020304" pitchFamily="18" charset="-34"/>
                <a:cs typeface="Angsana New" panose="02020603050405020304" pitchFamily="18" charset="-34"/>
              </a:rPr>
              <a:t>8)</a:t>
            </a:r>
            <a:r>
              <a:rPr lang="th-TH" sz="2000" b="1" dirty="0">
                <a:solidFill>
                  <a:schemeClr val="tx1">
                    <a:lumMod val="95000"/>
                    <a:lumOff val="5000"/>
                  </a:schemeClr>
                </a:solidFill>
                <a:latin typeface="Angsana New" panose="02020603050405020304" pitchFamily="18" charset="-34"/>
                <a:cs typeface="Angsana New" panose="02020603050405020304" pitchFamily="18" charset="-34"/>
              </a:rPr>
              <a:t> </a:t>
            </a:r>
            <a:r>
              <a:rPr lang="en-US" sz="2000" b="1" dirty="0">
                <a:solidFill>
                  <a:schemeClr val="tx1">
                    <a:lumMod val="95000"/>
                    <a:lumOff val="5000"/>
                  </a:schemeClr>
                </a:solidFill>
                <a:latin typeface="Angsana New" panose="02020603050405020304" pitchFamily="18" charset="-34"/>
                <a:cs typeface="Angsana New" panose="02020603050405020304" pitchFamily="18" charset="-34"/>
              </a:rPr>
              <a:t>Regression Analysis </a:t>
            </a:r>
          </a:p>
          <a:p>
            <a:pPr marL="0" indent="285750">
              <a:buNone/>
            </a:pPr>
            <a:r>
              <a:rPr lang="en-US" sz="2000" dirty="0">
                <a:solidFill>
                  <a:schemeClr val="tx1">
                    <a:lumMod val="95000"/>
                    <a:lumOff val="5000"/>
                  </a:schemeClr>
                </a:solidFill>
                <a:latin typeface="Angsana New" panose="02020603050405020304" pitchFamily="18" charset="-34"/>
                <a:cs typeface="Angsana New" panose="02020603050405020304" pitchFamily="18" charset="-34"/>
              </a:rPr>
              <a:t>Its purpose is to predict variables followed by correlation values known as "Regression Coefficient", for example, the researcher wants to know the income of the population in the future. Able to define predictive variables such as gender, age, education, work experience and personal career to analyze the relationship of more than 2 independent variables to explain the effect of the dependent variable. This type of analysis is called “Multiple Regression Analysis” the results of this type of statistical analysis can be recorded and presented as the following table.</a:t>
            </a:r>
            <a:endParaRPr lang="th-TH" sz="20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0">
              <a:buNone/>
            </a:pPr>
            <a:r>
              <a:rPr lang="en-US" sz="2000" b="1" dirty="0">
                <a:solidFill>
                  <a:schemeClr val="tx1">
                    <a:lumMod val="95000"/>
                    <a:lumOff val="5000"/>
                  </a:schemeClr>
                </a:solidFill>
                <a:latin typeface="Angsana New" panose="02020603050405020304" pitchFamily="18" charset="-34"/>
                <a:cs typeface="Angsana New" panose="02020603050405020304" pitchFamily="18" charset="-34"/>
              </a:rPr>
              <a:t>Table 8</a:t>
            </a:r>
            <a:r>
              <a:rPr lang="th-TH" sz="20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000" dirty="0">
                <a:solidFill>
                  <a:schemeClr val="tx1">
                    <a:lumMod val="95000"/>
                    <a:lumOff val="5000"/>
                  </a:schemeClr>
                </a:solidFill>
                <a:latin typeface="Angsana New" panose="02020603050405020304" pitchFamily="18" charset="-34"/>
                <a:cs typeface="Angsana New" panose="02020603050405020304" pitchFamily="18" charset="-34"/>
              </a:rPr>
              <a:t>Results of multiple regression analysis to predict average monthly income.</a:t>
            </a:r>
            <a:endParaRPr lang="th-TH" sz="20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0">
              <a:buNone/>
            </a:pPr>
            <a:endParaRPr lang="en-US" sz="2000"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62C29AAD-6502-4EF0-950E-BEC77F985DCD}"/>
              </a:ext>
            </a:extLst>
          </p:cNvPr>
          <p:cNvSpPr>
            <a:spLocks noGrp="1"/>
          </p:cNvSpPr>
          <p:nvPr>
            <p:ph type="sldNum" sz="quarter" idx="12"/>
          </p:nvPr>
        </p:nvSpPr>
        <p:spPr/>
        <p:txBody>
          <a:bodyPr/>
          <a:lstStyle/>
          <a:p>
            <a:fld id="{1EAF28F5-24D7-466C-B5FE-FBB3D897FE90}" type="slidenum">
              <a:rPr lang="en-US" smtClean="0"/>
              <a:t>154</a:t>
            </a:fld>
            <a:endParaRPr lang="en-US"/>
          </a:p>
        </p:txBody>
      </p:sp>
      <mc:AlternateContent xmlns:mc="http://schemas.openxmlformats.org/markup-compatibility/2006" xmlns:a14="http://schemas.microsoft.com/office/drawing/2010/main">
        <mc:Choice Requires="a14">
          <p:graphicFrame>
            <p:nvGraphicFramePr>
              <p:cNvPr id="5" name="ตาราง 5">
                <a:extLst>
                  <a:ext uri="{FF2B5EF4-FFF2-40B4-BE49-F238E27FC236}">
                    <a16:creationId xmlns:a16="http://schemas.microsoft.com/office/drawing/2014/main" id="{71755C09-7651-4C08-A3E4-0BDBA8C6A3D6}"/>
                  </a:ext>
                </a:extLst>
              </p:cNvPr>
              <p:cNvGraphicFramePr>
                <a:graphicFrameLocks noGrp="1"/>
              </p:cNvGraphicFramePr>
              <p:nvPr/>
            </p:nvGraphicFramePr>
            <p:xfrm>
              <a:off x="771525" y="2119841"/>
              <a:ext cx="10953750" cy="3566160"/>
            </p:xfrm>
            <a:graphic>
              <a:graphicData uri="http://schemas.openxmlformats.org/drawingml/2006/table">
                <a:tbl>
                  <a:tblPr firstRow="1" bandRow="1">
                    <a:tableStyleId>{5DA37D80-6434-44D0-A028-1B22A696006F}</a:tableStyleId>
                  </a:tblPr>
                  <a:tblGrid>
                    <a:gridCol w="3211195">
                      <a:extLst>
                        <a:ext uri="{9D8B030D-6E8A-4147-A177-3AD203B41FA5}">
                          <a16:colId xmlns:a16="http://schemas.microsoft.com/office/drawing/2014/main" val="2647672442"/>
                        </a:ext>
                      </a:extLst>
                    </a:gridCol>
                    <a:gridCol w="2322830">
                      <a:extLst>
                        <a:ext uri="{9D8B030D-6E8A-4147-A177-3AD203B41FA5}">
                          <a16:colId xmlns:a16="http://schemas.microsoft.com/office/drawing/2014/main" val="4036763124"/>
                        </a:ext>
                      </a:extLst>
                    </a:gridCol>
                    <a:gridCol w="2476500">
                      <a:extLst>
                        <a:ext uri="{9D8B030D-6E8A-4147-A177-3AD203B41FA5}">
                          <a16:colId xmlns:a16="http://schemas.microsoft.com/office/drawing/2014/main" val="75058237"/>
                        </a:ext>
                      </a:extLst>
                    </a:gridCol>
                    <a:gridCol w="1400175">
                      <a:extLst>
                        <a:ext uri="{9D8B030D-6E8A-4147-A177-3AD203B41FA5}">
                          <a16:colId xmlns:a16="http://schemas.microsoft.com/office/drawing/2014/main" val="474713694"/>
                        </a:ext>
                      </a:extLst>
                    </a:gridCol>
                    <a:gridCol w="1543050">
                      <a:extLst>
                        <a:ext uri="{9D8B030D-6E8A-4147-A177-3AD203B41FA5}">
                          <a16:colId xmlns:a16="http://schemas.microsoft.com/office/drawing/2014/main" val="2092643198"/>
                        </a:ext>
                      </a:extLst>
                    </a:gridCol>
                  </a:tblGrid>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Variable</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regression coefficient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Angsana New" panose="02020603050405020304" pitchFamily="18" charset="-34"/>
                              <a:cs typeface="Angsana New" panose="02020603050405020304" pitchFamily="18" charset="-34"/>
                            </a:rPr>
                            <a:t>Standard regression coefficient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P-value</a:t>
                          </a:r>
                        </a:p>
                      </a:txBody>
                      <a:tcPr/>
                    </a:tc>
                    <a:extLst>
                      <a:ext uri="{0D108BD9-81ED-4DB2-BD59-A6C34878D82A}">
                        <a16:rowId xmlns:a16="http://schemas.microsoft.com/office/drawing/2014/main" val="3930807104"/>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SEX</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2,977.755</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0.219</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2.505*</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0.033</a:t>
                          </a:r>
                        </a:p>
                      </a:txBody>
                      <a:tcPr/>
                    </a:tc>
                    <a:extLst>
                      <a:ext uri="{0D108BD9-81ED-4DB2-BD59-A6C34878D82A}">
                        <a16:rowId xmlns:a16="http://schemas.microsoft.com/office/drawing/2014/main" val="1295633757"/>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AGE</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678.606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0.436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8.586***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0.000</a:t>
                          </a:r>
                        </a:p>
                      </a:txBody>
                      <a:tcPr/>
                    </a:tc>
                    <a:extLst>
                      <a:ext uri="{0D108BD9-81ED-4DB2-BD59-A6C34878D82A}">
                        <a16:rowId xmlns:a16="http://schemas.microsoft.com/office/drawing/2014/main" val="2659175251"/>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EDU</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976.052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0.641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8.894***</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0.000</a:t>
                          </a:r>
                        </a:p>
                      </a:txBody>
                      <a:tcPr/>
                    </a:tc>
                    <a:extLst>
                      <a:ext uri="{0D108BD9-81ED-4DB2-BD59-A6C34878D82A}">
                        <a16:rowId xmlns:a16="http://schemas.microsoft.com/office/drawing/2014/main" val="2075620828"/>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GPA</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2,432.991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0.091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1.586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1.87</a:t>
                          </a:r>
                        </a:p>
                      </a:txBody>
                      <a:tcPr/>
                    </a:tc>
                    <a:extLst>
                      <a:ext uri="{0D108BD9-81ED-4DB2-BD59-A6C34878D82A}">
                        <a16:rowId xmlns:a16="http://schemas.microsoft.com/office/drawing/2014/main" val="2001401162"/>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EXP</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5,431.098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0.318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4.262*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0.040</a:t>
                          </a:r>
                        </a:p>
                      </a:txBody>
                      <a:tcPr/>
                    </a:tc>
                    <a:extLst>
                      <a:ext uri="{0D108BD9-81ED-4DB2-BD59-A6C34878D82A}">
                        <a16:rowId xmlns:a16="http://schemas.microsoft.com/office/drawing/2014/main" val="125246176"/>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BUSINESS</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6,422.096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0.446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5.987*</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0.022</a:t>
                          </a:r>
                        </a:p>
                      </a:txBody>
                      <a:tcPr/>
                    </a:tc>
                    <a:extLst>
                      <a:ext uri="{0D108BD9-81ED-4DB2-BD59-A6C34878D82A}">
                        <a16:rowId xmlns:a16="http://schemas.microsoft.com/office/drawing/2014/main" val="645419005"/>
                      </a:ext>
                    </a:extLst>
                  </a:tr>
                  <a:tr h="370840">
                    <a:tc>
                      <a:txBody>
                        <a:bodyPr/>
                        <a:lstStyle/>
                        <a:p>
                          <a:r>
                            <a:rPr lang="en-US" sz="2000" dirty="0">
                              <a:solidFill>
                                <a:srgbClr val="FF0000"/>
                              </a:solidFill>
                              <a:latin typeface="Angsana New" panose="02020603050405020304" pitchFamily="18" charset="-34"/>
                              <a:cs typeface="Angsana New" panose="02020603050405020304" pitchFamily="18" charset="-34"/>
                            </a:rPr>
                            <a:t>Constant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-23,198.098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-4.450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0.021</a:t>
                          </a:r>
                        </a:p>
                      </a:txBody>
                      <a:tcPr/>
                    </a:tc>
                    <a:extLst>
                      <a:ext uri="{0D108BD9-81ED-4DB2-BD59-A6C34878D82A}">
                        <a16:rowId xmlns:a16="http://schemas.microsoft.com/office/drawing/2014/main" val="2231430783"/>
                      </a:ext>
                    </a:extLst>
                  </a:tr>
                  <a:tr h="370840">
                    <a:tc gridSpan="5">
                      <a:txBody>
                        <a:bodyPr/>
                        <a:lstStyle/>
                        <a:p>
                          <a:pPr/>
                          <a14:m>
                            <m:oMathPara xmlns:m="http://schemas.openxmlformats.org/officeDocument/2006/math">
                              <m:oMathParaPr>
                                <m:jc m:val="left"/>
                              </m:oMathParaPr>
                              <m:oMath xmlns:m="http://schemas.openxmlformats.org/officeDocument/2006/math">
                                <m:sSup>
                                  <m:sSupPr>
                                    <m:ctrlPr>
                                      <a:rPr lang="en-US" sz="2000" i="1" smtClean="0">
                                        <a:solidFill>
                                          <a:srgbClr val="FF0000"/>
                                        </a:solidFill>
                                        <a:latin typeface="Cambria Math" panose="02040503050406030204" pitchFamily="18" charset="0"/>
                                        <a:cs typeface="Angsana New" panose="02020603050405020304" pitchFamily="18" charset="-34"/>
                                      </a:rPr>
                                    </m:ctrlPr>
                                  </m:sSupPr>
                                  <m:e>
                                    <m:r>
                                      <a:rPr lang="en-US" sz="2000" b="0" i="1" smtClean="0">
                                        <a:solidFill>
                                          <a:srgbClr val="FF0000"/>
                                        </a:solidFill>
                                        <a:latin typeface="Cambria Math" panose="02040503050406030204" pitchFamily="18" charset="0"/>
                                        <a:cs typeface="Angsana New" panose="02020603050405020304" pitchFamily="18" charset="-34"/>
                                      </a:rPr>
                                      <m:t>𝑅</m:t>
                                    </m:r>
                                  </m:e>
                                  <m:sup>
                                    <m:r>
                                      <a:rPr lang="en-US" sz="2000" b="0" i="1" smtClean="0">
                                        <a:solidFill>
                                          <a:srgbClr val="FF0000"/>
                                        </a:solidFill>
                                        <a:latin typeface="Cambria Math" panose="02040503050406030204" pitchFamily="18" charset="0"/>
                                        <a:cs typeface="Angsana New" panose="02020603050405020304" pitchFamily="18" charset="-34"/>
                                      </a:rPr>
                                      <m:t>2</m:t>
                                    </m:r>
                                  </m:sup>
                                </m:sSup>
                                <m:r>
                                  <a:rPr lang="en-US" sz="2000" b="0" i="0" smtClean="0">
                                    <a:solidFill>
                                      <a:srgbClr val="FF0000"/>
                                    </a:solidFill>
                                    <a:latin typeface="Cambria Math" panose="02040503050406030204" pitchFamily="18" charset="0"/>
                                    <a:cs typeface="Angsana New" panose="02020603050405020304" pitchFamily="18" charset="-34"/>
                                  </a:rPr>
                                  <m:t>=0.72, </m:t>
                                </m:r>
                                <m:r>
                                  <m:rPr>
                                    <m:sty m:val="p"/>
                                  </m:rPr>
                                  <a:rPr lang="en-US" sz="2000" b="0" i="0" smtClean="0">
                                    <a:solidFill>
                                      <a:srgbClr val="FF0000"/>
                                    </a:solidFill>
                                    <a:latin typeface="Cambria Math" panose="02040503050406030204" pitchFamily="18" charset="0"/>
                                    <a:cs typeface="Angsana New" panose="02020603050405020304" pitchFamily="18" charset="-34"/>
                                  </a:rPr>
                                  <m:t>SEE</m:t>
                                </m:r>
                                <m:r>
                                  <a:rPr lang="en-US" sz="2000" b="0" i="0" smtClean="0">
                                    <a:solidFill>
                                      <a:srgbClr val="FF0000"/>
                                    </a:solidFill>
                                    <a:latin typeface="Cambria Math" panose="02040503050406030204" pitchFamily="18" charset="0"/>
                                    <a:cs typeface="Angsana New" panose="02020603050405020304" pitchFamily="18" charset="-34"/>
                                  </a:rPr>
                                  <m:t>=0.977, </m:t>
                                </m:r>
                                <m:r>
                                  <m:rPr>
                                    <m:sty m:val="p"/>
                                  </m:rPr>
                                  <a:rPr lang="en-US" sz="2000" b="0" i="0" smtClean="0">
                                    <a:solidFill>
                                      <a:srgbClr val="FF0000"/>
                                    </a:solidFill>
                                    <a:latin typeface="Cambria Math" panose="02040503050406030204" pitchFamily="18" charset="0"/>
                                    <a:cs typeface="Angsana New" panose="02020603050405020304" pitchFamily="18" charset="-34"/>
                                  </a:rPr>
                                  <m:t>F</m:t>
                                </m:r>
                                <m:r>
                                  <a:rPr lang="en-US" sz="2000" b="0" i="0" smtClean="0">
                                    <a:solidFill>
                                      <a:srgbClr val="FF0000"/>
                                    </a:solidFill>
                                    <a:latin typeface="Cambria Math" panose="02040503050406030204" pitchFamily="18" charset="0"/>
                                    <a:cs typeface="Angsana New" panose="02020603050405020304" pitchFamily="18" charset="-34"/>
                                  </a:rPr>
                                  <m:t>=402.424, </m:t>
                                </m:r>
                                <m:r>
                                  <m:rPr>
                                    <m:sty m:val="p"/>
                                  </m:rPr>
                                  <a:rPr lang="en-US" sz="2000" b="0" i="0" smtClean="0">
                                    <a:solidFill>
                                      <a:srgbClr val="FF0000"/>
                                    </a:solidFill>
                                    <a:latin typeface="Cambria Math" panose="02040503050406030204" pitchFamily="18" charset="0"/>
                                    <a:cs typeface="Angsana New" panose="02020603050405020304" pitchFamily="18" charset="-34"/>
                                  </a:rPr>
                                  <m:t>P</m:t>
                                </m:r>
                                <m:r>
                                  <a:rPr lang="en-US" sz="2000" b="0" i="0" smtClean="0">
                                    <a:solidFill>
                                      <a:srgbClr val="FF0000"/>
                                    </a:solidFill>
                                    <a:latin typeface="Cambria Math" panose="02040503050406030204" pitchFamily="18" charset="0"/>
                                    <a:cs typeface="Angsana New" panose="02020603050405020304" pitchFamily="18" charset="-34"/>
                                  </a:rPr>
                                  <m:t>−</m:t>
                                </m:r>
                                <m:r>
                                  <m:rPr>
                                    <m:sty m:val="p"/>
                                  </m:rPr>
                                  <a:rPr lang="en-US" sz="2000" b="0" i="0" smtClean="0">
                                    <a:solidFill>
                                      <a:srgbClr val="FF0000"/>
                                    </a:solidFill>
                                    <a:latin typeface="Cambria Math" panose="02040503050406030204" pitchFamily="18" charset="0"/>
                                    <a:cs typeface="Angsana New" panose="02020603050405020304" pitchFamily="18" charset="-34"/>
                                  </a:rPr>
                                  <m:t>Value</m:t>
                                </m:r>
                                <m:r>
                                  <a:rPr lang="en-US" sz="2000" b="0" i="0" smtClean="0">
                                    <a:solidFill>
                                      <a:srgbClr val="FF0000"/>
                                    </a:solidFill>
                                    <a:latin typeface="Cambria Math" panose="02040503050406030204" pitchFamily="18" charset="0"/>
                                    <a:cs typeface="Angsana New" panose="02020603050405020304" pitchFamily="18" charset="-34"/>
                                  </a:rPr>
                                  <m:t>=0.001, </m:t>
                                </m:r>
                                <m:r>
                                  <m:rPr>
                                    <m:sty m:val="p"/>
                                  </m:rPr>
                                  <a:rPr lang="en-US" sz="2000" b="0" i="0" smtClean="0">
                                    <a:solidFill>
                                      <a:srgbClr val="FF0000"/>
                                    </a:solidFill>
                                    <a:latin typeface="Cambria Math" panose="02040503050406030204" pitchFamily="18" charset="0"/>
                                    <a:cs typeface="Angsana New" panose="02020603050405020304" pitchFamily="18" charset="-34"/>
                                  </a:rPr>
                                  <m:t>R</m:t>
                                </m:r>
                                <m:r>
                                  <a:rPr lang="en-US" sz="2000" b="0" i="0" smtClean="0">
                                    <a:solidFill>
                                      <a:srgbClr val="FF0000"/>
                                    </a:solidFill>
                                    <a:latin typeface="Cambria Math" panose="02040503050406030204" pitchFamily="18" charset="0"/>
                                    <a:cs typeface="Angsana New" panose="02020603050405020304" pitchFamily="18" charset="-34"/>
                                  </a:rPr>
                                  <m:t>=0.871</m:t>
                                </m:r>
                              </m:oMath>
                            </m:oMathPara>
                          </a14:m>
                          <a:endParaRPr lang="en-US" sz="2000"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092018209"/>
                      </a:ext>
                    </a:extLst>
                  </a:tr>
                </a:tbl>
              </a:graphicData>
            </a:graphic>
          </p:graphicFrame>
        </mc:Choice>
        <mc:Fallback xmlns="">
          <p:graphicFrame>
            <p:nvGraphicFramePr>
              <p:cNvPr id="5" name="ตาราง 5">
                <a:extLst>
                  <a:ext uri="{FF2B5EF4-FFF2-40B4-BE49-F238E27FC236}">
                    <a16:creationId xmlns:a16="http://schemas.microsoft.com/office/drawing/2014/main" id="{71755C09-7651-4C08-A3E4-0BDBA8C6A3D6}"/>
                  </a:ext>
                </a:extLst>
              </p:cNvPr>
              <p:cNvGraphicFramePr>
                <a:graphicFrameLocks noGrp="1"/>
              </p:cNvGraphicFramePr>
              <p:nvPr>
                <p:extLst>
                  <p:ext uri="{D42A27DB-BD31-4B8C-83A1-F6EECF244321}">
                    <p14:modId xmlns:p14="http://schemas.microsoft.com/office/powerpoint/2010/main" val="2166859690"/>
                  </p:ext>
                </p:extLst>
              </p:nvPr>
            </p:nvGraphicFramePr>
            <p:xfrm>
              <a:off x="771525" y="2119841"/>
              <a:ext cx="10953750" cy="3566160"/>
            </p:xfrm>
            <a:graphic>
              <a:graphicData uri="http://schemas.openxmlformats.org/drawingml/2006/table">
                <a:tbl>
                  <a:tblPr firstRow="1" bandRow="1">
                    <a:tableStyleId>{5DA37D80-6434-44D0-A028-1B22A696006F}</a:tableStyleId>
                  </a:tblPr>
                  <a:tblGrid>
                    <a:gridCol w="3211195">
                      <a:extLst>
                        <a:ext uri="{9D8B030D-6E8A-4147-A177-3AD203B41FA5}">
                          <a16:colId xmlns:a16="http://schemas.microsoft.com/office/drawing/2014/main" val="2647672442"/>
                        </a:ext>
                      </a:extLst>
                    </a:gridCol>
                    <a:gridCol w="2322830">
                      <a:extLst>
                        <a:ext uri="{9D8B030D-6E8A-4147-A177-3AD203B41FA5}">
                          <a16:colId xmlns:a16="http://schemas.microsoft.com/office/drawing/2014/main" val="4036763124"/>
                        </a:ext>
                      </a:extLst>
                    </a:gridCol>
                    <a:gridCol w="2476500">
                      <a:extLst>
                        <a:ext uri="{9D8B030D-6E8A-4147-A177-3AD203B41FA5}">
                          <a16:colId xmlns:a16="http://schemas.microsoft.com/office/drawing/2014/main" val="75058237"/>
                        </a:ext>
                      </a:extLst>
                    </a:gridCol>
                    <a:gridCol w="1400175">
                      <a:extLst>
                        <a:ext uri="{9D8B030D-6E8A-4147-A177-3AD203B41FA5}">
                          <a16:colId xmlns:a16="http://schemas.microsoft.com/office/drawing/2014/main" val="474713694"/>
                        </a:ext>
                      </a:extLst>
                    </a:gridCol>
                    <a:gridCol w="1543050">
                      <a:extLst>
                        <a:ext uri="{9D8B030D-6E8A-4147-A177-3AD203B41FA5}">
                          <a16:colId xmlns:a16="http://schemas.microsoft.com/office/drawing/2014/main" val="2092643198"/>
                        </a:ext>
                      </a:extLst>
                    </a:gridCol>
                  </a:tblGrid>
                  <a:tr h="3962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Variable</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regression coefficient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Angsana New" panose="02020603050405020304" pitchFamily="18" charset="-34"/>
                              <a:cs typeface="Angsana New" panose="02020603050405020304" pitchFamily="18" charset="-34"/>
                            </a:rPr>
                            <a:t>Standard regression coefficient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P-value</a:t>
                          </a:r>
                        </a:p>
                      </a:txBody>
                      <a:tcPr/>
                    </a:tc>
                    <a:extLst>
                      <a:ext uri="{0D108BD9-81ED-4DB2-BD59-A6C34878D82A}">
                        <a16:rowId xmlns:a16="http://schemas.microsoft.com/office/drawing/2014/main" val="3930807104"/>
                      </a:ext>
                    </a:extLst>
                  </a:tr>
                  <a:tr h="396240">
                    <a:tc>
                      <a:txBody>
                        <a:bodyPr/>
                        <a:lstStyle/>
                        <a:p>
                          <a:r>
                            <a:rPr lang="en-US" sz="2000" dirty="0">
                              <a:solidFill>
                                <a:srgbClr val="FF0000"/>
                              </a:solidFill>
                              <a:latin typeface="Angsana New" panose="02020603050405020304" pitchFamily="18" charset="-34"/>
                              <a:cs typeface="Angsana New" panose="02020603050405020304" pitchFamily="18" charset="-34"/>
                            </a:rPr>
                            <a:t>SEX</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2,977.755</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0.219</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2.505*</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0.033</a:t>
                          </a:r>
                        </a:p>
                      </a:txBody>
                      <a:tcPr/>
                    </a:tc>
                    <a:extLst>
                      <a:ext uri="{0D108BD9-81ED-4DB2-BD59-A6C34878D82A}">
                        <a16:rowId xmlns:a16="http://schemas.microsoft.com/office/drawing/2014/main" val="1295633757"/>
                      </a:ext>
                    </a:extLst>
                  </a:tr>
                  <a:tr h="396240">
                    <a:tc>
                      <a:txBody>
                        <a:bodyPr/>
                        <a:lstStyle/>
                        <a:p>
                          <a:r>
                            <a:rPr lang="en-US" sz="2000" dirty="0">
                              <a:solidFill>
                                <a:srgbClr val="FF0000"/>
                              </a:solidFill>
                              <a:latin typeface="Angsana New" panose="02020603050405020304" pitchFamily="18" charset="-34"/>
                              <a:cs typeface="Angsana New" panose="02020603050405020304" pitchFamily="18" charset="-34"/>
                            </a:rPr>
                            <a:t>AGE</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678.606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0.436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8.586***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0.000</a:t>
                          </a:r>
                        </a:p>
                      </a:txBody>
                      <a:tcPr/>
                    </a:tc>
                    <a:extLst>
                      <a:ext uri="{0D108BD9-81ED-4DB2-BD59-A6C34878D82A}">
                        <a16:rowId xmlns:a16="http://schemas.microsoft.com/office/drawing/2014/main" val="2659175251"/>
                      </a:ext>
                    </a:extLst>
                  </a:tr>
                  <a:tr h="396240">
                    <a:tc>
                      <a:txBody>
                        <a:bodyPr/>
                        <a:lstStyle/>
                        <a:p>
                          <a:r>
                            <a:rPr lang="en-US" sz="2000" dirty="0">
                              <a:solidFill>
                                <a:srgbClr val="FF0000"/>
                              </a:solidFill>
                              <a:latin typeface="Angsana New" panose="02020603050405020304" pitchFamily="18" charset="-34"/>
                              <a:cs typeface="Angsana New" panose="02020603050405020304" pitchFamily="18" charset="-34"/>
                            </a:rPr>
                            <a:t>EDU</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976.052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0.641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8.894***</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0.000</a:t>
                          </a:r>
                        </a:p>
                      </a:txBody>
                      <a:tcPr/>
                    </a:tc>
                    <a:extLst>
                      <a:ext uri="{0D108BD9-81ED-4DB2-BD59-A6C34878D82A}">
                        <a16:rowId xmlns:a16="http://schemas.microsoft.com/office/drawing/2014/main" val="2075620828"/>
                      </a:ext>
                    </a:extLst>
                  </a:tr>
                  <a:tr h="396240">
                    <a:tc>
                      <a:txBody>
                        <a:bodyPr/>
                        <a:lstStyle/>
                        <a:p>
                          <a:r>
                            <a:rPr lang="en-US" sz="2000" dirty="0">
                              <a:solidFill>
                                <a:srgbClr val="FF0000"/>
                              </a:solidFill>
                              <a:latin typeface="Angsana New" panose="02020603050405020304" pitchFamily="18" charset="-34"/>
                              <a:cs typeface="Angsana New" panose="02020603050405020304" pitchFamily="18" charset="-34"/>
                            </a:rPr>
                            <a:t>GPA</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2,432.991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0.091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1.586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1.87</a:t>
                          </a:r>
                        </a:p>
                      </a:txBody>
                      <a:tcPr/>
                    </a:tc>
                    <a:extLst>
                      <a:ext uri="{0D108BD9-81ED-4DB2-BD59-A6C34878D82A}">
                        <a16:rowId xmlns:a16="http://schemas.microsoft.com/office/drawing/2014/main" val="2001401162"/>
                      </a:ext>
                    </a:extLst>
                  </a:tr>
                  <a:tr h="396240">
                    <a:tc>
                      <a:txBody>
                        <a:bodyPr/>
                        <a:lstStyle/>
                        <a:p>
                          <a:r>
                            <a:rPr lang="en-US" sz="2000" dirty="0">
                              <a:solidFill>
                                <a:srgbClr val="FF0000"/>
                              </a:solidFill>
                              <a:latin typeface="Angsana New" panose="02020603050405020304" pitchFamily="18" charset="-34"/>
                              <a:cs typeface="Angsana New" panose="02020603050405020304" pitchFamily="18" charset="-34"/>
                            </a:rPr>
                            <a:t>EXP</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5,431.098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0.318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4.262*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0.040</a:t>
                          </a:r>
                        </a:p>
                      </a:txBody>
                      <a:tcPr/>
                    </a:tc>
                    <a:extLst>
                      <a:ext uri="{0D108BD9-81ED-4DB2-BD59-A6C34878D82A}">
                        <a16:rowId xmlns:a16="http://schemas.microsoft.com/office/drawing/2014/main" val="125246176"/>
                      </a:ext>
                    </a:extLst>
                  </a:tr>
                  <a:tr h="396240">
                    <a:tc>
                      <a:txBody>
                        <a:bodyPr/>
                        <a:lstStyle/>
                        <a:p>
                          <a:r>
                            <a:rPr lang="en-US" sz="2000" dirty="0">
                              <a:solidFill>
                                <a:srgbClr val="FF0000"/>
                              </a:solidFill>
                              <a:latin typeface="Angsana New" panose="02020603050405020304" pitchFamily="18" charset="-34"/>
                              <a:cs typeface="Angsana New" panose="02020603050405020304" pitchFamily="18" charset="-34"/>
                            </a:rPr>
                            <a:t>BUSINESS</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6,422.096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0.446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5.987*</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0.022</a:t>
                          </a:r>
                        </a:p>
                      </a:txBody>
                      <a:tcPr/>
                    </a:tc>
                    <a:extLst>
                      <a:ext uri="{0D108BD9-81ED-4DB2-BD59-A6C34878D82A}">
                        <a16:rowId xmlns:a16="http://schemas.microsoft.com/office/drawing/2014/main" val="645419005"/>
                      </a:ext>
                    </a:extLst>
                  </a:tr>
                  <a:tr h="396240">
                    <a:tc>
                      <a:txBody>
                        <a:bodyPr/>
                        <a:lstStyle/>
                        <a:p>
                          <a:r>
                            <a:rPr lang="en-US" sz="2000" dirty="0">
                              <a:solidFill>
                                <a:srgbClr val="FF0000"/>
                              </a:solidFill>
                              <a:latin typeface="Angsana New" panose="02020603050405020304" pitchFamily="18" charset="-34"/>
                              <a:cs typeface="Angsana New" panose="02020603050405020304" pitchFamily="18" charset="-34"/>
                            </a:rPr>
                            <a:t>Constant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-23,198.098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-4.450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0.021</a:t>
                          </a:r>
                        </a:p>
                      </a:txBody>
                      <a:tcPr/>
                    </a:tc>
                    <a:extLst>
                      <a:ext uri="{0D108BD9-81ED-4DB2-BD59-A6C34878D82A}">
                        <a16:rowId xmlns:a16="http://schemas.microsoft.com/office/drawing/2014/main" val="2231430783"/>
                      </a:ext>
                    </a:extLst>
                  </a:tr>
                  <a:tr h="396240">
                    <a:tc gridSpan="5">
                      <a:txBody>
                        <a:bodyPr/>
                        <a:lstStyle/>
                        <a:p>
                          <a:endParaRPr lang="en-US"/>
                        </a:p>
                      </a:txBody>
                      <a:tcPr>
                        <a:blipFill>
                          <a:blip r:embed="rId2"/>
                          <a:stretch>
                            <a:fillRect l="-56" t="-807692" r="-167" b="-3077"/>
                          </a:stretch>
                        </a:blipFill>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092018209"/>
                      </a:ext>
                    </a:extLst>
                  </a:tr>
                </a:tbl>
              </a:graphicData>
            </a:graphic>
          </p:graphicFrame>
        </mc:Fallback>
      </mc:AlternateContent>
      <p:sp>
        <p:nvSpPr>
          <p:cNvPr id="6" name="กล่องข้อความ 5">
            <a:extLst>
              <a:ext uri="{FF2B5EF4-FFF2-40B4-BE49-F238E27FC236}">
                <a16:creationId xmlns:a16="http://schemas.microsoft.com/office/drawing/2014/main" id="{792B268E-4DE5-45C6-9414-5773F7F137F6}"/>
              </a:ext>
            </a:extLst>
          </p:cNvPr>
          <p:cNvSpPr txBox="1"/>
          <p:nvPr/>
        </p:nvSpPr>
        <p:spPr>
          <a:xfrm>
            <a:off x="771525" y="5771574"/>
            <a:ext cx="4156075" cy="1077218"/>
          </a:xfrm>
          <a:prstGeom prst="rect">
            <a:avLst/>
          </a:prstGeom>
          <a:noFill/>
        </p:spPr>
        <p:txBody>
          <a:bodyPr wrap="square" rtlCol="0">
            <a:spAutoFit/>
          </a:bodyPr>
          <a:lstStyle/>
          <a:p>
            <a:r>
              <a:rPr lang="en-US" sz="1600" dirty="0">
                <a:solidFill>
                  <a:schemeClr val="tx1">
                    <a:lumMod val="95000"/>
                    <a:lumOff val="5000"/>
                  </a:schemeClr>
                </a:solidFill>
                <a:latin typeface="Angsana New" panose="02020603050405020304" pitchFamily="18" charset="-34"/>
                <a:cs typeface="Angsana New" panose="02020603050405020304" pitchFamily="18" charset="-34"/>
              </a:rPr>
              <a:t>*</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there was statistical significance at the level 0.05 (p &lt; 0.05)</a:t>
            </a:r>
          </a:p>
          <a:p>
            <a:r>
              <a:rPr lang="en-US" sz="1600" dirty="0">
                <a:solidFill>
                  <a:schemeClr val="tx1">
                    <a:lumMod val="95000"/>
                    <a:lumOff val="5000"/>
                  </a:schemeClr>
                </a:solidFill>
                <a:latin typeface="Angsana New" panose="02020603050405020304" pitchFamily="18" charset="-34"/>
                <a:cs typeface="Angsana New" panose="02020603050405020304" pitchFamily="18" charset="-34"/>
              </a:rPr>
              <a:t>** there was statistical significance at the level</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0.01 (p &lt; 0.01)</a:t>
            </a:r>
          </a:p>
          <a:p>
            <a:r>
              <a:rPr lang="en-US" sz="1600" dirty="0">
                <a:solidFill>
                  <a:schemeClr val="tx1">
                    <a:lumMod val="95000"/>
                    <a:lumOff val="5000"/>
                  </a:schemeClr>
                </a:solidFill>
                <a:latin typeface="Angsana New" panose="02020603050405020304" pitchFamily="18" charset="-34"/>
                <a:cs typeface="Angsana New" panose="02020603050405020304" pitchFamily="18" charset="-34"/>
              </a:rPr>
              <a:t>*** there was statistical significance at the level</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0.001 (p &lt; 0.001)</a:t>
            </a:r>
          </a:p>
          <a:p>
            <a:endParaRPr lang="en-US" sz="1600"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490423987"/>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A17BD42D-A833-4549-9754-DF4E7CBA461A}"/>
              </a:ext>
            </a:extLst>
          </p:cNvPr>
          <p:cNvSpPr>
            <a:spLocks noGrp="1"/>
          </p:cNvSpPr>
          <p:nvPr>
            <p:ph idx="1"/>
          </p:nvPr>
        </p:nvSpPr>
        <p:spPr>
          <a:xfrm>
            <a:off x="619125" y="407047"/>
            <a:ext cx="10734675" cy="4351338"/>
          </a:xfrm>
        </p:spPr>
        <p:txBody>
          <a:bodyPr>
            <a:normAutofit/>
          </a:bodyPr>
          <a:lstStyle/>
          <a:p>
            <a:pPr marL="0" indent="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4.</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Presenting statistical data with graphs and bar charts. (Graphic Presentation &amp; Bar Chart)</a:t>
            </a:r>
            <a:endParaRPr lang="th-TH" sz="24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22860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This presentation of research data It is intended to use graphs. and a chart showing the quantity and the differences of each type of data in the same set So that research readers can understand easily. and put to good use quickly The technique for presenting statistical data is as follows.</a:t>
            </a:r>
            <a:endParaRPr lang="th-TH" sz="24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22860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1) Simple Bar Chart used when presenting a single set of statistical data.</a:t>
            </a:r>
            <a:endParaRPr lang="th-TH" sz="2400" b="1"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22860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2)</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Multiple Bar Chart</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used when presenting comparative statistics as two or more sets of data</a:t>
            </a:r>
            <a:endParaRPr lang="th-TH" sz="2400" b="1"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22860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3)</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Multiple Line Chart</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used when comparing multiple types of statistical data at the same time. It should be presented with a line chart that can present data with the same units or have different units</a:t>
            </a:r>
            <a:endParaRPr lang="th-TH" sz="24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22860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4)</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Pie Chart</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used when presenting statistical data in a constituent manner. Pie charts are therefore ideal for presenting comparative information.</a:t>
            </a:r>
            <a:endParaRPr lang="en-US" sz="2400" b="1" dirty="0">
              <a:solidFill>
                <a:schemeClr val="tx1">
                  <a:lumMod val="95000"/>
                  <a:lumOff val="5000"/>
                </a:schemeClr>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53DEAA64-1455-4BA3-8535-65A9C72A1404}"/>
              </a:ext>
            </a:extLst>
          </p:cNvPr>
          <p:cNvSpPr>
            <a:spLocks noGrp="1"/>
          </p:cNvSpPr>
          <p:nvPr>
            <p:ph type="sldNum" sz="quarter" idx="12"/>
          </p:nvPr>
        </p:nvSpPr>
        <p:spPr/>
        <p:txBody>
          <a:bodyPr/>
          <a:lstStyle/>
          <a:p>
            <a:fld id="{1EAF28F5-24D7-466C-B5FE-FBB3D897FE90}" type="slidenum">
              <a:rPr lang="en-US" smtClean="0"/>
              <a:t>155</a:t>
            </a:fld>
            <a:endParaRPr lang="en-US"/>
          </a:p>
        </p:txBody>
      </p:sp>
    </p:spTree>
    <p:extLst>
      <p:ext uri="{BB962C8B-B14F-4D97-AF65-F5344CB8AC3E}">
        <p14:creationId xmlns:p14="http://schemas.microsoft.com/office/powerpoint/2010/main" val="1159706648"/>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8EBACA7-F5A3-4650-A5FC-78821DEEE550}"/>
              </a:ext>
            </a:extLst>
          </p:cNvPr>
          <p:cNvSpPr>
            <a:spLocks noGrp="1"/>
          </p:cNvSpPr>
          <p:nvPr>
            <p:ph type="title"/>
          </p:nvPr>
        </p:nvSpPr>
        <p:spPr/>
        <p:txBody>
          <a:bodyPr>
            <a:normAutofit/>
          </a:bodyPr>
          <a:lstStyle/>
          <a:p>
            <a:pPr algn="ctr"/>
            <a:br>
              <a:rPr lang="th-TH" sz="3200" b="1" dirty="0">
                <a:latin typeface="Angsana New" panose="02020603050405020304" pitchFamily="18" charset="-34"/>
                <a:cs typeface="Angsana New" panose="02020603050405020304" pitchFamily="18" charset="-34"/>
              </a:rPr>
            </a:br>
            <a:r>
              <a:rPr lang="en-US" sz="3200" b="1" dirty="0">
                <a:latin typeface="Angsana New" panose="02020603050405020304" pitchFamily="18" charset="-34"/>
                <a:cs typeface="Angsana New" panose="02020603050405020304" pitchFamily="18" charset="-34"/>
              </a:rPr>
              <a:t>Presentation of qualitative data analysis results</a:t>
            </a:r>
          </a:p>
        </p:txBody>
      </p:sp>
      <p:sp>
        <p:nvSpPr>
          <p:cNvPr id="3" name="ตัวแทนเนื้อหา 2">
            <a:extLst>
              <a:ext uri="{FF2B5EF4-FFF2-40B4-BE49-F238E27FC236}">
                <a16:creationId xmlns:a16="http://schemas.microsoft.com/office/drawing/2014/main" id="{DC283DFD-D635-441E-8034-258794A886C1}"/>
              </a:ext>
            </a:extLst>
          </p:cNvPr>
          <p:cNvSpPr>
            <a:spLocks noGrp="1"/>
          </p:cNvSpPr>
          <p:nvPr>
            <p:ph idx="1"/>
          </p:nvPr>
        </p:nvSpPr>
        <p:spPr/>
        <p:txBody>
          <a:bodyPr>
            <a:normAutofit/>
          </a:bodyPr>
          <a:lstStyle/>
          <a:p>
            <a:r>
              <a:rPr lang="en-US" sz="2400" dirty="0">
                <a:latin typeface="Angsana New" panose="02020603050405020304" pitchFamily="18" charset="-34"/>
                <a:cs typeface="Angsana New" panose="02020603050405020304" pitchFamily="18" charset="-34"/>
              </a:rPr>
              <a:t>Results of qualitative data analysis The results will be interpreted according to the objectives of the research before concluding the results into various issues according to the facts that appear The researcher will observe and record the events or naturally occurring phenomena, interviews, inquiries of relevant persons or searching for information that has been recorded, such as historical research Behavioral observational research, etc. For this reason, the researcher is like the heart of the operation. Because the results of the research will be interpreted and interpreted according to the point of view or the opinion that the researcher understands through the process of collecting data by various methods, whether it is participation, observation or observation from a distance.</a:t>
            </a:r>
            <a:r>
              <a:rPr lang="th-TH" sz="2400" dirty="0">
                <a:latin typeface="Angsana New" panose="02020603050405020304" pitchFamily="18" charset="-34"/>
                <a:cs typeface="Angsana New" panose="02020603050405020304" pitchFamily="18" charset="-34"/>
              </a:rPr>
              <a:t> </a:t>
            </a:r>
            <a:endParaRPr lang="en-US" sz="2400" dirty="0">
              <a:latin typeface="Angsana New" panose="02020603050405020304" pitchFamily="18" charset="-34"/>
              <a:cs typeface="Angsana New" panose="02020603050405020304" pitchFamily="18" charset="-34"/>
            </a:endParaRPr>
          </a:p>
          <a:p>
            <a:r>
              <a:rPr lang="en-US" sz="2400" dirty="0">
                <a:latin typeface="Angsana New" panose="02020603050405020304" pitchFamily="18" charset="-34"/>
                <a:cs typeface="Angsana New" panose="02020603050405020304" pitchFamily="18" charset="-34"/>
              </a:rPr>
              <a:t>Therefore, the qualitative data analysis Researchers must be profound, knowledgeable, experienced, and multifaceted. Because the incident may not be caused by a single cause. However, qualitative research can be adjusted according to the situation and suitability high flexibility not sticking to theory like quantitative research but finding new theories to prove</a:t>
            </a:r>
          </a:p>
          <a:p>
            <a:r>
              <a:rPr lang="en-US" sz="2400" dirty="0">
                <a:latin typeface="Angsana New" panose="02020603050405020304" pitchFamily="18" charset="-34"/>
                <a:cs typeface="Angsana New" panose="02020603050405020304" pitchFamily="18" charset="-34"/>
              </a:rPr>
              <a:t>Presentation of qualitative data analysis results popularly presented in the form of semi-text tables and articles describing the events that occurred as the following example</a:t>
            </a:r>
          </a:p>
        </p:txBody>
      </p:sp>
      <p:sp>
        <p:nvSpPr>
          <p:cNvPr id="4" name="ตัวแทนหมายเลขสไลด์ 3">
            <a:extLst>
              <a:ext uri="{FF2B5EF4-FFF2-40B4-BE49-F238E27FC236}">
                <a16:creationId xmlns:a16="http://schemas.microsoft.com/office/drawing/2014/main" id="{DCFE4F92-9136-41DE-B993-C3E4EC65007C}"/>
              </a:ext>
            </a:extLst>
          </p:cNvPr>
          <p:cNvSpPr>
            <a:spLocks noGrp="1"/>
          </p:cNvSpPr>
          <p:nvPr>
            <p:ph type="sldNum" sz="quarter" idx="12"/>
          </p:nvPr>
        </p:nvSpPr>
        <p:spPr/>
        <p:txBody>
          <a:bodyPr/>
          <a:lstStyle/>
          <a:p>
            <a:fld id="{1EAF28F5-24D7-466C-B5FE-FBB3D897FE90}" type="slidenum">
              <a:rPr lang="en-US" smtClean="0"/>
              <a:t>156</a:t>
            </a:fld>
            <a:endParaRPr lang="en-US"/>
          </a:p>
        </p:txBody>
      </p:sp>
    </p:spTree>
    <p:extLst>
      <p:ext uri="{BB962C8B-B14F-4D97-AF65-F5344CB8AC3E}">
        <p14:creationId xmlns:p14="http://schemas.microsoft.com/office/powerpoint/2010/main" val="116630644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4EB6EC8-8C13-49AD-8D37-C7B4636AC386}"/>
              </a:ext>
            </a:extLst>
          </p:cNvPr>
          <p:cNvSpPr>
            <a:spLocks noGrp="1"/>
          </p:cNvSpPr>
          <p:nvPr>
            <p:ph type="title"/>
          </p:nvPr>
        </p:nvSpPr>
        <p:spPr>
          <a:xfrm>
            <a:off x="801256" y="272765"/>
            <a:ext cx="10515600" cy="888206"/>
          </a:xfrm>
        </p:spPr>
        <p:txBody>
          <a:bodyPr>
            <a:normAutofit/>
          </a:bodyPr>
          <a:lstStyle/>
          <a:p>
            <a:r>
              <a:rPr lang="en-US" sz="2400" b="1" dirty="0">
                <a:latin typeface="Angsana New" panose="02020603050405020304" pitchFamily="18" charset="-34"/>
                <a:cs typeface="Angsana New" panose="02020603050405020304" pitchFamily="18" charset="-34"/>
              </a:rPr>
              <a:t>Example 2:</a:t>
            </a:r>
            <a:r>
              <a:rPr lang="th-TH" sz="2400" b="1"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A Study of Drug and Crime Problems in Khlong Toei Community Area</a:t>
            </a:r>
          </a:p>
        </p:txBody>
      </p:sp>
      <p:sp>
        <p:nvSpPr>
          <p:cNvPr id="3" name="ตัวแทนเนื้อหา 2">
            <a:extLst>
              <a:ext uri="{FF2B5EF4-FFF2-40B4-BE49-F238E27FC236}">
                <a16:creationId xmlns:a16="http://schemas.microsoft.com/office/drawing/2014/main" id="{0C39703D-E604-42D0-864D-A98A9AFEE8AA}"/>
              </a:ext>
            </a:extLst>
          </p:cNvPr>
          <p:cNvSpPr>
            <a:spLocks noGrp="1"/>
          </p:cNvSpPr>
          <p:nvPr>
            <p:ph idx="1"/>
          </p:nvPr>
        </p:nvSpPr>
        <p:spPr>
          <a:xfrm>
            <a:off x="748145" y="1160971"/>
            <a:ext cx="10945091" cy="4351338"/>
          </a:xfrm>
        </p:spPr>
        <p:txBody>
          <a:bodyPr>
            <a:noAutofit/>
          </a:bodyPr>
          <a:lstStyle/>
          <a:p>
            <a:r>
              <a:rPr lang="en-US" sz="1800" dirty="0" err="1">
                <a:latin typeface="Angsana New" panose="02020603050405020304" pitchFamily="18" charset="-34"/>
                <a:cs typeface="Angsana New" panose="02020603050405020304" pitchFamily="18" charset="-34"/>
              </a:rPr>
              <a:t>Reasearch</a:t>
            </a:r>
            <a:r>
              <a:rPr lang="en-US" sz="1800" dirty="0">
                <a:latin typeface="Angsana New" panose="02020603050405020304" pitchFamily="18" charset="-34"/>
                <a:cs typeface="Angsana New" panose="02020603050405020304" pitchFamily="18" charset="-34"/>
              </a:rPr>
              <a:t> Objectives</a:t>
            </a:r>
          </a:p>
          <a:p>
            <a:pPr indent="1588"/>
            <a:r>
              <a:rPr lang="en-US" sz="1800" dirty="0">
                <a:latin typeface="Angsana New" panose="02020603050405020304" pitchFamily="18" charset="-34"/>
                <a:cs typeface="Angsana New" panose="02020603050405020304" pitchFamily="18" charset="-34"/>
              </a:rPr>
              <a:t> 1)</a:t>
            </a:r>
            <a:r>
              <a:rPr lang="th-TH" sz="1800" dirty="0">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to study the problem trade situation and the spread of drugs in the Khlong Toei community area</a:t>
            </a:r>
            <a:endParaRPr lang="th-TH" sz="1800" dirty="0">
              <a:latin typeface="Angsana New" panose="02020603050405020304" pitchFamily="18" charset="-34"/>
              <a:cs typeface="Angsana New" panose="02020603050405020304" pitchFamily="18" charset="-34"/>
            </a:endParaRPr>
          </a:p>
          <a:p>
            <a:pPr indent="1588"/>
            <a:r>
              <a:rPr lang="th-TH" sz="1800" dirty="0">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2)</a:t>
            </a:r>
            <a:r>
              <a:rPr lang="th-TH" sz="1800" dirty="0">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To study social and family conditions of youths living in </a:t>
            </a:r>
            <a:r>
              <a:rPr lang="en-US" sz="1800" dirty="0" err="1">
                <a:latin typeface="Angsana New" panose="02020603050405020304" pitchFamily="18" charset="-34"/>
                <a:cs typeface="Angsana New" panose="02020603050405020304" pitchFamily="18" charset="-34"/>
              </a:rPr>
              <a:t>Klongtoey</a:t>
            </a:r>
            <a:r>
              <a:rPr lang="en-US" sz="1800" dirty="0">
                <a:latin typeface="Angsana New" panose="02020603050405020304" pitchFamily="18" charset="-34"/>
                <a:cs typeface="Angsana New" panose="02020603050405020304" pitchFamily="18" charset="-34"/>
              </a:rPr>
              <a:t> community area.</a:t>
            </a:r>
            <a:endParaRPr lang="th-TH" sz="1800" dirty="0">
              <a:latin typeface="Angsana New" panose="02020603050405020304" pitchFamily="18" charset="-34"/>
              <a:cs typeface="Angsana New" panose="02020603050405020304" pitchFamily="18" charset="-34"/>
            </a:endParaRPr>
          </a:p>
          <a:p>
            <a:r>
              <a:rPr lang="en-US" sz="1800" dirty="0">
                <a:latin typeface="Angsana New" panose="02020603050405020304" pitchFamily="18" charset="-34"/>
                <a:cs typeface="Angsana New" panose="02020603050405020304" pitchFamily="18" charset="-34"/>
              </a:rPr>
              <a:t>Methodology</a:t>
            </a:r>
          </a:p>
          <a:p>
            <a:pPr indent="-52388"/>
            <a:r>
              <a:rPr lang="en-US" sz="1800" dirty="0">
                <a:latin typeface="Angsana New" panose="02020603050405020304" pitchFamily="18" charset="-34"/>
                <a:cs typeface="Angsana New" panose="02020603050405020304" pitchFamily="18" charset="-34"/>
              </a:rPr>
              <a:t> 1)</a:t>
            </a:r>
            <a:r>
              <a:rPr lang="th-TH" sz="1800" dirty="0">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Qualitative research</a:t>
            </a:r>
            <a:endParaRPr lang="th-TH" sz="1800" dirty="0">
              <a:latin typeface="Angsana New" panose="02020603050405020304" pitchFamily="18" charset="-34"/>
              <a:cs typeface="Angsana New" panose="02020603050405020304" pitchFamily="18" charset="-34"/>
            </a:endParaRPr>
          </a:p>
          <a:p>
            <a:pPr indent="-52388"/>
            <a:r>
              <a:rPr lang="th-TH" sz="1800" dirty="0">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2)</a:t>
            </a:r>
            <a:r>
              <a:rPr lang="th-TH" sz="1800" dirty="0">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Observation was used as a tool for data collection.</a:t>
            </a:r>
            <a:endParaRPr lang="th-TH" sz="1800" dirty="0">
              <a:latin typeface="Angsana New" panose="02020603050405020304" pitchFamily="18" charset="-34"/>
              <a:cs typeface="Angsana New" panose="02020603050405020304" pitchFamily="18" charset="-34"/>
            </a:endParaRPr>
          </a:p>
          <a:p>
            <a:pPr indent="-52388"/>
            <a:r>
              <a:rPr lang="th-TH" sz="1800" dirty="0">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3) Use the interview form to record information from relevant people</a:t>
            </a:r>
            <a:endParaRPr lang="th-TH" sz="1800" dirty="0">
              <a:latin typeface="Angsana New" panose="02020603050405020304" pitchFamily="18" charset="-34"/>
              <a:cs typeface="Angsana New" panose="02020603050405020304" pitchFamily="18" charset="-34"/>
            </a:endParaRPr>
          </a:p>
          <a:p>
            <a:r>
              <a:rPr lang="en-US" sz="1800" dirty="0">
                <a:latin typeface="Angsana New" panose="02020603050405020304" pitchFamily="18" charset="-34"/>
                <a:cs typeface="Angsana New" panose="02020603050405020304" pitchFamily="18" charset="-34"/>
              </a:rPr>
              <a:t>operation steps</a:t>
            </a:r>
          </a:p>
          <a:p>
            <a:pPr indent="-55563"/>
            <a:r>
              <a:rPr lang="en-US" sz="1800" dirty="0">
                <a:latin typeface="Angsana New" panose="02020603050405020304" pitchFamily="18" charset="-34"/>
                <a:cs typeface="Angsana New" panose="02020603050405020304" pitchFamily="18" charset="-34"/>
              </a:rPr>
              <a:t> Research this time It is a qualitative research. The researcher must participate in observing, that is, sending a team of researchers or research assistant goes undercover within the Khlong Toei community to observe and to record the behaviors of youths and families, as well as the environment, society, and culture of community members   to find the root cause of the problem</a:t>
            </a:r>
            <a:endParaRPr lang="th-TH" sz="1800" dirty="0">
              <a:latin typeface="Angsana New" panose="02020603050405020304" pitchFamily="18" charset="-34"/>
              <a:cs typeface="Angsana New" panose="02020603050405020304" pitchFamily="18" charset="-34"/>
            </a:endParaRPr>
          </a:p>
          <a:p>
            <a:pPr marL="176213" indent="0"/>
            <a:r>
              <a:rPr lang="th-TH" sz="1800" dirty="0">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The research tools were observational and interview forms. The research team will go to explore the environment. The way of life of the people in Khlong Toei community, values, beliefs, and status of the community leaders both formally and informally and not official The details of the information that the researcher saw were recorded in the observation form, such as the number of family members. housing conditions, education, public utilities, youth behaviors that are vulnerable to seduction or induce them to take drugs These data are recorded in the observational form. In addition, the researcher can ask for more information from the sample in the community. or related persons, such as how many family members are there in total What occupation does each person have? How long have you lived in this community? What problems do you want the government to solve? These etc. These qualitative data can be presented as follows.</a:t>
            </a:r>
            <a:r>
              <a:rPr lang="th-TH" sz="1800" dirty="0">
                <a:latin typeface="Angsana New" panose="02020603050405020304" pitchFamily="18" charset="-34"/>
                <a:cs typeface="Angsana New" panose="02020603050405020304" pitchFamily="18" charset="-34"/>
              </a:rPr>
              <a:t> </a:t>
            </a:r>
            <a:endParaRPr lang="en-US" sz="1800" dirty="0">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39089C31-172B-4468-A220-7268F376591D}"/>
              </a:ext>
            </a:extLst>
          </p:cNvPr>
          <p:cNvSpPr>
            <a:spLocks noGrp="1"/>
          </p:cNvSpPr>
          <p:nvPr>
            <p:ph type="sldNum" sz="quarter" idx="12"/>
          </p:nvPr>
        </p:nvSpPr>
        <p:spPr/>
        <p:txBody>
          <a:bodyPr/>
          <a:lstStyle/>
          <a:p>
            <a:fld id="{1EAF28F5-24D7-466C-B5FE-FBB3D897FE90}" type="slidenum">
              <a:rPr lang="en-US" smtClean="0"/>
              <a:t>157</a:t>
            </a:fld>
            <a:endParaRPr lang="en-US"/>
          </a:p>
        </p:txBody>
      </p:sp>
    </p:spTree>
    <p:extLst>
      <p:ext uri="{BB962C8B-B14F-4D97-AF65-F5344CB8AC3E}">
        <p14:creationId xmlns:p14="http://schemas.microsoft.com/office/powerpoint/2010/main" val="3624603883"/>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161D196-D331-4702-B276-74D19A305021}"/>
              </a:ext>
            </a:extLst>
          </p:cNvPr>
          <p:cNvSpPr>
            <a:spLocks noGrp="1"/>
          </p:cNvSpPr>
          <p:nvPr>
            <p:ph type="title"/>
          </p:nvPr>
        </p:nvSpPr>
        <p:spPr>
          <a:xfrm>
            <a:off x="838200" y="68790"/>
            <a:ext cx="10515600" cy="1048039"/>
          </a:xfrm>
        </p:spPr>
        <p:txBody>
          <a:bodyPr>
            <a:normAutofit/>
          </a:bodyPr>
          <a:lstStyle/>
          <a:p>
            <a:r>
              <a:rPr lang="en-US" sz="2400" dirty="0">
                <a:latin typeface="Angsana New" panose="02020603050405020304" pitchFamily="18" charset="-34"/>
                <a:cs typeface="Angsana New" panose="02020603050405020304" pitchFamily="18" charset="-34"/>
              </a:rPr>
              <a:t>Table</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9 Data from the observation of drug and crime problems in Khlong Toei community area</a:t>
            </a:r>
          </a:p>
        </p:txBody>
      </p:sp>
      <p:graphicFrame>
        <p:nvGraphicFramePr>
          <p:cNvPr id="4" name="ตาราง 4">
            <a:extLst>
              <a:ext uri="{FF2B5EF4-FFF2-40B4-BE49-F238E27FC236}">
                <a16:creationId xmlns:a16="http://schemas.microsoft.com/office/drawing/2014/main" id="{3C7F6BA5-36D0-437C-8B32-126724FFAF3F}"/>
              </a:ext>
            </a:extLst>
          </p:cNvPr>
          <p:cNvGraphicFramePr>
            <a:graphicFrameLocks noGrp="1"/>
          </p:cNvGraphicFramePr>
          <p:nvPr/>
        </p:nvGraphicFramePr>
        <p:xfrm>
          <a:off x="571500" y="820419"/>
          <a:ext cx="10943936" cy="5828031"/>
        </p:xfrm>
        <a:graphic>
          <a:graphicData uri="http://schemas.openxmlformats.org/drawingml/2006/table">
            <a:tbl>
              <a:tblPr firstRow="1" bandRow="1">
                <a:tableStyleId>{5C22544A-7EE6-4342-B048-85BDC9FD1C3A}</a:tableStyleId>
              </a:tblPr>
              <a:tblGrid>
                <a:gridCol w="2685570">
                  <a:extLst>
                    <a:ext uri="{9D8B030D-6E8A-4147-A177-3AD203B41FA5}">
                      <a16:colId xmlns:a16="http://schemas.microsoft.com/office/drawing/2014/main" val="3165122855"/>
                    </a:ext>
                  </a:extLst>
                </a:gridCol>
                <a:gridCol w="1992826">
                  <a:extLst>
                    <a:ext uri="{9D8B030D-6E8A-4147-A177-3AD203B41FA5}">
                      <a16:colId xmlns:a16="http://schemas.microsoft.com/office/drawing/2014/main" val="1471448162"/>
                    </a:ext>
                  </a:extLst>
                </a:gridCol>
                <a:gridCol w="6265540">
                  <a:extLst>
                    <a:ext uri="{9D8B030D-6E8A-4147-A177-3AD203B41FA5}">
                      <a16:colId xmlns:a16="http://schemas.microsoft.com/office/drawing/2014/main" val="1502284110"/>
                    </a:ext>
                  </a:extLst>
                </a:gridCol>
              </a:tblGrid>
              <a:tr h="456922">
                <a:tc>
                  <a:txBody>
                    <a:bodyPr/>
                    <a:lstStyle/>
                    <a:p>
                      <a:pPr algn="ctr"/>
                      <a:r>
                        <a:rPr lang="en-US" sz="1600" dirty="0">
                          <a:latin typeface="Angsana New" panose="02020603050405020304" pitchFamily="18" charset="-34"/>
                          <a:cs typeface="Angsana New" panose="02020603050405020304" pitchFamily="18" charset="-34"/>
                        </a:rPr>
                        <a:t>Data Collection Method</a:t>
                      </a:r>
                    </a:p>
                  </a:txBody>
                  <a:tcPr/>
                </a:tc>
                <a:tc>
                  <a:txBody>
                    <a:bodyPr/>
                    <a:lstStyle/>
                    <a:p>
                      <a:pPr algn="ctr"/>
                      <a:r>
                        <a:rPr lang="en-US" sz="1600" dirty="0">
                          <a:latin typeface="Angsana New" panose="02020603050405020304" pitchFamily="18" charset="-34"/>
                          <a:cs typeface="Angsana New" panose="02020603050405020304" pitchFamily="18" charset="-34"/>
                        </a:rPr>
                        <a:t>Tool</a:t>
                      </a:r>
                    </a:p>
                  </a:txBody>
                  <a:tcPr/>
                </a:tc>
                <a:tc>
                  <a:txBody>
                    <a:bodyPr/>
                    <a:lstStyle/>
                    <a:p>
                      <a:pPr algn="ctr"/>
                      <a:r>
                        <a:rPr lang="en-US" sz="1600" dirty="0">
                          <a:latin typeface="Angsana New" panose="02020603050405020304" pitchFamily="18" charset="-34"/>
                          <a:cs typeface="Angsana New" panose="02020603050405020304" pitchFamily="18" charset="-34"/>
                        </a:rPr>
                        <a:t>details of information</a:t>
                      </a:r>
                    </a:p>
                  </a:txBody>
                  <a:tcPr/>
                </a:tc>
                <a:extLst>
                  <a:ext uri="{0D108BD9-81ED-4DB2-BD59-A6C34878D82A}">
                    <a16:rowId xmlns:a16="http://schemas.microsoft.com/office/drawing/2014/main" val="2954299306"/>
                  </a:ext>
                </a:extLst>
              </a:tr>
              <a:tr h="3735733">
                <a:tc>
                  <a:txBody>
                    <a:bodyPr/>
                    <a:lstStyle/>
                    <a:p>
                      <a:r>
                        <a:rPr lang="en-US" sz="1600" dirty="0">
                          <a:latin typeface="Angsana New" panose="02020603050405020304" pitchFamily="18" charset="-34"/>
                          <a:cs typeface="Angsana New" panose="02020603050405020304" pitchFamily="18" charset="-34"/>
                        </a:rPr>
                        <a:t>1.</a:t>
                      </a:r>
                      <a:r>
                        <a:rPr lang="th-TH" sz="1600" dirty="0">
                          <a:latin typeface="Angsana New" panose="02020603050405020304" pitchFamily="18" charset="-34"/>
                          <a:cs typeface="Angsana New" panose="02020603050405020304" pitchFamily="18" charset="-34"/>
                        </a:rPr>
                        <a:t> </a:t>
                      </a:r>
                      <a:r>
                        <a:rPr lang="en-US" sz="1600" dirty="0">
                          <a:latin typeface="Angsana New" panose="02020603050405020304" pitchFamily="18" charset="-34"/>
                          <a:cs typeface="Angsana New" panose="02020603050405020304" pitchFamily="18" charset="-34"/>
                        </a:rPr>
                        <a:t>Observation</a:t>
                      </a:r>
                    </a:p>
                  </a:txBody>
                  <a:tcPr/>
                </a:tc>
                <a:tc>
                  <a:txBody>
                    <a:bodyPr/>
                    <a:lstStyle/>
                    <a:p>
                      <a:r>
                        <a:rPr lang="en-US" sz="1600" dirty="0">
                          <a:latin typeface="Angsana New" panose="02020603050405020304" pitchFamily="18" charset="-34"/>
                          <a:cs typeface="Angsana New" panose="02020603050405020304" pitchFamily="18" charset="-34"/>
                        </a:rPr>
                        <a:t>Physical observation</a:t>
                      </a:r>
                    </a:p>
                  </a:txBody>
                  <a:tcPr/>
                </a:tc>
                <a:tc>
                  <a:txBody>
                    <a:bodyPr/>
                    <a:lstStyle/>
                    <a:p>
                      <a:r>
                        <a:rPr lang="en-US" sz="1600" dirty="0">
                          <a:latin typeface="Angsana New" panose="02020603050405020304" pitchFamily="18" charset="-34"/>
                          <a:cs typeface="Angsana New" panose="02020603050405020304" pitchFamily="18" charset="-34"/>
                        </a:rPr>
                        <a:t>1. Living conditions within the community</a:t>
                      </a:r>
                    </a:p>
                    <a:p>
                      <a:pPr marL="0" indent="233363"/>
                      <a:r>
                        <a:rPr lang="en-US" sz="1600" dirty="0">
                          <a:latin typeface="Angsana New" panose="02020603050405020304" pitchFamily="18" charset="-34"/>
                          <a:cs typeface="Angsana New" panose="02020603050405020304" pitchFamily="18" charset="-34"/>
                        </a:rPr>
                        <a:t>1.1</a:t>
                      </a:r>
                      <a:r>
                        <a:rPr lang="th-TH" sz="1600" dirty="0">
                          <a:latin typeface="Angsana New" panose="02020603050405020304" pitchFamily="18" charset="-34"/>
                          <a:cs typeface="Angsana New" panose="02020603050405020304" pitchFamily="18" charset="-34"/>
                        </a:rPr>
                        <a:t> </a:t>
                      </a:r>
                      <a:r>
                        <a:rPr lang="en-US" sz="1600" dirty="0">
                          <a:latin typeface="Angsana New" panose="02020603050405020304" pitchFamily="18" charset="-34"/>
                          <a:cs typeface="Angsana New" panose="02020603050405020304" pitchFamily="18" charset="-34"/>
                        </a:rPr>
                        <a:t>raised wooden house</a:t>
                      </a:r>
                      <a:endParaRPr lang="th-TH" sz="1600" dirty="0">
                        <a:latin typeface="Angsana New" panose="02020603050405020304" pitchFamily="18" charset="-34"/>
                        <a:cs typeface="Angsana New" panose="02020603050405020304" pitchFamily="18" charset="-34"/>
                      </a:endParaRPr>
                    </a:p>
                    <a:p>
                      <a:pPr marL="0" indent="230188"/>
                      <a:r>
                        <a:rPr lang="en-US" sz="1600" dirty="0">
                          <a:latin typeface="Angsana New" panose="02020603050405020304" pitchFamily="18" charset="-34"/>
                          <a:cs typeface="Angsana New" panose="02020603050405020304" pitchFamily="18" charset="-34"/>
                        </a:rPr>
                        <a:t>1.2</a:t>
                      </a:r>
                      <a:r>
                        <a:rPr lang="th-TH" sz="1600" dirty="0">
                          <a:latin typeface="Angsana New" panose="02020603050405020304" pitchFamily="18" charset="-34"/>
                          <a:cs typeface="Angsana New" panose="02020603050405020304" pitchFamily="18" charset="-34"/>
                        </a:rPr>
                        <a:t> </a:t>
                      </a:r>
                      <a:r>
                        <a:rPr lang="en-US" sz="1600" dirty="0">
                          <a:latin typeface="Angsana New" panose="02020603050405020304" pitchFamily="18" charset="-34"/>
                          <a:cs typeface="Angsana New" panose="02020603050405020304" pitchFamily="18" charset="-34"/>
                        </a:rPr>
                        <a:t>There is no clear division between households</a:t>
                      </a:r>
                      <a:endParaRPr lang="th-TH" sz="1600" dirty="0">
                        <a:latin typeface="Angsana New" panose="02020603050405020304" pitchFamily="18" charset="-34"/>
                        <a:cs typeface="Angsana New" panose="02020603050405020304" pitchFamily="18" charset="-34"/>
                      </a:endParaRPr>
                    </a:p>
                    <a:p>
                      <a:pPr marL="0" indent="230188"/>
                      <a:r>
                        <a:rPr lang="en-US" sz="1600" dirty="0">
                          <a:latin typeface="Angsana New" panose="02020603050405020304" pitchFamily="18" charset="-34"/>
                          <a:cs typeface="Angsana New" panose="02020603050405020304" pitchFamily="18" charset="-34"/>
                        </a:rPr>
                        <a:t>1.3</a:t>
                      </a:r>
                      <a:r>
                        <a:rPr lang="th-TH" sz="1600" dirty="0">
                          <a:latin typeface="Angsana New" panose="02020603050405020304" pitchFamily="18" charset="-34"/>
                          <a:cs typeface="Angsana New" panose="02020603050405020304" pitchFamily="18" charset="-34"/>
                        </a:rPr>
                        <a:t> </a:t>
                      </a:r>
                      <a:r>
                        <a:rPr lang="en-US" sz="1600" dirty="0">
                          <a:latin typeface="Angsana New" panose="02020603050405020304" pitchFamily="18" charset="-34"/>
                          <a:cs typeface="Angsana New" panose="02020603050405020304" pitchFamily="18" charset="-34"/>
                        </a:rPr>
                        <a:t>There are many crime risk points, such as the corridor without electric lights. there is a wasteland</a:t>
                      </a:r>
                      <a:endParaRPr lang="th-TH" sz="1600" dirty="0">
                        <a:latin typeface="Angsana New" panose="02020603050405020304" pitchFamily="18" charset="-34"/>
                        <a:cs typeface="Angsana New" panose="02020603050405020304" pitchFamily="18" charset="-34"/>
                      </a:endParaRPr>
                    </a:p>
                    <a:p>
                      <a:pPr marL="0" indent="230188"/>
                      <a:r>
                        <a:rPr lang="en-US" sz="1600" dirty="0">
                          <a:latin typeface="Angsana New" panose="02020603050405020304" pitchFamily="18" charset="-34"/>
                          <a:cs typeface="Angsana New" panose="02020603050405020304" pitchFamily="18" charset="-34"/>
                        </a:rPr>
                        <a:t>1.4</a:t>
                      </a:r>
                      <a:r>
                        <a:rPr lang="th-TH" sz="1600" dirty="0">
                          <a:latin typeface="Angsana New" panose="02020603050405020304" pitchFamily="18" charset="-34"/>
                          <a:cs typeface="Angsana New" panose="02020603050405020304" pitchFamily="18" charset="-34"/>
                        </a:rPr>
                        <a:t> </a:t>
                      </a:r>
                      <a:r>
                        <a:rPr lang="en-US" sz="1600" dirty="0">
                          <a:latin typeface="Angsana New" panose="02020603050405020304" pitchFamily="18" charset="-34"/>
                          <a:cs typeface="Angsana New" panose="02020603050405020304" pitchFamily="18" charset="-34"/>
                        </a:rPr>
                        <a:t>The entrance to the community is narrow can't bring the car. </a:t>
                      </a:r>
                      <a:endParaRPr lang="th-TH" sz="1600" dirty="0">
                        <a:latin typeface="Angsana New" panose="02020603050405020304" pitchFamily="18" charset="-34"/>
                        <a:cs typeface="Angsana New" panose="02020603050405020304" pitchFamily="18" charset="-34"/>
                      </a:endParaRPr>
                    </a:p>
                    <a:p>
                      <a:pPr marL="0" indent="0"/>
                      <a:r>
                        <a:rPr lang="en-US" sz="1600" dirty="0">
                          <a:latin typeface="Angsana New" panose="02020603050405020304" pitchFamily="18" charset="-34"/>
                          <a:cs typeface="Angsana New" panose="02020603050405020304" pitchFamily="18" charset="-34"/>
                        </a:rPr>
                        <a:t>2.</a:t>
                      </a:r>
                      <a:r>
                        <a:rPr lang="th-TH" sz="1600" dirty="0">
                          <a:latin typeface="Angsana New" panose="02020603050405020304" pitchFamily="18" charset="-34"/>
                          <a:cs typeface="Angsana New" panose="02020603050405020304" pitchFamily="18" charset="-34"/>
                        </a:rPr>
                        <a:t> </a:t>
                      </a:r>
                      <a:r>
                        <a:rPr lang="en-US" sz="1600" dirty="0">
                          <a:latin typeface="Angsana New" panose="02020603050405020304" pitchFamily="18" charset="-34"/>
                          <a:cs typeface="Angsana New" panose="02020603050405020304" pitchFamily="18" charset="-34"/>
                        </a:rPr>
                        <a:t>Characteristics of families within the community</a:t>
                      </a:r>
                      <a:endParaRPr lang="th-TH" sz="1600" dirty="0">
                        <a:latin typeface="Angsana New" panose="02020603050405020304" pitchFamily="18" charset="-34"/>
                        <a:cs typeface="Angsana New" panose="02020603050405020304" pitchFamily="18" charset="-34"/>
                      </a:endParaRPr>
                    </a:p>
                    <a:p>
                      <a:pPr marL="0" indent="230188"/>
                      <a:r>
                        <a:rPr lang="en-US" sz="1600" dirty="0">
                          <a:latin typeface="Angsana New" panose="02020603050405020304" pitchFamily="18" charset="-34"/>
                          <a:cs typeface="Angsana New" panose="02020603050405020304" pitchFamily="18" charset="-34"/>
                        </a:rPr>
                        <a:t>2.1</a:t>
                      </a:r>
                      <a:r>
                        <a:rPr lang="th-TH" sz="1600" dirty="0">
                          <a:latin typeface="Angsana New" panose="02020603050405020304" pitchFamily="18" charset="-34"/>
                          <a:cs typeface="Angsana New" panose="02020603050405020304" pitchFamily="18" charset="-34"/>
                        </a:rPr>
                        <a:t> </a:t>
                      </a:r>
                      <a:r>
                        <a:rPr lang="en-US" sz="1600" dirty="0">
                          <a:latin typeface="Angsana New" panose="02020603050405020304" pitchFamily="18" charset="-34"/>
                          <a:cs typeface="Angsana New" panose="02020603050405020304" pitchFamily="18" charset="-34"/>
                        </a:rPr>
                        <a:t>Medium and small families (3-7 people)</a:t>
                      </a:r>
                    </a:p>
                    <a:p>
                      <a:pPr marL="0" indent="230188"/>
                      <a:r>
                        <a:rPr lang="en-US" sz="1600" dirty="0">
                          <a:latin typeface="Angsana New" panose="02020603050405020304" pitchFamily="18" charset="-34"/>
                          <a:cs typeface="Angsana New" panose="02020603050405020304" pitchFamily="18" charset="-34"/>
                        </a:rPr>
                        <a:t>2.2</a:t>
                      </a:r>
                      <a:r>
                        <a:rPr lang="th-TH" sz="1600" dirty="0">
                          <a:latin typeface="Angsana New" panose="02020603050405020304" pitchFamily="18" charset="-34"/>
                          <a:cs typeface="Angsana New" panose="02020603050405020304" pitchFamily="18" charset="-34"/>
                        </a:rPr>
                        <a:t> </a:t>
                      </a:r>
                      <a:r>
                        <a:rPr lang="en-US" sz="1600" dirty="0">
                          <a:latin typeface="Angsana New" panose="02020603050405020304" pitchFamily="18" charset="-34"/>
                          <a:cs typeface="Angsana New" panose="02020603050405020304" pitchFamily="18" charset="-34"/>
                        </a:rPr>
                        <a:t>The head of the family is the father, a daily wage earner.</a:t>
                      </a:r>
                      <a:endParaRPr lang="th-TH" sz="1600" dirty="0">
                        <a:latin typeface="Angsana New" panose="02020603050405020304" pitchFamily="18" charset="-34"/>
                        <a:cs typeface="Angsana New" panose="02020603050405020304" pitchFamily="18" charset="-34"/>
                      </a:endParaRPr>
                    </a:p>
                    <a:p>
                      <a:pPr marL="0" indent="230188"/>
                      <a:r>
                        <a:rPr lang="en-US" sz="1600" dirty="0">
                          <a:latin typeface="Angsana New" panose="02020603050405020304" pitchFamily="18" charset="-34"/>
                          <a:cs typeface="Angsana New" panose="02020603050405020304" pitchFamily="18" charset="-34"/>
                        </a:rPr>
                        <a:t>2.3</a:t>
                      </a:r>
                      <a:r>
                        <a:rPr lang="th-TH" sz="1600" dirty="0">
                          <a:latin typeface="Angsana New" panose="02020603050405020304" pitchFamily="18" charset="-34"/>
                          <a:cs typeface="Angsana New" panose="02020603050405020304" pitchFamily="18" charset="-34"/>
                        </a:rPr>
                        <a:t> </a:t>
                      </a:r>
                      <a:r>
                        <a:rPr lang="en-US" sz="1600" dirty="0">
                          <a:latin typeface="Angsana New" panose="02020603050405020304" pitchFamily="18" charset="-34"/>
                          <a:cs typeface="Angsana New" panose="02020603050405020304" pitchFamily="18" charset="-34"/>
                        </a:rPr>
                        <a:t>All children must help with housework. Some families let their children go out and sell garlands.</a:t>
                      </a:r>
                      <a:endParaRPr lang="th-TH" sz="1600" dirty="0">
                        <a:latin typeface="Angsana New" panose="02020603050405020304" pitchFamily="18" charset="-34"/>
                        <a:cs typeface="Angsana New" panose="02020603050405020304" pitchFamily="18" charset="-34"/>
                      </a:endParaRPr>
                    </a:p>
                    <a:p>
                      <a:pPr marL="0" indent="230188"/>
                      <a:r>
                        <a:rPr lang="en-US" sz="1600" dirty="0">
                          <a:latin typeface="Angsana New" panose="02020603050405020304" pitchFamily="18" charset="-34"/>
                          <a:cs typeface="Angsana New" panose="02020603050405020304" pitchFamily="18" charset="-34"/>
                        </a:rPr>
                        <a:t>2.4</a:t>
                      </a:r>
                      <a:r>
                        <a:rPr lang="th-TH" sz="1600" dirty="0">
                          <a:latin typeface="Angsana New" panose="02020603050405020304" pitchFamily="18" charset="-34"/>
                          <a:cs typeface="Angsana New" panose="02020603050405020304" pitchFamily="18" charset="-34"/>
                        </a:rPr>
                        <a:t> </a:t>
                      </a:r>
                      <a:r>
                        <a:rPr lang="en-US" sz="1600" dirty="0">
                          <a:latin typeface="Angsana New" panose="02020603050405020304" pitchFamily="18" charset="-34"/>
                          <a:cs typeface="Angsana New" panose="02020603050405020304" pitchFamily="18" charset="-34"/>
                        </a:rPr>
                        <a:t>Many families have informal debt.</a:t>
                      </a:r>
                      <a:endParaRPr lang="th-TH" sz="1600" dirty="0">
                        <a:latin typeface="Angsana New" panose="02020603050405020304" pitchFamily="18" charset="-34"/>
                        <a:cs typeface="Angsana New" panose="02020603050405020304" pitchFamily="18" charset="-34"/>
                      </a:endParaRPr>
                    </a:p>
                    <a:p>
                      <a:pPr marL="0" indent="0"/>
                      <a:r>
                        <a:rPr lang="en-US" sz="1600" dirty="0">
                          <a:latin typeface="Angsana New" panose="02020603050405020304" pitchFamily="18" charset="-34"/>
                          <a:cs typeface="Angsana New" panose="02020603050405020304" pitchFamily="18" charset="-34"/>
                        </a:rPr>
                        <a:t>3. Utilities within the community</a:t>
                      </a:r>
                    </a:p>
                    <a:p>
                      <a:pPr marL="0" indent="233363"/>
                      <a:r>
                        <a:rPr lang="en-US" sz="1600" dirty="0">
                          <a:latin typeface="Angsana New" panose="02020603050405020304" pitchFamily="18" charset="-34"/>
                          <a:cs typeface="Angsana New" panose="02020603050405020304" pitchFamily="18" charset="-34"/>
                        </a:rPr>
                        <a:t>3.1 Throwing garbage into the canal no good waste collection</a:t>
                      </a:r>
                    </a:p>
                    <a:p>
                      <a:pPr marL="0" indent="233363"/>
                      <a:r>
                        <a:rPr lang="en-US" sz="1600" dirty="0">
                          <a:latin typeface="Angsana New" panose="02020603050405020304" pitchFamily="18" charset="-34"/>
                          <a:cs typeface="Angsana New" panose="02020603050405020304" pitchFamily="18" charset="-34"/>
                        </a:rPr>
                        <a:t>3.2 There are many flooding It is a breeding ground for mosquitoes.</a:t>
                      </a:r>
                    </a:p>
                    <a:p>
                      <a:pPr marL="0" indent="233363"/>
                      <a:r>
                        <a:rPr lang="en-US" sz="1600" dirty="0">
                          <a:latin typeface="Angsana New" panose="02020603050405020304" pitchFamily="18" charset="-34"/>
                          <a:cs typeface="Angsana New" panose="02020603050405020304" pitchFamily="18" charset="-34"/>
                        </a:rPr>
                        <a:t>3.3 Rain floods due to garbage clogging the drain.</a:t>
                      </a:r>
                      <a:endParaRPr lang="th-TH" sz="16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824266243"/>
                  </a:ext>
                </a:extLst>
              </a:tr>
              <a:tr h="1635376">
                <a:tc>
                  <a:txBody>
                    <a:bodyPr/>
                    <a:lstStyle/>
                    <a:p>
                      <a:endParaRPr lang="en-US" sz="1600">
                        <a:latin typeface="Angsana New" panose="02020603050405020304" pitchFamily="18" charset="-34"/>
                        <a:cs typeface="Angsana New" panose="02020603050405020304" pitchFamily="18" charset="-34"/>
                      </a:endParaRPr>
                    </a:p>
                  </a:txBody>
                  <a:tcPr/>
                </a:tc>
                <a:tc>
                  <a:txBody>
                    <a:bodyPr/>
                    <a:lstStyle/>
                    <a:p>
                      <a:r>
                        <a:rPr lang="en-US" sz="1600" dirty="0">
                          <a:latin typeface="Angsana New" panose="02020603050405020304" pitchFamily="18" charset="-34"/>
                          <a:cs typeface="Angsana New" panose="02020603050405020304" pitchFamily="18" charset="-34"/>
                        </a:rPr>
                        <a:t>Behavior observation</a:t>
                      </a:r>
                    </a:p>
                  </a:txBody>
                  <a:tcPr/>
                </a:tc>
                <a:tc>
                  <a:txBody>
                    <a:bodyPr/>
                    <a:lstStyle/>
                    <a:p>
                      <a:r>
                        <a:rPr lang="en-US" sz="1600" dirty="0">
                          <a:latin typeface="Angsana New" panose="02020603050405020304" pitchFamily="18" charset="-34"/>
                          <a:cs typeface="Angsana New" panose="02020603050405020304" pitchFamily="18" charset="-34"/>
                        </a:rPr>
                        <a:t>1. Behavior of youth aged 12-20 </a:t>
                      </a:r>
                      <a:r>
                        <a:rPr lang="en-US" sz="1600" dirty="0" err="1">
                          <a:latin typeface="Angsana New" panose="02020603050405020304" pitchFamily="18" charset="-34"/>
                          <a:cs typeface="Angsana New" panose="02020603050405020304" pitchFamily="18" charset="-34"/>
                        </a:rPr>
                        <a:t>yearsgroup</a:t>
                      </a:r>
                      <a:r>
                        <a:rPr lang="en-US" sz="1600" dirty="0">
                          <a:latin typeface="Angsana New" panose="02020603050405020304" pitchFamily="18" charset="-34"/>
                          <a:cs typeface="Angsana New" panose="02020603050405020304" pitchFamily="18" charset="-34"/>
                        </a:rPr>
                        <a:t> of drug addicts The types are as follows: </a:t>
                      </a:r>
                    </a:p>
                    <a:p>
                      <a:pPr marL="0" indent="233363"/>
                      <a:r>
                        <a:rPr lang="en-US" sz="1600" dirty="0">
                          <a:latin typeface="Angsana New" panose="02020603050405020304" pitchFamily="18" charset="-34"/>
                          <a:cs typeface="Angsana New" panose="02020603050405020304" pitchFamily="18" charset="-34"/>
                        </a:rPr>
                        <a:t>1) Pills, priced at 150-300 baht/tablet, 2) Volatile substances, priced at 40-50 baht/can, 3) Marijuana, priced at 70-150 baht/stick, and 4) Heroin, priced at 200-950 baht/tablet.</a:t>
                      </a:r>
                    </a:p>
                    <a:p>
                      <a:pPr marL="0" indent="0"/>
                      <a:r>
                        <a:rPr lang="en-US" sz="1600" dirty="0">
                          <a:latin typeface="Angsana New" panose="02020603050405020304" pitchFamily="18" charset="-34"/>
                          <a:cs typeface="Angsana New" panose="02020603050405020304" pitchFamily="18" charset="-34"/>
                        </a:rPr>
                        <a:t>2. Behavior of people in the community aged 21-70 years</a:t>
                      </a:r>
                    </a:p>
                    <a:p>
                      <a:pPr marL="0" indent="233363"/>
                      <a:r>
                        <a:rPr lang="en-US" sz="1600" dirty="0">
                          <a:latin typeface="Angsana New" panose="02020603050405020304" pitchFamily="18" charset="-34"/>
                          <a:cs typeface="Angsana New" panose="02020603050405020304" pitchFamily="18" charset="-34"/>
                        </a:rPr>
                        <a:t>1) Look at drugs as normal. I didn't dare to go in and say, cut and warn. because they are not descendants</a:t>
                      </a:r>
                    </a:p>
                    <a:p>
                      <a:pPr marL="0" indent="233363"/>
                      <a:r>
                        <a:rPr lang="en-US" sz="1600" dirty="0">
                          <a:latin typeface="Angsana New" panose="02020603050405020304" pitchFamily="18" charset="-34"/>
                          <a:cs typeface="Angsana New" panose="02020603050405020304" pitchFamily="18" charset="-34"/>
                        </a:rPr>
                        <a:t>2) Some people sell the front steering wheel. for drug trafficking</a:t>
                      </a:r>
                    </a:p>
                  </a:txBody>
                  <a:tcPr/>
                </a:tc>
                <a:extLst>
                  <a:ext uri="{0D108BD9-81ED-4DB2-BD59-A6C34878D82A}">
                    <a16:rowId xmlns:a16="http://schemas.microsoft.com/office/drawing/2014/main" val="2350830002"/>
                  </a:ext>
                </a:extLst>
              </a:tr>
            </a:tbl>
          </a:graphicData>
        </a:graphic>
      </p:graphicFrame>
      <p:sp>
        <p:nvSpPr>
          <p:cNvPr id="3" name="ตัวแทนหมายเลขสไลด์ 2">
            <a:extLst>
              <a:ext uri="{FF2B5EF4-FFF2-40B4-BE49-F238E27FC236}">
                <a16:creationId xmlns:a16="http://schemas.microsoft.com/office/drawing/2014/main" id="{F00A7A4E-9E56-4738-AFA4-DE7AA9AA8AC2}"/>
              </a:ext>
            </a:extLst>
          </p:cNvPr>
          <p:cNvSpPr>
            <a:spLocks noGrp="1"/>
          </p:cNvSpPr>
          <p:nvPr>
            <p:ph type="sldNum" sz="quarter" idx="12"/>
          </p:nvPr>
        </p:nvSpPr>
        <p:spPr/>
        <p:txBody>
          <a:bodyPr/>
          <a:lstStyle/>
          <a:p>
            <a:fld id="{1EAF28F5-24D7-466C-B5FE-FBB3D897FE90}" type="slidenum">
              <a:rPr lang="en-US" smtClean="0"/>
              <a:t>158</a:t>
            </a:fld>
            <a:endParaRPr lang="en-US"/>
          </a:p>
        </p:txBody>
      </p:sp>
    </p:spTree>
    <p:extLst>
      <p:ext uri="{BB962C8B-B14F-4D97-AF65-F5344CB8AC3E}">
        <p14:creationId xmlns:p14="http://schemas.microsoft.com/office/powerpoint/2010/main" val="77256443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ตัวแทนเนื้อหา 4">
            <a:extLst>
              <a:ext uri="{FF2B5EF4-FFF2-40B4-BE49-F238E27FC236}">
                <a16:creationId xmlns:a16="http://schemas.microsoft.com/office/drawing/2014/main" id="{BA47C19F-B8ED-47C6-98C7-6C2D4E7D0977}"/>
              </a:ext>
            </a:extLst>
          </p:cNvPr>
          <p:cNvGraphicFramePr>
            <a:graphicFrameLocks noGrp="1"/>
          </p:cNvGraphicFramePr>
          <p:nvPr>
            <p:ph idx="1"/>
          </p:nvPr>
        </p:nvGraphicFramePr>
        <p:xfrm>
          <a:off x="609600" y="576830"/>
          <a:ext cx="10813469" cy="1798320"/>
        </p:xfrm>
        <a:graphic>
          <a:graphicData uri="http://schemas.openxmlformats.org/drawingml/2006/table">
            <a:tbl>
              <a:tblPr firstRow="1" bandRow="1">
                <a:tableStyleId>{5C22544A-7EE6-4342-B048-85BDC9FD1C3A}</a:tableStyleId>
              </a:tblPr>
              <a:tblGrid>
                <a:gridCol w="2412110">
                  <a:extLst>
                    <a:ext uri="{9D8B030D-6E8A-4147-A177-3AD203B41FA5}">
                      <a16:colId xmlns:a16="http://schemas.microsoft.com/office/drawing/2014/main" val="2356832570"/>
                    </a:ext>
                  </a:extLst>
                </a:gridCol>
                <a:gridCol w="1753408">
                  <a:extLst>
                    <a:ext uri="{9D8B030D-6E8A-4147-A177-3AD203B41FA5}">
                      <a16:colId xmlns:a16="http://schemas.microsoft.com/office/drawing/2014/main" val="1204020181"/>
                    </a:ext>
                  </a:extLst>
                </a:gridCol>
                <a:gridCol w="6647951">
                  <a:extLst>
                    <a:ext uri="{9D8B030D-6E8A-4147-A177-3AD203B41FA5}">
                      <a16:colId xmlns:a16="http://schemas.microsoft.com/office/drawing/2014/main" val="1515658009"/>
                    </a:ext>
                  </a:extLst>
                </a:gridCol>
              </a:tblGrid>
              <a:tr h="261841">
                <a:tc>
                  <a:txBody>
                    <a:bodyPr/>
                    <a:lstStyle/>
                    <a:p>
                      <a:pPr algn="ctr"/>
                      <a:r>
                        <a:rPr lang="en-US" sz="1600" dirty="0">
                          <a:latin typeface="Angsana New" panose="02020603050405020304" pitchFamily="18" charset="-34"/>
                          <a:cs typeface="Angsana New" panose="02020603050405020304" pitchFamily="18" charset="-34"/>
                        </a:rPr>
                        <a:t>Data Collection Method</a:t>
                      </a:r>
                    </a:p>
                  </a:txBody>
                  <a:tcPr/>
                </a:tc>
                <a:tc>
                  <a:txBody>
                    <a:bodyPr/>
                    <a:lstStyle/>
                    <a:p>
                      <a:pPr algn="ctr"/>
                      <a:r>
                        <a:rPr lang="en-US" sz="1600" dirty="0">
                          <a:latin typeface="Angsana New" panose="02020603050405020304" pitchFamily="18" charset="-34"/>
                          <a:cs typeface="Angsana New" panose="02020603050405020304" pitchFamily="18" charset="-34"/>
                        </a:rPr>
                        <a:t>Tool</a:t>
                      </a:r>
                    </a:p>
                  </a:txBody>
                  <a:tcPr/>
                </a:tc>
                <a:tc>
                  <a:txBody>
                    <a:bodyPr/>
                    <a:lstStyle/>
                    <a:p>
                      <a:pPr algn="ctr"/>
                      <a:r>
                        <a:rPr lang="en-US" sz="1600" dirty="0">
                          <a:latin typeface="Angsana New" panose="02020603050405020304" pitchFamily="18" charset="-34"/>
                          <a:cs typeface="Angsana New" panose="02020603050405020304" pitchFamily="18" charset="-34"/>
                        </a:rPr>
                        <a:t>details of information</a:t>
                      </a:r>
                    </a:p>
                  </a:txBody>
                  <a:tcPr/>
                </a:tc>
                <a:extLst>
                  <a:ext uri="{0D108BD9-81ED-4DB2-BD59-A6C34878D82A}">
                    <a16:rowId xmlns:a16="http://schemas.microsoft.com/office/drawing/2014/main" val="3079369739"/>
                  </a:ext>
                </a:extLst>
              </a:tr>
              <a:tr h="1283807">
                <a:tc>
                  <a:txBody>
                    <a:bodyPr/>
                    <a:lstStyle/>
                    <a:p>
                      <a:r>
                        <a:rPr lang="en-US" sz="1800" dirty="0">
                          <a:latin typeface="Angsana New" panose="02020603050405020304" pitchFamily="18" charset="-34"/>
                          <a:cs typeface="Angsana New" panose="02020603050405020304" pitchFamily="18" charset="-34"/>
                        </a:rPr>
                        <a:t>1.</a:t>
                      </a:r>
                      <a:r>
                        <a:rPr lang="th-TH" sz="1800" dirty="0">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Interview</a:t>
                      </a:r>
                    </a:p>
                  </a:txBody>
                  <a:tcPr/>
                </a:tc>
                <a:tc>
                  <a:txBody>
                    <a:bodyPr/>
                    <a:lstStyle/>
                    <a:p>
                      <a:r>
                        <a:rPr lang="en-US" sz="1800" dirty="0">
                          <a:latin typeface="Angsana New" panose="02020603050405020304" pitchFamily="18" charset="-34"/>
                          <a:cs typeface="Angsana New" panose="02020603050405020304" pitchFamily="18" charset="-34"/>
                        </a:rPr>
                        <a:t>Interview form</a:t>
                      </a:r>
                    </a:p>
                  </a:txBody>
                  <a:tcPr/>
                </a:tc>
                <a:tc>
                  <a:txBody>
                    <a:bodyPr/>
                    <a:lstStyle/>
                    <a:p>
                      <a:r>
                        <a:rPr lang="en-US" sz="1800" dirty="0">
                          <a:latin typeface="Angsana New" panose="02020603050405020304" pitchFamily="18" charset="-34"/>
                          <a:cs typeface="Angsana New" panose="02020603050405020304" pitchFamily="18" charset="-34"/>
                        </a:rPr>
                        <a:t>1. Interview knowledge and understanding about the dangers of drugs.</a:t>
                      </a:r>
                    </a:p>
                    <a:p>
                      <a:r>
                        <a:rPr lang="en-US" sz="1800" dirty="0">
                          <a:latin typeface="Angsana New" panose="02020603050405020304" pitchFamily="18" charset="-34"/>
                          <a:cs typeface="Angsana New" panose="02020603050405020304" pitchFamily="18" charset="-34"/>
                        </a:rPr>
                        <a:t>2. Interview community leaders on prevention and remedy methods. Do not let the youth of the community get involved with drugs.</a:t>
                      </a:r>
                    </a:p>
                    <a:p>
                      <a:r>
                        <a:rPr lang="en-US" sz="1800" dirty="0">
                          <a:latin typeface="Angsana New" panose="02020603050405020304" pitchFamily="18" charset="-34"/>
                          <a:cs typeface="Angsana New" panose="02020603050405020304" pitchFamily="18" charset="-34"/>
                        </a:rPr>
                        <a:t>3. Interview for knowledge of drug laws.</a:t>
                      </a:r>
                    </a:p>
                    <a:p>
                      <a:r>
                        <a:rPr lang="en-US" sz="1800" dirty="0">
                          <a:latin typeface="Angsana New" panose="02020603050405020304" pitchFamily="18" charset="-34"/>
                          <a:cs typeface="Angsana New" panose="02020603050405020304" pitchFamily="18" charset="-34"/>
                        </a:rPr>
                        <a:t>4. What kind of government agencies would like to help?</a:t>
                      </a:r>
                      <a:endParaRPr lang="th-TH" sz="18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922543098"/>
                  </a:ext>
                </a:extLst>
              </a:tr>
            </a:tbl>
          </a:graphicData>
        </a:graphic>
      </p:graphicFrame>
      <p:sp>
        <p:nvSpPr>
          <p:cNvPr id="4" name="ชื่อเรื่อง 1">
            <a:extLst>
              <a:ext uri="{FF2B5EF4-FFF2-40B4-BE49-F238E27FC236}">
                <a16:creationId xmlns:a16="http://schemas.microsoft.com/office/drawing/2014/main" id="{245A333C-1AE0-4559-80C3-4E66B57A07FA}"/>
              </a:ext>
            </a:extLst>
          </p:cNvPr>
          <p:cNvSpPr>
            <a:spLocks noGrp="1"/>
          </p:cNvSpPr>
          <p:nvPr>
            <p:ph type="title"/>
          </p:nvPr>
        </p:nvSpPr>
        <p:spPr>
          <a:xfrm>
            <a:off x="838200" y="-55077"/>
            <a:ext cx="10515600" cy="825863"/>
          </a:xfrm>
        </p:spPr>
        <p:txBody>
          <a:bodyPr>
            <a:normAutofit/>
          </a:bodyPr>
          <a:lstStyle/>
          <a:p>
            <a:r>
              <a:rPr lang="en-US" sz="2400" dirty="0">
                <a:latin typeface="Angsana New" panose="02020603050405020304" pitchFamily="18" charset="-34"/>
                <a:cs typeface="Angsana New" panose="02020603050405020304" pitchFamily="18" charset="-34"/>
              </a:rPr>
              <a:t>Table 10 Data from interviews with people in Khlong Toei community area. about the problem of drugs and crime</a:t>
            </a:r>
          </a:p>
        </p:txBody>
      </p:sp>
      <p:sp>
        <p:nvSpPr>
          <p:cNvPr id="6" name="กล่องข้อความ 5">
            <a:extLst>
              <a:ext uri="{FF2B5EF4-FFF2-40B4-BE49-F238E27FC236}">
                <a16:creationId xmlns:a16="http://schemas.microsoft.com/office/drawing/2014/main" id="{9470C54B-CD07-4440-9A6F-9716D70B357A}"/>
              </a:ext>
            </a:extLst>
          </p:cNvPr>
          <p:cNvSpPr txBox="1"/>
          <p:nvPr/>
        </p:nvSpPr>
        <p:spPr>
          <a:xfrm>
            <a:off x="526473" y="2471591"/>
            <a:ext cx="11222181" cy="4185761"/>
          </a:xfrm>
          <a:prstGeom prst="rect">
            <a:avLst/>
          </a:prstGeom>
          <a:noFill/>
        </p:spPr>
        <p:txBody>
          <a:bodyPr wrap="square" rtlCol="0">
            <a:spAutoFit/>
          </a:bodyPr>
          <a:lstStyle/>
          <a:p>
            <a:pPr indent="457200"/>
            <a:r>
              <a:rPr lang="en-US" sz="1900" dirty="0">
                <a:latin typeface="Angsana New" panose="02020603050405020304" pitchFamily="18" charset="-34"/>
                <a:cs typeface="Angsana New" panose="02020603050405020304" pitchFamily="18" charset="-34"/>
              </a:rPr>
              <a:t>Tables 9 and 10 show the qualitative data collected by the research team through observation and interviews with the sample. Then, the researcher summarizes the findings in the form of a descriptive article. according to the perspective and experience of the research team without needing to refer to any theories, but to summarize and collect facts that the researcher has discovered which can be explained as follows</a:t>
            </a:r>
          </a:p>
          <a:p>
            <a:r>
              <a:rPr lang="th-TH" sz="1900" dirty="0">
                <a:latin typeface="Angsana New" panose="02020603050405020304" pitchFamily="18" charset="-34"/>
                <a:cs typeface="Angsana New" panose="02020603050405020304" pitchFamily="18" charset="-34"/>
                <a:sym typeface="Symbol" panose="05050102010706020507" pitchFamily="18" charset="2"/>
              </a:rPr>
              <a:t> </a:t>
            </a:r>
            <a:r>
              <a:rPr lang="en-US" sz="1900" dirty="0">
                <a:latin typeface="Angsana New" panose="02020603050405020304" pitchFamily="18" charset="-34"/>
                <a:cs typeface="Angsana New" panose="02020603050405020304" pitchFamily="18" charset="-34"/>
              </a:rPr>
              <a:t>Show the results of qualitative data analysis in the form of articles.</a:t>
            </a:r>
            <a:endParaRPr lang="th-TH" sz="1900" dirty="0">
              <a:latin typeface="Angsana New" panose="02020603050405020304" pitchFamily="18" charset="-34"/>
              <a:cs typeface="Angsana New" panose="02020603050405020304" pitchFamily="18" charset="-34"/>
            </a:endParaRPr>
          </a:p>
          <a:p>
            <a:pPr indent="396875"/>
            <a:r>
              <a:rPr lang="en-US" sz="1900" dirty="0">
                <a:latin typeface="Angsana New" panose="02020603050405020304" pitchFamily="18" charset="-34"/>
                <a:cs typeface="Angsana New" panose="02020603050405020304" pitchFamily="18" charset="-34"/>
              </a:rPr>
              <a:t>From the study of drug and crime problems in </a:t>
            </a:r>
            <a:r>
              <a:rPr lang="en-US" sz="1900" dirty="0" err="1">
                <a:latin typeface="Angsana New" panose="02020603050405020304" pitchFamily="18" charset="-34"/>
                <a:cs typeface="Angsana New" panose="02020603050405020304" pitchFamily="18" charset="-34"/>
              </a:rPr>
              <a:t>Klongtoey</a:t>
            </a:r>
            <a:r>
              <a:rPr lang="en-US" sz="1900" dirty="0">
                <a:latin typeface="Angsana New" panose="02020603050405020304" pitchFamily="18" charset="-34"/>
                <a:cs typeface="Angsana New" panose="02020603050405020304" pitchFamily="18" charset="-34"/>
              </a:rPr>
              <a:t> community area, it was found that most youths with drug addiction behavior The average lifespan is 12-20 years and tends to be younger and younger. The youngest children and youth who started experimenting with drugs were 8 years old, starting with the persuasion of their senior friends to try inhaling volatile substances. which is a drug that is cheap and easy to buy The children were then subjected to stronger drugs such as marijuana or methamphetamine. Leading youth groups in the drug trade persuaded the children to deliver drugs to people outside the community by selling steering wheels to avoid arrest However, looking back on the families of these children and youth, it was found that they came from poor families, needy, informal debts. The father and mother were addicted to alcohol, gambling, and indifferent to their children's behavior. Some families even let their children go out to sell drugs to raise money for the family.</a:t>
            </a:r>
          </a:p>
          <a:p>
            <a:pPr indent="396875"/>
            <a:r>
              <a:rPr lang="en-US" sz="1900" dirty="0">
                <a:latin typeface="Angsana New" panose="02020603050405020304" pitchFamily="18" charset="-34"/>
                <a:cs typeface="Angsana New" panose="02020603050405020304" pitchFamily="18" charset="-34"/>
              </a:rPr>
              <a:t>Troubleshooting from the root cause must be cooperated with all parties Especially the community leaders who have to give clues to the police to continue to suppress, search and arrest setting up community checkpoints with government officials Inspect/eliminate risky areas Bring drug-addicted youth to treatment and rehabilitation. After that, careers must be provided for those who have undergone therapy. installation of CCTV and lights in every point of the community to prevent potential crimes</a:t>
            </a:r>
          </a:p>
        </p:txBody>
      </p:sp>
      <p:sp>
        <p:nvSpPr>
          <p:cNvPr id="2" name="ตัวแทนหมายเลขสไลด์ 1">
            <a:extLst>
              <a:ext uri="{FF2B5EF4-FFF2-40B4-BE49-F238E27FC236}">
                <a16:creationId xmlns:a16="http://schemas.microsoft.com/office/drawing/2014/main" id="{68FED6F3-9BD8-4704-9CDA-D6F6C0F18F86}"/>
              </a:ext>
            </a:extLst>
          </p:cNvPr>
          <p:cNvSpPr>
            <a:spLocks noGrp="1"/>
          </p:cNvSpPr>
          <p:nvPr>
            <p:ph type="sldNum" sz="quarter" idx="12"/>
          </p:nvPr>
        </p:nvSpPr>
        <p:spPr/>
        <p:txBody>
          <a:bodyPr/>
          <a:lstStyle/>
          <a:p>
            <a:fld id="{1EAF28F5-24D7-466C-B5FE-FBB3D897FE90}" type="slidenum">
              <a:rPr lang="en-US" smtClean="0"/>
              <a:t>159</a:t>
            </a:fld>
            <a:endParaRPr lang="en-US"/>
          </a:p>
        </p:txBody>
      </p:sp>
    </p:spTree>
    <p:extLst>
      <p:ext uri="{BB962C8B-B14F-4D97-AF65-F5344CB8AC3E}">
        <p14:creationId xmlns:p14="http://schemas.microsoft.com/office/powerpoint/2010/main" val="1393465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1666875"/>
            <a:ext cx="10515600" cy="2981326"/>
          </a:xfrm>
        </p:spPr>
        <p:txBody>
          <a:bodyPr>
            <a:normAutofit lnSpcReduction="10000"/>
          </a:bodyPr>
          <a:lstStyle/>
          <a:p>
            <a:pPr marL="0" indent="0">
              <a:buNone/>
            </a:pPr>
            <a:r>
              <a:rPr lang="en-US" dirty="0">
                <a:latin typeface="Angsana New" panose="02020603050405020304" pitchFamily="18" charset="-34"/>
                <a:cs typeface="Angsana New" panose="02020603050405020304" pitchFamily="18" charset="-34"/>
              </a:rPr>
              <a:t>	4.5</a:t>
            </a:r>
            <a:r>
              <a:rPr lang="th-TH" dirty="0">
                <a:latin typeface="Angsana New" panose="02020603050405020304" pitchFamily="18" charset="-34"/>
                <a:cs typeface="Angsana New" panose="02020603050405020304" pitchFamily="18" charset="-34"/>
              </a:rPr>
              <a:t> การดำเนินการเก็บรวบรวมข้อมูลจริง</a:t>
            </a:r>
          </a:p>
          <a:p>
            <a:pPr marL="0" indent="0">
              <a:buNone/>
            </a:pPr>
            <a:r>
              <a:rPr lang="th-TH" dirty="0">
                <a:latin typeface="Angsana New" panose="02020603050405020304" pitchFamily="18" charset="-34"/>
                <a:cs typeface="Angsana New" panose="02020603050405020304" pitchFamily="18" charset="-34"/>
              </a:rPr>
              <a:t>	เมื่อผู้วิจัยได้กำหนดเป้าหมายที่ต้องการเก็บข้อมูล พร้อมกับพิจารณาเครื่องมือวิจัยที่เหมาะสม (</a:t>
            </a:r>
            <a:r>
              <a:rPr lang="th-TH" b="1" dirty="0">
                <a:latin typeface="Angsana New" panose="02020603050405020304" pitchFamily="18" charset="-34"/>
                <a:cs typeface="Angsana New" panose="02020603050405020304" pitchFamily="18" charset="-34"/>
              </a:rPr>
              <a:t>แบบสอบถาม แบบสัมภาษณ์ หรือแบบสังเกต) </a:t>
            </a:r>
            <a:r>
              <a:rPr lang="th-TH" dirty="0">
                <a:latin typeface="Angsana New" panose="02020603050405020304" pitchFamily="18" charset="-34"/>
                <a:cs typeface="Angsana New" panose="02020603050405020304" pitchFamily="18" charset="-34"/>
              </a:rPr>
              <a:t>จากนั้นหัวหน้าโครงการวิจัยจึงมอบหมายหน้าที่ให้กับทีมวิจัยที่รับผิดชอบในแต่ละส่วน ดำเนินการลงสนามเก็บข้อมูลตามแผนงานที่วางไว้ พร้อมกับการติดตาม และตรวจสอบผลลัพธ์ที่ได้เป็นระยะ จนกว่าจะเก็บรวบรวมข้อมูลเสร็จตามระยะเวลาที่กำหนด เพื่อป้องกันข้อผิดพลาดที่อาจเกิดขึ้น และเพื่อให้ทีมวิจัยสามารถปฏิบัติหน้าที่ได้บรรลุตามเป้าหมายและวัตถุประสงค์</a:t>
            </a:r>
          </a:p>
          <a:p>
            <a:pPr marL="0" indent="0">
              <a:buNone/>
            </a:pPr>
            <a:r>
              <a:rPr lang="th-TH" dirty="0">
                <a:latin typeface="Angsana New" panose="02020603050405020304" pitchFamily="18" charset="-34"/>
                <a:cs typeface="Angsana New" panose="02020603050405020304" pitchFamily="18" charset="-34"/>
              </a:rPr>
              <a:t>	</a:t>
            </a:r>
          </a:p>
        </p:txBody>
      </p:sp>
      <p:sp>
        <p:nvSpPr>
          <p:cNvPr id="2" name="ตัวแทนหมายเลขสไลด์ 1">
            <a:extLst>
              <a:ext uri="{FF2B5EF4-FFF2-40B4-BE49-F238E27FC236}">
                <a16:creationId xmlns:a16="http://schemas.microsoft.com/office/drawing/2014/main" id="{4CBC76D5-89B2-4A6E-BAAD-40E325BC2CB8}"/>
              </a:ext>
            </a:extLst>
          </p:cNvPr>
          <p:cNvSpPr>
            <a:spLocks noGrp="1"/>
          </p:cNvSpPr>
          <p:nvPr>
            <p:ph type="sldNum" sz="quarter" idx="12"/>
          </p:nvPr>
        </p:nvSpPr>
        <p:spPr/>
        <p:txBody>
          <a:bodyPr/>
          <a:lstStyle/>
          <a:p>
            <a:fld id="{A0340E22-A0ED-4D02-B787-FB05B1CCBCE7}" type="slidenum">
              <a:rPr lang="th-TH" smtClean="0"/>
              <a:t>16</a:t>
            </a:fld>
            <a:endParaRPr lang="th-TH"/>
          </a:p>
        </p:txBody>
      </p:sp>
    </p:spTree>
    <p:extLst>
      <p:ext uri="{BB962C8B-B14F-4D97-AF65-F5344CB8AC3E}">
        <p14:creationId xmlns:p14="http://schemas.microsoft.com/office/powerpoint/2010/main" val="8254285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522514"/>
            <a:ext cx="10515600" cy="4192361"/>
          </a:xfrm>
        </p:spPr>
        <p:txBody>
          <a:bodyPr/>
          <a:lstStyle/>
          <a:p>
            <a:pPr marL="0" indent="0">
              <a:buNone/>
            </a:pPr>
            <a:r>
              <a:rPr lang="th-TH" dirty="0">
                <a:latin typeface="Angsana New" panose="02020603050405020304" pitchFamily="18" charset="-34"/>
                <a:cs typeface="Angsana New" panose="02020603050405020304" pitchFamily="18" charset="-34"/>
              </a:rPr>
              <a:t>	4.6 การตรวจสอบความถูกต้อง</a:t>
            </a:r>
          </a:p>
          <a:p>
            <a:pPr marL="0" indent="0">
              <a:buNone/>
            </a:pPr>
            <a:r>
              <a:rPr lang="th-TH" dirty="0">
                <a:latin typeface="Angsana New" panose="02020603050405020304" pitchFamily="18" charset="-34"/>
                <a:cs typeface="Angsana New" panose="02020603050405020304" pitchFamily="18" charset="-34"/>
              </a:rPr>
              <a:t>	เมื่อผู้วิจัยดำเนินการเก็บรวบรวมข้อมูลเสร็จเรียบร้อยแล้ว ก่อนจะนำข้อมูลที่รวบรวมได้ไปวิเคราะห์ ผู้วิจัยจะต้องตรวจสอบความถูกต้อง ครบถ้วน และความสมบูรณ์ของข้อมูลที่ได้มา </a:t>
            </a:r>
            <a:r>
              <a:rPr lang="th-TH" b="1" dirty="0">
                <a:latin typeface="Angsana New" panose="02020603050405020304" pitchFamily="18" charset="-34"/>
                <a:cs typeface="Angsana New" panose="02020603050405020304" pitchFamily="18" charset="-34"/>
              </a:rPr>
              <a:t>ว่าตรงตามวัตถุประสงค์ของการวิจัยหรือไม่ </a:t>
            </a:r>
            <a:r>
              <a:rPr lang="th-TH" dirty="0">
                <a:latin typeface="Angsana New" panose="02020603050405020304" pitchFamily="18" charset="-34"/>
                <a:cs typeface="Angsana New" panose="02020603050405020304" pitchFamily="18" charset="-34"/>
              </a:rPr>
              <a:t>หากข้อมูลที่ได้ไม่ครบถ้วนสมบูรณ์จะต้องตัดข้อมูลเหล่านั้นออกไป หรือจะแก้ไขอย่างไร ควรจะเก็บข้อมูลเพิ่มเติม หรือเก็บแก้ไข ขึ้นอยู่กับความเหมาะสมด้านเวลาและงบประมาณ เช่น แบบสอบถามบางฉบับ ผู้ตอบอาจลืมใส่เพศและอายุ หรือบางฉบับอาจลืมตอบเรื่องอาชีพและรายได้ อย่างไรก็ดี หากมีเบอร์โทรติดต่อกับผู้ตอบแบบสอบถาม ผู้วิจัยสามารถติดต่อเพื่อขอข้อมูลเพิ่มเติม ในบางกรณีผู้ตอบไม่เข้าใจคำถาม ตอบซ้ำกันหลายข้อ หรือตอบข้อเว้นข้อ ทำให้ข้อมูลที่ได้ไม่สมบูรณ์ ผู้วิจัยอาจต้องดำเนินการเก็บข้อมูลเพิ่มเติม เหล่านี้เป็นต้น</a:t>
            </a:r>
          </a:p>
          <a:p>
            <a:pPr marL="0" indent="0">
              <a:buNone/>
            </a:pPr>
            <a:endParaRPr lang="th-TH"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F4CD340B-87F4-4191-A19F-07EC0AC83F0D}"/>
              </a:ext>
            </a:extLst>
          </p:cNvPr>
          <p:cNvSpPr>
            <a:spLocks noGrp="1"/>
          </p:cNvSpPr>
          <p:nvPr>
            <p:ph type="sldNum" sz="quarter" idx="12"/>
          </p:nvPr>
        </p:nvSpPr>
        <p:spPr/>
        <p:txBody>
          <a:bodyPr/>
          <a:lstStyle/>
          <a:p>
            <a:fld id="{A0340E22-A0ED-4D02-B787-FB05B1CCBCE7}" type="slidenum">
              <a:rPr lang="th-TH" smtClean="0"/>
              <a:t>17</a:t>
            </a:fld>
            <a:endParaRPr lang="th-TH"/>
          </a:p>
        </p:txBody>
      </p:sp>
    </p:spTree>
    <p:extLst>
      <p:ext uri="{BB962C8B-B14F-4D97-AF65-F5344CB8AC3E}">
        <p14:creationId xmlns:p14="http://schemas.microsoft.com/office/powerpoint/2010/main" val="864751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8200" y="304800"/>
            <a:ext cx="10515600" cy="752474"/>
          </a:xfrm>
        </p:spPr>
        <p:txBody>
          <a:bodyPr>
            <a:normAutofit fontScale="90000"/>
          </a:bodyPr>
          <a:lstStyle/>
          <a:p>
            <a:pPr algn="ctr"/>
            <a:r>
              <a:rPr lang="en-US" b="1" dirty="0">
                <a:solidFill>
                  <a:srgbClr val="FF0000"/>
                </a:solidFill>
                <a:latin typeface="Angsana New" panose="02020603050405020304" pitchFamily="18" charset="-34"/>
                <a:cs typeface="Angsana New" panose="02020603050405020304" pitchFamily="18" charset="-34"/>
              </a:rPr>
              <a:t>5</a:t>
            </a:r>
            <a:r>
              <a:rPr lang="th-TH" b="1" dirty="0">
                <a:solidFill>
                  <a:srgbClr val="FF0000"/>
                </a:solidFill>
                <a:latin typeface="Angsana New" panose="02020603050405020304" pitchFamily="18" charset="-34"/>
                <a:cs typeface="Angsana New" panose="02020603050405020304" pitchFamily="18" charset="-34"/>
              </a:rPr>
              <a:t> </a:t>
            </a:r>
            <a:br>
              <a:rPr lang="en-US" b="1" dirty="0">
                <a:solidFill>
                  <a:srgbClr val="FF0000"/>
                </a:solidFill>
                <a:latin typeface="Angsana New" panose="02020603050405020304" pitchFamily="18" charset="-34"/>
                <a:cs typeface="Angsana New" panose="02020603050405020304" pitchFamily="18" charset="-34"/>
              </a:rPr>
            </a:br>
            <a:r>
              <a:rPr lang="th-TH" b="1" dirty="0">
                <a:solidFill>
                  <a:srgbClr val="FF0000"/>
                </a:solidFill>
                <a:latin typeface="Angsana New" panose="02020603050405020304" pitchFamily="18" charset="-34"/>
                <a:cs typeface="Angsana New" panose="02020603050405020304" pitchFamily="18" charset="-34"/>
              </a:rPr>
              <a:t>ประเภทของการเก็บรวบรวมข้อมูล</a:t>
            </a:r>
          </a:p>
        </p:txBody>
      </p:sp>
      <p:sp>
        <p:nvSpPr>
          <p:cNvPr id="3" name="ตัวแทนเนื้อหา 2"/>
          <p:cNvSpPr>
            <a:spLocks noGrp="1"/>
          </p:cNvSpPr>
          <p:nvPr>
            <p:ph idx="1"/>
          </p:nvPr>
        </p:nvSpPr>
        <p:spPr>
          <a:xfrm>
            <a:off x="838200" y="1233714"/>
            <a:ext cx="10515600" cy="4943249"/>
          </a:xfrm>
        </p:spPr>
        <p:txBody>
          <a:bodyPr>
            <a:normAutofit lnSpcReduction="10000"/>
          </a:bodyPr>
          <a:lstStyle/>
          <a:p>
            <a:pPr marL="0" indent="0">
              <a:buNone/>
            </a:pPr>
            <a:r>
              <a:rPr lang="th-TH" dirty="0">
                <a:latin typeface="Angsana New" panose="02020603050405020304" pitchFamily="18" charset="-34"/>
                <a:cs typeface="Angsana New" panose="02020603050405020304" pitchFamily="18" charset="-34"/>
              </a:rPr>
              <a:t>	วิธีการเก็บรวบรวมข้อมูลสามารถจำแนกได้ตามแหล่งที่มาของข้อมูลดังนี้คือ </a:t>
            </a: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การเก็บรวบรวมข้อมูลปฐมภูมิ กล่าวคือ เป็นข้อมูลที่ผู้วิจัยเก็บรวบรวมด้วยตนเอง หรือเก็บจากแหล่งกำเนิดของข้อมูลโดยตรง เช่น การสัมภาษณ์แหล่งข่าว การสังเกตเหตุการณ์ </a:t>
            </a: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การเก็บรวบรวมข้อมูลทุติยภูมิ กล่าวคือ เป็นข้อมูลที่มีผู้เก็บรวบรวมไว้แล้ว เช่น สถิติการนำเข้า-ส่งออกสินค้าอุปโภคบริโภค รายงานโดยกรมการค้าภายใน กระทรวงพาณิชย์ โดยวิธีการเก็บรวบรวมข้อมูลทั้ง </a:t>
            </a: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ประเภท มีรายละเอียดดังต่อไปนี้</a:t>
            </a:r>
          </a:p>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5.1</a:t>
            </a:r>
            <a:r>
              <a:rPr lang="th-TH" dirty="0">
                <a:latin typeface="Angsana New" panose="02020603050405020304" pitchFamily="18" charset="-34"/>
                <a:cs typeface="Angsana New" panose="02020603050405020304" pitchFamily="18" charset="-34"/>
              </a:rPr>
              <a:t> การเก็บรวบรวมข้อมูลปฐมภูมิ</a:t>
            </a:r>
          </a:p>
          <a:p>
            <a:pPr marL="0" indent="0">
              <a:buNone/>
            </a:pPr>
            <a:r>
              <a:rPr lang="th-TH" dirty="0">
                <a:latin typeface="Angsana New" panose="02020603050405020304" pitchFamily="18" charset="-34"/>
                <a:cs typeface="Angsana New" panose="02020603050405020304" pitchFamily="18" charset="-34"/>
              </a:rPr>
              <a:t>	</a:t>
            </a:r>
            <a:r>
              <a:rPr lang="th-TH" b="1" dirty="0">
                <a:latin typeface="Angsana New" panose="02020603050405020304" pitchFamily="18" charset="-34"/>
                <a:cs typeface="Angsana New" panose="02020603050405020304" pitchFamily="18" charset="-34"/>
              </a:rPr>
              <a:t>การเก็บรวบรวมข้อมูลจากแหล่งข้อมูลปฐมภูมิ สามารถดำเนินการได้ </a:t>
            </a:r>
            <a:r>
              <a:rPr lang="en-US" b="1" dirty="0">
                <a:latin typeface="Angsana New" panose="02020603050405020304" pitchFamily="18" charset="-34"/>
                <a:cs typeface="Angsana New" panose="02020603050405020304" pitchFamily="18" charset="-34"/>
              </a:rPr>
              <a:t>3 </a:t>
            </a:r>
            <a:r>
              <a:rPr lang="th-TH" b="1" dirty="0">
                <a:latin typeface="Angsana New" panose="02020603050405020304" pitchFamily="18" charset="-34"/>
                <a:cs typeface="Angsana New" panose="02020603050405020304" pitchFamily="18" charset="-34"/>
              </a:rPr>
              <a:t>วิธี ดังนี้คือ</a:t>
            </a:r>
          </a:p>
          <a:p>
            <a:pPr marL="0" indent="0">
              <a:buNone/>
            </a:pPr>
            <a:r>
              <a:rPr lang="th-TH" b="1" dirty="0">
                <a:latin typeface="Angsana New" panose="02020603050405020304" pitchFamily="18" charset="-34"/>
                <a:cs typeface="Angsana New" panose="02020603050405020304" pitchFamily="18" charset="-34"/>
              </a:rPr>
              <a:t>	</a:t>
            </a:r>
            <a:r>
              <a:rPr lang="en-US" b="1" dirty="0">
                <a:latin typeface="Angsana New" panose="02020603050405020304" pitchFamily="18" charset="-34"/>
                <a:cs typeface="Angsana New" panose="02020603050405020304" pitchFamily="18" charset="-34"/>
              </a:rPr>
              <a:t>1. </a:t>
            </a:r>
            <a:r>
              <a:rPr lang="th-TH" b="1" dirty="0">
                <a:latin typeface="Angsana New" panose="02020603050405020304" pitchFamily="18" charset="-34"/>
                <a:cs typeface="Angsana New" panose="02020603050405020304" pitchFamily="18" charset="-34"/>
              </a:rPr>
              <a:t>การเก็บรวบรวมข้อมูลด้วยการสอบถาม </a:t>
            </a:r>
            <a:r>
              <a:rPr lang="th-TH" dirty="0">
                <a:latin typeface="Angsana New" panose="02020603050405020304" pitchFamily="18" charset="-34"/>
                <a:cs typeface="Angsana New" panose="02020603050405020304" pitchFamily="18" charset="-34"/>
              </a:rPr>
              <a:t>การเก็บข้อมูลด้วยวิธีนี้สามารถดำเนินการได้ </a:t>
            </a: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วิธี ดังนี้คือ</a:t>
            </a:r>
          </a:p>
          <a:p>
            <a:pPr marL="0" indent="1262063">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การส่งแบบสอบถามทางไปรษณีย์</a:t>
            </a:r>
          </a:p>
          <a:p>
            <a:pPr marL="0" indent="1262063">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ผู้วิจัยนำแบบสอบถามไปเก็บกับกลุ่มตัวอย่างโดยตรง</a:t>
            </a:r>
          </a:p>
          <a:p>
            <a:pPr marL="0" indent="1262063">
              <a:buNone/>
            </a:pPr>
            <a:r>
              <a:rPr lang="en-US" dirty="0">
                <a:latin typeface="Angsana New" panose="02020603050405020304" pitchFamily="18" charset="-34"/>
                <a:cs typeface="Angsana New" panose="02020603050405020304" pitchFamily="18" charset="-34"/>
              </a:rPr>
              <a:t>3) </a:t>
            </a:r>
            <a:r>
              <a:rPr lang="th-TH" dirty="0">
                <a:latin typeface="Angsana New" panose="02020603050405020304" pitchFamily="18" charset="-34"/>
                <a:cs typeface="Angsana New" panose="02020603050405020304" pitchFamily="18" charset="-34"/>
              </a:rPr>
              <a:t>การเก็บข้อมูลผ่านระบบอินเทอร์เน็ต</a:t>
            </a:r>
          </a:p>
        </p:txBody>
      </p:sp>
      <p:sp>
        <p:nvSpPr>
          <p:cNvPr id="4" name="ตัวแทนหมายเลขสไลด์ 3">
            <a:extLst>
              <a:ext uri="{FF2B5EF4-FFF2-40B4-BE49-F238E27FC236}">
                <a16:creationId xmlns:a16="http://schemas.microsoft.com/office/drawing/2014/main" id="{F63B852D-1AAD-427B-A8D7-8F17EFFC3664}"/>
              </a:ext>
            </a:extLst>
          </p:cNvPr>
          <p:cNvSpPr>
            <a:spLocks noGrp="1"/>
          </p:cNvSpPr>
          <p:nvPr>
            <p:ph type="sldNum" sz="quarter" idx="12"/>
          </p:nvPr>
        </p:nvSpPr>
        <p:spPr/>
        <p:txBody>
          <a:bodyPr/>
          <a:lstStyle/>
          <a:p>
            <a:fld id="{A0340E22-A0ED-4D02-B787-FB05B1CCBCE7}" type="slidenum">
              <a:rPr lang="th-TH" smtClean="0"/>
              <a:t>18</a:t>
            </a:fld>
            <a:endParaRPr lang="th-TH"/>
          </a:p>
        </p:txBody>
      </p:sp>
    </p:spTree>
    <p:extLst>
      <p:ext uri="{BB962C8B-B14F-4D97-AF65-F5344CB8AC3E}">
        <p14:creationId xmlns:p14="http://schemas.microsoft.com/office/powerpoint/2010/main" val="1832720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828221"/>
            <a:ext cx="10515600" cy="5596392"/>
          </a:xfrm>
        </p:spPr>
        <p:txBody>
          <a:bodyPr/>
          <a:lstStyle/>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การเก็บรวบรวมข้อมูล</a:t>
            </a:r>
            <a:r>
              <a:rPr lang="th-TH" b="1" dirty="0">
                <a:latin typeface="Angsana New" panose="02020603050405020304" pitchFamily="18" charset="-34"/>
                <a:cs typeface="Angsana New" panose="02020603050405020304" pitchFamily="18" charset="-34"/>
              </a:rPr>
              <a:t>ด้วยการสัมภาษณ์ </a:t>
            </a:r>
            <a:r>
              <a:rPr lang="th-TH" dirty="0">
                <a:latin typeface="Angsana New" panose="02020603050405020304" pitchFamily="18" charset="-34"/>
                <a:cs typeface="Angsana New" panose="02020603050405020304" pitchFamily="18" charset="-34"/>
              </a:rPr>
              <a:t>การเก็บรวบรวมข้อมูลด้วยวิธีการสัมภาษณ์กลุ่มตัวอย่าง จัดว่าเป็นการเก็บข้อมูลแบบเผชิญหน้า </a:t>
            </a:r>
            <a:r>
              <a:rPr lang="en-US" dirty="0">
                <a:latin typeface="Angsana New" panose="02020603050405020304" pitchFamily="18" charset="-34"/>
                <a:cs typeface="Angsana New" panose="02020603050405020304" pitchFamily="18" charset="-34"/>
              </a:rPr>
              <a:t>(Face to Face) </a:t>
            </a:r>
            <a:r>
              <a:rPr lang="th-TH" dirty="0">
                <a:latin typeface="Angsana New" panose="02020603050405020304" pitchFamily="18" charset="-34"/>
                <a:cs typeface="Angsana New" panose="02020603050405020304" pitchFamily="18" charset="-34"/>
              </a:rPr>
              <a:t>ระหว่างผู้สัมภาษณ์ (ผู้วิจัย) กับผู้ให้สัมภาษณ์ (กลุ่มตัวอย่าง) การเก็บข้อมูลประเภทนี้จะดำเนินการไปในลักษณะการพูดคุยหรือสอบถามผ่านการสนทนาอย่างมีเป้าหมาย ผู้สัมภาษณ์จะเก็บรวบรวมข้อมูลที่ได้ในแบบสัมภาษณ์กึ่งโครงสร้าง ซึ่งประกอบไปด้วยประเด็นคำถามที่ใช้สัมภาษณ์แบะแบบบันทึกคำตอบ ซึ่งผู้สัมภาษณ์จะเป็นผู้ทำการจดบันทึกโดยตรง หรือใช้สื่อช่วย เช่น เทปเสียง หรือวีดิทัศน์ ช่วยในการบันทึกข้อมูล รวมทั้งการจดจำคำตอบแล้วนำมาบันทึกอีกครั้งหนึ่งหลังจากเสร็จสิ้นการสัมภาษณ์แล้ว การเก็บข้อมูลด้วยวิธีสัมภาษณ์นี้สามารถดำเนินการได้ </a:t>
            </a:r>
            <a:r>
              <a:rPr lang="en-US" dirty="0">
                <a:latin typeface="Angsana New" panose="02020603050405020304" pitchFamily="18" charset="-34"/>
                <a:cs typeface="Angsana New" panose="02020603050405020304" pitchFamily="18" charset="-34"/>
              </a:rPr>
              <a:t>3 </a:t>
            </a:r>
            <a:r>
              <a:rPr lang="th-TH" dirty="0">
                <a:latin typeface="Angsana New" panose="02020603050405020304" pitchFamily="18" charset="-34"/>
                <a:cs typeface="Angsana New" panose="02020603050405020304" pitchFamily="18" charset="-34"/>
              </a:rPr>
              <a:t>วิธี ดังนี้คือ</a:t>
            </a:r>
          </a:p>
          <a:p>
            <a:pPr marL="0" indent="1262063">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a:t>
            </a:r>
            <a:r>
              <a:rPr lang="th-TH" b="1" dirty="0">
                <a:latin typeface="Angsana New" panose="02020603050405020304" pitchFamily="18" charset="-34"/>
                <a:cs typeface="Angsana New" panose="02020603050405020304" pitchFamily="18" charset="-34"/>
              </a:rPr>
              <a:t>การสัมภาษณ์ผู้ให้ข้อมูลเป็นรายบุคคล </a:t>
            </a:r>
            <a:r>
              <a:rPr lang="th-TH" dirty="0">
                <a:latin typeface="Angsana New" panose="02020603050405020304" pitchFamily="18" charset="-34"/>
                <a:cs typeface="Angsana New" panose="02020603050405020304" pitchFamily="18" charset="-34"/>
              </a:rPr>
              <a:t>เป็นการสัมภาษณ์กลุ่มตัวอย่างรายบุคคลที่ถูกเลือกขึ้นมาเป็นตัวแทนที่ดีของประชากร การสัมภาษณ์แบบนี้มีลักษณะเหมือนการใช้แบบสอบถาม โดยผู้สัมภาษณ์จะ</a:t>
            </a:r>
            <a:r>
              <a:rPr lang="th-TH" b="1" dirty="0">
                <a:latin typeface="Angsana New" panose="02020603050405020304" pitchFamily="18" charset="-34"/>
                <a:cs typeface="Angsana New" panose="02020603050405020304" pitchFamily="18" charset="-34"/>
              </a:rPr>
              <a:t>อ่านคำถามในแบบสัมภาษณ์กึ่งโครงสร้าง </a:t>
            </a:r>
            <a:r>
              <a:rPr lang="th-TH" dirty="0">
                <a:latin typeface="Angsana New" panose="02020603050405020304" pitchFamily="18" charset="-34"/>
                <a:cs typeface="Angsana New" panose="02020603050405020304" pitchFamily="18" charset="-34"/>
              </a:rPr>
              <a:t>พร้อมทั้งอธิบายให้ผู้ตอบเข้าใจถึงวัตถุประสงค์ของคำถามดังกล่าว การสัมภาษณ์แบบนี้มีลักษณะเหมือนการใช้แบบสอบถาม แต่จะแตกต่างกันตรงที่ผู้สัมภาษณ์สามารถซักถามในกรณีที่เกิดข้อสงสัยในระหว่างทำการสัมภาษณ์</a:t>
            </a:r>
          </a:p>
        </p:txBody>
      </p:sp>
      <p:sp>
        <p:nvSpPr>
          <p:cNvPr id="2" name="ตัวแทนหมายเลขสไลด์ 1">
            <a:extLst>
              <a:ext uri="{FF2B5EF4-FFF2-40B4-BE49-F238E27FC236}">
                <a16:creationId xmlns:a16="http://schemas.microsoft.com/office/drawing/2014/main" id="{CBECAD36-E4DA-443C-A34D-1437E358CD3E}"/>
              </a:ext>
            </a:extLst>
          </p:cNvPr>
          <p:cNvSpPr>
            <a:spLocks noGrp="1"/>
          </p:cNvSpPr>
          <p:nvPr>
            <p:ph type="sldNum" sz="quarter" idx="12"/>
          </p:nvPr>
        </p:nvSpPr>
        <p:spPr/>
        <p:txBody>
          <a:bodyPr/>
          <a:lstStyle/>
          <a:p>
            <a:fld id="{A0340E22-A0ED-4D02-B787-FB05B1CCBCE7}" type="slidenum">
              <a:rPr lang="th-TH" smtClean="0"/>
              <a:t>19</a:t>
            </a:fld>
            <a:endParaRPr lang="th-TH"/>
          </a:p>
        </p:txBody>
      </p:sp>
    </p:spTree>
    <p:extLst>
      <p:ext uri="{BB962C8B-B14F-4D97-AF65-F5344CB8AC3E}">
        <p14:creationId xmlns:p14="http://schemas.microsoft.com/office/powerpoint/2010/main" val="790723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524000" y="1866900"/>
            <a:ext cx="9144000" cy="2038349"/>
          </a:xfrm>
        </p:spPr>
        <p:txBody>
          <a:bodyPr>
            <a:normAutofit/>
          </a:bodyPr>
          <a:lstStyle/>
          <a:p>
            <a:br>
              <a:rPr lang="en-US" sz="4400" b="1" dirty="0">
                <a:latin typeface="Angsana New" panose="02020603050405020304" pitchFamily="18" charset="-34"/>
                <a:cs typeface="Angsana New" panose="02020603050405020304" pitchFamily="18" charset="-34"/>
              </a:rPr>
            </a:br>
            <a:br>
              <a:rPr lang="th-TH" sz="4400" b="1" dirty="0">
                <a:latin typeface="Angsana New" panose="02020603050405020304" pitchFamily="18" charset="-34"/>
                <a:cs typeface="Angsana New" panose="02020603050405020304" pitchFamily="18" charset="-34"/>
              </a:rPr>
            </a:br>
            <a:r>
              <a:rPr lang="th-TH" sz="4400" b="1" dirty="0">
                <a:solidFill>
                  <a:srgbClr val="FF0000"/>
                </a:solidFill>
                <a:latin typeface="Angsana New" panose="02020603050405020304" pitchFamily="18" charset="-34"/>
                <a:cs typeface="Angsana New" panose="02020603050405020304" pitchFamily="18" charset="-34"/>
              </a:rPr>
              <a:t>การเก็บรวบรวมข้อมูล</a:t>
            </a:r>
          </a:p>
        </p:txBody>
      </p:sp>
      <p:sp>
        <p:nvSpPr>
          <p:cNvPr id="3" name="ตัวแทนหมายเลขสไลด์ 2">
            <a:extLst>
              <a:ext uri="{FF2B5EF4-FFF2-40B4-BE49-F238E27FC236}">
                <a16:creationId xmlns:a16="http://schemas.microsoft.com/office/drawing/2014/main" id="{EC1495B7-E8B4-4343-817A-6DCE62B84F25}"/>
              </a:ext>
            </a:extLst>
          </p:cNvPr>
          <p:cNvSpPr>
            <a:spLocks noGrp="1"/>
          </p:cNvSpPr>
          <p:nvPr>
            <p:ph type="sldNum" sz="quarter" idx="12"/>
          </p:nvPr>
        </p:nvSpPr>
        <p:spPr/>
        <p:txBody>
          <a:bodyPr/>
          <a:lstStyle/>
          <a:p>
            <a:fld id="{A0340E22-A0ED-4D02-B787-FB05B1CCBCE7}" type="slidenum">
              <a:rPr lang="th-TH" smtClean="0"/>
              <a:t>2</a:t>
            </a:fld>
            <a:endParaRPr lang="th-TH"/>
          </a:p>
        </p:txBody>
      </p:sp>
    </p:spTree>
    <p:extLst>
      <p:ext uri="{BB962C8B-B14F-4D97-AF65-F5344CB8AC3E}">
        <p14:creationId xmlns:p14="http://schemas.microsoft.com/office/powerpoint/2010/main" val="3145446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537029"/>
            <a:ext cx="10515600" cy="5639934"/>
          </a:xfrm>
        </p:spPr>
        <p:txBody>
          <a:bodyPr/>
          <a:lstStyle/>
          <a:p>
            <a:pPr marL="0" indent="1262063">
              <a:buNone/>
            </a:pPr>
            <a:r>
              <a:rPr lang="th-TH" dirty="0">
                <a:latin typeface="Angsana New" panose="02020603050405020304" pitchFamily="18" charset="-34"/>
                <a:cs typeface="Angsana New" panose="02020603050405020304" pitchFamily="18" charset="-34"/>
              </a:rPr>
              <a:t>2) </a:t>
            </a:r>
            <a:r>
              <a:rPr lang="th-TH" b="1" dirty="0">
                <a:latin typeface="Angsana New" panose="02020603050405020304" pitchFamily="18" charset="-34"/>
                <a:cs typeface="Angsana New" panose="02020603050405020304" pitchFamily="18" charset="-34"/>
              </a:rPr>
              <a:t>การสัมภาษณ์ผู้ให้ข้อมูลหลัก </a:t>
            </a:r>
            <a:r>
              <a:rPr lang="th-TH" dirty="0">
                <a:latin typeface="Angsana New" panose="02020603050405020304" pitchFamily="18" charset="-34"/>
                <a:cs typeface="Angsana New" panose="02020603050405020304" pitchFamily="18" charset="-34"/>
              </a:rPr>
              <a:t>เป็นการสัมภาษณ์เก็บข้อมูลจากกลุ่มตัวอย่างที่มีลักษณะและคุณสมบัติเฉพาะเจาะจง กล่าวคือ เป็นการสัมภาษณ์บุคคลที่มีบทบาทสำคัญต่อการวิจัย บุคคลที่ถูกเลือกจะต้องมีความรอบรู้และเชี่ยวชาญในเรื่องที่ผู้สัมภาษณ์ต้องการ การสัมภาษณ์ประเภทนี้</a:t>
            </a:r>
            <a:r>
              <a:rPr lang="th-TH" b="1" dirty="0">
                <a:latin typeface="Angsana New" panose="02020603050405020304" pitchFamily="18" charset="-34"/>
                <a:cs typeface="Angsana New" panose="02020603050405020304" pitchFamily="18" charset="-34"/>
              </a:rPr>
              <a:t>จะเป็นการสัมภาษณ์แบบเจาะลึก</a:t>
            </a:r>
            <a:r>
              <a:rPr lang="th-TH" dirty="0">
                <a:latin typeface="Angsana New" panose="02020603050405020304" pitchFamily="18" charset="-34"/>
                <a:cs typeface="Angsana New" panose="02020603050405020304" pitchFamily="18" charset="-34"/>
              </a:rPr>
              <a:t> เช่น การสัมภาษณ์อธิการบดีมหาวิทยาลัย สัมภาษณ์นักธุรกิจที่มีชื่อเสียง หรือสัมภาษณ์รัฐมนตรีกระทรวงการต่างประเทศ เป็นต้น ซึ่งบุคคลเหล่านี้จะเป็นกุญแจสำคัญที่สามารถไขปัญหาการวิจัย อันนำไปสู่คำตอบที่ผู้วิจัยต้องการ</a:t>
            </a:r>
          </a:p>
          <a:p>
            <a:pPr marL="0" indent="1262063">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a:t>
            </a:r>
            <a:r>
              <a:rPr lang="th-TH" b="1" dirty="0">
                <a:latin typeface="Angsana New" panose="02020603050405020304" pitchFamily="18" charset="-34"/>
                <a:cs typeface="Angsana New" panose="02020603050405020304" pitchFamily="18" charset="-34"/>
              </a:rPr>
              <a:t>การสัมภาษณ์แบบเป็นกลุ่ม เป็นการสัมภาษณ์กลุ่มบุคคลที่สามารถให้ข้อมูลเกี่ยวกับเรื่องที่ผู้วิจัยต้องการทราบ หรือเรียกว่า การสนทนากลุ่ม </a:t>
            </a:r>
            <a:r>
              <a:rPr lang="en-US" b="1" dirty="0">
                <a:latin typeface="Angsana New" panose="02020603050405020304" pitchFamily="18" charset="-34"/>
                <a:cs typeface="Angsana New" panose="02020603050405020304" pitchFamily="18" charset="-34"/>
              </a:rPr>
              <a:t>(Focus Group Interview)</a:t>
            </a:r>
            <a:r>
              <a:rPr lang="th-TH" b="1" dirty="0">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โดยผู้สัมภาษณ์จะทำการนัดหมายผู้ให้สัมภาษณ์พร้อมกัน จำนวนตั้งแต่ </a:t>
            </a:r>
            <a:r>
              <a:rPr lang="en-US" dirty="0">
                <a:latin typeface="Angsana New" panose="02020603050405020304" pitchFamily="18" charset="-34"/>
                <a:cs typeface="Angsana New" panose="02020603050405020304" pitchFamily="18" charset="-34"/>
              </a:rPr>
              <a:t>3-10</a:t>
            </a:r>
            <a:r>
              <a:rPr lang="th-TH" dirty="0">
                <a:latin typeface="Angsana New" panose="02020603050405020304" pitchFamily="18" charset="-34"/>
                <a:cs typeface="Angsana New" panose="02020603050405020304" pitchFamily="18" charset="-34"/>
              </a:rPr>
              <a:t> คน เพื่อทำการสนทนาแลกเปลี่ยนความคิดเห็นระหว่างกัน หากมีผู้ให้สัมภาษณ์มากกว่า </a:t>
            </a:r>
            <a:r>
              <a:rPr lang="en-US" dirty="0">
                <a:latin typeface="Angsana New" panose="02020603050405020304" pitchFamily="18" charset="-34"/>
                <a:cs typeface="Angsana New" panose="02020603050405020304" pitchFamily="18" charset="-34"/>
              </a:rPr>
              <a:t>7 </a:t>
            </a:r>
            <a:r>
              <a:rPr lang="th-TH" dirty="0">
                <a:latin typeface="Angsana New" panose="02020603050405020304" pitchFamily="18" charset="-34"/>
                <a:cs typeface="Angsana New" panose="02020603050405020304" pitchFamily="18" charset="-34"/>
              </a:rPr>
              <a:t>คนขึ้นไป ผู้วิจัยสามารถจัดการประชุมย่อย หรือการประชุมเชิงปฏิบัติการ เพื่อทำการซักถามข้อมูลตามประเด็นต่างๆ ที่ต้องการศึกษา ทั้งนี้ผู้สัมภาษณ์จะต้องเปิดโอกาสให้ผู้เข้าร่วมประชุมทั้งหมดได้แสดงความคิดเห็นหรือซักถามได้อย่างเสรี วิธีนี้จะช่วยให้ผู้วิจัยได้ทราบข้อมูลที่เกี่ยวข้อง ข้อมูลสนับสนุน และข้อมูลเสนอแนะได้อย่างชัดเจนมากขึ้น </a:t>
            </a:r>
          </a:p>
          <a:p>
            <a:pPr marL="0" indent="0">
              <a:buNone/>
            </a:pPr>
            <a:endParaRPr lang="th-TH"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E7A43751-E44D-4B2E-A2C3-B685E13F53D0}"/>
              </a:ext>
            </a:extLst>
          </p:cNvPr>
          <p:cNvSpPr>
            <a:spLocks noGrp="1"/>
          </p:cNvSpPr>
          <p:nvPr>
            <p:ph type="sldNum" sz="quarter" idx="12"/>
          </p:nvPr>
        </p:nvSpPr>
        <p:spPr/>
        <p:txBody>
          <a:bodyPr/>
          <a:lstStyle/>
          <a:p>
            <a:fld id="{A0340E22-A0ED-4D02-B787-FB05B1CCBCE7}" type="slidenum">
              <a:rPr lang="th-TH" smtClean="0"/>
              <a:t>20</a:t>
            </a:fld>
            <a:endParaRPr lang="th-TH"/>
          </a:p>
        </p:txBody>
      </p:sp>
    </p:spTree>
    <p:extLst>
      <p:ext uri="{BB962C8B-B14F-4D97-AF65-F5344CB8AC3E}">
        <p14:creationId xmlns:p14="http://schemas.microsoft.com/office/powerpoint/2010/main" val="35201863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904875" y="630804"/>
            <a:ext cx="10515600" cy="5596392"/>
          </a:xfrm>
        </p:spPr>
        <p:txBody>
          <a:bodyPr>
            <a:normAutofit lnSpcReduction="10000"/>
          </a:bodyPr>
          <a:lstStyle/>
          <a:p>
            <a:pPr marL="0" indent="0">
              <a:buNone/>
            </a:pPr>
            <a:r>
              <a:rPr lang="en-US" sz="2400" dirty="0">
                <a:latin typeface="Angsana New" panose="02020603050405020304" pitchFamily="18" charset="-34"/>
                <a:cs typeface="Angsana New" panose="02020603050405020304" pitchFamily="18" charset="-34"/>
              </a:rPr>
              <a:t>	3.</a:t>
            </a:r>
            <a:r>
              <a:rPr lang="th-TH" sz="2400" dirty="0">
                <a:latin typeface="Angsana New" panose="02020603050405020304" pitchFamily="18" charset="-34"/>
                <a:cs typeface="Angsana New" panose="02020603050405020304" pitchFamily="18" charset="-34"/>
              </a:rPr>
              <a:t>  </a:t>
            </a:r>
            <a:r>
              <a:rPr lang="th-TH" sz="2400" b="1" dirty="0">
                <a:latin typeface="Angsana New" panose="02020603050405020304" pitchFamily="18" charset="-34"/>
                <a:cs typeface="Angsana New" panose="02020603050405020304" pitchFamily="18" charset="-34"/>
              </a:rPr>
              <a:t>การเก็บรวบรวมข้อมูลด้วยการสังเกต </a:t>
            </a:r>
            <a:r>
              <a:rPr lang="th-TH" sz="2400" dirty="0">
                <a:latin typeface="Angsana New" panose="02020603050405020304" pitchFamily="18" charset="-34"/>
                <a:cs typeface="Angsana New" panose="02020603050405020304" pitchFamily="18" charset="-34"/>
              </a:rPr>
              <a:t>นอกเหนือจากการเก็บข้อมูลปฐมภูมิด้วยวิธีการสอบถามและสัมภาษณ์แล้ว อีกหนึ่งวิธีที่นิยมคือ การเก็บข้อมูลด้วยวิธีการสังเกต วิธีนี้ทำได้โดยผู้วิจัยเฝ้าสังเกตเหตุการณ์ หรือปรากฏการณ์ที่เกิดขึ้นอย่างเอาใจใส่ เพื่อหาความสัมพันธ์ของปรากฏการณ์ที่เกิดขึ้นกับปัจจัยอื่นๆ ที่มีความสัมพันธ์ซึ่งกันและกัน การเก็บข้อมูลด้วยวิธีนี้ สามารถดำเนินการได้ </a:t>
            </a:r>
            <a:r>
              <a:rPr lang="en-US" sz="2400" dirty="0">
                <a:latin typeface="Angsana New" panose="02020603050405020304" pitchFamily="18" charset="-34"/>
                <a:cs typeface="Angsana New" panose="02020603050405020304" pitchFamily="18" charset="-34"/>
              </a:rPr>
              <a:t>2 </a:t>
            </a:r>
            <a:r>
              <a:rPr lang="th-TH" sz="2400" dirty="0">
                <a:latin typeface="Angsana New" panose="02020603050405020304" pitchFamily="18" charset="-34"/>
                <a:cs typeface="Angsana New" panose="02020603050405020304" pitchFamily="18" charset="-34"/>
              </a:rPr>
              <a:t>วิธี ดังนี้คือ</a:t>
            </a:r>
          </a:p>
          <a:p>
            <a:pPr marL="0" indent="1262063">
              <a:buNone/>
            </a:pP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a:t>
            </a:r>
            <a:r>
              <a:rPr lang="th-TH" sz="2400" b="1" dirty="0">
                <a:latin typeface="Angsana New" panose="02020603050405020304" pitchFamily="18" charset="-34"/>
                <a:cs typeface="Angsana New" panose="02020603050405020304" pitchFamily="18" charset="-34"/>
              </a:rPr>
              <a:t>การสังเกตแบบมีส่วนร่วม </a:t>
            </a:r>
            <a:r>
              <a:rPr lang="th-TH" sz="2400" dirty="0">
                <a:latin typeface="Angsana New" panose="02020603050405020304" pitchFamily="18" charset="-34"/>
                <a:cs typeface="Angsana New" panose="02020603050405020304" pitchFamily="18" charset="-34"/>
              </a:rPr>
              <a:t>คือการที่มี</a:t>
            </a:r>
            <a:r>
              <a:rPr lang="th-TH" sz="2400" b="1" dirty="0">
                <a:latin typeface="Angsana New" panose="02020603050405020304" pitchFamily="18" charset="-34"/>
                <a:cs typeface="Angsana New" panose="02020603050405020304" pitchFamily="18" charset="-34"/>
              </a:rPr>
              <a:t>ผู้วิจัยหรือผู้เก็บข้อมูลเข้าไปแฝงตัวเป็นส่วนหนึ่งของกลุ่มเป้าหมายที่ต้องการเฝ้าสังเกต </a:t>
            </a:r>
            <a:r>
              <a:rPr lang="th-TH" sz="2400" dirty="0">
                <a:latin typeface="Angsana New" panose="02020603050405020304" pitchFamily="18" charset="-34"/>
                <a:cs typeface="Angsana New" panose="02020603050405020304" pitchFamily="18" charset="-34"/>
              </a:rPr>
              <a:t>ผู้สังเกตจะต้องร่วมทำกิจกรรมทุกอย่างกับกลุ่มเป้าหมายเพื่อสร้างความคุ้นเคย โดยผู้สังเกตจะทำการจดจำและจดบันทึกเหตุการณ์ที่เกิดขึ้นระหว่างการเข้าไปมีส่วนร่วมกับกลุ่มเป้าหมาย ทั้งนี้ผู้สังเกตอาจแสดงตนให้กลุ่มเป้าหมายทราบว่าเป็นผู้ร่วมสังเกตพฤติกรรม หรือไม่แสดงตนก็ได้ ขึ้นอยู่กับบริบทของการวิจัยและข้อมูลที่ต้องการทราบ ข้อดีของวิธีการสังเกตคือ ได้ข้อมูลตรงตามสภาพที่เป็นจริง ละเอียดและเจาะลึก ข้อเสียคือ ใช้ระยะเวลานานในการเก็บข้อมูล ในบางกรณีหากผู้ถูกสังเกตรู้ตัวอาจมีพฤติกรรมปิดบังข้อมูลที่เท็จจริงได้</a:t>
            </a:r>
            <a:endParaRPr lang="en-US" sz="2400" dirty="0">
              <a:latin typeface="Angsana New" panose="02020603050405020304" pitchFamily="18" charset="-34"/>
              <a:cs typeface="Angsana New" panose="02020603050405020304" pitchFamily="18" charset="-34"/>
            </a:endParaRPr>
          </a:p>
          <a:p>
            <a:pPr marL="0" indent="1262063">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a:t>
            </a:r>
            <a:r>
              <a:rPr lang="th-TH" sz="2400" b="1" dirty="0">
                <a:latin typeface="Angsana New" panose="02020603050405020304" pitchFamily="18" charset="-34"/>
                <a:cs typeface="Angsana New" panose="02020603050405020304" pitchFamily="18" charset="-34"/>
              </a:rPr>
              <a:t>การสังเกตแบบไม่มีส่วนร่วม </a:t>
            </a:r>
            <a:r>
              <a:rPr lang="th-TH" sz="2400" dirty="0">
                <a:latin typeface="Angsana New" panose="02020603050405020304" pitchFamily="18" charset="-34"/>
                <a:cs typeface="Angsana New" panose="02020603050405020304" pitchFamily="18" charset="-34"/>
              </a:rPr>
              <a:t>คือการที่</a:t>
            </a:r>
            <a:r>
              <a:rPr lang="th-TH" sz="2400" b="1" dirty="0">
                <a:latin typeface="Angsana New" panose="02020603050405020304" pitchFamily="18" charset="-34"/>
                <a:cs typeface="Angsana New" panose="02020603050405020304" pitchFamily="18" charset="-34"/>
              </a:rPr>
              <a:t>ผู้วิจัยหรือผู้เก็บข้อมูลไม่ได้เข้าไปมีส่วนร่วมทำกิจกรรมกับกลุ่มเป้าหมาย แต่เป็นการเฝ้าสังเกตพฤติกรรมอยู่ห่างๆ</a:t>
            </a:r>
            <a:r>
              <a:rPr lang="th-TH" sz="2400" dirty="0">
                <a:latin typeface="Angsana New" panose="02020603050405020304" pitchFamily="18" charset="-34"/>
                <a:cs typeface="Angsana New" panose="02020603050405020304" pitchFamily="18" charset="-34"/>
              </a:rPr>
              <a:t> เป็นระยะๆ โดยไม่ให้กลุ่มเป้าหมายรู้ตัว เช่น การสังเกตการให้บริการของพนักงานขายสินค้า การสังเกตพฤติกรรมการเรียนรู้ของเด็ก วิธีนี้มีข้อดีคือ ใช้เวลาน้อยกว่าการสังเกตแบบมีส่วนร่วม สะดวก และประหยัดค่าใช้จ่าย ข้อเสียคือ ไม่สามารถเข้าถึงข้อมูลแบบเจาะลึกตามสภาพที่เป็นจริง เนื่องจากกลุ่มตัวอย่างไม่แสดงพฤติกรรมบางอย่างออกมาในขณะที่ผู้วิจัยทำการสังเกต</a:t>
            </a:r>
          </a:p>
          <a:p>
            <a:pPr marL="0" indent="0">
              <a:buNone/>
            </a:pPr>
            <a:r>
              <a:rPr lang="th-TH" sz="2400" dirty="0">
                <a:latin typeface="Angsana New" panose="02020603050405020304" pitchFamily="18" charset="-34"/>
                <a:cs typeface="Angsana New" panose="02020603050405020304" pitchFamily="18" charset="-34"/>
              </a:rPr>
              <a:t>	การเก็บรวบรวมข้อมูลปฐมภูมิทั้ง </a:t>
            </a:r>
            <a:r>
              <a:rPr lang="en-US" sz="2400" dirty="0">
                <a:latin typeface="Angsana New" panose="02020603050405020304" pitchFamily="18" charset="-34"/>
                <a:cs typeface="Angsana New" panose="02020603050405020304" pitchFamily="18" charset="-34"/>
              </a:rPr>
              <a:t>3 </a:t>
            </a:r>
            <a:r>
              <a:rPr lang="th-TH" sz="2400" dirty="0">
                <a:latin typeface="Angsana New" panose="02020603050405020304" pitchFamily="18" charset="-34"/>
                <a:cs typeface="Angsana New" panose="02020603050405020304" pitchFamily="18" charset="-34"/>
              </a:rPr>
              <a:t>วิธี ได้แก่ วิธีการสอบถาม วิธีการสัมภาษณ์ วิธีการสังเกตแต่ละวิธีมีข้อดีและข้อเสียแตกต่างกัน </a:t>
            </a:r>
          </a:p>
          <a:p>
            <a:pPr marL="0" indent="1262063">
              <a:buNone/>
            </a:pPr>
            <a:endParaRPr lang="th-TH" sz="2400"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74C742CA-A36C-4614-9495-80C3E782FEDA}"/>
              </a:ext>
            </a:extLst>
          </p:cNvPr>
          <p:cNvSpPr>
            <a:spLocks noGrp="1"/>
          </p:cNvSpPr>
          <p:nvPr>
            <p:ph type="sldNum" sz="quarter" idx="12"/>
          </p:nvPr>
        </p:nvSpPr>
        <p:spPr/>
        <p:txBody>
          <a:bodyPr/>
          <a:lstStyle/>
          <a:p>
            <a:fld id="{A0340E22-A0ED-4D02-B787-FB05B1CCBCE7}" type="slidenum">
              <a:rPr lang="th-TH" smtClean="0"/>
              <a:t>21</a:t>
            </a:fld>
            <a:endParaRPr lang="th-TH"/>
          </a:p>
        </p:txBody>
      </p:sp>
    </p:spTree>
    <p:extLst>
      <p:ext uri="{BB962C8B-B14F-4D97-AF65-F5344CB8AC3E}">
        <p14:creationId xmlns:p14="http://schemas.microsoft.com/office/powerpoint/2010/main" val="1691658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8200" y="316367"/>
            <a:ext cx="10515600" cy="766989"/>
          </a:xfrm>
        </p:spPr>
        <p:txBody>
          <a:bodyPr>
            <a:normAutofit fontScale="90000"/>
          </a:bodyPr>
          <a:lstStyle/>
          <a:p>
            <a:pPr algn="ctr"/>
            <a:r>
              <a:rPr lang="en-US" b="1" dirty="0">
                <a:solidFill>
                  <a:srgbClr val="FF0000"/>
                </a:solidFill>
                <a:latin typeface="Angsana New" panose="02020603050405020304" pitchFamily="18" charset="-34"/>
                <a:cs typeface="Angsana New" panose="02020603050405020304" pitchFamily="18" charset="-34"/>
              </a:rPr>
              <a:t>6</a:t>
            </a:r>
            <a:r>
              <a:rPr lang="th-TH" b="1" dirty="0">
                <a:solidFill>
                  <a:srgbClr val="FF0000"/>
                </a:solidFill>
                <a:latin typeface="Angsana New" panose="02020603050405020304" pitchFamily="18" charset="-34"/>
                <a:cs typeface="Angsana New" panose="02020603050405020304" pitchFamily="18" charset="-34"/>
              </a:rPr>
              <a:t> </a:t>
            </a:r>
            <a:br>
              <a:rPr lang="en-US" b="1" dirty="0">
                <a:solidFill>
                  <a:srgbClr val="FF0000"/>
                </a:solidFill>
                <a:latin typeface="Angsana New" panose="02020603050405020304" pitchFamily="18" charset="-34"/>
                <a:cs typeface="Angsana New" panose="02020603050405020304" pitchFamily="18" charset="-34"/>
              </a:rPr>
            </a:br>
            <a:r>
              <a:rPr lang="th-TH" b="1" dirty="0">
                <a:solidFill>
                  <a:srgbClr val="FF0000"/>
                </a:solidFill>
                <a:latin typeface="Angsana New" panose="02020603050405020304" pitchFamily="18" charset="-34"/>
                <a:cs typeface="Angsana New" panose="02020603050405020304" pitchFamily="18" charset="-34"/>
              </a:rPr>
              <a:t>ขั้นตอนการเก็บรวบรวมข้อมูล</a:t>
            </a:r>
          </a:p>
        </p:txBody>
      </p:sp>
      <p:sp>
        <p:nvSpPr>
          <p:cNvPr id="3" name="ตัวแทนเนื้อหา 2"/>
          <p:cNvSpPr>
            <a:spLocks noGrp="1"/>
          </p:cNvSpPr>
          <p:nvPr>
            <p:ph idx="1"/>
          </p:nvPr>
        </p:nvSpPr>
        <p:spPr>
          <a:xfrm>
            <a:off x="838200" y="1548493"/>
            <a:ext cx="10515600" cy="4914220"/>
          </a:xfrm>
        </p:spPr>
        <p:txBody>
          <a:bodyPr>
            <a:normAutofit lnSpcReduction="10000"/>
          </a:bodyPr>
          <a:lstStyle/>
          <a:p>
            <a:pPr marL="0" indent="0">
              <a:buNone/>
            </a:pPr>
            <a:r>
              <a:rPr lang="th-TH" dirty="0">
                <a:latin typeface="Angsana New" panose="02020603050405020304" pitchFamily="18" charset="-34"/>
                <a:cs typeface="Angsana New" panose="02020603050405020304" pitchFamily="18" charset="-34"/>
              </a:rPr>
              <a:t>	ขั้นตอนการเก็บรวบรวมข้อมูลการวิจัยสามารถแบ่งได้ตามประเภทของเครื่องมือที่ใช้ มี </a:t>
            </a:r>
            <a:r>
              <a:rPr lang="en-US" dirty="0">
                <a:latin typeface="Angsana New" panose="02020603050405020304" pitchFamily="18" charset="-34"/>
                <a:cs typeface="Angsana New" panose="02020603050405020304" pitchFamily="18" charset="-34"/>
              </a:rPr>
              <a:t>3 </a:t>
            </a:r>
            <a:r>
              <a:rPr lang="th-TH" dirty="0">
                <a:latin typeface="Angsana New" panose="02020603050405020304" pitchFamily="18" charset="-34"/>
                <a:cs typeface="Angsana New" panose="02020603050405020304" pitchFamily="18" charset="-34"/>
              </a:rPr>
              <a:t>ประเภท ดังต่อไปนี้</a:t>
            </a:r>
          </a:p>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6.1 </a:t>
            </a:r>
            <a:r>
              <a:rPr lang="th-TH" b="1" dirty="0">
                <a:latin typeface="Angsana New" panose="02020603050405020304" pitchFamily="18" charset="-34"/>
                <a:cs typeface="Angsana New" panose="02020603050405020304" pitchFamily="18" charset="-34"/>
              </a:rPr>
              <a:t>ขั้นตอนการเก็บข้อมูลโดยการใช้แบบสอบถาม</a:t>
            </a:r>
          </a:p>
          <a:p>
            <a:pPr marL="0" indent="0">
              <a:buNone/>
            </a:pPr>
            <a:r>
              <a:rPr lang="th-TH" dirty="0">
                <a:latin typeface="Angsana New" panose="02020603050405020304" pitchFamily="18" charset="-34"/>
                <a:cs typeface="Angsana New" panose="02020603050405020304" pitchFamily="18" charset="-34"/>
              </a:rPr>
              <a:t>	การเก็บข้อมูลโดยการใช้แบบสอบถาม สามารถทำได้ </a:t>
            </a: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วิธี ดังนี้</a:t>
            </a:r>
          </a:p>
          <a:p>
            <a:pPr marL="0" indent="1262063">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ส่งแบบสอบถามไปให้กลุ่มตัวอย่างตอบ มีขั้นตอนดำเนินการดังนี้</a:t>
            </a:r>
          </a:p>
          <a:p>
            <a:pPr marL="0" indent="1611313">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ติดต่อกลุ่มตัวอย่างที่ต้องการเก็บข้อมูลล่วงหน้าประมาณ </a:t>
            </a: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อาทิตย์ เพื่อให้กลุ่มตัวอย่างมีการเตรียมความพร้อมในการตอบแบบสอบถาม</a:t>
            </a:r>
          </a:p>
          <a:p>
            <a:pPr marL="0" indent="1611313">
              <a:buNone/>
            </a:pPr>
            <a:r>
              <a:rPr lang="en-US" dirty="0">
                <a:latin typeface="Angsana New" panose="02020603050405020304" pitchFamily="18" charset="-34"/>
                <a:cs typeface="Angsana New" panose="02020603050405020304" pitchFamily="18" charset="-34"/>
              </a:rPr>
              <a:t>2) </a:t>
            </a:r>
            <a:r>
              <a:rPr lang="th-TH" dirty="0">
                <a:latin typeface="Angsana New" panose="02020603050405020304" pitchFamily="18" charset="-34"/>
                <a:cs typeface="Angsana New" panose="02020603050405020304" pitchFamily="18" charset="-34"/>
              </a:rPr>
              <a:t>จัดส่งจดหมายนำไปพร้อมกับแบบสอบถาม จดหมายนำควรออกโดยหน่วยงานต้นสังกัดของผู้วิจัย เนื้อหาของจดหมายจะต้องอธิบายถึงวัตถุประสงค์ของการเก็บข้อมูลในครั้งนี้ให้ชัดเจน และเชิญชวนให้กลุ่มตัวอย่างเห็นความสำคัญของการตอบแบบสอบถาม และต้องสร้างความมั่นใจแก่ผู้ตอบแบบสอบถามว่าข้อมูลที่ให้ไปจะถูกเก็บไว้เป็นความลับของหน่วยงาน</a:t>
            </a:r>
          </a:p>
          <a:p>
            <a:pPr marL="0" indent="1611313">
              <a:buNone/>
            </a:pPr>
            <a:endParaRPr lang="th-TH" dirty="0">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60A2E014-084F-48DB-BAD9-5AB9CFEFF4E4}"/>
              </a:ext>
            </a:extLst>
          </p:cNvPr>
          <p:cNvSpPr>
            <a:spLocks noGrp="1"/>
          </p:cNvSpPr>
          <p:nvPr>
            <p:ph type="sldNum" sz="quarter" idx="12"/>
          </p:nvPr>
        </p:nvSpPr>
        <p:spPr/>
        <p:txBody>
          <a:bodyPr/>
          <a:lstStyle/>
          <a:p>
            <a:fld id="{A0340E22-A0ED-4D02-B787-FB05B1CCBCE7}" type="slidenum">
              <a:rPr lang="th-TH" smtClean="0"/>
              <a:t>22</a:t>
            </a:fld>
            <a:endParaRPr lang="th-TH"/>
          </a:p>
        </p:txBody>
      </p:sp>
    </p:spTree>
    <p:extLst>
      <p:ext uri="{BB962C8B-B14F-4D97-AF65-F5344CB8AC3E}">
        <p14:creationId xmlns:p14="http://schemas.microsoft.com/office/powerpoint/2010/main" val="12591001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580571"/>
            <a:ext cx="10515600" cy="5596392"/>
          </a:xfrm>
        </p:spPr>
        <p:txBody>
          <a:bodyPr>
            <a:normAutofit/>
          </a:bodyPr>
          <a:lstStyle/>
          <a:p>
            <a:pPr marL="0" indent="1611313">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ขอความร่วมมือจากกลุ่มตัวอย่าง ในการจัดส่งแบบสอบถามกลับคืนตามระยะเวลาที่กำหนด</a:t>
            </a:r>
          </a:p>
          <a:p>
            <a:pPr marL="0" indent="1611313">
              <a:buNone/>
            </a:pPr>
            <a:r>
              <a:rPr lang="en-US" dirty="0">
                <a:latin typeface="Angsana New" panose="02020603050405020304" pitchFamily="18" charset="-34"/>
                <a:cs typeface="Angsana New" panose="02020603050405020304" pitchFamily="18" charset="-34"/>
              </a:rPr>
              <a:t>4) </a:t>
            </a:r>
            <a:r>
              <a:rPr lang="th-TH" dirty="0">
                <a:latin typeface="Angsana New" panose="02020603050405020304" pitchFamily="18" charset="-34"/>
                <a:cs typeface="Angsana New" panose="02020603050405020304" pitchFamily="18" charset="-34"/>
              </a:rPr>
              <a:t>เมื่อครบกำหนดระยะเวลาที่กลุ่มตัวอย่างต้องส่งคืนแบบสอบถาม</a:t>
            </a:r>
            <a:r>
              <a:rPr lang="en-US" dirty="0">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ผู้วิจัยจะต้องมีการติดตามทวงถามไปยังหน่วยงานที่ยังไม่ส่งคืน เพื่อเตือนให้เร่งตอบและส่งแบบสอบถามกลับคืน</a:t>
            </a:r>
          </a:p>
          <a:p>
            <a:pPr marL="0" indent="1611313">
              <a:buNone/>
            </a:pPr>
            <a:r>
              <a:rPr lang="en-US" dirty="0">
                <a:latin typeface="Angsana New" panose="02020603050405020304" pitchFamily="18" charset="-34"/>
                <a:cs typeface="Angsana New" panose="02020603050405020304" pitchFamily="18" charset="-34"/>
              </a:rPr>
              <a:t>5)</a:t>
            </a:r>
            <a:r>
              <a:rPr lang="th-TH" dirty="0">
                <a:latin typeface="Angsana New" panose="02020603050405020304" pitchFamily="18" charset="-34"/>
                <a:cs typeface="Angsana New" panose="02020603050405020304" pitchFamily="18" charset="-34"/>
              </a:rPr>
              <a:t> รวบรวมและสรุปจำนวนแบบสอบถามที่ได้รับว่าเป็นไปตามเป้าหมายที่กำหนดหรือไม่ เช่น การส่งแบบสอบถามทางไปรษณีย์จะต้องได้รับแบบสอบถามกลับคืนมาไม่ต่ำกว่าร้อยละ </a:t>
            </a:r>
            <a:r>
              <a:rPr lang="en-US" dirty="0">
                <a:latin typeface="Angsana New" panose="02020603050405020304" pitchFamily="18" charset="-34"/>
                <a:cs typeface="Angsana New" panose="02020603050405020304" pitchFamily="18" charset="-34"/>
              </a:rPr>
              <a:t>25</a:t>
            </a:r>
            <a:r>
              <a:rPr lang="th-TH" dirty="0">
                <a:latin typeface="Angsana New" panose="02020603050405020304" pitchFamily="18" charset="-34"/>
                <a:cs typeface="Angsana New" panose="02020603050405020304" pitchFamily="18" charset="-34"/>
              </a:rPr>
              <a:t> เป็นต้น ทั้งนี้จำนวนแบบสอบถามที่ได้รับจะต้องเพียงพอต่อการวิเคราะห์และสรุปผล</a:t>
            </a:r>
          </a:p>
          <a:p>
            <a:pPr marL="0" indent="1262063">
              <a:buNone/>
            </a:pPr>
            <a:r>
              <a:rPr lang="en-US" b="1" dirty="0">
                <a:latin typeface="Angsana New" panose="02020603050405020304" pitchFamily="18" charset="-34"/>
                <a:cs typeface="Angsana New" panose="02020603050405020304" pitchFamily="18" charset="-34"/>
              </a:rPr>
              <a:t>2.</a:t>
            </a:r>
            <a:r>
              <a:rPr lang="th-TH" b="1" dirty="0">
                <a:latin typeface="Angsana New" panose="02020603050405020304" pitchFamily="18" charset="-34"/>
                <a:cs typeface="Angsana New" panose="02020603050405020304" pitchFamily="18" charset="-34"/>
              </a:rPr>
              <a:t> วิธีการเก็บข้อมูลโดยนำแบบสอบถามไปให้กลุ่มตัวอย่างตอบโดยตรง </a:t>
            </a:r>
            <a:r>
              <a:rPr lang="th-TH" dirty="0">
                <a:latin typeface="Angsana New" panose="02020603050405020304" pitchFamily="18" charset="-34"/>
                <a:cs typeface="Angsana New" panose="02020603050405020304" pitchFamily="18" charset="-34"/>
              </a:rPr>
              <a:t>มีขั้นตอนดำเนินการดังนี้</a:t>
            </a:r>
          </a:p>
          <a:p>
            <a:pPr marL="0" indent="1611313">
              <a:buNone/>
            </a:pPr>
            <a:r>
              <a:rPr lang="en-US" dirty="0">
                <a:latin typeface="Angsana New" panose="02020603050405020304" pitchFamily="18" charset="-34"/>
                <a:cs typeface="Angsana New" panose="02020603050405020304" pitchFamily="18" charset="-34"/>
              </a:rPr>
              <a:t>1) </a:t>
            </a:r>
            <a:r>
              <a:rPr lang="th-TH" dirty="0">
                <a:latin typeface="Angsana New" panose="02020603050405020304" pitchFamily="18" charset="-34"/>
                <a:cs typeface="Angsana New" panose="02020603050405020304" pitchFamily="18" charset="-34"/>
              </a:rPr>
              <a:t>ขั้นเตรียมการ มีดังนี้</a:t>
            </a:r>
          </a:p>
          <a:p>
            <a:pPr marL="0" indent="1973263">
              <a:buNone/>
            </a:pPr>
            <a:r>
              <a:rPr lang="th-TH" dirty="0">
                <a:latin typeface="Angsana New" panose="02020603050405020304" pitchFamily="18" charset="-34"/>
                <a:cs typeface="Angsana New" panose="02020603050405020304" pitchFamily="18" charset="-34"/>
              </a:rPr>
              <a:t>- ติดต่อนัดหมายกลุ่มตัวอย่างเพื่อขอความร่วมมือเก็บข้อมูลล่วงหน้าประมาณ </a:t>
            </a: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อาทิตย์ก่อนพื้นที่แจกแบบสอบถามตามวัด เวลา และสถานที่นัดหมาย</a:t>
            </a:r>
          </a:p>
          <a:p>
            <a:pPr marL="0" indent="1973263">
              <a:buNone/>
            </a:pPr>
            <a:r>
              <a:rPr lang="th-TH" dirty="0">
                <a:latin typeface="Angsana New" panose="02020603050405020304" pitchFamily="18" charset="-34"/>
                <a:cs typeface="Angsana New" panose="02020603050405020304" pitchFamily="18" charset="-34"/>
              </a:rPr>
              <a:t>- เตรียมวัสดุอุปกรณ์ที่ต้องใช้ในการตอบแบบสอบถาม เช่น ดินสอ และปากกา เป็นต้น</a:t>
            </a:r>
          </a:p>
        </p:txBody>
      </p:sp>
      <p:sp>
        <p:nvSpPr>
          <p:cNvPr id="2" name="ตัวแทนหมายเลขสไลด์ 1">
            <a:extLst>
              <a:ext uri="{FF2B5EF4-FFF2-40B4-BE49-F238E27FC236}">
                <a16:creationId xmlns:a16="http://schemas.microsoft.com/office/drawing/2014/main" id="{72B9B5E7-21BE-4BE2-811B-4F4B570EDA8E}"/>
              </a:ext>
            </a:extLst>
          </p:cNvPr>
          <p:cNvSpPr>
            <a:spLocks noGrp="1"/>
          </p:cNvSpPr>
          <p:nvPr>
            <p:ph type="sldNum" sz="quarter" idx="12"/>
          </p:nvPr>
        </p:nvSpPr>
        <p:spPr/>
        <p:txBody>
          <a:bodyPr/>
          <a:lstStyle/>
          <a:p>
            <a:fld id="{A0340E22-A0ED-4D02-B787-FB05B1CCBCE7}" type="slidenum">
              <a:rPr lang="th-TH" smtClean="0"/>
              <a:t>23</a:t>
            </a:fld>
            <a:endParaRPr lang="th-TH"/>
          </a:p>
        </p:txBody>
      </p:sp>
    </p:spTree>
    <p:extLst>
      <p:ext uri="{BB962C8B-B14F-4D97-AF65-F5344CB8AC3E}">
        <p14:creationId xmlns:p14="http://schemas.microsoft.com/office/powerpoint/2010/main" val="2594895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1128032"/>
            <a:ext cx="10515600" cy="4405993"/>
          </a:xfrm>
        </p:spPr>
        <p:txBody>
          <a:bodyPr/>
          <a:lstStyle/>
          <a:p>
            <a:pPr marL="0" indent="1611313">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ขั้นลงพื้นที่เพื่อแจกแบบสอบถามให้กับกลุ่มตัวอย่าง มีดังนี้</a:t>
            </a:r>
          </a:p>
          <a:p>
            <a:pPr marL="0" indent="1973263">
              <a:buNone/>
            </a:pPr>
            <a:r>
              <a:rPr lang="th-TH" dirty="0">
                <a:latin typeface="Angsana New" panose="02020603050405020304" pitchFamily="18" charset="-34"/>
                <a:cs typeface="Angsana New" panose="02020603050405020304" pitchFamily="18" charset="-34"/>
              </a:rPr>
              <a:t>- แนะนำทีมวิจัยให้กลุ่มตัวอย่างทราบ และสร้างความคุ้นเคยก่อนแจกแบบสอบถาม</a:t>
            </a:r>
          </a:p>
          <a:p>
            <a:pPr marL="0" indent="1973263">
              <a:buNone/>
            </a:pPr>
            <a:r>
              <a:rPr lang="th-TH" dirty="0">
                <a:latin typeface="Angsana New" panose="02020603050405020304" pitchFamily="18" charset="-34"/>
                <a:cs typeface="Angsana New" panose="02020603050405020304" pitchFamily="18" charset="-34"/>
              </a:rPr>
              <a:t>- ชี้แจงรายละเอียดของแบบสอบถาม และกระตุ้นให้กลุ่มตัวอย่างเห็นความสำคัญของการตอบแบบสอบถาม พร้อมเปิดโอกาสให้ผู้ตอบแบบสอบถามได้ซักถามข้อมูลที่สงสัย ทั้งนี้เพื่อให้ผู้วิจัยได้ข้อมูลที่ตรงกับความเป็นจริงมากที่สุด</a:t>
            </a:r>
          </a:p>
          <a:p>
            <a:pPr marL="0" indent="1973263">
              <a:buNone/>
            </a:pPr>
            <a:r>
              <a:rPr lang="th-TH" dirty="0">
                <a:latin typeface="Angsana New" panose="02020603050405020304" pitchFamily="18" charset="-34"/>
                <a:cs typeface="Angsana New" panose="02020603050405020304" pitchFamily="18" charset="-34"/>
              </a:rPr>
              <a:t>- แจกแบบสอบถามพร้อมกับรอรับแบบสอบถามกลับหรือกลับมาเก็บแบบสอบถามภายหลัง เพื่อเปิดโอกาสให้ผู้ตอบคำถามมีอิสระในการตอบ</a:t>
            </a:r>
          </a:p>
          <a:p>
            <a:pPr marL="0" indent="1973263">
              <a:buNone/>
            </a:pPr>
            <a:r>
              <a:rPr lang="th-TH" dirty="0">
                <a:latin typeface="Angsana New" panose="02020603050405020304" pitchFamily="18" charset="-34"/>
                <a:cs typeface="Angsana New" panose="02020603050405020304" pitchFamily="18" charset="-34"/>
              </a:rPr>
              <a:t>- รวบรวมแบบสอบถาม และตรวจสอบว่าผู้กรอกแบบสอบถามให้ข้อมูลครบถ้วนตามที่ต้องการหรือไม่ เพื่อทำการปรับปรุงและแก้ไขต่อไป</a:t>
            </a:r>
          </a:p>
          <a:p>
            <a:pPr marL="0" indent="1973263">
              <a:buNone/>
            </a:pPr>
            <a:endParaRPr lang="th-TH"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06F0A3D2-DF70-463A-9401-02678924117B}"/>
              </a:ext>
            </a:extLst>
          </p:cNvPr>
          <p:cNvSpPr>
            <a:spLocks noGrp="1"/>
          </p:cNvSpPr>
          <p:nvPr>
            <p:ph type="sldNum" sz="quarter" idx="12"/>
          </p:nvPr>
        </p:nvSpPr>
        <p:spPr/>
        <p:txBody>
          <a:bodyPr/>
          <a:lstStyle/>
          <a:p>
            <a:fld id="{A0340E22-A0ED-4D02-B787-FB05B1CCBCE7}" type="slidenum">
              <a:rPr lang="th-TH" smtClean="0"/>
              <a:t>24</a:t>
            </a:fld>
            <a:endParaRPr lang="th-TH"/>
          </a:p>
        </p:txBody>
      </p:sp>
    </p:spTree>
    <p:extLst>
      <p:ext uri="{BB962C8B-B14F-4D97-AF65-F5344CB8AC3E}">
        <p14:creationId xmlns:p14="http://schemas.microsoft.com/office/powerpoint/2010/main" val="1539668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818243"/>
            <a:ext cx="10515600" cy="5625420"/>
          </a:xfrm>
        </p:spPr>
        <p:txBody>
          <a:bodyPr>
            <a:normAutofit fontScale="85000" lnSpcReduction="10000"/>
          </a:bodyPr>
          <a:lstStyle/>
          <a:p>
            <a:pPr marL="0" indent="0">
              <a:buNone/>
            </a:pPr>
            <a:r>
              <a:rPr lang="en-US" dirty="0">
                <a:latin typeface="Angsana New" panose="02020603050405020304" pitchFamily="18" charset="-34"/>
                <a:cs typeface="Angsana New" panose="02020603050405020304" pitchFamily="18" charset="-34"/>
              </a:rPr>
              <a:t>	</a:t>
            </a:r>
            <a:r>
              <a:rPr lang="en-US" b="1" dirty="0">
                <a:latin typeface="Angsana New" panose="02020603050405020304" pitchFamily="18" charset="-34"/>
                <a:cs typeface="Angsana New" panose="02020603050405020304" pitchFamily="18" charset="-34"/>
              </a:rPr>
              <a:t>6.2</a:t>
            </a:r>
            <a:r>
              <a:rPr lang="th-TH" b="1" dirty="0">
                <a:latin typeface="Angsana New" panose="02020603050405020304" pitchFamily="18" charset="-34"/>
                <a:cs typeface="Angsana New" panose="02020603050405020304" pitchFamily="18" charset="-34"/>
              </a:rPr>
              <a:t> ขั้นตอนการเก็บข้อมูลด้วยการใช้แบบสัมภาษณ์</a:t>
            </a:r>
          </a:p>
          <a:p>
            <a:pPr marL="0" indent="0">
              <a:buNone/>
            </a:pPr>
            <a:r>
              <a:rPr lang="en-US" dirty="0">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การเก็บข้อมูลด้วยการสัมภาษณ์มีขั้นตอนในการดำเนินงานคล้ายคลึงกับการเก็บข้อมูลด้วยแบบสอบถาม ดังนี้</a:t>
            </a:r>
          </a:p>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ขั้นตอนเตรียมการสัมภาษณ์ ผู้สัมภาษณ์จะต้องเตรียมการในการเรื่องต่อไปนี้</a:t>
            </a:r>
          </a:p>
          <a:p>
            <a:pPr marL="0" indent="1262063">
              <a:buNone/>
            </a:pPr>
            <a:r>
              <a:rPr lang="en-US" dirty="0">
                <a:latin typeface="Angsana New" panose="02020603050405020304" pitchFamily="18" charset="-34"/>
                <a:cs typeface="Angsana New" panose="02020603050405020304" pitchFamily="18" charset="-34"/>
              </a:rPr>
              <a:t>1) </a:t>
            </a:r>
            <a:r>
              <a:rPr lang="th-TH" dirty="0">
                <a:latin typeface="Angsana New" panose="02020603050405020304" pitchFamily="18" charset="-34"/>
                <a:cs typeface="Angsana New" panose="02020603050405020304" pitchFamily="18" charset="-34"/>
              </a:rPr>
              <a:t>นัดหมายผู้ให้สัมภาษณ์ รวมทั้งศึกษาข้อมูลทั่วไปเกี่ยวกับผู้ให้สัมภาษณ์ และสถานที่ที่จะไปเก็บข้อมูล</a:t>
            </a:r>
          </a:p>
          <a:p>
            <a:pPr marL="0" indent="1262063">
              <a:buNone/>
            </a:pPr>
            <a:r>
              <a:rPr lang="en-US" dirty="0">
                <a:latin typeface="Angsana New" panose="02020603050405020304" pitchFamily="18" charset="-34"/>
                <a:cs typeface="Angsana New" panose="02020603050405020304" pitchFamily="18" charset="-34"/>
              </a:rPr>
              <a:t>2) </a:t>
            </a:r>
            <a:r>
              <a:rPr lang="th-TH" dirty="0">
                <a:latin typeface="Angsana New" panose="02020603050405020304" pitchFamily="18" charset="-34"/>
                <a:cs typeface="Angsana New" panose="02020603050405020304" pitchFamily="18" charset="-34"/>
              </a:rPr>
              <a:t>ทำจดหมายขอความร่วมมือในการขอสัมภาษณ์ โดยกำหนดวัน เวลา และสถานที่สัมภาษณ์ในจดหมายเป็นลายลักษณ์อักษร</a:t>
            </a:r>
          </a:p>
          <a:p>
            <a:pPr marL="0" indent="1262063">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เตรียมวัสดุอุปกรณ์ที่ต้องใช้ในการสัมภาษณ์ เช่น ดินสอ ปากกา และสมุดจดบันทึก เป็นต้น</a:t>
            </a:r>
            <a:endParaRPr lang="en-US" dirty="0">
              <a:latin typeface="Angsana New" panose="02020603050405020304" pitchFamily="18" charset="-34"/>
              <a:cs typeface="Angsana New" panose="02020603050405020304" pitchFamily="18" charset="-34"/>
            </a:endParaRPr>
          </a:p>
          <a:p>
            <a:pPr marL="0" indent="914400">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ขั้นตอนการจัดส่งข้อมูลให้ผู้สัมภาษณ์ ผู้วิจัยจะต้องส่งแบบสัมภาษณ์กึ่งโครงสร้างให้ผู้ถูกสัมภาษณ์ได้ทำการศึกษาข้อมูล และเตรียมความพร้อมก่อนการให้สัมภาษณ์ ซึ่งจะทำให้ผู้วิจัยได้รับคำตอบที่ตรงตามความต้องการมากที่สุด</a:t>
            </a:r>
          </a:p>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3. </a:t>
            </a:r>
            <a:r>
              <a:rPr lang="th-TH" dirty="0">
                <a:latin typeface="Angsana New" panose="02020603050405020304" pitchFamily="18" charset="-34"/>
                <a:cs typeface="Angsana New" panose="02020603050405020304" pitchFamily="18" charset="-34"/>
              </a:rPr>
              <a:t>ขั้นตอนการสัมภาษณ์ มีขั้นตอนดำเนินการดังนี้</a:t>
            </a:r>
          </a:p>
          <a:p>
            <a:pPr marL="0" indent="1262063">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ชี้แจงวัตถุประสงค์เกี่ยวกับเรื่องที่ต้องการศึกษาว่ามีความสำคัญอย่างไร เพื่อเป็นการกระตุ้นให้ผู้ถูกสัมภาษณ์เห็นคุณค่า และประโยชน์ของการวิจัย อันจะทำให้ผู้วิจัยสามารถเข้าถึงข้อมูลที่เป็นจริง</a:t>
            </a:r>
          </a:p>
          <a:p>
            <a:pPr marL="0" indent="1262063">
              <a:buNone/>
            </a:pPr>
            <a:r>
              <a:rPr lang="en-US" dirty="0">
                <a:latin typeface="Angsana New" panose="02020603050405020304" pitchFamily="18" charset="-34"/>
                <a:cs typeface="Angsana New" panose="02020603050405020304" pitchFamily="18" charset="-34"/>
              </a:rPr>
              <a:t>2) </a:t>
            </a:r>
            <a:r>
              <a:rPr lang="th-TH" dirty="0">
                <a:latin typeface="Angsana New" panose="02020603050405020304" pitchFamily="18" charset="-34"/>
                <a:cs typeface="Angsana New" panose="02020603050405020304" pitchFamily="18" charset="-34"/>
              </a:rPr>
              <a:t>ดำเนินการสัมภาษณ์ พยายามกระตุ้นให้ผู้ถูกสัมภาษณ์พูดมากกว่าฟัง ให้อิสระในการพูดและไม่ควรใช้คำถามชี้นำ แต่ต้องพยายามตะล่อมให้ผู้ถูกสัมภาษณ์สามารถตอบในประเด็นที่ผู้วิจัยต้องการ</a:t>
            </a:r>
          </a:p>
          <a:p>
            <a:pPr marL="0" indent="914400">
              <a:buNone/>
            </a:pPr>
            <a:endParaRPr lang="th-TH"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AC0467D4-C75C-4191-B5C0-BC7C2D24AD24}"/>
              </a:ext>
            </a:extLst>
          </p:cNvPr>
          <p:cNvSpPr>
            <a:spLocks noGrp="1"/>
          </p:cNvSpPr>
          <p:nvPr>
            <p:ph type="sldNum" sz="quarter" idx="12"/>
          </p:nvPr>
        </p:nvSpPr>
        <p:spPr/>
        <p:txBody>
          <a:bodyPr/>
          <a:lstStyle/>
          <a:p>
            <a:fld id="{A0340E22-A0ED-4D02-B787-FB05B1CCBCE7}" type="slidenum">
              <a:rPr lang="th-TH" smtClean="0"/>
              <a:t>25</a:t>
            </a:fld>
            <a:endParaRPr lang="th-TH"/>
          </a:p>
        </p:txBody>
      </p:sp>
    </p:spTree>
    <p:extLst>
      <p:ext uri="{BB962C8B-B14F-4D97-AF65-F5344CB8AC3E}">
        <p14:creationId xmlns:p14="http://schemas.microsoft.com/office/powerpoint/2010/main" val="11383434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1123043"/>
            <a:ext cx="10515600" cy="4372882"/>
          </a:xfrm>
        </p:spPr>
        <p:txBody>
          <a:bodyPr/>
          <a:lstStyle/>
          <a:p>
            <a:pPr marL="0" indent="0">
              <a:buNone/>
            </a:pPr>
            <a:r>
              <a:rPr lang="th-TH" dirty="0">
                <a:latin typeface="Angsana New" panose="02020603050405020304" pitchFamily="18" charset="-34"/>
                <a:cs typeface="Angsana New" panose="02020603050405020304" pitchFamily="18" charset="-34"/>
              </a:rPr>
              <a:t>	4. ขั้นตอนบันทึกผลการสัมภาษณ์ มีหลักปฏิบัติดังนี้</a:t>
            </a:r>
          </a:p>
          <a:p>
            <a:pPr marL="0" indent="1262063">
              <a:buNone/>
            </a:pPr>
            <a:r>
              <a:rPr lang="th-TH" dirty="0">
                <a:latin typeface="Angsana New" panose="02020603050405020304" pitchFamily="18" charset="-34"/>
                <a:cs typeface="Angsana New" panose="02020603050405020304" pitchFamily="18" charset="-34"/>
              </a:rPr>
              <a:t>1) ควรบันทึกผลทันทีระหว่างการสัมภาษณ์ หรือหลังสัมภาษณ์เสร็จใหม่ๆ ไม่ควรทิ้งไว้นาน จะทำให้ผู้สัมภาษณ์หลงลืม และได้ข้อมูลที่คลาดเคลื่อน</a:t>
            </a:r>
          </a:p>
          <a:p>
            <a:pPr marL="0" indent="1262063">
              <a:buNone/>
            </a:pPr>
            <a:r>
              <a:rPr lang="th-TH" dirty="0">
                <a:latin typeface="Angsana New" panose="02020603050405020304" pitchFamily="18" charset="-34"/>
                <a:cs typeface="Angsana New" panose="02020603050405020304" pitchFamily="18" charset="-34"/>
              </a:rPr>
              <a:t>2) ควรบันทึกตามความเป็นจริง ไม่มีอคติ หรือเพิ่มเติมความเห็นส่วนตัวเข้าไปในผลของการสัมภาษณ์</a:t>
            </a:r>
          </a:p>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5.</a:t>
            </a:r>
            <a:r>
              <a:rPr lang="th-TH" dirty="0">
                <a:latin typeface="Angsana New" panose="02020603050405020304" pitchFamily="18" charset="-34"/>
                <a:cs typeface="Angsana New" panose="02020603050405020304" pitchFamily="18" charset="-34"/>
              </a:rPr>
              <a:t> ขั้นตอนสิ้นสุดการสัมภาษณ์ ผู้สัมภาษณ์ควรปฏิบัติดังนี้</a:t>
            </a:r>
          </a:p>
          <a:p>
            <a:pPr marL="0" indent="1262063">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ทบทวนความถูกต้องและความน่าเชื่อถือของข้อมูลที่ได้รับ</a:t>
            </a:r>
          </a:p>
          <a:p>
            <a:pPr marL="0" indent="1262063">
              <a:buNone/>
            </a:pPr>
            <a:r>
              <a:rPr lang="en-US" dirty="0">
                <a:latin typeface="Angsana New" panose="02020603050405020304" pitchFamily="18" charset="-34"/>
                <a:cs typeface="Angsana New" panose="02020603050405020304" pitchFamily="18" charset="-34"/>
              </a:rPr>
              <a:t>2) </a:t>
            </a:r>
            <a:r>
              <a:rPr lang="th-TH" dirty="0">
                <a:latin typeface="Angsana New" panose="02020603050405020304" pitchFamily="18" charset="-34"/>
                <a:cs typeface="Angsana New" panose="02020603050405020304" pitchFamily="18" charset="-34"/>
              </a:rPr>
              <a:t>กล่าวขอบคุณผู้ถูกสัมภาษณ์ที่ให้ความร่วมมือและให้ข้อมูลที่เป็นประโยชน์</a:t>
            </a:r>
          </a:p>
        </p:txBody>
      </p:sp>
      <p:sp>
        <p:nvSpPr>
          <p:cNvPr id="2" name="ตัวแทนหมายเลขสไลด์ 1">
            <a:extLst>
              <a:ext uri="{FF2B5EF4-FFF2-40B4-BE49-F238E27FC236}">
                <a16:creationId xmlns:a16="http://schemas.microsoft.com/office/drawing/2014/main" id="{DA61ED85-52D4-4173-8386-96C5153FCC56}"/>
              </a:ext>
            </a:extLst>
          </p:cNvPr>
          <p:cNvSpPr>
            <a:spLocks noGrp="1"/>
          </p:cNvSpPr>
          <p:nvPr>
            <p:ph type="sldNum" sz="quarter" idx="12"/>
          </p:nvPr>
        </p:nvSpPr>
        <p:spPr/>
        <p:txBody>
          <a:bodyPr/>
          <a:lstStyle/>
          <a:p>
            <a:fld id="{A0340E22-A0ED-4D02-B787-FB05B1CCBCE7}" type="slidenum">
              <a:rPr lang="th-TH" smtClean="0"/>
              <a:t>26</a:t>
            </a:fld>
            <a:endParaRPr lang="th-TH"/>
          </a:p>
        </p:txBody>
      </p:sp>
    </p:spTree>
    <p:extLst>
      <p:ext uri="{BB962C8B-B14F-4D97-AF65-F5344CB8AC3E}">
        <p14:creationId xmlns:p14="http://schemas.microsoft.com/office/powerpoint/2010/main" val="199420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623547"/>
            <a:ext cx="10515600" cy="5610906"/>
          </a:xfrm>
        </p:spPr>
        <p:txBody>
          <a:bodyPr/>
          <a:lstStyle/>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ขั้นตอนการ</a:t>
            </a:r>
            <a:r>
              <a:rPr lang="th-TH" b="1" dirty="0">
                <a:latin typeface="Angsana New" panose="02020603050405020304" pitchFamily="18" charset="-34"/>
                <a:cs typeface="Angsana New" panose="02020603050405020304" pitchFamily="18" charset="-34"/>
              </a:rPr>
              <a:t>สังเกต</a:t>
            </a:r>
            <a:r>
              <a:rPr lang="th-TH" dirty="0">
                <a:latin typeface="Angsana New" panose="02020603050405020304" pitchFamily="18" charset="-34"/>
                <a:cs typeface="Angsana New" panose="02020603050405020304" pitchFamily="18" charset="-34"/>
              </a:rPr>
              <a:t> มีดังนี้</a:t>
            </a:r>
          </a:p>
          <a:p>
            <a:pPr marL="0" indent="1262063">
              <a:buNone/>
            </a:pPr>
            <a:r>
              <a:rPr lang="en-US" dirty="0">
                <a:latin typeface="Angsana New" panose="02020603050405020304" pitchFamily="18" charset="-34"/>
                <a:cs typeface="Angsana New" panose="02020603050405020304" pitchFamily="18" charset="-34"/>
              </a:rPr>
              <a:t>1) </a:t>
            </a:r>
            <a:r>
              <a:rPr lang="th-TH" b="1" dirty="0">
                <a:latin typeface="Angsana New" panose="02020603050405020304" pitchFamily="18" charset="-34"/>
                <a:cs typeface="Angsana New" panose="02020603050405020304" pitchFamily="18" charset="-34"/>
              </a:rPr>
              <a:t>เริ่มจากการแนะนำตัว</a:t>
            </a:r>
            <a:r>
              <a:rPr lang="th-TH" dirty="0">
                <a:latin typeface="Angsana New" panose="02020603050405020304" pitchFamily="18" charset="-34"/>
                <a:cs typeface="Angsana New" panose="02020603050405020304" pitchFamily="18" charset="-34"/>
              </a:rPr>
              <a:t>ผู้วิจัยหรือผู้ทำการสังเกต หลังจากนั้นจึงกำหนดบทบาทของตนให้ชัดเจน พร้อมกับทำความรู้จักกับบุคคลหลักของกลุ่มตัวอย่างที่ต้องการสังเกต (ผู้สังเกตอาจแสดงตนว่าเป็นใคร หรือไม่แสดงตนก็ได้ ขึ้นอยู่กับสถานการณ์และบริบทของการวิจัย)</a:t>
            </a:r>
          </a:p>
          <a:p>
            <a:pPr marL="0" indent="1262063">
              <a:buNone/>
            </a:pPr>
            <a:r>
              <a:rPr lang="en-US" dirty="0">
                <a:latin typeface="Angsana New" panose="02020603050405020304" pitchFamily="18" charset="-34"/>
                <a:cs typeface="Angsana New" panose="02020603050405020304" pitchFamily="18" charset="-34"/>
              </a:rPr>
              <a:t>2) </a:t>
            </a:r>
            <a:r>
              <a:rPr lang="th-TH" b="1" dirty="0">
                <a:latin typeface="Angsana New" panose="02020603050405020304" pitchFamily="18" charset="-34"/>
                <a:cs typeface="Angsana New" panose="02020603050405020304" pitchFamily="18" charset="-34"/>
              </a:rPr>
              <a:t>การสร้างความสัมพันธ์</a:t>
            </a:r>
            <a:r>
              <a:rPr lang="th-TH" dirty="0">
                <a:latin typeface="Angsana New" panose="02020603050405020304" pitchFamily="18" charset="-34"/>
                <a:cs typeface="Angsana New" panose="02020603050405020304" pitchFamily="18" charset="-34"/>
              </a:rPr>
              <a:t>และความร่วมมือที่ดีกับกลุ่มตัวอย่างที่ต้องการเก็บข้อมูล</a:t>
            </a:r>
          </a:p>
          <a:p>
            <a:pPr marL="0" indent="1262063">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สังเกตเพื่อเก็บข้อมูล โดย</a:t>
            </a:r>
            <a:r>
              <a:rPr lang="th-TH" b="1" dirty="0">
                <a:latin typeface="Angsana New" panose="02020603050405020304" pitchFamily="18" charset="-34"/>
                <a:cs typeface="Angsana New" panose="02020603050405020304" pitchFamily="18" charset="-34"/>
              </a:rPr>
              <a:t>เฝ้าดูปรากฏการณ์หรือพฤติกรรมของบุคคลที่กำลังเกิดขึ้นตามประเด็นหรือกรอบของการสังเกตที่ได้กำหนดไว้</a:t>
            </a:r>
          </a:p>
          <a:p>
            <a:pPr marL="0" indent="0">
              <a:buNone/>
            </a:pPr>
            <a:r>
              <a:rPr lang="en-US" dirty="0">
                <a:latin typeface="Angsana New" panose="02020603050405020304" pitchFamily="18" charset="-34"/>
                <a:cs typeface="Angsana New" panose="02020603050405020304" pitchFamily="18" charset="-34"/>
              </a:rPr>
              <a:t>	3.</a:t>
            </a:r>
            <a:r>
              <a:rPr lang="th-TH" dirty="0">
                <a:latin typeface="Angsana New" panose="02020603050405020304" pitchFamily="18" charset="-34"/>
                <a:cs typeface="Angsana New" panose="02020603050405020304" pitchFamily="18" charset="-34"/>
              </a:rPr>
              <a:t> ขั้นตอนการบันทึกข้อมูล ข้อมูลที่ได้จากการสังเกต ควรทำการ</a:t>
            </a:r>
            <a:r>
              <a:rPr lang="th-TH" b="1" dirty="0">
                <a:latin typeface="Angsana New" panose="02020603050405020304" pitchFamily="18" charset="-34"/>
                <a:cs typeface="Angsana New" panose="02020603050405020304" pitchFamily="18" charset="-34"/>
              </a:rPr>
              <a:t>จดบันทึก</a:t>
            </a:r>
            <a:r>
              <a:rPr lang="th-TH" dirty="0">
                <a:latin typeface="Angsana New" panose="02020603050405020304" pitchFamily="18" charset="-34"/>
                <a:cs typeface="Angsana New" panose="02020603050405020304" pitchFamily="18" charset="-34"/>
              </a:rPr>
              <a:t>ในรูปของการพรรณนาเรื่องราวให้รายละเอียดมากที่สุดเท่าที่จะทำได้</a:t>
            </a:r>
          </a:p>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4.</a:t>
            </a:r>
            <a:r>
              <a:rPr lang="th-TH" dirty="0">
                <a:latin typeface="Angsana New" panose="02020603050405020304" pitchFamily="18" charset="-34"/>
                <a:cs typeface="Angsana New" panose="02020603050405020304" pitchFamily="18" charset="-34"/>
              </a:rPr>
              <a:t> ขั้นเสร็จสิ้นการสังเกต ผู้วิจัย</a:t>
            </a:r>
            <a:r>
              <a:rPr lang="th-TH" b="1" dirty="0">
                <a:latin typeface="Angsana New" panose="02020603050405020304" pitchFamily="18" charset="-34"/>
                <a:cs typeface="Angsana New" panose="02020603050405020304" pitchFamily="18" charset="-34"/>
              </a:rPr>
              <a:t>กล่าวแสดงความขอบคุณกลุ่มตัวอย่าง</a:t>
            </a:r>
            <a:r>
              <a:rPr lang="th-TH" dirty="0">
                <a:latin typeface="Angsana New" panose="02020603050405020304" pitchFamily="18" charset="-34"/>
                <a:cs typeface="Angsana New" panose="02020603050405020304" pitchFamily="18" charset="-34"/>
              </a:rPr>
              <a:t>ที่ให้ความร่วมมือ และแสดงพฤติกรรมที่เป็นประโยชน์ต่อการวิจัย</a:t>
            </a:r>
          </a:p>
        </p:txBody>
      </p:sp>
      <p:sp>
        <p:nvSpPr>
          <p:cNvPr id="2" name="ตัวแทนหมายเลขสไลด์ 1">
            <a:extLst>
              <a:ext uri="{FF2B5EF4-FFF2-40B4-BE49-F238E27FC236}">
                <a16:creationId xmlns:a16="http://schemas.microsoft.com/office/drawing/2014/main" id="{35B02E9F-04E9-4517-98B6-84EB207D5474}"/>
              </a:ext>
            </a:extLst>
          </p:cNvPr>
          <p:cNvSpPr>
            <a:spLocks noGrp="1"/>
          </p:cNvSpPr>
          <p:nvPr>
            <p:ph type="sldNum" sz="quarter" idx="12"/>
          </p:nvPr>
        </p:nvSpPr>
        <p:spPr/>
        <p:txBody>
          <a:bodyPr/>
          <a:lstStyle/>
          <a:p>
            <a:fld id="{A0340E22-A0ED-4D02-B787-FB05B1CCBCE7}" type="slidenum">
              <a:rPr lang="th-TH" smtClean="0"/>
              <a:t>27</a:t>
            </a:fld>
            <a:endParaRPr lang="th-TH"/>
          </a:p>
        </p:txBody>
      </p:sp>
    </p:spTree>
    <p:extLst>
      <p:ext uri="{BB962C8B-B14F-4D97-AF65-F5344CB8AC3E}">
        <p14:creationId xmlns:p14="http://schemas.microsoft.com/office/powerpoint/2010/main" val="19741858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a:extLst>
              <a:ext uri="{FF2B5EF4-FFF2-40B4-BE49-F238E27FC236}">
                <a16:creationId xmlns:a16="http://schemas.microsoft.com/office/drawing/2014/main" id="{F2150048-5AFD-45D5-BFCE-8B71C8C047D1}"/>
              </a:ext>
            </a:extLst>
          </p:cNvPr>
          <p:cNvSpPr>
            <a:spLocks noGrp="1"/>
          </p:cNvSpPr>
          <p:nvPr>
            <p:ph type="ctrTitle"/>
          </p:nvPr>
        </p:nvSpPr>
        <p:spPr>
          <a:xfrm>
            <a:off x="1772575" y="1187389"/>
            <a:ext cx="9144000" cy="2128838"/>
          </a:xfrm>
        </p:spPr>
        <p:txBody>
          <a:bodyPr>
            <a:normAutofit/>
          </a:bodyPr>
          <a:lstStyle/>
          <a:p>
            <a:br>
              <a:rPr lang="th-TH" sz="4000" b="1" dirty="0">
                <a:latin typeface="Angsana New" panose="02020603050405020304" pitchFamily="18" charset="-34"/>
                <a:cs typeface="Angsana New" panose="02020603050405020304" pitchFamily="18" charset="-34"/>
              </a:rPr>
            </a:br>
            <a:r>
              <a:rPr lang="th-TH" sz="4000" b="1" dirty="0">
                <a:solidFill>
                  <a:srgbClr val="FF0000"/>
                </a:solidFill>
                <a:latin typeface="Angsana New" panose="02020603050405020304" pitchFamily="18" charset="-34"/>
                <a:cs typeface="Angsana New" panose="02020603050405020304" pitchFamily="18" charset="-34"/>
              </a:rPr>
              <a:t>การวิเคราะห์ข้อมูล</a:t>
            </a:r>
            <a:endParaRPr lang="en-US" sz="4000" b="1" dirty="0">
              <a:solidFill>
                <a:srgbClr val="FF0000"/>
              </a:solidFill>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ADCC196B-8D67-494E-AFA0-FFD79E922F2A}"/>
              </a:ext>
            </a:extLst>
          </p:cNvPr>
          <p:cNvSpPr>
            <a:spLocks noGrp="1"/>
          </p:cNvSpPr>
          <p:nvPr>
            <p:ph type="sldNum" sz="quarter" idx="12"/>
          </p:nvPr>
        </p:nvSpPr>
        <p:spPr/>
        <p:txBody>
          <a:bodyPr/>
          <a:lstStyle/>
          <a:p>
            <a:fld id="{1EAF28F5-24D7-466C-B5FE-FBB3D897FE90}" type="slidenum">
              <a:rPr lang="en-US" smtClean="0"/>
              <a:t>28</a:t>
            </a:fld>
            <a:endParaRPr lang="en-US"/>
          </a:p>
        </p:txBody>
      </p:sp>
    </p:spTree>
    <p:extLst>
      <p:ext uri="{BB962C8B-B14F-4D97-AF65-F5344CB8AC3E}">
        <p14:creationId xmlns:p14="http://schemas.microsoft.com/office/powerpoint/2010/main" val="259293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6D5C5800-744D-42B4-AF21-AAECB0FFDE48}"/>
              </a:ext>
            </a:extLst>
          </p:cNvPr>
          <p:cNvSpPr>
            <a:spLocks noGrp="1"/>
          </p:cNvSpPr>
          <p:nvPr>
            <p:ph type="title"/>
          </p:nvPr>
        </p:nvSpPr>
        <p:spPr>
          <a:xfrm>
            <a:off x="838200" y="365125"/>
            <a:ext cx="10515600" cy="892175"/>
          </a:xfrm>
        </p:spPr>
        <p:txBody>
          <a:bodyPr>
            <a:normAutofit fontScale="90000"/>
          </a:bodyPr>
          <a:lstStyle/>
          <a:p>
            <a:pPr algn="ctr"/>
            <a:r>
              <a:rPr lang="en-US" sz="3200" b="1" dirty="0">
                <a:solidFill>
                  <a:srgbClr val="FF0000"/>
                </a:solidFill>
                <a:latin typeface="Angsana New" panose="02020603050405020304" pitchFamily="18" charset="-34"/>
                <a:cs typeface="Angsana New" panose="02020603050405020304" pitchFamily="18" charset="-34"/>
              </a:rPr>
              <a:t>1</a:t>
            </a:r>
            <a:br>
              <a:rPr lang="th-TH" sz="3200" b="1" dirty="0">
                <a:solidFill>
                  <a:srgbClr val="FF0000"/>
                </a:solidFill>
                <a:latin typeface="Angsana New" panose="02020603050405020304" pitchFamily="18" charset="-34"/>
                <a:cs typeface="Angsana New" panose="02020603050405020304" pitchFamily="18" charset="-34"/>
              </a:rPr>
            </a:br>
            <a:r>
              <a:rPr lang="th-TH" sz="3200" b="1" dirty="0">
                <a:solidFill>
                  <a:srgbClr val="FF0000"/>
                </a:solidFill>
                <a:latin typeface="Angsana New" panose="02020603050405020304" pitchFamily="18" charset="-34"/>
                <a:cs typeface="Angsana New" panose="02020603050405020304" pitchFamily="18" charset="-34"/>
              </a:rPr>
              <a:t>ความหมายของการวิเคราะห์ข้อมูล</a:t>
            </a:r>
            <a:endParaRPr lang="en-US" sz="3200" b="1" dirty="0">
              <a:solidFill>
                <a:srgbClr val="FF0000"/>
              </a:solidFill>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E74CD200-AF04-4537-9873-C2500992FBA5}"/>
              </a:ext>
            </a:extLst>
          </p:cNvPr>
          <p:cNvSpPr>
            <a:spLocks noGrp="1"/>
          </p:cNvSpPr>
          <p:nvPr>
            <p:ph idx="1"/>
          </p:nvPr>
        </p:nvSpPr>
        <p:spPr>
          <a:xfrm>
            <a:off x="838200" y="1416049"/>
            <a:ext cx="10515600" cy="5076825"/>
          </a:xfrm>
        </p:spPr>
        <p:txBody>
          <a:bodyPr>
            <a:normAutofit/>
          </a:bodyPr>
          <a:lstStyle/>
          <a:p>
            <a:r>
              <a:rPr lang="th-TH" sz="2000" b="1" dirty="0">
                <a:latin typeface="Angsana New" panose="02020603050405020304" pitchFamily="18" charset="-34"/>
                <a:cs typeface="Angsana New" panose="02020603050405020304" pitchFamily="18" charset="-34"/>
              </a:rPr>
              <a:t>ข้อมูล (</a:t>
            </a:r>
            <a:r>
              <a:rPr lang="en-US" sz="2000" b="1" dirty="0">
                <a:latin typeface="Angsana New" panose="02020603050405020304" pitchFamily="18" charset="-34"/>
                <a:cs typeface="Angsana New" panose="02020603050405020304" pitchFamily="18" charset="-34"/>
              </a:rPr>
              <a:t>Data)</a:t>
            </a:r>
            <a:r>
              <a:rPr lang="th-TH" sz="2000" b="1" dirty="0">
                <a:latin typeface="Angsana New" panose="02020603050405020304" pitchFamily="18" charset="-34"/>
                <a:cs typeface="Angsana New" panose="02020603050405020304" pitchFamily="18" charset="-34"/>
              </a:rPr>
              <a:t> หมายถึง ข้อเท็จจริงเกี่ยวกับ บุคคล สัตว์ สิ่งของ สถานที่ หรือเหตุการณ์ต่างๆ ที่ได้จากการสังเกต การบอกเล่า การสอบถาม การวัด การนับ การชั่ง การตวง และการจดบันทึกเป็นหลักฐานหรือรายงาน</a:t>
            </a:r>
          </a:p>
          <a:p>
            <a:r>
              <a:rPr lang="th-TH" sz="2000" b="1" dirty="0">
                <a:latin typeface="Angsana New" panose="02020603050405020304" pitchFamily="18" charset="-34"/>
                <a:cs typeface="Angsana New" panose="02020603050405020304" pitchFamily="18" charset="-34"/>
              </a:rPr>
              <a:t>ข้อมูลทางการวิจัย (</a:t>
            </a:r>
            <a:r>
              <a:rPr lang="en-US" sz="2000" b="1" dirty="0">
                <a:latin typeface="Angsana New" panose="02020603050405020304" pitchFamily="18" charset="-34"/>
                <a:cs typeface="Angsana New" panose="02020603050405020304" pitchFamily="18" charset="-34"/>
              </a:rPr>
              <a:t>Research Data)</a:t>
            </a:r>
            <a:r>
              <a:rPr lang="th-TH" sz="2000" b="1" dirty="0">
                <a:latin typeface="Angsana New" panose="02020603050405020304" pitchFamily="18" charset="-34"/>
                <a:cs typeface="Angsana New" panose="02020603050405020304" pitchFamily="18" charset="-34"/>
              </a:rPr>
              <a:t> หมายถึง ข้อมูลของตัวแปรที่อยู่ในกรอบแนวคิดการวิจัย </a:t>
            </a:r>
            <a:r>
              <a:rPr lang="th-TH" sz="2000" dirty="0">
                <a:latin typeface="Angsana New" panose="02020603050405020304" pitchFamily="18" charset="-34"/>
                <a:cs typeface="Angsana New" panose="02020603050405020304" pitchFamily="18" charset="-34"/>
              </a:rPr>
              <a:t>ที่ผู้วิจัยทำการเก็บรวบรวม เพื่อนำมาวิเคราะห์หาคำตอบของคำถามการวิจัย (</a:t>
            </a:r>
            <a:r>
              <a:rPr lang="th-TH" sz="2000" dirty="0" err="1">
                <a:latin typeface="Angsana New" panose="02020603050405020304" pitchFamily="18" charset="-34"/>
                <a:cs typeface="Angsana New" panose="02020603050405020304" pitchFamily="18" charset="-34"/>
              </a:rPr>
              <a:t>สุภ</a:t>
            </a:r>
            <a:r>
              <a:rPr lang="th-TH" sz="2000" dirty="0">
                <a:latin typeface="Angsana New" panose="02020603050405020304" pitchFamily="18" charset="-34"/>
                <a:cs typeface="Angsana New" panose="02020603050405020304" pitchFamily="18" charset="-34"/>
              </a:rPr>
              <a:t>มาส อังศุโชติ และชูชาติ พ่วงสมจิตร, </a:t>
            </a:r>
            <a:r>
              <a:rPr lang="en-US" sz="2000" dirty="0">
                <a:latin typeface="Angsana New" panose="02020603050405020304" pitchFamily="18" charset="-34"/>
                <a:cs typeface="Angsana New" panose="02020603050405020304" pitchFamily="18" charset="-34"/>
              </a:rPr>
              <a:t>2557)</a:t>
            </a:r>
            <a:r>
              <a:rPr lang="th-TH" sz="2000" dirty="0">
                <a:latin typeface="Angsana New" panose="02020603050405020304" pitchFamily="18" charset="-34"/>
                <a:cs typeface="Angsana New" panose="02020603050405020304" pitchFamily="18" charset="-34"/>
              </a:rPr>
              <a:t> </a:t>
            </a:r>
          </a:p>
          <a:p>
            <a:r>
              <a:rPr lang="th-TH" sz="2000" b="1" dirty="0">
                <a:latin typeface="Angsana New" panose="02020603050405020304" pitchFamily="18" charset="-34"/>
                <a:cs typeface="Angsana New" panose="02020603050405020304" pitchFamily="18" charset="-34"/>
              </a:rPr>
              <a:t>การวิเคราะห์ข้อมูล (</a:t>
            </a:r>
            <a:r>
              <a:rPr lang="en-US" sz="2000" b="1" dirty="0">
                <a:latin typeface="Angsana New" panose="02020603050405020304" pitchFamily="18" charset="-34"/>
                <a:cs typeface="Angsana New" panose="02020603050405020304" pitchFamily="18" charset="-34"/>
              </a:rPr>
              <a:t>Data Analysis)</a:t>
            </a:r>
            <a:r>
              <a:rPr lang="th-TH" sz="2000" b="1" dirty="0">
                <a:latin typeface="Angsana New" panose="02020603050405020304" pitchFamily="18" charset="-34"/>
                <a:cs typeface="Angsana New" panose="02020603050405020304" pitchFamily="18" charset="-34"/>
              </a:rPr>
              <a:t> หมายถึง การจัดหมวดหมู่ (</a:t>
            </a:r>
            <a:r>
              <a:rPr lang="en-US" sz="2000" b="1" dirty="0">
                <a:latin typeface="Angsana New" panose="02020603050405020304" pitchFamily="18" charset="-34"/>
                <a:cs typeface="Angsana New" panose="02020603050405020304" pitchFamily="18" charset="-34"/>
              </a:rPr>
              <a:t>Categorizing)</a:t>
            </a:r>
            <a:r>
              <a:rPr lang="th-TH" sz="2000" b="1" dirty="0">
                <a:latin typeface="Angsana New" panose="02020603050405020304" pitchFamily="18" charset="-34"/>
                <a:cs typeface="Angsana New" panose="02020603050405020304" pitchFamily="18" charset="-34"/>
              </a:rPr>
              <a:t> การเรียงลำดับ (</a:t>
            </a:r>
            <a:r>
              <a:rPr lang="en-US" sz="2000" b="1" dirty="0">
                <a:latin typeface="Angsana New" panose="02020603050405020304" pitchFamily="18" charset="-34"/>
                <a:cs typeface="Angsana New" panose="02020603050405020304" pitchFamily="18" charset="-34"/>
              </a:rPr>
              <a:t>Ordering)</a:t>
            </a:r>
            <a:r>
              <a:rPr lang="th-TH" sz="2000" b="1" dirty="0">
                <a:latin typeface="Angsana New" panose="02020603050405020304" pitchFamily="18" charset="-34"/>
                <a:cs typeface="Angsana New" panose="02020603050405020304" pitchFamily="18" charset="-34"/>
              </a:rPr>
              <a:t> การจัดกระทำ (</a:t>
            </a:r>
            <a:r>
              <a:rPr lang="en-US" sz="2000" b="1" dirty="0">
                <a:latin typeface="Angsana New" panose="02020603050405020304" pitchFamily="18" charset="-34"/>
                <a:cs typeface="Angsana New" panose="02020603050405020304" pitchFamily="18" charset="-34"/>
              </a:rPr>
              <a:t>Manipulating)</a:t>
            </a:r>
            <a:r>
              <a:rPr lang="th-TH" sz="2000" b="1" dirty="0">
                <a:latin typeface="Angsana New" panose="02020603050405020304" pitchFamily="18" charset="-34"/>
                <a:cs typeface="Angsana New" panose="02020603050405020304" pitchFamily="18" charset="-34"/>
              </a:rPr>
              <a:t> และการสรุปสาระสำคัญ (</a:t>
            </a:r>
            <a:r>
              <a:rPr lang="en-US" sz="2000" b="1" dirty="0">
                <a:latin typeface="Angsana New" panose="02020603050405020304" pitchFamily="18" charset="-34"/>
                <a:cs typeface="Angsana New" panose="02020603050405020304" pitchFamily="18" charset="-34"/>
              </a:rPr>
              <a:t>Summarizing)</a:t>
            </a:r>
            <a:r>
              <a:rPr lang="th-TH" sz="2000" b="1" dirty="0">
                <a:latin typeface="Angsana New" panose="02020603050405020304" pitchFamily="18" charset="-34"/>
                <a:cs typeface="Angsana New" panose="02020603050405020304" pitchFamily="18" charset="-34"/>
              </a:rPr>
              <a:t> ของข้อมูลที่ได้จากการวิจัย </a:t>
            </a:r>
            <a:r>
              <a:rPr lang="th-TH" sz="2000" dirty="0">
                <a:latin typeface="Angsana New" panose="02020603050405020304" pitchFamily="18" charset="-34"/>
                <a:cs typeface="Angsana New" panose="02020603050405020304" pitchFamily="18" charset="-34"/>
              </a:rPr>
              <a:t>เพื่อนำข้อมูลเหล่านี้มาวิเคราะห์ สังเคราะห์ กลั่นกรองหาข้อเท็จจริง และความเป็นไปของคำตอบสำหรับคำถามการวิจัย ดังนั้นวัตถุประสงค์ของการวิเคราะห์ข้อมูล คือ การลดปริมาณข้อมูล (</a:t>
            </a:r>
            <a:r>
              <a:rPr lang="en-US" sz="2000" dirty="0">
                <a:latin typeface="Angsana New" panose="02020603050405020304" pitchFamily="18" charset="-34"/>
                <a:cs typeface="Angsana New" panose="02020603050405020304" pitchFamily="18" charset="-34"/>
              </a:rPr>
              <a:t>Data Reduction)</a:t>
            </a:r>
            <a:r>
              <a:rPr lang="th-TH" sz="2000" dirty="0">
                <a:latin typeface="Angsana New" panose="02020603050405020304" pitchFamily="18" charset="-34"/>
                <a:cs typeface="Angsana New" panose="02020603050405020304" pitchFamily="18" charset="-34"/>
              </a:rPr>
              <a:t> </a:t>
            </a:r>
            <a:r>
              <a:rPr lang="th-TH" sz="2000" b="1" dirty="0">
                <a:latin typeface="Angsana New" panose="02020603050405020304" pitchFamily="18" charset="-34"/>
                <a:cs typeface="Angsana New" panose="02020603050405020304" pitchFamily="18" charset="-34"/>
              </a:rPr>
              <a:t>ให้ได้ข้อสรุปที่สามารถทดสอบได้ แปลความหมายได้ และได้สาระที่แสดงถึงความสัมพันธ์ระหว่างตัวแปร ปรากฏการณ์ที่นักวิจัยต้องการศึกษา</a:t>
            </a: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Kerlinger and Lee, 2000: 192)</a:t>
            </a:r>
          </a:p>
          <a:p>
            <a:r>
              <a:rPr lang="th-TH" sz="2000" b="1" dirty="0">
                <a:latin typeface="Angsana New" panose="02020603050405020304" pitchFamily="18" charset="-34"/>
                <a:cs typeface="Angsana New" panose="02020603050405020304" pitchFamily="18" charset="-34"/>
              </a:rPr>
              <a:t>สรุปได้ว่า การวิเคราะห์ข้อมูล คือ การจัดการข้อมูลให้อยู่ในรูปที่เหมาะสมกับประเภทของข้อมูลนั้น ๆ ได้แก่ ข้อมูลเชิงปริมาณ และข้อมูลเกี่ยวกับตัวแปรที่ต้องการศึกษา เพื่อนำเข้าสู่กระบวนการแปรความหมาย ได้แก่ การวิเคราะห์ข้อมูลด้วยสถิติ การคำนวณ และการลงรหัส เพื่อให้ได้ผลลัพธ์ตามวัตถุประสงค์ของการวิจัย </a:t>
            </a:r>
          </a:p>
          <a:p>
            <a:r>
              <a:rPr lang="th-TH" sz="2000" dirty="0">
                <a:latin typeface="Angsana New" panose="02020603050405020304" pitchFamily="18" charset="-34"/>
                <a:cs typeface="Angsana New" panose="02020603050405020304" pitchFamily="18" charset="-34"/>
              </a:rPr>
              <a:t>จากเหตุผลดังกล่าว การวิเคราะห์ข้อมูลเป็นขั้นตอนสำคัญของกระบวนการวิจัย ที่ต้องดำเนินการหลังจากที่นักวิจัยเก็บรวบรวมข้อมูล ประกอบด้วย การวิเคราะห์ข้อมูลเชิงปริมาณ และการวิเคราะห์ข้อมูลเชิงคุณภาพ </a:t>
            </a:r>
            <a:r>
              <a:rPr lang="th-TH" sz="2000" b="1" dirty="0">
                <a:latin typeface="Angsana New" panose="02020603050405020304" pitchFamily="18" charset="-34"/>
                <a:cs typeface="Angsana New" panose="02020603050405020304" pitchFamily="18" charset="-34"/>
              </a:rPr>
              <a:t>ผลจากการวิเคราะห์ข้อมูลจะถูกนำไปแปลความหมายและอนุมานผลการวิเคราะห์ที่ได้จากกลุ่มตัวอย่าง อ้างอิงไปยังประชากรทั้งหมด เพื่อนำผลลัพธ์ที่ได้ไปตอบคำถามของการวิจัย </a:t>
            </a:r>
            <a:r>
              <a:rPr lang="th-TH" sz="2000" dirty="0">
                <a:latin typeface="Angsana New" panose="02020603050405020304" pitchFamily="18" charset="-34"/>
                <a:cs typeface="Angsana New" panose="02020603050405020304" pitchFamily="18" charset="-34"/>
              </a:rPr>
              <a:t>ก่อนที่จะดำเนินการวิเคราะห์ข้อมูลนักศึกษาควรทำความเข้าใจเกี่ยวกับความหมายของข้อมูล ประเภทของข้อมูลที่ใช้ในการวิจัย ประเภทของสถิติ และการเลือกใช้สถิติให้เหมาะสมกับข้อมูล</a:t>
            </a:r>
            <a:endParaRPr lang="en-US" sz="2000" dirty="0">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364514D3-ED2B-42C4-AD12-C38134ACD2BB}"/>
              </a:ext>
            </a:extLst>
          </p:cNvPr>
          <p:cNvSpPr>
            <a:spLocks noGrp="1"/>
          </p:cNvSpPr>
          <p:nvPr>
            <p:ph type="sldNum" sz="quarter" idx="12"/>
          </p:nvPr>
        </p:nvSpPr>
        <p:spPr/>
        <p:txBody>
          <a:bodyPr/>
          <a:lstStyle/>
          <a:p>
            <a:fld id="{0C138CA7-F28F-4E14-B8CE-E0A9C4DDBB4C}" type="slidenum">
              <a:rPr lang="en-US" smtClean="0"/>
              <a:t>29</a:t>
            </a:fld>
            <a:endParaRPr lang="en-US"/>
          </a:p>
        </p:txBody>
      </p:sp>
    </p:spTree>
    <p:extLst>
      <p:ext uri="{BB962C8B-B14F-4D97-AF65-F5344CB8AC3E}">
        <p14:creationId xmlns:p14="http://schemas.microsoft.com/office/powerpoint/2010/main" val="2253789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8200" y="488951"/>
            <a:ext cx="10515600" cy="781503"/>
          </a:xfrm>
        </p:spPr>
        <p:txBody>
          <a:bodyPr>
            <a:normAutofit fontScale="90000"/>
          </a:bodyPr>
          <a:lstStyle/>
          <a:p>
            <a:pPr algn="ctr"/>
            <a:r>
              <a:rPr lang="en-US" b="1" dirty="0">
                <a:solidFill>
                  <a:srgbClr val="FF0000"/>
                </a:solidFill>
                <a:latin typeface="Angsana New" panose="02020603050405020304" pitchFamily="18" charset="-34"/>
                <a:cs typeface="Angsana New" panose="02020603050405020304" pitchFamily="18" charset="-34"/>
              </a:rPr>
              <a:t>1 </a:t>
            </a:r>
            <a:br>
              <a:rPr lang="th-TH" b="1" dirty="0">
                <a:solidFill>
                  <a:srgbClr val="FF0000"/>
                </a:solidFill>
                <a:latin typeface="Angsana New" panose="02020603050405020304" pitchFamily="18" charset="-34"/>
                <a:cs typeface="Angsana New" panose="02020603050405020304" pitchFamily="18" charset="-34"/>
              </a:rPr>
            </a:br>
            <a:r>
              <a:rPr lang="th-TH" b="1" dirty="0">
                <a:solidFill>
                  <a:srgbClr val="FF0000"/>
                </a:solidFill>
                <a:latin typeface="Angsana New" panose="02020603050405020304" pitchFamily="18" charset="-34"/>
                <a:cs typeface="Angsana New" panose="02020603050405020304" pitchFamily="18" charset="-34"/>
              </a:rPr>
              <a:t>ความหมายของการเก็บรวบรวมข้อมูล</a:t>
            </a:r>
          </a:p>
        </p:txBody>
      </p:sp>
      <p:sp>
        <p:nvSpPr>
          <p:cNvPr id="3" name="ตัวแทนเนื้อหา 2"/>
          <p:cNvSpPr>
            <a:spLocks noGrp="1"/>
          </p:cNvSpPr>
          <p:nvPr>
            <p:ph idx="1"/>
          </p:nvPr>
        </p:nvSpPr>
        <p:spPr>
          <a:xfrm>
            <a:off x="838200" y="2171700"/>
            <a:ext cx="10515600" cy="3932012"/>
          </a:xfrm>
        </p:spPr>
        <p:txBody>
          <a:bodyPr>
            <a:normAutofit lnSpcReduction="10000"/>
          </a:bodyPr>
          <a:lstStyle/>
          <a:p>
            <a:pPr marL="0" indent="0">
              <a:buNone/>
            </a:pPr>
            <a:r>
              <a:rPr lang="th-TH" dirty="0">
                <a:latin typeface="Angsana New" panose="02020603050405020304" pitchFamily="18" charset="-34"/>
                <a:cs typeface="Angsana New" panose="02020603050405020304" pitchFamily="18" charset="-34"/>
              </a:rPr>
              <a:t>	ข้อมูล </a:t>
            </a:r>
            <a:r>
              <a:rPr lang="en-US" dirty="0">
                <a:latin typeface="Angsana New" panose="02020603050405020304" pitchFamily="18" charset="-34"/>
                <a:cs typeface="Angsana New" panose="02020603050405020304" pitchFamily="18" charset="-34"/>
              </a:rPr>
              <a:t>(Data)</a:t>
            </a:r>
            <a:r>
              <a:rPr lang="th-TH" dirty="0">
                <a:latin typeface="Angsana New" panose="02020603050405020304" pitchFamily="18" charset="-34"/>
                <a:cs typeface="Angsana New" panose="02020603050405020304" pitchFamily="18" charset="-34"/>
              </a:rPr>
              <a:t> หมายถึงข้อเท็จจริงหรือรายละเอียดที่ผู้วิจัยนำมาเป็นหลักฐานเพื่อใช้ยืนยันคำตอบในสิ่งที่ต้องการศึกษา </a:t>
            </a:r>
          </a:p>
          <a:p>
            <a:pPr marL="0" indent="0">
              <a:buNone/>
            </a:pPr>
            <a:r>
              <a:rPr lang="th-TH" dirty="0">
                <a:latin typeface="Angsana New" panose="02020603050405020304" pitchFamily="18" charset="-34"/>
                <a:cs typeface="Angsana New" panose="02020603050405020304" pitchFamily="18" charset="-34"/>
              </a:rPr>
              <a:t>ข้อมูลการวิจัยแบ่งออกได้เป็น </a:t>
            </a:r>
            <a:r>
              <a:rPr lang="en-US" dirty="0">
                <a:latin typeface="Angsana New" panose="02020603050405020304" pitchFamily="18" charset="-34"/>
                <a:cs typeface="Angsana New" panose="02020603050405020304" pitchFamily="18" charset="-34"/>
              </a:rPr>
              <a:t>2 </a:t>
            </a:r>
            <a:r>
              <a:rPr lang="th-TH" dirty="0">
                <a:latin typeface="Angsana New" panose="02020603050405020304" pitchFamily="18" charset="-34"/>
                <a:cs typeface="Angsana New" panose="02020603050405020304" pitchFamily="18" charset="-34"/>
              </a:rPr>
              <a:t>ประเภทคือ</a:t>
            </a:r>
          </a:p>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a:t>
            </a:r>
            <a:r>
              <a:rPr lang="th-TH" b="1" dirty="0">
                <a:latin typeface="Angsana New" panose="02020603050405020304" pitchFamily="18" charset="-34"/>
                <a:cs typeface="Angsana New" panose="02020603050405020304" pitchFamily="18" charset="-34"/>
              </a:rPr>
              <a:t>ข้อมูลเชิงปริมาณ กล่าวคือ เป็นข้อมูลเชิงตัวเลข</a:t>
            </a:r>
            <a:r>
              <a:rPr lang="th-TH" dirty="0">
                <a:latin typeface="Angsana New" panose="02020603050405020304" pitchFamily="18" charset="-34"/>
                <a:cs typeface="Angsana New" panose="02020603050405020304" pitchFamily="18" charset="-34"/>
              </a:rPr>
              <a:t> สามารถตีความหมายได้ตามจำนวนของตัวเลข หรือหน่วยวัดที่เป็นตัวเลข </a:t>
            </a:r>
          </a:p>
          <a:p>
            <a:pPr marL="0" indent="0">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a:t>
            </a:r>
            <a:r>
              <a:rPr lang="th-TH" b="1" dirty="0">
                <a:latin typeface="Angsana New" panose="02020603050405020304" pitchFamily="18" charset="-34"/>
                <a:cs typeface="Angsana New" panose="02020603050405020304" pitchFamily="18" charset="-34"/>
              </a:rPr>
              <a:t>ข้อมูลเชิงคุณภาพ กล่าวคือ เป็นข้อมูลที่บอกลักษณะทางธรรมชาติและสังคม แสดงออกมาผ่านทางความรู้สึก ความคิดเห็น และพฤติกรรมของมนุษย์ </a:t>
            </a:r>
            <a:r>
              <a:rPr lang="th-TH" dirty="0">
                <a:latin typeface="Angsana New" panose="02020603050405020304" pitchFamily="18" charset="-34"/>
                <a:cs typeface="Angsana New" panose="02020603050405020304" pitchFamily="18" charset="-34"/>
              </a:rPr>
              <a:t>โดยที่ผู้วิจัยสามารถสังเกตเห็นได้ เช่น รูปถ่าย เทปบันทึกภาพ เทปบันทึกเสียง จดหมายเหตุ ระเบียบข้อบังคับของหน่วยงานและบันทึกเอกสาร</a:t>
            </a:r>
          </a:p>
          <a:p>
            <a:pPr marL="0" indent="0">
              <a:buNone/>
            </a:pPr>
            <a:r>
              <a:rPr lang="th-TH" dirty="0">
                <a:latin typeface="Angsana New" panose="02020603050405020304" pitchFamily="18" charset="-34"/>
                <a:cs typeface="Angsana New" panose="02020603050405020304" pitchFamily="18" charset="-34"/>
              </a:rPr>
              <a:t>	</a:t>
            </a:r>
          </a:p>
        </p:txBody>
      </p:sp>
      <p:sp>
        <p:nvSpPr>
          <p:cNvPr id="4" name="ตัวแทนหมายเลขสไลด์ 3">
            <a:extLst>
              <a:ext uri="{FF2B5EF4-FFF2-40B4-BE49-F238E27FC236}">
                <a16:creationId xmlns:a16="http://schemas.microsoft.com/office/drawing/2014/main" id="{78AA3AF4-9EFE-4DA5-ABA8-4F162D7AD9E0}"/>
              </a:ext>
            </a:extLst>
          </p:cNvPr>
          <p:cNvSpPr>
            <a:spLocks noGrp="1"/>
          </p:cNvSpPr>
          <p:nvPr>
            <p:ph type="sldNum" sz="quarter" idx="12"/>
          </p:nvPr>
        </p:nvSpPr>
        <p:spPr/>
        <p:txBody>
          <a:bodyPr/>
          <a:lstStyle/>
          <a:p>
            <a:fld id="{A0340E22-A0ED-4D02-B787-FB05B1CCBCE7}" type="slidenum">
              <a:rPr lang="th-TH" smtClean="0"/>
              <a:t>3</a:t>
            </a:fld>
            <a:endParaRPr lang="th-TH"/>
          </a:p>
        </p:txBody>
      </p:sp>
    </p:spTree>
    <p:extLst>
      <p:ext uri="{BB962C8B-B14F-4D97-AF65-F5344CB8AC3E}">
        <p14:creationId xmlns:p14="http://schemas.microsoft.com/office/powerpoint/2010/main" val="20760946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5985A58D-60DA-40A6-9CEF-8CB7612A41D5}"/>
              </a:ext>
            </a:extLst>
          </p:cNvPr>
          <p:cNvSpPr>
            <a:spLocks noGrp="1"/>
          </p:cNvSpPr>
          <p:nvPr>
            <p:ph type="title"/>
          </p:nvPr>
        </p:nvSpPr>
        <p:spPr>
          <a:xfrm>
            <a:off x="838200" y="250825"/>
            <a:ext cx="10515600" cy="1025525"/>
          </a:xfrm>
        </p:spPr>
        <p:txBody>
          <a:bodyPr>
            <a:normAutofit/>
          </a:bodyPr>
          <a:lstStyle/>
          <a:p>
            <a:pPr algn="ctr"/>
            <a:r>
              <a:rPr lang="en-US" sz="3200" b="1" dirty="0">
                <a:solidFill>
                  <a:srgbClr val="FF0000"/>
                </a:solidFill>
                <a:latin typeface="Angsana New" panose="02020603050405020304" pitchFamily="18" charset="-34"/>
                <a:cs typeface="Angsana New" panose="02020603050405020304" pitchFamily="18" charset="-34"/>
              </a:rPr>
              <a:t>2</a:t>
            </a:r>
            <a:br>
              <a:rPr lang="th-TH" sz="3200" b="1" dirty="0">
                <a:solidFill>
                  <a:srgbClr val="FF0000"/>
                </a:solidFill>
                <a:latin typeface="Angsana New" panose="02020603050405020304" pitchFamily="18" charset="-34"/>
                <a:cs typeface="Angsana New" panose="02020603050405020304" pitchFamily="18" charset="-34"/>
              </a:rPr>
            </a:br>
            <a:r>
              <a:rPr lang="th-TH" sz="3200" b="1" dirty="0">
                <a:solidFill>
                  <a:srgbClr val="FF0000"/>
                </a:solidFill>
                <a:latin typeface="Angsana New" panose="02020603050405020304" pitchFamily="18" charset="-34"/>
                <a:cs typeface="Angsana New" panose="02020603050405020304" pitchFamily="18" charset="-34"/>
              </a:rPr>
              <a:t>ประเภทของข้อมูลวิจัย</a:t>
            </a:r>
            <a:endParaRPr lang="en-US" sz="3200" b="1" dirty="0">
              <a:solidFill>
                <a:srgbClr val="FF0000"/>
              </a:solidFill>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6BB178AF-94E2-4148-AEB6-00DEB69705C2}"/>
              </a:ext>
            </a:extLst>
          </p:cNvPr>
          <p:cNvSpPr>
            <a:spLocks noGrp="1"/>
          </p:cNvSpPr>
          <p:nvPr>
            <p:ph idx="1"/>
          </p:nvPr>
        </p:nvSpPr>
        <p:spPr>
          <a:xfrm>
            <a:off x="838200" y="1397000"/>
            <a:ext cx="10515600" cy="4351338"/>
          </a:xfrm>
        </p:spPr>
        <p:txBody>
          <a:bodyPr>
            <a:normAutofit fontScale="92500" lnSpcReduction="10000"/>
          </a:bodyPr>
          <a:lstStyle/>
          <a:p>
            <a:r>
              <a:rPr lang="en-US" sz="2400" dirty="0">
                <a:latin typeface="Angsana New" panose="02020603050405020304" pitchFamily="18" charset="-34"/>
                <a:cs typeface="Angsana New" panose="02020603050405020304" pitchFamily="18" charset="-34"/>
              </a:rPr>
              <a:t>2.1 </a:t>
            </a:r>
            <a:r>
              <a:rPr lang="th-TH" sz="2400" dirty="0">
                <a:latin typeface="Angsana New" panose="02020603050405020304" pitchFamily="18" charset="-34"/>
                <a:cs typeface="Angsana New" panose="02020603050405020304" pitchFamily="18" charset="-34"/>
              </a:rPr>
              <a:t>แบ่งตามคุณสมบัติของข้อมูล</a:t>
            </a:r>
          </a:p>
          <a:p>
            <a:pPr indent="228600"/>
            <a:r>
              <a:rPr lang="th-TH" sz="2400" b="1" dirty="0">
                <a:latin typeface="Angsana New" panose="02020603050405020304" pitchFamily="18" charset="-34"/>
                <a:cs typeface="Angsana New" panose="02020603050405020304" pitchFamily="18" charset="-34"/>
              </a:rPr>
              <a:t>ข้อมูลเชิงคุณภาพ (</a:t>
            </a:r>
            <a:r>
              <a:rPr lang="en-US" sz="2400" b="1" dirty="0">
                <a:latin typeface="Angsana New" panose="02020603050405020304" pitchFamily="18" charset="-34"/>
                <a:cs typeface="Angsana New" panose="02020603050405020304" pitchFamily="18" charset="-34"/>
              </a:rPr>
              <a:t>Qualitative Data)</a:t>
            </a:r>
            <a:r>
              <a:rPr lang="th-TH" sz="2400" b="1" dirty="0">
                <a:latin typeface="Angsana New" panose="02020603050405020304" pitchFamily="18" charset="-34"/>
                <a:cs typeface="Angsana New" panose="02020603050405020304" pitchFamily="18" charset="-34"/>
              </a:rPr>
              <a:t> เป็นข้อมูลที่วัดค่าออกมาในรูปของประเภทคุณลักษณะ หรือคุณสมบัติของตัวแปรที่ต้องการศึกษา </a:t>
            </a:r>
            <a:r>
              <a:rPr lang="th-TH" sz="2400" dirty="0">
                <a:latin typeface="Angsana New" panose="02020603050405020304" pitchFamily="18" charset="-34"/>
                <a:cs typeface="Angsana New" panose="02020603050405020304" pitchFamily="18" charset="-34"/>
              </a:rPr>
              <a:t>เช่น เพศของนักเรียน คุณวุฒิของอาจารย์ผู้สอน สาขาวิชาที่เปิดสอน ความสวยของ ดร.วนิดา วาดีเจริญ และวิธีการบรรยายของ รศ.ดร. สมบัติ ทีฆทรัพย์</a:t>
            </a:r>
          </a:p>
          <a:p>
            <a:pPr indent="228600"/>
            <a:r>
              <a:rPr lang="th-TH" sz="2400" b="1" dirty="0">
                <a:latin typeface="Angsana New" panose="02020603050405020304" pitchFamily="18" charset="-34"/>
                <a:cs typeface="Angsana New" panose="02020603050405020304" pitchFamily="18" charset="-34"/>
              </a:rPr>
              <a:t>ข้อมูลเชิงปริมาณ (</a:t>
            </a:r>
            <a:r>
              <a:rPr lang="en-US" sz="2400" b="1" dirty="0">
                <a:latin typeface="Angsana New" panose="02020603050405020304" pitchFamily="18" charset="-34"/>
                <a:cs typeface="Angsana New" panose="02020603050405020304" pitchFamily="18" charset="-34"/>
              </a:rPr>
              <a:t>Quantitative Data)</a:t>
            </a:r>
            <a:r>
              <a:rPr lang="th-TH" sz="2400" b="1" dirty="0">
                <a:latin typeface="Angsana New" panose="02020603050405020304" pitchFamily="18" charset="-34"/>
                <a:cs typeface="Angsana New" panose="02020603050405020304" pitchFamily="18" charset="-34"/>
              </a:rPr>
              <a:t> เป็นข้อมูลที่วัดค่าออกมาในรูปของจำนวนตัวเลข หน่วย ขนาด หรือน้ำหนัก โดยสามารถบอกปริมาณความมากน้อยได้ เช่น อายุ รายได้ คะแนนเฉลี่ยสะสม </a:t>
            </a:r>
            <a:r>
              <a:rPr lang="th-TH" sz="2400" dirty="0">
                <a:latin typeface="Angsana New" panose="02020603050405020304" pitchFamily="18" charset="-34"/>
                <a:cs typeface="Angsana New" panose="02020603050405020304" pitchFamily="18" charset="-34"/>
              </a:rPr>
              <a:t>จำนวนนักศึกษาในภาคเรียนที่ </a:t>
            </a: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ปีการศึกษา </a:t>
            </a:r>
            <a:r>
              <a:rPr lang="en-US" sz="2400" dirty="0">
                <a:latin typeface="Angsana New" panose="02020603050405020304" pitchFamily="18" charset="-34"/>
                <a:cs typeface="Angsana New" panose="02020603050405020304" pitchFamily="18" charset="-34"/>
              </a:rPr>
              <a:t>2564</a:t>
            </a:r>
            <a:r>
              <a:rPr lang="th-TH" sz="2400" dirty="0">
                <a:latin typeface="Angsana New" panose="02020603050405020304" pitchFamily="18" charset="-34"/>
                <a:cs typeface="Angsana New" panose="02020603050405020304" pitchFamily="18" charset="-34"/>
              </a:rPr>
              <a:t> ปริมาณน้ำในพื้นที่ลุ่มภาคกลาง (ล้านลูกบาศก์เมตร)</a:t>
            </a:r>
          </a:p>
          <a:p>
            <a:pPr marL="461963" indent="49213"/>
            <a:r>
              <a:rPr lang="th-TH" sz="2400" dirty="0">
                <a:latin typeface="Angsana New" panose="02020603050405020304" pitchFamily="18" charset="-34"/>
                <a:cs typeface="Angsana New" panose="02020603050405020304" pitchFamily="18" charset="-34"/>
              </a:rPr>
              <a:t>ข้อมูลเชิงปริมาณสามารถจำแนกออกได้เป็น </a:t>
            </a: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ลักษณะ ดังนี้</a:t>
            </a:r>
          </a:p>
          <a:p>
            <a:pPr marL="166688" indent="581025">
              <a:buNone/>
            </a:pP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a:t>
            </a:r>
            <a:r>
              <a:rPr lang="th-TH" sz="2400" b="1" dirty="0">
                <a:latin typeface="Angsana New" panose="02020603050405020304" pitchFamily="18" charset="-34"/>
                <a:cs typeface="Angsana New" panose="02020603050405020304" pitchFamily="18" charset="-34"/>
              </a:rPr>
              <a:t>ข้อมูลเชิงปริมาณแบบต่อเนื่อง (</a:t>
            </a:r>
            <a:r>
              <a:rPr lang="en-US" sz="2400" b="1" dirty="0">
                <a:latin typeface="Angsana New" panose="02020603050405020304" pitchFamily="18" charset="-34"/>
                <a:cs typeface="Angsana New" panose="02020603050405020304" pitchFamily="18" charset="-34"/>
              </a:rPr>
              <a:t>Continuous Data)</a:t>
            </a:r>
            <a:r>
              <a:rPr lang="th-TH" sz="2400" b="1" dirty="0">
                <a:latin typeface="Angsana New" panose="02020603050405020304" pitchFamily="18" charset="-34"/>
                <a:cs typeface="Angsana New" panose="02020603050405020304" pitchFamily="18" charset="-34"/>
              </a:rPr>
              <a:t> หมายถึง ข้อมูลที่อยู่ในรูปตัวเลขที่มีค่าในทุกช่วงที่กำหนด และมีความหมายด้วย เช่น </a:t>
            </a:r>
            <a:r>
              <a:rPr lang="en-US" sz="2400" b="1" dirty="0">
                <a:latin typeface="Angsana New" panose="02020603050405020304" pitchFamily="18" charset="-34"/>
                <a:cs typeface="Angsana New" panose="02020603050405020304" pitchFamily="18" charset="-34"/>
              </a:rPr>
              <a:t>1) </a:t>
            </a:r>
            <a:r>
              <a:rPr lang="th-TH" sz="2400" b="1" dirty="0">
                <a:latin typeface="Angsana New" panose="02020603050405020304" pitchFamily="18" charset="-34"/>
                <a:cs typeface="Angsana New" panose="02020603050405020304" pitchFamily="18" charset="-34"/>
              </a:rPr>
              <a:t>รายได้ </a:t>
            </a:r>
            <a:r>
              <a:rPr lang="en-US" sz="2400" b="1" dirty="0">
                <a:latin typeface="Angsana New" panose="02020603050405020304" pitchFamily="18" charset="-34"/>
                <a:cs typeface="Angsana New" panose="02020603050405020304" pitchFamily="18" charset="-34"/>
              </a:rPr>
              <a:t>5,000-10,000 </a:t>
            </a:r>
            <a:r>
              <a:rPr lang="th-TH" sz="2400" b="1" dirty="0">
                <a:latin typeface="Angsana New" panose="02020603050405020304" pitchFamily="18" charset="-34"/>
                <a:cs typeface="Angsana New" panose="02020603050405020304" pitchFamily="18" charset="-34"/>
              </a:rPr>
              <a:t>บาท </a:t>
            </a:r>
            <a:r>
              <a:rPr lang="en-US" sz="2400" dirty="0">
                <a:latin typeface="Angsana New" panose="02020603050405020304" pitchFamily="18" charset="-34"/>
                <a:cs typeface="Angsana New" panose="02020603050405020304" pitchFamily="18" charset="-34"/>
              </a:rPr>
              <a:t>10,001-15,000 </a:t>
            </a:r>
            <a:r>
              <a:rPr lang="th-TH" sz="2400" dirty="0">
                <a:latin typeface="Angsana New" panose="02020603050405020304" pitchFamily="18" charset="-34"/>
                <a:cs typeface="Angsana New" panose="02020603050405020304" pitchFamily="18" charset="-34"/>
              </a:rPr>
              <a:t>บาท </a:t>
            </a:r>
            <a:r>
              <a:rPr lang="en-US" sz="2400" dirty="0">
                <a:latin typeface="Angsana New" panose="02020603050405020304" pitchFamily="18" charset="-34"/>
                <a:cs typeface="Angsana New" panose="02020603050405020304" pitchFamily="18" charset="-34"/>
              </a:rPr>
              <a:t>15,000-20,000 </a:t>
            </a:r>
            <a:r>
              <a:rPr lang="th-TH" sz="2400" dirty="0">
                <a:latin typeface="Angsana New" panose="02020603050405020304" pitchFamily="18" charset="-34"/>
                <a:cs typeface="Angsana New" panose="02020603050405020304" pitchFamily="18" charset="-34"/>
              </a:rPr>
              <a:t>บาท</a:t>
            </a:r>
            <a:r>
              <a:rPr lang="en-US" sz="2400" dirty="0">
                <a:latin typeface="Angsana New" panose="02020603050405020304" pitchFamily="18" charset="-34"/>
                <a:cs typeface="Angsana New" panose="02020603050405020304" pitchFamily="18" charset="-34"/>
              </a:rPr>
              <a:t> 2)</a:t>
            </a:r>
            <a:r>
              <a:rPr lang="th-TH" sz="2400" dirty="0">
                <a:latin typeface="Angsana New" panose="02020603050405020304" pitchFamily="18" charset="-34"/>
                <a:cs typeface="Angsana New" panose="02020603050405020304" pitchFamily="18" charset="-34"/>
              </a:rPr>
              <a:t> น้ำหนัก </a:t>
            </a:r>
            <a:r>
              <a:rPr lang="en-US" sz="2400" dirty="0">
                <a:latin typeface="Angsana New" panose="02020603050405020304" pitchFamily="18" charset="-34"/>
                <a:cs typeface="Angsana New" panose="02020603050405020304" pitchFamily="18" charset="-34"/>
              </a:rPr>
              <a:t>45-50</a:t>
            </a:r>
            <a:r>
              <a:rPr lang="th-TH" sz="2400" dirty="0">
                <a:latin typeface="Angsana New" panose="02020603050405020304" pitchFamily="18" charset="-34"/>
                <a:cs typeface="Angsana New" panose="02020603050405020304" pitchFamily="18" charset="-34"/>
              </a:rPr>
              <a:t> กิโลกรัม  </a:t>
            </a:r>
            <a:r>
              <a:rPr lang="en-US" sz="2400" dirty="0">
                <a:latin typeface="Angsana New" panose="02020603050405020304" pitchFamily="18" charset="-34"/>
                <a:cs typeface="Angsana New" panose="02020603050405020304" pitchFamily="18" charset="-34"/>
              </a:rPr>
              <a:t>51-60</a:t>
            </a:r>
            <a:r>
              <a:rPr lang="th-TH" sz="2400" dirty="0">
                <a:latin typeface="Angsana New" panose="02020603050405020304" pitchFamily="18" charset="-34"/>
                <a:cs typeface="Angsana New" panose="02020603050405020304" pitchFamily="18" charset="-34"/>
              </a:rPr>
              <a:t> กิโลกรัม </a:t>
            </a: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คะแนน </a:t>
            </a:r>
            <a:r>
              <a:rPr lang="en-US" sz="2400" dirty="0">
                <a:latin typeface="Angsana New" panose="02020603050405020304" pitchFamily="18" charset="-34"/>
                <a:cs typeface="Angsana New" panose="02020603050405020304" pitchFamily="18" charset="-34"/>
              </a:rPr>
              <a:t>&lt; 50 </a:t>
            </a:r>
            <a:r>
              <a:rPr lang="th-TH" sz="2400" dirty="0">
                <a:latin typeface="Angsana New" panose="02020603050405020304" pitchFamily="18" charset="-34"/>
                <a:cs typeface="Angsana New" panose="02020603050405020304" pitchFamily="18" charset="-34"/>
              </a:rPr>
              <a:t>คะแนน  </a:t>
            </a:r>
            <a:r>
              <a:rPr lang="en-US" sz="2400" dirty="0">
                <a:latin typeface="Angsana New" panose="02020603050405020304" pitchFamily="18" charset="-34"/>
                <a:cs typeface="Angsana New" panose="02020603050405020304" pitchFamily="18" charset="-34"/>
              </a:rPr>
              <a:t>51-60</a:t>
            </a:r>
            <a:r>
              <a:rPr lang="th-TH" sz="2400" dirty="0">
                <a:latin typeface="Angsana New" panose="02020603050405020304" pitchFamily="18" charset="-34"/>
                <a:cs typeface="Angsana New" panose="02020603050405020304" pitchFamily="18" charset="-34"/>
              </a:rPr>
              <a:t> คะแนน </a:t>
            </a:r>
            <a:r>
              <a:rPr lang="en-US" sz="2400" dirty="0">
                <a:latin typeface="Angsana New" panose="02020603050405020304" pitchFamily="18" charset="-34"/>
                <a:cs typeface="Angsana New" panose="02020603050405020304" pitchFamily="18" charset="-34"/>
              </a:rPr>
              <a:t>61-70 </a:t>
            </a:r>
            <a:r>
              <a:rPr lang="th-TH" sz="2400" dirty="0">
                <a:latin typeface="Angsana New" panose="02020603050405020304" pitchFamily="18" charset="-34"/>
                <a:cs typeface="Angsana New" panose="02020603050405020304" pitchFamily="18" charset="-34"/>
              </a:rPr>
              <a:t>คะแนน และ </a:t>
            </a:r>
            <a:r>
              <a:rPr lang="en-US" sz="2400" dirty="0">
                <a:latin typeface="Angsana New" panose="02020603050405020304" pitchFamily="18" charset="-34"/>
                <a:cs typeface="Angsana New" panose="02020603050405020304" pitchFamily="18" charset="-34"/>
              </a:rPr>
              <a:t>&gt; 70 </a:t>
            </a:r>
            <a:r>
              <a:rPr lang="th-TH" sz="2400" dirty="0">
                <a:latin typeface="Angsana New" panose="02020603050405020304" pitchFamily="18" charset="-34"/>
                <a:cs typeface="Angsana New" panose="02020603050405020304" pitchFamily="18" charset="-34"/>
              </a:rPr>
              <a:t>คะแนน </a:t>
            </a:r>
            <a:r>
              <a:rPr lang="en-US" sz="2400" dirty="0">
                <a:latin typeface="Angsana New" panose="02020603050405020304" pitchFamily="18" charset="-34"/>
                <a:cs typeface="Angsana New" panose="02020603050405020304" pitchFamily="18" charset="-34"/>
              </a:rPr>
              <a:t>4)</a:t>
            </a:r>
            <a:r>
              <a:rPr lang="th-TH" sz="2400" dirty="0">
                <a:latin typeface="Angsana New" panose="02020603050405020304" pitchFamily="18" charset="-34"/>
                <a:cs typeface="Angsana New" panose="02020603050405020304" pitchFamily="18" charset="-34"/>
              </a:rPr>
              <a:t> ประสบการณ์การทำงาน น้อยกว่า </a:t>
            </a: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ปี </a:t>
            </a:r>
            <a:r>
              <a:rPr lang="en-US" sz="2400" dirty="0">
                <a:latin typeface="Angsana New" panose="02020603050405020304" pitchFamily="18" charset="-34"/>
                <a:cs typeface="Angsana New" panose="02020603050405020304" pitchFamily="18" charset="-34"/>
              </a:rPr>
              <a:t>1-5</a:t>
            </a:r>
            <a:r>
              <a:rPr lang="th-TH" sz="2400" dirty="0">
                <a:latin typeface="Angsana New" panose="02020603050405020304" pitchFamily="18" charset="-34"/>
                <a:cs typeface="Angsana New" panose="02020603050405020304" pitchFamily="18" charset="-34"/>
              </a:rPr>
              <a:t> ปี </a:t>
            </a:r>
            <a:r>
              <a:rPr lang="en-US" sz="2400" dirty="0">
                <a:latin typeface="Angsana New" panose="02020603050405020304" pitchFamily="18" charset="-34"/>
                <a:cs typeface="Angsana New" panose="02020603050405020304" pitchFamily="18" charset="-34"/>
              </a:rPr>
              <a:t>6-10</a:t>
            </a:r>
            <a:r>
              <a:rPr lang="th-TH" sz="2400" dirty="0">
                <a:latin typeface="Angsana New" panose="02020603050405020304" pitchFamily="18" charset="-34"/>
                <a:cs typeface="Angsana New" panose="02020603050405020304" pitchFamily="18" charset="-34"/>
              </a:rPr>
              <a:t> ปี และ </a:t>
            </a:r>
            <a:r>
              <a:rPr lang="en-US" sz="2400" dirty="0">
                <a:latin typeface="Angsana New" panose="02020603050405020304" pitchFamily="18" charset="-34"/>
                <a:cs typeface="Angsana New" panose="02020603050405020304" pitchFamily="18" charset="-34"/>
              </a:rPr>
              <a:t>10</a:t>
            </a:r>
            <a:r>
              <a:rPr lang="th-TH" sz="2400" dirty="0">
                <a:latin typeface="Angsana New" panose="02020603050405020304" pitchFamily="18" charset="-34"/>
                <a:cs typeface="Angsana New" panose="02020603050405020304" pitchFamily="18" charset="-34"/>
              </a:rPr>
              <a:t> ปีขึ้นไป</a:t>
            </a:r>
          </a:p>
          <a:p>
            <a:pPr marL="166688" indent="581025">
              <a:buNone/>
            </a:pPr>
            <a:r>
              <a:rPr lang="en-US" sz="2400" b="1" dirty="0">
                <a:latin typeface="Angsana New" panose="02020603050405020304" pitchFamily="18" charset="-34"/>
                <a:cs typeface="Angsana New" panose="02020603050405020304" pitchFamily="18" charset="-34"/>
              </a:rPr>
              <a:t>2.</a:t>
            </a:r>
            <a:r>
              <a:rPr lang="th-TH" sz="2400" b="1" dirty="0">
                <a:latin typeface="Angsana New" panose="02020603050405020304" pitchFamily="18" charset="-34"/>
                <a:cs typeface="Angsana New" panose="02020603050405020304" pitchFamily="18" charset="-34"/>
              </a:rPr>
              <a:t> ข้อมูลเชิงปริมาณแบบไม่ต่อเนื่อง (</a:t>
            </a:r>
            <a:r>
              <a:rPr lang="en-US" sz="2400" b="1" dirty="0">
                <a:latin typeface="Angsana New" panose="02020603050405020304" pitchFamily="18" charset="-34"/>
                <a:cs typeface="Angsana New" panose="02020603050405020304" pitchFamily="18" charset="-34"/>
              </a:rPr>
              <a:t>Discrete Data)</a:t>
            </a:r>
            <a:r>
              <a:rPr lang="th-TH" sz="2400" b="1" dirty="0">
                <a:latin typeface="Angsana New" panose="02020603050405020304" pitchFamily="18" charset="-34"/>
                <a:cs typeface="Angsana New" panose="02020603050405020304" pitchFamily="18" charset="-34"/>
              </a:rPr>
              <a:t> หมายถึงข้อมูลที่มีค่าเป็นเลขจำนวนเต็มที่มีความหมาย เช่น จำนวนสิ่งของ (รถคันที่ </a:t>
            </a:r>
            <a:r>
              <a:rPr lang="en-US" sz="2400" b="1" dirty="0">
                <a:latin typeface="Angsana New" panose="02020603050405020304" pitchFamily="18" charset="-34"/>
                <a:cs typeface="Angsana New" panose="02020603050405020304" pitchFamily="18" charset="-34"/>
              </a:rPr>
              <a:t>1, 2, 3, 4, …..) </a:t>
            </a:r>
            <a:r>
              <a:rPr lang="th-TH" sz="2400" dirty="0">
                <a:latin typeface="Angsana New" panose="02020603050405020304" pitchFamily="18" charset="-34"/>
                <a:cs typeface="Angsana New" panose="02020603050405020304" pitchFamily="18" charset="-34"/>
              </a:rPr>
              <a:t>จำนวนคน (อาจารย์คนที่ </a:t>
            </a:r>
            <a:r>
              <a:rPr lang="en-US" sz="2400" dirty="0">
                <a:latin typeface="Angsana New" panose="02020603050405020304" pitchFamily="18" charset="-34"/>
                <a:cs typeface="Angsana New" panose="02020603050405020304" pitchFamily="18" charset="-34"/>
              </a:rPr>
              <a:t>1, 2, 3, ….)</a:t>
            </a:r>
            <a:endParaRPr lang="th-TH" sz="2400" dirty="0">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BA3E0C56-36DA-4070-86B7-95972CB57B27}"/>
              </a:ext>
            </a:extLst>
          </p:cNvPr>
          <p:cNvSpPr>
            <a:spLocks noGrp="1"/>
          </p:cNvSpPr>
          <p:nvPr>
            <p:ph type="sldNum" sz="quarter" idx="12"/>
          </p:nvPr>
        </p:nvSpPr>
        <p:spPr/>
        <p:txBody>
          <a:bodyPr/>
          <a:lstStyle/>
          <a:p>
            <a:fld id="{0C138CA7-F28F-4E14-B8CE-E0A9C4DDBB4C}" type="slidenum">
              <a:rPr lang="en-US" smtClean="0"/>
              <a:t>30</a:t>
            </a:fld>
            <a:endParaRPr lang="en-US"/>
          </a:p>
        </p:txBody>
      </p:sp>
    </p:spTree>
    <p:extLst>
      <p:ext uri="{BB962C8B-B14F-4D97-AF65-F5344CB8AC3E}">
        <p14:creationId xmlns:p14="http://schemas.microsoft.com/office/powerpoint/2010/main" val="42173911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6063CB18-2598-4F68-A058-50EDCBD6115C}"/>
              </a:ext>
            </a:extLst>
          </p:cNvPr>
          <p:cNvSpPr>
            <a:spLocks noGrp="1"/>
          </p:cNvSpPr>
          <p:nvPr>
            <p:ph idx="1"/>
          </p:nvPr>
        </p:nvSpPr>
        <p:spPr>
          <a:xfrm>
            <a:off x="838200" y="1363509"/>
            <a:ext cx="10515600" cy="4351338"/>
          </a:xfrm>
        </p:spPr>
        <p:txBody>
          <a:bodyPr>
            <a:normAutofit lnSpcReduction="10000"/>
          </a:bodyPr>
          <a:lstStyle/>
          <a:p>
            <a:r>
              <a:rPr lang="en-US" sz="2800" dirty="0">
                <a:latin typeface="Angsana New" panose="02020603050405020304" pitchFamily="18" charset="-34"/>
                <a:cs typeface="Angsana New" panose="02020603050405020304" pitchFamily="18" charset="-34"/>
              </a:rPr>
              <a:t>2.2</a:t>
            </a:r>
            <a:r>
              <a:rPr lang="th-TH" sz="2800" dirty="0">
                <a:latin typeface="Angsana New" panose="02020603050405020304" pitchFamily="18" charset="-34"/>
                <a:cs typeface="Angsana New" panose="02020603050405020304" pitchFamily="18" charset="-34"/>
              </a:rPr>
              <a:t> แบ่งตามแหล่งที่มาของข้อมูล</a:t>
            </a:r>
          </a:p>
          <a:p>
            <a:pPr indent="-57150"/>
            <a:r>
              <a:rPr lang="th-TH" sz="2800" dirty="0">
                <a:latin typeface="Angsana New" panose="02020603050405020304" pitchFamily="18" charset="-34"/>
                <a:cs typeface="Angsana New" panose="02020603050405020304" pitchFamily="18" charset="-34"/>
              </a:rPr>
              <a:t> </a:t>
            </a:r>
            <a:r>
              <a:rPr lang="th-TH" sz="2800" b="1" dirty="0">
                <a:latin typeface="Angsana New" panose="02020603050405020304" pitchFamily="18" charset="-34"/>
                <a:cs typeface="Angsana New" panose="02020603050405020304" pitchFamily="18" charset="-34"/>
              </a:rPr>
              <a:t>ข้อมูลปฐมภูมิ (</a:t>
            </a:r>
            <a:r>
              <a:rPr lang="en-US" sz="2800" b="1" dirty="0">
                <a:latin typeface="Angsana New" panose="02020603050405020304" pitchFamily="18" charset="-34"/>
                <a:cs typeface="Angsana New" panose="02020603050405020304" pitchFamily="18" charset="-34"/>
              </a:rPr>
              <a:t>Primary Data)</a:t>
            </a:r>
            <a:r>
              <a:rPr lang="th-TH" sz="2800" b="1" dirty="0">
                <a:latin typeface="Angsana New" panose="02020603050405020304" pitchFamily="18" charset="-34"/>
                <a:cs typeface="Angsana New" panose="02020603050405020304" pitchFamily="18" charset="-34"/>
              </a:rPr>
              <a:t> หมายถึงข้อมูลที่ผู้วิจัยเป็นผู้เก็บรวบรวมข้อมูลจากกลุ่มตัวอย่างโดยตรง เช่น การสัมภาษณ์ หรือสังเกตการณ์ </a:t>
            </a:r>
            <a:r>
              <a:rPr lang="th-TH" sz="2800" dirty="0">
                <a:latin typeface="Angsana New" panose="02020603050405020304" pitchFamily="18" charset="-34"/>
                <a:cs typeface="Angsana New" panose="02020603050405020304" pitchFamily="18" charset="-34"/>
              </a:rPr>
              <a:t>ซึ่งเป็นข้อมูลที่มีความน่าเชื่อถือมากที่สุด เนื่องจากยังไม่มีการเปลี่ยนรูป และมีรายละเอียดตรงตามที่ผู้วิจัยต้องการ เช่น การสังเกตจำนวนรถบรรทุกที่ออกจากด่านสะเดา จังหวัดสงขลา ไปยังประเทศมาเลเซียในวันเสาร์-อาทิตย์ ช่วงเวลา </a:t>
            </a:r>
            <a:r>
              <a:rPr lang="en-US" sz="2800" dirty="0">
                <a:latin typeface="Angsana New" panose="02020603050405020304" pitchFamily="18" charset="-34"/>
                <a:cs typeface="Angsana New" panose="02020603050405020304" pitchFamily="18" charset="-34"/>
              </a:rPr>
              <a:t>06.00-23.00 </a:t>
            </a:r>
            <a:r>
              <a:rPr lang="th-TH" sz="2800" dirty="0">
                <a:latin typeface="Angsana New" panose="02020603050405020304" pitchFamily="18" charset="-34"/>
                <a:cs typeface="Angsana New" panose="02020603050405020304" pitchFamily="18" charset="-34"/>
              </a:rPr>
              <a:t>น.</a:t>
            </a:r>
          </a:p>
          <a:p>
            <a:pPr indent="-57150"/>
            <a:r>
              <a:rPr lang="th-TH" sz="2800" b="1" dirty="0">
                <a:latin typeface="Angsana New" panose="02020603050405020304" pitchFamily="18" charset="-34"/>
                <a:cs typeface="Angsana New" panose="02020603050405020304" pitchFamily="18" charset="-34"/>
              </a:rPr>
              <a:t> ข้อมูลทุติยภูมิ (</a:t>
            </a:r>
            <a:r>
              <a:rPr lang="en-US" sz="2800" b="1" dirty="0">
                <a:latin typeface="Angsana New" panose="02020603050405020304" pitchFamily="18" charset="-34"/>
                <a:cs typeface="Angsana New" panose="02020603050405020304" pitchFamily="18" charset="-34"/>
              </a:rPr>
              <a:t>Secondary Data)</a:t>
            </a:r>
            <a:r>
              <a:rPr lang="th-TH" sz="2800" b="1" dirty="0">
                <a:latin typeface="Angsana New" panose="02020603050405020304" pitchFamily="18" charset="-34"/>
                <a:cs typeface="Angsana New" panose="02020603050405020304" pitchFamily="18" charset="-34"/>
              </a:rPr>
              <a:t> หมายถึง ข้อมูลที่ผู้วิจัยนำมาจากหน่วยงานที่มีผู้เก็บรวบรวมไว้แล้ว โดยเป็นข้อมูลในอดีต ข้อมูลประเภทนี้มักจะผ่านการวิเคราะห์เบื้องต้นมาแล้ว ผู้วิจัยสามารถนำไปใช้ประโยชน์ได้เลย เช่น สถิติการเกิดอุบัติเหตุในท้องถนน ในปี พ.ศ. </a:t>
            </a:r>
            <a:r>
              <a:rPr lang="en-US" sz="2800" b="1" dirty="0">
                <a:latin typeface="Angsana New" panose="02020603050405020304" pitchFamily="18" charset="-34"/>
                <a:cs typeface="Angsana New" panose="02020603050405020304" pitchFamily="18" charset="-34"/>
              </a:rPr>
              <a:t>2555-2556 </a:t>
            </a:r>
            <a:r>
              <a:rPr lang="th-TH" sz="2800" dirty="0">
                <a:latin typeface="Angsana New" panose="02020603050405020304" pitchFamily="18" charset="-34"/>
                <a:cs typeface="Angsana New" panose="02020603050405020304" pitchFamily="18" charset="-34"/>
              </a:rPr>
              <a:t>การเก็บข้อมูลประเภทนี้ช่วยให้ผู้วิจัยประหยัดเวลาและค่าใช้จ่าย หากแต่ข้อมูลทุติยภูมิอาจมีรายละเอียดไม่ตรงตามความต้องการของผู้วิจัย นอกจากนี้ผู้วิจัยอาจไม่ทราบถึงข้อผิดพลาดของข้อมูล เนื่องจากไม่ได้เก็บข้อมูลด้วยตนเอง ซึ่งอาจส่งผลผิดพลาดในการสรุป</a:t>
            </a:r>
            <a:endParaRPr lang="en-US" dirty="0"/>
          </a:p>
        </p:txBody>
      </p:sp>
      <p:sp>
        <p:nvSpPr>
          <p:cNvPr id="4" name="ตัวแทนหมายเลขสไลด์ 3">
            <a:extLst>
              <a:ext uri="{FF2B5EF4-FFF2-40B4-BE49-F238E27FC236}">
                <a16:creationId xmlns:a16="http://schemas.microsoft.com/office/drawing/2014/main" id="{D59669F1-3888-4042-8834-875E09685B64}"/>
              </a:ext>
            </a:extLst>
          </p:cNvPr>
          <p:cNvSpPr>
            <a:spLocks noGrp="1"/>
          </p:cNvSpPr>
          <p:nvPr>
            <p:ph type="sldNum" sz="quarter" idx="12"/>
          </p:nvPr>
        </p:nvSpPr>
        <p:spPr/>
        <p:txBody>
          <a:bodyPr/>
          <a:lstStyle/>
          <a:p>
            <a:fld id="{0C138CA7-F28F-4E14-B8CE-E0A9C4DDBB4C}" type="slidenum">
              <a:rPr lang="en-US" smtClean="0"/>
              <a:t>31</a:t>
            </a:fld>
            <a:endParaRPr lang="en-US"/>
          </a:p>
        </p:txBody>
      </p:sp>
    </p:spTree>
    <p:extLst>
      <p:ext uri="{BB962C8B-B14F-4D97-AF65-F5344CB8AC3E}">
        <p14:creationId xmlns:p14="http://schemas.microsoft.com/office/powerpoint/2010/main" val="3002996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B27CEFDC-0198-4B72-B554-175CDE87AD02}"/>
              </a:ext>
            </a:extLst>
          </p:cNvPr>
          <p:cNvSpPr>
            <a:spLocks noGrp="1"/>
          </p:cNvSpPr>
          <p:nvPr>
            <p:ph idx="1"/>
          </p:nvPr>
        </p:nvSpPr>
        <p:spPr>
          <a:xfrm>
            <a:off x="624962" y="403123"/>
            <a:ext cx="10942075" cy="5388077"/>
          </a:xfrm>
        </p:spPr>
        <p:txBody>
          <a:bodyPr>
            <a:noAutofit/>
          </a:bodyPr>
          <a:lstStyle/>
          <a:p>
            <a:pPr marL="0" indent="0">
              <a:buNone/>
            </a:pPr>
            <a:r>
              <a:rPr lang="en-US" sz="3200" dirty="0">
                <a:latin typeface="Angsana New" panose="02020603050405020304" pitchFamily="18" charset="-34"/>
                <a:cs typeface="Angsana New" panose="02020603050405020304" pitchFamily="18" charset="-34"/>
              </a:rPr>
              <a:t>2.3</a:t>
            </a:r>
            <a:r>
              <a:rPr lang="th-TH" sz="3200" dirty="0">
                <a:latin typeface="Angsana New" panose="02020603050405020304" pitchFamily="18" charset="-34"/>
                <a:cs typeface="Angsana New" panose="02020603050405020304" pitchFamily="18" charset="-34"/>
              </a:rPr>
              <a:t> แบ่งตามมาตรการวัด</a:t>
            </a:r>
            <a:endParaRPr lang="en-US" sz="3200" dirty="0">
              <a:latin typeface="Angsana New" panose="02020603050405020304" pitchFamily="18" charset="-34"/>
              <a:cs typeface="Angsana New" panose="02020603050405020304" pitchFamily="18" charset="-34"/>
            </a:endParaRPr>
          </a:p>
          <a:p>
            <a:pPr marL="0" indent="166688">
              <a:buNone/>
            </a:pPr>
            <a:r>
              <a:rPr lang="th-TH" sz="2000" dirty="0">
                <a:latin typeface="Angsana New" panose="02020603050405020304" pitchFamily="18" charset="-34"/>
                <a:cs typeface="Angsana New" panose="02020603050405020304" pitchFamily="18" charset="-34"/>
              </a:rPr>
              <a:t>ข้อมูลแบบมาตราวัดสามารถแบ่งได้เป็น </a:t>
            </a:r>
            <a:r>
              <a:rPr lang="en-US" sz="2000" dirty="0">
                <a:latin typeface="Angsana New" panose="02020603050405020304" pitchFamily="18" charset="-34"/>
                <a:cs typeface="Angsana New" panose="02020603050405020304" pitchFamily="18" charset="-34"/>
              </a:rPr>
              <a:t>4 </a:t>
            </a:r>
            <a:r>
              <a:rPr lang="th-TH" sz="2000" dirty="0">
                <a:latin typeface="Angsana New" panose="02020603050405020304" pitchFamily="18" charset="-34"/>
                <a:cs typeface="Angsana New" panose="02020603050405020304" pitchFamily="18" charset="-34"/>
              </a:rPr>
              <a:t> ประเภท ดังต่อไปนี้</a:t>
            </a:r>
            <a:endParaRPr lang="en-US" sz="2000" dirty="0">
              <a:latin typeface="Angsana New" panose="02020603050405020304" pitchFamily="18" charset="-34"/>
              <a:cs typeface="Angsana New" panose="02020603050405020304" pitchFamily="18" charset="-34"/>
            </a:endParaRPr>
          </a:p>
          <a:p>
            <a:pPr marL="0" indent="0">
              <a:buNone/>
            </a:pPr>
            <a:r>
              <a:rPr lang="en-US" sz="2000" dirty="0">
                <a:latin typeface="Angsana New" panose="02020603050405020304" pitchFamily="18" charset="-34"/>
                <a:cs typeface="Angsana New" panose="02020603050405020304" pitchFamily="18" charset="-34"/>
              </a:rPr>
              <a:t>    1.</a:t>
            </a:r>
            <a:r>
              <a:rPr lang="th-TH" sz="2000" dirty="0">
                <a:latin typeface="Angsana New" panose="02020603050405020304" pitchFamily="18" charset="-34"/>
                <a:cs typeface="Angsana New" panose="02020603050405020304" pitchFamily="18" charset="-34"/>
              </a:rPr>
              <a:t> </a:t>
            </a:r>
            <a:r>
              <a:rPr lang="th-TH" sz="2000" b="1" dirty="0">
                <a:latin typeface="Angsana New" panose="02020603050405020304" pitchFamily="18" charset="-34"/>
                <a:cs typeface="Angsana New" panose="02020603050405020304" pitchFamily="18" charset="-34"/>
              </a:rPr>
              <a:t>ข้อมูลที่วัดในมาตรานามบัญญัติ (</a:t>
            </a:r>
            <a:r>
              <a:rPr lang="en-US" sz="2000" b="1" dirty="0">
                <a:latin typeface="Angsana New" panose="02020603050405020304" pitchFamily="18" charset="-34"/>
                <a:cs typeface="Angsana New" panose="02020603050405020304" pitchFamily="18" charset="-34"/>
              </a:rPr>
              <a:t>Nominal Scale) </a:t>
            </a:r>
            <a:r>
              <a:rPr lang="th-TH" sz="2000" b="1" dirty="0">
                <a:latin typeface="Angsana New" panose="02020603050405020304" pitchFamily="18" charset="-34"/>
                <a:cs typeface="Angsana New" panose="02020603050405020304" pitchFamily="18" charset="-34"/>
              </a:rPr>
              <a:t>มาตรานามบัญญัติ หรือมาตราจัดประเภท (</a:t>
            </a:r>
            <a:r>
              <a:rPr lang="en-US" sz="2000" b="1" dirty="0">
                <a:latin typeface="Angsana New" panose="02020603050405020304" pitchFamily="18" charset="-34"/>
                <a:cs typeface="Angsana New" panose="02020603050405020304" pitchFamily="18" charset="-34"/>
              </a:rPr>
              <a:t>Categorical Scale)</a:t>
            </a:r>
            <a:r>
              <a:rPr lang="th-TH" sz="2000" b="1" dirty="0">
                <a:latin typeface="Angsana New" panose="02020603050405020304" pitchFamily="18" charset="-34"/>
                <a:cs typeface="Angsana New" panose="02020603050405020304" pitchFamily="18" charset="-34"/>
              </a:rPr>
              <a:t> เป็นมาตราที่นำมาใช้วัดข้อมูลออกเป็นจำพวก ชนิด หรือกลุ่ม </a:t>
            </a:r>
            <a:r>
              <a:rPr lang="th-TH" sz="2000" dirty="0">
                <a:latin typeface="Angsana New" panose="02020603050405020304" pitchFamily="18" charset="-34"/>
                <a:cs typeface="Angsana New" panose="02020603050405020304" pitchFamily="18" charset="-34"/>
              </a:rPr>
              <a:t>กล่าวคือ การนำข้อมูลที่มีลักษณะ หรือคุณสมบัติเหมือนกันเข้าไว้ในกลุ่มด้วยกัน </a:t>
            </a:r>
            <a:r>
              <a:rPr lang="th-TH" sz="2000" b="1" dirty="0">
                <a:latin typeface="Angsana New" panose="02020603050405020304" pitchFamily="18" charset="-34"/>
                <a:cs typeface="Angsana New" panose="02020603050405020304" pitchFamily="18" charset="-34"/>
              </a:rPr>
              <a:t>เช่น </a:t>
            </a:r>
            <a:r>
              <a:rPr lang="en-US" sz="2000" b="1" dirty="0">
                <a:latin typeface="Angsana New" panose="02020603050405020304" pitchFamily="18" charset="-34"/>
                <a:cs typeface="Angsana New" panose="02020603050405020304" pitchFamily="18" charset="-34"/>
              </a:rPr>
              <a:t>1) </a:t>
            </a:r>
            <a:r>
              <a:rPr lang="th-TH" sz="2000" b="1" dirty="0">
                <a:latin typeface="Angsana New" panose="02020603050405020304" pitchFamily="18" charset="-34"/>
                <a:cs typeface="Angsana New" panose="02020603050405020304" pitchFamily="18" charset="-34"/>
              </a:rPr>
              <a:t>นักศึกษาระดับปริญญาตรี ปริญญาโท และปริญญาเอก </a:t>
            </a: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สถานภาพของนักศึกษา โสด สมรส หย่าร้าง แยกกันอยู่ </a:t>
            </a:r>
            <a:r>
              <a:rPr lang="en-US" sz="2000" dirty="0">
                <a:latin typeface="Angsana New" panose="02020603050405020304" pitchFamily="18" charset="-34"/>
                <a:cs typeface="Angsana New" panose="02020603050405020304" pitchFamily="18" charset="-34"/>
              </a:rPr>
              <a:t>4)</a:t>
            </a:r>
            <a:r>
              <a:rPr lang="th-TH" sz="2000" dirty="0">
                <a:latin typeface="Angsana New" panose="02020603050405020304" pitchFamily="18" charset="-34"/>
                <a:cs typeface="Angsana New" panose="02020603050405020304" pitchFamily="18" charset="-34"/>
              </a:rPr>
              <a:t> งานอดิเรก เล่นกีฬา อ่านหนังสือ ทำสวน ปีนเขา กิจกรรมเพื่อสังคม เป็นต้น</a:t>
            </a:r>
          </a:p>
          <a:p>
            <a:pPr marL="0" indent="0">
              <a:buNone/>
            </a:pP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2</a:t>
            </a:r>
            <a:r>
              <a:rPr lang="en-US" sz="2000" b="1" dirty="0">
                <a:latin typeface="Angsana New" panose="02020603050405020304" pitchFamily="18" charset="-34"/>
                <a:cs typeface="Angsana New" panose="02020603050405020304" pitchFamily="18" charset="-34"/>
              </a:rPr>
              <a:t>.</a:t>
            </a:r>
            <a:r>
              <a:rPr lang="th-TH" sz="2000" b="1" dirty="0">
                <a:latin typeface="Angsana New" panose="02020603050405020304" pitchFamily="18" charset="-34"/>
                <a:cs typeface="Angsana New" panose="02020603050405020304" pitchFamily="18" charset="-34"/>
              </a:rPr>
              <a:t> ข้อมูลที่วัดในมาตราเรียงอันดับ (</a:t>
            </a:r>
            <a:r>
              <a:rPr lang="en-US" sz="2000" b="1" dirty="0">
                <a:latin typeface="Angsana New" panose="02020603050405020304" pitchFamily="18" charset="-34"/>
                <a:cs typeface="Angsana New" panose="02020603050405020304" pitchFamily="18" charset="-34"/>
              </a:rPr>
              <a:t>Ordinal Scale)</a:t>
            </a:r>
            <a:r>
              <a:rPr lang="th-TH" sz="2000" b="1" dirty="0">
                <a:latin typeface="Angsana New" panose="02020603050405020304" pitchFamily="18" charset="-34"/>
                <a:cs typeface="Angsana New" panose="02020603050405020304" pitchFamily="18" charset="-34"/>
              </a:rPr>
              <a:t> เป็นข้อมูลหรือตัวแปรที่นำมาใช้วัดในมาตรานี้ เป็นตัวแปรเชิงคุณภาพ </a:t>
            </a:r>
            <a:r>
              <a:rPr lang="th-TH" sz="2000" dirty="0">
                <a:latin typeface="Angsana New" panose="02020603050405020304" pitchFamily="18" charset="-34"/>
                <a:cs typeface="Angsana New" panose="02020603050405020304" pitchFamily="18" charset="-34"/>
              </a:rPr>
              <a:t>มีลักษณะเหมือนกับตัวแปรที่ใช้วัดในมาตรานามบัญญัติ แตกต่างกันตรงที่</a:t>
            </a:r>
            <a:r>
              <a:rPr lang="th-TH" sz="2000" b="1" dirty="0">
                <a:latin typeface="Angsana New" panose="02020603050405020304" pitchFamily="18" charset="-34"/>
                <a:cs typeface="Angsana New" panose="02020603050405020304" pitchFamily="18" charset="-34"/>
              </a:rPr>
              <a:t>ตัวแปรที่วัดในมาตรานี้สามารถจัดเรียงลำดับระหว่างกลุ่มข้อมูลตามความมากน้อย ความแตกต่างตามลำดับขั้น ความสำคัญลดหลั่นกันลงมา เช่น ระดับการศึกษา ปริญญาตรี ปริญญาโท และปริญญาเอก</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ข้าราชการระดับ </a:t>
            </a:r>
            <a:r>
              <a:rPr lang="en-US" sz="2000" dirty="0">
                <a:latin typeface="Angsana New" panose="02020603050405020304" pitchFamily="18" charset="-34"/>
                <a:cs typeface="Angsana New" panose="02020603050405020304" pitchFamily="18" charset="-34"/>
              </a:rPr>
              <a:t>4, 5, 6 </a:t>
            </a:r>
            <a:r>
              <a:rPr lang="th-TH" sz="2000" dirty="0">
                <a:latin typeface="Angsana New" panose="02020603050405020304" pitchFamily="18" charset="-34"/>
                <a:cs typeface="Angsana New" panose="02020603050405020304" pitchFamily="18" charset="-34"/>
              </a:rPr>
              <a:t>และระดับ </a:t>
            </a:r>
            <a:r>
              <a:rPr lang="en-US" sz="2000" dirty="0">
                <a:latin typeface="Angsana New" panose="02020603050405020304" pitchFamily="18" charset="-34"/>
                <a:cs typeface="Angsana New" panose="02020603050405020304" pitchFamily="18" charset="-34"/>
              </a:rPr>
              <a:t>7</a:t>
            </a:r>
            <a:r>
              <a:rPr lang="th-TH" sz="2000" dirty="0">
                <a:latin typeface="Angsana New" panose="02020603050405020304" pitchFamily="18" charset="-34"/>
                <a:cs typeface="Angsana New" panose="02020603050405020304" pitchFamily="18" charset="-34"/>
              </a:rPr>
              <a:t> ขึ้นไป </a:t>
            </a:r>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ผู้บัญชาการระดับพันตำรวจตรี พันตำรวจโท และระดับพันตำรวจเอกขึ้น</a:t>
            </a:r>
          </a:p>
          <a:p>
            <a:pPr marL="0" indent="0">
              <a:buNone/>
            </a:pPr>
            <a:r>
              <a:rPr lang="th-TH" sz="2000" dirty="0">
                <a:latin typeface="Angsana New" panose="02020603050405020304" pitchFamily="18" charset="-34"/>
                <a:cs typeface="Angsana New" panose="02020603050405020304" pitchFamily="18" charset="-34"/>
              </a:rPr>
              <a:t>    </a:t>
            </a:r>
            <a:r>
              <a:rPr lang="en-US" sz="2000" b="1" dirty="0">
                <a:latin typeface="Angsana New" panose="02020603050405020304" pitchFamily="18" charset="-34"/>
                <a:cs typeface="Angsana New" panose="02020603050405020304" pitchFamily="18" charset="-34"/>
              </a:rPr>
              <a:t>3.</a:t>
            </a:r>
            <a:r>
              <a:rPr lang="th-TH" sz="2000" b="1" dirty="0">
                <a:latin typeface="Angsana New" panose="02020603050405020304" pitchFamily="18" charset="-34"/>
                <a:cs typeface="Angsana New" panose="02020603050405020304" pitchFamily="18" charset="-34"/>
              </a:rPr>
              <a:t> ข้อมูลที่วัดในมาตราอันตรภาค หรือมาตราช่วง (</a:t>
            </a:r>
            <a:r>
              <a:rPr lang="en-US" sz="2000" b="1" dirty="0">
                <a:latin typeface="Angsana New" panose="02020603050405020304" pitchFamily="18" charset="-34"/>
                <a:cs typeface="Angsana New" panose="02020603050405020304" pitchFamily="18" charset="-34"/>
              </a:rPr>
              <a:t>Interval Scale)</a:t>
            </a:r>
            <a:r>
              <a:rPr lang="th-TH" sz="2000" b="1"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เป็นข้อมูลหรือตัวแปรที่นำมาใช้วัดในมาตรานี้</a:t>
            </a:r>
            <a:r>
              <a:rPr lang="th-TH" sz="2000" b="1" dirty="0">
                <a:latin typeface="Angsana New" panose="02020603050405020304" pitchFamily="18" charset="-34"/>
                <a:cs typeface="Angsana New" panose="02020603050405020304" pitchFamily="18" charset="-34"/>
              </a:rPr>
              <a:t>เป็นตัวแปรเชิงปริมาณ (</a:t>
            </a:r>
            <a:r>
              <a:rPr lang="en-US" sz="2000" b="1" dirty="0">
                <a:latin typeface="Angsana New" panose="02020603050405020304" pitchFamily="18" charset="-34"/>
                <a:cs typeface="Angsana New" panose="02020603050405020304" pitchFamily="18" charset="-34"/>
              </a:rPr>
              <a:t>Metric Variables)</a:t>
            </a:r>
            <a:r>
              <a:rPr lang="en-US" sz="2000"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ที่</a:t>
            </a:r>
            <a:r>
              <a:rPr lang="th-TH" sz="2000" b="1" dirty="0">
                <a:latin typeface="Angsana New" panose="02020603050405020304" pitchFamily="18" charset="-34"/>
                <a:cs typeface="Angsana New" panose="02020603050405020304" pitchFamily="18" charset="-34"/>
              </a:rPr>
              <a:t>มีคุณสมบัติสามารถจัดเรียงลำดับชั้นของตัวแปรได้เหมือนกับมาตราเรียงอันดับ แต่มีคุณสมบัติอีกประการที่เพิ่มขึ้น คือ สามารถบอกความแตกต่างระหว่างหน่วยที่อยู่เหนือกว่าหรือต่ำกว่าได้ สามารถนำมาบวก ลบ คูณ หรือหารกันได้ โดยข้อมูลที่วัดในมาตรานี้จะไม่มีศูนย์แท้ ได้แก่ คะแนนสอบ อุณหภูมิ</a:t>
            </a:r>
          </a:p>
          <a:p>
            <a:pPr marL="0" indent="0">
              <a:buNone/>
            </a:pPr>
            <a:r>
              <a:rPr lang="th-TH" sz="2000" dirty="0">
                <a:latin typeface="Angsana New" panose="02020603050405020304" pitchFamily="18" charset="-34"/>
                <a:cs typeface="Angsana New" panose="02020603050405020304" pitchFamily="18" charset="-34"/>
              </a:rPr>
              <a:t>    </a:t>
            </a:r>
            <a:r>
              <a:rPr lang="en-US" sz="2000" b="1" dirty="0">
                <a:latin typeface="Angsana New" panose="02020603050405020304" pitchFamily="18" charset="-34"/>
                <a:cs typeface="Angsana New" panose="02020603050405020304" pitchFamily="18" charset="-34"/>
              </a:rPr>
              <a:t>4. </a:t>
            </a:r>
            <a:r>
              <a:rPr lang="th-TH" sz="2000" b="1" dirty="0">
                <a:latin typeface="Angsana New" panose="02020603050405020304" pitchFamily="18" charset="-34"/>
                <a:cs typeface="Angsana New" panose="02020603050405020304" pitchFamily="18" charset="-34"/>
              </a:rPr>
              <a:t>ข้อมูลที่วัดในมาตราอัตราส่วน (</a:t>
            </a:r>
            <a:r>
              <a:rPr lang="en-US" sz="2000" b="1" dirty="0">
                <a:latin typeface="Angsana New" panose="02020603050405020304" pitchFamily="18" charset="-34"/>
                <a:cs typeface="Angsana New" panose="02020603050405020304" pitchFamily="18" charset="-34"/>
              </a:rPr>
              <a:t>Ratio Scale)</a:t>
            </a:r>
            <a:r>
              <a:rPr lang="th-TH" sz="2000" b="1" dirty="0">
                <a:latin typeface="Angsana New" panose="02020603050405020304" pitchFamily="18" charset="-34"/>
                <a:cs typeface="Angsana New" panose="02020603050405020304" pitchFamily="18" charset="-34"/>
              </a:rPr>
              <a:t> มาตราวัดอัตราส่วนมีลักษณะเหมือนกับมาตราอันตรภาค หรือมาตราช่วง แต่มีคุณสมบัติเพิ่มอีก คือ มาตรานี้มีศูนย์แท้ เช่น รายได้ของบริษัท เงินเดือนของพนักงาน ส่วนสูงของคน ตัวแปรเหล่านี้จัดเป็นตัวแปรเชิงปริมาณ สามารถนำมาบวก ลบ คูณ และหารกันได้</a:t>
            </a:r>
          </a:p>
          <a:p>
            <a:pPr marL="0" indent="166688">
              <a:buNone/>
            </a:pPr>
            <a:r>
              <a:rPr lang="th-TH" sz="2000" dirty="0">
                <a:latin typeface="Angsana New" panose="02020603050405020304" pitchFamily="18" charset="-34"/>
                <a:cs typeface="Angsana New" panose="02020603050405020304" pitchFamily="18" charset="-34"/>
              </a:rPr>
              <a:t>จากมาตราวัดดังกล่าว สามารถนำมาสรุปความแตกต่างของแต่ละมาตราพร้อมทั้งการนำไปประยุกต์ใช้ ดังตารางต่อไปนี้</a:t>
            </a:r>
            <a:endParaRPr lang="en-US" sz="2000" dirty="0">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8D50E5E5-255C-4980-BDF5-05B05A2AE0EE}"/>
              </a:ext>
            </a:extLst>
          </p:cNvPr>
          <p:cNvSpPr>
            <a:spLocks noGrp="1"/>
          </p:cNvSpPr>
          <p:nvPr>
            <p:ph type="sldNum" sz="quarter" idx="12"/>
          </p:nvPr>
        </p:nvSpPr>
        <p:spPr/>
        <p:txBody>
          <a:bodyPr/>
          <a:lstStyle/>
          <a:p>
            <a:fld id="{0C138CA7-F28F-4E14-B8CE-E0A9C4DDBB4C}" type="slidenum">
              <a:rPr lang="en-US" smtClean="0"/>
              <a:t>32</a:t>
            </a:fld>
            <a:endParaRPr lang="en-US"/>
          </a:p>
        </p:txBody>
      </p:sp>
    </p:spTree>
    <p:extLst>
      <p:ext uri="{BB962C8B-B14F-4D97-AF65-F5344CB8AC3E}">
        <p14:creationId xmlns:p14="http://schemas.microsoft.com/office/powerpoint/2010/main" val="2954033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469C140-B39F-43C7-854E-2A2255329828}"/>
              </a:ext>
            </a:extLst>
          </p:cNvPr>
          <p:cNvSpPr>
            <a:spLocks noGrp="1"/>
          </p:cNvSpPr>
          <p:nvPr>
            <p:ph type="title"/>
          </p:nvPr>
        </p:nvSpPr>
        <p:spPr>
          <a:xfrm>
            <a:off x="838200" y="365126"/>
            <a:ext cx="10515600" cy="824578"/>
          </a:xfrm>
        </p:spPr>
        <p:txBody>
          <a:bodyPr>
            <a:normAutofit/>
          </a:bodyPr>
          <a:lstStyle/>
          <a:p>
            <a:r>
              <a:rPr lang="th-TH" sz="2800" dirty="0">
                <a:solidFill>
                  <a:srgbClr val="FF0000"/>
                </a:solidFill>
                <a:latin typeface="Angsana New" panose="02020603050405020304" pitchFamily="18" charset="-34"/>
                <a:cs typeface="Angsana New" panose="02020603050405020304" pitchFamily="18" charset="-34"/>
              </a:rPr>
              <a:t>ตารางที่ </a:t>
            </a:r>
            <a:r>
              <a:rPr lang="en-US" sz="2800" dirty="0">
                <a:solidFill>
                  <a:srgbClr val="FF0000"/>
                </a:solidFill>
                <a:latin typeface="Angsana New" panose="02020603050405020304" pitchFamily="18" charset="-34"/>
                <a:cs typeface="Angsana New" panose="02020603050405020304" pitchFamily="18" charset="-34"/>
              </a:rPr>
              <a:t>1</a:t>
            </a:r>
            <a:r>
              <a:rPr lang="th-TH" sz="2800" dirty="0">
                <a:solidFill>
                  <a:srgbClr val="FF0000"/>
                </a:solidFill>
                <a:latin typeface="Angsana New" panose="02020603050405020304" pitchFamily="18" charset="-34"/>
                <a:cs typeface="Angsana New" panose="02020603050405020304" pitchFamily="18" charset="-34"/>
              </a:rPr>
              <a:t> ประเภทของมาตราวัดและการประยุกต์ใช้</a:t>
            </a:r>
            <a:endParaRPr lang="en-US" sz="2800" dirty="0">
              <a:solidFill>
                <a:srgbClr val="FF0000"/>
              </a:solidFill>
              <a:latin typeface="Angsana New" panose="02020603050405020304" pitchFamily="18" charset="-34"/>
              <a:cs typeface="Angsana New" panose="02020603050405020304" pitchFamily="18" charset="-34"/>
            </a:endParaRPr>
          </a:p>
        </p:txBody>
      </p:sp>
      <p:graphicFrame>
        <p:nvGraphicFramePr>
          <p:cNvPr id="5" name="ตาราง 5">
            <a:extLst>
              <a:ext uri="{FF2B5EF4-FFF2-40B4-BE49-F238E27FC236}">
                <a16:creationId xmlns:a16="http://schemas.microsoft.com/office/drawing/2014/main" id="{4D41D503-2D6A-4A2F-8450-47052A09BC5D}"/>
              </a:ext>
            </a:extLst>
          </p:cNvPr>
          <p:cNvGraphicFramePr>
            <a:graphicFrameLocks noGrp="1"/>
          </p:cNvGraphicFramePr>
          <p:nvPr>
            <p:ph idx="1"/>
          </p:nvPr>
        </p:nvGraphicFramePr>
        <p:xfrm>
          <a:off x="945126" y="1138524"/>
          <a:ext cx="10301748" cy="5400388"/>
        </p:xfrm>
        <a:graphic>
          <a:graphicData uri="http://schemas.openxmlformats.org/drawingml/2006/table">
            <a:tbl>
              <a:tblPr firstRow="1" bandRow="1">
                <a:tableStyleId>{5DA37D80-6434-44D0-A028-1B22A696006F}</a:tableStyleId>
              </a:tblPr>
              <a:tblGrid>
                <a:gridCol w="2575437">
                  <a:extLst>
                    <a:ext uri="{9D8B030D-6E8A-4147-A177-3AD203B41FA5}">
                      <a16:colId xmlns:a16="http://schemas.microsoft.com/office/drawing/2014/main" val="1427460150"/>
                    </a:ext>
                  </a:extLst>
                </a:gridCol>
                <a:gridCol w="2575437">
                  <a:extLst>
                    <a:ext uri="{9D8B030D-6E8A-4147-A177-3AD203B41FA5}">
                      <a16:colId xmlns:a16="http://schemas.microsoft.com/office/drawing/2014/main" val="2415109094"/>
                    </a:ext>
                  </a:extLst>
                </a:gridCol>
                <a:gridCol w="2830461">
                  <a:extLst>
                    <a:ext uri="{9D8B030D-6E8A-4147-A177-3AD203B41FA5}">
                      <a16:colId xmlns:a16="http://schemas.microsoft.com/office/drawing/2014/main" val="2540955730"/>
                    </a:ext>
                  </a:extLst>
                </a:gridCol>
                <a:gridCol w="2320413">
                  <a:extLst>
                    <a:ext uri="{9D8B030D-6E8A-4147-A177-3AD203B41FA5}">
                      <a16:colId xmlns:a16="http://schemas.microsoft.com/office/drawing/2014/main" val="167331167"/>
                    </a:ext>
                  </a:extLst>
                </a:gridCol>
              </a:tblGrid>
              <a:tr h="462628">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ระดับ</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ตัวเลขใช้เพื่อ</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ค่าตัวเลขใช้ระบุถึง</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ตัวอย่าง</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334355049"/>
                  </a:ext>
                </a:extLst>
              </a:tr>
              <a:tr h="462628">
                <a:tc>
                  <a:txBody>
                    <a:bodyPr/>
                    <a:lstStyle/>
                    <a:p>
                      <a:r>
                        <a:rPr lang="th-TH" sz="2000" dirty="0">
                          <a:solidFill>
                            <a:srgbClr val="FF0000"/>
                          </a:solidFill>
                          <a:latin typeface="Angsana New" panose="02020603050405020304" pitchFamily="18" charset="-34"/>
                          <a:cs typeface="Angsana New" panose="02020603050405020304" pitchFamily="18" charset="-34"/>
                        </a:rPr>
                        <a:t>นามบัญญัติ (</a:t>
                      </a:r>
                      <a:r>
                        <a:rPr lang="en-US" sz="2000" dirty="0">
                          <a:solidFill>
                            <a:srgbClr val="FF0000"/>
                          </a:solidFill>
                          <a:latin typeface="Angsana New" panose="02020603050405020304" pitchFamily="18" charset="-34"/>
                          <a:cs typeface="Angsana New" panose="02020603050405020304" pitchFamily="18" charset="-34"/>
                        </a:rPr>
                        <a:t>Nominal Scale)</a:t>
                      </a: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 จัดกลุ่ม หรือจัดประเภท</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 ความแตกต่าง</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ชาย  </a:t>
                      </a:r>
                      <a:r>
                        <a:rPr lang="en-US" sz="2000" dirty="0">
                          <a:solidFill>
                            <a:srgbClr val="FF0000"/>
                          </a:solidFill>
                          <a:latin typeface="Angsana New" panose="02020603050405020304" pitchFamily="18" charset="-34"/>
                          <a:cs typeface="Angsana New" panose="02020603050405020304" pitchFamily="18" charset="-34"/>
                        </a:rPr>
                        <a:t>= 1</a:t>
                      </a:r>
                    </a:p>
                    <a:p>
                      <a:r>
                        <a:rPr lang="th-TH" sz="2000" dirty="0">
                          <a:solidFill>
                            <a:srgbClr val="FF0000"/>
                          </a:solidFill>
                          <a:latin typeface="Angsana New" panose="02020603050405020304" pitchFamily="18" charset="-34"/>
                          <a:cs typeface="Angsana New" panose="02020603050405020304" pitchFamily="18" charset="-34"/>
                        </a:rPr>
                        <a:t>หญิง </a:t>
                      </a:r>
                      <a:r>
                        <a:rPr lang="en-US" sz="2000" dirty="0">
                          <a:solidFill>
                            <a:srgbClr val="FF0000"/>
                          </a:solidFill>
                          <a:latin typeface="Angsana New" panose="02020603050405020304" pitchFamily="18" charset="-34"/>
                          <a:cs typeface="Angsana New" panose="02020603050405020304" pitchFamily="18" charset="-34"/>
                        </a:rPr>
                        <a:t>= 2</a:t>
                      </a:r>
                    </a:p>
                  </a:txBody>
                  <a:tcPr/>
                </a:tc>
                <a:extLst>
                  <a:ext uri="{0D108BD9-81ED-4DB2-BD59-A6C34878D82A}">
                    <a16:rowId xmlns:a16="http://schemas.microsoft.com/office/drawing/2014/main" val="2125038837"/>
                  </a:ext>
                </a:extLst>
              </a:tr>
              <a:tr h="462628">
                <a:tc>
                  <a:txBody>
                    <a:bodyPr/>
                    <a:lstStyle/>
                    <a:p>
                      <a:r>
                        <a:rPr lang="th-TH" sz="2000" dirty="0">
                          <a:solidFill>
                            <a:srgbClr val="FF0000"/>
                          </a:solidFill>
                          <a:latin typeface="Angsana New" panose="02020603050405020304" pitchFamily="18" charset="-34"/>
                          <a:cs typeface="Angsana New" panose="02020603050405020304" pitchFamily="18" charset="-34"/>
                        </a:rPr>
                        <a:t>มาตราเรียงอันดับ (</a:t>
                      </a:r>
                      <a:r>
                        <a:rPr lang="en-US" sz="2000" dirty="0">
                          <a:solidFill>
                            <a:srgbClr val="FF0000"/>
                          </a:solidFill>
                          <a:latin typeface="Angsana New" panose="02020603050405020304" pitchFamily="18" charset="-34"/>
                          <a:cs typeface="Angsana New" panose="02020603050405020304" pitchFamily="18" charset="-34"/>
                        </a:rPr>
                        <a:t>Ordinal Scale)</a:t>
                      </a: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 จัดกลุ่ม หรือจัดประเภท</a:t>
                      </a:r>
                    </a:p>
                    <a:p>
                      <a:r>
                        <a:rPr lang="th-TH" sz="2000" dirty="0">
                          <a:solidFill>
                            <a:srgbClr val="FF0000"/>
                          </a:solidFill>
                          <a:latin typeface="Angsana New" panose="02020603050405020304" pitchFamily="18" charset="-34"/>
                          <a:cs typeface="Angsana New" panose="02020603050405020304" pitchFamily="18" charset="-34"/>
                        </a:rPr>
                        <a:t>- เรียงลำดับ</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 ความแตกต่าง</a:t>
                      </a:r>
                    </a:p>
                    <a:p>
                      <a:r>
                        <a:rPr lang="th-TH" sz="2000" dirty="0">
                          <a:solidFill>
                            <a:srgbClr val="FF0000"/>
                          </a:solidFill>
                          <a:latin typeface="Angsana New" panose="02020603050405020304" pitchFamily="18" charset="-34"/>
                          <a:cs typeface="Angsana New" panose="02020603050405020304" pitchFamily="18" charset="-34"/>
                        </a:rPr>
                        <a:t>- มากกว่า หรือน้อยกว่า</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ปริญญาตรี </a:t>
                      </a:r>
                      <a:r>
                        <a:rPr lang="en-US" sz="2000" dirty="0">
                          <a:solidFill>
                            <a:srgbClr val="FF0000"/>
                          </a:solidFill>
                          <a:latin typeface="Angsana New" panose="02020603050405020304" pitchFamily="18" charset="-34"/>
                          <a:cs typeface="Angsana New" panose="02020603050405020304" pitchFamily="18" charset="-34"/>
                        </a:rPr>
                        <a:t>= 1</a:t>
                      </a:r>
                    </a:p>
                    <a:p>
                      <a:r>
                        <a:rPr lang="th-TH" sz="2000" dirty="0">
                          <a:solidFill>
                            <a:srgbClr val="FF0000"/>
                          </a:solidFill>
                          <a:latin typeface="Angsana New" panose="02020603050405020304" pitchFamily="18" charset="-34"/>
                          <a:cs typeface="Angsana New" panose="02020603050405020304" pitchFamily="18" charset="-34"/>
                        </a:rPr>
                        <a:t>ปริญญาโท </a:t>
                      </a:r>
                      <a:r>
                        <a:rPr lang="en-US" sz="2000" dirty="0">
                          <a:solidFill>
                            <a:srgbClr val="FF0000"/>
                          </a:solidFill>
                          <a:latin typeface="Angsana New" panose="02020603050405020304" pitchFamily="18" charset="-34"/>
                          <a:cs typeface="Angsana New" panose="02020603050405020304" pitchFamily="18" charset="-34"/>
                        </a:rPr>
                        <a:t>= 2</a:t>
                      </a:r>
                    </a:p>
                    <a:p>
                      <a:r>
                        <a:rPr lang="th-TH" sz="2000" dirty="0">
                          <a:solidFill>
                            <a:srgbClr val="FF0000"/>
                          </a:solidFill>
                          <a:latin typeface="Angsana New" panose="02020603050405020304" pitchFamily="18" charset="-34"/>
                          <a:cs typeface="Angsana New" panose="02020603050405020304" pitchFamily="18" charset="-34"/>
                        </a:rPr>
                        <a:t>ปริญญาเอก </a:t>
                      </a:r>
                      <a:r>
                        <a:rPr lang="en-US" sz="2000" dirty="0">
                          <a:solidFill>
                            <a:srgbClr val="FF0000"/>
                          </a:solidFill>
                          <a:latin typeface="Angsana New" panose="02020603050405020304" pitchFamily="18" charset="-34"/>
                          <a:cs typeface="Angsana New" panose="02020603050405020304" pitchFamily="18" charset="-34"/>
                        </a:rPr>
                        <a:t>= 3</a:t>
                      </a:r>
                    </a:p>
                  </a:txBody>
                  <a:tcPr/>
                </a:tc>
                <a:extLst>
                  <a:ext uri="{0D108BD9-81ED-4DB2-BD59-A6C34878D82A}">
                    <a16:rowId xmlns:a16="http://schemas.microsoft.com/office/drawing/2014/main" val="2922131686"/>
                  </a:ext>
                </a:extLst>
              </a:tr>
              <a:tr h="462628">
                <a:tc>
                  <a:txBody>
                    <a:bodyPr/>
                    <a:lstStyle/>
                    <a:p>
                      <a:r>
                        <a:rPr lang="th-TH" sz="2000" dirty="0">
                          <a:solidFill>
                            <a:srgbClr val="FF0000"/>
                          </a:solidFill>
                          <a:latin typeface="Angsana New" panose="02020603050405020304" pitchFamily="18" charset="-34"/>
                          <a:cs typeface="Angsana New" panose="02020603050405020304" pitchFamily="18" charset="-34"/>
                        </a:rPr>
                        <a:t>มาตราอันตรภาค (</a:t>
                      </a:r>
                      <a:r>
                        <a:rPr lang="en-US" sz="2000" dirty="0">
                          <a:solidFill>
                            <a:srgbClr val="FF0000"/>
                          </a:solidFill>
                          <a:latin typeface="Angsana New" panose="02020603050405020304" pitchFamily="18" charset="-34"/>
                          <a:cs typeface="Angsana New" panose="02020603050405020304" pitchFamily="18" charset="-34"/>
                        </a:rPr>
                        <a:t>Interval Scale)</a:t>
                      </a:r>
                      <a:r>
                        <a:rPr lang="th-TH" sz="2000" dirty="0">
                          <a:solidFill>
                            <a:srgbClr val="FF0000"/>
                          </a:solidFill>
                          <a:latin typeface="Angsana New" panose="02020603050405020304" pitchFamily="18" charset="-34"/>
                          <a:cs typeface="Angsana New" panose="02020603050405020304" pitchFamily="18" charset="-34"/>
                        </a:rPr>
                        <a:t> </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 จัดกลุ่ม หรือจัดประเภท</a:t>
                      </a:r>
                    </a:p>
                    <a:p>
                      <a:r>
                        <a:rPr lang="th-TH" sz="2000" dirty="0">
                          <a:solidFill>
                            <a:srgbClr val="FF0000"/>
                          </a:solidFill>
                          <a:latin typeface="Angsana New" panose="02020603050405020304" pitchFamily="18" charset="-34"/>
                          <a:cs typeface="Angsana New" panose="02020603050405020304" pitchFamily="18" charset="-34"/>
                        </a:rPr>
                        <a:t>- เรียงลำดับ</a:t>
                      </a:r>
                    </a:p>
                    <a:p>
                      <a:r>
                        <a:rPr lang="th-TH" sz="2000" dirty="0">
                          <a:solidFill>
                            <a:srgbClr val="FF0000"/>
                          </a:solidFill>
                          <a:latin typeface="Angsana New" panose="02020603050405020304" pitchFamily="18" charset="-34"/>
                          <a:cs typeface="Angsana New" panose="02020603050405020304" pitchFamily="18" charset="-34"/>
                        </a:rPr>
                        <a:t>- มีหน่วยการวัดที่มีช่วงเท่ากัน</a:t>
                      </a:r>
                    </a:p>
                    <a:p>
                      <a:r>
                        <a:rPr lang="th-TH" sz="2000" dirty="0">
                          <a:solidFill>
                            <a:srgbClr val="FF0000"/>
                          </a:solidFill>
                          <a:latin typeface="Angsana New" panose="02020603050405020304" pitchFamily="18" charset="-34"/>
                          <a:cs typeface="Angsana New" panose="02020603050405020304" pitchFamily="18" charset="-34"/>
                        </a:rPr>
                        <a:t>- ไม่มี </a:t>
                      </a:r>
                      <a:r>
                        <a:rPr lang="en-US" sz="2000" dirty="0">
                          <a:solidFill>
                            <a:srgbClr val="FF0000"/>
                          </a:solidFill>
                          <a:latin typeface="Angsana New" panose="02020603050405020304" pitchFamily="18" charset="-34"/>
                          <a:cs typeface="Angsana New" panose="02020603050405020304" pitchFamily="18" charset="-34"/>
                        </a:rPr>
                        <a:t>0</a:t>
                      </a:r>
                      <a:r>
                        <a:rPr lang="th-TH" sz="2000" dirty="0">
                          <a:solidFill>
                            <a:srgbClr val="FF0000"/>
                          </a:solidFill>
                          <a:latin typeface="Angsana New" panose="02020603050405020304" pitchFamily="18" charset="-34"/>
                          <a:cs typeface="Angsana New" panose="02020603050405020304" pitchFamily="18" charset="-34"/>
                        </a:rPr>
                        <a:t> สมบูรณ์</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 ความแตกต่าง</a:t>
                      </a:r>
                    </a:p>
                    <a:p>
                      <a:r>
                        <a:rPr lang="th-TH" sz="2000" dirty="0">
                          <a:solidFill>
                            <a:srgbClr val="FF0000"/>
                          </a:solidFill>
                          <a:latin typeface="Angsana New" panose="02020603050405020304" pitchFamily="18" charset="-34"/>
                          <a:cs typeface="Angsana New" panose="02020603050405020304" pitchFamily="18" charset="-34"/>
                        </a:rPr>
                        <a:t>- มากกว่า หรือน้อยกว่า</a:t>
                      </a:r>
                    </a:p>
                    <a:p>
                      <a:r>
                        <a:rPr lang="th-TH" sz="2000" dirty="0">
                          <a:solidFill>
                            <a:srgbClr val="FF0000"/>
                          </a:solidFill>
                          <a:latin typeface="Angsana New" panose="02020603050405020304" pitchFamily="18" charset="-34"/>
                          <a:cs typeface="Angsana New" panose="02020603050405020304" pitchFamily="18" charset="-34"/>
                        </a:rPr>
                        <a:t>- แต่ละค่าตัวเลขมีระยะห่างเท่ากัน</a:t>
                      </a:r>
                    </a:p>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0</a:t>
                      </a:r>
                      <a:r>
                        <a:rPr lang="th-TH" sz="2000" dirty="0">
                          <a:solidFill>
                            <a:srgbClr val="FF0000"/>
                          </a:solidFill>
                          <a:latin typeface="Angsana New" panose="02020603050405020304" pitchFamily="18" charset="-34"/>
                          <a:cs typeface="Angsana New" panose="02020603050405020304" pitchFamily="18" charset="-34"/>
                        </a:rPr>
                        <a:t> ไม่ได้หมายถึงไม่มีค่าของตัวแปรนั้นเลย</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คะแนนเจตคติของนักการเมือง</a:t>
                      </a:r>
                    </a:p>
                    <a:p>
                      <a:r>
                        <a:rPr lang="th-TH" sz="2000" dirty="0">
                          <a:solidFill>
                            <a:srgbClr val="FF0000"/>
                          </a:solidFill>
                          <a:latin typeface="Angsana New" panose="02020603050405020304" pitchFamily="18" charset="-34"/>
                          <a:cs typeface="Angsana New" panose="02020603050405020304" pitchFamily="18" charset="-34"/>
                        </a:rPr>
                        <a:t>คนที่ </a:t>
                      </a:r>
                      <a:r>
                        <a:rPr lang="en-US" sz="2000" dirty="0">
                          <a:solidFill>
                            <a:srgbClr val="FF0000"/>
                          </a:solidFill>
                          <a:latin typeface="Angsana New" panose="02020603050405020304" pitchFamily="18" charset="-34"/>
                          <a:cs typeface="Angsana New" panose="02020603050405020304" pitchFamily="18" charset="-34"/>
                        </a:rPr>
                        <a:t>1</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 1.82</a:t>
                      </a:r>
                      <a:r>
                        <a:rPr lang="th-TH" sz="2000" dirty="0">
                          <a:solidFill>
                            <a:srgbClr val="FF0000"/>
                          </a:solidFill>
                          <a:latin typeface="Angsana New" panose="02020603050405020304" pitchFamily="18" charset="-34"/>
                          <a:cs typeface="Angsana New" panose="02020603050405020304" pitchFamily="18" charset="-34"/>
                        </a:rPr>
                        <a:t> คะแนน</a:t>
                      </a:r>
                    </a:p>
                    <a:p>
                      <a:r>
                        <a:rPr lang="th-TH" sz="2000" dirty="0">
                          <a:solidFill>
                            <a:srgbClr val="FF0000"/>
                          </a:solidFill>
                          <a:latin typeface="Angsana New" panose="02020603050405020304" pitchFamily="18" charset="-34"/>
                          <a:cs typeface="Angsana New" panose="02020603050405020304" pitchFamily="18" charset="-34"/>
                        </a:rPr>
                        <a:t>คนที่ </a:t>
                      </a:r>
                      <a:r>
                        <a:rPr lang="en-US" sz="2000" dirty="0">
                          <a:solidFill>
                            <a:srgbClr val="FF0000"/>
                          </a:solidFill>
                          <a:latin typeface="Angsana New" panose="02020603050405020304" pitchFamily="18" charset="-34"/>
                          <a:cs typeface="Angsana New" panose="02020603050405020304" pitchFamily="18" charset="-34"/>
                        </a:rPr>
                        <a:t>2</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 2.45 </a:t>
                      </a:r>
                      <a:r>
                        <a:rPr lang="th-TH" sz="2000" dirty="0">
                          <a:solidFill>
                            <a:srgbClr val="FF0000"/>
                          </a:solidFill>
                          <a:latin typeface="Angsana New" panose="02020603050405020304" pitchFamily="18" charset="-34"/>
                          <a:cs typeface="Angsana New" panose="02020603050405020304" pitchFamily="18" charset="-34"/>
                        </a:rPr>
                        <a:t>คะแนน</a:t>
                      </a:r>
                    </a:p>
                    <a:p>
                      <a:r>
                        <a:rPr lang="th-TH" sz="2000" dirty="0">
                          <a:solidFill>
                            <a:srgbClr val="FF0000"/>
                          </a:solidFill>
                          <a:latin typeface="Angsana New" panose="02020603050405020304" pitchFamily="18" charset="-34"/>
                          <a:cs typeface="Angsana New" panose="02020603050405020304" pitchFamily="18" charset="-34"/>
                        </a:rPr>
                        <a:t>คนที่ </a:t>
                      </a:r>
                      <a:r>
                        <a:rPr lang="en-US" sz="2000" dirty="0">
                          <a:solidFill>
                            <a:srgbClr val="FF0000"/>
                          </a:solidFill>
                          <a:latin typeface="Angsana New" panose="02020603050405020304" pitchFamily="18" charset="-34"/>
                          <a:cs typeface="Angsana New" panose="02020603050405020304" pitchFamily="18" charset="-34"/>
                        </a:rPr>
                        <a:t>3 = 3.12</a:t>
                      </a:r>
                      <a:r>
                        <a:rPr lang="th-TH" sz="2000" dirty="0">
                          <a:solidFill>
                            <a:srgbClr val="FF0000"/>
                          </a:solidFill>
                          <a:latin typeface="Angsana New" panose="02020603050405020304" pitchFamily="18" charset="-34"/>
                          <a:cs typeface="Angsana New" panose="02020603050405020304" pitchFamily="18" charset="-34"/>
                        </a:rPr>
                        <a:t> คะแนน </a:t>
                      </a:r>
                    </a:p>
                    <a:p>
                      <a:r>
                        <a:rPr lang="th-TH" sz="2000" dirty="0">
                          <a:solidFill>
                            <a:srgbClr val="FF0000"/>
                          </a:solidFill>
                          <a:latin typeface="Angsana New" panose="02020603050405020304" pitchFamily="18" charset="-34"/>
                          <a:cs typeface="Angsana New" panose="02020603050405020304" pitchFamily="18" charset="-34"/>
                        </a:rPr>
                        <a:t>เป็นต้น</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052820449"/>
                  </a:ext>
                </a:extLst>
              </a:tr>
              <a:tr h="462628">
                <a:tc>
                  <a:txBody>
                    <a:bodyPr/>
                    <a:lstStyle/>
                    <a:p>
                      <a:r>
                        <a:rPr lang="th-TH" sz="2000" dirty="0">
                          <a:solidFill>
                            <a:srgbClr val="FF0000"/>
                          </a:solidFill>
                          <a:latin typeface="Angsana New" panose="02020603050405020304" pitchFamily="18" charset="-34"/>
                          <a:cs typeface="Angsana New" panose="02020603050405020304" pitchFamily="18" charset="-34"/>
                        </a:rPr>
                        <a:t>มาตราอัตราส่วน (</a:t>
                      </a:r>
                      <a:r>
                        <a:rPr lang="en-US" sz="2000" dirty="0">
                          <a:solidFill>
                            <a:srgbClr val="FF0000"/>
                          </a:solidFill>
                          <a:latin typeface="Angsana New" panose="02020603050405020304" pitchFamily="18" charset="-34"/>
                          <a:cs typeface="Angsana New" panose="02020603050405020304" pitchFamily="18" charset="-34"/>
                        </a:rPr>
                        <a:t>Ratio Scale)</a:t>
                      </a:r>
                      <a:r>
                        <a:rPr lang="th-TH" sz="2000" dirty="0">
                          <a:solidFill>
                            <a:srgbClr val="FF0000"/>
                          </a:solidFill>
                          <a:latin typeface="Angsana New" panose="02020603050405020304" pitchFamily="18" charset="-34"/>
                          <a:cs typeface="Angsana New" panose="02020603050405020304" pitchFamily="18" charset="-34"/>
                        </a:rPr>
                        <a:t> </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 จัดกลุ่ม หรือจัดประเภท</a:t>
                      </a:r>
                    </a:p>
                    <a:p>
                      <a:r>
                        <a:rPr lang="th-TH" sz="2000" dirty="0">
                          <a:solidFill>
                            <a:srgbClr val="FF0000"/>
                          </a:solidFill>
                          <a:latin typeface="Angsana New" panose="02020603050405020304" pitchFamily="18" charset="-34"/>
                          <a:cs typeface="Angsana New" panose="02020603050405020304" pitchFamily="18" charset="-34"/>
                        </a:rPr>
                        <a:t>- เรียงลำดับ</a:t>
                      </a:r>
                    </a:p>
                    <a:p>
                      <a:r>
                        <a:rPr lang="th-TH" sz="2000" dirty="0">
                          <a:solidFill>
                            <a:srgbClr val="FF0000"/>
                          </a:solidFill>
                          <a:latin typeface="Angsana New" panose="02020603050405020304" pitchFamily="18" charset="-34"/>
                          <a:cs typeface="Angsana New" panose="02020603050405020304" pitchFamily="18" charset="-34"/>
                        </a:rPr>
                        <a:t>- มีหน่วยการวัดที่มีช่วงเท่ากัน</a:t>
                      </a:r>
                    </a:p>
                    <a:p>
                      <a:r>
                        <a:rPr lang="th-TH" sz="2000" dirty="0">
                          <a:solidFill>
                            <a:srgbClr val="FF0000"/>
                          </a:solidFill>
                          <a:latin typeface="Angsana New" panose="02020603050405020304" pitchFamily="18" charset="-34"/>
                          <a:cs typeface="Angsana New" panose="02020603050405020304" pitchFamily="18" charset="-34"/>
                        </a:rPr>
                        <a:t>- มี </a:t>
                      </a:r>
                      <a:r>
                        <a:rPr lang="en-US" sz="2000" dirty="0">
                          <a:solidFill>
                            <a:srgbClr val="FF0000"/>
                          </a:solidFill>
                          <a:latin typeface="Angsana New" panose="02020603050405020304" pitchFamily="18" charset="-34"/>
                          <a:cs typeface="Angsana New" panose="02020603050405020304" pitchFamily="18" charset="-34"/>
                        </a:rPr>
                        <a:t>0</a:t>
                      </a:r>
                      <a:r>
                        <a:rPr lang="th-TH" sz="2000" dirty="0">
                          <a:solidFill>
                            <a:srgbClr val="FF0000"/>
                          </a:solidFill>
                          <a:latin typeface="Angsana New" panose="02020603050405020304" pitchFamily="18" charset="-34"/>
                          <a:cs typeface="Angsana New" panose="02020603050405020304" pitchFamily="18" charset="-34"/>
                        </a:rPr>
                        <a:t> สมบูรณ์</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 ความแตกต่าง</a:t>
                      </a:r>
                    </a:p>
                    <a:p>
                      <a:r>
                        <a:rPr lang="th-TH" sz="2000" dirty="0">
                          <a:solidFill>
                            <a:srgbClr val="FF0000"/>
                          </a:solidFill>
                          <a:latin typeface="Angsana New" panose="02020603050405020304" pitchFamily="18" charset="-34"/>
                          <a:cs typeface="Angsana New" panose="02020603050405020304" pitchFamily="18" charset="-34"/>
                        </a:rPr>
                        <a:t>- มากกว่า หรือน้อยกว่า</a:t>
                      </a:r>
                      <a:endParaRPr lang="en-US" sz="2000" dirty="0">
                        <a:solidFill>
                          <a:srgbClr val="FF0000"/>
                        </a:solidFill>
                        <a:latin typeface="Angsana New" panose="02020603050405020304" pitchFamily="18" charset="-34"/>
                        <a:cs typeface="Angsana New" panose="02020603050405020304" pitchFamily="18" charset="-34"/>
                      </a:endParaRPr>
                    </a:p>
                    <a:p>
                      <a:r>
                        <a:rPr lang="th-TH" sz="2000" dirty="0">
                          <a:solidFill>
                            <a:srgbClr val="FF0000"/>
                          </a:solidFill>
                          <a:latin typeface="Angsana New" panose="02020603050405020304" pitchFamily="18" charset="-34"/>
                          <a:cs typeface="Angsana New" panose="02020603050405020304" pitchFamily="18" charset="-34"/>
                        </a:rPr>
                        <a:t>- แต่ละค่าตัวเลขมีระยะห่างเท่ากัน</a:t>
                      </a:r>
                    </a:p>
                    <a:p>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0</a:t>
                      </a:r>
                      <a:r>
                        <a:rPr lang="th-TH" sz="2000" dirty="0">
                          <a:solidFill>
                            <a:srgbClr val="FF0000"/>
                          </a:solidFill>
                          <a:latin typeface="Angsana New" panose="02020603050405020304" pitchFamily="18" charset="-34"/>
                          <a:cs typeface="Angsana New" panose="02020603050405020304" pitchFamily="18" charset="-34"/>
                        </a:rPr>
                        <a:t> หมายถึงไม่มีค่าของตัวแปรนั้นเลย</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รายได้ต่อเดือน </a:t>
                      </a:r>
                    </a:p>
                    <a:p>
                      <a:r>
                        <a:rPr lang="th-TH" sz="2000" dirty="0">
                          <a:solidFill>
                            <a:srgbClr val="FF0000"/>
                          </a:solidFill>
                          <a:latin typeface="Angsana New" panose="02020603050405020304" pitchFamily="18" charset="-34"/>
                          <a:cs typeface="Angsana New" panose="02020603050405020304" pitchFamily="18" charset="-34"/>
                        </a:rPr>
                        <a:t>คนที่ </a:t>
                      </a:r>
                      <a:r>
                        <a:rPr lang="en-US" sz="2000" dirty="0">
                          <a:solidFill>
                            <a:srgbClr val="FF0000"/>
                          </a:solidFill>
                          <a:latin typeface="Angsana New" panose="02020603050405020304" pitchFamily="18" charset="-34"/>
                          <a:cs typeface="Angsana New" panose="02020603050405020304" pitchFamily="18" charset="-34"/>
                        </a:rPr>
                        <a:t>1</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 0 </a:t>
                      </a:r>
                      <a:r>
                        <a:rPr lang="th-TH" sz="2000" dirty="0">
                          <a:solidFill>
                            <a:srgbClr val="FF0000"/>
                          </a:solidFill>
                          <a:latin typeface="Angsana New" panose="02020603050405020304" pitchFamily="18" charset="-34"/>
                          <a:cs typeface="Angsana New" panose="02020603050405020304" pitchFamily="18" charset="-34"/>
                        </a:rPr>
                        <a:t>บาท</a:t>
                      </a:r>
                    </a:p>
                    <a:p>
                      <a:r>
                        <a:rPr lang="th-TH" sz="2000" dirty="0">
                          <a:solidFill>
                            <a:srgbClr val="FF0000"/>
                          </a:solidFill>
                          <a:latin typeface="Angsana New" panose="02020603050405020304" pitchFamily="18" charset="-34"/>
                          <a:cs typeface="Angsana New" panose="02020603050405020304" pitchFamily="18" charset="-34"/>
                        </a:rPr>
                        <a:t>คนที่ </a:t>
                      </a:r>
                      <a:r>
                        <a:rPr lang="en-US" sz="2000" dirty="0">
                          <a:solidFill>
                            <a:srgbClr val="FF0000"/>
                          </a:solidFill>
                          <a:latin typeface="Angsana New" panose="02020603050405020304" pitchFamily="18" charset="-34"/>
                          <a:cs typeface="Angsana New" panose="02020603050405020304" pitchFamily="18" charset="-34"/>
                        </a:rPr>
                        <a:t>2</a:t>
                      </a:r>
                      <a:r>
                        <a:rPr lang="th-TH" sz="2000" dirty="0">
                          <a:solidFill>
                            <a:srgbClr val="FF0000"/>
                          </a:solidFill>
                          <a:latin typeface="Angsana New" panose="02020603050405020304" pitchFamily="18" charset="-34"/>
                          <a:cs typeface="Angsana New" panose="02020603050405020304" pitchFamily="18" charset="-34"/>
                        </a:rPr>
                        <a:t> </a:t>
                      </a:r>
                      <a:r>
                        <a:rPr lang="en-US" sz="2000" dirty="0">
                          <a:solidFill>
                            <a:srgbClr val="FF0000"/>
                          </a:solidFill>
                          <a:latin typeface="Angsana New" panose="02020603050405020304" pitchFamily="18" charset="-34"/>
                          <a:cs typeface="Angsana New" panose="02020603050405020304" pitchFamily="18" charset="-34"/>
                        </a:rPr>
                        <a:t>= 12,340</a:t>
                      </a:r>
                      <a:r>
                        <a:rPr lang="th-TH" sz="2000" dirty="0">
                          <a:solidFill>
                            <a:srgbClr val="FF0000"/>
                          </a:solidFill>
                          <a:latin typeface="Angsana New" panose="02020603050405020304" pitchFamily="18" charset="-34"/>
                          <a:cs typeface="Angsana New" panose="02020603050405020304" pitchFamily="18" charset="-34"/>
                        </a:rPr>
                        <a:t> บาท</a:t>
                      </a:r>
                    </a:p>
                    <a:p>
                      <a:r>
                        <a:rPr lang="th-TH" sz="2000" dirty="0">
                          <a:solidFill>
                            <a:srgbClr val="FF0000"/>
                          </a:solidFill>
                          <a:latin typeface="Angsana New" panose="02020603050405020304" pitchFamily="18" charset="-34"/>
                          <a:cs typeface="Angsana New" panose="02020603050405020304" pitchFamily="18" charset="-34"/>
                        </a:rPr>
                        <a:t>คนที่ </a:t>
                      </a:r>
                      <a:r>
                        <a:rPr lang="en-US" sz="2000" dirty="0">
                          <a:solidFill>
                            <a:srgbClr val="FF0000"/>
                          </a:solidFill>
                          <a:latin typeface="Angsana New" panose="02020603050405020304" pitchFamily="18" charset="-34"/>
                          <a:cs typeface="Angsana New" panose="02020603050405020304" pitchFamily="18" charset="-34"/>
                        </a:rPr>
                        <a:t>3 = 19,650 </a:t>
                      </a:r>
                      <a:r>
                        <a:rPr lang="th-TH" sz="2000" dirty="0">
                          <a:solidFill>
                            <a:srgbClr val="FF0000"/>
                          </a:solidFill>
                          <a:latin typeface="Angsana New" panose="02020603050405020304" pitchFamily="18" charset="-34"/>
                          <a:cs typeface="Angsana New" panose="02020603050405020304" pitchFamily="18" charset="-34"/>
                        </a:rPr>
                        <a:t>บาท</a:t>
                      </a:r>
                    </a:p>
                    <a:p>
                      <a:r>
                        <a:rPr lang="th-TH" sz="2000" dirty="0">
                          <a:solidFill>
                            <a:srgbClr val="FF0000"/>
                          </a:solidFill>
                          <a:latin typeface="Angsana New" panose="02020603050405020304" pitchFamily="18" charset="-34"/>
                          <a:cs typeface="Angsana New" panose="02020603050405020304" pitchFamily="18" charset="-34"/>
                        </a:rPr>
                        <a:t>เป็นต้น</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196406617"/>
                  </a:ext>
                </a:extLst>
              </a:tr>
            </a:tbl>
          </a:graphicData>
        </a:graphic>
      </p:graphicFrame>
      <p:sp>
        <p:nvSpPr>
          <p:cNvPr id="4" name="ตัวแทนหมายเลขสไลด์ 3">
            <a:extLst>
              <a:ext uri="{FF2B5EF4-FFF2-40B4-BE49-F238E27FC236}">
                <a16:creationId xmlns:a16="http://schemas.microsoft.com/office/drawing/2014/main" id="{5142613F-4341-4CF0-BD58-DE524677B876}"/>
              </a:ext>
            </a:extLst>
          </p:cNvPr>
          <p:cNvSpPr>
            <a:spLocks noGrp="1"/>
          </p:cNvSpPr>
          <p:nvPr>
            <p:ph type="sldNum" sz="quarter" idx="12"/>
          </p:nvPr>
        </p:nvSpPr>
        <p:spPr/>
        <p:txBody>
          <a:bodyPr/>
          <a:lstStyle/>
          <a:p>
            <a:fld id="{0C138CA7-F28F-4E14-B8CE-E0A9C4DDBB4C}" type="slidenum">
              <a:rPr lang="en-US" smtClean="0"/>
              <a:t>33</a:t>
            </a:fld>
            <a:endParaRPr lang="en-US"/>
          </a:p>
        </p:txBody>
      </p:sp>
    </p:spTree>
    <p:extLst>
      <p:ext uri="{BB962C8B-B14F-4D97-AF65-F5344CB8AC3E}">
        <p14:creationId xmlns:p14="http://schemas.microsoft.com/office/powerpoint/2010/main" val="381472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FB338AD-3F33-4F01-9D6B-A507A4416EC9}"/>
              </a:ext>
            </a:extLst>
          </p:cNvPr>
          <p:cNvSpPr>
            <a:spLocks noGrp="1"/>
          </p:cNvSpPr>
          <p:nvPr>
            <p:ph type="title"/>
          </p:nvPr>
        </p:nvSpPr>
        <p:spPr>
          <a:xfrm>
            <a:off x="838200" y="227474"/>
            <a:ext cx="10515600" cy="1325563"/>
          </a:xfrm>
        </p:spPr>
        <p:txBody>
          <a:bodyPr>
            <a:normAutofit/>
          </a:bodyPr>
          <a:lstStyle/>
          <a:p>
            <a:pPr algn="ctr"/>
            <a:r>
              <a:rPr lang="en-US" sz="3600" b="1" dirty="0">
                <a:solidFill>
                  <a:srgbClr val="FF0000"/>
                </a:solidFill>
                <a:latin typeface="Angsana New" panose="02020603050405020304" pitchFamily="18" charset="-34"/>
                <a:cs typeface="Angsana New" panose="02020603050405020304" pitchFamily="18" charset="-34"/>
              </a:rPr>
              <a:t>3</a:t>
            </a:r>
            <a:br>
              <a:rPr lang="th-TH" sz="3600" b="1" dirty="0">
                <a:solidFill>
                  <a:srgbClr val="FF0000"/>
                </a:solidFill>
                <a:latin typeface="Angsana New" panose="02020603050405020304" pitchFamily="18" charset="-34"/>
                <a:cs typeface="Angsana New" panose="02020603050405020304" pitchFamily="18" charset="-34"/>
              </a:rPr>
            </a:br>
            <a:r>
              <a:rPr lang="th-TH" sz="3600" b="1" dirty="0">
                <a:solidFill>
                  <a:srgbClr val="FF0000"/>
                </a:solidFill>
                <a:latin typeface="Angsana New" panose="02020603050405020304" pitchFamily="18" charset="-34"/>
                <a:cs typeface="Angsana New" panose="02020603050405020304" pitchFamily="18" charset="-34"/>
              </a:rPr>
              <a:t>การวิเคราะห์ข้อมูลเชิงปริมาณ</a:t>
            </a:r>
            <a:endParaRPr lang="en-US" sz="3600" b="1" dirty="0">
              <a:solidFill>
                <a:srgbClr val="FF0000"/>
              </a:solidFill>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9C179364-C7B4-4D00-A0E3-319B4EA39EB9}"/>
              </a:ext>
            </a:extLst>
          </p:cNvPr>
          <p:cNvSpPr>
            <a:spLocks noGrp="1"/>
          </p:cNvSpPr>
          <p:nvPr>
            <p:ph idx="1"/>
          </p:nvPr>
        </p:nvSpPr>
        <p:spPr>
          <a:xfrm>
            <a:off x="838199" y="1560153"/>
            <a:ext cx="10645877" cy="4351338"/>
          </a:xfrm>
        </p:spPr>
        <p:txBody>
          <a:bodyPr/>
          <a:lstStyle/>
          <a:p>
            <a:r>
              <a:rPr lang="th-TH" b="1" dirty="0">
                <a:latin typeface="Angsana New" panose="02020603050405020304" pitchFamily="18" charset="-34"/>
                <a:cs typeface="Angsana New" panose="02020603050405020304" pitchFamily="18" charset="-34"/>
              </a:rPr>
              <a:t>การวิเคราะห์ข้อมูลเชิงปริมาณ (</a:t>
            </a:r>
            <a:r>
              <a:rPr lang="en-US" b="1" dirty="0">
                <a:latin typeface="Angsana New" panose="02020603050405020304" pitchFamily="18" charset="-34"/>
                <a:cs typeface="Angsana New" panose="02020603050405020304" pitchFamily="18" charset="-34"/>
              </a:rPr>
              <a:t>Quantitative Data Analysis)</a:t>
            </a:r>
            <a:r>
              <a:rPr lang="th-TH" b="1" dirty="0">
                <a:latin typeface="Angsana New" panose="02020603050405020304" pitchFamily="18" charset="-34"/>
                <a:cs typeface="Angsana New" panose="02020603050405020304" pitchFamily="18" charset="-34"/>
              </a:rPr>
              <a:t> คือการนำตัวแปรที่ผู้วิจัยต้องการศึกษามาวัดค่าออกเป็นตัวเลข จำนวน หรือขนาด และวิเคราะห์ตัวแปรเหล่านั้นด้วยวิธีทางสถิติ ได้แก่ สถิติพรรณนา หรือสถิติอนุมาณ </a:t>
            </a:r>
            <a:r>
              <a:rPr lang="th-TH" dirty="0">
                <a:latin typeface="Angsana New" panose="02020603050405020304" pitchFamily="18" charset="-34"/>
                <a:cs typeface="Angsana New" panose="02020603050405020304" pitchFamily="18" charset="-34"/>
              </a:rPr>
              <a:t>จากนั้นจึงนำผลการวิเคราะห์ที่ได้จากกลุ่มตัวอย่างไปใช้อ้างอิงกลุ่มประชากรที่ศึกษา อันนำไปสู่การแปลความหมายเพื่อตอบคำถามของการวิจัย โดยมีขั้นตอนดำเนินการดังต่อไปนี้</a:t>
            </a:r>
          </a:p>
          <a:p>
            <a:pPr indent="233363">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การ</a:t>
            </a:r>
            <a:r>
              <a:rPr lang="th-TH" b="1" dirty="0">
                <a:latin typeface="Angsana New" panose="02020603050405020304" pitchFamily="18" charset="-34"/>
                <a:cs typeface="Angsana New" panose="02020603050405020304" pitchFamily="18" charset="-34"/>
              </a:rPr>
              <a:t>ตรวจสอบความสมบูรณ์ของข้อมูล </a:t>
            </a:r>
            <a:r>
              <a:rPr lang="th-TH" dirty="0">
                <a:latin typeface="Angsana New" panose="02020603050405020304" pitchFamily="18" charset="-34"/>
                <a:cs typeface="Angsana New" panose="02020603050405020304" pitchFamily="18" charset="-34"/>
              </a:rPr>
              <a:t>ภายหลังจากเก็บรวบรวมข้อมูลได้จากกลุ่มตัวอย่าง ผู้วิจัยจะต้องตรวจสอบข้อมูลตามเครื่องมือที่ใช้วัด ได้แก่ แบบสอบถาม แบบสัมภาษณ์ ว่ามีความครบถ้วยสมบูรณ์หรือไม่ จากนั้นจึงดำเนินการคัดเลือกข้อมูลที่สมบูรณ์ เพื่อนำไปทำการลงรหัสต่อไป</a:t>
            </a:r>
          </a:p>
          <a:p>
            <a:pPr indent="233363">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การ</a:t>
            </a:r>
            <a:r>
              <a:rPr lang="th-TH" b="1" dirty="0">
                <a:latin typeface="Angsana New" panose="02020603050405020304" pitchFamily="18" charset="-34"/>
                <a:cs typeface="Angsana New" panose="02020603050405020304" pitchFamily="18" charset="-34"/>
              </a:rPr>
              <a:t>ลงรหัส </a:t>
            </a:r>
            <a:r>
              <a:rPr lang="th-TH" dirty="0">
                <a:latin typeface="Angsana New" panose="02020603050405020304" pitchFamily="18" charset="-34"/>
                <a:cs typeface="Angsana New" panose="02020603050405020304" pitchFamily="18" charset="-34"/>
              </a:rPr>
              <a:t>ภายหลังจากได้ข้อมูลที่ถูกต้องและสมบูรณ์แล้ว ผู้วิจัยจะต้องกำหนดรหัส (</a:t>
            </a:r>
            <a:r>
              <a:rPr lang="en-US" dirty="0">
                <a:latin typeface="Angsana New" panose="02020603050405020304" pitchFamily="18" charset="-34"/>
                <a:cs typeface="Angsana New" panose="02020603050405020304" pitchFamily="18" charset="-34"/>
              </a:rPr>
              <a:t>Code)</a:t>
            </a:r>
            <a:r>
              <a:rPr lang="th-TH" dirty="0">
                <a:latin typeface="Angsana New" panose="02020603050405020304" pitchFamily="18" charset="-34"/>
                <a:cs typeface="Angsana New" panose="02020603050405020304" pitchFamily="18" charset="-34"/>
              </a:rPr>
              <a:t> ของข้อมูลเป็นตัวเลข พร้อมคู่มือการถอดรหัสเพื่อง่ายต่อการแปลผล ตัวอย่างที่แสดงในตารางต่อไปนี้</a:t>
            </a:r>
            <a:endParaRPr lang="en-US" dirty="0">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20AF8B21-7497-40FB-A275-F780B20C09B1}"/>
              </a:ext>
            </a:extLst>
          </p:cNvPr>
          <p:cNvSpPr>
            <a:spLocks noGrp="1"/>
          </p:cNvSpPr>
          <p:nvPr>
            <p:ph type="sldNum" sz="quarter" idx="12"/>
          </p:nvPr>
        </p:nvSpPr>
        <p:spPr/>
        <p:txBody>
          <a:bodyPr/>
          <a:lstStyle/>
          <a:p>
            <a:fld id="{0C138CA7-F28F-4E14-B8CE-E0A9C4DDBB4C}" type="slidenum">
              <a:rPr lang="en-US" smtClean="0"/>
              <a:t>34</a:t>
            </a:fld>
            <a:endParaRPr lang="en-US"/>
          </a:p>
        </p:txBody>
      </p:sp>
    </p:spTree>
    <p:extLst>
      <p:ext uri="{BB962C8B-B14F-4D97-AF65-F5344CB8AC3E}">
        <p14:creationId xmlns:p14="http://schemas.microsoft.com/office/powerpoint/2010/main" val="2753997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AEA8494-3AFE-4946-9E53-EEF0DA6F448F}"/>
              </a:ext>
            </a:extLst>
          </p:cNvPr>
          <p:cNvSpPr>
            <a:spLocks noGrp="1"/>
          </p:cNvSpPr>
          <p:nvPr>
            <p:ph type="title"/>
          </p:nvPr>
        </p:nvSpPr>
        <p:spPr>
          <a:xfrm>
            <a:off x="838200" y="365126"/>
            <a:ext cx="10515600" cy="726256"/>
          </a:xfrm>
        </p:spPr>
        <p:txBody>
          <a:bodyPr>
            <a:normAutofit/>
          </a:bodyPr>
          <a:lstStyle/>
          <a:p>
            <a:r>
              <a:rPr lang="th-TH" sz="3200" dirty="0">
                <a:solidFill>
                  <a:srgbClr val="FF0000"/>
                </a:solidFill>
                <a:latin typeface="Angsana New" panose="02020603050405020304" pitchFamily="18" charset="-34"/>
                <a:cs typeface="Angsana New" panose="02020603050405020304" pitchFamily="18" charset="-34"/>
              </a:rPr>
              <a:t>ตารางที่ </a:t>
            </a:r>
            <a:r>
              <a:rPr lang="en-US" sz="3200" dirty="0">
                <a:solidFill>
                  <a:srgbClr val="FF0000"/>
                </a:solidFill>
                <a:latin typeface="Angsana New" panose="02020603050405020304" pitchFamily="18" charset="-34"/>
                <a:cs typeface="Angsana New" panose="02020603050405020304" pitchFamily="18" charset="-34"/>
              </a:rPr>
              <a:t>2</a:t>
            </a:r>
            <a:r>
              <a:rPr lang="th-TH" sz="3200" dirty="0">
                <a:solidFill>
                  <a:srgbClr val="FF0000"/>
                </a:solidFill>
                <a:latin typeface="Angsana New" panose="02020603050405020304" pitchFamily="18" charset="-34"/>
                <a:cs typeface="Angsana New" panose="02020603050405020304" pitchFamily="18" charset="-34"/>
              </a:rPr>
              <a:t> การลงรหัสให้กับข้อมูลเชิงปริมาณ</a:t>
            </a:r>
            <a:endParaRPr lang="en-US" sz="3200" dirty="0">
              <a:solidFill>
                <a:srgbClr val="FF0000"/>
              </a:solidFill>
              <a:latin typeface="Angsana New" panose="02020603050405020304" pitchFamily="18" charset="-34"/>
              <a:cs typeface="Angsana New" panose="02020603050405020304" pitchFamily="18" charset="-34"/>
            </a:endParaRPr>
          </a:p>
        </p:txBody>
      </p:sp>
      <p:graphicFrame>
        <p:nvGraphicFramePr>
          <p:cNvPr id="5" name="ตาราง 5">
            <a:extLst>
              <a:ext uri="{FF2B5EF4-FFF2-40B4-BE49-F238E27FC236}">
                <a16:creationId xmlns:a16="http://schemas.microsoft.com/office/drawing/2014/main" id="{BA8E2E4B-7635-4F87-A607-993D14B0E01A}"/>
              </a:ext>
            </a:extLst>
          </p:cNvPr>
          <p:cNvGraphicFramePr>
            <a:graphicFrameLocks noGrp="1"/>
          </p:cNvGraphicFramePr>
          <p:nvPr>
            <p:ph idx="1"/>
          </p:nvPr>
        </p:nvGraphicFramePr>
        <p:xfrm>
          <a:off x="907025" y="1373198"/>
          <a:ext cx="10515600" cy="3836424"/>
        </p:xfrm>
        <a:graphic>
          <a:graphicData uri="http://schemas.openxmlformats.org/drawingml/2006/table">
            <a:tbl>
              <a:tblPr firstRow="1" bandRow="1">
                <a:tableStyleId>{5DA37D80-6434-44D0-A028-1B22A696006F}</a:tableStyleId>
              </a:tblPr>
              <a:tblGrid>
                <a:gridCol w="2819400">
                  <a:extLst>
                    <a:ext uri="{9D8B030D-6E8A-4147-A177-3AD203B41FA5}">
                      <a16:colId xmlns:a16="http://schemas.microsoft.com/office/drawing/2014/main" val="336557382"/>
                    </a:ext>
                  </a:extLst>
                </a:gridCol>
                <a:gridCol w="7696200">
                  <a:extLst>
                    <a:ext uri="{9D8B030D-6E8A-4147-A177-3AD203B41FA5}">
                      <a16:colId xmlns:a16="http://schemas.microsoft.com/office/drawing/2014/main" val="219818136"/>
                    </a:ext>
                  </a:extLst>
                </a:gridCol>
              </a:tblGrid>
              <a:tr h="639404">
                <a:tc>
                  <a:txBody>
                    <a:bodyPr/>
                    <a:lstStyle/>
                    <a:p>
                      <a:pPr algn="ctr"/>
                      <a:r>
                        <a:rPr lang="th-TH" sz="2400" dirty="0">
                          <a:solidFill>
                            <a:srgbClr val="FF0000"/>
                          </a:solidFill>
                          <a:latin typeface="Angsana New" panose="02020603050405020304" pitchFamily="18" charset="-34"/>
                          <a:cs typeface="Angsana New" panose="02020603050405020304" pitchFamily="18" charset="-34"/>
                        </a:rPr>
                        <a:t>ตัวแปรวิจัย</a:t>
                      </a:r>
                      <a:endParaRPr lang="en-US" sz="24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400" dirty="0">
                          <a:solidFill>
                            <a:srgbClr val="FF0000"/>
                          </a:solidFill>
                          <a:latin typeface="Angsana New" panose="02020603050405020304" pitchFamily="18" charset="-34"/>
                          <a:cs typeface="Angsana New" panose="02020603050405020304" pitchFamily="18" charset="-34"/>
                        </a:rPr>
                        <a:t>การกำหนดรหัส</a:t>
                      </a:r>
                      <a:endParaRPr lang="en-US" sz="24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489939195"/>
                  </a:ext>
                </a:extLst>
              </a:tr>
              <a:tr h="639404">
                <a:tc>
                  <a:txBody>
                    <a:bodyPr/>
                    <a:lstStyle/>
                    <a:p>
                      <a:r>
                        <a:rPr lang="en-US" sz="2000" dirty="0">
                          <a:solidFill>
                            <a:srgbClr val="FF0000"/>
                          </a:solidFill>
                          <a:latin typeface="Angsana New" panose="02020603050405020304" pitchFamily="18" charset="-34"/>
                          <a:cs typeface="Angsana New" panose="02020603050405020304" pitchFamily="18" charset="-34"/>
                        </a:rPr>
                        <a:t>1.</a:t>
                      </a:r>
                      <a:r>
                        <a:rPr lang="th-TH" sz="2000" dirty="0">
                          <a:solidFill>
                            <a:srgbClr val="FF0000"/>
                          </a:solidFill>
                          <a:latin typeface="Angsana New" panose="02020603050405020304" pitchFamily="18" charset="-34"/>
                          <a:cs typeface="Angsana New" panose="02020603050405020304" pitchFamily="18" charset="-34"/>
                        </a:rPr>
                        <a:t> เพศ</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r>
                        <a:rPr lang="en-US" sz="2000" dirty="0">
                          <a:solidFill>
                            <a:srgbClr val="FF0000"/>
                          </a:solidFill>
                          <a:latin typeface="Angsana New" panose="02020603050405020304" pitchFamily="18" charset="-34"/>
                          <a:cs typeface="Angsana New" panose="02020603050405020304" pitchFamily="18" charset="-34"/>
                        </a:rPr>
                        <a:t>1  =  </a:t>
                      </a:r>
                      <a:r>
                        <a:rPr lang="th-TH" sz="2000" dirty="0">
                          <a:solidFill>
                            <a:srgbClr val="FF0000"/>
                          </a:solidFill>
                          <a:latin typeface="Angsana New" panose="02020603050405020304" pitchFamily="18" charset="-34"/>
                          <a:cs typeface="Angsana New" panose="02020603050405020304" pitchFamily="18" charset="-34"/>
                        </a:rPr>
                        <a:t>เพศชาย                    </a:t>
                      </a:r>
                      <a:r>
                        <a:rPr lang="en-US" sz="2000" dirty="0">
                          <a:solidFill>
                            <a:srgbClr val="FF0000"/>
                          </a:solidFill>
                          <a:latin typeface="Angsana New" panose="02020603050405020304" pitchFamily="18" charset="-34"/>
                          <a:cs typeface="Angsana New" panose="02020603050405020304" pitchFamily="18" charset="-34"/>
                        </a:rPr>
                        <a:t>2  = </a:t>
                      </a:r>
                      <a:r>
                        <a:rPr lang="th-TH" sz="2000" dirty="0">
                          <a:solidFill>
                            <a:srgbClr val="FF0000"/>
                          </a:solidFill>
                          <a:latin typeface="Angsana New" panose="02020603050405020304" pitchFamily="18" charset="-34"/>
                          <a:cs typeface="Angsana New" panose="02020603050405020304" pitchFamily="18" charset="-34"/>
                        </a:rPr>
                        <a:t>เพศหญิง</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36866095"/>
                  </a:ext>
                </a:extLst>
              </a:tr>
              <a:tr h="639404">
                <a:tc>
                  <a:txBody>
                    <a:bodyPr/>
                    <a:lstStyle/>
                    <a:p>
                      <a:r>
                        <a:rPr lang="en-US" sz="2000" dirty="0">
                          <a:solidFill>
                            <a:srgbClr val="FF0000"/>
                          </a:solidFill>
                          <a:latin typeface="Angsana New" panose="02020603050405020304" pitchFamily="18" charset="-34"/>
                          <a:cs typeface="Angsana New" panose="02020603050405020304" pitchFamily="18" charset="-34"/>
                        </a:rPr>
                        <a:t>2.</a:t>
                      </a:r>
                      <a:r>
                        <a:rPr lang="th-TH" sz="2000" dirty="0">
                          <a:solidFill>
                            <a:srgbClr val="FF0000"/>
                          </a:solidFill>
                          <a:latin typeface="Angsana New" panose="02020603050405020304" pitchFamily="18" charset="-34"/>
                          <a:cs typeface="Angsana New" panose="02020603050405020304" pitchFamily="18" charset="-34"/>
                        </a:rPr>
                        <a:t> อายุ</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r>
                        <a:rPr lang="en-US" sz="2000" dirty="0">
                          <a:solidFill>
                            <a:srgbClr val="FF0000"/>
                          </a:solidFill>
                          <a:latin typeface="Angsana New" panose="02020603050405020304" pitchFamily="18" charset="-34"/>
                          <a:cs typeface="Angsana New" panose="02020603050405020304" pitchFamily="18" charset="-34"/>
                        </a:rPr>
                        <a:t>1  = </a:t>
                      </a:r>
                      <a:r>
                        <a:rPr lang="th-TH" sz="2000" dirty="0">
                          <a:solidFill>
                            <a:srgbClr val="FF0000"/>
                          </a:solidFill>
                          <a:latin typeface="Angsana New" panose="02020603050405020304" pitchFamily="18" charset="-34"/>
                          <a:cs typeface="Angsana New" panose="02020603050405020304" pitchFamily="18" charset="-34"/>
                        </a:rPr>
                        <a:t>ต่ำกว่า </a:t>
                      </a:r>
                      <a:r>
                        <a:rPr lang="en-US" sz="2000" dirty="0">
                          <a:solidFill>
                            <a:srgbClr val="FF0000"/>
                          </a:solidFill>
                          <a:latin typeface="Angsana New" panose="02020603050405020304" pitchFamily="18" charset="-34"/>
                          <a:cs typeface="Angsana New" panose="02020603050405020304" pitchFamily="18" charset="-34"/>
                        </a:rPr>
                        <a:t>20</a:t>
                      </a:r>
                      <a:r>
                        <a:rPr lang="th-TH" sz="2000" dirty="0">
                          <a:solidFill>
                            <a:srgbClr val="FF0000"/>
                          </a:solidFill>
                          <a:latin typeface="Angsana New" panose="02020603050405020304" pitchFamily="18" charset="-34"/>
                          <a:cs typeface="Angsana New" panose="02020603050405020304" pitchFamily="18" charset="-34"/>
                        </a:rPr>
                        <a:t> ปี              </a:t>
                      </a:r>
                      <a:r>
                        <a:rPr lang="en-US" sz="2000" dirty="0">
                          <a:solidFill>
                            <a:srgbClr val="FF0000"/>
                          </a:solidFill>
                          <a:latin typeface="Angsana New" panose="02020603050405020304" pitchFamily="18" charset="-34"/>
                          <a:cs typeface="Angsana New" panose="02020603050405020304" pitchFamily="18" charset="-34"/>
                        </a:rPr>
                        <a:t>2  =  20-25 </a:t>
                      </a:r>
                      <a:r>
                        <a:rPr lang="th-TH" sz="2000" dirty="0">
                          <a:solidFill>
                            <a:srgbClr val="FF0000"/>
                          </a:solidFill>
                          <a:latin typeface="Angsana New" panose="02020603050405020304" pitchFamily="18" charset="-34"/>
                          <a:cs typeface="Angsana New" panose="02020603050405020304" pitchFamily="18" charset="-34"/>
                        </a:rPr>
                        <a:t>ปี            </a:t>
                      </a:r>
                      <a:r>
                        <a:rPr lang="en-US" sz="2000" dirty="0">
                          <a:solidFill>
                            <a:srgbClr val="FF0000"/>
                          </a:solidFill>
                          <a:latin typeface="Angsana New" panose="02020603050405020304" pitchFamily="18" charset="-34"/>
                          <a:cs typeface="Angsana New" panose="02020603050405020304" pitchFamily="18" charset="-34"/>
                        </a:rPr>
                        <a:t>3  =  26-30 </a:t>
                      </a:r>
                      <a:r>
                        <a:rPr lang="th-TH" sz="2000" dirty="0">
                          <a:solidFill>
                            <a:srgbClr val="FF0000"/>
                          </a:solidFill>
                          <a:latin typeface="Angsana New" panose="02020603050405020304" pitchFamily="18" charset="-34"/>
                          <a:cs typeface="Angsana New" panose="02020603050405020304" pitchFamily="18" charset="-34"/>
                        </a:rPr>
                        <a:t>ปี             </a:t>
                      </a:r>
                      <a:r>
                        <a:rPr lang="en-US" sz="2000" dirty="0">
                          <a:solidFill>
                            <a:srgbClr val="FF0000"/>
                          </a:solidFill>
                          <a:latin typeface="Angsana New" panose="02020603050405020304" pitchFamily="18" charset="-34"/>
                          <a:cs typeface="Angsana New" panose="02020603050405020304" pitchFamily="18" charset="-34"/>
                        </a:rPr>
                        <a:t>4  = 30 </a:t>
                      </a:r>
                      <a:r>
                        <a:rPr lang="th-TH" sz="2000" dirty="0">
                          <a:solidFill>
                            <a:srgbClr val="FF0000"/>
                          </a:solidFill>
                          <a:latin typeface="Angsana New" panose="02020603050405020304" pitchFamily="18" charset="-34"/>
                          <a:cs typeface="Angsana New" panose="02020603050405020304" pitchFamily="18" charset="-34"/>
                        </a:rPr>
                        <a:t>ปีขึ้นไป</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683540223"/>
                  </a:ext>
                </a:extLst>
              </a:tr>
              <a:tr h="639404">
                <a:tc>
                  <a:txBody>
                    <a:bodyPr/>
                    <a:lstStyle/>
                    <a:p>
                      <a:r>
                        <a:rPr lang="en-US" sz="2000" dirty="0">
                          <a:solidFill>
                            <a:srgbClr val="FF0000"/>
                          </a:solidFill>
                          <a:latin typeface="Angsana New" panose="02020603050405020304" pitchFamily="18" charset="-34"/>
                          <a:cs typeface="Angsana New" panose="02020603050405020304" pitchFamily="18" charset="-34"/>
                        </a:rPr>
                        <a:t>3.</a:t>
                      </a:r>
                      <a:r>
                        <a:rPr lang="th-TH" sz="2000" dirty="0">
                          <a:solidFill>
                            <a:srgbClr val="FF0000"/>
                          </a:solidFill>
                          <a:latin typeface="Angsana New" panose="02020603050405020304" pitchFamily="18" charset="-34"/>
                          <a:cs typeface="Angsana New" panose="02020603050405020304" pitchFamily="18" charset="-34"/>
                        </a:rPr>
                        <a:t> สถานภาพ</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Angsana New" panose="02020603050405020304" pitchFamily="18" charset="-34"/>
                          <a:cs typeface="Angsana New" panose="02020603050405020304" pitchFamily="18" charset="-34"/>
                        </a:rPr>
                        <a:t>1  = </a:t>
                      </a:r>
                      <a:r>
                        <a:rPr lang="th-TH" sz="2000" dirty="0">
                          <a:solidFill>
                            <a:srgbClr val="FF0000"/>
                          </a:solidFill>
                          <a:latin typeface="Angsana New" panose="02020603050405020304" pitchFamily="18" charset="-34"/>
                          <a:cs typeface="Angsana New" panose="02020603050405020304" pitchFamily="18" charset="-34"/>
                        </a:rPr>
                        <a:t>โสด                          </a:t>
                      </a:r>
                      <a:r>
                        <a:rPr lang="en-US" sz="2000" dirty="0">
                          <a:solidFill>
                            <a:srgbClr val="FF0000"/>
                          </a:solidFill>
                          <a:latin typeface="Angsana New" panose="02020603050405020304" pitchFamily="18" charset="-34"/>
                          <a:cs typeface="Angsana New" panose="02020603050405020304" pitchFamily="18" charset="-34"/>
                        </a:rPr>
                        <a:t>2  =  </a:t>
                      </a:r>
                      <a:r>
                        <a:rPr lang="th-TH" sz="2000" dirty="0">
                          <a:solidFill>
                            <a:srgbClr val="FF0000"/>
                          </a:solidFill>
                          <a:latin typeface="Angsana New" panose="02020603050405020304" pitchFamily="18" charset="-34"/>
                          <a:cs typeface="Angsana New" panose="02020603050405020304" pitchFamily="18" charset="-34"/>
                        </a:rPr>
                        <a:t>สมรส               </a:t>
                      </a:r>
                      <a:r>
                        <a:rPr lang="en-US" sz="2000" dirty="0">
                          <a:solidFill>
                            <a:srgbClr val="FF0000"/>
                          </a:solidFill>
                          <a:latin typeface="Angsana New" panose="02020603050405020304" pitchFamily="18" charset="-34"/>
                          <a:cs typeface="Angsana New" panose="02020603050405020304" pitchFamily="18" charset="-34"/>
                        </a:rPr>
                        <a:t>3  =  </a:t>
                      </a:r>
                      <a:r>
                        <a:rPr lang="th-TH" sz="2000" dirty="0">
                          <a:solidFill>
                            <a:srgbClr val="FF0000"/>
                          </a:solidFill>
                          <a:latin typeface="Angsana New" panose="02020603050405020304" pitchFamily="18" charset="-34"/>
                          <a:cs typeface="Angsana New" panose="02020603050405020304" pitchFamily="18" charset="-34"/>
                        </a:rPr>
                        <a:t>หย่าร้าง              </a:t>
                      </a:r>
                      <a:r>
                        <a:rPr lang="en-US" sz="2000" dirty="0">
                          <a:solidFill>
                            <a:srgbClr val="FF0000"/>
                          </a:solidFill>
                          <a:latin typeface="Angsana New" panose="02020603050405020304" pitchFamily="18" charset="-34"/>
                          <a:cs typeface="Angsana New" panose="02020603050405020304" pitchFamily="18" charset="-34"/>
                        </a:rPr>
                        <a:t>4  =</a:t>
                      </a:r>
                      <a:r>
                        <a:rPr lang="th-TH" sz="2000" dirty="0">
                          <a:solidFill>
                            <a:srgbClr val="FF0000"/>
                          </a:solidFill>
                          <a:latin typeface="Angsana New" panose="02020603050405020304" pitchFamily="18" charset="-34"/>
                          <a:cs typeface="Angsana New" panose="02020603050405020304" pitchFamily="18" charset="-34"/>
                        </a:rPr>
                        <a:t>แยกกันอยู่</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410057940"/>
                  </a:ext>
                </a:extLst>
              </a:tr>
              <a:tr h="639404">
                <a:tc>
                  <a:txBody>
                    <a:bodyPr/>
                    <a:lstStyle/>
                    <a:p>
                      <a:r>
                        <a:rPr lang="en-US" sz="2000" dirty="0">
                          <a:solidFill>
                            <a:srgbClr val="FF0000"/>
                          </a:solidFill>
                          <a:latin typeface="Angsana New" panose="02020603050405020304" pitchFamily="18" charset="-34"/>
                          <a:cs typeface="Angsana New" panose="02020603050405020304" pitchFamily="18" charset="-34"/>
                        </a:rPr>
                        <a:t>4.</a:t>
                      </a:r>
                      <a:r>
                        <a:rPr lang="th-TH" sz="2000" dirty="0">
                          <a:solidFill>
                            <a:srgbClr val="FF0000"/>
                          </a:solidFill>
                          <a:latin typeface="Angsana New" panose="02020603050405020304" pitchFamily="18" charset="-34"/>
                          <a:cs typeface="Angsana New" panose="02020603050405020304" pitchFamily="18" charset="-34"/>
                        </a:rPr>
                        <a:t> วุฒิการศึกษา</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latin typeface="Angsana New" panose="02020603050405020304" pitchFamily="18" charset="-34"/>
                          <a:cs typeface="Angsana New" panose="02020603050405020304" pitchFamily="18" charset="-34"/>
                        </a:rPr>
                        <a:t>1  = </a:t>
                      </a:r>
                      <a:r>
                        <a:rPr lang="th-TH" sz="2000" dirty="0">
                          <a:solidFill>
                            <a:srgbClr val="FF0000"/>
                          </a:solidFill>
                          <a:latin typeface="Angsana New" panose="02020603050405020304" pitchFamily="18" charset="-34"/>
                          <a:cs typeface="Angsana New" panose="02020603050405020304" pitchFamily="18" charset="-34"/>
                        </a:rPr>
                        <a:t>ปริญญาตรี                </a:t>
                      </a:r>
                      <a:r>
                        <a:rPr lang="en-US" sz="2000" dirty="0">
                          <a:solidFill>
                            <a:srgbClr val="FF0000"/>
                          </a:solidFill>
                          <a:latin typeface="Angsana New" panose="02020603050405020304" pitchFamily="18" charset="-34"/>
                          <a:cs typeface="Angsana New" panose="02020603050405020304" pitchFamily="18" charset="-34"/>
                        </a:rPr>
                        <a:t>2  =  </a:t>
                      </a:r>
                      <a:r>
                        <a:rPr lang="th-TH" sz="2000" dirty="0">
                          <a:solidFill>
                            <a:srgbClr val="FF0000"/>
                          </a:solidFill>
                          <a:latin typeface="Angsana New" panose="02020603050405020304" pitchFamily="18" charset="-34"/>
                          <a:cs typeface="Angsana New" panose="02020603050405020304" pitchFamily="18" charset="-34"/>
                        </a:rPr>
                        <a:t>ปริญญาโท        </a:t>
                      </a:r>
                      <a:r>
                        <a:rPr lang="en-US" sz="2000" dirty="0">
                          <a:solidFill>
                            <a:srgbClr val="FF0000"/>
                          </a:solidFill>
                          <a:latin typeface="Angsana New" panose="02020603050405020304" pitchFamily="18" charset="-34"/>
                          <a:cs typeface="Angsana New" panose="02020603050405020304" pitchFamily="18" charset="-34"/>
                        </a:rPr>
                        <a:t>3  =</a:t>
                      </a:r>
                      <a:r>
                        <a:rPr lang="th-TH" sz="2000" dirty="0">
                          <a:solidFill>
                            <a:srgbClr val="FF0000"/>
                          </a:solidFill>
                          <a:latin typeface="Angsana New" panose="02020603050405020304" pitchFamily="18" charset="-34"/>
                          <a:cs typeface="Angsana New" panose="02020603050405020304" pitchFamily="18" charset="-34"/>
                        </a:rPr>
                        <a:t> ปริญญาเอก</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106680206"/>
                  </a:ext>
                </a:extLst>
              </a:tr>
              <a:tr h="639404">
                <a:tc>
                  <a:txBody>
                    <a:bodyPr/>
                    <a:lstStyle/>
                    <a:p>
                      <a:r>
                        <a:rPr lang="en-US" sz="2000" dirty="0">
                          <a:solidFill>
                            <a:srgbClr val="FF0000"/>
                          </a:solidFill>
                          <a:latin typeface="Angsana New" panose="02020603050405020304" pitchFamily="18" charset="-34"/>
                          <a:cs typeface="Angsana New" panose="02020603050405020304" pitchFamily="18" charset="-34"/>
                        </a:rPr>
                        <a:t>5.</a:t>
                      </a:r>
                      <a:r>
                        <a:rPr lang="th-TH" sz="2000" dirty="0">
                          <a:solidFill>
                            <a:srgbClr val="FF0000"/>
                          </a:solidFill>
                          <a:latin typeface="Angsana New" panose="02020603050405020304" pitchFamily="18" charset="-34"/>
                          <a:cs typeface="Angsana New" panose="02020603050405020304" pitchFamily="18" charset="-34"/>
                        </a:rPr>
                        <a:t> ประสบการณ์ทำงาน</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h-TH" sz="2000" dirty="0">
                          <a:solidFill>
                            <a:srgbClr val="FF0000"/>
                          </a:solidFill>
                          <a:latin typeface="Angsana New" panose="02020603050405020304" pitchFamily="18" charset="-34"/>
                          <a:cs typeface="Angsana New" panose="02020603050405020304" pitchFamily="18" charset="-34"/>
                        </a:rPr>
                        <a:t>ระบุจำนวนปี .............................................................................</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723540131"/>
                  </a:ext>
                </a:extLst>
              </a:tr>
            </a:tbl>
          </a:graphicData>
        </a:graphic>
      </p:graphicFrame>
      <p:sp>
        <p:nvSpPr>
          <p:cNvPr id="4" name="ตัวแทนหมายเลขสไลด์ 3">
            <a:extLst>
              <a:ext uri="{FF2B5EF4-FFF2-40B4-BE49-F238E27FC236}">
                <a16:creationId xmlns:a16="http://schemas.microsoft.com/office/drawing/2014/main" id="{92CB5D83-C908-48E2-A10A-D8AA7C6788F1}"/>
              </a:ext>
            </a:extLst>
          </p:cNvPr>
          <p:cNvSpPr>
            <a:spLocks noGrp="1"/>
          </p:cNvSpPr>
          <p:nvPr>
            <p:ph type="sldNum" sz="quarter" idx="12"/>
          </p:nvPr>
        </p:nvSpPr>
        <p:spPr/>
        <p:txBody>
          <a:bodyPr/>
          <a:lstStyle/>
          <a:p>
            <a:fld id="{0C138CA7-F28F-4E14-B8CE-E0A9C4DDBB4C}" type="slidenum">
              <a:rPr lang="en-US" smtClean="0"/>
              <a:t>35</a:t>
            </a:fld>
            <a:endParaRPr lang="en-US"/>
          </a:p>
        </p:txBody>
      </p:sp>
      <p:sp>
        <p:nvSpPr>
          <p:cNvPr id="6" name="กล่องข้อความ 5">
            <a:extLst>
              <a:ext uri="{FF2B5EF4-FFF2-40B4-BE49-F238E27FC236}">
                <a16:creationId xmlns:a16="http://schemas.microsoft.com/office/drawing/2014/main" id="{12BB749B-02D5-44ED-9522-3A6A952AFB37}"/>
              </a:ext>
            </a:extLst>
          </p:cNvPr>
          <p:cNvSpPr txBox="1"/>
          <p:nvPr/>
        </p:nvSpPr>
        <p:spPr>
          <a:xfrm>
            <a:off x="867696" y="5491439"/>
            <a:ext cx="10594259" cy="830997"/>
          </a:xfrm>
          <a:prstGeom prst="rect">
            <a:avLst/>
          </a:prstGeom>
          <a:noFill/>
        </p:spPr>
        <p:txBody>
          <a:bodyPr wrap="square" rtlCol="0">
            <a:spAutoFit/>
          </a:bodyPr>
          <a:lstStyle/>
          <a:p>
            <a:r>
              <a:rPr lang="th-TH" sz="2400" dirty="0">
                <a:solidFill>
                  <a:srgbClr val="FF0000"/>
                </a:solidFill>
                <a:latin typeface="Angsana New" panose="02020603050405020304" pitchFamily="18" charset="-34"/>
                <a:cs typeface="Angsana New" panose="02020603050405020304" pitchFamily="18" charset="-34"/>
              </a:rPr>
              <a:t>จากตารางที่ .... การลงรหัสในแบบสอบถาม จะเห็นว่าทางด้านขวามีการกำหนดรหัสตัวแปรที่จะใช้ประมวลผลด้วยคอมพิวเตอร์ เพื่อให้สะดวดต่อการจดจำและทำความเข้าใจ จากนั้นผู้วิจัยควรทำสมุดคู่มือการกำหนดค่าของตัวแปร</a:t>
            </a:r>
            <a:endParaRPr lang="en-US" sz="2400"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9577130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33CA8701-C67C-4F4D-AEB1-93939DE3B14F}"/>
              </a:ext>
            </a:extLst>
          </p:cNvPr>
          <p:cNvSpPr>
            <a:spLocks noGrp="1"/>
          </p:cNvSpPr>
          <p:nvPr>
            <p:ph idx="1"/>
          </p:nvPr>
        </p:nvSpPr>
        <p:spPr>
          <a:xfrm>
            <a:off x="838199" y="1022555"/>
            <a:ext cx="10773698" cy="5154408"/>
          </a:xfrm>
        </p:spPr>
        <p:txBody>
          <a:bodyPr/>
          <a:lstStyle/>
          <a:p>
            <a:pPr marL="0" indent="403225">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การเลือกโปรแกรมที่ใช้ในการบันทึกและวิเคราะห์ข้อมูล เมื่อทำการใส่รหัสแต่ละรายการของเครื่องมือวิจัยแล้ว ขั้นตอนต่อไป คือ การเลือกใช้โปรแกรมสถิติสำเร็จรูปเพื่อนำมาบันทึกและวิเคราะห์ข้อทูล โดยโปรแกรมที่นิยมใช้มีดังต่อไปนี้</a:t>
            </a:r>
          </a:p>
          <a:p>
            <a:pPr indent="519113">
              <a:buNone/>
            </a:pPr>
            <a:r>
              <a:rPr lang="en-US" dirty="0">
                <a:latin typeface="Angsana New" panose="02020603050405020304" pitchFamily="18" charset="-34"/>
                <a:cs typeface="Angsana New" panose="02020603050405020304" pitchFamily="18" charset="-34"/>
              </a:rPr>
              <a:t>SPSS = Statistic Package for the Social Science</a:t>
            </a:r>
          </a:p>
          <a:p>
            <a:pPr indent="519113">
              <a:buNone/>
            </a:pPr>
            <a:r>
              <a:rPr lang="en-US" dirty="0">
                <a:latin typeface="Angsana New" panose="02020603050405020304" pitchFamily="18" charset="-34"/>
                <a:cs typeface="Angsana New" panose="02020603050405020304" pitchFamily="18" charset="-34"/>
              </a:rPr>
              <a:t>SAS  = Statistic Analysis System</a:t>
            </a:r>
          </a:p>
          <a:p>
            <a:pPr indent="519113">
              <a:buNone/>
            </a:pPr>
            <a:r>
              <a:rPr lang="en-US" dirty="0">
                <a:latin typeface="Angsana New" panose="02020603050405020304" pitchFamily="18" charset="-34"/>
                <a:cs typeface="Angsana New" panose="02020603050405020304" pitchFamily="18" charset="-34"/>
              </a:rPr>
              <a:t>TSP  = Time Series Processor</a:t>
            </a:r>
          </a:p>
          <a:p>
            <a:pPr indent="519113">
              <a:buNone/>
            </a:pPr>
            <a:r>
              <a:rPr lang="en-US" dirty="0">
                <a:latin typeface="Angsana New" panose="02020603050405020304" pitchFamily="18" charset="-34"/>
                <a:cs typeface="Angsana New" panose="02020603050405020304" pitchFamily="18" charset="-34"/>
              </a:rPr>
              <a:t>LISREL = Linear </a:t>
            </a:r>
            <a:r>
              <a:rPr lang="en-US" dirty="0" err="1">
                <a:latin typeface="Angsana New" panose="02020603050405020304" pitchFamily="18" charset="-34"/>
                <a:cs typeface="Angsana New" panose="02020603050405020304" pitchFamily="18" charset="-34"/>
              </a:rPr>
              <a:t>Steucture</a:t>
            </a:r>
            <a:r>
              <a:rPr lang="en-US" dirty="0">
                <a:latin typeface="Angsana New" panose="02020603050405020304" pitchFamily="18" charset="-34"/>
                <a:cs typeface="Angsana New" panose="02020603050405020304" pitchFamily="18" charset="-34"/>
              </a:rPr>
              <a:t> Relationship</a:t>
            </a:r>
          </a:p>
          <a:p>
            <a:pPr indent="519113">
              <a:buNone/>
            </a:pPr>
            <a:r>
              <a:rPr lang="en-US" dirty="0">
                <a:latin typeface="Angsana New" panose="02020603050405020304" pitchFamily="18" charset="-34"/>
                <a:cs typeface="Angsana New" panose="02020603050405020304" pitchFamily="18" charset="-34"/>
              </a:rPr>
              <a:t>SEM  =  Structure Equation Model</a:t>
            </a:r>
          </a:p>
          <a:p>
            <a:pPr marL="0" indent="403225">
              <a:buNone/>
            </a:pPr>
            <a:r>
              <a:rPr lang="en-US" dirty="0">
                <a:latin typeface="Angsana New" panose="02020603050405020304" pitchFamily="18" charset="-34"/>
                <a:cs typeface="Angsana New" panose="02020603050405020304" pitchFamily="18" charset="-34"/>
              </a:rPr>
              <a:t>4.</a:t>
            </a:r>
            <a:r>
              <a:rPr lang="th-TH" dirty="0">
                <a:latin typeface="Angsana New" panose="02020603050405020304" pitchFamily="18" charset="-34"/>
                <a:cs typeface="Angsana New" panose="02020603050405020304" pitchFamily="18" charset="-34"/>
              </a:rPr>
              <a:t> การเลือกใช้สถิติสำหรับการวิเคราะห์ข้อมูล สถิติที่นำมาใช้ในการวิเคราะห์ข้อมูลแบ่งได้ </a:t>
            </a: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ประเภท คือ </a:t>
            </a: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สถิติว่าด้วยการกำหนดกลุ่มตัวอย่าง </a:t>
            </a: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สถิติพรรณนา และ </a:t>
            </a: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สถิติอ้างอิง ทั้งนี้การเลือกใช้สถิติประเภทใดนั้นจะต้องพิจารณาจากลักษณะของข้อมูล และวัตถุประสงค์ของการวิจัยเป็นสำคัญ </a:t>
            </a:r>
            <a:endParaRPr lang="en-US" dirty="0">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06B78AB2-F813-4762-829C-FC37CAE115B7}"/>
              </a:ext>
            </a:extLst>
          </p:cNvPr>
          <p:cNvSpPr>
            <a:spLocks noGrp="1"/>
          </p:cNvSpPr>
          <p:nvPr>
            <p:ph type="sldNum" sz="quarter" idx="12"/>
          </p:nvPr>
        </p:nvSpPr>
        <p:spPr/>
        <p:txBody>
          <a:bodyPr/>
          <a:lstStyle/>
          <a:p>
            <a:fld id="{0C138CA7-F28F-4E14-B8CE-E0A9C4DDBB4C}" type="slidenum">
              <a:rPr lang="en-US" smtClean="0"/>
              <a:t>36</a:t>
            </a:fld>
            <a:endParaRPr lang="en-US"/>
          </a:p>
        </p:txBody>
      </p:sp>
    </p:spTree>
    <p:extLst>
      <p:ext uri="{BB962C8B-B14F-4D97-AF65-F5344CB8AC3E}">
        <p14:creationId xmlns:p14="http://schemas.microsoft.com/office/powerpoint/2010/main" val="3513484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31A9A66C-7AA9-4BB9-B128-D572B8D99453}"/>
              </a:ext>
            </a:extLst>
          </p:cNvPr>
          <p:cNvSpPr>
            <a:spLocks noGrp="1"/>
          </p:cNvSpPr>
          <p:nvPr>
            <p:ph type="title"/>
          </p:nvPr>
        </p:nvSpPr>
        <p:spPr/>
        <p:txBody>
          <a:bodyPr>
            <a:normAutofit/>
          </a:bodyPr>
          <a:lstStyle/>
          <a:p>
            <a:pPr algn="ctr"/>
            <a:r>
              <a:rPr lang="en-US" sz="3600" b="1" dirty="0">
                <a:latin typeface="Angsana New" panose="02020603050405020304" pitchFamily="18" charset="-34"/>
                <a:cs typeface="Angsana New" panose="02020603050405020304" pitchFamily="18" charset="-34"/>
              </a:rPr>
              <a:t>4</a:t>
            </a:r>
            <a:br>
              <a:rPr lang="th-TH" sz="3600" b="1" dirty="0">
                <a:latin typeface="Angsana New" panose="02020603050405020304" pitchFamily="18" charset="-34"/>
                <a:cs typeface="Angsana New" panose="02020603050405020304" pitchFamily="18" charset="-34"/>
              </a:rPr>
            </a:br>
            <a:r>
              <a:rPr lang="th-TH" sz="3600" b="1" dirty="0">
                <a:latin typeface="Angsana New" panose="02020603050405020304" pitchFamily="18" charset="-34"/>
                <a:cs typeface="Angsana New" panose="02020603050405020304" pitchFamily="18" charset="-34"/>
              </a:rPr>
              <a:t>ประเภทของสถิติ</a:t>
            </a:r>
            <a:endParaRPr lang="en-US" sz="36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20DE4310-11A5-4B2C-9FF2-1498C2D40D6D}"/>
              </a:ext>
            </a:extLst>
          </p:cNvPr>
          <p:cNvSpPr>
            <a:spLocks noGrp="1"/>
          </p:cNvSpPr>
          <p:nvPr>
            <p:ph idx="1"/>
          </p:nvPr>
        </p:nvSpPr>
        <p:spPr/>
        <p:txBody>
          <a:bodyPr>
            <a:normAutofit fontScale="92500" lnSpcReduction="20000"/>
          </a:bodyPr>
          <a:lstStyle/>
          <a:p>
            <a:r>
              <a:rPr lang="th-TH" dirty="0">
                <a:latin typeface="Angsana New" panose="02020603050405020304" pitchFamily="18" charset="-34"/>
                <a:cs typeface="Angsana New" panose="02020603050405020304" pitchFamily="18" charset="-34"/>
              </a:rPr>
              <a:t>ประเภทของสถิติแบ่งได้ </a:t>
            </a: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ประเภทตามที่ใช้ในกระบวนการวิจัย มีดังนี้</a:t>
            </a:r>
          </a:p>
          <a:p>
            <a:pPr marL="225425" indent="0">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a:t>
            </a:r>
            <a:r>
              <a:rPr lang="th-TH" b="1" dirty="0">
                <a:latin typeface="Angsana New" panose="02020603050405020304" pitchFamily="18" charset="-34"/>
                <a:cs typeface="Angsana New" panose="02020603050405020304" pitchFamily="18" charset="-34"/>
              </a:rPr>
              <a:t>สถิติว่าด้วยการกำหนดกลุ่มตัวอย่าง (</a:t>
            </a:r>
            <a:r>
              <a:rPr lang="en-US" b="1" dirty="0">
                <a:latin typeface="Angsana New" panose="02020603050405020304" pitchFamily="18" charset="-34"/>
                <a:cs typeface="Angsana New" panose="02020603050405020304" pitchFamily="18" charset="-34"/>
              </a:rPr>
              <a:t>Sampling Statistics)</a:t>
            </a:r>
            <a:r>
              <a:rPr lang="th-TH" b="1" dirty="0">
                <a:latin typeface="Angsana New" panose="02020603050405020304" pitchFamily="18" charset="-34"/>
                <a:cs typeface="Angsana New" panose="02020603050405020304" pitchFamily="18" charset="-34"/>
              </a:rPr>
              <a:t> เป็นสถิติที่ใช้ในการกำหนดกลุ่มตัวอย่างให้มีขนาดเหมาะสมกับประชากรของการวิจัย </a:t>
            </a:r>
            <a:r>
              <a:rPr lang="th-TH" dirty="0">
                <a:latin typeface="Angsana New" panose="02020603050405020304" pitchFamily="18" charset="-34"/>
                <a:cs typeface="Angsana New" panose="02020603050405020304" pitchFamily="18" charset="-34"/>
              </a:rPr>
              <a:t>ขนาดของกลุ่มตัวอย่างจะต้องไม่เล็กหรือใหญ่เกินไป กลุ่มตัวอย่างที่ถูกเลือกจะต้องมีคุณลักษณะและคุณสมบัติเป็นตัวแทนที่ดีของประชากร สูตรที่ใช้กำหนดขนาดของกลุ่มตัวอย่าง ได้แก่ สูตรของคอแครน (</a:t>
            </a:r>
            <a:r>
              <a:rPr lang="en-US" dirty="0">
                <a:latin typeface="Angsana New" panose="02020603050405020304" pitchFamily="18" charset="-34"/>
                <a:cs typeface="Angsana New" panose="02020603050405020304" pitchFamily="18" charset="-34"/>
              </a:rPr>
              <a:t>Cochran, 1997)</a:t>
            </a:r>
            <a:r>
              <a:rPr lang="th-TH" dirty="0">
                <a:latin typeface="Angsana New" panose="02020603050405020304" pitchFamily="18" charset="-34"/>
                <a:cs typeface="Angsana New" panose="02020603050405020304" pitchFamily="18" charset="-34"/>
              </a:rPr>
              <a:t> ใช้ในกรณีที่ทราบจำนวนประชากร สูตรของแคชเดน (</a:t>
            </a:r>
            <a:r>
              <a:rPr lang="en-US" dirty="0" err="1">
                <a:latin typeface="Angsana New" panose="02020603050405020304" pitchFamily="18" charset="-34"/>
                <a:cs typeface="Angsana New" panose="02020603050405020304" pitchFamily="18" charset="-34"/>
              </a:rPr>
              <a:t>Cazden</a:t>
            </a:r>
            <a:r>
              <a:rPr lang="en-US" dirty="0">
                <a:latin typeface="Angsana New" panose="02020603050405020304" pitchFamily="18" charset="-34"/>
                <a:cs typeface="Angsana New" panose="02020603050405020304" pitchFamily="18" charset="-34"/>
              </a:rPr>
              <a:t>, 1991)</a:t>
            </a:r>
            <a:r>
              <a:rPr lang="th-TH" dirty="0">
                <a:latin typeface="Angsana New" panose="02020603050405020304" pitchFamily="18" charset="-34"/>
                <a:cs typeface="Angsana New" panose="02020603050405020304" pitchFamily="18" charset="-34"/>
              </a:rPr>
              <a:t> ใช้ในกรณีที่ทราบความแปรปรวนและความคลาดเคลื่อนมาตรฐานของประชากร สูตรของยามา</a:t>
            </a:r>
            <a:r>
              <a:rPr lang="th-TH" dirty="0" err="1">
                <a:latin typeface="Angsana New" panose="02020603050405020304" pitchFamily="18" charset="-34"/>
                <a:cs typeface="Angsana New" panose="02020603050405020304" pitchFamily="18" charset="-34"/>
              </a:rPr>
              <a:t>เน่</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Yamane, 1973)</a:t>
            </a:r>
            <a:r>
              <a:rPr lang="th-TH" dirty="0">
                <a:latin typeface="Angsana New" panose="02020603050405020304" pitchFamily="18" charset="-34"/>
                <a:cs typeface="Angsana New" panose="02020603050405020304" pitchFamily="18" charset="-34"/>
              </a:rPr>
              <a:t> ใช้กำหนดกลุ่มตัวอย่างที่ทราบจำนวนประชากรที่ชัดเจน </a:t>
            </a:r>
          </a:p>
          <a:p>
            <a:pPr marL="225425" indent="0">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a:t>
            </a:r>
            <a:r>
              <a:rPr lang="th-TH" b="1" dirty="0">
                <a:latin typeface="Angsana New" panose="02020603050405020304" pitchFamily="18" charset="-34"/>
                <a:cs typeface="Angsana New" panose="02020603050405020304" pitchFamily="18" charset="-34"/>
              </a:rPr>
              <a:t>สถิติพรรณนา (</a:t>
            </a:r>
            <a:r>
              <a:rPr lang="en-US" b="1" dirty="0">
                <a:latin typeface="Angsana New" panose="02020603050405020304" pitchFamily="18" charset="-34"/>
                <a:cs typeface="Angsana New" panose="02020603050405020304" pitchFamily="18" charset="-34"/>
              </a:rPr>
              <a:t>Descriptive Statistics)</a:t>
            </a:r>
            <a:r>
              <a:rPr lang="th-TH" b="1" dirty="0">
                <a:latin typeface="Angsana New" panose="02020603050405020304" pitchFamily="18" charset="-34"/>
                <a:cs typeface="Angsana New" panose="02020603050405020304" pitchFamily="18" charset="-34"/>
              </a:rPr>
              <a:t> หรือเรียกอีกอย่างว่า สถิติบรรยาย เป็นสถิติที่ใช้อธิบายคุณลักษณะของสิ่งที่ต้องการศึกษา โดยไม่สามารถใช้อ้างอิงไปยังกลุ่มตัวอย่างอื่น ๆ </a:t>
            </a:r>
            <a:r>
              <a:rPr lang="th-TH" dirty="0">
                <a:latin typeface="Angsana New" panose="02020603050405020304" pitchFamily="18" charset="-34"/>
                <a:cs typeface="Angsana New" panose="02020603050405020304" pitchFamily="18" charset="-34"/>
              </a:rPr>
              <a:t>เช่น อธิบายอัตราการเกิดการตาย การเพิ่มของประชากร จำนวนร้อยละของนักเรียนที่สอบผ่านการวัดทักษะทางภาษา ร้อยละของผู้ที่ไปใช้สิทธิเลืออกตั้ง สถิติประเภทนี้แบ่งออกได้เป็น </a:t>
            </a: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จำพวก คือ</a:t>
            </a:r>
          </a:p>
          <a:p>
            <a:pPr marL="225425" indent="344488">
              <a:buNone/>
            </a:pPr>
            <a:r>
              <a:rPr lang="en-US" dirty="0">
                <a:latin typeface="Angsana New" panose="02020603050405020304" pitchFamily="18" charset="-34"/>
                <a:cs typeface="Angsana New" panose="02020603050405020304" pitchFamily="18" charset="-34"/>
              </a:rPr>
              <a:t>2.1</a:t>
            </a:r>
            <a:r>
              <a:rPr lang="th-TH" dirty="0">
                <a:latin typeface="Angsana New" panose="02020603050405020304" pitchFamily="18" charset="-34"/>
                <a:cs typeface="Angsana New" panose="02020603050405020304" pitchFamily="18" charset="-34"/>
              </a:rPr>
              <a:t> การวัดแนวโน้มเข้าสู่ส่วนกลาง ได้แก่ ร้อยละ อัตราส่วน ความถี่ ค่าเฉลี่ย มัธยฐาน และฐานนิยม</a:t>
            </a:r>
          </a:p>
          <a:p>
            <a:pPr marL="225425" indent="344488">
              <a:buNone/>
            </a:pPr>
            <a:r>
              <a:rPr lang="en-US" dirty="0">
                <a:latin typeface="Angsana New" panose="02020603050405020304" pitchFamily="18" charset="-34"/>
                <a:cs typeface="Angsana New" panose="02020603050405020304" pitchFamily="18" charset="-34"/>
              </a:rPr>
              <a:t>2.2</a:t>
            </a:r>
            <a:r>
              <a:rPr lang="th-TH" dirty="0">
                <a:latin typeface="Angsana New" panose="02020603050405020304" pitchFamily="18" charset="-34"/>
                <a:cs typeface="Angsana New" panose="02020603050405020304" pitchFamily="18" charset="-34"/>
              </a:rPr>
              <a:t> การวัดการกระจาย ได้แก่ พิสัย ค่าเบี่ยงเบนเฉลี่ย ค่าเบี่ยงเบนมาตรฐาน และค่าเบี่ยงเบนควอไทล์</a:t>
            </a:r>
          </a:p>
        </p:txBody>
      </p:sp>
      <p:sp>
        <p:nvSpPr>
          <p:cNvPr id="4" name="ตัวแทนหมายเลขสไลด์ 3">
            <a:extLst>
              <a:ext uri="{FF2B5EF4-FFF2-40B4-BE49-F238E27FC236}">
                <a16:creationId xmlns:a16="http://schemas.microsoft.com/office/drawing/2014/main" id="{43F2698F-BD8D-436A-A0FF-CC2BA146A96C}"/>
              </a:ext>
            </a:extLst>
          </p:cNvPr>
          <p:cNvSpPr>
            <a:spLocks noGrp="1"/>
          </p:cNvSpPr>
          <p:nvPr>
            <p:ph type="sldNum" sz="quarter" idx="12"/>
          </p:nvPr>
        </p:nvSpPr>
        <p:spPr/>
        <p:txBody>
          <a:bodyPr/>
          <a:lstStyle/>
          <a:p>
            <a:fld id="{0C138CA7-F28F-4E14-B8CE-E0A9C4DDBB4C}" type="slidenum">
              <a:rPr lang="en-US" smtClean="0"/>
              <a:t>37</a:t>
            </a:fld>
            <a:endParaRPr lang="en-US"/>
          </a:p>
        </p:txBody>
      </p:sp>
    </p:spTree>
    <p:extLst>
      <p:ext uri="{BB962C8B-B14F-4D97-AF65-F5344CB8AC3E}">
        <p14:creationId xmlns:p14="http://schemas.microsoft.com/office/powerpoint/2010/main" val="4171549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4FAA2156-FC9B-4C65-A0F9-2A34F5A21EAC}"/>
              </a:ext>
            </a:extLst>
          </p:cNvPr>
          <p:cNvSpPr>
            <a:spLocks noGrp="1"/>
          </p:cNvSpPr>
          <p:nvPr>
            <p:ph type="title"/>
          </p:nvPr>
        </p:nvSpPr>
        <p:spPr>
          <a:xfrm>
            <a:off x="838200" y="365126"/>
            <a:ext cx="10515600" cy="804914"/>
          </a:xfrm>
        </p:spPr>
        <p:txBody>
          <a:bodyPr>
            <a:normAutofit/>
          </a:bodyPr>
          <a:lstStyle/>
          <a:p>
            <a:r>
              <a:rPr lang="th-TH" sz="2800" dirty="0">
                <a:solidFill>
                  <a:srgbClr val="FF0000"/>
                </a:solidFill>
                <a:latin typeface="Angsana New" panose="02020603050405020304" pitchFamily="18" charset="-34"/>
                <a:cs typeface="Angsana New" panose="02020603050405020304" pitchFamily="18" charset="-34"/>
              </a:rPr>
              <a:t>ตารางที่ </a:t>
            </a:r>
            <a:r>
              <a:rPr lang="en-US" sz="2800" dirty="0">
                <a:solidFill>
                  <a:srgbClr val="FF0000"/>
                </a:solidFill>
                <a:latin typeface="Angsana New" panose="02020603050405020304" pitchFamily="18" charset="-34"/>
                <a:cs typeface="Angsana New" panose="02020603050405020304" pitchFamily="18" charset="-34"/>
              </a:rPr>
              <a:t>3</a:t>
            </a:r>
            <a:r>
              <a:rPr lang="th-TH" sz="2800" dirty="0">
                <a:solidFill>
                  <a:srgbClr val="FF0000"/>
                </a:solidFill>
                <a:latin typeface="Angsana New" panose="02020603050405020304" pitchFamily="18" charset="-34"/>
                <a:cs typeface="Angsana New" panose="02020603050405020304" pitchFamily="18" charset="-34"/>
              </a:rPr>
              <a:t> สถิติที่ใช้บรรยายลักษณะของข้อมูล</a:t>
            </a:r>
            <a:endParaRPr lang="en-US" sz="2800" dirty="0">
              <a:solidFill>
                <a:srgbClr val="FF0000"/>
              </a:solidFill>
              <a:latin typeface="Angsana New" panose="02020603050405020304" pitchFamily="18" charset="-34"/>
              <a:cs typeface="Angsana New" panose="02020603050405020304" pitchFamily="18" charset="-34"/>
            </a:endParaRPr>
          </a:p>
        </p:txBody>
      </p:sp>
      <mc:AlternateContent xmlns:mc="http://schemas.openxmlformats.org/markup-compatibility/2006" xmlns:a14="http://schemas.microsoft.com/office/drawing/2010/main">
        <mc:Choice Requires="a14">
          <p:graphicFrame>
            <p:nvGraphicFramePr>
              <p:cNvPr id="5" name="ตาราง 5">
                <a:extLst>
                  <a:ext uri="{FF2B5EF4-FFF2-40B4-BE49-F238E27FC236}">
                    <a16:creationId xmlns:a16="http://schemas.microsoft.com/office/drawing/2014/main" id="{F1D0AE52-6F05-462B-BA6B-6190B692911C}"/>
                  </a:ext>
                </a:extLst>
              </p:cNvPr>
              <p:cNvGraphicFramePr>
                <a:graphicFrameLocks noGrp="1"/>
              </p:cNvGraphicFramePr>
              <p:nvPr>
                <p:ph idx="1"/>
                <p:extLst>
                  <p:ext uri="{D42A27DB-BD31-4B8C-83A1-F6EECF244321}">
                    <p14:modId xmlns:p14="http://schemas.microsoft.com/office/powerpoint/2010/main" val="1837496889"/>
                  </p:ext>
                </p:extLst>
              </p:nvPr>
            </p:nvGraphicFramePr>
            <p:xfrm>
              <a:off x="657860" y="1098820"/>
              <a:ext cx="10876280" cy="5257530"/>
            </p:xfrm>
            <a:graphic>
              <a:graphicData uri="http://schemas.openxmlformats.org/drawingml/2006/table">
                <a:tbl>
                  <a:tblPr firstRow="1" bandRow="1">
                    <a:tableStyleId>{ED083AE6-46FA-4A59-8FB0-9F97EB10719F}</a:tableStyleId>
                  </a:tblPr>
                  <a:tblGrid>
                    <a:gridCol w="2874071">
                      <a:extLst>
                        <a:ext uri="{9D8B030D-6E8A-4147-A177-3AD203B41FA5}">
                          <a16:colId xmlns:a16="http://schemas.microsoft.com/office/drawing/2014/main" val="2622646459"/>
                        </a:ext>
                      </a:extLst>
                    </a:gridCol>
                    <a:gridCol w="2826783">
                      <a:extLst>
                        <a:ext uri="{9D8B030D-6E8A-4147-A177-3AD203B41FA5}">
                          <a16:colId xmlns:a16="http://schemas.microsoft.com/office/drawing/2014/main" val="2601547256"/>
                        </a:ext>
                      </a:extLst>
                    </a:gridCol>
                    <a:gridCol w="5175426">
                      <a:extLst>
                        <a:ext uri="{9D8B030D-6E8A-4147-A177-3AD203B41FA5}">
                          <a16:colId xmlns:a16="http://schemas.microsoft.com/office/drawing/2014/main" val="1029897011"/>
                        </a:ext>
                      </a:extLst>
                    </a:gridCol>
                  </a:tblGrid>
                  <a:tr h="395842">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สถิติที่ใช้บรรยายลักษณะของข้อมูล</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ค่าสถิติ</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การนำไปใช้</a:t>
                          </a:r>
                          <a:endParaRPr lang="en-US" sz="18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715918731"/>
                      </a:ext>
                    </a:extLst>
                  </a:tr>
                  <a:tr h="563149">
                    <a:tc>
                      <a:txBody>
                        <a:bodyPr/>
                        <a:lstStyle/>
                        <a:p>
                          <a:r>
                            <a:rPr lang="th-TH" sz="1800" dirty="0">
                              <a:solidFill>
                                <a:srgbClr val="FF0000"/>
                              </a:solidFill>
                              <a:latin typeface="Angsana New" panose="02020603050405020304" pitchFamily="18" charset="-34"/>
                              <a:cs typeface="Angsana New" panose="02020603050405020304" pitchFamily="18" charset="-34"/>
                            </a:rPr>
                            <a:t>การคำนวณหาค่าแนวโน้มเข้าสู่ส่วนกลาง</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r>
                            <a:rPr lang="th-TH" sz="1800" dirty="0">
                              <a:solidFill>
                                <a:srgbClr val="FF0000"/>
                              </a:solidFill>
                              <a:latin typeface="Angsana New" panose="02020603050405020304" pitchFamily="18" charset="-34"/>
                              <a:cs typeface="Angsana New" panose="02020603050405020304" pitchFamily="18" charset="-34"/>
                            </a:rPr>
                            <a:t>- ความถี่ (</a:t>
                          </a:r>
                          <a:r>
                            <a:rPr lang="en-US" sz="1800" dirty="0">
                              <a:solidFill>
                                <a:srgbClr val="FF0000"/>
                              </a:solidFill>
                              <a:latin typeface="Angsana New" panose="02020603050405020304" pitchFamily="18" charset="-34"/>
                              <a:cs typeface="Angsana New" panose="02020603050405020304" pitchFamily="18" charset="-34"/>
                            </a:rPr>
                            <a:t>Frequency)</a:t>
                          </a:r>
                        </a:p>
                        <a:p>
                          <a:r>
                            <a:rPr lang="th-TH" sz="1800" dirty="0">
                              <a:solidFill>
                                <a:srgbClr val="FF0000"/>
                              </a:solidFill>
                              <a:latin typeface="Angsana New" panose="02020603050405020304" pitchFamily="18" charset="-34"/>
                              <a:cs typeface="Angsana New" panose="02020603050405020304" pitchFamily="18" charset="-34"/>
                            </a:rPr>
                            <a:t>- ร้อยละ (</a:t>
                          </a:r>
                          <a:r>
                            <a:rPr lang="en-US" sz="1800" dirty="0">
                              <a:solidFill>
                                <a:srgbClr val="FF0000"/>
                              </a:solidFill>
                              <a:latin typeface="Angsana New" panose="02020603050405020304" pitchFamily="18" charset="-34"/>
                              <a:cs typeface="Angsana New" panose="02020603050405020304" pitchFamily="18" charset="-34"/>
                            </a:rPr>
                            <a:t>Percentage)</a:t>
                          </a:r>
                        </a:p>
                        <a:p>
                          <a:r>
                            <a:rPr lang="th-TH" sz="1800" dirty="0">
                              <a:solidFill>
                                <a:srgbClr val="FF0000"/>
                              </a:solidFill>
                              <a:latin typeface="Angsana New" panose="02020603050405020304" pitchFamily="18" charset="-34"/>
                              <a:cs typeface="Angsana New" panose="02020603050405020304" pitchFamily="18" charset="-34"/>
                            </a:rPr>
                            <a:t>- ค่าเฉลี่ย </a:t>
                          </a:r>
                          <a:r>
                            <a:rPr lang="th-TH" sz="1800" dirty="0" err="1">
                              <a:solidFill>
                                <a:srgbClr val="FF0000"/>
                              </a:solidFill>
                              <a:latin typeface="Angsana New" panose="02020603050405020304" pitchFamily="18" charset="-34"/>
                              <a:cs typeface="Angsana New" panose="02020603050405020304" pitchFamily="18" charset="-34"/>
                            </a:rPr>
                            <a:t>หร</a:t>
                          </a:r>
                          <a:r>
                            <a:rPr lang="th-TH" sz="1800" dirty="0">
                              <a:solidFill>
                                <a:srgbClr val="FF0000"/>
                              </a:solidFill>
                              <a:latin typeface="Angsana New" panose="02020603050405020304" pitchFamily="18" charset="-34"/>
                              <a:cs typeface="Angsana New" panose="02020603050405020304" pitchFamily="18" charset="-34"/>
                            </a:rPr>
                            <a:t>ือม</a:t>
                          </a:r>
                          <a:r>
                            <a:rPr lang="th-TH" sz="1800" dirty="0" err="1">
                              <a:solidFill>
                                <a:srgbClr val="FF0000"/>
                              </a:solidFill>
                              <a:latin typeface="Angsana New" panose="02020603050405020304" pitchFamily="18" charset="-34"/>
                              <a:cs typeface="Angsana New" panose="02020603050405020304" pitchFamily="18" charset="-34"/>
                            </a:rPr>
                            <a:t>ัชฌิม</a:t>
                          </a:r>
                          <a:r>
                            <a:rPr lang="th-TH" sz="1800" dirty="0">
                              <a:solidFill>
                                <a:srgbClr val="FF0000"/>
                              </a:solidFill>
                              <a:latin typeface="Angsana New" panose="02020603050405020304" pitchFamily="18" charset="-34"/>
                              <a:cs typeface="Angsana New" panose="02020603050405020304" pitchFamily="18" charset="-34"/>
                            </a:rPr>
                            <a:t>เลขคณิต </a:t>
                          </a:r>
                          <a14:m>
                            <m:oMath xmlns:m="http://schemas.openxmlformats.org/officeDocument/2006/math">
                              <m:r>
                                <a:rPr lang="th-TH" sz="1800" i="1" dirty="0" smtClean="0">
                                  <a:solidFill>
                                    <a:srgbClr val="FF0000"/>
                                  </a:solidFill>
                                  <a:latin typeface="Cambria Math" panose="02040503050406030204" pitchFamily="18" charset="0"/>
                                  <a:cs typeface="Angsana New" panose="02020603050405020304" pitchFamily="18" charset="-34"/>
                                </a:rPr>
                                <m:t>(</m:t>
                              </m:r>
                              <m:acc>
                                <m:accPr>
                                  <m:chr m:val="̅"/>
                                  <m:ctrlPr>
                                    <a:rPr lang="th-TH" sz="1800" i="1" smtClean="0">
                                      <a:solidFill>
                                        <a:srgbClr val="FF0000"/>
                                      </a:solidFill>
                                      <a:latin typeface="Cambria Math" panose="02040503050406030204" pitchFamily="18" charset="0"/>
                                      <a:cs typeface="Angsana New" panose="02020603050405020304" pitchFamily="18" charset="-34"/>
                                    </a:rPr>
                                  </m:ctrlPr>
                                </m:accPr>
                                <m:e>
                                  <m:r>
                                    <a:rPr lang="en-US" sz="1800" b="0" i="1" smtClean="0">
                                      <a:solidFill>
                                        <a:srgbClr val="FF0000"/>
                                      </a:solidFill>
                                      <a:latin typeface="Cambria Math" panose="02040503050406030204" pitchFamily="18" charset="0"/>
                                      <a:cs typeface="Angsana New" panose="02020603050405020304" pitchFamily="18" charset="-34"/>
                                    </a:rPr>
                                    <m:t>𝑋</m:t>
                                  </m:r>
                                  <m:r>
                                    <a:rPr lang="en-US" sz="1800" b="0" i="1" smtClean="0">
                                      <a:solidFill>
                                        <a:srgbClr val="FF0000"/>
                                      </a:solidFill>
                                      <a:latin typeface="Cambria Math" panose="02040503050406030204" pitchFamily="18" charset="0"/>
                                      <a:cs typeface="Angsana New" panose="02020603050405020304" pitchFamily="18" charset="-34"/>
                                    </a:rPr>
                                    <m:t>)</m:t>
                                  </m:r>
                                </m:e>
                              </m:acc>
                            </m:oMath>
                          </a14:m>
                          <a:endParaRPr lang="en-US" sz="1800" dirty="0">
                            <a:solidFill>
                              <a:srgbClr val="FF0000"/>
                            </a:solidFill>
                            <a:latin typeface="Angsana New" panose="02020603050405020304" pitchFamily="18" charset="-34"/>
                            <a:cs typeface="Angsana New" panose="02020603050405020304" pitchFamily="18" charset="-34"/>
                          </a:endParaRPr>
                        </a:p>
                        <a:p>
                          <a:r>
                            <a:rPr lang="th-TH" sz="1800" dirty="0">
                              <a:solidFill>
                                <a:srgbClr val="FF0000"/>
                              </a:solidFill>
                              <a:latin typeface="Angsana New" panose="02020603050405020304" pitchFamily="18" charset="-34"/>
                              <a:cs typeface="Angsana New" panose="02020603050405020304" pitchFamily="18" charset="-34"/>
                            </a:rPr>
                            <a:t>- ฐานนิยม (</a:t>
                          </a:r>
                          <a:r>
                            <a:rPr lang="en-US" sz="1800" dirty="0">
                              <a:solidFill>
                                <a:srgbClr val="FF0000"/>
                              </a:solidFill>
                              <a:latin typeface="Angsana New" panose="02020603050405020304" pitchFamily="18" charset="-34"/>
                              <a:cs typeface="Angsana New" panose="02020603050405020304" pitchFamily="18" charset="-34"/>
                            </a:rPr>
                            <a:t>Mode)</a:t>
                          </a:r>
                        </a:p>
                        <a:p>
                          <a:r>
                            <a:rPr lang="en-US" sz="1800" dirty="0">
                              <a:solidFill>
                                <a:srgbClr val="FF0000"/>
                              </a:solidFill>
                              <a:latin typeface="Angsana New" panose="02020603050405020304" pitchFamily="18" charset="-34"/>
                              <a:cs typeface="Angsana New" panose="02020603050405020304" pitchFamily="18" charset="-34"/>
                            </a:rPr>
                            <a:t>-</a:t>
                          </a:r>
                          <a:r>
                            <a:rPr lang="th-TH" sz="1800" dirty="0">
                              <a:solidFill>
                                <a:srgbClr val="FF0000"/>
                              </a:solidFill>
                              <a:latin typeface="Angsana New" panose="02020603050405020304" pitchFamily="18" charset="-34"/>
                              <a:cs typeface="Angsana New" panose="02020603050405020304" pitchFamily="18" charset="-34"/>
                            </a:rPr>
                            <a:t> มัธยฐาน (</a:t>
                          </a:r>
                          <a:r>
                            <a:rPr lang="en-US" sz="1800" dirty="0">
                              <a:solidFill>
                                <a:srgbClr val="FF0000"/>
                              </a:solidFill>
                              <a:latin typeface="Angsana New" panose="02020603050405020304" pitchFamily="18" charset="-34"/>
                              <a:cs typeface="Angsana New" panose="02020603050405020304" pitchFamily="18" charset="-34"/>
                            </a:rPr>
                            <a:t>Median)</a:t>
                          </a:r>
                        </a:p>
                      </a:txBody>
                      <a:tcPr/>
                    </a:tc>
                    <a:tc>
                      <a:txBody>
                        <a:bodyPr/>
                        <a:lstStyle/>
                        <a:p>
                          <a:r>
                            <a:rPr lang="th-TH" sz="1800" dirty="0">
                              <a:solidFill>
                                <a:srgbClr val="FF0000"/>
                              </a:solidFill>
                              <a:latin typeface="Angsana New" panose="02020603050405020304" pitchFamily="18" charset="-34"/>
                              <a:cs typeface="Angsana New" panose="02020603050405020304" pitchFamily="18" charset="-34"/>
                            </a:rPr>
                            <a:t>ค่าเฉลี่ย </a:t>
                          </a:r>
                          <a:r>
                            <a:rPr lang="th-TH" sz="1800" dirty="0" err="1">
                              <a:solidFill>
                                <a:srgbClr val="FF0000"/>
                              </a:solidFill>
                              <a:latin typeface="Angsana New" panose="02020603050405020304" pitchFamily="18" charset="-34"/>
                              <a:cs typeface="Angsana New" panose="02020603050405020304" pitchFamily="18" charset="-34"/>
                            </a:rPr>
                            <a:t>หร</a:t>
                          </a:r>
                          <a:r>
                            <a:rPr lang="th-TH" sz="1800" dirty="0">
                              <a:solidFill>
                                <a:srgbClr val="FF0000"/>
                              </a:solidFill>
                              <a:latin typeface="Angsana New" panose="02020603050405020304" pitchFamily="18" charset="-34"/>
                              <a:cs typeface="Angsana New" panose="02020603050405020304" pitchFamily="18" charset="-34"/>
                            </a:rPr>
                            <a:t>ือม</a:t>
                          </a:r>
                          <a:r>
                            <a:rPr lang="th-TH" sz="1800" dirty="0" err="1">
                              <a:solidFill>
                                <a:srgbClr val="FF0000"/>
                              </a:solidFill>
                              <a:latin typeface="Angsana New" panose="02020603050405020304" pitchFamily="18" charset="-34"/>
                              <a:cs typeface="Angsana New" panose="02020603050405020304" pitchFamily="18" charset="-34"/>
                            </a:rPr>
                            <a:t>ัชฌิม</a:t>
                          </a:r>
                          <a:r>
                            <a:rPr lang="th-TH" sz="1800" dirty="0">
                              <a:solidFill>
                                <a:srgbClr val="FF0000"/>
                              </a:solidFill>
                              <a:latin typeface="Angsana New" panose="02020603050405020304" pitchFamily="18" charset="-34"/>
                              <a:cs typeface="Angsana New" panose="02020603050405020304" pitchFamily="18" charset="-34"/>
                            </a:rPr>
                            <a:t>เลขคณิต </a:t>
                          </a:r>
                          <a14:m>
                            <m:oMath xmlns:m="http://schemas.openxmlformats.org/officeDocument/2006/math">
                              <m:r>
                                <a:rPr lang="th-TH" sz="1800" i="1" dirty="0" smtClean="0">
                                  <a:solidFill>
                                    <a:srgbClr val="FF0000"/>
                                  </a:solidFill>
                                  <a:latin typeface="Cambria Math" panose="02040503050406030204" pitchFamily="18" charset="0"/>
                                  <a:cs typeface="Angsana New" panose="02020603050405020304" pitchFamily="18" charset="-34"/>
                                </a:rPr>
                                <m:t>(</m:t>
                              </m:r>
                              <m:acc>
                                <m:accPr>
                                  <m:chr m:val="̅"/>
                                  <m:ctrlPr>
                                    <a:rPr lang="th-TH" sz="1800" i="1" smtClean="0">
                                      <a:solidFill>
                                        <a:srgbClr val="FF0000"/>
                                      </a:solidFill>
                                      <a:latin typeface="Cambria Math" panose="02040503050406030204" pitchFamily="18" charset="0"/>
                                      <a:cs typeface="Angsana New" panose="02020603050405020304" pitchFamily="18" charset="-34"/>
                                    </a:rPr>
                                  </m:ctrlPr>
                                </m:accPr>
                                <m:e>
                                  <m:r>
                                    <a:rPr lang="en-US" sz="1800" b="0" i="1" smtClean="0">
                                      <a:solidFill>
                                        <a:srgbClr val="FF0000"/>
                                      </a:solidFill>
                                      <a:latin typeface="Cambria Math" panose="02040503050406030204" pitchFamily="18" charset="0"/>
                                      <a:cs typeface="Angsana New" panose="02020603050405020304" pitchFamily="18" charset="-34"/>
                                    </a:rPr>
                                    <m:t>𝑋</m:t>
                                  </m:r>
                                  <m:r>
                                    <a:rPr lang="en-US" sz="1800" b="0" i="1" smtClean="0">
                                      <a:solidFill>
                                        <a:srgbClr val="FF0000"/>
                                      </a:solidFill>
                                      <a:latin typeface="Cambria Math" panose="02040503050406030204" pitchFamily="18" charset="0"/>
                                      <a:cs typeface="Angsana New" panose="02020603050405020304" pitchFamily="18" charset="-34"/>
                                    </a:rPr>
                                    <m:t>)</m:t>
                                  </m:r>
                                </m:e>
                              </m:acc>
                            </m:oMath>
                          </a14:m>
                          <a:r>
                            <a:rPr lang="en-US" sz="1800" dirty="0">
                              <a:solidFill>
                                <a:srgbClr val="FF0000"/>
                              </a:solidFill>
                              <a:latin typeface="Angsana New" panose="02020603050405020304" pitchFamily="18" charset="-34"/>
                              <a:cs typeface="Angsana New" panose="02020603050405020304" pitchFamily="18" charset="-34"/>
                            </a:rPr>
                            <a:t> </a:t>
                          </a:r>
                          <a:r>
                            <a:rPr lang="th-TH" sz="1800" dirty="0">
                              <a:solidFill>
                                <a:srgbClr val="FF0000"/>
                              </a:solidFill>
                              <a:latin typeface="Angsana New" panose="02020603050405020304" pitchFamily="18" charset="-34"/>
                              <a:cs typeface="Angsana New" panose="02020603050405020304" pitchFamily="18" charset="-34"/>
                            </a:rPr>
                            <a:t>เหมาะที่จะนำไปใช้กับข้อมูลมาตรวัด</a:t>
                          </a:r>
                          <a:r>
                            <a:rPr lang="th-TH" sz="1800" baseline="0" dirty="0">
                              <a:solidFill>
                                <a:srgbClr val="FF0000"/>
                              </a:solidFill>
                              <a:latin typeface="Angsana New" panose="02020603050405020304" pitchFamily="18" charset="-34"/>
                              <a:cs typeface="Angsana New" panose="02020603050405020304" pitchFamily="18" charset="-34"/>
                            </a:rPr>
                            <a:t> </a:t>
                          </a:r>
                          <a:r>
                            <a:rPr lang="en-US" sz="1800" baseline="0" dirty="0">
                              <a:solidFill>
                                <a:srgbClr val="FF0000"/>
                              </a:solidFill>
                              <a:latin typeface="Angsana New" panose="02020603050405020304" pitchFamily="18" charset="-34"/>
                              <a:cs typeface="Angsana New" panose="02020603050405020304" pitchFamily="18" charset="-34"/>
                            </a:rPr>
                            <a:t>Interval </a:t>
                          </a:r>
                          <a:r>
                            <a:rPr lang="th-TH" sz="1800" baseline="0" dirty="0">
                              <a:solidFill>
                                <a:srgbClr val="FF0000"/>
                              </a:solidFill>
                              <a:latin typeface="Angsana New" panose="02020603050405020304" pitchFamily="18" charset="-34"/>
                              <a:cs typeface="Angsana New" panose="02020603050405020304" pitchFamily="18" charset="-34"/>
                            </a:rPr>
                            <a:t>และ </a:t>
                          </a:r>
                          <a:r>
                            <a:rPr lang="en-US" sz="1800" baseline="0" dirty="0">
                              <a:solidFill>
                                <a:srgbClr val="FF0000"/>
                              </a:solidFill>
                              <a:latin typeface="Angsana New" panose="02020603050405020304" pitchFamily="18" charset="-34"/>
                              <a:cs typeface="Angsana New" panose="02020603050405020304" pitchFamily="18" charset="-34"/>
                            </a:rPr>
                            <a:t>Ratio</a:t>
                          </a:r>
                          <a:r>
                            <a:rPr lang="th-TH" sz="1800" baseline="0" dirty="0">
                              <a:solidFill>
                                <a:srgbClr val="FF0000"/>
                              </a:solidFill>
                              <a:latin typeface="Angsana New" panose="02020603050405020304" pitchFamily="18" charset="-34"/>
                              <a:cs typeface="Angsana New" panose="02020603050405020304" pitchFamily="18" charset="-34"/>
                            </a:rPr>
                            <a:t> เช่น การทดสอบความคิดเห็นโดยใช้ </a:t>
                          </a:r>
                          <a:r>
                            <a:rPr lang="en-US" sz="1800" baseline="0" dirty="0">
                              <a:solidFill>
                                <a:srgbClr val="FF0000"/>
                              </a:solidFill>
                              <a:latin typeface="Angsana New" panose="02020603050405020304" pitchFamily="18" charset="-34"/>
                              <a:cs typeface="Angsana New" panose="02020603050405020304" pitchFamily="18" charset="-34"/>
                            </a:rPr>
                            <a:t>Likert Scale </a:t>
                          </a:r>
                          <a:r>
                            <a:rPr lang="th-TH" sz="1800" baseline="0" dirty="0">
                              <a:solidFill>
                                <a:srgbClr val="FF0000"/>
                              </a:solidFill>
                              <a:latin typeface="Angsana New" panose="02020603050405020304" pitchFamily="18" charset="-34"/>
                              <a:cs typeface="Angsana New" panose="02020603050405020304" pitchFamily="18" charset="-34"/>
                            </a:rPr>
                            <a:t>โดยที่ </a:t>
                          </a:r>
                          <a:r>
                            <a:rPr lang="en-US" sz="1800" baseline="0" dirty="0">
                              <a:solidFill>
                                <a:srgbClr val="FF0000"/>
                              </a:solidFill>
                              <a:latin typeface="Angsana New" panose="02020603050405020304" pitchFamily="18" charset="-34"/>
                              <a:cs typeface="Angsana New" panose="02020603050405020304" pitchFamily="18" charset="-34"/>
                            </a:rPr>
                            <a:t>1 = </a:t>
                          </a:r>
                          <a:r>
                            <a:rPr lang="th-TH" sz="1800" baseline="0" dirty="0">
                              <a:solidFill>
                                <a:srgbClr val="FF0000"/>
                              </a:solidFill>
                              <a:latin typeface="Angsana New" panose="02020603050405020304" pitchFamily="18" charset="-34"/>
                              <a:cs typeface="Angsana New" panose="02020603050405020304" pitchFamily="18" charset="-34"/>
                            </a:rPr>
                            <a:t>น้อยที่สุด  </a:t>
                          </a:r>
                          <a:r>
                            <a:rPr lang="en-US" sz="1800" baseline="0" dirty="0">
                              <a:solidFill>
                                <a:srgbClr val="FF0000"/>
                              </a:solidFill>
                              <a:latin typeface="Angsana New" panose="02020603050405020304" pitchFamily="18" charset="-34"/>
                              <a:cs typeface="Angsana New" panose="02020603050405020304" pitchFamily="18" charset="-34"/>
                            </a:rPr>
                            <a:t>2 = </a:t>
                          </a:r>
                          <a:r>
                            <a:rPr lang="th-TH" sz="1800" baseline="0" dirty="0">
                              <a:solidFill>
                                <a:srgbClr val="FF0000"/>
                              </a:solidFill>
                              <a:latin typeface="Angsana New" panose="02020603050405020304" pitchFamily="18" charset="-34"/>
                              <a:cs typeface="Angsana New" panose="02020603050405020304" pitchFamily="18" charset="-34"/>
                            </a:rPr>
                            <a:t>น้อย  </a:t>
                          </a:r>
                          <a:r>
                            <a:rPr lang="en-US" sz="1800" baseline="0" dirty="0">
                              <a:solidFill>
                                <a:srgbClr val="FF0000"/>
                              </a:solidFill>
                              <a:latin typeface="Angsana New" panose="02020603050405020304" pitchFamily="18" charset="-34"/>
                              <a:cs typeface="Angsana New" panose="02020603050405020304" pitchFamily="18" charset="-34"/>
                            </a:rPr>
                            <a:t>3 = </a:t>
                          </a:r>
                          <a:r>
                            <a:rPr lang="th-TH" sz="1800" baseline="0" dirty="0">
                              <a:solidFill>
                                <a:srgbClr val="FF0000"/>
                              </a:solidFill>
                              <a:latin typeface="Angsana New" panose="02020603050405020304" pitchFamily="18" charset="-34"/>
                              <a:cs typeface="Angsana New" panose="02020603050405020304" pitchFamily="18" charset="-34"/>
                            </a:rPr>
                            <a:t>ปานกลาง  </a:t>
                          </a:r>
                          <a:r>
                            <a:rPr lang="en-US" sz="1800" baseline="0" dirty="0">
                              <a:solidFill>
                                <a:srgbClr val="FF0000"/>
                              </a:solidFill>
                              <a:latin typeface="Angsana New" panose="02020603050405020304" pitchFamily="18" charset="-34"/>
                              <a:cs typeface="Angsana New" panose="02020603050405020304" pitchFamily="18" charset="-34"/>
                            </a:rPr>
                            <a:t>4</a:t>
                          </a:r>
                          <a:r>
                            <a:rPr lang="th-TH" sz="1800" baseline="0" dirty="0">
                              <a:solidFill>
                                <a:srgbClr val="FF0000"/>
                              </a:solidFill>
                              <a:latin typeface="Angsana New" panose="02020603050405020304" pitchFamily="18" charset="-34"/>
                              <a:cs typeface="Angsana New" panose="02020603050405020304" pitchFamily="18" charset="-34"/>
                            </a:rPr>
                            <a:t> </a:t>
                          </a:r>
                          <a:r>
                            <a:rPr lang="en-US" sz="1800" baseline="0" dirty="0">
                              <a:solidFill>
                                <a:srgbClr val="FF0000"/>
                              </a:solidFill>
                              <a:latin typeface="Angsana New" panose="02020603050405020304" pitchFamily="18" charset="-34"/>
                              <a:cs typeface="Angsana New" panose="02020603050405020304" pitchFamily="18" charset="-34"/>
                            </a:rPr>
                            <a:t>= </a:t>
                          </a:r>
                          <a:r>
                            <a:rPr lang="th-TH" sz="1800" baseline="0" dirty="0">
                              <a:solidFill>
                                <a:srgbClr val="FF0000"/>
                              </a:solidFill>
                              <a:latin typeface="Angsana New" panose="02020603050405020304" pitchFamily="18" charset="-34"/>
                              <a:cs typeface="Angsana New" panose="02020603050405020304" pitchFamily="18" charset="-34"/>
                            </a:rPr>
                            <a:t>มาก  </a:t>
                          </a:r>
                          <a:r>
                            <a:rPr lang="en-US" sz="1800" baseline="0" dirty="0">
                              <a:solidFill>
                                <a:srgbClr val="FF0000"/>
                              </a:solidFill>
                              <a:latin typeface="Angsana New" panose="02020603050405020304" pitchFamily="18" charset="-34"/>
                              <a:cs typeface="Angsana New" panose="02020603050405020304" pitchFamily="18" charset="-34"/>
                            </a:rPr>
                            <a:t>5 = </a:t>
                          </a:r>
                          <a:r>
                            <a:rPr lang="th-TH" sz="1800" baseline="0" dirty="0">
                              <a:solidFill>
                                <a:srgbClr val="FF0000"/>
                              </a:solidFill>
                              <a:latin typeface="Angsana New" panose="02020603050405020304" pitchFamily="18" charset="-34"/>
                              <a:cs typeface="Angsana New" panose="02020603050405020304" pitchFamily="18" charset="-34"/>
                            </a:rPr>
                            <a:t>มากที่สุด</a:t>
                          </a:r>
                        </a:p>
                        <a:p>
                          <a:r>
                            <a:rPr lang="th-TH" sz="1800" baseline="0" dirty="0">
                              <a:solidFill>
                                <a:srgbClr val="FF0000"/>
                              </a:solidFill>
                              <a:latin typeface="Angsana New" panose="02020603050405020304" pitchFamily="18" charset="-34"/>
                              <a:cs typeface="Angsana New" panose="02020603050405020304" pitchFamily="18" charset="-34"/>
                            </a:rPr>
                            <a:t>เกณฑ์ในการแปลผลจะเป็นดังนี้</a:t>
                          </a:r>
                        </a:p>
                        <a:p>
                          <a:r>
                            <a:rPr lang="en-US" sz="1800" baseline="0" dirty="0">
                              <a:solidFill>
                                <a:srgbClr val="FF0000"/>
                              </a:solidFill>
                              <a:latin typeface="Angsana New" panose="02020603050405020304" pitchFamily="18" charset="-34"/>
                              <a:cs typeface="Angsana New" panose="02020603050405020304" pitchFamily="18" charset="-34"/>
                            </a:rPr>
                            <a:t>4.50</a:t>
                          </a:r>
                          <a:r>
                            <a:rPr lang="th-TH" sz="1800" baseline="0" dirty="0">
                              <a:solidFill>
                                <a:srgbClr val="FF0000"/>
                              </a:solidFill>
                              <a:latin typeface="Angsana New" panose="02020603050405020304" pitchFamily="18" charset="-34"/>
                              <a:cs typeface="Angsana New" panose="02020603050405020304" pitchFamily="18" charset="-34"/>
                            </a:rPr>
                            <a:t> ขึ้นไป  หมายถึง เห็นด้วยมากที่สุด</a:t>
                          </a:r>
                        </a:p>
                        <a:p>
                          <a:r>
                            <a:rPr lang="en-US" sz="1800" baseline="0" dirty="0">
                              <a:solidFill>
                                <a:srgbClr val="FF0000"/>
                              </a:solidFill>
                              <a:latin typeface="Angsana New" panose="02020603050405020304" pitchFamily="18" charset="-34"/>
                              <a:cs typeface="Angsana New" panose="02020603050405020304" pitchFamily="18" charset="-34"/>
                            </a:rPr>
                            <a:t>3.50-4.49</a:t>
                          </a:r>
                          <a:r>
                            <a:rPr lang="th-TH" sz="1800" baseline="0" dirty="0">
                              <a:solidFill>
                                <a:srgbClr val="FF0000"/>
                              </a:solidFill>
                              <a:latin typeface="Angsana New" panose="02020603050405020304" pitchFamily="18" charset="-34"/>
                              <a:cs typeface="Angsana New" panose="02020603050405020304" pitchFamily="18" charset="-34"/>
                            </a:rPr>
                            <a:t>     หมายถึง เห็นด้วยมาก</a:t>
                          </a:r>
                        </a:p>
                        <a:p>
                          <a:r>
                            <a:rPr lang="en-US" sz="1800" baseline="0" dirty="0">
                              <a:solidFill>
                                <a:srgbClr val="FF0000"/>
                              </a:solidFill>
                              <a:latin typeface="Angsana New" panose="02020603050405020304" pitchFamily="18" charset="-34"/>
                              <a:cs typeface="Angsana New" panose="02020603050405020304" pitchFamily="18" charset="-34"/>
                            </a:rPr>
                            <a:t>2.50-3.49</a:t>
                          </a:r>
                          <a:r>
                            <a:rPr lang="th-TH" sz="1800" baseline="0" dirty="0">
                              <a:solidFill>
                                <a:srgbClr val="FF0000"/>
                              </a:solidFill>
                              <a:latin typeface="Angsana New" panose="02020603050405020304" pitchFamily="18" charset="-34"/>
                              <a:cs typeface="Angsana New" panose="02020603050405020304" pitchFamily="18" charset="-34"/>
                            </a:rPr>
                            <a:t>     หมายถึง เห็นด้วยปานกลาง</a:t>
                          </a:r>
                        </a:p>
                        <a:p>
                          <a:r>
                            <a:rPr lang="en-US" sz="1800" baseline="0" dirty="0">
                              <a:solidFill>
                                <a:srgbClr val="FF0000"/>
                              </a:solidFill>
                              <a:latin typeface="Angsana New" panose="02020603050405020304" pitchFamily="18" charset="-34"/>
                              <a:cs typeface="Angsana New" panose="02020603050405020304" pitchFamily="18" charset="-34"/>
                            </a:rPr>
                            <a:t>1.50-2.49</a:t>
                          </a:r>
                          <a:r>
                            <a:rPr lang="th-TH" sz="1800" baseline="0" dirty="0">
                              <a:solidFill>
                                <a:srgbClr val="FF0000"/>
                              </a:solidFill>
                              <a:latin typeface="Angsana New" panose="02020603050405020304" pitchFamily="18" charset="-34"/>
                              <a:cs typeface="Angsana New" panose="02020603050405020304" pitchFamily="18" charset="-34"/>
                            </a:rPr>
                            <a:t>     หมายถึง เห็นด้วยน้อย</a:t>
                          </a:r>
                        </a:p>
                        <a:p>
                          <a:r>
                            <a:rPr lang="en-US" sz="1800" baseline="0" dirty="0">
                              <a:solidFill>
                                <a:srgbClr val="FF0000"/>
                              </a:solidFill>
                              <a:latin typeface="Angsana New" panose="02020603050405020304" pitchFamily="18" charset="-34"/>
                              <a:cs typeface="Angsana New" panose="02020603050405020304" pitchFamily="18" charset="-34"/>
                            </a:rPr>
                            <a:t>1.00-1.49</a:t>
                          </a:r>
                          <a:r>
                            <a:rPr lang="th-TH" sz="1800" baseline="0" dirty="0">
                              <a:solidFill>
                                <a:srgbClr val="FF0000"/>
                              </a:solidFill>
                              <a:latin typeface="Angsana New" panose="02020603050405020304" pitchFamily="18" charset="-34"/>
                              <a:cs typeface="Angsana New" panose="02020603050405020304" pitchFamily="18" charset="-34"/>
                            </a:rPr>
                            <a:t>     หมายถึง เห็นด้วยน้อยที่สุด</a:t>
                          </a:r>
                          <a:endParaRPr lang="en-US" sz="18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722392715"/>
                      </a:ext>
                    </a:extLst>
                  </a:tr>
                  <a:tr h="563149">
                    <a:tc>
                      <a:txBody>
                        <a:bodyPr/>
                        <a:lstStyle/>
                        <a:p>
                          <a:r>
                            <a:rPr lang="th-TH" sz="1800" dirty="0">
                              <a:solidFill>
                                <a:srgbClr val="FF0000"/>
                              </a:solidFill>
                              <a:latin typeface="Angsana New" panose="02020603050405020304" pitchFamily="18" charset="-34"/>
                              <a:cs typeface="Angsana New" panose="02020603050405020304" pitchFamily="18" charset="-34"/>
                            </a:rPr>
                            <a:t>การวัดการกระจาย</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r>
                            <a:rPr lang="th-TH" sz="1800" dirty="0">
                              <a:solidFill>
                                <a:srgbClr val="FF0000"/>
                              </a:solidFill>
                              <a:latin typeface="Angsana New" panose="02020603050405020304" pitchFamily="18" charset="-34"/>
                              <a:cs typeface="Angsana New" panose="02020603050405020304" pitchFamily="18" charset="-34"/>
                            </a:rPr>
                            <a:t>- พิสัย (</a:t>
                          </a:r>
                          <a:r>
                            <a:rPr lang="en-US" sz="1800" dirty="0">
                              <a:solidFill>
                                <a:srgbClr val="FF0000"/>
                              </a:solidFill>
                              <a:latin typeface="Angsana New" panose="02020603050405020304" pitchFamily="18" charset="-34"/>
                              <a:cs typeface="Angsana New" panose="02020603050405020304" pitchFamily="18" charset="-34"/>
                            </a:rPr>
                            <a:t>Rang)</a:t>
                          </a:r>
                        </a:p>
                        <a:p>
                          <a:r>
                            <a:rPr lang="en-US" sz="1800" dirty="0">
                              <a:solidFill>
                                <a:srgbClr val="FF0000"/>
                              </a:solidFill>
                              <a:latin typeface="Angsana New" panose="02020603050405020304" pitchFamily="18" charset="-34"/>
                              <a:cs typeface="Angsana New" panose="02020603050405020304" pitchFamily="18" charset="-34"/>
                            </a:rPr>
                            <a:t>- </a:t>
                          </a:r>
                          <a:r>
                            <a:rPr lang="th-TH" sz="1800" dirty="0">
                              <a:solidFill>
                                <a:srgbClr val="FF0000"/>
                              </a:solidFill>
                              <a:latin typeface="Angsana New" panose="02020603050405020304" pitchFamily="18" charset="-34"/>
                              <a:cs typeface="Angsana New" panose="02020603050405020304" pitchFamily="18" charset="-34"/>
                            </a:rPr>
                            <a:t>ส่วนเบี่ยงเบนมาตรฐาน </a:t>
                          </a:r>
                          <a14:m>
                            <m:oMath xmlns:m="http://schemas.openxmlformats.org/officeDocument/2006/math">
                              <m:r>
                                <a:rPr lang="en-US" sz="1800" b="0" i="0" smtClean="0">
                                  <a:solidFill>
                                    <a:srgbClr val="FF0000"/>
                                  </a:solidFill>
                                  <a:latin typeface="Cambria Math" panose="02040503050406030204" pitchFamily="18" charset="0"/>
                                  <a:cs typeface="Angsana New" panose="02020603050405020304" pitchFamily="18" charset="-34"/>
                                </a:rPr>
                                <m:t>(</m:t>
                              </m:r>
                              <m:sSup>
                                <m:sSupPr>
                                  <m:ctrlPr>
                                    <a:rPr lang="en-US" sz="1800" i="1" smtClean="0">
                                      <a:solidFill>
                                        <a:srgbClr val="FF0000"/>
                                      </a:solidFill>
                                      <a:latin typeface="Cambria Math" panose="02040503050406030204" pitchFamily="18" charset="0"/>
                                      <a:cs typeface="Angsana New" panose="02020603050405020304" pitchFamily="18" charset="-34"/>
                                    </a:rPr>
                                  </m:ctrlPr>
                                </m:sSupPr>
                                <m:e>
                                  <m:r>
                                    <a:rPr lang="en-US" sz="1800" b="0" i="1" smtClean="0">
                                      <a:solidFill>
                                        <a:srgbClr val="FF0000"/>
                                      </a:solidFill>
                                      <a:latin typeface="Cambria Math" panose="02040503050406030204" pitchFamily="18" charset="0"/>
                                      <a:cs typeface="Angsana New" panose="02020603050405020304" pitchFamily="18" charset="-34"/>
                                    </a:rPr>
                                    <m:t>𝑆</m:t>
                                  </m:r>
                                  <m:r>
                                    <a:rPr lang="en-US" sz="1800" b="0" i="1" smtClean="0">
                                      <a:solidFill>
                                        <a:srgbClr val="FF0000"/>
                                      </a:solidFill>
                                      <a:latin typeface="Cambria Math" panose="02040503050406030204" pitchFamily="18" charset="0"/>
                                      <a:cs typeface="Angsana New" panose="02020603050405020304" pitchFamily="18" charset="-34"/>
                                    </a:rPr>
                                    <m:t>.</m:t>
                                  </m:r>
                                  <m:r>
                                    <a:rPr lang="en-US" sz="1800" b="0" i="1" smtClean="0">
                                      <a:solidFill>
                                        <a:srgbClr val="FF0000"/>
                                      </a:solidFill>
                                      <a:latin typeface="Cambria Math" panose="02040503050406030204" pitchFamily="18" charset="0"/>
                                      <a:cs typeface="Angsana New" panose="02020603050405020304" pitchFamily="18" charset="-34"/>
                                    </a:rPr>
                                    <m:t>𝐷</m:t>
                                  </m:r>
                                  <m:r>
                                    <a:rPr lang="en-US" sz="1800" b="0" i="1" smtClean="0">
                                      <a:solidFill>
                                        <a:srgbClr val="FF0000"/>
                                      </a:solidFill>
                                      <a:latin typeface="Cambria Math" panose="02040503050406030204" pitchFamily="18" charset="0"/>
                                      <a:cs typeface="Angsana New" panose="02020603050405020304" pitchFamily="18" charset="-34"/>
                                    </a:rPr>
                                    <m:t>.</m:t>
                                  </m:r>
                                </m:e>
                                <m:sup>
                                  <m:r>
                                    <a:rPr lang="en-US" sz="1800" b="0" i="1" smtClean="0">
                                      <a:solidFill>
                                        <a:srgbClr val="FF0000"/>
                                      </a:solidFill>
                                      <a:latin typeface="Cambria Math" panose="02040503050406030204" pitchFamily="18" charset="0"/>
                                      <a:cs typeface="Angsana New" panose="02020603050405020304" pitchFamily="18" charset="-34"/>
                                    </a:rPr>
                                    <m:t>2</m:t>
                                  </m:r>
                                </m:sup>
                              </m:sSup>
                            </m:oMath>
                          </a14:m>
                          <a:r>
                            <a:rPr lang="en-US" sz="1800" dirty="0">
                              <a:solidFill>
                                <a:srgbClr val="FF0000"/>
                              </a:solidFill>
                              <a:latin typeface="Angsana New" panose="02020603050405020304" pitchFamily="18" charset="-34"/>
                              <a:cs typeface="Angsana New" panose="02020603050405020304" pitchFamily="18" charset="-34"/>
                            </a:rPr>
                            <a:t>, </a:t>
                          </a:r>
                          <a14:m>
                            <m:oMath xmlns:m="http://schemas.openxmlformats.org/officeDocument/2006/math">
                              <m:sSup>
                                <m:sSupPr>
                                  <m:ctrlPr>
                                    <a:rPr lang="en-US" sz="1800" i="1" smtClean="0">
                                      <a:solidFill>
                                        <a:srgbClr val="FF0000"/>
                                      </a:solidFill>
                                      <a:latin typeface="Cambria Math" panose="02040503050406030204" pitchFamily="18" charset="0"/>
                                      <a:cs typeface="Angsana New" panose="02020603050405020304" pitchFamily="18" charset="-34"/>
                                    </a:rPr>
                                  </m:ctrlPr>
                                </m:sSupPr>
                                <m:e>
                                  <m:r>
                                    <a:rPr lang="en-US" sz="180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𝜎</m:t>
                                  </m:r>
                                </m:e>
                                <m:sup>
                                  <m:r>
                                    <a:rPr lang="en-US" sz="1800" b="0" i="1" smtClean="0">
                                      <a:solidFill>
                                        <a:srgbClr val="FF0000"/>
                                      </a:solidFill>
                                      <a:latin typeface="Cambria Math" panose="02040503050406030204" pitchFamily="18" charset="0"/>
                                      <a:cs typeface="Angsana New" panose="02020603050405020304" pitchFamily="18" charset="-34"/>
                                    </a:rPr>
                                    <m:t>2</m:t>
                                  </m:r>
                                </m:sup>
                              </m:sSup>
                              <m:r>
                                <a:rPr lang="en-US" sz="1800" b="0" i="1" smtClean="0">
                                  <a:solidFill>
                                    <a:srgbClr val="FF0000"/>
                                  </a:solidFill>
                                  <a:latin typeface="Cambria Math" panose="02040503050406030204" pitchFamily="18" charset="0"/>
                                  <a:cs typeface="Angsana New" panose="02020603050405020304" pitchFamily="18" charset="-34"/>
                                </a:rPr>
                                <m:t>)</m:t>
                              </m:r>
                            </m:oMath>
                          </a14:m>
                          <a:endParaRPr lang="en-US" sz="1800" b="0" dirty="0">
                            <a:solidFill>
                              <a:srgbClr val="FF0000"/>
                            </a:solidFill>
                            <a:latin typeface="Angsana New" panose="02020603050405020304" pitchFamily="18" charset="-34"/>
                            <a:cs typeface="Angsana New" panose="02020603050405020304" pitchFamily="18" charset="-34"/>
                          </a:endParaRPr>
                        </a:p>
                        <a:p>
                          <a:r>
                            <a:rPr lang="en-US" sz="1800" dirty="0">
                              <a:solidFill>
                                <a:srgbClr val="FF0000"/>
                              </a:solidFill>
                              <a:latin typeface="Angsana New" panose="02020603050405020304" pitchFamily="18" charset="-34"/>
                              <a:cs typeface="Angsana New" panose="02020603050405020304" pitchFamily="18" charset="-34"/>
                            </a:rPr>
                            <a:t>- </a:t>
                          </a:r>
                          <a:r>
                            <a:rPr lang="th-TH" sz="1800" dirty="0">
                              <a:solidFill>
                                <a:srgbClr val="FF0000"/>
                              </a:solidFill>
                              <a:latin typeface="Angsana New" panose="02020603050405020304" pitchFamily="18" charset="-34"/>
                              <a:cs typeface="Angsana New" panose="02020603050405020304" pitchFamily="18" charset="-34"/>
                            </a:rPr>
                            <a:t>ส่วนเบี่ยงเบนเฉลี่ย (</a:t>
                          </a:r>
                          <a:r>
                            <a:rPr lang="en-US" sz="1800" dirty="0">
                              <a:solidFill>
                                <a:srgbClr val="FF0000"/>
                              </a:solidFill>
                              <a:latin typeface="Angsana New" panose="02020603050405020304" pitchFamily="18" charset="-34"/>
                              <a:cs typeface="Angsana New" panose="02020603050405020304" pitchFamily="18" charset="-34"/>
                            </a:rPr>
                            <a:t>M.D.)</a:t>
                          </a:r>
                        </a:p>
                        <a:p>
                          <a:r>
                            <a:rPr lang="en-US" sz="1800" dirty="0">
                              <a:solidFill>
                                <a:srgbClr val="FF0000"/>
                              </a:solidFill>
                              <a:latin typeface="Angsana New" panose="02020603050405020304" pitchFamily="18" charset="-34"/>
                              <a:cs typeface="Angsana New" panose="02020603050405020304" pitchFamily="18" charset="-34"/>
                            </a:rPr>
                            <a:t>- </a:t>
                          </a:r>
                          <a:r>
                            <a:rPr lang="th-TH" sz="1800" dirty="0">
                              <a:solidFill>
                                <a:srgbClr val="FF0000"/>
                              </a:solidFill>
                              <a:latin typeface="Angsana New" panose="02020603050405020304" pitchFamily="18" charset="-34"/>
                              <a:cs typeface="Angsana New" panose="02020603050405020304" pitchFamily="18" charset="-34"/>
                            </a:rPr>
                            <a:t>ส่วนเบี่ยงเบนควอไทล์ (</a:t>
                          </a:r>
                          <a:r>
                            <a:rPr lang="en-US" sz="1800" dirty="0">
                              <a:solidFill>
                                <a:srgbClr val="FF0000"/>
                              </a:solidFill>
                              <a:latin typeface="Angsana New" panose="02020603050405020304" pitchFamily="18" charset="-34"/>
                              <a:cs typeface="Angsana New" panose="02020603050405020304" pitchFamily="18" charset="-34"/>
                            </a:rPr>
                            <a:t>Q.D.)</a:t>
                          </a:r>
                        </a:p>
                      </a:txBody>
                      <a:tcPr/>
                    </a:tc>
                    <a:tc>
                      <a:txBody>
                        <a:bodyPr/>
                        <a:lstStyle/>
                        <a:p>
                          <a:r>
                            <a:rPr lang="th-TH" sz="1800" dirty="0">
                              <a:solidFill>
                                <a:srgbClr val="FF0000"/>
                              </a:solidFill>
                              <a:latin typeface="Angsana New" panose="02020603050405020304" pitchFamily="18" charset="-34"/>
                              <a:cs typeface="Angsana New" panose="02020603050405020304" pitchFamily="18" charset="-34"/>
                            </a:rPr>
                            <a:t>เมื่อมีการนำเสนอค่าการวัดแนวโน้มเข้าสู่ส่วนกลาง จะต้องนำเสนอค่าการกระจายด้วยทุกครั้ง โดยมีเกณฑ์ดังนี้</a:t>
                          </a:r>
                        </a:p>
                        <a:p>
                          <a:r>
                            <a:rPr lang="th-TH" sz="1800" dirty="0">
                              <a:solidFill>
                                <a:srgbClr val="FF0000"/>
                              </a:solidFill>
                              <a:latin typeface="Angsana New" panose="02020603050405020304" pitchFamily="18" charset="-34"/>
                              <a:cs typeface="Angsana New" panose="02020603050405020304" pitchFamily="18" charset="-34"/>
                            </a:rPr>
                            <a:t>- ความถี่ นิยมเสนอเป็นค่าร้อยละ ทั้งนี้ควรมีกลุ่มตัวอย่างตั้งแต่ </a:t>
                          </a:r>
                          <a:r>
                            <a:rPr lang="en-US" sz="1800" dirty="0">
                              <a:solidFill>
                                <a:srgbClr val="FF0000"/>
                              </a:solidFill>
                              <a:latin typeface="Angsana New" panose="02020603050405020304" pitchFamily="18" charset="-34"/>
                              <a:cs typeface="Angsana New" panose="02020603050405020304" pitchFamily="18" charset="-34"/>
                            </a:rPr>
                            <a:t>100</a:t>
                          </a:r>
                          <a:r>
                            <a:rPr lang="th-TH" sz="1800" dirty="0">
                              <a:solidFill>
                                <a:srgbClr val="FF0000"/>
                              </a:solidFill>
                              <a:latin typeface="Angsana New" panose="02020603050405020304" pitchFamily="18" charset="-34"/>
                              <a:cs typeface="Angsana New" panose="02020603050405020304" pitchFamily="18" charset="-34"/>
                            </a:rPr>
                            <a:t> คน/หน่วย ขึ้นไป</a:t>
                          </a:r>
                        </a:p>
                        <a:p>
                          <a:r>
                            <a:rPr lang="th-TH" sz="1800" dirty="0">
                              <a:solidFill>
                                <a:srgbClr val="FF0000"/>
                              </a:solidFill>
                              <a:latin typeface="Angsana New" panose="02020603050405020304" pitchFamily="18" charset="-34"/>
                              <a:cs typeface="Angsana New" panose="02020603050405020304" pitchFamily="18" charset="-34"/>
                            </a:rPr>
                            <a:t>- ค่าเฉลี่ย </a:t>
                          </a:r>
                          <a14:m>
                            <m:oMath xmlns:m="http://schemas.openxmlformats.org/officeDocument/2006/math">
                              <m:r>
                                <a:rPr lang="th-TH" sz="1800" i="1" dirty="0" smtClean="0">
                                  <a:solidFill>
                                    <a:srgbClr val="FF0000"/>
                                  </a:solidFill>
                                  <a:latin typeface="Cambria Math" panose="02040503050406030204" pitchFamily="18" charset="0"/>
                                  <a:cs typeface="Angsana New" panose="02020603050405020304" pitchFamily="18" charset="-34"/>
                                </a:rPr>
                                <m:t>(</m:t>
                              </m:r>
                              <m:acc>
                                <m:accPr>
                                  <m:chr m:val="̅"/>
                                  <m:ctrlPr>
                                    <a:rPr lang="th-TH" sz="1800" i="1" smtClean="0">
                                      <a:solidFill>
                                        <a:srgbClr val="FF0000"/>
                                      </a:solidFill>
                                      <a:latin typeface="Cambria Math" panose="02040503050406030204" pitchFamily="18" charset="0"/>
                                      <a:cs typeface="Angsana New" panose="02020603050405020304" pitchFamily="18" charset="-34"/>
                                    </a:rPr>
                                  </m:ctrlPr>
                                </m:accPr>
                                <m:e>
                                  <m:r>
                                    <a:rPr lang="en-US" sz="1800" b="0" i="1" smtClean="0">
                                      <a:solidFill>
                                        <a:srgbClr val="FF0000"/>
                                      </a:solidFill>
                                      <a:latin typeface="Cambria Math" panose="02040503050406030204" pitchFamily="18" charset="0"/>
                                      <a:cs typeface="Angsana New" panose="02020603050405020304" pitchFamily="18" charset="-34"/>
                                    </a:rPr>
                                    <m:t>𝑋</m:t>
                                  </m:r>
                                  <m:r>
                                    <a:rPr lang="en-US" sz="1800" b="0" i="1" smtClean="0">
                                      <a:solidFill>
                                        <a:srgbClr val="FF0000"/>
                                      </a:solidFill>
                                      <a:latin typeface="Cambria Math" panose="02040503050406030204" pitchFamily="18" charset="0"/>
                                      <a:cs typeface="Angsana New" panose="02020603050405020304" pitchFamily="18" charset="-34"/>
                                    </a:rPr>
                                    <m:t>)</m:t>
                                  </m:r>
                                </m:e>
                              </m:acc>
                            </m:oMath>
                          </a14:m>
                          <a:r>
                            <a:rPr lang="th-TH" sz="1800" dirty="0">
                              <a:solidFill>
                                <a:srgbClr val="FF0000"/>
                              </a:solidFill>
                              <a:latin typeface="Angsana New" panose="02020603050405020304" pitchFamily="18" charset="-34"/>
                              <a:cs typeface="Angsana New" panose="02020603050405020304" pitchFamily="18" charset="-34"/>
                            </a:rPr>
                            <a:t> เสนอคู่กับ </a:t>
                          </a:r>
                          <a:r>
                            <a:rPr lang="en-US" sz="1800" dirty="0">
                              <a:solidFill>
                                <a:srgbClr val="FF0000"/>
                              </a:solidFill>
                              <a:latin typeface="Angsana New" panose="02020603050405020304" pitchFamily="18" charset="-34"/>
                              <a:cs typeface="Angsana New" panose="02020603050405020304" pitchFamily="18" charset="-34"/>
                            </a:rPr>
                            <a:t>S.D.</a:t>
                          </a:r>
                          <a:r>
                            <a:rPr lang="th-TH" sz="1800" dirty="0">
                              <a:solidFill>
                                <a:srgbClr val="FF0000"/>
                              </a:solidFill>
                              <a:latin typeface="Angsana New" panose="02020603050405020304" pitchFamily="18" charset="-34"/>
                              <a:cs typeface="Angsana New" panose="02020603050405020304" pitchFamily="18" charset="-34"/>
                            </a:rPr>
                            <a:t> เพื่อให้ทราบทั้งค่าเฉลี่ย และค่าการกระจายของข้อมูล</a:t>
                          </a:r>
                        </a:p>
                        <a:p>
                          <a:r>
                            <a:rPr lang="th-TH" sz="1800" dirty="0">
                              <a:solidFill>
                                <a:srgbClr val="FF0000"/>
                              </a:solidFill>
                              <a:latin typeface="Angsana New" panose="02020603050405020304" pitchFamily="18" charset="-34"/>
                              <a:cs typeface="Angsana New" panose="02020603050405020304" pitchFamily="18" charset="-34"/>
                            </a:rPr>
                            <a:t>- ค่าฐานนิยม (</a:t>
                          </a:r>
                          <a:r>
                            <a:rPr lang="en-US" sz="1800" dirty="0">
                              <a:solidFill>
                                <a:srgbClr val="FF0000"/>
                              </a:solidFill>
                              <a:latin typeface="Angsana New" panose="02020603050405020304" pitchFamily="18" charset="-34"/>
                              <a:cs typeface="Angsana New" panose="02020603050405020304" pitchFamily="18" charset="-34"/>
                            </a:rPr>
                            <a:t>Mode)</a:t>
                          </a:r>
                          <a:r>
                            <a:rPr lang="th-TH" sz="1800" dirty="0">
                              <a:solidFill>
                                <a:srgbClr val="FF0000"/>
                              </a:solidFill>
                              <a:latin typeface="Angsana New" panose="02020603050405020304" pitchFamily="18" charset="-34"/>
                              <a:cs typeface="Angsana New" panose="02020603050405020304" pitchFamily="18" charset="-34"/>
                            </a:rPr>
                            <a:t> เสนอคู่กับพิสัย เพื่อให้ทราบช่วงห่างคะแนนสูงสุด-ต่ำสุด</a:t>
                          </a:r>
                        </a:p>
                        <a:p>
                          <a:r>
                            <a:rPr lang="th-TH" sz="1800" dirty="0">
                              <a:solidFill>
                                <a:srgbClr val="FF0000"/>
                              </a:solidFill>
                              <a:latin typeface="Angsana New" panose="02020603050405020304" pitchFamily="18" charset="-34"/>
                              <a:cs typeface="Angsana New" panose="02020603050405020304" pitchFamily="18" charset="-34"/>
                            </a:rPr>
                            <a:t>- ค่ามัธยฐาน (</a:t>
                          </a:r>
                          <a:r>
                            <a:rPr lang="en-US" sz="1800" dirty="0">
                              <a:solidFill>
                                <a:srgbClr val="FF0000"/>
                              </a:solidFill>
                              <a:latin typeface="Angsana New" panose="02020603050405020304" pitchFamily="18" charset="-34"/>
                              <a:cs typeface="Angsana New" panose="02020603050405020304" pitchFamily="18" charset="-34"/>
                            </a:rPr>
                            <a:t>Median) </a:t>
                          </a:r>
                          <a:r>
                            <a:rPr lang="th-TH" sz="1800" dirty="0">
                              <a:solidFill>
                                <a:srgbClr val="FF0000"/>
                              </a:solidFill>
                              <a:latin typeface="Angsana New" panose="02020603050405020304" pitchFamily="18" charset="-34"/>
                              <a:cs typeface="Angsana New" panose="02020603050405020304" pitchFamily="18" charset="-34"/>
                            </a:rPr>
                            <a:t>เสนอคู่กับ </a:t>
                          </a:r>
                          <a:r>
                            <a:rPr lang="en-US" sz="1800" dirty="0">
                              <a:solidFill>
                                <a:srgbClr val="FF0000"/>
                              </a:solidFill>
                              <a:latin typeface="Angsana New" panose="02020603050405020304" pitchFamily="18" charset="-34"/>
                              <a:cs typeface="Angsana New" panose="02020603050405020304" pitchFamily="18" charset="-34"/>
                            </a:rPr>
                            <a:t>M.D. </a:t>
                          </a:r>
                          <a:r>
                            <a:rPr lang="th-TH" sz="1800" dirty="0">
                              <a:solidFill>
                                <a:srgbClr val="FF0000"/>
                              </a:solidFill>
                              <a:latin typeface="Angsana New" panose="02020603050405020304" pitchFamily="18" charset="-34"/>
                              <a:cs typeface="Angsana New" panose="02020603050405020304" pitchFamily="18" charset="-34"/>
                            </a:rPr>
                            <a:t>หรือ </a:t>
                          </a:r>
                          <a:r>
                            <a:rPr lang="en-US" sz="1800" dirty="0">
                              <a:solidFill>
                                <a:srgbClr val="FF0000"/>
                              </a:solidFill>
                              <a:latin typeface="Angsana New" panose="02020603050405020304" pitchFamily="18" charset="-34"/>
                              <a:cs typeface="Angsana New" panose="02020603050405020304" pitchFamily="18" charset="-34"/>
                            </a:rPr>
                            <a:t>Q.D.</a:t>
                          </a:r>
                          <a:r>
                            <a:rPr lang="th-TH" sz="1800" dirty="0">
                              <a:solidFill>
                                <a:srgbClr val="FF0000"/>
                              </a:solidFill>
                              <a:latin typeface="Angsana New" panose="02020603050405020304" pitchFamily="18" charset="-34"/>
                              <a:cs typeface="Angsana New" panose="02020603050405020304" pitchFamily="18" charset="-34"/>
                            </a:rPr>
                            <a:t> เพื่อให้ทราบค่าการกระจายเฉลี่ย</a:t>
                          </a:r>
                          <a:endParaRPr lang="en-US" sz="18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515274119"/>
                      </a:ext>
                    </a:extLst>
                  </a:tr>
                </a:tbl>
              </a:graphicData>
            </a:graphic>
          </p:graphicFrame>
        </mc:Choice>
        <mc:Fallback xmlns="">
          <p:graphicFrame>
            <p:nvGraphicFramePr>
              <p:cNvPr id="5" name="ตาราง 5">
                <a:extLst>
                  <a:ext uri="{FF2B5EF4-FFF2-40B4-BE49-F238E27FC236}">
                    <a16:creationId xmlns:a16="http://schemas.microsoft.com/office/drawing/2014/main" id="{F1D0AE52-6F05-462B-BA6B-6190B692911C}"/>
                  </a:ext>
                </a:extLst>
              </p:cNvPr>
              <p:cNvGraphicFramePr>
                <a:graphicFrameLocks noGrp="1"/>
              </p:cNvGraphicFramePr>
              <p:nvPr>
                <p:ph idx="1"/>
                <p:extLst>
                  <p:ext uri="{D42A27DB-BD31-4B8C-83A1-F6EECF244321}">
                    <p14:modId xmlns:p14="http://schemas.microsoft.com/office/powerpoint/2010/main" val="1837496889"/>
                  </p:ext>
                </p:extLst>
              </p:nvPr>
            </p:nvGraphicFramePr>
            <p:xfrm>
              <a:off x="657860" y="1098820"/>
              <a:ext cx="10876280" cy="5257530"/>
            </p:xfrm>
            <a:graphic>
              <a:graphicData uri="http://schemas.openxmlformats.org/drawingml/2006/table">
                <a:tbl>
                  <a:tblPr firstRow="1" bandRow="1">
                    <a:tableStyleId>{ED083AE6-46FA-4A59-8FB0-9F97EB10719F}</a:tableStyleId>
                  </a:tblPr>
                  <a:tblGrid>
                    <a:gridCol w="2874071">
                      <a:extLst>
                        <a:ext uri="{9D8B030D-6E8A-4147-A177-3AD203B41FA5}">
                          <a16:colId xmlns:a16="http://schemas.microsoft.com/office/drawing/2014/main" val="2622646459"/>
                        </a:ext>
                      </a:extLst>
                    </a:gridCol>
                    <a:gridCol w="2826783">
                      <a:extLst>
                        <a:ext uri="{9D8B030D-6E8A-4147-A177-3AD203B41FA5}">
                          <a16:colId xmlns:a16="http://schemas.microsoft.com/office/drawing/2014/main" val="2601547256"/>
                        </a:ext>
                      </a:extLst>
                    </a:gridCol>
                    <a:gridCol w="5175426">
                      <a:extLst>
                        <a:ext uri="{9D8B030D-6E8A-4147-A177-3AD203B41FA5}">
                          <a16:colId xmlns:a16="http://schemas.microsoft.com/office/drawing/2014/main" val="1029897011"/>
                        </a:ext>
                      </a:extLst>
                    </a:gridCol>
                  </a:tblGrid>
                  <a:tr h="395842">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สถิติที่ใช้บรรยายลักษณะของข้อมูล</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ค่าสถิติ</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การนำไปใช้</a:t>
                          </a:r>
                          <a:endParaRPr lang="en-US" sz="18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715918731"/>
                      </a:ext>
                    </a:extLst>
                  </a:tr>
                  <a:tr h="2568004">
                    <a:tc>
                      <a:txBody>
                        <a:bodyPr/>
                        <a:lstStyle/>
                        <a:p>
                          <a:r>
                            <a:rPr lang="th-TH" sz="1800" dirty="0">
                              <a:solidFill>
                                <a:srgbClr val="FF0000"/>
                              </a:solidFill>
                              <a:latin typeface="Angsana New" panose="02020603050405020304" pitchFamily="18" charset="-34"/>
                              <a:cs typeface="Angsana New" panose="02020603050405020304" pitchFamily="18" charset="-34"/>
                            </a:rPr>
                            <a:t>การคำนวณหาค่าแนวโน้มเข้าสู่ส่วนกลาง</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endParaRPr lang="en-US"/>
                        </a:p>
                      </a:txBody>
                      <a:tcPr>
                        <a:blipFill>
                          <a:blip r:embed="rId2"/>
                          <a:stretch>
                            <a:fillRect l="-101940" t="-16588" r="-183836" b="-92891"/>
                          </a:stretch>
                        </a:blipFill>
                      </a:tcPr>
                    </a:tc>
                    <a:tc>
                      <a:txBody>
                        <a:bodyPr/>
                        <a:lstStyle/>
                        <a:p>
                          <a:endParaRPr lang="en-US"/>
                        </a:p>
                      </a:txBody>
                      <a:tcPr>
                        <a:blipFill>
                          <a:blip r:embed="rId2"/>
                          <a:stretch>
                            <a:fillRect l="-110235" t="-16588" r="-353" b="-92891"/>
                          </a:stretch>
                        </a:blipFill>
                      </a:tcPr>
                    </a:tc>
                    <a:extLst>
                      <a:ext uri="{0D108BD9-81ED-4DB2-BD59-A6C34878D82A}">
                        <a16:rowId xmlns:a16="http://schemas.microsoft.com/office/drawing/2014/main" val="722392715"/>
                      </a:ext>
                    </a:extLst>
                  </a:tr>
                  <a:tr h="2293684">
                    <a:tc>
                      <a:txBody>
                        <a:bodyPr/>
                        <a:lstStyle/>
                        <a:p>
                          <a:r>
                            <a:rPr lang="th-TH" sz="1800" dirty="0">
                              <a:solidFill>
                                <a:srgbClr val="FF0000"/>
                              </a:solidFill>
                              <a:latin typeface="Angsana New" panose="02020603050405020304" pitchFamily="18" charset="-34"/>
                              <a:cs typeface="Angsana New" panose="02020603050405020304" pitchFamily="18" charset="-34"/>
                            </a:rPr>
                            <a:t>การวัดการกระจาย</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endParaRPr lang="en-US"/>
                        </a:p>
                      </a:txBody>
                      <a:tcPr>
                        <a:blipFill>
                          <a:blip r:embed="rId2"/>
                          <a:stretch>
                            <a:fillRect l="-101940" t="-130851" r="-183836" b="-4255"/>
                          </a:stretch>
                        </a:blipFill>
                      </a:tcPr>
                    </a:tc>
                    <a:tc>
                      <a:txBody>
                        <a:bodyPr/>
                        <a:lstStyle/>
                        <a:p>
                          <a:endParaRPr lang="en-US"/>
                        </a:p>
                      </a:txBody>
                      <a:tcPr>
                        <a:blipFill>
                          <a:blip r:embed="rId2"/>
                          <a:stretch>
                            <a:fillRect l="-110235" t="-130851" r="-353" b="-4255"/>
                          </a:stretch>
                        </a:blipFill>
                      </a:tcPr>
                    </a:tc>
                    <a:extLst>
                      <a:ext uri="{0D108BD9-81ED-4DB2-BD59-A6C34878D82A}">
                        <a16:rowId xmlns:a16="http://schemas.microsoft.com/office/drawing/2014/main" val="515274119"/>
                      </a:ext>
                    </a:extLst>
                  </a:tr>
                </a:tbl>
              </a:graphicData>
            </a:graphic>
          </p:graphicFrame>
        </mc:Fallback>
      </mc:AlternateContent>
      <p:sp>
        <p:nvSpPr>
          <p:cNvPr id="4" name="ตัวแทนหมายเลขสไลด์ 3">
            <a:extLst>
              <a:ext uri="{FF2B5EF4-FFF2-40B4-BE49-F238E27FC236}">
                <a16:creationId xmlns:a16="http://schemas.microsoft.com/office/drawing/2014/main" id="{AD469ABE-721B-4FB8-ACB5-833BD6B0F689}"/>
              </a:ext>
            </a:extLst>
          </p:cNvPr>
          <p:cNvSpPr>
            <a:spLocks noGrp="1"/>
          </p:cNvSpPr>
          <p:nvPr>
            <p:ph type="sldNum" sz="quarter" idx="12"/>
          </p:nvPr>
        </p:nvSpPr>
        <p:spPr/>
        <p:txBody>
          <a:bodyPr/>
          <a:lstStyle/>
          <a:p>
            <a:fld id="{0C138CA7-F28F-4E14-B8CE-E0A9C4DDBB4C}" type="slidenum">
              <a:rPr lang="en-US" smtClean="0"/>
              <a:t>38</a:t>
            </a:fld>
            <a:endParaRPr lang="en-US"/>
          </a:p>
        </p:txBody>
      </p:sp>
    </p:spTree>
    <p:extLst>
      <p:ext uri="{BB962C8B-B14F-4D97-AF65-F5344CB8AC3E}">
        <p14:creationId xmlns:p14="http://schemas.microsoft.com/office/powerpoint/2010/main" val="5159821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83E3E1C2-6E88-4690-B27A-EFBE553A677C}"/>
              </a:ext>
            </a:extLst>
          </p:cNvPr>
          <p:cNvSpPr>
            <a:spLocks noGrp="1"/>
          </p:cNvSpPr>
          <p:nvPr>
            <p:ph idx="1"/>
          </p:nvPr>
        </p:nvSpPr>
        <p:spPr>
          <a:xfrm>
            <a:off x="639097" y="857812"/>
            <a:ext cx="10714703" cy="5681100"/>
          </a:xfrm>
        </p:spPr>
        <p:txBody>
          <a:bodyPr>
            <a:normAutofit/>
          </a:bodyPr>
          <a:lstStyle/>
          <a:p>
            <a:pPr marL="0" indent="285750">
              <a:buNone/>
            </a:pPr>
            <a:r>
              <a:rPr lang="en-US" dirty="0">
                <a:latin typeface="Angsana New" panose="02020603050405020304" pitchFamily="18" charset="-34"/>
                <a:cs typeface="Angsana New" panose="02020603050405020304" pitchFamily="18" charset="-34"/>
              </a:rPr>
              <a:t>3.</a:t>
            </a:r>
            <a:r>
              <a:rPr lang="th-TH" dirty="0">
                <a:latin typeface="Angsana New" panose="02020603050405020304" pitchFamily="18" charset="-34"/>
                <a:cs typeface="Angsana New" panose="02020603050405020304" pitchFamily="18" charset="-34"/>
              </a:rPr>
              <a:t> </a:t>
            </a:r>
            <a:r>
              <a:rPr lang="th-TH" b="1" dirty="0">
                <a:latin typeface="Angsana New" panose="02020603050405020304" pitchFamily="18" charset="-34"/>
                <a:cs typeface="Angsana New" panose="02020603050405020304" pitchFamily="18" charset="-34"/>
              </a:rPr>
              <a:t>สถิติอนุมาน (</a:t>
            </a:r>
            <a:r>
              <a:rPr lang="en-US" b="1" dirty="0">
                <a:latin typeface="Angsana New" panose="02020603050405020304" pitchFamily="18" charset="-34"/>
                <a:cs typeface="Angsana New" panose="02020603050405020304" pitchFamily="18" charset="-34"/>
              </a:rPr>
              <a:t>Inferential Statistics)</a:t>
            </a:r>
            <a:r>
              <a:rPr lang="th-TH" b="1" dirty="0">
                <a:latin typeface="Angsana New" panose="02020603050405020304" pitchFamily="18" charset="-34"/>
                <a:cs typeface="Angsana New" panose="02020603050405020304" pitchFamily="18" charset="-34"/>
              </a:rPr>
              <a:t> หรือสถิติอ้างอิง เป็นสถิติที่ใช้อธิบายคุณลักษณะของสิ่งที่ต้องการศึกษา</a:t>
            </a:r>
            <a:r>
              <a:rPr lang="th-TH" dirty="0">
                <a:latin typeface="Angsana New" panose="02020603050405020304" pitchFamily="18" charset="-34"/>
                <a:cs typeface="Angsana New" panose="02020603050405020304" pitchFamily="18" charset="-34"/>
              </a:rPr>
              <a:t>กลุ่มใดกลุ่มหนึ่ง หรือหลายกลุ่ม เรียกกลุ่มเหล่านี้ว่า กลุ่มตัวอย่าง</a:t>
            </a:r>
          </a:p>
          <a:p>
            <a:pPr marL="0" indent="511175">
              <a:buNone/>
            </a:pPr>
            <a:r>
              <a:rPr lang="th-TH" dirty="0">
                <a:latin typeface="Angsana New" panose="02020603050405020304" pitchFamily="18" charset="-34"/>
                <a:cs typeface="Angsana New" panose="02020603050405020304" pitchFamily="18" charset="-34"/>
              </a:rPr>
              <a:t>สถิติอนุมาน แบ่งได้เป็น </a:t>
            </a: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ประเภทนี้</a:t>
            </a:r>
          </a:p>
          <a:p>
            <a:pPr marL="0" indent="511175">
              <a:buNone/>
            </a:pPr>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a:t>
            </a:r>
            <a:r>
              <a:rPr lang="th-TH" b="1" dirty="0">
                <a:latin typeface="Angsana New" panose="02020603050405020304" pitchFamily="18" charset="-34"/>
                <a:cs typeface="Angsana New" panose="02020603050405020304" pitchFamily="18" charset="-34"/>
              </a:rPr>
              <a:t>สถิติพาราเมตริก (</a:t>
            </a:r>
            <a:r>
              <a:rPr lang="en-US" b="1" dirty="0">
                <a:latin typeface="Angsana New" panose="02020603050405020304" pitchFamily="18" charset="-34"/>
                <a:cs typeface="Angsana New" panose="02020603050405020304" pitchFamily="18" charset="-34"/>
              </a:rPr>
              <a:t>Parametric Statistics)</a:t>
            </a:r>
            <a:r>
              <a:rPr lang="th-TH" b="1" dirty="0">
                <a:latin typeface="Angsana New" panose="02020603050405020304" pitchFamily="18" charset="-34"/>
                <a:cs typeface="Angsana New" panose="02020603050405020304" pitchFamily="18" charset="-34"/>
              </a:rPr>
              <a:t> เป็นสถิติที่ใช้ในการวิเคราะห์ และสรุปอ้างอิงค่าสถิติของกลุ่มตัวอย่างไปยังค่าพารามิเตอร์ของประชากร </a:t>
            </a:r>
            <a:r>
              <a:rPr lang="th-TH" dirty="0">
                <a:latin typeface="Angsana New" panose="02020603050405020304" pitchFamily="18" charset="-34"/>
                <a:cs typeface="Angsana New" panose="02020603050405020304" pitchFamily="18" charset="-34"/>
              </a:rPr>
              <a:t>สถิติพารามิเตอร์ที่สำคัญ คือ การประมาณค่าพารามิเตอร์ และการทดสอบสมมติฐาน สถิติประเภทนี้ </a:t>
            </a:r>
            <a:r>
              <a:rPr lang="th-TH" b="1" dirty="0">
                <a:latin typeface="Angsana New" panose="02020603050405020304" pitchFamily="18" charset="-34"/>
                <a:cs typeface="Angsana New" panose="02020603050405020304" pitchFamily="18" charset="-34"/>
              </a:rPr>
              <a:t>ได้แก่ </a:t>
            </a:r>
            <a:r>
              <a:rPr lang="en-US" b="1" dirty="0">
                <a:latin typeface="Angsana New" panose="02020603050405020304" pitchFamily="18" charset="-34"/>
                <a:cs typeface="Angsana New" panose="02020603050405020304" pitchFamily="18" charset="-34"/>
              </a:rPr>
              <a:t>T-test, Z-test, ANOVA </a:t>
            </a:r>
            <a:r>
              <a:rPr lang="th-TH" b="1" dirty="0">
                <a:latin typeface="Angsana New" panose="02020603050405020304" pitchFamily="18" charset="-34"/>
                <a:cs typeface="Angsana New" panose="02020603050405020304" pitchFamily="18" charset="-34"/>
              </a:rPr>
              <a:t>หรือ </a:t>
            </a:r>
            <a:r>
              <a:rPr lang="en-US" b="1" dirty="0">
                <a:latin typeface="Angsana New" panose="02020603050405020304" pitchFamily="18" charset="-34"/>
                <a:cs typeface="Angsana New" panose="02020603050405020304" pitchFamily="18" charset="-34"/>
              </a:rPr>
              <a:t>Regression</a:t>
            </a:r>
          </a:p>
          <a:p>
            <a:pPr marL="0" indent="511175">
              <a:buNone/>
            </a:pP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a:t>
            </a:r>
            <a:r>
              <a:rPr lang="th-TH" b="1" dirty="0">
                <a:latin typeface="Angsana New" panose="02020603050405020304" pitchFamily="18" charset="-34"/>
                <a:cs typeface="Angsana New" panose="02020603050405020304" pitchFamily="18" charset="-34"/>
              </a:rPr>
              <a:t>สถิติไร้พารามิเตอร์ (</a:t>
            </a:r>
            <a:r>
              <a:rPr lang="en-US" b="1" dirty="0">
                <a:latin typeface="Angsana New" panose="02020603050405020304" pitchFamily="18" charset="-34"/>
                <a:cs typeface="Angsana New" panose="02020603050405020304" pitchFamily="18" charset="-34"/>
              </a:rPr>
              <a:t>Nonparametric Statistics)</a:t>
            </a:r>
            <a:r>
              <a:rPr lang="th-TH" b="1" dirty="0">
                <a:latin typeface="Angsana New" panose="02020603050405020304" pitchFamily="18" charset="-34"/>
                <a:cs typeface="Angsana New" panose="02020603050405020304" pitchFamily="18" charset="-34"/>
              </a:rPr>
              <a:t> เป็นสถิติวิเคราะห์ที่ใช้ในการสรุปอ้างอิงที่ไม่มีการระบุค่าพารามิเตอร์ของประชากร หรือเรียกอีกอย่างหนึ่งว่า สถิติที่ไม่มีเงื่อนไขการแจกแจง </a:t>
            </a:r>
            <a:r>
              <a:rPr lang="th-TH" dirty="0">
                <a:latin typeface="Angsana New" panose="02020603050405020304" pitchFamily="18" charset="-34"/>
                <a:cs typeface="Angsana New" panose="02020603050405020304" pitchFamily="18" charset="-34"/>
              </a:rPr>
              <a:t>(</a:t>
            </a:r>
            <a:r>
              <a:rPr lang="en-US" dirty="0">
                <a:latin typeface="Angsana New" panose="02020603050405020304" pitchFamily="18" charset="-34"/>
                <a:cs typeface="Angsana New" panose="02020603050405020304" pitchFamily="18" charset="-34"/>
              </a:rPr>
              <a:t>Nonparametric or Distribution-free Statistics)</a:t>
            </a:r>
            <a:r>
              <a:rPr lang="th-TH" dirty="0">
                <a:latin typeface="Angsana New" panose="02020603050405020304" pitchFamily="18" charset="-34"/>
                <a:cs typeface="Angsana New" panose="02020603050405020304" pitchFamily="18" charset="-34"/>
              </a:rPr>
              <a:t> </a:t>
            </a:r>
            <a:r>
              <a:rPr lang="th-TH" b="1" dirty="0">
                <a:latin typeface="Angsana New" panose="02020603050405020304" pitchFamily="18" charset="-34"/>
                <a:cs typeface="Angsana New" panose="02020603050405020304" pitchFamily="18" charset="-34"/>
              </a:rPr>
              <a:t>สถิติประเภทนี้ได้แก่ ไค-สแควร์  </a:t>
            </a:r>
            <a:r>
              <a:rPr lang="en-US" b="1" dirty="0">
                <a:latin typeface="Angsana New" panose="02020603050405020304" pitchFamily="18" charset="-34"/>
                <a:cs typeface="Angsana New" panose="02020603050405020304" pitchFamily="18" charset="-34"/>
              </a:rPr>
              <a:t>Median test </a:t>
            </a:r>
            <a:r>
              <a:rPr lang="th-TH" b="1" dirty="0">
                <a:latin typeface="Angsana New" panose="02020603050405020304" pitchFamily="18" charset="-34"/>
                <a:cs typeface="Angsana New" panose="02020603050405020304" pitchFamily="18" charset="-34"/>
              </a:rPr>
              <a:t>หรือ </a:t>
            </a:r>
            <a:r>
              <a:rPr lang="en-US" b="1" dirty="0">
                <a:latin typeface="Angsana New" panose="02020603050405020304" pitchFamily="18" charset="-34"/>
                <a:cs typeface="Angsana New" panose="02020603050405020304" pitchFamily="18" charset="-34"/>
              </a:rPr>
              <a:t>Sign test </a:t>
            </a:r>
            <a:r>
              <a:rPr lang="th-TH" b="1" dirty="0">
                <a:latin typeface="Angsana New" panose="02020603050405020304" pitchFamily="18" charset="-34"/>
                <a:cs typeface="Angsana New" panose="02020603050405020304" pitchFamily="18" charset="-34"/>
              </a:rPr>
              <a:t>เป็นต้น</a:t>
            </a:r>
          </a:p>
          <a:p>
            <a:pPr marL="0" indent="511175">
              <a:buNone/>
            </a:pPr>
            <a:r>
              <a:rPr lang="th-TH" dirty="0">
                <a:latin typeface="Angsana New" panose="02020603050405020304" pitchFamily="18" charset="-34"/>
                <a:cs typeface="Angsana New" panose="02020603050405020304" pitchFamily="18" charset="-34"/>
              </a:rPr>
              <a:t> </a:t>
            </a:r>
            <a:endParaRPr lang="en-US" dirty="0">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F0F678E1-85E7-4E93-81DA-1F693465B57D}"/>
              </a:ext>
            </a:extLst>
          </p:cNvPr>
          <p:cNvSpPr>
            <a:spLocks noGrp="1"/>
          </p:cNvSpPr>
          <p:nvPr>
            <p:ph type="sldNum" sz="quarter" idx="12"/>
          </p:nvPr>
        </p:nvSpPr>
        <p:spPr/>
        <p:txBody>
          <a:bodyPr/>
          <a:lstStyle/>
          <a:p>
            <a:fld id="{0C138CA7-F28F-4E14-B8CE-E0A9C4DDBB4C}" type="slidenum">
              <a:rPr lang="en-US" smtClean="0"/>
              <a:t>39</a:t>
            </a:fld>
            <a:endParaRPr lang="en-US"/>
          </a:p>
        </p:txBody>
      </p:sp>
    </p:spTree>
    <p:extLst>
      <p:ext uri="{BB962C8B-B14F-4D97-AF65-F5344CB8AC3E}">
        <p14:creationId xmlns:p14="http://schemas.microsoft.com/office/powerpoint/2010/main" val="4053536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962025" y="1377723"/>
            <a:ext cx="10515600" cy="3918177"/>
          </a:xfrm>
        </p:spPr>
        <p:txBody>
          <a:bodyPr/>
          <a:lstStyle/>
          <a:p>
            <a:pPr marL="0" indent="0">
              <a:buNone/>
            </a:pPr>
            <a:r>
              <a:rPr lang="th-TH" dirty="0">
                <a:latin typeface="Angsana New" panose="02020603050405020304" pitchFamily="18" charset="-34"/>
                <a:cs typeface="Angsana New" panose="02020603050405020304" pitchFamily="18" charset="-34"/>
              </a:rPr>
              <a:t>	</a:t>
            </a:r>
            <a:r>
              <a:rPr lang="th-TH" sz="3200" dirty="0">
                <a:latin typeface="Angsana New" panose="02020603050405020304" pitchFamily="18" charset="-34"/>
                <a:cs typeface="Angsana New" panose="02020603050405020304" pitchFamily="18" charset="-34"/>
              </a:rPr>
              <a:t>การเก็บรวบรวมข้อมูลหมายถึง กระบวนการรวบรวมข้อมูลที่สามารถตอบสนองวัตถุประสงค์ของการวิจัย หรือเพื่อนำมาวิเคราะห์ และแปลผลข้อมูลตามวัตถุประสงค์ของการวิจัย โดยกระบวนการเก็บรวบรวมข้อมูลเพื่อการวิจัย สามารถแบ่งออกเป็น 2 ส่วน ดังนี้</a:t>
            </a:r>
          </a:p>
          <a:p>
            <a:pPr marL="0" indent="0">
              <a:buNone/>
            </a:pPr>
            <a:r>
              <a:rPr lang="th-TH" sz="3200" dirty="0">
                <a:latin typeface="Angsana New" panose="02020603050405020304" pitchFamily="18" charset="-34"/>
                <a:cs typeface="Angsana New" panose="02020603050405020304" pitchFamily="18" charset="-34"/>
              </a:rPr>
              <a:t>	1. </a:t>
            </a:r>
            <a:r>
              <a:rPr lang="th-TH" sz="3200" b="1" dirty="0">
                <a:latin typeface="Angsana New" panose="02020603050405020304" pitchFamily="18" charset="-34"/>
                <a:cs typeface="Angsana New" panose="02020603050405020304" pitchFamily="18" charset="-34"/>
              </a:rPr>
              <a:t>การเก็บข้อมูล (</a:t>
            </a:r>
            <a:r>
              <a:rPr lang="en-US" sz="3200" b="1" dirty="0">
                <a:latin typeface="Angsana New" panose="02020603050405020304" pitchFamily="18" charset="-34"/>
                <a:cs typeface="Angsana New" panose="02020603050405020304" pitchFamily="18" charset="-34"/>
              </a:rPr>
              <a:t>Data Collection) </a:t>
            </a:r>
            <a:r>
              <a:rPr lang="th-TH" sz="3200" b="1" dirty="0">
                <a:latin typeface="Angsana New" panose="02020603050405020304" pitchFamily="18" charset="-34"/>
                <a:cs typeface="Angsana New" panose="02020603050405020304" pitchFamily="18" charset="-34"/>
              </a:rPr>
              <a:t>กล่าวคือ ผู้วิจัยดำเนินการเก็บข้อมูลใหม่ หรือการเก็บข้อมูลปฐมภูมิ เริ่มตั้งแต่การส่งแบบสอบถาม การสัมภาษณ์ การสังเกต และการทดลอง</a:t>
            </a:r>
          </a:p>
          <a:p>
            <a:pPr marL="0" indent="0">
              <a:buNone/>
            </a:pPr>
            <a:r>
              <a:rPr lang="th-TH" sz="3200" dirty="0">
                <a:latin typeface="Angsana New" panose="02020603050405020304" pitchFamily="18" charset="-34"/>
                <a:cs typeface="Angsana New" panose="02020603050405020304" pitchFamily="18" charset="-34"/>
              </a:rPr>
              <a:t>	2. </a:t>
            </a:r>
            <a:r>
              <a:rPr lang="th-TH" sz="3200" b="1" dirty="0">
                <a:latin typeface="Angsana New" panose="02020603050405020304" pitchFamily="18" charset="-34"/>
                <a:cs typeface="Angsana New" panose="02020603050405020304" pitchFamily="18" charset="-34"/>
              </a:rPr>
              <a:t>การรวบรวมข้อมูล (</a:t>
            </a:r>
            <a:r>
              <a:rPr lang="en-US" sz="3200" b="1" dirty="0">
                <a:latin typeface="Angsana New" panose="02020603050405020304" pitchFamily="18" charset="-34"/>
                <a:cs typeface="Angsana New" panose="02020603050405020304" pitchFamily="18" charset="-34"/>
              </a:rPr>
              <a:t>Data Compilation) </a:t>
            </a:r>
            <a:r>
              <a:rPr lang="th-TH" sz="3200" b="1" dirty="0">
                <a:latin typeface="Angsana New" panose="02020603050405020304" pitchFamily="18" charset="-34"/>
                <a:cs typeface="Angsana New" panose="02020603050405020304" pitchFamily="18" charset="-34"/>
              </a:rPr>
              <a:t>กล่าวคือ การที่ผู้วิจัยได้นำเอาข้อมูลต่างๆ ที่มีหน่วยงาน หรือบุคคลทำการจัดเก็บข้อมูลเหล่านั้นไว้ในรูปของรายงาน ซึ่งส่วนใหญ่จะเป็นข้อมูลทุติยภูมิที่ยังไม่มีการเรียบเรียง ตีพิมพ์ หรือเผยแพร่แต่อย่างใด</a:t>
            </a:r>
          </a:p>
          <a:p>
            <a:pPr marL="0" indent="0">
              <a:buNone/>
            </a:pPr>
            <a:endParaRPr lang="th-TH"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7BEBA155-CDC4-4DE7-B274-96F99535FD84}"/>
              </a:ext>
            </a:extLst>
          </p:cNvPr>
          <p:cNvSpPr>
            <a:spLocks noGrp="1"/>
          </p:cNvSpPr>
          <p:nvPr>
            <p:ph type="sldNum" sz="quarter" idx="12"/>
          </p:nvPr>
        </p:nvSpPr>
        <p:spPr/>
        <p:txBody>
          <a:bodyPr/>
          <a:lstStyle/>
          <a:p>
            <a:fld id="{A0340E22-A0ED-4D02-B787-FB05B1CCBCE7}" type="slidenum">
              <a:rPr lang="th-TH" smtClean="0"/>
              <a:t>4</a:t>
            </a:fld>
            <a:endParaRPr lang="th-TH"/>
          </a:p>
        </p:txBody>
      </p:sp>
    </p:spTree>
    <p:extLst>
      <p:ext uri="{BB962C8B-B14F-4D97-AF65-F5344CB8AC3E}">
        <p14:creationId xmlns:p14="http://schemas.microsoft.com/office/powerpoint/2010/main" val="30986539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2BE65BD9-80CF-4A7A-AF4A-4CB1B45F139A}"/>
              </a:ext>
            </a:extLst>
          </p:cNvPr>
          <p:cNvSpPr>
            <a:spLocks noGrp="1"/>
          </p:cNvSpPr>
          <p:nvPr>
            <p:ph type="title"/>
          </p:nvPr>
        </p:nvSpPr>
        <p:spPr>
          <a:xfrm>
            <a:off x="838200" y="365125"/>
            <a:ext cx="10515600" cy="795081"/>
          </a:xfrm>
        </p:spPr>
        <p:txBody>
          <a:bodyPr>
            <a:normAutofit fontScale="90000"/>
          </a:bodyPr>
          <a:lstStyle/>
          <a:p>
            <a:pPr algn="ctr"/>
            <a:r>
              <a:rPr lang="en-US" sz="3200" b="1" dirty="0">
                <a:solidFill>
                  <a:srgbClr val="FF0000"/>
                </a:solidFill>
                <a:latin typeface="Angsana New" panose="02020603050405020304" pitchFamily="18" charset="-34"/>
                <a:cs typeface="Angsana New" panose="02020603050405020304" pitchFamily="18" charset="-34"/>
              </a:rPr>
              <a:t>5 </a:t>
            </a:r>
            <a:br>
              <a:rPr lang="en-US" sz="3200" b="1" dirty="0">
                <a:solidFill>
                  <a:srgbClr val="FF0000"/>
                </a:solidFill>
                <a:latin typeface="Angsana New" panose="02020603050405020304" pitchFamily="18" charset="-34"/>
                <a:cs typeface="Angsana New" panose="02020603050405020304" pitchFamily="18" charset="-34"/>
              </a:rPr>
            </a:br>
            <a:r>
              <a:rPr lang="th-TH" sz="3200" b="1" dirty="0">
                <a:solidFill>
                  <a:srgbClr val="FF0000"/>
                </a:solidFill>
                <a:latin typeface="Angsana New" panose="02020603050405020304" pitchFamily="18" charset="-34"/>
                <a:cs typeface="Angsana New" panose="02020603050405020304" pitchFamily="18" charset="-34"/>
              </a:rPr>
              <a:t>แนวคิดพื้นฐานของการวิเคราะห์ข้อมูลทางสถิติ</a:t>
            </a:r>
            <a:endParaRPr lang="en-US" sz="3200" b="1"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6C90F310-DBBE-4157-ACD6-8A5C3FAAF85F}"/>
              </a:ext>
            </a:extLst>
          </p:cNvPr>
          <p:cNvSpPr>
            <a:spLocks noGrp="1"/>
          </p:cNvSpPr>
          <p:nvPr>
            <p:ph type="sldNum" sz="quarter" idx="12"/>
          </p:nvPr>
        </p:nvSpPr>
        <p:spPr/>
        <p:txBody>
          <a:bodyPr/>
          <a:lstStyle/>
          <a:p>
            <a:fld id="{0C138CA7-F28F-4E14-B8CE-E0A9C4DDBB4C}" type="slidenum">
              <a:rPr lang="en-US" smtClean="0"/>
              <a:t>40</a:t>
            </a:fld>
            <a:endParaRPr lang="en-US"/>
          </a:p>
        </p:txBody>
      </p:sp>
      <p:sp>
        <p:nvSpPr>
          <p:cNvPr id="6" name="ตัวแทนเนื้อหา 5">
            <a:extLst>
              <a:ext uri="{FF2B5EF4-FFF2-40B4-BE49-F238E27FC236}">
                <a16:creationId xmlns:a16="http://schemas.microsoft.com/office/drawing/2014/main" id="{0B6524AC-5F37-4EED-90D8-7954A5DCDA20}"/>
              </a:ext>
            </a:extLst>
          </p:cNvPr>
          <p:cNvSpPr>
            <a:spLocks noGrp="1"/>
          </p:cNvSpPr>
          <p:nvPr>
            <p:ph idx="1"/>
          </p:nvPr>
        </p:nvSpPr>
        <p:spPr/>
        <p:txBody>
          <a:bodyPr>
            <a:normAutofit lnSpcReduction="10000"/>
          </a:bodyPr>
          <a:lstStyle/>
          <a:p>
            <a:r>
              <a:rPr lang="th-TH" dirty="0">
                <a:latin typeface="Angsana New" panose="02020603050405020304" pitchFamily="18" charset="-34"/>
                <a:cs typeface="Angsana New" panose="02020603050405020304" pitchFamily="18" charset="-34"/>
              </a:rPr>
              <a:t>การวิจัย คือ </a:t>
            </a:r>
            <a:r>
              <a:rPr lang="th-TH" b="1" dirty="0">
                <a:latin typeface="Angsana New" panose="02020603050405020304" pitchFamily="18" charset="-34"/>
                <a:cs typeface="Angsana New" panose="02020603050405020304" pitchFamily="18" charset="-34"/>
              </a:rPr>
              <a:t>การตั้งคำถาม เพื่อนำมาวางแผนค้นคว้าหาความจริงด้วยวิธีการอย่างมีระบบ เชื่อถือได้ ส่วนการวิเคราะห์ข้อมูล คือ การรวบรวมข้อเท็จจริง หรือข้อคิดเห็นต่าง ๆ เพื่อนำมาแปลความหมายตามวัตถุประสงค์ของการวิจัย โดยการวิเคราะห์ด้วยหลักเหตุและผล (</a:t>
            </a:r>
            <a:r>
              <a:rPr lang="en-US" b="1" dirty="0">
                <a:latin typeface="Angsana New" panose="02020603050405020304" pitchFamily="18" charset="-34"/>
                <a:cs typeface="Angsana New" panose="02020603050405020304" pitchFamily="18" charset="-34"/>
              </a:rPr>
              <a:t>Reasons &amp; Results)</a:t>
            </a:r>
          </a:p>
          <a:p>
            <a:r>
              <a:rPr lang="th-TH" b="1" dirty="0">
                <a:latin typeface="Angsana New" panose="02020603050405020304" pitchFamily="18" charset="-34"/>
                <a:cs typeface="Angsana New" panose="02020603050405020304" pitchFamily="18" charset="-34"/>
              </a:rPr>
              <a:t>จึงเป็นที่มาของแนวคิดพื้นฐานในการนำวิธีการทางสถิติเข้ามาช่วยในการวางแผน และวิเคราะห์ข้อมูล เริ่มตั้งแต่การใช้สถิติการเลือกกลุ่มตัวอย่าง (</a:t>
            </a:r>
            <a:r>
              <a:rPr lang="en-US" b="1" dirty="0">
                <a:latin typeface="Angsana New" panose="02020603050405020304" pitchFamily="18" charset="-34"/>
                <a:cs typeface="Angsana New" panose="02020603050405020304" pitchFamily="18" charset="-34"/>
              </a:rPr>
              <a:t>Sampling Statistics)</a:t>
            </a:r>
            <a:r>
              <a:rPr lang="th-TH" b="1" dirty="0">
                <a:latin typeface="Angsana New" panose="02020603050405020304" pitchFamily="18" charset="-34"/>
                <a:cs typeface="Angsana New" panose="02020603050405020304" pitchFamily="18" charset="-34"/>
              </a:rPr>
              <a:t> เข้ามาใช้ในการกำหนดขนาดของกลุ่มตัวอย่าง (</a:t>
            </a:r>
            <a:r>
              <a:rPr lang="en-US" b="1" dirty="0">
                <a:latin typeface="Angsana New" panose="02020603050405020304" pitchFamily="18" charset="-34"/>
                <a:cs typeface="Angsana New" panose="02020603050405020304" pitchFamily="18" charset="-34"/>
              </a:rPr>
              <a:t>n)</a:t>
            </a:r>
            <a:r>
              <a:rPr lang="th-TH" b="1" dirty="0">
                <a:latin typeface="Angsana New" panose="02020603050405020304" pitchFamily="18" charset="-34"/>
                <a:cs typeface="Angsana New" panose="02020603050405020304" pitchFamily="18" charset="-34"/>
              </a:rPr>
              <a:t> และวิธีการสุ่มกลุ่มตัวอย่าง ให้มีขนาดที่เหมาะสมกับจำนวนประชากรไม่มากหรือไม่น้อยเกินไป </a:t>
            </a:r>
          </a:p>
          <a:p>
            <a:pPr marL="0" indent="0">
              <a:buNone/>
            </a:pPr>
            <a:r>
              <a:rPr lang="th-TH" b="1" dirty="0">
                <a:latin typeface="Angsana New" panose="02020603050405020304" pitchFamily="18" charset="-34"/>
                <a:cs typeface="Angsana New" panose="02020603050405020304" pitchFamily="18" charset="-34"/>
              </a:rPr>
              <a:t>	จากนั้นผู้วิจัยจึงนำเครื่องมือที่สร้างขึ้น ได้แก่ แบบสอบถาม แบบสัมภาษณ์ แบบสังเกต นำไปใช้เก็บรวบรวมข้อมูลจากกลุ่มตัวอย่าง โดยข้อมูลต่าง ๆ ที่เก็บรวบรวมได้จะถูกนำมาวิเคราะห์และแปลผล เพื่อหาข้อสรุปของปัญหาและวัตถุประสงค์ของการวิจัย โดยใช้สถิติเชพรรณนาหรือสถิติบรรยาย (</a:t>
            </a:r>
            <a:r>
              <a:rPr lang="en-US" b="1" dirty="0">
                <a:latin typeface="Angsana New" panose="02020603050405020304" pitchFamily="18" charset="-34"/>
                <a:cs typeface="Angsana New" panose="02020603050405020304" pitchFamily="18" charset="-34"/>
              </a:rPr>
              <a:t>Descriptive </a:t>
            </a:r>
            <a:r>
              <a:rPr lang="en-US" b="1" dirty="0" err="1">
                <a:latin typeface="Angsana New" panose="02020603050405020304" pitchFamily="18" charset="-34"/>
                <a:cs typeface="Angsana New" panose="02020603050405020304" pitchFamily="18" charset="-34"/>
              </a:rPr>
              <a:t>Satistics</a:t>
            </a:r>
            <a:r>
              <a:rPr lang="en-US" b="1" dirty="0">
                <a:latin typeface="Angsana New" panose="02020603050405020304" pitchFamily="18" charset="-34"/>
                <a:cs typeface="Angsana New" panose="02020603050405020304" pitchFamily="18" charset="-34"/>
              </a:rPr>
              <a:t>)</a:t>
            </a:r>
            <a:r>
              <a:rPr lang="th-TH" b="1" dirty="0">
                <a:latin typeface="Angsana New" panose="02020603050405020304" pitchFamily="18" charset="-34"/>
                <a:cs typeface="Angsana New" panose="02020603050405020304" pitchFamily="18" charset="-34"/>
              </a:rPr>
              <a:t> มาอธิบายลักษณะของกลุ่มตัวอย่าง เช่น ร้อยละของกลุ่มตัวอย่างที่เป็นเพศหญิงและเพศชาย อายุเฉลี่ย คะแนนเฉลี่ย การกระจายของคะแนน การกระจายของรายได้</a:t>
            </a:r>
            <a:endParaRPr lang="en-US" b="1" dirty="0">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3305464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8A94EBC-6057-47E9-9034-16C144B7403A}"/>
              </a:ext>
            </a:extLst>
          </p:cNvPr>
          <p:cNvSpPr>
            <a:spLocks noGrp="1"/>
          </p:cNvSpPr>
          <p:nvPr>
            <p:ph type="title"/>
          </p:nvPr>
        </p:nvSpPr>
        <p:spPr>
          <a:xfrm>
            <a:off x="838200" y="0"/>
            <a:ext cx="10515600" cy="1080217"/>
          </a:xfrm>
        </p:spPr>
        <p:txBody>
          <a:bodyPr>
            <a:normAutofit fontScale="90000"/>
          </a:bodyPr>
          <a:lstStyle/>
          <a:p>
            <a:pPr algn="ctr"/>
            <a:r>
              <a:rPr lang="en-US" sz="3200" b="1" dirty="0">
                <a:solidFill>
                  <a:srgbClr val="FF0000"/>
                </a:solidFill>
                <a:latin typeface="Angsana New" panose="02020603050405020304" pitchFamily="18" charset="-34"/>
                <a:cs typeface="Angsana New" panose="02020603050405020304" pitchFamily="18" charset="-34"/>
              </a:rPr>
              <a:t>6</a:t>
            </a:r>
            <a:br>
              <a:rPr lang="th-TH" sz="3200" b="1" dirty="0">
                <a:solidFill>
                  <a:srgbClr val="FF0000"/>
                </a:solidFill>
                <a:latin typeface="Angsana New" panose="02020603050405020304" pitchFamily="18" charset="-34"/>
                <a:cs typeface="Angsana New" panose="02020603050405020304" pitchFamily="18" charset="-34"/>
              </a:rPr>
            </a:br>
            <a:r>
              <a:rPr lang="th-TH" sz="3200" b="1" dirty="0">
                <a:solidFill>
                  <a:srgbClr val="FF0000"/>
                </a:solidFill>
                <a:latin typeface="Angsana New" panose="02020603050405020304" pitchFamily="18" charset="-34"/>
                <a:cs typeface="Angsana New" panose="02020603050405020304" pitchFamily="18" charset="-34"/>
              </a:rPr>
              <a:t>การวิเคราะห์ข้อมูลด้วยวิธีการทางสถิติ</a:t>
            </a:r>
            <a:br>
              <a:rPr lang="en-US" sz="3200" b="1" dirty="0">
                <a:solidFill>
                  <a:srgbClr val="FF0000"/>
                </a:solidFill>
                <a:latin typeface="Angsana New" panose="02020603050405020304" pitchFamily="18" charset="-34"/>
                <a:cs typeface="Angsana New" panose="02020603050405020304" pitchFamily="18" charset="-34"/>
              </a:rPr>
            </a:br>
            <a:endParaRPr lang="en-US" sz="3200" b="1" dirty="0">
              <a:solidFill>
                <a:srgbClr val="FF0000"/>
              </a:solidFill>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2093CCB3-E8B8-43E0-953F-0FFF2051BD7E}"/>
              </a:ext>
            </a:extLst>
          </p:cNvPr>
          <p:cNvSpPr>
            <a:spLocks noGrp="1"/>
          </p:cNvSpPr>
          <p:nvPr>
            <p:ph idx="1"/>
          </p:nvPr>
        </p:nvSpPr>
        <p:spPr>
          <a:xfrm>
            <a:off x="920954" y="658177"/>
            <a:ext cx="10980174" cy="4351338"/>
          </a:xfrm>
        </p:spPr>
        <p:txBody>
          <a:bodyPr>
            <a:normAutofit/>
          </a:bodyPr>
          <a:lstStyle/>
          <a:p>
            <a:pPr marL="0" indent="225425">
              <a:lnSpc>
                <a:spcPct val="100000"/>
              </a:lnSpc>
              <a:spcBef>
                <a:spcPts val="0"/>
              </a:spcBef>
              <a:buNone/>
            </a:pPr>
            <a:r>
              <a:rPr lang="th-TH" sz="2000" dirty="0">
                <a:latin typeface="Angsana New" panose="02020603050405020304" pitchFamily="18" charset="-34"/>
                <a:cs typeface="Angsana New" panose="02020603050405020304" pitchFamily="18" charset="-34"/>
              </a:rPr>
              <a:t>การเลือกใช้สถิติสำหรับการวิเคราะห์ข้อมูลนั้น </a:t>
            </a:r>
            <a:r>
              <a:rPr lang="th-TH" sz="2000" b="1" dirty="0">
                <a:latin typeface="Angsana New" panose="02020603050405020304" pitchFamily="18" charset="-34"/>
                <a:cs typeface="Angsana New" panose="02020603050405020304" pitchFamily="18" charset="-34"/>
              </a:rPr>
              <a:t>ผู้วิจัยจะต้องกำหนดจุดมุ่งหมาย หรือวัตถุประสงค์ของการวิจัยก่อนว่าต้องการอะไรจากการวิจัยครั้งนี้ ข้อมูลประเภทใดที่ผู้วิจัยต้องการเพื่อนำมาพิจารณาเลือกใช้สถิติให้เหมาะสมกับประเภทของข้อมูลที่ศึกษา </a:t>
            </a:r>
          </a:p>
          <a:p>
            <a:pPr>
              <a:lnSpc>
                <a:spcPct val="100000"/>
              </a:lnSpc>
              <a:spcBef>
                <a:spcPts val="0"/>
              </a:spcBef>
            </a:pPr>
            <a:r>
              <a:rPr lang="en-US" sz="2000" b="1" dirty="0">
                <a:solidFill>
                  <a:srgbClr val="00B050"/>
                </a:solidFill>
                <a:latin typeface="Angsana New" panose="02020603050405020304" pitchFamily="18" charset="-34"/>
                <a:cs typeface="Angsana New" panose="02020603050405020304" pitchFamily="18" charset="-34"/>
              </a:rPr>
              <a:t>1.</a:t>
            </a:r>
            <a:r>
              <a:rPr lang="th-TH" sz="2000" b="1" dirty="0">
                <a:solidFill>
                  <a:srgbClr val="00B050"/>
                </a:solidFill>
                <a:latin typeface="Angsana New" panose="02020603050405020304" pitchFamily="18" charset="-34"/>
                <a:cs typeface="Angsana New" panose="02020603050405020304" pitchFamily="18" charset="-34"/>
              </a:rPr>
              <a:t> สถิติที่ใช้บรรยายลักษณะของประชากร </a:t>
            </a:r>
            <a:r>
              <a:rPr lang="th-TH" sz="2000" b="1" dirty="0">
                <a:latin typeface="Angsana New" panose="02020603050405020304" pitchFamily="18" charset="-34"/>
                <a:cs typeface="Angsana New" panose="02020603050405020304" pitchFamily="18" charset="-34"/>
              </a:rPr>
              <a:t>หรือตัวแปรในกลุ่มตัวอย่าง </a:t>
            </a:r>
            <a:r>
              <a:rPr lang="th-TH" sz="2000" dirty="0">
                <a:latin typeface="Angsana New" panose="02020603050405020304" pitchFamily="18" charset="-34"/>
                <a:cs typeface="Angsana New" panose="02020603050405020304" pitchFamily="18" charset="-34"/>
              </a:rPr>
              <a:t>สถิติที่นำมาอธิบายหรือนำมาบรรยาย คุณลักษณะของกลุ่ม</a:t>
            </a:r>
            <a:r>
              <a:rPr lang="th-TH" sz="2000" b="1" dirty="0">
                <a:latin typeface="Angsana New" panose="02020603050405020304" pitchFamily="18" charset="-34"/>
                <a:cs typeface="Angsana New" panose="02020603050405020304" pitchFamily="18" charset="-34"/>
              </a:rPr>
              <a:t>ตัวอย่าง คือ สถิติพรรณนา (</a:t>
            </a:r>
            <a:r>
              <a:rPr lang="en-US" sz="2000" b="1" dirty="0">
                <a:latin typeface="Angsana New" panose="02020603050405020304" pitchFamily="18" charset="-34"/>
                <a:cs typeface="Angsana New" panose="02020603050405020304" pitchFamily="18" charset="-34"/>
              </a:rPr>
              <a:t>Descriptive Statistics)</a:t>
            </a:r>
            <a:endParaRPr lang="th-TH" sz="2000" b="1" dirty="0">
              <a:latin typeface="Angsana New" panose="02020603050405020304" pitchFamily="18" charset="-34"/>
              <a:cs typeface="Angsana New" panose="02020603050405020304" pitchFamily="18" charset="-34"/>
            </a:endParaRPr>
          </a:p>
          <a:p>
            <a:pPr marL="0" indent="403225">
              <a:lnSpc>
                <a:spcPct val="100000"/>
              </a:lnSpc>
              <a:spcBef>
                <a:spcPts val="0"/>
              </a:spcBef>
              <a:buNone/>
            </a:pPr>
            <a:r>
              <a:rPr lang="en-US" sz="2000" b="1" dirty="0">
                <a:solidFill>
                  <a:srgbClr val="00B050"/>
                </a:solidFill>
                <a:latin typeface="Angsana New" panose="02020603050405020304" pitchFamily="18" charset="-34"/>
                <a:cs typeface="Angsana New" panose="02020603050405020304" pitchFamily="18" charset="-34"/>
              </a:rPr>
              <a:t>1.1</a:t>
            </a:r>
            <a:r>
              <a:rPr lang="th-TH" sz="2000" b="1" dirty="0">
                <a:solidFill>
                  <a:srgbClr val="00B050"/>
                </a:solidFill>
                <a:latin typeface="Angsana New" panose="02020603050405020304" pitchFamily="18" charset="-34"/>
                <a:cs typeface="Angsana New" panose="02020603050405020304" pitchFamily="18" charset="-34"/>
              </a:rPr>
              <a:t> การแจกแจงความถี่และค่าร้อยละ </a:t>
            </a:r>
            <a:r>
              <a:rPr lang="th-TH" sz="2000" dirty="0">
                <a:solidFill>
                  <a:srgbClr val="00B050"/>
                </a:solidFill>
                <a:latin typeface="Angsana New" panose="02020603050405020304" pitchFamily="18" charset="-34"/>
                <a:cs typeface="Angsana New" panose="02020603050405020304" pitchFamily="18" charset="-34"/>
              </a:rPr>
              <a:t>(</a:t>
            </a:r>
            <a:r>
              <a:rPr lang="en-US" sz="2000" dirty="0">
                <a:solidFill>
                  <a:srgbClr val="00B050"/>
                </a:solidFill>
                <a:latin typeface="Angsana New" panose="02020603050405020304" pitchFamily="18" charset="-34"/>
                <a:cs typeface="Angsana New" panose="02020603050405020304" pitchFamily="18" charset="-34"/>
              </a:rPr>
              <a:t>Frequency and Percentage)</a:t>
            </a:r>
            <a:r>
              <a:rPr lang="th-TH" sz="2000" dirty="0">
                <a:solidFill>
                  <a:srgbClr val="00B050"/>
                </a:solidFill>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การแสดงค่าความถี่ของข้อมูลที่</a:t>
            </a:r>
            <a:r>
              <a:rPr lang="th-TH" sz="2000" b="1" dirty="0">
                <a:latin typeface="Angsana New" panose="02020603050405020304" pitchFamily="18" charset="-34"/>
                <a:cs typeface="Angsana New" panose="02020603050405020304" pitchFamily="18" charset="-34"/>
              </a:rPr>
              <a:t>ศึกษา จะแสดงในรูปแบบของตาราง หรือแผนภูมิควบคู่กับค่าร้อยละเสมอ</a:t>
            </a:r>
          </a:p>
          <a:p>
            <a:pPr marL="0" indent="747713">
              <a:lnSpc>
                <a:spcPct val="100000"/>
              </a:lnSpc>
              <a:spcBef>
                <a:spcPts val="0"/>
              </a:spcBef>
              <a:buNone/>
            </a:pPr>
            <a:r>
              <a:rPr lang="en-US" sz="2000" i="1" dirty="0">
                <a:latin typeface="Angsana New" panose="02020603050405020304" pitchFamily="18" charset="-34"/>
                <a:cs typeface="Angsana New" panose="02020603050405020304" pitchFamily="18" charset="-34"/>
              </a:rPr>
              <a:t>1)</a:t>
            </a:r>
            <a:r>
              <a:rPr lang="th-TH" sz="2000" i="1" dirty="0">
                <a:latin typeface="Angsana New" panose="02020603050405020304" pitchFamily="18" charset="-34"/>
                <a:cs typeface="Angsana New" panose="02020603050405020304" pitchFamily="18" charset="-34"/>
              </a:rPr>
              <a:t> การแจกแจงความถี่สำหรับข้อมูลเชิงคุณภาพ</a:t>
            </a:r>
          </a:p>
          <a:p>
            <a:pPr marL="0" indent="1031875">
              <a:lnSpc>
                <a:spcPct val="100000"/>
              </a:lnSpc>
              <a:spcBef>
                <a:spcPts val="0"/>
              </a:spcBef>
              <a:buNone/>
            </a:pPr>
            <a:r>
              <a:rPr lang="th-TH" sz="2000" dirty="0">
                <a:latin typeface="Angsana New" panose="02020603050405020304" pitchFamily="18" charset="-34"/>
                <a:cs typeface="Angsana New" panose="02020603050405020304" pitchFamily="18" charset="-34"/>
              </a:rPr>
              <a:t>ตารางความถี่แบบทางเดียว</a:t>
            </a:r>
          </a:p>
          <a:p>
            <a:pPr marL="0" indent="0">
              <a:lnSpc>
                <a:spcPct val="100000"/>
              </a:lnSpc>
              <a:spcBef>
                <a:spcPts val="0"/>
              </a:spcBef>
              <a:buNone/>
            </a:pPr>
            <a:r>
              <a:rPr lang="th-TH" sz="2000" b="1" dirty="0">
                <a:latin typeface="Angsana New" panose="02020603050405020304" pitchFamily="18" charset="-34"/>
                <a:cs typeface="Angsana New" panose="02020603050405020304" pitchFamily="18" charset="-34"/>
              </a:rPr>
              <a:t>ตัวอย่างที่ </a:t>
            </a:r>
            <a:r>
              <a:rPr lang="en-US" sz="2000" b="1" dirty="0">
                <a:latin typeface="Angsana New" panose="02020603050405020304" pitchFamily="18" charset="-34"/>
                <a:cs typeface="Angsana New" panose="02020603050405020304" pitchFamily="18" charset="-34"/>
              </a:rPr>
              <a:t>1</a:t>
            </a:r>
            <a:r>
              <a:rPr lang="th-TH" sz="2000" b="1"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ข้อมูลดิบของบุคลากรที่ดำรงตำแหน่งวิชาการ มหาวิทยาลัยธนบุรี</a:t>
            </a:r>
          </a:p>
          <a:p>
            <a:pPr marL="0" indent="688975">
              <a:lnSpc>
                <a:spcPct val="100000"/>
              </a:lnSpc>
              <a:spcBef>
                <a:spcPts val="0"/>
              </a:spcBef>
              <a:buNone/>
            </a:pPr>
            <a:r>
              <a:rPr lang="th-TH" sz="2000" dirty="0">
                <a:latin typeface="Angsana New" panose="02020603050405020304" pitchFamily="18" charset="-34"/>
                <a:cs typeface="Angsana New" panose="02020603050405020304" pitchFamily="18" charset="-34"/>
              </a:rPr>
              <a:t>ผู้ช่วยศาสตราจารย์ (ผศ.)   ผศ.   ผศ.   ผศ.  ผศ.   ผศ.  ผศ.  ผศ.  ผศ.  ผศ. </a:t>
            </a:r>
          </a:p>
          <a:p>
            <a:pPr marL="0" indent="688975">
              <a:lnSpc>
                <a:spcPct val="100000"/>
              </a:lnSpc>
              <a:spcBef>
                <a:spcPts val="0"/>
              </a:spcBef>
              <a:buNone/>
            </a:pPr>
            <a:r>
              <a:rPr lang="th-TH" sz="2000" dirty="0">
                <a:latin typeface="Angsana New" panose="02020603050405020304" pitchFamily="18" charset="-34"/>
                <a:cs typeface="Angsana New" panose="02020603050405020304" pitchFamily="18" charset="-34"/>
              </a:rPr>
              <a:t>รองศาสตราจารย์ (รศ.)  รศ.   รศ.   รศ.   รศ.   รศ.   รศ.   รศ.</a:t>
            </a:r>
          </a:p>
          <a:p>
            <a:pPr marL="0" indent="0">
              <a:lnSpc>
                <a:spcPct val="100000"/>
              </a:lnSpc>
              <a:spcBef>
                <a:spcPts val="0"/>
              </a:spcBef>
              <a:buNone/>
            </a:pPr>
            <a:r>
              <a:rPr lang="th-TH" sz="2000" b="1" dirty="0">
                <a:latin typeface="Angsana New" panose="02020603050405020304" pitchFamily="18" charset="-34"/>
                <a:cs typeface="Angsana New" panose="02020603050405020304" pitchFamily="18" charset="-34"/>
              </a:rPr>
              <a:t>ตารางที่  </a:t>
            </a:r>
            <a:r>
              <a:rPr lang="en-US" sz="2000" b="1" dirty="0">
                <a:latin typeface="Angsana New" panose="02020603050405020304" pitchFamily="18" charset="-34"/>
                <a:cs typeface="Angsana New" panose="02020603050405020304" pitchFamily="18" charset="-34"/>
              </a:rPr>
              <a:t>5</a:t>
            </a:r>
            <a:r>
              <a:rPr lang="th-TH" sz="2000" b="1"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การแจกแจงความถี่สำหรับข้อมูลเชิงคุณภาพ  (</a:t>
            </a:r>
            <a:r>
              <a:rPr lang="en-US" sz="2000" dirty="0">
                <a:latin typeface="Angsana New" panose="02020603050405020304" pitchFamily="18" charset="-34"/>
                <a:cs typeface="Angsana New" panose="02020603050405020304" pitchFamily="18" charset="-34"/>
              </a:rPr>
              <a:t>a) </a:t>
            </a:r>
          </a:p>
          <a:p>
            <a:pPr marL="0" indent="0">
              <a:lnSpc>
                <a:spcPct val="100000"/>
              </a:lnSpc>
              <a:spcBef>
                <a:spcPts val="0"/>
              </a:spcBef>
              <a:buNone/>
            </a:pPr>
            <a:endParaRPr lang="en-US" sz="2000"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51CF24B4-DCAB-49DA-9FB8-EE412F8A4156}"/>
              </a:ext>
            </a:extLst>
          </p:cNvPr>
          <p:cNvSpPr>
            <a:spLocks noGrp="1"/>
          </p:cNvSpPr>
          <p:nvPr>
            <p:ph type="sldNum" sz="quarter" idx="12"/>
          </p:nvPr>
        </p:nvSpPr>
        <p:spPr/>
        <p:txBody>
          <a:bodyPr/>
          <a:lstStyle/>
          <a:p>
            <a:fld id="{0C138CA7-F28F-4E14-B8CE-E0A9C4DDBB4C}" type="slidenum">
              <a:rPr lang="en-US" smtClean="0"/>
              <a:t>41</a:t>
            </a:fld>
            <a:endParaRPr lang="en-US"/>
          </a:p>
        </p:txBody>
      </p:sp>
      <p:graphicFrame>
        <p:nvGraphicFramePr>
          <p:cNvPr id="5" name="ตาราง 5">
            <a:extLst>
              <a:ext uri="{FF2B5EF4-FFF2-40B4-BE49-F238E27FC236}">
                <a16:creationId xmlns:a16="http://schemas.microsoft.com/office/drawing/2014/main" id="{FB986EC6-5BA3-4EDC-8A24-4A04E37349A1}"/>
              </a:ext>
            </a:extLst>
          </p:cNvPr>
          <p:cNvGraphicFramePr>
            <a:graphicFrameLocks noGrp="1"/>
          </p:cNvGraphicFramePr>
          <p:nvPr>
            <p:extLst>
              <p:ext uri="{D42A27DB-BD31-4B8C-83A1-F6EECF244321}">
                <p14:modId xmlns:p14="http://schemas.microsoft.com/office/powerpoint/2010/main" val="3293806094"/>
              </p:ext>
            </p:extLst>
          </p:nvPr>
        </p:nvGraphicFramePr>
        <p:xfrm>
          <a:off x="838200" y="4466272"/>
          <a:ext cx="10835640" cy="1584960"/>
        </p:xfrm>
        <a:graphic>
          <a:graphicData uri="http://schemas.openxmlformats.org/drawingml/2006/table">
            <a:tbl>
              <a:tblPr firstRow="1" bandRow="1">
                <a:tableStyleId>{5DA37D80-6434-44D0-A028-1B22A696006F}</a:tableStyleId>
              </a:tblPr>
              <a:tblGrid>
                <a:gridCol w="3611880">
                  <a:extLst>
                    <a:ext uri="{9D8B030D-6E8A-4147-A177-3AD203B41FA5}">
                      <a16:colId xmlns:a16="http://schemas.microsoft.com/office/drawing/2014/main" val="2047126601"/>
                    </a:ext>
                  </a:extLst>
                </a:gridCol>
                <a:gridCol w="3611880">
                  <a:extLst>
                    <a:ext uri="{9D8B030D-6E8A-4147-A177-3AD203B41FA5}">
                      <a16:colId xmlns:a16="http://schemas.microsoft.com/office/drawing/2014/main" val="2298172922"/>
                    </a:ext>
                  </a:extLst>
                </a:gridCol>
                <a:gridCol w="3611880">
                  <a:extLst>
                    <a:ext uri="{9D8B030D-6E8A-4147-A177-3AD203B41FA5}">
                      <a16:colId xmlns:a16="http://schemas.microsoft.com/office/drawing/2014/main" val="1686334540"/>
                    </a:ext>
                  </a:extLst>
                </a:gridCol>
              </a:tblGrid>
              <a:tr h="370840">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ตำแหน่งวิชาการ</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จำนวน</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ร้อยละ</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014749639"/>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ผู้ช่วยศาสตราจารย์ (ผศ.) </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56</a:t>
                      </a:r>
                    </a:p>
                  </a:txBody>
                  <a:tcPr/>
                </a:tc>
                <a:extLst>
                  <a:ext uri="{0D108BD9-81ED-4DB2-BD59-A6C34878D82A}">
                    <a16:rowId xmlns:a16="http://schemas.microsoft.com/office/drawing/2014/main" val="3144165955"/>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รองศาสตราจารย์ (รศ.) </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44</a:t>
                      </a:r>
                    </a:p>
                  </a:txBody>
                  <a:tcPr/>
                </a:tc>
                <a:extLst>
                  <a:ext uri="{0D108BD9-81ED-4DB2-BD59-A6C34878D82A}">
                    <a16:rowId xmlns:a16="http://schemas.microsoft.com/office/drawing/2014/main" val="1899340814"/>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รวม</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100</a:t>
                      </a:r>
                    </a:p>
                  </a:txBody>
                  <a:tcPr/>
                </a:tc>
                <a:extLst>
                  <a:ext uri="{0D108BD9-81ED-4DB2-BD59-A6C34878D82A}">
                    <a16:rowId xmlns:a16="http://schemas.microsoft.com/office/drawing/2014/main" val="1230173593"/>
                  </a:ext>
                </a:extLst>
              </a:tr>
            </a:tbl>
          </a:graphicData>
        </a:graphic>
      </p:graphicFrame>
    </p:spTree>
    <p:extLst>
      <p:ext uri="{BB962C8B-B14F-4D97-AF65-F5344CB8AC3E}">
        <p14:creationId xmlns:p14="http://schemas.microsoft.com/office/powerpoint/2010/main" val="23112990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3ED1A515-CF63-4D78-AA27-CD179D842991}"/>
              </a:ext>
            </a:extLst>
          </p:cNvPr>
          <p:cNvSpPr>
            <a:spLocks noGrp="1"/>
          </p:cNvSpPr>
          <p:nvPr>
            <p:ph idx="1"/>
          </p:nvPr>
        </p:nvSpPr>
        <p:spPr>
          <a:xfrm>
            <a:off x="901291" y="1391309"/>
            <a:ext cx="10101007" cy="909654"/>
          </a:xfrm>
        </p:spPr>
        <p:txBody>
          <a:bodyPr>
            <a:normAutofit/>
          </a:bodyPr>
          <a:lstStyle/>
          <a:p>
            <a:pPr marL="0" indent="796925">
              <a:buNone/>
            </a:pPr>
            <a:r>
              <a:rPr lang="th-TH" sz="2000" dirty="0">
                <a:latin typeface="Angsana New" panose="02020603050405020304" pitchFamily="18" charset="-34"/>
                <a:cs typeface="Angsana New" panose="02020603050405020304" pitchFamily="18" charset="-34"/>
              </a:rPr>
              <a:t>ตารางความถี่แบบหลายทาง</a:t>
            </a:r>
          </a:p>
          <a:p>
            <a:pPr marL="0" indent="0">
              <a:buNone/>
            </a:pPr>
            <a:r>
              <a:rPr lang="th-TH" sz="2000" dirty="0">
                <a:latin typeface="Angsana New" panose="02020603050405020304" pitchFamily="18" charset="-34"/>
                <a:cs typeface="Angsana New" panose="02020603050405020304" pitchFamily="18" charset="-34"/>
              </a:rPr>
              <a:t>ตารางที่ </a:t>
            </a:r>
            <a:r>
              <a:rPr lang="en-US" sz="2000" dirty="0">
                <a:latin typeface="Angsana New" panose="02020603050405020304" pitchFamily="18" charset="-34"/>
                <a:cs typeface="Angsana New" panose="02020603050405020304" pitchFamily="18" charset="-34"/>
              </a:rPr>
              <a:t>6</a:t>
            </a:r>
            <a:r>
              <a:rPr lang="th-TH" sz="2000" dirty="0">
                <a:latin typeface="Angsana New" panose="02020603050405020304" pitchFamily="18" charset="-34"/>
                <a:cs typeface="Angsana New" panose="02020603050405020304" pitchFamily="18" charset="-34"/>
              </a:rPr>
              <a:t> แสดงการแจกแจงความถี่ระหว่างผู้ดำรงตำแหน่งวิชาการในแต่ละสาขาของคณะบริหารธุรกิจ</a:t>
            </a:r>
            <a:endParaRPr lang="en-US" sz="2000" dirty="0">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60117B03-05ED-4829-8CD0-30DF21969381}"/>
              </a:ext>
            </a:extLst>
          </p:cNvPr>
          <p:cNvSpPr>
            <a:spLocks noGrp="1"/>
          </p:cNvSpPr>
          <p:nvPr>
            <p:ph type="sldNum" sz="quarter" idx="12"/>
          </p:nvPr>
        </p:nvSpPr>
        <p:spPr/>
        <p:txBody>
          <a:bodyPr/>
          <a:lstStyle/>
          <a:p>
            <a:fld id="{0C138CA7-F28F-4E14-B8CE-E0A9C4DDBB4C}" type="slidenum">
              <a:rPr lang="en-US" smtClean="0"/>
              <a:t>42</a:t>
            </a:fld>
            <a:endParaRPr lang="en-US"/>
          </a:p>
        </p:txBody>
      </p:sp>
      <p:graphicFrame>
        <p:nvGraphicFramePr>
          <p:cNvPr id="5" name="ตาราง 5">
            <a:extLst>
              <a:ext uri="{FF2B5EF4-FFF2-40B4-BE49-F238E27FC236}">
                <a16:creationId xmlns:a16="http://schemas.microsoft.com/office/drawing/2014/main" id="{7456A68C-5730-44FD-983A-4B2977788ADB}"/>
              </a:ext>
            </a:extLst>
          </p:cNvPr>
          <p:cNvGraphicFramePr>
            <a:graphicFrameLocks noGrp="1"/>
          </p:cNvGraphicFramePr>
          <p:nvPr>
            <p:extLst>
              <p:ext uri="{D42A27DB-BD31-4B8C-83A1-F6EECF244321}">
                <p14:modId xmlns:p14="http://schemas.microsoft.com/office/powerpoint/2010/main" val="2554266325"/>
              </p:ext>
            </p:extLst>
          </p:nvPr>
        </p:nvGraphicFramePr>
        <p:xfrm>
          <a:off x="901291" y="2633680"/>
          <a:ext cx="10533147" cy="2434228"/>
        </p:xfrm>
        <a:graphic>
          <a:graphicData uri="http://schemas.openxmlformats.org/drawingml/2006/table">
            <a:tbl>
              <a:tblPr firstRow="1" bandRow="1">
                <a:tableStyleId>{00A15C55-8517-42AA-B614-E9B94910E393}</a:tableStyleId>
              </a:tblPr>
              <a:tblGrid>
                <a:gridCol w="2710184">
                  <a:extLst>
                    <a:ext uri="{9D8B030D-6E8A-4147-A177-3AD203B41FA5}">
                      <a16:colId xmlns:a16="http://schemas.microsoft.com/office/drawing/2014/main" val="3548648906"/>
                    </a:ext>
                  </a:extLst>
                </a:gridCol>
                <a:gridCol w="1630211">
                  <a:extLst>
                    <a:ext uri="{9D8B030D-6E8A-4147-A177-3AD203B41FA5}">
                      <a16:colId xmlns:a16="http://schemas.microsoft.com/office/drawing/2014/main" val="3502909333"/>
                    </a:ext>
                  </a:extLst>
                </a:gridCol>
                <a:gridCol w="1691728">
                  <a:extLst>
                    <a:ext uri="{9D8B030D-6E8A-4147-A177-3AD203B41FA5}">
                      <a16:colId xmlns:a16="http://schemas.microsoft.com/office/drawing/2014/main" val="1680127129"/>
                    </a:ext>
                  </a:extLst>
                </a:gridCol>
                <a:gridCol w="1209843">
                  <a:extLst>
                    <a:ext uri="{9D8B030D-6E8A-4147-A177-3AD203B41FA5}">
                      <a16:colId xmlns:a16="http://schemas.microsoft.com/office/drawing/2014/main" val="2396808448"/>
                    </a:ext>
                  </a:extLst>
                </a:gridCol>
                <a:gridCol w="1086807">
                  <a:extLst>
                    <a:ext uri="{9D8B030D-6E8A-4147-A177-3AD203B41FA5}">
                      <a16:colId xmlns:a16="http://schemas.microsoft.com/office/drawing/2014/main" val="4082504961"/>
                    </a:ext>
                  </a:extLst>
                </a:gridCol>
                <a:gridCol w="1097061">
                  <a:extLst>
                    <a:ext uri="{9D8B030D-6E8A-4147-A177-3AD203B41FA5}">
                      <a16:colId xmlns:a16="http://schemas.microsoft.com/office/drawing/2014/main" val="1071067852"/>
                    </a:ext>
                  </a:extLst>
                </a:gridCol>
                <a:gridCol w="1107313">
                  <a:extLst>
                    <a:ext uri="{9D8B030D-6E8A-4147-A177-3AD203B41FA5}">
                      <a16:colId xmlns:a16="http://schemas.microsoft.com/office/drawing/2014/main" val="1668151322"/>
                    </a:ext>
                  </a:extLst>
                </a:gridCol>
              </a:tblGrid>
              <a:tr h="920257">
                <a:tc>
                  <a:txBody>
                    <a:bodyPr/>
                    <a:lstStyle/>
                    <a:p>
                      <a:pPr algn="r"/>
                      <a:r>
                        <a:rPr lang="th-TH" sz="2000" dirty="0">
                          <a:solidFill>
                            <a:srgbClr val="FF0000"/>
                          </a:solidFill>
                          <a:latin typeface="Angsana New" panose="02020603050405020304" pitchFamily="18" charset="-34"/>
                          <a:cs typeface="Angsana New" panose="02020603050405020304" pitchFamily="18" charset="-34"/>
                        </a:rPr>
                        <a:t>สาขา</a:t>
                      </a:r>
                    </a:p>
                    <a:p>
                      <a:pPr algn="l"/>
                      <a:r>
                        <a:rPr lang="th-TH" sz="2000" dirty="0">
                          <a:solidFill>
                            <a:srgbClr val="FF0000"/>
                          </a:solidFill>
                          <a:latin typeface="Angsana New" panose="02020603050405020304" pitchFamily="18" charset="-34"/>
                          <a:cs typeface="Angsana New" panose="02020603050405020304" pitchFamily="18" charset="-34"/>
                        </a:rPr>
                        <a:t>ตำแหน่งวิชาการ</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การจัดการธุรกิจ</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ธุรกิจระหว่างประเทศ</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การบัญชี</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การตลาด</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รวม</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ร้อยละ</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6117750"/>
                  </a:ext>
                </a:extLst>
              </a:tr>
              <a:tr h="504657">
                <a:tc>
                  <a:txBody>
                    <a:bodyPr/>
                    <a:lstStyle/>
                    <a:p>
                      <a:r>
                        <a:rPr lang="th-TH" sz="2000" dirty="0">
                          <a:solidFill>
                            <a:srgbClr val="FF0000"/>
                          </a:solidFill>
                          <a:latin typeface="Angsana New" panose="02020603050405020304" pitchFamily="18" charset="-34"/>
                          <a:cs typeface="Angsana New" panose="02020603050405020304" pitchFamily="18" charset="-34"/>
                        </a:rPr>
                        <a:t>ผู้ช่วยศาสตราจารย์ (ผศ.) </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5</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56</a:t>
                      </a:r>
                    </a:p>
                  </a:txBody>
                  <a:tcPr/>
                </a:tc>
                <a:extLst>
                  <a:ext uri="{0D108BD9-81ED-4DB2-BD59-A6C34878D82A}">
                    <a16:rowId xmlns:a16="http://schemas.microsoft.com/office/drawing/2014/main" val="719654421"/>
                  </a:ext>
                </a:extLst>
              </a:tr>
              <a:tr h="504657">
                <a:tc>
                  <a:txBody>
                    <a:bodyPr/>
                    <a:lstStyle/>
                    <a:p>
                      <a:r>
                        <a:rPr lang="th-TH" sz="2000" dirty="0">
                          <a:solidFill>
                            <a:srgbClr val="FF0000"/>
                          </a:solidFill>
                          <a:latin typeface="Angsana New" panose="02020603050405020304" pitchFamily="18" charset="-34"/>
                          <a:cs typeface="Angsana New" panose="02020603050405020304" pitchFamily="18" charset="-34"/>
                        </a:rPr>
                        <a:t>รองศาสตราจารย์ (รศ.) </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44</a:t>
                      </a:r>
                    </a:p>
                  </a:txBody>
                  <a:tcPr/>
                </a:tc>
                <a:extLst>
                  <a:ext uri="{0D108BD9-81ED-4DB2-BD59-A6C34878D82A}">
                    <a16:rowId xmlns:a16="http://schemas.microsoft.com/office/drawing/2014/main" val="3060455494"/>
                  </a:ext>
                </a:extLst>
              </a:tr>
              <a:tr h="504657">
                <a:tc>
                  <a:txBody>
                    <a:bodyPr/>
                    <a:lstStyle/>
                    <a:p>
                      <a:r>
                        <a:rPr lang="th-TH" sz="2000" dirty="0">
                          <a:solidFill>
                            <a:srgbClr val="FF0000"/>
                          </a:solidFill>
                          <a:latin typeface="Angsana New" panose="02020603050405020304" pitchFamily="18" charset="-34"/>
                          <a:cs typeface="Angsana New" panose="02020603050405020304" pitchFamily="18" charset="-34"/>
                        </a:rPr>
                        <a:t>รวม</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100</a:t>
                      </a:r>
                    </a:p>
                  </a:txBody>
                  <a:tcPr/>
                </a:tc>
                <a:extLst>
                  <a:ext uri="{0D108BD9-81ED-4DB2-BD59-A6C34878D82A}">
                    <a16:rowId xmlns:a16="http://schemas.microsoft.com/office/drawing/2014/main" val="1313996664"/>
                  </a:ext>
                </a:extLst>
              </a:tr>
            </a:tbl>
          </a:graphicData>
        </a:graphic>
      </p:graphicFrame>
    </p:spTree>
    <p:extLst>
      <p:ext uri="{BB962C8B-B14F-4D97-AF65-F5344CB8AC3E}">
        <p14:creationId xmlns:p14="http://schemas.microsoft.com/office/powerpoint/2010/main" val="1303983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แทนหมายเลขสไลด์ 3">
            <a:extLst>
              <a:ext uri="{FF2B5EF4-FFF2-40B4-BE49-F238E27FC236}">
                <a16:creationId xmlns:a16="http://schemas.microsoft.com/office/drawing/2014/main" id="{7398BA9C-1FB4-4BE4-A770-D599BF054037}"/>
              </a:ext>
            </a:extLst>
          </p:cNvPr>
          <p:cNvSpPr>
            <a:spLocks noGrp="1"/>
          </p:cNvSpPr>
          <p:nvPr>
            <p:ph type="sldNum" sz="quarter" idx="12"/>
          </p:nvPr>
        </p:nvSpPr>
        <p:spPr/>
        <p:txBody>
          <a:bodyPr/>
          <a:lstStyle/>
          <a:p>
            <a:fld id="{0C138CA7-F28F-4E14-B8CE-E0A9C4DDBB4C}" type="slidenum">
              <a:rPr lang="en-US" smtClean="0"/>
              <a:t>43</a:t>
            </a:fld>
            <a:endParaRPr lang="en-US"/>
          </a:p>
        </p:txBody>
      </p:sp>
      <p:sp>
        <p:nvSpPr>
          <p:cNvPr id="5" name="ตัวแทนเนื้อหา 2">
            <a:extLst>
              <a:ext uri="{FF2B5EF4-FFF2-40B4-BE49-F238E27FC236}">
                <a16:creationId xmlns:a16="http://schemas.microsoft.com/office/drawing/2014/main" id="{C8AC5F32-5F44-430B-9E9B-7EFC78EA9BAD}"/>
              </a:ext>
            </a:extLst>
          </p:cNvPr>
          <p:cNvSpPr txBox="1">
            <a:spLocks/>
          </p:cNvSpPr>
          <p:nvPr/>
        </p:nvSpPr>
        <p:spPr>
          <a:xfrm>
            <a:off x="753805" y="535775"/>
            <a:ext cx="10832691" cy="90965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628650">
              <a:buFont typeface="Arial" panose="020B0604020202020204" pitchFamily="34" charset="0"/>
              <a:buNone/>
            </a:pPr>
            <a:r>
              <a:rPr lang="en-US" sz="2000" i="1" dirty="0">
                <a:latin typeface="Angsana New" panose="02020603050405020304" pitchFamily="18" charset="-34"/>
                <a:cs typeface="Angsana New" panose="02020603050405020304" pitchFamily="18" charset="-34"/>
              </a:rPr>
              <a:t>2)</a:t>
            </a:r>
            <a:r>
              <a:rPr lang="th-TH" sz="2000" i="1" dirty="0">
                <a:latin typeface="Angsana New" panose="02020603050405020304" pitchFamily="18" charset="-34"/>
                <a:cs typeface="Angsana New" panose="02020603050405020304" pitchFamily="18" charset="-34"/>
              </a:rPr>
              <a:t> การแจกแจงความถี่สำหรับข้อมูลเชิงปริมาณ</a:t>
            </a:r>
          </a:p>
          <a:p>
            <a:pPr marL="0" indent="796925">
              <a:buFont typeface="Arial" panose="020B0604020202020204" pitchFamily="34" charset="0"/>
              <a:buNone/>
            </a:pPr>
            <a:r>
              <a:rPr lang="th-TH" sz="2000" dirty="0">
                <a:latin typeface="Angsana New" panose="02020603050405020304" pitchFamily="18" charset="-34"/>
                <a:cs typeface="Angsana New" panose="02020603050405020304" pitchFamily="18" charset="-34"/>
              </a:rPr>
              <a:t>การแจกแจงความถี่แบบไม่จัดข้อมูลเป็นกลุ่ม ดังตารางที่ </a:t>
            </a:r>
            <a:r>
              <a:rPr lang="en-US" sz="2000" dirty="0">
                <a:latin typeface="Angsana New" panose="02020603050405020304" pitchFamily="18" charset="-34"/>
                <a:cs typeface="Angsana New" panose="02020603050405020304" pitchFamily="18" charset="-34"/>
              </a:rPr>
              <a:t>7</a:t>
            </a:r>
            <a:endParaRPr lang="th-TH" sz="2000" dirty="0">
              <a:latin typeface="Angsana New" panose="02020603050405020304" pitchFamily="18" charset="-34"/>
              <a:cs typeface="Angsana New" panose="02020603050405020304" pitchFamily="18" charset="-34"/>
            </a:endParaRPr>
          </a:p>
          <a:p>
            <a:pPr marL="0" indent="0">
              <a:buFont typeface="Arial" panose="020B0604020202020204" pitchFamily="34" charset="0"/>
              <a:buNone/>
            </a:pPr>
            <a:r>
              <a:rPr lang="th-TH" sz="2000" dirty="0">
                <a:latin typeface="Angsana New" panose="02020603050405020304" pitchFamily="18" charset="-34"/>
                <a:cs typeface="Angsana New" panose="02020603050405020304" pitchFamily="18" charset="-34"/>
              </a:rPr>
              <a:t>ตัวอย่างที่ </a:t>
            </a: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ข้อมูลดิบเชิงปริมาณ รายจ่ายค่าอาหารในแต่ละวันของพนักงาน</a:t>
            </a:r>
            <a:r>
              <a:rPr lang="en-US" sz="2000" dirty="0">
                <a:latin typeface="Angsana New" panose="02020603050405020304" pitchFamily="18" charset="-34"/>
                <a:cs typeface="Angsana New" panose="02020603050405020304" pitchFamily="18" charset="-34"/>
              </a:rPr>
              <a:t>              </a:t>
            </a:r>
            <a:endParaRPr lang="th-TH" sz="2000" dirty="0">
              <a:latin typeface="Angsana New" panose="02020603050405020304" pitchFamily="18" charset="-34"/>
              <a:cs typeface="Angsana New" panose="02020603050405020304" pitchFamily="18" charset="-34"/>
            </a:endParaRPr>
          </a:p>
          <a:p>
            <a:pPr marL="0" indent="0">
              <a:buFont typeface="Arial" panose="020B0604020202020204" pitchFamily="34" charset="0"/>
              <a:buNone/>
            </a:pPr>
            <a:endParaRPr lang="th-TH" sz="2000" dirty="0">
              <a:solidFill>
                <a:srgbClr val="FF0000"/>
              </a:solidFill>
              <a:latin typeface="Angsana New" panose="02020603050405020304" pitchFamily="18" charset="-34"/>
              <a:cs typeface="Angsana New" panose="02020603050405020304" pitchFamily="18" charset="-34"/>
            </a:endParaRPr>
          </a:p>
          <a:p>
            <a:pPr marL="0" indent="0">
              <a:buFont typeface="Arial" panose="020B0604020202020204" pitchFamily="34" charset="0"/>
              <a:buNone/>
            </a:pPr>
            <a:endParaRPr lang="th-TH" sz="2000" dirty="0">
              <a:solidFill>
                <a:srgbClr val="FF0000"/>
              </a:solidFill>
              <a:latin typeface="Angsana New" panose="02020603050405020304" pitchFamily="18" charset="-34"/>
              <a:cs typeface="Angsana New" panose="02020603050405020304" pitchFamily="18" charset="-34"/>
            </a:endParaRPr>
          </a:p>
          <a:p>
            <a:pPr marL="0" indent="0">
              <a:buFont typeface="Arial" panose="020B0604020202020204" pitchFamily="34" charset="0"/>
              <a:buNone/>
            </a:pPr>
            <a:endParaRPr lang="th-TH" sz="2000" dirty="0">
              <a:solidFill>
                <a:srgbClr val="FF0000"/>
              </a:solidFill>
              <a:latin typeface="Angsana New" panose="02020603050405020304" pitchFamily="18" charset="-34"/>
              <a:cs typeface="Angsana New" panose="02020603050405020304" pitchFamily="18" charset="-34"/>
            </a:endParaRPr>
          </a:p>
          <a:p>
            <a:pPr marL="0" indent="0">
              <a:buFont typeface="Arial" panose="020B0604020202020204" pitchFamily="34" charset="0"/>
              <a:buNone/>
            </a:pPr>
            <a:r>
              <a:rPr lang="th-TH" sz="2000" dirty="0">
                <a:solidFill>
                  <a:srgbClr val="FF0000"/>
                </a:solidFill>
                <a:latin typeface="Angsana New" panose="02020603050405020304" pitchFamily="18" charset="-34"/>
                <a:cs typeface="Angsana New" panose="02020603050405020304" pitchFamily="18" charset="-34"/>
              </a:rPr>
              <a:t>                          ตารางที่  </a:t>
            </a:r>
            <a:r>
              <a:rPr lang="en-US" sz="2000" dirty="0">
                <a:solidFill>
                  <a:srgbClr val="FF0000"/>
                </a:solidFill>
                <a:latin typeface="Angsana New" panose="02020603050405020304" pitchFamily="18" charset="-34"/>
                <a:cs typeface="Angsana New" panose="02020603050405020304" pitchFamily="18" charset="-34"/>
              </a:rPr>
              <a:t>7</a:t>
            </a:r>
            <a:r>
              <a:rPr lang="th-TH" sz="2000" dirty="0">
                <a:solidFill>
                  <a:srgbClr val="FF0000"/>
                </a:solidFill>
                <a:latin typeface="Angsana New" panose="02020603050405020304" pitchFamily="18" charset="-34"/>
                <a:cs typeface="Angsana New" panose="02020603050405020304" pitchFamily="18" charset="-34"/>
              </a:rPr>
              <a:t> การแจกแจงความถี่ของข้อมูลปริมาณ แบบไม่จัดกลุ่ม</a:t>
            </a:r>
          </a:p>
          <a:p>
            <a:pPr marL="0" indent="0">
              <a:buFont typeface="Arial" panose="020B0604020202020204" pitchFamily="34" charset="0"/>
              <a:buNone/>
            </a:pPr>
            <a:endParaRPr lang="en-US" sz="2000" dirty="0">
              <a:solidFill>
                <a:srgbClr val="FF0000"/>
              </a:solidFill>
              <a:latin typeface="Angsana New" panose="02020603050405020304" pitchFamily="18" charset="-34"/>
              <a:cs typeface="Angsana New" panose="02020603050405020304" pitchFamily="18" charset="-34"/>
            </a:endParaRPr>
          </a:p>
        </p:txBody>
      </p:sp>
      <p:graphicFrame>
        <p:nvGraphicFramePr>
          <p:cNvPr id="6" name="ตาราง 7">
            <a:extLst>
              <a:ext uri="{FF2B5EF4-FFF2-40B4-BE49-F238E27FC236}">
                <a16:creationId xmlns:a16="http://schemas.microsoft.com/office/drawing/2014/main" id="{A7728225-E481-4DC4-AB4B-2D11CF7E7A31}"/>
              </a:ext>
            </a:extLst>
          </p:cNvPr>
          <p:cNvGraphicFramePr>
            <a:graphicFrameLocks noGrp="1"/>
          </p:cNvGraphicFramePr>
          <p:nvPr/>
        </p:nvGraphicFramePr>
        <p:xfrm>
          <a:off x="753805" y="1716532"/>
          <a:ext cx="5342194" cy="1005840"/>
        </p:xfrm>
        <a:graphic>
          <a:graphicData uri="http://schemas.openxmlformats.org/drawingml/2006/table">
            <a:tbl>
              <a:tblPr firstRow="1" bandRow="1">
                <a:tableStyleId>{D27102A9-8310-4765-A935-A1911B00CA55}</a:tableStyleId>
              </a:tblPr>
              <a:tblGrid>
                <a:gridCol w="5342194">
                  <a:extLst>
                    <a:ext uri="{9D8B030D-6E8A-4147-A177-3AD203B41FA5}">
                      <a16:colId xmlns:a16="http://schemas.microsoft.com/office/drawing/2014/main" val="2518468264"/>
                    </a:ext>
                  </a:extLst>
                </a:gridCol>
              </a:tblGrid>
              <a:tr h="370840">
                <a:tc>
                  <a:txBody>
                    <a:bodyPr/>
                    <a:lstStyle/>
                    <a:p>
                      <a:r>
                        <a:rPr lang="en-US" sz="2000" b="0" dirty="0">
                          <a:latin typeface="Angsana New" panose="02020603050405020304" pitchFamily="18" charset="-34"/>
                          <a:cs typeface="Angsana New" panose="02020603050405020304" pitchFamily="18" charset="-34"/>
                        </a:rPr>
                        <a:t>100        120         110         300        350       150         120          100        220</a:t>
                      </a:r>
                    </a:p>
                    <a:p>
                      <a:r>
                        <a:rPr lang="en-US" sz="2000" b="0" dirty="0">
                          <a:latin typeface="Angsana New" panose="02020603050405020304" pitchFamily="18" charset="-34"/>
                          <a:cs typeface="Angsana New" panose="02020603050405020304" pitchFamily="18" charset="-34"/>
                        </a:rPr>
                        <a:t>150        200         350         110        100       120         220          300        110</a:t>
                      </a:r>
                    </a:p>
                    <a:p>
                      <a:r>
                        <a:rPr lang="en-US" sz="2000" b="0" dirty="0">
                          <a:latin typeface="Angsana New" panose="02020603050405020304" pitchFamily="18" charset="-34"/>
                          <a:cs typeface="Angsana New" panose="02020603050405020304" pitchFamily="18" charset="-34"/>
                        </a:rPr>
                        <a:t>120        220         300         150        120       300         350          200        110  </a:t>
                      </a:r>
                    </a:p>
                  </a:txBody>
                  <a:tcPr/>
                </a:tc>
                <a:extLst>
                  <a:ext uri="{0D108BD9-81ED-4DB2-BD59-A6C34878D82A}">
                    <a16:rowId xmlns:a16="http://schemas.microsoft.com/office/drawing/2014/main" val="1305624913"/>
                  </a:ext>
                </a:extLst>
              </a:tr>
            </a:tbl>
          </a:graphicData>
        </a:graphic>
      </p:graphicFrame>
      <p:graphicFrame>
        <p:nvGraphicFramePr>
          <p:cNvPr id="7" name="ตาราง 7">
            <a:extLst>
              <a:ext uri="{FF2B5EF4-FFF2-40B4-BE49-F238E27FC236}">
                <a16:creationId xmlns:a16="http://schemas.microsoft.com/office/drawing/2014/main" id="{E40F0360-2FEE-4BE0-8381-32DA6C744AA6}"/>
              </a:ext>
            </a:extLst>
          </p:cNvPr>
          <p:cNvGraphicFramePr>
            <a:graphicFrameLocks noGrp="1"/>
          </p:cNvGraphicFramePr>
          <p:nvPr>
            <p:extLst>
              <p:ext uri="{D42A27DB-BD31-4B8C-83A1-F6EECF244321}">
                <p14:modId xmlns:p14="http://schemas.microsoft.com/office/powerpoint/2010/main" val="4038275255"/>
              </p:ext>
            </p:extLst>
          </p:nvPr>
        </p:nvGraphicFramePr>
        <p:xfrm>
          <a:off x="1912374" y="3257560"/>
          <a:ext cx="6327384" cy="3566160"/>
        </p:xfrm>
        <a:graphic>
          <a:graphicData uri="http://schemas.openxmlformats.org/drawingml/2006/table">
            <a:tbl>
              <a:tblPr firstRow="1" bandRow="1">
                <a:tableStyleId>{5DA37D80-6434-44D0-A028-1B22A696006F}</a:tableStyleId>
              </a:tblPr>
              <a:tblGrid>
                <a:gridCol w="2109128">
                  <a:extLst>
                    <a:ext uri="{9D8B030D-6E8A-4147-A177-3AD203B41FA5}">
                      <a16:colId xmlns:a16="http://schemas.microsoft.com/office/drawing/2014/main" val="3950963117"/>
                    </a:ext>
                  </a:extLst>
                </a:gridCol>
                <a:gridCol w="2109128">
                  <a:extLst>
                    <a:ext uri="{9D8B030D-6E8A-4147-A177-3AD203B41FA5}">
                      <a16:colId xmlns:a16="http://schemas.microsoft.com/office/drawing/2014/main" val="2284508440"/>
                    </a:ext>
                  </a:extLst>
                </a:gridCol>
                <a:gridCol w="2109128">
                  <a:extLst>
                    <a:ext uri="{9D8B030D-6E8A-4147-A177-3AD203B41FA5}">
                      <a16:colId xmlns:a16="http://schemas.microsoft.com/office/drawing/2014/main" val="1346853431"/>
                    </a:ext>
                  </a:extLst>
                </a:gridCol>
              </a:tblGrid>
              <a:tr h="370840">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รายจ่าย</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ร้อยละความถี่</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ความถี่</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289666587"/>
                  </a:ext>
                </a:extLst>
              </a:tr>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a:t>
                      </a:r>
                    </a:p>
                  </a:txBody>
                  <a:tcPr/>
                </a:tc>
                <a:extLst>
                  <a:ext uri="{0D108BD9-81ED-4DB2-BD59-A6C34878D82A}">
                    <a16:rowId xmlns:a16="http://schemas.microsoft.com/office/drawing/2014/main" val="681529447"/>
                  </a:ext>
                </a:extLst>
              </a:tr>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110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a:t>
                      </a:r>
                    </a:p>
                  </a:txBody>
                  <a:tcPr/>
                </a:tc>
                <a:extLst>
                  <a:ext uri="{0D108BD9-81ED-4DB2-BD59-A6C34878D82A}">
                    <a16:rowId xmlns:a16="http://schemas.microsoft.com/office/drawing/2014/main" val="3448763276"/>
                  </a:ext>
                </a:extLst>
              </a:tr>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5</a:t>
                      </a:r>
                    </a:p>
                  </a:txBody>
                  <a:tcPr/>
                </a:tc>
                <a:extLst>
                  <a:ext uri="{0D108BD9-81ED-4DB2-BD59-A6C34878D82A}">
                    <a16:rowId xmlns:a16="http://schemas.microsoft.com/office/drawing/2014/main" val="431855624"/>
                  </a:ext>
                </a:extLst>
              </a:tr>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150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a:t>
                      </a:r>
                    </a:p>
                  </a:txBody>
                  <a:tcPr/>
                </a:tc>
                <a:extLst>
                  <a:ext uri="{0D108BD9-81ED-4DB2-BD59-A6C34878D82A}">
                    <a16:rowId xmlns:a16="http://schemas.microsoft.com/office/drawing/2014/main" val="3842451914"/>
                  </a:ext>
                </a:extLst>
              </a:tr>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200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a:t>
                      </a:r>
                    </a:p>
                  </a:txBody>
                  <a:tcPr/>
                </a:tc>
                <a:extLst>
                  <a:ext uri="{0D108BD9-81ED-4DB2-BD59-A6C34878D82A}">
                    <a16:rowId xmlns:a16="http://schemas.microsoft.com/office/drawing/2014/main" val="832964470"/>
                  </a:ext>
                </a:extLst>
              </a:tr>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220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a:t>
                      </a:r>
                    </a:p>
                  </a:txBody>
                  <a:tcPr/>
                </a:tc>
                <a:extLst>
                  <a:ext uri="{0D108BD9-81ED-4DB2-BD59-A6C34878D82A}">
                    <a16:rowId xmlns:a16="http://schemas.microsoft.com/office/drawing/2014/main" val="2130153246"/>
                  </a:ext>
                </a:extLst>
              </a:tr>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300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a:t>
                      </a:r>
                    </a:p>
                  </a:txBody>
                  <a:tcPr/>
                </a:tc>
                <a:extLst>
                  <a:ext uri="{0D108BD9-81ED-4DB2-BD59-A6C34878D82A}">
                    <a16:rowId xmlns:a16="http://schemas.microsoft.com/office/drawing/2014/main" val="187038401"/>
                  </a:ext>
                </a:extLst>
              </a:tr>
              <a:tr h="370840">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350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a:t>
                      </a:r>
                    </a:p>
                  </a:txBody>
                  <a:tcPr/>
                </a:tc>
                <a:extLst>
                  <a:ext uri="{0D108BD9-81ED-4DB2-BD59-A6C34878D82A}">
                    <a16:rowId xmlns:a16="http://schemas.microsoft.com/office/drawing/2014/main" val="3656991224"/>
                  </a:ext>
                </a:extLst>
              </a:tr>
            </a:tbl>
          </a:graphicData>
        </a:graphic>
      </p:graphicFrame>
    </p:spTree>
    <p:extLst>
      <p:ext uri="{BB962C8B-B14F-4D97-AF65-F5344CB8AC3E}">
        <p14:creationId xmlns:p14="http://schemas.microsoft.com/office/powerpoint/2010/main" val="4003374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A17A8B6A-C33A-430A-B002-E88F82890DE0}"/>
              </a:ext>
            </a:extLst>
          </p:cNvPr>
          <p:cNvSpPr>
            <a:spLocks noGrp="1"/>
          </p:cNvSpPr>
          <p:nvPr>
            <p:ph idx="1"/>
          </p:nvPr>
        </p:nvSpPr>
        <p:spPr>
          <a:xfrm>
            <a:off x="838200" y="360617"/>
            <a:ext cx="10515600" cy="6360858"/>
          </a:xfrm>
        </p:spPr>
        <p:txBody>
          <a:bodyPr>
            <a:normAutofit fontScale="92500" lnSpcReduction="20000"/>
          </a:bodyPr>
          <a:lstStyle/>
          <a:p>
            <a:pPr marL="0" indent="747713">
              <a:buNone/>
            </a:pPr>
            <a:r>
              <a:rPr lang="th-TH" sz="2000" dirty="0">
                <a:latin typeface="Angsana New" panose="02020603050405020304" pitchFamily="18" charset="-34"/>
                <a:cs typeface="Angsana New" panose="02020603050405020304" pitchFamily="18" charset="-34"/>
              </a:rPr>
              <a:t>การแจกแจงความถี่แบบจัดข้อมูลเป็นกลุ่ม</a:t>
            </a:r>
          </a:p>
          <a:p>
            <a:pPr marL="0" indent="0">
              <a:buNone/>
            </a:pPr>
            <a:r>
              <a:rPr lang="th-TH" sz="2000" dirty="0">
                <a:latin typeface="Angsana New" panose="02020603050405020304" pitchFamily="18" charset="-34"/>
                <a:cs typeface="Angsana New" panose="02020603050405020304" pitchFamily="18" charset="-34"/>
              </a:rPr>
              <a:t>ตัวอย่างที่ </a:t>
            </a:r>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ข้อมูลดิบเชิงปริมาณค่าแรงพนักงานบริษัท </a:t>
            </a:r>
            <a:r>
              <a:rPr lang="en-US" sz="2000" dirty="0">
                <a:latin typeface="Angsana New" panose="02020603050405020304" pitchFamily="18" charset="-34"/>
                <a:cs typeface="Angsana New" panose="02020603050405020304" pitchFamily="18" charset="-34"/>
              </a:rPr>
              <a:t>N&amp;G</a:t>
            </a:r>
            <a:r>
              <a:rPr lang="th-TH" sz="2000" dirty="0">
                <a:latin typeface="Angsana New" panose="02020603050405020304" pitchFamily="18" charset="-34"/>
                <a:cs typeface="Angsana New" panose="02020603050405020304" pitchFamily="18" charset="-34"/>
              </a:rPr>
              <a:t> จำนวน </a:t>
            </a:r>
            <a:r>
              <a:rPr lang="en-US" sz="2000" dirty="0">
                <a:latin typeface="Angsana New" panose="02020603050405020304" pitchFamily="18" charset="-34"/>
                <a:cs typeface="Angsana New" panose="02020603050405020304" pitchFamily="18" charset="-34"/>
              </a:rPr>
              <a:t>30 </a:t>
            </a:r>
            <a:r>
              <a:rPr lang="th-TH" sz="2000" dirty="0">
                <a:latin typeface="Angsana New" panose="02020603050405020304" pitchFamily="18" charset="-34"/>
                <a:cs typeface="Angsana New" panose="02020603050405020304" pitchFamily="18" charset="-34"/>
              </a:rPr>
              <a:t>คน แต่ละคนทำงานได้ค่าแรงรายวันดังนี้</a:t>
            </a:r>
          </a:p>
          <a:p>
            <a:pPr marL="0" indent="511175">
              <a:buNone/>
            </a:pPr>
            <a:r>
              <a:rPr lang="en-US" sz="2000" dirty="0">
                <a:latin typeface="Angsana New" panose="02020603050405020304" pitchFamily="18" charset="-34"/>
                <a:cs typeface="Angsana New" panose="02020603050405020304" pitchFamily="18" charset="-34"/>
              </a:rPr>
              <a:t>200     220     210     300     350     250     220     200     220     230</a:t>
            </a:r>
          </a:p>
          <a:p>
            <a:pPr marL="0" indent="511175">
              <a:buNone/>
            </a:pPr>
            <a:r>
              <a:rPr lang="en-US" sz="2000" dirty="0">
                <a:latin typeface="Angsana New" panose="02020603050405020304" pitchFamily="18" charset="-34"/>
                <a:cs typeface="Angsana New" panose="02020603050405020304" pitchFamily="18" charset="-34"/>
              </a:rPr>
              <a:t>250     200     350     210     200     220     220     300     210     240</a:t>
            </a:r>
          </a:p>
          <a:p>
            <a:pPr marL="0" indent="511175">
              <a:buNone/>
            </a:pPr>
            <a:r>
              <a:rPr lang="en-US" sz="2000" dirty="0">
                <a:latin typeface="Angsana New" panose="02020603050405020304" pitchFamily="18" charset="-34"/>
                <a:cs typeface="Angsana New" panose="02020603050405020304" pitchFamily="18" charset="-34"/>
              </a:rPr>
              <a:t>220     220     300     250     220     300     350     200     210     250</a:t>
            </a:r>
          </a:p>
          <a:p>
            <a:pPr marL="457200" indent="-457200">
              <a:buAutoNum type="arabicPlain" startAt="265"/>
            </a:pPr>
            <a:r>
              <a:rPr lang="en-US" sz="2000" dirty="0">
                <a:latin typeface="Angsana New" panose="02020603050405020304" pitchFamily="18" charset="-34"/>
                <a:cs typeface="Angsana New" panose="02020603050405020304" pitchFamily="18" charset="-34"/>
              </a:rPr>
              <a:t>270     310     325     330     290     270     280     265     285</a:t>
            </a:r>
            <a:endParaRPr lang="th-TH" sz="2000" dirty="0">
              <a:latin typeface="Angsana New" panose="02020603050405020304" pitchFamily="18" charset="-34"/>
              <a:cs typeface="Angsana New" panose="02020603050405020304" pitchFamily="18" charset="-34"/>
            </a:endParaRPr>
          </a:p>
          <a:p>
            <a:pPr marL="457200" indent="-457200">
              <a:buAutoNum type="arabicPlain" startAt="265"/>
            </a:pPr>
            <a:endParaRPr lang="th-TH" sz="2000" b="1" dirty="0">
              <a:latin typeface="Angsana New" panose="02020603050405020304" pitchFamily="18" charset="-34"/>
              <a:cs typeface="Angsana New" panose="02020603050405020304" pitchFamily="18" charset="-34"/>
            </a:endParaRPr>
          </a:p>
          <a:p>
            <a:pPr marL="0" indent="0">
              <a:buNone/>
            </a:pPr>
            <a:r>
              <a:rPr lang="th-TH" sz="2200" b="1" dirty="0">
                <a:latin typeface="Angsana New" panose="02020603050405020304" pitchFamily="18" charset="-34"/>
                <a:cs typeface="Angsana New" panose="02020603050405020304" pitchFamily="18" charset="-34"/>
              </a:rPr>
              <a:t>วิธีการสร้างตารางแจกแจงความถี่ของข้อมูลที่จัดเป็นหมู่ มีดังนี้</a:t>
            </a:r>
          </a:p>
          <a:p>
            <a:pPr marL="0" indent="511175">
              <a:buNone/>
            </a:pPr>
            <a:r>
              <a:rPr lang="th-TH" sz="2000" dirty="0">
                <a:latin typeface="Angsana New" panose="02020603050405020304" pitchFamily="18" charset="-34"/>
                <a:cs typeface="Angsana New" panose="02020603050405020304" pitchFamily="18" charset="-34"/>
              </a:rPr>
              <a:t>ขั้นตอนที่ </a:t>
            </a: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หาค่าพิสัย  </a:t>
            </a:r>
            <a:r>
              <a:rPr lang="en-US" sz="2000" dirty="0">
                <a:latin typeface="Angsana New" panose="02020603050405020304" pitchFamily="18" charset="-34"/>
                <a:cs typeface="Angsana New" panose="02020603050405020304" pitchFamily="18" charset="-34"/>
              </a:rPr>
              <a:t>=</a:t>
            </a:r>
            <a:r>
              <a:rPr lang="th-TH" sz="2000" dirty="0">
                <a:latin typeface="Angsana New" panose="02020603050405020304" pitchFamily="18" charset="-34"/>
                <a:cs typeface="Angsana New" panose="02020603050405020304" pitchFamily="18" charset="-34"/>
              </a:rPr>
              <a:t> ค่าสูงสุด  -  ค่าต่ำสุด</a:t>
            </a:r>
          </a:p>
          <a:p>
            <a:pPr marL="0" indent="511175">
              <a:buNone/>
            </a:pPr>
            <a:r>
              <a:rPr lang="th-TH" sz="2000" dirty="0">
                <a:latin typeface="Angsana New" panose="02020603050405020304" pitchFamily="18" charset="-34"/>
                <a:cs typeface="Angsana New" panose="02020603050405020304" pitchFamily="18" charset="-34"/>
              </a:rPr>
              <a:t>ขั้นตอนที่ </a:t>
            </a: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กำหนดจำนวนชั้นของข้อมูล</a:t>
            </a:r>
          </a:p>
          <a:p>
            <a:pPr marL="0" indent="511175">
              <a:buNone/>
            </a:pPr>
            <a:r>
              <a:rPr lang="th-TH" sz="2000" dirty="0">
                <a:latin typeface="Angsana New" panose="02020603050405020304" pitchFamily="18" charset="-34"/>
                <a:cs typeface="Angsana New" panose="02020603050405020304" pitchFamily="18" charset="-34"/>
              </a:rPr>
              <a:t>ขั้นตอนที่ </a:t>
            </a:r>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หาอันตรภาคชั้น  </a:t>
            </a:r>
            <a:r>
              <a:rPr lang="en-US" sz="2000"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พิสัย  หาร จำนวนชั้น</a:t>
            </a:r>
          </a:p>
          <a:p>
            <a:pPr marL="0" indent="511175">
              <a:buNone/>
            </a:pPr>
            <a:r>
              <a:rPr lang="th-TH" sz="2000" dirty="0">
                <a:latin typeface="Angsana New" panose="02020603050405020304" pitchFamily="18" charset="-34"/>
                <a:cs typeface="Angsana New" panose="02020603050405020304" pitchFamily="18" charset="-34"/>
              </a:rPr>
              <a:t>ขั้นตอนที่ </a:t>
            </a:r>
            <a:r>
              <a:rPr lang="en-US" sz="2000" dirty="0">
                <a:latin typeface="Angsana New" panose="02020603050405020304" pitchFamily="18" charset="-34"/>
                <a:cs typeface="Angsana New" panose="02020603050405020304" pitchFamily="18" charset="-34"/>
              </a:rPr>
              <a:t>4</a:t>
            </a:r>
            <a:r>
              <a:rPr lang="th-TH" sz="2000" dirty="0">
                <a:latin typeface="Angsana New" panose="02020603050405020304" pitchFamily="18" charset="-34"/>
                <a:cs typeface="Angsana New" panose="02020603050405020304" pitchFamily="18" charset="-34"/>
              </a:rPr>
              <a:t> เขียนชั้นของข้อมูล</a:t>
            </a:r>
          </a:p>
          <a:p>
            <a:pPr marL="0" indent="511175">
              <a:buNone/>
            </a:pPr>
            <a:r>
              <a:rPr lang="th-TH" sz="2000" dirty="0">
                <a:latin typeface="Angsana New" panose="02020603050405020304" pitchFamily="18" charset="-34"/>
                <a:cs typeface="Angsana New" panose="02020603050405020304" pitchFamily="18" charset="-34"/>
              </a:rPr>
              <a:t>ขั้นตอนที่ </a:t>
            </a:r>
            <a:r>
              <a:rPr lang="en-US" sz="2000" dirty="0">
                <a:latin typeface="Angsana New" panose="02020603050405020304" pitchFamily="18" charset="-34"/>
                <a:cs typeface="Angsana New" panose="02020603050405020304" pitchFamily="18" charset="-34"/>
              </a:rPr>
              <a:t>5</a:t>
            </a:r>
            <a:r>
              <a:rPr lang="th-TH" sz="2000" dirty="0">
                <a:latin typeface="Angsana New" panose="02020603050405020304" pitchFamily="18" charset="-34"/>
                <a:cs typeface="Angsana New" panose="02020603050405020304" pitchFamily="18" charset="-34"/>
              </a:rPr>
              <a:t> พิจารณาข้อมูลแต่ละจำนวนว่าอยู่ในช่วงใด และขีดลงไปในช่องรอยคะแนน</a:t>
            </a:r>
          </a:p>
          <a:p>
            <a:pPr marL="0" indent="511175">
              <a:buNone/>
            </a:pPr>
            <a:r>
              <a:rPr lang="th-TH" sz="2000" dirty="0">
                <a:latin typeface="Angsana New" panose="02020603050405020304" pitchFamily="18" charset="-34"/>
                <a:cs typeface="Angsana New" panose="02020603050405020304" pitchFamily="18" charset="-34"/>
              </a:rPr>
              <a:t>ขั้นตอนที่ </a:t>
            </a:r>
            <a:r>
              <a:rPr lang="en-US" sz="2000" dirty="0">
                <a:latin typeface="Angsana New" panose="02020603050405020304" pitchFamily="18" charset="-34"/>
                <a:cs typeface="Angsana New" panose="02020603050405020304" pitchFamily="18" charset="-34"/>
              </a:rPr>
              <a:t>6</a:t>
            </a:r>
            <a:r>
              <a:rPr lang="th-TH" sz="2000" dirty="0">
                <a:latin typeface="Angsana New" panose="02020603050405020304" pitchFamily="18" charset="-34"/>
                <a:cs typeface="Angsana New" panose="02020603050405020304" pitchFamily="18" charset="-34"/>
              </a:rPr>
              <a:t> นับจำนวนรอยคะแนนแต่ละชั้นว่าได้เท่าไร</a:t>
            </a:r>
          </a:p>
          <a:p>
            <a:pPr marL="0" indent="747713">
              <a:buNone/>
            </a:pPr>
            <a:r>
              <a:rPr lang="th-TH" sz="2000" dirty="0">
                <a:latin typeface="Angsana New" panose="02020603050405020304" pitchFamily="18" charset="-34"/>
                <a:cs typeface="Angsana New" panose="02020603050405020304" pitchFamily="18" charset="-34"/>
              </a:rPr>
              <a:t>การแจกแจงแบบความถี่สะสม</a:t>
            </a:r>
          </a:p>
          <a:p>
            <a:pPr marL="0" indent="747713">
              <a:buNone/>
            </a:pPr>
            <a:r>
              <a:rPr lang="th-TH" sz="2000" dirty="0">
                <a:latin typeface="Angsana New" panose="02020603050405020304" pitchFamily="18" charset="-34"/>
                <a:cs typeface="Angsana New" panose="02020603050405020304" pitchFamily="18" charset="-34"/>
              </a:rPr>
              <a:t>ประเภทของความถี่สะสมแบ่งเป็น </a:t>
            </a: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ประเภท คือ</a:t>
            </a:r>
          </a:p>
          <a:p>
            <a:pPr marL="0" indent="747713">
              <a:buNone/>
            </a:pP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ความถี่สะสมจากน้อยไปหามาก</a:t>
            </a:r>
          </a:p>
          <a:p>
            <a:pPr marL="0" indent="747713">
              <a:buNone/>
            </a:pP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ความถี่สะสมจากมากไปหาน้อย</a:t>
            </a:r>
          </a:p>
          <a:p>
            <a:pPr marL="0" indent="511175">
              <a:buNone/>
            </a:pPr>
            <a:endParaRPr lang="th-TH" sz="2000" dirty="0">
              <a:solidFill>
                <a:srgbClr val="FF0000"/>
              </a:solidFill>
              <a:latin typeface="Angsana New" panose="02020603050405020304" pitchFamily="18" charset="-34"/>
              <a:cs typeface="Angsana New" panose="02020603050405020304" pitchFamily="18" charset="-34"/>
            </a:endParaRPr>
          </a:p>
          <a:p>
            <a:pPr marL="0" indent="511175">
              <a:buNone/>
            </a:pPr>
            <a:endParaRPr lang="en-US" sz="2000"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061AB09A-7448-4C47-AEB8-9E92A7B83CFA}"/>
              </a:ext>
            </a:extLst>
          </p:cNvPr>
          <p:cNvSpPr>
            <a:spLocks noGrp="1"/>
          </p:cNvSpPr>
          <p:nvPr>
            <p:ph type="sldNum" sz="quarter" idx="12"/>
          </p:nvPr>
        </p:nvSpPr>
        <p:spPr/>
        <p:txBody>
          <a:bodyPr/>
          <a:lstStyle/>
          <a:p>
            <a:fld id="{0C138CA7-F28F-4E14-B8CE-E0A9C4DDBB4C}" type="slidenum">
              <a:rPr lang="en-US" smtClean="0"/>
              <a:t>44</a:t>
            </a:fld>
            <a:endParaRPr lang="en-US"/>
          </a:p>
        </p:txBody>
      </p:sp>
    </p:spTree>
    <p:extLst>
      <p:ext uri="{BB962C8B-B14F-4D97-AF65-F5344CB8AC3E}">
        <p14:creationId xmlns:p14="http://schemas.microsoft.com/office/powerpoint/2010/main" val="23886632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A5387CA3-3699-4C96-96EC-E8E09599345C}"/>
              </a:ext>
            </a:extLst>
          </p:cNvPr>
          <p:cNvSpPr>
            <a:spLocks noGrp="1"/>
          </p:cNvSpPr>
          <p:nvPr>
            <p:ph idx="1"/>
          </p:nvPr>
        </p:nvSpPr>
        <p:spPr>
          <a:xfrm>
            <a:off x="838200" y="734245"/>
            <a:ext cx="10754032" cy="5342090"/>
          </a:xfrm>
        </p:spPr>
        <p:txBody>
          <a:bodyPr>
            <a:normAutofit lnSpcReduction="10000"/>
          </a:bodyPr>
          <a:lstStyle/>
          <a:p>
            <a:pPr marL="0" indent="569913">
              <a:buNone/>
            </a:pPr>
            <a:r>
              <a:rPr lang="en-US" sz="2400" dirty="0">
                <a:solidFill>
                  <a:srgbClr val="00B050"/>
                </a:solidFill>
                <a:latin typeface="Angsana New" panose="02020603050405020304" pitchFamily="18" charset="-34"/>
                <a:cs typeface="Angsana New" panose="02020603050405020304" pitchFamily="18" charset="-34"/>
              </a:rPr>
              <a:t>2.2  </a:t>
            </a:r>
            <a:r>
              <a:rPr lang="th-TH" sz="2400" dirty="0">
                <a:solidFill>
                  <a:srgbClr val="00B050"/>
                </a:solidFill>
                <a:latin typeface="Angsana New" panose="02020603050405020304" pitchFamily="18" charset="-34"/>
                <a:cs typeface="Angsana New" panose="02020603050405020304" pitchFamily="18" charset="-34"/>
              </a:rPr>
              <a:t>การวัดแนวโน้มเข้าสู่ส่วนกลาง (</a:t>
            </a:r>
            <a:r>
              <a:rPr lang="en-US" sz="2400" dirty="0">
                <a:solidFill>
                  <a:srgbClr val="00B050"/>
                </a:solidFill>
                <a:latin typeface="Angsana New" panose="02020603050405020304" pitchFamily="18" charset="-34"/>
                <a:cs typeface="Angsana New" panose="02020603050405020304" pitchFamily="18" charset="-34"/>
              </a:rPr>
              <a:t>Measure of Central Tendency)</a:t>
            </a:r>
            <a:r>
              <a:rPr lang="th-TH" sz="2400" dirty="0">
                <a:solidFill>
                  <a:srgbClr val="00B050"/>
                </a:solidFill>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ค่าวัดแนวโน้มเข้าสู่ส่วนกลาง เป็นค่าวัดที่ใช้แสดงค่ากลาง หรือค่าส่วนใหญ่ของข้อมูลอยู่ที่ใด </a:t>
            </a:r>
            <a:r>
              <a:rPr lang="th-TH" sz="2400" b="1" dirty="0">
                <a:latin typeface="Angsana New" panose="02020603050405020304" pitchFamily="18" charset="-34"/>
                <a:cs typeface="Angsana New" panose="02020603050405020304" pitchFamily="18" charset="-34"/>
              </a:rPr>
              <a:t>ซึ่งนิยมใช้ </a:t>
            </a:r>
            <a:r>
              <a:rPr lang="en-US" sz="2400" b="1" dirty="0">
                <a:latin typeface="Angsana New" panose="02020603050405020304" pitchFamily="18" charset="-34"/>
                <a:cs typeface="Angsana New" panose="02020603050405020304" pitchFamily="18" charset="-34"/>
              </a:rPr>
              <a:t>3</a:t>
            </a:r>
            <a:r>
              <a:rPr lang="th-TH" sz="2400" b="1" dirty="0">
                <a:latin typeface="Angsana New" panose="02020603050405020304" pitchFamily="18" charset="-34"/>
                <a:cs typeface="Angsana New" panose="02020603050405020304" pitchFamily="18" charset="-34"/>
              </a:rPr>
              <a:t> ค่า คือ ค่าเฉลี่ย (</a:t>
            </a:r>
            <a:r>
              <a:rPr lang="en-US" sz="2400" b="1" dirty="0">
                <a:latin typeface="Angsana New" panose="02020603050405020304" pitchFamily="18" charset="-34"/>
                <a:cs typeface="Angsana New" panose="02020603050405020304" pitchFamily="18" charset="-34"/>
              </a:rPr>
              <a:t>Mean) </a:t>
            </a:r>
            <a:r>
              <a:rPr lang="th-TH" sz="2400" b="1" dirty="0">
                <a:latin typeface="Angsana New" panose="02020603050405020304" pitchFamily="18" charset="-34"/>
                <a:cs typeface="Angsana New" panose="02020603050405020304" pitchFamily="18" charset="-34"/>
              </a:rPr>
              <a:t>มัธยฐาน (</a:t>
            </a:r>
            <a:r>
              <a:rPr lang="en-US" sz="2400" b="1" dirty="0">
                <a:latin typeface="Angsana New" panose="02020603050405020304" pitchFamily="18" charset="-34"/>
                <a:cs typeface="Angsana New" panose="02020603050405020304" pitchFamily="18" charset="-34"/>
              </a:rPr>
              <a:t>Median) </a:t>
            </a:r>
            <a:r>
              <a:rPr lang="th-TH" sz="2400" b="1" dirty="0">
                <a:latin typeface="Angsana New" panose="02020603050405020304" pitchFamily="18" charset="-34"/>
                <a:cs typeface="Angsana New" panose="02020603050405020304" pitchFamily="18" charset="-34"/>
              </a:rPr>
              <a:t>และค่าฐานนิยม (</a:t>
            </a:r>
            <a:r>
              <a:rPr lang="en-US" sz="2400" b="1" dirty="0">
                <a:latin typeface="Angsana New" panose="02020603050405020304" pitchFamily="18" charset="-34"/>
                <a:cs typeface="Angsana New" panose="02020603050405020304" pitchFamily="18" charset="-34"/>
              </a:rPr>
              <a:t>Mode) </a:t>
            </a:r>
            <a:endParaRPr lang="th-TH" sz="2400" b="1" dirty="0">
              <a:latin typeface="Angsana New" panose="02020603050405020304" pitchFamily="18" charset="-34"/>
              <a:cs typeface="Angsana New" panose="02020603050405020304" pitchFamily="18" charset="-34"/>
            </a:endParaRPr>
          </a:p>
          <a:p>
            <a:pPr marL="0" indent="855663">
              <a:buNone/>
            </a:pPr>
            <a:r>
              <a:rPr lang="en-US" sz="2400" dirty="0">
                <a:latin typeface="Angsana New" panose="02020603050405020304" pitchFamily="18" charset="-34"/>
                <a:cs typeface="Angsana New" panose="02020603050405020304" pitchFamily="18" charset="-34"/>
              </a:rPr>
              <a:t>1) </a:t>
            </a:r>
            <a:r>
              <a:rPr lang="th-TH" sz="2400" dirty="0">
                <a:latin typeface="Angsana New" panose="02020603050405020304" pitchFamily="18" charset="-34"/>
                <a:cs typeface="Angsana New" panose="02020603050405020304" pitchFamily="18" charset="-34"/>
              </a:rPr>
              <a:t>ค่าเฉลี่ย (</a:t>
            </a:r>
            <a:r>
              <a:rPr lang="en-US" sz="2400" dirty="0">
                <a:latin typeface="Angsana New" panose="02020603050405020304" pitchFamily="18" charset="-34"/>
                <a:cs typeface="Angsana New" panose="02020603050405020304" pitchFamily="18" charset="-34"/>
              </a:rPr>
              <a:t>Mean) </a:t>
            </a:r>
            <a:r>
              <a:rPr lang="th-TH" sz="2400" dirty="0">
                <a:latin typeface="Angsana New" panose="02020603050405020304" pitchFamily="18" charset="-34"/>
                <a:cs typeface="Angsana New" panose="02020603050405020304" pitchFamily="18" charset="-34"/>
              </a:rPr>
              <a:t>เป็นค่าวัดแนวโน้มเข้าสู่ส่วนกลาง ซึ่ง</a:t>
            </a:r>
            <a:r>
              <a:rPr lang="th-TH" sz="2400" b="1" dirty="0">
                <a:latin typeface="Angsana New" panose="02020603050405020304" pitchFamily="18" charset="-34"/>
                <a:cs typeface="Angsana New" panose="02020603050405020304" pitchFamily="18" charset="-34"/>
              </a:rPr>
              <a:t>เป็นค่าสถิติที่นิยมใช้มากที่สุดในการวิเคราะห์ข้อมูลเชิงปริมาณ โดยค่าเฉลี่ยที่นิยมให้มากที่สุด คือ ค่าเฉลี่ยเลขคณิต ที่เรียกกันสั้น ๆ ว่า ค่าเฉลี่ย</a:t>
            </a:r>
          </a:p>
          <a:p>
            <a:pPr marL="0" indent="855663">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มัธยฐาน (</a:t>
            </a:r>
            <a:r>
              <a:rPr lang="en-US" sz="2400" dirty="0">
                <a:latin typeface="Angsana New" panose="02020603050405020304" pitchFamily="18" charset="-34"/>
                <a:cs typeface="Angsana New" panose="02020603050405020304" pitchFamily="18" charset="-34"/>
              </a:rPr>
              <a:t>Median) </a:t>
            </a:r>
            <a:r>
              <a:rPr lang="th-TH" sz="2400" dirty="0">
                <a:latin typeface="Angsana New" panose="02020603050405020304" pitchFamily="18" charset="-34"/>
                <a:cs typeface="Angsana New" panose="02020603050405020304" pitchFamily="18" charset="-34"/>
              </a:rPr>
              <a:t>เป็น</a:t>
            </a:r>
            <a:r>
              <a:rPr lang="th-TH" sz="2400" b="1" dirty="0">
                <a:latin typeface="Angsana New" panose="02020603050405020304" pitchFamily="18" charset="-34"/>
                <a:cs typeface="Angsana New" panose="02020603050405020304" pitchFamily="18" charset="-34"/>
              </a:rPr>
              <a:t>ค่าที่มีตำแหน่งอยู่กึ่งกลางของข้อมูลทั้งหมด </a:t>
            </a:r>
            <a:r>
              <a:rPr lang="th-TH" sz="2400" dirty="0">
                <a:latin typeface="Angsana New" panose="02020603050405020304" pitchFamily="18" charset="-34"/>
                <a:cs typeface="Angsana New" panose="02020603050405020304" pitchFamily="18" charset="-34"/>
              </a:rPr>
              <a:t>เมื่อเรียบเรียงข้อมูลจากน้อยที่สุดไปหาค่าที่มากที่สุด หรือค่าที่มากที่สุดไปหาค่าที่น้อยที่สุด ซึ่งอาจจะใช้ตัวย่อ “</a:t>
            </a:r>
            <a:r>
              <a:rPr lang="en-US" sz="2400" dirty="0">
                <a:latin typeface="Angsana New" panose="02020603050405020304" pitchFamily="18" charset="-34"/>
                <a:cs typeface="Angsana New" panose="02020603050405020304" pitchFamily="18" charset="-34"/>
              </a:rPr>
              <a:t>Med” </a:t>
            </a:r>
            <a:r>
              <a:rPr lang="th-TH" sz="2400" dirty="0">
                <a:latin typeface="Angsana New" panose="02020603050405020304" pitchFamily="18" charset="-34"/>
                <a:cs typeface="Angsana New" panose="02020603050405020304" pitchFamily="18" charset="-34"/>
              </a:rPr>
              <a:t>หรือ </a:t>
            </a:r>
            <a:r>
              <a:rPr lang="en-US" sz="2400" dirty="0" err="1">
                <a:latin typeface="Angsana New" panose="02020603050405020304" pitchFamily="18" charset="-34"/>
                <a:cs typeface="Angsana New" panose="02020603050405020304" pitchFamily="18" charset="-34"/>
              </a:rPr>
              <a:t>Mdn</a:t>
            </a:r>
            <a:r>
              <a:rPr lang="th-TH" sz="2400" dirty="0">
                <a:latin typeface="Angsana New" panose="02020603050405020304" pitchFamily="18" charset="-34"/>
                <a:cs typeface="Angsana New" panose="02020603050405020304" pitchFamily="18" charset="-34"/>
              </a:rPr>
              <a:t> แทนค่ามัธยฐาน</a:t>
            </a:r>
          </a:p>
          <a:p>
            <a:pPr marL="0" indent="855663">
              <a:buNone/>
            </a:pP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ฐานนิยม (</a:t>
            </a:r>
            <a:r>
              <a:rPr lang="en-US" sz="2400" dirty="0">
                <a:latin typeface="Angsana New" panose="02020603050405020304" pitchFamily="18" charset="-34"/>
                <a:cs typeface="Angsana New" panose="02020603050405020304" pitchFamily="18" charset="-34"/>
              </a:rPr>
              <a:t>Mode)</a:t>
            </a:r>
            <a:r>
              <a:rPr lang="th-TH" sz="2400" dirty="0">
                <a:latin typeface="Angsana New" panose="02020603050405020304" pitchFamily="18" charset="-34"/>
                <a:cs typeface="Angsana New" panose="02020603050405020304" pitchFamily="18" charset="-34"/>
              </a:rPr>
              <a:t> </a:t>
            </a:r>
            <a:r>
              <a:rPr lang="th-TH" sz="2400" b="1" dirty="0">
                <a:latin typeface="Angsana New" panose="02020603050405020304" pitchFamily="18" charset="-34"/>
                <a:cs typeface="Angsana New" panose="02020603050405020304" pitchFamily="18" charset="-34"/>
              </a:rPr>
              <a:t>เป็นค่าที่เกิดบ่อยที่สุด หรือค่าที่มีความถี่สูงสุดในชุดข้อมูล </a:t>
            </a:r>
            <a:r>
              <a:rPr lang="th-TH" sz="2400" dirty="0">
                <a:latin typeface="Angsana New" panose="02020603050405020304" pitchFamily="18" charset="-34"/>
                <a:cs typeface="Angsana New" panose="02020603050405020304" pitchFamily="18" charset="-34"/>
              </a:rPr>
              <a:t>โดยทั่วไปฐานนิยมมักใช้กับข้อมูลเชิงคุณภาพ</a:t>
            </a:r>
          </a:p>
          <a:p>
            <a:pPr marL="0" indent="855663">
              <a:buNone/>
            </a:pPr>
            <a:r>
              <a:rPr lang="th-TH" sz="2400" dirty="0">
                <a:latin typeface="Angsana New" panose="02020603050405020304" pitchFamily="18" charset="-34"/>
                <a:cs typeface="Angsana New" panose="02020603050405020304" pitchFamily="18" charset="-34"/>
              </a:rPr>
              <a:t>การหาค่าฐานนิยมแบ่งออกได้ </a:t>
            </a: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ประเภท คือ</a:t>
            </a:r>
          </a:p>
          <a:p>
            <a:pPr marL="0" indent="1139825">
              <a:buNone/>
            </a:pPr>
            <a:r>
              <a:rPr lang="en-US" sz="2400" dirty="0">
                <a:latin typeface="Angsana New" panose="02020603050405020304" pitchFamily="18" charset="-34"/>
                <a:cs typeface="Angsana New" panose="02020603050405020304" pitchFamily="18" charset="-34"/>
              </a:rPr>
              <a:t>3.1)</a:t>
            </a:r>
            <a:r>
              <a:rPr lang="th-TH" sz="2400" dirty="0">
                <a:latin typeface="Angsana New" panose="02020603050405020304" pitchFamily="18" charset="-34"/>
                <a:cs typeface="Angsana New" panose="02020603050405020304" pitchFamily="18" charset="-34"/>
              </a:rPr>
              <a:t> การหาค่าฐานนิยมของข้อมูลที่ไม่ได้แจกแจงความถี่</a:t>
            </a:r>
          </a:p>
          <a:p>
            <a:pPr marL="0" indent="1139825">
              <a:buNone/>
            </a:pPr>
            <a:r>
              <a:rPr lang="en-US" sz="2400" dirty="0">
                <a:latin typeface="Angsana New" panose="02020603050405020304" pitchFamily="18" charset="-34"/>
                <a:cs typeface="Angsana New" panose="02020603050405020304" pitchFamily="18" charset="-34"/>
              </a:rPr>
              <a:t>3.2)</a:t>
            </a:r>
            <a:r>
              <a:rPr lang="th-TH" sz="2400" dirty="0">
                <a:latin typeface="Angsana New" panose="02020603050405020304" pitchFamily="18" charset="-34"/>
                <a:cs typeface="Angsana New" panose="02020603050405020304" pitchFamily="18" charset="-34"/>
              </a:rPr>
              <a:t> การหาฐานนิยมของข้อมูลที่แจกแจงความถี่</a:t>
            </a:r>
          </a:p>
          <a:p>
            <a:pPr marL="0" indent="855663">
              <a:buNone/>
            </a:pPr>
            <a:r>
              <a:rPr lang="en-US" sz="2400" dirty="0">
                <a:latin typeface="Angsana New" panose="02020603050405020304" pitchFamily="18" charset="-34"/>
                <a:cs typeface="Angsana New" panose="02020603050405020304" pitchFamily="18" charset="-34"/>
              </a:rPr>
              <a:t>4)</a:t>
            </a:r>
            <a:r>
              <a:rPr lang="th-TH" sz="2400" dirty="0">
                <a:latin typeface="Angsana New" panose="02020603050405020304" pitchFamily="18" charset="-34"/>
                <a:cs typeface="Angsana New" panose="02020603050405020304" pitchFamily="18" charset="-34"/>
              </a:rPr>
              <a:t> การเลือกค่าวัดแนวโน้มเข้าสู่ส่วนกลางที่เหมาะสม ผู้วิจัยสามารถพิจารณาได้จาก</a:t>
            </a:r>
          </a:p>
          <a:p>
            <a:pPr marL="0" indent="1139825">
              <a:buNone/>
            </a:pPr>
            <a:r>
              <a:rPr lang="en-US" sz="2400" dirty="0">
                <a:latin typeface="Angsana New" panose="02020603050405020304" pitchFamily="18" charset="-34"/>
                <a:cs typeface="Angsana New" panose="02020603050405020304" pitchFamily="18" charset="-34"/>
              </a:rPr>
              <a:t>4.1)</a:t>
            </a:r>
            <a:r>
              <a:rPr lang="th-TH" sz="2400" dirty="0">
                <a:latin typeface="Angsana New" panose="02020603050405020304" pitchFamily="18" charset="-34"/>
                <a:cs typeface="Angsana New" panose="02020603050405020304" pitchFamily="18" charset="-34"/>
              </a:rPr>
              <a:t> ข้อมูลชุดนั้นใช้มาตราวัดประเภทใดในการวิเคราะห์ข้อมูล</a:t>
            </a:r>
          </a:p>
          <a:p>
            <a:pPr marL="0" indent="1139825">
              <a:buNone/>
            </a:pPr>
            <a:r>
              <a:rPr lang="en-US" sz="2400" dirty="0">
                <a:latin typeface="Angsana New" panose="02020603050405020304" pitchFamily="18" charset="-34"/>
                <a:cs typeface="Angsana New" panose="02020603050405020304" pitchFamily="18" charset="-34"/>
              </a:rPr>
              <a:t>4.2)</a:t>
            </a:r>
            <a:r>
              <a:rPr lang="th-TH" sz="2400" dirty="0">
                <a:latin typeface="Angsana New" panose="02020603050405020304" pitchFamily="18" charset="-34"/>
                <a:cs typeface="Angsana New" panose="02020603050405020304" pitchFamily="18" charset="-34"/>
              </a:rPr>
              <a:t> พิจารณาถึงการนำค่าสถิติไปใช้ประโยชน์ในการอธิบาย และบรรยายลักษณะของตัวแปรที่ศึกษา</a:t>
            </a:r>
          </a:p>
          <a:p>
            <a:pPr marL="0" indent="747713">
              <a:buNone/>
            </a:pPr>
            <a:endParaRPr lang="th-TH" sz="2400"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703F0F25-E903-406D-857F-8333900BD58F}"/>
              </a:ext>
            </a:extLst>
          </p:cNvPr>
          <p:cNvSpPr>
            <a:spLocks noGrp="1"/>
          </p:cNvSpPr>
          <p:nvPr>
            <p:ph type="sldNum" sz="quarter" idx="12"/>
          </p:nvPr>
        </p:nvSpPr>
        <p:spPr/>
        <p:txBody>
          <a:bodyPr/>
          <a:lstStyle/>
          <a:p>
            <a:fld id="{0C138CA7-F28F-4E14-B8CE-E0A9C4DDBB4C}" type="slidenum">
              <a:rPr lang="en-US" smtClean="0"/>
              <a:t>45</a:t>
            </a:fld>
            <a:endParaRPr lang="en-US"/>
          </a:p>
        </p:txBody>
      </p:sp>
    </p:spTree>
    <p:extLst>
      <p:ext uri="{BB962C8B-B14F-4D97-AF65-F5344CB8AC3E}">
        <p14:creationId xmlns:p14="http://schemas.microsoft.com/office/powerpoint/2010/main" val="249997791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DDF94E52-26C6-4112-98A4-E27D957F0BE4}"/>
              </a:ext>
            </a:extLst>
          </p:cNvPr>
          <p:cNvSpPr>
            <a:spLocks noGrp="1"/>
          </p:cNvSpPr>
          <p:nvPr>
            <p:ph idx="1"/>
          </p:nvPr>
        </p:nvSpPr>
        <p:spPr>
          <a:xfrm>
            <a:off x="838200" y="753909"/>
            <a:ext cx="10515600" cy="4351338"/>
          </a:xfrm>
        </p:spPr>
        <p:txBody>
          <a:bodyPr>
            <a:normAutofit/>
          </a:bodyPr>
          <a:lstStyle/>
          <a:p>
            <a:pPr marL="0" indent="511175">
              <a:buNone/>
            </a:pPr>
            <a:r>
              <a:rPr lang="en-US" sz="2400" dirty="0">
                <a:solidFill>
                  <a:srgbClr val="00B050"/>
                </a:solidFill>
                <a:latin typeface="Angsana New" panose="02020603050405020304" pitchFamily="18" charset="-34"/>
                <a:cs typeface="Angsana New" panose="02020603050405020304" pitchFamily="18" charset="-34"/>
              </a:rPr>
              <a:t>2.3</a:t>
            </a:r>
            <a:r>
              <a:rPr lang="th-TH" sz="2400" dirty="0">
                <a:solidFill>
                  <a:srgbClr val="00B050"/>
                </a:solidFill>
                <a:latin typeface="Angsana New" panose="02020603050405020304" pitchFamily="18" charset="-34"/>
                <a:cs typeface="Angsana New" panose="02020603050405020304" pitchFamily="18" charset="-34"/>
              </a:rPr>
              <a:t> การวัดการกระจาย (</a:t>
            </a:r>
            <a:r>
              <a:rPr lang="en-US" sz="2400" dirty="0">
                <a:solidFill>
                  <a:srgbClr val="00B050"/>
                </a:solidFill>
                <a:latin typeface="Angsana New" panose="02020603050405020304" pitchFamily="18" charset="-34"/>
                <a:cs typeface="Angsana New" panose="02020603050405020304" pitchFamily="18" charset="-34"/>
              </a:rPr>
              <a:t>Measure of Dispersion)</a:t>
            </a:r>
            <a:r>
              <a:rPr lang="th-TH" sz="2400" dirty="0">
                <a:solidFill>
                  <a:srgbClr val="00B050"/>
                </a:solidFill>
                <a:latin typeface="Angsana New" panose="02020603050405020304" pitchFamily="18" charset="-34"/>
                <a:cs typeface="Angsana New" panose="02020603050405020304" pitchFamily="18" charset="-34"/>
              </a:rPr>
              <a:t> </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เป็นสถิติที่ใช้อธิบายข้อมูลที่ศึกษาบอกถึงการกระจายขอกลุ่มข้อมูลว่า ค่าต่าง ๆ ที่ได้มานั้นมีค่าแตกต่างกันมากน้อยเพียงใด ทำให้เห็นภาพรวมของข้อมูลชุดนั้น ๆ ได้ชัดเจนมากขึ้น</a:t>
            </a:r>
          </a:p>
          <a:p>
            <a:pPr marL="0" indent="511175">
              <a:buNone/>
            </a:pPr>
            <a:r>
              <a:rPr lang="th-TH" sz="2400" dirty="0">
                <a:solidFill>
                  <a:schemeClr val="tx1">
                    <a:lumMod val="95000"/>
                    <a:lumOff val="5000"/>
                  </a:schemeClr>
                </a:solidFill>
                <a:latin typeface="Angsana New" panose="02020603050405020304" pitchFamily="18" charset="-34"/>
                <a:cs typeface="Angsana New" panose="02020603050405020304" pitchFamily="18" charset="-34"/>
              </a:rPr>
              <a:t>วิธีวัดการกระจายมี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4</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วิธี ดังนี้</a:t>
            </a:r>
          </a:p>
          <a:p>
            <a:pPr marL="0" indent="796925">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1)</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พิสัย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Range: R) </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หมายถึง การหาการกระจายของข้อมูลโดยนำข้อมูลที่มีค่าเฉลี่ยสูงที่สุดลบกับข้อมูลที่มีค่าต่ำที่สุด เพื่อให้ได้ค่าที่เป็นช่วงของการกระจาย</a:t>
            </a:r>
          </a:p>
          <a:p>
            <a:pPr marL="0" indent="796925">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2)</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ส่วนเบี่ยงเบนควอไทล์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Quartile Deviation: Q.D.)</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เป็นการวัดการกระจายโดยแบ่งข้อมูลออกเป็น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4</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ส่วนเท่า ๆ กัน แต่ละส่วนจะประกอบด้วยข้อมูล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25%</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มาใช้วัดการกระจายของข้อมูล โดยถ้าข้อมูลมีการกระจายมาก ควอไทล์ที่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1</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G1)</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และควอไทล์ที่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3 (Q3)</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จะต่างกันมาก</a:t>
            </a:r>
          </a:p>
          <a:p>
            <a:pPr marL="0" indent="796925">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3)</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ส่วนเบี่ยงเบนเฉลี่ย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Mean Deviation: M.D.)</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คือผลต่างของคะแนนแต่ละตัวกับคะแนนเฉลี่ยของข้อมูลในชุดนั้น</a:t>
            </a:r>
          </a:p>
          <a:p>
            <a:pPr marL="0" indent="796925">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4)</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ส่วนเบี่ยงเบนมาตรฐาน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Standard Deviation: S.D., S </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หรือ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s)</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เป็นค่าวัดการกระจายที่สำคัญทางสถิติ เพราะเป็นค่าที่ใช้บอกถึงการกระจายของข้อมูลได้ดีกว่าค่าพิสัย และค่าส่วนเบี่ยงเบนเฉลี่ย</a:t>
            </a:r>
          </a:p>
          <a:p>
            <a:pPr marL="0" indent="511175">
              <a:buNone/>
            </a:pPr>
            <a:endParaRPr lang="th-TH" sz="2400" dirty="0">
              <a:solidFill>
                <a:srgbClr val="FF0000"/>
              </a:solidFill>
              <a:latin typeface="Angsana New" panose="02020603050405020304" pitchFamily="18" charset="-34"/>
              <a:cs typeface="Angsana New" panose="02020603050405020304" pitchFamily="18" charset="-34"/>
            </a:endParaRPr>
          </a:p>
          <a:p>
            <a:endParaRPr lang="en-US" sz="2400" dirty="0"/>
          </a:p>
        </p:txBody>
      </p:sp>
      <p:sp>
        <p:nvSpPr>
          <p:cNvPr id="4" name="ตัวแทนหมายเลขสไลด์ 3">
            <a:extLst>
              <a:ext uri="{FF2B5EF4-FFF2-40B4-BE49-F238E27FC236}">
                <a16:creationId xmlns:a16="http://schemas.microsoft.com/office/drawing/2014/main" id="{1FAE0781-080C-4712-ADAA-27D03A9CB761}"/>
              </a:ext>
            </a:extLst>
          </p:cNvPr>
          <p:cNvSpPr>
            <a:spLocks noGrp="1"/>
          </p:cNvSpPr>
          <p:nvPr>
            <p:ph type="sldNum" sz="quarter" idx="12"/>
          </p:nvPr>
        </p:nvSpPr>
        <p:spPr/>
        <p:txBody>
          <a:bodyPr/>
          <a:lstStyle/>
          <a:p>
            <a:fld id="{0C138CA7-F28F-4E14-B8CE-E0A9C4DDBB4C}" type="slidenum">
              <a:rPr lang="en-US" smtClean="0"/>
              <a:t>46</a:t>
            </a:fld>
            <a:endParaRPr lang="en-US"/>
          </a:p>
        </p:txBody>
      </p:sp>
    </p:spTree>
    <p:extLst>
      <p:ext uri="{BB962C8B-B14F-4D97-AF65-F5344CB8AC3E}">
        <p14:creationId xmlns:p14="http://schemas.microsoft.com/office/powerpoint/2010/main" val="1231227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C64C0DE8-113C-46D2-B961-96F79E251A8A}"/>
              </a:ext>
            </a:extLst>
          </p:cNvPr>
          <p:cNvSpPr>
            <a:spLocks noGrp="1"/>
          </p:cNvSpPr>
          <p:nvPr>
            <p:ph idx="1"/>
          </p:nvPr>
        </p:nvSpPr>
        <p:spPr>
          <a:xfrm>
            <a:off x="678426" y="424656"/>
            <a:ext cx="10675374" cy="5931694"/>
          </a:xfrm>
        </p:spPr>
        <p:txBody>
          <a:bodyPr>
            <a:normAutofit/>
          </a:bodyPr>
          <a:lstStyle/>
          <a:p>
            <a:pPr marL="0" indent="0">
              <a:buNone/>
            </a:pPr>
            <a:r>
              <a:rPr lang="en-US" sz="2400" b="1" dirty="0">
                <a:latin typeface="Angsana New" panose="02020603050405020304" pitchFamily="18" charset="-34"/>
                <a:cs typeface="Angsana New" panose="02020603050405020304" pitchFamily="18" charset="-34"/>
              </a:rPr>
              <a:t>2. </a:t>
            </a:r>
            <a:r>
              <a:rPr lang="th-TH" sz="2400" b="1" dirty="0">
                <a:latin typeface="Angsana New" panose="02020603050405020304" pitchFamily="18" charset="-34"/>
                <a:cs typeface="Angsana New" panose="02020603050405020304" pitchFamily="18" charset="-34"/>
              </a:rPr>
              <a:t>สถิติที่ใช้เปรียบเทียบหาความแตกต่างระหว่างกลุ่มตัวอย่าง และสรุปอ้างอิงหาจากกลุ่มตัวอย่างไปยังประชากรที่ศึกษา</a:t>
            </a:r>
            <a:endParaRPr lang="en-US" sz="2400" b="1" dirty="0">
              <a:latin typeface="Angsana New" panose="02020603050405020304" pitchFamily="18" charset="-34"/>
              <a:cs typeface="Angsana New" panose="02020603050405020304" pitchFamily="18" charset="-34"/>
            </a:endParaRPr>
          </a:p>
          <a:p>
            <a:pPr marL="0" indent="342900">
              <a:buNone/>
            </a:pPr>
            <a:r>
              <a:rPr lang="th-TH" sz="2000" dirty="0">
                <a:latin typeface="Angsana New" panose="02020603050405020304" pitchFamily="18" charset="-34"/>
                <a:cs typeface="Angsana New" panose="02020603050405020304" pitchFamily="18" charset="-34"/>
              </a:rPr>
              <a:t>การเปรียบเทียบความแตกต่างระหว่างกลุ่มตัวอย่างสามารถทดสอบ</a:t>
            </a:r>
            <a:r>
              <a:rPr lang="en-US" sz="2000"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ใช้สถิติดังต่อไปนี้</a:t>
            </a:r>
          </a:p>
          <a:p>
            <a:pPr marL="0" indent="342900">
              <a:buNone/>
            </a:pP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การทดสอบสมมติฐานการวิจัย ด้วยสถิติ </a:t>
            </a:r>
            <a:r>
              <a:rPr lang="en-US" sz="2000" dirty="0">
                <a:latin typeface="Angsana New" panose="02020603050405020304" pitchFamily="18" charset="-34"/>
                <a:cs typeface="Angsana New" panose="02020603050405020304" pitchFamily="18" charset="-34"/>
              </a:rPr>
              <a:t>T-test</a:t>
            </a:r>
          </a:p>
          <a:p>
            <a:pPr marL="0" indent="628650">
              <a:buNone/>
            </a:pPr>
            <a:r>
              <a:rPr lang="en-US" sz="2000" dirty="0">
                <a:latin typeface="Angsana New" panose="02020603050405020304" pitchFamily="18" charset="-34"/>
                <a:cs typeface="Angsana New" panose="02020603050405020304" pitchFamily="18" charset="-34"/>
              </a:rPr>
              <a:t>1.1 </a:t>
            </a:r>
            <a:r>
              <a:rPr lang="th-TH" sz="2000" dirty="0">
                <a:latin typeface="Angsana New" panose="02020603050405020304" pitchFamily="18" charset="-34"/>
                <a:cs typeface="Angsana New" panose="02020603050405020304" pitchFamily="18" charset="-34"/>
              </a:rPr>
              <a:t>ความหมายของ </a:t>
            </a:r>
            <a:r>
              <a:rPr lang="en-US" sz="2000" dirty="0">
                <a:latin typeface="Angsana New" panose="02020603050405020304" pitchFamily="18" charset="-34"/>
                <a:cs typeface="Angsana New" panose="02020603050405020304" pitchFamily="18" charset="-34"/>
              </a:rPr>
              <a:t>T-test</a:t>
            </a:r>
            <a:r>
              <a:rPr lang="th-TH" sz="2000" dirty="0">
                <a:latin typeface="Angsana New" panose="02020603050405020304" pitchFamily="18" charset="-34"/>
                <a:cs typeface="Angsana New" panose="02020603050405020304" pitchFamily="18" charset="-34"/>
              </a:rPr>
              <a:t>  เป็นเทคนิคการทดสอบสมมติฐานชนิดหนึ่งที่นักวิจัยนิยมใช้</a:t>
            </a:r>
            <a:r>
              <a:rPr lang="th-TH" sz="2000" b="1" dirty="0">
                <a:latin typeface="Angsana New" panose="02020603050405020304" pitchFamily="18" charset="-34"/>
                <a:cs typeface="Angsana New" panose="02020603050405020304" pitchFamily="18" charset="-34"/>
              </a:rPr>
              <a:t>ทดสอบความแตกต่างระหว่างกลุ่มตัวอย่าง </a:t>
            </a:r>
            <a:r>
              <a:rPr lang="en-US" sz="2000" b="1" dirty="0">
                <a:latin typeface="Angsana New" panose="02020603050405020304" pitchFamily="18" charset="-34"/>
                <a:cs typeface="Angsana New" panose="02020603050405020304" pitchFamily="18" charset="-34"/>
              </a:rPr>
              <a:t>2</a:t>
            </a:r>
            <a:r>
              <a:rPr lang="th-TH" sz="2000" b="1" dirty="0">
                <a:latin typeface="Angsana New" panose="02020603050405020304" pitchFamily="18" charset="-34"/>
                <a:cs typeface="Angsana New" panose="02020603050405020304" pitchFamily="18" charset="-34"/>
              </a:rPr>
              <a:t> กลุ่ม </a:t>
            </a:r>
            <a:r>
              <a:rPr lang="th-TH" sz="2000" dirty="0">
                <a:latin typeface="Angsana New" panose="02020603050405020304" pitchFamily="18" charset="-34"/>
                <a:cs typeface="Angsana New" panose="02020603050405020304" pitchFamily="18" charset="-34"/>
              </a:rPr>
              <a:t>วิธีการนี้ใช้ในกรณีข้อมูลมีตำนวนน้อย (</a:t>
            </a:r>
            <a:r>
              <a:rPr lang="en-US" sz="2000" dirty="0">
                <a:latin typeface="Angsana New" panose="02020603050405020304" pitchFamily="18" charset="-34"/>
                <a:cs typeface="Angsana New" panose="02020603050405020304" pitchFamily="18" charset="-34"/>
              </a:rPr>
              <a:t>n &lt; 30)</a:t>
            </a:r>
            <a:r>
              <a:rPr lang="th-TH" sz="2000" dirty="0">
                <a:latin typeface="Angsana New" panose="02020603050405020304" pitchFamily="18" charset="-34"/>
                <a:cs typeface="Angsana New" panose="02020603050405020304" pitchFamily="18" charset="-34"/>
              </a:rPr>
              <a:t> </a:t>
            </a:r>
          </a:p>
          <a:p>
            <a:pPr marL="0" indent="628650">
              <a:buNone/>
            </a:pPr>
            <a:r>
              <a:rPr lang="en-US" sz="2000" dirty="0">
                <a:latin typeface="Angsana New" panose="02020603050405020304" pitchFamily="18" charset="-34"/>
                <a:cs typeface="Angsana New" panose="02020603050405020304" pitchFamily="18" charset="-34"/>
              </a:rPr>
              <a:t>1.2</a:t>
            </a:r>
            <a:r>
              <a:rPr lang="th-TH" sz="2000" dirty="0">
                <a:latin typeface="Angsana New" panose="02020603050405020304" pitchFamily="18" charset="-34"/>
                <a:cs typeface="Angsana New" panose="02020603050405020304" pitchFamily="18" charset="-34"/>
              </a:rPr>
              <a:t> การทดสอบ </a:t>
            </a:r>
            <a:r>
              <a:rPr lang="en-US" sz="2000" dirty="0">
                <a:latin typeface="Angsana New" panose="02020603050405020304" pitchFamily="18" charset="-34"/>
                <a:cs typeface="Angsana New" panose="02020603050405020304" pitchFamily="18" charset="-34"/>
              </a:rPr>
              <a:t>T-test</a:t>
            </a:r>
            <a:r>
              <a:rPr lang="th-TH" sz="2000" dirty="0">
                <a:latin typeface="Angsana New" panose="02020603050405020304" pitchFamily="18" charset="-34"/>
                <a:cs typeface="Angsana New" panose="02020603050405020304" pitchFamily="18" charset="-34"/>
              </a:rPr>
              <a:t> มีวัตถุประสงค์เพื่อ</a:t>
            </a:r>
            <a:r>
              <a:rPr lang="th-TH" sz="2000" b="1" dirty="0">
                <a:latin typeface="Angsana New" panose="02020603050405020304" pitchFamily="18" charset="-34"/>
                <a:cs typeface="Angsana New" panose="02020603050405020304" pitchFamily="18" charset="-34"/>
              </a:rPr>
              <a:t>ใช้ทดสอบความแตกต่างของค่าเฉลี่ยที่ได้จากกลุ่มตัวอย่าง </a:t>
            </a:r>
            <a:r>
              <a:rPr lang="en-US" sz="2000" b="1" dirty="0">
                <a:latin typeface="Angsana New" panose="02020603050405020304" pitchFamily="18" charset="-34"/>
                <a:cs typeface="Angsana New" panose="02020603050405020304" pitchFamily="18" charset="-34"/>
              </a:rPr>
              <a:t>2</a:t>
            </a:r>
            <a:r>
              <a:rPr lang="th-TH" sz="2000" b="1" dirty="0">
                <a:latin typeface="Angsana New" panose="02020603050405020304" pitchFamily="18" charset="-34"/>
                <a:cs typeface="Angsana New" panose="02020603050405020304" pitchFamily="18" charset="-34"/>
              </a:rPr>
              <a:t> กลุ่มที่เป็นอิสระแก่กัน หรือกลุ่มตัวอย่างกลุ่มเดียวแต่เก็บข้อมูล </a:t>
            </a:r>
            <a:r>
              <a:rPr lang="en-US" sz="2000" b="1" dirty="0">
                <a:latin typeface="Angsana New" panose="02020603050405020304" pitchFamily="18" charset="-34"/>
                <a:cs typeface="Angsana New" panose="02020603050405020304" pitchFamily="18" charset="-34"/>
              </a:rPr>
              <a:t>2 </a:t>
            </a:r>
            <a:r>
              <a:rPr lang="th-TH" sz="2000" b="1" dirty="0">
                <a:latin typeface="Angsana New" panose="02020603050405020304" pitchFamily="18" charset="-34"/>
                <a:cs typeface="Angsana New" panose="02020603050405020304" pitchFamily="18" charset="-34"/>
              </a:rPr>
              <a:t>ครั้ง</a:t>
            </a:r>
          </a:p>
          <a:p>
            <a:pPr marL="0" indent="342900">
              <a:buNone/>
            </a:pP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การทดสอบสมมติฐานการวิจัยด้วยสถิติ การวิเคราะห์ค่าความแปรปรวน (</a:t>
            </a:r>
            <a:r>
              <a:rPr lang="en-US" sz="2000" dirty="0">
                <a:latin typeface="Angsana New" panose="02020603050405020304" pitchFamily="18" charset="-34"/>
                <a:cs typeface="Angsana New" panose="02020603050405020304" pitchFamily="18" charset="-34"/>
              </a:rPr>
              <a:t>Analysis of Variance; ANOVA)</a:t>
            </a:r>
            <a:r>
              <a:rPr lang="th-TH" sz="2000" dirty="0">
                <a:latin typeface="Angsana New" panose="02020603050405020304" pitchFamily="18" charset="-34"/>
                <a:cs typeface="Angsana New" panose="02020603050405020304" pitchFamily="18" charset="-34"/>
              </a:rPr>
              <a:t> </a:t>
            </a:r>
            <a:r>
              <a:rPr lang="th-TH" sz="2000" b="1" dirty="0">
                <a:latin typeface="Angsana New" panose="02020603050405020304" pitchFamily="18" charset="-34"/>
                <a:cs typeface="Angsana New" panose="02020603050405020304" pitchFamily="18" charset="-34"/>
              </a:rPr>
              <a:t>ใช้ในกรณีที่ต้องการเปรียบเทียบตัวแปร</a:t>
            </a:r>
            <a:r>
              <a:rPr lang="en-US" sz="2000" b="1" dirty="0">
                <a:latin typeface="Angsana New" panose="02020603050405020304" pitchFamily="18" charset="-34"/>
                <a:cs typeface="Angsana New" panose="02020603050405020304" pitchFamily="18" charset="-34"/>
              </a:rPr>
              <a:t>  </a:t>
            </a:r>
            <a:r>
              <a:rPr lang="th-TH" sz="2000" b="1" dirty="0">
                <a:latin typeface="Angsana New" panose="02020603050405020304" pitchFamily="18" charset="-34"/>
                <a:cs typeface="Angsana New" panose="02020603050405020304" pitchFamily="18" charset="-34"/>
              </a:rPr>
              <a:t>ใด ๆ  ที่ได้จากกลุ่มตัวอย่าง </a:t>
            </a:r>
            <a:r>
              <a:rPr lang="en-US" sz="2000" b="1" dirty="0">
                <a:latin typeface="Angsana New" panose="02020603050405020304" pitchFamily="18" charset="-34"/>
                <a:cs typeface="Angsana New" panose="02020603050405020304" pitchFamily="18" charset="-34"/>
              </a:rPr>
              <a:t>3</a:t>
            </a:r>
            <a:r>
              <a:rPr lang="th-TH" sz="2000" b="1" dirty="0">
                <a:latin typeface="Angsana New" panose="02020603050405020304" pitchFamily="18" charset="-34"/>
                <a:cs typeface="Angsana New" panose="02020603050405020304" pitchFamily="18" charset="-34"/>
              </a:rPr>
              <a:t> กลุ่มขึ้นไป </a:t>
            </a:r>
            <a:r>
              <a:rPr lang="en-US" sz="2000" dirty="0">
                <a:latin typeface="Angsana New" panose="02020603050405020304" pitchFamily="18" charset="-34"/>
                <a:cs typeface="Angsana New" panose="02020603050405020304" pitchFamily="18" charset="-34"/>
              </a:rPr>
              <a:t>Null Hypothesis</a:t>
            </a:r>
          </a:p>
          <a:p>
            <a:pPr marL="0" indent="0">
              <a:buNone/>
            </a:pPr>
            <a:r>
              <a:rPr lang="en-US" sz="2400" b="1" dirty="0">
                <a:latin typeface="Angsana New" panose="02020603050405020304" pitchFamily="18" charset="-34"/>
                <a:cs typeface="Angsana New" panose="02020603050405020304" pitchFamily="18" charset="-34"/>
              </a:rPr>
              <a:t>3.</a:t>
            </a:r>
            <a:r>
              <a:rPr lang="th-TH" sz="2400" b="1" dirty="0">
                <a:latin typeface="Angsana New" panose="02020603050405020304" pitchFamily="18" charset="-34"/>
                <a:cs typeface="Angsana New" panose="02020603050405020304" pitchFamily="18" charset="-34"/>
              </a:rPr>
              <a:t> สถิติที่ใช้อธิบายความสัมพันธ์ระหว่างตัวแปร</a:t>
            </a:r>
          </a:p>
          <a:p>
            <a:pPr marL="0" indent="342900">
              <a:buNone/>
            </a:pPr>
            <a:r>
              <a:rPr lang="th-TH" sz="2000" b="1" dirty="0">
                <a:latin typeface="Angsana New" panose="02020603050405020304" pitchFamily="18" charset="-34"/>
                <a:cs typeface="Angsana New" panose="02020603050405020304" pitchFamily="18" charset="-34"/>
              </a:rPr>
              <a:t>การศึกษาความสัมพันธ์ของตัวแปรเชิงปริมาณตั้งแต่ </a:t>
            </a:r>
            <a:r>
              <a:rPr lang="en-US" sz="2000" b="1" dirty="0">
                <a:latin typeface="Angsana New" panose="02020603050405020304" pitchFamily="18" charset="-34"/>
                <a:cs typeface="Angsana New" panose="02020603050405020304" pitchFamily="18" charset="-34"/>
              </a:rPr>
              <a:t>2</a:t>
            </a:r>
            <a:r>
              <a:rPr lang="th-TH" sz="2000" b="1" dirty="0">
                <a:latin typeface="Angsana New" panose="02020603050405020304" pitchFamily="18" charset="-34"/>
                <a:cs typeface="Angsana New" panose="02020603050405020304" pitchFamily="18" charset="-34"/>
              </a:rPr>
              <a:t> ตัวขึ้นไป เช่น การศึกษาความสัมพันธ์ของรายได้ต่อเดือนของข้าราชการ </a:t>
            </a:r>
            <a:r>
              <a:rPr lang="th-TH" sz="2000" dirty="0">
                <a:latin typeface="Angsana New" panose="02020603050405020304" pitchFamily="18" charset="-34"/>
                <a:cs typeface="Angsana New" panose="02020603050405020304" pitchFamily="18" charset="-34"/>
              </a:rPr>
              <a:t>และรายจ่ายต่อเดือนของข้าราชการว่ามีความสัมพันธ์กันมากน้อยเพียงใด</a:t>
            </a:r>
          </a:p>
          <a:p>
            <a:pPr marL="0" indent="342900">
              <a:buNone/>
            </a:pPr>
            <a:r>
              <a:rPr lang="th-TH" sz="2000" dirty="0">
                <a:latin typeface="Angsana New" panose="02020603050405020304" pitchFamily="18" charset="-34"/>
                <a:cs typeface="Angsana New" panose="02020603050405020304" pitchFamily="18" charset="-34"/>
              </a:rPr>
              <a:t>การวัดความสัมพันธ์แบบนี้เป็นการวัดที่เรียกว่า สหสัมพันธ์ (</a:t>
            </a:r>
            <a:r>
              <a:rPr lang="en-US" sz="2000" dirty="0">
                <a:latin typeface="Angsana New" panose="02020603050405020304" pitchFamily="18" charset="-34"/>
                <a:cs typeface="Angsana New" panose="02020603050405020304" pitchFamily="18" charset="-34"/>
              </a:rPr>
              <a:t>Correlation) </a:t>
            </a:r>
            <a:r>
              <a:rPr lang="th-TH" sz="2000" dirty="0">
                <a:latin typeface="Angsana New" panose="02020603050405020304" pitchFamily="18" charset="-34"/>
                <a:cs typeface="Angsana New" panose="02020603050405020304" pitchFamily="18" charset="-34"/>
              </a:rPr>
              <a:t>และสามารถคำนวณออกมาเป็นตัวเลขเรียกว่า สัมประสิทธิ์สหสัมพันธ์ (</a:t>
            </a:r>
            <a:r>
              <a:rPr lang="en-US" sz="2000" dirty="0">
                <a:latin typeface="Angsana New" panose="02020603050405020304" pitchFamily="18" charset="-34"/>
                <a:cs typeface="Angsana New" panose="02020603050405020304" pitchFamily="18" charset="-34"/>
              </a:rPr>
              <a:t>Correlation Coefficient)</a:t>
            </a:r>
            <a:r>
              <a:rPr lang="th-TH" sz="2000" dirty="0">
                <a:latin typeface="Angsana New" panose="02020603050405020304" pitchFamily="18" charset="-34"/>
                <a:cs typeface="Angsana New" panose="02020603050405020304" pitchFamily="18" charset="-34"/>
              </a:rPr>
              <a:t> ซึ่งมักเขียนแทนด้วยสัญลักษณ์ </a:t>
            </a:r>
            <a:r>
              <a:rPr lang="en-US" sz="2000" dirty="0">
                <a:latin typeface="Angsana New" panose="02020603050405020304" pitchFamily="18" charset="-34"/>
                <a:cs typeface="Angsana New" panose="02020603050405020304" pitchFamily="18" charset="-34"/>
              </a:rPr>
              <a:t>“</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r</a:t>
            </a: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นอกจากนี้ยังสามารถพิจารณาความสัมพันธ์ในรูปแบบเชิงคณิตศาสตร์ที่จะอธิบายตัวแปรหนึ่ง เมื่อทราบตัวแปรอีกตัวหนึ่งที่เรียกว่า การถดถอย (</a:t>
            </a:r>
            <a:r>
              <a:rPr lang="en-US" sz="2000" dirty="0">
                <a:latin typeface="Angsana New" panose="02020603050405020304" pitchFamily="18" charset="-34"/>
                <a:cs typeface="Angsana New" panose="02020603050405020304" pitchFamily="18" charset="-34"/>
              </a:rPr>
              <a:t>Regression) </a:t>
            </a:r>
            <a:r>
              <a:rPr lang="th-TH" sz="2000" dirty="0">
                <a:latin typeface="Angsana New" panose="02020603050405020304" pitchFamily="18" charset="-34"/>
                <a:cs typeface="Angsana New" panose="02020603050405020304" pitchFamily="18" charset="-34"/>
              </a:rPr>
              <a:t>โดยสร้างออกมาในรูปของสมการแสดงความสัมพันธ์ เรียกว่า สมการถดถอย (</a:t>
            </a:r>
            <a:r>
              <a:rPr lang="en-US" sz="2000" dirty="0">
                <a:latin typeface="Angsana New" panose="02020603050405020304" pitchFamily="18" charset="-34"/>
                <a:cs typeface="Angsana New" panose="02020603050405020304" pitchFamily="18" charset="-34"/>
              </a:rPr>
              <a:t>Regression Equation) </a:t>
            </a:r>
            <a:r>
              <a:rPr lang="th-TH" sz="2000" dirty="0">
                <a:latin typeface="Angsana New" panose="02020603050405020304" pitchFamily="18" charset="-34"/>
                <a:cs typeface="Angsana New" panose="02020603050405020304" pitchFamily="18" charset="-34"/>
              </a:rPr>
              <a:t>สถิติแต่ละประเภทมีรายละเอียดดังนี้ </a:t>
            </a:r>
            <a:endParaRPr lang="en-US" sz="2000" dirty="0">
              <a:latin typeface="Angsana New" panose="02020603050405020304" pitchFamily="18" charset="-34"/>
              <a:cs typeface="Angsana New" panose="02020603050405020304" pitchFamily="18" charset="-34"/>
            </a:endParaRPr>
          </a:p>
          <a:p>
            <a:pPr marL="0" indent="0">
              <a:buNone/>
            </a:pPr>
            <a:endParaRPr lang="en-US" sz="2000"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932B85C5-3F0F-4B5E-A12E-B6D019A54178}"/>
              </a:ext>
            </a:extLst>
          </p:cNvPr>
          <p:cNvSpPr>
            <a:spLocks noGrp="1"/>
          </p:cNvSpPr>
          <p:nvPr>
            <p:ph type="sldNum" sz="quarter" idx="12"/>
          </p:nvPr>
        </p:nvSpPr>
        <p:spPr/>
        <p:txBody>
          <a:bodyPr/>
          <a:lstStyle/>
          <a:p>
            <a:fld id="{0C138CA7-F28F-4E14-B8CE-E0A9C4DDBB4C}" type="slidenum">
              <a:rPr lang="en-US" smtClean="0"/>
              <a:t>47</a:t>
            </a:fld>
            <a:endParaRPr lang="en-US"/>
          </a:p>
        </p:txBody>
      </p:sp>
    </p:spTree>
    <p:extLst>
      <p:ext uri="{BB962C8B-B14F-4D97-AF65-F5344CB8AC3E}">
        <p14:creationId xmlns:p14="http://schemas.microsoft.com/office/powerpoint/2010/main" val="39299736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0E30AA0F-DE4D-42BD-8EE1-CF9549E4F5DC}"/>
              </a:ext>
            </a:extLst>
          </p:cNvPr>
          <p:cNvSpPr>
            <a:spLocks noGrp="1"/>
          </p:cNvSpPr>
          <p:nvPr>
            <p:ph idx="1"/>
          </p:nvPr>
        </p:nvSpPr>
        <p:spPr>
          <a:xfrm>
            <a:off x="838200" y="1386347"/>
            <a:ext cx="10515600" cy="4758813"/>
          </a:xfrm>
        </p:spPr>
        <p:txBody>
          <a:bodyPr>
            <a:normAutofit/>
          </a:bodyPr>
          <a:lstStyle/>
          <a:p>
            <a:pPr marL="0" indent="51435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3.1.</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สหสัมพันธ์ (</a:t>
            </a: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Correlation) </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เป็นการวัดความสัมพันธ์เชิงเส้นของตัวแปรเชิงปริมาณ </a:t>
            </a: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2</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 ตัว เช่น ราคายางพาราแผ่น (</a:t>
            </a: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X)</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 กับปริมาณน้ำยางที่ผลิตได้ (</a:t>
            </a: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Y)</a:t>
            </a:r>
          </a:p>
          <a:p>
            <a:pPr marL="0" indent="51435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3.2.</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สมการถดถอย (</a:t>
            </a: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Regression Equation)</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 </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จาก</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การหาค่าสัมประสิทธิ์สหสัมพันธ์ของตัวแปรคู่ ทำให้ทราบความสัมพันธ์เชิงเส้นของตัวแปรคู่นั้น ๆ ว่ามีความสัมพันธ์กันมากน้อยเพียงใด</a:t>
            </a:r>
          </a:p>
          <a:p>
            <a:pPr marL="0" indent="285750">
              <a:buNone/>
            </a:pPr>
            <a:r>
              <a:rPr lang="th-TH" sz="2400" dirty="0">
                <a:solidFill>
                  <a:schemeClr val="tx1">
                    <a:lumMod val="95000"/>
                    <a:lumOff val="5000"/>
                  </a:schemeClr>
                </a:solidFill>
                <a:latin typeface="Angsana New" panose="02020603050405020304" pitchFamily="18" charset="-34"/>
                <a:cs typeface="Angsana New" panose="02020603050405020304" pitchFamily="18" charset="-34"/>
              </a:rPr>
              <a:t>กล่าวโดยสรุป คือ การเลือกใช้สถิติประเภทใดในการวิเคราะห์ข้อมูลนั้น ผู้วิจัยจะต้องคำนึงถึงวัตถุประสงค์ของการวิจัยเป็นหลักว่า ต้องการอะไรจากคำตอบในครั้งนี้ ข้อมูลที่เก็บรวบรวมมาได้เป็นข้อมูลประเภทใด เช่น มาตรานามบัญญัติ มาตราเรียงอันดับ มาตราอันตรภาคชั้น มาตราอัตราส่วน และข้อมูลเหล่านี้สามารถนำไปวิเคราะห์ได้อย่างไรเช่น ข้อมูลที่อยู่ในมาตราวัดแบบอัตราภาคชั้น ใช้สถิติอนุมานในการวิเคราะห์เพื่อทดสอบสมมติฐาน ได้แก่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T-test, ANOVA, Regression </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ส่วนข้อมูลมาตรานามบัญญัติ เช่น เพศชาย/เพศหญิง อายุ หรืออาชีพ ใช้สถิติพรรณนา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Descriptive Statistics)</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ในการวิเคราะห์ นอกจากนี้ผู้วิจัยจะต้องพิจารณาขนาดของกลุ่มตัวอย่าง การกระจายของข้อมูล และสมมติฐานของการวิจัย เพื่อนำมากำหนดวิธีในการทดสอบสมมติฐาน </a:t>
            </a:r>
            <a:endParaRPr lang="en-US" sz="2400" dirty="0">
              <a:solidFill>
                <a:schemeClr val="tx1">
                  <a:lumMod val="95000"/>
                  <a:lumOff val="5000"/>
                </a:schemeClr>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F5B8096A-488C-4D06-B8F4-C619755CE9E1}"/>
              </a:ext>
            </a:extLst>
          </p:cNvPr>
          <p:cNvSpPr>
            <a:spLocks noGrp="1"/>
          </p:cNvSpPr>
          <p:nvPr>
            <p:ph type="sldNum" sz="quarter" idx="12"/>
          </p:nvPr>
        </p:nvSpPr>
        <p:spPr/>
        <p:txBody>
          <a:bodyPr/>
          <a:lstStyle/>
          <a:p>
            <a:fld id="{0C138CA7-F28F-4E14-B8CE-E0A9C4DDBB4C}" type="slidenum">
              <a:rPr lang="en-US" smtClean="0"/>
              <a:t>48</a:t>
            </a:fld>
            <a:endParaRPr lang="en-US"/>
          </a:p>
        </p:txBody>
      </p:sp>
    </p:spTree>
    <p:extLst>
      <p:ext uri="{BB962C8B-B14F-4D97-AF65-F5344CB8AC3E}">
        <p14:creationId xmlns:p14="http://schemas.microsoft.com/office/powerpoint/2010/main" val="10397402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096C799-977E-4607-B8EB-0517F86094B5}"/>
              </a:ext>
            </a:extLst>
          </p:cNvPr>
          <p:cNvSpPr>
            <a:spLocks noGrp="1"/>
          </p:cNvSpPr>
          <p:nvPr>
            <p:ph type="title"/>
          </p:nvPr>
        </p:nvSpPr>
        <p:spPr>
          <a:xfrm>
            <a:off x="838200" y="320675"/>
            <a:ext cx="10515600" cy="1325563"/>
          </a:xfrm>
        </p:spPr>
        <p:txBody>
          <a:bodyPr>
            <a:normAutofit/>
          </a:bodyPr>
          <a:lstStyle/>
          <a:p>
            <a:pPr algn="ctr"/>
            <a:r>
              <a:rPr lang="en-US" sz="3600" b="1" dirty="0">
                <a:solidFill>
                  <a:srgbClr val="FF0000"/>
                </a:solidFill>
                <a:latin typeface="Angsana New" panose="02020603050405020304" pitchFamily="18" charset="-34"/>
                <a:cs typeface="Angsana New" panose="02020603050405020304" pitchFamily="18" charset="-34"/>
              </a:rPr>
              <a:t>7</a:t>
            </a:r>
            <a:br>
              <a:rPr lang="th-TH" sz="3600" b="1" dirty="0">
                <a:solidFill>
                  <a:srgbClr val="FF0000"/>
                </a:solidFill>
                <a:latin typeface="Angsana New" panose="02020603050405020304" pitchFamily="18" charset="-34"/>
                <a:cs typeface="Angsana New" panose="02020603050405020304" pitchFamily="18" charset="-34"/>
              </a:rPr>
            </a:br>
            <a:r>
              <a:rPr lang="th-TH" sz="3600" b="1" dirty="0">
                <a:solidFill>
                  <a:srgbClr val="FF0000"/>
                </a:solidFill>
                <a:latin typeface="Angsana New" panose="02020603050405020304" pitchFamily="18" charset="-34"/>
                <a:cs typeface="Angsana New" panose="02020603050405020304" pitchFamily="18" charset="-34"/>
              </a:rPr>
              <a:t>การทดสอบสมมติฐาน</a:t>
            </a:r>
            <a:endParaRPr lang="en-US" sz="3600" b="1" dirty="0">
              <a:solidFill>
                <a:srgbClr val="FF0000"/>
              </a:solidFill>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14F00A42-8A35-410B-8FB2-F518E633D1DE}"/>
              </a:ext>
            </a:extLst>
          </p:cNvPr>
          <p:cNvSpPr>
            <a:spLocks noGrp="1"/>
          </p:cNvSpPr>
          <p:nvPr>
            <p:ph idx="1"/>
          </p:nvPr>
        </p:nvSpPr>
        <p:spPr>
          <a:xfrm>
            <a:off x="838200" y="1527542"/>
            <a:ext cx="10773697" cy="2850279"/>
          </a:xfrm>
        </p:spPr>
        <p:txBody>
          <a:bodyPr>
            <a:normAutofit/>
          </a:bodyPr>
          <a:lstStyle/>
          <a:p>
            <a:pPr marL="0" indent="0">
              <a:buNone/>
            </a:pP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สมมติฐานแบ่งออกเป็น </a:t>
            </a: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2</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 ประเภท คือ สมมติฐานแบบมีทิศทาง (</a:t>
            </a: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Directional Hypothesis)</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 เป็นสมมติฐานว่าด้วยความสัมพันธ์กันในทิศทางใด และสมมติฐานแบบไม่มีทิศทาง (</a:t>
            </a: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Non - Directional Hypothesis)</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 </a:t>
            </a:r>
            <a:endParaRPr lang="en-US" sz="2400" b="1"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0">
              <a:buNone/>
            </a:pPr>
            <a:r>
              <a:rPr lang="th-TH" sz="2400" dirty="0">
                <a:solidFill>
                  <a:schemeClr val="tx1">
                    <a:lumMod val="95000"/>
                    <a:lumOff val="5000"/>
                  </a:schemeClr>
                </a:solidFill>
                <a:latin typeface="Angsana New" panose="02020603050405020304" pitchFamily="18" charset="-34"/>
                <a:cs typeface="Angsana New" panose="02020603050405020304" pitchFamily="18" charset="-34"/>
              </a:rPr>
              <a:t>การทดสอบสมมติฐานและการสรุปผลการทดสอบสมมติฐาน เริ่มจากการที่ผู้วิจัยตั้งคำถามของการวิจัยขึ้นมาก่อนว่าสงสัยเรื่องอะไร ประเด็นอะไร มีตัวแปรอะไรบ้างที่ต้องการศึกษา จากนั้นจึงนำตัวแปรที่เกี่ยวข้องมากำหนดเป็นสมมติฐานของการวิจัย สามารถแบ่งได้เป็น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2</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ประเภท ดังตารางต่อไปนี้</a:t>
            </a:r>
          </a:p>
          <a:p>
            <a:pPr marL="0" indent="0">
              <a:buNone/>
            </a:pPr>
            <a:r>
              <a:rPr lang="th-TH" sz="2400" dirty="0">
                <a:solidFill>
                  <a:schemeClr val="tx1">
                    <a:lumMod val="95000"/>
                    <a:lumOff val="5000"/>
                  </a:schemeClr>
                </a:solidFill>
                <a:latin typeface="Angsana New" panose="02020603050405020304" pitchFamily="18" charset="-34"/>
                <a:cs typeface="Angsana New" panose="02020603050405020304" pitchFamily="18" charset="-34"/>
              </a:rPr>
              <a:t>ตารางที่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8</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การตั้งสมมติฐานแบบมีทิศทาง และสมมติฐานแบบไม่มีทิศทาง</a:t>
            </a:r>
            <a:endParaRPr lang="en-US" sz="2400" dirty="0">
              <a:solidFill>
                <a:schemeClr val="tx1">
                  <a:lumMod val="95000"/>
                  <a:lumOff val="5000"/>
                </a:schemeClr>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39F2EC6D-DE89-4E01-9870-7C46303CF246}"/>
              </a:ext>
            </a:extLst>
          </p:cNvPr>
          <p:cNvSpPr>
            <a:spLocks noGrp="1"/>
          </p:cNvSpPr>
          <p:nvPr>
            <p:ph type="sldNum" sz="quarter" idx="12"/>
          </p:nvPr>
        </p:nvSpPr>
        <p:spPr/>
        <p:txBody>
          <a:bodyPr/>
          <a:lstStyle/>
          <a:p>
            <a:fld id="{0C138CA7-F28F-4E14-B8CE-E0A9C4DDBB4C}" type="slidenum">
              <a:rPr lang="en-US" smtClean="0"/>
              <a:t>49</a:t>
            </a:fld>
            <a:endParaRPr lang="en-US"/>
          </a:p>
        </p:txBody>
      </p:sp>
      <mc:AlternateContent xmlns:mc="http://schemas.openxmlformats.org/markup-compatibility/2006" xmlns:a14="http://schemas.microsoft.com/office/drawing/2010/main">
        <mc:Choice Requires="a14">
          <p:graphicFrame>
            <p:nvGraphicFramePr>
              <p:cNvPr id="5" name="ตาราง 5">
                <a:extLst>
                  <a:ext uri="{FF2B5EF4-FFF2-40B4-BE49-F238E27FC236}">
                    <a16:creationId xmlns:a16="http://schemas.microsoft.com/office/drawing/2014/main" id="{451A6787-F640-4043-BBFB-0E344DED88C9}"/>
                  </a:ext>
                </a:extLst>
              </p:cNvPr>
              <p:cNvGraphicFramePr>
                <a:graphicFrameLocks noGrp="1"/>
              </p:cNvGraphicFramePr>
              <p:nvPr>
                <p:extLst>
                  <p:ext uri="{D42A27DB-BD31-4B8C-83A1-F6EECF244321}">
                    <p14:modId xmlns:p14="http://schemas.microsoft.com/office/powerpoint/2010/main" val="3757105316"/>
                  </p:ext>
                </p:extLst>
              </p:nvPr>
            </p:nvGraphicFramePr>
            <p:xfrm>
              <a:off x="950452" y="3905318"/>
              <a:ext cx="10403348" cy="2194560"/>
            </p:xfrm>
            <a:graphic>
              <a:graphicData uri="http://schemas.openxmlformats.org/drawingml/2006/table">
                <a:tbl>
                  <a:tblPr firstRow="1" bandRow="1">
                    <a:tableStyleId>{BDBED569-4797-4DF1-A0F4-6AAB3CD982D8}</a:tableStyleId>
                  </a:tblPr>
                  <a:tblGrid>
                    <a:gridCol w="5201674">
                      <a:extLst>
                        <a:ext uri="{9D8B030D-6E8A-4147-A177-3AD203B41FA5}">
                          <a16:colId xmlns:a16="http://schemas.microsoft.com/office/drawing/2014/main" val="646173343"/>
                        </a:ext>
                      </a:extLst>
                    </a:gridCol>
                    <a:gridCol w="5201674">
                      <a:extLst>
                        <a:ext uri="{9D8B030D-6E8A-4147-A177-3AD203B41FA5}">
                          <a16:colId xmlns:a16="http://schemas.microsoft.com/office/drawing/2014/main" val="4245694114"/>
                        </a:ext>
                      </a:extLst>
                    </a:gridCol>
                  </a:tblGrid>
                  <a:tr h="370840">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สมมติฐานแบบมีทิศทาง </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สมมติฐานแบบไม่มีทิศทาง</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327020273"/>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 ผู้บริหารชาย มีภาวะผู้นำมากกว่าผู้บริหารหญิง</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h-TH" sz="2000" dirty="0">
                              <a:solidFill>
                                <a:srgbClr val="FF0000"/>
                              </a:solidFill>
                              <a:latin typeface="Angsana New" panose="02020603050405020304" pitchFamily="18" charset="-34"/>
                              <a:cs typeface="Angsana New" panose="02020603050405020304" pitchFamily="18" charset="-34"/>
                            </a:rPr>
                            <a:t> - ผู้บริหารชาย และผู้บริหารหญิง มีภาวะผู้นำแตกต่างกัน</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45632121"/>
                      </a:ext>
                    </a:extLst>
                  </a:tr>
                  <a:tr h="370840">
                    <a:tc>
                      <a:txBody>
                        <a:bodyPr/>
                        <a:lstStyle/>
                        <a:p>
                          <a:pPr marL="0" indent="117475"/>
                          <a14:m>
                            <m:oMath xmlns:m="http://schemas.openxmlformats.org/officeDocument/2006/math">
                              <m:sSub>
                                <m:sSubPr>
                                  <m:ctrlPr>
                                    <a:rPr lang="en-US" sz="2000" i="1" smtClean="0">
                                      <a:solidFill>
                                        <a:srgbClr val="FF0000"/>
                                      </a:solidFill>
                                      <a:latin typeface="Cambria Math" panose="02040503050406030204" pitchFamily="18" charset="0"/>
                                      <a:cs typeface="Angsana New" panose="02020603050405020304" pitchFamily="18" charset="-34"/>
                                    </a:rPr>
                                  </m:ctrlPr>
                                </m:sSubPr>
                                <m:e>
                                  <m:r>
                                    <a:rPr lang="en-US" sz="2000" b="0" i="1" smtClean="0">
                                      <a:solidFill>
                                        <a:srgbClr val="FF0000"/>
                                      </a:solidFill>
                                      <a:latin typeface="Cambria Math" panose="02040503050406030204" pitchFamily="18" charset="0"/>
                                      <a:cs typeface="Angsana New" panose="02020603050405020304" pitchFamily="18" charset="-34"/>
                                    </a:rPr>
                                    <m:t>𝐻</m:t>
                                  </m:r>
                                </m:e>
                                <m:sub>
                                  <m:r>
                                    <a:rPr lang="en-US" sz="2000" b="0" i="1" smtClean="0">
                                      <a:solidFill>
                                        <a:srgbClr val="FF0000"/>
                                      </a:solidFill>
                                      <a:latin typeface="Cambria Math" panose="02040503050406030204" pitchFamily="18" charset="0"/>
                                      <a:cs typeface="Angsana New" panose="02020603050405020304" pitchFamily="18" charset="-34"/>
                                    </a:rPr>
                                    <m:t>0</m:t>
                                  </m:r>
                                </m:sub>
                              </m:sSub>
                              <m:r>
                                <a:rPr lang="en-US" sz="2000" b="0" i="1" smtClean="0">
                                  <a:solidFill>
                                    <a:srgbClr val="FF0000"/>
                                  </a:solidFill>
                                  <a:latin typeface="Cambria Math" panose="02040503050406030204" pitchFamily="18" charset="0"/>
                                  <a:cs typeface="Angsana New" panose="02020603050405020304" pitchFamily="18" charset="-34"/>
                                </a:rPr>
                                <m:t>= </m:t>
                              </m:r>
                              <m:sSub>
                                <m:sSubPr>
                                  <m:ctrlPr>
                                    <a:rPr lang="en-US" sz="2000" b="0" i="1" smtClean="0">
                                      <a:solidFill>
                                        <a:srgbClr val="FF0000"/>
                                      </a:solidFill>
                                      <a:latin typeface="Cambria Math" panose="02040503050406030204" pitchFamily="18" charset="0"/>
                                      <a:cs typeface="Angsana New" panose="02020603050405020304" pitchFamily="18" charset="-34"/>
                                    </a:rPr>
                                  </m:ctrlPr>
                                </m:sSubPr>
                                <m:e>
                                  <m:r>
                                    <a:rPr lang="en-US" sz="2000" b="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1</m:t>
                                  </m:r>
                                </m:sub>
                              </m:sSub>
                            </m:oMath>
                          </a14:m>
                          <a:r>
                            <a:rPr lang="en-US" sz="2000" dirty="0">
                              <a:solidFill>
                                <a:srgbClr val="FF0000"/>
                              </a:solidFill>
                              <a:latin typeface="Angsana New" panose="02020603050405020304" pitchFamily="18" charset="-34"/>
                              <a:cs typeface="Angsana New" panose="02020603050405020304" pitchFamily="18" charset="-34"/>
                            </a:rPr>
                            <a:t> =  </a:t>
                          </a:r>
                          <a14:m>
                            <m:oMath xmlns:m="http://schemas.openxmlformats.org/officeDocument/2006/math">
                              <m:sSub>
                                <m:sSubPr>
                                  <m:ctrlPr>
                                    <a:rPr lang="en-US" sz="2000" i="1" smtClean="0">
                                      <a:solidFill>
                                        <a:srgbClr val="FF0000"/>
                                      </a:solidFill>
                                      <a:latin typeface="Cambria Math" panose="02040503050406030204" pitchFamily="18" charset="0"/>
                                      <a:cs typeface="Angsana New" panose="02020603050405020304" pitchFamily="18" charset="-34"/>
                                    </a:rPr>
                                  </m:ctrlPr>
                                </m:sSubPr>
                                <m:e>
                                  <m:r>
                                    <a:rPr lang="en-US" sz="200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2</m:t>
                                  </m:r>
                                </m:sub>
                              </m:sSub>
                            </m:oMath>
                          </a14:m>
                          <a:endParaRPr lang="en-US" sz="2000" dirty="0">
                            <a:solidFill>
                              <a:srgbClr val="FF0000"/>
                            </a:solidFill>
                            <a:latin typeface="Angsana New" panose="02020603050405020304" pitchFamily="18" charset="-34"/>
                            <a:cs typeface="Angsana New" panose="02020603050405020304" pitchFamily="18" charset="-34"/>
                          </a:endParaRPr>
                        </a:p>
                        <a:p>
                          <a:pPr marL="0" indent="117475"/>
                          <a14:m>
                            <m:oMath xmlns:m="http://schemas.openxmlformats.org/officeDocument/2006/math">
                              <m:sSub>
                                <m:sSubPr>
                                  <m:ctrlPr>
                                    <a:rPr lang="en-US" sz="2000" i="1" smtClean="0">
                                      <a:solidFill>
                                        <a:srgbClr val="FF0000"/>
                                      </a:solidFill>
                                      <a:latin typeface="Cambria Math" panose="02040503050406030204" pitchFamily="18" charset="0"/>
                                      <a:cs typeface="Angsana New" panose="02020603050405020304" pitchFamily="18" charset="-34"/>
                                    </a:rPr>
                                  </m:ctrlPr>
                                </m:sSubPr>
                                <m:e>
                                  <m:r>
                                    <a:rPr lang="en-US" sz="2000" b="0" i="1" smtClean="0">
                                      <a:solidFill>
                                        <a:srgbClr val="FF0000"/>
                                      </a:solidFill>
                                      <a:latin typeface="Cambria Math" panose="02040503050406030204" pitchFamily="18" charset="0"/>
                                      <a:cs typeface="Angsana New" panose="02020603050405020304" pitchFamily="18" charset="-34"/>
                                    </a:rPr>
                                    <m:t>𝐻</m:t>
                                  </m:r>
                                </m:e>
                                <m:sub>
                                  <m:r>
                                    <a:rPr lang="en-US" sz="2000" b="0" i="1" smtClean="0">
                                      <a:solidFill>
                                        <a:srgbClr val="FF0000"/>
                                      </a:solidFill>
                                      <a:latin typeface="Cambria Math" panose="02040503050406030204" pitchFamily="18" charset="0"/>
                                      <a:cs typeface="Angsana New" panose="02020603050405020304" pitchFamily="18" charset="-34"/>
                                    </a:rPr>
                                    <m:t>1</m:t>
                                  </m:r>
                                </m:sub>
                              </m:sSub>
                              <m:r>
                                <a:rPr lang="en-US" sz="2000" b="0" i="1" smtClean="0">
                                  <a:solidFill>
                                    <a:srgbClr val="FF0000"/>
                                  </a:solidFill>
                                  <a:latin typeface="Cambria Math" panose="02040503050406030204" pitchFamily="18" charset="0"/>
                                  <a:cs typeface="Angsana New" panose="02020603050405020304" pitchFamily="18" charset="-34"/>
                                </a:rPr>
                                <m:t>= </m:t>
                              </m:r>
                              <m:sSub>
                                <m:sSubPr>
                                  <m:ctrlPr>
                                    <a:rPr lang="en-US" sz="2000" b="0" i="1" smtClean="0">
                                      <a:solidFill>
                                        <a:srgbClr val="FF0000"/>
                                      </a:solidFill>
                                      <a:latin typeface="Cambria Math" panose="02040503050406030204" pitchFamily="18" charset="0"/>
                                      <a:cs typeface="Angsana New" panose="02020603050405020304" pitchFamily="18" charset="-34"/>
                                    </a:rPr>
                                  </m:ctrlPr>
                                </m:sSubPr>
                                <m:e>
                                  <m:r>
                                    <a:rPr lang="en-US" sz="2000" b="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1</m:t>
                                  </m:r>
                                </m:sub>
                              </m:sSub>
                            </m:oMath>
                          </a14:m>
                          <a:r>
                            <a:rPr lang="en-US" sz="2000" dirty="0">
                              <a:solidFill>
                                <a:srgbClr val="FF0000"/>
                              </a:solidFill>
                              <a:latin typeface="Angsana New" panose="02020603050405020304" pitchFamily="18" charset="-34"/>
                              <a:cs typeface="Angsana New" panose="02020603050405020304" pitchFamily="18" charset="-34"/>
                            </a:rPr>
                            <a:t> &gt;  </a:t>
                          </a:r>
                          <a14:m>
                            <m:oMath xmlns:m="http://schemas.openxmlformats.org/officeDocument/2006/math">
                              <m:sSub>
                                <m:sSubPr>
                                  <m:ctrlPr>
                                    <a:rPr lang="en-US" sz="2000" i="1" smtClean="0">
                                      <a:solidFill>
                                        <a:srgbClr val="FF0000"/>
                                      </a:solidFill>
                                      <a:latin typeface="Cambria Math" panose="02040503050406030204" pitchFamily="18" charset="0"/>
                                      <a:cs typeface="Angsana New" panose="02020603050405020304" pitchFamily="18" charset="-34"/>
                                    </a:rPr>
                                  </m:ctrlPr>
                                </m:sSubPr>
                                <m:e>
                                  <m:r>
                                    <a:rPr lang="en-US" sz="200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2</m:t>
                                  </m:r>
                                </m:sub>
                              </m:sSub>
                            </m:oMath>
                          </a14:m>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marL="0" indent="117475"/>
                          <a14:m>
                            <m:oMath xmlns:m="http://schemas.openxmlformats.org/officeDocument/2006/math">
                              <m:sSub>
                                <m:sSubPr>
                                  <m:ctrlPr>
                                    <a:rPr lang="en-US" sz="2000" i="1" smtClean="0">
                                      <a:solidFill>
                                        <a:srgbClr val="FF0000"/>
                                      </a:solidFill>
                                      <a:latin typeface="Cambria Math" panose="02040503050406030204" pitchFamily="18" charset="0"/>
                                      <a:cs typeface="Angsana New" panose="02020603050405020304" pitchFamily="18" charset="-34"/>
                                    </a:rPr>
                                  </m:ctrlPr>
                                </m:sSubPr>
                                <m:e>
                                  <m:r>
                                    <a:rPr lang="en-US" sz="2000" b="0" i="1" smtClean="0">
                                      <a:solidFill>
                                        <a:srgbClr val="FF0000"/>
                                      </a:solidFill>
                                      <a:latin typeface="Cambria Math" panose="02040503050406030204" pitchFamily="18" charset="0"/>
                                      <a:cs typeface="Angsana New" panose="02020603050405020304" pitchFamily="18" charset="-34"/>
                                    </a:rPr>
                                    <m:t>𝐻</m:t>
                                  </m:r>
                                </m:e>
                                <m:sub>
                                  <m:r>
                                    <a:rPr lang="en-US" sz="2000" b="0" i="1" smtClean="0">
                                      <a:solidFill>
                                        <a:srgbClr val="FF0000"/>
                                      </a:solidFill>
                                      <a:latin typeface="Cambria Math" panose="02040503050406030204" pitchFamily="18" charset="0"/>
                                      <a:cs typeface="Angsana New" panose="02020603050405020304" pitchFamily="18" charset="-34"/>
                                    </a:rPr>
                                    <m:t>0</m:t>
                                  </m:r>
                                </m:sub>
                              </m:sSub>
                              <m:r>
                                <a:rPr lang="en-US" sz="2000" b="0" i="1" smtClean="0">
                                  <a:solidFill>
                                    <a:srgbClr val="FF0000"/>
                                  </a:solidFill>
                                  <a:latin typeface="Cambria Math" panose="02040503050406030204" pitchFamily="18" charset="0"/>
                                  <a:cs typeface="Angsana New" panose="02020603050405020304" pitchFamily="18" charset="-34"/>
                                </a:rPr>
                                <m:t>= </m:t>
                              </m:r>
                              <m:sSub>
                                <m:sSubPr>
                                  <m:ctrlPr>
                                    <a:rPr lang="en-US" sz="2000" b="0" i="1" smtClean="0">
                                      <a:solidFill>
                                        <a:srgbClr val="FF0000"/>
                                      </a:solidFill>
                                      <a:latin typeface="Cambria Math" panose="02040503050406030204" pitchFamily="18" charset="0"/>
                                      <a:cs typeface="Angsana New" panose="02020603050405020304" pitchFamily="18" charset="-34"/>
                                    </a:rPr>
                                  </m:ctrlPr>
                                </m:sSubPr>
                                <m:e>
                                  <m:r>
                                    <a:rPr lang="en-US" sz="2000" b="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1</m:t>
                                  </m:r>
                                </m:sub>
                              </m:sSub>
                            </m:oMath>
                          </a14:m>
                          <a:r>
                            <a:rPr lang="en-US" sz="2000" dirty="0">
                              <a:solidFill>
                                <a:srgbClr val="FF0000"/>
                              </a:solidFill>
                              <a:latin typeface="Angsana New" panose="02020603050405020304" pitchFamily="18" charset="-34"/>
                              <a:cs typeface="Angsana New" panose="02020603050405020304" pitchFamily="18" charset="-34"/>
                            </a:rPr>
                            <a:t> =  </a:t>
                          </a:r>
                          <a14:m>
                            <m:oMath xmlns:m="http://schemas.openxmlformats.org/officeDocument/2006/math">
                              <m:sSub>
                                <m:sSubPr>
                                  <m:ctrlPr>
                                    <a:rPr lang="en-US" sz="2000" i="1" smtClean="0">
                                      <a:solidFill>
                                        <a:srgbClr val="FF0000"/>
                                      </a:solidFill>
                                      <a:latin typeface="Cambria Math" panose="02040503050406030204" pitchFamily="18" charset="0"/>
                                      <a:cs typeface="Angsana New" panose="02020603050405020304" pitchFamily="18" charset="-34"/>
                                    </a:rPr>
                                  </m:ctrlPr>
                                </m:sSubPr>
                                <m:e>
                                  <m:r>
                                    <a:rPr lang="en-US" sz="200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2</m:t>
                                  </m:r>
                                </m:sub>
                              </m:sSub>
                            </m:oMath>
                          </a14:m>
                          <a:endParaRPr lang="en-US" sz="2000" dirty="0">
                            <a:solidFill>
                              <a:srgbClr val="FF0000"/>
                            </a:solidFill>
                            <a:latin typeface="Angsana New" panose="02020603050405020304" pitchFamily="18" charset="-34"/>
                            <a:cs typeface="Angsana New" panose="02020603050405020304" pitchFamily="18" charset="-34"/>
                          </a:endParaRPr>
                        </a:p>
                        <a:p>
                          <a:pPr marL="0" indent="117475"/>
                          <a14:m>
                            <m:oMath xmlns:m="http://schemas.openxmlformats.org/officeDocument/2006/math">
                              <m:sSub>
                                <m:sSubPr>
                                  <m:ctrlPr>
                                    <a:rPr lang="en-US" sz="2000" i="1" smtClean="0">
                                      <a:solidFill>
                                        <a:srgbClr val="FF0000"/>
                                      </a:solidFill>
                                      <a:latin typeface="Cambria Math" panose="02040503050406030204" pitchFamily="18" charset="0"/>
                                      <a:cs typeface="Angsana New" panose="02020603050405020304" pitchFamily="18" charset="-34"/>
                                    </a:rPr>
                                  </m:ctrlPr>
                                </m:sSubPr>
                                <m:e>
                                  <m:r>
                                    <a:rPr lang="en-US" sz="2000" b="0" i="1" smtClean="0">
                                      <a:solidFill>
                                        <a:srgbClr val="FF0000"/>
                                      </a:solidFill>
                                      <a:latin typeface="Cambria Math" panose="02040503050406030204" pitchFamily="18" charset="0"/>
                                      <a:cs typeface="Angsana New" panose="02020603050405020304" pitchFamily="18" charset="-34"/>
                                    </a:rPr>
                                    <m:t>𝐻</m:t>
                                  </m:r>
                                </m:e>
                                <m:sub>
                                  <m:r>
                                    <a:rPr lang="en-US" sz="2000" b="0" i="1" smtClean="0">
                                      <a:solidFill>
                                        <a:srgbClr val="FF0000"/>
                                      </a:solidFill>
                                      <a:latin typeface="Cambria Math" panose="02040503050406030204" pitchFamily="18" charset="0"/>
                                      <a:cs typeface="Angsana New" panose="02020603050405020304" pitchFamily="18" charset="-34"/>
                                    </a:rPr>
                                    <m:t>1</m:t>
                                  </m:r>
                                </m:sub>
                              </m:sSub>
                              <m:r>
                                <a:rPr lang="en-US" sz="2000" b="0" i="1" smtClean="0">
                                  <a:solidFill>
                                    <a:srgbClr val="FF0000"/>
                                  </a:solidFill>
                                  <a:latin typeface="Cambria Math" panose="02040503050406030204" pitchFamily="18" charset="0"/>
                                  <a:cs typeface="Angsana New" panose="02020603050405020304" pitchFamily="18" charset="-34"/>
                                </a:rPr>
                                <m:t>= </m:t>
                              </m:r>
                              <m:sSub>
                                <m:sSubPr>
                                  <m:ctrlPr>
                                    <a:rPr lang="en-US" sz="2000" b="0" i="1" smtClean="0">
                                      <a:solidFill>
                                        <a:srgbClr val="FF0000"/>
                                      </a:solidFill>
                                      <a:latin typeface="Cambria Math" panose="02040503050406030204" pitchFamily="18" charset="0"/>
                                      <a:cs typeface="Angsana New" panose="02020603050405020304" pitchFamily="18" charset="-34"/>
                                    </a:rPr>
                                  </m:ctrlPr>
                                </m:sSubPr>
                                <m:e>
                                  <m:r>
                                    <a:rPr lang="en-US" sz="2000" b="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1</m:t>
                                  </m:r>
                                </m:sub>
                              </m:sSub>
                            </m:oMath>
                          </a14:m>
                          <a:r>
                            <a:rPr lang="en-US" sz="2000" dirty="0">
                              <a:solidFill>
                                <a:srgbClr val="FF0000"/>
                              </a:solidFill>
                              <a:latin typeface="Angsana New" panose="02020603050405020304" pitchFamily="18" charset="-34"/>
                              <a:cs typeface="Angsana New" panose="02020603050405020304" pitchFamily="18" charset="-34"/>
                            </a:rPr>
                            <a:t> </a:t>
                          </a:r>
                          <a14:m>
                            <m:oMath xmlns:m="http://schemas.openxmlformats.org/officeDocument/2006/math">
                              <m:r>
                                <a:rPr lang="en-US" sz="2000" b="0" i="1" dirty="0" smtClean="0">
                                  <a:solidFill>
                                    <a:srgbClr val="FF0000"/>
                                  </a:solidFill>
                                  <a:latin typeface="Cambria Math" panose="02040503050406030204" pitchFamily="18" charset="0"/>
                                  <a:cs typeface="Angsana New" panose="02020603050405020304" pitchFamily="18" charset="-34"/>
                                </a:rPr>
                                <m:t>#</m:t>
                              </m:r>
                            </m:oMath>
                          </a14:m>
                          <a:r>
                            <a:rPr lang="en-US" sz="2000" dirty="0">
                              <a:solidFill>
                                <a:srgbClr val="FF0000"/>
                              </a:solidFill>
                              <a:latin typeface="Angsana New" panose="02020603050405020304" pitchFamily="18" charset="-34"/>
                              <a:cs typeface="Angsana New" panose="02020603050405020304" pitchFamily="18" charset="-34"/>
                            </a:rPr>
                            <a:t>  </a:t>
                          </a:r>
                          <a14:m>
                            <m:oMath xmlns:m="http://schemas.openxmlformats.org/officeDocument/2006/math">
                              <m:sSub>
                                <m:sSubPr>
                                  <m:ctrlPr>
                                    <a:rPr lang="en-US" sz="2000" i="1" smtClean="0">
                                      <a:solidFill>
                                        <a:srgbClr val="FF0000"/>
                                      </a:solidFill>
                                      <a:latin typeface="Cambria Math" panose="02040503050406030204" pitchFamily="18" charset="0"/>
                                      <a:cs typeface="Angsana New" panose="02020603050405020304" pitchFamily="18" charset="-34"/>
                                    </a:rPr>
                                  </m:ctrlPr>
                                </m:sSubPr>
                                <m:e>
                                  <m:r>
                                    <a:rPr lang="en-US" sz="200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2</m:t>
                                  </m:r>
                                </m:sub>
                              </m:sSub>
                            </m:oMath>
                          </a14:m>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572262880"/>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เมื่อ </a:t>
                          </a:r>
                          <a14:m>
                            <m:oMath xmlns:m="http://schemas.openxmlformats.org/officeDocument/2006/math">
                              <m:sSub>
                                <m:sSubPr>
                                  <m:ctrlPr>
                                    <a:rPr lang="en-US" sz="2000" b="0" i="1" smtClean="0">
                                      <a:solidFill>
                                        <a:srgbClr val="FF0000"/>
                                      </a:solidFill>
                                      <a:latin typeface="Cambria Math" panose="02040503050406030204" pitchFamily="18" charset="0"/>
                                      <a:cs typeface="Angsana New" panose="02020603050405020304" pitchFamily="18" charset="-34"/>
                                    </a:rPr>
                                  </m:ctrlPr>
                                </m:sSubPr>
                                <m:e>
                                  <m:r>
                                    <a:rPr lang="en-US" sz="2000" b="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1</m:t>
                                  </m:r>
                                </m:sub>
                              </m:sSub>
                            </m:oMath>
                          </a14:m>
                          <a:r>
                            <a:rPr lang="en-US" sz="2000" dirty="0">
                              <a:solidFill>
                                <a:srgbClr val="FF0000"/>
                              </a:solidFill>
                              <a:latin typeface="Angsana New" panose="02020603050405020304" pitchFamily="18" charset="-34"/>
                              <a:cs typeface="Angsana New" panose="02020603050405020304" pitchFamily="18" charset="-34"/>
                            </a:rPr>
                            <a:t> </a:t>
                          </a:r>
                          <a:r>
                            <a:rPr lang="th-TH" sz="2000" dirty="0">
                              <a:solidFill>
                                <a:srgbClr val="FF0000"/>
                              </a:solidFill>
                              <a:latin typeface="Angsana New" panose="02020603050405020304" pitchFamily="18" charset="-34"/>
                              <a:cs typeface="Angsana New" panose="02020603050405020304" pitchFamily="18" charset="-34"/>
                            </a:rPr>
                            <a:t> แทนค่าภาวะผู้นำของผู้บริหารชาย</a:t>
                          </a:r>
                        </a:p>
                        <a:p>
                          <a:r>
                            <a:rPr lang="th-TH" sz="2000" dirty="0">
                              <a:solidFill>
                                <a:srgbClr val="FF0000"/>
                              </a:solidFill>
                              <a:latin typeface="Angsana New" panose="02020603050405020304" pitchFamily="18" charset="-34"/>
                              <a:cs typeface="Angsana New" panose="02020603050405020304" pitchFamily="18" charset="-34"/>
                            </a:rPr>
                            <a:t>       </a:t>
                          </a:r>
                          <a14:m>
                            <m:oMath xmlns:m="http://schemas.openxmlformats.org/officeDocument/2006/math">
                              <m:sSub>
                                <m:sSubPr>
                                  <m:ctrlPr>
                                    <a:rPr lang="en-US" sz="2000" i="1" smtClean="0">
                                      <a:solidFill>
                                        <a:srgbClr val="FF0000"/>
                                      </a:solidFill>
                                      <a:latin typeface="Cambria Math" panose="02040503050406030204" pitchFamily="18" charset="0"/>
                                      <a:cs typeface="Angsana New" panose="02020603050405020304" pitchFamily="18" charset="-34"/>
                                    </a:rPr>
                                  </m:ctrlPr>
                                </m:sSubPr>
                                <m:e>
                                  <m:r>
                                    <a:rPr lang="en-US" sz="200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2</m:t>
                                  </m:r>
                                </m:sub>
                              </m:sSub>
                            </m:oMath>
                          </a14:m>
                          <a:r>
                            <a:rPr lang="th-TH" sz="2000" dirty="0">
                              <a:solidFill>
                                <a:srgbClr val="FF0000"/>
                              </a:solidFill>
                              <a:latin typeface="Angsana New" panose="02020603050405020304" pitchFamily="18" charset="-34"/>
                              <a:cs typeface="Angsana New" panose="02020603050405020304" pitchFamily="18" charset="-34"/>
                            </a:rPr>
                            <a:t>  แทนค่าภาวะผู้นำของผู้บริหารหญิง</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r>
                            <a:rPr lang="th-TH" sz="2000" dirty="0">
                              <a:solidFill>
                                <a:srgbClr val="FF0000"/>
                              </a:solidFill>
                              <a:latin typeface="Angsana New" panose="02020603050405020304" pitchFamily="18" charset="-34"/>
                              <a:cs typeface="Angsana New" panose="02020603050405020304" pitchFamily="18" charset="-34"/>
                            </a:rPr>
                            <a:t>เมื่อ </a:t>
                          </a:r>
                          <a14:m>
                            <m:oMath xmlns:m="http://schemas.openxmlformats.org/officeDocument/2006/math">
                              <m:sSub>
                                <m:sSubPr>
                                  <m:ctrlPr>
                                    <a:rPr lang="en-US" sz="2000" b="0" i="1" smtClean="0">
                                      <a:solidFill>
                                        <a:srgbClr val="FF0000"/>
                                      </a:solidFill>
                                      <a:latin typeface="Cambria Math" panose="02040503050406030204" pitchFamily="18" charset="0"/>
                                      <a:cs typeface="Angsana New" panose="02020603050405020304" pitchFamily="18" charset="-34"/>
                                    </a:rPr>
                                  </m:ctrlPr>
                                </m:sSubPr>
                                <m:e>
                                  <m:r>
                                    <a:rPr lang="en-US" sz="2000" b="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1</m:t>
                                  </m:r>
                                </m:sub>
                              </m:sSub>
                            </m:oMath>
                          </a14:m>
                          <a:r>
                            <a:rPr lang="en-US" sz="2000" dirty="0">
                              <a:solidFill>
                                <a:srgbClr val="FF0000"/>
                              </a:solidFill>
                              <a:latin typeface="Angsana New" panose="02020603050405020304" pitchFamily="18" charset="-34"/>
                              <a:cs typeface="Angsana New" panose="02020603050405020304" pitchFamily="18" charset="-34"/>
                            </a:rPr>
                            <a:t> </a:t>
                          </a:r>
                          <a:r>
                            <a:rPr lang="th-TH" sz="2000" dirty="0">
                              <a:solidFill>
                                <a:srgbClr val="FF0000"/>
                              </a:solidFill>
                              <a:latin typeface="Angsana New" panose="02020603050405020304" pitchFamily="18" charset="-34"/>
                              <a:cs typeface="Angsana New" panose="02020603050405020304" pitchFamily="18" charset="-34"/>
                            </a:rPr>
                            <a:t> แทนค่าภาวะผู้นำของผู้บริหารชาย</a:t>
                          </a:r>
                        </a:p>
                        <a:p>
                          <a:r>
                            <a:rPr lang="th-TH" sz="2000" dirty="0">
                              <a:solidFill>
                                <a:srgbClr val="FF0000"/>
                              </a:solidFill>
                              <a:latin typeface="Angsana New" panose="02020603050405020304" pitchFamily="18" charset="-34"/>
                              <a:cs typeface="Angsana New" panose="02020603050405020304" pitchFamily="18" charset="-34"/>
                            </a:rPr>
                            <a:t>       </a:t>
                          </a:r>
                          <a14:m>
                            <m:oMath xmlns:m="http://schemas.openxmlformats.org/officeDocument/2006/math">
                              <m:sSub>
                                <m:sSubPr>
                                  <m:ctrlPr>
                                    <a:rPr lang="en-US" sz="2000" i="1" smtClean="0">
                                      <a:solidFill>
                                        <a:srgbClr val="FF0000"/>
                                      </a:solidFill>
                                      <a:latin typeface="Cambria Math" panose="02040503050406030204" pitchFamily="18" charset="0"/>
                                      <a:cs typeface="Angsana New" panose="02020603050405020304" pitchFamily="18" charset="-34"/>
                                    </a:rPr>
                                  </m:ctrlPr>
                                </m:sSubPr>
                                <m:e>
                                  <m:r>
                                    <a:rPr lang="en-US" sz="2000" i="1" smtClean="0">
                                      <a:solidFill>
                                        <a:srgbClr val="FF0000"/>
                                      </a:solidFill>
                                      <a:latin typeface="Cambria Math" panose="02040503050406030204" pitchFamily="18" charset="0"/>
                                      <a:ea typeface="Cambria Math" panose="02040503050406030204" pitchFamily="18" charset="0"/>
                                      <a:cs typeface="Angsana New" panose="02020603050405020304" pitchFamily="18" charset="-34"/>
                                    </a:rPr>
                                    <m:t>𝜇</m:t>
                                  </m:r>
                                </m:e>
                                <m:sub>
                                  <m:r>
                                    <a:rPr lang="en-US" sz="2000" b="0" i="1" smtClean="0">
                                      <a:solidFill>
                                        <a:srgbClr val="FF0000"/>
                                      </a:solidFill>
                                      <a:latin typeface="Cambria Math" panose="02040503050406030204" pitchFamily="18" charset="0"/>
                                      <a:cs typeface="Angsana New" panose="02020603050405020304" pitchFamily="18" charset="-34"/>
                                    </a:rPr>
                                    <m:t>2</m:t>
                                  </m:r>
                                </m:sub>
                              </m:sSub>
                            </m:oMath>
                          </a14:m>
                          <a:r>
                            <a:rPr lang="th-TH" sz="2000" dirty="0">
                              <a:solidFill>
                                <a:srgbClr val="FF0000"/>
                              </a:solidFill>
                              <a:latin typeface="Angsana New" panose="02020603050405020304" pitchFamily="18" charset="-34"/>
                              <a:cs typeface="Angsana New" panose="02020603050405020304" pitchFamily="18" charset="-34"/>
                            </a:rPr>
                            <a:t>  แทนค่าภาวะผู้นำของผู้บริหารหญิง</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84827696"/>
                      </a:ext>
                    </a:extLst>
                  </a:tr>
                </a:tbl>
              </a:graphicData>
            </a:graphic>
          </p:graphicFrame>
        </mc:Choice>
        <mc:Fallback xmlns="">
          <p:graphicFrame>
            <p:nvGraphicFramePr>
              <p:cNvPr id="5" name="ตาราง 5">
                <a:extLst>
                  <a:ext uri="{FF2B5EF4-FFF2-40B4-BE49-F238E27FC236}">
                    <a16:creationId xmlns:a16="http://schemas.microsoft.com/office/drawing/2014/main" id="{451A6787-F640-4043-BBFB-0E344DED88C9}"/>
                  </a:ext>
                </a:extLst>
              </p:cNvPr>
              <p:cNvGraphicFramePr>
                <a:graphicFrameLocks noGrp="1"/>
              </p:cNvGraphicFramePr>
              <p:nvPr>
                <p:extLst>
                  <p:ext uri="{D42A27DB-BD31-4B8C-83A1-F6EECF244321}">
                    <p14:modId xmlns:p14="http://schemas.microsoft.com/office/powerpoint/2010/main" val="3757105316"/>
                  </p:ext>
                </p:extLst>
              </p:nvPr>
            </p:nvGraphicFramePr>
            <p:xfrm>
              <a:off x="950452" y="3905318"/>
              <a:ext cx="10403348" cy="2194560"/>
            </p:xfrm>
            <a:graphic>
              <a:graphicData uri="http://schemas.openxmlformats.org/drawingml/2006/table">
                <a:tbl>
                  <a:tblPr firstRow="1" bandRow="1">
                    <a:tableStyleId>{BDBED569-4797-4DF1-A0F4-6AAB3CD982D8}</a:tableStyleId>
                  </a:tblPr>
                  <a:tblGrid>
                    <a:gridCol w="5201674">
                      <a:extLst>
                        <a:ext uri="{9D8B030D-6E8A-4147-A177-3AD203B41FA5}">
                          <a16:colId xmlns:a16="http://schemas.microsoft.com/office/drawing/2014/main" val="646173343"/>
                        </a:ext>
                      </a:extLst>
                    </a:gridCol>
                    <a:gridCol w="5201674">
                      <a:extLst>
                        <a:ext uri="{9D8B030D-6E8A-4147-A177-3AD203B41FA5}">
                          <a16:colId xmlns:a16="http://schemas.microsoft.com/office/drawing/2014/main" val="4245694114"/>
                        </a:ext>
                      </a:extLst>
                    </a:gridCol>
                  </a:tblGrid>
                  <a:tr h="396240">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สมมติฐานแบบมีทิศทาง </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สมมติฐานแบบไม่มีทิศทาง</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327020273"/>
                      </a:ext>
                    </a:extLst>
                  </a:tr>
                  <a:tr h="396240">
                    <a:tc>
                      <a:txBody>
                        <a:bodyPr/>
                        <a:lstStyle/>
                        <a:p>
                          <a:r>
                            <a:rPr lang="th-TH" sz="2000" dirty="0">
                              <a:solidFill>
                                <a:srgbClr val="FF0000"/>
                              </a:solidFill>
                              <a:latin typeface="Angsana New" panose="02020603050405020304" pitchFamily="18" charset="-34"/>
                              <a:cs typeface="Angsana New" panose="02020603050405020304" pitchFamily="18" charset="-34"/>
                            </a:rPr>
                            <a:t>- ผู้บริหารชาย มีภาวะผู้นำมากกว่าผู้บริหารหญิง</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th-TH" sz="2000" dirty="0">
                              <a:solidFill>
                                <a:srgbClr val="FF0000"/>
                              </a:solidFill>
                              <a:latin typeface="Angsana New" panose="02020603050405020304" pitchFamily="18" charset="-34"/>
                              <a:cs typeface="Angsana New" panose="02020603050405020304" pitchFamily="18" charset="-34"/>
                            </a:rPr>
                            <a:t> - ผู้บริหารชาย และผู้บริหารหญิง มีภาวะผู้นำแตกต่างกัน</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45632121"/>
                      </a:ext>
                    </a:extLst>
                  </a:tr>
                  <a:tr h="701040">
                    <a:tc>
                      <a:txBody>
                        <a:bodyPr/>
                        <a:lstStyle/>
                        <a:p>
                          <a:endParaRPr lang="en-US"/>
                        </a:p>
                      </a:txBody>
                      <a:tcPr>
                        <a:blipFill>
                          <a:blip r:embed="rId2"/>
                          <a:stretch>
                            <a:fillRect l="-117" t="-115517" r="-100351" b="-115517"/>
                          </a:stretch>
                        </a:blipFill>
                      </a:tcPr>
                    </a:tc>
                    <a:tc>
                      <a:txBody>
                        <a:bodyPr/>
                        <a:lstStyle/>
                        <a:p>
                          <a:endParaRPr lang="en-US"/>
                        </a:p>
                      </a:txBody>
                      <a:tcPr>
                        <a:blipFill>
                          <a:blip r:embed="rId2"/>
                          <a:stretch>
                            <a:fillRect l="-100117" t="-115517" r="-351" b="-115517"/>
                          </a:stretch>
                        </a:blipFill>
                      </a:tcPr>
                    </a:tc>
                    <a:extLst>
                      <a:ext uri="{0D108BD9-81ED-4DB2-BD59-A6C34878D82A}">
                        <a16:rowId xmlns:a16="http://schemas.microsoft.com/office/drawing/2014/main" val="3572262880"/>
                      </a:ext>
                    </a:extLst>
                  </a:tr>
                  <a:tr h="701040">
                    <a:tc>
                      <a:txBody>
                        <a:bodyPr/>
                        <a:lstStyle/>
                        <a:p>
                          <a:endParaRPr lang="en-US"/>
                        </a:p>
                      </a:txBody>
                      <a:tcPr>
                        <a:blipFill>
                          <a:blip r:embed="rId2"/>
                          <a:stretch>
                            <a:fillRect l="-117" t="-217391" r="-100351" b="-16522"/>
                          </a:stretch>
                        </a:blipFill>
                      </a:tcPr>
                    </a:tc>
                    <a:tc>
                      <a:txBody>
                        <a:bodyPr/>
                        <a:lstStyle/>
                        <a:p>
                          <a:endParaRPr lang="en-US"/>
                        </a:p>
                      </a:txBody>
                      <a:tcPr>
                        <a:blipFill>
                          <a:blip r:embed="rId2"/>
                          <a:stretch>
                            <a:fillRect l="-100117" t="-217391" r="-351" b="-16522"/>
                          </a:stretch>
                        </a:blipFill>
                      </a:tcPr>
                    </a:tc>
                    <a:extLst>
                      <a:ext uri="{0D108BD9-81ED-4DB2-BD59-A6C34878D82A}">
                        <a16:rowId xmlns:a16="http://schemas.microsoft.com/office/drawing/2014/main" val="484827696"/>
                      </a:ext>
                    </a:extLst>
                  </a:tr>
                </a:tbl>
              </a:graphicData>
            </a:graphic>
          </p:graphicFrame>
        </mc:Fallback>
      </mc:AlternateContent>
    </p:spTree>
    <p:extLst>
      <p:ext uri="{BB962C8B-B14F-4D97-AF65-F5344CB8AC3E}">
        <p14:creationId xmlns:p14="http://schemas.microsoft.com/office/powerpoint/2010/main" val="106329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136526"/>
            <a:ext cx="10956236" cy="6721474"/>
          </a:xfrm>
        </p:spPr>
        <p:txBody>
          <a:bodyPr>
            <a:normAutofit/>
          </a:bodyPr>
          <a:lstStyle/>
          <a:p>
            <a:pPr marL="0" indent="0">
              <a:buNone/>
            </a:pPr>
            <a:r>
              <a:rPr lang="th-TH" dirty="0">
                <a:latin typeface="Angsana New" panose="02020603050405020304" pitchFamily="18" charset="-34"/>
                <a:cs typeface="Angsana New" panose="02020603050405020304" pitchFamily="18" charset="-34"/>
              </a:rPr>
              <a:t>	</a:t>
            </a:r>
            <a:r>
              <a:rPr lang="th-TH" sz="3000" dirty="0">
                <a:latin typeface="Angsana New" panose="02020603050405020304" pitchFamily="18" charset="-34"/>
                <a:cs typeface="+mj-cs"/>
              </a:rPr>
              <a:t>กล่าวโดยสรุป การเก็บรวบรวมข้อมูล นับว่าเป็นขั้นตอนหนึ่งที่สำคัญของกระบวนการวิจัย เนื่องจาก</a:t>
            </a:r>
            <a:r>
              <a:rPr lang="th-TH" sz="3000" b="1" dirty="0">
                <a:latin typeface="Angsana New" panose="02020603050405020304" pitchFamily="18" charset="-34"/>
                <a:cs typeface="+mj-cs"/>
              </a:rPr>
              <a:t>ข้อมูลที่ผู้วิจัยต้องดำเนินการเก็บรวบรวมนั้นจะต้องมีความสอดคล้องกับวัตถุประสงค์ของการวิจัย กรอบแนวคิด สมมติฐาน ตลอดจนเครื่องมือที่ใช้และวิธีการวิเคราะห์ข้อมูล ด้วยเหตุนี้ผู้วิจัยจะต้องเข้าใจเกี่ยวกับประเภทของข้อมูลว่าเป็นข้อมูลเชิงคุณภาพหรือเชิงปริมาณ ตลอดจนที่มาของข้อมูลดังกล่าวว่าเป็นข้อมูลทุติยภูมิหรือปฐมภูมิ ในกรณีที่เป็นข้อมูลปฐมภูมิ ผู้วิจัยจะต้องพิจารณาถึงความน่าเชื่อถือของกลุ่มตัวอย่างที่เป็นผู้ให้ข้อมูลว่าสามารถตอบคำถามของการวิจัยในประเด็นดังกล่าวได้ดีที่สุดหรือไม่ ตรงตามวัตถุประสงค์การวิจัยหรือไม่ หากเป็นข้อมูลทุติยภูมิผู้วิจัยจะต้องพิจารณาถึงหน่วยงานที่ทำการเก็บรวบรวมข้อมูลดังกล่าวว่ามีความน่าเชื่อถือมากน้อยแค่ไหน</a:t>
            </a:r>
            <a:r>
              <a:rPr lang="th-TH" sz="3000" dirty="0">
                <a:latin typeface="Angsana New" panose="02020603050405020304" pitchFamily="18" charset="-34"/>
                <a:cs typeface="+mj-cs"/>
              </a:rPr>
              <a:t> เช่น จำนวนประชากรในกรุงเทพ สามารถหาข้อมูลได้จากศูนย์ข้อมูลกรุงเทพมหานคร หรือสำนักงานสถิติแห่งชาติ ซึ่งเป็นหน่วยงานของภาครัฐที่รับผิดชอบทำการสำรวจ และรวบรวมข้อมูลดังกล่าว</a:t>
            </a:r>
            <a:endParaRPr lang="en-US" sz="3000" dirty="0">
              <a:latin typeface="Angsana New" panose="02020603050405020304" pitchFamily="18" charset="-34"/>
              <a:cs typeface="+mj-cs"/>
            </a:endParaRPr>
          </a:p>
          <a:p>
            <a:pPr marL="0" indent="857250">
              <a:buNone/>
            </a:pPr>
            <a:r>
              <a:rPr lang="th-TH" sz="3000" dirty="0">
                <a:latin typeface="Angsana New" panose="02020603050405020304" pitchFamily="18" charset="-34"/>
                <a:cs typeface="+mj-cs"/>
              </a:rPr>
              <a:t>ดังนั้นก่อนนำข้อมูลที่เก็บรวบรวมได้มาทำการวิเคราะห์และแปลผล ผู้วิจัยจะต้องทำการกลั่นกรองให้แน่ใจถึงความถูกต้อง และความน่าเชื่อถือของข้อมูล หากข้อมูลที่เก็บรวบรวมมาได้ขาดความน่าเชื่อถือ จะส่งผลกระทบอย่างมากต่อการแปลผลวิจัย และการนำไปใช้ประโยชน์ เพราะผลของการวิจัยที่ได้จะผิดเพี้ยนไปจากความเป็นจริง ไม่สามารถแก้ไขปัญหาการวิจัยที่เกิดขึ้นได้ ส่งผลให้งานวิจัยไร้ซึ่งคุณค่าทางวิชาการ และคุณค่าทางสังคม</a:t>
            </a:r>
          </a:p>
          <a:p>
            <a:pPr marL="0" indent="857250">
              <a:buNone/>
            </a:pPr>
            <a:endParaRPr lang="th-TH" dirty="0">
              <a:latin typeface="Angsana New" panose="02020603050405020304" pitchFamily="18" charset="-34"/>
              <a:cs typeface="Angsana New" panose="02020603050405020304" pitchFamily="18" charset="-34"/>
            </a:endParaRPr>
          </a:p>
          <a:p>
            <a:pPr marL="0" indent="0">
              <a:buNone/>
            </a:pPr>
            <a:endParaRPr lang="th-TH"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12DE370E-B4BD-43DC-94AF-F91CDB47ED10}"/>
              </a:ext>
            </a:extLst>
          </p:cNvPr>
          <p:cNvSpPr>
            <a:spLocks noGrp="1"/>
          </p:cNvSpPr>
          <p:nvPr>
            <p:ph type="sldNum" sz="quarter" idx="12"/>
          </p:nvPr>
        </p:nvSpPr>
        <p:spPr/>
        <p:txBody>
          <a:bodyPr/>
          <a:lstStyle/>
          <a:p>
            <a:fld id="{A0340E22-A0ED-4D02-B787-FB05B1CCBCE7}" type="slidenum">
              <a:rPr lang="th-TH" smtClean="0"/>
              <a:t>5</a:t>
            </a:fld>
            <a:endParaRPr lang="th-TH"/>
          </a:p>
        </p:txBody>
      </p:sp>
    </p:spTree>
    <p:extLst>
      <p:ext uri="{BB962C8B-B14F-4D97-AF65-F5344CB8AC3E}">
        <p14:creationId xmlns:p14="http://schemas.microsoft.com/office/powerpoint/2010/main" val="26473977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C0D914D2-574A-41B5-8AC4-DABF5CFAA378}"/>
              </a:ext>
            </a:extLst>
          </p:cNvPr>
          <p:cNvSpPr>
            <a:spLocks noGrp="1"/>
          </p:cNvSpPr>
          <p:nvPr>
            <p:ph idx="1"/>
          </p:nvPr>
        </p:nvSpPr>
        <p:spPr>
          <a:xfrm>
            <a:off x="926690" y="1048876"/>
            <a:ext cx="10085440" cy="4351338"/>
          </a:xfrm>
        </p:spPr>
        <p:txBody>
          <a:bodyPr/>
          <a:lstStyle/>
          <a:p>
            <a:r>
              <a:rPr lang="th-TH" dirty="0">
                <a:solidFill>
                  <a:schemeClr val="tx1">
                    <a:lumMod val="95000"/>
                    <a:lumOff val="5000"/>
                  </a:schemeClr>
                </a:solidFill>
                <a:latin typeface="Angsana New" panose="02020603050405020304" pitchFamily="18" charset="-34"/>
                <a:cs typeface="Angsana New" panose="02020603050405020304" pitchFamily="18" charset="-34"/>
              </a:rPr>
              <a:t>ปัญหาของการวิจัยนำไปสู่การกำหนดสมมติฐาน จากนั้นจึงเข้าสู่ขั้นตอนของการทดสอบสมมติฐาน เพื่อเฉลยข้อสงสัยดังกล่าวว่าสมมติฐานที่ผู้วิจัยตั้งขึ้นนั้นเป็นจริง หรือไม่ ภายใต้นัยสำคัญทางสถิติ (</a:t>
            </a:r>
            <a:r>
              <a:rPr lang="en-US" dirty="0">
                <a:solidFill>
                  <a:schemeClr val="tx1">
                    <a:lumMod val="95000"/>
                    <a:lumOff val="5000"/>
                  </a:schemeClr>
                </a:solidFill>
                <a:latin typeface="Angsana New" panose="02020603050405020304" pitchFamily="18" charset="-34"/>
                <a:cs typeface="Angsana New" panose="02020603050405020304" pitchFamily="18" charset="-34"/>
              </a:rPr>
              <a:t>Level of Significance)</a:t>
            </a:r>
            <a:r>
              <a:rPr lang="th-TH" dirty="0">
                <a:solidFill>
                  <a:schemeClr val="tx1">
                    <a:lumMod val="95000"/>
                    <a:lumOff val="5000"/>
                  </a:schemeClr>
                </a:solidFill>
                <a:latin typeface="Angsana New" panose="02020603050405020304" pitchFamily="18" charset="-34"/>
                <a:cs typeface="Angsana New" panose="02020603050405020304" pitchFamily="18" charset="-34"/>
              </a:rPr>
              <a:t> </a:t>
            </a:r>
            <a:endParaRPr lang="en-US"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0">
              <a:buNone/>
            </a:pPr>
            <a:r>
              <a:rPr lang="en-US" dirty="0">
                <a:solidFill>
                  <a:schemeClr val="tx1">
                    <a:lumMod val="95000"/>
                    <a:lumOff val="5000"/>
                  </a:schemeClr>
                </a:solidFill>
                <a:latin typeface="Angsana New" panose="02020603050405020304" pitchFamily="18" charset="-34"/>
                <a:cs typeface="Angsana New" panose="02020603050405020304" pitchFamily="18" charset="-34"/>
              </a:rPr>
              <a:t>	</a:t>
            </a:r>
            <a:r>
              <a:rPr lang="th-TH" dirty="0">
                <a:solidFill>
                  <a:schemeClr val="tx1">
                    <a:lumMod val="95000"/>
                    <a:lumOff val="5000"/>
                  </a:schemeClr>
                </a:solidFill>
                <a:latin typeface="Angsana New" panose="02020603050405020304" pitchFamily="18" charset="-34"/>
                <a:cs typeface="Angsana New" panose="02020603050405020304" pitchFamily="18" charset="-34"/>
              </a:rPr>
              <a:t>โดยผู้วิจัยจะต้องทำการเก็บรวบรวมข้อมูลเพื่อทำการวิเคราะห์ทางสถิติ ผลของสถิติที่ได้จะบ่งชี้ให้ผู้วิจัยทำการยอมรับ หรือปฏิเสธสมมติฐานดังกล่าว เรียนรู้กระบวนการนี้ว่า การทดสอบสมมติฐาน (</a:t>
            </a:r>
            <a:r>
              <a:rPr lang="en-US" dirty="0">
                <a:solidFill>
                  <a:schemeClr val="tx1">
                    <a:lumMod val="95000"/>
                    <a:lumOff val="5000"/>
                  </a:schemeClr>
                </a:solidFill>
                <a:latin typeface="Angsana New" panose="02020603050405020304" pitchFamily="18" charset="-34"/>
                <a:cs typeface="Angsana New" panose="02020603050405020304" pitchFamily="18" charset="-34"/>
              </a:rPr>
              <a:t>Hypothesis Testing)</a:t>
            </a:r>
            <a:r>
              <a:rPr lang="th-TH" dirty="0">
                <a:solidFill>
                  <a:schemeClr val="tx1">
                    <a:lumMod val="95000"/>
                    <a:lumOff val="5000"/>
                  </a:schemeClr>
                </a:solidFill>
                <a:latin typeface="Angsana New" panose="02020603050405020304" pitchFamily="18" charset="-34"/>
                <a:cs typeface="Angsana New" panose="02020603050405020304" pitchFamily="18" charset="-34"/>
              </a:rPr>
              <a:t> จากนั้นจึงนำผลสถิติที่ได้ไปใช้อ้างอิงกลุ่มตัวอย่างและประชากรของการวิจัย ซึ่งจัดว่าเป็นการประยุกต์ใช้หลักวิชาสถิติที่สำคัญ</a:t>
            </a:r>
            <a:endParaRPr lang="en-US" dirty="0">
              <a:solidFill>
                <a:schemeClr val="tx1">
                  <a:lumMod val="95000"/>
                  <a:lumOff val="5000"/>
                </a:schemeClr>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FFF51C76-729E-497E-9731-95001804F39E}"/>
              </a:ext>
            </a:extLst>
          </p:cNvPr>
          <p:cNvSpPr>
            <a:spLocks noGrp="1"/>
          </p:cNvSpPr>
          <p:nvPr>
            <p:ph type="sldNum" sz="quarter" idx="12"/>
          </p:nvPr>
        </p:nvSpPr>
        <p:spPr/>
        <p:txBody>
          <a:bodyPr/>
          <a:lstStyle/>
          <a:p>
            <a:fld id="{0C138CA7-F28F-4E14-B8CE-E0A9C4DDBB4C}" type="slidenum">
              <a:rPr lang="en-US" smtClean="0"/>
              <a:t>50</a:t>
            </a:fld>
            <a:endParaRPr lang="en-US"/>
          </a:p>
        </p:txBody>
      </p:sp>
    </p:spTree>
    <p:extLst>
      <p:ext uri="{BB962C8B-B14F-4D97-AF65-F5344CB8AC3E}">
        <p14:creationId xmlns:p14="http://schemas.microsoft.com/office/powerpoint/2010/main" val="6338776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107A4EF5-2BD5-498B-9B7C-52D5AEB6D502}"/>
              </a:ext>
            </a:extLst>
          </p:cNvPr>
          <p:cNvSpPr>
            <a:spLocks noGrp="1"/>
          </p:cNvSpPr>
          <p:nvPr>
            <p:ph type="title"/>
          </p:nvPr>
        </p:nvSpPr>
        <p:spPr>
          <a:xfrm>
            <a:off x="838200" y="365125"/>
            <a:ext cx="10515600" cy="968375"/>
          </a:xfrm>
        </p:spPr>
        <p:txBody>
          <a:bodyPr>
            <a:noAutofit/>
          </a:bodyPr>
          <a:lstStyle/>
          <a:p>
            <a:pPr algn="ctr"/>
            <a:r>
              <a:rPr lang="en-US" sz="3200" b="1" dirty="0">
                <a:latin typeface="Angsana New" panose="02020603050405020304" pitchFamily="18" charset="-34"/>
                <a:cs typeface="Angsana New" panose="02020603050405020304" pitchFamily="18" charset="-34"/>
              </a:rPr>
              <a:t>8</a:t>
            </a:r>
            <a:br>
              <a:rPr lang="th-TH" sz="3200" b="1" dirty="0">
                <a:latin typeface="Angsana New" panose="02020603050405020304" pitchFamily="18" charset="-34"/>
                <a:cs typeface="Angsana New" panose="02020603050405020304" pitchFamily="18" charset="-34"/>
              </a:rPr>
            </a:br>
            <a:r>
              <a:rPr lang="th-TH" sz="3200" b="1" dirty="0">
                <a:latin typeface="Angsana New" panose="02020603050405020304" pitchFamily="18" charset="-34"/>
                <a:cs typeface="Angsana New" panose="02020603050405020304" pitchFamily="18" charset="-34"/>
              </a:rPr>
              <a:t>การวิเคราะห์ข้อมูลเชิงคุณภาพ</a:t>
            </a:r>
            <a:endParaRPr lang="en-US" sz="32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DA53AFCC-11DE-4F1C-950F-A39DBBE7EF2F}"/>
              </a:ext>
            </a:extLst>
          </p:cNvPr>
          <p:cNvSpPr>
            <a:spLocks noGrp="1"/>
          </p:cNvSpPr>
          <p:nvPr>
            <p:ph idx="1"/>
          </p:nvPr>
        </p:nvSpPr>
        <p:spPr>
          <a:xfrm>
            <a:off x="676275" y="1463675"/>
            <a:ext cx="11096625" cy="5118100"/>
          </a:xfrm>
        </p:spPr>
        <p:txBody>
          <a:bodyPr>
            <a:normAutofit fontScale="85000" lnSpcReduction="10000"/>
          </a:bodyPr>
          <a:lstStyle/>
          <a:p>
            <a:pPr marL="0" indent="457200">
              <a:lnSpc>
                <a:spcPct val="120000"/>
              </a:lnSpc>
              <a:spcBef>
                <a:spcPts val="0"/>
              </a:spcBef>
              <a:buNone/>
            </a:pPr>
            <a:r>
              <a:rPr lang="th-TH" sz="2400" dirty="0">
                <a:latin typeface="Angsana New" panose="02020603050405020304" pitchFamily="18" charset="-34"/>
                <a:cs typeface="Angsana New" panose="02020603050405020304" pitchFamily="18" charset="-34"/>
              </a:rPr>
              <a:t>การวิเคราะห์ข้อมูลเชิงคุณภาพ (</a:t>
            </a:r>
            <a:r>
              <a:rPr lang="en-US" sz="2400" dirty="0">
                <a:latin typeface="Angsana New" panose="02020603050405020304" pitchFamily="18" charset="-34"/>
                <a:cs typeface="Angsana New" panose="02020603050405020304" pitchFamily="18" charset="-34"/>
              </a:rPr>
              <a:t>Qualitative Data Analysis Techniques)</a:t>
            </a:r>
            <a:r>
              <a:rPr lang="th-TH" sz="2400" dirty="0">
                <a:latin typeface="Angsana New" panose="02020603050405020304" pitchFamily="18" charset="-34"/>
                <a:cs typeface="Angsana New" panose="02020603050405020304" pitchFamily="18" charset="-34"/>
              </a:rPr>
              <a:t> </a:t>
            </a:r>
            <a:r>
              <a:rPr lang="th-TH" sz="2400" b="1" dirty="0">
                <a:latin typeface="Angsana New" panose="02020603050405020304" pitchFamily="18" charset="-34"/>
                <a:cs typeface="Angsana New" panose="02020603050405020304" pitchFamily="18" charset="-34"/>
              </a:rPr>
              <a:t>เป็นวิธีการสร้างข้อสรุปจากข้อมูลที่เก็บรวบรวมได้ในลักษณะข้อความ บทสัมภาษณ์ รายงาน และหลักฐานอ้างอิงต่าง ๆ </a:t>
            </a:r>
            <a:r>
              <a:rPr lang="th-TH" sz="2400" dirty="0">
                <a:latin typeface="Angsana New" panose="02020603050405020304" pitchFamily="18" charset="-34"/>
                <a:cs typeface="Angsana New" panose="02020603050405020304" pitchFamily="18" charset="-34"/>
              </a:rPr>
              <a:t>โดยไม่ใช้สถิติในการวิเคราะห์ ทั้งนี้การวิเคราะห์ข้อมูลเชิงคุณภาพอาจนำมาใช้สนับสนุนการวิจัยเชิงปริมาณได้ เช่น ในกรณีที่งานวิจัยชิ้นนั้นมีการนำแบบสอบถามปลายเปิดเข้ามาใช้ในการเก็บรวบรวมข้อมูล เพื่อให้กลุ่มตัวอย่างสามารถเสนอแนะความคิดเห็นเพิ่มเติม ในหัวข้อนี้อธิบายถึงหลักการพื้นฐานของการวิจัยเชิงคุณภาพ และองค์ประกอบของการวิจัยเชิงคุณภาพ ก่อนเข้าสู่เทคนิคการวิเคราะห์ข้อมูลเชิงคุณภาพ </a:t>
            </a:r>
          </a:p>
          <a:p>
            <a:pPr marL="0" indent="457200">
              <a:lnSpc>
                <a:spcPct val="120000"/>
              </a:lnSpc>
              <a:spcBef>
                <a:spcPts val="0"/>
              </a:spcBef>
              <a:buNone/>
            </a:pPr>
            <a:r>
              <a:rPr lang="en-US" sz="2400"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หลักการพื้นฐานของการวิจัยเชิงคุณภาพ ตามทัศนะของ </a:t>
            </a:r>
            <a:r>
              <a:rPr lang="th-TH" sz="2400" dirty="0" err="1">
                <a:latin typeface="Angsana New" panose="02020603050405020304" pitchFamily="18" charset="-34"/>
                <a:cs typeface="Angsana New" panose="02020603050405020304" pitchFamily="18" charset="-34"/>
              </a:rPr>
              <a:t>วิล</a:t>
            </a:r>
            <a:r>
              <a:rPr lang="th-TH" sz="2400" dirty="0">
                <a:latin typeface="Angsana New" panose="02020603050405020304" pitchFamily="18" charset="-34"/>
                <a:cs typeface="Angsana New" panose="02020603050405020304" pitchFamily="18" charset="-34"/>
              </a:rPr>
              <a:t>เลียม ไวเออร</a:t>
            </a:r>
            <a:r>
              <a:rPr lang="th-TH" sz="2400" dirty="0" err="1">
                <a:latin typeface="Angsana New" panose="02020603050405020304" pitchFamily="18" charset="-34"/>
                <a:cs typeface="Angsana New" panose="02020603050405020304" pitchFamily="18" charset="-34"/>
              </a:rPr>
              <a:t>์ส</a:t>
            </a:r>
            <a:r>
              <a:rPr lang="th-TH" sz="2400" dirty="0">
                <a:latin typeface="Angsana New" panose="02020603050405020304" pitchFamily="18" charset="-34"/>
                <a:cs typeface="Angsana New" panose="02020603050405020304" pitchFamily="18" charset="-34"/>
              </a:rPr>
              <a:t>มา (</a:t>
            </a:r>
            <a:r>
              <a:rPr lang="en-US" sz="2400" dirty="0">
                <a:latin typeface="Angsana New" panose="02020603050405020304" pitchFamily="18" charset="-34"/>
                <a:cs typeface="Angsana New" panose="02020603050405020304" pitchFamily="18" charset="-34"/>
              </a:rPr>
              <a:t>Wiersma, 2000)</a:t>
            </a:r>
            <a:r>
              <a:rPr lang="th-TH" sz="2400" dirty="0">
                <a:latin typeface="Angsana New" panose="02020603050405020304" pitchFamily="18" charset="-34"/>
                <a:cs typeface="Angsana New" panose="02020603050405020304" pitchFamily="18" charset="-34"/>
              </a:rPr>
              <a:t> การวิจัยเชิงคุณภาพมีหลักการพื้นฐานที่ต้องพิจารณาด้วยกันทั้งหมด </a:t>
            </a:r>
            <a:r>
              <a:rPr lang="en-US" sz="2400" dirty="0">
                <a:latin typeface="Angsana New" panose="02020603050405020304" pitchFamily="18" charset="-34"/>
                <a:cs typeface="Angsana New" panose="02020603050405020304" pitchFamily="18" charset="-34"/>
              </a:rPr>
              <a:t>5</a:t>
            </a:r>
            <a:r>
              <a:rPr lang="th-TH" sz="2400" dirty="0">
                <a:latin typeface="Angsana New" panose="02020603050405020304" pitchFamily="18" charset="-34"/>
                <a:cs typeface="Angsana New" panose="02020603050405020304" pitchFamily="18" charset="-34"/>
              </a:rPr>
              <a:t> ประการ ดังนี้</a:t>
            </a:r>
          </a:p>
          <a:p>
            <a:pPr indent="400050">
              <a:lnSpc>
                <a:spcPct val="120000"/>
              </a:lnSpc>
              <a:spcBef>
                <a:spcPts val="0"/>
              </a:spcBef>
              <a:buNone/>
            </a:pPr>
            <a:r>
              <a:rPr lang="en-US" sz="2400" dirty="0">
                <a:latin typeface="Angsana New" panose="02020603050405020304" pitchFamily="18" charset="-34"/>
                <a:cs typeface="Angsana New" panose="02020603050405020304" pitchFamily="18" charset="-34"/>
              </a:rPr>
              <a:t>1.1)</a:t>
            </a:r>
            <a:r>
              <a:rPr lang="th-TH" sz="2400" dirty="0">
                <a:latin typeface="Angsana New" panose="02020603050405020304" pitchFamily="18" charset="-34"/>
                <a:cs typeface="Angsana New" panose="02020603050405020304" pitchFamily="18" charset="-34"/>
              </a:rPr>
              <a:t> </a:t>
            </a:r>
            <a:r>
              <a:rPr lang="th-TH" sz="2400" b="1" dirty="0">
                <a:latin typeface="Angsana New" panose="02020603050405020304" pitchFamily="18" charset="-34"/>
                <a:cs typeface="Angsana New" panose="02020603050405020304" pitchFamily="18" charset="-34"/>
              </a:rPr>
              <a:t>เป็นการศึกษาปรากฏการณ์ในภาพรวม </a:t>
            </a:r>
            <a:r>
              <a:rPr lang="th-TH" sz="2400" dirty="0">
                <a:latin typeface="Angsana New" panose="02020603050405020304" pitchFamily="18" charset="-34"/>
                <a:cs typeface="Angsana New" panose="02020603050405020304" pitchFamily="18" charset="-34"/>
              </a:rPr>
              <a:t>ไม่แยกศึกษาเป็นบางส่วน หรือบางองค์ประกอบ</a:t>
            </a:r>
          </a:p>
          <a:p>
            <a:pPr indent="400050">
              <a:lnSpc>
                <a:spcPct val="120000"/>
              </a:lnSpc>
              <a:spcBef>
                <a:spcPts val="0"/>
              </a:spcBef>
              <a:buNone/>
            </a:pPr>
            <a:r>
              <a:rPr lang="en-US" sz="2400" dirty="0">
                <a:latin typeface="Angsana New" panose="02020603050405020304" pitchFamily="18" charset="-34"/>
                <a:cs typeface="Angsana New" panose="02020603050405020304" pitchFamily="18" charset="-34"/>
              </a:rPr>
              <a:t>1.2)</a:t>
            </a:r>
            <a:r>
              <a:rPr lang="th-TH" sz="2400" dirty="0">
                <a:latin typeface="Angsana New" panose="02020603050405020304" pitchFamily="18" charset="-34"/>
                <a:cs typeface="Angsana New" panose="02020603050405020304" pitchFamily="18" charset="-34"/>
              </a:rPr>
              <a:t> </a:t>
            </a:r>
            <a:r>
              <a:rPr lang="th-TH" sz="2400" b="1" dirty="0">
                <a:latin typeface="Angsana New" panose="02020603050405020304" pitchFamily="18" charset="-34"/>
                <a:cs typeface="Angsana New" panose="02020603050405020304" pitchFamily="18" charset="-34"/>
              </a:rPr>
              <a:t>ผู้วิจัยต้องลงสนามทำการสังเกตเหตุการณ์ พฤติกรรม และสิ่งที่เกิดขึ้นอย่างเป็นธรรมชาติ </a:t>
            </a:r>
            <a:r>
              <a:rPr lang="th-TH" sz="2400" dirty="0">
                <a:latin typeface="Angsana New" panose="02020603050405020304" pitchFamily="18" charset="-34"/>
                <a:cs typeface="Angsana New" panose="02020603050405020304" pitchFamily="18" charset="-34"/>
              </a:rPr>
              <a:t>โดยไม่มีการจัดกระทำขึ้นมาใหม่</a:t>
            </a:r>
          </a:p>
          <a:p>
            <a:pPr indent="400050">
              <a:lnSpc>
                <a:spcPct val="120000"/>
              </a:lnSpc>
              <a:spcBef>
                <a:spcPts val="0"/>
              </a:spcBef>
              <a:buNone/>
            </a:pPr>
            <a:r>
              <a:rPr lang="en-US" sz="2400" dirty="0">
                <a:latin typeface="Angsana New" panose="02020603050405020304" pitchFamily="18" charset="-34"/>
                <a:cs typeface="Angsana New" panose="02020603050405020304" pitchFamily="18" charset="-34"/>
              </a:rPr>
              <a:t>1.3)</a:t>
            </a:r>
            <a:r>
              <a:rPr lang="th-TH" sz="2400" dirty="0">
                <a:latin typeface="Angsana New" panose="02020603050405020304" pitchFamily="18" charset="-34"/>
                <a:cs typeface="Angsana New" panose="02020603050405020304" pitchFamily="18" charset="-34"/>
              </a:rPr>
              <a:t> </a:t>
            </a:r>
            <a:r>
              <a:rPr lang="th-TH" sz="2400" b="1" dirty="0">
                <a:latin typeface="Angsana New" panose="02020603050405020304" pitchFamily="18" charset="-34"/>
                <a:cs typeface="Angsana New" panose="02020603050405020304" pitchFamily="18" charset="-34"/>
              </a:rPr>
              <a:t>เป็นการรับรู้ “ความหมาย” ของสิ่งที่เกิดขึ้น </a:t>
            </a:r>
            <a:r>
              <a:rPr lang="th-TH" sz="2400" dirty="0">
                <a:latin typeface="Angsana New" panose="02020603050405020304" pitchFamily="18" charset="-34"/>
                <a:cs typeface="Angsana New" panose="02020603050405020304" pitchFamily="18" charset="-34"/>
              </a:rPr>
              <a:t>หรือไม่เป็นไปอย่างเป็นจริงที่สุด และเป็น “การวัด” สิ่งที่ผู้วิจัยต้องการศึกษา</a:t>
            </a:r>
          </a:p>
          <a:p>
            <a:pPr indent="400050">
              <a:lnSpc>
                <a:spcPct val="120000"/>
              </a:lnSpc>
              <a:spcBef>
                <a:spcPts val="0"/>
              </a:spcBef>
              <a:buNone/>
            </a:pPr>
            <a:r>
              <a:rPr lang="en-US" sz="2400" dirty="0">
                <a:latin typeface="Angsana New" panose="02020603050405020304" pitchFamily="18" charset="-34"/>
                <a:cs typeface="Angsana New" panose="02020603050405020304" pitchFamily="18" charset="-34"/>
              </a:rPr>
              <a:t>1.4)</a:t>
            </a:r>
            <a:r>
              <a:rPr lang="th-TH" sz="2400" dirty="0">
                <a:latin typeface="Angsana New" panose="02020603050405020304" pitchFamily="18" charset="-34"/>
                <a:cs typeface="Angsana New" panose="02020603050405020304" pitchFamily="18" charset="-34"/>
              </a:rPr>
              <a:t> </a:t>
            </a:r>
            <a:r>
              <a:rPr lang="th-TH" sz="2400" b="1" dirty="0">
                <a:latin typeface="Angsana New" panose="02020603050405020304" pitchFamily="18" charset="-34"/>
                <a:cs typeface="Angsana New" panose="02020603050405020304" pitchFamily="18" charset="-34"/>
              </a:rPr>
              <a:t>ข้อตกลงเบื้องต้น หรือข้อสรุปเกี่ยวกับการวิจัย สามารถยกเลิกและเปลี่ยนแปลงได้โดยข้อตกลงใหม่ หรือข้อสรุปที่ค้นพบใหม่</a:t>
            </a:r>
          </a:p>
          <a:p>
            <a:pPr indent="400050">
              <a:lnSpc>
                <a:spcPct val="120000"/>
              </a:lnSpc>
              <a:spcBef>
                <a:spcPts val="0"/>
              </a:spcBef>
              <a:buNone/>
            </a:pPr>
            <a:r>
              <a:rPr lang="en-US" sz="2400" dirty="0">
                <a:latin typeface="Angsana New" panose="02020603050405020304" pitchFamily="18" charset="-34"/>
                <a:cs typeface="Angsana New" panose="02020603050405020304" pitchFamily="18" charset="-34"/>
              </a:rPr>
              <a:t>1.5)</a:t>
            </a:r>
            <a:r>
              <a:rPr lang="th-TH" sz="2400" dirty="0">
                <a:latin typeface="Angsana New" panose="02020603050405020304" pitchFamily="18" charset="-34"/>
                <a:cs typeface="Angsana New" panose="02020603050405020304" pitchFamily="18" charset="-34"/>
              </a:rPr>
              <a:t> </a:t>
            </a:r>
            <a:r>
              <a:rPr lang="th-TH" sz="2400" b="1" dirty="0">
                <a:latin typeface="Angsana New" panose="02020603050405020304" pitchFamily="18" charset="-34"/>
                <a:cs typeface="Angsana New" panose="02020603050405020304" pitchFamily="18" charset="-34"/>
              </a:rPr>
              <a:t>ปรากฏการณ์ คือ รูปแบบโครงสร้างที่มีความยืดหยุ่นใน</a:t>
            </a:r>
            <a:r>
              <a:rPr lang="th-TH" sz="2400" b="1" dirty="0" err="1">
                <a:latin typeface="Angsana New" panose="02020603050405020304" pitchFamily="18" charset="-34"/>
                <a:cs typeface="Angsana New" panose="02020603050405020304" pitchFamily="18" charset="-34"/>
              </a:rPr>
              <a:t>การทำ</a:t>
            </a:r>
            <a:r>
              <a:rPr lang="th-TH" sz="2400" b="1" dirty="0">
                <a:latin typeface="Angsana New" panose="02020603050405020304" pitchFamily="18" charset="-34"/>
                <a:cs typeface="Angsana New" panose="02020603050405020304" pitchFamily="18" charset="-34"/>
              </a:rPr>
              <a:t>นาย </a:t>
            </a:r>
          </a:p>
          <a:p>
            <a:pPr marL="0" indent="400050">
              <a:lnSpc>
                <a:spcPct val="120000"/>
              </a:lnSpc>
              <a:spcBef>
                <a:spcPts val="0"/>
              </a:spcBef>
              <a:buNone/>
            </a:pP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องค์ประกอบของการวิจัยเชิงคุณภาพ ตามทัศนะของ ไวเออร</a:t>
            </a:r>
            <a:r>
              <a:rPr lang="th-TH" sz="2400" dirty="0" err="1">
                <a:latin typeface="Angsana New" panose="02020603050405020304" pitchFamily="18" charset="-34"/>
                <a:cs typeface="Angsana New" panose="02020603050405020304" pitchFamily="18" charset="-34"/>
              </a:rPr>
              <a:t>์ส</a:t>
            </a:r>
            <a:r>
              <a:rPr lang="th-TH" sz="2400" dirty="0">
                <a:latin typeface="Angsana New" panose="02020603050405020304" pitchFamily="18" charset="-34"/>
                <a:cs typeface="Angsana New" panose="02020603050405020304" pitchFamily="18" charset="-34"/>
              </a:rPr>
              <a:t>มา (</a:t>
            </a:r>
            <a:r>
              <a:rPr lang="en-US" sz="2400" dirty="0">
                <a:latin typeface="Angsana New" panose="02020603050405020304" pitchFamily="18" charset="-34"/>
                <a:cs typeface="Angsana New" panose="02020603050405020304" pitchFamily="18" charset="-34"/>
              </a:rPr>
              <a:t>Wiersma, 2000)</a:t>
            </a:r>
            <a:r>
              <a:rPr lang="th-TH" sz="2400" dirty="0">
                <a:latin typeface="Angsana New" panose="02020603050405020304" pitchFamily="18" charset="-34"/>
                <a:cs typeface="Angsana New" panose="02020603050405020304" pitchFamily="18" charset="-34"/>
              </a:rPr>
              <a:t> </a:t>
            </a:r>
            <a:r>
              <a:rPr lang="th-TH" sz="2400" b="1" dirty="0">
                <a:latin typeface="Angsana New" panose="02020603050405020304" pitchFamily="18" charset="-34"/>
                <a:cs typeface="Angsana New" panose="02020603050405020304" pitchFamily="18" charset="-34"/>
              </a:rPr>
              <a:t>จำแนกองค์ประกอบของการวิจัยเชิงคุณภาพ (</a:t>
            </a:r>
            <a:r>
              <a:rPr lang="en-US" sz="2400" b="1" dirty="0">
                <a:latin typeface="Angsana New" panose="02020603050405020304" pitchFamily="18" charset="-34"/>
                <a:cs typeface="Angsana New" panose="02020603050405020304" pitchFamily="18" charset="-34"/>
              </a:rPr>
              <a:t>Qualitative Data Components)</a:t>
            </a:r>
            <a:r>
              <a:rPr lang="th-TH" sz="2400" b="1" dirty="0">
                <a:latin typeface="Angsana New" panose="02020603050405020304" pitchFamily="18" charset="-34"/>
                <a:cs typeface="Angsana New" panose="02020603050405020304" pitchFamily="18" charset="-34"/>
              </a:rPr>
              <a:t> ออกเป็น </a:t>
            </a:r>
            <a:r>
              <a:rPr lang="en-US" sz="2400" b="1" dirty="0">
                <a:latin typeface="Angsana New" panose="02020603050405020304" pitchFamily="18" charset="-34"/>
                <a:cs typeface="Angsana New" panose="02020603050405020304" pitchFamily="18" charset="-34"/>
              </a:rPr>
              <a:t>4</a:t>
            </a:r>
            <a:r>
              <a:rPr lang="th-TH" sz="2400" b="1" dirty="0">
                <a:latin typeface="Angsana New" panose="02020603050405020304" pitchFamily="18" charset="-34"/>
                <a:cs typeface="Angsana New" panose="02020603050405020304" pitchFamily="18" charset="-34"/>
              </a:rPr>
              <a:t> ส่วน คือ การออกแบบการทำงาน (</a:t>
            </a:r>
            <a:r>
              <a:rPr lang="en-US" sz="2400" b="1" dirty="0">
                <a:latin typeface="Angsana New" panose="02020603050405020304" pitchFamily="18" charset="-34"/>
                <a:cs typeface="Angsana New" panose="02020603050405020304" pitchFamily="18" charset="-34"/>
              </a:rPr>
              <a:t>Working Design)</a:t>
            </a:r>
            <a:r>
              <a:rPr lang="th-TH" sz="2400" b="1" dirty="0">
                <a:latin typeface="Angsana New" panose="02020603050405020304" pitchFamily="18" charset="-34"/>
                <a:cs typeface="Angsana New" panose="02020603050405020304" pitchFamily="18" charset="-34"/>
              </a:rPr>
              <a:t> การตั้งสมมติฐานของงานวิจัย (</a:t>
            </a:r>
            <a:r>
              <a:rPr lang="en-US" sz="2400" b="1" dirty="0">
                <a:latin typeface="Angsana New" panose="02020603050405020304" pitchFamily="18" charset="-34"/>
                <a:cs typeface="Angsana New" panose="02020603050405020304" pitchFamily="18" charset="-34"/>
              </a:rPr>
              <a:t>Working Hypothesis)</a:t>
            </a:r>
            <a:r>
              <a:rPr lang="th-TH" sz="2400" b="1" dirty="0">
                <a:latin typeface="Angsana New" panose="02020603050405020304" pitchFamily="18" charset="-34"/>
                <a:cs typeface="Angsana New" panose="02020603050405020304" pitchFamily="18" charset="-34"/>
              </a:rPr>
              <a:t> การเก็บรวบรวมข้อมูล (</a:t>
            </a:r>
            <a:r>
              <a:rPr lang="en-US" sz="2400" b="1" dirty="0">
                <a:latin typeface="Angsana New" panose="02020603050405020304" pitchFamily="18" charset="-34"/>
                <a:cs typeface="Angsana New" panose="02020603050405020304" pitchFamily="18" charset="-34"/>
              </a:rPr>
              <a:t>Data Collection)</a:t>
            </a:r>
            <a:r>
              <a:rPr lang="th-TH" sz="2400" b="1" dirty="0">
                <a:latin typeface="Angsana New" panose="02020603050405020304" pitchFamily="18" charset="-34"/>
                <a:cs typeface="Angsana New" panose="02020603050405020304" pitchFamily="18" charset="-34"/>
              </a:rPr>
              <a:t> การวิเคราะห์และแปลความหมาย (</a:t>
            </a:r>
            <a:r>
              <a:rPr lang="en-US" sz="2400" b="1" dirty="0">
                <a:latin typeface="Angsana New" panose="02020603050405020304" pitchFamily="18" charset="-34"/>
                <a:cs typeface="Angsana New" panose="02020603050405020304" pitchFamily="18" charset="-34"/>
              </a:rPr>
              <a:t>Data Analysis / Interpretation)</a:t>
            </a:r>
            <a:r>
              <a:rPr lang="th-TH" sz="2400" b="1" dirty="0">
                <a:latin typeface="Angsana New" panose="02020603050405020304" pitchFamily="18" charset="-34"/>
                <a:cs typeface="Angsana New" panose="02020603050405020304" pitchFamily="18" charset="-34"/>
              </a:rPr>
              <a:t> </a:t>
            </a:r>
            <a:endParaRPr lang="en-US" sz="2400" b="1" dirty="0">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FBCE1546-23C4-4531-AAE1-BFB9377FAAC1}"/>
              </a:ext>
            </a:extLst>
          </p:cNvPr>
          <p:cNvSpPr>
            <a:spLocks noGrp="1"/>
          </p:cNvSpPr>
          <p:nvPr>
            <p:ph type="sldNum" sz="quarter" idx="12"/>
          </p:nvPr>
        </p:nvSpPr>
        <p:spPr/>
        <p:txBody>
          <a:bodyPr/>
          <a:lstStyle/>
          <a:p>
            <a:fld id="{0C138CA7-F28F-4E14-B8CE-E0A9C4DDBB4C}" type="slidenum">
              <a:rPr lang="en-US" smtClean="0"/>
              <a:t>51</a:t>
            </a:fld>
            <a:endParaRPr lang="en-US"/>
          </a:p>
        </p:txBody>
      </p:sp>
    </p:spTree>
    <p:extLst>
      <p:ext uri="{BB962C8B-B14F-4D97-AF65-F5344CB8AC3E}">
        <p14:creationId xmlns:p14="http://schemas.microsoft.com/office/powerpoint/2010/main" val="14041074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22D10EEA-05D0-42DC-BAC4-C44133F1297B}"/>
              </a:ext>
            </a:extLst>
          </p:cNvPr>
          <p:cNvSpPr>
            <a:spLocks noGrp="1"/>
          </p:cNvSpPr>
          <p:nvPr>
            <p:ph idx="1"/>
          </p:nvPr>
        </p:nvSpPr>
        <p:spPr>
          <a:xfrm>
            <a:off x="628650" y="384175"/>
            <a:ext cx="10725150" cy="4351338"/>
          </a:xfrm>
        </p:spPr>
        <p:txBody>
          <a:bodyPr>
            <a:normAutofit fontScale="85000" lnSpcReduction="20000"/>
          </a:bodyPr>
          <a:lstStyle/>
          <a:p>
            <a:pPr marL="0" indent="0">
              <a:lnSpc>
                <a:spcPct val="100000"/>
              </a:lnSpc>
              <a:spcBef>
                <a:spcPts val="0"/>
              </a:spcBef>
              <a:buNone/>
            </a:pP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เทคนิคการวิเคราะห์ข้อมูลเชิงคุณภาพ การวิเคราะห์ข้อมูลเชิงคุณภาพเป็นวิธีการสร้างข้อสรุปจากข้อมูลจำนวนหนึ่งซึ่งมักไม่ใช้สถิติในการวิเคราะห์ หรือถ้าใช้สถิติก็ไม่ถือว่าเป็นวิธีการวิเคราะห์หลัก แต่จะถือเป็นข้อมูลเสริมในการวิเคราะห์ข้อมูลเชิงคุณภาพ (เอื้อมพร หลินเจริญ, </a:t>
            </a:r>
            <a:r>
              <a:rPr lang="en-US" sz="2400" dirty="0">
                <a:latin typeface="Angsana New" panose="02020603050405020304" pitchFamily="18" charset="-34"/>
                <a:cs typeface="Angsana New" panose="02020603050405020304" pitchFamily="18" charset="-34"/>
              </a:rPr>
              <a:t>2555)</a:t>
            </a:r>
            <a:r>
              <a:rPr lang="th-TH" sz="2400" dirty="0">
                <a:latin typeface="Angsana New" panose="02020603050405020304" pitchFamily="18" charset="-34"/>
                <a:cs typeface="Angsana New" panose="02020603050405020304" pitchFamily="18" charset="-34"/>
              </a:rPr>
              <a:t> ด้วยเหตุนี้ทักษะและประสบการณ์ของผู้วิเคราะห์ข้อมูลจึงมีความสำคัญอย่างมากต่อการแปลผล และสรุปผลการวิจัยเชิงคุณภาพ เนื่องจากผู้วิเคราะห์จะต้องมีความรู้เกี่ยวกับแนวคิด ทฤษฎีที่เกี่ยวข้อง ก่อนนำมาตีความหมาย เชื่อมโยงประเด็นต่าง ๆ เข้าด้วยกัน โดยมีจุดมุ่งหมายสำคัญ คือ เพื่อตอบคำถาม หรือวัตถุประสงค์ของการวิจัย การที่จะวิเคราะห์ข้อมูลเชิงคุณภาพให้สอดคล้องกับวัตถุประสงค์ของการวิจัยนั้น จำเป็นต้องอาศัยเทคนิคการวิเคราะห์ข้อมูลที่เหมาะสมกับงานวิจัยคุณภาพในแต่ละประเภท ได้แก่ การจำแนก หรือการจัดกลุ่มข้อมูล การเปรียบเทียบเหตุการณ์ การวิเคราะห์ส่วนประกอบ และการวิเคราะห์ข้อมูลที่เป็นเอกสาร  โดยแต่ละเทคนิคมีรายละเอียดดังนี้</a:t>
            </a:r>
          </a:p>
          <a:p>
            <a:pPr marL="0" indent="514350">
              <a:lnSpc>
                <a:spcPct val="100000"/>
              </a:lnSpc>
              <a:spcBef>
                <a:spcPts val="0"/>
              </a:spcBef>
              <a:buNone/>
            </a:pPr>
            <a:r>
              <a:rPr lang="en-US" sz="2400" b="1" dirty="0">
                <a:latin typeface="Angsana New" panose="02020603050405020304" pitchFamily="18" charset="-34"/>
                <a:cs typeface="Angsana New" panose="02020603050405020304" pitchFamily="18" charset="-34"/>
              </a:rPr>
              <a:t>1) </a:t>
            </a:r>
            <a:r>
              <a:rPr lang="th-TH" sz="2400" b="1" dirty="0">
                <a:latin typeface="Angsana New" panose="02020603050405020304" pitchFamily="18" charset="-34"/>
                <a:cs typeface="Angsana New" panose="02020603050405020304" pitchFamily="18" charset="-34"/>
              </a:rPr>
              <a:t>การวิเคราะห์โดยจำแนกชนิดข้อมูล </a:t>
            </a:r>
            <a:r>
              <a:rPr lang="th-TH" sz="2400" dirty="0">
                <a:latin typeface="Angsana New" panose="02020603050405020304" pitchFamily="18" charset="-34"/>
                <a:cs typeface="Angsana New" panose="02020603050405020304" pitchFamily="18" charset="-34"/>
              </a:rPr>
              <a:t>(</a:t>
            </a:r>
            <a:r>
              <a:rPr lang="en-US" sz="2400" dirty="0">
                <a:latin typeface="Angsana New" panose="02020603050405020304" pitchFamily="18" charset="-34"/>
                <a:cs typeface="Angsana New" panose="02020603050405020304" pitchFamily="18" charset="-34"/>
              </a:rPr>
              <a:t>Typological Analysis)</a:t>
            </a:r>
            <a:r>
              <a:rPr lang="th-TH" sz="2400" dirty="0">
                <a:latin typeface="Angsana New" panose="02020603050405020304" pitchFamily="18" charset="-34"/>
                <a:cs typeface="Angsana New" panose="02020603050405020304" pitchFamily="18" charset="-34"/>
              </a:rPr>
              <a:t> หมายถึง การจำแนกชนิดของข้อมูลตามลำดับเหตุการณ์อย่างต่อเนื่อง โดยอาศัยหลักเกณฑ์ในการจำแนกหรือการจัดกลุ่มข้อมูล </a:t>
            </a: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ประเภท ดังนี้</a:t>
            </a:r>
          </a:p>
          <a:p>
            <a:pPr marL="0" indent="742950">
              <a:lnSpc>
                <a:spcPct val="100000"/>
              </a:lnSpc>
              <a:spcBef>
                <a:spcPts val="0"/>
              </a:spcBef>
              <a:buNone/>
            </a:pPr>
            <a:r>
              <a:rPr lang="en-US" sz="2400" b="1" dirty="0">
                <a:latin typeface="Angsana New" panose="02020603050405020304" pitchFamily="18" charset="-34"/>
                <a:cs typeface="Angsana New" panose="02020603050405020304" pitchFamily="18" charset="-34"/>
              </a:rPr>
              <a:t>1.1)</a:t>
            </a:r>
            <a:r>
              <a:rPr lang="th-TH" sz="2400" b="1" dirty="0">
                <a:latin typeface="Angsana New" panose="02020603050405020304" pitchFamily="18" charset="-34"/>
                <a:cs typeface="Angsana New" panose="02020603050405020304" pitchFamily="18" charset="-34"/>
              </a:rPr>
              <a:t> การจำแนกข้อมูลในระดับจุลภาค แบ่งออกเป็น </a:t>
            </a:r>
            <a:r>
              <a:rPr lang="en-US" sz="2400" b="1" dirty="0">
                <a:latin typeface="Angsana New" panose="02020603050405020304" pitchFamily="18" charset="-34"/>
                <a:cs typeface="Angsana New" panose="02020603050405020304" pitchFamily="18" charset="-34"/>
              </a:rPr>
              <a:t>2</a:t>
            </a:r>
            <a:r>
              <a:rPr lang="th-TH" sz="2400" b="1" dirty="0">
                <a:latin typeface="Angsana New" panose="02020603050405020304" pitchFamily="18" charset="-34"/>
                <a:cs typeface="Angsana New" panose="02020603050405020304" pitchFamily="18" charset="-34"/>
              </a:rPr>
              <a:t> ประเภทย่อย ได้แก่ การวิเคราะห์คำหลัก และการวิเคราะห์สารระบบ </a:t>
            </a:r>
            <a:r>
              <a:rPr lang="th-TH" sz="2400" dirty="0">
                <a:latin typeface="Angsana New" panose="02020603050405020304" pitchFamily="18" charset="-34"/>
                <a:cs typeface="Angsana New" panose="02020603050405020304" pitchFamily="18" charset="-34"/>
              </a:rPr>
              <a:t>ดังนี้</a:t>
            </a:r>
          </a:p>
          <a:p>
            <a:pPr marL="0" indent="1085850">
              <a:lnSpc>
                <a:spcPct val="100000"/>
              </a:lnSpc>
              <a:spcBef>
                <a:spcPts val="0"/>
              </a:spcBef>
              <a:buNone/>
            </a:pPr>
            <a:r>
              <a:rPr lang="en-US" sz="2400" dirty="0">
                <a:latin typeface="Angsana New" panose="02020603050405020304" pitchFamily="18" charset="-34"/>
                <a:cs typeface="Angsana New" panose="02020603050405020304" pitchFamily="18" charset="-34"/>
              </a:rPr>
              <a:t>1.1.1)</a:t>
            </a:r>
            <a:r>
              <a:rPr lang="th-TH" sz="2400" dirty="0">
                <a:latin typeface="Angsana New" panose="02020603050405020304" pitchFamily="18" charset="-34"/>
                <a:cs typeface="Angsana New" panose="02020603050405020304" pitchFamily="18" charset="-34"/>
              </a:rPr>
              <a:t> การวิเคราะห์คำหลัก (</a:t>
            </a:r>
            <a:r>
              <a:rPr lang="en-US" sz="2400" dirty="0">
                <a:latin typeface="Angsana New" panose="02020603050405020304" pitchFamily="18" charset="-34"/>
                <a:cs typeface="Angsana New" panose="02020603050405020304" pitchFamily="18" charset="-34"/>
              </a:rPr>
              <a:t>Domain Analysis)</a:t>
            </a:r>
            <a:r>
              <a:rPr lang="th-TH" sz="2400" dirty="0">
                <a:latin typeface="Angsana New" panose="02020603050405020304" pitchFamily="18" charset="-34"/>
                <a:cs typeface="Angsana New" panose="02020603050405020304" pitchFamily="18" charset="-34"/>
              </a:rPr>
              <a:t> หมายถึงการจัดกลุ่มคำที่มีความสัมพันธ์กันไว้ ในชุดข้อความเดียวกัน ซึ่งคำหลักที่นำมาวิเคราะห์นี้จะต้องมีความหมายครอบคลุมกับข้อความอื่น ๆ ในชุดเดียวกัน เช่น ภาวะผู้นำองค์กร คำว่า ผู้นำองค์กรมิได้หมายความว่าเป็นผู้ดำรงตำแหน่งผู้บริหารขององค์กรเพียงอย่างเดียว แต่หมายรวมถึง เป็นผู้กำหนดทิศทางการดำเนินงานขององค์กร สามารถจัดวางตำแหน่งงานได้เหมาะสมกับคุณสมบัติของแต่ละคน สามารถสร้างแรงบันดาลใจให้กับคนทำงาน เพื่อให้บรรลุวัตถุประสงค์ตามที่องค์กรตั้งไว้ ซึ่งถ้าเปรียบเทียบกับการวิเคราะห์ข้อมูลเชิงปริมาณ ก็คือ การวิเคราะห์องค์ประกอบ (</a:t>
            </a:r>
            <a:r>
              <a:rPr lang="en-US" sz="2400" dirty="0">
                <a:latin typeface="Angsana New" panose="02020603050405020304" pitchFamily="18" charset="-34"/>
                <a:cs typeface="Angsana New" panose="02020603050405020304" pitchFamily="18" charset="-34"/>
              </a:rPr>
              <a:t>Factor Analysis)</a:t>
            </a:r>
            <a:r>
              <a:rPr lang="th-TH" sz="2400" dirty="0">
                <a:latin typeface="Angsana New" panose="02020603050405020304" pitchFamily="18" charset="-34"/>
                <a:cs typeface="Angsana New" panose="02020603050405020304" pitchFamily="18" charset="-34"/>
              </a:rPr>
              <a:t> เพื่อจัดกลุ่มตัวแปรย่อยในลักษณะเดียวกันให้อยู่ในกลุ่มเดียวกันนั่นเอง</a:t>
            </a:r>
          </a:p>
          <a:p>
            <a:pPr marL="0" indent="1085850">
              <a:lnSpc>
                <a:spcPct val="100000"/>
              </a:lnSpc>
              <a:spcBef>
                <a:spcPts val="0"/>
              </a:spcBef>
              <a:buNone/>
            </a:pPr>
            <a:endParaRPr lang="th-TH" sz="2400" dirty="0">
              <a:latin typeface="Angsana New" panose="02020603050405020304" pitchFamily="18" charset="-34"/>
              <a:cs typeface="Angsana New" panose="02020603050405020304" pitchFamily="18" charset="-34"/>
            </a:endParaRPr>
          </a:p>
          <a:p>
            <a:pPr marL="0" indent="0">
              <a:lnSpc>
                <a:spcPct val="100000"/>
              </a:lnSpc>
              <a:spcBef>
                <a:spcPts val="0"/>
              </a:spcBef>
              <a:buNone/>
            </a:pPr>
            <a:r>
              <a:rPr lang="th-TH" sz="2400" b="1" dirty="0">
                <a:latin typeface="Angsana New" panose="02020603050405020304" pitchFamily="18" charset="-34"/>
                <a:cs typeface="Angsana New" panose="02020603050405020304" pitchFamily="18" charset="-34"/>
              </a:rPr>
              <a:t>ตารางที่ </a:t>
            </a:r>
            <a:r>
              <a:rPr lang="en-US" sz="2400" b="1" dirty="0">
                <a:latin typeface="Angsana New" panose="02020603050405020304" pitchFamily="18" charset="-34"/>
                <a:cs typeface="Angsana New" panose="02020603050405020304" pitchFamily="18" charset="-34"/>
              </a:rPr>
              <a:t>5</a:t>
            </a:r>
            <a:r>
              <a:rPr lang="th-TH" sz="2400" b="1"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การวิเคราะห์คำหลักเพื่อจัดกลุ่มคำ</a:t>
            </a:r>
          </a:p>
          <a:p>
            <a:pPr marL="0" indent="0">
              <a:lnSpc>
                <a:spcPct val="100000"/>
              </a:lnSpc>
              <a:spcBef>
                <a:spcPts val="0"/>
              </a:spcBef>
              <a:buNone/>
            </a:pPr>
            <a:endParaRPr lang="en-US" sz="2400" dirty="0">
              <a:latin typeface="Angsana New" panose="02020603050405020304" pitchFamily="18" charset="-34"/>
              <a:cs typeface="Angsana New" panose="02020603050405020304" pitchFamily="18" charset="-34"/>
            </a:endParaRPr>
          </a:p>
        </p:txBody>
      </p:sp>
      <p:graphicFrame>
        <p:nvGraphicFramePr>
          <p:cNvPr id="2" name="ตาราง 3">
            <a:extLst>
              <a:ext uri="{FF2B5EF4-FFF2-40B4-BE49-F238E27FC236}">
                <a16:creationId xmlns:a16="http://schemas.microsoft.com/office/drawing/2014/main" id="{A4FDF69B-F9B0-41BD-A3CF-6285E7B4FEEA}"/>
              </a:ext>
            </a:extLst>
          </p:cNvPr>
          <p:cNvGraphicFramePr>
            <a:graphicFrameLocks noGrp="1"/>
          </p:cNvGraphicFramePr>
          <p:nvPr>
            <p:extLst>
              <p:ext uri="{D42A27DB-BD31-4B8C-83A1-F6EECF244321}">
                <p14:modId xmlns:p14="http://schemas.microsoft.com/office/powerpoint/2010/main" val="1256049035"/>
              </p:ext>
            </p:extLst>
          </p:nvPr>
        </p:nvGraphicFramePr>
        <p:xfrm>
          <a:off x="668337" y="4649470"/>
          <a:ext cx="10855326" cy="1706880"/>
        </p:xfrm>
        <a:graphic>
          <a:graphicData uri="http://schemas.openxmlformats.org/drawingml/2006/table">
            <a:tbl>
              <a:tblPr firstRow="1" bandRow="1">
                <a:tableStyleId>{5C22544A-7EE6-4342-B048-85BDC9FD1C3A}</a:tableStyleId>
              </a:tblPr>
              <a:tblGrid>
                <a:gridCol w="3940175">
                  <a:extLst>
                    <a:ext uri="{9D8B030D-6E8A-4147-A177-3AD203B41FA5}">
                      <a16:colId xmlns:a16="http://schemas.microsoft.com/office/drawing/2014/main" val="1455250937"/>
                    </a:ext>
                  </a:extLst>
                </a:gridCol>
                <a:gridCol w="3296709">
                  <a:extLst>
                    <a:ext uri="{9D8B030D-6E8A-4147-A177-3AD203B41FA5}">
                      <a16:colId xmlns:a16="http://schemas.microsoft.com/office/drawing/2014/main" val="213216103"/>
                    </a:ext>
                  </a:extLst>
                </a:gridCol>
                <a:gridCol w="3618442">
                  <a:extLst>
                    <a:ext uri="{9D8B030D-6E8A-4147-A177-3AD203B41FA5}">
                      <a16:colId xmlns:a16="http://schemas.microsoft.com/office/drawing/2014/main" val="3669688732"/>
                    </a:ext>
                  </a:extLst>
                </a:gridCol>
              </a:tblGrid>
              <a:tr h="370840">
                <a:tc>
                  <a:txBody>
                    <a:bodyPr/>
                    <a:lstStyle/>
                    <a:p>
                      <a:pPr algn="ctr"/>
                      <a:r>
                        <a:rPr lang="th-TH" sz="2000" dirty="0">
                          <a:latin typeface="Angsana New" panose="02020603050405020304" pitchFamily="18" charset="-34"/>
                          <a:cs typeface="Angsana New" panose="02020603050405020304" pitchFamily="18" charset="-34"/>
                        </a:rPr>
                        <a:t>กลุ่มคำ</a:t>
                      </a:r>
                      <a:endParaRPr lang="en-US" sz="2000" dirty="0">
                        <a:latin typeface="Angsana New" panose="02020603050405020304" pitchFamily="18" charset="-34"/>
                        <a:cs typeface="Angsana New" panose="02020603050405020304" pitchFamily="18" charset="-34"/>
                      </a:endParaRPr>
                    </a:p>
                  </a:txBody>
                  <a:tcPr/>
                </a:tc>
                <a:tc>
                  <a:txBody>
                    <a:bodyPr/>
                    <a:lstStyle/>
                    <a:p>
                      <a:pPr algn="ctr"/>
                      <a:r>
                        <a:rPr lang="th-TH" sz="2000" dirty="0">
                          <a:latin typeface="Angsana New" panose="02020603050405020304" pitchFamily="18" charset="-34"/>
                          <a:cs typeface="Angsana New" panose="02020603050405020304" pitchFamily="18" charset="-34"/>
                        </a:rPr>
                        <a:t>ความสัมพันธ์</a:t>
                      </a:r>
                      <a:endParaRPr lang="en-US" sz="2000" dirty="0">
                        <a:latin typeface="Angsana New" panose="02020603050405020304" pitchFamily="18" charset="-34"/>
                        <a:cs typeface="Angsana New" panose="02020603050405020304" pitchFamily="18" charset="-34"/>
                      </a:endParaRPr>
                    </a:p>
                  </a:txBody>
                  <a:tcPr/>
                </a:tc>
                <a:tc>
                  <a:txBody>
                    <a:bodyPr/>
                    <a:lstStyle/>
                    <a:p>
                      <a:pPr algn="ctr"/>
                      <a:r>
                        <a:rPr lang="th-TH" sz="2000" dirty="0">
                          <a:latin typeface="Angsana New" panose="02020603050405020304" pitchFamily="18" charset="-34"/>
                          <a:cs typeface="Angsana New" panose="02020603050405020304" pitchFamily="18" charset="-34"/>
                        </a:rPr>
                        <a:t>คำหลัก</a:t>
                      </a:r>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009767507"/>
                  </a:ext>
                </a:extLst>
              </a:tr>
              <a:tr h="370840">
                <a:tc>
                  <a:txBody>
                    <a:bodyPr/>
                    <a:lstStyle/>
                    <a:p>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กำหนดทิศทางองค์กร (</a:t>
                      </a:r>
                      <a:r>
                        <a:rPr lang="en-US" sz="2000" dirty="0">
                          <a:latin typeface="Angsana New" panose="02020603050405020304" pitchFamily="18" charset="-34"/>
                          <a:cs typeface="Angsana New" panose="02020603050405020304" pitchFamily="18" charset="-34"/>
                        </a:rPr>
                        <a:t>Establishing Direction)</a:t>
                      </a:r>
                    </a:p>
                    <a:p>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การจัดวางคน (</a:t>
                      </a:r>
                      <a:r>
                        <a:rPr lang="en-US" sz="2000" dirty="0">
                          <a:latin typeface="Angsana New" panose="02020603050405020304" pitchFamily="18" charset="-34"/>
                          <a:cs typeface="Angsana New" panose="02020603050405020304" pitchFamily="18" charset="-34"/>
                        </a:rPr>
                        <a:t>Aligning People)</a:t>
                      </a:r>
                    </a:p>
                    <a:p>
                      <a:r>
                        <a:rPr lang="en-US" sz="2000" dirty="0">
                          <a:latin typeface="Angsana New" panose="02020603050405020304" pitchFamily="18" charset="-34"/>
                          <a:cs typeface="Angsana New" panose="02020603050405020304" pitchFamily="18" charset="-34"/>
                        </a:rPr>
                        <a:t>3. </a:t>
                      </a:r>
                      <a:r>
                        <a:rPr lang="th-TH" sz="2000" dirty="0">
                          <a:latin typeface="Angsana New" panose="02020603050405020304" pitchFamily="18" charset="-34"/>
                          <a:cs typeface="Angsana New" panose="02020603050405020304" pitchFamily="18" charset="-34"/>
                        </a:rPr>
                        <a:t>การจูงใจ และสร้างแรงบันดาลใจคน (</a:t>
                      </a:r>
                      <a:r>
                        <a:rPr lang="en-US" sz="2000" dirty="0">
                          <a:latin typeface="Angsana New" panose="02020603050405020304" pitchFamily="18" charset="-34"/>
                          <a:cs typeface="Angsana New" panose="02020603050405020304" pitchFamily="18" charset="-34"/>
                        </a:rPr>
                        <a:t>Motivation and Inspiration People)</a:t>
                      </a:r>
                    </a:p>
                  </a:txBody>
                  <a:tcPr/>
                </a:tc>
                <a:tc>
                  <a:txBody>
                    <a:bodyPr/>
                    <a:lstStyle/>
                    <a:p>
                      <a:r>
                        <a:rPr lang="en-US" sz="2000"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    เป็นส่วนหนึ่งของ</a:t>
                      </a:r>
                      <a:endParaRPr lang="en-US" sz="2000" dirty="0">
                        <a:latin typeface="Angsana New" panose="02020603050405020304" pitchFamily="18" charset="-34"/>
                        <a:cs typeface="Angsana New" panose="02020603050405020304" pitchFamily="18" charset="-34"/>
                      </a:endParaRPr>
                    </a:p>
                  </a:txBody>
                  <a:tcPr anchor="ctr"/>
                </a:tc>
                <a:tc>
                  <a:txBody>
                    <a:bodyPr/>
                    <a:lstStyle/>
                    <a:p>
                      <a:r>
                        <a:rPr lang="th-TH" sz="2000" dirty="0">
                          <a:latin typeface="Angsana New" panose="02020603050405020304" pitchFamily="18" charset="-34"/>
                          <a:cs typeface="Angsana New" panose="02020603050405020304" pitchFamily="18" charset="-34"/>
                        </a:rPr>
                        <a:t>  ภาวะผู้นำองค์กร</a:t>
                      </a:r>
                      <a:endParaRPr lang="en-US" sz="2000" dirty="0">
                        <a:latin typeface="Angsana New" panose="02020603050405020304" pitchFamily="18" charset="-34"/>
                        <a:cs typeface="Angsana New" panose="02020603050405020304" pitchFamily="18" charset="-34"/>
                      </a:endParaRPr>
                    </a:p>
                  </a:txBody>
                  <a:tcPr anchor="ctr"/>
                </a:tc>
                <a:extLst>
                  <a:ext uri="{0D108BD9-81ED-4DB2-BD59-A6C34878D82A}">
                    <a16:rowId xmlns:a16="http://schemas.microsoft.com/office/drawing/2014/main" val="816430992"/>
                  </a:ext>
                </a:extLst>
              </a:tr>
            </a:tbl>
          </a:graphicData>
        </a:graphic>
      </p:graphicFrame>
      <p:sp>
        <p:nvSpPr>
          <p:cNvPr id="5" name="วงเล็บปีกกาขวา 4">
            <a:extLst>
              <a:ext uri="{FF2B5EF4-FFF2-40B4-BE49-F238E27FC236}">
                <a16:creationId xmlns:a16="http://schemas.microsoft.com/office/drawing/2014/main" id="{61FF14BB-E7BF-4CAB-8BB1-7A803AEF17D8}"/>
              </a:ext>
            </a:extLst>
          </p:cNvPr>
          <p:cNvSpPr/>
          <p:nvPr/>
        </p:nvSpPr>
        <p:spPr>
          <a:xfrm>
            <a:off x="4733925" y="5334000"/>
            <a:ext cx="228600" cy="1174326"/>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ตัวแทนหมายเลขสไลด์ 3">
            <a:extLst>
              <a:ext uri="{FF2B5EF4-FFF2-40B4-BE49-F238E27FC236}">
                <a16:creationId xmlns:a16="http://schemas.microsoft.com/office/drawing/2014/main" id="{C5C9F0E0-6F5D-4C35-8B17-7FD85BAF4DCE}"/>
              </a:ext>
            </a:extLst>
          </p:cNvPr>
          <p:cNvSpPr>
            <a:spLocks noGrp="1"/>
          </p:cNvSpPr>
          <p:nvPr>
            <p:ph type="sldNum" sz="quarter" idx="12"/>
          </p:nvPr>
        </p:nvSpPr>
        <p:spPr/>
        <p:txBody>
          <a:bodyPr/>
          <a:lstStyle/>
          <a:p>
            <a:fld id="{0C138CA7-F28F-4E14-B8CE-E0A9C4DDBB4C}" type="slidenum">
              <a:rPr lang="en-US" smtClean="0"/>
              <a:t>52</a:t>
            </a:fld>
            <a:endParaRPr lang="en-US"/>
          </a:p>
        </p:txBody>
      </p:sp>
    </p:spTree>
    <p:extLst>
      <p:ext uri="{BB962C8B-B14F-4D97-AF65-F5344CB8AC3E}">
        <p14:creationId xmlns:p14="http://schemas.microsoft.com/office/powerpoint/2010/main" val="21813157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6990D627-3A08-4873-884B-B734E9696486}"/>
              </a:ext>
            </a:extLst>
          </p:cNvPr>
          <p:cNvSpPr>
            <a:spLocks noGrp="1"/>
          </p:cNvSpPr>
          <p:nvPr>
            <p:ph idx="1"/>
          </p:nvPr>
        </p:nvSpPr>
        <p:spPr>
          <a:xfrm>
            <a:off x="838200" y="330200"/>
            <a:ext cx="10515600" cy="1831975"/>
          </a:xfrm>
        </p:spPr>
        <p:txBody>
          <a:bodyPr>
            <a:normAutofit/>
          </a:bodyPr>
          <a:lstStyle/>
          <a:p>
            <a:pPr marL="0" indent="742950">
              <a:lnSpc>
                <a:spcPct val="100000"/>
              </a:lnSpc>
              <a:spcBef>
                <a:spcPts val="0"/>
              </a:spcBef>
              <a:buNone/>
            </a:pPr>
            <a:r>
              <a:rPr lang="en-US" sz="2000" dirty="0">
                <a:latin typeface="Angsana New" panose="02020603050405020304" pitchFamily="18" charset="-34"/>
                <a:cs typeface="Angsana New" panose="02020603050405020304" pitchFamily="18" charset="-34"/>
              </a:rPr>
              <a:t>1.1.2)</a:t>
            </a:r>
            <a:r>
              <a:rPr lang="th-TH" sz="2000" dirty="0">
                <a:latin typeface="Angsana New" panose="02020603050405020304" pitchFamily="18" charset="-34"/>
                <a:cs typeface="Angsana New" panose="02020603050405020304" pitchFamily="18" charset="-34"/>
              </a:rPr>
              <a:t> การวิเคราะห์จำแนกตามสารระบบ (</a:t>
            </a:r>
            <a:r>
              <a:rPr lang="en-US" sz="2000" dirty="0">
                <a:latin typeface="Angsana New" panose="02020603050405020304" pitchFamily="18" charset="-34"/>
                <a:cs typeface="Angsana New" panose="02020603050405020304" pitchFamily="18" charset="-34"/>
              </a:rPr>
              <a:t>Taxonomy Analysis)</a:t>
            </a:r>
            <a:r>
              <a:rPr lang="th-TH" sz="2000" dirty="0">
                <a:latin typeface="Angsana New" panose="02020603050405020304" pitchFamily="18" charset="-34"/>
                <a:cs typeface="Angsana New" panose="02020603050405020304" pitchFamily="18" charset="-34"/>
              </a:rPr>
              <a:t> มีหลักการวิเคราะห์เหมือนกับการวิเคราะห์คำหลัก เพียงแต่มีความแตกต่างกันตรงที่การวิเคราะห์จำแนกสารระบบจะมุ่งเน้นแสดงให้เห็นถึงความสัมพันธ์ระหว่างกลุ่มคำย่อย ๆ กับกลุ่มคำหลัก วิธีนี้จะแสดงความสัมพันธ์ของกลุ่มคำได้ชัดเจนและลึกซึ้งกว่าการวิเคราะห์คำหลัก ดังตารางที่ </a:t>
            </a:r>
            <a:r>
              <a:rPr lang="en-US" sz="2000" dirty="0">
                <a:latin typeface="Angsana New" panose="02020603050405020304" pitchFamily="18" charset="-34"/>
                <a:cs typeface="Angsana New" panose="02020603050405020304" pitchFamily="18" charset="-34"/>
              </a:rPr>
              <a:t>10</a:t>
            </a:r>
            <a:endParaRPr lang="th-TH" sz="2000" dirty="0">
              <a:latin typeface="Angsana New" panose="02020603050405020304" pitchFamily="18" charset="-34"/>
              <a:cs typeface="Angsana New" panose="02020603050405020304" pitchFamily="18" charset="-34"/>
            </a:endParaRPr>
          </a:p>
          <a:p>
            <a:pPr marL="0" indent="0">
              <a:lnSpc>
                <a:spcPct val="100000"/>
              </a:lnSpc>
              <a:spcBef>
                <a:spcPts val="0"/>
              </a:spcBef>
              <a:buNone/>
            </a:pPr>
            <a:endParaRPr lang="th-TH" sz="2000" dirty="0">
              <a:latin typeface="Angsana New" panose="02020603050405020304" pitchFamily="18" charset="-34"/>
              <a:cs typeface="Angsana New" panose="02020603050405020304" pitchFamily="18" charset="-34"/>
            </a:endParaRPr>
          </a:p>
          <a:p>
            <a:pPr marL="0" indent="0">
              <a:lnSpc>
                <a:spcPct val="100000"/>
              </a:lnSpc>
              <a:spcBef>
                <a:spcPts val="0"/>
              </a:spcBef>
              <a:buNone/>
            </a:pPr>
            <a:r>
              <a:rPr lang="th-TH" sz="2000" b="1" dirty="0">
                <a:latin typeface="Angsana New" panose="02020603050405020304" pitchFamily="18" charset="-34"/>
                <a:cs typeface="Angsana New" panose="02020603050405020304" pitchFamily="18" charset="-34"/>
              </a:rPr>
              <a:t>ตารางที่ </a:t>
            </a:r>
            <a:r>
              <a:rPr lang="en-US" sz="2000" b="1" dirty="0">
                <a:latin typeface="Angsana New" panose="02020603050405020304" pitchFamily="18" charset="-34"/>
                <a:cs typeface="Angsana New" panose="02020603050405020304" pitchFamily="18" charset="-34"/>
              </a:rPr>
              <a:t>10</a:t>
            </a:r>
            <a:r>
              <a:rPr lang="th-TH" sz="2000" b="1"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การวิเคราะห์จำแนกสารระบบ</a:t>
            </a:r>
            <a:endParaRPr lang="en-US" sz="2000" dirty="0">
              <a:latin typeface="Angsana New" panose="02020603050405020304" pitchFamily="18" charset="-34"/>
              <a:cs typeface="Angsana New" panose="02020603050405020304" pitchFamily="18" charset="-34"/>
            </a:endParaRPr>
          </a:p>
        </p:txBody>
      </p:sp>
      <p:graphicFrame>
        <p:nvGraphicFramePr>
          <p:cNvPr id="5" name="ตาราง 3">
            <a:extLst>
              <a:ext uri="{FF2B5EF4-FFF2-40B4-BE49-F238E27FC236}">
                <a16:creationId xmlns:a16="http://schemas.microsoft.com/office/drawing/2014/main" id="{167DC32C-87C0-474B-8E6A-BBD2F71F8969}"/>
              </a:ext>
            </a:extLst>
          </p:cNvPr>
          <p:cNvGraphicFramePr>
            <a:graphicFrameLocks noGrp="1"/>
          </p:cNvGraphicFramePr>
          <p:nvPr>
            <p:extLst>
              <p:ext uri="{D42A27DB-BD31-4B8C-83A1-F6EECF244321}">
                <p14:modId xmlns:p14="http://schemas.microsoft.com/office/powerpoint/2010/main" val="3953697743"/>
              </p:ext>
            </p:extLst>
          </p:nvPr>
        </p:nvGraphicFramePr>
        <p:xfrm>
          <a:off x="838200" y="2162175"/>
          <a:ext cx="10941051" cy="4145280"/>
        </p:xfrm>
        <a:graphic>
          <a:graphicData uri="http://schemas.openxmlformats.org/drawingml/2006/table">
            <a:tbl>
              <a:tblPr firstRow="1" bandRow="1">
                <a:tableStyleId>{5C22544A-7EE6-4342-B048-85BDC9FD1C3A}</a:tableStyleId>
              </a:tblPr>
              <a:tblGrid>
                <a:gridCol w="2402840">
                  <a:extLst>
                    <a:ext uri="{9D8B030D-6E8A-4147-A177-3AD203B41FA5}">
                      <a16:colId xmlns:a16="http://schemas.microsoft.com/office/drawing/2014/main" val="1455250937"/>
                    </a:ext>
                  </a:extLst>
                </a:gridCol>
                <a:gridCol w="4043680">
                  <a:extLst>
                    <a:ext uri="{9D8B030D-6E8A-4147-A177-3AD203B41FA5}">
                      <a16:colId xmlns:a16="http://schemas.microsoft.com/office/drawing/2014/main" val="213216103"/>
                    </a:ext>
                  </a:extLst>
                </a:gridCol>
                <a:gridCol w="4494531">
                  <a:extLst>
                    <a:ext uri="{9D8B030D-6E8A-4147-A177-3AD203B41FA5}">
                      <a16:colId xmlns:a16="http://schemas.microsoft.com/office/drawing/2014/main" val="3669688732"/>
                    </a:ext>
                  </a:extLst>
                </a:gridCol>
              </a:tblGrid>
              <a:tr h="370840">
                <a:tc>
                  <a:txBody>
                    <a:bodyPr/>
                    <a:lstStyle/>
                    <a:p>
                      <a:pPr algn="ctr"/>
                      <a:r>
                        <a:rPr lang="th-TH" sz="2000" dirty="0">
                          <a:latin typeface="Angsana New" panose="02020603050405020304" pitchFamily="18" charset="-34"/>
                          <a:cs typeface="Angsana New" panose="02020603050405020304" pitchFamily="18" charset="-34"/>
                        </a:rPr>
                        <a:t>กลุ่มคำ</a:t>
                      </a:r>
                      <a:endParaRPr lang="en-US" sz="2000" dirty="0">
                        <a:latin typeface="Angsana New" panose="02020603050405020304" pitchFamily="18" charset="-34"/>
                        <a:cs typeface="Angsana New" panose="02020603050405020304" pitchFamily="18" charset="-34"/>
                      </a:endParaRPr>
                    </a:p>
                  </a:txBody>
                  <a:tcPr/>
                </a:tc>
                <a:tc>
                  <a:txBody>
                    <a:bodyPr/>
                    <a:lstStyle/>
                    <a:p>
                      <a:pPr algn="ctr"/>
                      <a:r>
                        <a:rPr lang="th-TH" sz="2000" dirty="0">
                          <a:latin typeface="Angsana New" panose="02020603050405020304" pitchFamily="18" charset="-34"/>
                          <a:cs typeface="Angsana New" panose="02020603050405020304" pitchFamily="18" charset="-34"/>
                        </a:rPr>
                        <a:t>คำหลัก</a:t>
                      </a:r>
                      <a:endParaRPr lang="en-US" sz="2000" dirty="0">
                        <a:latin typeface="Angsana New" panose="02020603050405020304" pitchFamily="18" charset="-34"/>
                        <a:cs typeface="Angsana New" panose="02020603050405020304" pitchFamily="18" charset="-34"/>
                      </a:endParaRPr>
                    </a:p>
                  </a:txBody>
                  <a:tcPr/>
                </a:tc>
                <a:tc>
                  <a:txBody>
                    <a:bodyPr/>
                    <a:lstStyle/>
                    <a:p>
                      <a:pPr algn="ctr"/>
                      <a:r>
                        <a:rPr lang="th-TH" sz="2000" dirty="0">
                          <a:latin typeface="Angsana New" panose="02020603050405020304" pitchFamily="18" charset="-34"/>
                          <a:cs typeface="Angsana New" panose="02020603050405020304" pitchFamily="18" charset="-34"/>
                        </a:rPr>
                        <a:t>จำแนกคำหลัก</a:t>
                      </a:r>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009767507"/>
                  </a:ext>
                </a:extLst>
              </a:tr>
              <a:tr h="370840">
                <a:tc>
                  <a:txBody>
                    <a:bodyPr/>
                    <a:lstStyle/>
                    <a:p>
                      <a:pPr algn="ctr"/>
                      <a:r>
                        <a:rPr lang="th-TH" sz="2000" dirty="0">
                          <a:latin typeface="Angsana New" panose="02020603050405020304" pitchFamily="18" charset="-34"/>
                          <a:cs typeface="Angsana New" panose="02020603050405020304" pitchFamily="18" charset="-34"/>
                        </a:rPr>
                        <a:t> ภาวะผู้นำองค์กร</a:t>
                      </a:r>
                      <a:endParaRPr lang="en-US" sz="2000" dirty="0">
                        <a:latin typeface="Angsana New" panose="02020603050405020304" pitchFamily="18" charset="-34"/>
                        <a:cs typeface="Angsana New" panose="02020603050405020304" pitchFamily="18" charset="-34"/>
                      </a:endParaRPr>
                    </a:p>
                  </a:txBody>
                  <a:tcPr anchor="ctr"/>
                </a:tc>
                <a:tc>
                  <a:txBody>
                    <a:bodyPr/>
                    <a:lstStyle/>
                    <a:p>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กำหนดทิศทางองค์กร (</a:t>
                      </a:r>
                      <a:r>
                        <a:rPr lang="en-US" sz="2000" dirty="0">
                          <a:latin typeface="Angsana New" panose="02020603050405020304" pitchFamily="18" charset="-34"/>
                          <a:cs typeface="Angsana New" panose="02020603050405020304" pitchFamily="18" charset="-34"/>
                        </a:rPr>
                        <a:t>Establishing Direction)</a:t>
                      </a:r>
                    </a:p>
                    <a:p>
                      <a:endParaRPr lang="th-TH" sz="2000" dirty="0">
                        <a:latin typeface="Angsana New" panose="02020603050405020304" pitchFamily="18" charset="-34"/>
                        <a:cs typeface="Angsana New" panose="02020603050405020304" pitchFamily="18" charset="-34"/>
                      </a:endParaRPr>
                    </a:p>
                    <a:p>
                      <a:endParaRPr lang="th-TH" sz="2000" dirty="0">
                        <a:latin typeface="Angsana New" panose="02020603050405020304" pitchFamily="18" charset="-34"/>
                        <a:cs typeface="Angsana New" panose="02020603050405020304" pitchFamily="18" charset="-34"/>
                      </a:endParaRPr>
                    </a:p>
                    <a:p>
                      <a:endParaRPr lang="th-TH" sz="2000" dirty="0">
                        <a:latin typeface="Angsana New" panose="02020603050405020304" pitchFamily="18" charset="-34"/>
                        <a:cs typeface="Angsana New" panose="02020603050405020304" pitchFamily="18" charset="-34"/>
                      </a:endParaRPr>
                    </a:p>
                    <a:p>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การจัดวางคน (</a:t>
                      </a:r>
                      <a:r>
                        <a:rPr lang="en-US" sz="2000" dirty="0">
                          <a:latin typeface="Angsana New" panose="02020603050405020304" pitchFamily="18" charset="-34"/>
                          <a:cs typeface="Angsana New" panose="02020603050405020304" pitchFamily="18" charset="-34"/>
                        </a:rPr>
                        <a:t>Aligning People)</a:t>
                      </a:r>
                    </a:p>
                    <a:p>
                      <a:endParaRPr lang="th-TH" sz="2000" dirty="0">
                        <a:latin typeface="Angsana New" panose="02020603050405020304" pitchFamily="18" charset="-34"/>
                        <a:cs typeface="Angsana New" panose="02020603050405020304" pitchFamily="18" charset="-34"/>
                      </a:endParaRPr>
                    </a:p>
                    <a:p>
                      <a:endParaRPr lang="th-TH" sz="2000" dirty="0">
                        <a:latin typeface="Angsana New" panose="02020603050405020304" pitchFamily="18" charset="-34"/>
                        <a:cs typeface="Angsana New" panose="02020603050405020304" pitchFamily="18" charset="-34"/>
                      </a:endParaRPr>
                    </a:p>
                    <a:p>
                      <a:endParaRPr lang="th-TH" sz="2000" dirty="0">
                        <a:latin typeface="Angsana New" panose="02020603050405020304" pitchFamily="18" charset="-34"/>
                        <a:cs typeface="Angsana New" panose="02020603050405020304" pitchFamily="18" charset="-34"/>
                      </a:endParaRPr>
                    </a:p>
                    <a:p>
                      <a:endParaRPr lang="th-TH" sz="2000" dirty="0">
                        <a:latin typeface="Angsana New" panose="02020603050405020304" pitchFamily="18" charset="-34"/>
                        <a:cs typeface="Angsana New" panose="02020603050405020304" pitchFamily="18" charset="-34"/>
                      </a:endParaRPr>
                    </a:p>
                    <a:p>
                      <a:r>
                        <a:rPr lang="en-US" sz="2000" dirty="0">
                          <a:latin typeface="Angsana New" panose="02020603050405020304" pitchFamily="18" charset="-34"/>
                          <a:cs typeface="Angsana New" panose="02020603050405020304" pitchFamily="18" charset="-34"/>
                        </a:rPr>
                        <a:t>3. </a:t>
                      </a:r>
                      <a:r>
                        <a:rPr lang="th-TH" sz="2000" dirty="0">
                          <a:latin typeface="Angsana New" panose="02020603050405020304" pitchFamily="18" charset="-34"/>
                          <a:cs typeface="Angsana New" panose="02020603050405020304" pitchFamily="18" charset="-34"/>
                        </a:rPr>
                        <a:t>การจูงใจ และสร้างแรงบันดาลใจคน (</a:t>
                      </a:r>
                      <a:r>
                        <a:rPr lang="en-US" sz="2000" dirty="0">
                          <a:latin typeface="Angsana New" panose="02020603050405020304" pitchFamily="18" charset="-34"/>
                          <a:cs typeface="Angsana New" panose="02020603050405020304" pitchFamily="18" charset="-34"/>
                        </a:rPr>
                        <a:t>Motivation and Inspiration People)</a:t>
                      </a:r>
                    </a:p>
                    <a:p>
                      <a:endParaRPr lang="en-US" sz="2000" dirty="0">
                        <a:latin typeface="Angsana New" panose="02020603050405020304" pitchFamily="18" charset="-34"/>
                        <a:cs typeface="Angsana New" panose="02020603050405020304" pitchFamily="18" charset="-34"/>
                      </a:endParaRPr>
                    </a:p>
                  </a:txBody>
                  <a:tcPr anchor="ctr"/>
                </a:tc>
                <a:tc>
                  <a:txBody>
                    <a:bodyPr/>
                    <a:lstStyle/>
                    <a:p>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กำหนดทิศทางการบริหารองค์กรที่ชัดเจน</a:t>
                      </a:r>
                    </a:p>
                    <a:p>
                      <a:r>
                        <a:rPr lang="th-TH" sz="2000" dirty="0">
                          <a:latin typeface="Angsana New" panose="02020603050405020304" pitchFamily="18" charset="-34"/>
                          <a:cs typeface="Angsana New" panose="02020603050405020304" pitchFamily="18" charset="-34"/>
                        </a:rPr>
                        <a:t>- จัดสรรงบประมาณที่เพียงพอ</a:t>
                      </a:r>
                    </a:p>
                    <a:p>
                      <a:r>
                        <a:rPr lang="th-TH" sz="2000" dirty="0">
                          <a:latin typeface="Angsana New" panose="02020603050405020304" pitchFamily="18" charset="-34"/>
                          <a:cs typeface="Angsana New" panose="02020603050405020304" pitchFamily="18" charset="-34"/>
                        </a:rPr>
                        <a:t>- ระบบการเงินที่อำนวนความสะดวก  </a:t>
                      </a:r>
                    </a:p>
                    <a:p>
                      <a:endParaRPr lang="th-TH" sz="2000" dirty="0">
                        <a:latin typeface="Angsana New" panose="02020603050405020304" pitchFamily="18" charset="-34"/>
                        <a:cs typeface="Angsana New" panose="02020603050405020304" pitchFamily="18" charset="-34"/>
                      </a:endParaRPr>
                    </a:p>
                    <a:p>
                      <a:r>
                        <a:rPr lang="th-TH" sz="2000" dirty="0">
                          <a:latin typeface="Angsana New" panose="02020603050405020304" pitchFamily="18" charset="-34"/>
                          <a:cs typeface="Angsana New" panose="02020603050405020304" pitchFamily="18" charset="-34"/>
                        </a:rPr>
                        <a:t>- มุ่งเน้นที่ศักยภาพการทำงาน</a:t>
                      </a:r>
                    </a:p>
                    <a:p>
                      <a:r>
                        <a:rPr lang="th-TH" sz="2000" dirty="0">
                          <a:latin typeface="Angsana New" panose="02020603050405020304" pitchFamily="18" charset="-34"/>
                          <a:cs typeface="Angsana New" panose="02020603050405020304" pitchFamily="18" charset="-34"/>
                        </a:rPr>
                        <a:t>- ใช้หลักการกระจายอำนาจ</a:t>
                      </a:r>
                    </a:p>
                    <a:p>
                      <a:r>
                        <a:rPr lang="th-TH" sz="2000" dirty="0">
                          <a:latin typeface="Angsana New" panose="02020603050405020304" pitchFamily="18" charset="-34"/>
                          <a:cs typeface="Angsana New" panose="02020603050405020304" pitchFamily="18" charset="-34"/>
                        </a:rPr>
                        <a:t>- ใช้ทีมสนับสนุนการทำงาน</a:t>
                      </a:r>
                    </a:p>
                    <a:p>
                      <a:r>
                        <a:rPr lang="th-TH" sz="2000" dirty="0">
                          <a:latin typeface="Angsana New" panose="02020603050405020304" pitchFamily="18" charset="-34"/>
                          <a:cs typeface="Angsana New" panose="02020603050405020304" pitchFamily="18" charset="-34"/>
                        </a:rPr>
                        <a:t>- มีความโปร่งใส และยุติธรรมในการบริหารงาน</a:t>
                      </a:r>
                    </a:p>
                    <a:p>
                      <a:endParaRPr lang="th-TH" sz="2000" dirty="0">
                        <a:latin typeface="Angsana New" panose="02020603050405020304" pitchFamily="18" charset="-34"/>
                        <a:cs typeface="Angsana New" panose="02020603050405020304" pitchFamily="18" charset="-34"/>
                      </a:endParaRPr>
                    </a:p>
                    <a:p>
                      <a:r>
                        <a:rPr lang="th-TH" sz="2000" dirty="0">
                          <a:latin typeface="Angsana New" panose="02020603050405020304" pitchFamily="18" charset="-34"/>
                          <a:cs typeface="Angsana New" panose="02020603050405020304" pitchFamily="18" charset="-34"/>
                        </a:rPr>
                        <a:t>- ความเป็นอันหนึ่งอันเดียวกันและความร่วมมือกันภายใน</a:t>
                      </a:r>
                    </a:p>
                    <a:p>
                      <a:r>
                        <a:rPr lang="th-TH" sz="2000" dirty="0">
                          <a:latin typeface="Angsana New" panose="02020603050405020304" pitchFamily="18" charset="-34"/>
                          <a:cs typeface="Angsana New" panose="02020603050405020304" pitchFamily="18" charset="-34"/>
                        </a:rPr>
                        <a:t>- มีระบบการจูงใจที่ดึงดูดคนเก่ง</a:t>
                      </a:r>
                    </a:p>
                    <a:p>
                      <a:r>
                        <a:rPr lang="th-TH" sz="2000" dirty="0">
                          <a:latin typeface="Angsana New" panose="02020603050405020304" pitchFamily="18" charset="-34"/>
                          <a:cs typeface="Angsana New" panose="02020603050405020304" pitchFamily="18" charset="-34"/>
                        </a:rPr>
                        <a:t>- ผสมผสานงานที่แตกต่าง และคนที่แตกต่างเข้าด้วยกัน</a:t>
                      </a:r>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816430992"/>
                  </a:ext>
                </a:extLst>
              </a:tr>
            </a:tbl>
          </a:graphicData>
        </a:graphic>
      </p:graphicFrame>
      <p:sp>
        <p:nvSpPr>
          <p:cNvPr id="2" name="ตัวแทนหมายเลขสไลด์ 1">
            <a:extLst>
              <a:ext uri="{FF2B5EF4-FFF2-40B4-BE49-F238E27FC236}">
                <a16:creationId xmlns:a16="http://schemas.microsoft.com/office/drawing/2014/main" id="{E63210F3-2C9D-4ACD-9CAE-753DCAE94EF1}"/>
              </a:ext>
            </a:extLst>
          </p:cNvPr>
          <p:cNvSpPr>
            <a:spLocks noGrp="1"/>
          </p:cNvSpPr>
          <p:nvPr>
            <p:ph type="sldNum" sz="quarter" idx="12"/>
          </p:nvPr>
        </p:nvSpPr>
        <p:spPr/>
        <p:txBody>
          <a:bodyPr/>
          <a:lstStyle/>
          <a:p>
            <a:fld id="{0C138CA7-F28F-4E14-B8CE-E0A9C4DDBB4C}" type="slidenum">
              <a:rPr lang="en-US" smtClean="0"/>
              <a:t>53</a:t>
            </a:fld>
            <a:endParaRPr lang="en-US"/>
          </a:p>
        </p:txBody>
      </p:sp>
    </p:spTree>
    <p:extLst>
      <p:ext uri="{BB962C8B-B14F-4D97-AF65-F5344CB8AC3E}">
        <p14:creationId xmlns:p14="http://schemas.microsoft.com/office/powerpoint/2010/main" val="1967940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311D52B3-2110-44B7-96F5-A4CAE3BC5C8C}"/>
              </a:ext>
            </a:extLst>
          </p:cNvPr>
          <p:cNvSpPr>
            <a:spLocks noGrp="1"/>
          </p:cNvSpPr>
          <p:nvPr>
            <p:ph idx="1"/>
          </p:nvPr>
        </p:nvSpPr>
        <p:spPr>
          <a:xfrm>
            <a:off x="714375" y="854074"/>
            <a:ext cx="10515600" cy="4784725"/>
          </a:xfrm>
        </p:spPr>
        <p:txBody>
          <a:bodyPr>
            <a:normAutofit/>
          </a:bodyPr>
          <a:lstStyle/>
          <a:p>
            <a:pPr marL="0" indent="514350">
              <a:spcBef>
                <a:spcPts val="0"/>
              </a:spcBef>
              <a:buNone/>
            </a:pPr>
            <a:r>
              <a:rPr lang="en-US" sz="2400" b="1" dirty="0">
                <a:latin typeface="Angsana New" panose="02020603050405020304" pitchFamily="18" charset="-34"/>
                <a:cs typeface="Angsana New" panose="02020603050405020304" pitchFamily="18" charset="-34"/>
              </a:rPr>
              <a:t>1.2</a:t>
            </a:r>
            <a:r>
              <a:rPr lang="th-TH" sz="2400" b="1" dirty="0">
                <a:latin typeface="Angsana New" panose="02020603050405020304" pitchFamily="18" charset="-34"/>
                <a:cs typeface="Angsana New" panose="02020603050405020304" pitchFamily="18" charset="-34"/>
              </a:rPr>
              <a:t>)</a:t>
            </a:r>
            <a:r>
              <a:rPr lang="en-US" sz="2400" b="1" dirty="0">
                <a:latin typeface="Angsana New" panose="02020603050405020304" pitchFamily="18" charset="-34"/>
                <a:cs typeface="Angsana New" panose="02020603050405020304" pitchFamily="18" charset="-34"/>
              </a:rPr>
              <a:t> </a:t>
            </a:r>
            <a:r>
              <a:rPr lang="th-TH" sz="2400" b="1" dirty="0">
                <a:latin typeface="Angsana New" panose="02020603050405020304" pitchFamily="18" charset="-34"/>
                <a:cs typeface="Angsana New" panose="02020603050405020304" pitchFamily="18" charset="-34"/>
              </a:rPr>
              <a:t>การจำแนกข้อมูลระดับมหาภาค เป็นการจำแนกข้อมูลตามลำดับเหตุการณ์ที่เกิดขึ้น </a:t>
            </a:r>
            <a:r>
              <a:rPr lang="th-TH" sz="2400" dirty="0">
                <a:latin typeface="Angsana New" panose="02020603050405020304" pitchFamily="18" charset="-34"/>
                <a:cs typeface="Angsana New" panose="02020603050405020304" pitchFamily="18" charset="-34"/>
              </a:rPr>
              <a:t>แบ่งออกเป็น </a:t>
            </a:r>
            <a:r>
              <a:rPr lang="en-US" sz="2400" dirty="0">
                <a:latin typeface="Angsana New" panose="02020603050405020304" pitchFamily="18" charset="-34"/>
                <a:cs typeface="Angsana New" panose="02020603050405020304" pitchFamily="18" charset="-34"/>
              </a:rPr>
              <a:t>2</a:t>
            </a:r>
            <a:r>
              <a:rPr lang="th-TH" sz="2400" dirty="0">
                <a:latin typeface="Angsana New" panose="02020603050405020304" pitchFamily="18" charset="-34"/>
                <a:cs typeface="Angsana New" panose="02020603050405020304" pitchFamily="18" charset="-34"/>
              </a:rPr>
              <a:t> วิธีคือ การวิเคราะห์เหตุการณ์แบบอิงทฤษฎี และแบบไม่อิงทฤษฎี แต่ละวิธีมีรายละเอียดดังนี้</a:t>
            </a:r>
          </a:p>
          <a:p>
            <a:pPr marL="0" indent="857250">
              <a:spcBef>
                <a:spcPts val="0"/>
              </a:spcBef>
              <a:buNone/>
            </a:pPr>
            <a:r>
              <a:rPr lang="en-US" sz="2400" dirty="0">
                <a:latin typeface="Angsana New" panose="02020603050405020304" pitchFamily="18" charset="-34"/>
                <a:cs typeface="Angsana New" panose="02020603050405020304" pitchFamily="18" charset="-34"/>
              </a:rPr>
              <a:t>1.2.1)</a:t>
            </a:r>
            <a:r>
              <a:rPr lang="th-TH" sz="2400" dirty="0">
                <a:latin typeface="Angsana New" panose="02020603050405020304" pitchFamily="18" charset="-34"/>
                <a:cs typeface="Angsana New" panose="02020603050405020304" pitchFamily="18" charset="-34"/>
              </a:rPr>
              <a:t> </a:t>
            </a:r>
            <a:r>
              <a:rPr lang="th-TH" sz="2400" b="1" dirty="0">
                <a:latin typeface="Angsana New" panose="02020603050405020304" pitchFamily="18" charset="-34"/>
                <a:cs typeface="Angsana New" panose="02020603050405020304" pitchFamily="18" charset="-34"/>
              </a:rPr>
              <a:t>การวิเคราะห์เหตุการณ์แบบอิงทฤษฎี คือ การแยกชนิดของเหตุการณ์นั้น ๆ ที่เกิดขึ้น โดยยึดหลักทฤษฎีมาเป็นกรอบในการจำแนกว่า ใครทำอะไร ทำที่ไหน ทำอย่างไร ทำเมื่อไร และทำไปเพื่ออะไร </a:t>
            </a:r>
            <a:r>
              <a:rPr lang="th-TH" sz="2400" dirty="0">
                <a:latin typeface="Angsana New" panose="02020603050405020304" pitchFamily="18" charset="-34"/>
                <a:cs typeface="Angsana New" panose="02020603050405020304" pitchFamily="18" charset="-34"/>
              </a:rPr>
              <a:t>ดังตัวอย่างต่อไปนี้</a:t>
            </a:r>
          </a:p>
          <a:p>
            <a:pPr marL="0" indent="857250">
              <a:spcBef>
                <a:spcPts val="0"/>
              </a:spcBef>
              <a:buNone/>
            </a:pPr>
            <a:endParaRPr lang="th-TH" sz="2400" dirty="0">
              <a:latin typeface="Angsana New" panose="02020603050405020304" pitchFamily="18" charset="-34"/>
              <a:cs typeface="Angsana New" panose="02020603050405020304" pitchFamily="18" charset="-34"/>
            </a:endParaRPr>
          </a:p>
          <a:p>
            <a:pPr marL="0" indent="0">
              <a:spcBef>
                <a:spcPts val="0"/>
              </a:spcBef>
              <a:buNone/>
            </a:pPr>
            <a:r>
              <a:rPr lang="th-TH" sz="2400" b="1" dirty="0">
                <a:latin typeface="Angsana New" panose="02020603050405020304" pitchFamily="18" charset="-34"/>
                <a:cs typeface="Angsana New" panose="02020603050405020304" pitchFamily="18" charset="-34"/>
              </a:rPr>
              <a:t>ตัวอย่างที่ </a:t>
            </a:r>
            <a:r>
              <a:rPr lang="en-US" sz="2400" b="1" dirty="0">
                <a:latin typeface="Angsana New" panose="02020603050405020304" pitchFamily="18" charset="-34"/>
                <a:cs typeface="Angsana New" panose="02020603050405020304" pitchFamily="18" charset="-34"/>
              </a:rPr>
              <a:t>1</a:t>
            </a:r>
            <a:r>
              <a:rPr lang="th-TH" sz="2400" dirty="0">
                <a:latin typeface="Angsana New" panose="02020603050405020304" pitchFamily="18" charset="-34"/>
                <a:cs typeface="Angsana New" panose="02020603050405020304" pitchFamily="18" charset="-34"/>
              </a:rPr>
              <a:t> การวิเคราะห์เหตุการณ์โดยใช้ทฤษฎีพฤติกรรมผู้บริโภค (</a:t>
            </a:r>
            <a:r>
              <a:rPr lang="en-US" sz="2400" dirty="0">
                <a:latin typeface="Angsana New" panose="02020603050405020304" pitchFamily="18" charset="-34"/>
                <a:cs typeface="Angsana New" panose="02020603050405020304" pitchFamily="18" charset="-34"/>
              </a:rPr>
              <a:t>Consumer Behavior)</a:t>
            </a:r>
            <a:endParaRPr lang="th-TH" sz="2400" dirty="0">
              <a:latin typeface="Angsana New" panose="02020603050405020304" pitchFamily="18" charset="-34"/>
              <a:cs typeface="Angsana New" panose="02020603050405020304" pitchFamily="18" charset="-34"/>
            </a:endParaRPr>
          </a:p>
          <a:p>
            <a:pPr marL="0" indent="457200">
              <a:spcBef>
                <a:spcPts val="0"/>
              </a:spcBef>
              <a:buNone/>
            </a:pPr>
            <a:r>
              <a:rPr lang="th-TH" sz="2400" dirty="0">
                <a:latin typeface="Angsana New" panose="02020603050405020304" pitchFamily="18" charset="-34"/>
                <a:cs typeface="Angsana New" panose="02020603050405020304" pitchFamily="18" charset="-34"/>
              </a:rPr>
              <a:t>ตามทัศนะของแองเกล คอลแลต และแบ</a:t>
            </a:r>
            <a:r>
              <a:rPr lang="th-TH" sz="2400" dirty="0" err="1">
                <a:latin typeface="Angsana New" panose="02020603050405020304" pitchFamily="18" charset="-34"/>
                <a:cs typeface="Angsana New" panose="02020603050405020304" pitchFamily="18" charset="-34"/>
              </a:rPr>
              <a:t>ลคเวลล์</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Engel, </a:t>
            </a:r>
            <a:r>
              <a:rPr lang="en-US" sz="2400" dirty="0" err="1">
                <a:latin typeface="Angsana New" panose="02020603050405020304" pitchFamily="18" charset="-34"/>
                <a:cs typeface="Angsana New" panose="02020603050405020304" pitchFamily="18" charset="-34"/>
              </a:rPr>
              <a:t>Kollat</a:t>
            </a:r>
            <a:r>
              <a:rPr lang="en-US" sz="2400" dirty="0">
                <a:latin typeface="Angsana New" panose="02020603050405020304" pitchFamily="18" charset="-34"/>
                <a:cs typeface="Angsana New" panose="02020603050405020304" pitchFamily="18" charset="-34"/>
              </a:rPr>
              <a:t> and Blackwell, 1968)</a:t>
            </a:r>
            <a:r>
              <a:rPr lang="th-TH" sz="2400" dirty="0">
                <a:latin typeface="Angsana New" panose="02020603050405020304" pitchFamily="18" charset="-34"/>
                <a:cs typeface="Angsana New" panose="02020603050405020304" pitchFamily="18" charset="-34"/>
              </a:rPr>
              <a:t> กล่าวว่า พฤติกรรมผู้บริโภค คือ การกระทำของบุคคลที่เกี่ยวข้องกับการได้รับและการใช้สินค้าหรือบริการ รวมไปถึงกระบวนการตัดสินใจที่มีก่อนหน้านี้ สิ่งเหล่านี้มีส่วนในการกำหนดพฤติกรรมการบริโภคของบุคคล ดังตัวอย่างเช่น การวิเคราะห์การเลือกซื้อเครื่องสำอางเกาหลี โดยใช้ทฤษฎีพฤติกรรมผู้บริโภคในการอ้างอิง ดังต่อไปนี้</a:t>
            </a:r>
            <a:endParaRPr lang="en-US" sz="2400"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1D6E729C-435E-4FA6-A562-C0CCA1F96015}"/>
              </a:ext>
            </a:extLst>
          </p:cNvPr>
          <p:cNvSpPr>
            <a:spLocks noGrp="1"/>
          </p:cNvSpPr>
          <p:nvPr>
            <p:ph type="sldNum" sz="quarter" idx="12"/>
          </p:nvPr>
        </p:nvSpPr>
        <p:spPr/>
        <p:txBody>
          <a:bodyPr/>
          <a:lstStyle/>
          <a:p>
            <a:fld id="{0C138CA7-F28F-4E14-B8CE-E0A9C4DDBB4C}" type="slidenum">
              <a:rPr lang="en-US" smtClean="0"/>
              <a:t>54</a:t>
            </a:fld>
            <a:endParaRPr lang="en-US"/>
          </a:p>
        </p:txBody>
      </p:sp>
    </p:spTree>
    <p:extLst>
      <p:ext uri="{BB962C8B-B14F-4D97-AF65-F5344CB8AC3E}">
        <p14:creationId xmlns:p14="http://schemas.microsoft.com/office/powerpoint/2010/main" val="34142853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9A285032-BA92-4E5A-A7F6-4EB9D2801D44}"/>
              </a:ext>
            </a:extLst>
          </p:cNvPr>
          <p:cNvSpPr>
            <a:spLocks noGrp="1"/>
          </p:cNvSpPr>
          <p:nvPr>
            <p:ph type="title"/>
          </p:nvPr>
        </p:nvSpPr>
        <p:spPr>
          <a:xfrm>
            <a:off x="838200" y="365126"/>
            <a:ext cx="10515600" cy="730250"/>
          </a:xfrm>
        </p:spPr>
        <p:txBody>
          <a:bodyPr>
            <a:normAutofit/>
          </a:bodyPr>
          <a:lstStyle/>
          <a:p>
            <a:r>
              <a:rPr lang="th-TH" sz="2000" b="1" dirty="0">
                <a:latin typeface="Angsana New" panose="02020603050405020304" pitchFamily="18" charset="-34"/>
                <a:cs typeface="Angsana New" panose="02020603050405020304" pitchFamily="18" charset="-34"/>
              </a:rPr>
              <a:t>ตารางที่ </a:t>
            </a:r>
            <a:r>
              <a:rPr lang="en-US" sz="2000" b="1" dirty="0">
                <a:latin typeface="Angsana New" panose="02020603050405020304" pitchFamily="18" charset="-34"/>
                <a:cs typeface="Angsana New" panose="02020603050405020304" pitchFamily="18" charset="-34"/>
              </a:rPr>
              <a:t>11</a:t>
            </a:r>
            <a:r>
              <a:rPr lang="th-TH" sz="2000" b="1"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การวิเคราะห์เหตุการณ์โดยใช้ทฤษฎีพฤติกรรมผู้บริโภค  </a:t>
            </a:r>
            <a:endParaRPr lang="en-US" sz="20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13D3ECF4-5D96-47D7-A805-BCCEE25D46AA}"/>
              </a:ext>
            </a:extLst>
          </p:cNvPr>
          <p:cNvGraphicFramePr>
            <a:graphicFrameLocks noGrp="1"/>
          </p:cNvGraphicFramePr>
          <p:nvPr>
            <p:ph idx="1"/>
            <p:extLst>
              <p:ext uri="{D42A27DB-BD31-4B8C-83A1-F6EECF244321}">
                <p14:modId xmlns:p14="http://schemas.microsoft.com/office/powerpoint/2010/main" val="2619589388"/>
              </p:ext>
            </p:extLst>
          </p:nvPr>
        </p:nvGraphicFramePr>
        <p:xfrm>
          <a:off x="838203" y="968375"/>
          <a:ext cx="10515597" cy="5730240"/>
        </p:xfrm>
        <a:graphic>
          <a:graphicData uri="http://schemas.openxmlformats.org/drawingml/2006/table">
            <a:tbl>
              <a:tblPr firstRow="1" bandRow="1">
                <a:tableStyleId>{5C22544A-7EE6-4342-B048-85BDC9FD1C3A}</a:tableStyleId>
              </a:tblPr>
              <a:tblGrid>
                <a:gridCol w="3505199">
                  <a:extLst>
                    <a:ext uri="{9D8B030D-6E8A-4147-A177-3AD203B41FA5}">
                      <a16:colId xmlns:a16="http://schemas.microsoft.com/office/drawing/2014/main" val="3387424285"/>
                    </a:ext>
                  </a:extLst>
                </a:gridCol>
                <a:gridCol w="3505199">
                  <a:extLst>
                    <a:ext uri="{9D8B030D-6E8A-4147-A177-3AD203B41FA5}">
                      <a16:colId xmlns:a16="http://schemas.microsoft.com/office/drawing/2014/main" val="3320349559"/>
                    </a:ext>
                  </a:extLst>
                </a:gridCol>
                <a:gridCol w="3505199">
                  <a:extLst>
                    <a:ext uri="{9D8B030D-6E8A-4147-A177-3AD203B41FA5}">
                      <a16:colId xmlns:a16="http://schemas.microsoft.com/office/drawing/2014/main" val="2851692441"/>
                    </a:ext>
                  </a:extLst>
                </a:gridCol>
              </a:tblGrid>
              <a:tr h="370840">
                <a:tc>
                  <a:txBody>
                    <a:bodyPr/>
                    <a:lstStyle/>
                    <a:p>
                      <a:pPr algn="ctr"/>
                      <a:r>
                        <a:rPr lang="th-TH" sz="2000" dirty="0">
                          <a:latin typeface="Angsana New" panose="02020603050405020304" pitchFamily="18" charset="-34"/>
                          <a:cs typeface="Angsana New" panose="02020603050405020304" pitchFamily="18" charset="-34"/>
                        </a:rPr>
                        <a:t>กรอบในการจำแนก</a:t>
                      </a:r>
                      <a:endParaRPr lang="en-US" sz="2000" dirty="0">
                        <a:latin typeface="Angsana New" panose="02020603050405020304" pitchFamily="18" charset="-34"/>
                        <a:cs typeface="Angsana New" panose="02020603050405020304" pitchFamily="18" charset="-34"/>
                      </a:endParaRPr>
                    </a:p>
                  </a:txBody>
                  <a:tcPr/>
                </a:tc>
                <a:tc>
                  <a:txBody>
                    <a:bodyPr/>
                    <a:lstStyle/>
                    <a:p>
                      <a:pPr algn="ctr"/>
                      <a:r>
                        <a:rPr lang="th-TH" sz="2000" dirty="0">
                          <a:latin typeface="Angsana New" panose="02020603050405020304" pitchFamily="18" charset="-34"/>
                          <a:cs typeface="Angsana New" panose="02020603050405020304" pitchFamily="18" charset="-34"/>
                        </a:rPr>
                        <a:t>พฤติกรรมในการเลือกซื้อ</a:t>
                      </a:r>
                      <a:endParaRPr lang="en-US" sz="2000" dirty="0">
                        <a:latin typeface="Angsana New" panose="02020603050405020304" pitchFamily="18" charset="-34"/>
                        <a:cs typeface="Angsana New" panose="02020603050405020304" pitchFamily="18" charset="-34"/>
                      </a:endParaRPr>
                    </a:p>
                  </a:txBody>
                  <a:tcPr/>
                </a:tc>
                <a:tc>
                  <a:txBody>
                    <a:bodyPr/>
                    <a:lstStyle/>
                    <a:p>
                      <a:pPr algn="ctr"/>
                      <a:r>
                        <a:rPr lang="th-TH" sz="2000" dirty="0">
                          <a:latin typeface="Angsana New" panose="02020603050405020304" pitchFamily="18" charset="-34"/>
                          <a:cs typeface="Angsana New" panose="02020603050405020304" pitchFamily="18" charset="-34"/>
                        </a:rPr>
                        <a:t>ทฤษฎีที่ใช้อ้างอิง</a:t>
                      </a:r>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763850736"/>
                  </a:ext>
                </a:extLst>
              </a:tr>
              <a:tr h="370840">
                <a:tc>
                  <a:txBody>
                    <a:bodyPr/>
                    <a:lstStyle/>
                    <a:p>
                      <a:pPr algn="ctr"/>
                      <a:r>
                        <a:rPr lang="th-TH" sz="2000" dirty="0">
                          <a:latin typeface="Angsana New" panose="02020603050405020304" pitchFamily="18" charset="-34"/>
                          <a:cs typeface="Angsana New" panose="02020603050405020304" pitchFamily="18" charset="-34"/>
                        </a:rPr>
                        <a:t>ใครทำอะไร</a:t>
                      </a:r>
                      <a:endParaRPr lang="en-US" sz="2000" dirty="0">
                        <a:latin typeface="Angsana New" panose="02020603050405020304" pitchFamily="18" charset="-34"/>
                        <a:cs typeface="Angsana New" panose="02020603050405020304" pitchFamily="18" charset="-34"/>
                      </a:endParaRPr>
                    </a:p>
                  </a:txBody>
                  <a:tcPr/>
                </a:tc>
                <a:tc>
                  <a:txBody>
                    <a:bodyPr/>
                    <a:lstStyle/>
                    <a:p>
                      <a:r>
                        <a:rPr lang="th-TH" sz="2000" dirty="0">
                          <a:latin typeface="Angsana New" panose="02020603050405020304" pitchFamily="18" charset="-34"/>
                          <a:cs typeface="Angsana New" panose="02020603050405020304" pitchFamily="18" charset="-34"/>
                        </a:rPr>
                        <a:t>- การเลือกใช้เครื่องสำอางของผู้หญิง</a:t>
                      </a:r>
                      <a:endParaRPr lang="en-US" sz="2000" dirty="0">
                        <a:latin typeface="Angsana New" panose="02020603050405020304" pitchFamily="18" charset="-34"/>
                        <a:cs typeface="Angsana New" panose="02020603050405020304" pitchFamily="18" charset="-34"/>
                      </a:endParaRPr>
                    </a:p>
                  </a:txBody>
                  <a:tcPr/>
                </a:tc>
                <a:tc>
                  <a:txBody>
                    <a:bodyPr/>
                    <a:lstStyle/>
                    <a:p>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674410687"/>
                  </a:ext>
                </a:extLst>
              </a:tr>
              <a:tr h="370840">
                <a:tc>
                  <a:txBody>
                    <a:bodyPr/>
                    <a:lstStyle/>
                    <a:p>
                      <a:pPr algn="ctr"/>
                      <a:r>
                        <a:rPr lang="th-TH" sz="2000" dirty="0">
                          <a:latin typeface="Angsana New" panose="02020603050405020304" pitchFamily="18" charset="-34"/>
                          <a:cs typeface="Angsana New" panose="02020603050405020304" pitchFamily="18" charset="-34"/>
                        </a:rPr>
                        <a:t>ทำที่ไหน</a:t>
                      </a:r>
                      <a:endParaRPr lang="en-US" sz="2000" dirty="0">
                        <a:latin typeface="Angsana New" panose="02020603050405020304" pitchFamily="18" charset="-34"/>
                        <a:cs typeface="Angsana New" panose="02020603050405020304" pitchFamily="18" charset="-34"/>
                      </a:endParaRPr>
                    </a:p>
                  </a:txBody>
                  <a:tcPr/>
                </a:tc>
                <a:tc>
                  <a:txBody>
                    <a:bodyPr/>
                    <a:lstStyle/>
                    <a:p>
                      <a:r>
                        <a:rPr lang="th-TH" sz="2000" dirty="0">
                          <a:latin typeface="Angsana New" panose="02020603050405020304" pitchFamily="18" charset="-34"/>
                          <a:cs typeface="Angsana New" panose="02020603050405020304" pitchFamily="18" charset="-34"/>
                        </a:rPr>
                        <a:t>- ซื้อจากเคา</a:t>
                      </a:r>
                      <a:r>
                        <a:rPr lang="th-TH" sz="2000" dirty="0" err="1">
                          <a:latin typeface="Angsana New" panose="02020603050405020304" pitchFamily="18" charset="-34"/>
                          <a:cs typeface="Angsana New" panose="02020603050405020304" pitchFamily="18" charset="-34"/>
                        </a:rPr>
                        <a:t>เต</a:t>
                      </a:r>
                      <a:r>
                        <a:rPr lang="th-TH" sz="2000" dirty="0">
                          <a:latin typeface="Angsana New" panose="02020603050405020304" pitchFamily="18" charset="-34"/>
                          <a:cs typeface="Angsana New" panose="02020603050405020304" pitchFamily="18" charset="-34"/>
                        </a:rPr>
                        <a:t>อร์เครื่องสำอางในห้าง</a:t>
                      </a:r>
                    </a:p>
                    <a:p>
                      <a:r>
                        <a:rPr lang="th-TH" sz="2000" dirty="0">
                          <a:latin typeface="Angsana New" panose="02020603050405020304" pitchFamily="18" charset="-34"/>
                          <a:cs typeface="Angsana New" panose="02020603050405020304" pitchFamily="18" charset="-34"/>
                        </a:rPr>
                        <a:t>- ซื้อจากตัวแทนขายตรง</a:t>
                      </a:r>
                    </a:p>
                    <a:p>
                      <a:r>
                        <a:rPr lang="th-TH" sz="2000" dirty="0">
                          <a:latin typeface="Angsana New" panose="02020603050405020304" pitchFamily="18" charset="-34"/>
                          <a:cs typeface="Angsana New" panose="02020603050405020304" pitchFamily="18" charset="-34"/>
                        </a:rPr>
                        <a:t>- ซื้อจากประเทศเกาหลี</a:t>
                      </a:r>
                      <a:endParaRPr lang="en-US" sz="2000" dirty="0">
                        <a:latin typeface="Angsana New" panose="02020603050405020304" pitchFamily="18" charset="-34"/>
                        <a:cs typeface="Angsana New" panose="02020603050405020304" pitchFamily="18" charset="-34"/>
                      </a:endParaRPr>
                    </a:p>
                  </a:txBody>
                  <a:tcPr/>
                </a:tc>
                <a:tc>
                  <a:txBody>
                    <a:bodyPr/>
                    <a:lstStyle/>
                    <a:p>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210593144"/>
                  </a:ext>
                </a:extLst>
              </a:tr>
              <a:tr h="370840">
                <a:tc>
                  <a:txBody>
                    <a:bodyPr/>
                    <a:lstStyle/>
                    <a:p>
                      <a:pPr algn="ctr"/>
                      <a:r>
                        <a:rPr lang="th-TH" sz="2000" dirty="0">
                          <a:latin typeface="Angsana New" panose="02020603050405020304" pitchFamily="18" charset="-34"/>
                          <a:cs typeface="Angsana New" panose="02020603050405020304" pitchFamily="18" charset="-34"/>
                        </a:rPr>
                        <a:t>ทำอย่างไร</a:t>
                      </a:r>
                      <a:endParaRPr lang="en-US" sz="2000" dirty="0">
                        <a:latin typeface="Angsana New" panose="02020603050405020304" pitchFamily="18" charset="-34"/>
                        <a:cs typeface="Angsana New" panose="02020603050405020304" pitchFamily="18" charset="-34"/>
                      </a:endParaRPr>
                    </a:p>
                  </a:txBody>
                  <a:tcPr/>
                </a:tc>
                <a:tc>
                  <a:txBody>
                    <a:bodyPr/>
                    <a:lstStyle/>
                    <a:p>
                      <a:r>
                        <a:rPr lang="th-TH" sz="2000" dirty="0">
                          <a:latin typeface="Angsana New" panose="02020603050405020304" pitchFamily="18" charset="-34"/>
                          <a:cs typeface="Angsana New" panose="02020603050405020304" pitchFamily="18" charset="-34"/>
                        </a:rPr>
                        <a:t>- ซื้อครีมบำรุงผิวขาว และลดริ้วรอย</a:t>
                      </a:r>
                    </a:p>
                    <a:p>
                      <a:r>
                        <a:rPr lang="th-TH" sz="2000" dirty="0">
                          <a:latin typeface="Angsana New" panose="02020603050405020304" pitchFamily="18" charset="-34"/>
                          <a:cs typeface="Angsana New" panose="02020603050405020304" pitchFamily="18" charset="-34"/>
                        </a:rPr>
                        <a:t>- ครีมแก้กระ และแก้ฝ้า</a:t>
                      </a:r>
                    </a:p>
                    <a:p>
                      <a:r>
                        <a:rPr lang="th-TH" sz="2000" dirty="0">
                          <a:latin typeface="Angsana New" panose="02020603050405020304" pitchFamily="18" charset="-34"/>
                          <a:cs typeface="Angsana New" panose="02020603050405020304" pitchFamily="18" charset="-34"/>
                        </a:rPr>
                        <a:t>- ครีมแก้ปัญหาสิว</a:t>
                      </a:r>
                    </a:p>
                    <a:p>
                      <a:r>
                        <a:rPr lang="th-TH" sz="2000" dirty="0">
                          <a:latin typeface="Angsana New" panose="02020603050405020304" pitchFamily="18" charset="-34"/>
                          <a:cs typeface="Angsana New" panose="02020603050405020304" pitchFamily="18" charset="-34"/>
                        </a:rPr>
                        <a:t>- ครีมหน้าเด้ง</a:t>
                      </a:r>
                      <a:endParaRPr lang="en-US" sz="2000" dirty="0">
                        <a:latin typeface="Angsana New" panose="02020603050405020304" pitchFamily="18" charset="-34"/>
                        <a:cs typeface="Angsana New" panose="02020603050405020304" pitchFamily="18" charset="-34"/>
                      </a:endParaRPr>
                    </a:p>
                  </a:txBody>
                  <a:tcPr/>
                </a:tc>
                <a:tc>
                  <a:txBody>
                    <a:bodyPr/>
                    <a:lstStyle/>
                    <a:p>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087493230"/>
                  </a:ext>
                </a:extLst>
              </a:tr>
              <a:tr h="370840">
                <a:tc>
                  <a:txBody>
                    <a:bodyPr/>
                    <a:lstStyle/>
                    <a:p>
                      <a:pPr algn="ctr"/>
                      <a:r>
                        <a:rPr lang="th-TH" sz="2000" dirty="0">
                          <a:latin typeface="Angsana New" panose="02020603050405020304" pitchFamily="18" charset="-34"/>
                          <a:cs typeface="Angsana New" panose="02020603050405020304" pitchFamily="18" charset="-34"/>
                        </a:rPr>
                        <a:t>ทำเมื่อไร</a:t>
                      </a:r>
                      <a:endParaRPr lang="en-US" sz="2000" dirty="0">
                        <a:latin typeface="Angsana New" panose="02020603050405020304" pitchFamily="18" charset="-34"/>
                        <a:cs typeface="Angsana New" panose="02020603050405020304" pitchFamily="18" charset="-34"/>
                      </a:endParaRPr>
                    </a:p>
                  </a:txBody>
                  <a:tcPr/>
                </a:tc>
                <a:tc>
                  <a:txBody>
                    <a:bodyPr/>
                    <a:lstStyle/>
                    <a:p>
                      <a:r>
                        <a:rPr lang="th-TH" sz="2000" dirty="0">
                          <a:latin typeface="Angsana New" panose="02020603050405020304" pitchFamily="18" charset="-34"/>
                          <a:cs typeface="Angsana New" panose="02020603050405020304" pitchFamily="18" charset="-34"/>
                        </a:rPr>
                        <a:t>- ทุก ๆ เดือน</a:t>
                      </a:r>
                    </a:p>
                    <a:p>
                      <a:r>
                        <a:rPr lang="th-TH" sz="2000" dirty="0">
                          <a:latin typeface="Angsana New" panose="02020603050405020304" pitchFamily="18" charset="-34"/>
                          <a:cs typeface="Angsana New" panose="02020603050405020304" pitchFamily="18" charset="-34"/>
                        </a:rPr>
                        <a:t>- ทุก </a:t>
                      </a:r>
                      <a:r>
                        <a:rPr lang="en-US" sz="2000" dirty="0">
                          <a:latin typeface="Angsana New" panose="02020603050405020304" pitchFamily="18" charset="-34"/>
                          <a:cs typeface="Angsana New" panose="02020603050405020304" pitchFamily="18" charset="-34"/>
                        </a:rPr>
                        <a:t>3-6 </a:t>
                      </a:r>
                      <a:r>
                        <a:rPr lang="th-TH" sz="2000" dirty="0">
                          <a:latin typeface="Angsana New" panose="02020603050405020304" pitchFamily="18" charset="-34"/>
                          <a:cs typeface="Angsana New" panose="02020603050405020304" pitchFamily="18" charset="-34"/>
                        </a:rPr>
                        <a:t>เดือน</a:t>
                      </a:r>
                    </a:p>
                    <a:p>
                      <a:r>
                        <a:rPr lang="th-TH" sz="2000" dirty="0">
                          <a:latin typeface="Angsana New" panose="02020603050405020304" pitchFamily="18" charset="-34"/>
                          <a:cs typeface="Angsana New" panose="02020603050405020304" pitchFamily="18" charset="-34"/>
                        </a:rPr>
                        <a:t>- ทุกครั้งที่มีการออกผลิตภัณฑ์ใหม่</a:t>
                      </a:r>
                    </a:p>
                    <a:p>
                      <a:r>
                        <a:rPr lang="th-TH" sz="2000" dirty="0">
                          <a:latin typeface="Angsana New" panose="02020603050405020304" pitchFamily="18" charset="-34"/>
                          <a:cs typeface="Angsana New" panose="02020603050405020304" pitchFamily="18" charset="-34"/>
                        </a:rPr>
                        <a:t>- ทุกครั้งที่มีผู้แนะนำ</a:t>
                      </a:r>
                      <a:endParaRPr lang="en-US" sz="2000" dirty="0">
                        <a:latin typeface="Angsana New" panose="02020603050405020304" pitchFamily="18" charset="-34"/>
                        <a:cs typeface="Angsana New" panose="02020603050405020304" pitchFamily="18" charset="-34"/>
                      </a:endParaRPr>
                    </a:p>
                  </a:txBody>
                  <a:tcPr/>
                </a:tc>
                <a:tc>
                  <a:txBody>
                    <a:bodyPr/>
                    <a:lstStyle/>
                    <a:p>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313756772"/>
                  </a:ext>
                </a:extLst>
              </a:tr>
              <a:tr h="370840">
                <a:tc>
                  <a:txBody>
                    <a:bodyPr/>
                    <a:lstStyle/>
                    <a:p>
                      <a:pPr algn="ctr"/>
                      <a:r>
                        <a:rPr lang="th-TH" sz="2000" dirty="0">
                          <a:latin typeface="Angsana New" panose="02020603050405020304" pitchFamily="18" charset="-34"/>
                          <a:cs typeface="Angsana New" panose="02020603050405020304" pitchFamily="18" charset="-34"/>
                        </a:rPr>
                        <a:t>ทำไปเพื่ออะไร</a:t>
                      </a:r>
                      <a:endParaRPr lang="en-US" sz="2000" dirty="0">
                        <a:latin typeface="Angsana New" panose="02020603050405020304" pitchFamily="18" charset="-34"/>
                        <a:cs typeface="Angsana New" panose="02020603050405020304" pitchFamily="18" charset="-34"/>
                      </a:endParaRPr>
                    </a:p>
                  </a:txBody>
                  <a:tcPr/>
                </a:tc>
                <a:tc>
                  <a:txBody>
                    <a:bodyPr/>
                    <a:lstStyle/>
                    <a:p>
                      <a:r>
                        <a:rPr lang="th-TH" sz="2000" dirty="0">
                          <a:latin typeface="Angsana New" panose="02020603050405020304" pitchFamily="18" charset="-34"/>
                          <a:cs typeface="Angsana New" panose="02020603050405020304" pitchFamily="18" charset="-34"/>
                        </a:rPr>
                        <a:t>- เพื่อความสวย ความดูดี ความมั่นใจ</a:t>
                      </a:r>
                    </a:p>
                    <a:p>
                      <a:r>
                        <a:rPr lang="th-TH" sz="2000" dirty="0">
                          <a:latin typeface="Angsana New" panose="02020603050405020304" pitchFamily="18" charset="-34"/>
                          <a:cs typeface="Angsana New" panose="02020603050405020304" pitchFamily="18" charset="-34"/>
                        </a:rPr>
                        <a:t>- ตามกระแสดาราเกาหลี</a:t>
                      </a:r>
                    </a:p>
                    <a:p>
                      <a:r>
                        <a:rPr lang="th-TH" sz="2000" dirty="0">
                          <a:latin typeface="Angsana New" panose="02020603050405020304" pitchFamily="18" charset="-34"/>
                          <a:cs typeface="Angsana New" panose="02020603050405020304" pitchFamily="18" charset="-34"/>
                        </a:rPr>
                        <a:t>- เพื่อการเข้าสังคม</a:t>
                      </a:r>
                    </a:p>
                    <a:p>
                      <a:r>
                        <a:rPr lang="th-TH" sz="2000" dirty="0">
                          <a:latin typeface="Angsana New" panose="02020603050405020304" pitchFamily="18" charset="-34"/>
                          <a:cs typeface="Angsana New" panose="02020603050405020304" pitchFamily="18" charset="-34"/>
                        </a:rPr>
                        <a:t>- เพื่อธุรกิจ</a:t>
                      </a:r>
                      <a:endParaRPr lang="en-US" sz="2000" dirty="0">
                        <a:latin typeface="Angsana New" panose="02020603050405020304" pitchFamily="18" charset="-34"/>
                        <a:cs typeface="Angsana New" panose="02020603050405020304" pitchFamily="18" charset="-34"/>
                      </a:endParaRPr>
                    </a:p>
                  </a:txBody>
                  <a:tcPr/>
                </a:tc>
                <a:tc>
                  <a:txBody>
                    <a:bodyPr/>
                    <a:lstStyle/>
                    <a:p>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500534230"/>
                  </a:ext>
                </a:extLst>
              </a:tr>
            </a:tbl>
          </a:graphicData>
        </a:graphic>
      </p:graphicFrame>
      <p:sp>
        <p:nvSpPr>
          <p:cNvPr id="5" name="วงเล็บปีกกาขวา 4">
            <a:extLst>
              <a:ext uri="{FF2B5EF4-FFF2-40B4-BE49-F238E27FC236}">
                <a16:creationId xmlns:a16="http://schemas.microsoft.com/office/drawing/2014/main" id="{F9777BE4-B52C-44B7-894C-C3AC2DF9BDAC}"/>
              </a:ext>
            </a:extLst>
          </p:cNvPr>
          <p:cNvSpPr/>
          <p:nvPr/>
        </p:nvSpPr>
        <p:spPr>
          <a:xfrm>
            <a:off x="7867650" y="1352550"/>
            <a:ext cx="704850" cy="4829175"/>
          </a:xfrm>
          <a:prstGeom prst="rightBrace">
            <a:avLst>
              <a:gd name="adj1" fmla="val 56982"/>
              <a:gd name="adj2" fmla="val 5000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กล่องข้อความ 5">
            <a:extLst>
              <a:ext uri="{FF2B5EF4-FFF2-40B4-BE49-F238E27FC236}">
                <a16:creationId xmlns:a16="http://schemas.microsoft.com/office/drawing/2014/main" id="{AC41B523-3D8D-4103-88B6-FE114B3D4EB7}"/>
              </a:ext>
            </a:extLst>
          </p:cNvPr>
          <p:cNvSpPr txBox="1"/>
          <p:nvPr/>
        </p:nvSpPr>
        <p:spPr>
          <a:xfrm>
            <a:off x="8639175" y="3419475"/>
            <a:ext cx="2714622" cy="707886"/>
          </a:xfrm>
          <a:prstGeom prst="rect">
            <a:avLst/>
          </a:prstGeom>
          <a:noFill/>
        </p:spPr>
        <p:txBody>
          <a:bodyPr wrap="square" rtlCol="0">
            <a:spAutoFit/>
          </a:bodyPr>
          <a:lstStyle/>
          <a:p>
            <a:r>
              <a:rPr lang="th-TH" sz="2000" dirty="0">
                <a:latin typeface="Angsana New" panose="02020603050405020304" pitchFamily="18" charset="-34"/>
                <a:cs typeface="Angsana New" panose="02020603050405020304" pitchFamily="18" charset="-34"/>
              </a:rPr>
              <a:t>พฤติกรรมผู้บริโภค</a:t>
            </a:r>
          </a:p>
          <a:p>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Engel, </a:t>
            </a:r>
            <a:r>
              <a:rPr lang="en-US" sz="2000" dirty="0" err="1">
                <a:latin typeface="Angsana New" panose="02020603050405020304" pitchFamily="18" charset="-34"/>
                <a:cs typeface="Angsana New" panose="02020603050405020304" pitchFamily="18" charset="-34"/>
              </a:rPr>
              <a:t>Kollat</a:t>
            </a:r>
            <a:r>
              <a:rPr lang="en-US" sz="2000" dirty="0">
                <a:latin typeface="Angsana New" panose="02020603050405020304" pitchFamily="18" charset="-34"/>
                <a:cs typeface="Angsana New" panose="02020603050405020304" pitchFamily="18" charset="-34"/>
              </a:rPr>
              <a:t> and Blackwell, 1968)</a:t>
            </a:r>
          </a:p>
        </p:txBody>
      </p:sp>
      <p:sp>
        <p:nvSpPr>
          <p:cNvPr id="3" name="ตัวแทนหมายเลขสไลด์ 2">
            <a:extLst>
              <a:ext uri="{FF2B5EF4-FFF2-40B4-BE49-F238E27FC236}">
                <a16:creationId xmlns:a16="http://schemas.microsoft.com/office/drawing/2014/main" id="{647506D7-658C-4738-88FC-7AF93F5C2C3A}"/>
              </a:ext>
            </a:extLst>
          </p:cNvPr>
          <p:cNvSpPr>
            <a:spLocks noGrp="1"/>
          </p:cNvSpPr>
          <p:nvPr>
            <p:ph type="sldNum" sz="quarter" idx="12"/>
          </p:nvPr>
        </p:nvSpPr>
        <p:spPr/>
        <p:txBody>
          <a:bodyPr/>
          <a:lstStyle/>
          <a:p>
            <a:fld id="{0C138CA7-F28F-4E14-B8CE-E0A9C4DDBB4C}" type="slidenum">
              <a:rPr lang="en-US" smtClean="0"/>
              <a:t>55</a:t>
            </a:fld>
            <a:endParaRPr lang="en-US"/>
          </a:p>
        </p:txBody>
      </p:sp>
    </p:spTree>
    <p:extLst>
      <p:ext uri="{BB962C8B-B14F-4D97-AF65-F5344CB8AC3E}">
        <p14:creationId xmlns:p14="http://schemas.microsoft.com/office/powerpoint/2010/main" val="38331668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EAB8DCBD-61EF-46B1-9EBA-0EC1F0D55065}"/>
              </a:ext>
            </a:extLst>
          </p:cNvPr>
          <p:cNvSpPr>
            <a:spLocks noGrp="1"/>
          </p:cNvSpPr>
          <p:nvPr>
            <p:ph idx="1"/>
          </p:nvPr>
        </p:nvSpPr>
        <p:spPr>
          <a:xfrm>
            <a:off x="838200" y="318135"/>
            <a:ext cx="10515600" cy="4351338"/>
          </a:xfrm>
        </p:spPr>
        <p:txBody>
          <a:bodyPr>
            <a:normAutofit/>
          </a:bodyPr>
          <a:lstStyle/>
          <a:p>
            <a:pPr marL="0" indent="685800">
              <a:buNone/>
            </a:pPr>
            <a:r>
              <a:rPr lang="en-US" sz="2000" dirty="0">
                <a:latin typeface="Angsana New" panose="02020603050405020304" pitchFamily="18" charset="-34"/>
                <a:cs typeface="Angsana New" panose="02020603050405020304" pitchFamily="18" charset="-34"/>
              </a:rPr>
              <a:t>1.2.2)</a:t>
            </a:r>
            <a:r>
              <a:rPr lang="th-TH" sz="2000" dirty="0">
                <a:latin typeface="Angsana New" panose="02020603050405020304" pitchFamily="18" charset="-34"/>
                <a:cs typeface="Angsana New" panose="02020603050405020304" pitchFamily="18" charset="-34"/>
              </a:rPr>
              <a:t> การวิเคราะห์เหตุการณ์แบบไม่อ้างอิงทฤษฎี คือ </a:t>
            </a:r>
            <a:r>
              <a:rPr lang="th-TH" sz="2000" b="1" dirty="0">
                <a:latin typeface="Angsana New" panose="02020603050405020304" pitchFamily="18" charset="-34"/>
                <a:cs typeface="Angsana New" panose="02020603050405020304" pitchFamily="18" charset="-34"/>
              </a:rPr>
              <a:t>การวิเคราะห์เหตุการณ์ต่าง ๆ และการจำแนกข้อมูลที่เกิดขึ้นในเหตุการณ์นั้น ๆ ตามความถี่ของปรากฏการณ์</a:t>
            </a:r>
            <a:r>
              <a:rPr lang="th-TH" sz="2000" dirty="0">
                <a:latin typeface="Angsana New" panose="02020603050405020304" pitchFamily="18" charset="-34"/>
                <a:cs typeface="Angsana New" panose="02020603050405020304" pitchFamily="18" charset="-34"/>
              </a:rPr>
              <a:t> หรือพฤติกรรมที่เกิดขึ้น และเป็นสิ่งที่ผู้วิจัยสามารถรับรู้และเข้าใจได้ โดยไม่มีการอ้างอิงทฤษฎีใด ๆ เข้ามาสนับสนุน การวิเคราะห์ด้วยวิธีนี้ ผู้วิจัยจะต้องลงเก็บข้อมูลภาคสนามด้วยตนเอง ประกอบกับอาศัยข้อมูลที่ได้จากการสอบถามบุคคลในสนามวิจัยเข้ามายืนยันความถูกต้อง</a:t>
            </a:r>
          </a:p>
          <a:p>
            <a:pPr marL="0" indent="0">
              <a:buNone/>
            </a:pPr>
            <a:r>
              <a:rPr lang="th-TH" sz="2000" b="1" dirty="0">
                <a:latin typeface="Angsana New" panose="02020603050405020304" pitchFamily="18" charset="-34"/>
                <a:cs typeface="Angsana New" panose="02020603050405020304" pitchFamily="18" charset="-34"/>
              </a:rPr>
              <a:t>ตัวอย่างที่ </a:t>
            </a:r>
            <a:r>
              <a:rPr lang="en-US" sz="2000" b="1" dirty="0">
                <a:latin typeface="Angsana New" panose="02020603050405020304" pitchFamily="18" charset="-34"/>
                <a:cs typeface="Angsana New" panose="02020603050405020304" pitchFamily="18" charset="-34"/>
              </a:rPr>
              <a:t>2</a:t>
            </a:r>
            <a:r>
              <a:rPr lang="th-TH" sz="2000" b="1"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งานวิจัยของรัตนะ บังสนธ์ (</a:t>
            </a:r>
            <a:r>
              <a:rPr lang="en-US" sz="2000" dirty="0">
                <a:latin typeface="Angsana New" panose="02020603050405020304" pitchFamily="18" charset="-34"/>
                <a:cs typeface="Angsana New" panose="02020603050405020304" pitchFamily="18" charset="-34"/>
              </a:rPr>
              <a:t>2535)</a:t>
            </a:r>
            <a:r>
              <a:rPr lang="th-TH" sz="2000" dirty="0">
                <a:latin typeface="Angsana New" panose="02020603050405020304" pitchFamily="18" charset="-34"/>
                <a:cs typeface="Angsana New" panose="02020603050405020304" pitchFamily="18" charset="-34"/>
              </a:rPr>
              <a:t> ที่คณะกรรมการสถานศึกษาซึ่งเป็นบุคคลในสนามวิจัยได้จำแนกครูออกเป็น </a:t>
            </a:r>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กลุ่มดังนี้</a:t>
            </a:r>
          </a:p>
          <a:p>
            <a:pPr marL="0" indent="0">
              <a:buNone/>
            </a:pPr>
            <a:r>
              <a:rPr lang="th-TH" sz="2000" b="1" dirty="0">
                <a:latin typeface="Angsana New" panose="02020603050405020304" pitchFamily="18" charset="-34"/>
                <a:cs typeface="Angsana New" panose="02020603050405020304" pitchFamily="18" charset="-34"/>
              </a:rPr>
              <a:t>ตารางที่ </a:t>
            </a:r>
            <a:r>
              <a:rPr lang="en-US" sz="2000" b="1" dirty="0">
                <a:latin typeface="Angsana New" panose="02020603050405020304" pitchFamily="18" charset="-34"/>
                <a:cs typeface="Angsana New" panose="02020603050405020304" pitchFamily="18" charset="-34"/>
              </a:rPr>
              <a:t>12</a:t>
            </a:r>
            <a:r>
              <a:rPr lang="th-TH" sz="2000" b="1" dirty="0">
                <a:latin typeface="Angsana New" panose="02020603050405020304" pitchFamily="18" charset="-34"/>
                <a:cs typeface="Angsana New" panose="02020603050405020304" pitchFamily="18" charset="-34"/>
              </a:rPr>
              <a:t> </a:t>
            </a:r>
            <a:r>
              <a:rPr lang="th-TH" sz="2000" dirty="0">
                <a:latin typeface="Angsana New" panose="02020603050405020304" pitchFamily="18" charset="-34"/>
                <a:cs typeface="Angsana New" panose="02020603050405020304" pitchFamily="18" charset="-34"/>
              </a:rPr>
              <a:t>วิเคราะห์เหตุการณ์แบบไม่อ้างอิงทฤษฎี</a:t>
            </a:r>
            <a:endParaRPr lang="en-US" sz="20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A19C5FB5-4A65-493C-805C-437CEAB511B1}"/>
              </a:ext>
            </a:extLst>
          </p:cNvPr>
          <p:cNvGraphicFramePr>
            <a:graphicFrameLocks noGrp="1"/>
          </p:cNvGraphicFramePr>
          <p:nvPr>
            <p:extLst>
              <p:ext uri="{D42A27DB-BD31-4B8C-83A1-F6EECF244321}">
                <p14:modId xmlns:p14="http://schemas.microsoft.com/office/powerpoint/2010/main" val="2624753723"/>
              </p:ext>
            </p:extLst>
          </p:nvPr>
        </p:nvGraphicFramePr>
        <p:xfrm>
          <a:off x="927734" y="2038561"/>
          <a:ext cx="10515600" cy="4211320"/>
        </p:xfrm>
        <a:graphic>
          <a:graphicData uri="http://schemas.openxmlformats.org/drawingml/2006/table">
            <a:tbl>
              <a:tblPr firstRow="1" bandRow="1">
                <a:tableStyleId>{5C22544A-7EE6-4342-B048-85BDC9FD1C3A}</a:tableStyleId>
              </a:tblPr>
              <a:tblGrid>
                <a:gridCol w="3444876">
                  <a:extLst>
                    <a:ext uri="{9D8B030D-6E8A-4147-A177-3AD203B41FA5}">
                      <a16:colId xmlns:a16="http://schemas.microsoft.com/office/drawing/2014/main" val="3512777764"/>
                    </a:ext>
                  </a:extLst>
                </a:gridCol>
                <a:gridCol w="7070724">
                  <a:extLst>
                    <a:ext uri="{9D8B030D-6E8A-4147-A177-3AD203B41FA5}">
                      <a16:colId xmlns:a16="http://schemas.microsoft.com/office/drawing/2014/main" val="2817303729"/>
                    </a:ext>
                  </a:extLst>
                </a:gridCol>
              </a:tblGrid>
              <a:tr h="370840">
                <a:tc>
                  <a:txBody>
                    <a:bodyPr/>
                    <a:lstStyle/>
                    <a:p>
                      <a:r>
                        <a:rPr lang="th-TH" sz="1800" dirty="0">
                          <a:latin typeface="Angsana New" panose="02020603050405020304" pitchFamily="18" charset="-34"/>
                          <a:cs typeface="Angsana New" panose="02020603050405020304" pitchFamily="18" charset="-34"/>
                        </a:rPr>
                        <a:t>การจำแนกครู</a:t>
                      </a:r>
                      <a:endParaRPr lang="en-US" sz="1800" dirty="0">
                        <a:latin typeface="Angsana New" panose="02020603050405020304" pitchFamily="18" charset="-34"/>
                        <a:cs typeface="Angsana New" panose="02020603050405020304" pitchFamily="18" charset="-34"/>
                      </a:endParaRPr>
                    </a:p>
                  </a:txBody>
                  <a:tcPr/>
                </a:tc>
                <a:tc>
                  <a:txBody>
                    <a:bodyPr/>
                    <a:lstStyle/>
                    <a:p>
                      <a:pPr algn="ctr"/>
                      <a:r>
                        <a:rPr lang="th-TH" sz="1800" dirty="0">
                          <a:latin typeface="Angsana New" panose="02020603050405020304" pitchFamily="18" charset="-34"/>
                          <a:cs typeface="Angsana New" panose="02020603050405020304" pitchFamily="18" charset="-34"/>
                        </a:rPr>
                        <a:t>วิเคราะห์เหตุการณ์แบบไม่อ้างอิงทฤษฎี</a:t>
                      </a:r>
                      <a:endParaRPr lang="en-US" sz="18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734627390"/>
                  </a:ext>
                </a:extLst>
              </a:tr>
              <a:tr h="370840">
                <a:tc>
                  <a:txBody>
                    <a:bodyPr/>
                    <a:lstStyle/>
                    <a:p>
                      <a:r>
                        <a:rPr lang="en-US" sz="1800" dirty="0">
                          <a:latin typeface="Angsana New" panose="02020603050405020304" pitchFamily="18" charset="-34"/>
                          <a:cs typeface="Angsana New" panose="02020603050405020304" pitchFamily="18" charset="-34"/>
                        </a:rPr>
                        <a:t>1.</a:t>
                      </a:r>
                      <a:r>
                        <a:rPr lang="th-TH" sz="1800" dirty="0">
                          <a:latin typeface="Angsana New" panose="02020603050405020304" pitchFamily="18" charset="-34"/>
                          <a:cs typeface="Angsana New" panose="02020603050405020304" pitchFamily="18" charset="-34"/>
                        </a:rPr>
                        <a:t> ครูกลุ่มหนึ่งจะอาศัยอยู่ในหมู่บ้าน</a:t>
                      </a:r>
                      <a:endParaRPr lang="en-US" sz="1800" dirty="0">
                        <a:latin typeface="Angsana New" panose="02020603050405020304" pitchFamily="18" charset="-34"/>
                        <a:cs typeface="Angsana New" panose="02020603050405020304" pitchFamily="18" charset="-34"/>
                      </a:endParaRPr>
                    </a:p>
                  </a:txBody>
                  <a:tcPr/>
                </a:tc>
                <a:tc>
                  <a:txBody>
                    <a:bodyPr/>
                    <a:lstStyle/>
                    <a:p>
                      <a:r>
                        <a:rPr lang="th-TH" sz="1800" dirty="0">
                          <a:latin typeface="Angsana New" panose="02020603050405020304" pitchFamily="18" charset="-34"/>
                          <a:cs typeface="Angsana New" panose="02020603050405020304" pitchFamily="18" charset="-34"/>
                        </a:rPr>
                        <a:t>ครูที่อาศัยอยู่ในหมู่บ้าน สร้างบ้านเรือนอยู่ที่นี่ เป็นอย่างนี้เพราะครูพวกนี้จะแต่งงานกับลูกสาวชาวบ้านในหมู่บ้าน ครูพวกนี้ไม่ย้ายโรงเรียนไปไหน บางคนสนิทสนมกับชาวบ้านเป็นอย่างดี แต่ครูบางคนไม่ค่อยจะเข้ากับชาวบ้านก็เป็นปัญหาจากทางเมียของครูที่เป็นชาวบ้านนั่นแหละ ที่ทะเลาะเบาะแว้งในกลุ่มพี่น้อง ก็เลยลามไปถึงตัวครูที่เป็นสามีด้วย</a:t>
                      </a:r>
                      <a:endParaRPr lang="en-US" sz="18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547390153"/>
                  </a:ext>
                </a:extLst>
              </a:tr>
              <a:tr h="370840">
                <a:tc>
                  <a:txBody>
                    <a:bodyPr/>
                    <a:lstStyle/>
                    <a:p>
                      <a:r>
                        <a:rPr lang="en-US" sz="1800" dirty="0">
                          <a:latin typeface="Angsana New" panose="02020603050405020304" pitchFamily="18" charset="-34"/>
                          <a:cs typeface="Angsana New" panose="02020603050405020304" pitchFamily="18" charset="-34"/>
                        </a:rPr>
                        <a:t>2.</a:t>
                      </a:r>
                      <a:r>
                        <a:rPr lang="th-TH" sz="1800" dirty="0">
                          <a:latin typeface="Angsana New" panose="02020603050405020304" pitchFamily="18" charset="-34"/>
                          <a:cs typeface="Angsana New" panose="02020603050405020304" pitchFamily="18" charset="-34"/>
                        </a:rPr>
                        <a:t> ครูอีกกลุ่มหนึ่งเป็นคนในจังหวัดนี้แต่ไม่ได้อาศัยอยู่ในหมู่บ้าน</a:t>
                      </a:r>
                      <a:endParaRPr lang="en-US" sz="1800" dirty="0">
                        <a:latin typeface="Angsana New" panose="02020603050405020304" pitchFamily="18" charset="-34"/>
                        <a:cs typeface="Angsana New" panose="02020603050405020304" pitchFamily="18" charset="-34"/>
                      </a:endParaRPr>
                    </a:p>
                  </a:txBody>
                  <a:tcPr/>
                </a:tc>
                <a:tc>
                  <a:txBody>
                    <a:bodyPr/>
                    <a:lstStyle/>
                    <a:p>
                      <a:r>
                        <a:rPr lang="th-TH" sz="1800" dirty="0">
                          <a:latin typeface="Angsana New" panose="02020603050405020304" pitchFamily="18" charset="-34"/>
                          <a:cs typeface="Angsana New" panose="02020603050405020304" pitchFamily="18" charset="-34"/>
                        </a:rPr>
                        <a:t>ครูอีกกลุ่มหนึ่งเป็นคนในจังหวัดนี้</a:t>
                      </a:r>
                      <a:r>
                        <a:rPr lang="en-US" sz="1800" dirty="0">
                          <a:latin typeface="Angsana New" panose="02020603050405020304" pitchFamily="18" charset="-34"/>
                          <a:cs typeface="Angsana New" panose="02020603050405020304" pitchFamily="18" charset="-34"/>
                        </a:rPr>
                        <a:t> </a:t>
                      </a:r>
                      <a:r>
                        <a:rPr lang="th-TH" sz="1800" dirty="0">
                          <a:latin typeface="Angsana New" panose="02020603050405020304" pitchFamily="18" charset="-34"/>
                          <a:cs typeface="Angsana New" panose="02020603050405020304" pitchFamily="18" charset="-34"/>
                        </a:rPr>
                        <a:t>แต่ไม่ได้อาศัยอยู่ในหมู่บ้านนี้ ครูกลุ่มนี้มีบ้านอยู่ในตัวเมือง ตอนเช้าจะขับรถยนต์มาสอนหนังสือที่โรงเรียน ตอนเย็นโรงเรียนเลิกก็ขับรถกลับบ้าน ครูกลุ่มนี้ไม่ค่อยสนิทกับชาวบ้านเท่าไร และไม่ค่อยรู้เรื่องในหมู่บ้าน ต่างคนต่างอยู่ พอโรงเรียนมีงานจึงจะอยู่กลางคืน แต่ถ้าไม่มีงานอะไรก็กลับบ้าน      วันเสาร์อาทิตย์ก็มาบ้าง ครูกลุ่มนี้มีหลายคน</a:t>
                      </a:r>
                      <a:endParaRPr lang="en-US" sz="18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809121073"/>
                  </a:ext>
                </a:extLst>
              </a:tr>
              <a:tr h="370840">
                <a:tc>
                  <a:txBody>
                    <a:bodyPr/>
                    <a:lstStyle/>
                    <a:p>
                      <a:r>
                        <a:rPr lang="en-US" sz="1800" dirty="0">
                          <a:latin typeface="Angsana New" panose="02020603050405020304" pitchFamily="18" charset="-34"/>
                          <a:cs typeface="Angsana New" panose="02020603050405020304" pitchFamily="18" charset="-34"/>
                        </a:rPr>
                        <a:t>3.</a:t>
                      </a:r>
                      <a:r>
                        <a:rPr lang="th-TH" sz="1800" dirty="0">
                          <a:latin typeface="Angsana New" panose="02020603050405020304" pitchFamily="18" charset="-34"/>
                          <a:cs typeface="Angsana New" panose="02020603050405020304" pitchFamily="18" charset="-34"/>
                        </a:rPr>
                        <a:t> ครูพวกหนึ่งเป็นคนต่างจังหวัด อาศัยอยู่บ้านพักครูในโรงเรียน</a:t>
                      </a:r>
                      <a:endParaRPr lang="en-US" sz="1800" dirty="0">
                        <a:latin typeface="Angsana New" panose="02020603050405020304" pitchFamily="18" charset="-34"/>
                        <a:cs typeface="Angsana New" panose="02020603050405020304" pitchFamily="18" charset="-34"/>
                      </a:endParaRPr>
                    </a:p>
                  </a:txBody>
                  <a:tcPr/>
                </a:tc>
                <a:tc>
                  <a:txBody>
                    <a:bodyPr/>
                    <a:lstStyle/>
                    <a:p>
                      <a:r>
                        <a:rPr lang="th-TH" sz="1800" dirty="0">
                          <a:latin typeface="Angsana New" panose="02020603050405020304" pitchFamily="18" charset="-34"/>
                          <a:cs typeface="Angsana New" panose="02020603050405020304" pitchFamily="18" charset="-34"/>
                        </a:rPr>
                        <a:t>ครูพวกหนึ่งเป็นคนต่างจังหวัด อาศัยอยู่บ้านพักครูในโรงเรียน แต่งงานกับครูด้วยกัน แต่อยู่คนละโรงเรียน เป็นโรงเรียนใกล้ ๆ กัน บางคนยังไม่แต่งงาน ครูพวกนี้สนิทสนมกับชาวบ้านดี ตอนเย็น ๆ โรงเรียนเลิก บางทีก็เล่นกีฬากับพวกหนุ่ม ๆ ที่มาเล่นบอลในสนามโรงเรียน ชาวบ้านมีงานาอะไรก็เห็นมาร่วมงานบ่อย ๆ ไม่ว่าจะเป็นงานวัด หรืองานอะไร ๆ ของหมู่บ้าน จากตัวอย่างจะเห็นได้ว่าการแบ่งครูออกเป็นกลุ่มนั้น แบ่งตามมุมมองของคณะกรรมการสถานศึกษา ซึ่งมิได้อ้างอิงทฤษฎีใด ๆ ทั้งสิ้น แต่ก็สามารถช่วยให้เข้าลักษณะของครูได้ดียิ่งขึ้น</a:t>
                      </a:r>
                      <a:endParaRPr lang="en-US" sz="18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915042214"/>
                  </a:ext>
                </a:extLst>
              </a:tr>
            </a:tbl>
          </a:graphicData>
        </a:graphic>
      </p:graphicFrame>
      <p:sp>
        <p:nvSpPr>
          <p:cNvPr id="2" name="ตัวแทนหมายเลขสไลด์ 1">
            <a:extLst>
              <a:ext uri="{FF2B5EF4-FFF2-40B4-BE49-F238E27FC236}">
                <a16:creationId xmlns:a16="http://schemas.microsoft.com/office/drawing/2014/main" id="{4744D77B-F4FE-4000-9386-741A04B6662A}"/>
              </a:ext>
            </a:extLst>
          </p:cNvPr>
          <p:cNvSpPr>
            <a:spLocks noGrp="1"/>
          </p:cNvSpPr>
          <p:nvPr>
            <p:ph type="sldNum" sz="quarter" idx="12"/>
          </p:nvPr>
        </p:nvSpPr>
        <p:spPr/>
        <p:txBody>
          <a:bodyPr/>
          <a:lstStyle/>
          <a:p>
            <a:fld id="{0C138CA7-F28F-4E14-B8CE-E0A9C4DDBB4C}" type="slidenum">
              <a:rPr lang="en-US" smtClean="0"/>
              <a:t>56</a:t>
            </a:fld>
            <a:endParaRPr lang="en-US"/>
          </a:p>
        </p:txBody>
      </p:sp>
    </p:spTree>
    <p:extLst>
      <p:ext uri="{BB962C8B-B14F-4D97-AF65-F5344CB8AC3E}">
        <p14:creationId xmlns:p14="http://schemas.microsoft.com/office/powerpoint/2010/main" val="18354855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5B01264A-F856-4C4D-AD10-C79AC8027D84}"/>
              </a:ext>
            </a:extLst>
          </p:cNvPr>
          <p:cNvSpPr>
            <a:spLocks noGrp="1"/>
          </p:cNvSpPr>
          <p:nvPr>
            <p:ph idx="1"/>
          </p:nvPr>
        </p:nvSpPr>
        <p:spPr>
          <a:xfrm>
            <a:off x="838200" y="1035050"/>
            <a:ext cx="10515600" cy="4351338"/>
          </a:xfrm>
        </p:spPr>
        <p:txBody>
          <a:bodyPr>
            <a:normAutofit/>
          </a:bodyPr>
          <a:lstStyle/>
          <a:p>
            <a:pPr marL="0" indent="400050">
              <a:buNone/>
            </a:pPr>
            <a:r>
              <a:rPr lang="th-TH" sz="2400" dirty="0">
                <a:latin typeface="Angsana New" panose="02020603050405020304" pitchFamily="18" charset="-34"/>
                <a:cs typeface="Angsana New" panose="02020603050405020304" pitchFamily="18" charset="-34"/>
              </a:rPr>
              <a:t>จากผลงานวิจัยของรัตนะ  บัวสน</a:t>
            </a:r>
            <a:r>
              <a:rPr lang="th-TH" sz="2400" dirty="0" err="1">
                <a:latin typeface="Angsana New" panose="02020603050405020304" pitchFamily="18" charset="-34"/>
                <a:cs typeface="Angsana New" panose="02020603050405020304" pitchFamily="18" charset="-34"/>
              </a:rPr>
              <a:t>ธ์</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2535)</a:t>
            </a:r>
            <a:r>
              <a:rPr lang="th-TH" sz="2400" dirty="0">
                <a:latin typeface="Angsana New" panose="02020603050405020304" pitchFamily="18" charset="-34"/>
                <a:cs typeface="Angsana New" panose="02020603050405020304" pitchFamily="18" charset="-34"/>
              </a:rPr>
              <a:t> ซึ่งเป็นบุคคลในสนามวิจัย ได้จำแนกประเภทของครูออกเป็น </a:t>
            </a:r>
            <a:r>
              <a:rPr lang="en-US" sz="2400" dirty="0">
                <a:latin typeface="Angsana New" panose="02020603050405020304" pitchFamily="18" charset="-34"/>
                <a:cs typeface="Angsana New" panose="02020603050405020304" pitchFamily="18" charset="-34"/>
              </a:rPr>
              <a:t>3 </a:t>
            </a:r>
            <a:r>
              <a:rPr lang="th-TH" sz="2400" dirty="0">
                <a:latin typeface="Angsana New" panose="02020603050405020304" pitchFamily="18" charset="-34"/>
                <a:cs typeface="Angsana New" panose="02020603050405020304" pitchFamily="18" charset="-34"/>
              </a:rPr>
              <a:t>ประเภท โดยไม่ใช้ทฤษฎีอ้างอิงใด ๆ แต่ข้อมูลต่าง ๆ ที่ได้นำเสนอ และจัดประเภทดังตารางที่ </a:t>
            </a:r>
            <a:r>
              <a:rPr lang="en-US" sz="2400" dirty="0">
                <a:latin typeface="Angsana New" panose="02020603050405020304" pitchFamily="18" charset="-34"/>
                <a:cs typeface="Angsana New" panose="02020603050405020304" pitchFamily="18" charset="-34"/>
              </a:rPr>
              <a:t>11</a:t>
            </a:r>
            <a:r>
              <a:rPr lang="th-TH" sz="2400" dirty="0">
                <a:latin typeface="Angsana New" panose="02020603050405020304" pitchFamily="18" charset="-34"/>
                <a:cs typeface="Angsana New" panose="02020603050405020304" pitchFamily="18" charset="-34"/>
              </a:rPr>
              <a:t> นั้นได้มาจากประสบการณ์ และการสังเกตการณ์ต่อสิ่งที่ได้รับรู้ด้วยตนเองทั้งสิ้น เรียกการวิเคราะห์ข้อมูลเชิงคุณภาพประเภทนี้ว่า “การวิเคราะห์เหตุการณ์แบบไม่อ้างอิงทฤษฎี” </a:t>
            </a:r>
          </a:p>
          <a:p>
            <a:pPr marL="0" indent="400050">
              <a:buNone/>
            </a:pPr>
            <a:r>
              <a:rPr lang="en-US" sz="2400" b="1" dirty="0">
                <a:latin typeface="Angsana New" panose="02020603050405020304" pitchFamily="18" charset="-34"/>
                <a:cs typeface="Angsana New" panose="02020603050405020304" pitchFamily="18" charset="-34"/>
              </a:rPr>
              <a:t>2)</a:t>
            </a:r>
            <a:r>
              <a:rPr lang="th-TH" sz="2400" b="1" dirty="0">
                <a:latin typeface="Angsana New" panose="02020603050405020304" pitchFamily="18" charset="-34"/>
                <a:cs typeface="Angsana New" panose="02020603050405020304" pitchFamily="18" charset="-34"/>
              </a:rPr>
              <a:t> การวิเคราะห์โดยการเปรียบเทียบเหตุการณ์ </a:t>
            </a:r>
            <a:r>
              <a:rPr lang="th-TH" sz="2400" dirty="0">
                <a:latin typeface="Angsana New" panose="02020603050405020304" pitchFamily="18" charset="-34"/>
                <a:cs typeface="Angsana New" panose="02020603050405020304" pitchFamily="18" charset="-34"/>
              </a:rPr>
              <a:t>(</a:t>
            </a:r>
            <a:r>
              <a:rPr lang="en-US" sz="2400" dirty="0">
                <a:latin typeface="Angsana New" panose="02020603050405020304" pitchFamily="18" charset="-34"/>
                <a:cs typeface="Angsana New" panose="02020603050405020304" pitchFamily="18" charset="-34"/>
              </a:rPr>
              <a:t>Constant Comparison)</a:t>
            </a:r>
            <a:r>
              <a:rPr lang="th-TH" sz="2400" dirty="0">
                <a:latin typeface="Angsana New" panose="02020603050405020304" pitchFamily="18" charset="-34"/>
                <a:cs typeface="Angsana New" panose="02020603050405020304" pitchFamily="18" charset="-34"/>
              </a:rPr>
              <a:t> </a:t>
            </a:r>
            <a:r>
              <a:rPr lang="th-TH" sz="2400" b="1" dirty="0">
                <a:latin typeface="Angsana New" panose="02020603050405020304" pitchFamily="18" charset="-34"/>
                <a:cs typeface="Angsana New" panose="02020603050405020304" pitchFamily="18" charset="-34"/>
              </a:rPr>
              <a:t>คือ การนำข้อมูลของปรากฏการณ์ต่าง ๆ ที่เกิดขึ้นมาเปรียบเทียบหาความสัมพันธ์กัน หรือลักษณะที่แตกต่างกันของข้อมูล ก่อนที่จะสรุปผลออกมาเป็นนามธรรม </a:t>
            </a:r>
            <a:r>
              <a:rPr lang="th-TH" sz="2400" dirty="0">
                <a:latin typeface="Angsana New" panose="02020603050405020304" pitchFamily="18" charset="-34"/>
                <a:cs typeface="Angsana New" panose="02020603050405020304" pitchFamily="18" charset="-34"/>
              </a:rPr>
              <a:t>โดยวิธีการเปรียบเทียบเหตุการณ์ดังตัวอย่าง</a:t>
            </a:r>
          </a:p>
          <a:p>
            <a:pPr marL="0" indent="0">
              <a:buNone/>
            </a:pPr>
            <a:r>
              <a:rPr lang="th-TH" sz="2400" b="1" dirty="0">
                <a:latin typeface="Angsana New" panose="02020603050405020304" pitchFamily="18" charset="-34"/>
                <a:cs typeface="Angsana New" panose="02020603050405020304" pitchFamily="18" charset="-34"/>
              </a:rPr>
              <a:t>ตัวอย่าง</a:t>
            </a:r>
            <a:r>
              <a:rPr lang="th-TH" sz="2400" dirty="0">
                <a:latin typeface="Angsana New" panose="02020603050405020304" pitchFamily="18" charset="-34"/>
                <a:cs typeface="Angsana New" panose="02020603050405020304" pitchFamily="18" charset="-34"/>
              </a:rPr>
              <a:t> การศึกษาพฤติกรรมการเรียนรู้ และผลสัมฤทธิ์ทางการเรียนของนักศึกษาภาคสมทบ สาขาวิชาการบริหารทรัพยากรมนุษย์ โดยผู้วิจัยทำการทดสอบพฤติกรรมการเรียนรู้ของนักศึกษา </a:t>
            </a:r>
            <a:r>
              <a:rPr lang="en-US" sz="2400" dirty="0">
                <a:latin typeface="Angsana New" panose="02020603050405020304" pitchFamily="18" charset="-34"/>
                <a:cs typeface="Angsana New" panose="02020603050405020304" pitchFamily="18" charset="-34"/>
              </a:rPr>
              <a:t>4</a:t>
            </a:r>
            <a:r>
              <a:rPr lang="th-TH" sz="2400" dirty="0">
                <a:latin typeface="Angsana New" panose="02020603050405020304" pitchFamily="18" charset="-34"/>
                <a:cs typeface="Angsana New" panose="02020603050405020304" pitchFamily="18" charset="-34"/>
              </a:rPr>
              <a:t> วิธี คือ การสอนด้วยวิธีบรรยาย วิธีการนำเสนอผลงานหน้าชั้นเรียน การศึกษาดูงานนอกสถานที่ และการจัดงานสัมมนาแลกเปลี่ยนความรู้ โดยเปรียบเทียบว่า วิธีการใดที่สามารถทำให้นักศึกษาเกิดความรู้ความเข้าใจในวิชาได้ดีที่สุด เกิดสัมฤทธิ์ผลทางการเรียนได้สูงที่สุด และสามารถนำไปประยุกต์ใช้กับการทำงานได้ดีที่สุด ซึ่งสามารถแสดงหลักในการวิเคราะห์ได้ดังตารางที่ </a:t>
            </a:r>
            <a:r>
              <a:rPr lang="en-US" sz="2400" dirty="0">
                <a:latin typeface="Angsana New" panose="02020603050405020304" pitchFamily="18" charset="-34"/>
                <a:cs typeface="Angsana New" panose="02020603050405020304" pitchFamily="18" charset="-34"/>
              </a:rPr>
              <a:t>12</a:t>
            </a:r>
            <a:r>
              <a:rPr lang="th-TH" sz="2400" dirty="0">
                <a:latin typeface="Angsana New" panose="02020603050405020304" pitchFamily="18" charset="-34"/>
                <a:cs typeface="Angsana New" panose="02020603050405020304" pitchFamily="18" charset="-34"/>
              </a:rPr>
              <a:t> </a:t>
            </a:r>
          </a:p>
        </p:txBody>
      </p:sp>
      <p:sp>
        <p:nvSpPr>
          <p:cNvPr id="2" name="ตัวแทนหมายเลขสไลด์ 1">
            <a:extLst>
              <a:ext uri="{FF2B5EF4-FFF2-40B4-BE49-F238E27FC236}">
                <a16:creationId xmlns:a16="http://schemas.microsoft.com/office/drawing/2014/main" id="{1F510827-C20F-455A-8231-9976202A5CC8}"/>
              </a:ext>
            </a:extLst>
          </p:cNvPr>
          <p:cNvSpPr>
            <a:spLocks noGrp="1"/>
          </p:cNvSpPr>
          <p:nvPr>
            <p:ph type="sldNum" sz="quarter" idx="12"/>
          </p:nvPr>
        </p:nvSpPr>
        <p:spPr/>
        <p:txBody>
          <a:bodyPr/>
          <a:lstStyle/>
          <a:p>
            <a:fld id="{0C138CA7-F28F-4E14-B8CE-E0A9C4DDBB4C}" type="slidenum">
              <a:rPr lang="en-US" smtClean="0"/>
              <a:t>57</a:t>
            </a:fld>
            <a:endParaRPr lang="en-US"/>
          </a:p>
        </p:txBody>
      </p:sp>
    </p:spTree>
    <p:extLst>
      <p:ext uri="{BB962C8B-B14F-4D97-AF65-F5344CB8AC3E}">
        <p14:creationId xmlns:p14="http://schemas.microsoft.com/office/powerpoint/2010/main" val="9036997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FD3F36BE-336A-4A73-BF49-3284DAF9A462}"/>
              </a:ext>
            </a:extLst>
          </p:cNvPr>
          <p:cNvSpPr>
            <a:spLocks noGrp="1"/>
          </p:cNvSpPr>
          <p:nvPr>
            <p:ph type="title"/>
          </p:nvPr>
        </p:nvSpPr>
        <p:spPr>
          <a:xfrm>
            <a:off x="866780" y="859164"/>
            <a:ext cx="10515600" cy="692150"/>
          </a:xfrm>
        </p:spPr>
        <p:txBody>
          <a:bodyPr>
            <a:normAutofit/>
          </a:bodyPr>
          <a:lstStyle/>
          <a:p>
            <a:r>
              <a:rPr lang="th-TH" sz="2400" b="1" dirty="0">
                <a:latin typeface="Angsana New" panose="02020603050405020304" pitchFamily="18" charset="-34"/>
                <a:cs typeface="Angsana New" panose="02020603050405020304" pitchFamily="18" charset="-34"/>
              </a:rPr>
              <a:t>ตารางที่ </a:t>
            </a:r>
            <a:r>
              <a:rPr lang="en-US" sz="2400" b="1" dirty="0">
                <a:latin typeface="Angsana New" panose="02020603050405020304" pitchFamily="18" charset="-34"/>
                <a:cs typeface="Angsana New" panose="02020603050405020304" pitchFamily="18" charset="-34"/>
              </a:rPr>
              <a:t>13</a:t>
            </a:r>
            <a:r>
              <a:rPr lang="th-TH" sz="2400" b="1"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การวิเคราะห์โดยการเปรียบเทียบเหตุการณ์/พฤติกรรมของนักศึกษา</a:t>
            </a:r>
            <a:endParaRPr lang="en-US" sz="24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333C06AE-763B-4565-A7FE-9A163BF14E75}"/>
              </a:ext>
            </a:extLst>
          </p:cNvPr>
          <p:cNvGraphicFramePr>
            <a:graphicFrameLocks noGrp="1"/>
          </p:cNvGraphicFramePr>
          <p:nvPr>
            <p:ph idx="1"/>
            <p:extLst>
              <p:ext uri="{D42A27DB-BD31-4B8C-83A1-F6EECF244321}">
                <p14:modId xmlns:p14="http://schemas.microsoft.com/office/powerpoint/2010/main" val="3593365126"/>
              </p:ext>
            </p:extLst>
          </p:nvPr>
        </p:nvGraphicFramePr>
        <p:xfrm>
          <a:off x="866778" y="1620736"/>
          <a:ext cx="10487022" cy="3903376"/>
        </p:xfrm>
        <a:graphic>
          <a:graphicData uri="http://schemas.openxmlformats.org/drawingml/2006/table">
            <a:tbl>
              <a:tblPr firstRow="1" bandRow="1">
                <a:tableStyleId>{5C22544A-7EE6-4342-B048-85BDC9FD1C3A}</a:tableStyleId>
              </a:tblPr>
              <a:tblGrid>
                <a:gridCol w="3981451">
                  <a:extLst>
                    <a:ext uri="{9D8B030D-6E8A-4147-A177-3AD203B41FA5}">
                      <a16:colId xmlns:a16="http://schemas.microsoft.com/office/drawing/2014/main" val="3189077136"/>
                    </a:ext>
                  </a:extLst>
                </a:gridCol>
                <a:gridCol w="1009650">
                  <a:extLst>
                    <a:ext uri="{9D8B030D-6E8A-4147-A177-3AD203B41FA5}">
                      <a16:colId xmlns:a16="http://schemas.microsoft.com/office/drawing/2014/main" val="1003406859"/>
                    </a:ext>
                  </a:extLst>
                </a:gridCol>
                <a:gridCol w="1181100">
                  <a:extLst>
                    <a:ext uri="{9D8B030D-6E8A-4147-A177-3AD203B41FA5}">
                      <a16:colId xmlns:a16="http://schemas.microsoft.com/office/drawing/2014/main" val="576416450"/>
                    </a:ext>
                  </a:extLst>
                </a:gridCol>
                <a:gridCol w="1009650">
                  <a:extLst>
                    <a:ext uri="{9D8B030D-6E8A-4147-A177-3AD203B41FA5}">
                      <a16:colId xmlns:a16="http://schemas.microsoft.com/office/drawing/2014/main" val="208636068"/>
                    </a:ext>
                  </a:extLst>
                </a:gridCol>
                <a:gridCol w="1143000">
                  <a:extLst>
                    <a:ext uri="{9D8B030D-6E8A-4147-A177-3AD203B41FA5}">
                      <a16:colId xmlns:a16="http://schemas.microsoft.com/office/drawing/2014/main" val="4245089113"/>
                    </a:ext>
                  </a:extLst>
                </a:gridCol>
                <a:gridCol w="1047750">
                  <a:extLst>
                    <a:ext uri="{9D8B030D-6E8A-4147-A177-3AD203B41FA5}">
                      <a16:colId xmlns:a16="http://schemas.microsoft.com/office/drawing/2014/main" val="4221488356"/>
                    </a:ext>
                  </a:extLst>
                </a:gridCol>
                <a:gridCol w="1114421">
                  <a:extLst>
                    <a:ext uri="{9D8B030D-6E8A-4147-A177-3AD203B41FA5}">
                      <a16:colId xmlns:a16="http://schemas.microsoft.com/office/drawing/2014/main" val="1023235160"/>
                    </a:ext>
                  </a:extLst>
                </a:gridCol>
              </a:tblGrid>
              <a:tr h="747728">
                <a:tc>
                  <a:txBody>
                    <a:bodyPr/>
                    <a:lstStyle/>
                    <a:p>
                      <a:pPr algn="r"/>
                      <a:r>
                        <a:rPr lang="th-TH" sz="2000" dirty="0">
                          <a:latin typeface="Angsana New" panose="02020603050405020304" pitchFamily="18" charset="-34"/>
                          <a:cs typeface="Angsana New" panose="02020603050405020304" pitchFamily="18" charset="-34"/>
                        </a:rPr>
                        <a:t>ชนิดของข้อมูล</a:t>
                      </a:r>
                    </a:p>
                    <a:p>
                      <a:pPr algn="l"/>
                      <a:r>
                        <a:rPr lang="th-TH" sz="2000" dirty="0">
                          <a:latin typeface="Angsana New" panose="02020603050405020304" pitchFamily="18" charset="-34"/>
                          <a:cs typeface="Angsana New" panose="02020603050405020304" pitchFamily="18" charset="-34"/>
                        </a:rPr>
                        <a:t>ประเภท</a:t>
                      </a:r>
                      <a:endParaRPr lang="en-US" sz="2000" dirty="0">
                        <a:latin typeface="Angsana New" panose="02020603050405020304" pitchFamily="18" charset="-34"/>
                        <a:cs typeface="Angsana New" panose="02020603050405020304" pitchFamily="18" charset="-34"/>
                      </a:endParaRPr>
                    </a:p>
                  </a:txBody>
                  <a:tcPr/>
                </a:tc>
                <a:tc>
                  <a:txBody>
                    <a:bodyPr/>
                    <a:lstStyle/>
                    <a:p>
                      <a:pPr algn="ctr"/>
                      <a:r>
                        <a:rPr lang="th-TH" sz="2000" dirty="0">
                          <a:latin typeface="Angsana New" panose="02020603050405020304" pitchFamily="18" charset="-34"/>
                          <a:cs typeface="Angsana New" panose="02020603050405020304" pitchFamily="18" charset="-34"/>
                        </a:rPr>
                        <a:t>(อะไร)</a:t>
                      </a:r>
                    </a:p>
                    <a:p>
                      <a:pPr algn="ctr"/>
                      <a:r>
                        <a:rPr lang="th-TH" sz="2000" dirty="0">
                          <a:latin typeface="Angsana New" panose="02020603050405020304" pitchFamily="18" charset="-34"/>
                          <a:cs typeface="Angsana New" panose="02020603050405020304" pitchFamily="18" charset="-34"/>
                        </a:rPr>
                        <a:t>พฤติกรรม</a:t>
                      </a:r>
                      <a:endParaRPr lang="en-US" sz="2000" dirty="0">
                        <a:latin typeface="Angsana New" panose="02020603050405020304" pitchFamily="18" charset="-34"/>
                        <a:cs typeface="Angsana New" panose="02020603050405020304" pitchFamily="18" charset="-34"/>
                      </a:endParaRPr>
                    </a:p>
                  </a:txBody>
                  <a:tcPr/>
                </a:tc>
                <a:tc>
                  <a:txBody>
                    <a:bodyPr/>
                    <a:lstStyle/>
                    <a:p>
                      <a:pPr algn="ctr"/>
                      <a:r>
                        <a:rPr lang="th-TH" sz="2000" dirty="0">
                          <a:latin typeface="Angsana New" panose="02020603050405020304" pitchFamily="18" charset="-34"/>
                          <a:cs typeface="Angsana New" panose="02020603050405020304" pitchFamily="18" charset="-34"/>
                        </a:rPr>
                        <a:t>(อะไร/อย่างไร) กิจกรรม</a:t>
                      </a:r>
                      <a:endParaRPr lang="en-US" sz="2000" dirty="0">
                        <a:latin typeface="Angsana New" panose="02020603050405020304" pitchFamily="18" charset="-34"/>
                        <a:cs typeface="Angsana New" panose="02020603050405020304" pitchFamily="18" charset="-34"/>
                      </a:endParaRPr>
                    </a:p>
                  </a:txBody>
                  <a:tcPr/>
                </a:tc>
                <a:tc>
                  <a:txBody>
                    <a:bodyPr/>
                    <a:lstStyle/>
                    <a:p>
                      <a:pPr algn="ctr"/>
                      <a:r>
                        <a:rPr lang="th-TH" sz="2000" dirty="0">
                          <a:latin typeface="Angsana New" panose="02020603050405020304" pitchFamily="18" charset="-34"/>
                          <a:cs typeface="Angsana New" panose="02020603050405020304" pitchFamily="18" charset="-34"/>
                        </a:rPr>
                        <a:t>(ทำไม)</a:t>
                      </a:r>
                    </a:p>
                    <a:p>
                      <a:pPr algn="ctr"/>
                      <a:r>
                        <a:rPr lang="th-TH" sz="2000" dirty="0">
                          <a:latin typeface="Angsana New" panose="02020603050405020304" pitchFamily="18" charset="-34"/>
                          <a:cs typeface="Angsana New" panose="02020603050405020304" pitchFamily="18" charset="-34"/>
                        </a:rPr>
                        <a:t>ความหมาย</a:t>
                      </a:r>
                      <a:endParaRPr lang="en-US" sz="2000" dirty="0">
                        <a:latin typeface="Angsana New" panose="02020603050405020304" pitchFamily="18" charset="-34"/>
                        <a:cs typeface="Angsana New" panose="02020603050405020304" pitchFamily="18" charset="-34"/>
                      </a:endParaRPr>
                    </a:p>
                  </a:txBody>
                  <a:tcPr/>
                </a:tc>
                <a:tc>
                  <a:txBody>
                    <a:bodyPr/>
                    <a:lstStyle/>
                    <a:p>
                      <a:pPr algn="ctr"/>
                      <a:r>
                        <a:rPr lang="th-TH" sz="2000" dirty="0">
                          <a:latin typeface="Angsana New" panose="02020603050405020304" pitchFamily="18" charset="-34"/>
                          <a:cs typeface="Angsana New" panose="02020603050405020304" pitchFamily="18" charset="-34"/>
                        </a:rPr>
                        <a:t>(ใคร) </a:t>
                      </a:r>
                    </a:p>
                    <a:p>
                      <a:pPr algn="ctr"/>
                      <a:r>
                        <a:rPr lang="th-TH" sz="2000" dirty="0">
                          <a:latin typeface="Angsana New" panose="02020603050405020304" pitchFamily="18" charset="-34"/>
                          <a:cs typeface="Angsana New" panose="02020603050405020304" pitchFamily="18" charset="-34"/>
                        </a:rPr>
                        <a:t>การมีส่วนร่วม</a:t>
                      </a:r>
                      <a:endParaRPr lang="en-US" sz="2000" dirty="0">
                        <a:latin typeface="Angsana New" panose="02020603050405020304" pitchFamily="18" charset="-34"/>
                        <a:cs typeface="Angsana New" panose="02020603050405020304" pitchFamily="18" charset="-34"/>
                      </a:endParaRPr>
                    </a:p>
                  </a:txBody>
                  <a:tcPr/>
                </a:tc>
                <a:tc>
                  <a:txBody>
                    <a:bodyPr/>
                    <a:lstStyle/>
                    <a:p>
                      <a:pPr algn="ctr"/>
                      <a:r>
                        <a:rPr lang="th-TH" sz="2000" dirty="0">
                          <a:latin typeface="Angsana New" panose="02020603050405020304" pitchFamily="18" charset="-34"/>
                          <a:cs typeface="Angsana New" panose="02020603050405020304" pitchFamily="18" charset="-34"/>
                        </a:rPr>
                        <a:t>(อย่างไร)</a:t>
                      </a:r>
                    </a:p>
                    <a:p>
                      <a:pPr algn="ctr"/>
                      <a:r>
                        <a:rPr lang="th-TH" sz="2000" dirty="0">
                          <a:latin typeface="Angsana New" panose="02020603050405020304" pitchFamily="18" charset="-34"/>
                          <a:cs typeface="Angsana New" panose="02020603050405020304" pitchFamily="18" charset="-34"/>
                        </a:rPr>
                        <a:t>ความสัมพันธ์</a:t>
                      </a:r>
                      <a:endParaRPr lang="en-US" sz="2000" dirty="0">
                        <a:latin typeface="Angsana New" panose="02020603050405020304" pitchFamily="18" charset="-34"/>
                        <a:cs typeface="Angsana New" panose="02020603050405020304" pitchFamily="18" charset="-34"/>
                      </a:endParaRPr>
                    </a:p>
                  </a:txBody>
                  <a:tcPr/>
                </a:tc>
                <a:tc>
                  <a:txBody>
                    <a:bodyPr/>
                    <a:lstStyle/>
                    <a:p>
                      <a:pPr algn="ctr"/>
                      <a:r>
                        <a:rPr lang="th-TH" sz="2000" dirty="0">
                          <a:latin typeface="Angsana New" panose="02020603050405020304" pitchFamily="18" charset="-34"/>
                          <a:cs typeface="Angsana New" panose="02020603050405020304" pitchFamily="18" charset="-34"/>
                        </a:rPr>
                        <a:t>(ที่ไหน)</a:t>
                      </a:r>
                    </a:p>
                    <a:p>
                      <a:pPr algn="ctr"/>
                      <a:r>
                        <a:rPr lang="th-TH" sz="2000" dirty="0">
                          <a:latin typeface="Angsana New" panose="02020603050405020304" pitchFamily="18" charset="-34"/>
                          <a:cs typeface="Angsana New" panose="02020603050405020304" pitchFamily="18" charset="-34"/>
                        </a:rPr>
                        <a:t>สภาพแวดล้อม</a:t>
                      </a:r>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203946643"/>
                  </a:ext>
                </a:extLst>
              </a:tr>
              <a:tr h="427273">
                <a:tc>
                  <a:txBody>
                    <a:bodyPr/>
                    <a:lstStyle/>
                    <a:p>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พฤติกรรมของนักศึกษาระหว่างการสอนด้วยวิธีบรรยาย</a:t>
                      </a:r>
                      <a:endParaRPr lang="en-US" sz="2000" dirty="0">
                        <a:latin typeface="Angsana New" panose="02020603050405020304" pitchFamily="18" charset="-34"/>
                        <a:cs typeface="Angsana New" panose="02020603050405020304" pitchFamily="18" charset="-34"/>
                      </a:endParaRP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618865075"/>
                  </a:ext>
                </a:extLst>
              </a:tr>
              <a:tr h="433207">
                <a:tc>
                  <a:txBody>
                    <a:bodyPr/>
                    <a:lstStyle/>
                    <a:p>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พฤติกรรมของนักศึกษาระหว่างการนำเสนอผลงานหน้าชั้น</a:t>
                      </a:r>
                      <a:endParaRPr lang="en-US" sz="2000" dirty="0">
                        <a:latin typeface="Angsana New" panose="02020603050405020304" pitchFamily="18" charset="-34"/>
                        <a:cs typeface="Angsana New" panose="02020603050405020304" pitchFamily="18" charset="-34"/>
                      </a:endParaRP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0035749"/>
                  </a:ext>
                </a:extLst>
              </a:tr>
              <a:tr h="747728">
                <a:tc>
                  <a:txBody>
                    <a:bodyPr/>
                    <a:lstStyle/>
                    <a:p>
                      <a:r>
                        <a:rPr lang="en-US" sz="2000" dirty="0">
                          <a:latin typeface="Angsana New" panose="02020603050405020304" pitchFamily="18" charset="-34"/>
                          <a:cs typeface="Angsana New" panose="02020603050405020304" pitchFamily="18" charset="-34"/>
                        </a:rPr>
                        <a:t>3.</a:t>
                      </a:r>
                      <a:r>
                        <a:rPr lang="th-TH" sz="2000" dirty="0">
                          <a:latin typeface="Angsana New" panose="02020603050405020304" pitchFamily="18" charset="-34"/>
                          <a:cs typeface="Angsana New" panose="02020603050405020304" pitchFamily="18" charset="-34"/>
                        </a:rPr>
                        <a:t> พฤติกรรมของนักศึการะหว่างการออกไปทัศนะศึกษาดูงานนอกสถานที่</a:t>
                      </a:r>
                      <a:endParaRPr lang="en-US" sz="2000" dirty="0">
                        <a:latin typeface="Angsana New" panose="02020603050405020304" pitchFamily="18" charset="-34"/>
                        <a:cs typeface="Angsana New" panose="02020603050405020304" pitchFamily="18" charset="-34"/>
                      </a:endParaRP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664977686"/>
                  </a:ext>
                </a:extLst>
              </a:tr>
              <a:tr h="747728">
                <a:tc>
                  <a:txBody>
                    <a:bodyPr/>
                    <a:lstStyle/>
                    <a:p>
                      <a:r>
                        <a:rPr lang="en-US" sz="2000" dirty="0">
                          <a:latin typeface="Angsana New" panose="02020603050405020304" pitchFamily="18" charset="-34"/>
                          <a:cs typeface="Angsana New" panose="02020603050405020304" pitchFamily="18" charset="-34"/>
                        </a:rPr>
                        <a:t>4.</a:t>
                      </a:r>
                      <a:r>
                        <a:rPr lang="th-TH" sz="2000" dirty="0">
                          <a:latin typeface="Angsana New" panose="02020603050405020304" pitchFamily="18" charset="-34"/>
                          <a:cs typeface="Angsana New" panose="02020603050405020304" pitchFamily="18" charset="-34"/>
                        </a:rPr>
                        <a:t> พฤติกรรมของนักศึกษาระหว่างการสัมมนาแลกเปลี่ยนความรู้กับผู้บริหารของสถาบัน</a:t>
                      </a:r>
                      <a:endParaRPr lang="en-US" sz="2000" dirty="0">
                        <a:latin typeface="Angsana New" panose="02020603050405020304" pitchFamily="18" charset="-34"/>
                        <a:cs typeface="Angsana New" panose="02020603050405020304" pitchFamily="18" charset="-34"/>
                      </a:endParaRP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a:latin typeface="Angsana New" panose="02020603050405020304" pitchFamily="18" charset="-34"/>
                        <a:cs typeface="Angsana New" panose="02020603050405020304" pitchFamily="18" charset="-34"/>
                      </a:endParaRPr>
                    </a:p>
                  </a:txBody>
                  <a:tcPr/>
                </a:tc>
                <a:tc>
                  <a:txBody>
                    <a:bodyPr/>
                    <a:lstStyle/>
                    <a:p>
                      <a:pPr algn="ctr"/>
                      <a:endParaRPr lang="en-US" sz="20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51115715"/>
                  </a:ext>
                </a:extLst>
              </a:tr>
            </a:tbl>
          </a:graphicData>
        </a:graphic>
      </p:graphicFrame>
      <p:sp>
        <p:nvSpPr>
          <p:cNvPr id="3" name="ตัวแทนหมายเลขสไลด์ 2">
            <a:extLst>
              <a:ext uri="{FF2B5EF4-FFF2-40B4-BE49-F238E27FC236}">
                <a16:creationId xmlns:a16="http://schemas.microsoft.com/office/drawing/2014/main" id="{242B871E-BADE-469E-9AB1-41AA022254A8}"/>
              </a:ext>
            </a:extLst>
          </p:cNvPr>
          <p:cNvSpPr>
            <a:spLocks noGrp="1"/>
          </p:cNvSpPr>
          <p:nvPr>
            <p:ph type="sldNum" sz="quarter" idx="12"/>
          </p:nvPr>
        </p:nvSpPr>
        <p:spPr/>
        <p:txBody>
          <a:bodyPr/>
          <a:lstStyle/>
          <a:p>
            <a:fld id="{0C138CA7-F28F-4E14-B8CE-E0A9C4DDBB4C}" type="slidenum">
              <a:rPr lang="en-US" smtClean="0"/>
              <a:t>58</a:t>
            </a:fld>
            <a:endParaRPr lang="en-US"/>
          </a:p>
        </p:txBody>
      </p:sp>
    </p:spTree>
    <p:extLst>
      <p:ext uri="{BB962C8B-B14F-4D97-AF65-F5344CB8AC3E}">
        <p14:creationId xmlns:p14="http://schemas.microsoft.com/office/powerpoint/2010/main" val="9893604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E31F5BAE-29AF-48B9-BA69-209D6CF4CD00}"/>
              </a:ext>
            </a:extLst>
          </p:cNvPr>
          <p:cNvSpPr>
            <a:spLocks noGrp="1"/>
          </p:cNvSpPr>
          <p:nvPr>
            <p:ph idx="1"/>
          </p:nvPr>
        </p:nvSpPr>
        <p:spPr>
          <a:xfrm>
            <a:off x="407988" y="245746"/>
            <a:ext cx="11525250" cy="2527300"/>
          </a:xfrm>
        </p:spPr>
        <p:txBody>
          <a:bodyPr>
            <a:normAutofit/>
          </a:bodyPr>
          <a:lstStyle/>
          <a:p>
            <a:pPr marL="0" indent="457200">
              <a:buNone/>
            </a:pPr>
            <a:r>
              <a:rPr lang="en-US" sz="2400" b="1" dirty="0">
                <a:latin typeface="Angsana New" panose="02020603050405020304" pitchFamily="18" charset="-34"/>
                <a:cs typeface="Angsana New" panose="02020603050405020304" pitchFamily="18" charset="-34"/>
              </a:rPr>
              <a:t>3)</a:t>
            </a:r>
            <a:r>
              <a:rPr lang="th-TH" sz="2400" b="1" dirty="0">
                <a:latin typeface="Angsana New" panose="02020603050405020304" pitchFamily="18" charset="-34"/>
                <a:cs typeface="Angsana New" panose="02020603050405020304" pitchFamily="18" charset="-34"/>
              </a:rPr>
              <a:t> การวิเคราะห์ส่วนประกอบ </a:t>
            </a:r>
            <a:r>
              <a:rPr lang="th-TH" sz="2400" dirty="0">
                <a:latin typeface="Angsana New" panose="02020603050405020304" pitchFamily="18" charset="-34"/>
                <a:cs typeface="Angsana New" panose="02020603050405020304" pitchFamily="18" charset="-34"/>
              </a:rPr>
              <a:t>(</a:t>
            </a:r>
            <a:r>
              <a:rPr lang="en-US" sz="2400" dirty="0">
                <a:latin typeface="Angsana New" panose="02020603050405020304" pitchFamily="18" charset="-34"/>
                <a:cs typeface="Angsana New" panose="02020603050405020304" pitchFamily="18" charset="-34"/>
              </a:rPr>
              <a:t>Component Analysis)</a:t>
            </a:r>
            <a:r>
              <a:rPr lang="th-TH" sz="2400" dirty="0">
                <a:latin typeface="Angsana New" panose="02020603050405020304" pitchFamily="18" charset="-34"/>
                <a:cs typeface="Angsana New" panose="02020603050405020304" pitchFamily="18" charset="-34"/>
              </a:rPr>
              <a:t> เป็น</a:t>
            </a:r>
            <a:r>
              <a:rPr lang="th-TH" sz="2400" b="1" dirty="0">
                <a:latin typeface="Angsana New" panose="02020603050405020304" pitchFamily="18" charset="-34"/>
                <a:cs typeface="Angsana New" panose="02020603050405020304" pitchFamily="18" charset="-34"/>
              </a:rPr>
              <a:t>การวิเคราะห์คุณสมบัติ หรือองค์ประกอบในสิ่งที่ผู้วิจัยต้องการศึกษา โดยนำข้อมูลแต่ละชุดมาเปรียบเทียบเพื่อหาคุณสมบัติ หรือองค์ประกอบที่พึงประสงค์ การวิเคราะห์ส่วนประกอบจะทำได้ก็ต่อเมื่อมีข้อมูลตั้งแต่ </a:t>
            </a:r>
            <a:r>
              <a:rPr lang="en-US" sz="2400" b="1" dirty="0">
                <a:latin typeface="Angsana New" panose="02020603050405020304" pitchFamily="18" charset="-34"/>
                <a:cs typeface="Angsana New" panose="02020603050405020304" pitchFamily="18" charset="-34"/>
              </a:rPr>
              <a:t>2</a:t>
            </a:r>
            <a:r>
              <a:rPr lang="th-TH" sz="2400" b="1" dirty="0">
                <a:latin typeface="Angsana New" panose="02020603050405020304" pitchFamily="18" charset="-34"/>
                <a:cs typeface="Angsana New" panose="02020603050405020304" pitchFamily="18" charset="-34"/>
              </a:rPr>
              <a:t> ชุดขึ้นไป แต่ไม่ควรมากเกิน </a:t>
            </a:r>
            <a:r>
              <a:rPr lang="en-US" sz="2400" b="1" dirty="0">
                <a:latin typeface="Angsana New" panose="02020603050405020304" pitchFamily="18" charset="-34"/>
                <a:cs typeface="Angsana New" panose="02020603050405020304" pitchFamily="18" charset="-34"/>
              </a:rPr>
              <a:t>10</a:t>
            </a:r>
            <a:r>
              <a:rPr lang="th-TH" sz="2400" b="1" dirty="0">
                <a:latin typeface="Angsana New" panose="02020603050405020304" pitchFamily="18" charset="-34"/>
                <a:cs typeface="Angsana New" panose="02020603050405020304" pitchFamily="18" charset="-34"/>
              </a:rPr>
              <a:t> ชุด</a:t>
            </a:r>
            <a:r>
              <a:rPr lang="th-TH" sz="2400" dirty="0">
                <a:latin typeface="Angsana New" panose="02020603050405020304" pitchFamily="18" charset="-34"/>
                <a:cs typeface="Angsana New" panose="02020603050405020304" pitchFamily="18" charset="-34"/>
              </a:rPr>
              <a:t> (สุภา</a:t>
            </a:r>
            <a:r>
              <a:rPr lang="th-TH" sz="2400" dirty="0" err="1">
                <a:latin typeface="Angsana New" panose="02020603050405020304" pitchFamily="18" charset="-34"/>
                <a:cs typeface="Angsana New" panose="02020603050405020304" pitchFamily="18" charset="-34"/>
              </a:rPr>
              <a:t>งค์</a:t>
            </a:r>
            <a:r>
              <a:rPr lang="th-TH" sz="2400" dirty="0">
                <a:latin typeface="Angsana New" panose="02020603050405020304" pitchFamily="18" charset="-34"/>
                <a:cs typeface="Angsana New" panose="02020603050405020304" pitchFamily="18" charset="-34"/>
              </a:rPr>
              <a:t>  จันทวน</a:t>
            </a:r>
            <a:r>
              <a:rPr lang="th-TH" sz="2400" dirty="0" err="1">
                <a:latin typeface="Angsana New" panose="02020603050405020304" pitchFamily="18" charset="-34"/>
                <a:cs typeface="Angsana New" panose="02020603050405020304" pitchFamily="18" charset="-34"/>
              </a:rPr>
              <a:t>ิช</a:t>
            </a: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2554)</a:t>
            </a:r>
            <a:r>
              <a:rPr lang="th-TH" sz="2400" dirty="0">
                <a:latin typeface="Angsana New" panose="02020603050405020304" pitchFamily="18" charset="-34"/>
                <a:cs typeface="Angsana New" panose="02020603050405020304" pitchFamily="18" charset="-34"/>
              </a:rPr>
              <a:t> เนื่องจากหากข้อมูลมากเกินไปจะทำให้ยากแก่การสรุปเกี่ยวกับคุณสมบัติของส่วนประกอบนั้น ๆ ดังตัวอย่าง และในตารางที่ </a:t>
            </a:r>
            <a:r>
              <a:rPr lang="en-US" sz="2400" dirty="0">
                <a:latin typeface="Angsana New" panose="02020603050405020304" pitchFamily="18" charset="-34"/>
                <a:cs typeface="Angsana New" panose="02020603050405020304" pitchFamily="18" charset="-34"/>
              </a:rPr>
              <a:t>11.10</a:t>
            </a:r>
            <a:endParaRPr lang="th-TH" sz="2400" dirty="0">
              <a:latin typeface="Angsana New" panose="02020603050405020304" pitchFamily="18" charset="-34"/>
              <a:cs typeface="Angsana New" panose="02020603050405020304" pitchFamily="18" charset="-34"/>
            </a:endParaRPr>
          </a:p>
          <a:p>
            <a:pPr marL="0" indent="0">
              <a:buNone/>
            </a:pPr>
            <a:r>
              <a:rPr lang="th-TH" sz="2400" b="1" dirty="0">
                <a:latin typeface="Angsana New" panose="02020603050405020304" pitchFamily="18" charset="-34"/>
                <a:cs typeface="Angsana New" panose="02020603050405020304" pitchFamily="18" charset="-34"/>
              </a:rPr>
              <a:t>ตัวอย่าง </a:t>
            </a:r>
            <a:r>
              <a:rPr lang="th-TH" sz="2400" dirty="0">
                <a:latin typeface="Angsana New" panose="02020603050405020304" pitchFamily="18" charset="-34"/>
                <a:cs typeface="Angsana New" panose="02020603050405020304" pitchFamily="18" charset="-34"/>
              </a:rPr>
              <a:t>การศึกษาภาวะผู้นำของผู้บริหารสถาบันการศึกษาแห่งหนึ่ง มีกลุ่มตัวอย่างในการวิเคราะห์ </a:t>
            </a: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ท่าน ดังนี้</a:t>
            </a:r>
          </a:p>
          <a:p>
            <a:pPr marL="0" indent="0">
              <a:buNone/>
            </a:pPr>
            <a:r>
              <a:rPr lang="th-TH" sz="2400" b="1" dirty="0">
                <a:latin typeface="Angsana New" panose="02020603050405020304" pitchFamily="18" charset="-34"/>
                <a:cs typeface="Angsana New" panose="02020603050405020304" pitchFamily="18" charset="-34"/>
              </a:rPr>
              <a:t>ตารางที่ </a:t>
            </a:r>
            <a:r>
              <a:rPr lang="en-US" sz="2400" b="1" dirty="0">
                <a:latin typeface="Angsana New" panose="02020603050405020304" pitchFamily="18" charset="-34"/>
                <a:cs typeface="Angsana New" panose="02020603050405020304" pitchFamily="18" charset="-34"/>
              </a:rPr>
              <a:t>11.10</a:t>
            </a:r>
            <a:r>
              <a:rPr lang="th-TH" sz="2400" b="1"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การวิเคราะห์ส่วนประกอบของภาวะผู้นำของผู้บริหารสถาบันการศึกษาแห่งหนึ่ง</a:t>
            </a:r>
            <a:endParaRPr lang="en-US" sz="24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29C2599F-AEAA-4D50-90DF-7CB408BEBBE3}"/>
              </a:ext>
            </a:extLst>
          </p:cNvPr>
          <p:cNvGraphicFramePr>
            <a:graphicFrameLocks noGrp="1"/>
          </p:cNvGraphicFramePr>
          <p:nvPr>
            <p:extLst>
              <p:ext uri="{D42A27DB-BD31-4B8C-83A1-F6EECF244321}">
                <p14:modId xmlns:p14="http://schemas.microsoft.com/office/powerpoint/2010/main" val="3619954981"/>
              </p:ext>
            </p:extLst>
          </p:nvPr>
        </p:nvGraphicFramePr>
        <p:xfrm>
          <a:off x="484189" y="2544446"/>
          <a:ext cx="11299823" cy="4206240"/>
        </p:xfrm>
        <a:graphic>
          <a:graphicData uri="http://schemas.openxmlformats.org/drawingml/2006/table">
            <a:tbl>
              <a:tblPr firstRow="1" bandRow="1">
                <a:tableStyleId>{5C22544A-7EE6-4342-B048-85BDC9FD1C3A}</a:tableStyleId>
              </a:tblPr>
              <a:tblGrid>
                <a:gridCol w="1689098">
                  <a:extLst>
                    <a:ext uri="{9D8B030D-6E8A-4147-A177-3AD203B41FA5}">
                      <a16:colId xmlns:a16="http://schemas.microsoft.com/office/drawing/2014/main" val="101422125"/>
                    </a:ext>
                  </a:extLst>
                </a:gridCol>
                <a:gridCol w="752475">
                  <a:extLst>
                    <a:ext uri="{9D8B030D-6E8A-4147-A177-3AD203B41FA5}">
                      <a16:colId xmlns:a16="http://schemas.microsoft.com/office/drawing/2014/main" val="180723316"/>
                    </a:ext>
                  </a:extLst>
                </a:gridCol>
                <a:gridCol w="1504950">
                  <a:extLst>
                    <a:ext uri="{9D8B030D-6E8A-4147-A177-3AD203B41FA5}">
                      <a16:colId xmlns:a16="http://schemas.microsoft.com/office/drawing/2014/main" val="173879194"/>
                    </a:ext>
                  </a:extLst>
                </a:gridCol>
                <a:gridCol w="1981200">
                  <a:extLst>
                    <a:ext uri="{9D8B030D-6E8A-4147-A177-3AD203B41FA5}">
                      <a16:colId xmlns:a16="http://schemas.microsoft.com/office/drawing/2014/main" val="4051448319"/>
                    </a:ext>
                  </a:extLst>
                </a:gridCol>
                <a:gridCol w="2962275">
                  <a:extLst>
                    <a:ext uri="{9D8B030D-6E8A-4147-A177-3AD203B41FA5}">
                      <a16:colId xmlns:a16="http://schemas.microsoft.com/office/drawing/2014/main" val="4022590865"/>
                    </a:ext>
                  </a:extLst>
                </a:gridCol>
                <a:gridCol w="2409825">
                  <a:extLst>
                    <a:ext uri="{9D8B030D-6E8A-4147-A177-3AD203B41FA5}">
                      <a16:colId xmlns:a16="http://schemas.microsoft.com/office/drawing/2014/main" val="2950802838"/>
                    </a:ext>
                  </a:extLst>
                </a:gridCol>
              </a:tblGrid>
              <a:tr h="370840">
                <a:tc>
                  <a:txBody>
                    <a:bodyPr/>
                    <a:lstStyle/>
                    <a:p>
                      <a:pPr algn="ctr"/>
                      <a:r>
                        <a:rPr lang="th-TH" sz="1800" dirty="0">
                          <a:solidFill>
                            <a:schemeClr val="tx1"/>
                          </a:solidFill>
                          <a:latin typeface="Angsana New" panose="02020603050405020304" pitchFamily="18" charset="-34"/>
                          <a:cs typeface="Angsana New" panose="02020603050405020304" pitchFamily="18" charset="-34"/>
                        </a:rPr>
                        <a:t>รายชื่อ</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chemeClr val="tx1"/>
                          </a:solidFill>
                          <a:latin typeface="Angsana New" panose="02020603050405020304" pitchFamily="18" charset="-34"/>
                          <a:cs typeface="Angsana New" panose="02020603050405020304" pitchFamily="18" charset="-34"/>
                        </a:rPr>
                        <a:t>อายุ (ปี)</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chemeClr val="tx1"/>
                          </a:solidFill>
                          <a:latin typeface="Angsana New" panose="02020603050405020304" pitchFamily="18" charset="-34"/>
                          <a:cs typeface="Angsana New" panose="02020603050405020304" pitchFamily="18" charset="-34"/>
                        </a:rPr>
                        <a:t>ประสบการณ์ในสถาบันการศึกษา (ปี)</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chemeClr val="tx1"/>
                          </a:solidFill>
                          <a:latin typeface="Angsana New" panose="02020603050405020304" pitchFamily="18" charset="-34"/>
                          <a:cs typeface="Angsana New" panose="02020603050405020304" pitchFamily="18" charset="-34"/>
                        </a:rPr>
                        <a:t>การศึกษา/ตำแหน่งวิชาการ</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chemeClr val="tx1"/>
                          </a:solidFill>
                          <a:latin typeface="Angsana New" panose="02020603050405020304" pitchFamily="18" charset="-34"/>
                          <a:cs typeface="Angsana New" panose="02020603050405020304" pitchFamily="18" charset="-34"/>
                        </a:rPr>
                        <a:t>ลักษณะภาวะผู้นำ</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chemeClr val="tx1"/>
                          </a:solidFill>
                          <a:latin typeface="Angsana New" panose="02020603050405020304" pitchFamily="18" charset="-34"/>
                          <a:cs typeface="Angsana New" panose="02020603050405020304" pitchFamily="18" charset="-34"/>
                        </a:rPr>
                        <a:t>พฤติกรรมที่สะท้อนลักษณะผู้นำ</a:t>
                      </a:r>
                      <a:endParaRPr lang="en-US" sz="18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62002821"/>
                  </a:ext>
                </a:extLst>
              </a:tr>
              <a:tr h="370840">
                <a:tc>
                  <a:txBody>
                    <a:bodyPr/>
                    <a:lstStyle/>
                    <a:p>
                      <a:r>
                        <a:rPr lang="th-TH" sz="1800" dirty="0">
                          <a:solidFill>
                            <a:schemeClr val="tx1"/>
                          </a:solidFill>
                          <a:latin typeface="Angsana New" panose="02020603050405020304" pitchFamily="18" charset="-34"/>
                          <a:cs typeface="Angsana New" panose="02020603050405020304" pitchFamily="18" charset="-34"/>
                        </a:rPr>
                        <a:t>ดร.วนิดา วาดีเจริญ</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chemeClr val="tx1"/>
                          </a:solidFill>
                          <a:latin typeface="Angsana New" panose="02020603050405020304" pitchFamily="18" charset="-34"/>
                          <a:cs typeface="Angsana New" panose="02020603050405020304" pitchFamily="18" charset="-34"/>
                        </a:rPr>
                        <a:t>35</a:t>
                      </a:r>
                    </a:p>
                  </a:txBody>
                  <a:tcPr/>
                </a:tc>
                <a:tc>
                  <a:txBody>
                    <a:bodyPr/>
                    <a:lstStyle/>
                    <a:p>
                      <a:pPr algn="ctr"/>
                      <a:r>
                        <a:rPr lang="en-US" sz="1800" dirty="0">
                          <a:solidFill>
                            <a:schemeClr val="tx1"/>
                          </a:solidFill>
                          <a:latin typeface="Angsana New" panose="02020603050405020304" pitchFamily="18" charset="-34"/>
                          <a:cs typeface="Angsana New" panose="02020603050405020304" pitchFamily="18" charset="-34"/>
                        </a:rPr>
                        <a:t>5</a:t>
                      </a:r>
                    </a:p>
                  </a:txBody>
                  <a:tcPr/>
                </a:tc>
                <a:tc>
                  <a:txBody>
                    <a:bodyPr/>
                    <a:lstStyle/>
                    <a:p>
                      <a:r>
                        <a:rPr lang="th-TH" sz="1800" dirty="0">
                          <a:solidFill>
                            <a:schemeClr val="tx1"/>
                          </a:solidFill>
                          <a:latin typeface="Angsana New" panose="02020603050405020304" pitchFamily="18" charset="-34"/>
                          <a:cs typeface="Angsana New" panose="02020603050405020304" pitchFamily="18" charset="-34"/>
                        </a:rPr>
                        <a:t>ปริญญาเอก/ระหว่างการพิจารณา ผศ.</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1. </a:t>
                      </a:r>
                      <a:r>
                        <a:rPr lang="th-TH" sz="1800" dirty="0">
                          <a:solidFill>
                            <a:schemeClr val="tx1"/>
                          </a:solidFill>
                          <a:latin typeface="Angsana New" panose="02020603050405020304" pitchFamily="18" charset="-34"/>
                          <a:cs typeface="Angsana New" panose="02020603050405020304" pitchFamily="18" charset="-34"/>
                        </a:rPr>
                        <a:t>มีความมุ่งมั่น และอุดมการณ์ของตนเอง</a:t>
                      </a:r>
                    </a:p>
                    <a:p>
                      <a:r>
                        <a:rPr lang="en-US" sz="1800" dirty="0">
                          <a:solidFill>
                            <a:schemeClr val="tx1"/>
                          </a:solidFill>
                          <a:latin typeface="Angsana New" panose="02020603050405020304" pitchFamily="18" charset="-34"/>
                          <a:cs typeface="Angsana New" panose="02020603050405020304" pitchFamily="18" charset="-34"/>
                        </a:rPr>
                        <a:t>2.</a:t>
                      </a:r>
                      <a:r>
                        <a:rPr lang="th-TH" sz="1800" dirty="0">
                          <a:solidFill>
                            <a:schemeClr val="tx1"/>
                          </a:solidFill>
                          <a:latin typeface="Angsana New" panose="02020603050405020304" pitchFamily="18" charset="-34"/>
                          <a:cs typeface="Angsana New" panose="02020603050405020304" pitchFamily="18" charset="-34"/>
                        </a:rPr>
                        <a:t> ได้รับการสนับสนุนจากผู้บริหารและผู้ร่วมงาน</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1.</a:t>
                      </a:r>
                      <a:r>
                        <a:rPr lang="th-TH" sz="1800" dirty="0">
                          <a:solidFill>
                            <a:schemeClr val="tx1"/>
                          </a:solidFill>
                          <a:latin typeface="Angsana New" panose="02020603050405020304" pitchFamily="18" charset="-34"/>
                          <a:cs typeface="Angsana New" panose="02020603050405020304" pitchFamily="18" charset="-34"/>
                        </a:rPr>
                        <a:t> อดทนต่อการทำงานและสภาพแวดล้อมที่กดดัน</a:t>
                      </a:r>
                    </a:p>
                    <a:p>
                      <a:r>
                        <a:rPr lang="en-US" sz="1800" dirty="0">
                          <a:solidFill>
                            <a:schemeClr val="tx1"/>
                          </a:solidFill>
                          <a:latin typeface="Angsana New" panose="02020603050405020304" pitchFamily="18" charset="-34"/>
                          <a:cs typeface="Angsana New" panose="02020603050405020304" pitchFamily="18" charset="-34"/>
                        </a:rPr>
                        <a:t>2.</a:t>
                      </a:r>
                      <a:r>
                        <a:rPr lang="th-TH" sz="1800" dirty="0">
                          <a:solidFill>
                            <a:schemeClr val="tx1"/>
                          </a:solidFill>
                          <a:latin typeface="Angsana New" panose="02020603050405020304" pitchFamily="18" charset="-34"/>
                          <a:cs typeface="Angsana New" panose="02020603050405020304" pitchFamily="18" charset="-34"/>
                        </a:rPr>
                        <a:t> ผลงานเป็นที่ยอมรับต่อผู้บริหาร</a:t>
                      </a:r>
                      <a:endParaRPr lang="en-US" sz="18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121423421"/>
                  </a:ext>
                </a:extLst>
              </a:tr>
              <a:tr h="370840">
                <a:tc>
                  <a:txBody>
                    <a:bodyPr/>
                    <a:lstStyle/>
                    <a:p>
                      <a:r>
                        <a:rPr lang="th-TH" sz="1800" dirty="0">
                          <a:solidFill>
                            <a:schemeClr val="tx1"/>
                          </a:solidFill>
                          <a:latin typeface="Angsana New" panose="02020603050405020304" pitchFamily="18" charset="-34"/>
                          <a:cs typeface="Angsana New" panose="02020603050405020304" pitchFamily="18" charset="-34"/>
                        </a:rPr>
                        <a:t>ดร.ณ</a:t>
                      </a:r>
                      <a:r>
                        <a:rPr lang="th-TH" sz="1800" dirty="0" err="1">
                          <a:solidFill>
                            <a:schemeClr val="tx1"/>
                          </a:solidFill>
                          <a:latin typeface="Angsana New" panose="02020603050405020304" pitchFamily="18" charset="-34"/>
                          <a:cs typeface="Angsana New" panose="02020603050405020304" pitchFamily="18" charset="-34"/>
                        </a:rPr>
                        <a:t>ฐาพั</a:t>
                      </a:r>
                      <a:r>
                        <a:rPr lang="th-TH" sz="1800" dirty="0">
                          <a:solidFill>
                            <a:schemeClr val="tx1"/>
                          </a:solidFill>
                          <a:latin typeface="Angsana New" panose="02020603050405020304" pitchFamily="18" charset="-34"/>
                          <a:cs typeface="Angsana New" panose="02020603050405020304" pitchFamily="18" charset="-34"/>
                        </a:rPr>
                        <a:t>ชร์ วรพงศ์พัชร์</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chemeClr val="tx1"/>
                          </a:solidFill>
                          <a:latin typeface="Angsana New" panose="02020603050405020304" pitchFamily="18" charset="-34"/>
                          <a:cs typeface="Angsana New" panose="02020603050405020304" pitchFamily="18" charset="-34"/>
                        </a:rPr>
                        <a:t>40</a:t>
                      </a:r>
                    </a:p>
                  </a:txBody>
                  <a:tcPr/>
                </a:tc>
                <a:tc>
                  <a:txBody>
                    <a:bodyPr/>
                    <a:lstStyle/>
                    <a:p>
                      <a:pPr algn="ctr"/>
                      <a:r>
                        <a:rPr lang="en-US" sz="1800" dirty="0">
                          <a:solidFill>
                            <a:schemeClr val="tx1"/>
                          </a:solidFill>
                          <a:latin typeface="Angsana New" panose="02020603050405020304" pitchFamily="18" charset="-34"/>
                          <a:cs typeface="Angsana New" panose="02020603050405020304" pitchFamily="18" charset="-34"/>
                        </a:rPr>
                        <a:t>7</a:t>
                      </a:r>
                    </a:p>
                  </a:txBody>
                  <a:tcPr/>
                </a:tc>
                <a:tc>
                  <a:txBody>
                    <a:bodyPr/>
                    <a:lstStyle/>
                    <a:p>
                      <a:r>
                        <a:rPr lang="th-TH" sz="1800" dirty="0">
                          <a:solidFill>
                            <a:schemeClr val="tx1"/>
                          </a:solidFill>
                          <a:latin typeface="Angsana New" panose="02020603050405020304" pitchFamily="18" charset="-34"/>
                          <a:cs typeface="Angsana New" panose="02020603050405020304" pitchFamily="18" charset="-34"/>
                        </a:rPr>
                        <a:t>ปริญญาเอก</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1.</a:t>
                      </a:r>
                      <a:r>
                        <a:rPr lang="th-TH" sz="1800" dirty="0">
                          <a:solidFill>
                            <a:schemeClr val="tx1"/>
                          </a:solidFill>
                          <a:latin typeface="Angsana New" panose="02020603050405020304" pitchFamily="18" charset="-34"/>
                          <a:cs typeface="Angsana New" panose="02020603050405020304" pitchFamily="18" charset="-34"/>
                        </a:rPr>
                        <a:t>มุ่งเน้นศักยภาพของตนเองให้เป็นที่ประจักษ์</a:t>
                      </a:r>
                    </a:p>
                    <a:p>
                      <a:r>
                        <a:rPr lang="en-US" sz="1800" dirty="0">
                          <a:solidFill>
                            <a:schemeClr val="tx1"/>
                          </a:solidFill>
                          <a:latin typeface="Angsana New" panose="02020603050405020304" pitchFamily="18" charset="-34"/>
                          <a:cs typeface="Angsana New" panose="02020603050405020304" pitchFamily="18" charset="-34"/>
                        </a:rPr>
                        <a:t>2.</a:t>
                      </a:r>
                      <a:r>
                        <a:rPr lang="th-TH" sz="1800" dirty="0">
                          <a:solidFill>
                            <a:schemeClr val="tx1"/>
                          </a:solidFill>
                          <a:latin typeface="Angsana New" panose="02020603050405020304" pitchFamily="18" charset="-34"/>
                          <a:cs typeface="Angsana New" panose="02020603050405020304" pitchFamily="18" charset="-34"/>
                        </a:rPr>
                        <a:t>สร้างเอกลักษณ์ของสถาบัน</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1.</a:t>
                      </a:r>
                      <a:r>
                        <a:rPr lang="th-TH" sz="1800" dirty="0">
                          <a:solidFill>
                            <a:schemeClr val="tx1"/>
                          </a:solidFill>
                          <a:latin typeface="Angsana New" panose="02020603050405020304" pitchFamily="18" charset="-34"/>
                          <a:cs typeface="Angsana New" panose="02020603050405020304" pitchFamily="18" charset="-34"/>
                        </a:rPr>
                        <a:t>พัฒนาศักยภาพของตนเองอย่างต่อเนื่อง</a:t>
                      </a:r>
                    </a:p>
                    <a:p>
                      <a:r>
                        <a:rPr lang="en-US" sz="1800" dirty="0">
                          <a:solidFill>
                            <a:schemeClr val="tx1"/>
                          </a:solidFill>
                          <a:latin typeface="Angsana New" panose="02020603050405020304" pitchFamily="18" charset="-34"/>
                          <a:cs typeface="Angsana New" panose="02020603050405020304" pitchFamily="18" charset="-34"/>
                        </a:rPr>
                        <a:t>2.</a:t>
                      </a:r>
                      <a:r>
                        <a:rPr lang="th-TH" sz="1800" dirty="0">
                          <a:solidFill>
                            <a:schemeClr val="tx1"/>
                          </a:solidFill>
                          <a:latin typeface="Angsana New" panose="02020603050405020304" pitchFamily="18" charset="-34"/>
                          <a:cs typeface="Angsana New" panose="02020603050405020304" pitchFamily="18" charset="-34"/>
                        </a:rPr>
                        <a:t>สร้างเอกลักษณ์ด้านหลักสูตรที่เชี่ยวชาญให้แก่สถาบัน</a:t>
                      </a:r>
                      <a:endParaRPr lang="en-US" sz="1800" dirty="0">
                        <a:solidFill>
                          <a:schemeClr val="tx1"/>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964756260"/>
                  </a:ext>
                </a:extLst>
              </a:tr>
              <a:tr h="370840">
                <a:tc>
                  <a:txBody>
                    <a:bodyPr/>
                    <a:lstStyle/>
                    <a:p>
                      <a:r>
                        <a:rPr lang="th-TH" sz="1800" dirty="0">
                          <a:solidFill>
                            <a:schemeClr val="tx1"/>
                          </a:solidFill>
                          <a:latin typeface="Angsana New" panose="02020603050405020304" pitchFamily="18" charset="-34"/>
                          <a:cs typeface="Angsana New" panose="02020603050405020304" pitchFamily="18" charset="-34"/>
                        </a:rPr>
                        <a:t>ดร.สมบัติ ทีฆทรัพย์</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chemeClr val="tx1"/>
                          </a:solidFill>
                          <a:latin typeface="Angsana New" panose="02020603050405020304" pitchFamily="18" charset="-34"/>
                          <a:cs typeface="Angsana New" panose="02020603050405020304" pitchFamily="18" charset="-34"/>
                        </a:rPr>
                        <a:t>65</a:t>
                      </a:r>
                    </a:p>
                  </a:txBody>
                  <a:tcPr/>
                </a:tc>
                <a:tc>
                  <a:txBody>
                    <a:bodyPr/>
                    <a:lstStyle/>
                    <a:p>
                      <a:pPr algn="ctr"/>
                      <a:r>
                        <a:rPr lang="en-US" sz="1800" dirty="0">
                          <a:solidFill>
                            <a:schemeClr val="tx1"/>
                          </a:solidFill>
                          <a:latin typeface="Angsana New" panose="02020603050405020304" pitchFamily="18" charset="-34"/>
                          <a:cs typeface="Angsana New" panose="02020603050405020304" pitchFamily="18" charset="-34"/>
                        </a:rPr>
                        <a:t>30</a:t>
                      </a:r>
                      <a:r>
                        <a:rPr lang="th-TH" sz="1800" dirty="0">
                          <a:solidFill>
                            <a:schemeClr val="tx1"/>
                          </a:solidFill>
                          <a:latin typeface="Angsana New" panose="02020603050405020304" pitchFamily="18" charset="-34"/>
                          <a:cs typeface="Angsana New" panose="02020603050405020304" pitchFamily="18" charset="-34"/>
                        </a:rPr>
                        <a:t> </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th-TH" sz="1800" dirty="0">
                          <a:solidFill>
                            <a:schemeClr val="tx1"/>
                          </a:solidFill>
                          <a:latin typeface="Angsana New" panose="02020603050405020304" pitchFamily="18" charset="-34"/>
                          <a:cs typeface="Angsana New" panose="02020603050405020304" pitchFamily="18" charset="-34"/>
                        </a:rPr>
                        <a:t>ปริญญาเอก/รศ.</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1.</a:t>
                      </a:r>
                      <a:r>
                        <a:rPr lang="th-TH" sz="1800" dirty="0">
                          <a:solidFill>
                            <a:schemeClr val="tx1"/>
                          </a:solidFill>
                          <a:latin typeface="Angsana New" panose="02020603050405020304" pitchFamily="18" charset="-34"/>
                          <a:cs typeface="Angsana New" panose="02020603050405020304" pitchFamily="18" charset="-34"/>
                        </a:rPr>
                        <a:t>กำหนดวิสัยทัศน์ นโยบาย และกลยุทธ์</a:t>
                      </a:r>
                    </a:p>
                    <a:p>
                      <a:r>
                        <a:rPr lang="en-US" sz="1800" dirty="0">
                          <a:solidFill>
                            <a:schemeClr val="tx1"/>
                          </a:solidFill>
                          <a:latin typeface="Angsana New" panose="02020603050405020304" pitchFamily="18" charset="-34"/>
                          <a:cs typeface="Angsana New" panose="02020603050405020304" pitchFamily="18" charset="-34"/>
                        </a:rPr>
                        <a:t>2.</a:t>
                      </a:r>
                      <a:r>
                        <a:rPr lang="th-TH" sz="1800" dirty="0">
                          <a:solidFill>
                            <a:schemeClr val="tx1"/>
                          </a:solidFill>
                          <a:latin typeface="Angsana New" panose="02020603050405020304" pitchFamily="18" charset="-34"/>
                          <a:cs typeface="Angsana New" panose="02020603050405020304" pitchFamily="18" charset="-34"/>
                        </a:rPr>
                        <a:t>โปร่งใส ยุติธรรมในการบริหารงานและคน</a:t>
                      </a:r>
                    </a:p>
                    <a:p>
                      <a:r>
                        <a:rPr lang="en-US" sz="1800" dirty="0">
                          <a:solidFill>
                            <a:schemeClr val="tx1"/>
                          </a:solidFill>
                          <a:latin typeface="Angsana New" panose="02020603050405020304" pitchFamily="18" charset="-34"/>
                          <a:cs typeface="Angsana New" panose="02020603050405020304" pitchFamily="18" charset="-34"/>
                        </a:rPr>
                        <a:t>3.</a:t>
                      </a:r>
                      <a:r>
                        <a:rPr lang="th-TH" sz="1800" dirty="0">
                          <a:solidFill>
                            <a:schemeClr val="tx1"/>
                          </a:solidFill>
                          <a:latin typeface="Angsana New" panose="02020603050405020304" pitchFamily="18" charset="-34"/>
                          <a:cs typeface="Angsana New" panose="02020603050405020304" pitchFamily="18" charset="-34"/>
                        </a:rPr>
                        <a:t> ใช้ทีมสนับสนุนการทำงาน</a:t>
                      </a:r>
                      <a:endParaRPr lang="en-US" sz="1800" dirty="0">
                        <a:solidFill>
                          <a:schemeClr val="tx1"/>
                        </a:solidFill>
                        <a:latin typeface="Angsana New" panose="02020603050405020304" pitchFamily="18" charset="-34"/>
                        <a:cs typeface="Angsana New" panose="02020603050405020304" pitchFamily="18" charset="-34"/>
                      </a:endParaRPr>
                    </a:p>
                  </a:txBody>
                  <a:tcPr/>
                </a:tc>
                <a:tc>
                  <a:txBody>
                    <a:bodyPr/>
                    <a:lstStyle/>
                    <a:p>
                      <a:r>
                        <a:rPr lang="en-US" sz="1800" dirty="0">
                          <a:solidFill>
                            <a:schemeClr val="tx1"/>
                          </a:solidFill>
                          <a:latin typeface="Angsana New" panose="02020603050405020304" pitchFamily="18" charset="-34"/>
                          <a:cs typeface="Angsana New" panose="02020603050405020304" pitchFamily="18" charset="-34"/>
                        </a:rPr>
                        <a:t>1.</a:t>
                      </a:r>
                      <a:r>
                        <a:rPr lang="th-TH" sz="1800" dirty="0">
                          <a:solidFill>
                            <a:schemeClr val="tx1"/>
                          </a:solidFill>
                          <a:latin typeface="Angsana New" panose="02020603050405020304" pitchFamily="18" charset="-34"/>
                          <a:cs typeface="Angsana New" panose="02020603050405020304" pitchFamily="18" charset="-34"/>
                        </a:rPr>
                        <a:t>เป็นที่ปรึกษาด้านแผนงานและนโยบาย</a:t>
                      </a:r>
                    </a:p>
                    <a:p>
                      <a:r>
                        <a:rPr lang="en-US" sz="1800" dirty="0">
                          <a:solidFill>
                            <a:schemeClr val="tx1"/>
                          </a:solidFill>
                          <a:latin typeface="Angsana New" panose="02020603050405020304" pitchFamily="18" charset="-34"/>
                          <a:cs typeface="Angsana New" panose="02020603050405020304" pitchFamily="18" charset="-34"/>
                        </a:rPr>
                        <a:t>2.</a:t>
                      </a:r>
                      <a:r>
                        <a:rPr lang="th-TH" sz="1800" dirty="0">
                          <a:solidFill>
                            <a:schemeClr val="tx1"/>
                          </a:solidFill>
                          <a:latin typeface="Angsana New" panose="02020603050405020304" pitchFamily="18" charset="-34"/>
                          <a:cs typeface="Angsana New" panose="02020603050405020304" pitchFamily="18" charset="-34"/>
                        </a:rPr>
                        <a:t>มีคุณธรรม จริยธรรม และเป็นแบบอย่างที่ดี</a:t>
                      </a:r>
                    </a:p>
                    <a:p>
                      <a:r>
                        <a:rPr lang="en-US" sz="1800" dirty="0">
                          <a:solidFill>
                            <a:schemeClr val="tx1"/>
                          </a:solidFill>
                          <a:latin typeface="Angsana New" panose="02020603050405020304" pitchFamily="18" charset="-34"/>
                          <a:cs typeface="Angsana New" panose="02020603050405020304" pitchFamily="18" charset="-34"/>
                        </a:rPr>
                        <a:t>3.</a:t>
                      </a:r>
                      <a:r>
                        <a:rPr lang="th-TH" sz="1800" dirty="0">
                          <a:solidFill>
                            <a:schemeClr val="tx1"/>
                          </a:solidFill>
                          <a:latin typeface="Angsana New" panose="02020603050405020304" pitchFamily="18" charset="-34"/>
                          <a:cs typeface="Angsana New" panose="02020603050405020304" pitchFamily="18" charset="-34"/>
                        </a:rPr>
                        <a:t>จัดวางคนได้เหมาะสมกับงาน</a:t>
                      </a:r>
                    </a:p>
                  </a:txBody>
                  <a:tcPr/>
                </a:tc>
                <a:extLst>
                  <a:ext uri="{0D108BD9-81ED-4DB2-BD59-A6C34878D82A}">
                    <a16:rowId xmlns:a16="http://schemas.microsoft.com/office/drawing/2014/main" val="905730328"/>
                  </a:ext>
                </a:extLst>
              </a:tr>
            </a:tbl>
          </a:graphicData>
        </a:graphic>
      </p:graphicFrame>
      <p:sp>
        <p:nvSpPr>
          <p:cNvPr id="5" name="ตัวแทนหมายเลขสไลด์ 4">
            <a:extLst>
              <a:ext uri="{FF2B5EF4-FFF2-40B4-BE49-F238E27FC236}">
                <a16:creationId xmlns:a16="http://schemas.microsoft.com/office/drawing/2014/main" id="{55D0DD1E-B6F6-42BB-8E00-D6E080E98FED}"/>
              </a:ext>
            </a:extLst>
          </p:cNvPr>
          <p:cNvSpPr>
            <a:spLocks noGrp="1"/>
          </p:cNvSpPr>
          <p:nvPr>
            <p:ph type="sldNum" sz="quarter" idx="12"/>
          </p:nvPr>
        </p:nvSpPr>
        <p:spPr/>
        <p:txBody>
          <a:bodyPr/>
          <a:lstStyle/>
          <a:p>
            <a:fld id="{0C138CA7-F28F-4E14-B8CE-E0A9C4DDBB4C}" type="slidenum">
              <a:rPr lang="en-US" smtClean="0"/>
              <a:t>59</a:t>
            </a:fld>
            <a:endParaRPr lang="en-US"/>
          </a:p>
        </p:txBody>
      </p:sp>
    </p:spTree>
    <p:extLst>
      <p:ext uri="{BB962C8B-B14F-4D97-AF65-F5344CB8AC3E}">
        <p14:creationId xmlns:p14="http://schemas.microsoft.com/office/powerpoint/2010/main" val="1903385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1821770"/>
            <a:ext cx="10515600" cy="5030334"/>
          </a:xfrm>
        </p:spPr>
        <p:txBody>
          <a:bodyPr>
            <a:normAutofit/>
          </a:bodyPr>
          <a:lstStyle/>
          <a:p>
            <a:pPr marL="0" indent="0">
              <a:buNone/>
            </a:pPr>
            <a:r>
              <a:rPr lang="th-TH" dirty="0">
                <a:latin typeface="Angsana New" panose="02020603050405020304" pitchFamily="18" charset="-34"/>
                <a:cs typeface="Angsana New" panose="02020603050405020304" pitchFamily="18" charset="-34"/>
              </a:rPr>
              <a:t>	ภายหลังจากออกแบบเครื่องมือวิจัย ไม่ว่าจะเป็นแบบสัมภาษณ์ แบบสังเกต แบบทดสอบ หรือแบบสอบถาม เสร็จเรียบร้อยแล้วจึงเข้าสู่ขั้นตอนของการเก็บรวบรวมข้อมูล ไม่ว่าจะเป็นการเก็บรวบรวมข้อมูลทุติยภูมิ หรือการเก็บข้อมูลภาคสนาม ผู้วิจัยจะต้องพิจารณาหลักสำคัญในการเก็บข้อมูลดังต่อไปนี้</a:t>
            </a:r>
          </a:p>
          <a:p>
            <a:pPr marL="0" indent="0">
              <a:buNone/>
            </a:pPr>
            <a:r>
              <a:rPr lang="th-TH" dirty="0">
                <a:latin typeface="Angsana New" panose="02020603050405020304" pitchFamily="18" charset="-34"/>
                <a:cs typeface="Angsana New" panose="02020603050405020304" pitchFamily="18" charset="-34"/>
              </a:rPr>
              <a:t>	2.1 ระเบียบวิธีการวิจัย</a:t>
            </a:r>
          </a:p>
          <a:p>
            <a:pPr marL="0" indent="0">
              <a:buNone/>
            </a:pPr>
            <a:r>
              <a:rPr lang="th-TH" dirty="0">
                <a:latin typeface="Angsana New" panose="02020603050405020304" pitchFamily="18" charset="-34"/>
                <a:cs typeface="Angsana New" panose="02020603050405020304" pitchFamily="18" charset="-34"/>
              </a:rPr>
              <a:t>	</a:t>
            </a:r>
            <a:r>
              <a:rPr lang="th-TH" b="1" dirty="0">
                <a:latin typeface="Angsana New" panose="02020603050405020304" pitchFamily="18" charset="-34"/>
                <a:cs typeface="Angsana New" panose="02020603050405020304" pitchFamily="18" charset="-34"/>
              </a:rPr>
              <a:t>การวิจัยเชิงคุณภาพ </a:t>
            </a:r>
            <a:r>
              <a:rPr lang="th-TH" dirty="0">
                <a:latin typeface="Angsana New" panose="02020603050405020304" pitchFamily="18" charset="-34"/>
                <a:cs typeface="Angsana New" panose="02020603050405020304" pitchFamily="18" charset="-34"/>
              </a:rPr>
              <a:t>ได้แก่ การวิจัยเชิงชาติพันธุ์ การวิจัยเชิงประวัติศาสตร์ การวิจัยเอกสาร หรือการวิจัยแบบผสมผสาน ซึ่งเป็นการนำระเบียบวิธีวิจัยหลายประเภทเข้าไว้ด้วยกัน เพื่อยืนยันความถูกต้องของผลลัพธ์ที่ได้ ดังนั้น</a:t>
            </a:r>
            <a:r>
              <a:rPr lang="th-TH" b="1" dirty="0">
                <a:latin typeface="Angsana New" panose="02020603050405020304" pitchFamily="18" charset="-34"/>
                <a:cs typeface="Angsana New" panose="02020603050405020304" pitchFamily="18" charset="-34"/>
              </a:rPr>
              <a:t>ผู้วิจัยจะต้องเข้าใจระเบียบวิธีวิจัยที่ใช้ดำเนินงาน </a:t>
            </a:r>
            <a:r>
              <a:rPr lang="th-TH" dirty="0">
                <a:latin typeface="Angsana New" panose="02020603050405020304" pitchFamily="18" charset="-34"/>
                <a:cs typeface="Angsana New" panose="02020603050405020304" pitchFamily="18" charset="-34"/>
              </a:rPr>
              <a:t>ก่อนทำการเก็บรวบรวมข้อมูลทุกครั้ง เพื่อ</a:t>
            </a:r>
            <a:r>
              <a:rPr lang="th-TH" b="1" dirty="0">
                <a:latin typeface="Angsana New" panose="02020603050405020304" pitchFamily="18" charset="-34"/>
                <a:cs typeface="Angsana New" panose="02020603050405020304" pitchFamily="18" charset="-34"/>
              </a:rPr>
              <a:t>สามารถกำหนดวิธีการเก็บข้อมูลได้อย่างถูกต้อง</a:t>
            </a:r>
          </a:p>
          <a:p>
            <a:pPr marL="0" indent="0">
              <a:buNone/>
            </a:pPr>
            <a:r>
              <a:rPr lang="th-TH" dirty="0">
                <a:latin typeface="Angsana New" panose="02020603050405020304" pitchFamily="18" charset="-34"/>
                <a:cs typeface="Angsana New" panose="02020603050405020304" pitchFamily="18" charset="-34"/>
              </a:rPr>
              <a:t>	</a:t>
            </a:r>
          </a:p>
        </p:txBody>
      </p:sp>
      <p:sp>
        <p:nvSpPr>
          <p:cNvPr id="4" name="ชื่อเรื่อง 1"/>
          <p:cNvSpPr>
            <a:spLocks noGrp="1"/>
          </p:cNvSpPr>
          <p:nvPr>
            <p:ph type="title"/>
          </p:nvPr>
        </p:nvSpPr>
        <p:spPr>
          <a:xfrm>
            <a:off x="838200" y="365126"/>
            <a:ext cx="10515600" cy="1092199"/>
          </a:xfrm>
        </p:spPr>
        <p:txBody>
          <a:bodyPr>
            <a:normAutofit fontScale="90000"/>
          </a:bodyPr>
          <a:lstStyle/>
          <a:p>
            <a:pPr algn="ctr"/>
            <a:r>
              <a:rPr lang="th-TH" dirty="0">
                <a:solidFill>
                  <a:srgbClr val="FF0000"/>
                </a:solidFill>
                <a:latin typeface="Angsana New" panose="02020603050405020304" pitchFamily="18" charset="-34"/>
                <a:cs typeface="Angsana New" panose="02020603050405020304" pitchFamily="18" charset="-34"/>
              </a:rPr>
              <a:t>2 </a:t>
            </a:r>
            <a:br>
              <a:rPr lang="en-US" dirty="0">
                <a:solidFill>
                  <a:srgbClr val="FF0000"/>
                </a:solidFill>
                <a:latin typeface="Angsana New" panose="02020603050405020304" pitchFamily="18" charset="-34"/>
                <a:cs typeface="Angsana New" panose="02020603050405020304" pitchFamily="18" charset="-34"/>
              </a:rPr>
            </a:br>
            <a:r>
              <a:rPr lang="th-TH" dirty="0">
                <a:solidFill>
                  <a:srgbClr val="FF0000"/>
                </a:solidFill>
                <a:latin typeface="Angsana New" panose="02020603050405020304" pitchFamily="18" charset="-34"/>
                <a:cs typeface="Angsana New" panose="02020603050405020304" pitchFamily="18" charset="-34"/>
              </a:rPr>
              <a:t>หลักสำคัญในการเก็บรวบรวมข้อมูล</a:t>
            </a:r>
          </a:p>
        </p:txBody>
      </p:sp>
      <p:sp>
        <p:nvSpPr>
          <p:cNvPr id="2" name="ตัวแทนหมายเลขสไลด์ 1">
            <a:extLst>
              <a:ext uri="{FF2B5EF4-FFF2-40B4-BE49-F238E27FC236}">
                <a16:creationId xmlns:a16="http://schemas.microsoft.com/office/drawing/2014/main" id="{9705FCD0-63D6-43E7-9927-85F08A68C35C}"/>
              </a:ext>
            </a:extLst>
          </p:cNvPr>
          <p:cNvSpPr>
            <a:spLocks noGrp="1"/>
          </p:cNvSpPr>
          <p:nvPr>
            <p:ph type="sldNum" sz="quarter" idx="12"/>
          </p:nvPr>
        </p:nvSpPr>
        <p:spPr/>
        <p:txBody>
          <a:bodyPr/>
          <a:lstStyle/>
          <a:p>
            <a:fld id="{A0340E22-A0ED-4D02-B787-FB05B1CCBCE7}" type="slidenum">
              <a:rPr lang="th-TH" smtClean="0"/>
              <a:t>6</a:t>
            </a:fld>
            <a:endParaRPr lang="th-TH"/>
          </a:p>
        </p:txBody>
      </p:sp>
    </p:spTree>
    <p:extLst>
      <p:ext uri="{BB962C8B-B14F-4D97-AF65-F5344CB8AC3E}">
        <p14:creationId xmlns:p14="http://schemas.microsoft.com/office/powerpoint/2010/main" val="2478100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67F4F2EE-6840-4E40-A81A-59B819F7EC6B}"/>
              </a:ext>
            </a:extLst>
          </p:cNvPr>
          <p:cNvSpPr>
            <a:spLocks noGrp="1"/>
          </p:cNvSpPr>
          <p:nvPr>
            <p:ph idx="1"/>
          </p:nvPr>
        </p:nvSpPr>
        <p:spPr>
          <a:xfrm>
            <a:off x="838199" y="739775"/>
            <a:ext cx="10906125" cy="4351338"/>
          </a:xfrm>
        </p:spPr>
        <p:txBody>
          <a:bodyPr>
            <a:normAutofit lnSpcReduction="10000"/>
          </a:bodyPr>
          <a:lstStyle/>
          <a:p>
            <a:pPr marL="0" indent="571500">
              <a:buNone/>
            </a:pPr>
            <a:r>
              <a:rPr lang="th-TH" sz="2400" dirty="0">
                <a:latin typeface="Angsana New" panose="02020603050405020304" pitchFamily="18" charset="-34"/>
                <a:cs typeface="Angsana New" panose="02020603050405020304" pitchFamily="18" charset="-34"/>
              </a:rPr>
              <a:t>ข้อมูลจากกลุ่มตัวอย่างทั้ง </a:t>
            </a: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ชุด ดังตารางที่ </a:t>
            </a:r>
            <a:r>
              <a:rPr lang="en-US" sz="2400" dirty="0">
                <a:latin typeface="Angsana New" panose="02020603050405020304" pitchFamily="18" charset="-34"/>
                <a:cs typeface="Angsana New" panose="02020603050405020304" pitchFamily="18" charset="-34"/>
              </a:rPr>
              <a:t>5</a:t>
            </a:r>
            <a:r>
              <a:rPr lang="th-TH" sz="2400" dirty="0">
                <a:latin typeface="Angsana New" panose="02020603050405020304" pitchFamily="18" charset="-34"/>
                <a:cs typeface="Angsana New" panose="02020603050405020304" pitchFamily="18" charset="-34"/>
              </a:rPr>
              <a:t> ช่วยให้ผู้วิจัยเห็นความแตกต่างของคุณสมบัติ และส่วนประกอบที่สะท้อนถึงภาวะผู้นำของผู้บริหารสถาบันการศึกษาทั้ง </a:t>
            </a:r>
            <a:r>
              <a:rPr lang="en-US" sz="2400" dirty="0">
                <a:latin typeface="Angsana New" panose="02020603050405020304" pitchFamily="18" charset="-34"/>
                <a:cs typeface="Angsana New" panose="02020603050405020304" pitchFamily="18" charset="-34"/>
              </a:rPr>
              <a:t>3</a:t>
            </a:r>
            <a:r>
              <a:rPr lang="th-TH" sz="2400" dirty="0">
                <a:latin typeface="Angsana New" panose="02020603050405020304" pitchFamily="18" charset="-34"/>
                <a:cs typeface="Angsana New" panose="02020603050405020304" pitchFamily="18" charset="-34"/>
              </a:rPr>
              <a:t> ท่านได้อย่างชัดเจน อันนำไปสู่การสรุปผล และจัดอันดับลักษณะที่พึงประสงค์จากมากไปหาน้อย </a:t>
            </a:r>
          </a:p>
          <a:p>
            <a:pPr marL="0" indent="571500">
              <a:buNone/>
            </a:pPr>
            <a:r>
              <a:rPr lang="en-US" sz="2400" b="1" dirty="0">
                <a:latin typeface="Angsana New" panose="02020603050405020304" pitchFamily="18" charset="-34"/>
                <a:cs typeface="Angsana New" panose="02020603050405020304" pitchFamily="18" charset="-34"/>
              </a:rPr>
              <a:t>4)</a:t>
            </a:r>
            <a:r>
              <a:rPr lang="th-TH" sz="2400" b="1" dirty="0">
                <a:latin typeface="Angsana New" panose="02020603050405020304" pitchFamily="18" charset="-34"/>
                <a:cs typeface="Angsana New" panose="02020603050405020304" pitchFamily="18" charset="-34"/>
              </a:rPr>
              <a:t> การวิเคราะห์ข้อมูลจากเอกสาร </a:t>
            </a:r>
            <a:r>
              <a:rPr lang="th-TH" sz="2400" dirty="0">
                <a:latin typeface="Angsana New" panose="02020603050405020304" pitchFamily="18" charset="-34"/>
                <a:cs typeface="Angsana New" panose="02020603050405020304" pitchFamily="18" charset="-34"/>
              </a:rPr>
              <a:t>(</a:t>
            </a:r>
            <a:r>
              <a:rPr lang="en-US" sz="2400" dirty="0">
                <a:latin typeface="Angsana New" panose="02020603050405020304" pitchFamily="18" charset="-34"/>
                <a:cs typeface="Angsana New" panose="02020603050405020304" pitchFamily="18" charset="-34"/>
              </a:rPr>
              <a:t>Document Analysis)</a:t>
            </a:r>
            <a:r>
              <a:rPr lang="th-TH" sz="2400" dirty="0">
                <a:latin typeface="Angsana New" panose="02020603050405020304" pitchFamily="18" charset="-34"/>
                <a:cs typeface="Angsana New" panose="02020603050405020304" pitchFamily="18" charset="-34"/>
              </a:rPr>
              <a:t> </a:t>
            </a:r>
            <a:r>
              <a:rPr lang="th-TH" sz="2400" b="1" dirty="0">
                <a:latin typeface="Angsana New" panose="02020603050405020304" pitchFamily="18" charset="-34"/>
                <a:cs typeface="Angsana New" panose="02020603050405020304" pitchFamily="18" charset="-34"/>
              </a:rPr>
              <a:t>เป็นการนำข้อมูลที่มีผู้เก็บรวบรวมไว้แล้วมาวิเคราะห์ หรือสังเคราะห์ เพื่อใช้ยืนยันสมมติฐานของการวิจัยที่ตั้งขึ้น การวิเคราะห์ข้อมูลประเภทนี้ ผู้วิจัยจะต้องพิจารณาแหล่งที่มาของข้อมูลว่ามีความน่าเชื่อถือมากน้อยเพียงใด เช่น บันทึกรายงานโดยสำนักงานสถิติแห่งชาติ รายงานการประชุม เอกสารเกี่ยวกับการดำเนินงานประจำปีของบริษัท วารสารธุรกิจ วารสารวิชาการ หนังสือจดหมายเหตุ หนังสือพิมพ์รายวันหรือรายสัปดาห์</a:t>
            </a:r>
          </a:p>
          <a:p>
            <a:pPr marL="0" indent="571500">
              <a:buNone/>
            </a:pPr>
            <a:r>
              <a:rPr lang="th-TH" sz="2400" b="1" dirty="0">
                <a:latin typeface="Angsana New" panose="02020603050405020304" pitchFamily="18" charset="-34"/>
                <a:cs typeface="Angsana New" panose="02020603050405020304" pitchFamily="18" charset="-34"/>
              </a:rPr>
              <a:t>ประเภทของเอกสารที่นำมาใช้ในการวิเคราะห์นั้น ผู้วิจัยจะต้องพิจารณาจากปัญหา วัตถุประสงค์ของการวิจัย ประเด็นที่ต้องการศึกษา และตัวแปรที่ต้องการศึกษา โดยข้อมูลที่เลือกมาจะต้องสามารถตอบโจทย์ของการวิจัยได้อย่างชัดเจน </a:t>
            </a:r>
            <a:r>
              <a:rPr lang="th-TH" sz="2400" dirty="0">
                <a:latin typeface="Angsana New" panose="02020603050405020304" pitchFamily="18" charset="-34"/>
                <a:cs typeface="Angsana New" panose="02020603050405020304" pitchFamily="18" charset="-34"/>
              </a:rPr>
              <a:t>ดังตัวอย่างต่อไปนี้</a:t>
            </a:r>
          </a:p>
          <a:p>
            <a:pPr marL="0" indent="0">
              <a:buNone/>
            </a:pPr>
            <a:r>
              <a:rPr lang="th-TH" sz="2400" b="1" dirty="0">
                <a:latin typeface="Angsana New" panose="02020603050405020304" pitchFamily="18" charset="-34"/>
                <a:cs typeface="Angsana New" panose="02020603050405020304" pitchFamily="18" charset="-34"/>
              </a:rPr>
              <a:t>ตัวอย่างที่ </a:t>
            </a:r>
            <a:r>
              <a:rPr lang="en-US" sz="2400" b="1" dirty="0">
                <a:latin typeface="Angsana New" panose="02020603050405020304" pitchFamily="18" charset="-34"/>
                <a:cs typeface="Angsana New" panose="02020603050405020304" pitchFamily="18" charset="-34"/>
              </a:rPr>
              <a:t>5</a:t>
            </a:r>
            <a:r>
              <a:rPr lang="th-TH" sz="2400" b="1"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การศึกษาแนวโน้มการลงทุน และความเชื่อมั่นของนักลงทุนชาวญี่ปุ่นที่มีต่อการลงทุนในภาคอุตสาหกรรมการผลิตของประเทศไทย</a:t>
            </a:r>
            <a:endParaRPr lang="en-US" sz="2400" dirty="0">
              <a:latin typeface="Angsana New" panose="02020603050405020304" pitchFamily="18" charset="-34"/>
              <a:cs typeface="Angsana New" panose="02020603050405020304" pitchFamily="18" charset="-34"/>
            </a:endParaRPr>
          </a:p>
        </p:txBody>
      </p:sp>
      <p:graphicFrame>
        <p:nvGraphicFramePr>
          <p:cNvPr id="5" name="ตาราง 5">
            <a:extLst>
              <a:ext uri="{FF2B5EF4-FFF2-40B4-BE49-F238E27FC236}">
                <a16:creationId xmlns:a16="http://schemas.microsoft.com/office/drawing/2014/main" id="{923E163E-D906-45DC-A8B0-7ECA095BE8D9}"/>
              </a:ext>
            </a:extLst>
          </p:cNvPr>
          <p:cNvGraphicFramePr>
            <a:graphicFrameLocks noGrp="1"/>
          </p:cNvGraphicFramePr>
          <p:nvPr>
            <p:extLst>
              <p:ext uri="{D42A27DB-BD31-4B8C-83A1-F6EECF244321}">
                <p14:modId xmlns:p14="http://schemas.microsoft.com/office/powerpoint/2010/main" val="1687400598"/>
              </p:ext>
            </p:extLst>
          </p:nvPr>
        </p:nvGraphicFramePr>
        <p:xfrm>
          <a:off x="955675" y="4796473"/>
          <a:ext cx="10674350" cy="1841341"/>
        </p:xfrm>
        <a:graphic>
          <a:graphicData uri="http://schemas.openxmlformats.org/drawingml/2006/table">
            <a:tbl>
              <a:tblPr firstRow="1" bandRow="1">
                <a:tableStyleId>{D27102A9-8310-4765-A935-A1911B00CA55}</a:tableStyleId>
              </a:tblPr>
              <a:tblGrid>
                <a:gridCol w="2978150">
                  <a:extLst>
                    <a:ext uri="{9D8B030D-6E8A-4147-A177-3AD203B41FA5}">
                      <a16:colId xmlns:a16="http://schemas.microsoft.com/office/drawing/2014/main" val="2976217708"/>
                    </a:ext>
                  </a:extLst>
                </a:gridCol>
                <a:gridCol w="7696200">
                  <a:extLst>
                    <a:ext uri="{9D8B030D-6E8A-4147-A177-3AD203B41FA5}">
                      <a16:colId xmlns:a16="http://schemas.microsoft.com/office/drawing/2014/main" val="805444262"/>
                    </a:ext>
                  </a:extLst>
                </a:gridCol>
              </a:tblGrid>
              <a:tr h="835501">
                <a:tc>
                  <a:txBody>
                    <a:bodyPr/>
                    <a:lstStyle/>
                    <a:p>
                      <a:r>
                        <a:rPr lang="th-TH" sz="2000" b="0" dirty="0">
                          <a:latin typeface="Angsana New" panose="02020603050405020304" pitchFamily="18" charset="-34"/>
                          <a:cs typeface="Angsana New" panose="02020603050405020304" pitchFamily="18" charset="-34"/>
                        </a:rPr>
                        <a:t>คำถามของการวิจัย </a:t>
                      </a:r>
                      <a:endParaRPr lang="en-US" sz="2000" b="0" dirty="0">
                        <a:latin typeface="Angsana New" panose="02020603050405020304" pitchFamily="18" charset="-34"/>
                        <a:cs typeface="Angsana New" panose="02020603050405020304" pitchFamily="18" charset="-34"/>
                      </a:endParaRPr>
                    </a:p>
                    <a:p>
                      <a:r>
                        <a:rPr lang="th-TH" sz="2000" b="0" dirty="0">
                          <a:latin typeface="Angsana New" panose="02020603050405020304" pitchFamily="18" charset="-34"/>
                          <a:cs typeface="Angsana New" panose="02020603050405020304" pitchFamily="18" charset="-34"/>
                        </a:rPr>
                        <a:t>(</a:t>
                      </a:r>
                      <a:r>
                        <a:rPr lang="en-US" sz="2000" b="0" dirty="0">
                          <a:latin typeface="Angsana New" panose="02020603050405020304" pitchFamily="18" charset="-34"/>
                          <a:cs typeface="Angsana New" panose="02020603050405020304" pitchFamily="18" charset="-34"/>
                        </a:rPr>
                        <a:t>Research Questionnaires)</a:t>
                      </a:r>
                    </a:p>
                  </a:txBody>
                  <a:tcPr/>
                </a:tc>
                <a:tc>
                  <a:txBody>
                    <a:bodyPr/>
                    <a:lstStyle/>
                    <a:p>
                      <a:r>
                        <a:rPr lang="en-US" sz="2000" b="0" dirty="0">
                          <a:latin typeface="Angsana New" panose="02020603050405020304" pitchFamily="18" charset="-34"/>
                          <a:cs typeface="Angsana New" panose="02020603050405020304" pitchFamily="18" charset="-34"/>
                        </a:rPr>
                        <a:t>1.</a:t>
                      </a:r>
                      <a:r>
                        <a:rPr lang="th-TH" sz="2000" b="0" dirty="0">
                          <a:latin typeface="Angsana New" panose="02020603050405020304" pitchFamily="18" charset="-34"/>
                          <a:cs typeface="Angsana New" panose="02020603050405020304" pitchFamily="18" charset="-34"/>
                        </a:rPr>
                        <a:t> ภายหลังวิกฤตน้ำท่วมช่วงปลายปี พ.ศ. </a:t>
                      </a:r>
                      <a:r>
                        <a:rPr lang="en-US" sz="2000" b="0" dirty="0">
                          <a:latin typeface="Angsana New" panose="02020603050405020304" pitchFamily="18" charset="-34"/>
                          <a:cs typeface="Angsana New" panose="02020603050405020304" pitchFamily="18" charset="-34"/>
                        </a:rPr>
                        <a:t>2554 (</a:t>
                      </a:r>
                      <a:r>
                        <a:rPr lang="th-TH" sz="2000" b="0" dirty="0">
                          <a:latin typeface="Angsana New" panose="02020603050405020304" pitchFamily="18" charset="-34"/>
                          <a:cs typeface="Angsana New" panose="02020603050405020304" pitchFamily="18" charset="-34"/>
                        </a:rPr>
                        <a:t>ค.ศ. </a:t>
                      </a:r>
                      <a:r>
                        <a:rPr lang="en-US" sz="2000" b="0" dirty="0">
                          <a:latin typeface="Angsana New" panose="02020603050405020304" pitchFamily="18" charset="-34"/>
                          <a:cs typeface="Angsana New" panose="02020603050405020304" pitchFamily="18" charset="-34"/>
                        </a:rPr>
                        <a:t>2011)</a:t>
                      </a:r>
                      <a:r>
                        <a:rPr lang="th-TH" sz="2000" b="0" dirty="0">
                          <a:latin typeface="Angsana New" panose="02020603050405020304" pitchFamily="18" charset="-34"/>
                          <a:cs typeface="Angsana New" panose="02020603050405020304" pitchFamily="18" charset="-34"/>
                        </a:rPr>
                        <a:t> การลงทุนจากประเทศญี่ปุ่นมีแนวโน้มเพิ่มมากขึ้นหรือไม่</a:t>
                      </a:r>
                    </a:p>
                    <a:p>
                      <a:r>
                        <a:rPr lang="en-US" sz="2000" b="0" dirty="0">
                          <a:latin typeface="Angsana New" panose="02020603050405020304" pitchFamily="18" charset="-34"/>
                          <a:cs typeface="Angsana New" panose="02020603050405020304" pitchFamily="18" charset="-34"/>
                        </a:rPr>
                        <a:t>2.</a:t>
                      </a:r>
                      <a:r>
                        <a:rPr lang="th-TH" sz="2000" b="0" dirty="0">
                          <a:latin typeface="Angsana New" panose="02020603050405020304" pitchFamily="18" charset="-34"/>
                          <a:cs typeface="Angsana New" panose="02020603050405020304" pitchFamily="18" charset="-34"/>
                        </a:rPr>
                        <a:t> นักลงทุนชาวญี่ปุ่นยังเชื่อมั่นต่อฐานการผลิตในประเทศไทยหรือไม่</a:t>
                      </a:r>
                      <a:endParaRPr lang="en-US" sz="2000" b="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757156279"/>
                  </a:ext>
                </a:extLst>
              </a:tr>
              <a:tr h="835501">
                <a:tc>
                  <a:txBody>
                    <a:bodyPr/>
                    <a:lstStyle/>
                    <a:p>
                      <a:r>
                        <a:rPr lang="th-TH" sz="2000" b="0" dirty="0">
                          <a:latin typeface="Angsana New" panose="02020603050405020304" pitchFamily="18" charset="-34"/>
                          <a:cs typeface="Angsana New" panose="02020603050405020304" pitchFamily="18" charset="-34"/>
                        </a:rPr>
                        <a:t>วัตถุประสงค์ของการวิจัย </a:t>
                      </a:r>
                      <a:endParaRPr lang="en-US" sz="2000" b="0" dirty="0">
                        <a:latin typeface="Angsana New" panose="02020603050405020304" pitchFamily="18" charset="-34"/>
                        <a:cs typeface="Angsana New" panose="02020603050405020304" pitchFamily="18" charset="-34"/>
                      </a:endParaRPr>
                    </a:p>
                    <a:p>
                      <a:r>
                        <a:rPr lang="th-TH" sz="2000" b="0" dirty="0">
                          <a:latin typeface="Angsana New" panose="02020603050405020304" pitchFamily="18" charset="-34"/>
                          <a:cs typeface="Angsana New" panose="02020603050405020304" pitchFamily="18" charset="-34"/>
                        </a:rPr>
                        <a:t>(</a:t>
                      </a:r>
                      <a:r>
                        <a:rPr lang="en-US" sz="2000" b="0" dirty="0">
                          <a:latin typeface="Angsana New" panose="02020603050405020304" pitchFamily="18" charset="-34"/>
                          <a:cs typeface="Angsana New" panose="02020603050405020304" pitchFamily="18" charset="-34"/>
                        </a:rPr>
                        <a:t>Research Objective)</a:t>
                      </a:r>
                    </a:p>
                  </a:txBody>
                  <a:tcPr/>
                </a:tc>
                <a:tc>
                  <a:txBody>
                    <a:bodyPr/>
                    <a:lstStyle/>
                    <a:p>
                      <a:r>
                        <a:rPr lang="en-US" sz="2000" b="0" dirty="0">
                          <a:latin typeface="Angsana New" panose="02020603050405020304" pitchFamily="18" charset="-34"/>
                          <a:cs typeface="Angsana New" panose="02020603050405020304" pitchFamily="18" charset="-34"/>
                        </a:rPr>
                        <a:t>1.</a:t>
                      </a:r>
                      <a:r>
                        <a:rPr lang="th-TH" sz="2000" b="0" dirty="0">
                          <a:latin typeface="Angsana New" panose="02020603050405020304" pitchFamily="18" charset="-34"/>
                          <a:cs typeface="Angsana New" panose="02020603050405020304" pitchFamily="18" charset="-34"/>
                        </a:rPr>
                        <a:t> เพื่อศึกษาแนวโน้มการลงทุนจากประเทศญี่ปุ่นภายหลังวิกฤตน้ำท่วม ช่วงปลายปี พ.ศ. </a:t>
                      </a:r>
                      <a:r>
                        <a:rPr lang="en-US" sz="2000" b="0" dirty="0">
                          <a:latin typeface="Angsana New" panose="02020603050405020304" pitchFamily="18" charset="-34"/>
                          <a:cs typeface="Angsana New" panose="02020603050405020304" pitchFamily="18" charset="-34"/>
                        </a:rPr>
                        <a:t>2554 (</a:t>
                      </a:r>
                      <a:r>
                        <a:rPr lang="th-TH" sz="2000" b="0" dirty="0">
                          <a:latin typeface="Angsana New" panose="02020603050405020304" pitchFamily="18" charset="-34"/>
                          <a:cs typeface="Angsana New" panose="02020603050405020304" pitchFamily="18" charset="-34"/>
                        </a:rPr>
                        <a:t>ค.ศ. </a:t>
                      </a:r>
                      <a:r>
                        <a:rPr lang="en-US" sz="2000" b="0" dirty="0">
                          <a:latin typeface="Angsana New" panose="02020603050405020304" pitchFamily="18" charset="-34"/>
                          <a:cs typeface="Angsana New" panose="02020603050405020304" pitchFamily="18" charset="-34"/>
                        </a:rPr>
                        <a:t>2011)</a:t>
                      </a:r>
                      <a:r>
                        <a:rPr lang="th-TH" sz="2000" b="0" dirty="0">
                          <a:latin typeface="Angsana New" panose="02020603050405020304" pitchFamily="18" charset="-34"/>
                          <a:cs typeface="Angsana New" panose="02020603050405020304" pitchFamily="18" charset="-34"/>
                        </a:rPr>
                        <a:t> </a:t>
                      </a:r>
                    </a:p>
                    <a:p>
                      <a:r>
                        <a:rPr lang="en-US" sz="2000" b="0" dirty="0">
                          <a:latin typeface="Angsana New" panose="02020603050405020304" pitchFamily="18" charset="-34"/>
                          <a:cs typeface="Angsana New" panose="02020603050405020304" pitchFamily="18" charset="-34"/>
                        </a:rPr>
                        <a:t>2.</a:t>
                      </a:r>
                      <a:r>
                        <a:rPr lang="th-TH" sz="2000" b="0" dirty="0">
                          <a:latin typeface="Angsana New" panose="02020603050405020304" pitchFamily="18" charset="-34"/>
                          <a:cs typeface="Angsana New" panose="02020603050405020304" pitchFamily="18" charset="-34"/>
                        </a:rPr>
                        <a:t> เพื่อศึกษาความเชื่อมั่นของนักลงทุนชาวญี่ปุ่นต่อฐานการผลิตในประเทศไทย</a:t>
                      </a:r>
                      <a:endParaRPr lang="en-US" sz="2000" b="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76163018"/>
                  </a:ext>
                </a:extLst>
              </a:tr>
            </a:tbl>
          </a:graphicData>
        </a:graphic>
      </p:graphicFrame>
      <p:sp>
        <p:nvSpPr>
          <p:cNvPr id="6" name="ตัวแทนหมายเลขสไลด์ 5">
            <a:extLst>
              <a:ext uri="{FF2B5EF4-FFF2-40B4-BE49-F238E27FC236}">
                <a16:creationId xmlns:a16="http://schemas.microsoft.com/office/drawing/2014/main" id="{BC3DAEF7-E998-4383-B61B-E529062B643C}"/>
              </a:ext>
            </a:extLst>
          </p:cNvPr>
          <p:cNvSpPr>
            <a:spLocks noGrp="1"/>
          </p:cNvSpPr>
          <p:nvPr>
            <p:ph type="sldNum" sz="quarter" idx="12"/>
          </p:nvPr>
        </p:nvSpPr>
        <p:spPr/>
        <p:txBody>
          <a:bodyPr/>
          <a:lstStyle/>
          <a:p>
            <a:fld id="{0C138CA7-F28F-4E14-B8CE-E0A9C4DDBB4C}" type="slidenum">
              <a:rPr lang="en-US" smtClean="0"/>
              <a:t>60</a:t>
            </a:fld>
            <a:endParaRPr lang="en-US"/>
          </a:p>
        </p:txBody>
      </p:sp>
    </p:spTree>
    <p:extLst>
      <p:ext uri="{BB962C8B-B14F-4D97-AF65-F5344CB8AC3E}">
        <p14:creationId xmlns:p14="http://schemas.microsoft.com/office/powerpoint/2010/main" val="5513064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0BDF691D-BD30-4226-81C2-77778CC70AEC}"/>
              </a:ext>
            </a:extLst>
          </p:cNvPr>
          <p:cNvSpPr>
            <a:spLocks noGrp="1"/>
          </p:cNvSpPr>
          <p:nvPr>
            <p:ph idx="1"/>
          </p:nvPr>
        </p:nvSpPr>
        <p:spPr>
          <a:xfrm>
            <a:off x="781050" y="482600"/>
            <a:ext cx="10972800" cy="4351338"/>
          </a:xfrm>
        </p:spPr>
        <p:txBody>
          <a:bodyPr/>
          <a:lstStyle/>
          <a:p>
            <a:pPr marL="0" indent="457200">
              <a:buNone/>
            </a:pPr>
            <a:r>
              <a:rPr lang="th-TH" sz="2400" dirty="0">
                <a:latin typeface="Angsana New" panose="02020603050405020304" pitchFamily="18" charset="-34"/>
                <a:cs typeface="Angsana New" panose="02020603050405020304" pitchFamily="18" charset="-34"/>
              </a:rPr>
              <a:t>ข้อมูลที่นำมาวิเคราะห์ในครั้งนี้ คือ รายงานการลงทุนจากต่างประเทศในประเทศไทย โดยรวบรวมและรายงานจากสำนักส่งเสริมการลงทุนแห่งประเทศไทย (</a:t>
            </a:r>
            <a:r>
              <a:rPr lang="en-US" sz="2400" dirty="0">
                <a:latin typeface="Angsana New" panose="02020603050405020304" pitchFamily="18" charset="-34"/>
                <a:cs typeface="Angsana New" panose="02020603050405020304" pitchFamily="18" charset="-34"/>
              </a:rPr>
              <a:t>Board of Thailand Investment)</a:t>
            </a:r>
            <a:r>
              <a:rPr lang="th-TH" sz="2400" dirty="0">
                <a:latin typeface="Angsana New" panose="02020603050405020304" pitchFamily="18" charset="-34"/>
                <a:cs typeface="Angsana New" panose="02020603050405020304" pitchFamily="18" charset="-34"/>
              </a:rPr>
              <a:t> เอกสารเผยแพร่ในปี พ.ศ. </a:t>
            </a:r>
            <a:r>
              <a:rPr lang="en-US" sz="2400" dirty="0">
                <a:latin typeface="Angsana New" panose="02020603050405020304" pitchFamily="18" charset="-34"/>
                <a:cs typeface="Angsana New" panose="02020603050405020304" pitchFamily="18" charset="-34"/>
              </a:rPr>
              <a:t>2556 (</a:t>
            </a:r>
            <a:r>
              <a:rPr lang="th-TH" sz="2400" dirty="0">
                <a:latin typeface="Angsana New" panose="02020603050405020304" pitchFamily="18" charset="-34"/>
                <a:cs typeface="Angsana New" panose="02020603050405020304" pitchFamily="18" charset="-34"/>
              </a:rPr>
              <a:t>ค.ศ. </a:t>
            </a:r>
            <a:r>
              <a:rPr lang="en-US" sz="2400" dirty="0">
                <a:latin typeface="Angsana New" panose="02020603050405020304" pitchFamily="18" charset="-34"/>
                <a:cs typeface="Angsana New" panose="02020603050405020304" pitchFamily="18" charset="-34"/>
              </a:rPr>
              <a:t>2013)</a:t>
            </a:r>
            <a:r>
              <a:rPr lang="th-TH" sz="2400" dirty="0">
                <a:latin typeface="Angsana New" panose="02020603050405020304" pitchFamily="18" charset="-34"/>
                <a:cs typeface="Angsana New" panose="02020603050405020304" pitchFamily="18" charset="-34"/>
              </a:rPr>
              <a:t> ดังแสดงในตารางที่ </a:t>
            </a:r>
            <a:r>
              <a:rPr lang="en-US" sz="2400" dirty="0">
                <a:latin typeface="Angsana New" panose="02020603050405020304" pitchFamily="18" charset="-34"/>
                <a:cs typeface="Angsana New" panose="02020603050405020304" pitchFamily="18" charset="-34"/>
              </a:rPr>
              <a:t>11</a:t>
            </a:r>
            <a:endParaRPr lang="th-TH" sz="2400" dirty="0">
              <a:latin typeface="Angsana New" panose="02020603050405020304" pitchFamily="18" charset="-34"/>
              <a:cs typeface="Angsana New" panose="02020603050405020304" pitchFamily="18" charset="-34"/>
            </a:endParaRPr>
          </a:p>
          <a:p>
            <a:pPr marL="0" indent="0">
              <a:buNone/>
            </a:pPr>
            <a:r>
              <a:rPr lang="th-TH" sz="2400" dirty="0">
                <a:latin typeface="Angsana New" panose="02020603050405020304" pitchFamily="18" charset="-34"/>
                <a:cs typeface="Angsana New" panose="02020603050405020304" pitchFamily="18" charset="-34"/>
              </a:rPr>
              <a:t>ตารางที่ </a:t>
            </a:r>
            <a:r>
              <a:rPr lang="en-US" sz="2400" dirty="0">
                <a:latin typeface="Angsana New" panose="02020603050405020304" pitchFamily="18" charset="-34"/>
                <a:cs typeface="Angsana New" panose="02020603050405020304" pitchFamily="18" charset="-34"/>
              </a:rPr>
              <a:t>11</a:t>
            </a:r>
            <a:r>
              <a:rPr lang="th-TH" sz="2400" dirty="0">
                <a:latin typeface="Angsana New" panose="02020603050405020304" pitchFamily="18" charset="-34"/>
                <a:cs typeface="Angsana New" panose="02020603050405020304" pitchFamily="18" charset="-34"/>
              </a:rPr>
              <a:t> การลงทุนจากประเทศญี่ปุ่นในประเทศไทย</a:t>
            </a:r>
          </a:p>
          <a:p>
            <a:pPr marL="0" indent="0">
              <a:buNone/>
            </a:pPr>
            <a:endParaRPr lang="en-US"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FA926E05-0AE8-4248-8BEC-678F97A321EE}"/>
              </a:ext>
            </a:extLst>
          </p:cNvPr>
          <p:cNvGraphicFramePr>
            <a:graphicFrameLocks noGrp="1"/>
          </p:cNvGraphicFramePr>
          <p:nvPr>
            <p:extLst>
              <p:ext uri="{D42A27DB-BD31-4B8C-83A1-F6EECF244321}">
                <p14:modId xmlns:p14="http://schemas.microsoft.com/office/powerpoint/2010/main" val="721468118"/>
              </p:ext>
            </p:extLst>
          </p:nvPr>
        </p:nvGraphicFramePr>
        <p:xfrm>
          <a:off x="781050" y="2045154"/>
          <a:ext cx="10817225" cy="2194560"/>
        </p:xfrm>
        <a:graphic>
          <a:graphicData uri="http://schemas.openxmlformats.org/drawingml/2006/table">
            <a:tbl>
              <a:tblPr firstRow="1" bandRow="1">
                <a:tableStyleId>{5C22544A-7EE6-4342-B048-85BDC9FD1C3A}</a:tableStyleId>
              </a:tblPr>
              <a:tblGrid>
                <a:gridCol w="6083301">
                  <a:extLst>
                    <a:ext uri="{9D8B030D-6E8A-4147-A177-3AD203B41FA5}">
                      <a16:colId xmlns:a16="http://schemas.microsoft.com/office/drawing/2014/main" val="4089594663"/>
                    </a:ext>
                  </a:extLst>
                </a:gridCol>
                <a:gridCol w="1266825">
                  <a:extLst>
                    <a:ext uri="{9D8B030D-6E8A-4147-A177-3AD203B41FA5}">
                      <a16:colId xmlns:a16="http://schemas.microsoft.com/office/drawing/2014/main" val="1162321816"/>
                    </a:ext>
                  </a:extLst>
                </a:gridCol>
                <a:gridCol w="1238250">
                  <a:extLst>
                    <a:ext uri="{9D8B030D-6E8A-4147-A177-3AD203B41FA5}">
                      <a16:colId xmlns:a16="http://schemas.microsoft.com/office/drawing/2014/main" val="2446783109"/>
                    </a:ext>
                  </a:extLst>
                </a:gridCol>
                <a:gridCol w="1171575">
                  <a:extLst>
                    <a:ext uri="{9D8B030D-6E8A-4147-A177-3AD203B41FA5}">
                      <a16:colId xmlns:a16="http://schemas.microsoft.com/office/drawing/2014/main" val="895718686"/>
                    </a:ext>
                  </a:extLst>
                </a:gridCol>
                <a:gridCol w="1057274">
                  <a:extLst>
                    <a:ext uri="{9D8B030D-6E8A-4147-A177-3AD203B41FA5}">
                      <a16:colId xmlns:a16="http://schemas.microsoft.com/office/drawing/2014/main" val="3364308884"/>
                    </a:ext>
                  </a:extLst>
                </a:gridCol>
              </a:tblGrid>
              <a:tr h="370840">
                <a:tc>
                  <a:txBody>
                    <a:bodyPr/>
                    <a:lstStyle/>
                    <a:p>
                      <a:pPr algn="r"/>
                      <a:r>
                        <a:rPr lang="th-TH" sz="2400" dirty="0">
                          <a:latin typeface="Angsana New" panose="02020603050405020304" pitchFamily="18" charset="-34"/>
                          <a:cs typeface="Angsana New" panose="02020603050405020304" pitchFamily="18" charset="-34"/>
                        </a:rPr>
                        <a:t>ปี พ.ศ. </a:t>
                      </a:r>
                      <a:r>
                        <a:rPr lang="en-US" sz="2400" dirty="0">
                          <a:latin typeface="Angsana New" panose="02020603050405020304" pitchFamily="18" charset="-34"/>
                          <a:cs typeface="Angsana New" panose="02020603050405020304" pitchFamily="18" charset="-34"/>
                        </a:rPr>
                        <a:t>2556 (</a:t>
                      </a:r>
                      <a:r>
                        <a:rPr lang="th-TH" sz="2400" dirty="0">
                          <a:latin typeface="Angsana New" panose="02020603050405020304" pitchFamily="18" charset="-34"/>
                          <a:cs typeface="Angsana New" panose="02020603050405020304" pitchFamily="18" charset="-34"/>
                        </a:rPr>
                        <a:t>ค.ศ. )</a:t>
                      </a:r>
                    </a:p>
                    <a:p>
                      <a:pPr algn="l"/>
                      <a:r>
                        <a:rPr lang="th-TH" sz="2400" dirty="0">
                          <a:solidFill>
                            <a:schemeClr val="bg1"/>
                          </a:solidFill>
                          <a:latin typeface="Angsana New" panose="02020603050405020304" pitchFamily="18" charset="-34"/>
                          <a:cs typeface="Angsana New" panose="02020603050405020304" pitchFamily="18" charset="-34"/>
                        </a:rPr>
                        <a:t>รายการ</a:t>
                      </a:r>
                      <a:endParaRPr lang="en-US" sz="2400" dirty="0">
                        <a:solidFill>
                          <a:schemeClr val="bg1"/>
                        </a:solidFill>
                        <a:latin typeface="Angsana New" panose="02020603050405020304" pitchFamily="18" charset="-34"/>
                        <a:cs typeface="Angsana New" panose="02020603050405020304" pitchFamily="18" charset="-34"/>
                      </a:endParaRPr>
                    </a:p>
                  </a:txBody>
                  <a:tcPr/>
                </a:tc>
                <a:tc>
                  <a:txBody>
                    <a:bodyPr/>
                    <a:lstStyle/>
                    <a:p>
                      <a:pPr algn="ctr"/>
                      <a:r>
                        <a:rPr lang="en-US" sz="2400" dirty="0">
                          <a:solidFill>
                            <a:schemeClr val="bg1"/>
                          </a:solidFill>
                          <a:latin typeface="Angsana New" panose="02020603050405020304" pitchFamily="18" charset="-34"/>
                          <a:cs typeface="Angsana New" panose="02020603050405020304" pitchFamily="18" charset="-34"/>
                        </a:rPr>
                        <a:t>2552</a:t>
                      </a:r>
                    </a:p>
                    <a:p>
                      <a:pPr algn="ctr"/>
                      <a:r>
                        <a:rPr lang="en-US" sz="2400" dirty="0">
                          <a:solidFill>
                            <a:schemeClr val="bg1"/>
                          </a:solidFill>
                          <a:latin typeface="Angsana New" panose="02020603050405020304" pitchFamily="18" charset="-34"/>
                          <a:cs typeface="Angsana New" panose="02020603050405020304" pitchFamily="18" charset="-34"/>
                        </a:rPr>
                        <a:t>(2009)</a:t>
                      </a:r>
                    </a:p>
                  </a:txBody>
                  <a:tcPr/>
                </a:tc>
                <a:tc>
                  <a:txBody>
                    <a:bodyPr/>
                    <a:lstStyle/>
                    <a:p>
                      <a:pPr algn="ctr"/>
                      <a:r>
                        <a:rPr lang="en-US" sz="2400" dirty="0">
                          <a:solidFill>
                            <a:schemeClr val="bg1"/>
                          </a:solidFill>
                          <a:latin typeface="Angsana New" panose="02020603050405020304" pitchFamily="18" charset="-34"/>
                          <a:cs typeface="Angsana New" panose="02020603050405020304" pitchFamily="18" charset="-34"/>
                        </a:rPr>
                        <a:t>2553</a:t>
                      </a:r>
                    </a:p>
                    <a:p>
                      <a:pPr algn="ctr"/>
                      <a:r>
                        <a:rPr lang="en-US" sz="2400" dirty="0">
                          <a:solidFill>
                            <a:schemeClr val="bg1"/>
                          </a:solidFill>
                          <a:latin typeface="Angsana New" panose="02020603050405020304" pitchFamily="18" charset="-34"/>
                          <a:cs typeface="Angsana New" panose="02020603050405020304" pitchFamily="18" charset="-34"/>
                        </a:rPr>
                        <a:t>(2010)</a:t>
                      </a:r>
                    </a:p>
                  </a:txBody>
                  <a:tcPr/>
                </a:tc>
                <a:tc>
                  <a:txBody>
                    <a:bodyPr/>
                    <a:lstStyle/>
                    <a:p>
                      <a:pPr algn="ctr"/>
                      <a:r>
                        <a:rPr lang="en-US" sz="2400" dirty="0">
                          <a:solidFill>
                            <a:schemeClr val="bg1"/>
                          </a:solidFill>
                          <a:latin typeface="Angsana New" panose="02020603050405020304" pitchFamily="18" charset="-34"/>
                          <a:cs typeface="Angsana New" panose="02020603050405020304" pitchFamily="18" charset="-34"/>
                        </a:rPr>
                        <a:t>2554</a:t>
                      </a:r>
                    </a:p>
                    <a:p>
                      <a:pPr algn="ctr"/>
                      <a:r>
                        <a:rPr lang="en-US" sz="2400" dirty="0">
                          <a:solidFill>
                            <a:schemeClr val="bg1"/>
                          </a:solidFill>
                          <a:latin typeface="Angsana New" panose="02020603050405020304" pitchFamily="18" charset="-34"/>
                          <a:cs typeface="Angsana New" panose="02020603050405020304" pitchFamily="18" charset="-34"/>
                        </a:rPr>
                        <a:t>(2011)</a:t>
                      </a:r>
                    </a:p>
                  </a:txBody>
                  <a:tcPr/>
                </a:tc>
                <a:tc>
                  <a:txBody>
                    <a:bodyPr/>
                    <a:lstStyle/>
                    <a:p>
                      <a:pPr algn="ctr"/>
                      <a:r>
                        <a:rPr lang="en-US" sz="2400" dirty="0">
                          <a:solidFill>
                            <a:schemeClr val="bg1"/>
                          </a:solidFill>
                          <a:latin typeface="Angsana New" panose="02020603050405020304" pitchFamily="18" charset="-34"/>
                          <a:cs typeface="Angsana New" panose="02020603050405020304" pitchFamily="18" charset="-34"/>
                        </a:rPr>
                        <a:t>2555</a:t>
                      </a:r>
                    </a:p>
                    <a:p>
                      <a:pPr algn="ctr"/>
                      <a:r>
                        <a:rPr lang="en-US" sz="2400" dirty="0">
                          <a:solidFill>
                            <a:schemeClr val="bg1"/>
                          </a:solidFill>
                          <a:latin typeface="Angsana New" panose="02020603050405020304" pitchFamily="18" charset="-34"/>
                          <a:cs typeface="Angsana New" panose="02020603050405020304" pitchFamily="18" charset="-34"/>
                        </a:rPr>
                        <a:t>(2012)</a:t>
                      </a:r>
                    </a:p>
                  </a:txBody>
                  <a:tcPr/>
                </a:tc>
                <a:extLst>
                  <a:ext uri="{0D108BD9-81ED-4DB2-BD59-A6C34878D82A}">
                    <a16:rowId xmlns:a16="http://schemas.microsoft.com/office/drawing/2014/main" val="1999994724"/>
                  </a:ext>
                </a:extLst>
              </a:tr>
              <a:tr h="370840">
                <a:tc>
                  <a:txBody>
                    <a:bodyPr/>
                    <a:lstStyle/>
                    <a:p>
                      <a:r>
                        <a:rPr lang="th-TH" sz="2400" dirty="0">
                          <a:solidFill>
                            <a:schemeClr val="tx1"/>
                          </a:solidFill>
                          <a:latin typeface="Angsana New" panose="02020603050405020304" pitchFamily="18" charset="-34"/>
                          <a:cs typeface="Angsana New" panose="02020603050405020304" pitchFamily="18" charset="-34"/>
                        </a:rPr>
                        <a:t>จำนวนบริษัท (</a:t>
                      </a:r>
                      <a:r>
                        <a:rPr lang="en-US" sz="2400" dirty="0">
                          <a:solidFill>
                            <a:schemeClr val="tx1"/>
                          </a:solidFill>
                          <a:latin typeface="Angsana New" panose="02020603050405020304" pitchFamily="18" charset="-34"/>
                          <a:cs typeface="Angsana New" panose="02020603050405020304" pitchFamily="18" charset="-34"/>
                        </a:rPr>
                        <a:t>No. of Japanese Project)</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243</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324</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484</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761</a:t>
                      </a:r>
                    </a:p>
                  </a:txBody>
                  <a:tcPr/>
                </a:tc>
                <a:extLst>
                  <a:ext uri="{0D108BD9-81ED-4DB2-BD59-A6C34878D82A}">
                    <a16:rowId xmlns:a16="http://schemas.microsoft.com/office/drawing/2014/main" val="4267539761"/>
                  </a:ext>
                </a:extLst>
              </a:tr>
              <a:tr h="370840">
                <a:tc>
                  <a:txBody>
                    <a:bodyPr/>
                    <a:lstStyle/>
                    <a:p>
                      <a:r>
                        <a:rPr lang="th-TH" sz="2400" dirty="0">
                          <a:solidFill>
                            <a:schemeClr val="tx1"/>
                          </a:solidFill>
                          <a:latin typeface="Angsana New" panose="02020603050405020304" pitchFamily="18" charset="-34"/>
                          <a:cs typeface="Angsana New" panose="02020603050405020304" pitchFamily="18" charset="-34"/>
                        </a:rPr>
                        <a:t>จำนวนเงินลงทุนจากต่างประเทศ/ล้านบาท (</a:t>
                      </a:r>
                      <a:r>
                        <a:rPr lang="en-US" sz="2400" dirty="0">
                          <a:solidFill>
                            <a:schemeClr val="tx1"/>
                          </a:solidFill>
                          <a:latin typeface="Angsana New" panose="02020603050405020304" pitchFamily="18" charset="-34"/>
                          <a:cs typeface="Angsana New" panose="02020603050405020304" pitchFamily="18" charset="-34"/>
                        </a:rPr>
                        <a:t>Total Investment/Mil/Baht)</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58,905</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100,305</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158,968</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348,430</a:t>
                      </a:r>
                    </a:p>
                  </a:txBody>
                  <a:tcPr/>
                </a:tc>
                <a:extLst>
                  <a:ext uri="{0D108BD9-81ED-4DB2-BD59-A6C34878D82A}">
                    <a16:rowId xmlns:a16="http://schemas.microsoft.com/office/drawing/2014/main" val="1469268779"/>
                  </a:ext>
                </a:extLst>
              </a:tr>
              <a:tr h="370840">
                <a:tc>
                  <a:txBody>
                    <a:bodyPr/>
                    <a:lstStyle/>
                    <a:p>
                      <a:r>
                        <a:rPr lang="th-TH" sz="2400" dirty="0">
                          <a:solidFill>
                            <a:schemeClr val="tx1"/>
                          </a:solidFill>
                          <a:latin typeface="Angsana New" panose="02020603050405020304" pitchFamily="18" charset="-34"/>
                          <a:cs typeface="Angsana New" panose="02020603050405020304" pitchFamily="18" charset="-34"/>
                        </a:rPr>
                        <a:t>การลงทุนจากประเทศญี่ปุ่น/ล้านลาท (</a:t>
                      </a:r>
                      <a:r>
                        <a:rPr lang="en-US" sz="2400" dirty="0">
                          <a:solidFill>
                            <a:schemeClr val="tx1"/>
                          </a:solidFill>
                          <a:latin typeface="Angsana New" panose="02020603050405020304" pitchFamily="18" charset="-34"/>
                          <a:cs typeface="Angsana New" panose="02020603050405020304" pitchFamily="18" charset="-34"/>
                        </a:rPr>
                        <a:t>Japanese Investment/Mil/Baht) </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3,557</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6,167</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28,450</a:t>
                      </a:r>
                    </a:p>
                  </a:txBody>
                  <a:tcPr/>
                </a:tc>
                <a:tc>
                  <a:txBody>
                    <a:bodyPr/>
                    <a:lstStyle/>
                    <a:p>
                      <a:pPr algn="ctr"/>
                      <a:r>
                        <a:rPr lang="en-US" sz="2400" dirty="0">
                          <a:solidFill>
                            <a:schemeClr val="tx1"/>
                          </a:solidFill>
                          <a:latin typeface="Angsana New" panose="02020603050405020304" pitchFamily="18" charset="-34"/>
                          <a:cs typeface="Angsana New" panose="02020603050405020304" pitchFamily="18" charset="-34"/>
                        </a:rPr>
                        <a:t>42,256</a:t>
                      </a:r>
                    </a:p>
                  </a:txBody>
                  <a:tcPr/>
                </a:tc>
                <a:extLst>
                  <a:ext uri="{0D108BD9-81ED-4DB2-BD59-A6C34878D82A}">
                    <a16:rowId xmlns:a16="http://schemas.microsoft.com/office/drawing/2014/main" val="2255556627"/>
                  </a:ext>
                </a:extLst>
              </a:tr>
            </a:tbl>
          </a:graphicData>
        </a:graphic>
      </p:graphicFrame>
      <p:sp>
        <p:nvSpPr>
          <p:cNvPr id="5" name="กล่องข้อความ 4">
            <a:extLst>
              <a:ext uri="{FF2B5EF4-FFF2-40B4-BE49-F238E27FC236}">
                <a16:creationId xmlns:a16="http://schemas.microsoft.com/office/drawing/2014/main" id="{08D1B37F-2934-4BA4-82A0-AEF50E3C857C}"/>
              </a:ext>
            </a:extLst>
          </p:cNvPr>
          <p:cNvSpPr txBox="1"/>
          <p:nvPr/>
        </p:nvSpPr>
        <p:spPr>
          <a:xfrm>
            <a:off x="829473" y="5057385"/>
            <a:ext cx="10817225" cy="1569660"/>
          </a:xfrm>
          <a:prstGeom prst="rect">
            <a:avLst/>
          </a:prstGeom>
          <a:noFill/>
        </p:spPr>
        <p:txBody>
          <a:bodyPr wrap="square" rtlCol="0">
            <a:spAutoFit/>
          </a:bodyPr>
          <a:lstStyle/>
          <a:p>
            <a:r>
              <a:rPr lang="th-TH" sz="2400" dirty="0">
                <a:latin typeface="Angsana New" panose="02020603050405020304" pitchFamily="18" charset="-34"/>
                <a:cs typeface="Angsana New" panose="02020603050405020304" pitchFamily="18" charset="-34"/>
              </a:rPr>
              <a:t>ผลการวิเคราะห์จากตารางที่ </a:t>
            </a:r>
            <a:r>
              <a:rPr lang="en-US" sz="2400" dirty="0">
                <a:latin typeface="Angsana New" panose="02020603050405020304" pitchFamily="18" charset="-34"/>
                <a:cs typeface="Angsana New" panose="02020603050405020304" pitchFamily="18" charset="-34"/>
              </a:rPr>
              <a:t>6</a:t>
            </a:r>
            <a:r>
              <a:rPr lang="th-TH" sz="2400" dirty="0">
                <a:latin typeface="Angsana New" panose="02020603050405020304" pitchFamily="18" charset="-34"/>
                <a:cs typeface="Angsana New" panose="02020603050405020304" pitchFamily="18" charset="-34"/>
              </a:rPr>
              <a:t> แสดงให้เห็นว่า ประเทศไทยยังเป็นฐานการผลิตที่เข้มแข็งของบริษัทญี่ปุ่น แม้ว่าจะได้รับผลกระทบจากวิกฤตน้ำท่วมในช่วงปลายปี พ.ศ. </a:t>
            </a:r>
            <a:r>
              <a:rPr lang="en-US" sz="2400" dirty="0">
                <a:latin typeface="Angsana New" panose="02020603050405020304" pitchFamily="18" charset="-34"/>
                <a:cs typeface="Angsana New" panose="02020603050405020304" pitchFamily="18" charset="-34"/>
              </a:rPr>
              <a:t>2554 (</a:t>
            </a:r>
            <a:r>
              <a:rPr lang="th-TH" sz="2400" dirty="0">
                <a:latin typeface="Angsana New" panose="02020603050405020304" pitchFamily="18" charset="-34"/>
                <a:cs typeface="Angsana New" panose="02020603050405020304" pitchFamily="18" charset="-34"/>
              </a:rPr>
              <a:t>ค.ศ. </a:t>
            </a:r>
            <a:r>
              <a:rPr lang="en-US" sz="2400" dirty="0">
                <a:latin typeface="Angsana New" panose="02020603050405020304" pitchFamily="18" charset="-34"/>
                <a:cs typeface="Angsana New" panose="02020603050405020304" pitchFamily="18" charset="-34"/>
              </a:rPr>
              <a:t>2011)</a:t>
            </a:r>
            <a:r>
              <a:rPr lang="th-TH" sz="2400" dirty="0">
                <a:latin typeface="Angsana New" panose="02020603050405020304" pitchFamily="18" charset="-34"/>
                <a:cs typeface="Angsana New" panose="02020603050405020304" pitchFamily="18" charset="-34"/>
              </a:rPr>
              <a:t> แต่ก็ยังมีแนวโน้มการลงทุนเพิ่มมากขึ้นอย่างต่อเนื่อง เห็นได้จากจำนวนบริษัทที่ยื่นขอลงทุนผ่าน </a:t>
            </a:r>
            <a:r>
              <a:rPr lang="en-US" sz="2400" dirty="0">
                <a:latin typeface="Angsana New" panose="02020603050405020304" pitchFamily="18" charset="-34"/>
                <a:cs typeface="Angsana New" panose="02020603050405020304" pitchFamily="18" charset="-34"/>
              </a:rPr>
              <a:t>BOI</a:t>
            </a:r>
            <a:r>
              <a:rPr lang="th-TH" sz="2400" dirty="0">
                <a:latin typeface="Angsana New" panose="02020603050405020304" pitchFamily="18" charset="-34"/>
                <a:cs typeface="Angsana New" panose="02020603050405020304" pitchFamily="18" charset="-34"/>
              </a:rPr>
              <a:t> จากปี พ.ศ. </a:t>
            </a:r>
            <a:r>
              <a:rPr lang="en-US" sz="2400" dirty="0">
                <a:latin typeface="Angsana New" panose="02020603050405020304" pitchFamily="18" charset="-34"/>
                <a:cs typeface="Angsana New" panose="02020603050405020304" pitchFamily="18" charset="-34"/>
              </a:rPr>
              <a:t>2554 (</a:t>
            </a:r>
            <a:r>
              <a:rPr lang="th-TH" sz="2400" dirty="0">
                <a:latin typeface="Angsana New" panose="02020603050405020304" pitchFamily="18" charset="-34"/>
                <a:cs typeface="Angsana New" panose="02020603050405020304" pitchFamily="18" charset="-34"/>
              </a:rPr>
              <a:t>ค.ศ. </a:t>
            </a:r>
            <a:r>
              <a:rPr lang="en-US" sz="2400" dirty="0">
                <a:latin typeface="Angsana New" panose="02020603050405020304" pitchFamily="18" charset="-34"/>
                <a:cs typeface="Angsana New" panose="02020603050405020304" pitchFamily="18" charset="-34"/>
              </a:rPr>
              <a:t>2011)</a:t>
            </a:r>
            <a:r>
              <a:rPr lang="th-TH" sz="2400" dirty="0">
                <a:latin typeface="Angsana New" panose="02020603050405020304" pitchFamily="18" charset="-34"/>
                <a:cs typeface="Angsana New" panose="02020603050405020304" pitchFamily="18" charset="-34"/>
              </a:rPr>
              <a:t>  ปรับขึ้นเป็นในปี พ.ศ. </a:t>
            </a:r>
            <a:r>
              <a:rPr lang="en-US" sz="2400" dirty="0">
                <a:latin typeface="Angsana New" panose="02020603050405020304" pitchFamily="18" charset="-34"/>
                <a:cs typeface="Angsana New" panose="02020603050405020304" pitchFamily="18" charset="-34"/>
              </a:rPr>
              <a:t>2555 (</a:t>
            </a:r>
            <a:r>
              <a:rPr lang="th-TH" sz="2400" dirty="0">
                <a:latin typeface="Angsana New" panose="02020603050405020304" pitchFamily="18" charset="-34"/>
                <a:cs typeface="Angsana New" panose="02020603050405020304" pitchFamily="18" charset="-34"/>
              </a:rPr>
              <a:t>ค.ศ. </a:t>
            </a:r>
            <a:r>
              <a:rPr lang="en-US" sz="2400" dirty="0">
                <a:latin typeface="Angsana New" panose="02020603050405020304" pitchFamily="18" charset="-34"/>
                <a:cs typeface="Angsana New" panose="02020603050405020304" pitchFamily="18" charset="-34"/>
              </a:rPr>
              <a:t>2012)</a:t>
            </a:r>
            <a:r>
              <a:rPr lang="th-TH" sz="2400" dirty="0">
                <a:latin typeface="Angsana New" panose="02020603050405020304" pitchFamily="18" charset="-34"/>
                <a:cs typeface="Angsana New" panose="02020603050405020304" pitchFamily="18" charset="-34"/>
              </a:rPr>
              <a:t> หรือเพิ่มขึ้น </a:t>
            </a:r>
            <a:r>
              <a:rPr lang="en-US" sz="2400" dirty="0">
                <a:latin typeface="Angsana New" panose="02020603050405020304" pitchFamily="18" charset="-34"/>
                <a:cs typeface="Angsana New" panose="02020603050405020304" pitchFamily="18" charset="-34"/>
              </a:rPr>
              <a:t>277</a:t>
            </a:r>
            <a:r>
              <a:rPr lang="th-TH" sz="2400" dirty="0">
                <a:latin typeface="Angsana New" panose="02020603050405020304" pitchFamily="18" charset="-34"/>
                <a:cs typeface="Angsana New" panose="02020603050405020304" pitchFamily="18" charset="-34"/>
              </a:rPr>
              <a:t> บริษัท คิดเป็นร้อยละ </a:t>
            </a:r>
            <a:r>
              <a:rPr lang="en-US" sz="2400" dirty="0">
                <a:latin typeface="Angsana New" panose="02020603050405020304" pitchFamily="18" charset="-34"/>
                <a:cs typeface="Angsana New" panose="02020603050405020304" pitchFamily="18" charset="-34"/>
              </a:rPr>
              <a:t>36 (</a:t>
            </a:r>
            <a:r>
              <a:rPr lang="en-US" sz="2400" dirty="0" err="1">
                <a:latin typeface="Angsana New" panose="02020603050405020304" pitchFamily="18" charset="-34"/>
                <a:cs typeface="Angsana New" panose="02020603050405020304" pitchFamily="18" charset="-34"/>
              </a:rPr>
              <a:t>Wadeecharoen</a:t>
            </a:r>
            <a:r>
              <a:rPr lang="en-US" sz="2400" dirty="0">
                <a:latin typeface="Angsana New" panose="02020603050405020304" pitchFamily="18" charset="-34"/>
                <a:cs typeface="Angsana New" panose="02020603050405020304" pitchFamily="18" charset="-34"/>
              </a:rPr>
              <a:t> &amp; </a:t>
            </a:r>
            <a:r>
              <a:rPr lang="en-US" sz="2400" dirty="0" err="1">
                <a:latin typeface="Angsana New" panose="02020603050405020304" pitchFamily="18" charset="-34"/>
                <a:cs typeface="Angsana New" panose="02020603050405020304" pitchFamily="18" charset="-34"/>
              </a:rPr>
              <a:t>Teekasap</a:t>
            </a:r>
            <a:r>
              <a:rPr lang="en-US" sz="2400" dirty="0">
                <a:latin typeface="Angsana New" panose="02020603050405020304" pitchFamily="18" charset="-34"/>
                <a:cs typeface="Angsana New" panose="02020603050405020304" pitchFamily="18" charset="-34"/>
              </a:rPr>
              <a:t>, 2014)</a:t>
            </a:r>
            <a:r>
              <a:rPr lang="th-TH" sz="2400" dirty="0">
                <a:latin typeface="Angsana New" panose="02020603050405020304" pitchFamily="18" charset="-34"/>
                <a:cs typeface="Angsana New" panose="02020603050405020304" pitchFamily="18" charset="-34"/>
              </a:rPr>
              <a:t> </a:t>
            </a:r>
            <a:endParaRPr lang="en-US" sz="2400" dirty="0">
              <a:latin typeface="Angsana New" panose="02020603050405020304" pitchFamily="18" charset="-34"/>
              <a:cs typeface="Angsana New" panose="02020603050405020304" pitchFamily="18" charset="-34"/>
            </a:endParaRPr>
          </a:p>
        </p:txBody>
      </p:sp>
      <p:sp>
        <p:nvSpPr>
          <p:cNvPr id="6" name="ตัวแทนหมายเลขสไลด์ 5">
            <a:extLst>
              <a:ext uri="{FF2B5EF4-FFF2-40B4-BE49-F238E27FC236}">
                <a16:creationId xmlns:a16="http://schemas.microsoft.com/office/drawing/2014/main" id="{0B6B1749-9858-40F8-8A65-BFF81EF4B357}"/>
              </a:ext>
            </a:extLst>
          </p:cNvPr>
          <p:cNvSpPr>
            <a:spLocks noGrp="1"/>
          </p:cNvSpPr>
          <p:nvPr>
            <p:ph type="sldNum" sz="quarter" idx="12"/>
          </p:nvPr>
        </p:nvSpPr>
        <p:spPr/>
        <p:txBody>
          <a:bodyPr/>
          <a:lstStyle/>
          <a:p>
            <a:fld id="{0C138CA7-F28F-4E14-B8CE-E0A9C4DDBB4C}" type="slidenum">
              <a:rPr lang="en-US" smtClean="0"/>
              <a:t>61</a:t>
            </a:fld>
            <a:endParaRPr lang="en-US"/>
          </a:p>
        </p:txBody>
      </p:sp>
    </p:spTree>
    <p:extLst>
      <p:ext uri="{BB962C8B-B14F-4D97-AF65-F5344CB8AC3E}">
        <p14:creationId xmlns:p14="http://schemas.microsoft.com/office/powerpoint/2010/main" val="12374858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ชื่อเรื่อง 1">
            <a:extLst>
              <a:ext uri="{FF2B5EF4-FFF2-40B4-BE49-F238E27FC236}">
                <a16:creationId xmlns:a16="http://schemas.microsoft.com/office/drawing/2014/main" id="{F2150048-5AFD-45D5-BFCE-8B71C8C047D1}"/>
              </a:ext>
            </a:extLst>
          </p:cNvPr>
          <p:cNvSpPr>
            <a:spLocks noGrp="1"/>
          </p:cNvSpPr>
          <p:nvPr>
            <p:ph type="ctrTitle"/>
          </p:nvPr>
        </p:nvSpPr>
        <p:spPr>
          <a:xfrm>
            <a:off x="1799208" y="1205144"/>
            <a:ext cx="9144000" cy="2128838"/>
          </a:xfrm>
        </p:spPr>
        <p:txBody>
          <a:bodyPr>
            <a:normAutofit/>
          </a:bodyPr>
          <a:lstStyle/>
          <a:p>
            <a:br>
              <a:rPr lang="th-TH" sz="4000" b="1" dirty="0">
                <a:latin typeface="Angsana New" panose="02020603050405020304" pitchFamily="18" charset="-34"/>
                <a:cs typeface="Angsana New" panose="02020603050405020304" pitchFamily="18" charset="-34"/>
              </a:rPr>
            </a:br>
            <a:r>
              <a:rPr lang="th-TH" sz="4000" b="1" dirty="0">
                <a:latin typeface="Angsana New" panose="02020603050405020304" pitchFamily="18" charset="-34"/>
                <a:cs typeface="Angsana New" panose="02020603050405020304" pitchFamily="18" charset="-34"/>
              </a:rPr>
              <a:t>การนำเสนอผลการวิเคราะห์ข้อมูล</a:t>
            </a:r>
            <a:endParaRPr lang="en-US" sz="4000" b="1"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ADCC196B-8D67-494E-AFA0-FFD79E922F2A}"/>
              </a:ext>
            </a:extLst>
          </p:cNvPr>
          <p:cNvSpPr>
            <a:spLocks noGrp="1"/>
          </p:cNvSpPr>
          <p:nvPr>
            <p:ph type="sldNum" sz="quarter" idx="12"/>
          </p:nvPr>
        </p:nvSpPr>
        <p:spPr/>
        <p:txBody>
          <a:bodyPr/>
          <a:lstStyle/>
          <a:p>
            <a:fld id="{1EAF28F5-24D7-466C-B5FE-FBB3D897FE90}" type="slidenum">
              <a:rPr lang="en-US" smtClean="0"/>
              <a:t>62</a:t>
            </a:fld>
            <a:endParaRPr lang="en-US"/>
          </a:p>
        </p:txBody>
      </p:sp>
    </p:spTree>
    <p:extLst>
      <p:ext uri="{BB962C8B-B14F-4D97-AF65-F5344CB8AC3E}">
        <p14:creationId xmlns:p14="http://schemas.microsoft.com/office/powerpoint/2010/main" val="232411689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6F9881C-54CF-473E-A876-0D64C41C31E2}"/>
              </a:ext>
            </a:extLst>
          </p:cNvPr>
          <p:cNvSpPr>
            <a:spLocks noGrp="1"/>
          </p:cNvSpPr>
          <p:nvPr>
            <p:ph type="title"/>
          </p:nvPr>
        </p:nvSpPr>
        <p:spPr>
          <a:xfrm>
            <a:off x="838200" y="365126"/>
            <a:ext cx="10515600" cy="1094220"/>
          </a:xfrm>
        </p:spPr>
        <p:txBody>
          <a:bodyPr>
            <a:normAutofit/>
          </a:bodyPr>
          <a:lstStyle/>
          <a:p>
            <a:pPr algn="ctr"/>
            <a:r>
              <a:rPr lang="en-US" sz="3200" b="1" dirty="0">
                <a:latin typeface="Angsana New" panose="02020603050405020304" pitchFamily="18" charset="-34"/>
                <a:cs typeface="Angsana New" panose="02020603050405020304" pitchFamily="18" charset="-34"/>
              </a:rPr>
              <a:t>1</a:t>
            </a:r>
            <a:br>
              <a:rPr lang="en-US" sz="3200" b="1" dirty="0">
                <a:latin typeface="Angsana New" panose="02020603050405020304" pitchFamily="18" charset="-34"/>
                <a:cs typeface="Angsana New" panose="02020603050405020304" pitchFamily="18" charset="-34"/>
              </a:rPr>
            </a:br>
            <a:r>
              <a:rPr lang="th-TH" sz="3200" b="1" dirty="0">
                <a:latin typeface="Angsana New" panose="02020603050405020304" pitchFamily="18" charset="-34"/>
                <a:cs typeface="Angsana New" panose="02020603050405020304" pitchFamily="18" charset="-34"/>
              </a:rPr>
              <a:t>หลักการนำเสนอผลการวิเคราะห์ข้อมูล</a:t>
            </a:r>
            <a:endParaRPr lang="en-US" sz="32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93D45645-A074-4340-9C50-78DC05093366}"/>
              </a:ext>
            </a:extLst>
          </p:cNvPr>
          <p:cNvSpPr>
            <a:spLocks noGrp="1"/>
          </p:cNvSpPr>
          <p:nvPr>
            <p:ph idx="1"/>
          </p:nvPr>
        </p:nvSpPr>
        <p:spPr>
          <a:xfrm>
            <a:off x="838200" y="1530062"/>
            <a:ext cx="10515600" cy="4351338"/>
          </a:xfrm>
        </p:spPr>
        <p:txBody>
          <a:bodyPr>
            <a:normAutofit fontScale="85000" lnSpcReduction="10000"/>
          </a:bodyPr>
          <a:lstStyle/>
          <a:p>
            <a:r>
              <a:rPr lang="th-TH" dirty="0">
                <a:latin typeface="Angsana New" panose="02020603050405020304" pitchFamily="18" charset="-34"/>
                <a:cs typeface="Angsana New" panose="02020603050405020304" pitchFamily="18" charset="-34"/>
              </a:rPr>
              <a:t>ภายหลังจากการวิเคราะห์และแปลผลข้อมูล (</a:t>
            </a:r>
            <a:r>
              <a:rPr lang="en-US" dirty="0">
                <a:latin typeface="Angsana New" panose="02020603050405020304" pitchFamily="18" charset="-34"/>
                <a:cs typeface="Angsana New" panose="02020603050405020304" pitchFamily="18" charset="-34"/>
              </a:rPr>
              <a:t>Data Analysis and Interpretation)</a:t>
            </a:r>
            <a:r>
              <a:rPr lang="th-TH" dirty="0">
                <a:latin typeface="Angsana New" panose="02020603050405020304" pitchFamily="18" charset="-34"/>
                <a:cs typeface="Angsana New" panose="02020603050405020304" pitchFamily="18" charset="-34"/>
              </a:rPr>
              <a:t> ขั้นตอนต่อไป คือ การนำเสนอผลการวิเคราะห์ข้อมูล (</a:t>
            </a:r>
            <a:r>
              <a:rPr lang="en-US" dirty="0">
                <a:latin typeface="Angsana New" panose="02020603050405020304" pitchFamily="18" charset="-34"/>
                <a:cs typeface="Angsana New" panose="02020603050405020304" pitchFamily="18" charset="-34"/>
              </a:rPr>
              <a:t>Data Analysis Presentation)</a:t>
            </a:r>
            <a:r>
              <a:rPr lang="th-TH" dirty="0">
                <a:latin typeface="Angsana New" panose="02020603050405020304" pitchFamily="18" charset="-34"/>
                <a:cs typeface="Angsana New" panose="02020603050405020304" pitchFamily="18" charset="-34"/>
              </a:rPr>
              <a:t> ที่ผู้วิจัยเก็บรวบรวมมาได้ </a:t>
            </a:r>
            <a:r>
              <a:rPr lang="th-TH" b="1" dirty="0">
                <a:latin typeface="Angsana New" panose="02020603050405020304" pitchFamily="18" charset="-34"/>
                <a:cs typeface="Angsana New" panose="02020603050405020304" pitchFamily="18" charset="-34"/>
              </a:rPr>
              <a:t>ไม่ว่าจะเป็นข้อมูลที่ได้จากวิธีวิจัยเชิงปริมาณ หรือวิธีวิจัยเชิงคุณภาพ ผลการวิเคราะห์ที่ออกมาอาจอยู่ในรูปที่ไม่เป็นระเบียบ และกระจัดกระจาย ทำให้ยากต่อการเข้าใจและการนำไปใช้ประโยชน์</a:t>
            </a:r>
          </a:p>
          <a:p>
            <a:r>
              <a:rPr lang="th-TH" dirty="0">
                <a:latin typeface="Angsana New" panose="02020603050405020304" pitchFamily="18" charset="-34"/>
                <a:cs typeface="Angsana New" panose="02020603050405020304" pitchFamily="18" charset="-34"/>
              </a:rPr>
              <a:t>ด้วยเหตุนี้ก่อนทำการสรุปผลการวิจัยทุกครั้ง ผู้วิจัยจะต้องนำผลที่ได้จากการวิเคราะห์มาจำแนกตามลักษณะและประเภทของข้อมูล โดยแบ่งตามวัตถุประสงค์หรือสมมติฐานของการวิจัย เพื่อให้ผู้อ่านหรือผู้ใช้ประโยชน์จากงานวิจัยสามารถเข้าใจลักษณะของข้อมูลได้อย่างชัดเจน รวดเร็วและน่าสนใจมากยิ่งขึ้น เรียกกระบวนการนี้ว่า การนำเสนอข้อมูล (</a:t>
            </a:r>
            <a:r>
              <a:rPr lang="en-US" dirty="0">
                <a:latin typeface="Angsana New" panose="02020603050405020304" pitchFamily="18" charset="-34"/>
                <a:cs typeface="Angsana New" panose="02020603050405020304" pitchFamily="18" charset="-34"/>
              </a:rPr>
              <a:t>Data Presentation)</a:t>
            </a:r>
            <a:r>
              <a:rPr lang="th-TH" dirty="0">
                <a:latin typeface="Angsana New" panose="02020603050405020304" pitchFamily="18" charset="-34"/>
                <a:cs typeface="Angsana New" panose="02020603050405020304" pitchFamily="18" charset="-34"/>
              </a:rPr>
              <a:t> </a:t>
            </a:r>
          </a:p>
          <a:p>
            <a:r>
              <a:rPr lang="th-TH" b="1" dirty="0">
                <a:latin typeface="Angsana New" panose="02020603050405020304" pitchFamily="18" charset="-34"/>
                <a:cs typeface="Angsana New" panose="02020603050405020304" pitchFamily="18" charset="-34"/>
              </a:rPr>
              <a:t>การนำเสนอข้อมูลเป็นการรวบรวมข้อเท็จจริงและรายละเอียดในประเด็นต่าง ๆ ที่เกี่ยวข้องกับวัตถุประสงค์ของการวิจัยมาจัดหมวดหมู่ให้เป็นระเบียบ โดยมีวัตถุประสงค์เพื่อให้ผู้ใช้ข้อมูลจากงานวิจัย สามารถเข้าถึงข้อเท็จจริงได้อย่างรวดเร็ว ตรงตามความต้องการของผู้ใช้ และนำข้อมูลนั้นไปใช้ประโยชน์ได้อย่างมีประสิทธิภาพ</a:t>
            </a:r>
          </a:p>
          <a:p>
            <a:r>
              <a:rPr lang="th-TH" dirty="0">
                <a:latin typeface="Angsana New" panose="02020603050405020304" pitchFamily="18" charset="-34"/>
                <a:cs typeface="Angsana New" panose="02020603050405020304" pitchFamily="18" charset="-34"/>
              </a:rPr>
              <a:t>การนำเสนอข้อมูลจัดว่าเป็นขั้นตอนเตรียมความพร้อมให้กับข้อมูล ก่อนที่จะนำข้อมูลไปแปลความหมาย และสรุปผลเพื่อนำไปใช้เป็นข้อมูลประกอบการตัดสินใจของผู้บริหาร หรือผู้ใช้ประโยชน์จากงานวิจัยในด้านต่าง ๆ ซึ่งโดยทั่วไปการนำเสนอผลการวิเคราะห์ข้อมูลสามารถแบ่งออกได้ </a:t>
            </a:r>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แนวทาง ดังนี้</a:t>
            </a:r>
            <a:endParaRPr lang="en-US" dirty="0">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D8953040-EA0A-439D-8D32-BBAED4F15DF4}"/>
              </a:ext>
            </a:extLst>
          </p:cNvPr>
          <p:cNvSpPr>
            <a:spLocks noGrp="1"/>
          </p:cNvSpPr>
          <p:nvPr>
            <p:ph type="sldNum" sz="quarter" idx="12"/>
          </p:nvPr>
        </p:nvSpPr>
        <p:spPr/>
        <p:txBody>
          <a:bodyPr/>
          <a:lstStyle/>
          <a:p>
            <a:fld id="{1EAF28F5-24D7-466C-B5FE-FBB3D897FE90}" type="slidenum">
              <a:rPr lang="en-US" smtClean="0"/>
              <a:t>63</a:t>
            </a:fld>
            <a:endParaRPr lang="en-US"/>
          </a:p>
        </p:txBody>
      </p:sp>
    </p:spTree>
    <p:extLst>
      <p:ext uri="{BB962C8B-B14F-4D97-AF65-F5344CB8AC3E}">
        <p14:creationId xmlns:p14="http://schemas.microsoft.com/office/powerpoint/2010/main" val="420747585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2C52D98B-15AC-4114-AA4E-563752BE0236}"/>
              </a:ext>
            </a:extLst>
          </p:cNvPr>
          <p:cNvSpPr>
            <a:spLocks noGrp="1"/>
          </p:cNvSpPr>
          <p:nvPr>
            <p:ph idx="1"/>
          </p:nvPr>
        </p:nvSpPr>
        <p:spPr>
          <a:xfrm>
            <a:off x="838200" y="1253331"/>
            <a:ext cx="10515600" cy="4351338"/>
          </a:xfrm>
        </p:spPr>
        <p:txBody>
          <a:bodyPr>
            <a:normAutofit fontScale="92500" lnSpcReduction="10000"/>
          </a:bodyPr>
          <a:lstStyle/>
          <a:p>
            <a:r>
              <a:rPr lang="en-US" dirty="0">
                <a:latin typeface="Angsana New" panose="02020603050405020304" pitchFamily="18" charset="-34"/>
                <a:cs typeface="Angsana New" panose="02020603050405020304" pitchFamily="18" charset="-34"/>
              </a:rPr>
              <a:t>1.</a:t>
            </a:r>
            <a:r>
              <a:rPr lang="th-TH" dirty="0">
                <a:latin typeface="Angsana New" panose="02020603050405020304" pitchFamily="18" charset="-34"/>
                <a:cs typeface="Angsana New" panose="02020603050405020304" pitchFamily="18" charset="-34"/>
              </a:rPr>
              <a:t> การนำเสนอข้อมูลอย่างไม่เป็นแบบแผน (</a:t>
            </a:r>
            <a:r>
              <a:rPr lang="en-US" dirty="0">
                <a:latin typeface="Angsana New" panose="02020603050405020304" pitchFamily="18" charset="-34"/>
                <a:cs typeface="Angsana New" panose="02020603050405020304" pitchFamily="18" charset="-34"/>
              </a:rPr>
              <a:t>Informal Presentation)</a:t>
            </a:r>
            <a:r>
              <a:rPr lang="th-TH" dirty="0">
                <a:latin typeface="Angsana New" panose="02020603050405020304" pitchFamily="18" charset="-34"/>
                <a:cs typeface="Angsana New" panose="02020603050405020304" pitchFamily="18" charset="-34"/>
              </a:rPr>
              <a:t> หมายถึงการนำเสนอข้อมูลที่ไม่มีกฎเกณฑ์ หรือแบบแผนที่แน่นอน </a:t>
            </a:r>
            <a:r>
              <a:rPr lang="th-TH" b="1" dirty="0">
                <a:latin typeface="Angsana New" panose="02020603050405020304" pitchFamily="18" charset="-34"/>
                <a:cs typeface="Angsana New" panose="02020603050405020304" pitchFamily="18" charset="-34"/>
              </a:rPr>
              <a:t>ส่วนใหญ่เป็นการนำเสนอข้อมูลด้วยการอธิบายลักษณะของกลุ่มตัวอย่าง </a:t>
            </a:r>
            <a:r>
              <a:rPr lang="th-TH" dirty="0">
                <a:latin typeface="Angsana New" panose="02020603050405020304" pitchFamily="18" charset="-34"/>
                <a:cs typeface="Angsana New" panose="02020603050405020304" pitchFamily="18" charset="-34"/>
              </a:rPr>
              <a:t>เช่น กลุ่มตัวอย่างมีอายุระหว่างเท่าไร ประกอบอาชีพอะไร รายได้ต่อเดือนต่ำสุดถึงสูงสุดประมาณเท่าไร รายได้เฉลี่ยของกลุ่มตัวอย่างอยู่ที่เท่าไร ตลอดจนผลของการวิเคราะห์ความสัมพันธ์ระหว่างตัวแปรเป็นเช่นไร สรุปได้ดังนี้ ผู้ที่มีรายได้เฉลี่ยมากกว่า </a:t>
            </a:r>
            <a:r>
              <a:rPr lang="en-US" dirty="0">
                <a:latin typeface="Angsana New" panose="02020603050405020304" pitchFamily="18" charset="-34"/>
                <a:cs typeface="Angsana New" panose="02020603050405020304" pitchFamily="18" charset="-34"/>
              </a:rPr>
              <a:t>100,000 </a:t>
            </a:r>
            <a:r>
              <a:rPr lang="th-TH" dirty="0">
                <a:latin typeface="Angsana New" panose="02020603050405020304" pitchFamily="18" charset="-34"/>
                <a:cs typeface="Angsana New" panose="02020603050405020304" pitchFamily="18" charset="-34"/>
              </a:rPr>
              <a:t>บาทขึ้นไป จะมีพฤติกรรมการบริโภคสินค้า</a:t>
            </a:r>
            <a:r>
              <a:rPr lang="th-TH" dirty="0" err="1">
                <a:latin typeface="Angsana New" panose="02020603050405020304" pitchFamily="18" charset="-34"/>
                <a:cs typeface="Angsana New" panose="02020603050405020304" pitchFamily="18" charset="-34"/>
              </a:rPr>
              <a:t>แบรนด์เนม</a:t>
            </a:r>
            <a:r>
              <a:rPr lang="th-TH" dirty="0">
                <a:latin typeface="Angsana New" panose="02020603050405020304" pitchFamily="18" charset="-34"/>
                <a:cs typeface="Angsana New" panose="02020603050405020304" pitchFamily="18" charset="-34"/>
              </a:rPr>
              <a:t>มากกว่าผู้มีรายได้เฉลี่ยต่ำกว่า </a:t>
            </a:r>
            <a:r>
              <a:rPr lang="en-US" dirty="0">
                <a:latin typeface="Angsana New" panose="02020603050405020304" pitchFamily="18" charset="-34"/>
                <a:cs typeface="Angsana New" panose="02020603050405020304" pitchFamily="18" charset="-34"/>
              </a:rPr>
              <a:t>100,000 </a:t>
            </a:r>
            <a:r>
              <a:rPr lang="th-TH" dirty="0">
                <a:latin typeface="Angsana New" panose="02020603050405020304" pitchFamily="18" charset="-34"/>
                <a:cs typeface="Angsana New" panose="02020603050405020304" pitchFamily="18" charset="-34"/>
              </a:rPr>
              <a:t>บาท ผู้บริหารที่มีประสบการณ์ทำงานสูงจะมีความเป็นผู้นำสูง และสามารถจัดการกับภาวะวิกฤตได้อย่างมีประสิทธิภาพมากกว่าผู้บริหารที่มีประสบการณ์ทำงานน้อย  เป็นต้น</a:t>
            </a:r>
          </a:p>
          <a:p>
            <a:r>
              <a:rPr lang="en-US" dirty="0">
                <a:latin typeface="Angsana New" panose="02020603050405020304" pitchFamily="18" charset="-34"/>
                <a:cs typeface="Angsana New" panose="02020603050405020304" pitchFamily="18" charset="-34"/>
              </a:rPr>
              <a:t>2.</a:t>
            </a:r>
            <a:r>
              <a:rPr lang="th-TH" dirty="0">
                <a:latin typeface="Angsana New" panose="02020603050405020304" pitchFamily="18" charset="-34"/>
                <a:cs typeface="Angsana New" panose="02020603050405020304" pitchFamily="18" charset="-34"/>
              </a:rPr>
              <a:t> การนำเสนอข้อมูลอย่างเป็นแบบแผน (</a:t>
            </a:r>
            <a:r>
              <a:rPr lang="en-US" dirty="0">
                <a:latin typeface="Angsana New" panose="02020603050405020304" pitchFamily="18" charset="-34"/>
                <a:cs typeface="Angsana New" panose="02020603050405020304" pitchFamily="18" charset="-34"/>
              </a:rPr>
              <a:t>Formal Presentation)</a:t>
            </a:r>
            <a:r>
              <a:rPr lang="th-TH" dirty="0">
                <a:latin typeface="Angsana New" panose="02020603050405020304" pitchFamily="18" charset="-34"/>
                <a:cs typeface="Angsana New" panose="02020603050405020304" pitchFamily="18" charset="-34"/>
              </a:rPr>
              <a:t> หมายถึงการนำเสนอข้อมูลที่มีกฎเกณฑ์และมาตรฐานที่ชัดเจน </a:t>
            </a:r>
            <a:r>
              <a:rPr lang="th-TH" b="1" dirty="0">
                <a:latin typeface="Angsana New" panose="02020603050405020304" pitchFamily="18" charset="-34"/>
                <a:cs typeface="Angsana New" panose="02020603050405020304" pitchFamily="18" charset="-34"/>
              </a:rPr>
              <a:t>ได้แก่ การนำเสนอข้อมูลในรูปตาราง การนำเสนอข้อมูลในรูปกราฟ หรือแผนภูมิ</a:t>
            </a:r>
          </a:p>
          <a:p>
            <a:r>
              <a:rPr lang="th-TH" b="1" dirty="0">
                <a:latin typeface="Angsana New" panose="02020603050405020304" pitchFamily="18" charset="-34"/>
                <a:cs typeface="Angsana New" panose="02020603050405020304" pitchFamily="18" charset="-34"/>
              </a:rPr>
              <a:t>ในทางปฏิบัติการนำเสนอข้อมูลจะต้องนำเสนอทั้ง </a:t>
            </a:r>
            <a:r>
              <a:rPr lang="en-US" b="1" dirty="0">
                <a:latin typeface="Angsana New" panose="02020603050405020304" pitchFamily="18" charset="-34"/>
                <a:cs typeface="Angsana New" panose="02020603050405020304" pitchFamily="18" charset="-34"/>
              </a:rPr>
              <a:t>2</a:t>
            </a:r>
            <a:r>
              <a:rPr lang="th-TH" b="1" dirty="0">
                <a:latin typeface="Angsana New" panose="02020603050405020304" pitchFamily="18" charset="-34"/>
                <a:cs typeface="Angsana New" panose="02020603050405020304" pitchFamily="18" charset="-34"/>
              </a:rPr>
              <a:t> ประเภทควบคู่กัน </a:t>
            </a:r>
            <a:r>
              <a:rPr lang="th-TH" dirty="0">
                <a:latin typeface="Angsana New" panose="02020603050405020304" pitchFamily="18" charset="-34"/>
                <a:cs typeface="Angsana New" panose="02020603050405020304" pitchFamily="18" charset="-34"/>
              </a:rPr>
              <a:t>ผู้วิจัยจะต้องอธิบายลักษณะทั่วไปของกลุ่มตัวอย่าง พร้อมกับการนำเสนอผลการวิจัยตามวัตถุประสงค์และสมมติฐานของการวิจัยในรูปแบบตารางแสดงผล แผนภูมิ กราฟแท่ง หรือกราฟวงกลม จากนั้นจึงทำการสรุปผลการวิเคราะห์ที่ได้ตามวัตถุประสงค์ที่ต้องการ</a:t>
            </a:r>
          </a:p>
        </p:txBody>
      </p:sp>
      <p:sp>
        <p:nvSpPr>
          <p:cNvPr id="2" name="ตัวแทนหมายเลขสไลด์ 1">
            <a:extLst>
              <a:ext uri="{FF2B5EF4-FFF2-40B4-BE49-F238E27FC236}">
                <a16:creationId xmlns:a16="http://schemas.microsoft.com/office/drawing/2014/main" id="{0833E736-DFCA-4F8C-B123-059E20D34056}"/>
              </a:ext>
            </a:extLst>
          </p:cNvPr>
          <p:cNvSpPr>
            <a:spLocks noGrp="1"/>
          </p:cNvSpPr>
          <p:nvPr>
            <p:ph type="sldNum" sz="quarter" idx="12"/>
          </p:nvPr>
        </p:nvSpPr>
        <p:spPr/>
        <p:txBody>
          <a:bodyPr/>
          <a:lstStyle/>
          <a:p>
            <a:fld id="{1EAF28F5-24D7-466C-B5FE-FBB3D897FE90}" type="slidenum">
              <a:rPr lang="en-US" smtClean="0"/>
              <a:t>64</a:t>
            </a:fld>
            <a:endParaRPr lang="en-US"/>
          </a:p>
        </p:txBody>
      </p:sp>
    </p:spTree>
    <p:extLst>
      <p:ext uri="{BB962C8B-B14F-4D97-AF65-F5344CB8AC3E}">
        <p14:creationId xmlns:p14="http://schemas.microsoft.com/office/powerpoint/2010/main" val="12620436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8E6083C3-3D7E-43CE-9829-3F9603794F4E}"/>
              </a:ext>
            </a:extLst>
          </p:cNvPr>
          <p:cNvSpPr>
            <a:spLocks noGrp="1"/>
          </p:cNvSpPr>
          <p:nvPr>
            <p:ph type="title"/>
          </p:nvPr>
        </p:nvSpPr>
        <p:spPr/>
        <p:txBody>
          <a:bodyPr/>
          <a:lstStyle/>
          <a:p>
            <a:pPr algn="ctr"/>
            <a:r>
              <a:rPr lang="en-US" dirty="0">
                <a:solidFill>
                  <a:schemeClr val="tx1">
                    <a:lumMod val="95000"/>
                    <a:lumOff val="5000"/>
                  </a:schemeClr>
                </a:solidFill>
                <a:latin typeface="Angsana New" panose="02020603050405020304" pitchFamily="18" charset="-34"/>
                <a:cs typeface="Angsana New" panose="02020603050405020304" pitchFamily="18" charset="-34"/>
              </a:rPr>
              <a:t>2</a:t>
            </a:r>
            <a:br>
              <a:rPr lang="th-TH" dirty="0">
                <a:solidFill>
                  <a:schemeClr val="tx1">
                    <a:lumMod val="95000"/>
                    <a:lumOff val="5000"/>
                  </a:schemeClr>
                </a:solidFill>
                <a:latin typeface="Angsana New" panose="02020603050405020304" pitchFamily="18" charset="-34"/>
                <a:cs typeface="Angsana New" panose="02020603050405020304" pitchFamily="18" charset="-34"/>
              </a:rPr>
            </a:br>
            <a:r>
              <a:rPr lang="th-TH" dirty="0">
                <a:solidFill>
                  <a:schemeClr val="tx1">
                    <a:lumMod val="95000"/>
                    <a:lumOff val="5000"/>
                  </a:schemeClr>
                </a:solidFill>
                <a:latin typeface="Angsana New" panose="02020603050405020304" pitchFamily="18" charset="-34"/>
                <a:cs typeface="Angsana New" panose="02020603050405020304" pitchFamily="18" charset="-34"/>
              </a:rPr>
              <a:t>รูปแบบการนำเสนอผลการวิเคราะห์ข้อมูล</a:t>
            </a:r>
            <a:endParaRPr lang="en-US" dirty="0">
              <a:solidFill>
                <a:schemeClr val="tx1">
                  <a:lumMod val="95000"/>
                  <a:lumOff val="5000"/>
                </a:schemeClr>
              </a:solidFill>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7F9DCD32-8A03-49C5-9E27-A91574AC62C6}"/>
              </a:ext>
            </a:extLst>
          </p:cNvPr>
          <p:cNvSpPr>
            <a:spLocks noGrp="1"/>
          </p:cNvSpPr>
          <p:nvPr>
            <p:ph idx="1"/>
          </p:nvPr>
        </p:nvSpPr>
        <p:spPr/>
        <p:txBody>
          <a:bodyPr/>
          <a:lstStyle/>
          <a:p>
            <a:pPr marL="0" indent="0">
              <a:buNone/>
            </a:pPr>
            <a:r>
              <a:rPr lang="th-TH" dirty="0">
                <a:solidFill>
                  <a:schemeClr val="tx1">
                    <a:lumMod val="95000"/>
                    <a:lumOff val="5000"/>
                  </a:schemeClr>
                </a:solidFill>
                <a:latin typeface="Angsana New" panose="02020603050405020304" pitchFamily="18" charset="-34"/>
                <a:cs typeface="Angsana New" panose="02020603050405020304" pitchFamily="18" charset="-34"/>
              </a:rPr>
              <a:t>การนำเสนอผลการวิเคราะห์ข้อมูลสามารถแสดงได้ </a:t>
            </a:r>
            <a:r>
              <a:rPr lang="en-US" dirty="0">
                <a:solidFill>
                  <a:schemeClr val="tx1">
                    <a:lumMod val="95000"/>
                    <a:lumOff val="5000"/>
                  </a:schemeClr>
                </a:solidFill>
                <a:latin typeface="Angsana New" panose="02020603050405020304" pitchFamily="18" charset="-34"/>
                <a:cs typeface="Angsana New" panose="02020603050405020304" pitchFamily="18" charset="-34"/>
              </a:rPr>
              <a:t>4</a:t>
            </a:r>
            <a:r>
              <a:rPr lang="th-TH" dirty="0">
                <a:solidFill>
                  <a:schemeClr val="tx1">
                    <a:lumMod val="95000"/>
                    <a:lumOff val="5000"/>
                  </a:schemeClr>
                </a:solidFill>
                <a:latin typeface="Angsana New" panose="02020603050405020304" pitchFamily="18" charset="-34"/>
                <a:cs typeface="Angsana New" panose="02020603050405020304" pitchFamily="18" charset="-34"/>
              </a:rPr>
              <a:t> รูปแบบ คือ </a:t>
            </a:r>
          </a:p>
          <a:p>
            <a:pPr marL="0" indent="285750">
              <a:buNone/>
            </a:pPr>
            <a:r>
              <a:rPr lang="en-US" dirty="0">
                <a:solidFill>
                  <a:schemeClr val="tx1">
                    <a:lumMod val="95000"/>
                    <a:lumOff val="5000"/>
                  </a:schemeClr>
                </a:solidFill>
                <a:latin typeface="Angsana New" panose="02020603050405020304" pitchFamily="18" charset="-34"/>
                <a:cs typeface="Angsana New" panose="02020603050405020304" pitchFamily="18" charset="-34"/>
              </a:rPr>
              <a:t>1)</a:t>
            </a:r>
            <a:r>
              <a:rPr lang="th-TH" dirty="0">
                <a:solidFill>
                  <a:schemeClr val="tx1">
                    <a:lumMod val="95000"/>
                    <a:lumOff val="5000"/>
                  </a:schemeClr>
                </a:solidFill>
                <a:latin typeface="Angsana New" panose="02020603050405020304" pitchFamily="18" charset="-34"/>
                <a:cs typeface="Angsana New" panose="02020603050405020304" pitchFamily="18" charset="-34"/>
              </a:rPr>
              <a:t> การนำเสนอบทความ</a:t>
            </a:r>
          </a:p>
          <a:p>
            <a:pPr marL="0" indent="285750">
              <a:buNone/>
            </a:pPr>
            <a:r>
              <a:rPr lang="en-US" dirty="0">
                <a:solidFill>
                  <a:schemeClr val="tx1">
                    <a:lumMod val="95000"/>
                    <a:lumOff val="5000"/>
                  </a:schemeClr>
                </a:solidFill>
                <a:latin typeface="Angsana New" panose="02020603050405020304" pitchFamily="18" charset="-34"/>
                <a:cs typeface="Angsana New" panose="02020603050405020304" pitchFamily="18" charset="-34"/>
              </a:rPr>
              <a:t>2)</a:t>
            </a:r>
            <a:r>
              <a:rPr lang="th-TH" dirty="0">
                <a:solidFill>
                  <a:schemeClr val="tx1">
                    <a:lumMod val="95000"/>
                    <a:lumOff val="5000"/>
                  </a:schemeClr>
                </a:solidFill>
                <a:latin typeface="Angsana New" panose="02020603050405020304" pitchFamily="18" charset="-34"/>
                <a:cs typeface="Angsana New" panose="02020603050405020304" pitchFamily="18" charset="-34"/>
              </a:rPr>
              <a:t> การนำเสนอกึ่งบทความ</a:t>
            </a:r>
          </a:p>
          <a:p>
            <a:pPr marL="0" indent="285750">
              <a:buNone/>
            </a:pPr>
            <a:r>
              <a:rPr lang="en-US" dirty="0">
                <a:solidFill>
                  <a:schemeClr val="tx1">
                    <a:lumMod val="95000"/>
                    <a:lumOff val="5000"/>
                  </a:schemeClr>
                </a:solidFill>
                <a:latin typeface="Angsana New" panose="02020603050405020304" pitchFamily="18" charset="-34"/>
                <a:cs typeface="Angsana New" panose="02020603050405020304" pitchFamily="18" charset="-34"/>
              </a:rPr>
              <a:t>3)</a:t>
            </a:r>
            <a:r>
              <a:rPr lang="th-TH" dirty="0">
                <a:solidFill>
                  <a:schemeClr val="tx1">
                    <a:lumMod val="95000"/>
                    <a:lumOff val="5000"/>
                  </a:schemeClr>
                </a:solidFill>
                <a:latin typeface="Angsana New" panose="02020603050405020304" pitchFamily="18" charset="-34"/>
                <a:cs typeface="Angsana New" panose="02020603050405020304" pitchFamily="18" charset="-34"/>
              </a:rPr>
              <a:t> การนำเสนอด้วยตารางภาพประกอบ</a:t>
            </a:r>
          </a:p>
          <a:p>
            <a:pPr marL="0" indent="285750">
              <a:buNone/>
            </a:pPr>
            <a:r>
              <a:rPr lang="en-US" dirty="0">
                <a:solidFill>
                  <a:schemeClr val="tx1">
                    <a:lumMod val="95000"/>
                    <a:lumOff val="5000"/>
                  </a:schemeClr>
                </a:solidFill>
                <a:latin typeface="Angsana New" panose="02020603050405020304" pitchFamily="18" charset="-34"/>
                <a:cs typeface="Angsana New" panose="02020603050405020304" pitchFamily="18" charset="-34"/>
              </a:rPr>
              <a:t>4)</a:t>
            </a:r>
            <a:r>
              <a:rPr lang="th-TH" dirty="0">
                <a:solidFill>
                  <a:schemeClr val="tx1">
                    <a:lumMod val="95000"/>
                    <a:lumOff val="5000"/>
                  </a:schemeClr>
                </a:solidFill>
                <a:latin typeface="Angsana New" panose="02020603050405020304" pitchFamily="18" charset="-34"/>
                <a:cs typeface="Angsana New" panose="02020603050405020304" pitchFamily="18" charset="-34"/>
              </a:rPr>
              <a:t> การนำเสนอด้วยกราฟ หรือแผนภูมิประกอบบทความ</a:t>
            </a:r>
          </a:p>
          <a:p>
            <a:pPr marL="0" indent="285750">
              <a:buNone/>
            </a:pPr>
            <a:r>
              <a:rPr lang="th-TH" dirty="0">
                <a:solidFill>
                  <a:schemeClr val="tx1">
                    <a:lumMod val="95000"/>
                    <a:lumOff val="5000"/>
                  </a:schemeClr>
                </a:solidFill>
                <a:latin typeface="Angsana New" panose="02020603050405020304" pitchFamily="18" charset="-34"/>
                <a:cs typeface="Angsana New" panose="02020603050405020304" pitchFamily="18" charset="-34"/>
              </a:rPr>
              <a:t>แต่ละรูปแบบมีรายละเอียดดังต่อไปนี้</a:t>
            </a:r>
            <a:endParaRPr lang="en-US" dirty="0">
              <a:solidFill>
                <a:schemeClr val="tx1">
                  <a:lumMod val="95000"/>
                  <a:lumOff val="5000"/>
                </a:schemeClr>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BF93752B-CA5A-414F-8F98-8CCD9A5300E4}"/>
              </a:ext>
            </a:extLst>
          </p:cNvPr>
          <p:cNvSpPr>
            <a:spLocks noGrp="1"/>
          </p:cNvSpPr>
          <p:nvPr>
            <p:ph type="sldNum" sz="quarter" idx="12"/>
          </p:nvPr>
        </p:nvSpPr>
        <p:spPr/>
        <p:txBody>
          <a:bodyPr/>
          <a:lstStyle/>
          <a:p>
            <a:fld id="{1EAF28F5-24D7-466C-B5FE-FBB3D897FE90}" type="slidenum">
              <a:rPr lang="en-US" smtClean="0"/>
              <a:t>65</a:t>
            </a:fld>
            <a:endParaRPr lang="en-US"/>
          </a:p>
        </p:txBody>
      </p:sp>
    </p:spTree>
    <p:extLst>
      <p:ext uri="{BB962C8B-B14F-4D97-AF65-F5344CB8AC3E}">
        <p14:creationId xmlns:p14="http://schemas.microsoft.com/office/powerpoint/2010/main" val="5379516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3FC4782B-D76E-4116-B334-53E70FE5F979}"/>
              </a:ext>
            </a:extLst>
          </p:cNvPr>
          <p:cNvSpPr>
            <a:spLocks noGrp="1"/>
          </p:cNvSpPr>
          <p:nvPr>
            <p:ph idx="1"/>
          </p:nvPr>
        </p:nvSpPr>
        <p:spPr>
          <a:xfrm>
            <a:off x="514350" y="391688"/>
            <a:ext cx="10801350" cy="4351338"/>
          </a:xfrm>
        </p:spPr>
        <p:txBody>
          <a:bodyPr>
            <a:normAutofit/>
          </a:bodyPr>
          <a:lstStyle/>
          <a:p>
            <a:pPr marL="0" indent="57150">
              <a:lnSpc>
                <a:spcPct val="100000"/>
              </a:lnSpc>
              <a:spcBef>
                <a:spcPts val="0"/>
              </a:spcBef>
              <a:buNone/>
            </a:pP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1. </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การนำเสนอเป็นบทความ</a:t>
            </a:r>
            <a:endParaRPr lang="en-US" sz="2400" b="1"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228600">
              <a:lnSpc>
                <a:spcPct val="100000"/>
              </a:lnSpc>
              <a:spcBef>
                <a:spcPts val="0"/>
              </a:spcBef>
              <a:buNone/>
            </a:pPr>
            <a:r>
              <a:rPr lang="th-TH" sz="2000" dirty="0">
                <a:solidFill>
                  <a:schemeClr val="tx1">
                    <a:lumMod val="95000"/>
                    <a:lumOff val="5000"/>
                  </a:schemeClr>
                </a:solidFill>
                <a:latin typeface="Angsana New" panose="02020603050405020304" pitchFamily="18" charset="-34"/>
                <a:cs typeface="Angsana New" panose="02020603050405020304" pitchFamily="18" charset="-34"/>
              </a:rPr>
              <a:t>การนำเสนอผลการวิจัยในรูปบทความ เป็นการอธิบายสิ่งที่ผู้วิจัยค้นพบ ด้วยการเชื่อมโยงลำดับขั้นตอนต่าง ๆ ของการวิจัยเข้ากับตัวแปร หรือสิ่งที่ผู้วิจัยต้องการศึกษา จากนั้นจึงสรุปผลลัพธ์ที่ได้ออกมาในรูปของบทความ โดยมีค่าสถิติ ตัวเลข สอดแทรกในเนื้อหา</a:t>
            </a:r>
          </a:p>
          <a:p>
            <a:pPr marL="0" indent="57150">
              <a:lnSpc>
                <a:spcPct val="100000"/>
              </a:lnSpc>
              <a:spcBef>
                <a:spcPts val="0"/>
              </a:spcBef>
              <a:buNone/>
            </a:pP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2</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 การนำเสนอกึ่งบทความ </a:t>
            </a:r>
          </a:p>
          <a:p>
            <a:pPr marL="0" indent="228600">
              <a:lnSpc>
                <a:spcPct val="100000"/>
              </a:lnSpc>
              <a:spcBef>
                <a:spcPts val="0"/>
              </a:spcBef>
              <a:buNone/>
            </a:pPr>
            <a:r>
              <a:rPr lang="th-TH" sz="2000" dirty="0">
                <a:solidFill>
                  <a:schemeClr val="tx1">
                    <a:lumMod val="95000"/>
                    <a:lumOff val="5000"/>
                  </a:schemeClr>
                </a:solidFill>
                <a:latin typeface="Angsana New" panose="02020603050405020304" pitchFamily="18" charset="-34"/>
                <a:cs typeface="Angsana New" panose="02020603050405020304" pitchFamily="18" charset="-34"/>
              </a:rPr>
              <a:t>เป็นการเรียบเรียงเนื้อหาของผลการวิจัยที่ได้ออกมาในรูปของบทความ โดยนำเอาตัวเลข และค่าสถิติที่เกี่ยวข้องมาเรียบเรียงเป็นหมวดหมู่ เพื่อให้ผู้อ่านงานวิจัยเปรียบเทียบความแตกต่างระหว่างตัวแปรที่อยู่ในชุดของข้อมูลเดียวกัน ดังตัวอย่างต่อไปนี้</a:t>
            </a:r>
          </a:p>
          <a:p>
            <a:pPr marL="0" indent="0">
              <a:buNone/>
            </a:pPr>
            <a:r>
              <a:rPr lang="th-TH" sz="2000" dirty="0">
                <a:solidFill>
                  <a:schemeClr val="tx1">
                    <a:lumMod val="95000"/>
                    <a:lumOff val="5000"/>
                  </a:schemeClr>
                </a:solidFill>
                <a:latin typeface="Angsana New" panose="02020603050405020304" pitchFamily="18" charset="-34"/>
                <a:cs typeface="Angsana New" panose="02020603050405020304" pitchFamily="18" charset="-34"/>
              </a:rPr>
              <a:t>ตัวอย่างที่ </a:t>
            </a:r>
            <a:r>
              <a:rPr lang="en-US" sz="2000" dirty="0">
                <a:solidFill>
                  <a:schemeClr val="tx1">
                    <a:lumMod val="95000"/>
                    <a:lumOff val="5000"/>
                  </a:schemeClr>
                </a:solidFill>
                <a:latin typeface="Angsana New" panose="02020603050405020304" pitchFamily="18" charset="-34"/>
                <a:cs typeface="Angsana New" panose="02020603050405020304" pitchFamily="18" charset="-34"/>
              </a:rPr>
              <a:t>1</a:t>
            </a:r>
            <a:r>
              <a:rPr lang="th-TH" sz="2000" dirty="0">
                <a:solidFill>
                  <a:schemeClr val="tx1">
                    <a:lumMod val="95000"/>
                    <a:lumOff val="5000"/>
                  </a:schemeClr>
                </a:solidFill>
                <a:latin typeface="Angsana New" panose="02020603050405020304" pitchFamily="18" charset="-34"/>
                <a:cs typeface="Angsana New" panose="02020603050405020304" pitchFamily="18" charset="-34"/>
              </a:rPr>
              <a:t> ผลการสำรวจประสิทธิภาพการสอนของอาจารย์คณะบริหารธุรกิจ</a:t>
            </a:r>
          </a:p>
          <a:p>
            <a:pPr marL="0" indent="228600">
              <a:buNone/>
            </a:pPr>
            <a:r>
              <a:rPr lang="th-TH" sz="2000" dirty="0">
                <a:solidFill>
                  <a:schemeClr val="tx1">
                    <a:lumMod val="95000"/>
                    <a:lumOff val="5000"/>
                  </a:schemeClr>
                </a:solidFill>
                <a:latin typeface="Angsana New" panose="02020603050405020304" pitchFamily="18" charset="-34"/>
                <a:cs typeface="Angsana New" panose="02020603050405020304" pitchFamily="18" charset="-34"/>
              </a:rPr>
              <a:t>จากผลการสำรวจความคิดเห็นของนักศึกษา คณะบริหารธุรกิจเกี่ยวกับประสิทธิภาพการสอนของอาจารย์สาขาการจัดการธุรกิจ พบว่า อาจารย์ที่จบการศึกษาระดับปริญญาเอกและไม่มีตำแหน่งวิชาการ มีผลการประเมินการสนอเฉลี่ยสะสมต่ำกว่า ระหว่าง </a:t>
            </a:r>
            <a:r>
              <a:rPr lang="en-US" sz="2000" dirty="0">
                <a:solidFill>
                  <a:schemeClr val="tx1">
                    <a:lumMod val="95000"/>
                    <a:lumOff val="5000"/>
                  </a:schemeClr>
                </a:solidFill>
                <a:latin typeface="Angsana New" panose="02020603050405020304" pitchFamily="18" charset="-34"/>
                <a:cs typeface="Angsana New" panose="02020603050405020304" pitchFamily="18" charset="-34"/>
              </a:rPr>
              <a:t>3.40-3.49</a:t>
            </a:r>
            <a:r>
              <a:rPr lang="th-TH" sz="2000" dirty="0">
                <a:solidFill>
                  <a:schemeClr val="tx1">
                    <a:lumMod val="95000"/>
                    <a:lumOff val="5000"/>
                  </a:schemeClr>
                </a:solidFill>
                <a:latin typeface="Angsana New" panose="02020603050405020304" pitchFamily="18" charset="-34"/>
                <a:cs typeface="Angsana New" panose="02020603050405020304" pitchFamily="18" charset="-34"/>
              </a:rPr>
              <a:t> ในขณะที่อาจารย์ที่จบปริญญาเอกและมีตำแหน่งวิชาการ จะมีผลการประเมินการสอนระหว่าง </a:t>
            </a:r>
            <a:r>
              <a:rPr lang="en-US" sz="2000" dirty="0">
                <a:solidFill>
                  <a:schemeClr val="tx1">
                    <a:lumMod val="95000"/>
                    <a:lumOff val="5000"/>
                  </a:schemeClr>
                </a:solidFill>
                <a:latin typeface="Angsana New" panose="02020603050405020304" pitchFamily="18" charset="-34"/>
                <a:cs typeface="Angsana New" panose="02020603050405020304" pitchFamily="18" charset="-34"/>
              </a:rPr>
              <a:t>4.40-4.49</a:t>
            </a:r>
            <a:r>
              <a:rPr lang="th-TH" sz="2000" dirty="0">
                <a:solidFill>
                  <a:schemeClr val="tx1">
                    <a:lumMod val="95000"/>
                    <a:lumOff val="5000"/>
                  </a:schemeClr>
                </a:solidFill>
                <a:latin typeface="Angsana New" panose="02020603050405020304" pitchFamily="18" charset="-34"/>
                <a:cs typeface="Angsana New" panose="02020603050405020304" pitchFamily="18" charset="-34"/>
              </a:rPr>
              <a:t> พิจารณาเป็นประเภท ดังนี้</a:t>
            </a:r>
          </a:p>
          <a:p>
            <a:pPr marL="0" indent="171450">
              <a:buNone/>
            </a:pPr>
            <a:endParaRPr lang="th-TH" sz="2000"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85B08587-0F40-4F41-BD6D-36D484468C9C}"/>
              </a:ext>
            </a:extLst>
          </p:cNvPr>
          <p:cNvSpPr>
            <a:spLocks noGrp="1"/>
          </p:cNvSpPr>
          <p:nvPr>
            <p:ph type="sldNum" sz="quarter" idx="12"/>
          </p:nvPr>
        </p:nvSpPr>
        <p:spPr/>
        <p:txBody>
          <a:bodyPr/>
          <a:lstStyle/>
          <a:p>
            <a:fld id="{1EAF28F5-24D7-466C-B5FE-FBB3D897FE90}" type="slidenum">
              <a:rPr lang="en-US" smtClean="0"/>
              <a:t>66</a:t>
            </a:fld>
            <a:endParaRPr lang="en-US"/>
          </a:p>
        </p:txBody>
      </p:sp>
      <p:graphicFrame>
        <p:nvGraphicFramePr>
          <p:cNvPr id="5" name="ตาราง 5">
            <a:extLst>
              <a:ext uri="{FF2B5EF4-FFF2-40B4-BE49-F238E27FC236}">
                <a16:creationId xmlns:a16="http://schemas.microsoft.com/office/drawing/2014/main" id="{5B772DEE-A526-44EC-8C7B-BD9F2A350E99}"/>
              </a:ext>
            </a:extLst>
          </p:cNvPr>
          <p:cNvGraphicFramePr>
            <a:graphicFrameLocks noGrp="1"/>
          </p:cNvGraphicFramePr>
          <p:nvPr>
            <p:extLst>
              <p:ext uri="{D42A27DB-BD31-4B8C-83A1-F6EECF244321}">
                <p14:modId xmlns:p14="http://schemas.microsoft.com/office/powerpoint/2010/main" val="1689977631"/>
              </p:ext>
            </p:extLst>
          </p:nvPr>
        </p:nvGraphicFramePr>
        <p:xfrm>
          <a:off x="514350" y="3996266"/>
          <a:ext cx="10572750" cy="2316480"/>
        </p:xfrm>
        <a:graphic>
          <a:graphicData uri="http://schemas.openxmlformats.org/drawingml/2006/table">
            <a:tbl>
              <a:tblPr firstRow="1" bandRow="1">
                <a:tableStyleId>{C083E6E3-FA7D-4D7B-A595-EF9225AFEA82}</a:tableStyleId>
              </a:tblPr>
              <a:tblGrid>
                <a:gridCol w="5270500">
                  <a:extLst>
                    <a:ext uri="{9D8B030D-6E8A-4147-A177-3AD203B41FA5}">
                      <a16:colId xmlns:a16="http://schemas.microsoft.com/office/drawing/2014/main" val="2612843392"/>
                    </a:ext>
                  </a:extLst>
                </a:gridCol>
                <a:gridCol w="5302250">
                  <a:extLst>
                    <a:ext uri="{9D8B030D-6E8A-4147-A177-3AD203B41FA5}">
                      <a16:colId xmlns:a16="http://schemas.microsoft.com/office/drawing/2014/main" val="4038912606"/>
                    </a:ext>
                  </a:extLst>
                </a:gridCol>
              </a:tblGrid>
              <a:tr h="370840">
                <a:tc>
                  <a:txBody>
                    <a:bodyPr/>
                    <a:lstStyle/>
                    <a:p>
                      <a:pPr algn="ctr"/>
                      <a:r>
                        <a:rPr lang="th-TH" sz="2000" b="0" dirty="0">
                          <a:solidFill>
                            <a:srgbClr val="FF0000"/>
                          </a:solidFill>
                          <a:latin typeface="Angsana New" panose="02020603050405020304" pitchFamily="18" charset="-34"/>
                          <a:cs typeface="Angsana New" panose="02020603050405020304" pitchFamily="18" charset="-34"/>
                        </a:rPr>
                        <a:t>อาจารย์ที่จบปริญญาเอกและมีตำแหน่งวิชาการ </a:t>
                      </a:r>
                    </a:p>
                    <a:p>
                      <a:pPr algn="ctr"/>
                      <a:r>
                        <a:rPr lang="th-TH" sz="2000" b="0" dirty="0">
                          <a:solidFill>
                            <a:srgbClr val="FF0000"/>
                          </a:solidFill>
                          <a:latin typeface="Angsana New" panose="02020603050405020304" pitchFamily="18" charset="-34"/>
                          <a:cs typeface="Angsana New" panose="02020603050405020304" pitchFamily="18" charset="-34"/>
                        </a:rPr>
                        <a:t>จะมีผลการประเมินการสอนสูงกว่า </a:t>
                      </a:r>
                      <a:r>
                        <a:rPr lang="en-US" sz="2000" b="0" dirty="0">
                          <a:solidFill>
                            <a:srgbClr val="FF0000"/>
                          </a:solidFill>
                          <a:latin typeface="Angsana New" panose="02020603050405020304" pitchFamily="18" charset="-34"/>
                          <a:cs typeface="Angsana New" panose="02020603050405020304" pitchFamily="18" charset="-34"/>
                        </a:rPr>
                        <a:t>4.00</a:t>
                      </a:r>
                    </a:p>
                  </a:txBody>
                  <a:tcPr/>
                </a:tc>
                <a:tc>
                  <a:txBody>
                    <a:bodyPr/>
                    <a:lstStyle/>
                    <a:p>
                      <a:pPr algn="ctr"/>
                      <a:r>
                        <a:rPr lang="th-TH" sz="2000" b="0" dirty="0">
                          <a:solidFill>
                            <a:srgbClr val="FF0000"/>
                          </a:solidFill>
                          <a:latin typeface="Angsana New" panose="02020603050405020304" pitchFamily="18" charset="-34"/>
                          <a:cs typeface="Angsana New" panose="02020603050405020304" pitchFamily="18" charset="-34"/>
                        </a:rPr>
                        <a:t>อาจารย์ที่จบปริญญาเอกและไม่มีตำแหน่งวิชาการ </a:t>
                      </a:r>
                    </a:p>
                    <a:p>
                      <a:pPr algn="ctr"/>
                      <a:r>
                        <a:rPr lang="th-TH" sz="2000" b="0" dirty="0">
                          <a:solidFill>
                            <a:srgbClr val="FF0000"/>
                          </a:solidFill>
                          <a:latin typeface="Angsana New" panose="02020603050405020304" pitchFamily="18" charset="-34"/>
                          <a:cs typeface="Angsana New" panose="02020603050405020304" pitchFamily="18" charset="-34"/>
                        </a:rPr>
                        <a:t>จะมีผลการประเมินการสอนสูงกว่า </a:t>
                      </a:r>
                      <a:r>
                        <a:rPr lang="en-US" sz="2000" b="0" dirty="0">
                          <a:solidFill>
                            <a:srgbClr val="FF0000"/>
                          </a:solidFill>
                          <a:latin typeface="Angsana New" panose="02020603050405020304" pitchFamily="18" charset="-34"/>
                          <a:cs typeface="Angsana New" panose="02020603050405020304" pitchFamily="18" charset="-34"/>
                        </a:rPr>
                        <a:t>4.00</a:t>
                      </a:r>
                    </a:p>
                  </a:txBody>
                  <a:tcPr/>
                </a:tc>
                <a:extLst>
                  <a:ext uri="{0D108BD9-81ED-4DB2-BD59-A6C34878D82A}">
                    <a16:rowId xmlns:a16="http://schemas.microsoft.com/office/drawing/2014/main" val="2073581036"/>
                  </a:ext>
                </a:extLst>
              </a:tr>
              <a:tr h="370840">
                <a:tc>
                  <a:txBody>
                    <a:bodyPr/>
                    <a:lstStyle/>
                    <a:p>
                      <a:r>
                        <a:rPr lang="th-TH" sz="2000" b="0" dirty="0">
                          <a:solidFill>
                            <a:srgbClr val="FF0000"/>
                          </a:solidFill>
                          <a:latin typeface="Angsana New" panose="02020603050405020304" pitchFamily="18" charset="-34"/>
                          <a:cs typeface="Angsana New" panose="02020603050405020304" pitchFamily="18" charset="-34"/>
                        </a:rPr>
                        <a:t>ด้านกระบวนการสอน                                                                </a:t>
                      </a:r>
                      <a:r>
                        <a:rPr lang="en-US" sz="2000" b="0" dirty="0">
                          <a:solidFill>
                            <a:srgbClr val="FF0000"/>
                          </a:solidFill>
                          <a:latin typeface="Angsana New" panose="02020603050405020304" pitchFamily="18" charset="-34"/>
                          <a:cs typeface="Angsana New" panose="02020603050405020304" pitchFamily="18" charset="-34"/>
                        </a:rPr>
                        <a:t>4.42</a:t>
                      </a:r>
                    </a:p>
                    <a:p>
                      <a:r>
                        <a:rPr lang="th-TH" sz="2000" b="0" dirty="0">
                          <a:solidFill>
                            <a:srgbClr val="FF0000"/>
                          </a:solidFill>
                          <a:latin typeface="Angsana New" panose="02020603050405020304" pitchFamily="18" charset="-34"/>
                          <a:cs typeface="Angsana New" panose="02020603050405020304" pitchFamily="18" charset="-34"/>
                        </a:rPr>
                        <a:t>ด้านการส่งเสริมให้ผู้เรียนเป็นศูนย์กลางของการเรียนรู้              </a:t>
                      </a:r>
                      <a:r>
                        <a:rPr lang="en-US" sz="2000" b="0" dirty="0">
                          <a:solidFill>
                            <a:srgbClr val="FF0000"/>
                          </a:solidFill>
                          <a:latin typeface="Angsana New" panose="02020603050405020304" pitchFamily="18" charset="-34"/>
                          <a:cs typeface="Angsana New" panose="02020603050405020304" pitchFamily="18" charset="-34"/>
                        </a:rPr>
                        <a:t>4.44</a:t>
                      </a:r>
                    </a:p>
                    <a:p>
                      <a:r>
                        <a:rPr lang="th-TH" sz="2000" b="0" dirty="0">
                          <a:solidFill>
                            <a:srgbClr val="FF0000"/>
                          </a:solidFill>
                          <a:latin typeface="Angsana New" panose="02020603050405020304" pitchFamily="18" charset="-34"/>
                          <a:cs typeface="Angsana New" panose="02020603050405020304" pitchFamily="18" charset="-34"/>
                        </a:rPr>
                        <a:t>ด้านสื่อการสอน                                                                         </a:t>
                      </a:r>
                      <a:r>
                        <a:rPr lang="en-US" sz="2000" b="0" dirty="0">
                          <a:solidFill>
                            <a:srgbClr val="FF0000"/>
                          </a:solidFill>
                          <a:latin typeface="Angsana New" panose="02020603050405020304" pitchFamily="18" charset="-34"/>
                          <a:cs typeface="Angsana New" panose="02020603050405020304" pitchFamily="18" charset="-34"/>
                        </a:rPr>
                        <a:t>4.49</a:t>
                      </a:r>
                      <a:endParaRPr lang="th-TH" sz="2000" b="0" dirty="0">
                        <a:solidFill>
                          <a:srgbClr val="FF0000"/>
                        </a:solidFill>
                        <a:latin typeface="Angsana New" panose="02020603050405020304" pitchFamily="18" charset="-34"/>
                        <a:cs typeface="Angsana New" panose="02020603050405020304" pitchFamily="18" charset="-34"/>
                      </a:endParaRPr>
                    </a:p>
                    <a:p>
                      <a:r>
                        <a:rPr lang="th-TH" sz="2000" b="0" dirty="0">
                          <a:solidFill>
                            <a:srgbClr val="FF0000"/>
                          </a:solidFill>
                          <a:latin typeface="Angsana New" panose="02020603050405020304" pitchFamily="18" charset="-34"/>
                          <a:cs typeface="Angsana New" panose="02020603050405020304" pitchFamily="18" charset="-34"/>
                        </a:rPr>
                        <a:t>ด้านการวัดผลและประเมินผล                                                    </a:t>
                      </a:r>
                      <a:r>
                        <a:rPr lang="en-US" sz="2000" b="0" dirty="0">
                          <a:solidFill>
                            <a:srgbClr val="FF0000"/>
                          </a:solidFill>
                          <a:latin typeface="Angsana New" panose="02020603050405020304" pitchFamily="18" charset="-34"/>
                          <a:cs typeface="Angsana New" panose="02020603050405020304" pitchFamily="18" charset="-34"/>
                        </a:rPr>
                        <a:t>4.46</a:t>
                      </a:r>
                    </a:p>
                    <a:p>
                      <a:r>
                        <a:rPr lang="th-TH" sz="2000" b="0" dirty="0">
                          <a:solidFill>
                            <a:srgbClr val="FF0000"/>
                          </a:solidFill>
                          <a:latin typeface="Angsana New" panose="02020603050405020304" pitchFamily="18" charset="-34"/>
                          <a:cs typeface="Angsana New" panose="02020603050405020304" pitchFamily="18" charset="-34"/>
                        </a:rPr>
                        <a:t>ด้านคุณธรรมและจริยธรรม                                                        </a:t>
                      </a:r>
                      <a:r>
                        <a:rPr lang="en-US" sz="2000" b="0" dirty="0">
                          <a:solidFill>
                            <a:srgbClr val="FF0000"/>
                          </a:solidFill>
                          <a:latin typeface="Angsana New" panose="02020603050405020304" pitchFamily="18" charset="-34"/>
                          <a:cs typeface="Angsana New" panose="02020603050405020304" pitchFamily="18" charset="-34"/>
                        </a:rPr>
                        <a:t>4.45</a:t>
                      </a:r>
                    </a:p>
                  </a:txBody>
                  <a:tcPr/>
                </a:tc>
                <a:tc>
                  <a:txBody>
                    <a:bodyPr/>
                    <a:lstStyle/>
                    <a:p>
                      <a:r>
                        <a:rPr lang="th-TH" sz="2000" b="0" dirty="0">
                          <a:solidFill>
                            <a:srgbClr val="FF0000"/>
                          </a:solidFill>
                          <a:latin typeface="Angsana New" panose="02020603050405020304" pitchFamily="18" charset="-34"/>
                          <a:cs typeface="Angsana New" panose="02020603050405020304" pitchFamily="18" charset="-34"/>
                        </a:rPr>
                        <a:t>ด้านกระบวนการสอน                                                                </a:t>
                      </a:r>
                      <a:r>
                        <a:rPr lang="en-US" sz="2000" b="0" dirty="0">
                          <a:solidFill>
                            <a:srgbClr val="FF0000"/>
                          </a:solidFill>
                          <a:latin typeface="Angsana New" panose="02020603050405020304" pitchFamily="18" charset="-34"/>
                          <a:cs typeface="Angsana New" panose="02020603050405020304" pitchFamily="18" charset="-34"/>
                        </a:rPr>
                        <a:t>3.42</a:t>
                      </a:r>
                    </a:p>
                    <a:p>
                      <a:r>
                        <a:rPr lang="th-TH" sz="2000" b="0" dirty="0">
                          <a:solidFill>
                            <a:srgbClr val="FF0000"/>
                          </a:solidFill>
                          <a:latin typeface="Angsana New" panose="02020603050405020304" pitchFamily="18" charset="-34"/>
                          <a:cs typeface="Angsana New" panose="02020603050405020304" pitchFamily="18" charset="-34"/>
                        </a:rPr>
                        <a:t>ด้านการส่งเสริมให้ผู้เรียนเป็นศูนย์กลางของการเรียนรู้              </a:t>
                      </a:r>
                      <a:r>
                        <a:rPr lang="en-US" sz="2000" b="0" dirty="0">
                          <a:solidFill>
                            <a:srgbClr val="FF0000"/>
                          </a:solidFill>
                          <a:latin typeface="Angsana New" panose="02020603050405020304" pitchFamily="18" charset="-34"/>
                          <a:cs typeface="Angsana New" panose="02020603050405020304" pitchFamily="18" charset="-34"/>
                        </a:rPr>
                        <a:t>3.49</a:t>
                      </a:r>
                    </a:p>
                    <a:p>
                      <a:r>
                        <a:rPr lang="th-TH" sz="2000" b="0" dirty="0">
                          <a:solidFill>
                            <a:srgbClr val="FF0000"/>
                          </a:solidFill>
                          <a:latin typeface="Angsana New" panose="02020603050405020304" pitchFamily="18" charset="-34"/>
                          <a:cs typeface="Angsana New" panose="02020603050405020304" pitchFamily="18" charset="-34"/>
                        </a:rPr>
                        <a:t>ด้านสื่อการสอน                                                                         </a:t>
                      </a:r>
                      <a:r>
                        <a:rPr lang="en-US" sz="2000" b="0" dirty="0">
                          <a:solidFill>
                            <a:srgbClr val="FF0000"/>
                          </a:solidFill>
                          <a:latin typeface="Angsana New" panose="02020603050405020304" pitchFamily="18" charset="-34"/>
                          <a:cs typeface="Angsana New" panose="02020603050405020304" pitchFamily="18" charset="-34"/>
                        </a:rPr>
                        <a:t>3.48</a:t>
                      </a:r>
                      <a:endParaRPr lang="th-TH" sz="2000" b="0" dirty="0">
                        <a:solidFill>
                          <a:srgbClr val="FF0000"/>
                        </a:solidFill>
                        <a:latin typeface="Angsana New" panose="02020603050405020304" pitchFamily="18" charset="-34"/>
                        <a:cs typeface="Angsana New" panose="02020603050405020304" pitchFamily="18" charset="-34"/>
                      </a:endParaRPr>
                    </a:p>
                    <a:p>
                      <a:r>
                        <a:rPr lang="th-TH" sz="2000" b="0" dirty="0">
                          <a:solidFill>
                            <a:srgbClr val="FF0000"/>
                          </a:solidFill>
                          <a:latin typeface="Angsana New" panose="02020603050405020304" pitchFamily="18" charset="-34"/>
                          <a:cs typeface="Angsana New" panose="02020603050405020304" pitchFamily="18" charset="-34"/>
                        </a:rPr>
                        <a:t>ด้านการวัดผลและประเมินผล                                                    </a:t>
                      </a:r>
                      <a:r>
                        <a:rPr lang="en-US" sz="2000" b="0" dirty="0">
                          <a:solidFill>
                            <a:srgbClr val="FF0000"/>
                          </a:solidFill>
                          <a:latin typeface="Angsana New" panose="02020603050405020304" pitchFamily="18" charset="-34"/>
                          <a:cs typeface="Angsana New" panose="02020603050405020304" pitchFamily="18" charset="-34"/>
                        </a:rPr>
                        <a:t>3.46</a:t>
                      </a:r>
                    </a:p>
                    <a:p>
                      <a:r>
                        <a:rPr lang="th-TH" sz="2000" b="0" dirty="0">
                          <a:solidFill>
                            <a:srgbClr val="FF0000"/>
                          </a:solidFill>
                          <a:latin typeface="Angsana New" panose="02020603050405020304" pitchFamily="18" charset="-34"/>
                          <a:cs typeface="Angsana New" panose="02020603050405020304" pitchFamily="18" charset="-34"/>
                        </a:rPr>
                        <a:t>ด้านคุณธรรมและจริยธรรม                                                        </a:t>
                      </a:r>
                      <a:r>
                        <a:rPr lang="en-US" sz="2000" b="0" dirty="0">
                          <a:solidFill>
                            <a:srgbClr val="FF0000"/>
                          </a:solidFill>
                          <a:latin typeface="Angsana New" panose="02020603050405020304" pitchFamily="18" charset="-34"/>
                          <a:cs typeface="Angsana New" panose="02020603050405020304" pitchFamily="18" charset="-34"/>
                        </a:rPr>
                        <a:t>3.49</a:t>
                      </a:r>
                    </a:p>
                  </a:txBody>
                  <a:tcPr/>
                </a:tc>
                <a:extLst>
                  <a:ext uri="{0D108BD9-81ED-4DB2-BD59-A6C34878D82A}">
                    <a16:rowId xmlns:a16="http://schemas.microsoft.com/office/drawing/2014/main" val="1628263032"/>
                  </a:ext>
                </a:extLst>
              </a:tr>
            </a:tbl>
          </a:graphicData>
        </a:graphic>
      </p:graphicFrame>
    </p:spTree>
    <p:extLst>
      <p:ext uri="{BB962C8B-B14F-4D97-AF65-F5344CB8AC3E}">
        <p14:creationId xmlns:p14="http://schemas.microsoft.com/office/powerpoint/2010/main" val="421860371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CE13F9C-621B-4C8D-B600-97D62AE1A070}"/>
              </a:ext>
            </a:extLst>
          </p:cNvPr>
          <p:cNvSpPr>
            <a:spLocks noGrp="1"/>
          </p:cNvSpPr>
          <p:nvPr>
            <p:ph idx="1"/>
          </p:nvPr>
        </p:nvSpPr>
        <p:spPr>
          <a:xfrm>
            <a:off x="195309" y="136525"/>
            <a:ext cx="11718525" cy="6584950"/>
          </a:xfrm>
        </p:spPr>
        <p:txBody>
          <a:bodyPr/>
          <a:lstStyle/>
          <a:p>
            <a:pPr marL="0" indent="0">
              <a:lnSpc>
                <a:spcPct val="100000"/>
              </a:lnSpc>
              <a:spcBef>
                <a:spcPts val="0"/>
              </a:spcBef>
              <a:buNone/>
            </a:pPr>
            <a:endParaRPr lang="en-US" b="1"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0">
              <a:lnSpc>
                <a:spcPct val="100000"/>
              </a:lnSpc>
              <a:spcBef>
                <a:spcPts val="0"/>
              </a:spcBef>
              <a:buNone/>
            </a:pPr>
            <a:endParaRPr lang="en-US" b="1"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0">
              <a:lnSpc>
                <a:spcPct val="100000"/>
              </a:lnSpc>
              <a:spcBef>
                <a:spcPts val="0"/>
              </a:spcBef>
              <a:buNone/>
            </a:pPr>
            <a:r>
              <a:rPr lang="en-US" b="1" dirty="0">
                <a:solidFill>
                  <a:schemeClr val="tx1">
                    <a:lumMod val="95000"/>
                    <a:lumOff val="5000"/>
                  </a:schemeClr>
                </a:solidFill>
                <a:latin typeface="Angsana New" panose="02020603050405020304" pitchFamily="18" charset="-34"/>
                <a:cs typeface="Angsana New" panose="02020603050405020304" pitchFamily="18" charset="-34"/>
              </a:rPr>
              <a:t>3</a:t>
            </a:r>
            <a:r>
              <a:rPr lang="th-TH" b="1" dirty="0">
                <a:solidFill>
                  <a:schemeClr val="tx1">
                    <a:lumMod val="95000"/>
                    <a:lumOff val="5000"/>
                  </a:schemeClr>
                </a:solidFill>
                <a:latin typeface="Angsana New" panose="02020603050405020304" pitchFamily="18" charset="-34"/>
                <a:cs typeface="Angsana New" panose="02020603050405020304" pitchFamily="18" charset="-34"/>
              </a:rPr>
              <a:t>. การนำเสนอด้วยตารางประกอบบทความ </a:t>
            </a:r>
          </a:p>
          <a:p>
            <a:pPr marL="0" indent="171450">
              <a:lnSpc>
                <a:spcPct val="100000"/>
              </a:lnSpc>
              <a:spcBef>
                <a:spcPts val="0"/>
              </a:spcBef>
              <a:buNone/>
            </a:pPr>
            <a:r>
              <a:rPr lang="th-TH" dirty="0">
                <a:solidFill>
                  <a:schemeClr val="tx1">
                    <a:lumMod val="95000"/>
                    <a:lumOff val="5000"/>
                  </a:schemeClr>
                </a:solidFill>
                <a:latin typeface="Angsana New" panose="02020603050405020304" pitchFamily="18" charset="-34"/>
                <a:cs typeface="Angsana New" panose="02020603050405020304" pitchFamily="18" charset="-34"/>
              </a:rPr>
              <a:t>การนำเสนอผลการวิเคราะห์ในรูปแบบตาราง นิยมใช้ในการนำเสนอข้อมูลสถิติ ตัวเลข และการแปลความ การนำเสนอค่าสถิติในแต่ละประเภท จะมีการประยุกต์ใช้ตารางที่มีลักษณะแตกต่างกันออกไป </a:t>
            </a:r>
          </a:p>
          <a:p>
            <a:pPr marL="0" indent="742950">
              <a:lnSpc>
                <a:spcPct val="100000"/>
              </a:lnSpc>
              <a:spcBef>
                <a:spcPts val="0"/>
              </a:spcBef>
              <a:buNone/>
            </a:pPr>
            <a:r>
              <a:rPr lang="en-US" b="1" dirty="0">
                <a:solidFill>
                  <a:schemeClr val="tx1">
                    <a:lumMod val="95000"/>
                    <a:lumOff val="5000"/>
                  </a:schemeClr>
                </a:solidFill>
                <a:latin typeface="Angsana New" panose="02020603050405020304" pitchFamily="18" charset="-34"/>
                <a:cs typeface="Angsana New" panose="02020603050405020304" pitchFamily="18" charset="-34"/>
              </a:rPr>
              <a:t>1)</a:t>
            </a:r>
            <a:r>
              <a:rPr lang="th-TH" b="1" dirty="0">
                <a:solidFill>
                  <a:schemeClr val="tx1">
                    <a:lumMod val="95000"/>
                    <a:lumOff val="5000"/>
                  </a:schemeClr>
                </a:solidFill>
                <a:latin typeface="Angsana New" panose="02020603050405020304" pitchFamily="18" charset="-34"/>
                <a:cs typeface="Angsana New" panose="02020603050405020304" pitchFamily="18" charset="-34"/>
              </a:rPr>
              <a:t> การนำเสนอข้อมูลจำนวน (ความถี่) และร้อยละ </a:t>
            </a:r>
          </a:p>
          <a:p>
            <a:pPr marL="0" indent="0">
              <a:lnSpc>
                <a:spcPct val="100000"/>
              </a:lnSpc>
              <a:spcBef>
                <a:spcPts val="0"/>
              </a:spcBef>
              <a:buNone/>
            </a:pPr>
            <a:r>
              <a:rPr lang="th-TH" dirty="0">
                <a:solidFill>
                  <a:schemeClr val="tx1">
                    <a:lumMod val="95000"/>
                    <a:lumOff val="5000"/>
                  </a:schemeClr>
                </a:solidFill>
                <a:latin typeface="Angsana New" panose="02020603050405020304" pitchFamily="18" charset="-34"/>
                <a:cs typeface="Angsana New" panose="02020603050405020304" pitchFamily="18" charset="-34"/>
              </a:rPr>
              <a:t>ตารางที่ </a:t>
            </a:r>
            <a:r>
              <a:rPr lang="en-US" dirty="0">
                <a:solidFill>
                  <a:schemeClr val="tx1">
                    <a:lumMod val="95000"/>
                    <a:lumOff val="5000"/>
                  </a:schemeClr>
                </a:solidFill>
                <a:latin typeface="Angsana New" panose="02020603050405020304" pitchFamily="18" charset="-34"/>
                <a:cs typeface="Angsana New" panose="02020603050405020304" pitchFamily="18" charset="-34"/>
              </a:rPr>
              <a:t>1</a:t>
            </a:r>
            <a:r>
              <a:rPr lang="th-TH" dirty="0">
                <a:solidFill>
                  <a:schemeClr val="tx1">
                    <a:lumMod val="95000"/>
                    <a:lumOff val="5000"/>
                  </a:schemeClr>
                </a:solidFill>
                <a:latin typeface="Angsana New" panose="02020603050405020304" pitchFamily="18" charset="-34"/>
                <a:cs typeface="Angsana New" panose="02020603050405020304" pitchFamily="18" charset="-34"/>
              </a:rPr>
              <a:t> แสดงจำนวนอาชีพของกลุ่มตัวอย่าง และคำนวณเป็นร้อยละ</a:t>
            </a:r>
            <a:endParaRPr lang="en-US"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0">
              <a:lnSpc>
                <a:spcPct val="100000"/>
              </a:lnSpc>
              <a:spcBef>
                <a:spcPts val="0"/>
              </a:spcBef>
              <a:buNone/>
            </a:pPr>
            <a:endParaRPr lang="th-TH" sz="2800" dirty="0">
              <a:solidFill>
                <a:schemeClr val="tx1">
                  <a:lumMod val="95000"/>
                  <a:lumOff val="5000"/>
                </a:schemeClr>
              </a:solidFill>
              <a:latin typeface="Angsana New" panose="02020603050405020304" pitchFamily="18" charset="-34"/>
              <a:cs typeface="Angsana New" panose="02020603050405020304" pitchFamily="18" charset="-34"/>
            </a:endParaRPr>
          </a:p>
          <a:p>
            <a:endParaRPr lang="en-US" dirty="0"/>
          </a:p>
        </p:txBody>
      </p:sp>
      <p:sp>
        <p:nvSpPr>
          <p:cNvPr id="4" name="Slide Number Placeholder 3">
            <a:extLst>
              <a:ext uri="{FF2B5EF4-FFF2-40B4-BE49-F238E27FC236}">
                <a16:creationId xmlns:a16="http://schemas.microsoft.com/office/drawing/2014/main" id="{83C1BDCF-C74C-49D1-A6D9-128BBF6E64FA}"/>
              </a:ext>
            </a:extLst>
          </p:cNvPr>
          <p:cNvSpPr>
            <a:spLocks noGrp="1"/>
          </p:cNvSpPr>
          <p:nvPr>
            <p:ph type="sldNum" sz="quarter" idx="12"/>
          </p:nvPr>
        </p:nvSpPr>
        <p:spPr/>
        <p:txBody>
          <a:bodyPr/>
          <a:lstStyle/>
          <a:p>
            <a:fld id="{A0340E22-A0ED-4D02-B787-FB05B1CCBCE7}" type="slidenum">
              <a:rPr lang="th-TH" smtClean="0"/>
              <a:t>67</a:t>
            </a:fld>
            <a:endParaRPr lang="th-TH"/>
          </a:p>
        </p:txBody>
      </p:sp>
    </p:spTree>
    <p:extLst>
      <p:ext uri="{BB962C8B-B14F-4D97-AF65-F5344CB8AC3E}">
        <p14:creationId xmlns:p14="http://schemas.microsoft.com/office/powerpoint/2010/main" val="80611231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แทนหมายเลขสไลด์ 3">
            <a:extLst>
              <a:ext uri="{FF2B5EF4-FFF2-40B4-BE49-F238E27FC236}">
                <a16:creationId xmlns:a16="http://schemas.microsoft.com/office/drawing/2014/main" id="{B96D1AE4-E093-482A-B75A-5DF61689A5E4}"/>
              </a:ext>
            </a:extLst>
          </p:cNvPr>
          <p:cNvSpPr>
            <a:spLocks noGrp="1"/>
          </p:cNvSpPr>
          <p:nvPr>
            <p:ph type="sldNum" sz="quarter" idx="12"/>
          </p:nvPr>
        </p:nvSpPr>
        <p:spPr/>
        <p:txBody>
          <a:bodyPr/>
          <a:lstStyle/>
          <a:p>
            <a:fld id="{1EAF28F5-24D7-466C-B5FE-FBB3D897FE90}" type="slidenum">
              <a:rPr lang="en-US" smtClean="0"/>
              <a:t>68</a:t>
            </a:fld>
            <a:endParaRPr lang="en-US"/>
          </a:p>
        </p:txBody>
      </p:sp>
      <p:graphicFrame>
        <p:nvGraphicFramePr>
          <p:cNvPr id="5" name="ตาราง 5">
            <a:extLst>
              <a:ext uri="{FF2B5EF4-FFF2-40B4-BE49-F238E27FC236}">
                <a16:creationId xmlns:a16="http://schemas.microsoft.com/office/drawing/2014/main" id="{6AFE042F-5899-4A9A-81DF-81890EE50C41}"/>
              </a:ext>
            </a:extLst>
          </p:cNvPr>
          <p:cNvGraphicFramePr>
            <a:graphicFrameLocks noGrp="1"/>
          </p:cNvGraphicFramePr>
          <p:nvPr>
            <p:extLst>
              <p:ext uri="{D42A27DB-BD31-4B8C-83A1-F6EECF244321}">
                <p14:modId xmlns:p14="http://schemas.microsoft.com/office/powerpoint/2010/main" val="655093507"/>
              </p:ext>
            </p:extLst>
          </p:nvPr>
        </p:nvGraphicFramePr>
        <p:xfrm>
          <a:off x="420486" y="136525"/>
          <a:ext cx="11351028" cy="4169150"/>
        </p:xfrm>
        <a:graphic>
          <a:graphicData uri="http://schemas.openxmlformats.org/drawingml/2006/table">
            <a:tbl>
              <a:tblPr firstRow="1" bandRow="1">
                <a:tableStyleId>{5DA37D80-6434-44D0-A028-1B22A696006F}</a:tableStyleId>
              </a:tblPr>
              <a:tblGrid>
                <a:gridCol w="3783676">
                  <a:extLst>
                    <a:ext uri="{9D8B030D-6E8A-4147-A177-3AD203B41FA5}">
                      <a16:colId xmlns:a16="http://schemas.microsoft.com/office/drawing/2014/main" val="636006408"/>
                    </a:ext>
                  </a:extLst>
                </a:gridCol>
                <a:gridCol w="3783676">
                  <a:extLst>
                    <a:ext uri="{9D8B030D-6E8A-4147-A177-3AD203B41FA5}">
                      <a16:colId xmlns:a16="http://schemas.microsoft.com/office/drawing/2014/main" val="1862259398"/>
                    </a:ext>
                  </a:extLst>
                </a:gridCol>
                <a:gridCol w="3783676">
                  <a:extLst>
                    <a:ext uri="{9D8B030D-6E8A-4147-A177-3AD203B41FA5}">
                      <a16:colId xmlns:a16="http://schemas.microsoft.com/office/drawing/2014/main" val="2134827817"/>
                    </a:ext>
                  </a:extLst>
                </a:gridCol>
              </a:tblGrid>
              <a:tr h="416915">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อาชีพ</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จำนวน (คน)</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chemeClr val="tx1">
                              <a:lumMod val="95000"/>
                              <a:lumOff val="5000"/>
                            </a:schemeClr>
                          </a:solidFill>
                          <a:latin typeface="Angsana New" panose="02020603050405020304" pitchFamily="18" charset="-34"/>
                          <a:cs typeface="Angsana New" panose="02020603050405020304" pitchFamily="18" charset="-34"/>
                        </a:rPr>
                        <a:t>ร้อยละ</a:t>
                      </a:r>
                      <a:endParaRPr lang="en-US" sz="2000" dirty="0">
                        <a:solidFill>
                          <a:schemeClr val="tx1">
                            <a:lumMod val="95000"/>
                            <a:lumOff val="5000"/>
                          </a:schemeClr>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031487191"/>
                  </a:ext>
                </a:extLst>
              </a:tr>
              <a:tr h="416915">
                <a:tc>
                  <a:txBody>
                    <a:bodyPr/>
                    <a:lstStyle/>
                    <a:p>
                      <a:r>
                        <a:rPr lang="en-US" sz="2000" dirty="0">
                          <a:solidFill>
                            <a:srgbClr val="FF0000"/>
                          </a:solidFill>
                          <a:latin typeface="Angsana New" panose="02020603050405020304" pitchFamily="18" charset="-34"/>
                          <a:cs typeface="Angsana New" panose="02020603050405020304" pitchFamily="18" charset="-34"/>
                        </a:rPr>
                        <a:t>1.</a:t>
                      </a:r>
                      <a:r>
                        <a:rPr lang="th-TH" sz="2000" dirty="0">
                          <a:solidFill>
                            <a:srgbClr val="FF0000"/>
                          </a:solidFill>
                          <a:latin typeface="Angsana New" panose="02020603050405020304" pitchFamily="18" charset="-34"/>
                          <a:cs typeface="Angsana New" panose="02020603050405020304" pitchFamily="18" charset="-34"/>
                        </a:rPr>
                        <a:t> ธุรกิจส่วนตัว</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150</a:t>
                      </a: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15</a:t>
                      </a:r>
                    </a:p>
                  </a:txBody>
                  <a:tcPr/>
                </a:tc>
                <a:extLst>
                  <a:ext uri="{0D108BD9-81ED-4DB2-BD59-A6C34878D82A}">
                    <a16:rowId xmlns:a16="http://schemas.microsoft.com/office/drawing/2014/main" val="2557548644"/>
                  </a:ext>
                </a:extLst>
              </a:tr>
              <a:tr h="416915">
                <a:tc>
                  <a:txBody>
                    <a:bodyPr/>
                    <a:lstStyle/>
                    <a:p>
                      <a:r>
                        <a:rPr lang="en-US" sz="2000" dirty="0">
                          <a:solidFill>
                            <a:srgbClr val="FF0000"/>
                          </a:solidFill>
                          <a:latin typeface="Angsana New" panose="02020603050405020304" pitchFamily="18" charset="-34"/>
                          <a:cs typeface="Angsana New" panose="02020603050405020304" pitchFamily="18" charset="-34"/>
                        </a:rPr>
                        <a:t>2. </a:t>
                      </a:r>
                      <a:r>
                        <a:rPr lang="th-TH" sz="2000" dirty="0">
                          <a:solidFill>
                            <a:srgbClr val="FF0000"/>
                          </a:solidFill>
                          <a:latin typeface="Angsana New" panose="02020603050405020304" pitchFamily="18" charset="-34"/>
                          <a:cs typeface="Angsana New" panose="02020603050405020304" pitchFamily="18" charset="-34"/>
                        </a:rPr>
                        <a:t>พนักงานรัฐวิสาหกิจ</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150</a:t>
                      </a: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15</a:t>
                      </a:r>
                    </a:p>
                  </a:txBody>
                  <a:tcPr/>
                </a:tc>
                <a:extLst>
                  <a:ext uri="{0D108BD9-81ED-4DB2-BD59-A6C34878D82A}">
                    <a16:rowId xmlns:a16="http://schemas.microsoft.com/office/drawing/2014/main" val="527528446"/>
                  </a:ext>
                </a:extLst>
              </a:tr>
              <a:tr h="416915">
                <a:tc>
                  <a:txBody>
                    <a:bodyPr/>
                    <a:lstStyle/>
                    <a:p>
                      <a:r>
                        <a:rPr lang="en-US" sz="2000" dirty="0">
                          <a:solidFill>
                            <a:srgbClr val="FF0000"/>
                          </a:solidFill>
                          <a:latin typeface="Angsana New" panose="02020603050405020304" pitchFamily="18" charset="-34"/>
                          <a:cs typeface="Angsana New" panose="02020603050405020304" pitchFamily="18" charset="-34"/>
                        </a:rPr>
                        <a:t>3.</a:t>
                      </a:r>
                      <a:r>
                        <a:rPr lang="th-TH" sz="2000" dirty="0">
                          <a:solidFill>
                            <a:srgbClr val="FF0000"/>
                          </a:solidFill>
                          <a:latin typeface="Angsana New" panose="02020603050405020304" pitchFamily="18" charset="-34"/>
                          <a:cs typeface="Angsana New" panose="02020603050405020304" pitchFamily="18" charset="-34"/>
                        </a:rPr>
                        <a:t> รับราชการ</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12</a:t>
                      </a:r>
                    </a:p>
                  </a:txBody>
                  <a:tcPr/>
                </a:tc>
                <a:extLst>
                  <a:ext uri="{0D108BD9-81ED-4DB2-BD59-A6C34878D82A}">
                    <a16:rowId xmlns:a16="http://schemas.microsoft.com/office/drawing/2014/main" val="2636523168"/>
                  </a:ext>
                </a:extLst>
              </a:tr>
              <a:tr h="416915">
                <a:tc>
                  <a:txBody>
                    <a:bodyPr/>
                    <a:lstStyle/>
                    <a:p>
                      <a:r>
                        <a:rPr lang="en-US" sz="2000" dirty="0">
                          <a:solidFill>
                            <a:srgbClr val="FF0000"/>
                          </a:solidFill>
                          <a:latin typeface="Angsana New" panose="02020603050405020304" pitchFamily="18" charset="-34"/>
                          <a:cs typeface="Angsana New" panose="02020603050405020304" pitchFamily="18" charset="-34"/>
                        </a:rPr>
                        <a:t>4.</a:t>
                      </a:r>
                      <a:r>
                        <a:rPr lang="th-TH" sz="2000" dirty="0">
                          <a:solidFill>
                            <a:srgbClr val="FF0000"/>
                          </a:solidFill>
                          <a:latin typeface="Angsana New" panose="02020603050405020304" pitchFamily="18" charset="-34"/>
                          <a:cs typeface="Angsana New" panose="02020603050405020304" pitchFamily="18" charset="-34"/>
                        </a:rPr>
                        <a:t> พนักงานบริษัท</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130</a:t>
                      </a: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13</a:t>
                      </a:r>
                    </a:p>
                  </a:txBody>
                  <a:tcPr/>
                </a:tc>
                <a:extLst>
                  <a:ext uri="{0D108BD9-81ED-4DB2-BD59-A6C34878D82A}">
                    <a16:rowId xmlns:a16="http://schemas.microsoft.com/office/drawing/2014/main" val="3512742723"/>
                  </a:ext>
                </a:extLst>
              </a:tr>
              <a:tr h="416915">
                <a:tc>
                  <a:txBody>
                    <a:bodyPr/>
                    <a:lstStyle/>
                    <a:p>
                      <a:r>
                        <a:rPr lang="en-US" sz="2000" dirty="0">
                          <a:solidFill>
                            <a:srgbClr val="FF0000"/>
                          </a:solidFill>
                          <a:latin typeface="Angsana New" panose="02020603050405020304" pitchFamily="18" charset="-34"/>
                          <a:cs typeface="Angsana New" panose="02020603050405020304" pitchFamily="18" charset="-34"/>
                        </a:rPr>
                        <a:t>5.</a:t>
                      </a:r>
                      <a:r>
                        <a:rPr lang="th-TH" sz="2000" dirty="0">
                          <a:solidFill>
                            <a:srgbClr val="FF0000"/>
                          </a:solidFill>
                          <a:latin typeface="Angsana New" panose="02020603050405020304" pitchFamily="18" charset="-34"/>
                          <a:cs typeface="Angsana New" panose="02020603050405020304" pitchFamily="18" charset="-34"/>
                        </a:rPr>
                        <a:t> รับจ้างทั่วไป</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160</a:t>
                      </a: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16</a:t>
                      </a:r>
                    </a:p>
                  </a:txBody>
                  <a:tcPr/>
                </a:tc>
                <a:extLst>
                  <a:ext uri="{0D108BD9-81ED-4DB2-BD59-A6C34878D82A}">
                    <a16:rowId xmlns:a16="http://schemas.microsoft.com/office/drawing/2014/main" val="2142182875"/>
                  </a:ext>
                </a:extLst>
              </a:tr>
              <a:tr h="416915">
                <a:tc>
                  <a:txBody>
                    <a:bodyPr/>
                    <a:lstStyle/>
                    <a:p>
                      <a:r>
                        <a:rPr lang="en-US" sz="2000" dirty="0">
                          <a:solidFill>
                            <a:srgbClr val="FF0000"/>
                          </a:solidFill>
                          <a:latin typeface="Angsana New" panose="02020603050405020304" pitchFamily="18" charset="-34"/>
                          <a:cs typeface="Angsana New" panose="02020603050405020304" pitchFamily="18" charset="-34"/>
                        </a:rPr>
                        <a:t>6.</a:t>
                      </a:r>
                      <a:r>
                        <a:rPr lang="th-TH" sz="2000" dirty="0">
                          <a:solidFill>
                            <a:srgbClr val="FF0000"/>
                          </a:solidFill>
                          <a:latin typeface="Angsana New" panose="02020603050405020304" pitchFamily="18" charset="-34"/>
                          <a:cs typeface="Angsana New" panose="02020603050405020304" pitchFamily="18" charset="-34"/>
                        </a:rPr>
                        <a:t> นักเรียน/นักศึกษา</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160</a:t>
                      </a: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16</a:t>
                      </a:r>
                    </a:p>
                  </a:txBody>
                  <a:tcPr/>
                </a:tc>
                <a:extLst>
                  <a:ext uri="{0D108BD9-81ED-4DB2-BD59-A6C34878D82A}">
                    <a16:rowId xmlns:a16="http://schemas.microsoft.com/office/drawing/2014/main" val="1435258406"/>
                  </a:ext>
                </a:extLst>
              </a:tr>
              <a:tr h="416915">
                <a:tc>
                  <a:txBody>
                    <a:bodyPr/>
                    <a:lstStyle/>
                    <a:p>
                      <a:r>
                        <a:rPr lang="en-US" sz="2000" dirty="0">
                          <a:solidFill>
                            <a:srgbClr val="FF0000"/>
                          </a:solidFill>
                          <a:latin typeface="Angsana New" panose="02020603050405020304" pitchFamily="18" charset="-34"/>
                          <a:cs typeface="Angsana New" panose="02020603050405020304" pitchFamily="18" charset="-34"/>
                        </a:rPr>
                        <a:t>7.</a:t>
                      </a:r>
                      <a:r>
                        <a:rPr lang="th-TH" sz="2000" dirty="0">
                          <a:solidFill>
                            <a:srgbClr val="FF0000"/>
                          </a:solidFill>
                          <a:latin typeface="Angsana New" panose="02020603050405020304" pitchFamily="18" charset="-34"/>
                          <a:cs typeface="Angsana New" panose="02020603050405020304" pitchFamily="18" charset="-34"/>
                        </a:rPr>
                        <a:t> แม่บ้าน</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8</a:t>
                      </a:r>
                    </a:p>
                  </a:txBody>
                  <a:tcPr/>
                </a:tc>
                <a:extLst>
                  <a:ext uri="{0D108BD9-81ED-4DB2-BD59-A6C34878D82A}">
                    <a16:rowId xmlns:a16="http://schemas.microsoft.com/office/drawing/2014/main" val="1799693847"/>
                  </a:ext>
                </a:extLst>
              </a:tr>
              <a:tr h="416915">
                <a:tc>
                  <a:txBody>
                    <a:bodyPr/>
                    <a:lstStyle/>
                    <a:p>
                      <a:r>
                        <a:rPr lang="en-US" sz="2000" dirty="0">
                          <a:solidFill>
                            <a:srgbClr val="FF0000"/>
                          </a:solidFill>
                          <a:latin typeface="Angsana New" panose="02020603050405020304" pitchFamily="18" charset="-34"/>
                          <a:cs typeface="Angsana New" panose="02020603050405020304" pitchFamily="18" charset="-34"/>
                        </a:rPr>
                        <a:t>8.</a:t>
                      </a:r>
                      <a:r>
                        <a:rPr lang="th-TH" sz="2000" dirty="0">
                          <a:solidFill>
                            <a:srgbClr val="FF0000"/>
                          </a:solidFill>
                          <a:latin typeface="Angsana New" panose="02020603050405020304" pitchFamily="18" charset="-34"/>
                          <a:cs typeface="Angsana New" panose="02020603050405020304" pitchFamily="18" charset="-34"/>
                        </a:rPr>
                        <a:t> ว่างงาน/ยังไม่มีอาชีพ</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50</a:t>
                      </a: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5</a:t>
                      </a:r>
                    </a:p>
                  </a:txBody>
                  <a:tcPr/>
                </a:tc>
                <a:extLst>
                  <a:ext uri="{0D108BD9-81ED-4DB2-BD59-A6C34878D82A}">
                    <a16:rowId xmlns:a16="http://schemas.microsoft.com/office/drawing/2014/main" val="247222582"/>
                  </a:ext>
                </a:extLst>
              </a:tr>
              <a:tr h="416915">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รวม</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1,000</a:t>
                      </a:r>
                    </a:p>
                  </a:txBody>
                  <a:tcPr/>
                </a:tc>
                <a:tc>
                  <a:txBody>
                    <a:bodyPr/>
                    <a:lstStyle/>
                    <a:p>
                      <a:pPr algn="ctr"/>
                      <a:r>
                        <a:rPr lang="en-US" sz="2000" dirty="0">
                          <a:solidFill>
                            <a:schemeClr val="tx1">
                              <a:lumMod val="95000"/>
                              <a:lumOff val="5000"/>
                            </a:schemeClr>
                          </a:solidFill>
                          <a:latin typeface="Angsana New" panose="02020603050405020304" pitchFamily="18" charset="-34"/>
                          <a:cs typeface="Angsana New" panose="02020603050405020304" pitchFamily="18" charset="-34"/>
                        </a:rPr>
                        <a:t>100</a:t>
                      </a:r>
                    </a:p>
                  </a:txBody>
                  <a:tcPr/>
                </a:tc>
                <a:extLst>
                  <a:ext uri="{0D108BD9-81ED-4DB2-BD59-A6C34878D82A}">
                    <a16:rowId xmlns:a16="http://schemas.microsoft.com/office/drawing/2014/main" val="3872571179"/>
                  </a:ext>
                </a:extLst>
              </a:tr>
            </a:tbl>
          </a:graphicData>
        </a:graphic>
      </p:graphicFrame>
      <p:pic>
        <p:nvPicPr>
          <p:cNvPr id="8" name="Picture 7">
            <a:extLst>
              <a:ext uri="{FF2B5EF4-FFF2-40B4-BE49-F238E27FC236}">
                <a16:creationId xmlns:a16="http://schemas.microsoft.com/office/drawing/2014/main" id="{E3AF7296-55C5-4A30-9FC2-BBCEED220151}"/>
              </a:ext>
            </a:extLst>
          </p:cNvPr>
          <p:cNvPicPr>
            <a:picLocks noChangeAspect="1"/>
          </p:cNvPicPr>
          <p:nvPr/>
        </p:nvPicPr>
        <p:blipFill>
          <a:blip r:embed="rId2"/>
          <a:stretch>
            <a:fillRect/>
          </a:stretch>
        </p:blipFill>
        <p:spPr>
          <a:xfrm>
            <a:off x="114029" y="4527583"/>
            <a:ext cx="10856649" cy="1606858"/>
          </a:xfrm>
          <a:prstGeom prst="rect">
            <a:avLst/>
          </a:prstGeom>
        </p:spPr>
      </p:pic>
    </p:spTree>
    <p:extLst>
      <p:ext uri="{BB962C8B-B14F-4D97-AF65-F5344CB8AC3E}">
        <p14:creationId xmlns:p14="http://schemas.microsoft.com/office/powerpoint/2010/main" val="148181049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9B6909BA-199E-4A1A-84E4-8B05AE3B544A}"/>
              </a:ext>
            </a:extLst>
          </p:cNvPr>
          <p:cNvSpPr>
            <a:spLocks noGrp="1"/>
          </p:cNvSpPr>
          <p:nvPr>
            <p:ph idx="1"/>
          </p:nvPr>
        </p:nvSpPr>
        <p:spPr>
          <a:xfrm>
            <a:off x="446086" y="62144"/>
            <a:ext cx="10803384" cy="4343750"/>
          </a:xfrm>
        </p:spPr>
        <p:txBody>
          <a:bodyPr>
            <a:normAutofit/>
          </a:bodyPr>
          <a:lstStyle/>
          <a:p>
            <a:pPr marL="0" indent="285750">
              <a:lnSpc>
                <a:spcPct val="100000"/>
              </a:lnSpc>
              <a:spcBef>
                <a:spcPts val="0"/>
              </a:spcBef>
              <a:buNone/>
            </a:pPr>
            <a:r>
              <a:rPr lang="en-US" b="1" dirty="0">
                <a:solidFill>
                  <a:schemeClr val="tx1">
                    <a:lumMod val="95000"/>
                    <a:lumOff val="5000"/>
                  </a:schemeClr>
                </a:solidFill>
                <a:latin typeface="Angsana New" panose="02020603050405020304" pitchFamily="18" charset="-34"/>
                <a:cs typeface="Angsana New" panose="02020603050405020304" pitchFamily="18" charset="-34"/>
              </a:rPr>
              <a:t>2) </a:t>
            </a:r>
            <a:r>
              <a:rPr lang="th-TH" b="1" dirty="0">
                <a:solidFill>
                  <a:schemeClr val="tx1">
                    <a:lumMod val="95000"/>
                    <a:lumOff val="5000"/>
                  </a:schemeClr>
                </a:solidFill>
                <a:latin typeface="Angsana New" panose="02020603050405020304" pitchFamily="18" charset="-34"/>
                <a:cs typeface="Angsana New" panose="02020603050405020304" pitchFamily="18" charset="-34"/>
              </a:rPr>
              <a:t>การนำเสนอข้อมูลพื้นฐาน (ค่าเฉลี่ย ค่าเบี่ยงเบนมาตรฐาน)</a:t>
            </a:r>
          </a:p>
          <a:p>
            <a:pPr marL="0" indent="0">
              <a:lnSpc>
                <a:spcPct val="100000"/>
              </a:lnSpc>
              <a:spcBef>
                <a:spcPts val="0"/>
              </a:spcBef>
              <a:buNone/>
            </a:pPr>
            <a:r>
              <a:rPr lang="th-TH" dirty="0">
                <a:solidFill>
                  <a:schemeClr val="tx1">
                    <a:lumMod val="95000"/>
                    <a:lumOff val="5000"/>
                  </a:schemeClr>
                </a:solidFill>
                <a:latin typeface="Angsana New" panose="02020603050405020304" pitchFamily="18" charset="-34"/>
                <a:cs typeface="Angsana New" panose="02020603050405020304" pitchFamily="18" charset="-34"/>
              </a:rPr>
              <a:t>ตารางที่ </a:t>
            </a:r>
            <a:r>
              <a:rPr lang="en-US" dirty="0">
                <a:solidFill>
                  <a:schemeClr val="tx1">
                    <a:lumMod val="95000"/>
                    <a:lumOff val="5000"/>
                  </a:schemeClr>
                </a:solidFill>
                <a:latin typeface="Angsana New" panose="02020603050405020304" pitchFamily="18" charset="-34"/>
                <a:cs typeface="Angsana New" panose="02020603050405020304" pitchFamily="18" charset="-34"/>
              </a:rPr>
              <a:t>2</a:t>
            </a:r>
            <a:r>
              <a:rPr lang="th-TH" dirty="0">
                <a:solidFill>
                  <a:schemeClr val="tx1">
                    <a:lumMod val="95000"/>
                    <a:lumOff val="5000"/>
                  </a:schemeClr>
                </a:solidFill>
                <a:latin typeface="Angsana New" panose="02020603050405020304" pitchFamily="18" charset="-34"/>
                <a:cs typeface="Angsana New" panose="02020603050405020304" pitchFamily="18" charset="-34"/>
              </a:rPr>
              <a:t> แสดงข้อมูลของนักศึกษาระดับปริญญาตรี จำนวน </a:t>
            </a:r>
            <a:r>
              <a:rPr lang="en-US" dirty="0">
                <a:solidFill>
                  <a:schemeClr val="tx1">
                    <a:lumMod val="95000"/>
                    <a:lumOff val="5000"/>
                  </a:schemeClr>
                </a:solidFill>
                <a:latin typeface="Angsana New" panose="02020603050405020304" pitchFamily="18" charset="-34"/>
                <a:cs typeface="Angsana New" panose="02020603050405020304" pitchFamily="18" charset="-34"/>
              </a:rPr>
              <a:t>200</a:t>
            </a:r>
            <a:r>
              <a:rPr lang="th-TH" dirty="0">
                <a:solidFill>
                  <a:schemeClr val="tx1">
                    <a:lumMod val="95000"/>
                    <a:lumOff val="5000"/>
                  </a:schemeClr>
                </a:solidFill>
                <a:latin typeface="Angsana New" panose="02020603050405020304" pitchFamily="18" charset="-34"/>
                <a:cs typeface="Angsana New" panose="02020603050405020304" pitchFamily="18" charset="-34"/>
              </a:rPr>
              <a:t> คน  (</a:t>
            </a:r>
            <a:r>
              <a:rPr lang="en-US" dirty="0">
                <a:solidFill>
                  <a:schemeClr val="tx1">
                    <a:lumMod val="95000"/>
                    <a:lumOff val="5000"/>
                  </a:schemeClr>
                </a:solidFill>
                <a:latin typeface="Angsana New" panose="02020603050405020304" pitchFamily="18" charset="-34"/>
                <a:cs typeface="Angsana New" panose="02020603050405020304" pitchFamily="18" charset="-34"/>
              </a:rPr>
              <a:t>N=200)</a:t>
            </a:r>
          </a:p>
          <a:p>
            <a:pPr marL="0" indent="0">
              <a:lnSpc>
                <a:spcPct val="100000"/>
              </a:lnSpc>
              <a:spcBef>
                <a:spcPts val="0"/>
              </a:spcBef>
              <a:buNone/>
            </a:pPr>
            <a:endParaRPr lang="th-TH" dirty="0">
              <a:solidFill>
                <a:srgbClr val="FF0000"/>
              </a:solidFill>
              <a:latin typeface="Angsana New" panose="02020603050405020304" pitchFamily="18" charset="-34"/>
              <a:cs typeface="Angsana New" panose="02020603050405020304" pitchFamily="18" charset="-34"/>
            </a:endParaRPr>
          </a:p>
          <a:p>
            <a:pPr marL="0" indent="400050">
              <a:lnSpc>
                <a:spcPct val="100000"/>
              </a:lnSpc>
              <a:spcBef>
                <a:spcPts val="0"/>
              </a:spcBef>
              <a:buNone/>
            </a:pPr>
            <a:endParaRPr lang="en-US" sz="2000"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1A7CE78A-BB14-45C7-9E02-2E58AE5B4D87}"/>
              </a:ext>
            </a:extLst>
          </p:cNvPr>
          <p:cNvSpPr>
            <a:spLocks noGrp="1"/>
          </p:cNvSpPr>
          <p:nvPr>
            <p:ph type="sldNum" sz="quarter" idx="12"/>
          </p:nvPr>
        </p:nvSpPr>
        <p:spPr/>
        <p:txBody>
          <a:bodyPr/>
          <a:lstStyle/>
          <a:p>
            <a:fld id="{1EAF28F5-24D7-466C-B5FE-FBB3D897FE90}" type="slidenum">
              <a:rPr lang="en-US" smtClean="0"/>
              <a:t>69</a:t>
            </a:fld>
            <a:endParaRPr lang="en-US"/>
          </a:p>
        </p:txBody>
      </p:sp>
      <p:graphicFrame>
        <p:nvGraphicFramePr>
          <p:cNvPr id="5" name="ตาราง 5">
            <a:extLst>
              <a:ext uri="{FF2B5EF4-FFF2-40B4-BE49-F238E27FC236}">
                <a16:creationId xmlns:a16="http://schemas.microsoft.com/office/drawing/2014/main" id="{744254DA-083B-4E37-ADE6-25497067F63E}"/>
              </a:ext>
            </a:extLst>
          </p:cNvPr>
          <p:cNvGraphicFramePr>
            <a:graphicFrameLocks noGrp="1"/>
          </p:cNvGraphicFramePr>
          <p:nvPr>
            <p:extLst>
              <p:ext uri="{D42A27DB-BD31-4B8C-83A1-F6EECF244321}">
                <p14:modId xmlns:p14="http://schemas.microsoft.com/office/powerpoint/2010/main" val="1654613038"/>
              </p:ext>
            </p:extLst>
          </p:nvPr>
        </p:nvGraphicFramePr>
        <p:xfrm>
          <a:off x="641794" y="1246803"/>
          <a:ext cx="10331450" cy="3108960"/>
        </p:xfrm>
        <a:graphic>
          <a:graphicData uri="http://schemas.openxmlformats.org/drawingml/2006/table">
            <a:tbl>
              <a:tblPr firstRow="1" bandRow="1">
                <a:tableStyleId>{5DA37D80-6434-44D0-A028-1B22A696006F}</a:tableStyleId>
              </a:tblPr>
              <a:tblGrid>
                <a:gridCol w="4330700">
                  <a:extLst>
                    <a:ext uri="{9D8B030D-6E8A-4147-A177-3AD203B41FA5}">
                      <a16:colId xmlns:a16="http://schemas.microsoft.com/office/drawing/2014/main" val="4227651216"/>
                    </a:ext>
                  </a:extLst>
                </a:gridCol>
                <a:gridCol w="1514475">
                  <a:extLst>
                    <a:ext uri="{9D8B030D-6E8A-4147-A177-3AD203B41FA5}">
                      <a16:colId xmlns:a16="http://schemas.microsoft.com/office/drawing/2014/main" val="1295060884"/>
                    </a:ext>
                  </a:extLst>
                </a:gridCol>
                <a:gridCol w="1533525">
                  <a:extLst>
                    <a:ext uri="{9D8B030D-6E8A-4147-A177-3AD203B41FA5}">
                      <a16:colId xmlns:a16="http://schemas.microsoft.com/office/drawing/2014/main" val="287868603"/>
                    </a:ext>
                  </a:extLst>
                </a:gridCol>
                <a:gridCol w="1457325">
                  <a:extLst>
                    <a:ext uri="{9D8B030D-6E8A-4147-A177-3AD203B41FA5}">
                      <a16:colId xmlns:a16="http://schemas.microsoft.com/office/drawing/2014/main" val="2273488234"/>
                    </a:ext>
                  </a:extLst>
                </a:gridCol>
                <a:gridCol w="1495425">
                  <a:extLst>
                    <a:ext uri="{9D8B030D-6E8A-4147-A177-3AD203B41FA5}">
                      <a16:colId xmlns:a16="http://schemas.microsoft.com/office/drawing/2014/main" val="359928821"/>
                    </a:ext>
                  </a:extLst>
                </a:gridCol>
              </a:tblGrid>
              <a:tr h="370840">
                <a:tc>
                  <a:txBody>
                    <a:bodyPr/>
                    <a:lstStyle/>
                    <a:p>
                      <a:pPr algn="ctr"/>
                      <a:r>
                        <a:rPr lang="th-TH" sz="2400" dirty="0">
                          <a:solidFill>
                            <a:srgbClr val="FF0000"/>
                          </a:solidFill>
                          <a:latin typeface="Angsana New" panose="02020603050405020304" pitchFamily="18" charset="-34"/>
                          <a:cs typeface="Angsana New" panose="02020603050405020304" pitchFamily="18" charset="-34"/>
                        </a:rPr>
                        <a:t>ตัวแปร</a:t>
                      </a:r>
                      <a:endParaRPr lang="en-US" sz="24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400" dirty="0">
                          <a:solidFill>
                            <a:srgbClr val="FF0000"/>
                          </a:solidFill>
                          <a:latin typeface="Angsana New" panose="02020603050405020304" pitchFamily="18" charset="-34"/>
                          <a:cs typeface="Angsana New" panose="02020603050405020304" pitchFamily="18" charset="-34"/>
                        </a:rPr>
                        <a:t>ค่าต่ำสุด</a:t>
                      </a:r>
                      <a:endParaRPr lang="en-US" sz="24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400" dirty="0">
                          <a:solidFill>
                            <a:srgbClr val="FF0000"/>
                          </a:solidFill>
                          <a:latin typeface="Angsana New" panose="02020603050405020304" pitchFamily="18" charset="-34"/>
                          <a:cs typeface="Angsana New" panose="02020603050405020304" pitchFamily="18" charset="-34"/>
                        </a:rPr>
                        <a:t>ค่าสูงสุด</a:t>
                      </a:r>
                      <a:endParaRPr lang="en-US" sz="24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400" dirty="0">
                          <a:solidFill>
                            <a:srgbClr val="FF0000"/>
                          </a:solidFill>
                          <a:latin typeface="Angsana New" panose="02020603050405020304" pitchFamily="18" charset="-34"/>
                          <a:cs typeface="Angsana New" panose="02020603050405020304" pitchFamily="18" charset="-34"/>
                        </a:rPr>
                        <a:t>ค่าเฉลี่ย</a:t>
                      </a:r>
                      <a:endParaRPr lang="en-US" sz="24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400" dirty="0">
                          <a:solidFill>
                            <a:schemeClr val="tx1">
                              <a:lumMod val="95000"/>
                              <a:lumOff val="5000"/>
                            </a:schemeClr>
                          </a:solidFill>
                          <a:latin typeface="Angsana New" panose="02020603050405020304" pitchFamily="18" charset="-34"/>
                          <a:cs typeface="Angsana New" panose="02020603050405020304" pitchFamily="18" charset="-34"/>
                        </a:rPr>
                        <a:t>ค่าเบี่ยงเบนมาตรฐาน</a:t>
                      </a:r>
                      <a:endParaRPr lang="en-US" sz="2400" dirty="0">
                        <a:solidFill>
                          <a:schemeClr val="tx1">
                            <a:lumMod val="95000"/>
                            <a:lumOff val="5000"/>
                          </a:schemeClr>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169502703"/>
                  </a:ext>
                </a:extLst>
              </a:tr>
              <a:tr h="370840">
                <a:tc>
                  <a:txBody>
                    <a:bodyPr/>
                    <a:lstStyle/>
                    <a:p>
                      <a:r>
                        <a:rPr lang="th-TH" sz="2400" dirty="0">
                          <a:solidFill>
                            <a:srgbClr val="FF0000"/>
                          </a:solidFill>
                          <a:latin typeface="Angsana New" panose="02020603050405020304" pitchFamily="18" charset="-34"/>
                          <a:cs typeface="Angsana New" panose="02020603050405020304" pitchFamily="18" charset="-34"/>
                        </a:rPr>
                        <a:t>อายุ</a:t>
                      </a:r>
                      <a:endParaRPr lang="en-US" sz="24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17</a:t>
                      </a: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47</a:t>
                      </a: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27</a:t>
                      </a:r>
                    </a:p>
                  </a:txBody>
                  <a:tcPr/>
                </a:tc>
                <a:tc>
                  <a:txBody>
                    <a:bodyPr/>
                    <a:lstStyle/>
                    <a:p>
                      <a:pPr algn="ctr"/>
                      <a:r>
                        <a:rPr lang="en-US" sz="2400" dirty="0">
                          <a:solidFill>
                            <a:schemeClr val="tx1">
                              <a:lumMod val="95000"/>
                              <a:lumOff val="5000"/>
                            </a:schemeClr>
                          </a:solidFill>
                          <a:latin typeface="Angsana New" panose="02020603050405020304" pitchFamily="18" charset="-34"/>
                          <a:cs typeface="Angsana New" panose="02020603050405020304" pitchFamily="18" charset="-34"/>
                        </a:rPr>
                        <a:t>1.88</a:t>
                      </a:r>
                    </a:p>
                  </a:txBody>
                  <a:tcPr/>
                </a:tc>
                <a:extLst>
                  <a:ext uri="{0D108BD9-81ED-4DB2-BD59-A6C34878D82A}">
                    <a16:rowId xmlns:a16="http://schemas.microsoft.com/office/drawing/2014/main" val="2292640945"/>
                  </a:ext>
                </a:extLst>
              </a:tr>
              <a:tr h="370840">
                <a:tc>
                  <a:txBody>
                    <a:bodyPr/>
                    <a:lstStyle/>
                    <a:p>
                      <a:r>
                        <a:rPr lang="th-TH" sz="2400" dirty="0">
                          <a:solidFill>
                            <a:srgbClr val="FF0000"/>
                          </a:solidFill>
                          <a:latin typeface="Angsana New" panose="02020603050405020304" pitchFamily="18" charset="-34"/>
                          <a:cs typeface="Angsana New" panose="02020603050405020304" pitchFamily="18" charset="-34"/>
                        </a:rPr>
                        <a:t>ชั้นปีที่ศึกษา</a:t>
                      </a:r>
                      <a:endParaRPr lang="en-US" sz="24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2</a:t>
                      </a: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4</a:t>
                      </a: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2.23</a:t>
                      </a:r>
                    </a:p>
                  </a:txBody>
                  <a:tcPr/>
                </a:tc>
                <a:tc>
                  <a:txBody>
                    <a:bodyPr/>
                    <a:lstStyle/>
                    <a:p>
                      <a:pPr algn="ctr"/>
                      <a:r>
                        <a:rPr lang="en-US" sz="2400" dirty="0">
                          <a:solidFill>
                            <a:schemeClr val="tx1">
                              <a:lumMod val="95000"/>
                              <a:lumOff val="5000"/>
                            </a:schemeClr>
                          </a:solidFill>
                          <a:latin typeface="Angsana New" panose="02020603050405020304" pitchFamily="18" charset="-34"/>
                          <a:cs typeface="Angsana New" panose="02020603050405020304" pitchFamily="18" charset="-34"/>
                        </a:rPr>
                        <a:t>0.91</a:t>
                      </a:r>
                    </a:p>
                  </a:txBody>
                  <a:tcPr/>
                </a:tc>
                <a:extLst>
                  <a:ext uri="{0D108BD9-81ED-4DB2-BD59-A6C34878D82A}">
                    <a16:rowId xmlns:a16="http://schemas.microsoft.com/office/drawing/2014/main" val="4214426345"/>
                  </a:ext>
                </a:extLst>
              </a:tr>
              <a:tr h="370840">
                <a:tc>
                  <a:txBody>
                    <a:bodyPr/>
                    <a:lstStyle/>
                    <a:p>
                      <a:r>
                        <a:rPr lang="th-TH" sz="2400" dirty="0">
                          <a:solidFill>
                            <a:srgbClr val="FF0000"/>
                          </a:solidFill>
                          <a:latin typeface="Angsana New" panose="02020603050405020304" pitchFamily="18" charset="-34"/>
                          <a:cs typeface="Angsana New" panose="02020603050405020304" pitchFamily="18" charset="-34"/>
                        </a:rPr>
                        <a:t>คะแนนสะสมเฉลี่ย</a:t>
                      </a:r>
                      <a:endParaRPr lang="en-US" sz="24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2.22</a:t>
                      </a: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3.82</a:t>
                      </a: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2.67</a:t>
                      </a:r>
                    </a:p>
                  </a:txBody>
                  <a:tcPr/>
                </a:tc>
                <a:tc>
                  <a:txBody>
                    <a:bodyPr/>
                    <a:lstStyle/>
                    <a:p>
                      <a:pPr algn="ctr"/>
                      <a:r>
                        <a:rPr lang="en-US" sz="2400" dirty="0">
                          <a:solidFill>
                            <a:schemeClr val="tx1">
                              <a:lumMod val="95000"/>
                              <a:lumOff val="5000"/>
                            </a:schemeClr>
                          </a:solidFill>
                          <a:latin typeface="Angsana New" panose="02020603050405020304" pitchFamily="18" charset="-34"/>
                          <a:cs typeface="Angsana New" panose="02020603050405020304" pitchFamily="18" charset="-34"/>
                        </a:rPr>
                        <a:t>0.78</a:t>
                      </a:r>
                    </a:p>
                  </a:txBody>
                  <a:tcPr/>
                </a:tc>
                <a:extLst>
                  <a:ext uri="{0D108BD9-81ED-4DB2-BD59-A6C34878D82A}">
                    <a16:rowId xmlns:a16="http://schemas.microsoft.com/office/drawing/2014/main" val="1094900131"/>
                  </a:ext>
                </a:extLst>
              </a:tr>
              <a:tr h="370840">
                <a:tc>
                  <a:txBody>
                    <a:bodyPr/>
                    <a:lstStyle/>
                    <a:p>
                      <a:r>
                        <a:rPr lang="th-TH" sz="2400" dirty="0">
                          <a:solidFill>
                            <a:srgbClr val="FF0000"/>
                          </a:solidFill>
                          <a:latin typeface="Angsana New" panose="02020603050405020304" pitchFamily="18" charset="-34"/>
                          <a:cs typeface="Angsana New" panose="02020603050405020304" pitchFamily="18" charset="-34"/>
                        </a:rPr>
                        <a:t>คะแนนสอบวิชาวิจัยธุรกิจ</a:t>
                      </a:r>
                      <a:endParaRPr lang="en-US" sz="24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35</a:t>
                      </a: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95</a:t>
                      </a: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55</a:t>
                      </a:r>
                    </a:p>
                  </a:txBody>
                  <a:tcPr/>
                </a:tc>
                <a:tc>
                  <a:txBody>
                    <a:bodyPr/>
                    <a:lstStyle/>
                    <a:p>
                      <a:pPr algn="ctr"/>
                      <a:r>
                        <a:rPr lang="en-US" sz="2400" dirty="0">
                          <a:solidFill>
                            <a:schemeClr val="tx1">
                              <a:lumMod val="95000"/>
                              <a:lumOff val="5000"/>
                            </a:schemeClr>
                          </a:solidFill>
                          <a:latin typeface="Angsana New" panose="02020603050405020304" pitchFamily="18" charset="-34"/>
                          <a:cs typeface="Angsana New" panose="02020603050405020304" pitchFamily="18" charset="-34"/>
                        </a:rPr>
                        <a:t>3.55</a:t>
                      </a:r>
                    </a:p>
                  </a:txBody>
                  <a:tcPr/>
                </a:tc>
                <a:extLst>
                  <a:ext uri="{0D108BD9-81ED-4DB2-BD59-A6C34878D82A}">
                    <a16:rowId xmlns:a16="http://schemas.microsoft.com/office/drawing/2014/main" val="3050846226"/>
                  </a:ext>
                </a:extLst>
              </a:tr>
              <a:tr h="370840">
                <a:tc>
                  <a:txBody>
                    <a:bodyPr/>
                    <a:lstStyle/>
                    <a:p>
                      <a:r>
                        <a:rPr lang="th-TH" sz="2400" dirty="0">
                          <a:solidFill>
                            <a:srgbClr val="FF0000"/>
                          </a:solidFill>
                          <a:latin typeface="Angsana New" panose="02020603050405020304" pitchFamily="18" charset="-34"/>
                          <a:cs typeface="Angsana New" panose="02020603050405020304" pitchFamily="18" charset="-34"/>
                        </a:rPr>
                        <a:t>รายได้ต่อเดือน (บาท)</a:t>
                      </a:r>
                      <a:endParaRPr lang="en-US" sz="24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4,500</a:t>
                      </a: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25,000</a:t>
                      </a:r>
                    </a:p>
                  </a:txBody>
                  <a:tcPr/>
                </a:tc>
                <a:tc>
                  <a:txBody>
                    <a:bodyPr/>
                    <a:lstStyle/>
                    <a:p>
                      <a:pPr algn="ctr"/>
                      <a:r>
                        <a:rPr lang="en-US" sz="2400" dirty="0">
                          <a:solidFill>
                            <a:srgbClr val="FF0000"/>
                          </a:solidFill>
                          <a:latin typeface="Angsana New" panose="02020603050405020304" pitchFamily="18" charset="-34"/>
                          <a:cs typeface="Angsana New" panose="02020603050405020304" pitchFamily="18" charset="-34"/>
                        </a:rPr>
                        <a:t>14,800</a:t>
                      </a:r>
                    </a:p>
                  </a:txBody>
                  <a:tcPr/>
                </a:tc>
                <a:tc>
                  <a:txBody>
                    <a:bodyPr/>
                    <a:lstStyle/>
                    <a:p>
                      <a:pPr algn="ctr"/>
                      <a:r>
                        <a:rPr lang="en-US" sz="2400" dirty="0">
                          <a:solidFill>
                            <a:schemeClr val="tx1">
                              <a:lumMod val="95000"/>
                              <a:lumOff val="5000"/>
                            </a:schemeClr>
                          </a:solidFill>
                          <a:latin typeface="Angsana New" panose="02020603050405020304" pitchFamily="18" charset="-34"/>
                          <a:cs typeface="Angsana New" panose="02020603050405020304" pitchFamily="18" charset="-34"/>
                        </a:rPr>
                        <a:t>450.40</a:t>
                      </a:r>
                    </a:p>
                  </a:txBody>
                  <a:tcPr/>
                </a:tc>
                <a:extLst>
                  <a:ext uri="{0D108BD9-81ED-4DB2-BD59-A6C34878D82A}">
                    <a16:rowId xmlns:a16="http://schemas.microsoft.com/office/drawing/2014/main" val="1720019830"/>
                  </a:ext>
                </a:extLst>
              </a:tr>
            </a:tbl>
          </a:graphicData>
        </a:graphic>
      </p:graphicFrame>
      <p:sp>
        <p:nvSpPr>
          <p:cNvPr id="6" name="กล่องข้อความ 5">
            <a:extLst>
              <a:ext uri="{FF2B5EF4-FFF2-40B4-BE49-F238E27FC236}">
                <a16:creationId xmlns:a16="http://schemas.microsoft.com/office/drawing/2014/main" id="{12E11F43-DD2C-4C34-8099-A893D849EC6F}"/>
              </a:ext>
            </a:extLst>
          </p:cNvPr>
          <p:cNvSpPr txBox="1"/>
          <p:nvPr/>
        </p:nvSpPr>
        <p:spPr>
          <a:xfrm>
            <a:off x="641794" y="4641701"/>
            <a:ext cx="10607676" cy="1938992"/>
          </a:xfrm>
          <a:prstGeom prst="rect">
            <a:avLst/>
          </a:prstGeom>
          <a:noFill/>
        </p:spPr>
        <p:txBody>
          <a:bodyPr wrap="square" rtlCol="0">
            <a:spAutoFit/>
          </a:bodyPr>
          <a:lstStyle/>
          <a:p>
            <a:r>
              <a:rPr lang="th-TH" sz="2400" dirty="0">
                <a:solidFill>
                  <a:srgbClr val="FF0000"/>
                </a:solidFill>
                <a:latin typeface="Angsana New" panose="02020603050405020304" pitchFamily="18" charset="-34"/>
                <a:cs typeface="Angsana New" panose="02020603050405020304" pitchFamily="18" charset="-34"/>
              </a:rPr>
              <a:t>เทคนิคที่ใช้ในการอธิบายตารางนำเสนอข้อมูลสถิติพื้นฐาน</a:t>
            </a:r>
          </a:p>
          <a:p>
            <a:r>
              <a:rPr lang="en-US" sz="2400" dirty="0">
                <a:solidFill>
                  <a:srgbClr val="FF0000"/>
                </a:solidFill>
                <a:latin typeface="Angsana New" panose="02020603050405020304" pitchFamily="18" charset="-34"/>
                <a:cs typeface="Angsana New" panose="02020603050405020304" pitchFamily="18" charset="-34"/>
              </a:rPr>
              <a:t>1) </a:t>
            </a:r>
            <a:r>
              <a:rPr lang="th-TH" sz="2400" dirty="0">
                <a:solidFill>
                  <a:srgbClr val="FF0000"/>
                </a:solidFill>
                <a:latin typeface="Angsana New" panose="02020603050405020304" pitchFamily="18" charset="-34"/>
                <a:cs typeface="Angsana New" panose="02020603050405020304" pitchFamily="18" charset="-34"/>
              </a:rPr>
              <a:t>อธิบายผลสถิติอย่างตรงไปตรงมา ตามค่าที่แสดงในตารางทีละตัวแปรตามแนวนอน</a:t>
            </a:r>
          </a:p>
          <a:p>
            <a:r>
              <a:rPr lang="en-US" sz="2400" dirty="0">
                <a:solidFill>
                  <a:srgbClr val="FF0000"/>
                </a:solidFill>
                <a:latin typeface="Angsana New" panose="02020603050405020304" pitchFamily="18" charset="-34"/>
                <a:cs typeface="Angsana New" panose="02020603050405020304" pitchFamily="18" charset="-34"/>
              </a:rPr>
              <a:t>2)</a:t>
            </a:r>
            <a:r>
              <a:rPr lang="th-TH" sz="2400" dirty="0">
                <a:solidFill>
                  <a:srgbClr val="FF0000"/>
                </a:solidFill>
                <a:latin typeface="Angsana New" panose="02020603050405020304" pitchFamily="18" charset="-34"/>
                <a:cs typeface="Angsana New" panose="02020603050405020304" pitchFamily="18" charset="-34"/>
              </a:rPr>
              <a:t> เน้นอธิบายค่าเฉลี่ยของตัวแปรที่ได้ จากนั้นจึงอธิบายเพิ่มเติมถึงค่าเฉลี่ยต่ำสุดหรือสูงสุด</a:t>
            </a:r>
          </a:p>
          <a:p>
            <a:r>
              <a:rPr lang="en-US" sz="2400" dirty="0">
                <a:solidFill>
                  <a:srgbClr val="FF0000"/>
                </a:solidFill>
                <a:latin typeface="Angsana New" panose="02020603050405020304" pitchFamily="18" charset="-34"/>
                <a:cs typeface="Angsana New" panose="02020603050405020304" pitchFamily="18" charset="-34"/>
              </a:rPr>
              <a:t>3)</a:t>
            </a:r>
            <a:r>
              <a:rPr lang="th-TH" sz="2400" dirty="0">
                <a:solidFill>
                  <a:srgbClr val="FF0000"/>
                </a:solidFill>
                <a:latin typeface="Angsana New" panose="02020603050405020304" pitchFamily="18" charset="-34"/>
                <a:cs typeface="Angsana New" panose="02020603050405020304" pitchFamily="18" charset="-34"/>
              </a:rPr>
              <a:t> อธิบายลักษณะการกระจายของข้อมูลจากมากไปหาน้อย ตามค่าเบี่ยงเบนมาตรฐาน (</a:t>
            </a:r>
            <a:r>
              <a:rPr lang="en-US" sz="2400" dirty="0">
                <a:solidFill>
                  <a:srgbClr val="FF0000"/>
                </a:solidFill>
                <a:latin typeface="Angsana New" panose="02020603050405020304" pitchFamily="18" charset="-34"/>
                <a:cs typeface="Angsana New" panose="02020603050405020304" pitchFamily="18" charset="-34"/>
              </a:rPr>
              <a:t>SD.)</a:t>
            </a:r>
            <a:r>
              <a:rPr lang="th-TH" sz="2400" dirty="0">
                <a:solidFill>
                  <a:srgbClr val="FF0000"/>
                </a:solidFill>
                <a:latin typeface="Angsana New" panose="02020603050405020304" pitchFamily="18" charset="-34"/>
                <a:cs typeface="Angsana New" panose="02020603050405020304" pitchFamily="18" charset="-34"/>
              </a:rPr>
              <a:t> โดยผู้วิจัยสามารถแทรกตัวเลขอ้างอิงระหว่างคำบรรยายได้ตามความเหมาะสม</a:t>
            </a:r>
            <a:endParaRPr lang="en-US" sz="2400"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843767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638629"/>
            <a:ext cx="10744200" cy="5538334"/>
          </a:xfrm>
        </p:spPr>
        <p:txBody>
          <a:bodyPr>
            <a:normAutofit fontScale="92500" lnSpcReduction="20000"/>
          </a:bodyPr>
          <a:lstStyle/>
          <a:p>
            <a:pPr marL="0" indent="0">
              <a:buNone/>
            </a:pPr>
            <a:r>
              <a:rPr lang="th-TH" dirty="0">
                <a:latin typeface="Angsana New" panose="02020603050405020304" pitchFamily="18" charset="-34"/>
                <a:cs typeface="Angsana New" panose="02020603050405020304" pitchFamily="18" charset="-34"/>
              </a:rPr>
              <a:t>	2.2 ลักษณะของข้อมูลที่ต้องการเก็บรวบรวม</a:t>
            </a:r>
            <a:r>
              <a:rPr lang="en-US" dirty="0">
                <a:latin typeface="Angsana New" panose="02020603050405020304" pitchFamily="18" charset="-34"/>
                <a:cs typeface="Angsana New" panose="02020603050405020304" pitchFamily="18" charset="-34"/>
              </a:rPr>
              <a:t> </a:t>
            </a:r>
            <a:r>
              <a:rPr lang="th-TH" b="1" dirty="0">
                <a:latin typeface="Angsana New" panose="02020603050405020304" pitchFamily="18" charset="-34"/>
                <a:cs typeface="Angsana New" panose="02020603050405020304" pitchFamily="18" charset="-34"/>
              </a:rPr>
              <a:t>การทำวิจัยเชิงคุณภาพข้อมูลที่ต้องการเก็บรวบรวมคือ ข้อมูลที่บ่งบอกถึงลักษณะที่แตกต่างกันของกลุ่มตัวอย่าง ได้แก่ เพศชาย เพศหญิง สีผม สีตา สีผิว รูปหน้า รูปร่าง บุคลิกภาพ น้ำเสียง อุปนิสัยส่วนบุคคล หรือข้อมูลอื่น ที่สามารถนำมาพิสูจน์อัตลักษณ์บุคคล (</a:t>
            </a:r>
            <a:r>
              <a:rPr lang="en-US" b="1" dirty="0">
                <a:latin typeface="Angsana New" panose="02020603050405020304" pitchFamily="18" charset="-34"/>
                <a:cs typeface="Angsana New" panose="02020603050405020304" pitchFamily="18" charset="-34"/>
              </a:rPr>
              <a:t>Identification) </a:t>
            </a:r>
            <a:r>
              <a:rPr lang="th-TH" b="1" dirty="0">
                <a:latin typeface="Angsana New" panose="02020603050405020304" pitchFamily="18" charset="-34"/>
                <a:cs typeface="Angsana New" panose="02020603050405020304" pitchFamily="18" charset="-34"/>
              </a:rPr>
              <a:t>หรือสิ่งของที่ผู้วิจัยต้องการศึกษาได้</a:t>
            </a:r>
          </a:p>
          <a:p>
            <a:pPr marL="0" indent="0">
              <a:buNone/>
            </a:pPr>
            <a:r>
              <a:rPr lang="th-TH" dirty="0">
                <a:latin typeface="Angsana New" panose="02020603050405020304" pitchFamily="18" charset="-34"/>
                <a:cs typeface="Angsana New" panose="02020603050405020304" pitchFamily="18" charset="-34"/>
              </a:rPr>
              <a:t>	2.3 เมื่อผู้วิจัยทราบถึงระเบียบวิธีการวิจัย และลักษณะของข้อมูลที่ต้องการเก็บรวบรวมแล้วผู้วิจัยจะต้อง</a:t>
            </a:r>
            <a:r>
              <a:rPr lang="th-TH" b="1" dirty="0">
                <a:latin typeface="Angsana New" panose="02020603050405020304" pitchFamily="18" charset="-34"/>
                <a:cs typeface="Angsana New" panose="02020603050405020304" pitchFamily="18" charset="-34"/>
              </a:rPr>
              <a:t>คำนึงถึงเครื่องมือที่ใช้ในการเก็บรวบรวมข้อมูลด้วยว่าควรเป็นเครื่องมือประเภทใด เช่น แบบสอบถาม แบบสังเกต แบบทดสอบ หรือแบบสัมภาษณ์</a:t>
            </a:r>
            <a:r>
              <a:rPr lang="th-TH" dirty="0">
                <a:latin typeface="Angsana New" panose="02020603050405020304" pitchFamily="18" charset="-34"/>
                <a:cs typeface="Angsana New" panose="02020603050405020304" pitchFamily="18" charset="-34"/>
              </a:rPr>
              <a:t> เพื่อที่จะนำมาวางแผนการเก็บข้อมูลและการวิเคราะห์ข้อมูลได้อย่างถูกต้อง เช่น การสำรวจความต้องการศึกษาต่อในสาขาการบริหารงานบุคคล กลุ่มตัวอย่างคือ นักศึกษาระดับปริญญาตรี คณะบริหารธุรกิจ ชั้นปีที่ 1 เครื่องมือที่ใช้เก็บข้อมูลคือ แบบสอบถาม และแบบสัมภาษณ์ จากนั้นผู้วิจัยจึงวางแผนเก็บข้อมูลโดยทำการติดต่อกับมหาวิทยาลัยที่เปิดสอนในคณะบริหารธุรกิจ เพื่อขอความร่วมมือในการคัดกรองรายชื่อนักศึกษาปีที่ 1 ของแต่ละมหาวิทยาลัย จากนั้นจึงทำการสุ่มกลุ่มตัวอย่าง และดำเนินการเก็บข้อมูลตามแผนระยะเวลาที่กำหนด</a:t>
            </a:r>
            <a:endParaRPr lang="en-US" dirty="0">
              <a:latin typeface="Angsana New" panose="02020603050405020304" pitchFamily="18" charset="-34"/>
              <a:cs typeface="Angsana New" panose="02020603050405020304" pitchFamily="18" charset="-34"/>
            </a:endParaRPr>
          </a:p>
          <a:p>
            <a:pPr marL="0" indent="857250">
              <a:buNone/>
            </a:pPr>
            <a:r>
              <a:rPr lang="th-TH" dirty="0">
                <a:latin typeface="Angsana New" panose="02020603050405020304" pitchFamily="18" charset="-34"/>
                <a:cs typeface="Angsana New" panose="02020603050405020304" pitchFamily="18" charset="-34"/>
              </a:rPr>
              <a:t>2.4 ผู้วิจัยจะต้อง</a:t>
            </a:r>
            <a:r>
              <a:rPr lang="th-TH" b="1" dirty="0">
                <a:latin typeface="Angsana New" panose="02020603050405020304" pitchFamily="18" charset="-34"/>
                <a:cs typeface="Angsana New" panose="02020603050405020304" pitchFamily="18" charset="-34"/>
              </a:rPr>
              <a:t>พิจารณาว่าควรทำการเก็บข้อมูลช่วงไหนที่กลุ่มตัวอย่างมีเวลาให้ข้อมูลเต็มที่ </a:t>
            </a:r>
            <a:r>
              <a:rPr lang="th-TH" dirty="0">
                <a:latin typeface="Angsana New" panose="02020603050405020304" pitchFamily="18" charset="-34"/>
                <a:cs typeface="Angsana New" panose="02020603050405020304" pitchFamily="18" charset="-34"/>
              </a:rPr>
              <a:t>เช่น การเก็บข้อมูลกับอาจารย์มหาวิทยาลัย ควรเก็บข้อมูลในช่วงปิดเทอม เพราะอาจารย์มีชั่วโมงสอนน้อย จึงมีเวลาตอบแบบสอบถาม หรือให้สัมภาษณ์ได้อย่างเต็มที่ อย่างไรก็ตาม ระยะเวลาที่ใช้ในการสัมภาษณ์ไม่ควรจะนานจนรบกวนผู้ให้สัมภาษณ์มากจนเกินไป แบบสอบถามไม่ควรใช้คำถามที่ยาก และมีความยาวเกินความจำเป็น การจะเก็บข้อมูลจากกลุ่มตัวอย่างเป็นจำนวนเท่าไรนั้น ผู้วิจัยจะต้องพิจารณางบประมาณของการวิจัยเป็นหลัก หากงบประมาณมีจำกัดผู้วิจัยจะต้องระบุกลุ่มตัวอย่างให้แคบลง แต่ต้องเป็นกลุ่มตัวอย่างที่สามารถตอบคำถามการวิจัยได้อย่างชัดเจน เพื่อคุณภาพของข้อมูลที่ได้</a:t>
            </a:r>
          </a:p>
          <a:p>
            <a:pPr marL="0" indent="0">
              <a:buNone/>
            </a:pPr>
            <a:endParaRPr lang="th-TH"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F2DCC986-1B0F-4A84-8398-5D67A2CBE8E5}"/>
              </a:ext>
            </a:extLst>
          </p:cNvPr>
          <p:cNvSpPr>
            <a:spLocks noGrp="1"/>
          </p:cNvSpPr>
          <p:nvPr>
            <p:ph type="sldNum" sz="quarter" idx="12"/>
          </p:nvPr>
        </p:nvSpPr>
        <p:spPr/>
        <p:txBody>
          <a:bodyPr/>
          <a:lstStyle/>
          <a:p>
            <a:fld id="{A0340E22-A0ED-4D02-B787-FB05B1CCBCE7}" type="slidenum">
              <a:rPr lang="th-TH" smtClean="0"/>
              <a:t>7</a:t>
            </a:fld>
            <a:endParaRPr lang="th-TH"/>
          </a:p>
        </p:txBody>
      </p:sp>
    </p:spTree>
    <p:extLst>
      <p:ext uri="{BB962C8B-B14F-4D97-AF65-F5344CB8AC3E}">
        <p14:creationId xmlns:p14="http://schemas.microsoft.com/office/powerpoint/2010/main" val="28958353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06A149F-E0DB-435B-92EA-652E0AD0DC24}"/>
                  </a:ext>
                </a:extLst>
              </p:cNvPr>
              <p:cNvSpPr>
                <a:spLocks noGrp="1"/>
              </p:cNvSpPr>
              <p:nvPr>
                <p:ph idx="1"/>
              </p:nvPr>
            </p:nvSpPr>
            <p:spPr>
              <a:xfrm>
                <a:off x="248575" y="275207"/>
                <a:ext cx="11798423" cy="6446268"/>
              </a:xfrm>
            </p:spPr>
            <p:txBody>
              <a:bodyPr/>
              <a:lstStyle/>
              <a:p>
                <a:pPr marL="0" indent="285750">
                  <a:lnSpc>
                    <a:spcPct val="120000"/>
                  </a:lnSpc>
                  <a:spcBef>
                    <a:spcPts val="0"/>
                  </a:spcBef>
                  <a:buNone/>
                </a:pPr>
                <a:r>
                  <a:rPr lang="en-US" sz="2800" b="1" dirty="0">
                    <a:solidFill>
                      <a:schemeClr val="tx1">
                        <a:lumMod val="95000"/>
                        <a:lumOff val="5000"/>
                      </a:schemeClr>
                    </a:solidFill>
                    <a:latin typeface="Angsana New" panose="02020603050405020304" pitchFamily="18" charset="-34"/>
                    <a:cs typeface="Angsana New" panose="02020603050405020304" pitchFamily="18" charset="-34"/>
                  </a:rPr>
                  <a:t>3)</a:t>
                </a:r>
                <a:r>
                  <a:rPr lang="th-TH" sz="2800" b="1" dirty="0">
                    <a:solidFill>
                      <a:schemeClr val="tx1">
                        <a:lumMod val="95000"/>
                        <a:lumOff val="5000"/>
                      </a:schemeClr>
                    </a:solidFill>
                    <a:latin typeface="Angsana New" panose="02020603050405020304" pitchFamily="18" charset="-34"/>
                    <a:cs typeface="Angsana New" panose="02020603050405020304" pitchFamily="18" charset="-34"/>
                  </a:rPr>
                  <a:t> การนำเสนอผลการวิเคราะห์ข้อมูลด้วย </a:t>
                </a:r>
                <a:r>
                  <a:rPr lang="en-US" sz="2800" b="1" dirty="0">
                    <a:solidFill>
                      <a:schemeClr val="tx1">
                        <a:lumMod val="95000"/>
                        <a:lumOff val="5000"/>
                      </a:schemeClr>
                    </a:solidFill>
                    <a:latin typeface="Angsana New" panose="02020603050405020304" pitchFamily="18" charset="-34"/>
                    <a:cs typeface="Angsana New" panose="02020603050405020304" pitchFamily="18" charset="-34"/>
                  </a:rPr>
                  <a:t>Chi-square </a:t>
                </a:r>
                <a:endParaRPr lang="th-TH" sz="2800" b="1"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514350">
                  <a:lnSpc>
                    <a:spcPct val="120000"/>
                  </a:lnSpc>
                  <a:spcBef>
                    <a:spcPts val="0"/>
                  </a:spcBef>
                  <a:buNone/>
                </a:pPr>
                <a:r>
                  <a:rPr lang="th-TH" sz="2800" dirty="0">
                    <a:solidFill>
                      <a:schemeClr val="tx1">
                        <a:lumMod val="95000"/>
                        <a:lumOff val="5000"/>
                      </a:schemeClr>
                    </a:solidFill>
                    <a:latin typeface="Angsana New" panose="02020603050405020304" pitchFamily="18" charset="-34"/>
                    <a:cs typeface="Angsana New" panose="02020603050405020304" pitchFamily="18" charset="-34"/>
                  </a:rPr>
                  <a:t>การทดสอบข้อมูลด้วยสถิติ </a:t>
                </a:r>
                <a:r>
                  <a:rPr lang="en-US" sz="2800" dirty="0">
                    <a:solidFill>
                      <a:schemeClr val="tx1">
                        <a:lumMod val="95000"/>
                        <a:lumOff val="5000"/>
                      </a:schemeClr>
                    </a:solidFill>
                    <a:latin typeface="Angsana New" panose="02020603050405020304" pitchFamily="18" charset="-34"/>
                    <a:cs typeface="Angsana New" panose="02020603050405020304" pitchFamily="18" charset="-34"/>
                  </a:rPr>
                  <a:t>Chi-square</a:t>
                </a:r>
                <a:r>
                  <a:rPr lang="th-TH" sz="2800" dirty="0">
                    <a:solidFill>
                      <a:schemeClr val="tx1">
                        <a:lumMod val="95000"/>
                        <a:lumOff val="5000"/>
                      </a:schemeClr>
                    </a:solidFill>
                    <a:latin typeface="Angsana New" panose="02020603050405020304" pitchFamily="18" charset="-34"/>
                    <a:cs typeface="Angsana New" panose="02020603050405020304" pitchFamily="18" charset="-34"/>
                  </a:rPr>
                  <a:t> (</a:t>
                </a:r>
                <a14:m>
                  <m:oMath xmlns:m="http://schemas.openxmlformats.org/officeDocument/2006/math">
                    <m:sSup>
                      <m:sSupPr>
                        <m:ctrlPr>
                          <a:rPr lang="th-TH" sz="2800" i="1" smtClean="0">
                            <a:solidFill>
                              <a:schemeClr val="tx1">
                                <a:lumMod val="95000"/>
                                <a:lumOff val="5000"/>
                              </a:schemeClr>
                            </a:solidFill>
                            <a:latin typeface="Cambria Math" panose="02040503050406030204" pitchFamily="18" charset="0"/>
                            <a:cs typeface="Angsana New" panose="02020603050405020304" pitchFamily="18" charset="-34"/>
                          </a:rPr>
                        </m:ctrlPr>
                      </m:sSupPr>
                      <m:e>
                        <m:r>
                          <a:rPr lang="th-TH" sz="2800" i="1" smtClean="0">
                            <a:solidFill>
                              <a:schemeClr val="tx1">
                                <a:lumMod val="95000"/>
                                <a:lumOff val="5000"/>
                              </a:schemeClr>
                            </a:solidFill>
                            <a:latin typeface="Cambria Math" panose="02040503050406030204" pitchFamily="18" charset="0"/>
                            <a:cs typeface="Angsana New" panose="02020603050405020304" pitchFamily="18" charset="-34"/>
                            <a:sym typeface="Symbol" panose="05050102010706020507" pitchFamily="18" charset="2"/>
                          </a:rPr>
                          <m:t></m:t>
                        </m:r>
                      </m:e>
                      <m:sup>
                        <m:r>
                          <a:rPr lang="en-US" sz="2800" b="0" i="1" smtClean="0">
                            <a:solidFill>
                              <a:schemeClr val="tx1">
                                <a:lumMod val="95000"/>
                                <a:lumOff val="5000"/>
                              </a:schemeClr>
                            </a:solidFill>
                            <a:latin typeface="Cambria Math" panose="02040503050406030204" pitchFamily="18" charset="0"/>
                            <a:cs typeface="Angsana New" panose="02020603050405020304" pitchFamily="18" charset="-34"/>
                          </a:rPr>
                          <m:t>2</m:t>
                        </m:r>
                      </m:sup>
                    </m:sSup>
                  </m:oMath>
                </a14:m>
                <a:r>
                  <a:rPr lang="en-US" sz="2800" dirty="0">
                    <a:solidFill>
                      <a:schemeClr val="tx1">
                        <a:lumMod val="95000"/>
                        <a:lumOff val="5000"/>
                      </a:schemeClr>
                    </a:solidFill>
                    <a:latin typeface="Angsana New" panose="02020603050405020304" pitchFamily="18" charset="-34"/>
                    <a:cs typeface="Angsana New" panose="02020603050405020304" pitchFamily="18" charset="-34"/>
                  </a:rPr>
                  <a:t>-test) </a:t>
                </a:r>
                <a:r>
                  <a:rPr lang="th-TH" sz="2800" dirty="0">
                    <a:solidFill>
                      <a:schemeClr val="tx1">
                        <a:lumMod val="95000"/>
                        <a:lumOff val="5000"/>
                      </a:schemeClr>
                    </a:solidFill>
                    <a:latin typeface="Angsana New" panose="02020603050405020304" pitchFamily="18" charset="-34"/>
                    <a:cs typeface="Angsana New" panose="02020603050405020304" pitchFamily="18" charset="-34"/>
                  </a:rPr>
                  <a:t>เป็นการทดสอบความเป็นอิสระต่อกันของ </a:t>
                </a:r>
                <a:r>
                  <a:rPr lang="en-US" sz="2800" dirty="0">
                    <a:solidFill>
                      <a:schemeClr val="tx1">
                        <a:lumMod val="95000"/>
                        <a:lumOff val="5000"/>
                      </a:schemeClr>
                    </a:solidFill>
                    <a:latin typeface="Angsana New" panose="02020603050405020304" pitchFamily="18" charset="-34"/>
                    <a:cs typeface="Angsana New" panose="02020603050405020304" pitchFamily="18" charset="-34"/>
                  </a:rPr>
                  <a:t>2</a:t>
                </a:r>
                <a:r>
                  <a:rPr lang="th-TH" sz="2800" dirty="0">
                    <a:solidFill>
                      <a:schemeClr val="tx1">
                        <a:lumMod val="95000"/>
                        <a:lumOff val="5000"/>
                      </a:schemeClr>
                    </a:solidFill>
                    <a:latin typeface="Angsana New" panose="02020603050405020304" pitchFamily="18" charset="-34"/>
                    <a:cs typeface="Angsana New" panose="02020603050405020304" pitchFamily="18" charset="-34"/>
                  </a:rPr>
                  <a:t> ตัวแปร (</a:t>
                </a:r>
                <a:r>
                  <a:rPr lang="en-US" sz="2800" dirty="0">
                    <a:solidFill>
                      <a:schemeClr val="tx1">
                        <a:lumMod val="95000"/>
                        <a:lumOff val="5000"/>
                      </a:schemeClr>
                    </a:solidFill>
                    <a:latin typeface="Angsana New" panose="02020603050405020304" pitchFamily="18" charset="-34"/>
                    <a:cs typeface="Angsana New" panose="02020603050405020304" pitchFamily="18" charset="-34"/>
                  </a:rPr>
                  <a:t>Test for Independence, Contingency Table Test)</a:t>
                </a:r>
                <a:r>
                  <a:rPr lang="th-TH" sz="2800" dirty="0">
                    <a:solidFill>
                      <a:schemeClr val="tx1">
                        <a:lumMod val="95000"/>
                        <a:lumOff val="5000"/>
                      </a:schemeClr>
                    </a:solidFill>
                    <a:latin typeface="Angsana New" panose="02020603050405020304" pitchFamily="18" charset="-34"/>
                    <a:cs typeface="Angsana New" panose="02020603050405020304" pitchFamily="18" charset="-34"/>
                  </a:rPr>
                  <a:t> </a:t>
                </a:r>
                <a:r>
                  <a:rPr lang="th-TH" sz="2800" b="1" dirty="0">
                    <a:solidFill>
                      <a:schemeClr val="tx1">
                        <a:lumMod val="95000"/>
                        <a:lumOff val="5000"/>
                      </a:schemeClr>
                    </a:solidFill>
                    <a:latin typeface="Angsana New" panose="02020603050405020304" pitchFamily="18" charset="-34"/>
                    <a:cs typeface="Angsana New" panose="02020603050405020304" pitchFamily="18" charset="-34"/>
                  </a:rPr>
                  <a:t>วัตถุประสงค์ของการทดสอบด้วยสถิตินี้ เพื่อพิสูจน์ว่าตัวแปรที่ </a:t>
                </a:r>
                <a:r>
                  <a:rPr lang="en-US" sz="2800" b="1" dirty="0">
                    <a:solidFill>
                      <a:schemeClr val="tx1">
                        <a:lumMod val="95000"/>
                        <a:lumOff val="5000"/>
                      </a:schemeClr>
                    </a:solidFill>
                    <a:latin typeface="Angsana New" panose="02020603050405020304" pitchFamily="18" charset="-34"/>
                    <a:cs typeface="Angsana New" panose="02020603050405020304" pitchFamily="18" charset="-34"/>
                  </a:rPr>
                  <a:t>1</a:t>
                </a:r>
                <a:r>
                  <a:rPr lang="th-TH" sz="2800" b="1" dirty="0">
                    <a:solidFill>
                      <a:schemeClr val="tx1">
                        <a:lumMod val="95000"/>
                        <a:lumOff val="5000"/>
                      </a:schemeClr>
                    </a:solidFill>
                    <a:latin typeface="Angsana New" panose="02020603050405020304" pitchFamily="18" charset="-34"/>
                    <a:cs typeface="Angsana New" panose="02020603050405020304" pitchFamily="18" charset="-34"/>
                  </a:rPr>
                  <a:t> เป็นเหตุ หรือมีผลต่อตัวแปรที่ </a:t>
                </a:r>
                <a:r>
                  <a:rPr lang="en-US" sz="2800" b="1" dirty="0">
                    <a:solidFill>
                      <a:schemeClr val="tx1">
                        <a:lumMod val="95000"/>
                        <a:lumOff val="5000"/>
                      </a:schemeClr>
                    </a:solidFill>
                    <a:latin typeface="Angsana New" panose="02020603050405020304" pitchFamily="18" charset="-34"/>
                    <a:cs typeface="Angsana New" panose="02020603050405020304" pitchFamily="18" charset="-34"/>
                  </a:rPr>
                  <a:t>2</a:t>
                </a:r>
                <a:r>
                  <a:rPr lang="th-TH" sz="2800" b="1" dirty="0">
                    <a:solidFill>
                      <a:schemeClr val="tx1">
                        <a:lumMod val="95000"/>
                        <a:lumOff val="5000"/>
                      </a:schemeClr>
                    </a:solidFill>
                    <a:latin typeface="Angsana New" panose="02020603050405020304" pitchFamily="18" charset="-34"/>
                    <a:cs typeface="Angsana New" panose="02020603050405020304" pitchFamily="18" charset="-34"/>
                  </a:rPr>
                  <a:t> หรือไม่ หรือตัวแปรทั้ง </a:t>
                </a:r>
                <a:r>
                  <a:rPr lang="en-US" sz="2800" b="1" dirty="0">
                    <a:solidFill>
                      <a:schemeClr val="tx1">
                        <a:lumMod val="95000"/>
                        <a:lumOff val="5000"/>
                      </a:schemeClr>
                    </a:solidFill>
                    <a:latin typeface="Angsana New" panose="02020603050405020304" pitchFamily="18" charset="-34"/>
                    <a:cs typeface="Angsana New" panose="02020603050405020304" pitchFamily="18" charset="-34"/>
                  </a:rPr>
                  <a:t>2</a:t>
                </a:r>
                <a:r>
                  <a:rPr lang="th-TH" sz="2800" b="1" dirty="0">
                    <a:solidFill>
                      <a:schemeClr val="tx1">
                        <a:lumMod val="95000"/>
                        <a:lumOff val="5000"/>
                      </a:schemeClr>
                    </a:solidFill>
                    <a:latin typeface="Angsana New" panose="02020603050405020304" pitchFamily="18" charset="-34"/>
                    <a:cs typeface="Angsana New" panose="02020603050405020304" pitchFamily="18" charset="-34"/>
                  </a:rPr>
                  <a:t> กลุ่มเป็นอิสระจากกันหรือไม่ </a:t>
                </a:r>
                <a:r>
                  <a:rPr lang="th-TH" sz="2800" dirty="0">
                    <a:solidFill>
                      <a:schemeClr val="tx1">
                        <a:lumMod val="95000"/>
                        <a:lumOff val="5000"/>
                      </a:schemeClr>
                    </a:solidFill>
                    <a:latin typeface="Angsana New" panose="02020603050405020304" pitchFamily="18" charset="-34"/>
                    <a:cs typeface="Angsana New" panose="02020603050405020304" pitchFamily="18" charset="-34"/>
                  </a:rPr>
                  <a:t>ซึ่งรูปแบบการบันทึกข้อมูลและการนำเสนอดังตารางต่อไปนี้</a:t>
                </a:r>
                <a:r>
                  <a:rPr lang="en-US" sz="2800" dirty="0">
                    <a:solidFill>
                      <a:schemeClr val="tx1">
                        <a:lumMod val="95000"/>
                        <a:lumOff val="5000"/>
                      </a:schemeClr>
                    </a:solidFill>
                    <a:latin typeface="Angsana New" panose="02020603050405020304" pitchFamily="18" charset="-34"/>
                    <a:cs typeface="Angsana New" panose="02020603050405020304" pitchFamily="18" charset="-34"/>
                  </a:rPr>
                  <a:t> </a:t>
                </a:r>
                <a:endParaRPr lang="th-TH" sz="28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0">
                  <a:buNone/>
                </a:pPr>
                <a:r>
                  <a:rPr lang="th-TH" sz="2800" dirty="0">
                    <a:solidFill>
                      <a:schemeClr val="tx1">
                        <a:lumMod val="95000"/>
                        <a:lumOff val="5000"/>
                      </a:schemeClr>
                    </a:solidFill>
                    <a:latin typeface="Angsana New" panose="02020603050405020304" pitchFamily="18" charset="-34"/>
                    <a:cs typeface="Angsana New" panose="02020603050405020304" pitchFamily="18" charset="-34"/>
                  </a:rPr>
                  <a:t>ตารางที่ </a:t>
                </a:r>
                <a:r>
                  <a:rPr lang="en-US" sz="2800" dirty="0">
                    <a:solidFill>
                      <a:schemeClr val="tx1">
                        <a:lumMod val="95000"/>
                        <a:lumOff val="5000"/>
                      </a:schemeClr>
                    </a:solidFill>
                    <a:latin typeface="Angsana New" panose="02020603050405020304" pitchFamily="18" charset="-34"/>
                    <a:cs typeface="Angsana New" panose="02020603050405020304" pitchFamily="18" charset="-34"/>
                  </a:rPr>
                  <a:t>3</a:t>
                </a:r>
                <a:r>
                  <a:rPr lang="th-TH" sz="2800" dirty="0">
                    <a:solidFill>
                      <a:schemeClr val="tx1">
                        <a:lumMod val="95000"/>
                        <a:lumOff val="5000"/>
                      </a:schemeClr>
                    </a:solidFill>
                    <a:latin typeface="Angsana New" panose="02020603050405020304" pitchFamily="18" charset="-34"/>
                    <a:cs typeface="Angsana New" panose="02020603050405020304" pitchFamily="18" charset="-34"/>
                  </a:rPr>
                  <a:t> ผลการวิเคราะห์ความสัมพันธ์ระหว่างหนังสือพิมพ์รายวันกับภูมิภาคต่าง ๆ ของผู้อ่าน</a:t>
                </a:r>
              </a:p>
              <a:p>
                <a:endParaRPr lang="en-US" dirty="0"/>
              </a:p>
            </p:txBody>
          </p:sp>
        </mc:Choice>
        <mc:Fallback xmlns="">
          <p:sp>
            <p:nvSpPr>
              <p:cNvPr id="3" name="Content Placeholder 2">
                <a:extLst>
                  <a:ext uri="{FF2B5EF4-FFF2-40B4-BE49-F238E27FC236}">
                    <a16:creationId xmlns:a16="http://schemas.microsoft.com/office/drawing/2014/main" id="{E06A149F-E0DB-435B-92EA-652E0AD0DC24}"/>
                  </a:ext>
                </a:extLst>
              </p:cNvPr>
              <p:cNvSpPr>
                <a:spLocks noGrp="1" noRot="1" noChangeAspect="1" noMove="1" noResize="1" noEditPoints="1" noAdjustHandles="1" noChangeArrowheads="1" noChangeShapeType="1" noTextEdit="1"/>
              </p:cNvSpPr>
              <p:nvPr>
                <p:ph idx="1"/>
              </p:nvPr>
            </p:nvSpPr>
            <p:spPr>
              <a:xfrm>
                <a:off x="248575" y="275207"/>
                <a:ext cx="11798423" cy="6446268"/>
              </a:xfrm>
              <a:blipFill>
                <a:blip r:embed="rId2"/>
                <a:stretch>
                  <a:fillRect l="-1085"/>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4E7F1550-0075-462B-AE52-7A3374607ABC}"/>
              </a:ext>
            </a:extLst>
          </p:cNvPr>
          <p:cNvSpPr>
            <a:spLocks noGrp="1"/>
          </p:cNvSpPr>
          <p:nvPr>
            <p:ph type="sldNum" sz="quarter" idx="12"/>
          </p:nvPr>
        </p:nvSpPr>
        <p:spPr/>
        <p:txBody>
          <a:bodyPr/>
          <a:lstStyle/>
          <a:p>
            <a:fld id="{A0340E22-A0ED-4D02-B787-FB05B1CCBCE7}" type="slidenum">
              <a:rPr lang="th-TH" smtClean="0"/>
              <a:t>70</a:t>
            </a:fld>
            <a:endParaRPr lang="th-TH"/>
          </a:p>
        </p:txBody>
      </p:sp>
    </p:spTree>
    <p:extLst>
      <p:ext uri="{BB962C8B-B14F-4D97-AF65-F5344CB8AC3E}">
        <p14:creationId xmlns:p14="http://schemas.microsoft.com/office/powerpoint/2010/main" val="100980587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ตัวแทนหมายเลขสไลด์ 3">
            <a:extLst>
              <a:ext uri="{FF2B5EF4-FFF2-40B4-BE49-F238E27FC236}">
                <a16:creationId xmlns:a16="http://schemas.microsoft.com/office/drawing/2014/main" id="{BB6EC21F-4347-49AC-9B78-C9FC9AEE3036}"/>
              </a:ext>
            </a:extLst>
          </p:cNvPr>
          <p:cNvSpPr>
            <a:spLocks noGrp="1"/>
          </p:cNvSpPr>
          <p:nvPr>
            <p:ph type="sldNum" sz="quarter" idx="12"/>
          </p:nvPr>
        </p:nvSpPr>
        <p:spPr>
          <a:xfrm>
            <a:off x="9267825" y="6358979"/>
            <a:ext cx="2743200" cy="365125"/>
          </a:xfrm>
        </p:spPr>
        <p:txBody>
          <a:bodyPr/>
          <a:lstStyle/>
          <a:p>
            <a:fld id="{1EAF28F5-24D7-466C-B5FE-FBB3D897FE90}" type="slidenum">
              <a:rPr lang="en-US" smtClean="0"/>
              <a:t>71</a:t>
            </a:fld>
            <a:endParaRPr lang="en-US" dirty="0"/>
          </a:p>
        </p:txBody>
      </p:sp>
      <mc:AlternateContent xmlns:mc="http://schemas.openxmlformats.org/markup-compatibility/2006" xmlns:a14="http://schemas.microsoft.com/office/drawing/2010/main">
        <mc:Choice Requires="a14">
          <p:graphicFrame>
            <p:nvGraphicFramePr>
              <p:cNvPr id="6" name="ตาราง 6">
                <a:extLst>
                  <a:ext uri="{FF2B5EF4-FFF2-40B4-BE49-F238E27FC236}">
                    <a16:creationId xmlns:a16="http://schemas.microsoft.com/office/drawing/2014/main" id="{332A97B2-8A5C-4719-B970-6447F6C2E1EC}"/>
                  </a:ext>
                </a:extLst>
              </p:cNvPr>
              <p:cNvGraphicFramePr>
                <a:graphicFrameLocks noGrp="1"/>
              </p:cNvGraphicFramePr>
              <p:nvPr>
                <p:extLst>
                  <p:ext uri="{D42A27DB-BD31-4B8C-83A1-F6EECF244321}">
                    <p14:modId xmlns:p14="http://schemas.microsoft.com/office/powerpoint/2010/main" val="3721264677"/>
                  </p:ext>
                </p:extLst>
              </p:nvPr>
            </p:nvGraphicFramePr>
            <p:xfrm>
              <a:off x="723901" y="170904"/>
              <a:ext cx="10588624" cy="4079240"/>
            </p:xfrm>
            <a:graphic>
              <a:graphicData uri="http://schemas.openxmlformats.org/drawingml/2006/table">
                <a:tbl>
                  <a:tblPr firstRow="1" bandRow="1">
                    <a:tableStyleId>{5DA37D80-6434-44D0-A028-1B22A696006F}</a:tableStyleId>
                  </a:tblPr>
                  <a:tblGrid>
                    <a:gridCol w="3625851">
                      <a:extLst>
                        <a:ext uri="{9D8B030D-6E8A-4147-A177-3AD203B41FA5}">
                          <a16:colId xmlns:a16="http://schemas.microsoft.com/office/drawing/2014/main" val="2203298508"/>
                        </a:ext>
                      </a:extLst>
                    </a:gridCol>
                    <a:gridCol w="800100">
                      <a:extLst>
                        <a:ext uri="{9D8B030D-6E8A-4147-A177-3AD203B41FA5}">
                          <a16:colId xmlns:a16="http://schemas.microsoft.com/office/drawing/2014/main" val="1800448415"/>
                        </a:ext>
                      </a:extLst>
                    </a:gridCol>
                    <a:gridCol w="895350">
                      <a:extLst>
                        <a:ext uri="{9D8B030D-6E8A-4147-A177-3AD203B41FA5}">
                          <a16:colId xmlns:a16="http://schemas.microsoft.com/office/drawing/2014/main" val="2970613453"/>
                        </a:ext>
                      </a:extLst>
                    </a:gridCol>
                    <a:gridCol w="990600">
                      <a:extLst>
                        <a:ext uri="{9D8B030D-6E8A-4147-A177-3AD203B41FA5}">
                          <a16:colId xmlns:a16="http://schemas.microsoft.com/office/drawing/2014/main" val="611641202"/>
                        </a:ext>
                      </a:extLst>
                    </a:gridCol>
                    <a:gridCol w="971550">
                      <a:extLst>
                        <a:ext uri="{9D8B030D-6E8A-4147-A177-3AD203B41FA5}">
                          <a16:colId xmlns:a16="http://schemas.microsoft.com/office/drawing/2014/main" val="1604015918"/>
                        </a:ext>
                      </a:extLst>
                    </a:gridCol>
                    <a:gridCol w="704848">
                      <a:extLst>
                        <a:ext uri="{9D8B030D-6E8A-4147-A177-3AD203B41FA5}">
                          <a16:colId xmlns:a16="http://schemas.microsoft.com/office/drawing/2014/main" val="2014513942"/>
                        </a:ext>
                      </a:extLst>
                    </a:gridCol>
                    <a:gridCol w="1495425">
                      <a:extLst>
                        <a:ext uri="{9D8B030D-6E8A-4147-A177-3AD203B41FA5}">
                          <a16:colId xmlns:a16="http://schemas.microsoft.com/office/drawing/2014/main" val="3066613175"/>
                        </a:ext>
                      </a:extLst>
                    </a:gridCol>
                    <a:gridCol w="1104900">
                      <a:extLst>
                        <a:ext uri="{9D8B030D-6E8A-4147-A177-3AD203B41FA5}">
                          <a16:colId xmlns:a16="http://schemas.microsoft.com/office/drawing/2014/main" val="763068915"/>
                        </a:ext>
                      </a:extLst>
                    </a:gridCol>
                  </a:tblGrid>
                  <a:tr h="370840">
                    <a:tc rowSpan="2">
                      <a:txBody>
                        <a:bodyPr/>
                        <a:lstStyle/>
                        <a:p>
                          <a:pPr algn="ctr"/>
                          <a:r>
                            <a:rPr lang="th-TH" sz="1800" dirty="0">
                              <a:solidFill>
                                <a:srgbClr val="FF0000"/>
                              </a:solidFill>
                              <a:latin typeface="Angsana New" panose="02020603050405020304" pitchFamily="18" charset="-34"/>
                              <a:cs typeface="Angsana New" panose="02020603050405020304" pitchFamily="18" charset="-34"/>
                            </a:rPr>
                            <a:t>หนังสือพิมพ์รายวันที่ได้รับความนิยม</a:t>
                          </a:r>
                          <a:endParaRPr lang="en-US" sz="1800" dirty="0">
                            <a:solidFill>
                              <a:srgbClr val="FF0000"/>
                            </a:solidFill>
                            <a:latin typeface="Angsana New" panose="02020603050405020304" pitchFamily="18" charset="-34"/>
                            <a:cs typeface="Angsana New" panose="02020603050405020304" pitchFamily="18" charset="-34"/>
                          </a:endParaRPr>
                        </a:p>
                      </a:txBody>
                      <a:tcPr/>
                    </a:tc>
                    <a:tc gridSpan="5">
                      <a:txBody>
                        <a:bodyPr/>
                        <a:lstStyle/>
                        <a:p>
                          <a:pPr algn="ctr"/>
                          <a:r>
                            <a:rPr lang="th-TH" sz="1800" dirty="0">
                              <a:solidFill>
                                <a:srgbClr val="FF0000"/>
                              </a:solidFill>
                              <a:latin typeface="Angsana New" panose="02020603050405020304" pitchFamily="18" charset="-34"/>
                              <a:cs typeface="Angsana New" panose="02020603050405020304" pitchFamily="18" charset="-34"/>
                            </a:rPr>
                            <a:t>ภูมิภาคต่าง ๆ ของประเทศที่ผู้อ่านอาศัย</a:t>
                          </a:r>
                          <a:endParaRPr lang="en-US" sz="1800"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Chi-square </a:t>
                          </a:r>
                          <a:r>
                            <a:rPr lang="th-TH" sz="1800" dirty="0">
                              <a:solidFill>
                                <a:srgbClr val="FF0000"/>
                              </a:solidFill>
                              <a:latin typeface="Angsana New" panose="02020603050405020304" pitchFamily="18" charset="-34"/>
                              <a:cs typeface="Angsana New" panose="02020603050405020304" pitchFamily="18" charset="-34"/>
                            </a:rPr>
                            <a:t>(</a:t>
                          </a:r>
                          <a14:m>
                            <m:oMath xmlns:m="http://schemas.openxmlformats.org/officeDocument/2006/math">
                              <m:sSup>
                                <m:sSupPr>
                                  <m:ctrlPr>
                                    <a:rPr lang="th-TH" sz="1800" i="1" smtClean="0">
                                      <a:solidFill>
                                        <a:srgbClr val="FF0000"/>
                                      </a:solidFill>
                                      <a:latin typeface="Cambria Math" panose="02040503050406030204" pitchFamily="18" charset="0"/>
                                      <a:cs typeface="Angsana New" panose="02020603050405020304" pitchFamily="18" charset="-34"/>
                                    </a:rPr>
                                  </m:ctrlPr>
                                </m:sSupPr>
                                <m:e>
                                  <m:r>
                                    <a:rPr lang="th-TH" sz="1800" i="1" smtClean="0">
                                      <a:solidFill>
                                        <a:srgbClr val="FF0000"/>
                                      </a:solidFill>
                                      <a:latin typeface="Cambria Math" panose="02040503050406030204" pitchFamily="18" charset="0"/>
                                      <a:cs typeface="Angsana New" panose="02020603050405020304" pitchFamily="18" charset="-34"/>
                                      <a:sym typeface="Symbol" panose="05050102010706020507" pitchFamily="18" charset="2"/>
                                    </a:rPr>
                                    <m:t></m:t>
                                  </m:r>
                                </m:e>
                                <m:sup>
                                  <m:r>
                                    <a:rPr lang="en-US" sz="1800" b="0" i="1" smtClean="0">
                                      <a:solidFill>
                                        <a:srgbClr val="FF0000"/>
                                      </a:solidFill>
                                      <a:latin typeface="Cambria Math" panose="02040503050406030204" pitchFamily="18" charset="0"/>
                                      <a:cs typeface="Angsana New" panose="02020603050405020304" pitchFamily="18" charset="-34"/>
                                    </a:rPr>
                                    <m:t>2</m:t>
                                  </m:r>
                                </m:sup>
                              </m:sSup>
                            </m:oMath>
                          </a14:m>
                          <a:r>
                            <a:rPr lang="en-US" sz="1800" dirty="0">
                              <a:solidFill>
                                <a:srgbClr val="FF0000"/>
                              </a:solidFill>
                              <a:latin typeface="Angsana New" panose="02020603050405020304" pitchFamily="18" charset="-34"/>
                              <a:cs typeface="Angsana New" panose="02020603050405020304" pitchFamily="18" charset="-34"/>
                            </a:rPr>
                            <a:t>) </a:t>
                          </a:r>
                        </a:p>
                      </a:txBody>
                      <a:tcPr/>
                    </a:tc>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ระดับนัยสำคัญ</a:t>
                          </a:r>
                          <a:endParaRPr lang="en-US" sz="18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777936449"/>
                      </a:ext>
                    </a:extLst>
                  </a:tr>
                  <a:tr h="370840">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กลาง</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เหนือ</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อีสาน</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ใต้</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รวม</a:t>
                          </a:r>
                          <a:endParaRPr lang="en-US" sz="1800" dirty="0">
                            <a:solidFill>
                              <a:srgbClr val="FF0000"/>
                            </a:solidFill>
                            <a:latin typeface="Angsana New" panose="02020603050405020304" pitchFamily="18" charset="-34"/>
                            <a:cs typeface="Angsana New" panose="02020603050405020304" pitchFamily="18" charset="-34"/>
                          </a:endParaRPr>
                        </a:p>
                      </a:txBody>
                      <a:tcPr/>
                    </a:tc>
                    <a:tc rowSpan="10">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355.211*</a:t>
                          </a:r>
                        </a:p>
                      </a:txBody>
                      <a:tcPr anchor="ctr"/>
                    </a:tc>
                    <a:tc rowSpan="10">
                      <a:txBody>
                        <a:bodyPr/>
                        <a:lstStyle/>
                        <a:p>
                          <a:pPr algn="ctr"/>
                          <a:r>
                            <a:rPr lang="en-US" sz="1800" dirty="0">
                              <a:solidFill>
                                <a:srgbClr val="FF0000"/>
                              </a:solidFill>
                              <a:latin typeface="Angsana New" panose="02020603050405020304" pitchFamily="18" charset="-34"/>
                              <a:cs typeface="Angsana New" panose="02020603050405020304" pitchFamily="18" charset="-34"/>
                            </a:rPr>
                            <a:t>0.24</a:t>
                          </a:r>
                        </a:p>
                      </a:txBody>
                      <a:tcPr anchor="ctr"/>
                    </a:tc>
                    <a:extLst>
                      <a:ext uri="{0D108BD9-81ED-4DB2-BD59-A6C34878D82A}">
                        <a16:rowId xmlns:a16="http://schemas.microsoft.com/office/drawing/2014/main" val="3243644269"/>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1.</a:t>
                          </a:r>
                          <a:r>
                            <a:rPr lang="th-TH" sz="1800" dirty="0">
                              <a:solidFill>
                                <a:srgbClr val="FF0000"/>
                              </a:solidFill>
                              <a:latin typeface="Angsana New" panose="02020603050405020304" pitchFamily="18" charset="-34"/>
                              <a:cs typeface="Angsana New" panose="02020603050405020304" pitchFamily="18" charset="-34"/>
                            </a:rPr>
                            <a:t> ไทยรัฐ</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220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90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610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68947285"/>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2.</a:t>
                          </a:r>
                          <a:r>
                            <a:rPr lang="th-TH" sz="1800" dirty="0">
                              <a:solidFill>
                                <a:srgbClr val="FF0000"/>
                              </a:solidFill>
                              <a:latin typeface="Angsana New" panose="02020603050405020304" pitchFamily="18" charset="-34"/>
                              <a:cs typeface="Angsana New" panose="02020603050405020304" pitchFamily="18" charset="-34"/>
                            </a:rPr>
                            <a:t> ข่าวสด</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160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550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383893117"/>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3.</a:t>
                          </a:r>
                          <a:r>
                            <a:rPr lang="th-TH" sz="1800" dirty="0">
                              <a:solidFill>
                                <a:srgbClr val="FF0000"/>
                              </a:solidFill>
                              <a:latin typeface="Angsana New" panose="02020603050405020304" pitchFamily="18" charset="-34"/>
                              <a:cs typeface="Angsana New" panose="02020603050405020304" pitchFamily="18" charset="-34"/>
                            </a:rPr>
                            <a:t> แนวหน้า</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140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110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470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570691121"/>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4.</a:t>
                          </a:r>
                          <a:r>
                            <a:rPr lang="th-TH" sz="1800" dirty="0">
                              <a:solidFill>
                                <a:srgbClr val="FF0000"/>
                              </a:solidFill>
                              <a:latin typeface="Angsana New" panose="02020603050405020304" pitchFamily="18" charset="-34"/>
                              <a:cs typeface="Angsana New" panose="02020603050405020304" pitchFamily="18" charset="-34"/>
                            </a:rPr>
                            <a:t> มติชนรายวัน</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140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440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983673375"/>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5.</a:t>
                          </a:r>
                          <a:r>
                            <a:rPr lang="th-TH" sz="1800" dirty="0">
                              <a:solidFill>
                                <a:srgbClr val="FF0000"/>
                              </a:solidFill>
                              <a:latin typeface="Angsana New" panose="02020603050405020304" pitchFamily="18" charset="-34"/>
                              <a:cs typeface="Angsana New" panose="02020603050405020304" pitchFamily="18" charset="-34"/>
                            </a:rPr>
                            <a:t> ไทยโพสต์</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400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489226887"/>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6.</a:t>
                          </a:r>
                          <a:r>
                            <a:rPr lang="th-TH" sz="1800" dirty="0">
                              <a:solidFill>
                                <a:srgbClr val="FF0000"/>
                              </a:solidFill>
                              <a:latin typeface="Angsana New" panose="02020603050405020304" pitchFamily="18" charset="-34"/>
                              <a:cs typeface="Angsana New" panose="02020603050405020304" pitchFamily="18" charset="-34"/>
                            </a:rPr>
                            <a:t> คมชัดลึก</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380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347008166"/>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7.</a:t>
                          </a:r>
                          <a:r>
                            <a:rPr lang="th-TH" sz="1800" dirty="0">
                              <a:solidFill>
                                <a:srgbClr val="FF0000"/>
                              </a:solidFill>
                              <a:latin typeface="Angsana New" panose="02020603050405020304" pitchFamily="18" charset="-34"/>
                              <a:cs typeface="Angsana New" panose="02020603050405020304" pitchFamily="18" charset="-34"/>
                            </a:rPr>
                            <a:t> บ้านเมือง</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350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56671546"/>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8.</a:t>
                          </a:r>
                          <a:r>
                            <a:rPr lang="th-TH" sz="1800" dirty="0">
                              <a:solidFill>
                                <a:srgbClr val="FF0000"/>
                              </a:solidFill>
                              <a:latin typeface="Angsana New" panose="02020603050405020304" pitchFamily="18" charset="-34"/>
                              <a:cs typeface="Angsana New" panose="02020603050405020304" pitchFamily="18" charset="-34"/>
                            </a:rPr>
                            <a:t> สยามรัฐ</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90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340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604851841"/>
                      </a:ext>
                    </a:extLst>
                  </a:tr>
                  <a:tr h="370840">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รวม</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910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810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950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3,540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149473287"/>
                      </a:ext>
                    </a:extLst>
                  </a:tr>
                </a:tbl>
              </a:graphicData>
            </a:graphic>
          </p:graphicFrame>
        </mc:Choice>
        <mc:Fallback xmlns="">
          <p:graphicFrame>
            <p:nvGraphicFramePr>
              <p:cNvPr id="6" name="ตาราง 6">
                <a:extLst>
                  <a:ext uri="{FF2B5EF4-FFF2-40B4-BE49-F238E27FC236}">
                    <a16:creationId xmlns:a16="http://schemas.microsoft.com/office/drawing/2014/main" id="{332A97B2-8A5C-4719-B970-6447F6C2E1EC}"/>
                  </a:ext>
                </a:extLst>
              </p:cNvPr>
              <p:cNvGraphicFramePr>
                <a:graphicFrameLocks noGrp="1"/>
              </p:cNvGraphicFramePr>
              <p:nvPr>
                <p:extLst>
                  <p:ext uri="{D42A27DB-BD31-4B8C-83A1-F6EECF244321}">
                    <p14:modId xmlns:p14="http://schemas.microsoft.com/office/powerpoint/2010/main" val="3721264677"/>
                  </p:ext>
                </p:extLst>
              </p:nvPr>
            </p:nvGraphicFramePr>
            <p:xfrm>
              <a:off x="723901" y="170904"/>
              <a:ext cx="10588624" cy="4079240"/>
            </p:xfrm>
            <a:graphic>
              <a:graphicData uri="http://schemas.openxmlformats.org/drawingml/2006/table">
                <a:tbl>
                  <a:tblPr firstRow="1" bandRow="1">
                    <a:tableStyleId>{5DA37D80-6434-44D0-A028-1B22A696006F}</a:tableStyleId>
                  </a:tblPr>
                  <a:tblGrid>
                    <a:gridCol w="3625851">
                      <a:extLst>
                        <a:ext uri="{9D8B030D-6E8A-4147-A177-3AD203B41FA5}">
                          <a16:colId xmlns:a16="http://schemas.microsoft.com/office/drawing/2014/main" val="2203298508"/>
                        </a:ext>
                      </a:extLst>
                    </a:gridCol>
                    <a:gridCol w="800100">
                      <a:extLst>
                        <a:ext uri="{9D8B030D-6E8A-4147-A177-3AD203B41FA5}">
                          <a16:colId xmlns:a16="http://schemas.microsoft.com/office/drawing/2014/main" val="1800448415"/>
                        </a:ext>
                      </a:extLst>
                    </a:gridCol>
                    <a:gridCol w="895350">
                      <a:extLst>
                        <a:ext uri="{9D8B030D-6E8A-4147-A177-3AD203B41FA5}">
                          <a16:colId xmlns:a16="http://schemas.microsoft.com/office/drawing/2014/main" val="2970613453"/>
                        </a:ext>
                      </a:extLst>
                    </a:gridCol>
                    <a:gridCol w="990600">
                      <a:extLst>
                        <a:ext uri="{9D8B030D-6E8A-4147-A177-3AD203B41FA5}">
                          <a16:colId xmlns:a16="http://schemas.microsoft.com/office/drawing/2014/main" val="611641202"/>
                        </a:ext>
                      </a:extLst>
                    </a:gridCol>
                    <a:gridCol w="971550">
                      <a:extLst>
                        <a:ext uri="{9D8B030D-6E8A-4147-A177-3AD203B41FA5}">
                          <a16:colId xmlns:a16="http://schemas.microsoft.com/office/drawing/2014/main" val="1604015918"/>
                        </a:ext>
                      </a:extLst>
                    </a:gridCol>
                    <a:gridCol w="704848">
                      <a:extLst>
                        <a:ext uri="{9D8B030D-6E8A-4147-A177-3AD203B41FA5}">
                          <a16:colId xmlns:a16="http://schemas.microsoft.com/office/drawing/2014/main" val="2014513942"/>
                        </a:ext>
                      </a:extLst>
                    </a:gridCol>
                    <a:gridCol w="1495425">
                      <a:extLst>
                        <a:ext uri="{9D8B030D-6E8A-4147-A177-3AD203B41FA5}">
                          <a16:colId xmlns:a16="http://schemas.microsoft.com/office/drawing/2014/main" val="3066613175"/>
                        </a:ext>
                      </a:extLst>
                    </a:gridCol>
                    <a:gridCol w="1104900">
                      <a:extLst>
                        <a:ext uri="{9D8B030D-6E8A-4147-A177-3AD203B41FA5}">
                          <a16:colId xmlns:a16="http://schemas.microsoft.com/office/drawing/2014/main" val="763068915"/>
                        </a:ext>
                      </a:extLst>
                    </a:gridCol>
                  </a:tblGrid>
                  <a:tr h="370840">
                    <a:tc rowSpan="2">
                      <a:txBody>
                        <a:bodyPr/>
                        <a:lstStyle/>
                        <a:p>
                          <a:pPr algn="ctr"/>
                          <a:r>
                            <a:rPr lang="th-TH" sz="1800" dirty="0">
                              <a:solidFill>
                                <a:srgbClr val="FF0000"/>
                              </a:solidFill>
                              <a:latin typeface="Angsana New" panose="02020603050405020304" pitchFamily="18" charset="-34"/>
                              <a:cs typeface="Angsana New" panose="02020603050405020304" pitchFamily="18" charset="-34"/>
                            </a:rPr>
                            <a:t>หนังสือพิมพ์รายวันที่ได้รับความนิยม</a:t>
                          </a:r>
                          <a:endParaRPr lang="en-US" sz="1800" dirty="0">
                            <a:solidFill>
                              <a:srgbClr val="FF0000"/>
                            </a:solidFill>
                            <a:latin typeface="Angsana New" panose="02020603050405020304" pitchFamily="18" charset="-34"/>
                            <a:cs typeface="Angsana New" panose="02020603050405020304" pitchFamily="18" charset="-34"/>
                          </a:endParaRPr>
                        </a:p>
                      </a:txBody>
                      <a:tcPr/>
                    </a:tc>
                    <a:tc gridSpan="5">
                      <a:txBody>
                        <a:bodyPr/>
                        <a:lstStyle/>
                        <a:p>
                          <a:pPr algn="ctr"/>
                          <a:r>
                            <a:rPr lang="th-TH" sz="1800" dirty="0">
                              <a:solidFill>
                                <a:srgbClr val="FF0000"/>
                              </a:solidFill>
                              <a:latin typeface="Angsana New" panose="02020603050405020304" pitchFamily="18" charset="-34"/>
                              <a:cs typeface="Angsana New" panose="02020603050405020304" pitchFamily="18" charset="-34"/>
                            </a:rPr>
                            <a:t>ภูมิภาคต่าง ๆ ของประเทศที่ผู้อ่านอาศัย</a:t>
                          </a:r>
                          <a:endParaRPr lang="en-US" sz="1800"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a:txBody>
                        <a:bodyPr/>
                        <a:lstStyle/>
                        <a:p>
                          <a:endParaRPr lang="en-US"/>
                        </a:p>
                      </a:txBody>
                      <a:tcPr>
                        <a:blipFill>
                          <a:blip r:embed="rId2"/>
                          <a:stretch>
                            <a:fillRect l="-533333" t="-8197" r="-74797" b="-1021311"/>
                          </a:stretch>
                        </a:blipFill>
                      </a:tcPr>
                    </a:tc>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ระดับนัยสำคัญ</a:t>
                          </a:r>
                          <a:endParaRPr lang="en-US" sz="18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777936449"/>
                      </a:ext>
                    </a:extLst>
                  </a:tr>
                  <a:tr h="370840">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กลาง</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เหนือ</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อีสาน</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ใต้</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รวม</a:t>
                          </a:r>
                          <a:endParaRPr lang="en-US" sz="1800" dirty="0">
                            <a:solidFill>
                              <a:srgbClr val="FF0000"/>
                            </a:solidFill>
                            <a:latin typeface="Angsana New" panose="02020603050405020304" pitchFamily="18" charset="-34"/>
                            <a:cs typeface="Angsana New" panose="02020603050405020304" pitchFamily="18" charset="-34"/>
                          </a:endParaRPr>
                        </a:p>
                      </a:txBody>
                      <a:tcPr/>
                    </a:tc>
                    <a:tc rowSpan="10">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355.211*</a:t>
                          </a:r>
                        </a:p>
                      </a:txBody>
                      <a:tcPr anchor="ctr"/>
                    </a:tc>
                    <a:tc rowSpan="10">
                      <a:txBody>
                        <a:bodyPr/>
                        <a:lstStyle/>
                        <a:p>
                          <a:pPr algn="ctr"/>
                          <a:r>
                            <a:rPr lang="en-US" sz="1800" dirty="0">
                              <a:solidFill>
                                <a:srgbClr val="FF0000"/>
                              </a:solidFill>
                              <a:latin typeface="Angsana New" panose="02020603050405020304" pitchFamily="18" charset="-34"/>
                              <a:cs typeface="Angsana New" panose="02020603050405020304" pitchFamily="18" charset="-34"/>
                            </a:rPr>
                            <a:t>0.24</a:t>
                          </a:r>
                        </a:p>
                      </a:txBody>
                      <a:tcPr anchor="ctr"/>
                    </a:tc>
                    <a:extLst>
                      <a:ext uri="{0D108BD9-81ED-4DB2-BD59-A6C34878D82A}">
                        <a16:rowId xmlns:a16="http://schemas.microsoft.com/office/drawing/2014/main" val="3243644269"/>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1.</a:t>
                          </a:r>
                          <a:r>
                            <a:rPr lang="th-TH" sz="1800" dirty="0">
                              <a:solidFill>
                                <a:srgbClr val="FF0000"/>
                              </a:solidFill>
                              <a:latin typeface="Angsana New" panose="02020603050405020304" pitchFamily="18" charset="-34"/>
                              <a:cs typeface="Angsana New" panose="02020603050405020304" pitchFamily="18" charset="-34"/>
                            </a:rPr>
                            <a:t> ไทยรัฐ</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220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90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610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68947285"/>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2.</a:t>
                          </a:r>
                          <a:r>
                            <a:rPr lang="th-TH" sz="1800" dirty="0">
                              <a:solidFill>
                                <a:srgbClr val="FF0000"/>
                              </a:solidFill>
                              <a:latin typeface="Angsana New" panose="02020603050405020304" pitchFamily="18" charset="-34"/>
                              <a:cs typeface="Angsana New" panose="02020603050405020304" pitchFamily="18" charset="-34"/>
                            </a:rPr>
                            <a:t> ข่าวสด</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160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550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383893117"/>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3.</a:t>
                          </a:r>
                          <a:r>
                            <a:rPr lang="th-TH" sz="1800" dirty="0">
                              <a:solidFill>
                                <a:srgbClr val="FF0000"/>
                              </a:solidFill>
                              <a:latin typeface="Angsana New" panose="02020603050405020304" pitchFamily="18" charset="-34"/>
                              <a:cs typeface="Angsana New" panose="02020603050405020304" pitchFamily="18" charset="-34"/>
                            </a:rPr>
                            <a:t> แนวหน้า</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140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110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470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570691121"/>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4.</a:t>
                          </a:r>
                          <a:r>
                            <a:rPr lang="th-TH" sz="1800" dirty="0">
                              <a:solidFill>
                                <a:srgbClr val="FF0000"/>
                              </a:solidFill>
                              <a:latin typeface="Angsana New" panose="02020603050405020304" pitchFamily="18" charset="-34"/>
                              <a:cs typeface="Angsana New" panose="02020603050405020304" pitchFamily="18" charset="-34"/>
                            </a:rPr>
                            <a:t> มติชนรายวัน</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140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440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983673375"/>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5.</a:t>
                          </a:r>
                          <a:r>
                            <a:rPr lang="th-TH" sz="1800" dirty="0">
                              <a:solidFill>
                                <a:srgbClr val="FF0000"/>
                              </a:solidFill>
                              <a:latin typeface="Angsana New" panose="02020603050405020304" pitchFamily="18" charset="-34"/>
                              <a:cs typeface="Angsana New" panose="02020603050405020304" pitchFamily="18" charset="-34"/>
                            </a:rPr>
                            <a:t> ไทยโพสต์</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400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489226887"/>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6.</a:t>
                          </a:r>
                          <a:r>
                            <a:rPr lang="th-TH" sz="1800" dirty="0">
                              <a:solidFill>
                                <a:srgbClr val="FF0000"/>
                              </a:solidFill>
                              <a:latin typeface="Angsana New" panose="02020603050405020304" pitchFamily="18" charset="-34"/>
                              <a:cs typeface="Angsana New" panose="02020603050405020304" pitchFamily="18" charset="-34"/>
                            </a:rPr>
                            <a:t> คมชัดลึก</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380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347008166"/>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7.</a:t>
                          </a:r>
                          <a:r>
                            <a:rPr lang="th-TH" sz="1800" dirty="0">
                              <a:solidFill>
                                <a:srgbClr val="FF0000"/>
                              </a:solidFill>
                              <a:latin typeface="Angsana New" panose="02020603050405020304" pitchFamily="18" charset="-34"/>
                              <a:cs typeface="Angsana New" panose="02020603050405020304" pitchFamily="18" charset="-34"/>
                            </a:rPr>
                            <a:t> บ้านเมือง</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350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56671546"/>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8.</a:t>
                          </a:r>
                          <a:r>
                            <a:rPr lang="th-TH" sz="1800" dirty="0">
                              <a:solidFill>
                                <a:srgbClr val="FF0000"/>
                              </a:solidFill>
                              <a:latin typeface="Angsana New" panose="02020603050405020304" pitchFamily="18" charset="-34"/>
                              <a:cs typeface="Angsana New" panose="02020603050405020304" pitchFamily="18" charset="-34"/>
                            </a:rPr>
                            <a:t> สยามรัฐ</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90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100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340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604851841"/>
                      </a:ext>
                    </a:extLst>
                  </a:tr>
                  <a:tr h="370840">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รวม</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910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810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950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870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3,540</a:t>
                          </a: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149473287"/>
                      </a:ext>
                    </a:extLst>
                  </a:tr>
                </a:tbl>
              </a:graphicData>
            </a:graphic>
          </p:graphicFrame>
        </mc:Fallback>
      </mc:AlternateContent>
      <p:sp>
        <p:nvSpPr>
          <p:cNvPr id="7" name="กล่องข้อความ 6">
            <a:extLst>
              <a:ext uri="{FF2B5EF4-FFF2-40B4-BE49-F238E27FC236}">
                <a16:creationId xmlns:a16="http://schemas.microsoft.com/office/drawing/2014/main" id="{F10B5ED6-02F0-4EF8-AB7C-E61222A1D8F4}"/>
              </a:ext>
            </a:extLst>
          </p:cNvPr>
          <p:cNvSpPr txBox="1"/>
          <p:nvPr/>
        </p:nvSpPr>
        <p:spPr>
          <a:xfrm>
            <a:off x="723900" y="4356143"/>
            <a:ext cx="4434025" cy="1446550"/>
          </a:xfrm>
          <a:prstGeom prst="rect">
            <a:avLst/>
          </a:prstGeom>
          <a:noFill/>
        </p:spPr>
        <p:txBody>
          <a:bodyPr wrap="square" rtlCol="0">
            <a:spAutoFit/>
          </a:bodyPr>
          <a:lstStyle/>
          <a:p>
            <a:r>
              <a:rPr lang="en-US" sz="2000" dirty="0">
                <a:solidFill>
                  <a:schemeClr val="tx1">
                    <a:lumMod val="95000"/>
                    <a:lumOff val="5000"/>
                  </a:schemeClr>
                </a:solidFill>
                <a:latin typeface="Angsana New" panose="02020603050405020304" pitchFamily="18" charset="-34"/>
                <a:cs typeface="Angsana New" panose="02020603050405020304" pitchFamily="18" charset="-34"/>
              </a:rPr>
              <a:t>*</a:t>
            </a:r>
            <a:r>
              <a:rPr lang="th-TH" sz="2000" dirty="0">
                <a:solidFill>
                  <a:schemeClr val="tx1">
                    <a:lumMod val="95000"/>
                    <a:lumOff val="5000"/>
                  </a:schemeClr>
                </a:solidFill>
                <a:latin typeface="Angsana New" panose="02020603050405020304" pitchFamily="18" charset="-34"/>
                <a:cs typeface="Angsana New" panose="02020603050405020304" pitchFamily="18" charset="-34"/>
              </a:rPr>
              <a:t> แทน มีนัยสำคัญทางสถิติที่ระดับ </a:t>
            </a:r>
            <a:r>
              <a:rPr lang="en-US" sz="2000" dirty="0">
                <a:solidFill>
                  <a:schemeClr val="tx1">
                    <a:lumMod val="95000"/>
                    <a:lumOff val="5000"/>
                  </a:schemeClr>
                </a:solidFill>
                <a:latin typeface="Angsana New" panose="02020603050405020304" pitchFamily="18" charset="-34"/>
                <a:cs typeface="Angsana New" panose="02020603050405020304" pitchFamily="18" charset="-34"/>
              </a:rPr>
              <a:t>0.05 (p &lt; 0.05)</a:t>
            </a:r>
          </a:p>
          <a:p>
            <a:r>
              <a:rPr lang="en-US" sz="2000" dirty="0">
                <a:solidFill>
                  <a:schemeClr val="tx1">
                    <a:lumMod val="95000"/>
                    <a:lumOff val="5000"/>
                  </a:schemeClr>
                </a:solidFill>
                <a:latin typeface="Angsana New" panose="02020603050405020304" pitchFamily="18" charset="-34"/>
                <a:cs typeface="Angsana New" panose="02020603050405020304" pitchFamily="18" charset="-34"/>
              </a:rPr>
              <a:t>** </a:t>
            </a:r>
            <a:r>
              <a:rPr lang="th-TH" sz="2000" dirty="0">
                <a:solidFill>
                  <a:schemeClr val="tx1">
                    <a:lumMod val="95000"/>
                    <a:lumOff val="5000"/>
                  </a:schemeClr>
                </a:solidFill>
                <a:latin typeface="Angsana New" panose="02020603050405020304" pitchFamily="18" charset="-34"/>
                <a:cs typeface="Angsana New" panose="02020603050405020304" pitchFamily="18" charset="-34"/>
              </a:rPr>
              <a:t>แทน </a:t>
            </a:r>
            <a:r>
              <a:rPr lang="en-US" sz="2000" dirty="0">
                <a:solidFill>
                  <a:schemeClr val="tx1">
                    <a:lumMod val="95000"/>
                    <a:lumOff val="5000"/>
                  </a:schemeClr>
                </a:solidFill>
                <a:latin typeface="Angsana New" panose="02020603050405020304" pitchFamily="18" charset="-34"/>
                <a:cs typeface="Angsana New" panose="02020603050405020304" pitchFamily="18" charset="-34"/>
              </a:rPr>
              <a:t> </a:t>
            </a:r>
            <a:r>
              <a:rPr lang="th-TH" sz="2000" dirty="0">
                <a:solidFill>
                  <a:schemeClr val="tx1">
                    <a:lumMod val="95000"/>
                    <a:lumOff val="5000"/>
                  </a:schemeClr>
                </a:solidFill>
                <a:latin typeface="Angsana New" panose="02020603050405020304" pitchFamily="18" charset="-34"/>
                <a:cs typeface="Angsana New" panose="02020603050405020304" pitchFamily="18" charset="-34"/>
              </a:rPr>
              <a:t>มีนัยสำคัญทางสถิติที่ระดับ </a:t>
            </a:r>
            <a:r>
              <a:rPr lang="en-US" sz="2000" dirty="0">
                <a:solidFill>
                  <a:schemeClr val="tx1">
                    <a:lumMod val="95000"/>
                    <a:lumOff val="5000"/>
                  </a:schemeClr>
                </a:solidFill>
                <a:latin typeface="Angsana New" panose="02020603050405020304" pitchFamily="18" charset="-34"/>
                <a:cs typeface="Angsana New" panose="02020603050405020304" pitchFamily="18" charset="-34"/>
              </a:rPr>
              <a:t>0.01 (p &lt; 0.01)</a:t>
            </a:r>
          </a:p>
          <a:p>
            <a:r>
              <a:rPr lang="en-US" sz="2000" dirty="0">
                <a:solidFill>
                  <a:schemeClr val="tx1">
                    <a:lumMod val="95000"/>
                    <a:lumOff val="5000"/>
                  </a:schemeClr>
                </a:solidFill>
                <a:latin typeface="Angsana New" panose="02020603050405020304" pitchFamily="18" charset="-34"/>
                <a:cs typeface="Angsana New" panose="02020603050405020304" pitchFamily="18" charset="-34"/>
              </a:rPr>
              <a:t>*** </a:t>
            </a:r>
            <a:r>
              <a:rPr lang="th-TH" sz="2000" dirty="0">
                <a:solidFill>
                  <a:schemeClr val="tx1">
                    <a:lumMod val="95000"/>
                    <a:lumOff val="5000"/>
                  </a:schemeClr>
                </a:solidFill>
                <a:latin typeface="Angsana New" panose="02020603050405020304" pitchFamily="18" charset="-34"/>
                <a:cs typeface="Angsana New" panose="02020603050405020304" pitchFamily="18" charset="-34"/>
              </a:rPr>
              <a:t>แทน มีนัยสำคัญทางสถิติที่ระดับ </a:t>
            </a:r>
            <a:r>
              <a:rPr lang="en-US" sz="2000" dirty="0">
                <a:solidFill>
                  <a:schemeClr val="tx1">
                    <a:lumMod val="95000"/>
                    <a:lumOff val="5000"/>
                  </a:schemeClr>
                </a:solidFill>
                <a:latin typeface="Angsana New" panose="02020603050405020304" pitchFamily="18" charset="-34"/>
                <a:cs typeface="Angsana New" panose="02020603050405020304" pitchFamily="18" charset="-34"/>
              </a:rPr>
              <a:t>0.001 (p &lt; 0.001)</a:t>
            </a:r>
          </a:p>
          <a:p>
            <a:endParaRPr lang="en-US"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1982958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6CBB55D-4FEF-4546-AB60-D78995E24F75}"/>
              </a:ext>
            </a:extLst>
          </p:cNvPr>
          <p:cNvSpPr>
            <a:spLocks noGrp="1"/>
          </p:cNvSpPr>
          <p:nvPr>
            <p:ph type="sldNum" sz="quarter" idx="12"/>
          </p:nvPr>
        </p:nvSpPr>
        <p:spPr/>
        <p:txBody>
          <a:bodyPr/>
          <a:lstStyle/>
          <a:p>
            <a:fld id="{A0340E22-A0ED-4D02-B787-FB05B1CCBCE7}" type="slidenum">
              <a:rPr lang="th-TH" smtClean="0"/>
              <a:t>72</a:t>
            </a:fld>
            <a:endParaRPr lang="th-TH"/>
          </a:p>
        </p:txBody>
      </p:sp>
      <mc:AlternateContent xmlns:mc="http://schemas.openxmlformats.org/markup-compatibility/2006" xmlns:a14="http://schemas.microsoft.com/office/drawing/2010/main">
        <mc:Choice Requires="a14">
          <p:sp>
            <p:nvSpPr>
              <p:cNvPr id="5" name="Title 1">
                <a:extLst>
                  <a:ext uri="{FF2B5EF4-FFF2-40B4-BE49-F238E27FC236}">
                    <a16:creationId xmlns:a16="http://schemas.microsoft.com/office/drawing/2014/main" id="{316E364A-5B2C-4D47-90DE-1DC719D8F7D9}"/>
                  </a:ext>
                </a:extLst>
              </p:cNvPr>
              <p:cNvSpPr>
                <a:spLocks noGrp="1"/>
              </p:cNvSpPr>
              <p:nvPr>
                <p:ph idx="1"/>
              </p:nvPr>
            </p:nvSpPr>
            <p:spPr>
              <a:xfrm>
                <a:off x="312738" y="1349059"/>
                <a:ext cx="11879262" cy="2897822"/>
              </a:xfrm>
            </p:spPr>
            <p:txBody>
              <a:bodyPr>
                <a:normAutofit fontScale="97500"/>
              </a:bodyPr>
              <a:lstStyle/>
              <a:p>
                <a:pPr>
                  <a:buNone/>
                </a:pPr>
                <a:r>
                  <a:rPr lang="th-TH" sz="2800" dirty="0">
                    <a:solidFill>
                      <a:srgbClr val="FF0000"/>
                    </a:solidFill>
                    <a:latin typeface="Angsana New" panose="02020603050405020304" pitchFamily="18" charset="-34"/>
                    <a:cs typeface="Angsana New" panose="02020603050405020304" pitchFamily="18" charset="-34"/>
                  </a:rPr>
                  <a:t>เทคนิคการอธิบายตารางผลการวิเคราะห์ข้อมูลด้วย </a:t>
                </a:r>
                <a:r>
                  <a:rPr lang="en-US" sz="2800" dirty="0">
                    <a:solidFill>
                      <a:srgbClr val="FF0000"/>
                    </a:solidFill>
                    <a:latin typeface="Angsana New" panose="02020603050405020304" pitchFamily="18" charset="-34"/>
                    <a:cs typeface="Angsana New" panose="02020603050405020304" pitchFamily="18" charset="-34"/>
                  </a:rPr>
                  <a:t>Chi-square </a:t>
                </a:r>
                <a:r>
                  <a:rPr lang="th-TH" sz="2800" dirty="0">
                    <a:solidFill>
                      <a:srgbClr val="FF0000"/>
                    </a:solidFill>
                    <a:latin typeface="Angsana New" panose="02020603050405020304" pitchFamily="18" charset="-34"/>
                    <a:cs typeface="Angsana New" panose="02020603050405020304" pitchFamily="18" charset="-34"/>
                  </a:rPr>
                  <a:t>มีดังนี้</a:t>
                </a:r>
              </a:p>
              <a:p>
                <a:pPr>
                  <a:buNone/>
                </a:pPr>
                <a:r>
                  <a:rPr lang="en-US" sz="2800" dirty="0">
                    <a:solidFill>
                      <a:srgbClr val="FF0000"/>
                    </a:solidFill>
                    <a:latin typeface="Angsana New" panose="02020603050405020304" pitchFamily="18" charset="-34"/>
                    <a:cs typeface="Angsana New" panose="02020603050405020304" pitchFamily="18" charset="-34"/>
                  </a:rPr>
                  <a:t>1)</a:t>
                </a:r>
                <a:r>
                  <a:rPr lang="th-TH" sz="2800" dirty="0">
                    <a:solidFill>
                      <a:srgbClr val="FF0000"/>
                    </a:solidFill>
                    <a:latin typeface="Angsana New" panose="02020603050405020304" pitchFamily="18" charset="-34"/>
                    <a:cs typeface="Angsana New" panose="02020603050405020304" pitchFamily="18" charset="-34"/>
                  </a:rPr>
                  <a:t> พิจารณาจากข้อมูลตัวเลขในตารางว่านำเสนอค่าสถิติประเภทใดบ้าง </a:t>
                </a:r>
              </a:p>
              <a:p>
                <a:pPr>
                  <a:buNone/>
                </a:pPr>
                <a:r>
                  <a:rPr lang="en-US" sz="2800" dirty="0">
                    <a:solidFill>
                      <a:srgbClr val="FF0000"/>
                    </a:solidFill>
                    <a:latin typeface="Angsana New" panose="02020603050405020304" pitchFamily="18" charset="-34"/>
                    <a:cs typeface="Angsana New" panose="02020603050405020304" pitchFamily="18" charset="-34"/>
                  </a:rPr>
                  <a:t>2)</a:t>
                </a:r>
                <a:r>
                  <a:rPr lang="th-TH" sz="2800" dirty="0">
                    <a:solidFill>
                      <a:srgbClr val="FF0000"/>
                    </a:solidFill>
                    <a:latin typeface="Angsana New" panose="02020603050405020304" pitchFamily="18" charset="-34"/>
                    <a:cs typeface="Angsana New" panose="02020603050405020304" pitchFamily="18" charset="-34"/>
                  </a:rPr>
                  <a:t> อธิบายจากค่าสูงสุด ค่ารองลงมาอันดับที่ </a:t>
                </a:r>
                <a:r>
                  <a:rPr lang="en-US" sz="2800" dirty="0">
                    <a:solidFill>
                      <a:srgbClr val="FF0000"/>
                    </a:solidFill>
                    <a:latin typeface="Angsana New" panose="02020603050405020304" pitchFamily="18" charset="-34"/>
                    <a:cs typeface="Angsana New" panose="02020603050405020304" pitchFamily="18" charset="-34"/>
                  </a:rPr>
                  <a:t>1 </a:t>
                </a:r>
                <a:r>
                  <a:rPr lang="th-TH" sz="2800" dirty="0">
                    <a:solidFill>
                      <a:srgbClr val="FF0000"/>
                    </a:solidFill>
                    <a:latin typeface="Angsana New" panose="02020603050405020304" pitchFamily="18" charset="-34"/>
                    <a:cs typeface="Angsana New" panose="02020603050405020304" pitchFamily="18" charset="-34"/>
                  </a:rPr>
                  <a:t>และ </a:t>
                </a:r>
                <a:r>
                  <a:rPr lang="en-US" sz="2800" dirty="0">
                    <a:solidFill>
                      <a:srgbClr val="FF0000"/>
                    </a:solidFill>
                    <a:latin typeface="Angsana New" panose="02020603050405020304" pitchFamily="18" charset="-34"/>
                    <a:cs typeface="Angsana New" panose="02020603050405020304" pitchFamily="18" charset="-34"/>
                  </a:rPr>
                  <a:t>2</a:t>
                </a:r>
                <a:r>
                  <a:rPr lang="th-TH" sz="2800" dirty="0">
                    <a:solidFill>
                      <a:srgbClr val="FF0000"/>
                    </a:solidFill>
                    <a:latin typeface="Angsana New" panose="02020603050405020304" pitchFamily="18" charset="-34"/>
                    <a:cs typeface="Angsana New" panose="02020603050405020304" pitchFamily="18" charset="-34"/>
                  </a:rPr>
                  <a:t> จากนั้นจึงกล่าวถึงค่าต่ำสุด</a:t>
                </a:r>
              </a:p>
              <a:p>
                <a:pPr>
                  <a:buNone/>
                </a:pPr>
                <a:r>
                  <a:rPr lang="en-US" sz="2800" dirty="0">
                    <a:solidFill>
                      <a:srgbClr val="FF0000"/>
                    </a:solidFill>
                    <a:latin typeface="Angsana New" panose="02020603050405020304" pitchFamily="18" charset="-34"/>
                    <a:cs typeface="Angsana New" panose="02020603050405020304" pitchFamily="18" charset="-34"/>
                  </a:rPr>
                  <a:t>3)</a:t>
                </a:r>
                <a:r>
                  <a:rPr lang="th-TH" sz="2800" dirty="0">
                    <a:solidFill>
                      <a:srgbClr val="FF0000"/>
                    </a:solidFill>
                    <a:latin typeface="Angsana New" panose="02020603050405020304" pitchFamily="18" charset="-34"/>
                    <a:cs typeface="Angsana New" panose="02020603050405020304" pitchFamily="18" charset="-34"/>
                  </a:rPr>
                  <a:t> อธิบายผลการทดสอบค่า </a:t>
                </a:r>
                <a:r>
                  <a:rPr lang="en-US" sz="2800" dirty="0">
                    <a:solidFill>
                      <a:srgbClr val="FF0000"/>
                    </a:solidFill>
                    <a:latin typeface="Angsana New" panose="02020603050405020304" pitchFamily="18" charset="-34"/>
                    <a:cs typeface="Angsana New" panose="02020603050405020304" pitchFamily="18" charset="-34"/>
                  </a:rPr>
                  <a:t>Chi-square (</a:t>
                </a:r>
                <a14:m>
                  <m:oMath xmlns:m="http://schemas.openxmlformats.org/officeDocument/2006/math">
                    <m:sSup>
                      <m:sSupPr>
                        <m:ctrlPr>
                          <a:rPr lang="th-TH" sz="2800" i="1" smtClean="0">
                            <a:solidFill>
                              <a:srgbClr val="FF0000"/>
                            </a:solidFill>
                            <a:latin typeface="Cambria Math" panose="02040503050406030204" pitchFamily="18" charset="0"/>
                            <a:cs typeface="Angsana New" panose="02020603050405020304" pitchFamily="18" charset="-34"/>
                          </a:rPr>
                        </m:ctrlPr>
                      </m:sSupPr>
                      <m:e>
                        <m:r>
                          <a:rPr lang="th-TH" sz="2800" i="1" smtClean="0">
                            <a:solidFill>
                              <a:srgbClr val="FF0000"/>
                            </a:solidFill>
                            <a:latin typeface="Cambria Math" panose="02040503050406030204" pitchFamily="18" charset="0"/>
                            <a:cs typeface="Angsana New" panose="02020603050405020304" pitchFamily="18" charset="-34"/>
                            <a:sym typeface="Symbol" panose="05050102010706020507" pitchFamily="18" charset="2"/>
                          </a:rPr>
                          <m:t></m:t>
                        </m:r>
                      </m:e>
                      <m:sup>
                        <m:r>
                          <a:rPr lang="en-US" sz="2800" b="0" i="1" smtClean="0">
                            <a:solidFill>
                              <a:srgbClr val="FF0000"/>
                            </a:solidFill>
                            <a:latin typeface="Cambria Math" panose="02040503050406030204" pitchFamily="18" charset="0"/>
                            <a:cs typeface="Angsana New" panose="02020603050405020304" pitchFamily="18" charset="-34"/>
                          </a:rPr>
                          <m:t>2</m:t>
                        </m:r>
                      </m:sup>
                    </m:sSup>
                  </m:oMath>
                </a14:m>
                <a:r>
                  <a:rPr lang="en-US" sz="2800" dirty="0">
                    <a:solidFill>
                      <a:srgbClr val="FF0000"/>
                    </a:solidFill>
                    <a:latin typeface="Angsana New" panose="02020603050405020304" pitchFamily="18" charset="-34"/>
                    <a:cs typeface="Angsana New" panose="02020603050405020304" pitchFamily="18" charset="-34"/>
                  </a:rPr>
                  <a:t>)</a:t>
                </a:r>
                <a:r>
                  <a:rPr lang="th-TH" sz="2800" dirty="0">
                    <a:solidFill>
                      <a:srgbClr val="FF0000"/>
                    </a:solidFill>
                    <a:latin typeface="Angsana New" panose="02020603050405020304" pitchFamily="18" charset="-34"/>
                    <a:cs typeface="Angsana New" panose="02020603050405020304" pitchFamily="18" charset="-34"/>
                  </a:rPr>
                  <a:t> ว่าตัวแปรทั้ง </a:t>
                </a:r>
                <a:r>
                  <a:rPr lang="en-US" sz="2800" dirty="0">
                    <a:solidFill>
                      <a:srgbClr val="FF0000"/>
                    </a:solidFill>
                    <a:latin typeface="Angsana New" panose="02020603050405020304" pitchFamily="18" charset="-34"/>
                    <a:cs typeface="Angsana New" panose="02020603050405020304" pitchFamily="18" charset="-34"/>
                  </a:rPr>
                  <a:t>2</a:t>
                </a:r>
                <a:r>
                  <a:rPr lang="th-TH" sz="2800" dirty="0">
                    <a:solidFill>
                      <a:srgbClr val="FF0000"/>
                    </a:solidFill>
                    <a:latin typeface="Angsana New" panose="02020603050405020304" pitchFamily="18" charset="-34"/>
                    <a:cs typeface="Angsana New" panose="02020603050405020304" pitchFamily="18" charset="-34"/>
                  </a:rPr>
                  <a:t> กลุ่ม มีความแตกต่างกันหรือสัมพันธ์กันหรือไม่ อย่างไร </a:t>
                </a:r>
              </a:p>
              <a:p>
                <a:endParaRPr lang="en-US" dirty="0"/>
              </a:p>
            </p:txBody>
          </p:sp>
        </mc:Choice>
        <mc:Fallback xmlns="">
          <p:sp>
            <p:nvSpPr>
              <p:cNvPr id="5" name="Title 1">
                <a:extLst>
                  <a:ext uri="{FF2B5EF4-FFF2-40B4-BE49-F238E27FC236}">
                    <a16:creationId xmlns:a16="http://schemas.microsoft.com/office/drawing/2014/main" id="{316E364A-5B2C-4D47-90DE-1DC719D8F7D9}"/>
                  </a:ext>
                </a:extLst>
              </p:cNvPr>
              <p:cNvSpPr>
                <a:spLocks noGrp="1" noRot="1" noChangeAspect="1" noMove="1" noResize="1" noEditPoints="1" noAdjustHandles="1" noChangeArrowheads="1" noChangeShapeType="1" noTextEdit="1"/>
              </p:cNvSpPr>
              <p:nvPr>
                <p:ph idx="1"/>
              </p:nvPr>
            </p:nvSpPr>
            <p:spPr>
              <a:xfrm>
                <a:off x="312738" y="1349059"/>
                <a:ext cx="11879262" cy="2897822"/>
              </a:xfrm>
              <a:blipFill>
                <a:blip r:embed="rId2"/>
                <a:stretch>
                  <a:fillRect l="-975" t="-2941"/>
                </a:stretch>
              </a:blipFill>
            </p:spPr>
            <p:txBody>
              <a:bodyPr/>
              <a:lstStyle/>
              <a:p>
                <a:r>
                  <a:rPr lang="en-US">
                    <a:noFill/>
                  </a:rPr>
                  <a:t> </a:t>
                </a:r>
              </a:p>
            </p:txBody>
          </p:sp>
        </mc:Fallback>
      </mc:AlternateContent>
    </p:spTree>
    <p:extLst>
      <p:ext uri="{BB962C8B-B14F-4D97-AF65-F5344CB8AC3E}">
        <p14:creationId xmlns:p14="http://schemas.microsoft.com/office/powerpoint/2010/main" val="4621449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EEED4BCD-C371-4CAD-B6F6-241822155E3D}"/>
              </a:ext>
            </a:extLst>
          </p:cNvPr>
          <p:cNvSpPr>
            <a:spLocks noGrp="1"/>
          </p:cNvSpPr>
          <p:nvPr>
            <p:ph idx="1"/>
          </p:nvPr>
        </p:nvSpPr>
        <p:spPr>
          <a:xfrm>
            <a:off x="495300" y="64055"/>
            <a:ext cx="11383022" cy="1200329"/>
          </a:xfrm>
        </p:spPr>
        <p:txBody>
          <a:bodyPr>
            <a:normAutofit lnSpcReduction="10000"/>
          </a:bodyPr>
          <a:lstStyle/>
          <a:p>
            <a:pPr marL="0" indent="228600">
              <a:buNone/>
            </a:pP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4) </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การนำเสนอผลการวิเคราะห์ข้อมูลด้วย </a:t>
            </a: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T-test</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 </a:t>
            </a:r>
          </a:p>
          <a:p>
            <a:pPr marL="0" indent="0">
              <a:buNone/>
            </a:pPr>
            <a:r>
              <a:rPr lang="th-TH" sz="2400" dirty="0">
                <a:solidFill>
                  <a:schemeClr val="tx1">
                    <a:lumMod val="95000"/>
                    <a:lumOff val="5000"/>
                  </a:schemeClr>
                </a:solidFill>
                <a:latin typeface="Angsana New" panose="02020603050405020304" pitchFamily="18" charset="-34"/>
                <a:cs typeface="Angsana New" panose="02020603050405020304" pitchFamily="18" charset="-34"/>
              </a:rPr>
              <a:t>ตารางที่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4 </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ผลการเปรียบเทียบความพึงพอใจของนักศึกษาระดับปริญญาตรี และระดับบัณฑิตศึกษาที่มีต่อการดำเนินงานของมหาวิทยาลัยธนบุรี</a:t>
            </a:r>
            <a:endParaRPr lang="en-US" sz="2400" dirty="0">
              <a:solidFill>
                <a:schemeClr val="tx1">
                  <a:lumMod val="95000"/>
                  <a:lumOff val="5000"/>
                </a:schemeClr>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8582DC03-5EE4-4026-BC68-4BDC05A9FE94}"/>
              </a:ext>
            </a:extLst>
          </p:cNvPr>
          <p:cNvSpPr>
            <a:spLocks noGrp="1"/>
          </p:cNvSpPr>
          <p:nvPr>
            <p:ph type="sldNum" sz="quarter" idx="12"/>
          </p:nvPr>
        </p:nvSpPr>
        <p:spPr/>
        <p:txBody>
          <a:bodyPr/>
          <a:lstStyle/>
          <a:p>
            <a:fld id="{1EAF28F5-24D7-466C-B5FE-FBB3D897FE90}" type="slidenum">
              <a:rPr lang="en-US" smtClean="0"/>
              <a:t>73</a:t>
            </a:fld>
            <a:endParaRPr lang="en-US"/>
          </a:p>
        </p:txBody>
      </p:sp>
      <mc:AlternateContent xmlns:mc="http://schemas.openxmlformats.org/markup-compatibility/2006" xmlns:a14="http://schemas.microsoft.com/office/drawing/2010/main">
        <mc:Choice Requires="a14">
          <p:graphicFrame>
            <p:nvGraphicFramePr>
              <p:cNvPr id="5" name="ตาราง 5">
                <a:extLst>
                  <a:ext uri="{FF2B5EF4-FFF2-40B4-BE49-F238E27FC236}">
                    <a16:creationId xmlns:a16="http://schemas.microsoft.com/office/drawing/2014/main" id="{E6DAE0B6-C40A-43AF-8B84-DA0C3AC06843}"/>
                  </a:ext>
                </a:extLst>
              </p:cNvPr>
              <p:cNvGraphicFramePr>
                <a:graphicFrameLocks noGrp="1"/>
              </p:cNvGraphicFramePr>
              <p:nvPr>
                <p:extLst>
                  <p:ext uri="{D42A27DB-BD31-4B8C-83A1-F6EECF244321}">
                    <p14:modId xmlns:p14="http://schemas.microsoft.com/office/powerpoint/2010/main" val="1536359646"/>
                  </p:ext>
                </p:extLst>
              </p:nvPr>
            </p:nvGraphicFramePr>
            <p:xfrm>
              <a:off x="495300" y="1079240"/>
              <a:ext cx="11122029" cy="3804920"/>
            </p:xfrm>
            <a:graphic>
              <a:graphicData uri="http://schemas.openxmlformats.org/drawingml/2006/table">
                <a:tbl>
                  <a:tblPr firstRow="1" bandRow="1">
                    <a:tableStyleId>{5DA37D80-6434-44D0-A028-1B22A696006F}</a:tableStyleId>
                  </a:tblPr>
                  <a:tblGrid>
                    <a:gridCol w="3844925">
                      <a:extLst>
                        <a:ext uri="{9D8B030D-6E8A-4147-A177-3AD203B41FA5}">
                          <a16:colId xmlns:a16="http://schemas.microsoft.com/office/drawing/2014/main" val="4035580015"/>
                        </a:ext>
                      </a:extLst>
                    </a:gridCol>
                    <a:gridCol w="752475">
                      <a:extLst>
                        <a:ext uri="{9D8B030D-6E8A-4147-A177-3AD203B41FA5}">
                          <a16:colId xmlns:a16="http://schemas.microsoft.com/office/drawing/2014/main" val="218232325"/>
                        </a:ext>
                      </a:extLst>
                    </a:gridCol>
                    <a:gridCol w="800100">
                      <a:extLst>
                        <a:ext uri="{9D8B030D-6E8A-4147-A177-3AD203B41FA5}">
                          <a16:colId xmlns:a16="http://schemas.microsoft.com/office/drawing/2014/main" val="2808597162"/>
                        </a:ext>
                      </a:extLst>
                    </a:gridCol>
                    <a:gridCol w="1181100">
                      <a:extLst>
                        <a:ext uri="{9D8B030D-6E8A-4147-A177-3AD203B41FA5}">
                          <a16:colId xmlns:a16="http://schemas.microsoft.com/office/drawing/2014/main" val="3846272658"/>
                        </a:ext>
                      </a:extLst>
                    </a:gridCol>
                    <a:gridCol w="857250">
                      <a:extLst>
                        <a:ext uri="{9D8B030D-6E8A-4147-A177-3AD203B41FA5}">
                          <a16:colId xmlns:a16="http://schemas.microsoft.com/office/drawing/2014/main" val="1766462468"/>
                        </a:ext>
                      </a:extLst>
                    </a:gridCol>
                    <a:gridCol w="895350">
                      <a:extLst>
                        <a:ext uri="{9D8B030D-6E8A-4147-A177-3AD203B41FA5}">
                          <a16:colId xmlns:a16="http://schemas.microsoft.com/office/drawing/2014/main" val="1625388269"/>
                        </a:ext>
                      </a:extLst>
                    </a:gridCol>
                    <a:gridCol w="1162050">
                      <a:extLst>
                        <a:ext uri="{9D8B030D-6E8A-4147-A177-3AD203B41FA5}">
                          <a16:colId xmlns:a16="http://schemas.microsoft.com/office/drawing/2014/main" val="815606913"/>
                        </a:ext>
                      </a:extLst>
                    </a:gridCol>
                    <a:gridCol w="752475">
                      <a:extLst>
                        <a:ext uri="{9D8B030D-6E8A-4147-A177-3AD203B41FA5}">
                          <a16:colId xmlns:a16="http://schemas.microsoft.com/office/drawing/2014/main" val="1454513777"/>
                        </a:ext>
                      </a:extLst>
                    </a:gridCol>
                    <a:gridCol w="876304">
                      <a:extLst>
                        <a:ext uri="{9D8B030D-6E8A-4147-A177-3AD203B41FA5}">
                          <a16:colId xmlns:a16="http://schemas.microsoft.com/office/drawing/2014/main" val="1096646419"/>
                        </a:ext>
                      </a:extLst>
                    </a:gridCol>
                  </a:tblGrid>
                  <a:tr h="370840">
                    <a:tc rowSpan="2">
                      <a:txBody>
                        <a:bodyPr/>
                        <a:lstStyle/>
                        <a:p>
                          <a:pPr algn="ctr"/>
                          <a:r>
                            <a:rPr lang="th-TH" sz="1800" dirty="0">
                              <a:solidFill>
                                <a:srgbClr val="FF0000"/>
                              </a:solidFill>
                              <a:latin typeface="Angsana New" panose="02020603050405020304" pitchFamily="18" charset="-34"/>
                              <a:cs typeface="Angsana New" panose="02020603050405020304" pitchFamily="18" charset="-34"/>
                            </a:rPr>
                            <a:t>ความพึงพอใจของนักศึกษา</a:t>
                          </a:r>
                          <a:endParaRPr lang="en-US" sz="1800" dirty="0">
                            <a:solidFill>
                              <a:srgbClr val="FF0000"/>
                            </a:solidFill>
                            <a:latin typeface="Angsana New" panose="02020603050405020304" pitchFamily="18" charset="-34"/>
                            <a:cs typeface="Angsana New" panose="02020603050405020304" pitchFamily="18" charset="-34"/>
                          </a:endParaRPr>
                        </a:p>
                      </a:txBody>
                      <a:tcPr/>
                    </a:tc>
                    <a:tc gridSpan="3">
                      <a:txBody>
                        <a:bodyPr/>
                        <a:lstStyle/>
                        <a:p>
                          <a:pPr algn="ctr"/>
                          <a:r>
                            <a:rPr lang="th-TH" sz="1800" dirty="0">
                              <a:solidFill>
                                <a:srgbClr val="FF0000"/>
                              </a:solidFill>
                              <a:latin typeface="Angsana New" panose="02020603050405020304" pitchFamily="18" charset="-34"/>
                              <a:cs typeface="Angsana New" panose="02020603050405020304" pitchFamily="18" charset="-34"/>
                            </a:rPr>
                            <a:t>ปริญญาตรี</a:t>
                          </a:r>
                          <a:endParaRPr lang="en-US" sz="1800"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gridSpan="3">
                      <a:txBody>
                        <a:bodyPr/>
                        <a:lstStyle/>
                        <a:p>
                          <a:pPr algn="ctr"/>
                          <a:r>
                            <a:rPr lang="th-TH" sz="1800" dirty="0">
                              <a:solidFill>
                                <a:srgbClr val="FF0000"/>
                              </a:solidFill>
                              <a:latin typeface="Angsana New" panose="02020603050405020304" pitchFamily="18" charset="-34"/>
                              <a:cs typeface="Angsana New" panose="02020603050405020304" pitchFamily="18" charset="-34"/>
                            </a:rPr>
                            <a:t>บัณฑิตศึกษา</a:t>
                          </a:r>
                          <a:endParaRPr lang="en-US" sz="1800"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gridSpan="2">
                      <a:txBody>
                        <a:bodyPr/>
                        <a:lstStyle/>
                        <a:p>
                          <a:pPr algn="ctr"/>
                          <a:r>
                            <a:rPr lang="th-TH" sz="1800" dirty="0">
                              <a:solidFill>
                                <a:srgbClr val="FF0000"/>
                              </a:solidFill>
                              <a:latin typeface="Angsana New" panose="02020603050405020304" pitchFamily="18" charset="-34"/>
                              <a:cs typeface="Angsana New" panose="02020603050405020304" pitchFamily="18" charset="-34"/>
                            </a:rPr>
                            <a:t>สถิติที่ทดสอบ</a:t>
                          </a:r>
                          <a:endParaRPr lang="en-US" sz="1800"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p>
                      </a:txBody>
                      <a:tcPr/>
                    </a:tc>
                    <a:extLst>
                      <a:ext uri="{0D108BD9-81ED-4DB2-BD59-A6C34878D82A}">
                        <a16:rowId xmlns:a16="http://schemas.microsoft.com/office/drawing/2014/main" val="630069412"/>
                      </a:ext>
                    </a:extLst>
                  </a:tr>
                  <a:tr h="370840">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N</a:t>
                          </a:r>
                        </a:p>
                        <a:p>
                          <a:pPr algn="ctr"/>
                          <a:r>
                            <a:rPr lang="th-TH" sz="1800" dirty="0">
                              <a:solidFill>
                                <a:srgbClr val="FF0000"/>
                              </a:solidFill>
                              <a:latin typeface="Angsana New" panose="02020603050405020304" pitchFamily="18" charset="-34"/>
                              <a:cs typeface="Angsana New" panose="02020603050405020304" pitchFamily="18" charset="-34"/>
                            </a:rPr>
                            <a:t>(จำนวน)</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sz="1800" i="1" smtClean="0">
                                        <a:solidFill>
                                          <a:srgbClr val="FF0000"/>
                                        </a:solidFill>
                                        <a:latin typeface="Cambria Math" panose="02040503050406030204" pitchFamily="18" charset="0"/>
                                        <a:cs typeface="Angsana New" panose="02020603050405020304" pitchFamily="18" charset="-34"/>
                                      </a:rPr>
                                    </m:ctrlPr>
                                  </m:accPr>
                                  <m:e>
                                    <m:r>
                                      <a:rPr lang="en-US" sz="1800" b="0" i="1" smtClean="0">
                                        <a:solidFill>
                                          <a:srgbClr val="FF0000"/>
                                        </a:solidFill>
                                        <a:latin typeface="Cambria Math" panose="02040503050406030204" pitchFamily="18" charset="0"/>
                                        <a:cs typeface="Angsana New" panose="02020603050405020304" pitchFamily="18" charset="-34"/>
                                      </a:rPr>
                                      <m:t>𝑋</m:t>
                                    </m:r>
                                  </m:e>
                                </m:acc>
                              </m:oMath>
                            </m:oMathPara>
                          </a14:m>
                          <a:endParaRPr lang="th-TH" sz="1800" dirty="0">
                            <a:solidFill>
                              <a:srgbClr val="FF0000"/>
                            </a:solidFill>
                            <a:latin typeface="Angsana New" panose="02020603050405020304" pitchFamily="18" charset="-34"/>
                            <a:cs typeface="Angsana New" panose="02020603050405020304" pitchFamily="18" charset="-34"/>
                          </a:endParaRPr>
                        </a:p>
                        <a:p>
                          <a:pPr algn="ctr"/>
                          <a:r>
                            <a:rPr lang="th-TH" sz="1800" dirty="0">
                              <a:solidFill>
                                <a:srgbClr val="FF0000"/>
                              </a:solidFill>
                              <a:latin typeface="Angsana New" panose="02020603050405020304" pitchFamily="18" charset="-34"/>
                              <a:cs typeface="Angsana New" panose="02020603050405020304" pitchFamily="18" charset="-34"/>
                            </a:rPr>
                            <a:t>(ค่าเฉลี่ย)</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SD.</a:t>
                          </a:r>
                          <a:endParaRPr lang="th-TH" sz="1800" dirty="0">
                            <a:solidFill>
                              <a:srgbClr val="FF0000"/>
                            </a:solidFill>
                            <a:latin typeface="Angsana New" panose="02020603050405020304" pitchFamily="18" charset="-34"/>
                            <a:cs typeface="Angsana New" panose="02020603050405020304" pitchFamily="18" charset="-34"/>
                          </a:endParaRPr>
                        </a:p>
                        <a:p>
                          <a:pPr algn="ctr"/>
                          <a:r>
                            <a:rPr lang="th-TH" sz="1800" dirty="0">
                              <a:solidFill>
                                <a:srgbClr val="FF0000"/>
                              </a:solidFill>
                              <a:latin typeface="Angsana New" panose="02020603050405020304" pitchFamily="18" charset="-34"/>
                              <a:cs typeface="Angsana New" panose="02020603050405020304" pitchFamily="18" charset="-34"/>
                            </a:rPr>
                            <a:t>(ส่วนเบี่ยงเบนมาตรฐาน)</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N</a:t>
                          </a:r>
                        </a:p>
                        <a:p>
                          <a:pPr algn="ctr"/>
                          <a:r>
                            <a:rPr lang="th-TH" sz="1800" dirty="0">
                              <a:solidFill>
                                <a:srgbClr val="FF0000"/>
                              </a:solidFill>
                              <a:latin typeface="Angsana New" panose="02020603050405020304" pitchFamily="18" charset="-34"/>
                              <a:cs typeface="Angsana New" panose="02020603050405020304" pitchFamily="18" charset="-34"/>
                            </a:rPr>
                            <a:t>(จำนวน)</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14:m>
                            <m:oMathPara xmlns:m="http://schemas.openxmlformats.org/officeDocument/2006/math">
                              <m:oMathParaPr>
                                <m:jc m:val="centerGroup"/>
                              </m:oMathParaPr>
                              <m:oMath xmlns:m="http://schemas.openxmlformats.org/officeDocument/2006/math">
                                <m:acc>
                                  <m:accPr>
                                    <m:chr m:val="̅"/>
                                    <m:ctrlPr>
                                      <a:rPr lang="en-US" sz="1800" i="1" smtClean="0">
                                        <a:solidFill>
                                          <a:srgbClr val="FF0000"/>
                                        </a:solidFill>
                                        <a:latin typeface="Cambria Math" panose="02040503050406030204" pitchFamily="18" charset="0"/>
                                        <a:cs typeface="Angsana New" panose="02020603050405020304" pitchFamily="18" charset="-34"/>
                                      </a:rPr>
                                    </m:ctrlPr>
                                  </m:accPr>
                                  <m:e>
                                    <m:r>
                                      <a:rPr lang="en-US" sz="1800" b="0" i="1" smtClean="0">
                                        <a:solidFill>
                                          <a:srgbClr val="FF0000"/>
                                        </a:solidFill>
                                        <a:latin typeface="Cambria Math" panose="02040503050406030204" pitchFamily="18" charset="0"/>
                                        <a:cs typeface="Angsana New" panose="02020603050405020304" pitchFamily="18" charset="-34"/>
                                      </a:rPr>
                                      <m:t>𝑋</m:t>
                                    </m:r>
                                  </m:e>
                                </m:acc>
                              </m:oMath>
                            </m:oMathPara>
                          </a14:m>
                          <a:endParaRPr lang="th-TH" sz="1800" dirty="0">
                            <a:solidFill>
                              <a:srgbClr val="FF0000"/>
                            </a:solidFill>
                            <a:latin typeface="Angsana New" panose="02020603050405020304" pitchFamily="18" charset="-34"/>
                            <a:cs typeface="Angsana New" panose="02020603050405020304" pitchFamily="18" charset="-34"/>
                          </a:endParaRPr>
                        </a:p>
                        <a:p>
                          <a:pPr algn="ctr"/>
                          <a:r>
                            <a:rPr lang="th-TH" sz="1800" dirty="0">
                              <a:solidFill>
                                <a:srgbClr val="FF0000"/>
                              </a:solidFill>
                              <a:latin typeface="Angsana New" panose="02020603050405020304" pitchFamily="18" charset="-34"/>
                              <a:cs typeface="Angsana New" panose="02020603050405020304" pitchFamily="18" charset="-34"/>
                            </a:rPr>
                            <a:t>(ค่าเฉลี่ย)</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SD.</a:t>
                          </a:r>
                          <a:endParaRPr lang="th-TH" sz="1800" dirty="0">
                            <a:solidFill>
                              <a:srgbClr val="FF0000"/>
                            </a:solidFill>
                            <a:latin typeface="Angsana New" panose="02020603050405020304" pitchFamily="18" charset="-34"/>
                            <a:cs typeface="Angsana New" panose="02020603050405020304" pitchFamily="18" charset="-34"/>
                          </a:endParaRPr>
                        </a:p>
                        <a:p>
                          <a:pPr algn="ctr"/>
                          <a:r>
                            <a:rPr lang="th-TH" sz="1800" dirty="0">
                              <a:solidFill>
                                <a:srgbClr val="FF0000"/>
                              </a:solidFill>
                              <a:latin typeface="Angsana New" panose="02020603050405020304" pitchFamily="18" charset="-34"/>
                              <a:cs typeface="Angsana New" panose="02020603050405020304" pitchFamily="18" charset="-34"/>
                            </a:rPr>
                            <a:t>(ส่วนเบี่ยงเบนมาตรฐาน)</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chemeClr val="tx1">
                                  <a:lumMod val="95000"/>
                                  <a:lumOff val="5000"/>
                                </a:schemeClr>
                              </a:solidFill>
                              <a:latin typeface="Angsana New" panose="02020603050405020304" pitchFamily="18" charset="-34"/>
                              <a:cs typeface="Angsana New" panose="02020603050405020304" pitchFamily="18" charset="-34"/>
                            </a:rPr>
                            <a:t>ค่า </a:t>
                          </a:r>
                          <a:r>
                            <a:rPr lang="en-US" sz="1800" dirty="0">
                              <a:solidFill>
                                <a:schemeClr val="tx1">
                                  <a:lumMod val="95000"/>
                                  <a:lumOff val="5000"/>
                                </a:schemeClr>
                              </a:solidFill>
                              <a:latin typeface="Angsana New" panose="02020603050405020304" pitchFamily="18" charset="-34"/>
                              <a:cs typeface="Angsana New" panose="02020603050405020304" pitchFamily="18" charset="-34"/>
                            </a:rPr>
                            <a:t>t</a:t>
                          </a:r>
                        </a:p>
                      </a:txBody>
                      <a:tcPr/>
                    </a:tc>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ระดับนัยสำคัญ</a:t>
                          </a:r>
                          <a:endParaRPr lang="en-US" sz="18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758533252"/>
                      </a:ext>
                    </a:extLst>
                  </a:tr>
                  <a:tr h="370840">
                    <a:tc>
                      <a:txBody>
                        <a:bodyPr/>
                        <a:lstStyle/>
                        <a:p>
                          <a:r>
                            <a:rPr lang="th-TH" sz="1800" b="1" dirty="0">
                              <a:solidFill>
                                <a:srgbClr val="FF0000"/>
                              </a:solidFill>
                              <a:latin typeface="Angsana New" panose="02020603050405020304" pitchFamily="18" charset="-34"/>
                              <a:cs typeface="Angsana New" panose="02020603050405020304" pitchFamily="18" charset="-34"/>
                            </a:rPr>
                            <a:t>ความพึงพอใจต่อการดำเนินการโดยรวม</a:t>
                          </a:r>
                          <a:endParaRPr lang="en-US" sz="1800" b="1"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3.59</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0.65</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3.84</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0.54</a:t>
                          </a:r>
                        </a:p>
                      </a:txBody>
                      <a:tcPr/>
                    </a:tc>
                    <a:tc>
                      <a:txBody>
                        <a:bodyPr/>
                        <a:lstStyle/>
                        <a:p>
                          <a:pPr algn="ctr"/>
                          <a:r>
                            <a:rPr lang="en-US" sz="1800" b="1" dirty="0">
                              <a:solidFill>
                                <a:schemeClr val="tx1">
                                  <a:lumMod val="95000"/>
                                  <a:lumOff val="5000"/>
                                </a:schemeClr>
                              </a:solidFill>
                              <a:latin typeface="Angsana New" panose="02020603050405020304" pitchFamily="18" charset="-34"/>
                              <a:cs typeface="Angsana New" panose="02020603050405020304" pitchFamily="18" charset="-34"/>
                            </a:rPr>
                            <a:t>4.34*</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0.039</a:t>
                          </a:r>
                        </a:p>
                      </a:txBody>
                      <a:tcPr/>
                    </a:tc>
                    <a:extLst>
                      <a:ext uri="{0D108BD9-81ED-4DB2-BD59-A6C34878D82A}">
                        <a16:rowId xmlns:a16="http://schemas.microsoft.com/office/drawing/2014/main" val="2635430864"/>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1.</a:t>
                          </a:r>
                          <a:r>
                            <a:rPr lang="th-TH" sz="1800" dirty="0">
                              <a:solidFill>
                                <a:srgbClr val="FF0000"/>
                              </a:solidFill>
                              <a:latin typeface="Angsana New" panose="02020603050405020304" pitchFamily="18" charset="-34"/>
                              <a:cs typeface="Angsana New" panose="02020603050405020304" pitchFamily="18" charset="-34"/>
                            </a:rPr>
                            <a:t> ด้านการเรียนการสอน</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3.64</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0.33</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3.77</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0.83</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8.32**</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0.004</a:t>
                          </a:r>
                        </a:p>
                      </a:txBody>
                      <a:tcPr/>
                    </a:tc>
                    <a:extLst>
                      <a:ext uri="{0D108BD9-81ED-4DB2-BD59-A6C34878D82A}">
                        <a16:rowId xmlns:a16="http://schemas.microsoft.com/office/drawing/2014/main" val="3305835702"/>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2.</a:t>
                          </a:r>
                          <a:r>
                            <a:rPr lang="th-TH" sz="1800" dirty="0">
                              <a:solidFill>
                                <a:srgbClr val="FF0000"/>
                              </a:solidFill>
                              <a:latin typeface="Angsana New" panose="02020603050405020304" pitchFamily="18" charset="-34"/>
                              <a:cs typeface="Angsana New" panose="02020603050405020304" pitchFamily="18" charset="-34"/>
                            </a:rPr>
                            <a:t> ด้านอาจารย์ผู้สอน</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3.89</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0.43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4.16</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0.63</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9.21***</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0.001</a:t>
                          </a:r>
                        </a:p>
                      </a:txBody>
                      <a:tcPr/>
                    </a:tc>
                    <a:extLst>
                      <a:ext uri="{0D108BD9-81ED-4DB2-BD59-A6C34878D82A}">
                        <a16:rowId xmlns:a16="http://schemas.microsoft.com/office/drawing/2014/main" val="626271823"/>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3.</a:t>
                          </a:r>
                          <a:r>
                            <a:rPr lang="th-TH" sz="1800" dirty="0">
                              <a:solidFill>
                                <a:srgbClr val="FF0000"/>
                              </a:solidFill>
                              <a:latin typeface="Angsana New" panose="02020603050405020304" pitchFamily="18" charset="-34"/>
                              <a:cs typeface="Angsana New" panose="02020603050405020304" pitchFamily="18" charset="-34"/>
                            </a:rPr>
                            <a:t> ด้านผู้บริหาร</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3.66</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0.77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3.59</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0.70</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6.54*</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0.045</a:t>
                          </a:r>
                        </a:p>
                      </a:txBody>
                      <a:tcPr/>
                    </a:tc>
                    <a:extLst>
                      <a:ext uri="{0D108BD9-81ED-4DB2-BD59-A6C34878D82A}">
                        <a16:rowId xmlns:a16="http://schemas.microsoft.com/office/drawing/2014/main" val="2363306"/>
                      </a:ext>
                    </a:extLst>
                  </a:tr>
                  <a:tr h="370840">
                    <a:tc>
                      <a:txBody>
                        <a:bodyPr/>
                        <a:lstStyle/>
                        <a:p>
                          <a:r>
                            <a:rPr lang="en-US" dirty="0">
                              <a:solidFill>
                                <a:srgbClr val="FF0000"/>
                              </a:solidFill>
                              <a:latin typeface="Angsana New" panose="02020603050405020304" pitchFamily="18" charset="-34"/>
                              <a:cs typeface="Angsana New" panose="02020603050405020304" pitchFamily="18" charset="-34"/>
                            </a:rPr>
                            <a:t>4.</a:t>
                          </a:r>
                          <a:r>
                            <a:rPr lang="th-TH" dirty="0">
                              <a:solidFill>
                                <a:srgbClr val="FF0000"/>
                              </a:solidFill>
                              <a:latin typeface="Angsana New" panose="02020603050405020304" pitchFamily="18" charset="-34"/>
                              <a:cs typeface="Angsana New" panose="02020603050405020304" pitchFamily="18" charset="-34"/>
                            </a:rPr>
                            <a:t> ด้านอาคารสถานที่ </a:t>
                          </a:r>
                          <a:endParaRPr lang="en-US" dirty="0">
                            <a:solidFill>
                              <a:srgbClr val="FF0000"/>
                            </a:solidFill>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dirty="0">
                              <a:solidFill>
                                <a:srgbClr val="FF0000"/>
                              </a:solidFill>
                              <a:latin typeface="Angsana New" panose="02020603050405020304" pitchFamily="18" charset="-34"/>
                              <a:cs typeface="Angsana New" panose="02020603050405020304" pitchFamily="18" charset="-34"/>
                            </a:rPr>
                            <a:t>3.42</a:t>
                          </a:r>
                        </a:p>
                      </a:txBody>
                      <a:tcPr/>
                    </a:tc>
                    <a:tc>
                      <a:txBody>
                        <a:bodyPr/>
                        <a:lstStyle/>
                        <a:p>
                          <a:pPr algn="ctr"/>
                          <a:r>
                            <a:rPr lang="en-US" dirty="0">
                              <a:solidFill>
                                <a:srgbClr val="FF0000"/>
                              </a:solidFill>
                              <a:latin typeface="Angsana New" panose="02020603050405020304" pitchFamily="18" charset="-34"/>
                              <a:cs typeface="Angsana New" panose="02020603050405020304" pitchFamily="18" charset="-34"/>
                            </a:rPr>
                            <a:t>0.87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dirty="0">
                              <a:solidFill>
                                <a:srgbClr val="FF0000"/>
                              </a:solidFill>
                              <a:latin typeface="Angsana New" panose="02020603050405020304" pitchFamily="18" charset="-34"/>
                              <a:cs typeface="Angsana New" panose="02020603050405020304" pitchFamily="18" charset="-34"/>
                            </a:rPr>
                            <a:t>3.89</a:t>
                          </a:r>
                        </a:p>
                      </a:txBody>
                      <a:tcPr/>
                    </a:tc>
                    <a:tc>
                      <a:txBody>
                        <a:bodyPr/>
                        <a:lstStyle/>
                        <a:p>
                          <a:pPr algn="ctr"/>
                          <a:r>
                            <a:rPr lang="en-US" dirty="0">
                              <a:solidFill>
                                <a:srgbClr val="FF0000"/>
                              </a:solidFill>
                              <a:latin typeface="Angsana New" panose="02020603050405020304" pitchFamily="18" charset="-34"/>
                              <a:cs typeface="Angsana New" panose="02020603050405020304" pitchFamily="18" charset="-34"/>
                            </a:rPr>
                            <a:t>0.65</a:t>
                          </a:r>
                        </a:p>
                      </a:txBody>
                      <a:tcPr/>
                    </a:tc>
                    <a:tc>
                      <a:txBody>
                        <a:bodyPr/>
                        <a:lstStyle/>
                        <a:p>
                          <a:pPr algn="ctr"/>
                          <a:r>
                            <a:rPr lang="en-US" dirty="0">
                              <a:solidFill>
                                <a:schemeClr val="tx1">
                                  <a:lumMod val="95000"/>
                                  <a:lumOff val="5000"/>
                                </a:schemeClr>
                              </a:solidFill>
                              <a:latin typeface="Angsana New" panose="02020603050405020304" pitchFamily="18" charset="-34"/>
                              <a:cs typeface="Angsana New" panose="02020603050405020304" pitchFamily="18" charset="-34"/>
                            </a:rPr>
                            <a:t>2.87</a:t>
                          </a:r>
                        </a:p>
                      </a:txBody>
                      <a:tcPr/>
                    </a:tc>
                    <a:tc>
                      <a:txBody>
                        <a:bodyPr/>
                        <a:lstStyle/>
                        <a:p>
                          <a:pPr algn="ctr"/>
                          <a:r>
                            <a:rPr lang="en-US" dirty="0">
                              <a:solidFill>
                                <a:srgbClr val="FF0000"/>
                              </a:solidFill>
                              <a:latin typeface="Angsana New" panose="02020603050405020304" pitchFamily="18" charset="-34"/>
                              <a:cs typeface="Angsana New" panose="02020603050405020304" pitchFamily="18" charset="-34"/>
                            </a:rPr>
                            <a:t>0.356</a:t>
                          </a:r>
                        </a:p>
                      </a:txBody>
                      <a:tcPr/>
                    </a:tc>
                    <a:extLst>
                      <a:ext uri="{0D108BD9-81ED-4DB2-BD59-A6C34878D82A}">
                        <a16:rowId xmlns:a16="http://schemas.microsoft.com/office/drawing/2014/main" val="2276443479"/>
                      </a:ext>
                    </a:extLst>
                  </a:tr>
                  <a:tr h="370840">
                    <a:tc>
                      <a:txBody>
                        <a:bodyPr/>
                        <a:lstStyle/>
                        <a:p>
                          <a:r>
                            <a:rPr lang="en-US" dirty="0">
                              <a:solidFill>
                                <a:srgbClr val="FF0000"/>
                              </a:solidFill>
                              <a:latin typeface="Angsana New" panose="02020603050405020304" pitchFamily="18" charset="-34"/>
                              <a:cs typeface="Angsana New" panose="02020603050405020304" pitchFamily="18" charset="-34"/>
                            </a:rPr>
                            <a:t>5.</a:t>
                          </a:r>
                          <a:r>
                            <a:rPr lang="th-TH" dirty="0">
                              <a:solidFill>
                                <a:srgbClr val="FF0000"/>
                              </a:solidFill>
                              <a:latin typeface="Angsana New" panose="02020603050405020304" pitchFamily="18" charset="-34"/>
                              <a:cs typeface="Angsana New" panose="02020603050405020304" pitchFamily="18" charset="-34"/>
                            </a:rPr>
                            <a:t> ด้านการบริการ</a:t>
                          </a:r>
                          <a:endParaRPr lang="en-US" dirty="0">
                            <a:solidFill>
                              <a:srgbClr val="FF0000"/>
                            </a:solidFill>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dirty="0">
                              <a:solidFill>
                                <a:srgbClr val="FF0000"/>
                              </a:solidFill>
                              <a:latin typeface="Angsana New" panose="02020603050405020304" pitchFamily="18" charset="-34"/>
                              <a:cs typeface="Angsana New" panose="02020603050405020304" pitchFamily="18" charset="-34"/>
                            </a:rPr>
                            <a:t>3.33</a:t>
                          </a:r>
                        </a:p>
                      </a:txBody>
                      <a:tcPr/>
                    </a:tc>
                    <a:tc>
                      <a:txBody>
                        <a:bodyPr/>
                        <a:lstStyle/>
                        <a:p>
                          <a:pPr algn="ctr"/>
                          <a:r>
                            <a:rPr lang="en-US" dirty="0">
                              <a:solidFill>
                                <a:srgbClr val="FF0000"/>
                              </a:solidFill>
                              <a:latin typeface="Angsana New" panose="02020603050405020304" pitchFamily="18" charset="-34"/>
                              <a:cs typeface="Angsana New" panose="02020603050405020304" pitchFamily="18" charset="-34"/>
                            </a:rPr>
                            <a:t>0.23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dirty="0">
                              <a:solidFill>
                                <a:srgbClr val="FF0000"/>
                              </a:solidFill>
                              <a:latin typeface="Angsana New" panose="02020603050405020304" pitchFamily="18" charset="-34"/>
                              <a:cs typeface="Angsana New" panose="02020603050405020304" pitchFamily="18" charset="-34"/>
                            </a:rPr>
                            <a:t>3.78</a:t>
                          </a:r>
                        </a:p>
                      </a:txBody>
                      <a:tcPr/>
                    </a:tc>
                    <a:tc>
                      <a:txBody>
                        <a:bodyPr/>
                        <a:lstStyle/>
                        <a:p>
                          <a:pPr algn="ctr"/>
                          <a:r>
                            <a:rPr lang="en-US" dirty="0">
                              <a:solidFill>
                                <a:srgbClr val="FF0000"/>
                              </a:solidFill>
                              <a:latin typeface="Angsana New" panose="02020603050405020304" pitchFamily="18" charset="-34"/>
                              <a:cs typeface="Angsana New" panose="02020603050405020304" pitchFamily="18" charset="-34"/>
                            </a:rPr>
                            <a:t>0.55</a:t>
                          </a:r>
                        </a:p>
                      </a:txBody>
                      <a:tcPr/>
                    </a:tc>
                    <a:tc>
                      <a:txBody>
                        <a:bodyPr/>
                        <a:lstStyle/>
                        <a:p>
                          <a:pPr algn="ctr"/>
                          <a:r>
                            <a:rPr lang="en-US" dirty="0">
                              <a:solidFill>
                                <a:schemeClr val="tx1">
                                  <a:lumMod val="95000"/>
                                  <a:lumOff val="5000"/>
                                </a:schemeClr>
                              </a:solidFill>
                              <a:latin typeface="Angsana New" panose="02020603050405020304" pitchFamily="18" charset="-34"/>
                              <a:cs typeface="Angsana New" panose="02020603050405020304" pitchFamily="18" charset="-34"/>
                            </a:rPr>
                            <a:t>2.31</a:t>
                          </a:r>
                        </a:p>
                      </a:txBody>
                      <a:tcPr/>
                    </a:tc>
                    <a:tc>
                      <a:txBody>
                        <a:bodyPr/>
                        <a:lstStyle/>
                        <a:p>
                          <a:pPr algn="ctr"/>
                          <a:r>
                            <a:rPr lang="en-US" dirty="0">
                              <a:solidFill>
                                <a:srgbClr val="FF0000"/>
                              </a:solidFill>
                              <a:latin typeface="Angsana New" panose="02020603050405020304" pitchFamily="18" charset="-34"/>
                              <a:cs typeface="Angsana New" panose="02020603050405020304" pitchFamily="18" charset="-34"/>
                            </a:rPr>
                            <a:t>0.543</a:t>
                          </a:r>
                        </a:p>
                      </a:txBody>
                      <a:tcPr/>
                    </a:tc>
                    <a:extLst>
                      <a:ext uri="{0D108BD9-81ED-4DB2-BD59-A6C34878D82A}">
                        <a16:rowId xmlns:a16="http://schemas.microsoft.com/office/drawing/2014/main" val="3454806532"/>
                      </a:ext>
                    </a:extLst>
                  </a:tr>
                </a:tbl>
              </a:graphicData>
            </a:graphic>
          </p:graphicFrame>
        </mc:Choice>
        <mc:Fallback xmlns="">
          <p:graphicFrame>
            <p:nvGraphicFramePr>
              <p:cNvPr id="5" name="ตาราง 5">
                <a:extLst>
                  <a:ext uri="{FF2B5EF4-FFF2-40B4-BE49-F238E27FC236}">
                    <a16:creationId xmlns:a16="http://schemas.microsoft.com/office/drawing/2014/main" id="{E6DAE0B6-C40A-43AF-8B84-DA0C3AC06843}"/>
                  </a:ext>
                </a:extLst>
              </p:cNvPr>
              <p:cNvGraphicFramePr>
                <a:graphicFrameLocks noGrp="1"/>
              </p:cNvGraphicFramePr>
              <p:nvPr>
                <p:extLst>
                  <p:ext uri="{D42A27DB-BD31-4B8C-83A1-F6EECF244321}">
                    <p14:modId xmlns:p14="http://schemas.microsoft.com/office/powerpoint/2010/main" val="1536359646"/>
                  </p:ext>
                </p:extLst>
              </p:nvPr>
            </p:nvGraphicFramePr>
            <p:xfrm>
              <a:off x="495300" y="1079240"/>
              <a:ext cx="11122029" cy="3804920"/>
            </p:xfrm>
            <a:graphic>
              <a:graphicData uri="http://schemas.openxmlformats.org/drawingml/2006/table">
                <a:tbl>
                  <a:tblPr firstRow="1" bandRow="1">
                    <a:tableStyleId>{5DA37D80-6434-44D0-A028-1B22A696006F}</a:tableStyleId>
                  </a:tblPr>
                  <a:tblGrid>
                    <a:gridCol w="3844925">
                      <a:extLst>
                        <a:ext uri="{9D8B030D-6E8A-4147-A177-3AD203B41FA5}">
                          <a16:colId xmlns:a16="http://schemas.microsoft.com/office/drawing/2014/main" val="4035580015"/>
                        </a:ext>
                      </a:extLst>
                    </a:gridCol>
                    <a:gridCol w="752475">
                      <a:extLst>
                        <a:ext uri="{9D8B030D-6E8A-4147-A177-3AD203B41FA5}">
                          <a16:colId xmlns:a16="http://schemas.microsoft.com/office/drawing/2014/main" val="218232325"/>
                        </a:ext>
                      </a:extLst>
                    </a:gridCol>
                    <a:gridCol w="800100">
                      <a:extLst>
                        <a:ext uri="{9D8B030D-6E8A-4147-A177-3AD203B41FA5}">
                          <a16:colId xmlns:a16="http://schemas.microsoft.com/office/drawing/2014/main" val="2808597162"/>
                        </a:ext>
                      </a:extLst>
                    </a:gridCol>
                    <a:gridCol w="1181100">
                      <a:extLst>
                        <a:ext uri="{9D8B030D-6E8A-4147-A177-3AD203B41FA5}">
                          <a16:colId xmlns:a16="http://schemas.microsoft.com/office/drawing/2014/main" val="3846272658"/>
                        </a:ext>
                      </a:extLst>
                    </a:gridCol>
                    <a:gridCol w="857250">
                      <a:extLst>
                        <a:ext uri="{9D8B030D-6E8A-4147-A177-3AD203B41FA5}">
                          <a16:colId xmlns:a16="http://schemas.microsoft.com/office/drawing/2014/main" val="1766462468"/>
                        </a:ext>
                      </a:extLst>
                    </a:gridCol>
                    <a:gridCol w="895350">
                      <a:extLst>
                        <a:ext uri="{9D8B030D-6E8A-4147-A177-3AD203B41FA5}">
                          <a16:colId xmlns:a16="http://schemas.microsoft.com/office/drawing/2014/main" val="1625388269"/>
                        </a:ext>
                      </a:extLst>
                    </a:gridCol>
                    <a:gridCol w="1162050">
                      <a:extLst>
                        <a:ext uri="{9D8B030D-6E8A-4147-A177-3AD203B41FA5}">
                          <a16:colId xmlns:a16="http://schemas.microsoft.com/office/drawing/2014/main" val="815606913"/>
                        </a:ext>
                      </a:extLst>
                    </a:gridCol>
                    <a:gridCol w="752475">
                      <a:extLst>
                        <a:ext uri="{9D8B030D-6E8A-4147-A177-3AD203B41FA5}">
                          <a16:colId xmlns:a16="http://schemas.microsoft.com/office/drawing/2014/main" val="1454513777"/>
                        </a:ext>
                      </a:extLst>
                    </a:gridCol>
                    <a:gridCol w="876304">
                      <a:extLst>
                        <a:ext uri="{9D8B030D-6E8A-4147-A177-3AD203B41FA5}">
                          <a16:colId xmlns:a16="http://schemas.microsoft.com/office/drawing/2014/main" val="1096646419"/>
                        </a:ext>
                      </a:extLst>
                    </a:gridCol>
                  </a:tblGrid>
                  <a:tr h="370840">
                    <a:tc rowSpan="2">
                      <a:txBody>
                        <a:bodyPr/>
                        <a:lstStyle/>
                        <a:p>
                          <a:pPr algn="ctr"/>
                          <a:r>
                            <a:rPr lang="th-TH" sz="1800" dirty="0">
                              <a:solidFill>
                                <a:srgbClr val="FF0000"/>
                              </a:solidFill>
                              <a:latin typeface="Angsana New" panose="02020603050405020304" pitchFamily="18" charset="-34"/>
                              <a:cs typeface="Angsana New" panose="02020603050405020304" pitchFamily="18" charset="-34"/>
                            </a:rPr>
                            <a:t>ความพึงพอใจของนักศึกษา</a:t>
                          </a:r>
                          <a:endParaRPr lang="en-US" sz="1800" dirty="0">
                            <a:solidFill>
                              <a:srgbClr val="FF0000"/>
                            </a:solidFill>
                            <a:latin typeface="Angsana New" panose="02020603050405020304" pitchFamily="18" charset="-34"/>
                            <a:cs typeface="Angsana New" panose="02020603050405020304" pitchFamily="18" charset="-34"/>
                          </a:endParaRPr>
                        </a:p>
                      </a:txBody>
                      <a:tcPr/>
                    </a:tc>
                    <a:tc gridSpan="3">
                      <a:txBody>
                        <a:bodyPr/>
                        <a:lstStyle/>
                        <a:p>
                          <a:pPr algn="ctr"/>
                          <a:r>
                            <a:rPr lang="th-TH" sz="1800" dirty="0">
                              <a:solidFill>
                                <a:srgbClr val="FF0000"/>
                              </a:solidFill>
                              <a:latin typeface="Angsana New" panose="02020603050405020304" pitchFamily="18" charset="-34"/>
                              <a:cs typeface="Angsana New" panose="02020603050405020304" pitchFamily="18" charset="-34"/>
                            </a:rPr>
                            <a:t>ปริญญาตรี</a:t>
                          </a:r>
                          <a:endParaRPr lang="en-US" sz="1800"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gridSpan="3">
                      <a:txBody>
                        <a:bodyPr/>
                        <a:lstStyle/>
                        <a:p>
                          <a:pPr algn="ctr"/>
                          <a:r>
                            <a:rPr lang="th-TH" sz="1800" dirty="0">
                              <a:solidFill>
                                <a:srgbClr val="FF0000"/>
                              </a:solidFill>
                              <a:latin typeface="Angsana New" panose="02020603050405020304" pitchFamily="18" charset="-34"/>
                              <a:cs typeface="Angsana New" panose="02020603050405020304" pitchFamily="18" charset="-34"/>
                            </a:rPr>
                            <a:t>บัณฑิตศึกษา</a:t>
                          </a:r>
                          <a:endParaRPr lang="en-US" sz="1800"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gridSpan="2">
                      <a:txBody>
                        <a:bodyPr/>
                        <a:lstStyle/>
                        <a:p>
                          <a:pPr algn="ctr"/>
                          <a:r>
                            <a:rPr lang="th-TH" sz="1800" dirty="0">
                              <a:solidFill>
                                <a:srgbClr val="FF0000"/>
                              </a:solidFill>
                              <a:latin typeface="Angsana New" panose="02020603050405020304" pitchFamily="18" charset="-34"/>
                              <a:cs typeface="Angsana New" panose="02020603050405020304" pitchFamily="18" charset="-34"/>
                            </a:rPr>
                            <a:t>สถิติที่ทดสอบ</a:t>
                          </a:r>
                          <a:endParaRPr lang="en-US" sz="1800"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p>
                      </a:txBody>
                      <a:tcPr/>
                    </a:tc>
                    <a:extLst>
                      <a:ext uri="{0D108BD9-81ED-4DB2-BD59-A6C34878D82A}">
                        <a16:rowId xmlns:a16="http://schemas.microsoft.com/office/drawing/2014/main" val="630069412"/>
                      </a:ext>
                    </a:extLst>
                  </a:tr>
                  <a:tr h="914400">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N</a:t>
                          </a:r>
                        </a:p>
                        <a:p>
                          <a:pPr algn="ctr"/>
                          <a:r>
                            <a:rPr lang="th-TH" sz="1800" dirty="0">
                              <a:solidFill>
                                <a:srgbClr val="FF0000"/>
                              </a:solidFill>
                              <a:latin typeface="Angsana New" panose="02020603050405020304" pitchFamily="18" charset="-34"/>
                              <a:cs typeface="Angsana New" panose="02020603050405020304" pitchFamily="18" charset="-34"/>
                            </a:rPr>
                            <a:t>(จำนวน)</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endParaRPr lang="en-US"/>
                        </a:p>
                      </a:txBody>
                      <a:tcPr>
                        <a:blipFill>
                          <a:blip r:embed="rId2"/>
                          <a:stretch>
                            <a:fillRect l="-571970" t="-44000" r="-713636" b="-294000"/>
                          </a:stretch>
                        </a:blipFill>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SD.</a:t>
                          </a:r>
                          <a:endParaRPr lang="th-TH" sz="1800" dirty="0">
                            <a:solidFill>
                              <a:srgbClr val="FF0000"/>
                            </a:solidFill>
                            <a:latin typeface="Angsana New" panose="02020603050405020304" pitchFamily="18" charset="-34"/>
                            <a:cs typeface="Angsana New" panose="02020603050405020304" pitchFamily="18" charset="-34"/>
                          </a:endParaRPr>
                        </a:p>
                        <a:p>
                          <a:pPr algn="ctr"/>
                          <a:r>
                            <a:rPr lang="th-TH" sz="1800" dirty="0">
                              <a:solidFill>
                                <a:srgbClr val="FF0000"/>
                              </a:solidFill>
                              <a:latin typeface="Angsana New" panose="02020603050405020304" pitchFamily="18" charset="-34"/>
                              <a:cs typeface="Angsana New" panose="02020603050405020304" pitchFamily="18" charset="-34"/>
                            </a:rPr>
                            <a:t>(ส่วนเบี่ยงเบนมาตรฐาน)</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N</a:t>
                          </a:r>
                        </a:p>
                        <a:p>
                          <a:pPr algn="ctr"/>
                          <a:r>
                            <a:rPr lang="th-TH" sz="1800" dirty="0">
                              <a:solidFill>
                                <a:srgbClr val="FF0000"/>
                              </a:solidFill>
                              <a:latin typeface="Angsana New" panose="02020603050405020304" pitchFamily="18" charset="-34"/>
                              <a:cs typeface="Angsana New" panose="02020603050405020304" pitchFamily="18" charset="-34"/>
                            </a:rPr>
                            <a:t>(จำนวน)</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endParaRPr lang="en-US"/>
                        </a:p>
                      </a:txBody>
                      <a:tcPr>
                        <a:blipFill>
                          <a:blip r:embed="rId2"/>
                          <a:stretch>
                            <a:fillRect l="-830612" t="-44000" r="-313605" b="-294000"/>
                          </a:stretch>
                        </a:blipFill>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SD.</a:t>
                          </a:r>
                          <a:endParaRPr lang="th-TH" sz="1800" dirty="0">
                            <a:solidFill>
                              <a:srgbClr val="FF0000"/>
                            </a:solidFill>
                            <a:latin typeface="Angsana New" panose="02020603050405020304" pitchFamily="18" charset="-34"/>
                            <a:cs typeface="Angsana New" panose="02020603050405020304" pitchFamily="18" charset="-34"/>
                          </a:endParaRPr>
                        </a:p>
                        <a:p>
                          <a:pPr algn="ctr"/>
                          <a:r>
                            <a:rPr lang="th-TH" sz="1800" dirty="0">
                              <a:solidFill>
                                <a:srgbClr val="FF0000"/>
                              </a:solidFill>
                              <a:latin typeface="Angsana New" panose="02020603050405020304" pitchFamily="18" charset="-34"/>
                              <a:cs typeface="Angsana New" panose="02020603050405020304" pitchFamily="18" charset="-34"/>
                            </a:rPr>
                            <a:t>(ส่วนเบี่ยงเบนมาตรฐาน)</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1800" dirty="0">
                              <a:solidFill>
                                <a:schemeClr val="tx1">
                                  <a:lumMod val="95000"/>
                                  <a:lumOff val="5000"/>
                                </a:schemeClr>
                              </a:solidFill>
                              <a:latin typeface="Angsana New" panose="02020603050405020304" pitchFamily="18" charset="-34"/>
                              <a:cs typeface="Angsana New" panose="02020603050405020304" pitchFamily="18" charset="-34"/>
                            </a:rPr>
                            <a:t>ค่า </a:t>
                          </a:r>
                          <a:r>
                            <a:rPr lang="en-US" sz="1800" dirty="0">
                              <a:solidFill>
                                <a:schemeClr val="tx1">
                                  <a:lumMod val="95000"/>
                                  <a:lumOff val="5000"/>
                                </a:schemeClr>
                              </a:solidFill>
                              <a:latin typeface="Angsana New" panose="02020603050405020304" pitchFamily="18" charset="-34"/>
                              <a:cs typeface="Angsana New" panose="02020603050405020304" pitchFamily="18" charset="-34"/>
                            </a:rPr>
                            <a:t>t</a:t>
                          </a:r>
                        </a:p>
                      </a:txBody>
                      <a:tcPr/>
                    </a:tc>
                    <a:tc>
                      <a:txBody>
                        <a:bodyPr/>
                        <a:lstStyle/>
                        <a:p>
                          <a:pPr algn="ctr"/>
                          <a:r>
                            <a:rPr lang="th-TH" sz="1800" dirty="0">
                              <a:solidFill>
                                <a:srgbClr val="FF0000"/>
                              </a:solidFill>
                              <a:latin typeface="Angsana New" panose="02020603050405020304" pitchFamily="18" charset="-34"/>
                              <a:cs typeface="Angsana New" panose="02020603050405020304" pitchFamily="18" charset="-34"/>
                            </a:rPr>
                            <a:t>ระดับนัยสำคัญ</a:t>
                          </a:r>
                          <a:endParaRPr lang="en-US" sz="18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758533252"/>
                      </a:ext>
                    </a:extLst>
                  </a:tr>
                  <a:tr h="370840">
                    <a:tc>
                      <a:txBody>
                        <a:bodyPr/>
                        <a:lstStyle/>
                        <a:p>
                          <a:r>
                            <a:rPr lang="th-TH" sz="1800" b="1" dirty="0">
                              <a:solidFill>
                                <a:srgbClr val="FF0000"/>
                              </a:solidFill>
                              <a:latin typeface="Angsana New" panose="02020603050405020304" pitchFamily="18" charset="-34"/>
                              <a:cs typeface="Angsana New" panose="02020603050405020304" pitchFamily="18" charset="-34"/>
                            </a:rPr>
                            <a:t>ความพึงพอใจต่อการดำเนินการโดยรวม</a:t>
                          </a:r>
                          <a:endParaRPr lang="en-US" sz="1800" b="1"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3.59</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0.65</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3.84</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0.54</a:t>
                          </a:r>
                        </a:p>
                      </a:txBody>
                      <a:tcPr/>
                    </a:tc>
                    <a:tc>
                      <a:txBody>
                        <a:bodyPr/>
                        <a:lstStyle/>
                        <a:p>
                          <a:pPr algn="ctr"/>
                          <a:r>
                            <a:rPr lang="en-US" sz="1800" b="1" dirty="0">
                              <a:solidFill>
                                <a:schemeClr val="tx1">
                                  <a:lumMod val="95000"/>
                                  <a:lumOff val="5000"/>
                                </a:schemeClr>
                              </a:solidFill>
                              <a:latin typeface="Angsana New" panose="02020603050405020304" pitchFamily="18" charset="-34"/>
                              <a:cs typeface="Angsana New" panose="02020603050405020304" pitchFamily="18" charset="-34"/>
                            </a:rPr>
                            <a:t>4.34*</a:t>
                          </a:r>
                        </a:p>
                      </a:txBody>
                      <a:tcPr/>
                    </a:tc>
                    <a:tc>
                      <a:txBody>
                        <a:bodyPr/>
                        <a:lstStyle/>
                        <a:p>
                          <a:pPr algn="ctr"/>
                          <a:r>
                            <a:rPr lang="en-US" sz="1800" b="1" dirty="0">
                              <a:solidFill>
                                <a:srgbClr val="FF0000"/>
                              </a:solidFill>
                              <a:latin typeface="Angsana New" panose="02020603050405020304" pitchFamily="18" charset="-34"/>
                              <a:cs typeface="Angsana New" panose="02020603050405020304" pitchFamily="18" charset="-34"/>
                            </a:rPr>
                            <a:t>0.039</a:t>
                          </a:r>
                        </a:p>
                      </a:txBody>
                      <a:tcPr/>
                    </a:tc>
                    <a:extLst>
                      <a:ext uri="{0D108BD9-81ED-4DB2-BD59-A6C34878D82A}">
                        <a16:rowId xmlns:a16="http://schemas.microsoft.com/office/drawing/2014/main" val="2635430864"/>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1.</a:t>
                          </a:r>
                          <a:r>
                            <a:rPr lang="th-TH" sz="1800" dirty="0">
                              <a:solidFill>
                                <a:srgbClr val="FF0000"/>
                              </a:solidFill>
                              <a:latin typeface="Angsana New" panose="02020603050405020304" pitchFamily="18" charset="-34"/>
                              <a:cs typeface="Angsana New" panose="02020603050405020304" pitchFamily="18" charset="-34"/>
                            </a:rPr>
                            <a:t> ด้านการเรียนการสอน</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3.64</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0.33</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3.77</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0.83</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8.32**</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0.004</a:t>
                          </a:r>
                        </a:p>
                      </a:txBody>
                      <a:tcPr/>
                    </a:tc>
                    <a:extLst>
                      <a:ext uri="{0D108BD9-81ED-4DB2-BD59-A6C34878D82A}">
                        <a16:rowId xmlns:a16="http://schemas.microsoft.com/office/drawing/2014/main" val="3305835702"/>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2.</a:t>
                          </a:r>
                          <a:r>
                            <a:rPr lang="th-TH" sz="1800" dirty="0">
                              <a:solidFill>
                                <a:srgbClr val="FF0000"/>
                              </a:solidFill>
                              <a:latin typeface="Angsana New" panose="02020603050405020304" pitchFamily="18" charset="-34"/>
                              <a:cs typeface="Angsana New" panose="02020603050405020304" pitchFamily="18" charset="-34"/>
                            </a:rPr>
                            <a:t> ด้านอาจารย์ผู้สอน</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3.89</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0.43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4.16</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0.63</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9.21***</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0.001</a:t>
                          </a:r>
                        </a:p>
                      </a:txBody>
                      <a:tcPr/>
                    </a:tc>
                    <a:extLst>
                      <a:ext uri="{0D108BD9-81ED-4DB2-BD59-A6C34878D82A}">
                        <a16:rowId xmlns:a16="http://schemas.microsoft.com/office/drawing/2014/main" val="626271823"/>
                      </a:ext>
                    </a:extLst>
                  </a:tr>
                  <a:tr h="370840">
                    <a:tc>
                      <a:txBody>
                        <a:bodyPr/>
                        <a:lstStyle/>
                        <a:p>
                          <a:r>
                            <a:rPr lang="en-US" sz="1800" dirty="0">
                              <a:solidFill>
                                <a:srgbClr val="FF0000"/>
                              </a:solidFill>
                              <a:latin typeface="Angsana New" panose="02020603050405020304" pitchFamily="18" charset="-34"/>
                              <a:cs typeface="Angsana New" panose="02020603050405020304" pitchFamily="18" charset="-34"/>
                            </a:rPr>
                            <a:t>3.</a:t>
                          </a:r>
                          <a:r>
                            <a:rPr lang="th-TH" sz="1800" dirty="0">
                              <a:solidFill>
                                <a:srgbClr val="FF0000"/>
                              </a:solidFill>
                              <a:latin typeface="Angsana New" panose="02020603050405020304" pitchFamily="18" charset="-34"/>
                              <a:cs typeface="Angsana New" panose="02020603050405020304" pitchFamily="18" charset="-34"/>
                            </a:rPr>
                            <a:t> ด้านผู้บริหาร</a:t>
                          </a:r>
                          <a:endParaRPr lang="en-US" sz="1800" dirty="0">
                            <a:solidFill>
                              <a:srgbClr val="FF0000"/>
                            </a:solidFill>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3.66</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0.77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3.59</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0.70</a:t>
                          </a:r>
                        </a:p>
                      </a:txBody>
                      <a:tcPr/>
                    </a:tc>
                    <a:tc>
                      <a:txBody>
                        <a:bodyPr/>
                        <a:lstStyle/>
                        <a:p>
                          <a:pPr algn="ctr"/>
                          <a:r>
                            <a:rPr lang="en-US" sz="1800" dirty="0">
                              <a:solidFill>
                                <a:schemeClr val="tx1">
                                  <a:lumMod val="95000"/>
                                  <a:lumOff val="5000"/>
                                </a:schemeClr>
                              </a:solidFill>
                              <a:latin typeface="Angsana New" panose="02020603050405020304" pitchFamily="18" charset="-34"/>
                              <a:cs typeface="Angsana New" panose="02020603050405020304" pitchFamily="18" charset="-34"/>
                            </a:rPr>
                            <a:t>6.54*</a:t>
                          </a:r>
                        </a:p>
                      </a:txBody>
                      <a:tcPr/>
                    </a:tc>
                    <a:tc>
                      <a:txBody>
                        <a:bodyPr/>
                        <a:lstStyle/>
                        <a:p>
                          <a:pPr algn="ctr"/>
                          <a:r>
                            <a:rPr lang="en-US" sz="1800" dirty="0">
                              <a:solidFill>
                                <a:srgbClr val="FF0000"/>
                              </a:solidFill>
                              <a:latin typeface="Angsana New" panose="02020603050405020304" pitchFamily="18" charset="-34"/>
                              <a:cs typeface="Angsana New" panose="02020603050405020304" pitchFamily="18" charset="-34"/>
                            </a:rPr>
                            <a:t>0.045</a:t>
                          </a:r>
                        </a:p>
                      </a:txBody>
                      <a:tcPr/>
                    </a:tc>
                    <a:extLst>
                      <a:ext uri="{0D108BD9-81ED-4DB2-BD59-A6C34878D82A}">
                        <a16:rowId xmlns:a16="http://schemas.microsoft.com/office/drawing/2014/main" val="2363306"/>
                      </a:ext>
                    </a:extLst>
                  </a:tr>
                  <a:tr h="518160">
                    <a:tc>
                      <a:txBody>
                        <a:bodyPr/>
                        <a:lstStyle/>
                        <a:p>
                          <a:r>
                            <a:rPr lang="en-US" dirty="0">
                              <a:solidFill>
                                <a:srgbClr val="FF0000"/>
                              </a:solidFill>
                              <a:latin typeface="Angsana New" panose="02020603050405020304" pitchFamily="18" charset="-34"/>
                              <a:cs typeface="Angsana New" panose="02020603050405020304" pitchFamily="18" charset="-34"/>
                            </a:rPr>
                            <a:t>4.</a:t>
                          </a:r>
                          <a:r>
                            <a:rPr lang="th-TH" dirty="0">
                              <a:solidFill>
                                <a:srgbClr val="FF0000"/>
                              </a:solidFill>
                              <a:latin typeface="Angsana New" panose="02020603050405020304" pitchFamily="18" charset="-34"/>
                              <a:cs typeface="Angsana New" panose="02020603050405020304" pitchFamily="18" charset="-34"/>
                            </a:rPr>
                            <a:t> ด้านอาคารสถานที่ </a:t>
                          </a:r>
                          <a:endParaRPr lang="en-US" dirty="0">
                            <a:solidFill>
                              <a:srgbClr val="FF0000"/>
                            </a:solidFill>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dirty="0">
                              <a:solidFill>
                                <a:srgbClr val="FF0000"/>
                              </a:solidFill>
                              <a:latin typeface="Angsana New" panose="02020603050405020304" pitchFamily="18" charset="-34"/>
                              <a:cs typeface="Angsana New" panose="02020603050405020304" pitchFamily="18" charset="-34"/>
                            </a:rPr>
                            <a:t>3.42</a:t>
                          </a:r>
                        </a:p>
                      </a:txBody>
                      <a:tcPr/>
                    </a:tc>
                    <a:tc>
                      <a:txBody>
                        <a:bodyPr/>
                        <a:lstStyle/>
                        <a:p>
                          <a:pPr algn="ctr"/>
                          <a:r>
                            <a:rPr lang="en-US" dirty="0">
                              <a:solidFill>
                                <a:srgbClr val="FF0000"/>
                              </a:solidFill>
                              <a:latin typeface="Angsana New" panose="02020603050405020304" pitchFamily="18" charset="-34"/>
                              <a:cs typeface="Angsana New" panose="02020603050405020304" pitchFamily="18" charset="-34"/>
                            </a:rPr>
                            <a:t>0.87</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dirty="0">
                              <a:solidFill>
                                <a:srgbClr val="FF0000"/>
                              </a:solidFill>
                              <a:latin typeface="Angsana New" panose="02020603050405020304" pitchFamily="18" charset="-34"/>
                              <a:cs typeface="Angsana New" panose="02020603050405020304" pitchFamily="18" charset="-34"/>
                            </a:rPr>
                            <a:t>3.89</a:t>
                          </a:r>
                        </a:p>
                      </a:txBody>
                      <a:tcPr/>
                    </a:tc>
                    <a:tc>
                      <a:txBody>
                        <a:bodyPr/>
                        <a:lstStyle/>
                        <a:p>
                          <a:pPr algn="ctr"/>
                          <a:r>
                            <a:rPr lang="en-US" dirty="0">
                              <a:solidFill>
                                <a:srgbClr val="FF0000"/>
                              </a:solidFill>
                              <a:latin typeface="Angsana New" panose="02020603050405020304" pitchFamily="18" charset="-34"/>
                              <a:cs typeface="Angsana New" panose="02020603050405020304" pitchFamily="18" charset="-34"/>
                            </a:rPr>
                            <a:t>0.65</a:t>
                          </a:r>
                        </a:p>
                      </a:txBody>
                      <a:tcPr/>
                    </a:tc>
                    <a:tc>
                      <a:txBody>
                        <a:bodyPr/>
                        <a:lstStyle/>
                        <a:p>
                          <a:pPr algn="ctr"/>
                          <a:r>
                            <a:rPr lang="en-US" dirty="0">
                              <a:solidFill>
                                <a:schemeClr val="tx1">
                                  <a:lumMod val="95000"/>
                                  <a:lumOff val="5000"/>
                                </a:schemeClr>
                              </a:solidFill>
                              <a:latin typeface="Angsana New" panose="02020603050405020304" pitchFamily="18" charset="-34"/>
                              <a:cs typeface="Angsana New" panose="02020603050405020304" pitchFamily="18" charset="-34"/>
                            </a:rPr>
                            <a:t>2.87</a:t>
                          </a:r>
                        </a:p>
                      </a:txBody>
                      <a:tcPr/>
                    </a:tc>
                    <a:tc>
                      <a:txBody>
                        <a:bodyPr/>
                        <a:lstStyle/>
                        <a:p>
                          <a:pPr algn="ctr"/>
                          <a:r>
                            <a:rPr lang="en-US" dirty="0">
                              <a:solidFill>
                                <a:srgbClr val="FF0000"/>
                              </a:solidFill>
                              <a:latin typeface="Angsana New" panose="02020603050405020304" pitchFamily="18" charset="-34"/>
                              <a:cs typeface="Angsana New" panose="02020603050405020304" pitchFamily="18" charset="-34"/>
                            </a:rPr>
                            <a:t>0.356</a:t>
                          </a:r>
                        </a:p>
                      </a:txBody>
                      <a:tcPr/>
                    </a:tc>
                    <a:extLst>
                      <a:ext uri="{0D108BD9-81ED-4DB2-BD59-A6C34878D82A}">
                        <a16:rowId xmlns:a16="http://schemas.microsoft.com/office/drawing/2014/main" val="2276443479"/>
                      </a:ext>
                    </a:extLst>
                  </a:tr>
                  <a:tr h="518160">
                    <a:tc>
                      <a:txBody>
                        <a:bodyPr/>
                        <a:lstStyle/>
                        <a:p>
                          <a:r>
                            <a:rPr lang="en-US" dirty="0">
                              <a:solidFill>
                                <a:srgbClr val="FF0000"/>
                              </a:solidFill>
                              <a:latin typeface="Angsana New" panose="02020603050405020304" pitchFamily="18" charset="-34"/>
                              <a:cs typeface="Angsana New" panose="02020603050405020304" pitchFamily="18" charset="-34"/>
                            </a:rPr>
                            <a:t>5.</a:t>
                          </a:r>
                          <a:r>
                            <a:rPr lang="th-TH" dirty="0">
                              <a:solidFill>
                                <a:srgbClr val="FF0000"/>
                              </a:solidFill>
                              <a:latin typeface="Angsana New" panose="02020603050405020304" pitchFamily="18" charset="-34"/>
                              <a:cs typeface="Angsana New" panose="02020603050405020304" pitchFamily="18" charset="-34"/>
                            </a:rPr>
                            <a:t> ด้านการบริการ</a:t>
                          </a:r>
                          <a:endParaRPr lang="en-US" dirty="0">
                            <a:solidFill>
                              <a:srgbClr val="FF0000"/>
                            </a:solidFill>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dirty="0">
                              <a:solidFill>
                                <a:srgbClr val="FF0000"/>
                              </a:solidFill>
                              <a:latin typeface="Angsana New" panose="02020603050405020304" pitchFamily="18" charset="-34"/>
                              <a:cs typeface="Angsana New" panose="02020603050405020304" pitchFamily="18" charset="-34"/>
                            </a:rPr>
                            <a:t>3.33</a:t>
                          </a:r>
                        </a:p>
                      </a:txBody>
                      <a:tcPr/>
                    </a:tc>
                    <a:tc>
                      <a:txBody>
                        <a:bodyPr/>
                        <a:lstStyle/>
                        <a:p>
                          <a:pPr algn="ctr"/>
                          <a:r>
                            <a:rPr lang="en-US" dirty="0">
                              <a:solidFill>
                                <a:srgbClr val="FF0000"/>
                              </a:solidFill>
                              <a:latin typeface="Angsana New" panose="02020603050405020304" pitchFamily="18" charset="-34"/>
                              <a:cs typeface="Angsana New" panose="02020603050405020304" pitchFamily="18" charset="-34"/>
                            </a:rPr>
                            <a:t>0.23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dirty="0">
                              <a:solidFill>
                                <a:srgbClr val="FF0000"/>
                              </a:solidFill>
                              <a:latin typeface="Angsana New" panose="02020603050405020304" pitchFamily="18" charset="-34"/>
                              <a:cs typeface="Angsana New" panose="02020603050405020304" pitchFamily="18" charset="-34"/>
                            </a:rPr>
                            <a:t>3.78</a:t>
                          </a:r>
                        </a:p>
                      </a:txBody>
                      <a:tcPr/>
                    </a:tc>
                    <a:tc>
                      <a:txBody>
                        <a:bodyPr/>
                        <a:lstStyle/>
                        <a:p>
                          <a:pPr algn="ctr"/>
                          <a:r>
                            <a:rPr lang="en-US" dirty="0">
                              <a:solidFill>
                                <a:srgbClr val="FF0000"/>
                              </a:solidFill>
                              <a:latin typeface="Angsana New" panose="02020603050405020304" pitchFamily="18" charset="-34"/>
                              <a:cs typeface="Angsana New" panose="02020603050405020304" pitchFamily="18" charset="-34"/>
                            </a:rPr>
                            <a:t>0.55</a:t>
                          </a:r>
                        </a:p>
                      </a:txBody>
                      <a:tcPr/>
                    </a:tc>
                    <a:tc>
                      <a:txBody>
                        <a:bodyPr/>
                        <a:lstStyle/>
                        <a:p>
                          <a:pPr algn="ctr"/>
                          <a:r>
                            <a:rPr lang="en-US" dirty="0">
                              <a:solidFill>
                                <a:schemeClr val="tx1">
                                  <a:lumMod val="95000"/>
                                  <a:lumOff val="5000"/>
                                </a:schemeClr>
                              </a:solidFill>
                              <a:latin typeface="Angsana New" panose="02020603050405020304" pitchFamily="18" charset="-34"/>
                              <a:cs typeface="Angsana New" panose="02020603050405020304" pitchFamily="18" charset="-34"/>
                            </a:rPr>
                            <a:t>2.31</a:t>
                          </a:r>
                        </a:p>
                      </a:txBody>
                      <a:tcPr/>
                    </a:tc>
                    <a:tc>
                      <a:txBody>
                        <a:bodyPr/>
                        <a:lstStyle/>
                        <a:p>
                          <a:pPr algn="ctr"/>
                          <a:r>
                            <a:rPr lang="en-US" dirty="0">
                              <a:solidFill>
                                <a:srgbClr val="FF0000"/>
                              </a:solidFill>
                              <a:latin typeface="Angsana New" panose="02020603050405020304" pitchFamily="18" charset="-34"/>
                              <a:cs typeface="Angsana New" panose="02020603050405020304" pitchFamily="18" charset="-34"/>
                            </a:rPr>
                            <a:t>0.543</a:t>
                          </a:r>
                        </a:p>
                      </a:txBody>
                      <a:tcPr/>
                    </a:tc>
                    <a:extLst>
                      <a:ext uri="{0D108BD9-81ED-4DB2-BD59-A6C34878D82A}">
                        <a16:rowId xmlns:a16="http://schemas.microsoft.com/office/drawing/2014/main" val="3454806532"/>
                      </a:ext>
                    </a:extLst>
                  </a:tr>
                </a:tbl>
              </a:graphicData>
            </a:graphic>
          </p:graphicFrame>
        </mc:Fallback>
      </mc:AlternateContent>
      <p:sp>
        <p:nvSpPr>
          <p:cNvPr id="6" name="กล่องข้อความ 5">
            <a:extLst>
              <a:ext uri="{FF2B5EF4-FFF2-40B4-BE49-F238E27FC236}">
                <a16:creationId xmlns:a16="http://schemas.microsoft.com/office/drawing/2014/main" id="{77BB1840-D7BD-44A4-B9AF-E418F26FA949}"/>
              </a:ext>
            </a:extLst>
          </p:cNvPr>
          <p:cNvSpPr txBox="1"/>
          <p:nvPr/>
        </p:nvSpPr>
        <p:spPr>
          <a:xfrm>
            <a:off x="495300" y="5338583"/>
            <a:ext cx="3711574" cy="1354217"/>
          </a:xfrm>
          <a:prstGeom prst="rect">
            <a:avLst/>
          </a:prstGeom>
          <a:noFill/>
        </p:spPr>
        <p:txBody>
          <a:bodyPr wrap="square" rtlCol="0">
            <a:spAutoFit/>
          </a:bodyPr>
          <a:lstStyle/>
          <a:p>
            <a:r>
              <a:rPr lang="en-US" sz="1800" dirty="0">
                <a:solidFill>
                  <a:schemeClr val="tx1">
                    <a:lumMod val="95000"/>
                    <a:lumOff val="5000"/>
                  </a:schemeClr>
                </a:solidFill>
                <a:latin typeface="Angsana New" panose="02020603050405020304" pitchFamily="18" charset="-34"/>
                <a:cs typeface="Angsana New" panose="02020603050405020304" pitchFamily="18" charset="-34"/>
              </a:rPr>
              <a:t>*</a:t>
            </a:r>
            <a:r>
              <a:rPr lang="th-TH" sz="1800" dirty="0">
                <a:solidFill>
                  <a:schemeClr val="tx1">
                    <a:lumMod val="95000"/>
                    <a:lumOff val="5000"/>
                  </a:schemeClr>
                </a:solidFill>
                <a:latin typeface="Angsana New" panose="02020603050405020304" pitchFamily="18" charset="-34"/>
                <a:cs typeface="Angsana New" panose="02020603050405020304" pitchFamily="18" charset="-34"/>
              </a:rPr>
              <a:t> แทน มีนัยสำคัญทางสถิติที่ระดับ </a:t>
            </a:r>
            <a:r>
              <a:rPr lang="en-US" sz="1800" dirty="0">
                <a:solidFill>
                  <a:schemeClr val="tx1">
                    <a:lumMod val="95000"/>
                    <a:lumOff val="5000"/>
                  </a:schemeClr>
                </a:solidFill>
                <a:latin typeface="Angsana New" panose="02020603050405020304" pitchFamily="18" charset="-34"/>
                <a:cs typeface="Angsana New" panose="02020603050405020304" pitchFamily="18" charset="-34"/>
              </a:rPr>
              <a:t>0.05 (p &lt; 0.05)</a:t>
            </a:r>
          </a:p>
          <a:p>
            <a:r>
              <a:rPr lang="en-US" sz="1800" dirty="0">
                <a:solidFill>
                  <a:schemeClr val="tx1">
                    <a:lumMod val="95000"/>
                    <a:lumOff val="5000"/>
                  </a:schemeClr>
                </a:solidFill>
                <a:latin typeface="Angsana New" panose="02020603050405020304" pitchFamily="18" charset="-34"/>
                <a:cs typeface="Angsana New" panose="02020603050405020304" pitchFamily="18" charset="-34"/>
              </a:rPr>
              <a:t>** </a:t>
            </a:r>
            <a:r>
              <a:rPr lang="th-TH" sz="1800" dirty="0">
                <a:solidFill>
                  <a:schemeClr val="tx1">
                    <a:lumMod val="95000"/>
                    <a:lumOff val="5000"/>
                  </a:schemeClr>
                </a:solidFill>
                <a:latin typeface="Angsana New" panose="02020603050405020304" pitchFamily="18" charset="-34"/>
                <a:cs typeface="Angsana New" panose="02020603050405020304" pitchFamily="18" charset="-34"/>
              </a:rPr>
              <a:t>แทน </a:t>
            </a:r>
            <a:r>
              <a:rPr lang="en-US" sz="1800" dirty="0">
                <a:solidFill>
                  <a:schemeClr val="tx1">
                    <a:lumMod val="95000"/>
                    <a:lumOff val="5000"/>
                  </a:schemeClr>
                </a:solidFill>
                <a:latin typeface="Angsana New" panose="02020603050405020304" pitchFamily="18" charset="-34"/>
                <a:cs typeface="Angsana New" panose="02020603050405020304" pitchFamily="18" charset="-34"/>
              </a:rPr>
              <a:t> </a:t>
            </a:r>
            <a:r>
              <a:rPr lang="th-TH" sz="1800" dirty="0">
                <a:solidFill>
                  <a:schemeClr val="tx1">
                    <a:lumMod val="95000"/>
                    <a:lumOff val="5000"/>
                  </a:schemeClr>
                </a:solidFill>
                <a:latin typeface="Angsana New" panose="02020603050405020304" pitchFamily="18" charset="-34"/>
                <a:cs typeface="Angsana New" panose="02020603050405020304" pitchFamily="18" charset="-34"/>
              </a:rPr>
              <a:t>มีนัยสำคัญทางสถิติที่ระดับ </a:t>
            </a:r>
            <a:r>
              <a:rPr lang="en-US" sz="1800" dirty="0">
                <a:solidFill>
                  <a:schemeClr val="tx1">
                    <a:lumMod val="95000"/>
                    <a:lumOff val="5000"/>
                  </a:schemeClr>
                </a:solidFill>
                <a:latin typeface="Angsana New" panose="02020603050405020304" pitchFamily="18" charset="-34"/>
                <a:cs typeface="Angsana New" panose="02020603050405020304" pitchFamily="18" charset="-34"/>
              </a:rPr>
              <a:t>0.01 (p &lt; 0.01)</a:t>
            </a:r>
          </a:p>
          <a:p>
            <a:r>
              <a:rPr lang="en-US" sz="1800" dirty="0">
                <a:solidFill>
                  <a:schemeClr val="tx1">
                    <a:lumMod val="95000"/>
                    <a:lumOff val="5000"/>
                  </a:schemeClr>
                </a:solidFill>
                <a:latin typeface="Angsana New" panose="02020603050405020304" pitchFamily="18" charset="-34"/>
                <a:cs typeface="Angsana New" panose="02020603050405020304" pitchFamily="18" charset="-34"/>
              </a:rPr>
              <a:t>*** </a:t>
            </a:r>
            <a:r>
              <a:rPr lang="th-TH" sz="1800" dirty="0">
                <a:solidFill>
                  <a:schemeClr val="tx1">
                    <a:lumMod val="95000"/>
                    <a:lumOff val="5000"/>
                  </a:schemeClr>
                </a:solidFill>
                <a:latin typeface="Angsana New" panose="02020603050405020304" pitchFamily="18" charset="-34"/>
                <a:cs typeface="Angsana New" panose="02020603050405020304" pitchFamily="18" charset="-34"/>
              </a:rPr>
              <a:t>แทน มีนัยสำคัญทางสถิติที่ระดับ </a:t>
            </a:r>
            <a:r>
              <a:rPr lang="en-US" sz="1800" dirty="0">
                <a:solidFill>
                  <a:schemeClr val="tx1">
                    <a:lumMod val="95000"/>
                    <a:lumOff val="5000"/>
                  </a:schemeClr>
                </a:solidFill>
                <a:latin typeface="Angsana New" panose="02020603050405020304" pitchFamily="18" charset="-34"/>
                <a:cs typeface="Angsana New" panose="02020603050405020304" pitchFamily="18" charset="-34"/>
              </a:rPr>
              <a:t>0.001 (p &lt; 0.001)</a:t>
            </a:r>
          </a:p>
          <a:p>
            <a:endParaRPr lang="en-US"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78442258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07F425CD-B92F-4FB2-85EC-7B22FFB10021}"/>
              </a:ext>
            </a:extLst>
          </p:cNvPr>
          <p:cNvSpPr>
            <a:spLocks noGrp="1"/>
          </p:cNvSpPr>
          <p:nvPr>
            <p:ph idx="1"/>
          </p:nvPr>
        </p:nvSpPr>
        <p:spPr>
          <a:xfrm>
            <a:off x="838200" y="822960"/>
            <a:ext cx="10185400" cy="4399280"/>
          </a:xfrm>
        </p:spPr>
        <p:txBody>
          <a:bodyPr>
            <a:normAutofit/>
          </a:bodyPr>
          <a:lstStyle/>
          <a:p>
            <a:pPr marL="0" indent="0">
              <a:buNone/>
            </a:pPr>
            <a:r>
              <a:rPr lang="th-TH" sz="2400" dirty="0">
                <a:solidFill>
                  <a:srgbClr val="FF0000"/>
                </a:solidFill>
                <a:latin typeface="Angsana New" panose="02020603050405020304" pitchFamily="18" charset="-34"/>
                <a:cs typeface="Angsana New" panose="02020603050405020304" pitchFamily="18" charset="-34"/>
              </a:rPr>
              <a:t>เทคนิคการอธิบายตารางผลการวิเคราะห์ข้อมูลด้วย </a:t>
            </a:r>
            <a:r>
              <a:rPr lang="en-US" sz="2400" dirty="0">
                <a:solidFill>
                  <a:srgbClr val="FF0000"/>
                </a:solidFill>
                <a:latin typeface="Angsana New" panose="02020603050405020304" pitchFamily="18" charset="-34"/>
                <a:cs typeface="Angsana New" panose="02020603050405020304" pitchFamily="18" charset="-34"/>
              </a:rPr>
              <a:t>T-test </a:t>
            </a:r>
            <a:r>
              <a:rPr lang="th-TH" sz="2400" dirty="0">
                <a:solidFill>
                  <a:srgbClr val="FF0000"/>
                </a:solidFill>
                <a:latin typeface="Angsana New" panose="02020603050405020304" pitchFamily="18" charset="-34"/>
                <a:cs typeface="Angsana New" panose="02020603050405020304" pitchFamily="18" charset="-34"/>
              </a:rPr>
              <a:t>มีดังนี้</a:t>
            </a:r>
          </a:p>
          <a:p>
            <a:pPr marL="0" indent="0">
              <a:buNone/>
            </a:pPr>
            <a:r>
              <a:rPr lang="en-US" sz="2400" dirty="0">
                <a:solidFill>
                  <a:srgbClr val="FF0000"/>
                </a:solidFill>
                <a:latin typeface="Angsana New" panose="02020603050405020304" pitchFamily="18" charset="-34"/>
                <a:cs typeface="Angsana New" panose="02020603050405020304" pitchFamily="18" charset="-34"/>
              </a:rPr>
              <a:t>1)</a:t>
            </a:r>
            <a:r>
              <a:rPr lang="th-TH" sz="2400" dirty="0">
                <a:solidFill>
                  <a:srgbClr val="FF0000"/>
                </a:solidFill>
                <a:latin typeface="Angsana New" panose="02020603050405020304" pitchFamily="18" charset="-34"/>
                <a:cs typeface="Angsana New" panose="02020603050405020304" pitchFamily="18" charset="-34"/>
              </a:rPr>
              <a:t> เริ่มอธิบายค่าเฉลี่ยของตัวแปรที่ได้ว่าอยู่ในเกณฑ์ใด โดยผู้วิจัยควรกำหนดเกณฑ์ของแต่ละช่วงคะแนนดังนี้</a:t>
            </a:r>
          </a:p>
          <a:p>
            <a:pPr marL="0" indent="400050">
              <a:buNone/>
            </a:pPr>
            <a:r>
              <a:rPr lang="en-US" sz="2400" dirty="0">
                <a:solidFill>
                  <a:srgbClr val="FF0000"/>
                </a:solidFill>
                <a:latin typeface="Angsana New" panose="02020603050405020304" pitchFamily="18" charset="-34"/>
                <a:cs typeface="Angsana New" panose="02020603050405020304" pitchFamily="18" charset="-34"/>
              </a:rPr>
              <a:t>1.00-1.80</a:t>
            </a:r>
            <a:r>
              <a:rPr lang="th-TH" sz="2400" dirty="0">
                <a:solidFill>
                  <a:srgbClr val="FF0000"/>
                </a:solidFill>
                <a:latin typeface="Angsana New" panose="02020603050405020304" pitchFamily="18" charset="-34"/>
                <a:cs typeface="Angsana New" panose="02020603050405020304" pitchFamily="18" charset="-34"/>
              </a:rPr>
              <a:t>   หมายถึง  มีความพึงพอใจน้อยมาก</a:t>
            </a:r>
          </a:p>
          <a:p>
            <a:pPr marL="0" indent="400050">
              <a:buNone/>
            </a:pPr>
            <a:r>
              <a:rPr lang="en-US" sz="2400" dirty="0">
                <a:solidFill>
                  <a:srgbClr val="FF0000"/>
                </a:solidFill>
                <a:latin typeface="Angsana New" panose="02020603050405020304" pitchFamily="18" charset="-34"/>
                <a:cs typeface="Angsana New" panose="02020603050405020304" pitchFamily="18" charset="-34"/>
              </a:rPr>
              <a:t>1.81-2.60</a:t>
            </a:r>
            <a:r>
              <a:rPr lang="th-TH" sz="2400" dirty="0">
                <a:solidFill>
                  <a:srgbClr val="FF0000"/>
                </a:solidFill>
                <a:latin typeface="Angsana New" panose="02020603050405020304" pitchFamily="18" charset="-34"/>
                <a:cs typeface="Angsana New" panose="02020603050405020304" pitchFamily="18" charset="-34"/>
              </a:rPr>
              <a:t>   หมายถึง  มีความพึงพอใจน้อย</a:t>
            </a:r>
          </a:p>
          <a:p>
            <a:pPr marL="0" indent="400050">
              <a:buNone/>
            </a:pPr>
            <a:r>
              <a:rPr lang="en-US" sz="2400" dirty="0">
                <a:solidFill>
                  <a:srgbClr val="FF0000"/>
                </a:solidFill>
                <a:latin typeface="Angsana New" panose="02020603050405020304" pitchFamily="18" charset="-34"/>
                <a:cs typeface="Angsana New" panose="02020603050405020304" pitchFamily="18" charset="-34"/>
              </a:rPr>
              <a:t>2.61-3.40</a:t>
            </a:r>
            <a:r>
              <a:rPr lang="th-TH" sz="2400" dirty="0">
                <a:solidFill>
                  <a:srgbClr val="FF0000"/>
                </a:solidFill>
                <a:latin typeface="Angsana New" panose="02020603050405020304" pitchFamily="18" charset="-34"/>
                <a:cs typeface="Angsana New" panose="02020603050405020304" pitchFamily="18" charset="-34"/>
              </a:rPr>
              <a:t>   หมายถึง  มีความพึงพอใจปานกลาง</a:t>
            </a:r>
          </a:p>
          <a:p>
            <a:pPr marL="0" indent="400050">
              <a:buNone/>
            </a:pPr>
            <a:r>
              <a:rPr lang="en-US" sz="2400" dirty="0">
                <a:solidFill>
                  <a:srgbClr val="FF0000"/>
                </a:solidFill>
                <a:latin typeface="Angsana New" panose="02020603050405020304" pitchFamily="18" charset="-34"/>
                <a:cs typeface="Angsana New" panose="02020603050405020304" pitchFamily="18" charset="-34"/>
              </a:rPr>
              <a:t>3.41-4.20</a:t>
            </a:r>
            <a:r>
              <a:rPr lang="th-TH" sz="2400" dirty="0">
                <a:solidFill>
                  <a:srgbClr val="FF0000"/>
                </a:solidFill>
                <a:latin typeface="Angsana New" panose="02020603050405020304" pitchFamily="18" charset="-34"/>
                <a:cs typeface="Angsana New" panose="02020603050405020304" pitchFamily="18" charset="-34"/>
              </a:rPr>
              <a:t>   หมายถึง  มีความพึงพอใจมาก</a:t>
            </a:r>
          </a:p>
          <a:p>
            <a:pPr marL="0" indent="400050">
              <a:buNone/>
            </a:pPr>
            <a:r>
              <a:rPr lang="en-US" sz="2400" dirty="0">
                <a:solidFill>
                  <a:srgbClr val="FF0000"/>
                </a:solidFill>
                <a:latin typeface="Angsana New" panose="02020603050405020304" pitchFamily="18" charset="-34"/>
                <a:cs typeface="Angsana New" panose="02020603050405020304" pitchFamily="18" charset="-34"/>
              </a:rPr>
              <a:t>4.21-5.00</a:t>
            </a:r>
            <a:r>
              <a:rPr lang="th-TH" sz="2400" dirty="0">
                <a:solidFill>
                  <a:srgbClr val="FF0000"/>
                </a:solidFill>
                <a:latin typeface="Angsana New" panose="02020603050405020304" pitchFamily="18" charset="-34"/>
                <a:cs typeface="Angsana New" panose="02020603050405020304" pitchFamily="18" charset="-34"/>
              </a:rPr>
              <a:t>   หมายถึง  มีความพึงพอใจมากที่สุด</a:t>
            </a:r>
          </a:p>
          <a:p>
            <a:pPr marL="0" indent="0">
              <a:buNone/>
            </a:pPr>
            <a:r>
              <a:rPr lang="en-US" sz="2400" dirty="0">
                <a:solidFill>
                  <a:srgbClr val="FF0000"/>
                </a:solidFill>
                <a:latin typeface="Angsana New" panose="02020603050405020304" pitchFamily="18" charset="-34"/>
                <a:cs typeface="Angsana New" panose="02020603050405020304" pitchFamily="18" charset="-34"/>
              </a:rPr>
              <a:t>2) </a:t>
            </a:r>
            <a:r>
              <a:rPr lang="th-TH" sz="2400" dirty="0">
                <a:solidFill>
                  <a:srgbClr val="FF0000"/>
                </a:solidFill>
                <a:latin typeface="Angsana New" panose="02020603050405020304" pitchFamily="18" charset="-34"/>
                <a:cs typeface="Angsana New" panose="02020603050405020304" pitchFamily="18" charset="-34"/>
              </a:rPr>
              <a:t>อธิบายผลการทดสอบค่า </a:t>
            </a:r>
            <a:r>
              <a:rPr lang="en-US" sz="2400" dirty="0">
                <a:solidFill>
                  <a:srgbClr val="FF0000"/>
                </a:solidFill>
                <a:latin typeface="Angsana New" panose="02020603050405020304" pitchFamily="18" charset="-34"/>
                <a:cs typeface="Angsana New" panose="02020603050405020304" pitchFamily="18" charset="-34"/>
              </a:rPr>
              <a:t>T-test</a:t>
            </a:r>
            <a:r>
              <a:rPr lang="th-TH" sz="2400" dirty="0">
                <a:solidFill>
                  <a:srgbClr val="FF0000"/>
                </a:solidFill>
                <a:latin typeface="Angsana New" panose="02020603050405020304" pitchFamily="18" charset="-34"/>
                <a:cs typeface="Angsana New" panose="02020603050405020304" pitchFamily="18" charset="-34"/>
              </a:rPr>
              <a:t> ว่าตัวแปรทั้ง </a:t>
            </a:r>
            <a:r>
              <a:rPr lang="en-US" sz="2400" dirty="0">
                <a:solidFill>
                  <a:srgbClr val="FF0000"/>
                </a:solidFill>
                <a:latin typeface="Angsana New" panose="02020603050405020304" pitchFamily="18" charset="-34"/>
                <a:cs typeface="Angsana New" panose="02020603050405020304" pitchFamily="18" charset="-34"/>
              </a:rPr>
              <a:t>2</a:t>
            </a:r>
            <a:r>
              <a:rPr lang="th-TH" sz="2400" dirty="0">
                <a:solidFill>
                  <a:srgbClr val="FF0000"/>
                </a:solidFill>
                <a:latin typeface="Angsana New" panose="02020603050405020304" pitchFamily="18" charset="-34"/>
                <a:cs typeface="Angsana New" panose="02020603050405020304" pitchFamily="18" charset="-34"/>
              </a:rPr>
              <a:t> กลุ่ม เมื่อเปรียบเทียบกันในภาพรวมมีความแตกต่างกันหรือไม่ อย่างไร</a:t>
            </a:r>
          </a:p>
          <a:p>
            <a:pPr marL="0" indent="400050">
              <a:buNone/>
            </a:pPr>
            <a:endParaRPr lang="en-US" sz="2400" dirty="0">
              <a:solidFill>
                <a:srgbClr val="FF0000"/>
              </a:solidFill>
              <a:latin typeface="Angsana New" panose="02020603050405020304" pitchFamily="18" charset="-34"/>
              <a:cs typeface="Angsana New" panose="02020603050405020304" pitchFamily="18" charset="-34"/>
            </a:endParaRPr>
          </a:p>
          <a:p>
            <a:endParaRPr lang="en-US" sz="2400"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55478602-28F8-44CE-A4C9-1DF33F64B681}"/>
              </a:ext>
            </a:extLst>
          </p:cNvPr>
          <p:cNvSpPr>
            <a:spLocks noGrp="1"/>
          </p:cNvSpPr>
          <p:nvPr>
            <p:ph type="sldNum" sz="quarter" idx="12"/>
          </p:nvPr>
        </p:nvSpPr>
        <p:spPr/>
        <p:txBody>
          <a:bodyPr/>
          <a:lstStyle/>
          <a:p>
            <a:fld id="{1EAF28F5-24D7-466C-B5FE-FBB3D897FE90}" type="slidenum">
              <a:rPr lang="en-US" smtClean="0"/>
              <a:t>74</a:t>
            </a:fld>
            <a:endParaRPr lang="en-US"/>
          </a:p>
        </p:txBody>
      </p:sp>
    </p:spTree>
    <p:extLst>
      <p:ext uri="{BB962C8B-B14F-4D97-AF65-F5344CB8AC3E}">
        <p14:creationId xmlns:p14="http://schemas.microsoft.com/office/powerpoint/2010/main" val="334089031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3EA5E05C-B200-4A98-A409-D1BDA87EB59E}"/>
              </a:ext>
            </a:extLst>
          </p:cNvPr>
          <p:cNvSpPr>
            <a:spLocks noGrp="1"/>
          </p:cNvSpPr>
          <p:nvPr>
            <p:ph idx="1"/>
          </p:nvPr>
        </p:nvSpPr>
        <p:spPr>
          <a:xfrm>
            <a:off x="384699" y="568325"/>
            <a:ext cx="11807301" cy="4214158"/>
          </a:xfrm>
        </p:spPr>
        <p:txBody>
          <a:bodyPr>
            <a:normAutofit/>
          </a:bodyPr>
          <a:lstStyle/>
          <a:p>
            <a:pPr marL="0" indent="285750">
              <a:buNone/>
            </a:pP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5) </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การนำเสนอผลการวิเคราะห์ข้อมูลด้วย </a:t>
            </a: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ANOVA</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 </a:t>
            </a:r>
            <a:endParaRPr lang="th-TH" sz="24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0">
              <a:buNone/>
            </a:pPr>
            <a:r>
              <a:rPr lang="th-TH" sz="2400" dirty="0">
                <a:solidFill>
                  <a:schemeClr val="tx1">
                    <a:lumMod val="95000"/>
                    <a:lumOff val="5000"/>
                  </a:schemeClr>
                </a:solidFill>
                <a:latin typeface="Angsana New" panose="02020603050405020304" pitchFamily="18" charset="-34"/>
                <a:cs typeface="Angsana New" panose="02020603050405020304" pitchFamily="18" charset="-34"/>
              </a:rPr>
              <a:t>ตารางที่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5</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ผลการวิเคราะห์ความแปรปรวนรายได้เฉลี่ยต่อเดือนของแต่ละกลุ่มอาชีพ</a:t>
            </a:r>
          </a:p>
          <a:p>
            <a:pPr marL="0" indent="0">
              <a:buNone/>
            </a:pPr>
            <a:endParaRPr lang="en-US" sz="2400"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1FB57E50-7666-493F-B524-47E68AFFD5AE}"/>
              </a:ext>
            </a:extLst>
          </p:cNvPr>
          <p:cNvSpPr>
            <a:spLocks noGrp="1"/>
          </p:cNvSpPr>
          <p:nvPr>
            <p:ph type="sldNum" sz="quarter" idx="12"/>
          </p:nvPr>
        </p:nvSpPr>
        <p:spPr/>
        <p:txBody>
          <a:bodyPr/>
          <a:lstStyle/>
          <a:p>
            <a:fld id="{1EAF28F5-24D7-466C-B5FE-FBB3D897FE90}" type="slidenum">
              <a:rPr lang="en-US" smtClean="0"/>
              <a:t>75</a:t>
            </a:fld>
            <a:endParaRPr lang="en-US"/>
          </a:p>
        </p:txBody>
      </p:sp>
      <p:graphicFrame>
        <p:nvGraphicFramePr>
          <p:cNvPr id="5" name="ตาราง 5">
            <a:extLst>
              <a:ext uri="{FF2B5EF4-FFF2-40B4-BE49-F238E27FC236}">
                <a16:creationId xmlns:a16="http://schemas.microsoft.com/office/drawing/2014/main" id="{E7E1EB4A-6209-4BB2-B34F-910497C0DB2B}"/>
              </a:ext>
            </a:extLst>
          </p:cNvPr>
          <p:cNvGraphicFramePr>
            <a:graphicFrameLocks noGrp="1"/>
          </p:cNvGraphicFramePr>
          <p:nvPr>
            <p:extLst>
              <p:ext uri="{D42A27DB-BD31-4B8C-83A1-F6EECF244321}">
                <p14:modId xmlns:p14="http://schemas.microsoft.com/office/powerpoint/2010/main" val="3849388467"/>
              </p:ext>
            </p:extLst>
          </p:nvPr>
        </p:nvGraphicFramePr>
        <p:xfrm>
          <a:off x="487044" y="1676250"/>
          <a:ext cx="10515600" cy="1889760"/>
        </p:xfrm>
        <a:graphic>
          <a:graphicData uri="http://schemas.openxmlformats.org/drawingml/2006/table">
            <a:tbl>
              <a:tblPr firstRow="1" bandRow="1">
                <a:tableStyleId>{0E3FDE45-AF77-4B5C-9715-49D594BDF05E}</a:tableStyleId>
              </a:tblPr>
              <a:tblGrid>
                <a:gridCol w="1752600">
                  <a:extLst>
                    <a:ext uri="{9D8B030D-6E8A-4147-A177-3AD203B41FA5}">
                      <a16:colId xmlns:a16="http://schemas.microsoft.com/office/drawing/2014/main" val="1769048418"/>
                    </a:ext>
                  </a:extLst>
                </a:gridCol>
                <a:gridCol w="1752600">
                  <a:extLst>
                    <a:ext uri="{9D8B030D-6E8A-4147-A177-3AD203B41FA5}">
                      <a16:colId xmlns:a16="http://schemas.microsoft.com/office/drawing/2014/main" val="4067975551"/>
                    </a:ext>
                  </a:extLst>
                </a:gridCol>
                <a:gridCol w="1752600">
                  <a:extLst>
                    <a:ext uri="{9D8B030D-6E8A-4147-A177-3AD203B41FA5}">
                      <a16:colId xmlns:a16="http://schemas.microsoft.com/office/drawing/2014/main" val="1886307424"/>
                    </a:ext>
                  </a:extLst>
                </a:gridCol>
                <a:gridCol w="1752600">
                  <a:extLst>
                    <a:ext uri="{9D8B030D-6E8A-4147-A177-3AD203B41FA5}">
                      <a16:colId xmlns:a16="http://schemas.microsoft.com/office/drawing/2014/main" val="2075100968"/>
                    </a:ext>
                  </a:extLst>
                </a:gridCol>
                <a:gridCol w="1752600">
                  <a:extLst>
                    <a:ext uri="{9D8B030D-6E8A-4147-A177-3AD203B41FA5}">
                      <a16:colId xmlns:a16="http://schemas.microsoft.com/office/drawing/2014/main" val="1960057112"/>
                    </a:ext>
                  </a:extLst>
                </a:gridCol>
                <a:gridCol w="1752600">
                  <a:extLst>
                    <a:ext uri="{9D8B030D-6E8A-4147-A177-3AD203B41FA5}">
                      <a16:colId xmlns:a16="http://schemas.microsoft.com/office/drawing/2014/main" val="2199494011"/>
                    </a:ext>
                  </a:extLst>
                </a:gridCol>
              </a:tblGrid>
              <a:tr h="370840">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แหล่งความแปรปรวน</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องศาความเป็นอิสระ (</a:t>
                      </a:r>
                      <a:r>
                        <a:rPr lang="en-US" sz="2000" dirty="0">
                          <a:solidFill>
                            <a:srgbClr val="FF0000"/>
                          </a:solidFill>
                          <a:latin typeface="Angsana New" panose="02020603050405020304" pitchFamily="18" charset="-34"/>
                          <a:cs typeface="Angsana New" panose="02020603050405020304" pitchFamily="18" charset="-34"/>
                        </a:rPr>
                        <a:t>df)</a:t>
                      </a: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ผลรวมกำลังสอง (</a:t>
                      </a:r>
                      <a:r>
                        <a:rPr lang="en-US" sz="2000" dirty="0">
                          <a:solidFill>
                            <a:srgbClr val="FF0000"/>
                          </a:solidFill>
                          <a:latin typeface="Angsana New" panose="02020603050405020304" pitchFamily="18" charset="-34"/>
                          <a:cs typeface="Angsana New" panose="02020603050405020304" pitchFamily="18" charset="-34"/>
                        </a:rPr>
                        <a:t>SS)</a:t>
                      </a: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ค่าเฉลี่ยกำลังสอง (</a:t>
                      </a:r>
                      <a:r>
                        <a:rPr lang="en-US" sz="2000" dirty="0">
                          <a:solidFill>
                            <a:srgbClr val="FF0000"/>
                          </a:solidFill>
                          <a:latin typeface="Angsana New" panose="02020603050405020304" pitchFamily="18" charset="-34"/>
                          <a:cs typeface="Angsana New" panose="02020603050405020304" pitchFamily="18" charset="-34"/>
                        </a:rPr>
                        <a:t>MS)</a:t>
                      </a: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ค่า </a:t>
                      </a:r>
                      <a:r>
                        <a:rPr lang="en-US" sz="2000" dirty="0">
                          <a:solidFill>
                            <a:srgbClr val="FF0000"/>
                          </a:solidFill>
                          <a:latin typeface="Angsana New" panose="02020603050405020304" pitchFamily="18" charset="-34"/>
                          <a:cs typeface="Angsana New" panose="02020603050405020304" pitchFamily="18" charset="-34"/>
                        </a:rPr>
                        <a:t>F</a:t>
                      </a: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ระดับนัยสำคัญ</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1985959641"/>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ระหว่างกลุ่ม </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7</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1,876.991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390.765</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24.021***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.001</a:t>
                      </a:r>
                    </a:p>
                  </a:txBody>
                  <a:tcPr/>
                </a:tc>
                <a:extLst>
                  <a:ext uri="{0D108BD9-81ED-4DB2-BD59-A6C34878D82A}">
                    <a16:rowId xmlns:a16="http://schemas.microsoft.com/office/drawing/2014/main" val="1662689442"/>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ภายในกลุ่ม</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442.223</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23.112</a:t>
                      </a:r>
                    </a:p>
                  </a:txBody>
                  <a:tcPr/>
                </a:tc>
                <a:tc>
                  <a:txBody>
                    <a:bodyPr/>
                    <a:lstStyle/>
                    <a:p>
                      <a:pPr algn="ct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411739628"/>
                  </a:ext>
                </a:extLst>
              </a:tr>
              <a:tr h="370840">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รวม</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2,319.214</a:t>
                      </a:r>
                    </a:p>
                  </a:txBody>
                  <a:tcPr/>
                </a:tc>
                <a:tc>
                  <a:txBody>
                    <a:bodyPr/>
                    <a:lstStyle/>
                    <a:p>
                      <a:endParaRPr lang="en-US" sz="2000">
                        <a:solidFill>
                          <a:srgbClr val="FF0000"/>
                        </a:solidFill>
                        <a:latin typeface="Angsana New" panose="02020603050405020304" pitchFamily="18" charset="-34"/>
                        <a:cs typeface="Angsana New" panose="02020603050405020304" pitchFamily="18" charset="-34"/>
                      </a:endParaRPr>
                    </a:p>
                  </a:txBody>
                  <a:tcPr/>
                </a:tc>
                <a:tc>
                  <a:txBody>
                    <a:bodyPr/>
                    <a:lstStyle/>
                    <a:p>
                      <a:endParaRPr lang="en-US" sz="2000">
                        <a:solidFill>
                          <a:srgbClr val="FF0000"/>
                        </a:solidFill>
                        <a:latin typeface="Angsana New" panose="02020603050405020304" pitchFamily="18" charset="-34"/>
                        <a:cs typeface="Angsana New" panose="02020603050405020304" pitchFamily="18" charset="-34"/>
                      </a:endParaRPr>
                    </a:p>
                  </a:txBody>
                  <a:tcPr/>
                </a:tc>
                <a:tc>
                  <a:txBody>
                    <a:bodyPr/>
                    <a:lstStyle/>
                    <a:p>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775832669"/>
                  </a:ext>
                </a:extLst>
              </a:tr>
            </a:tbl>
          </a:graphicData>
        </a:graphic>
      </p:graphicFrame>
      <p:sp>
        <p:nvSpPr>
          <p:cNvPr id="6" name="กล่องข้อความ 5">
            <a:extLst>
              <a:ext uri="{FF2B5EF4-FFF2-40B4-BE49-F238E27FC236}">
                <a16:creationId xmlns:a16="http://schemas.microsoft.com/office/drawing/2014/main" id="{17DFF3C6-655C-49E9-97DB-F0C0972816FD}"/>
              </a:ext>
            </a:extLst>
          </p:cNvPr>
          <p:cNvSpPr txBox="1"/>
          <p:nvPr/>
        </p:nvSpPr>
        <p:spPr>
          <a:xfrm>
            <a:off x="384699" y="3705265"/>
            <a:ext cx="3738333" cy="1261884"/>
          </a:xfrm>
          <a:prstGeom prst="rect">
            <a:avLst/>
          </a:prstGeom>
          <a:noFill/>
        </p:spPr>
        <p:txBody>
          <a:bodyPr wrap="square" rtlCol="0">
            <a:spAutoFit/>
          </a:bodyPr>
          <a:lstStyle/>
          <a:p>
            <a:r>
              <a:rPr lang="en-US" sz="1600" b="1" dirty="0">
                <a:solidFill>
                  <a:schemeClr val="tx1">
                    <a:lumMod val="95000"/>
                    <a:lumOff val="5000"/>
                  </a:schemeClr>
                </a:solidFill>
                <a:latin typeface="Angsana New" panose="02020603050405020304" pitchFamily="18" charset="-34"/>
                <a:cs typeface="Angsana New" panose="02020603050405020304" pitchFamily="18" charset="-34"/>
              </a:rPr>
              <a:t>*</a:t>
            </a:r>
            <a:r>
              <a:rPr lang="th-TH" sz="1600" b="1" dirty="0">
                <a:solidFill>
                  <a:schemeClr val="tx1">
                    <a:lumMod val="95000"/>
                    <a:lumOff val="5000"/>
                  </a:schemeClr>
                </a:solidFill>
                <a:latin typeface="Angsana New" panose="02020603050405020304" pitchFamily="18" charset="-34"/>
                <a:cs typeface="Angsana New" panose="02020603050405020304" pitchFamily="18" charset="-34"/>
              </a:rPr>
              <a:t> แทน มีนัยสำคัญทางสถิติที่ระดับ </a:t>
            </a:r>
            <a:r>
              <a:rPr lang="en-US" sz="1600" b="1" dirty="0">
                <a:solidFill>
                  <a:schemeClr val="tx1">
                    <a:lumMod val="95000"/>
                    <a:lumOff val="5000"/>
                  </a:schemeClr>
                </a:solidFill>
                <a:latin typeface="Angsana New" panose="02020603050405020304" pitchFamily="18" charset="-34"/>
                <a:cs typeface="Angsana New" panose="02020603050405020304" pitchFamily="18" charset="-34"/>
              </a:rPr>
              <a:t>0.05 (p &lt; 0.05)</a:t>
            </a:r>
          </a:p>
          <a:p>
            <a:r>
              <a:rPr lang="en-US" sz="1600" b="1" dirty="0">
                <a:solidFill>
                  <a:schemeClr val="tx1">
                    <a:lumMod val="95000"/>
                    <a:lumOff val="5000"/>
                  </a:schemeClr>
                </a:solidFill>
                <a:latin typeface="Angsana New" panose="02020603050405020304" pitchFamily="18" charset="-34"/>
                <a:cs typeface="Angsana New" panose="02020603050405020304" pitchFamily="18" charset="-34"/>
              </a:rPr>
              <a:t>** </a:t>
            </a:r>
            <a:r>
              <a:rPr lang="th-TH" sz="1600" b="1" dirty="0">
                <a:solidFill>
                  <a:schemeClr val="tx1">
                    <a:lumMod val="95000"/>
                    <a:lumOff val="5000"/>
                  </a:schemeClr>
                </a:solidFill>
                <a:latin typeface="Angsana New" panose="02020603050405020304" pitchFamily="18" charset="-34"/>
                <a:cs typeface="Angsana New" panose="02020603050405020304" pitchFamily="18" charset="-34"/>
              </a:rPr>
              <a:t>แทน </a:t>
            </a:r>
            <a:r>
              <a:rPr lang="en-US" sz="1600" b="1" dirty="0">
                <a:solidFill>
                  <a:schemeClr val="tx1">
                    <a:lumMod val="95000"/>
                    <a:lumOff val="5000"/>
                  </a:schemeClr>
                </a:solidFill>
                <a:latin typeface="Angsana New" panose="02020603050405020304" pitchFamily="18" charset="-34"/>
                <a:cs typeface="Angsana New" panose="02020603050405020304" pitchFamily="18" charset="-34"/>
              </a:rPr>
              <a:t> </a:t>
            </a:r>
            <a:r>
              <a:rPr lang="th-TH" sz="1600" b="1" dirty="0">
                <a:solidFill>
                  <a:schemeClr val="tx1">
                    <a:lumMod val="95000"/>
                    <a:lumOff val="5000"/>
                  </a:schemeClr>
                </a:solidFill>
                <a:latin typeface="Angsana New" panose="02020603050405020304" pitchFamily="18" charset="-34"/>
                <a:cs typeface="Angsana New" panose="02020603050405020304" pitchFamily="18" charset="-34"/>
              </a:rPr>
              <a:t>มีนัยสำคัญทางสถิติที่ระดับ </a:t>
            </a:r>
            <a:r>
              <a:rPr lang="en-US" sz="1600" b="1" dirty="0">
                <a:solidFill>
                  <a:schemeClr val="tx1">
                    <a:lumMod val="95000"/>
                    <a:lumOff val="5000"/>
                  </a:schemeClr>
                </a:solidFill>
                <a:latin typeface="Angsana New" panose="02020603050405020304" pitchFamily="18" charset="-34"/>
                <a:cs typeface="Angsana New" panose="02020603050405020304" pitchFamily="18" charset="-34"/>
              </a:rPr>
              <a:t>0.01 (p &lt; 0.01)</a:t>
            </a:r>
          </a:p>
          <a:p>
            <a:r>
              <a:rPr lang="en-US" sz="1600" b="1" dirty="0">
                <a:solidFill>
                  <a:schemeClr val="tx1">
                    <a:lumMod val="95000"/>
                    <a:lumOff val="5000"/>
                  </a:schemeClr>
                </a:solidFill>
                <a:latin typeface="Angsana New" panose="02020603050405020304" pitchFamily="18" charset="-34"/>
                <a:cs typeface="Angsana New" panose="02020603050405020304" pitchFamily="18" charset="-34"/>
              </a:rPr>
              <a:t>*** </a:t>
            </a:r>
            <a:r>
              <a:rPr lang="th-TH" sz="1600" b="1" dirty="0">
                <a:solidFill>
                  <a:schemeClr val="tx1">
                    <a:lumMod val="95000"/>
                    <a:lumOff val="5000"/>
                  </a:schemeClr>
                </a:solidFill>
                <a:latin typeface="Angsana New" panose="02020603050405020304" pitchFamily="18" charset="-34"/>
                <a:cs typeface="Angsana New" panose="02020603050405020304" pitchFamily="18" charset="-34"/>
              </a:rPr>
              <a:t>แทน มีนัยสำคัญทางสถิติที่ระดับ </a:t>
            </a:r>
            <a:r>
              <a:rPr lang="en-US" sz="1600" b="1" dirty="0">
                <a:solidFill>
                  <a:schemeClr val="tx1">
                    <a:lumMod val="95000"/>
                    <a:lumOff val="5000"/>
                  </a:schemeClr>
                </a:solidFill>
                <a:latin typeface="Angsana New" panose="02020603050405020304" pitchFamily="18" charset="-34"/>
                <a:cs typeface="Angsana New" panose="02020603050405020304" pitchFamily="18" charset="-34"/>
              </a:rPr>
              <a:t>0.001 (p &lt; 0.001)</a:t>
            </a:r>
          </a:p>
          <a:p>
            <a:endParaRPr lang="en-US" dirty="0">
              <a:solidFill>
                <a:srgbClr val="FF0000"/>
              </a:solidFill>
              <a:latin typeface="Angsana New" panose="02020603050405020304" pitchFamily="18" charset="-34"/>
              <a:cs typeface="Angsana New" panose="02020603050405020304" pitchFamily="18" charset="-34"/>
            </a:endParaRPr>
          </a:p>
        </p:txBody>
      </p:sp>
      <p:sp>
        <p:nvSpPr>
          <p:cNvPr id="7" name="กล่องข้อความ 6">
            <a:extLst>
              <a:ext uri="{FF2B5EF4-FFF2-40B4-BE49-F238E27FC236}">
                <a16:creationId xmlns:a16="http://schemas.microsoft.com/office/drawing/2014/main" id="{035CEB7B-C07A-4783-8185-0EAA8E4485AF}"/>
              </a:ext>
            </a:extLst>
          </p:cNvPr>
          <p:cNvSpPr txBox="1"/>
          <p:nvPr/>
        </p:nvSpPr>
        <p:spPr>
          <a:xfrm>
            <a:off x="159797" y="4782483"/>
            <a:ext cx="11967099" cy="1631216"/>
          </a:xfrm>
          <a:prstGeom prst="rect">
            <a:avLst/>
          </a:prstGeom>
          <a:noFill/>
        </p:spPr>
        <p:txBody>
          <a:bodyPr wrap="square" rtlCol="0">
            <a:spAutoFit/>
          </a:bodyPr>
          <a:lstStyle/>
          <a:p>
            <a:r>
              <a:rPr lang="th-TH" sz="2000" dirty="0">
                <a:solidFill>
                  <a:srgbClr val="FF0000"/>
                </a:solidFill>
                <a:latin typeface="Angsana New" panose="02020603050405020304" pitchFamily="18" charset="-34"/>
                <a:cs typeface="Angsana New" panose="02020603050405020304" pitchFamily="18" charset="-34"/>
              </a:rPr>
              <a:t>จากตารางที่ </a:t>
            </a:r>
            <a:r>
              <a:rPr lang="en-US" sz="2000" dirty="0">
                <a:solidFill>
                  <a:srgbClr val="FF0000"/>
                </a:solidFill>
                <a:latin typeface="Angsana New" panose="02020603050405020304" pitchFamily="18" charset="-34"/>
                <a:cs typeface="Angsana New" panose="02020603050405020304" pitchFamily="18" charset="-34"/>
              </a:rPr>
              <a:t>5</a:t>
            </a:r>
            <a:r>
              <a:rPr lang="th-TH" sz="2000" dirty="0">
                <a:solidFill>
                  <a:srgbClr val="FF0000"/>
                </a:solidFill>
                <a:latin typeface="Angsana New" panose="02020603050405020304" pitchFamily="18" charset="-34"/>
                <a:cs typeface="Angsana New" panose="02020603050405020304" pitchFamily="18" charset="-34"/>
              </a:rPr>
              <a:t> ผลการเปรียบเทียบรายได้เฉลี่ยของแต่ละกลุ่มอาชีพ พบว่า กลุ่มอาชีพที่ต่างกัน จะมีรายได้เฉลี่ยต่อเดือนที่แตกต่างกัน อย่างมีนัยสำคัญทางสถิติที่ระดับ </a:t>
            </a:r>
            <a:r>
              <a:rPr lang="en-US" sz="2000" dirty="0">
                <a:solidFill>
                  <a:srgbClr val="FF0000"/>
                </a:solidFill>
                <a:latin typeface="Angsana New" panose="02020603050405020304" pitchFamily="18" charset="-34"/>
                <a:cs typeface="Angsana New" panose="02020603050405020304" pitchFamily="18" charset="-34"/>
              </a:rPr>
              <a:t>0.001</a:t>
            </a:r>
          </a:p>
          <a:p>
            <a:r>
              <a:rPr lang="th-TH" sz="2000" dirty="0">
                <a:solidFill>
                  <a:srgbClr val="FF0000"/>
                </a:solidFill>
                <a:latin typeface="Angsana New" panose="02020603050405020304" pitchFamily="18" charset="-34"/>
                <a:cs typeface="Angsana New" panose="02020603050405020304" pitchFamily="18" charset="-34"/>
              </a:rPr>
              <a:t>หมายเหตุ</a:t>
            </a:r>
            <a:r>
              <a:rPr lang="en-US" sz="2000" dirty="0">
                <a:solidFill>
                  <a:srgbClr val="FF0000"/>
                </a:solidFill>
                <a:latin typeface="Angsana New" panose="02020603050405020304" pitchFamily="18" charset="-34"/>
                <a:cs typeface="Angsana New" panose="02020603050405020304" pitchFamily="18" charset="-34"/>
              </a:rPr>
              <a:t>*:</a:t>
            </a:r>
          </a:p>
          <a:p>
            <a:r>
              <a:rPr lang="en-US" sz="2000" dirty="0">
                <a:solidFill>
                  <a:srgbClr val="FF0000"/>
                </a:solidFill>
                <a:latin typeface="Angsana New" panose="02020603050405020304" pitchFamily="18" charset="-34"/>
                <a:cs typeface="Angsana New" panose="02020603050405020304" pitchFamily="18" charset="-34"/>
              </a:rPr>
              <a:t>-</a:t>
            </a:r>
            <a:r>
              <a:rPr lang="th-TH" sz="2000" dirty="0">
                <a:solidFill>
                  <a:srgbClr val="FF0000"/>
                </a:solidFill>
                <a:latin typeface="Angsana New" panose="02020603050405020304" pitchFamily="18" charset="-34"/>
                <a:cs typeface="Angsana New" panose="02020603050405020304" pitchFamily="18" charset="-34"/>
              </a:rPr>
              <a:t> ตารางที่ </a:t>
            </a:r>
            <a:r>
              <a:rPr lang="en-US" sz="2000" dirty="0">
                <a:solidFill>
                  <a:srgbClr val="FF0000"/>
                </a:solidFill>
                <a:latin typeface="Angsana New" panose="02020603050405020304" pitchFamily="18" charset="-34"/>
                <a:cs typeface="Angsana New" panose="02020603050405020304" pitchFamily="18" charset="-34"/>
              </a:rPr>
              <a:t>5</a:t>
            </a:r>
            <a:r>
              <a:rPr lang="th-TH" sz="2000" dirty="0">
                <a:solidFill>
                  <a:srgbClr val="FF0000"/>
                </a:solidFill>
                <a:latin typeface="Angsana New" panose="02020603050405020304" pitchFamily="18" charset="-34"/>
                <a:cs typeface="Angsana New" panose="02020603050405020304" pitchFamily="18" charset="-34"/>
              </a:rPr>
              <a:t> การอธิบายข้อมูลตาราง ผู้วิจัยจะอธิบายเฉพาะค่า </a:t>
            </a:r>
            <a:r>
              <a:rPr lang="en-US" sz="2000" dirty="0">
                <a:solidFill>
                  <a:srgbClr val="FF0000"/>
                </a:solidFill>
                <a:latin typeface="Angsana New" panose="02020603050405020304" pitchFamily="18" charset="-34"/>
                <a:cs typeface="Angsana New" panose="02020603050405020304" pitchFamily="18" charset="-34"/>
              </a:rPr>
              <a:t>F </a:t>
            </a:r>
            <a:r>
              <a:rPr lang="th-TH" sz="2000" dirty="0">
                <a:solidFill>
                  <a:srgbClr val="FF0000"/>
                </a:solidFill>
                <a:latin typeface="Angsana New" panose="02020603050405020304" pitchFamily="18" charset="-34"/>
                <a:cs typeface="Angsana New" panose="02020603050405020304" pitchFamily="18" charset="-34"/>
              </a:rPr>
              <a:t>เท่านั้น และเมื่อพบว่าค่า </a:t>
            </a:r>
            <a:r>
              <a:rPr lang="en-US" sz="2000" dirty="0">
                <a:solidFill>
                  <a:srgbClr val="FF0000"/>
                </a:solidFill>
                <a:latin typeface="Angsana New" panose="02020603050405020304" pitchFamily="18" charset="-34"/>
                <a:cs typeface="Angsana New" panose="02020603050405020304" pitchFamily="18" charset="-34"/>
              </a:rPr>
              <a:t>F</a:t>
            </a:r>
            <a:r>
              <a:rPr lang="th-TH" sz="2000" dirty="0">
                <a:solidFill>
                  <a:srgbClr val="FF0000"/>
                </a:solidFill>
                <a:latin typeface="Angsana New" panose="02020603050405020304" pitchFamily="18" charset="-34"/>
                <a:cs typeface="Angsana New" panose="02020603050405020304" pitchFamily="18" charset="-34"/>
              </a:rPr>
              <a:t> มีนัยสำคัญทางสถิติ ผู้วิจัยจะต้องวิเคราะห์ </a:t>
            </a:r>
            <a:r>
              <a:rPr lang="en-US" sz="2000" dirty="0">
                <a:solidFill>
                  <a:srgbClr val="FF0000"/>
                </a:solidFill>
                <a:latin typeface="Angsana New" panose="02020603050405020304" pitchFamily="18" charset="-34"/>
                <a:cs typeface="Angsana New" panose="02020603050405020304" pitchFamily="18" charset="-34"/>
              </a:rPr>
              <a:t>Multiple Comparison </a:t>
            </a:r>
            <a:r>
              <a:rPr lang="th-TH" sz="2000" dirty="0">
                <a:solidFill>
                  <a:srgbClr val="FF0000"/>
                </a:solidFill>
                <a:latin typeface="Angsana New" panose="02020603050405020304" pitchFamily="18" charset="-34"/>
                <a:cs typeface="Angsana New" panose="02020603050405020304" pitchFamily="18" charset="-34"/>
              </a:rPr>
              <a:t>ต่อเพื่อหาว่าคู่เปรียบเทียบใดบ้างที่แตกต่างกัน</a:t>
            </a:r>
          </a:p>
          <a:p>
            <a:r>
              <a:rPr lang="th-TH" sz="2000" dirty="0">
                <a:solidFill>
                  <a:srgbClr val="FF0000"/>
                </a:solidFill>
                <a:latin typeface="Angsana New" panose="02020603050405020304" pitchFamily="18" charset="-34"/>
                <a:cs typeface="Angsana New" panose="02020603050405020304" pitchFamily="18" charset="-34"/>
              </a:rPr>
              <a:t>- ในกรณีที่ค่า </a:t>
            </a:r>
            <a:r>
              <a:rPr lang="en-US" sz="2000" dirty="0">
                <a:solidFill>
                  <a:srgbClr val="FF0000"/>
                </a:solidFill>
                <a:latin typeface="Angsana New" panose="02020603050405020304" pitchFamily="18" charset="-34"/>
                <a:cs typeface="Angsana New" panose="02020603050405020304" pitchFamily="18" charset="-34"/>
              </a:rPr>
              <a:t>F </a:t>
            </a:r>
            <a:r>
              <a:rPr lang="th-TH" sz="2000" dirty="0">
                <a:solidFill>
                  <a:srgbClr val="FF0000"/>
                </a:solidFill>
                <a:latin typeface="Angsana New" panose="02020603050405020304" pitchFamily="18" charset="-34"/>
                <a:cs typeface="Angsana New" panose="02020603050405020304" pitchFamily="18" charset="-34"/>
              </a:rPr>
              <a:t>ไม่มีนัยสำคัญสามารถสรุปได้ว่า การเปรียบเทียบรายได้เฉลี่ยของแต่ละกลุ่มอาชีพมีรายได้เฉลี่ยไม่แตกต่างกัน</a:t>
            </a:r>
            <a:endParaRPr lang="en-US" sz="2000"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160064625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53CF675C-B7FB-45C4-B2BD-292DE3082D50}"/>
              </a:ext>
            </a:extLst>
          </p:cNvPr>
          <p:cNvSpPr>
            <a:spLocks noGrp="1"/>
          </p:cNvSpPr>
          <p:nvPr>
            <p:ph idx="1"/>
          </p:nvPr>
        </p:nvSpPr>
        <p:spPr>
          <a:xfrm>
            <a:off x="186431" y="136525"/>
            <a:ext cx="11869446" cy="1132982"/>
          </a:xfrm>
        </p:spPr>
        <p:txBody>
          <a:bodyPr>
            <a:normAutofit/>
          </a:bodyPr>
          <a:lstStyle/>
          <a:p>
            <a:pPr marL="0" indent="342900">
              <a:buNone/>
            </a:pP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6)</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 การนำเสนอผลการวิเคราะห์ข้อมูลด้วย </a:t>
            </a: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Multiple Comparison</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 </a:t>
            </a:r>
          </a:p>
          <a:p>
            <a:pPr marL="0" indent="0">
              <a:buNone/>
            </a:pPr>
            <a:r>
              <a:rPr lang="th-TH" sz="2400" dirty="0">
                <a:solidFill>
                  <a:schemeClr val="tx1">
                    <a:lumMod val="95000"/>
                    <a:lumOff val="5000"/>
                  </a:schemeClr>
                </a:solidFill>
                <a:latin typeface="Angsana New" panose="02020603050405020304" pitchFamily="18" charset="-34"/>
                <a:cs typeface="Angsana New" panose="02020603050405020304" pitchFamily="18" charset="-34"/>
              </a:rPr>
              <a:t>ตารางที่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6</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การวิเคราะห์ความแตกต่างของรายได้เฉลี่ยของแต่ละกลุ่มอาชีพ</a:t>
            </a:r>
            <a:endParaRPr lang="en-US" sz="2400" dirty="0">
              <a:solidFill>
                <a:schemeClr val="tx1">
                  <a:lumMod val="95000"/>
                  <a:lumOff val="5000"/>
                </a:schemeClr>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687185C4-5795-41E9-86E9-D011CA12EA44}"/>
              </a:ext>
            </a:extLst>
          </p:cNvPr>
          <p:cNvSpPr>
            <a:spLocks noGrp="1"/>
          </p:cNvSpPr>
          <p:nvPr>
            <p:ph type="sldNum" sz="quarter" idx="12"/>
          </p:nvPr>
        </p:nvSpPr>
        <p:spPr/>
        <p:txBody>
          <a:bodyPr/>
          <a:lstStyle/>
          <a:p>
            <a:fld id="{1EAF28F5-24D7-466C-B5FE-FBB3D897FE90}" type="slidenum">
              <a:rPr lang="en-US" smtClean="0"/>
              <a:t>76</a:t>
            </a:fld>
            <a:endParaRPr lang="en-US"/>
          </a:p>
        </p:txBody>
      </p:sp>
      <p:graphicFrame>
        <p:nvGraphicFramePr>
          <p:cNvPr id="5" name="ตาราง 5">
            <a:extLst>
              <a:ext uri="{FF2B5EF4-FFF2-40B4-BE49-F238E27FC236}">
                <a16:creationId xmlns:a16="http://schemas.microsoft.com/office/drawing/2014/main" id="{B6A33741-0864-4725-859D-2A1C0320CC16}"/>
              </a:ext>
            </a:extLst>
          </p:cNvPr>
          <p:cNvGraphicFramePr>
            <a:graphicFrameLocks noGrp="1"/>
          </p:cNvGraphicFramePr>
          <p:nvPr>
            <p:extLst>
              <p:ext uri="{D42A27DB-BD31-4B8C-83A1-F6EECF244321}">
                <p14:modId xmlns:p14="http://schemas.microsoft.com/office/powerpoint/2010/main" val="4257355812"/>
              </p:ext>
            </p:extLst>
          </p:nvPr>
        </p:nvGraphicFramePr>
        <p:xfrm>
          <a:off x="580393" y="1470906"/>
          <a:ext cx="10753722" cy="2377440"/>
        </p:xfrm>
        <a:graphic>
          <a:graphicData uri="http://schemas.openxmlformats.org/drawingml/2006/table">
            <a:tbl>
              <a:tblPr firstRow="1" bandRow="1">
                <a:tableStyleId>{0E3FDE45-AF77-4B5C-9715-49D594BDF05E}</a:tableStyleId>
              </a:tblPr>
              <a:tblGrid>
                <a:gridCol w="1536246">
                  <a:extLst>
                    <a:ext uri="{9D8B030D-6E8A-4147-A177-3AD203B41FA5}">
                      <a16:colId xmlns:a16="http://schemas.microsoft.com/office/drawing/2014/main" val="3562022093"/>
                    </a:ext>
                  </a:extLst>
                </a:gridCol>
                <a:gridCol w="1536246">
                  <a:extLst>
                    <a:ext uri="{9D8B030D-6E8A-4147-A177-3AD203B41FA5}">
                      <a16:colId xmlns:a16="http://schemas.microsoft.com/office/drawing/2014/main" val="933718458"/>
                    </a:ext>
                  </a:extLst>
                </a:gridCol>
                <a:gridCol w="1536246">
                  <a:extLst>
                    <a:ext uri="{9D8B030D-6E8A-4147-A177-3AD203B41FA5}">
                      <a16:colId xmlns:a16="http://schemas.microsoft.com/office/drawing/2014/main" val="1547665231"/>
                    </a:ext>
                  </a:extLst>
                </a:gridCol>
                <a:gridCol w="1536246">
                  <a:extLst>
                    <a:ext uri="{9D8B030D-6E8A-4147-A177-3AD203B41FA5}">
                      <a16:colId xmlns:a16="http://schemas.microsoft.com/office/drawing/2014/main" val="3777740378"/>
                    </a:ext>
                  </a:extLst>
                </a:gridCol>
                <a:gridCol w="1536246">
                  <a:extLst>
                    <a:ext uri="{9D8B030D-6E8A-4147-A177-3AD203B41FA5}">
                      <a16:colId xmlns:a16="http://schemas.microsoft.com/office/drawing/2014/main" val="1217287038"/>
                    </a:ext>
                  </a:extLst>
                </a:gridCol>
                <a:gridCol w="1536246">
                  <a:extLst>
                    <a:ext uri="{9D8B030D-6E8A-4147-A177-3AD203B41FA5}">
                      <a16:colId xmlns:a16="http://schemas.microsoft.com/office/drawing/2014/main" val="910702831"/>
                    </a:ext>
                  </a:extLst>
                </a:gridCol>
                <a:gridCol w="1536246">
                  <a:extLst>
                    <a:ext uri="{9D8B030D-6E8A-4147-A177-3AD203B41FA5}">
                      <a16:colId xmlns:a16="http://schemas.microsoft.com/office/drawing/2014/main" val="2973973268"/>
                    </a:ext>
                  </a:extLst>
                </a:gridCol>
              </a:tblGrid>
              <a:tr h="370840">
                <a:tc rowSpan="2">
                  <a:txBody>
                    <a:bodyPr/>
                    <a:lstStyle/>
                    <a:p>
                      <a:pPr algn="ctr"/>
                      <a:r>
                        <a:rPr lang="th-TH" sz="2000" dirty="0">
                          <a:solidFill>
                            <a:srgbClr val="FF0000"/>
                          </a:solidFill>
                          <a:latin typeface="Angsana New" panose="02020603050405020304" pitchFamily="18" charset="-34"/>
                          <a:cs typeface="Angsana New" panose="02020603050405020304" pitchFamily="18" charset="-34"/>
                        </a:rPr>
                        <a:t>อาชีพ</a:t>
                      </a:r>
                      <a:endParaRPr lang="en-US" sz="2000" dirty="0">
                        <a:solidFill>
                          <a:srgbClr val="FF0000"/>
                        </a:solidFill>
                        <a:latin typeface="Angsana New" panose="02020603050405020304" pitchFamily="18" charset="-34"/>
                        <a:cs typeface="Angsana New" panose="02020603050405020304" pitchFamily="18" charset="-34"/>
                      </a:endParaRPr>
                    </a:p>
                  </a:txBody>
                  <a:tcPr/>
                </a:tc>
                <a:tc rowSpan="2">
                  <a:txBody>
                    <a:bodyPr/>
                    <a:lstStyle/>
                    <a:p>
                      <a:pPr algn="ctr"/>
                      <a:r>
                        <a:rPr lang="th-TH" sz="2000" dirty="0">
                          <a:solidFill>
                            <a:srgbClr val="FF0000"/>
                          </a:solidFill>
                          <a:latin typeface="Angsana New" panose="02020603050405020304" pitchFamily="18" charset="-34"/>
                          <a:cs typeface="Angsana New" panose="02020603050405020304" pitchFamily="18" charset="-34"/>
                        </a:rPr>
                        <a:t>จำนวนคน</a:t>
                      </a:r>
                      <a:endParaRPr lang="en-US" sz="2000" dirty="0">
                        <a:solidFill>
                          <a:srgbClr val="FF0000"/>
                        </a:solidFill>
                        <a:latin typeface="Angsana New" panose="02020603050405020304" pitchFamily="18" charset="-34"/>
                        <a:cs typeface="Angsana New" panose="02020603050405020304" pitchFamily="18" charset="-34"/>
                      </a:endParaRPr>
                    </a:p>
                  </a:txBody>
                  <a:tcPr/>
                </a:tc>
                <a:tc rowSpan="2">
                  <a:txBody>
                    <a:bodyPr/>
                    <a:lstStyle/>
                    <a:p>
                      <a:pPr algn="ctr"/>
                      <a:r>
                        <a:rPr lang="th-TH" sz="2000" dirty="0">
                          <a:solidFill>
                            <a:srgbClr val="FF0000"/>
                          </a:solidFill>
                          <a:latin typeface="Angsana New" panose="02020603050405020304" pitchFamily="18" charset="-34"/>
                          <a:cs typeface="Angsana New" panose="02020603050405020304" pitchFamily="18" charset="-34"/>
                        </a:rPr>
                        <a:t>ค่าเฉลี่ย</a:t>
                      </a:r>
                      <a:endParaRPr lang="en-US" sz="2000" dirty="0">
                        <a:solidFill>
                          <a:srgbClr val="FF0000"/>
                        </a:solidFill>
                        <a:latin typeface="Angsana New" panose="02020603050405020304" pitchFamily="18" charset="-34"/>
                        <a:cs typeface="Angsana New" panose="02020603050405020304" pitchFamily="18" charset="-34"/>
                      </a:endParaRPr>
                    </a:p>
                  </a:txBody>
                  <a:tcPr/>
                </a:tc>
                <a:tc gridSpan="4">
                  <a:txBody>
                    <a:bodyPr/>
                    <a:lstStyle/>
                    <a:p>
                      <a:pPr algn="ctr"/>
                      <a:r>
                        <a:rPr lang="th-TH" sz="2000" dirty="0">
                          <a:solidFill>
                            <a:srgbClr val="FF0000"/>
                          </a:solidFill>
                          <a:latin typeface="Angsana New" panose="02020603050405020304" pitchFamily="18" charset="-34"/>
                          <a:cs typeface="Angsana New" panose="02020603050405020304" pitchFamily="18" charset="-34"/>
                        </a:rPr>
                        <a:t>ความแตกต่างระหว่างกลุ่มอาชีพ</a:t>
                      </a:r>
                    </a:p>
                  </a:txBody>
                  <a:tcPr/>
                </a:tc>
                <a:tc hMerge="1">
                  <a:txBody>
                    <a:bodyPr/>
                    <a:lstStyle/>
                    <a:p>
                      <a:pPr algn="ctr"/>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pPr algn="ctr"/>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pPr algn="ctr"/>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206603741"/>
                  </a:ext>
                </a:extLst>
              </a:tr>
              <a:tr h="370840">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v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รับราชการ</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รัฐวิสาหกิจ</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รับจ้างเอกชน</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ธุรกิจส่วนตัว</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125060159"/>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รับราชการ</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220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16,534.44</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-18,854.11*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-1,877.33</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-8,729.11*</a:t>
                      </a:r>
                    </a:p>
                  </a:txBody>
                  <a:tcPr/>
                </a:tc>
                <a:extLst>
                  <a:ext uri="{0D108BD9-81ED-4DB2-BD59-A6C34878D82A}">
                    <a16:rowId xmlns:a16="http://schemas.microsoft.com/office/drawing/2014/main" val="2058300580"/>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รัฐวิสาหกิจ</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180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28,776.21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-14,081.98*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12,076.00*</a:t>
                      </a:r>
                    </a:p>
                  </a:txBody>
                  <a:tcPr/>
                </a:tc>
                <a:extLst>
                  <a:ext uri="{0D108BD9-81ED-4DB2-BD59-A6C34878D82A}">
                    <a16:rowId xmlns:a16="http://schemas.microsoft.com/office/drawing/2014/main" val="1628703143"/>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รับจ้างเอกชน</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120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18,776.44</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-6,567.99*</a:t>
                      </a:r>
                    </a:p>
                  </a:txBody>
                  <a:tcPr/>
                </a:tc>
                <a:extLst>
                  <a:ext uri="{0D108BD9-81ED-4DB2-BD59-A6C34878D82A}">
                    <a16:rowId xmlns:a16="http://schemas.microsoft.com/office/drawing/2014/main" val="3965499970"/>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ธุรกิจส่วนตัว</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140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38,789.91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extLst>
                  <a:ext uri="{0D108BD9-81ED-4DB2-BD59-A6C34878D82A}">
                    <a16:rowId xmlns:a16="http://schemas.microsoft.com/office/drawing/2014/main" val="891431908"/>
                  </a:ext>
                </a:extLst>
              </a:tr>
            </a:tbl>
          </a:graphicData>
        </a:graphic>
      </p:graphicFrame>
      <p:sp>
        <p:nvSpPr>
          <p:cNvPr id="6" name="กล่องข้อความ 5">
            <a:extLst>
              <a:ext uri="{FF2B5EF4-FFF2-40B4-BE49-F238E27FC236}">
                <a16:creationId xmlns:a16="http://schemas.microsoft.com/office/drawing/2014/main" id="{579D2AD3-A13F-4B9A-8087-3556E853319E}"/>
              </a:ext>
            </a:extLst>
          </p:cNvPr>
          <p:cNvSpPr txBox="1"/>
          <p:nvPr/>
        </p:nvSpPr>
        <p:spPr>
          <a:xfrm>
            <a:off x="676275" y="4049746"/>
            <a:ext cx="3566601" cy="1261884"/>
          </a:xfrm>
          <a:prstGeom prst="rect">
            <a:avLst/>
          </a:prstGeom>
          <a:noFill/>
        </p:spPr>
        <p:txBody>
          <a:bodyPr wrap="square" rtlCol="0">
            <a:spAutoFit/>
          </a:bodyPr>
          <a:lstStyle/>
          <a:p>
            <a:r>
              <a:rPr lang="en-US" sz="1600" dirty="0">
                <a:solidFill>
                  <a:schemeClr val="tx1">
                    <a:lumMod val="95000"/>
                    <a:lumOff val="5000"/>
                  </a:schemeClr>
                </a:solidFill>
                <a:latin typeface="Angsana New" panose="02020603050405020304" pitchFamily="18" charset="-34"/>
                <a:cs typeface="Angsana New" panose="02020603050405020304" pitchFamily="18" charset="-34"/>
              </a:rPr>
              <a:t>*</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 แทน มีนัยสำคัญทางสถิติที่ระดับ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0.05 (p &lt; 0.05)</a:t>
            </a:r>
          </a:p>
          <a:p>
            <a:r>
              <a:rPr lang="en-US" sz="1600" dirty="0">
                <a:solidFill>
                  <a:schemeClr val="tx1">
                    <a:lumMod val="95000"/>
                    <a:lumOff val="5000"/>
                  </a:schemeClr>
                </a:solidFill>
                <a:latin typeface="Angsana New" panose="02020603050405020304" pitchFamily="18" charset="-34"/>
                <a:cs typeface="Angsana New" panose="02020603050405020304" pitchFamily="18" charset="-34"/>
              </a:rPr>
              <a:t>** </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แทน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 </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มีนัยสำคัญทางสถิติที่ระดับ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0.01 (p &lt; 0.01)</a:t>
            </a:r>
          </a:p>
          <a:p>
            <a:r>
              <a:rPr lang="en-US" sz="1600" dirty="0">
                <a:solidFill>
                  <a:schemeClr val="tx1">
                    <a:lumMod val="95000"/>
                    <a:lumOff val="5000"/>
                  </a:schemeClr>
                </a:solidFill>
                <a:latin typeface="Angsana New" panose="02020603050405020304" pitchFamily="18" charset="-34"/>
                <a:cs typeface="Angsana New" panose="02020603050405020304" pitchFamily="18" charset="-34"/>
              </a:rPr>
              <a:t>*** </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แทน มีนัยสำคัญทางสถิติที่ระดับ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0.001 (p &lt; 0.001)</a:t>
            </a:r>
          </a:p>
          <a:p>
            <a:endParaRPr lang="en-US" dirty="0">
              <a:solidFill>
                <a:srgbClr val="FF0000"/>
              </a:solidFill>
              <a:latin typeface="Angsana New" panose="02020603050405020304" pitchFamily="18" charset="-34"/>
              <a:cs typeface="Angsana New" panose="02020603050405020304" pitchFamily="18" charset="-34"/>
            </a:endParaRPr>
          </a:p>
        </p:txBody>
      </p:sp>
      <p:sp>
        <p:nvSpPr>
          <p:cNvPr id="7" name="กล่องข้อความ 6">
            <a:extLst>
              <a:ext uri="{FF2B5EF4-FFF2-40B4-BE49-F238E27FC236}">
                <a16:creationId xmlns:a16="http://schemas.microsoft.com/office/drawing/2014/main" id="{1EEA5886-DAF3-4F21-92E2-B26EF69BE7BC}"/>
              </a:ext>
            </a:extLst>
          </p:cNvPr>
          <p:cNvSpPr txBox="1"/>
          <p:nvPr/>
        </p:nvSpPr>
        <p:spPr>
          <a:xfrm>
            <a:off x="676275" y="4849965"/>
            <a:ext cx="10668000" cy="1569660"/>
          </a:xfrm>
          <a:prstGeom prst="rect">
            <a:avLst/>
          </a:prstGeom>
          <a:noFill/>
        </p:spPr>
        <p:txBody>
          <a:bodyPr wrap="square" rtlCol="0">
            <a:spAutoFit/>
          </a:bodyPr>
          <a:lstStyle/>
          <a:p>
            <a:pPr indent="457200"/>
            <a:r>
              <a:rPr lang="th-TH" sz="2400" dirty="0">
                <a:solidFill>
                  <a:schemeClr val="tx1">
                    <a:lumMod val="95000"/>
                    <a:lumOff val="5000"/>
                  </a:schemeClr>
                </a:solidFill>
                <a:latin typeface="Angsana New" panose="02020603050405020304" pitchFamily="18" charset="-34"/>
                <a:cs typeface="Angsana New" panose="02020603050405020304" pitchFamily="18" charset="-34"/>
              </a:rPr>
              <a:t>จากตารางที่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6</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พบว่า กลุ่มตัวอย่างที่ประกอบอาชีพธุรกิจส่วนตัว มีรายได้เฉลี่ยต่อเดือนมากที่สุด รองลงมา คือ รัฐวิสาหกิจ รับจ้างเอกชน และรับราชการ ตามลำดับ</a:t>
            </a:r>
          </a:p>
          <a:p>
            <a:pPr indent="457200"/>
            <a:r>
              <a:rPr lang="th-TH" sz="2400" dirty="0">
                <a:solidFill>
                  <a:schemeClr val="tx1">
                    <a:lumMod val="95000"/>
                    <a:lumOff val="5000"/>
                  </a:schemeClr>
                </a:solidFill>
                <a:latin typeface="Angsana New" panose="02020603050405020304" pitchFamily="18" charset="-34"/>
                <a:cs typeface="Angsana New" panose="02020603050405020304" pitchFamily="18" charset="-34"/>
              </a:rPr>
              <a:t>เมื่อทำการเปรียบเทียบรายได้เฉลี่ยระหว่างกลุ่มอาชีพ พบว่า กลุ่มตัวอย่างที่ประกอบอาชีพธุรกิจส่วนตัวมีรายได้เฉลี่ยมากกว่ากลุ่มที่ทำงานรัฐวิสาหกิจ รับจ้างเอกชน และรับราชการ อย่างมีนัยสำคัญทางสถิติที่ระดับ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0.05</a:t>
            </a:r>
          </a:p>
        </p:txBody>
      </p:sp>
    </p:spTree>
    <p:extLst>
      <p:ext uri="{BB962C8B-B14F-4D97-AF65-F5344CB8AC3E}">
        <p14:creationId xmlns:p14="http://schemas.microsoft.com/office/powerpoint/2010/main" val="11352952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0C130D84-D152-44A9-B5DA-95B2D4FF3BC4}"/>
              </a:ext>
            </a:extLst>
          </p:cNvPr>
          <p:cNvSpPr>
            <a:spLocks noGrp="1"/>
          </p:cNvSpPr>
          <p:nvPr>
            <p:ph idx="1"/>
          </p:nvPr>
        </p:nvSpPr>
        <p:spPr>
          <a:xfrm>
            <a:off x="323109" y="38069"/>
            <a:ext cx="11395415" cy="838231"/>
          </a:xfrm>
        </p:spPr>
        <p:txBody>
          <a:bodyPr>
            <a:normAutofit lnSpcReduction="10000"/>
          </a:bodyPr>
          <a:lstStyle/>
          <a:p>
            <a:pPr marL="0" indent="400050">
              <a:buNone/>
            </a:pP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7) </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การนำเสนอผลการวิเคราะห์ข้อมูลด้วย </a:t>
            </a: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Correlation</a:t>
            </a:r>
          </a:p>
          <a:p>
            <a:pPr marL="0" indent="0">
              <a:buNone/>
            </a:pPr>
            <a:r>
              <a:rPr lang="th-TH" sz="2400" dirty="0">
                <a:solidFill>
                  <a:schemeClr val="tx1">
                    <a:lumMod val="95000"/>
                    <a:lumOff val="5000"/>
                  </a:schemeClr>
                </a:solidFill>
                <a:latin typeface="Angsana New" panose="02020603050405020304" pitchFamily="18" charset="-34"/>
                <a:cs typeface="Angsana New" panose="02020603050405020304" pitchFamily="18" charset="-34"/>
              </a:rPr>
              <a:t>ตารางที่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7</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การวิเคราะห์ความสัมพันธ์ระหว่างตัวแปรแรงจูงใจในอาชีพ อายุ รายได้ และขนาดองค์กร</a:t>
            </a:r>
          </a:p>
          <a:p>
            <a:pPr marL="0" indent="0">
              <a:buNone/>
            </a:pPr>
            <a:endParaRPr lang="en-US"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80F11FA6-D041-453B-84FB-276363196623}"/>
              </a:ext>
            </a:extLst>
          </p:cNvPr>
          <p:cNvSpPr>
            <a:spLocks noGrp="1"/>
          </p:cNvSpPr>
          <p:nvPr>
            <p:ph type="sldNum" sz="quarter" idx="12"/>
          </p:nvPr>
        </p:nvSpPr>
        <p:spPr/>
        <p:txBody>
          <a:bodyPr/>
          <a:lstStyle/>
          <a:p>
            <a:fld id="{1EAF28F5-24D7-466C-B5FE-FBB3D897FE90}" type="slidenum">
              <a:rPr lang="en-US" smtClean="0"/>
              <a:t>77</a:t>
            </a:fld>
            <a:endParaRPr lang="en-US"/>
          </a:p>
        </p:txBody>
      </p:sp>
      <p:graphicFrame>
        <p:nvGraphicFramePr>
          <p:cNvPr id="5" name="ตาราง 5">
            <a:extLst>
              <a:ext uri="{FF2B5EF4-FFF2-40B4-BE49-F238E27FC236}">
                <a16:creationId xmlns:a16="http://schemas.microsoft.com/office/drawing/2014/main" id="{E74E783D-4960-4E0F-9AEA-BC2A9D92B1ED}"/>
              </a:ext>
            </a:extLst>
          </p:cNvPr>
          <p:cNvGraphicFramePr>
            <a:graphicFrameLocks noGrp="1"/>
          </p:cNvGraphicFramePr>
          <p:nvPr>
            <p:extLst>
              <p:ext uri="{D42A27DB-BD31-4B8C-83A1-F6EECF244321}">
                <p14:modId xmlns:p14="http://schemas.microsoft.com/office/powerpoint/2010/main" val="1275898143"/>
              </p:ext>
            </p:extLst>
          </p:nvPr>
        </p:nvGraphicFramePr>
        <p:xfrm>
          <a:off x="704849" y="876300"/>
          <a:ext cx="10502898" cy="3870960"/>
        </p:xfrm>
        <a:graphic>
          <a:graphicData uri="http://schemas.openxmlformats.org/drawingml/2006/table">
            <a:tbl>
              <a:tblPr firstRow="1" bandRow="1">
                <a:tableStyleId>{0E3FDE45-AF77-4B5C-9715-49D594BDF05E}</a:tableStyleId>
              </a:tblPr>
              <a:tblGrid>
                <a:gridCol w="1711325">
                  <a:extLst>
                    <a:ext uri="{9D8B030D-6E8A-4147-A177-3AD203B41FA5}">
                      <a16:colId xmlns:a16="http://schemas.microsoft.com/office/drawing/2014/main" val="1733949251"/>
                    </a:ext>
                  </a:extLst>
                </a:gridCol>
                <a:gridCol w="1524000">
                  <a:extLst>
                    <a:ext uri="{9D8B030D-6E8A-4147-A177-3AD203B41FA5}">
                      <a16:colId xmlns:a16="http://schemas.microsoft.com/office/drawing/2014/main" val="3811041860"/>
                    </a:ext>
                  </a:extLst>
                </a:gridCol>
                <a:gridCol w="1265917">
                  <a:extLst>
                    <a:ext uri="{9D8B030D-6E8A-4147-A177-3AD203B41FA5}">
                      <a16:colId xmlns:a16="http://schemas.microsoft.com/office/drawing/2014/main" val="1365491137"/>
                    </a:ext>
                  </a:extLst>
                </a:gridCol>
                <a:gridCol w="1500414">
                  <a:extLst>
                    <a:ext uri="{9D8B030D-6E8A-4147-A177-3AD203B41FA5}">
                      <a16:colId xmlns:a16="http://schemas.microsoft.com/office/drawing/2014/main" val="1575745704"/>
                    </a:ext>
                  </a:extLst>
                </a:gridCol>
                <a:gridCol w="1500414">
                  <a:extLst>
                    <a:ext uri="{9D8B030D-6E8A-4147-A177-3AD203B41FA5}">
                      <a16:colId xmlns:a16="http://schemas.microsoft.com/office/drawing/2014/main" val="1669088349"/>
                    </a:ext>
                  </a:extLst>
                </a:gridCol>
                <a:gridCol w="1500414">
                  <a:extLst>
                    <a:ext uri="{9D8B030D-6E8A-4147-A177-3AD203B41FA5}">
                      <a16:colId xmlns:a16="http://schemas.microsoft.com/office/drawing/2014/main" val="1605054660"/>
                    </a:ext>
                  </a:extLst>
                </a:gridCol>
                <a:gridCol w="1500414">
                  <a:extLst>
                    <a:ext uri="{9D8B030D-6E8A-4147-A177-3AD203B41FA5}">
                      <a16:colId xmlns:a16="http://schemas.microsoft.com/office/drawing/2014/main" val="939316628"/>
                    </a:ext>
                  </a:extLst>
                </a:gridCol>
              </a:tblGrid>
              <a:tr h="370840">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ตัวแปร</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แรงจูงใจในอาชีพ</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อายุ</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รายได้</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ชื่อเสียงขององค์กร</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ขนาดองค์กร</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วัฒนธรรมองค์กร</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440622482"/>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แรงจูงใจในอาชีพ</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0.322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0.891*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0.881*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0.671*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0.421</a:t>
                      </a:r>
                    </a:p>
                  </a:txBody>
                  <a:tcPr/>
                </a:tc>
                <a:extLst>
                  <a:ext uri="{0D108BD9-81ED-4DB2-BD59-A6C34878D82A}">
                    <a16:rowId xmlns:a16="http://schemas.microsoft.com/office/drawing/2014/main" val="2350647461"/>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อายุ</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0.888*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0.871*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-0.221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0.059*</a:t>
                      </a:r>
                    </a:p>
                  </a:txBody>
                  <a:tcPr/>
                </a:tc>
                <a:extLst>
                  <a:ext uri="{0D108BD9-81ED-4DB2-BD59-A6C34878D82A}">
                    <a16:rowId xmlns:a16="http://schemas.microsoft.com/office/drawing/2014/main" val="3154367326"/>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รายได้</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0.873*</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0.341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0.211</a:t>
                      </a:r>
                    </a:p>
                  </a:txBody>
                  <a:tcPr/>
                </a:tc>
                <a:extLst>
                  <a:ext uri="{0D108BD9-81ED-4DB2-BD59-A6C34878D82A}">
                    <a16:rowId xmlns:a16="http://schemas.microsoft.com/office/drawing/2014/main" val="2338095558"/>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ชื่อเสียงขององค์กร</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0.221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0.614*</a:t>
                      </a:r>
                    </a:p>
                  </a:txBody>
                  <a:tcPr/>
                </a:tc>
                <a:extLst>
                  <a:ext uri="{0D108BD9-81ED-4DB2-BD59-A6C34878D82A}">
                    <a16:rowId xmlns:a16="http://schemas.microsoft.com/office/drawing/2014/main" val="961042544"/>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ขนาดองค์กร</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0.551*</a:t>
                      </a:r>
                    </a:p>
                  </a:txBody>
                  <a:tcPr/>
                </a:tc>
                <a:extLst>
                  <a:ext uri="{0D108BD9-81ED-4DB2-BD59-A6C34878D82A}">
                    <a16:rowId xmlns:a16="http://schemas.microsoft.com/office/drawing/2014/main" val="813857972"/>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วัฒนธรรมองค์กร</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extLst>
                  <a:ext uri="{0D108BD9-81ED-4DB2-BD59-A6C34878D82A}">
                    <a16:rowId xmlns:a16="http://schemas.microsoft.com/office/drawing/2014/main" val="1776401731"/>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ค่าเฉลี่ย</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20.332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37.321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12,550.21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9.701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3.577</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2.313</a:t>
                      </a:r>
                    </a:p>
                  </a:txBody>
                  <a:tcPr/>
                </a:tc>
                <a:extLst>
                  <a:ext uri="{0D108BD9-81ED-4DB2-BD59-A6C34878D82A}">
                    <a16:rowId xmlns:a16="http://schemas.microsoft.com/office/drawing/2014/main" val="3214955534"/>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ส่วนเบี่ยงเบนมาตรฐาน</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3.421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7.891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987.31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2.21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1.91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2.11</a:t>
                      </a:r>
                    </a:p>
                  </a:txBody>
                  <a:tcPr/>
                </a:tc>
                <a:extLst>
                  <a:ext uri="{0D108BD9-81ED-4DB2-BD59-A6C34878D82A}">
                    <a16:rowId xmlns:a16="http://schemas.microsoft.com/office/drawing/2014/main" val="405439405"/>
                  </a:ext>
                </a:extLst>
              </a:tr>
            </a:tbl>
          </a:graphicData>
        </a:graphic>
      </p:graphicFrame>
      <p:sp>
        <p:nvSpPr>
          <p:cNvPr id="6" name="กล่องข้อความ 5">
            <a:extLst>
              <a:ext uri="{FF2B5EF4-FFF2-40B4-BE49-F238E27FC236}">
                <a16:creationId xmlns:a16="http://schemas.microsoft.com/office/drawing/2014/main" id="{A9E1D806-A3F4-4EC9-9010-D8B4E37622AC}"/>
              </a:ext>
            </a:extLst>
          </p:cNvPr>
          <p:cNvSpPr txBox="1"/>
          <p:nvPr/>
        </p:nvSpPr>
        <p:spPr>
          <a:xfrm>
            <a:off x="704849" y="4819226"/>
            <a:ext cx="3711574" cy="1261884"/>
          </a:xfrm>
          <a:prstGeom prst="rect">
            <a:avLst/>
          </a:prstGeom>
          <a:noFill/>
        </p:spPr>
        <p:txBody>
          <a:bodyPr wrap="square" rtlCol="0">
            <a:spAutoFit/>
          </a:bodyPr>
          <a:lstStyle/>
          <a:p>
            <a:r>
              <a:rPr lang="en-US" sz="1600" dirty="0">
                <a:solidFill>
                  <a:schemeClr val="tx1">
                    <a:lumMod val="95000"/>
                    <a:lumOff val="5000"/>
                  </a:schemeClr>
                </a:solidFill>
                <a:latin typeface="Angsana New" panose="02020603050405020304" pitchFamily="18" charset="-34"/>
                <a:cs typeface="Angsana New" panose="02020603050405020304" pitchFamily="18" charset="-34"/>
              </a:rPr>
              <a:t>*</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 แทน มีนัยสำคัญทางสถิติที่ระดับ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0.05 (p &lt; 0.05)</a:t>
            </a:r>
          </a:p>
          <a:p>
            <a:r>
              <a:rPr lang="en-US" sz="1600" dirty="0">
                <a:solidFill>
                  <a:schemeClr val="tx1">
                    <a:lumMod val="95000"/>
                    <a:lumOff val="5000"/>
                  </a:schemeClr>
                </a:solidFill>
                <a:latin typeface="Angsana New" panose="02020603050405020304" pitchFamily="18" charset="-34"/>
                <a:cs typeface="Angsana New" panose="02020603050405020304" pitchFamily="18" charset="-34"/>
              </a:rPr>
              <a:t>** </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แทน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 </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มีนัยสำคัญทางสถิติที่ระดับ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0.01 (p &lt; 0.01)</a:t>
            </a:r>
          </a:p>
          <a:p>
            <a:r>
              <a:rPr lang="en-US" sz="1600" dirty="0">
                <a:solidFill>
                  <a:schemeClr val="tx1">
                    <a:lumMod val="95000"/>
                    <a:lumOff val="5000"/>
                  </a:schemeClr>
                </a:solidFill>
                <a:latin typeface="Angsana New" panose="02020603050405020304" pitchFamily="18" charset="-34"/>
                <a:cs typeface="Angsana New" panose="02020603050405020304" pitchFamily="18" charset="-34"/>
              </a:rPr>
              <a:t>*** </a:t>
            </a:r>
            <a:r>
              <a:rPr lang="th-TH" sz="1600" dirty="0">
                <a:solidFill>
                  <a:schemeClr val="tx1">
                    <a:lumMod val="95000"/>
                    <a:lumOff val="5000"/>
                  </a:schemeClr>
                </a:solidFill>
                <a:latin typeface="Angsana New" panose="02020603050405020304" pitchFamily="18" charset="-34"/>
                <a:cs typeface="Angsana New" panose="02020603050405020304" pitchFamily="18" charset="-34"/>
              </a:rPr>
              <a:t>แทน มีนัยสำคัญทางสถิติที่ระดับ </a:t>
            </a:r>
            <a:r>
              <a:rPr lang="en-US" sz="1600" dirty="0">
                <a:solidFill>
                  <a:schemeClr val="tx1">
                    <a:lumMod val="95000"/>
                    <a:lumOff val="5000"/>
                  </a:schemeClr>
                </a:solidFill>
                <a:latin typeface="Angsana New" panose="02020603050405020304" pitchFamily="18" charset="-34"/>
                <a:cs typeface="Angsana New" panose="02020603050405020304" pitchFamily="18" charset="-34"/>
              </a:rPr>
              <a:t>0.001 (p &lt; 0.001)</a:t>
            </a:r>
          </a:p>
          <a:p>
            <a:endParaRPr lang="en-US"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31104924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C499A285-7444-4A35-A328-BEFDBCD9C37E}"/>
              </a:ext>
            </a:extLst>
          </p:cNvPr>
          <p:cNvSpPr>
            <a:spLocks noGrp="1"/>
          </p:cNvSpPr>
          <p:nvPr>
            <p:ph idx="1"/>
          </p:nvPr>
        </p:nvSpPr>
        <p:spPr>
          <a:xfrm>
            <a:off x="838200" y="482600"/>
            <a:ext cx="10515600" cy="3148367"/>
          </a:xfrm>
        </p:spPr>
        <p:txBody>
          <a:bodyPr>
            <a:normAutofit lnSpcReduction="10000"/>
          </a:bodyPr>
          <a:lstStyle/>
          <a:p>
            <a:pPr marL="0" indent="0">
              <a:buNone/>
            </a:pPr>
            <a:r>
              <a:rPr lang="th-TH" sz="2000" dirty="0">
                <a:solidFill>
                  <a:srgbClr val="FF0000"/>
                </a:solidFill>
                <a:latin typeface="Angsana New" panose="02020603050405020304" pitchFamily="18" charset="-34"/>
                <a:cs typeface="Angsana New" panose="02020603050405020304" pitchFamily="18" charset="-34"/>
              </a:rPr>
              <a:t>เทคนิคการอธิบายตารางผลการวิเคราะห์ข้อมูลด้วย </a:t>
            </a:r>
            <a:r>
              <a:rPr lang="en-US" sz="2000" dirty="0">
                <a:solidFill>
                  <a:srgbClr val="FF0000"/>
                </a:solidFill>
                <a:latin typeface="Angsana New" panose="02020603050405020304" pitchFamily="18" charset="-34"/>
                <a:cs typeface="Angsana New" panose="02020603050405020304" pitchFamily="18" charset="-34"/>
              </a:rPr>
              <a:t>Correlation</a:t>
            </a:r>
          </a:p>
          <a:p>
            <a:pPr marL="0" indent="0">
              <a:buNone/>
            </a:pPr>
            <a:r>
              <a:rPr lang="en-US" sz="2000" dirty="0">
                <a:solidFill>
                  <a:srgbClr val="FF0000"/>
                </a:solidFill>
                <a:latin typeface="Angsana New" panose="02020603050405020304" pitchFamily="18" charset="-34"/>
                <a:cs typeface="Angsana New" panose="02020603050405020304" pitchFamily="18" charset="-34"/>
              </a:rPr>
              <a:t>1)</a:t>
            </a:r>
            <a:r>
              <a:rPr lang="th-TH" sz="2000" dirty="0">
                <a:solidFill>
                  <a:srgbClr val="FF0000"/>
                </a:solidFill>
                <a:latin typeface="Angsana New" panose="02020603050405020304" pitchFamily="18" charset="-34"/>
                <a:cs typeface="Angsana New" panose="02020603050405020304" pitchFamily="18" charset="-34"/>
              </a:rPr>
              <a:t> อธิบายเฉพาะค่าสถิติสหสัมพันธ์ ซึ่งคำนวณได้จากค่าความสัมพันธ์แบบต่าง ๆ ดังนี้</a:t>
            </a:r>
          </a:p>
          <a:p>
            <a:pPr marL="0" indent="400050">
              <a:buNone/>
            </a:pPr>
            <a:r>
              <a:rPr lang="th-TH" sz="2000" dirty="0">
                <a:solidFill>
                  <a:srgbClr val="FF0000"/>
                </a:solidFill>
                <a:latin typeface="Angsana New" panose="02020603050405020304" pitchFamily="18" charset="-34"/>
                <a:cs typeface="Angsana New" panose="02020603050405020304" pitchFamily="18" charset="-34"/>
              </a:rPr>
              <a:t>ตั้งแต่ </a:t>
            </a:r>
            <a:r>
              <a:rPr lang="en-US" sz="2000" dirty="0">
                <a:solidFill>
                  <a:srgbClr val="FF0000"/>
                </a:solidFill>
                <a:latin typeface="Angsana New" panose="02020603050405020304" pitchFamily="18" charset="-34"/>
                <a:cs typeface="Angsana New" panose="02020603050405020304" pitchFamily="18" charset="-34"/>
              </a:rPr>
              <a:t>0.80 </a:t>
            </a:r>
            <a:r>
              <a:rPr lang="th-TH" sz="2000" dirty="0">
                <a:solidFill>
                  <a:srgbClr val="FF0000"/>
                </a:solidFill>
                <a:latin typeface="Angsana New" panose="02020603050405020304" pitchFamily="18" charset="-34"/>
                <a:cs typeface="Angsana New" panose="02020603050405020304" pitchFamily="18" charset="-34"/>
              </a:rPr>
              <a:t>ขึ้นไป	หมายความว่า มีความสัมพันธ์กันสูงมาก</a:t>
            </a:r>
          </a:p>
          <a:p>
            <a:pPr marL="0" indent="400050">
              <a:buNone/>
            </a:pPr>
            <a:r>
              <a:rPr lang="th-TH" sz="2000" dirty="0">
                <a:solidFill>
                  <a:srgbClr val="FF0000"/>
                </a:solidFill>
                <a:latin typeface="Angsana New" panose="02020603050405020304" pitchFamily="18" charset="-34"/>
                <a:cs typeface="Angsana New" panose="02020603050405020304" pitchFamily="18" charset="-34"/>
              </a:rPr>
              <a:t>ตั้งแต่ </a:t>
            </a:r>
            <a:r>
              <a:rPr lang="en-US" sz="2000" dirty="0">
                <a:solidFill>
                  <a:srgbClr val="FF0000"/>
                </a:solidFill>
                <a:latin typeface="Angsana New" panose="02020603050405020304" pitchFamily="18" charset="-34"/>
                <a:cs typeface="Angsana New" panose="02020603050405020304" pitchFamily="18" charset="-34"/>
              </a:rPr>
              <a:t>0.60-0.79</a:t>
            </a:r>
            <a:r>
              <a:rPr lang="th-TH" sz="2000" dirty="0">
                <a:solidFill>
                  <a:srgbClr val="FF0000"/>
                </a:solidFill>
                <a:latin typeface="Angsana New" panose="02020603050405020304" pitchFamily="18" charset="-34"/>
                <a:cs typeface="Angsana New" panose="02020603050405020304" pitchFamily="18" charset="-34"/>
              </a:rPr>
              <a:t>	หมายความว่า มีความสัมพันธ์กันสูง</a:t>
            </a:r>
          </a:p>
          <a:p>
            <a:pPr marL="0" indent="400050">
              <a:buNone/>
            </a:pPr>
            <a:r>
              <a:rPr lang="th-TH" sz="2000" dirty="0">
                <a:solidFill>
                  <a:srgbClr val="FF0000"/>
                </a:solidFill>
                <a:latin typeface="Angsana New" panose="02020603050405020304" pitchFamily="18" charset="-34"/>
                <a:cs typeface="Angsana New" panose="02020603050405020304" pitchFamily="18" charset="-34"/>
              </a:rPr>
              <a:t>ตั้งแต่ </a:t>
            </a:r>
            <a:r>
              <a:rPr lang="en-US" sz="2000" dirty="0">
                <a:solidFill>
                  <a:srgbClr val="FF0000"/>
                </a:solidFill>
                <a:latin typeface="Angsana New" panose="02020603050405020304" pitchFamily="18" charset="-34"/>
                <a:cs typeface="Angsana New" panose="02020603050405020304" pitchFamily="18" charset="-34"/>
              </a:rPr>
              <a:t>0.40-0.59</a:t>
            </a:r>
            <a:r>
              <a:rPr lang="th-TH" sz="2000" dirty="0">
                <a:solidFill>
                  <a:srgbClr val="FF0000"/>
                </a:solidFill>
                <a:latin typeface="Angsana New" panose="02020603050405020304" pitchFamily="18" charset="-34"/>
                <a:cs typeface="Angsana New" panose="02020603050405020304" pitchFamily="18" charset="-34"/>
              </a:rPr>
              <a:t>	หมายความว่า มีความสัมพันธ์กันปานกลาง</a:t>
            </a:r>
          </a:p>
          <a:p>
            <a:pPr marL="0" indent="400050">
              <a:buNone/>
            </a:pPr>
            <a:r>
              <a:rPr lang="th-TH" sz="2000" dirty="0">
                <a:solidFill>
                  <a:srgbClr val="FF0000"/>
                </a:solidFill>
                <a:latin typeface="Angsana New" panose="02020603050405020304" pitchFamily="18" charset="-34"/>
                <a:cs typeface="Angsana New" panose="02020603050405020304" pitchFamily="18" charset="-34"/>
              </a:rPr>
              <a:t>ตั้งแต่ </a:t>
            </a:r>
            <a:r>
              <a:rPr lang="en-US" sz="2000" dirty="0">
                <a:solidFill>
                  <a:srgbClr val="FF0000"/>
                </a:solidFill>
                <a:latin typeface="Angsana New" panose="02020603050405020304" pitchFamily="18" charset="-34"/>
                <a:cs typeface="Angsana New" panose="02020603050405020304" pitchFamily="18" charset="-34"/>
              </a:rPr>
              <a:t>0.20-0.39</a:t>
            </a:r>
            <a:r>
              <a:rPr lang="th-TH" sz="2000" dirty="0">
                <a:solidFill>
                  <a:srgbClr val="FF0000"/>
                </a:solidFill>
                <a:latin typeface="Angsana New" panose="02020603050405020304" pitchFamily="18" charset="-34"/>
                <a:cs typeface="Angsana New" panose="02020603050405020304" pitchFamily="18" charset="-34"/>
              </a:rPr>
              <a:t>	หมายความว่า มีความสัมพันธ์กันต่ำ</a:t>
            </a:r>
          </a:p>
          <a:p>
            <a:pPr marL="0" indent="400050">
              <a:buNone/>
            </a:pPr>
            <a:r>
              <a:rPr lang="th-TH" sz="2000" dirty="0">
                <a:solidFill>
                  <a:srgbClr val="FF0000"/>
                </a:solidFill>
                <a:latin typeface="Angsana New" panose="02020603050405020304" pitchFamily="18" charset="-34"/>
                <a:cs typeface="Angsana New" panose="02020603050405020304" pitchFamily="18" charset="-34"/>
              </a:rPr>
              <a:t>ต่ำกว่า </a:t>
            </a:r>
            <a:r>
              <a:rPr lang="en-US" sz="2000" dirty="0">
                <a:solidFill>
                  <a:srgbClr val="FF0000"/>
                </a:solidFill>
                <a:latin typeface="Angsana New" panose="02020603050405020304" pitchFamily="18" charset="-34"/>
                <a:cs typeface="Angsana New" panose="02020603050405020304" pitchFamily="18" charset="-34"/>
              </a:rPr>
              <a:t>0.20</a:t>
            </a:r>
            <a:r>
              <a:rPr lang="th-TH" sz="2000" dirty="0">
                <a:solidFill>
                  <a:srgbClr val="FF0000"/>
                </a:solidFill>
                <a:latin typeface="Angsana New" panose="02020603050405020304" pitchFamily="18" charset="-34"/>
                <a:cs typeface="Angsana New" panose="02020603050405020304" pitchFamily="18" charset="-34"/>
              </a:rPr>
              <a:t> 		หมายความว่า มีความสัมพันธ์กันต่ำมาก</a:t>
            </a:r>
          </a:p>
          <a:p>
            <a:pPr marL="0" indent="0">
              <a:buNone/>
            </a:pPr>
            <a:r>
              <a:rPr lang="en-US" sz="2000" dirty="0">
                <a:solidFill>
                  <a:srgbClr val="FF0000"/>
                </a:solidFill>
                <a:latin typeface="Angsana New" panose="02020603050405020304" pitchFamily="18" charset="-34"/>
                <a:cs typeface="Angsana New" panose="02020603050405020304" pitchFamily="18" charset="-34"/>
              </a:rPr>
              <a:t>2)</a:t>
            </a:r>
            <a:r>
              <a:rPr lang="th-TH" sz="2000" dirty="0">
                <a:solidFill>
                  <a:srgbClr val="FF0000"/>
                </a:solidFill>
                <a:latin typeface="Angsana New" panose="02020603050405020304" pitchFamily="18" charset="-34"/>
                <a:cs typeface="Angsana New" panose="02020603050405020304" pitchFamily="18" charset="-34"/>
              </a:rPr>
              <a:t> ระบุทิศทาง (เครื่องหมาย) และปริมาณความสัมพันธ์ระหว่างตัวแปร</a:t>
            </a:r>
            <a:endParaRPr lang="en-US" sz="2000"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A8DEAF09-AD25-4EBA-8823-ADEB2B6DC198}"/>
              </a:ext>
            </a:extLst>
          </p:cNvPr>
          <p:cNvSpPr>
            <a:spLocks noGrp="1"/>
          </p:cNvSpPr>
          <p:nvPr>
            <p:ph type="sldNum" sz="quarter" idx="12"/>
          </p:nvPr>
        </p:nvSpPr>
        <p:spPr/>
        <p:txBody>
          <a:bodyPr/>
          <a:lstStyle/>
          <a:p>
            <a:fld id="{1EAF28F5-24D7-466C-B5FE-FBB3D897FE90}" type="slidenum">
              <a:rPr lang="en-US" smtClean="0"/>
              <a:t>78</a:t>
            </a:fld>
            <a:endParaRPr lang="en-US"/>
          </a:p>
        </p:txBody>
      </p:sp>
    </p:spTree>
    <p:extLst>
      <p:ext uri="{BB962C8B-B14F-4D97-AF65-F5344CB8AC3E}">
        <p14:creationId xmlns:p14="http://schemas.microsoft.com/office/powerpoint/2010/main" val="6219890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74029CFD-688A-4C10-8D11-DD291077EAC6}"/>
              </a:ext>
            </a:extLst>
          </p:cNvPr>
          <p:cNvSpPr>
            <a:spLocks noGrp="1"/>
          </p:cNvSpPr>
          <p:nvPr>
            <p:ph idx="1"/>
          </p:nvPr>
        </p:nvSpPr>
        <p:spPr>
          <a:xfrm>
            <a:off x="666750" y="107950"/>
            <a:ext cx="11277600" cy="2927350"/>
          </a:xfrm>
        </p:spPr>
        <p:txBody>
          <a:bodyPr>
            <a:normAutofit/>
          </a:bodyPr>
          <a:lstStyle/>
          <a:p>
            <a:pPr marL="0" indent="285750">
              <a:buNone/>
            </a:pPr>
            <a:r>
              <a:rPr lang="en-US" sz="2000" b="1" dirty="0">
                <a:solidFill>
                  <a:schemeClr val="tx1">
                    <a:lumMod val="95000"/>
                    <a:lumOff val="5000"/>
                  </a:schemeClr>
                </a:solidFill>
                <a:latin typeface="Angsana New" panose="02020603050405020304" pitchFamily="18" charset="-34"/>
                <a:cs typeface="Angsana New" panose="02020603050405020304" pitchFamily="18" charset="-34"/>
              </a:rPr>
              <a:t>8)</a:t>
            </a:r>
            <a:r>
              <a:rPr lang="th-TH" sz="2000" b="1" dirty="0">
                <a:solidFill>
                  <a:schemeClr val="tx1">
                    <a:lumMod val="95000"/>
                    <a:lumOff val="5000"/>
                  </a:schemeClr>
                </a:solidFill>
                <a:latin typeface="Angsana New" panose="02020603050405020304" pitchFamily="18" charset="-34"/>
                <a:cs typeface="Angsana New" panose="02020603050405020304" pitchFamily="18" charset="-34"/>
              </a:rPr>
              <a:t> การนำเสนอข้อมูลด้วย </a:t>
            </a:r>
            <a:r>
              <a:rPr lang="en-US" sz="2000" b="1" dirty="0">
                <a:solidFill>
                  <a:schemeClr val="tx1">
                    <a:lumMod val="95000"/>
                    <a:lumOff val="5000"/>
                  </a:schemeClr>
                </a:solidFill>
                <a:latin typeface="Angsana New" panose="02020603050405020304" pitchFamily="18" charset="-34"/>
                <a:cs typeface="Angsana New" panose="02020603050405020304" pitchFamily="18" charset="-34"/>
              </a:rPr>
              <a:t>Regression Analysis </a:t>
            </a:r>
          </a:p>
          <a:p>
            <a:pPr marL="0" indent="285750">
              <a:buNone/>
            </a:pPr>
            <a:r>
              <a:rPr lang="th-TH" sz="2000" dirty="0">
                <a:solidFill>
                  <a:schemeClr val="tx1">
                    <a:lumMod val="95000"/>
                    <a:lumOff val="5000"/>
                  </a:schemeClr>
                </a:solidFill>
                <a:latin typeface="Angsana New" panose="02020603050405020304" pitchFamily="18" charset="-34"/>
                <a:cs typeface="Angsana New" panose="02020603050405020304" pitchFamily="18" charset="-34"/>
              </a:rPr>
              <a:t>มีวัตถุประสงค์เพื่อพยากรณ์ตัวแปรตามด้วยค่าความสัมพันธ์ที่เรียกว่า “ค่าสัมประสิทธิ์การถดถอย (</a:t>
            </a:r>
            <a:r>
              <a:rPr lang="en-US" sz="2000" dirty="0">
                <a:solidFill>
                  <a:schemeClr val="tx1">
                    <a:lumMod val="95000"/>
                    <a:lumOff val="5000"/>
                  </a:schemeClr>
                </a:solidFill>
                <a:latin typeface="Angsana New" panose="02020603050405020304" pitchFamily="18" charset="-34"/>
                <a:cs typeface="Angsana New" panose="02020603050405020304" pitchFamily="18" charset="-34"/>
              </a:rPr>
              <a:t>Regression Coefficient)” </a:t>
            </a:r>
            <a:r>
              <a:rPr lang="th-TH" sz="2000" dirty="0">
                <a:solidFill>
                  <a:schemeClr val="tx1">
                    <a:lumMod val="95000"/>
                    <a:lumOff val="5000"/>
                  </a:schemeClr>
                </a:solidFill>
                <a:latin typeface="Angsana New" panose="02020603050405020304" pitchFamily="18" charset="-34"/>
                <a:cs typeface="Angsana New" panose="02020603050405020304" pitchFamily="18" charset="-34"/>
              </a:rPr>
              <a:t>เช่น ผู้วิจัยต้องการทราบรายยได้ของประชากรในอนาคต สามารถกำหนดตัวแปรที่ใช้พยากรณ์ ได้แก่ เพศ อายุ การศึกษา ประสบการณ์ทำงาน และอาชีพส่วนตัว เพื่อการวิเคราะห์ความสัมพันธ์ของตัวแปรอิสระมากกว่า </a:t>
            </a:r>
            <a:r>
              <a:rPr lang="en-US" sz="2000" dirty="0">
                <a:solidFill>
                  <a:schemeClr val="tx1">
                    <a:lumMod val="95000"/>
                    <a:lumOff val="5000"/>
                  </a:schemeClr>
                </a:solidFill>
                <a:latin typeface="Angsana New" panose="02020603050405020304" pitchFamily="18" charset="-34"/>
                <a:cs typeface="Angsana New" panose="02020603050405020304" pitchFamily="18" charset="-34"/>
              </a:rPr>
              <a:t>2</a:t>
            </a:r>
            <a:r>
              <a:rPr lang="th-TH" sz="2000" dirty="0">
                <a:solidFill>
                  <a:schemeClr val="tx1">
                    <a:lumMod val="95000"/>
                    <a:lumOff val="5000"/>
                  </a:schemeClr>
                </a:solidFill>
                <a:latin typeface="Angsana New" panose="02020603050405020304" pitchFamily="18" charset="-34"/>
                <a:cs typeface="Angsana New" panose="02020603050405020304" pitchFamily="18" charset="-34"/>
              </a:rPr>
              <a:t> ตัวขึ้นไป สำหรับใช้อธิบายผลของตัวแปรตามที่เกิดขึ้น เรียกการวิเคราะห์แบบนี้ว่า “การวิเคราะห์การถดถอยพหุคูณ (</a:t>
            </a:r>
            <a:r>
              <a:rPr lang="en-US" sz="2000" dirty="0">
                <a:solidFill>
                  <a:schemeClr val="tx1">
                    <a:lumMod val="95000"/>
                    <a:lumOff val="5000"/>
                  </a:schemeClr>
                </a:solidFill>
                <a:latin typeface="Angsana New" panose="02020603050405020304" pitchFamily="18" charset="-34"/>
                <a:cs typeface="Angsana New" panose="02020603050405020304" pitchFamily="18" charset="-34"/>
              </a:rPr>
              <a:t>Multiple Regression Analysis)”</a:t>
            </a:r>
            <a:r>
              <a:rPr lang="th-TH" sz="2000" dirty="0">
                <a:solidFill>
                  <a:schemeClr val="tx1">
                    <a:lumMod val="95000"/>
                    <a:lumOff val="5000"/>
                  </a:schemeClr>
                </a:solidFill>
                <a:latin typeface="Angsana New" panose="02020603050405020304" pitchFamily="18" charset="-34"/>
                <a:cs typeface="Angsana New" panose="02020603050405020304" pitchFamily="18" charset="-34"/>
              </a:rPr>
              <a:t> ผลการวิเคราะห์ด้วยสถิติประเภทนี้สามารถบันทึกข้อมูลและนำเสนอดังตารางต่อไปนี้</a:t>
            </a:r>
          </a:p>
          <a:p>
            <a:pPr marL="0" indent="0">
              <a:buNone/>
            </a:pPr>
            <a:r>
              <a:rPr lang="th-TH" sz="2000" dirty="0">
                <a:solidFill>
                  <a:schemeClr val="tx1">
                    <a:lumMod val="95000"/>
                    <a:lumOff val="5000"/>
                  </a:schemeClr>
                </a:solidFill>
                <a:latin typeface="Angsana New" panose="02020603050405020304" pitchFamily="18" charset="-34"/>
                <a:cs typeface="Angsana New" panose="02020603050405020304" pitchFamily="18" charset="-34"/>
              </a:rPr>
              <a:t>ตารางที่ </a:t>
            </a:r>
            <a:r>
              <a:rPr lang="en-US" sz="2000" dirty="0">
                <a:solidFill>
                  <a:schemeClr val="tx1">
                    <a:lumMod val="95000"/>
                    <a:lumOff val="5000"/>
                  </a:schemeClr>
                </a:solidFill>
                <a:latin typeface="Angsana New" panose="02020603050405020304" pitchFamily="18" charset="-34"/>
                <a:cs typeface="Angsana New" panose="02020603050405020304" pitchFamily="18" charset="-34"/>
              </a:rPr>
              <a:t>8</a:t>
            </a:r>
            <a:r>
              <a:rPr lang="th-TH" sz="2000" dirty="0">
                <a:solidFill>
                  <a:schemeClr val="tx1">
                    <a:lumMod val="95000"/>
                    <a:lumOff val="5000"/>
                  </a:schemeClr>
                </a:solidFill>
                <a:latin typeface="Angsana New" panose="02020603050405020304" pitchFamily="18" charset="-34"/>
                <a:cs typeface="Angsana New" panose="02020603050405020304" pitchFamily="18" charset="-34"/>
              </a:rPr>
              <a:t> ผลการวิเคราะห์ถดถอยพหุคูณเพื่อทำนายรายได้เฉลี่ยต่อเดือน</a:t>
            </a:r>
          </a:p>
          <a:p>
            <a:pPr marL="0" indent="0">
              <a:buNone/>
            </a:pPr>
            <a:endParaRPr lang="en-US" sz="2000" dirty="0">
              <a:solidFill>
                <a:srgbClr val="FF0000"/>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62C29AAD-6502-4EF0-950E-BEC77F985DCD}"/>
              </a:ext>
            </a:extLst>
          </p:cNvPr>
          <p:cNvSpPr>
            <a:spLocks noGrp="1"/>
          </p:cNvSpPr>
          <p:nvPr>
            <p:ph type="sldNum" sz="quarter" idx="12"/>
          </p:nvPr>
        </p:nvSpPr>
        <p:spPr/>
        <p:txBody>
          <a:bodyPr/>
          <a:lstStyle/>
          <a:p>
            <a:fld id="{1EAF28F5-24D7-466C-B5FE-FBB3D897FE90}" type="slidenum">
              <a:rPr lang="en-US" smtClean="0"/>
              <a:t>79</a:t>
            </a:fld>
            <a:endParaRPr lang="en-US"/>
          </a:p>
        </p:txBody>
      </p:sp>
      <mc:AlternateContent xmlns:mc="http://schemas.openxmlformats.org/markup-compatibility/2006" xmlns:a14="http://schemas.microsoft.com/office/drawing/2010/main">
        <mc:Choice Requires="a14">
          <p:graphicFrame>
            <p:nvGraphicFramePr>
              <p:cNvPr id="5" name="ตาราง 5">
                <a:extLst>
                  <a:ext uri="{FF2B5EF4-FFF2-40B4-BE49-F238E27FC236}">
                    <a16:creationId xmlns:a16="http://schemas.microsoft.com/office/drawing/2014/main" id="{71755C09-7651-4C08-A3E4-0BDBA8C6A3D6}"/>
                  </a:ext>
                </a:extLst>
              </p:cNvPr>
              <p:cNvGraphicFramePr>
                <a:graphicFrameLocks noGrp="1"/>
              </p:cNvGraphicFramePr>
              <p:nvPr>
                <p:extLst>
                  <p:ext uri="{D42A27DB-BD31-4B8C-83A1-F6EECF244321}">
                    <p14:modId xmlns:p14="http://schemas.microsoft.com/office/powerpoint/2010/main" val="379625994"/>
                  </p:ext>
                </p:extLst>
              </p:nvPr>
            </p:nvGraphicFramePr>
            <p:xfrm>
              <a:off x="771525" y="2119841"/>
              <a:ext cx="10953750" cy="3566160"/>
            </p:xfrm>
            <a:graphic>
              <a:graphicData uri="http://schemas.openxmlformats.org/drawingml/2006/table">
                <a:tbl>
                  <a:tblPr firstRow="1" bandRow="1">
                    <a:tableStyleId>{5DA37D80-6434-44D0-A028-1B22A696006F}</a:tableStyleId>
                  </a:tblPr>
                  <a:tblGrid>
                    <a:gridCol w="3657600">
                      <a:extLst>
                        <a:ext uri="{9D8B030D-6E8A-4147-A177-3AD203B41FA5}">
                          <a16:colId xmlns:a16="http://schemas.microsoft.com/office/drawing/2014/main" val="2647672442"/>
                        </a:ext>
                      </a:extLst>
                    </a:gridCol>
                    <a:gridCol w="1876425">
                      <a:extLst>
                        <a:ext uri="{9D8B030D-6E8A-4147-A177-3AD203B41FA5}">
                          <a16:colId xmlns:a16="http://schemas.microsoft.com/office/drawing/2014/main" val="4036763124"/>
                        </a:ext>
                      </a:extLst>
                    </a:gridCol>
                    <a:gridCol w="2476500">
                      <a:extLst>
                        <a:ext uri="{9D8B030D-6E8A-4147-A177-3AD203B41FA5}">
                          <a16:colId xmlns:a16="http://schemas.microsoft.com/office/drawing/2014/main" val="75058237"/>
                        </a:ext>
                      </a:extLst>
                    </a:gridCol>
                    <a:gridCol w="1400175">
                      <a:extLst>
                        <a:ext uri="{9D8B030D-6E8A-4147-A177-3AD203B41FA5}">
                          <a16:colId xmlns:a16="http://schemas.microsoft.com/office/drawing/2014/main" val="474713694"/>
                        </a:ext>
                      </a:extLst>
                    </a:gridCol>
                    <a:gridCol w="1543050">
                      <a:extLst>
                        <a:ext uri="{9D8B030D-6E8A-4147-A177-3AD203B41FA5}">
                          <a16:colId xmlns:a16="http://schemas.microsoft.com/office/drawing/2014/main" val="2092643198"/>
                        </a:ext>
                      </a:extLst>
                    </a:gridCol>
                  </a:tblGrid>
                  <a:tr h="370840">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ตัวแปร</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ค่าสัมประสิทธิ์ถดถอย</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2000" dirty="0">
                              <a:solidFill>
                                <a:srgbClr val="FF0000"/>
                              </a:solidFill>
                              <a:latin typeface="Angsana New" panose="02020603050405020304" pitchFamily="18" charset="-34"/>
                              <a:cs typeface="Angsana New" panose="02020603050405020304" pitchFamily="18" charset="-34"/>
                            </a:rPr>
                            <a:t>ค่าสัมประสิทธิ์ถดถอยมาตรฐาน</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ค่า </a:t>
                          </a:r>
                          <a:r>
                            <a:rPr lang="en-US" sz="2000" dirty="0">
                              <a:solidFill>
                                <a:srgbClr val="FF0000"/>
                              </a:solidFill>
                              <a:latin typeface="Angsana New" panose="02020603050405020304" pitchFamily="18" charset="-34"/>
                              <a:cs typeface="Angsana New" panose="02020603050405020304" pitchFamily="18" charset="-34"/>
                            </a:rPr>
                            <a:t>t</a:t>
                          </a: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ระดับนัยสำคัญ</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930807104"/>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เพศ (</a:t>
                          </a:r>
                          <a:r>
                            <a:rPr lang="en-US" sz="2000" dirty="0">
                              <a:solidFill>
                                <a:srgbClr val="FF0000"/>
                              </a:solidFill>
                              <a:latin typeface="Angsana New" panose="02020603050405020304" pitchFamily="18" charset="-34"/>
                              <a:cs typeface="Angsana New" panose="02020603050405020304" pitchFamily="18" charset="-34"/>
                            </a:rPr>
                            <a:t>SEX)</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2,977.755</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0.219</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2.505*</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0.033</a:t>
                          </a:r>
                        </a:p>
                      </a:txBody>
                      <a:tcPr/>
                    </a:tc>
                    <a:extLst>
                      <a:ext uri="{0D108BD9-81ED-4DB2-BD59-A6C34878D82A}">
                        <a16:rowId xmlns:a16="http://schemas.microsoft.com/office/drawing/2014/main" val="1295633757"/>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อายุ (</a:t>
                          </a:r>
                          <a:r>
                            <a:rPr lang="en-US" sz="2000" dirty="0">
                              <a:solidFill>
                                <a:srgbClr val="FF0000"/>
                              </a:solidFill>
                              <a:latin typeface="Angsana New" panose="02020603050405020304" pitchFamily="18" charset="-34"/>
                              <a:cs typeface="Angsana New" panose="02020603050405020304" pitchFamily="18" charset="-34"/>
                            </a:rPr>
                            <a:t>AGE)</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678.606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0.436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8.586***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0.000</a:t>
                          </a:r>
                        </a:p>
                      </a:txBody>
                      <a:tcPr/>
                    </a:tc>
                    <a:extLst>
                      <a:ext uri="{0D108BD9-81ED-4DB2-BD59-A6C34878D82A}">
                        <a16:rowId xmlns:a16="http://schemas.microsoft.com/office/drawing/2014/main" val="2659175251"/>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ระดับการศึกษา (</a:t>
                          </a:r>
                          <a:r>
                            <a:rPr lang="en-US" sz="2000" dirty="0">
                              <a:solidFill>
                                <a:srgbClr val="FF0000"/>
                              </a:solidFill>
                              <a:latin typeface="Angsana New" panose="02020603050405020304" pitchFamily="18" charset="-34"/>
                              <a:cs typeface="Angsana New" panose="02020603050405020304" pitchFamily="18" charset="-34"/>
                            </a:rPr>
                            <a:t>EDU)</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976.052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0.641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8.894***</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0.000</a:t>
                          </a:r>
                        </a:p>
                      </a:txBody>
                      <a:tcPr/>
                    </a:tc>
                    <a:extLst>
                      <a:ext uri="{0D108BD9-81ED-4DB2-BD59-A6C34878D82A}">
                        <a16:rowId xmlns:a16="http://schemas.microsoft.com/office/drawing/2014/main" val="2075620828"/>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เกรดเฉลี่ย (</a:t>
                          </a:r>
                          <a:r>
                            <a:rPr lang="en-US" sz="2000" dirty="0">
                              <a:solidFill>
                                <a:srgbClr val="FF0000"/>
                              </a:solidFill>
                              <a:latin typeface="Angsana New" panose="02020603050405020304" pitchFamily="18" charset="-34"/>
                              <a:cs typeface="Angsana New" panose="02020603050405020304" pitchFamily="18" charset="-34"/>
                            </a:rPr>
                            <a:t>GPA)</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2,432.991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0.091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1.586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1.87</a:t>
                          </a:r>
                        </a:p>
                      </a:txBody>
                      <a:tcPr/>
                    </a:tc>
                    <a:extLst>
                      <a:ext uri="{0D108BD9-81ED-4DB2-BD59-A6C34878D82A}">
                        <a16:rowId xmlns:a16="http://schemas.microsoft.com/office/drawing/2014/main" val="2001401162"/>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ประสบการณ์ทำงาน (</a:t>
                          </a:r>
                          <a:r>
                            <a:rPr lang="en-US" sz="2000" dirty="0">
                              <a:solidFill>
                                <a:srgbClr val="FF0000"/>
                              </a:solidFill>
                              <a:latin typeface="Angsana New" panose="02020603050405020304" pitchFamily="18" charset="-34"/>
                              <a:cs typeface="Angsana New" panose="02020603050405020304" pitchFamily="18" charset="-34"/>
                            </a:rPr>
                            <a:t>EXP)</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5,431.098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0.318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4.262*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0.040</a:t>
                          </a:r>
                        </a:p>
                      </a:txBody>
                      <a:tcPr/>
                    </a:tc>
                    <a:extLst>
                      <a:ext uri="{0D108BD9-81ED-4DB2-BD59-A6C34878D82A}">
                        <a16:rowId xmlns:a16="http://schemas.microsoft.com/office/drawing/2014/main" val="125246176"/>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อาชีพส่วนตัว (</a:t>
                          </a:r>
                          <a:r>
                            <a:rPr lang="en-US" sz="2000" dirty="0">
                              <a:solidFill>
                                <a:srgbClr val="FF0000"/>
                              </a:solidFill>
                              <a:latin typeface="Angsana New" panose="02020603050405020304" pitchFamily="18" charset="-34"/>
                              <a:cs typeface="Angsana New" panose="02020603050405020304" pitchFamily="18" charset="-34"/>
                            </a:rPr>
                            <a:t>BUSINESS)</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6,422.096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0.446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5.987*</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0.022</a:t>
                          </a:r>
                        </a:p>
                      </a:txBody>
                      <a:tcPr/>
                    </a:tc>
                    <a:extLst>
                      <a:ext uri="{0D108BD9-81ED-4DB2-BD59-A6C34878D82A}">
                        <a16:rowId xmlns:a16="http://schemas.microsoft.com/office/drawing/2014/main" val="645419005"/>
                      </a:ext>
                    </a:extLst>
                  </a:tr>
                  <a:tr h="370840">
                    <a:tc>
                      <a:txBody>
                        <a:bodyPr/>
                        <a:lstStyle/>
                        <a:p>
                          <a:r>
                            <a:rPr lang="th-TH" sz="2000" dirty="0">
                              <a:solidFill>
                                <a:srgbClr val="FF0000"/>
                              </a:solidFill>
                              <a:latin typeface="Angsana New" panose="02020603050405020304" pitchFamily="18" charset="-34"/>
                              <a:cs typeface="Angsana New" panose="02020603050405020304" pitchFamily="18" charset="-34"/>
                            </a:rPr>
                            <a:t>ค่าคงที่ (</a:t>
                          </a:r>
                          <a:r>
                            <a:rPr lang="en-US" sz="2000" dirty="0">
                              <a:solidFill>
                                <a:srgbClr val="FF0000"/>
                              </a:solidFill>
                              <a:latin typeface="Angsana New" panose="02020603050405020304" pitchFamily="18" charset="-34"/>
                              <a:cs typeface="Angsana New" panose="02020603050405020304" pitchFamily="18" charset="-34"/>
                            </a:rPr>
                            <a:t>Constant)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-23,198.098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-4.450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0.021</a:t>
                          </a:r>
                        </a:p>
                      </a:txBody>
                      <a:tcPr/>
                    </a:tc>
                    <a:extLst>
                      <a:ext uri="{0D108BD9-81ED-4DB2-BD59-A6C34878D82A}">
                        <a16:rowId xmlns:a16="http://schemas.microsoft.com/office/drawing/2014/main" val="2231430783"/>
                      </a:ext>
                    </a:extLst>
                  </a:tr>
                  <a:tr h="370840">
                    <a:tc gridSpan="5">
                      <a:txBody>
                        <a:bodyPr/>
                        <a:lstStyle/>
                        <a:p>
                          <a:pPr/>
                          <a14:m>
                            <m:oMathPara xmlns:m="http://schemas.openxmlformats.org/officeDocument/2006/math">
                              <m:oMathParaPr>
                                <m:jc m:val="left"/>
                              </m:oMathParaPr>
                              <m:oMath xmlns:m="http://schemas.openxmlformats.org/officeDocument/2006/math">
                                <m:sSup>
                                  <m:sSupPr>
                                    <m:ctrlPr>
                                      <a:rPr lang="en-US" sz="2000" i="1" smtClean="0">
                                        <a:solidFill>
                                          <a:srgbClr val="FF0000"/>
                                        </a:solidFill>
                                        <a:latin typeface="Cambria Math" panose="02040503050406030204" pitchFamily="18" charset="0"/>
                                        <a:cs typeface="Angsana New" panose="02020603050405020304" pitchFamily="18" charset="-34"/>
                                      </a:rPr>
                                    </m:ctrlPr>
                                  </m:sSupPr>
                                  <m:e>
                                    <m:r>
                                      <a:rPr lang="en-US" sz="2000" b="0" i="1" smtClean="0">
                                        <a:solidFill>
                                          <a:srgbClr val="FF0000"/>
                                        </a:solidFill>
                                        <a:latin typeface="Cambria Math" panose="02040503050406030204" pitchFamily="18" charset="0"/>
                                        <a:cs typeface="Angsana New" panose="02020603050405020304" pitchFamily="18" charset="-34"/>
                                      </a:rPr>
                                      <m:t>𝑅</m:t>
                                    </m:r>
                                  </m:e>
                                  <m:sup>
                                    <m:r>
                                      <a:rPr lang="en-US" sz="2000" b="0" i="1" smtClean="0">
                                        <a:solidFill>
                                          <a:srgbClr val="FF0000"/>
                                        </a:solidFill>
                                        <a:latin typeface="Cambria Math" panose="02040503050406030204" pitchFamily="18" charset="0"/>
                                        <a:cs typeface="Angsana New" panose="02020603050405020304" pitchFamily="18" charset="-34"/>
                                      </a:rPr>
                                      <m:t>2</m:t>
                                    </m:r>
                                  </m:sup>
                                </m:sSup>
                                <m:r>
                                  <a:rPr lang="en-US" sz="2000" b="0" i="0" smtClean="0">
                                    <a:solidFill>
                                      <a:srgbClr val="FF0000"/>
                                    </a:solidFill>
                                    <a:latin typeface="Cambria Math" panose="02040503050406030204" pitchFamily="18" charset="0"/>
                                    <a:cs typeface="Angsana New" panose="02020603050405020304" pitchFamily="18" charset="-34"/>
                                  </a:rPr>
                                  <m:t>=0.72, </m:t>
                                </m:r>
                                <m:r>
                                  <m:rPr>
                                    <m:sty m:val="p"/>
                                  </m:rPr>
                                  <a:rPr lang="en-US" sz="2000" b="0" i="0" smtClean="0">
                                    <a:solidFill>
                                      <a:srgbClr val="FF0000"/>
                                    </a:solidFill>
                                    <a:latin typeface="Cambria Math" panose="02040503050406030204" pitchFamily="18" charset="0"/>
                                    <a:cs typeface="Angsana New" panose="02020603050405020304" pitchFamily="18" charset="-34"/>
                                  </a:rPr>
                                  <m:t>SEE</m:t>
                                </m:r>
                                <m:r>
                                  <a:rPr lang="en-US" sz="2000" b="0" i="0" smtClean="0">
                                    <a:solidFill>
                                      <a:srgbClr val="FF0000"/>
                                    </a:solidFill>
                                    <a:latin typeface="Cambria Math" panose="02040503050406030204" pitchFamily="18" charset="0"/>
                                    <a:cs typeface="Angsana New" panose="02020603050405020304" pitchFamily="18" charset="-34"/>
                                  </a:rPr>
                                  <m:t>=0.977, </m:t>
                                </m:r>
                                <m:r>
                                  <m:rPr>
                                    <m:sty m:val="p"/>
                                  </m:rPr>
                                  <a:rPr lang="en-US" sz="2000" b="0" i="0" smtClean="0">
                                    <a:solidFill>
                                      <a:srgbClr val="FF0000"/>
                                    </a:solidFill>
                                    <a:latin typeface="Cambria Math" panose="02040503050406030204" pitchFamily="18" charset="0"/>
                                    <a:cs typeface="Angsana New" panose="02020603050405020304" pitchFamily="18" charset="-34"/>
                                  </a:rPr>
                                  <m:t>F</m:t>
                                </m:r>
                                <m:r>
                                  <a:rPr lang="en-US" sz="2000" b="0" i="0" smtClean="0">
                                    <a:solidFill>
                                      <a:srgbClr val="FF0000"/>
                                    </a:solidFill>
                                    <a:latin typeface="Cambria Math" panose="02040503050406030204" pitchFamily="18" charset="0"/>
                                    <a:cs typeface="Angsana New" panose="02020603050405020304" pitchFamily="18" charset="-34"/>
                                  </a:rPr>
                                  <m:t>=402.424, </m:t>
                                </m:r>
                                <m:r>
                                  <m:rPr>
                                    <m:sty m:val="p"/>
                                  </m:rPr>
                                  <a:rPr lang="en-US" sz="2000" b="0" i="0" smtClean="0">
                                    <a:solidFill>
                                      <a:srgbClr val="FF0000"/>
                                    </a:solidFill>
                                    <a:latin typeface="Cambria Math" panose="02040503050406030204" pitchFamily="18" charset="0"/>
                                    <a:cs typeface="Angsana New" panose="02020603050405020304" pitchFamily="18" charset="-34"/>
                                  </a:rPr>
                                  <m:t>P</m:t>
                                </m:r>
                                <m:r>
                                  <a:rPr lang="en-US" sz="2000" b="0" i="0" smtClean="0">
                                    <a:solidFill>
                                      <a:srgbClr val="FF0000"/>
                                    </a:solidFill>
                                    <a:latin typeface="Cambria Math" panose="02040503050406030204" pitchFamily="18" charset="0"/>
                                    <a:cs typeface="Angsana New" panose="02020603050405020304" pitchFamily="18" charset="-34"/>
                                  </a:rPr>
                                  <m:t>−</m:t>
                                </m:r>
                                <m:r>
                                  <m:rPr>
                                    <m:sty m:val="p"/>
                                  </m:rPr>
                                  <a:rPr lang="en-US" sz="2000" b="0" i="0" smtClean="0">
                                    <a:solidFill>
                                      <a:srgbClr val="FF0000"/>
                                    </a:solidFill>
                                    <a:latin typeface="Cambria Math" panose="02040503050406030204" pitchFamily="18" charset="0"/>
                                    <a:cs typeface="Angsana New" panose="02020603050405020304" pitchFamily="18" charset="-34"/>
                                  </a:rPr>
                                  <m:t>Value</m:t>
                                </m:r>
                                <m:r>
                                  <a:rPr lang="en-US" sz="2000" b="0" i="0" smtClean="0">
                                    <a:solidFill>
                                      <a:srgbClr val="FF0000"/>
                                    </a:solidFill>
                                    <a:latin typeface="Cambria Math" panose="02040503050406030204" pitchFamily="18" charset="0"/>
                                    <a:cs typeface="Angsana New" panose="02020603050405020304" pitchFamily="18" charset="-34"/>
                                  </a:rPr>
                                  <m:t>=0.001, </m:t>
                                </m:r>
                                <m:r>
                                  <m:rPr>
                                    <m:sty m:val="p"/>
                                  </m:rPr>
                                  <a:rPr lang="en-US" sz="2000" b="0" i="0" smtClean="0">
                                    <a:solidFill>
                                      <a:srgbClr val="FF0000"/>
                                    </a:solidFill>
                                    <a:latin typeface="Cambria Math" panose="02040503050406030204" pitchFamily="18" charset="0"/>
                                    <a:cs typeface="Angsana New" panose="02020603050405020304" pitchFamily="18" charset="-34"/>
                                  </a:rPr>
                                  <m:t>R</m:t>
                                </m:r>
                                <m:r>
                                  <a:rPr lang="en-US" sz="2000" b="0" i="0" smtClean="0">
                                    <a:solidFill>
                                      <a:srgbClr val="FF0000"/>
                                    </a:solidFill>
                                    <a:latin typeface="Cambria Math" panose="02040503050406030204" pitchFamily="18" charset="0"/>
                                    <a:cs typeface="Angsana New" panose="02020603050405020304" pitchFamily="18" charset="-34"/>
                                  </a:rPr>
                                  <m:t>=0.871</m:t>
                                </m:r>
                              </m:oMath>
                            </m:oMathPara>
                          </a14:m>
                          <a:endParaRPr lang="en-US" sz="2000"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092018209"/>
                      </a:ext>
                    </a:extLst>
                  </a:tr>
                </a:tbl>
              </a:graphicData>
            </a:graphic>
          </p:graphicFrame>
        </mc:Choice>
        <mc:Fallback xmlns="">
          <p:graphicFrame>
            <p:nvGraphicFramePr>
              <p:cNvPr id="5" name="ตาราง 5">
                <a:extLst>
                  <a:ext uri="{FF2B5EF4-FFF2-40B4-BE49-F238E27FC236}">
                    <a16:creationId xmlns:a16="http://schemas.microsoft.com/office/drawing/2014/main" id="{71755C09-7651-4C08-A3E4-0BDBA8C6A3D6}"/>
                  </a:ext>
                </a:extLst>
              </p:cNvPr>
              <p:cNvGraphicFramePr>
                <a:graphicFrameLocks noGrp="1"/>
              </p:cNvGraphicFramePr>
              <p:nvPr>
                <p:extLst>
                  <p:ext uri="{D42A27DB-BD31-4B8C-83A1-F6EECF244321}">
                    <p14:modId xmlns:p14="http://schemas.microsoft.com/office/powerpoint/2010/main" val="379625994"/>
                  </p:ext>
                </p:extLst>
              </p:nvPr>
            </p:nvGraphicFramePr>
            <p:xfrm>
              <a:off x="771525" y="2119841"/>
              <a:ext cx="10953750" cy="3566160"/>
            </p:xfrm>
            <a:graphic>
              <a:graphicData uri="http://schemas.openxmlformats.org/drawingml/2006/table">
                <a:tbl>
                  <a:tblPr firstRow="1" bandRow="1">
                    <a:tableStyleId>{5DA37D80-6434-44D0-A028-1B22A696006F}</a:tableStyleId>
                  </a:tblPr>
                  <a:tblGrid>
                    <a:gridCol w="3657600">
                      <a:extLst>
                        <a:ext uri="{9D8B030D-6E8A-4147-A177-3AD203B41FA5}">
                          <a16:colId xmlns:a16="http://schemas.microsoft.com/office/drawing/2014/main" val="2647672442"/>
                        </a:ext>
                      </a:extLst>
                    </a:gridCol>
                    <a:gridCol w="1876425">
                      <a:extLst>
                        <a:ext uri="{9D8B030D-6E8A-4147-A177-3AD203B41FA5}">
                          <a16:colId xmlns:a16="http://schemas.microsoft.com/office/drawing/2014/main" val="4036763124"/>
                        </a:ext>
                      </a:extLst>
                    </a:gridCol>
                    <a:gridCol w="2476500">
                      <a:extLst>
                        <a:ext uri="{9D8B030D-6E8A-4147-A177-3AD203B41FA5}">
                          <a16:colId xmlns:a16="http://schemas.microsoft.com/office/drawing/2014/main" val="75058237"/>
                        </a:ext>
                      </a:extLst>
                    </a:gridCol>
                    <a:gridCol w="1400175">
                      <a:extLst>
                        <a:ext uri="{9D8B030D-6E8A-4147-A177-3AD203B41FA5}">
                          <a16:colId xmlns:a16="http://schemas.microsoft.com/office/drawing/2014/main" val="474713694"/>
                        </a:ext>
                      </a:extLst>
                    </a:gridCol>
                    <a:gridCol w="1543050">
                      <a:extLst>
                        <a:ext uri="{9D8B030D-6E8A-4147-A177-3AD203B41FA5}">
                          <a16:colId xmlns:a16="http://schemas.microsoft.com/office/drawing/2014/main" val="2092643198"/>
                        </a:ext>
                      </a:extLst>
                    </a:gridCol>
                  </a:tblGrid>
                  <a:tr h="396240">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ตัวแปร</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ค่าสัมประสิทธิ์ถดถอย</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2000" dirty="0">
                              <a:solidFill>
                                <a:srgbClr val="FF0000"/>
                              </a:solidFill>
                              <a:latin typeface="Angsana New" panose="02020603050405020304" pitchFamily="18" charset="-34"/>
                              <a:cs typeface="Angsana New" panose="02020603050405020304" pitchFamily="18" charset="-34"/>
                            </a:rPr>
                            <a:t>ค่าสัมประสิทธิ์ถดถอยมาตรฐาน</a:t>
                          </a:r>
                          <a:endParaRPr lang="en-US" sz="2000" dirty="0">
                            <a:solidFill>
                              <a:srgbClr val="FF0000"/>
                            </a:solidFill>
                            <a:latin typeface="Angsana New" panose="02020603050405020304" pitchFamily="18" charset="-34"/>
                            <a:cs typeface="Angsana New" panose="02020603050405020304" pitchFamily="18" charset="-34"/>
                          </a:endParaRP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ค่า </a:t>
                          </a:r>
                          <a:r>
                            <a:rPr lang="en-US" sz="2000" dirty="0">
                              <a:solidFill>
                                <a:srgbClr val="FF0000"/>
                              </a:solidFill>
                              <a:latin typeface="Angsana New" panose="02020603050405020304" pitchFamily="18" charset="-34"/>
                              <a:cs typeface="Angsana New" panose="02020603050405020304" pitchFamily="18" charset="-34"/>
                            </a:rPr>
                            <a:t>t</a:t>
                          </a:r>
                        </a:p>
                      </a:txBody>
                      <a:tcPr/>
                    </a:tc>
                    <a:tc>
                      <a:txBody>
                        <a:bodyPr/>
                        <a:lstStyle/>
                        <a:p>
                          <a:pPr algn="ctr"/>
                          <a:r>
                            <a:rPr lang="th-TH" sz="2000" dirty="0">
                              <a:solidFill>
                                <a:srgbClr val="FF0000"/>
                              </a:solidFill>
                              <a:latin typeface="Angsana New" panose="02020603050405020304" pitchFamily="18" charset="-34"/>
                              <a:cs typeface="Angsana New" panose="02020603050405020304" pitchFamily="18" charset="-34"/>
                            </a:rPr>
                            <a:t>ระดับนัยสำคัญ</a:t>
                          </a:r>
                          <a:endParaRPr lang="en-US" sz="2000"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930807104"/>
                      </a:ext>
                    </a:extLst>
                  </a:tr>
                  <a:tr h="396240">
                    <a:tc>
                      <a:txBody>
                        <a:bodyPr/>
                        <a:lstStyle/>
                        <a:p>
                          <a:r>
                            <a:rPr lang="th-TH" sz="2000" dirty="0">
                              <a:solidFill>
                                <a:srgbClr val="FF0000"/>
                              </a:solidFill>
                              <a:latin typeface="Angsana New" panose="02020603050405020304" pitchFamily="18" charset="-34"/>
                              <a:cs typeface="Angsana New" panose="02020603050405020304" pitchFamily="18" charset="-34"/>
                            </a:rPr>
                            <a:t>เพศ (</a:t>
                          </a:r>
                          <a:r>
                            <a:rPr lang="en-US" sz="2000" dirty="0">
                              <a:solidFill>
                                <a:srgbClr val="FF0000"/>
                              </a:solidFill>
                              <a:latin typeface="Angsana New" panose="02020603050405020304" pitchFamily="18" charset="-34"/>
                              <a:cs typeface="Angsana New" panose="02020603050405020304" pitchFamily="18" charset="-34"/>
                            </a:rPr>
                            <a:t>SEX)</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2,977.755</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0.219</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2.505*</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0.033</a:t>
                          </a:r>
                        </a:p>
                      </a:txBody>
                      <a:tcPr/>
                    </a:tc>
                    <a:extLst>
                      <a:ext uri="{0D108BD9-81ED-4DB2-BD59-A6C34878D82A}">
                        <a16:rowId xmlns:a16="http://schemas.microsoft.com/office/drawing/2014/main" val="1295633757"/>
                      </a:ext>
                    </a:extLst>
                  </a:tr>
                  <a:tr h="396240">
                    <a:tc>
                      <a:txBody>
                        <a:bodyPr/>
                        <a:lstStyle/>
                        <a:p>
                          <a:r>
                            <a:rPr lang="th-TH" sz="2000" dirty="0">
                              <a:solidFill>
                                <a:srgbClr val="FF0000"/>
                              </a:solidFill>
                              <a:latin typeface="Angsana New" panose="02020603050405020304" pitchFamily="18" charset="-34"/>
                              <a:cs typeface="Angsana New" panose="02020603050405020304" pitchFamily="18" charset="-34"/>
                            </a:rPr>
                            <a:t>อายุ (</a:t>
                          </a:r>
                          <a:r>
                            <a:rPr lang="en-US" sz="2000" dirty="0">
                              <a:solidFill>
                                <a:srgbClr val="FF0000"/>
                              </a:solidFill>
                              <a:latin typeface="Angsana New" panose="02020603050405020304" pitchFamily="18" charset="-34"/>
                              <a:cs typeface="Angsana New" panose="02020603050405020304" pitchFamily="18" charset="-34"/>
                            </a:rPr>
                            <a:t>AGE)</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678.606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0.436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8.586***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0.000</a:t>
                          </a:r>
                        </a:p>
                      </a:txBody>
                      <a:tcPr/>
                    </a:tc>
                    <a:extLst>
                      <a:ext uri="{0D108BD9-81ED-4DB2-BD59-A6C34878D82A}">
                        <a16:rowId xmlns:a16="http://schemas.microsoft.com/office/drawing/2014/main" val="2659175251"/>
                      </a:ext>
                    </a:extLst>
                  </a:tr>
                  <a:tr h="396240">
                    <a:tc>
                      <a:txBody>
                        <a:bodyPr/>
                        <a:lstStyle/>
                        <a:p>
                          <a:r>
                            <a:rPr lang="th-TH" sz="2000" dirty="0">
                              <a:solidFill>
                                <a:srgbClr val="FF0000"/>
                              </a:solidFill>
                              <a:latin typeface="Angsana New" panose="02020603050405020304" pitchFamily="18" charset="-34"/>
                              <a:cs typeface="Angsana New" panose="02020603050405020304" pitchFamily="18" charset="-34"/>
                            </a:rPr>
                            <a:t>ระดับการศึกษา (</a:t>
                          </a:r>
                          <a:r>
                            <a:rPr lang="en-US" sz="2000" dirty="0">
                              <a:solidFill>
                                <a:srgbClr val="FF0000"/>
                              </a:solidFill>
                              <a:latin typeface="Angsana New" panose="02020603050405020304" pitchFamily="18" charset="-34"/>
                              <a:cs typeface="Angsana New" panose="02020603050405020304" pitchFamily="18" charset="-34"/>
                            </a:rPr>
                            <a:t>EDU)</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976.052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0.641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8.894***</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0.000</a:t>
                          </a:r>
                        </a:p>
                      </a:txBody>
                      <a:tcPr/>
                    </a:tc>
                    <a:extLst>
                      <a:ext uri="{0D108BD9-81ED-4DB2-BD59-A6C34878D82A}">
                        <a16:rowId xmlns:a16="http://schemas.microsoft.com/office/drawing/2014/main" val="2075620828"/>
                      </a:ext>
                    </a:extLst>
                  </a:tr>
                  <a:tr h="396240">
                    <a:tc>
                      <a:txBody>
                        <a:bodyPr/>
                        <a:lstStyle/>
                        <a:p>
                          <a:r>
                            <a:rPr lang="th-TH" sz="2000" dirty="0">
                              <a:solidFill>
                                <a:srgbClr val="FF0000"/>
                              </a:solidFill>
                              <a:latin typeface="Angsana New" panose="02020603050405020304" pitchFamily="18" charset="-34"/>
                              <a:cs typeface="Angsana New" panose="02020603050405020304" pitchFamily="18" charset="-34"/>
                            </a:rPr>
                            <a:t>เกรดเฉลี่ย (</a:t>
                          </a:r>
                          <a:r>
                            <a:rPr lang="en-US" sz="2000" dirty="0">
                              <a:solidFill>
                                <a:srgbClr val="FF0000"/>
                              </a:solidFill>
                              <a:latin typeface="Angsana New" panose="02020603050405020304" pitchFamily="18" charset="-34"/>
                              <a:cs typeface="Angsana New" panose="02020603050405020304" pitchFamily="18" charset="-34"/>
                            </a:rPr>
                            <a:t>GPA)</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2,432.991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0.091</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1.586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1.87</a:t>
                          </a:r>
                        </a:p>
                      </a:txBody>
                      <a:tcPr/>
                    </a:tc>
                    <a:extLst>
                      <a:ext uri="{0D108BD9-81ED-4DB2-BD59-A6C34878D82A}">
                        <a16:rowId xmlns:a16="http://schemas.microsoft.com/office/drawing/2014/main" val="2001401162"/>
                      </a:ext>
                    </a:extLst>
                  </a:tr>
                  <a:tr h="396240">
                    <a:tc>
                      <a:txBody>
                        <a:bodyPr/>
                        <a:lstStyle/>
                        <a:p>
                          <a:r>
                            <a:rPr lang="th-TH" sz="2000" dirty="0">
                              <a:solidFill>
                                <a:srgbClr val="FF0000"/>
                              </a:solidFill>
                              <a:latin typeface="Angsana New" panose="02020603050405020304" pitchFamily="18" charset="-34"/>
                              <a:cs typeface="Angsana New" panose="02020603050405020304" pitchFamily="18" charset="-34"/>
                            </a:rPr>
                            <a:t>ประสบการณ์ทำงาน (</a:t>
                          </a:r>
                          <a:r>
                            <a:rPr lang="en-US" sz="2000" dirty="0">
                              <a:solidFill>
                                <a:srgbClr val="FF0000"/>
                              </a:solidFill>
                              <a:latin typeface="Angsana New" panose="02020603050405020304" pitchFamily="18" charset="-34"/>
                              <a:cs typeface="Angsana New" panose="02020603050405020304" pitchFamily="18" charset="-34"/>
                            </a:rPr>
                            <a:t>EXP)</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5,431.098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0.318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4.262*</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0.040</a:t>
                          </a:r>
                        </a:p>
                      </a:txBody>
                      <a:tcPr/>
                    </a:tc>
                    <a:extLst>
                      <a:ext uri="{0D108BD9-81ED-4DB2-BD59-A6C34878D82A}">
                        <a16:rowId xmlns:a16="http://schemas.microsoft.com/office/drawing/2014/main" val="125246176"/>
                      </a:ext>
                    </a:extLst>
                  </a:tr>
                  <a:tr h="396240">
                    <a:tc>
                      <a:txBody>
                        <a:bodyPr/>
                        <a:lstStyle/>
                        <a:p>
                          <a:r>
                            <a:rPr lang="th-TH" sz="2000" dirty="0">
                              <a:solidFill>
                                <a:srgbClr val="FF0000"/>
                              </a:solidFill>
                              <a:latin typeface="Angsana New" panose="02020603050405020304" pitchFamily="18" charset="-34"/>
                              <a:cs typeface="Angsana New" panose="02020603050405020304" pitchFamily="18" charset="-34"/>
                            </a:rPr>
                            <a:t>อาชีพส่วนตัว (</a:t>
                          </a:r>
                          <a:r>
                            <a:rPr lang="en-US" sz="2000" dirty="0">
                              <a:solidFill>
                                <a:srgbClr val="FF0000"/>
                              </a:solidFill>
                              <a:latin typeface="Angsana New" panose="02020603050405020304" pitchFamily="18" charset="-34"/>
                              <a:cs typeface="Angsana New" panose="02020603050405020304" pitchFamily="18" charset="-34"/>
                            </a:rPr>
                            <a:t>BUSINESS)</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6,422.096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0.446</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5.987*</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0.022</a:t>
                          </a:r>
                        </a:p>
                      </a:txBody>
                      <a:tcPr/>
                    </a:tc>
                    <a:extLst>
                      <a:ext uri="{0D108BD9-81ED-4DB2-BD59-A6C34878D82A}">
                        <a16:rowId xmlns:a16="http://schemas.microsoft.com/office/drawing/2014/main" val="645419005"/>
                      </a:ext>
                    </a:extLst>
                  </a:tr>
                  <a:tr h="396240">
                    <a:tc>
                      <a:txBody>
                        <a:bodyPr/>
                        <a:lstStyle/>
                        <a:p>
                          <a:r>
                            <a:rPr lang="th-TH" sz="2000" dirty="0">
                              <a:solidFill>
                                <a:srgbClr val="FF0000"/>
                              </a:solidFill>
                              <a:latin typeface="Angsana New" panose="02020603050405020304" pitchFamily="18" charset="-34"/>
                              <a:cs typeface="Angsana New" panose="02020603050405020304" pitchFamily="18" charset="-34"/>
                            </a:rPr>
                            <a:t>ค่าคงที่ (</a:t>
                          </a:r>
                          <a:r>
                            <a:rPr lang="en-US" sz="2000" dirty="0">
                              <a:solidFill>
                                <a:srgbClr val="FF0000"/>
                              </a:solidFill>
                              <a:latin typeface="Angsana New" panose="02020603050405020304" pitchFamily="18" charset="-34"/>
                              <a:cs typeface="Angsana New" panose="02020603050405020304" pitchFamily="18" charset="-34"/>
                            </a:rPr>
                            <a:t>Constant)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-23,198.098</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-4.450</a:t>
                          </a:r>
                        </a:p>
                      </a:txBody>
                      <a:tcPr/>
                    </a:tc>
                    <a:tc>
                      <a:txBody>
                        <a:bodyPr/>
                        <a:lstStyle/>
                        <a:p>
                          <a:pPr algn="ctr"/>
                          <a:r>
                            <a:rPr lang="en-US" sz="2000" dirty="0">
                              <a:solidFill>
                                <a:srgbClr val="FF0000"/>
                              </a:solidFill>
                              <a:latin typeface="Angsana New" panose="02020603050405020304" pitchFamily="18" charset="-34"/>
                              <a:cs typeface="Angsana New" panose="02020603050405020304" pitchFamily="18" charset="-34"/>
                            </a:rPr>
                            <a:t>0.021</a:t>
                          </a:r>
                        </a:p>
                      </a:txBody>
                      <a:tcPr/>
                    </a:tc>
                    <a:extLst>
                      <a:ext uri="{0D108BD9-81ED-4DB2-BD59-A6C34878D82A}">
                        <a16:rowId xmlns:a16="http://schemas.microsoft.com/office/drawing/2014/main" val="2231430783"/>
                      </a:ext>
                    </a:extLst>
                  </a:tr>
                  <a:tr h="396240">
                    <a:tc gridSpan="5">
                      <a:txBody>
                        <a:bodyPr/>
                        <a:lstStyle/>
                        <a:p>
                          <a:endParaRPr lang="en-US"/>
                        </a:p>
                      </a:txBody>
                      <a:tcPr>
                        <a:blipFill>
                          <a:blip r:embed="rId2"/>
                          <a:stretch>
                            <a:fillRect l="-56" t="-807692" r="-167" b="-3077"/>
                          </a:stretch>
                        </a:blipFill>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tc hMerge="1">
                      <a:txBody>
                        <a:bodyPr/>
                        <a:lstStyle/>
                        <a:p>
                          <a:endParaRPr lang="en-US" dirty="0">
                            <a:solidFill>
                              <a:srgbClr val="FF0000"/>
                            </a:solidFill>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092018209"/>
                      </a:ext>
                    </a:extLst>
                  </a:tr>
                </a:tbl>
              </a:graphicData>
            </a:graphic>
          </p:graphicFrame>
        </mc:Fallback>
      </mc:AlternateContent>
      <p:sp>
        <p:nvSpPr>
          <p:cNvPr id="6" name="กล่องข้อความ 5">
            <a:extLst>
              <a:ext uri="{FF2B5EF4-FFF2-40B4-BE49-F238E27FC236}">
                <a16:creationId xmlns:a16="http://schemas.microsoft.com/office/drawing/2014/main" id="{792B268E-4DE5-45C6-9414-5773F7F137F6}"/>
              </a:ext>
            </a:extLst>
          </p:cNvPr>
          <p:cNvSpPr txBox="1"/>
          <p:nvPr/>
        </p:nvSpPr>
        <p:spPr>
          <a:xfrm>
            <a:off x="771525" y="5771574"/>
            <a:ext cx="3653901" cy="1169551"/>
          </a:xfrm>
          <a:prstGeom prst="rect">
            <a:avLst/>
          </a:prstGeom>
          <a:noFill/>
        </p:spPr>
        <p:txBody>
          <a:bodyPr wrap="square" rtlCol="0">
            <a:spAutoFit/>
          </a:bodyPr>
          <a:lstStyle/>
          <a:p>
            <a:r>
              <a:rPr lang="en-US" sz="1400" dirty="0">
                <a:solidFill>
                  <a:schemeClr val="tx1">
                    <a:lumMod val="95000"/>
                    <a:lumOff val="5000"/>
                  </a:schemeClr>
                </a:solidFill>
                <a:latin typeface="Angsana New" panose="02020603050405020304" pitchFamily="18" charset="-34"/>
                <a:cs typeface="Angsana New" panose="02020603050405020304" pitchFamily="18" charset="-34"/>
              </a:rPr>
              <a:t>*</a:t>
            </a:r>
            <a:r>
              <a:rPr lang="th-TH" sz="1400" dirty="0">
                <a:solidFill>
                  <a:schemeClr val="tx1">
                    <a:lumMod val="95000"/>
                    <a:lumOff val="5000"/>
                  </a:schemeClr>
                </a:solidFill>
                <a:latin typeface="Angsana New" panose="02020603050405020304" pitchFamily="18" charset="-34"/>
                <a:cs typeface="Angsana New" panose="02020603050405020304" pitchFamily="18" charset="-34"/>
              </a:rPr>
              <a:t> แทน มีนัยสำคัญทางสถิติที่ระดับ </a:t>
            </a:r>
            <a:r>
              <a:rPr lang="en-US" sz="1400" dirty="0">
                <a:solidFill>
                  <a:schemeClr val="tx1">
                    <a:lumMod val="95000"/>
                    <a:lumOff val="5000"/>
                  </a:schemeClr>
                </a:solidFill>
                <a:latin typeface="Angsana New" panose="02020603050405020304" pitchFamily="18" charset="-34"/>
                <a:cs typeface="Angsana New" panose="02020603050405020304" pitchFamily="18" charset="-34"/>
              </a:rPr>
              <a:t>0.05 (p &lt; 0.05)</a:t>
            </a:r>
          </a:p>
          <a:p>
            <a:r>
              <a:rPr lang="en-US" sz="1400" dirty="0">
                <a:solidFill>
                  <a:schemeClr val="tx1">
                    <a:lumMod val="95000"/>
                    <a:lumOff val="5000"/>
                  </a:schemeClr>
                </a:solidFill>
                <a:latin typeface="Angsana New" panose="02020603050405020304" pitchFamily="18" charset="-34"/>
                <a:cs typeface="Angsana New" panose="02020603050405020304" pitchFamily="18" charset="-34"/>
              </a:rPr>
              <a:t>** </a:t>
            </a:r>
            <a:r>
              <a:rPr lang="th-TH" sz="1400" dirty="0">
                <a:solidFill>
                  <a:schemeClr val="tx1">
                    <a:lumMod val="95000"/>
                    <a:lumOff val="5000"/>
                  </a:schemeClr>
                </a:solidFill>
                <a:latin typeface="Angsana New" panose="02020603050405020304" pitchFamily="18" charset="-34"/>
                <a:cs typeface="Angsana New" panose="02020603050405020304" pitchFamily="18" charset="-34"/>
              </a:rPr>
              <a:t>แทน </a:t>
            </a:r>
            <a:r>
              <a:rPr lang="en-US" sz="1400" dirty="0">
                <a:solidFill>
                  <a:schemeClr val="tx1">
                    <a:lumMod val="95000"/>
                    <a:lumOff val="5000"/>
                  </a:schemeClr>
                </a:solidFill>
                <a:latin typeface="Angsana New" panose="02020603050405020304" pitchFamily="18" charset="-34"/>
                <a:cs typeface="Angsana New" panose="02020603050405020304" pitchFamily="18" charset="-34"/>
              </a:rPr>
              <a:t> </a:t>
            </a:r>
            <a:r>
              <a:rPr lang="th-TH" sz="1400" dirty="0">
                <a:solidFill>
                  <a:schemeClr val="tx1">
                    <a:lumMod val="95000"/>
                    <a:lumOff val="5000"/>
                  </a:schemeClr>
                </a:solidFill>
                <a:latin typeface="Angsana New" panose="02020603050405020304" pitchFamily="18" charset="-34"/>
                <a:cs typeface="Angsana New" panose="02020603050405020304" pitchFamily="18" charset="-34"/>
              </a:rPr>
              <a:t>มีนัยสำคัญทางสถิติที่ระดับ </a:t>
            </a:r>
            <a:r>
              <a:rPr lang="en-US" sz="1400" dirty="0">
                <a:solidFill>
                  <a:schemeClr val="tx1">
                    <a:lumMod val="95000"/>
                    <a:lumOff val="5000"/>
                  </a:schemeClr>
                </a:solidFill>
                <a:latin typeface="Angsana New" panose="02020603050405020304" pitchFamily="18" charset="-34"/>
                <a:cs typeface="Angsana New" panose="02020603050405020304" pitchFamily="18" charset="-34"/>
              </a:rPr>
              <a:t>0.01 (p &lt; 0.01)</a:t>
            </a:r>
          </a:p>
          <a:p>
            <a:r>
              <a:rPr lang="en-US" sz="1400" dirty="0">
                <a:solidFill>
                  <a:schemeClr val="tx1">
                    <a:lumMod val="95000"/>
                    <a:lumOff val="5000"/>
                  </a:schemeClr>
                </a:solidFill>
                <a:latin typeface="Angsana New" panose="02020603050405020304" pitchFamily="18" charset="-34"/>
                <a:cs typeface="Angsana New" panose="02020603050405020304" pitchFamily="18" charset="-34"/>
              </a:rPr>
              <a:t>*** </a:t>
            </a:r>
            <a:r>
              <a:rPr lang="th-TH" sz="1400" dirty="0">
                <a:solidFill>
                  <a:schemeClr val="tx1">
                    <a:lumMod val="95000"/>
                    <a:lumOff val="5000"/>
                  </a:schemeClr>
                </a:solidFill>
                <a:latin typeface="Angsana New" panose="02020603050405020304" pitchFamily="18" charset="-34"/>
                <a:cs typeface="Angsana New" panose="02020603050405020304" pitchFamily="18" charset="-34"/>
              </a:rPr>
              <a:t>แทน มีนัยสำคัญทางสถิติที่ระดับ </a:t>
            </a:r>
            <a:r>
              <a:rPr lang="en-US" sz="1400" dirty="0">
                <a:solidFill>
                  <a:schemeClr val="tx1">
                    <a:lumMod val="95000"/>
                    <a:lumOff val="5000"/>
                  </a:schemeClr>
                </a:solidFill>
                <a:latin typeface="Angsana New" panose="02020603050405020304" pitchFamily="18" charset="-34"/>
                <a:cs typeface="Angsana New" panose="02020603050405020304" pitchFamily="18" charset="-34"/>
              </a:rPr>
              <a:t>0.001 (p &lt; 0.001)</a:t>
            </a:r>
          </a:p>
          <a:p>
            <a:endParaRPr lang="en-US" dirty="0">
              <a:solidFill>
                <a:srgbClr val="FF000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30606560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8200" y="365125"/>
            <a:ext cx="10515600" cy="796018"/>
          </a:xfrm>
        </p:spPr>
        <p:txBody>
          <a:bodyPr>
            <a:normAutofit fontScale="90000"/>
          </a:bodyPr>
          <a:lstStyle/>
          <a:p>
            <a:pPr algn="ctr"/>
            <a:r>
              <a:rPr lang="th-TH" dirty="0">
                <a:solidFill>
                  <a:srgbClr val="FF0000"/>
                </a:solidFill>
              </a:rPr>
              <a:t>3 </a:t>
            </a:r>
            <a:br>
              <a:rPr lang="en-US" dirty="0">
                <a:solidFill>
                  <a:srgbClr val="FF0000"/>
                </a:solidFill>
              </a:rPr>
            </a:br>
            <a:r>
              <a:rPr lang="th-TH" dirty="0">
                <a:solidFill>
                  <a:srgbClr val="FF0000"/>
                </a:solidFill>
              </a:rPr>
              <a:t>การจำแนกลักษณะของข้อมูล</a:t>
            </a:r>
          </a:p>
        </p:txBody>
      </p:sp>
      <p:sp>
        <p:nvSpPr>
          <p:cNvPr id="3" name="ตัวแทนเนื้อหา 2"/>
          <p:cNvSpPr>
            <a:spLocks noGrp="1"/>
          </p:cNvSpPr>
          <p:nvPr>
            <p:ph idx="1"/>
          </p:nvPr>
        </p:nvSpPr>
        <p:spPr>
          <a:xfrm>
            <a:off x="838200" y="1958294"/>
            <a:ext cx="10515600" cy="3937681"/>
          </a:xfrm>
        </p:spPr>
        <p:txBody>
          <a:bodyPr>
            <a:normAutofit/>
          </a:bodyPr>
          <a:lstStyle/>
          <a:p>
            <a:pPr marL="0" indent="0">
              <a:buNone/>
            </a:pPr>
            <a:r>
              <a:rPr lang="th-TH" dirty="0">
                <a:solidFill>
                  <a:srgbClr val="FF0000"/>
                </a:solidFill>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3.1 จำแนกตามคุณลักษณะของข้อมูล</a:t>
            </a:r>
          </a:p>
          <a:p>
            <a:pPr marL="0" indent="0">
              <a:buNone/>
            </a:pPr>
            <a:r>
              <a:rPr lang="th-TH" dirty="0">
                <a:latin typeface="Angsana New" panose="02020603050405020304" pitchFamily="18" charset="-34"/>
                <a:cs typeface="Angsana New" panose="02020603050405020304" pitchFamily="18" charset="-34"/>
              </a:rPr>
              <a:t>	จำแนกตามคุณลักษณะของข้อมูล แบ่งออกเป็น 2 ประเภท ดังนี้</a:t>
            </a:r>
          </a:p>
          <a:p>
            <a:pPr marL="0" indent="0">
              <a:buNone/>
            </a:pPr>
            <a:r>
              <a:rPr lang="th-TH" dirty="0">
                <a:latin typeface="Angsana New" panose="02020603050405020304" pitchFamily="18" charset="-34"/>
                <a:cs typeface="Angsana New" panose="02020603050405020304" pitchFamily="18" charset="-34"/>
              </a:rPr>
              <a:t>	1. </a:t>
            </a:r>
            <a:r>
              <a:rPr lang="th-TH" b="1" dirty="0">
                <a:latin typeface="Angsana New" panose="02020603050405020304" pitchFamily="18" charset="-34"/>
                <a:cs typeface="Angsana New" panose="02020603050405020304" pitchFamily="18" charset="-34"/>
              </a:rPr>
              <a:t>ข้อมูลเชิงปริมาณ คือ</a:t>
            </a:r>
            <a:r>
              <a:rPr lang="en-US" b="1" dirty="0">
                <a:latin typeface="Angsana New" panose="02020603050405020304" pitchFamily="18" charset="-34"/>
                <a:cs typeface="Angsana New" panose="02020603050405020304" pitchFamily="18" charset="-34"/>
              </a:rPr>
              <a:t> </a:t>
            </a:r>
            <a:r>
              <a:rPr lang="th-TH" b="1" dirty="0">
                <a:latin typeface="Angsana New" panose="02020603050405020304" pitchFamily="18" charset="-34"/>
                <a:cs typeface="Angsana New" panose="02020603050405020304" pitchFamily="18" charset="-34"/>
              </a:rPr>
              <a:t>ข้อมูลที่สามารถวัดออกมาเป็นหน่วย หรือจำนวนตัวเลข </a:t>
            </a:r>
            <a:r>
              <a:rPr lang="th-TH" dirty="0">
                <a:latin typeface="Angsana New" panose="02020603050405020304" pitchFamily="18" charset="-34"/>
                <a:cs typeface="Angsana New" panose="02020603050405020304" pitchFamily="18" charset="-34"/>
              </a:rPr>
              <a:t>ข้อมูลประเภทนี้จะถูกจัดเก็บ และบันทึกในรูปของข้อมูลตัวเลข</a:t>
            </a:r>
          </a:p>
          <a:p>
            <a:pPr marL="0" indent="0">
              <a:buNone/>
            </a:pPr>
            <a:r>
              <a:rPr lang="th-TH" dirty="0">
                <a:latin typeface="Angsana New" panose="02020603050405020304" pitchFamily="18" charset="-34"/>
                <a:cs typeface="Angsana New" panose="02020603050405020304" pitchFamily="18" charset="-34"/>
              </a:rPr>
              <a:t>	</a:t>
            </a:r>
            <a:r>
              <a:rPr lang="th-TH" b="1" dirty="0">
                <a:latin typeface="Angsana New" panose="02020603050405020304" pitchFamily="18" charset="-34"/>
                <a:cs typeface="Angsana New" panose="02020603050405020304" pitchFamily="18" charset="-34"/>
              </a:rPr>
              <a:t>2. ข้อมูลเชิงคุณภาพ คือ</a:t>
            </a:r>
            <a:r>
              <a:rPr lang="en-US" b="1" dirty="0">
                <a:latin typeface="Angsana New" panose="02020603050405020304" pitchFamily="18" charset="-34"/>
                <a:cs typeface="Angsana New" panose="02020603050405020304" pitchFamily="18" charset="-34"/>
              </a:rPr>
              <a:t> </a:t>
            </a:r>
            <a:r>
              <a:rPr lang="th-TH" b="1" dirty="0">
                <a:latin typeface="Angsana New" panose="02020603050405020304" pitchFamily="18" charset="-34"/>
                <a:cs typeface="Angsana New" panose="02020603050405020304" pitchFamily="18" charset="-34"/>
              </a:rPr>
              <a:t>ข้อมูลที่แสดงถึงคุณลักษณะ ข้อมูลประเภทนี้ถูกจัดเก็บในรูปของข้อความ การบรรยายความในเชิงนามธรรม </a:t>
            </a:r>
            <a:r>
              <a:rPr lang="th-TH" dirty="0">
                <a:latin typeface="Angsana New" panose="02020603050405020304" pitchFamily="18" charset="-34"/>
                <a:cs typeface="Angsana New" panose="02020603050405020304" pitchFamily="18" charset="-34"/>
              </a:rPr>
              <a:t>เช่น สวย ไม่สวย ใจดี ใจร้าย รับผิดชอบ หรือไม่รับผิดชอบ เป็นต้น</a:t>
            </a:r>
          </a:p>
          <a:p>
            <a:pPr marL="0" indent="0">
              <a:buNone/>
            </a:pPr>
            <a:r>
              <a:rPr lang="th-TH" dirty="0">
                <a:solidFill>
                  <a:srgbClr val="FF0000"/>
                </a:solidFill>
                <a:latin typeface="Angsana New" panose="02020603050405020304" pitchFamily="18" charset="-34"/>
                <a:cs typeface="Angsana New" panose="02020603050405020304" pitchFamily="18" charset="-34"/>
              </a:rPr>
              <a:t>	</a:t>
            </a:r>
          </a:p>
        </p:txBody>
      </p:sp>
      <p:sp>
        <p:nvSpPr>
          <p:cNvPr id="4" name="ตัวแทนหมายเลขสไลด์ 3">
            <a:extLst>
              <a:ext uri="{FF2B5EF4-FFF2-40B4-BE49-F238E27FC236}">
                <a16:creationId xmlns:a16="http://schemas.microsoft.com/office/drawing/2014/main" id="{1E83E5BD-6694-4EB0-B69E-B07CC3E94252}"/>
              </a:ext>
            </a:extLst>
          </p:cNvPr>
          <p:cNvSpPr>
            <a:spLocks noGrp="1"/>
          </p:cNvSpPr>
          <p:nvPr>
            <p:ph type="sldNum" sz="quarter" idx="12"/>
          </p:nvPr>
        </p:nvSpPr>
        <p:spPr/>
        <p:txBody>
          <a:bodyPr/>
          <a:lstStyle/>
          <a:p>
            <a:fld id="{A0340E22-A0ED-4D02-B787-FB05B1CCBCE7}" type="slidenum">
              <a:rPr lang="th-TH" smtClean="0"/>
              <a:t>8</a:t>
            </a:fld>
            <a:endParaRPr lang="th-TH" dirty="0"/>
          </a:p>
        </p:txBody>
      </p:sp>
    </p:spTree>
    <p:extLst>
      <p:ext uri="{BB962C8B-B14F-4D97-AF65-F5344CB8AC3E}">
        <p14:creationId xmlns:p14="http://schemas.microsoft.com/office/powerpoint/2010/main" val="15504529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a:extLst>
              <a:ext uri="{FF2B5EF4-FFF2-40B4-BE49-F238E27FC236}">
                <a16:creationId xmlns:a16="http://schemas.microsoft.com/office/drawing/2014/main" id="{A17BD42D-A833-4549-9754-DF4E7CBA461A}"/>
              </a:ext>
            </a:extLst>
          </p:cNvPr>
          <p:cNvSpPr>
            <a:spLocks noGrp="1"/>
          </p:cNvSpPr>
          <p:nvPr>
            <p:ph idx="1"/>
          </p:nvPr>
        </p:nvSpPr>
        <p:spPr>
          <a:xfrm>
            <a:off x="619125" y="407047"/>
            <a:ext cx="10734675" cy="4351338"/>
          </a:xfrm>
        </p:spPr>
        <p:txBody>
          <a:bodyPr>
            <a:normAutofit/>
          </a:bodyPr>
          <a:lstStyle/>
          <a:p>
            <a:pPr marL="0" indent="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4.</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การนำเสนอข้อมูลสถิติด้วยกราฟและแผนภูมิ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(Graphic Presentation &amp; Bar Chart)</a:t>
            </a:r>
            <a:endParaRPr lang="th-TH" sz="2400" dirty="0">
              <a:solidFill>
                <a:schemeClr val="tx1">
                  <a:lumMod val="95000"/>
                  <a:lumOff val="5000"/>
                </a:schemeClr>
              </a:solidFill>
              <a:latin typeface="Angsana New" panose="02020603050405020304" pitchFamily="18" charset="-34"/>
              <a:cs typeface="Angsana New" panose="02020603050405020304" pitchFamily="18" charset="-34"/>
            </a:endParaRPr>
          </a:p>
          <a:p>
            <a:pPr marL="0" indent="228600">
              <a:buNone/>
            </a:pPr>
            <a:r>
              <a:rPr lang="th-TH" sz="2400" dirty="0">
                <a:solidFill>
                  <a:schemeClr val="tx1">
                    <a:lumMod val="95000"/>
                    <a:lumOff val="5000"/>
                  </a:schemeClr>
                </a:solidFill>
                <a:latin typeface="Angsana New" panose="02020603050405020304" pitchFamily="18" charset="-34"/>
                <a:cs typeface="Angsana New" panose="02020603050405020304" pitchFamily="18" charset="-34"/>
              </a:rPr>
              <a:t>การนำเสนอข้อมูลวิจัยด้วยนี้ มีวัตถุประสงค์เพื่อใช้กราฟ และภาพแผนภูมิแสดงปริมาณ และความแตกต่างของข้อมูลแต่ละประเภทในชุดเดียวกัน เพื่อให้ผู้อ่านงานวิจัยสามารถเข้าใจได้ง่าย และนำไปใช้ประโยชน์ได้อย่างรวดเร็ว โดยมีเทคนิคการนำเสนอข้อมูลสถิติดังต่อไปนี้</a:t>
            </a:r>
          </a:p>
          <a:p>
            <a:pPr marL="0" indent="22860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1)</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แผนภูมิแท่งเชิงเดียว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Simple Bar Chart) </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ใช้เมื่อต้องการ</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นำเสนอข้อมูลสถิติที่มีชุดเดียว</a:t>
            </a:r>
          </a:p>
          <a:p>
            <a:pPr marL="0" indent="22860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2)</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แผนภูมิแท่งเชิงซ้อน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Multiple Bar Chart)</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ใช้เมื่อต้องการ</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นำเสนอข้อมูลสถิติเชิงเปรียบเทียบเป็นข้อมูลตั้งแต่ </a:t>
            </a:r>
            <a:r>
              <a:rPr lang="en-US" sz="2400" b="1" dirty="0">
                <a:solidFill>
                  <a:schemeClr val="tx1">
                    <a:lumMod val="95000"/>
                    <a:lumOff val="5000"/>
                  </a:schemeClr>
                </a:solidFill>
                <a:latin typeface="Angsana New" panose="02020603050405020304" pitchFamily="18" charset="-34"/>
                <a:cs typeface="Angsana New" panose="02020603050405020304" pitchFamily="18" charset="-34"/>
              </a:rPr>
              <a:t>2</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 ชุดขึ้นไป</a:t>
            </a:r>
          </a:p>
          <a:p>
            <a:pPr marL="0" indent="22860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3)</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แผนภูมิเส้นหลายเส้น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Multiple Line Chart)</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ใช้</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เมื่อต้องการเปรียบเทียบข้อมูลสถิติหลายประเภทพร้อม ๆ กัน </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ควรจะนำเสนอด้วยแผนภูมิเส้นที่สามารถนำเสนอข้อมูลที่มีหน่วยเหมือนกัน หรือมีหน่วยต่างกันได้</a:t>
            </a:r>
          </a:p>
          <a:p>
            <a:pPr marL="0" indent="228600">
              <a:buNone/>
            </a:pPr>
            <a:r>
              <a:rPr lang="en-US" sz="2400" dirty="0">
                <a:solidFill>
                  <a:schemeClr val="tx1">
                    <a:lumMod val="95000"/>
                    <a:lumOff val="5000"/>
                  </a:schemeClr>
                </a:solidFill>
                <a:latin typeface="Angsana New" panose="02020603050405020304" pitchFamily="18" charset="-34"/>
                <a:cs typeface="Angsana New" panose="02020603050405020304" pitchFamily="18" charset="-34"/>
              </a:rPr>
              <a:t>4)</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แผนภูมิวงกลม (</a:t>
            </a:r>
            <a:r>
              <a:rPr lang="en-US" sz="2400" dirty="0">
                <a:solidFill>
                  <a:schemeClr val="tx1">
                    <a:lumMod val="95000"/>
                    <a:lumOff val="5000"/>
                  </a:schemeClr>
                </a:solidFill>
                <a:latin typeface="Angsana New" panose="02020603050405020304" pitchFamily="18" charset="-34"/>
                <a:cs typeface="Angsana New" panose="02020603050405020304" pitchFamily="18" charset="-34"/>
              </a:rPr>
              <a:t>Pie Chart)</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 ใช้เมื่อต้องการ</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นำเสนอข้อมูลสถิติในเชิงส่วนประกอบ </a:t>
            </a:r>
            <a:r>
              <a:rPr lang="th-TH" sz="2400" dirty="0">
                <a:solidFill>
                  <a:schemeClr val="tx1">
                    <a:lumMod val="95000"/>
                    <a:lumOff val="5000"/>
                  </a:schemeClr>
                </a:solidFill>
                <a:latin typeface="Angsana New" panose="02020603050405020304" pitchFamily="18" charset="-34"/>
                <a:cs typeface="Angsana New" panose="02020603050405020304" pitchFamily="18" charset="-34"/>
              </a:rPr>
              <a:t>แผนภูมิวงกลมจึง</a:t>
            </a:r>
            <a:r>
              <a:rPr lang="th-TH" sz="2400" b="1" dirty="0">
                <a:solidFill>
                  <a:schemeClr val="tx1">
                    <a:lumMod val="95000"/>
                    <a:lumOff val="5000"/>
                  </a:schemeClr>
                </a:solidFill>
                <a:latin typeface="Angsana New" panose="02020603050405020304" pitchFamily="18" charset="-34"/>
                <a:cs typeface="Angsana New" panose="02020603050405020304" pitchFamily="18" charset="-34"/>
              </a:rPr>
              <a:t>เหมาะสำหรับนำเสนอข้อมูลเชิงเปรียบเทียบ</a:t>
            </a:r>
            <a:endParaRPr lang="en-US" sz="2400" b="1" dirty="0">
              <a:solidFill>
                <a:schemeClr val="tx1">
                  <a:lumMod val="95000"/>
                  <a:lumOff val="5000"/>
                </a:schemeClr>
              </a:solidFill>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53DEAA64-1455-4BA3-8535-65A9C72A1404}"/>
              </a:ext>
            </a:extLst>
          </p:cNvPr>
          <p:cNvSpPr>
            <a:spLocks noGrp="1"/>
          </p:cNvSpPr>
          <p:nvPr>
            <p:ph type="sldNum" sz="quarter" idx="12"/>
          </p:nvPr>
        </p:nvSpPr>
        <p:spPr/>
        <p:txBody>
          <a:bodyPr/>
          <a:lstStyle/>
          <a:p>
            <a:fld id="{1EAF28F5-24D7-466C-B5FE-FBB3D897FE90}" type="slidenum">
              <a:rPr lang="en-US" smtClean="0"/>
              <a:t>80</a:t>
            </a:fld>
            <a:endParaRPr lang="en-US"/>
          </a:p>
        </p:txBody>
      </p:sp>
    </p:spTree>
    <p:extLst>
      <p:ext uri="{BB962C8B-B14F-4D97-AF65-F5344CB8AC3E}">
        <p14:creationId xmlns:p14="http://schemas.microsoft.com/office/powerpoint/2010/main" val="38036313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D8EBACA7-F5A3-4650-A5FC-78821DEEE550}"/>
              </a:ext>
            </a:extLst>
          </p:cNvPr>
          <p:cNvSpPr>
            <a:spLocks noGrp="1"/>
          </p:cNvSpPr>
          <p:nvPr>
            <p:ph type="title"/>
          </p:nvPr>
        </p:nvSpPr>
        <p:spPr/>
        <p:txBody>
          <a:bodyPr>
            <a:normAutofit/>
          </a:bodyPr>
          <a:lstStyle/>
          <a:p>
            <a:pPr algn="ctr"/>
            <a:br>
              <a:rPr lang="th-TH" sz="3200" b="1" dirty="0">
                <a:latin typeface="Angsana New" panose="02020603050405020304" pitchFamily="18" charset="-34"/>
                <a:cs typeface="Angsana New" panose="02020603050405020304" pitchFamily="18" charset="-34"/>
              </a:rPr>
            </a:br>
            <a:r>
              <a:rPr lang="th-TH" sz="3200" b="1" dirty="0">
                <a:latin typeface="Angsana New" panose="02020603050405020304" pitchFamily="18" charset="-34"/>
                <a:cs typeface="Angsana New" panose="02020603050405020304" pitchFamily="18" charset="-34"/>
              </a:rPr>
              <a:t>การนำเสนอผลการวิเคราะห์ข้อมูลเชิงคุณภาพ</a:t>
            </a:r>
            <a:endParaRPr lang="en-US" sz="3200" b="1"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DC283DFD-D635-441E-8034-258794A886C1}"/>
              </a:ext>
            </a:extLst>
          </p:cNvPr>
          <p:cNvSpPr>
            <a:spLocks noGrp="1"/>
          </p:cNvSpPr>
          <p:nvPr>
            <p:ph idx="1"/>
          </p:nvPr>
        </p:nvSpPr>
        <p:spPr/>
        <p:txBody>
          <a:bodyPr>
            <a:normAutofit/>
          </a:bodyPr>
          <a:lstStyle/>
          <a:p>
            <a:r>
              <a:rPr lang="th-TH" sz="2400" b="1" dirty="0">
                <a:latin typeface="Angsana New" panose="02020603050405020304" pitchFamily="18" charset="-34"/>
                <a:cs typeface="Angsana New" panose="02020603050405020304" pitchFamily="18" charset="-34"/>
              </a:rPr>
              <a:t>ผลการวิเคราะห์ข้อมูลเชิงคุณภาพ จะถูกนำมาแปลผลตามวัตถุประสงค์ของการวิจัย ก่อนที่จะสรุปผลออกมาเป็นประเด็นต่าง ๆ ตามข้อเท็จจริงที่ปรากฏ โดยผู้วิจัยจะเป็นผู้ทำการสังเกตและจดบันทึกเหตุการณ์ หรือปรากฏการณ์ที่เกิดขึ้นตามธรรมชาติ การสัมภาษณ์ การสอบถามบุคคลที่เกี่ยวข้อง หรือการสืบค้นข้อมูลที่มีผู้บันทึกไว้ เช่น การวิจัยเชิงประวัติศาสตร์ การวิจัยเชิงสังเกตพฤติกรรม เป็นต้น ด้วยเหตุนี้ผู้วิจัยจึงเปรียบเสมือนหัวใจหลักของการดำเนินงาน เนื่องจากผลของการวิจัยที่ได้จะถูกตีความและแปลความหมายตามทัศนะ หรือความเห็นที่ผู้วิจัยเข้าใจผ่านกระบวนการเก็บรวบรวมข้อมูลด้วยวิธีการต่าง ๆ ไม่ว่าจะเป็นการมีส่วนร่วมเข้าสังเกตการณ์ หรือการเฝ้าสังเกตการณ์อยู่ห่าง ๆ </a:t>
            </a:r>
            <a:endParaRPr lang="en-US" sz="2400" b="1" dirty="0">
              <a:latin typeface="Angsana New" panose="02020603050405020304" pitchFamily="18" charset="-34"/>
              <a:cs typeface="Angsana New" panose="02020603050405020304" pitchFamily="18" charset="-34"/>
            </a:endParaRPr>
          </a:p>
          <a:p>
            <a:r>
              <a:rPr lang="th-TH" sz="2400" dirty="0">
                <a:latin typeface="Angsana New" panose="02020603050405020304" pitchFamily="18" charset="-34"/>
                <a:cs typeface="Angsana New" panose="02020603050405020304" pitchFamily="18" charset="-34"/>
              </a:rPr>
              <a:t>ดังนั้นการวิเคราะห์ข้อมูลเชิงคุณภาพ ผู้วิจัยจะต้องมีความลึกซึ้ง มีความรู้ มีประสบการณ์ และมีมุมมองที่หลากหลาย เพราะเหตุการณ์ที่เกิดขึ้นอาจไม่ได้เกิดจากสาเหตุเพียงสาเหตุเดียว ทั้งนี้การวิจัยเชิงคุณภาพสามารถปรับเปลี่ยนได้ตามสถานการณ์และความเหมาะสม มีความยืดหยุ่นสูง </a:t>
            </a:r>
            <a:r>
              <a:rPr lang="th-TH" sz="2400" b="1" dirty="0">
                <a:latin typeface="Angsana New" panose="02020603050405020304" pitchFamily="18" charset="-34"/>
                <a:cs typeface="Angsana New" panose="02020603050405020304" pitchFamily="18" charset="-34"/>
              </a:rPr>
              <a:t>ไม่ยึดติดกับทฤษฎีเหมือนวิจัยเชิงปริมาณ หากแต่ค้นหาทฤษฎีใหม่ ๆ มาเพื่อพิสูจน์</a:t>
            </a:r>
          </a:p>
          <a:p>
            <a:r>
              <a:rPr lang="th-TH" sz="2400" dirty="0">
                <a:latin typeface="Angsana New" panose="02020603050405020304" pitchFamily="18" charset="-34"/>
                <a:cs typeface="Angsana New" panose="02020603050405020304" pitchFamily="18" charset="-34"/>
              </a:rPr>
              <a:t>การนำเสนอผลการวิเคราะห์ข้อมูลเชิงคุณภาพ </a:t>
            </a:r>
            <a:r>
              <a:rPr lang="th-TH" sz="2400" b="1" dirty="0">
                <a:latin typeface="Angsana New" panose="02020603050405020304" pitchFamily="18" charset="-34"/>
                <a:cs typeface="Angsana New" panose="02020603050405020304" pitchFamily="18" charset="-34"/>
              </a:rPr>
              <a:t>นิยมนำเสนอในรูปของตารางกึ่งข้อความและบทความพรรณนาเหตุการณ์ที่เกิดขึ้น </a:t>
            </a:r>
            <a:r>
              <a:rPr lang="th-TH" sz="2400" dirty="0">
                <a:latin typeface="Angsana New" panose="02020603050405020304" pitchFamily="18" charset="-34"/>
                <a:cs typeface="Angsana New" panose="02020603050405020304" pitchFamily="18" charset="-34"/>
              </a:rPr>
              <a:t>ดังตัวอย่างต่อไปนี้</a:t>
            </a:r>
            <a:endParaRPr lang="en-US" sz="2400" dirty="0">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DCFE4F92-9136-41DE-B993-C3E4EC65007C}"/>
              </a:ext>
            </a:extLst>
          </p:cNvPr>
          <p:cNvSpPr>
            <a:spLocks noGrp="1"/>
          </p:cNvSpPr>
          <p:nvPr>
            <p:ph type="sldNum" sz="quarter" idx="12"/>
          </p:nvPr>
        </p:nvSpPr>
        <p:spPr/>
        <p:txBody>
          <a:bodyPr/>
          <a:lstStyle/>
          <a:p>
            <a:fld id="{1EAF28F5-24D7-466C-B5FE-FBB3D897FE90}" type="slidenum">
              <a:rPr lang="en-US" smtClean="0"/>
              <a:t>81</a:t>
            </a:fld>
            <a:endParaRPr lang="en-US"/>
          </a:p>
        </p:txBody>
      </p:sp>
    </p:spTree>
    <p:extLst>
      <p:ext uri="{BB962C8B-B14F-4D97-AF65-F5344CB8AC3E}">
        <p14:creationId xmlns:p14="http://schemas.microsoft.com/office/powerpoint/2010/main" val="15620644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04EB6EC8-8C13-49AD-8D37-C7B4636AC386}"/>
              </a:ext>
            </a:extLst>
          </p:cNvPr>
          <p:cNvSpPr>
            <a:spLocks noGrp="1"/>
          </p:cNvSpPr>
          <p:nvPr>
            <p:ph type="title"/>
          </p:nvPr>
        </p:nvSpPr>
        <p:spPr>
          <a:xfrm>
            <a:off x="801256" y="272765"/>
            <a:ext cx="10515600" cy="888206"/>
          </a:xfrm>
        </p:spPr>
        <p:txBody>
          <a:bodyPr>
            <a:normAutofit/>
          </a:bodyPr>
          <a:lstStyle/>
          <a:p>
            <a:r>
              <a:rPr lang="th-TH" sz="2400" b="1" dirty="0">
                <a:latin typeface="Angsana New" panose="02020603050405020304" pitchFamily="18" charset="-34"/>
                <a:cs typeface="Angsana New" panose="02020603050405020304" pitchFamily="18" charset="-34"/>
              </a:rPr>
              <a:t>ตัวอย่างที่ </a:t>
            </a:r>
            <a:r>
              <a:rPr lang="en-US" sz="2400" b="1" dirty="0">
                <a:latin typeface="Angsana New" panose="02020603050405020304" pitchFamily="18" charset="-34"/>
                <a:cs typeface="Angsana New" panose="02020603050405020304" pitchFamily="18" charset="-34"/>
              </a:rPr>
              <a:t>2</a:t>
            </a:r>
            <a:r>
              <a:rPr lang="th-TH" sz="2400" b="1" dirty="0">
                <a:latin typeface="Angsana New" panose="02020603050405020304" pitchFamily="18" charset="-34"/>
                <a:cs typeface="Angsana New" panose="02020603050405020304" pitchFamily="18" charset="-34"/>
              </a:rPr>
              <a:t> </a:t>
            </a:r>
            <a:r>
              <a:rPr lang="th-TH" sz="2400" dirty="0">
                <a:latin typeface="Angsana New" panose="02020603050405020304" pitchFamily="18" charset="-34"/>
                <a:cs typeface="Angsana New" panose="02020603050405020304" pitchFamily="18" charset="-34"/>
              </a:rPr>
              <a:t>การวิจัยเรื่อง การศึกษาสภาพปัญหายาเสพติดและอาชญากรรมในเขตชุมชนคลองเตย</a:t>
            </a:r>
            <a:endParaRPr lang="en-US" sz="2400" dirty="0">
              <a:latin typeface="Angsana New" panose="02020603050405020304" pitchFamily="18" charset="-34"/>
              <a:cs typeface="Angsana New" panose="02020603050405020304" pitchFamily="18" charset="-34"/>
            </a:endParaRPr>
          </a:p>
        </p:txBody>
      </p:sp>
      <p:sp>
        <p:nvSpPr>
          <p:cNvPr id="3" name="ตัวแทนเนื้อหา 2">
            <a:extLst>
              <a:ext uri="{FF2B5EF4-FFF2-40B4-BE49-F238E27FC236}">
                <a16:creationId xmlns:a16="http://schemas.microsoft.com/office/drawing/2014/main" id="{0C39703D-E604-42D0-864D-A98A9AFEE8AA}"/>
              </a:ext>
            </a:extLst>
          </p:cNvPr>
          <p:cNvSpPr>
            <a:spLocks noGrp="1"/>
          </p:cNvSpPr>
          <p:nvPr>
            <p:ph idx="1"/>
          </p:nvPr>
        </p:nvSpPr>
        <p:spPr>
          <a:xfrm>
            <a:off x="748145" y="1160971"/>
            <a:ext cx="10945091" cy="4351338"/>
          </a:xfrm>
        </p:spPr>
        <p:txBody>
          <a:bodyPr>
            <a:noAutofit/>
          </a:bodyPr>
          <a:lstStyle/>
          <a:p>
            <a:r>
              <a:rPr lang="th-TH" sz="1800" dirty="0">
                <a:latin typeface="Angsana New" panose="02020603050405020304" pitchFamily="18" charset="-34"/>
                <a:cs typeface="Angsana New" panose="02020603050405020304" pitchFamily="18" charset="-34"/>
              </a:rPr>
              <a:t>วัตถุประสงค์ของการวิจัย (</a:t>
            </a:r>
            <a:r>
              <a:rPr lang="en-US" sz="1800" dirty="0">
                <a:latin typeface="Angsana New" panose="02020603050405020304" pitchFamily="18" charset="-34"/>
                <a:cs typeface="Angsana New" panose="02020603050405020304" pitchFamily="18" charset="-34"/>
              </a:rPr>
              <a:t>Objectives)</a:t>
            </a:r>
          </a:p>
          <a:p>
            <a:pPr indent="1588"/>
            <a:r>
              <a:rPr lang="en-US" sz="1800" dirty="0">
                <a:latin typeface="Angsana New" panose="02020603050405020304" pitchFamily="18" charset="-34"/>
                <a:cs typeface="Angsana New" panose="02020603050405020304" pitchFamily="18" charset="-34"/>
              </a:rPr>
              <a:t> 1)</a:t>
            </a:r>
            <a:r>
              <a:rPr lang="th-TH" sz="1800" dirty="0">
                <a:latin typeface="Angsana New" panose="02020603050405020304" pitchFamily="18" charset="-34"/>
                <a:cs typeface="Angsana New" panose="02020603050405020304" pitchFamily="18" charset="-34"/>
              </a:rPr>
              <a:t> เพื่อศึกษาสภาพปัญหา สถานการณ์การค้า และการแพร่ระบาดของยาเสพติดในเขตชุมชนคลองเตย</a:t>
            </a:r>
          </a:p>
          <a:p>
            <a:pPr indent="1588"/>
            <a:r>
              <a:rPr lang="th-TH" sz="1800" dirty="0">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2)</a:t>
            </a:r>
            <a:r>
              <a:rPr lang="th-TH" sz="1800" dirty="0">
                <a:latin typeface="Angsana New" panose="02020603050405020304" pitchFamily="18" charset="-34"/>
                <a:cs typeface="Angsana New" panose="02020603050405020304" pitchFamily="18" charset="-34"/>
              </a:rPr>
              <a:t> เพื่อศึกษาสภาพสังคมและครอบครัวของเยาวชนที่อาศัยในเขตชุมชนคลองเตย</a:t>
            </a:r>
          </a:p>
          <a:p>
            <a:r>
              <a:rPr lang="th-TH" sz="1800" dirty="0">
                <a:latin typeface="Angsana New" panose="02020603050405020304" pitchFamily="18" charset="-34"/>
                <a:cs typeface="Angsana New" panose="02020603050405020304" pitchFamily="18" charset="-34"/>
              </a:rPr>
              <a:t>ระเบียบวิธีการวิจัย (</a:t>
            </a:r>
            <a:r>
              <a:rPr lang="en-US" sz="1800" dirty="0">
                <a:latin typeface="Angsana New" panose="02020603050405020304" pitchFamily="18" charset="-34"/>
                <a:cs typeface="Angsana New" panose="02020603050405020304" pitchFamily="18" charset="-34"/>
              </a:rPr>
              <a:t>Methodology)</a:t>
            </a:r>
          </a:p>
          <a:p>
            <a:pPr indent="-52388"/>
            <a:r>
              <a:rPr lang="en-US" sz="1800" dirty="0">
                <a:latin typeface="Angsana New" panose="02020603050405020304" pitchFamily="18" charset="-34"/>
                <a:cs typeface="Angsana New" panose="02020603050405020304" pitchFamily="18" charset="-34"/>
              </a:rPr>
              <a:t> 1)</a:t>
            </a:r>
            <a:r>
              <a:rPr lang="th-TH" sz="1800" dirty="0">
                <a:latin typeface="Angsana New" panose="02020603050405020304" pitchFamily="18" charset="-34"/>
                <a:cs typeface="Angsana New" panose="02020603050405020304" pitchFamily="18" charset="-34"/>
              </a:rPr>
              <a:t> วิจัยเชิงคุณภาพ</a:t>
            </a:r>
          </a:p>
          <a:p>
            <a:pPr indent="-52388"/>
            <a:r>
              <a:rPr lang="th-TH" sz="1800" dirty="0">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2)</a:t>
            </a:r>
            <a:r>
              <a:rPr lang="th-TH" sz="1800" dirty="0">
                <a:latin typeface="Angsana New" panose="02020603050405020304" pitchFamily="18" charset="-34"/>
                <a:cs typeface="Angsana New" panose="02020603050405020304" pitchFamily="18" charset="-34"/>
              </a:rPr>
              <a:t> ใช้แบบสังเกต เป็นเครื่องมือในการเก็บรวบรวมข้อมูล</a:t>
            </a:r>
          </a:p>
          <a:p>
            <a:pPr indent="-52388"/>
            <a:r>
              <a:rPr lang="th-TH" sz="1800" dirty="0">
                <a:latin typeface="Angsana New" panose="02020603050405020304" pitchFamily="18" charset="-34"/>
                <a:cs typeface="Angsana New" panose="02020603050405020304" pitchFamily="18" charset="-34"/>
              </a:rPr>
              <a:t> </a:t>
            </a:r>
            <a:r>
              <a:rPr lang="en-US" sz="1800" dirty="0">
                <a:latin typeface="Angsana New" panose="02020603050405020304" pitchFamily="18" charset="-34"/>
                <a:cs typeface="Angsana New" panose="02020603050405020304" pitchFamily="18" charset="-34"/>
              </a:rPr>
              <a:t>3)</a:t>
            </a:r>
            <a:r>
              <a:rPr lang="th-TH" sz="1800" dirty="0">
                <a:latin typeface="Angsana New" panose="02020603050405020304" pitchFamily="18" charset="-34"/>
                <a:cs typeface="Angsana New" panose="02020603050405020304" pitchFamily="18" charset="-34"/>
              </a:rPr>
              <a:t> ใช้แบบสัมภาษณ์ เพื่อบันทึกข้อมูลจากประชาชนผู้ที่เกี่ยวข้อง</a:t>
            </a:r>
          </a:p>
          <a:p>
            <a:r>
              <a:rPr lang="th-TH" sz="1800" dirty="0">
                <a:latin typeface="Angsana New" panose="02020603050405020304" pitchFamily="18" charset="-34"/>
                <a:cs typeface="Angsana New" panose="02020603050405020304" pitchFamily="18" charset="-34"/>
              </a:rPr>
              <a:t>ขั้นตอนการดำเนินงาน</a:t>
            </a:r>
          </a:p>
          <a:p>
            <a:pPr marL="176213" indent="0"/>
            <a:r>
              <a:rPr lang="th-TH" sz="1800" dirty="0">
                <a:latin typeface="Angsana New" panose="02020603050405020304" pitchFamily="18" charset="-34"/>
                <a:cs typeface="Angsana New" panose="02020603050405020304" pitchFamily="18" charset="-34"/>
              </a:rPr>
              <a:t> การวิจัยในครั้งนี้ เป็นการวิจัยเชิงคุณภาพ โดยผู้วิจัยต้องเข้าไปสังเกตการณ์แบบมีส่วนร่วม กล่าวคือ การส่งทีมนักวิจัย หรือผู้ช่วยนักวิจัย เข้าไปแฝงตัวภายในชุมชนคลองเตย เพื่อทำการสังเกต และจดบันทึกพฤติกรรมต่าง ๆ ของเยาวชน และครอบครัว ตลอดจนสภาพแวดล้อม สังคม วัฒนธรรมของสมาชิกในชุมชน เพื่อค้นหาสาเหตุที่แท้จริงของปัญหาที่เกิดขึ้น</a:t>
            </a:r>
          </a:p>
          <a:p>
            <a:pPr marL="176213" indent="0"/>
            <a:r>
              <a:rPr lang="th-TH" sz="1800" dirty="0">
                <a:latin typeface="Angsana New" panose="02020603050405020304" pitchFamily="18" charset="-34"/>
                <a:cs typeface="Angsana New" panose="02020603050405020304" pitchFamily="18" charset="-34"/>
              </a:rPr>
              <a:t> เครื่องมือที่ใช้ในการวิจัย คือ แบบสังเกต และแบบสัมภาษณ์ โดยทีมนักวิจัยจะเข้าไปทำการสำรวจสภาพแวดล้อม การดำเนินชีวิตของคนในชุมชนคลองเตย ค่านิยม ความเชื่อ ภาวะของผู้นำชุมชนทั้งแบบที่เป็นทางการ และไม่เป็นทางการ ซึ่งรายละเอียดข้อมูลที่ผู้วิจัยพบเห็นจะถูกจดบันทึกในแบบสังเกต เช่น จำนวนสมาชิกในครอบครัว สภาพที่อยู่อาศัย การศึกษา สาธารณูปโภค พฤติกรรมของเยาวชนที่เสี่ยงต่อการถูกล่อลวง หรือชักนำให้เสพยาเสพติด ข้อมูลเหล่านี้จะถูกบันทึกไว้ในแบบสังเกต นอกจากนี้ผู้วิจัยสามารถสอบถามข้อมูลเพิ่มเติมจากกลุ่มตัวอย่างในชุมชน หรือบุคคลที่เกี่ยวข้อง เช่น มีสมาชิกในครอบครัวทั้งหมดกี่คน แต่ละคนประกอบอาชีพอะไรบ้าง</a:t>
            </a:r>
            <a:r>
              <a:rPr lang="en-US" sz="1800" dirty="0">
                <a:latin typeface="Angsana New" panose="02020603050405020304" pitchFamily="18" charset="-34"/>
                <a:cs typeface="Angsana New" panose="02020603050405020304" pitchFamily="18" charset="-34"/>
              </a:rPr>
              <a:t> </a:t>
            </a:r>
            <a:r>
              <a:rPr lang="th-TH" sz="1800" dirty="0">
                <a:latin typeface="Angsana New" panose="02020603050405020304" pitchFamily="18" charset="-34"/>
                <a:cs typeface="Angsana New" panose="02020603050405020304" pitchFamily="18" charset="-34"/>
              </a:rPr>
              <a:t>อาศัยในชุมชนแห่งนี้มานานเท่าไร ปัญหาอะไรบ้างที่ต้องการให้ภาครัฐเข้ามาแก้ไข เหล่านี้เป็นต้นข้อมูลเชิงคุณภาพเหล่านี้สามารถนำมาแสดงได้ดังนี้ </a:t>
            </a:r>
            <a:endParaRPr lang="en-US" sz="1800" dirty="0">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39089C31-172B-4468-A220-7268F376591D}"/>
              </a:ext>
            </a:extLst>
          </p:cNvPr>
          <p:cNvSpPr>
            <a:spLocks noGrp="1"/>
          </p:cNvSpPr>
          <p:nvPr>
            <p:ph type="sldNum" sz="quarter" idx="12"/>
          </p:nvPr>
        </p:nvSpPr>
        <p:spPr/>
        <p:txBody>
          <a:bodyPr/>
          <a:lstStyle/>
          <a:p>
            <a:fld id="{1EAF28F5-24D7-466C-B5FE-FBB3D897FE90}" type="slidenum">
              <a:rPr lang="en-US" smtClean="0"/>
              <a:t>82</a:t>
            </a:fld>
            <a:endParaRPr lang="en-US"/>
          </a:p>
        </p:txBody>
      </p:sp>
    </p:spTree>
    <p:extLst>
      <p:ext uri="{BB962C8B-B14F-4D97-AF65-F5344CB8AC3E}">
        <p14:creationId xmlns:p14="http://schemas.microsoft.com/office/powerpoint/2010/main" val="258486318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a:extLst>
              <a:ext uri="{FF2B5EF4-FFF2-40B4-BE49-F238E27FC236}">
                <a16:creationId xmlns:a16="http://schemas.microsoft.com/office/drawing/2014/main" id="{B161D196-D331-4702-B276-74D19A305021}"/>
              </a:ext>
            </a:extLst>
          </p:cNvPr>
          <p:cNvSpPr>
            <a:spLocks noGrp="1"/>
          </p:cNvSpPr>
          <p:nvPr>
            <p:ph type="title"/>
          </p:nvPr>
        </p:nvSpPr>
        <p:spPr>
          <a:xfrm>
            <a:off x="838200" y="68790"/>
            <a:ext cx="10515600" cy="1048039"/>
          </a:xfrm>
        </p:spPr>
        <p:txBody>
          <a:bodyPr>
            <a:normAutofit/>
          </a:bodyPr>
          <a:lstStyle/>
          <a:p>
            <a:r>
              <a:rPr lang="th-TH" sz="2400" dirty="0">
                <a:latin typeface="Angsana New" panose="02020603050405020304" pitchFamily="18" charset="-34"/>
                <a:cs typeface="Angsana New" panose="02020603050405020304" pitchFamily="18" charset="-34"/>
              </a:rPr>
              <a:t>ตารางที่ </a:t>
            </a:r>
            <a:r>
              <a:rPr lang="en-US" sz="2400" dirty="0">
                <a:latin typeface="Angsana New" panose="02020603050405020304" pitchFamily="18" charset="-34"/>
                <a:cs typeface="Angsana New" panose="02020603050405020304" pitchFamily="18" charset="-34"/>
              </a:rPr>
              <a:t>9 </a:t>
            </a:r>
            <a:r>
              <a:rPr lang="th-TH" sz="2400" dirty="0">
                <a:latin typeface="Angsana New" panose="02020603050405020304" pitchFamily="18" charset="-34"/>
                <a:cs typeface="Angsana New" panose="02020603050405020304" pitchFamily="18" charset="-34"/>
              </a:rPr>
              <a:t> แสดงข้อมูลจากการสังเกตสภาพปัญหายาเสพติดและอาชญากรรมในเขตชุมชนคลองเตย </a:t>
            </a:r>
            <a:endParaRPr lang="en-US" sz="2400" dirty="0">
              <a:latin typeface="Angsana New" panose="02020603050405020304" pitchFamily="18" charset="-34"/>
              <a:cs typeface="Angsana New" panose="02020603050405020304" pitchFamily="18" charset="-34"/>
            </a:endParaRPr>
          </a:p>
        </p:txBody>
      </p:sp>
      <p:graphicFrame>
        <p:nvGraphicFramePr>
          <p:cNvPr id="4" name="ตาราง 4">
            <a:extLst>
              <a:ext uri="{FF2B5EF4-FFF2-40B4-BE49-F238E27FC236}">
                <a16:creationId xmlns:a16="http://schemas.microsoft.com/office/drawing/2014/main" id="{3C7F6BA5-36D0-437C-8B32-126724FFAF3F}"/>
              </a:ext>
            </a:extLst>
          </p:cNvPr>
          <p:cNvGraphicFramePr>
            <a:graphicFrameLocks noGrp="1"/>
          </p:cNvGraphicFramePr>
          <p:nvPr>
            <p:extLst>
              <p:ext uri="{D42A27DB-BD31-4B8C-83A1-F6EECF244321}">
                <p14:modId xmlns:p14="http://schemas.microsoft.com/office/powerpoint/2010/main" val="1690549882"/>
              </p:ext>
            </p:extLst>
          </p:nvPr>
        </p:nvGraphicFramePr>
        <p:xfrm>
          <a:off x="863600" y="820419"/>
          <a:ext cx="10651836" cy="5784597"/>
        </p:xfrm>
        <a:graphic>
          <a:graphicData uri="http://schemas.openxmlformats.org/drawingml/2006/table">
            <a:tbl>
              <a:tblPr firstRow="1" bandRow="1">
                <a:tableStyleId>{5C22544A-7EE6-4342-B048-85BDC9FD1C3A}</a:tableStyleId>
              </a:tblPr>
              <a:tblGrid>
                <a:gridCol w="2613891">
                  <a:extLst>
                    <a:ext uri="{9D8B030D-6E8A-4147-A177-3AD203B41FA5}">
                      <a16:colId xmlns:a16="http://schemas.microsoft.com/office/drawing/2014/main" val="3165122855"/>
                    </a:ext>
                  </a:extLst>
                </a:gridCol>
                <a:gridCol w="1632989">
                  <a:extLst>
                    <a:ext uri="{9D8B030D-6E8A-4147-A177-3AD203B41FA5}">
                      <a16:colId xmlns:a16="http://schemas.microsoft.com/office/drawing/2014/main" val="1471448162"/>
                    </a:ext>
                  </a:extLst>
                </a:gridCol>
                <a:gridCol w="6404956">
                  <a:extLst>
                    <a:ext uri="{9D8B030D-6E8A-4147-A177-3AD203B41FA5}">
                      <a16:colId xmlns:a16="http://schemas.microsoft.com/office/drawing/2014/main" val="1502284110"/>
                    </a:ext>
                  </a:extLst>
                </a:gridCol>
              </a:tblGrid>
              <a:tr h="434320">
                <a:tc>
                  <a:txBody>
                    <a:bodyPr/>
                    <a:lstStyle/>
                    <a:p>
                      <a:pPr algn="ctr"/>
                      <a:r>
                        <a:rPr lang="th-TH" sz="1600" dirty="0">
                          <a:latin typeface="Angsana New" panose="02020603050405020304" pitchFamily="18" charset="-34"/>
                          <a:cs typeface="Angsana New" panose="02020603050405020304" pitchFamily="18" charset="-34"/>
                        </a:rPr>
                        <a:t>วิธีการเก็บรวบรวมข้อมูล</a:t>
                      </a:r>
                      <a:endParaRPr lang="en-US" sz="1600" dirty="0">
                        <a:latin typeface="Angsana New" panose="02020603050405020304" pitchFamily="18" charset="-34"/>
                        <a:cs typeface="Angsana New" panose="02020603050405020304" pitchFamily="18" charset="-34"/>
                      </a:endParaRPr>
                    </a:p>
                  </a:txBody>
                  <a:tcPr/>
                </a:tc>
                <a:tc>
                  <a:txBody>
                    <a:bodyPr/>
                    <a:lstStyle/>
                    <a:p>
                      <a:pPr algn="ctr"/>
                      <a:r>
                        <a:rPr lang="th-TH" sz="1600" dirty="0">
                          <a:latin typeface="Angsana New" panose="02020603050405020304" pitchFamily="18" charset="-34"/>
                          <a:cs typeface="Angsana New" panose="02020603050405020304" pitchFamily="18" charset="-34"/>
                        </a:rPr>
                        <a:t>เครื่องมือ</a:t>
                      </a:r>
                      <a:endParaRPr lang="en-US" sz="1600" dirty="0">
                        <a:latin typeface="Angsana New" panose="02020603050405020304" pitchFamily="18" charset="-34"/>
                        <a:cs typeface="Angsana New" panose="02020603050405020304" pitchFamily="18" charset="-34"/>
                      </a:endParaRPr>
                    </a:p>
                  </a:txBody>
                  <a:tcPr/>
                </a:tc>
                <a:tc>
                  <a:txBody>
                    <a:bodyPr/>
                    <a:lstStyle/>
                    <a:p>
                      <a:pPr algn="ctr"/>
                      <a:r>
                        <a:rPr lang="th-TH" sz="1600" dirty="0">
                          <a:latin typeface="Angsana New" panose="02020603050405020304" pitchFamily="18" charset="-34"/>
                          <a:cs typeface="Angsana New" panose="02020603050405020304" pitchFamily="18" charset="-34"/>
                        </a:rPr>
                        <a:t>รายละเอียดของข้อมูล</a:t>
                      </a:r>
                      <a:endParaRPr lang="en-US" sz="16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954299306"/>
                  </a:ext>
                </a:extLst>
              </a:tr>
              <a:tr h="3795797">
                <a:tc>
                  <a:txBody>
                    <a:bodyPr/>
                    <a:lstStyle/>
                    <a:p>
                      <a:r>
                        <a:rPr lang="en-US" sz="1600" dirty="0">
                          <a:latin typeface="Angsana New" panose="02020603050405020304" pitchFamily="18" charset="-34"/>
                          <a:cs typeface="Angsana New" panose="02020603050405020304" pitchFamily="18" charset="-34"/>
                        </a:rPr>
                        <a:t>1.</a:t>
                      </a:r>
                      <a:r>
                        <a:rPr lang="th-TH" sz="1600" dirty="0">
                          <a:latin typeface="Angsana New" panose="02020603050405020304" pitchFamily="18" charset="-34"/>
                          <a:cs typeface="Angsana New" panose="02020603050405020304" pitchFamily="18" charset="-34"/>
                        </a:rPr>
                        <a:t> การสังเกต</a:t>
                      </a:r>
                      <a:endParaRPr lang="en-US" sz="1600" dirty="0">
                        <a:latin typeface="Angsana New" panose="02020603050405020304" pitchFamily="18" charset="-34"/>
                        <a:cs typeface="Angsana New" panose="02020603050405020304" pitchFamily="18" charset="-34"/>
                      </a:endParaRPr>
                    </a:p>
                  </a:txBody>
                  <a:tcPr/>
                </a:tc>
                <a:tc>
                  <a:txBody>
                    <a:bodyPr/>
                    <a:lstStyle/>
                    <a:p>
                      <a:r>
                        <a:rPr lang="th-TH" sz="1600" dirty="0">
                          <a:latin typeface="Angsana New" panose="02020603050405020304" pitchFamily="18" charset="-34"/>
                          <a:cs typeface="Angsana New" panose="02020603050405020304" pitchFamily="18" charset="-34"/>
                        </a:rPr>
                        <a:t>แบบสังเกตทางกายภาพ</a:t>
                      </a:r>
                      <a:endParaRPr lang="en-US" sz="1600" dirty="0">
                        <a:latin typeface="Angsana New" panose="02020603050405020304" pitchFamily="18" charset="-34"/>
                        <a:cs typeface="Angsana New" panose="02020603050405020304" pitchFamily="18" charset="-34"/>
                      </a:endParaRPr>
                    </a:p>
                  </a:txBody>
                  <a:tcPr/>
                </a:tc>
                <a:tc>
                  <a:txBody>
                    <a:bodyPr/>
                    <a:lstStyle/>
                    <a:p>
                      <a:r>
                        <a:rPr lang="en-US" sz="1600" dirty="0">
                          <a:latin typeface="Angsana New" panose="02020603050405020304" pitchFamily="18" charset="-34"/>
                          <a:cs typeface="Angsana New" panose="02020603050405020304" pitchFamily="18" charset="-34"/>
                        </a:rPr>
                        <a:t>1.</a:t>
                      </a:r>
                      <a:r>
                        <a:rPr lang="th-TH" sz="1600" dirty="0">
                          <a:latin typeface="Angsana New" panose="02020603050405020304" pitchFamily="18" charset="-34"/>
                          <a:cs typeface="Angsana New" panose="02020603050405020304" pitchFamily="18" charset="-34"/>
                        </a:rPr>
                        <a:t> สภาพที่อยู่อาศัยภายในชุมชน</a:t>
                      </a:r>
                    </a:p>
                    <a:p>
                      <a:pPr marL="0" indent="230188"/>
                      <a:r>
                        <a:rPr lang="en-US" sz="1600" dirty="0">
                          <a:latin typeface="Angsana New" panose="02020603050405020304" pitchFamily="18" charset="-34"/>
                          <a:cs typeface="Angsana New" panose="02020603050405020304" pitchFamily="18" charset="-34"/>
                        </a:rPr>
                        <a:t>1.1</a:t>
                      </a:r>
                      <a:r>
                        <a:rPr lang="th-TH" sz="1600" dirty="0">
                          <a:latin typeface="Angsana New" panose="02020603050405020304" pitchFamily="18" charset="-34"/>
                          <a:cs typeface="Angsana New" panose="02020603050405020304" pitchFamily="18" charset="-34"/>
                        </a:rPr>
                        <a:t> เป็นบ้านไม้ยกสูง</a:t>
                      </a:r>
                    </a:p>
                    <a:p>
                      <a:pPr marL="0" indent="230188"/>
                      <a:r>
                        <a:rPr lang="en-US" sz="1600" dirty="0">
                          <a:latin typeface="Angsana New" panose="02020603050405020304" pitchFamily="18" charset="-34"/>
                          <a:cs typeface="Angsana New" panose="02020603050405020304" pitchFamily="18" charset="-34"/>
                        </a:rPr>
                        <a:t>1.2</a:t>
                      </a:r>
                      <a:r>
                        <a:rPr lang="th-TH" sz="1600" dirty="0">
                          <a:latin typeface="Angsana New" panose="02020603050405020304" pitchFamily="18" charset="-34"/>
                          <a:cs typeface="Angsana New" panose="02020603050405020304" pitchFamily="18" charset="-34"/>
                        </a:rPr>
                        <a:t> ไม่มีการแบ่งสัดส่วนระหว่างหลังคาเรือนที่ชัดเจน</a:t>
                      </a:r>
                    </a:p>
                    <a:p>
                      <a:pPr marL="0" indent="230188"/>
                      <a:r>
                        <a:rPr lang="en-US" sz="1600" dirty="0">
                          <a:latin typeface="Angsana New" panose="02020603050405020304" pitchFamily="18" charset="-34"/>
                          <a:cs typeface="Angsana New" panose="02020603050405020304" pitchFamily="18" charset="-34"/>
                        </a:rPr>
                        <a:t>1.3</a:t>
                      </a:r>
                      <a:r>
                        <a:rPr lang="th-TH" sz="1600" dirty="0">
                          <a:latin typeface="Angsana New" panose="02020603050405020304" pitchFamily="18" charset="-34"/>
                          <a:cs typeface="Angsana New" panose="02020603050405020304" pitchFamily="18" charset="-34"/>
                        </a:rPr>
                        <a:t> มีจุดเสี่ยงต่อการเกิดอาชญากรรมหลายจุด เช่น ทางเดินไม่มีไฟฟ้าส่องสว่าง มีพื้นที่รกร้าง</a:t>
                      </a:r>
                    </a:p>
                    <a:p>
                      <a:pPr marL="0" indent="230188"/>
                      <a:r>
                        <a:rPr lang="en-US" sz="1600" dirty="0">
                          <a:latin typeface="Angsana New" panose="02020603050405020304" pitchFamily="18" charset="-34"/>
                          <a:cs typeface="Angsana New" panose="02020603050405020304" pitchFamily="18" charset="-34"/>
                        </a:rPr>
                        <a:t>1.4</a:t>
                      </a:r>
                      <a:r>
                        <a:rPr lang="th-TH" sz="1600" dirty="0">
                          <a:latin typeface="Angsana New" panose="02020603050405020304" pitchFamily="18" charset="-34"/>
                          <a:cs typeface="Angsana New" panose="02020603050405020304" pitchFamily="18" charset="-34"/>
                        </a:rPr>
                        <a:t> ทางเข้าชุมชนแคบ ไม่สามารถนำรถเข้าได้</a:t>
                      </a:r>
                    </a:p>
                    <a:p>
                      <a:pPr marL="0" indent="0"/>
                      <a:r>
                        <a:rPr lang="en-US" sz="1600" dirty="0">
                          <a:latin typeface="Angsana New" panose="02020603050405020304" pitchFamily="18" charset="-34"/>
                          <a:cs typeface="Angsana New" panose="02020603050405020304" pitchFamily="18" charset="-34"/>
                        </a:rPr>
                        <a:t>2.</a:t>
                      </a:r>
                      <a:r>
                        <a:rPr lang="th-TH" sz="1600" dirty="0">
                          <a:latin typeface="Angsana New" panose="02020603050405020304" pitchFamily="18" charset="-34"/>
                          <a:cs typeface="Angsana New" panose="02020603050405020304" pitchFamily="18" charset="-34"/>
                        </a:rPr>
                        <a:t> ลักษณะครอบครัวภายในชุมชน</a:t>
                      </a:r>
                    </a:p>
                    <a:p>
                      <a:pPr marL="0" indent="230188"/>
                      <a:r>
                        <a:rPr lang="en-US" sz="1600" dirty="0">
                          <a:latin typeface="Angsana New" panose="02020603050405020304" pitchFamily="18" charset="-34"/>
                          <a:cs typeface="Angsana New" panose="02020603050405020304" pitchFamily="18" charset="-34"/>
                        </a:rPr>
                        <a:t>2.1</a:t>
                      </a:r>
                      <a:r>
                        <a:rPr lang="th-TH" sz="1600" dirty="0">
                          <a:latin typeface="Angsana New" panose="02020603050405020304" pitchFamily="18" charset="-34"/>
                          <a:cs typeface="Angsana New" panose="02020603050405020304" pitchFamily="18" charset="-34"/>
                        </a:rPr>
                        <a:t> เป็นครอบครัวขนาดกลางและเล็ก (</a:t>
                      </a:r>
                      <a:r>
                        <a:rPr lang="en-US" sz="1600" dirty="0">
                          <a:latin typeface="Angsana New" panose="02020603050405020304" pitchFamily="18" charset="-34"/>
                          <a:cs typeface="Angsana New" panose="02020603050405020304" pitchFamily="18" charset="-34"/>
                        </a:rPr>
                        <a:t>3-7 </a:t>
                      </a:r>
                      <a:r>
                        <a:rPr lang="th-TH" sz="1600" dirty="0">
                          <a:latin typeface="Angsana New" panose="02020603050405020304" pitchFamily="18" charset="-34"/>
                          <a:cs typeface="Angsana New" panose="02020603050405020304" pitchFamily="18" charset="-34"/>
                        </a:rPr>
                        <a:t>คน)</a:t>
                      </a:r>
                    </a:p>
                    <a:p>
                      <a:pPr marL="0" indent="230188"/>
                      <a:r>
                        <a:rPr lang="en-US" sz="1600" dirty="0">
                          <a:latin typeface="Angsana New" panose="02020603050405020304" pitchFamily="18" charset="-34"/>
                          <a:cs typeface="Angsana New" panose="02020603050405020304" pitchFamily="18" charset="-34"/>
                        </a:rPr>
                        <a:t>2.2</a:t>
                      </a:r>
                      <a:r>
                        <a:rPr lang="th-TH" sz="1600" dirty="0">
                          <a:latin typeface="Angsana New" panose="02020603050405020304" pitchFamily="18" charset="-34"/>
                          <a:cs typeface="Angsana New" panose="02020603050405020304" pitchFamily="18" charset="-34"/>
                        </a:rPr>
                        <a:t> หัวหน้าครอบครัว คือ พ่อ ประกอบอาชีพรับจ้างรายวัน</a:t>
                      </a:r>
                    </a:p>
                    <a:p>
                      <a:pPr marL="0" indent="230188"/>
                      <a:r>
                        <a:rPr lang="en-US" sz="1600" dirty="0">
                          <a:latin typeface="Angsana New" panose="02020603050405020304" pitchFamily="18" charset="-34"/>
                          <a:cs typeface="Angsana New" panose="02020603050405020304" pitchFamily="18" charset="-34"/>
                        </a:rPr>
                        <a:t>2.3</a:t>
                      </a:r>
                      <a:r>
                        <a:rPr lang="th-TH" sz="1600" dirty="0">
                          <a:latin typeface="Angsana New" panose="02020603050405020304" pitchFamily="18" charset="-34"/>
                          <a:cs typeface="Angsana New" panose="02020603050405020304" pitchFamily="18" charset="-34"/>
                        </a:rPr>
                        <a:t> ลูก ๆ ทุกคนต้องช่วยงานบ้าน บางครอบครัวให้ลูกออกไปขายของ ขายพวงมาลัย</a:t>
                      </a:r>
                    </a:p>
                    <a:p>
                      <a:pPr marL="0" indent="230188"/>
                      <a:r>
                        <a:rPr lang="en-US" sz="1600" dirty="0">
                          <a:latin typeface="Angsana New" panose="02020603050405020304" pitchFamily="18" charset="-34"/>
                          <a:cs typeface="Angsana New" panose="02020603050405020304" pitchFamily="18" charset="-34"/>
                        </a:rPr>
                        <a:t>2.4</a:t>
                      </a:r>
                      <a:r>
                        <a:rPr lang="th-TH" sz="1600" dirty="0">
                          <a:latin typeface="Angsana New" panose="02020603050405020304" pitchFamily="18" charset="-34"/>
                          <a:cs typeface="Angsana New" panose="02020603050405020304" pitchFamily="18" charset="-34"/>
                        </a:rPr>
                        <a:t> หลายครอบครัว เป็นหนี้นอกระบบ</a:t>
                      </a:r>
                    </a:p>
                    <a:p>
                      <a:pPr marL="0" indent="0"/>
                      <a:r>
                        <a:rPr lang="en-US" sz="1600" dirty="0">
                          <a:latin typeface="Angsana New" panose="02020603050405020304" pitchFamily="18" charset="-34"/>
                          <a:cs typeface="Angsana New" panose="02020603050405020304" pitchFamily="18" charset="-34"/>
                        </a:rPr>
                        <a:t>3.</a:t>
                      </a:r>
                      <a:r>
                        <a:rPr lang="th-TH" sz="1600" dirty="0">
                          <a:latin typeface="Angsana New" panose="02020603050405020304" pitchFamily="18" charset="-34"/>
                          <a:cs typeface="Angsana New" panose="02020603050405020304" pitchFamily="18" charset="-34"/>
                        </a:rPr>
                        <a:t> สาธารณูปโภคภายในชุมชน</a:t>
                      </a:r>
                    </a:p>
                    <a:p>
                      <a:pPr marL="0" indent="230188"/>
                      <a:r>
                        <a:rPr lang="en-US" sz="1600" dirty="0">
                          <a:latin typeface="Angsana New" panose="02020603050405020304" pitchFamily="18" charset="-34"/>
                          <a:cs typeface="Angsana New" panose="02020603050405020304" pitchFamily="18" charset="-34"/>
                        </a:rPr>
                        <a:t>3.1</a:t>
                      </a:r>
                      <a:r>
                        <a:rPr lang="th-TH" sz="1600" dirty="0">
                          <a:latin typeface="Angsana New" panose="02020603050405020304" pitchFamily="18" charset="-34"/>
                          <a:cs typeface="Angsana New" panose="02020603050405020304" pitchFamily="18" charset="-34"/>
                        </a:rPr>
                        <a:t> ทิ้งขยะลงคลอง ไม่มีการจัดเก็บขยะที่ดี</a:t>
                      </a:r>
                    </a:p>
                    <a:p>
                      <a:pPr marL="0" indent="230188"/>
                      <a:r>
                        <a:rPr lang="en-US" sz="1600" dirty="0">
                          <a:latin typeface="Angsana New" panose="02020603050405020304" pitchFamily="18" charset="-34"/>
                          <a:cs typeface="Angsana New" panose="02020603050405020304" pitchFamily="18" charset="-34"/>
                        </a:rPr>
                        <a:t>3.2</a:t>
                      </a:r>
                      <a:r>
                        <a:rPr lang="th-TH" sz="1600" dirty="0">
                          <a:latin typeface="Angsana New" panose="02020603050405020304" pitchFamily="18" charset="-34"/>
                          <a:cs typeface="Angsana New" panose="02020603050405020304" pitchFamily="18" charset="-34"/>
                        </a:rPr>
                        <a:t> มีน้ำท่วมขังหลายแห่ง เป็นแหล่งเพาะพันธุ์ยุงลาย</a:t>
                      </a:r>
                    </a:p>
                    <a:p>
                      <a:pPr marL="0" indent="230188"/>
                      <a:r>
                        <a:rPr lang="en-US" sz="1600" dirty="0">
                          <a:latin typeface="Angsana New" panose="02020603050405020304" pitchFamily="18" charset="-34"/>
                          <a:cs typeface="Angsana New" panose="02020603050405020304" pitchFamily="18" charset="-34"/>
                        </a:rPr>
                        <a:t>3.3</a:t>
                      </a:r>
                      <a:r>
                        <a:rPr lang="th-TH" sz="1600" dirty="0">
                          <a:latin typeface="Angsana New" panose="02020603050405020304" pitchFamily="18" charset="-34"/>
                          <a:cs typeface="Angsana New" panose="02020603050405020304" pitchFamily="18" charset="-34"/>
                        </a:rPr>
                        <a:t> ฝนตกน้ำท่วม เนื่องจากขยะไปอุดตันทางระบายน้ำ</a:t>
                      </a:r>
                    </a:p>
                  </a:txBody>
                  <a:tcPr/>
                </a:tc>
                <a:extLst>
                  <a:ext uri="{0D108BD9-81ED-4DB2-BD59-A6C34878D82A}">
                    <a16:rowId xmlns:a16="http://schemas.microsoft.com/office/drawing/2014/main" val="1824266243"/>
                  </a:ext>
                </a:extLst>
              </a:tr>
              <a:tr h="1534992">
                <a:tc>
                  <a:txBody>
                    <a:bodyPr/>
                    <a:lstStyle/>
                    <a:p>
                      <a:endParaRPr lang="en-US" sz="1600">
                        <a:latin typeface="Angsana New" panose="02020603050405020304" pitchFamily="18" charset="-34"/>
                        <a:cs typeface="Angsana New" panose="02020603050405020304" pitchFamily="18" charset="-34"/>
                      </a:endParaRPr>
                    </a:p>
                  </a:txBody>
                  <a:tcPr/>
                </a:tc>
                <a:tc>
                  <a:txBody>
                    <a:bodyPr/>
                    <a:lstStyle/>
                    <a:p>
                      <a:r>
                        <a:rPr lang="th-TH" sz="1600" dirty="0">
                          <a:latin typeface="Angsana New" panose="02020603050405020304" pitchFamily="18" charset="-34"/>
                          <a:cs typeface="Angsana New" panose="02020603050405020304" pitchFamily="18" charset="-34"/>
                        </a:rPr>
                        <a:t>แบบสังเกตพฤติกรรม</a:t>
                      </a:r>
                      <a:endParaRPr lang="en-US" sz="1600" dirty="0">
                        <a:latin typeface="Angsana New" panose="02020603050405020304" pitchFamily="18" charset="-34"/>
                        <a:cs typeface="Angsana New" panose="02020603050405020304" pitchFamily="18" charset="-34"/>
                      </a:endParaRPr>
                    </a:p>
                  </a:txBody>
                  <a:tcPr/>
                </a:tc>
                <a:tc>
                  <a:txBody>
                    <a:bodyPr/>
                    <a:lstStyle/>
                    <a:p>
                      <a:r>
                        <a:rPr lang="en-US" sz="1600" dirty="0">
                          <a:latin typeface="Angsana New" panose="02020603050405020304" pitchFamily="18" charset="-34"/>
                          <a:cs typeface="Angsana New" panose="02020603050405020304" pitchFamily="18" charset="-34"/>
                        </a:rPr>
                        <a:t>1.</a:t>
                      </a:r>
                      <a:r>
                        <a:rPr lang="th-TH" sz="1600" dirty="0">
                          <a:latin typeface="Angsana New" panose="02020603050405020304" pitchFamily="18" charset="-34"/>
                          <a:cs typeface="Angsana New" panose="02020603050405020304" pitchFamily="18" charset="-34"/>
                        </a:rPr>
                        <a:t> พฤติกรรมของเยาวชน อายุ </a:t>
                      </a:r>
                      <a:r>
                        <a:rPr lang="en-US" sz="1600" dirty="0">
                          <a:latin typeface="Angsana New" panose="02020603050405020304" pitchFamily="18" charset="-34"/>
                          <a:cs typeface="Angsana New" panose="02020603050405020304" pitchFamily="18" charset="-34"/>
                        </a:rPr>
                        <a:t>12-20</a:t>
                      </a:r>
                      <a:r>
                        <a:rPr lang="th-TH" sz="1600" dirty="0">
                          <a:latin typeface="Angsana New" panose="02020603050405020304" pitchFamily="18" charset="-34"/>
                          <a:cs typeface="Angsana New" panose="02020603050405020304" pitchFamily="18" charset="-34"/>
                        </a:rPr>
                        <a:t> ปี</a:t>
                      </a:r>
                    </a:p>
                    <a:p>
                      <a:pPr marL="0" indent="230188"/>
                      <a:r>
                        <a:rPr lang="th-TH" sz="1600" dirty="0">
                          <a:latin typeface="Angsana New" panose="02020603050405020304" pitchFamily="18" charset="-34"/>
                          <a:cs typeface="Angsana New" panose="02020603050405020304" pitchFamily="18" charset="-34"/>
                        </a:rPr>
                        <a:t>จับกลุ่มมั่วสุมยาเสพติด ประเภทมีดังต่อไปนี้ </a:t>
                      </a:r>
                      <a:r>
                        <a:rPr lang="en-US" sz="1600" dirty="0">
                          <a:latin typeface="Angsana New" panose="02020603050405020304" pitchFamily="18" charset="-34"/>
                          <a:cs typeface="Angsana New" panose="02020603050405020304" pitchFamily="18" charset="-34"/>
                        </a:rPr>
                        <a:t>1</a:t>
                      </a:r>
                      <a:r>
                        <a:rPr lang="th-TH" sz="1600" dirty="0">
                          <a:latin typeface="Angsana New" panose="02020603050405020304" pitchFamily="18" charset="-34"/>
                          <a:cs typeface="Angsana New" panose="02020603050405020304" pitchFamily="18" charset="-34"/>
                        </a:rPr>
                        <a:t>)</a:t>
                      </a:r>
                      <a:r>
                        <a:rPr lang="en-US" sz="1600" dirty="0">
                          <a:latin typeface="Angsana New" panose="02020603050405020304" pitchFamily="18" charset="-34"/>
                          <a:cs typeface="Angsana New" panose="02020603050405020304" pitchFamily="18" charset="-34"/>
                        </a:rPr>
                        <a:t> </a:t>
                      </a:r>
                      <a:r>
                        <a:rPr lang="th-TH" sz="1600" dirty="0">
                          <a:latin typeface="Angsana New" panose="02020603050405020304" pitchFamily="18" charset="-34"/>
                          <a:cs typeface="Angsana New" panose="02020603050405020304" pitchFamily="18" charset="-34"/>
                        </a:rPr>
                        <a:t>ยาเม็ด ราคา </a:t>
                      </a:r>
                      <a:r>
                        <a:rPr lang="en-US" sz="1600" dirty="0">
                          <a:latin typeface="Angsana New" panose="02020603050405020304" pitchFamily="18" charset="-34"/>
                          <a:cs typeface="Angsana New" panose="02020603050405020304" pitchFamily="18" charset="-34"/>
                        </a:rPr>
                        <a:t>150-300</a:t>
                      </a:r>
                      <a:r>
                        <a:rPr lang="th-TH" sz="1600" dirty="0">
                          <a:latin typeface="Angsana New" panose="02020603050405020304" pitchFamily="18" charset="-34"/>
                          <a:cs typeface="Angsana New" panose="02020603050405020304" pitchFamily="18" charset="-34"/>
                        </a:rPr>
                        <a:t> บาท/เม็ด </a:t>
                      </a:r>
                      <a:r>
                        <a:rPr lang="en-US" sz="1600" dirty="0">
                          <a:latin typeface="Angsana New" panose="02020603050405020304" pitchFamily="18" charset="-34"/>
                          <a:cs typeface="Angsana New" panose="02020603050405020304" pitchFamily="18" charset="-34"/>
                        </a:rPr>
                        <a:t>2</a:t>
                      </a:r>
                      <a:r>
                        <a:rPr lang="th-TH" sz="1600" dirty="0">
                          <a:latin typeface="Angsana New" panose="02020603050405020304" pitchFamily="18" charset="-34"/>
                          <a:cs typeface="Angsana New" panose="02020603050405020304" pitchFamily="18" charset="-34"/>
                        </a:rPr>
                        <a:t>) สารระเหย ราคา </a:t>
                      </a:r>
                      <a:r>
                        <a:rPr lang="en-US" sz="1600" dirty="0">
                          <a:latin typeface="Angsana New" panose="02020603050405020304" pitchFamily="18" charset="-34"/>
                          <a:cs typeface="Angsana New" panose="02020603050405020304" pitchFamily="18" charset="-34"/>
                        </a:rPr>
                        <a:t>40-50</a:t>
                      </a:r>
                      <a:r>
                        <a:rPr lang="th-TH" sz="1600" dirty="0">
                          <a:latin typeface="Angsana New" panose="02020603050405020304" pitchFamily="18" charset="-34"/>
                          <a:cs typeface="Angsana New" panose="02020603050405020304" pitchFamily="18" charset="-34"/>
                        </a:rPr>
                        <a:t> บาท/กระป๋อง </a:t>
                      </a:r>
                      <a:r>
                        <a:rPr lang="en-US" sz="1600" dirty="0">
                          <a:latin typeface="Angsana New" panose="02020603050405020304" pitchFamily="18" charset="-34"/>
                          <a:cs typeface="Angsana New" panose="02020603050405020304" pitchFamily="18" charset="-34"/>
                        </a:rPr>
                        <a:t>3</a:t>
                      </a:r>
                      <a:r>
                        <a:rPr lang="th-TH" sz="1600" dirty="0">
                          <a:latin typeface="Angsana New" panose="02020603050405020304" pitchFamily="18" charset="-34"/>
                          <a:cs typeface="Angsana New" panose="02020603050405020304" pitchFamily="18" charset="-34"/>
                        </a:rPr>
                        <a:t>) กัญชา ราคา </a:t>
                      </a:r>
                      <a:r>
                        <a:rPr lang="en-US" sz="1600" dirty="0">
                          <a:latin typeface="Angsana New" panose="02020603050405020304" pitchFamily="18" charset="-34"/>
                          <a:cs typeface="Angsana New" panose="02020603050405020304" pitchFamily="18" charset="-34"/>
                        </a:rPr>
                        <a:t>70-150 </a:t>
                      </a:r>
                      <a:r>
                        <a:rPr lang="th-TH" sz="1600" dirty="0">
                          <a:latin typeface="Angsana New" panose="02020603050405020304" pitchFamily="18" charset="-34"/>
                          <a:cs typeface="Angsana New" panose="02020603050405020304" pitchFamily="18" charset="-34"/>
                        </a:rPr>
                        <a:t>บาท/แท่ง และ </a:t>
                      </a:r>
                      <a:r>
                        <a:rPr lang="en-US" sz="1600" dirty="0">
                          <a:latin typeface="Angsana New" panose="02020603050405020304" pitchFamily="18" charset="-34"/>
                          <a:cs typeface="Angsana New" panose="02020603050405020304" pitchFamily="18" charset="-34"/>
                        </a:rPr>
                        <a:t>4</a:t>
                      </a:r>
                      <a:r>
                        <a:rPr lang="th-TH" sz="1600" dirty="0">
                          <a:latin typeface="Angsana New" panose="02020603050405020304" pitchFamily="18" charset="-34"/>
                          <a:cs typeface="Angsana New" panose="02020603050405020304" pitchFamily="18" charset="-34"/>
                        </a:rPr>
                        <a:t>) เฮโรอีน ราคา </a:t>
                      </a:r>
                      <a:r>
                        <a:rPr lang="en-US" sz="1600" dirty="0">
                          <a:latin typeface="Angsana New" panose="02020603050405020304" pitchFamily="18" charset="-34"/>
                          <a:cs typeface="Angsana New" panose="02020603050405020304" pitchFamily="18" charset="-34"/>
                        </a:rPr>
                        <a:t>200-950 </a:t>
                      </a:r>
                      <a:r>
                        <a:rPr lang="th-TH" sz="1600" dirty="0">
                          <a:latin typeface="Angsana New" panose="02020603050405020304" pitchFamily="18" charset="-34"/>
                          <a:cs typeface="Angsana New" panose="02020603050405020304" pitchFamily="18" charset="-34"/>
                        </a:rPr>
                        <a:t>บาท/เม็ด</a:t>
                      </a:r>
                    </a:p>
                    <a:p>
                      <a:pPr marL="0" indent="0"/>
                      <a:r>
                        <a:rPr lang="en-US" sz="1600" dirty="0">
                          <a:latin typeface="Angsana New" panose="02020603050405020304" pitchFamily="18" charset="-34"/>
                          <a:cs typeface="Angsana New" panose="02020603050405020304" pitchFamily="18" charset="-34"/>
                        </a:rPr>
                        <a:t>2.</a:t>
                      </a:r>
                      <a:r>
                        <a:rPr lang="th-TH" sz="1600" dirty="0">
                          <a:latin typeface="Angsana New" panose="02020603050405020304" pitchFamily="18" charset="-34"/>
                          <a:cs typeface="Angsana New" panose="02020603050405020304" pitchFamily="18" charset="-34"/>
                        </a:rPr>
                        <a:t> พฤติกรรมของคนในชุมชนอายุ </a:t>
                      </a:r>
                      <a:r>
                        <a:rPr lang="en-US" sz="1600" dirty="0">
                          <a:latin typeface="Angsana New" panose="02020603050405020304" pitchFamily="18" charset="-34"/>
                          <a:cs typeface="Angsana New" panose="02020603050405020304" pitchFamily="18" charset="-34"/>
                        </a:rPr>
                        <a:t>21-70 </a:t>
                      </a:r>
                      <a:r>
                        <a:rPr lang="th-TH" sz="1600" dirty="0">
                          <a:latin typeface="Angsana New" panose="02020603050405020304" pitchFamily="18" charset="-34"/>
                          <a:cs typeface="Angsana New" panose="02020603050405020304" pitchFamily="18" charset="-34"/>
                        </a:rPr>
                        <a:t>ปี </a:t>
                      </a:r>
                    </a:p>
                    <a:p>
                      <a:pPr marL="0" indent="230188"/>
                      <a:r>
                        <a:rPr lang="en-US" sz="1600" dirty="0">
                          <a:latin typeface="Angsana New" panose="02020603050405020304" pitchFamily="18" charset="-34"/>
                          <a:cs typeface="Angsana New" panose="02020603050405020304" pitchFamily="18" charset="-34"/>
                        </a:rPr>
                        <a:t>1)</a:t>
                      </a:r>
                      <a:r>
                        <a:rPr lang="th-TH" sz="1600" dirty="0">
                          <a:latin typeface="Angsana New" panose="02020603050405020304" pitchFamily="18" charset="-34"/>
                          <a:cs typeface="Angsana New" panose="02020603050405020304" pitchFamily="18" charset="-34"/>
                        </a:rPr>
                        <a:t> มองเรื่องยาเสพติดเป็นเรื่องธรรมดา ไม่กล้าเข้าไปว่ากล่าวตัดเตือน เพราะไม่ใช่ลูกหลาน </a:t>
                      </a:r>
                    </a:p>
                    <a:p>
                      <a:pPr marL="0" indent="230188"/>
                      <a:r>
                        <a:rPr lang="en-US" sz="1600" dirty="0">
                          <a:latin typeface="Angsana New" panose="02020603050405020304" pitchFamily="18" charset="-34"/>
                          <a:cs typeface="Angsana New" panose="02020603050405020304" pitchFamily="18" charset="-34"/>
                        </a:rPr>
                        <a:t>2)</a:t>
                      </a:r>
                      <a:r>
                        <a:rPr lang="th-TH" sz="1600" dirty="0">
                          <a:latin typeface="Angsana New" panose="02020603050405020304" pitchFamily="18" charset="-34"/>
                          <a:cs typeface="Angsana New" panose="02020603050405020304" pitchFamily="18" charset="-34"/>
                        </a:rPr>
                        <a:t> บางคนขายพวงมาลัยบังหน้า เพื่อค้ายาเสพติด</a:t>
                      </a:r>
                      <a:endParaRPr lang="en-US" sz="16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2350830002"/>
                  </a:ext>
                </a:extLst>
              </a:tr>
            </a:tbl>
          </a:graphicData>
        </a:graphic>
      </p:graphicFrame>
      <p:sp>
        <p:nvSpPr>
          <p:cNvPr id="3" name="ตัวแทนหมายเลขสไลด์ 2">
            <a:extLst>
              <a:ext uri="{FF2B5EF4-FFF2-40B4-BE49-F238E27FC236}">
                <a16:creationId xmlns:a16="http://schemas.microsoft.com/office/drawing/2014/main" id="{F00A7A4E-9E56-4738-AFA4-DE7AA9AA8AC2}"/>
              </a:ext>
            </a:extLst>
          </p:cNvPr>
          <p:cNvSpPr>
            <a:spLocks noGrp="1"/>
          </p:cNvSpPr>
          <p:nvPr>
            <p:ph type="sldNum" sz="quarter" idx="12"/>
          </p:nvPr>
        </p:nvSpPr>
        <p:spPr/>
        <p:txBody>
          <a:bodyPr/>
          <a:lstStyle/>
          <a:p>
            <a:fld id="{1EAF28F5-24D7-466C-B5FE-FBB3D897FE90}" type="slidenum">
              <a:rPr lang="en-US" smtClean="0"/>
              <a:t>83</a:t>
            </a:fld>
            <a:endParaRPr lang="en-US"/>
          </a:p>
        </p:txBody>
      </p:sp>
    </p:spTree>
    <p:extLst>
      <p:ext uri="{BB962C8B-B14F-4D97-AF65-F5344CB8AC3E}">
        <p14:creationId xmlns:p14="http://schemas.microsoft.com/office/powerpoint/2010/main" val="171894968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ตัวแทนเนื้อหา 4">
            <a:extLst>
              <a:ext uri="{FF2B5EF4-FFF2-40B4-BE49-F238E27FC236}">
                <a16:creationId xmlns:a16="http://schemas.microsoft.com/office/drawing/2014/main" id="{BA47C19F-B8ED-47C6-98C7-6C2D4E7D0977}"/>
              </a:ext>
            </a:extLst>
          </p:cNvPr>
          <p:cNvGraphicFramePr>
            <a:graphicFrameLocks noGrp="1"/>
          </p:cNvGraphicFramePr>
          <p:nvPr>
            <p:ph idx="1"/>
          </p:nvPr>
        </p:nvGraphicFramePr>
        <p:xfrm>
          <a:off x="905164" y="819715"/>
          <a:ext cx="10584870" cy="1649567"/>
        </p:xfrm>
        <a:graphic>
          <a:graphicData uri="http://schemas.openxmlformats.org/drawingml/2006/table">
            <a:tbl>
              <a:tblPr firstRow="1" bandRow="1">
                <a:tableStyleId>{5C22544A-7EE6-4342-B048-85BDC9FD1C3A}</a:tableStyleId>
              </a:tblPr>
              <a:tblGrid>
                <a:gridCol w="2361117">
                  <a:extLst>
                    <a:ext uri="{9D8B030D-6E8A-4147-A177-3AD203B41FA5}">
                      <a16:colId xmlns:a16="http://schemas.microsoft.com/office/drawing/2014/main" val="2356832570"/>
                    </a:ext>
                  </a:extLst>
                </a:gridCol>
                <a:gridCol w="1716341">
                  <a:extLst>
                    <a:ext uri="{9D8B030D-6E8A-4147-A177-3AD203B41FA5}">
                      <a16:colId xmlns:a16="http://schemas.microsoft.com/office/drawing/2014/main" val="1204020181"/>
                    </a:ext>
                  </a:extLst>
                </a:gridCol>
                <a:gridCol w="6507412">
                  <a:extLst>
                    <a:ext uri="{9D8B030D-6E8A-4147-A177-3AD203B41FA5}">
                      <a16:colId xmlns:a16="http://schemas.microsoft.com/office/drawing/2014/main" val="1515658009"/>
                    </a:ext>
                  </a:extLst>
                </a:gridCol>
              </a:tblGrid>
              <a:tr h="261841">
                <a:tc>
                  <a:txBody>
                    <a:bodyPr/>
                    <a:lstStyle/>
                    <a:p>
                      <a:pPr algn="ctr"/>
                      <a:r>
                        <a:rPr lang="th-TH" sz="1800" dirty="0">
                          <a:latin typeface="Angsana New" panose="02020603050405020304" pitchFamily="18" charset="-34"/>
                          <a:cs typeface="Angsana New" panose="02020603050405020304" pitchFamily="18" charset="-34"/>
                        </a:rPr>
                        <a:t>วิธีการเก็บรวบรวมข้อมูล</a:t>
                      </a:r>
                      <a:endParaRPr lang="en-US" sz="1800" dirty="0">
                        <a:latin typeface="Angsana New" panose="02020603050405020304" pitchFamily="18" charset="-34"/>
                        <a:cs typeface="Angsana New" panose="02020603050405020304" pitchFamily="18" charset="-34"/>
                      </a:endParaRPr>
                    </a:p>
                  </a:txBody>
                  <a:tcPr/>
                </a:tc>
                <a:tc>
                  <a:txBody>
                    <a:bodyPr/>
                    <a:lstStyle/>
                    <a:p>
                      <a:pPr algn="ctr"/>
                      <a:r>
                        <a:rPr lang="th-TH" sz="1800" dirty="0">
                          <a:latin typeface="Angsana New" panose="02020603050405020304" pitchFamily="18" charset="-34"/>
                          <a:cs typeface="Angsana New" panose="02020603050405020304" pitchFamily="18" charset="-34"/>
                        </a:rPr>
                        <a:t>เครื่องมือ</a:t>
                      </a:r>
                      <a:endParaRPr lang="en-US" sz="1800" dirty="0">
                        <a:latin typeface="Angsana New" panose="02020603050405020304" pitchFamily="18" charset="-34"/>
                        <a:cs typeface="Angsana New" panose="02020603050405020304" pitchFamily="18" charset="-34"/>
                      </a:endParaRPr>
                    </a:p>
                  </a:txBody>
                  <a:tcPr/>
                </a:tc>
                <a:tc>
                  <a:txBody>
                    <a:bodyPr/>
                    <a:lstStyle/>
                    <a:p>
                      <a:pPr algn="ctr"/>
                      <a:r>
                        <a:rPr lang="th-TH" sz="1800" dirty="0">
                          <a:latin typeface="Angsana New" panose="02020603050405020304" pitchFamily="18" charset="-34"/>
                          <a:cs typeface="Angsana New" panose="02020603050405020304" pitchFamily="18" charset="-34"/>
                        </a:rPr>
                        <a:t>รายละเอียดของข้อมูล</a:t>
                      </a:r>
                      <a:endParaRPr lang="en-US" sz="1800" dirty="0">
                        <a:latin typeface="Angsana New" panose="02020603050405020304" pitchFamily="18" charset="-34"/>
                        <a:cs typeface="Angsana New" panose="02020603050405020304" pitchFamily="18" charset="-34"/>
                      </a:endParaRPr>
                    </a:p>
                  </a:txBody>
                  <a:tcPr/>
                </a:tc>
                <a:extLst>
                  <a:ext uri="{0D108BD9-81ED-4DB2-BD59-A6C34878D82A}">
                    <a16:rowId xmlns:a16="http://schemas.microsoft.com/office/drawing/2014/main" val="3079369739"/>
                  </a:ext>
                </a:extLst>
              </a:tr>
              <a:tr h="1283807">
                <a:tc>
                  <a:txBody>
                    <a:bodyPr/>
                    <a:lstStyle/>
                    <a:p>
                      <a:r>
                        <a:rPr lang="en-US" sz="1800" dirty="0">
                          <a:latin typeface="Angsana New" panose="02020603050405020304" pitchFamily="18" charset="-34"/>
                          <a:cs typeface="Angsana New" panose="02020603050405020304" pitchFamily="18" charset="-34"/>
                        </a:rPr>
                        <a:t>1.</a:t>
                      </a:r>
                      <a:r>
                        <a:rPr lang="th-TH" sz="1800" dirty="0">
                          <a:latin typeface="Angsana New" panose="02020603050405020304" pitchFamily="18" charset="-34"/>
                          <a:cs typeface="Angsana New" panose="02020603050405020304" pitchFamily="18" charset="-34"/>
                        </a:rPr>
                        <a:t> การสัมภาษณ์</a:t>
                      </a:r>
                      <a:endParaRPr lang="en-US" sz="1800" dirty="0">
                        <a:latin typeface="Angsana New" panose="02020603050405020304" pitchFamily="18" charset="-34"/>
                        <a:cs typeface="Angsana New" panose="02020603050405020304" pitchFamily="18" charset="-34"/>
                      </a:endParaRPr>
                    </a:p>
                  </a:txBody>
                  <a:tcPr/>
                </a:tc>
                <a:tc>
                  <a:txBody>
                    <a:bodyPr/>
                    <a:lstStyle/>
                    <a:p>
                      <a:r>
                        <a:rPr lang="th-TH" sz="1800" dirty="0">
                          <a:latin typeface="Angsana New" panose="02020603050405020304" pitchFamily="18" charset="-34"/>
                          <a:cs typeface="Angsana New" panose="02020603050405020304" pitchFamily="18" charset="-34"/>
                        </a:rPr>
                        <a:t>แบบสัมภาษณ์</a:t>
                      </a:r>
                      <a:endParaRPr lang="en-US" sz="1800" dirty="0">
                        <a:latin typeface="Angsana New" panose="02020603050405020304" pitchFamily="18" charset="-34"/>
                        <a:cs typeface="Angsana New" panose="02020603050405020304" pitchFamily="18" charset="-34"/>
                      </a:endParaRPr>
                    </a:p>
                  </a:txBody>
                  <a:tcPr/>
                </a:tc>
                <a:tc>
                  <a:txBody>
                    <a:bodyPr/>
                    <a:lstStyle/>
                    <a:p>
                      <a:r>
                        <a:rPr lang="en-US" sz="1800" dirty="0">
                          <a:latin typeface="Angsana New" panose="02020603050405020304" pitchFamily="18" charset="-34"/>
                          <a:cs typeface="Angsana New" panose="02020603050405020304" pitchFamily="18" charset="-34"/>
                        </a:rPr>
                        <a:t>1.</a:t>
                      </a:r>
                      <a:r>
                        <a:rPr lang="th-TH" sz="1800" dirty="0">
                          <a:latin typeface="Angsana New" panose="02020603050405020304" pitchFamily="18" charset="-34"/>
                          <a:cs typeface="Angsana New" panose="02020603050405020304" pitchFamily="18" charset="-34"/>
                        </a:rPr>
                        <a:t> สัมภาษณ์ความรู้และความเข้าใจเกี่ยวกับโทษของยาเสพติด</a:t>
                      </a:r>
                    </a:p>
                    <a:p>
                      <a:r>
                        <a:rPr lang="en-US" sz="1800" dirty="0">
                          <a:latin typeface="Angsana New" panose="02020603050405020304" pitchFamily="18" charset="-34"/>
                          <a:cs typeface="Angsana New" panose="02020603050405020304" pitchFamily="18" charset="-34"/>
                        </a:rPr>
                        <a:t>2.</a:t>
                      </a:r>
                      <a:r>
                        <a:rPr lang="th-TH" sz="1800" dirty="0">
                          <a:latin typeface="Angsana New" panose="02020603050405020304" pitchFamily="18" charset="-34"/>
                          <a:cs typeface="Angsana New" panose="02020603050405020304" pitchFamily="18" charset="-34"/>
                        </a:rPr>
                        <a:t> สัมภาษณ์ผู้นำชุมชนเกี่ยวกับวิธีป้องกันและแก้ไข ไม่ให้เยาวชนของชุมชนเข้าไปเกี่ยวข้องกับยาเสพติด</a:t>
                      </a:r>
                    </a:p>
                    <a:p>
                      <a:r>
                        <a:rPr lang="en-US" sz="1800" dirty="0">
                          <a:latin typeface="Angsana New" panose="02020603050405020304" pitchFamily="18" charset="-34"/>
                          <a:cs typeface="Angsana New" panose="02020603050405020304" pitchFamily="18" charset="-34"/>
                        </a:rPr>
                        <a:t>3.</a:t>
                      </a:r>
                      <a:r>
                        <a:rPr lang="th-TH" sz="1800" dirty="0">
                          <a:latin typeface="Angsana New" panose="02020603050405020304" pitchFamily="18" charset="-34"/>
                          <a:cs typeface="Angsana New" panose="02020603050405020304" pitchFamily="18" charset="-34"/>
                        </a:rPr>
                        <a:t> สัมภาษณ์ความรู้ด้านกฎหมายเกี่ยวกับยาเสพติด</a:t>
                      </a:r>
                    </a:p>
                    <a:p>
                      <a:r>
                        <a:rPr lang="en-US" sz="1800" dirty="0">
                          <a:latin typeface="Angsana New" panose="02020603050405020304" pitchFamily="18" charset="-34"/>
                          <a:cs typeface="Angsana New" panose="02020603050405020304" pitchFamily="18" charset="-34"/>
                        </a:rPr>
                        <a:t>4.</a:t>
                      </a:r>
                      <a:r>
                        <a:rPr lang="th-TH" sz="1800" dirty="0">
                          <a:latin typeface="Angsana New" panose="02020603050405020304" pitchFamily="18" charset="-34"/>
                          <a:cs typeface="Angsana New" panose="02020603050405020304" pitchFamily="18" charset="-34"/>
                        </a:rPr>
                        <a:t> ต้องการให้หน่วยงานราชการเข้ามาช่วยเหลือในเรื่องใด</a:t>
                      </a:r>
                    </a:p>
                  </a:txBody>
                  <a:tcPr/>
                </a:tc>
                <a:extLst>
                  <a:ext uri="{0D108BD9-81ED-4DB2-BD59-A6C34878D82A}">
                    <a16:rowId xmlns:a16="http://schemas.microsoft.com/office/drawing/2014/main" val="3922543098"/>
                  </a:ext>
                </a:extLst>
              </a:tr>
            </a:tbl>
          </a:graphicData>
        </a:graphic>
      </p:graphicFrame>
      <p:sp>
        <p:nvSpPr>
          <p:cNvPr id="4" name="ชื่อเรื่อง 1">
            <a:extLst>
              <a:ext uri="{FF2B5EF4-FFF2-40B4-BE49-F238E27FC236}">
                <a16:creationId xmlns:a16="http://schemas.microsoft.com/office/drawing/2014/main" id="{245A333C-1AE0-4559-80C3-4E66B57A07FA}"/>
              </a:ext>
            </a:extLst>
          </p:cNvPr>
          <p:cNvSpPr>
            <a:spLocks noGrp="1"/>
          </p:cNvSpPr>
          <p:nvPr>
            <p:ph type="title"/>
          </p:nvPr>
        </p:nvSpPr>
        <p:spPr>
          <a:xfrm>
            <a:off x="838200" y="-110493"/>
            <a:ext cx="10515600" cy="1325563"/>
          </a:xfrm>
        </p:spPr>
        <p:txBody>
          <a:bodyPr>
            <a:normAutofit/>
          </a:bodyPr>
          <a:lstStyle/>
          <a:p>
            <a:r>
              <a:rPr lang="th-TH" sz="2400" dirty="0">
                <a:latin typeface="Angsana New" panose="02020603050405020304" pitchFamily="18" charset="-34"/>
                <a:cs typeface="Angsana New" panose="02020603050405020304" pitchFamily="18" charset="-34"/>
              </a:rPr>
              <a:t>ตารางที่ </a:t>
            </a:r>
            <a:r>
              <a:rPr lang="en-US" sz="2400" dirty="0">
                <a:latin typeface="Angsana New" panose="02020603050405020304" pitchFamily="18" charset="-34"/>
                <a:cs typeface="Angsana New" panose="02020603050405020304" pitchFamily="18" charset="-34"/>
              </a:rPr>
              <a:t>10 </a:t>
            </a:r>
            <a:r>
              <a:rPr lang="th-TH" sz="2400" dirty="0">
                <a:latin typeface="Angsana New" panose="02020603050405020304" pitchFamily="18" charset="-34"/>
                <a:cs typeface="Angsana New" panose="02020603050405020304" pitchFamily="18" charset="-34"/>
              </a:rPr>
              <a:t>แสดงข้อมูลจากการสัมภาษณ์บุคคลในเขตชุมชนคลองเตย เกี่ยวกับ</a:t>
            </a:r>
            <a:r>
              <a:rPr lang="th-TH" sz="2400" dirty="0">
                <a:latin typeface="Angsana New" panose="02020603050405020304" pitchFamily="18" charset="-34"/>
              </a:rPr>
              <a:t>ปัญหายาเสพติดและอาชญากรรม</a:t>
            </a:r>
            <a:endParaRPr lang="en-US" sz="2400" dirty="0">
              <a:latin typeface="Angsana New" panose="02020603050405020304" pitchFamily="18" charset="-34"/>
              <a:cs typeface="Angsana New" panose="02020603050405020304" pitchFamily="18" charset="-34"/>
            </a:endParaRPr>
          </a:p>
        </p:txBody>
      </p:sp>
      <p:sp>
        <p:nvSpPr>
          <p:cNvPr id="6" name="กล่องข้อความ 5">
            <a:extLst>
              <a:ext uri="{FF2B5EF4-FFF2-40B4-BE49-F238E27FC236}">
                <a16:creationId xmlns:a16="http://schemas.microsoft.com/office/drawing/2014/main" id="{9470C54B-CD07-4440-9A6F-9716D70B357A}"/>
              </a:ext>
            </a:extLst>
          </p:cNvPr>
          <p:cNvSpPr txBox="1"/>
          <p:nvPr/>
        </p:nvSpPr>
        <p:spPr>
          <a:xfrm>
            <a:off x="838199" y="2480827"/>
            <a:ext cx="10910455" cy="4401205"/>
          </a:xfrm>
          <a:prstGeom prst="rect">
            <a:avLst/>
          </a:prstGeom>
          <a:noFill/>
        </p:spPr>
        <p:txBody>
          <a:bodyPr wrap="square" rtlCol="0">
            <a:spAutoFit/>
          </a:bodyPr>
          <a:lstStyle/>
          <a:p>
            <a:r>
              <a:rPr lang="th-TH" sz="2000" dirty="0">
                <a:latin typeface="Angsana New" panose="02020603050405020304" pitchFamily="18" charset="-34"/>
                <a:cs typeface="Angsana New" panose="02020603050405020304" pitchFamily="18" charset="-34"/>
              </a:rPr>
              <a:t>จากตารางที่ </a:t>
            </a:r>
            <a:r>
              <a:rPr lang="en-US" sz="2000" dirty="0">
                <a:latin typeface="Angsana New" panose="02020603050405020304" pitchFamily="18" charset="-34"/>
                <a:cs typeface="Angsana New" panose="02020603050405020304" pitchFamily="18" charset="-34"/>
              </a:rPr>
              <a:t>1</a:t>
            </a:r>
            <a:r>
              <a:rPr lang="th-TH" sz="2000" dirty="0">
                <a:latin typeface="Angsana New" panose="02020603050405020304" pitchFamily="18" charset="-34"/>
                <a:cs typeface="Angsana New" panose="02020603050405020304" pitchFamily="18" charset="-34"/>
              </a:rPr>
              <a:t> และ </a:t>
            </a:r>
            <a:r>
              <a:rPr lang="en-US" sz="2000" dirty="0">
                <a:latin typeface="Angsana New" panose="02020603050405020304" pitchFamily="18" charset="-34"/>
                <a:cs typeface="Angsana New" panose="02020603050405020304" pitchFamily="18" charset="-34"/>
              </a:rPr>
              <a:t>2</a:t>
            </a:r>
            <a:r>
              <a:rPr lang="th-TH" sz="2000" dirty="0">
                <a:latin typeface="Angsana New" panose="02020603050405020304" pitchFamily="18" charset="-34"/>
                <a:cs typeface="Angsana New" panose="02020603050405020304" pitchFamily="18" charset="-34"/>
              </a:rPr>
              <a:t> แสดงข้อมูลเชิงคุณภาพที่ทีมวิจัยเก็บรวบรวมได้จกการสังเกตและการสัมภาษณ์กลุ่มตัวอย่าง จากนั้นผู้วิจัยสรุปผลการวิจัยที่ได้ในรูปแบบบทความเชิงพรรณนา ตามทัศนะและประสบการณ์ของทีมวิจัย โดยไม่จำเป็นต้องอ้างอิงทฤษฎีใด ๆ แต่เป็นการสรุปและรวบรวมข้อเท็จจริงที่ผู้วิจัยค้นพบ ซึ่งสามารถอธิบายได้ดังต่อไปนี้</a:t>
            </a:r>
          </a:p>
          <a:p>
            <a:r>
              <a:rPr lang="th-TH" sz="2000" dirty="0">
                <a:latin typeface="Angsana New" panose="02020603050405020304" pitchFamily="18" charset="-34"/>
                <a:cs typeface="Angsana New" panose="02020603050405020304" pitchFamily="18" charset="-34"/>
                <a:sym typeface="Symbol" panose="05050102010706020507" pitchFamily="18" charset="2"/>
              </a:rPr>
              <a:t> </a:t>
            </a:r>
            <a:r>
              <a:rPr lang="th-TH" sz="2000" dirty="0">
                <a:latin typeface="Angsana New" panose="02020603050405020304" pitchFamily="18" charset="-34"/>
                <a:cs typeface="Angsana New" panose="02020603050405020304" pitchFamily="18" charset="-34"/>
              </a:rPr>
              <a:t>แสดงผลการวิเคราะห์ข้อมูลเชิงคุณภาพในรูปแบบบทความ</a:t>
            </a:r>
          </a:p>
          <a:p>
            <a:pPr indent="396875"/>
            <a:r>
              <a:rPr lang="th-TH" sz="2000" dirty="0">
                <a:latin typeface="Angsana New" panose="02020603050405020304" pitchFamily="18" charset="-34"/>
                <a:cs typeface="Angsana New" panose="02020603050405020304" pitchFamily="18" charset="-34"/>
              </a:rPr>
              <a:t>จากการศึกษาสภาพปัญหายาเสพติดและอาชญากรรมในเขตชุมชนคลองเตย พบว่า เยาวชนส่วนใหญ่ที่มีพฤติกรรมเสพยาเสพติด มีอายุเฉลี่ยประมาณ </a:t>
            </a:r>
            <a:r>
              <a:rPr lang="en-US" sz="2000" dirty="0">
                <a:latin typeface="Angsana New" panose="02020603050405020304" pitchFamily="18" charset="-34"/>
                <a:cs typeface="Angsana New" panose="02020603050405020304" pitchFamily="18" charset="-34"/>
              </a:rPr>
              <a:t>12-20</a:t>
            </a:r>
            <a:r>
              <a:rPr lang="th-TH" sz="2000" dirty="0">
                <a:latin typeface="Angsana New" panose="02020603050405020304" pitchFamily="18" charset="-34"/>
                <a:cs typeface="Angsana New" panose="02020603050405020304" pitchFamily="18" charset="-34"/>
              </a:rPr>
              <a:t> ปีและมีแนวโน้มที่จะมีอายุน้อยลงเรื่อย ๆ จากการที่ทีมวิจัยเข้าไปแฝงตัวภายในชุมชนพบว่า เด็กและเยาวชนที่เริ่มทดลองเสพยามีอายุน้อยที่สุด </a:t>
            </a:r>
            <a:r>
              <a:rPr lang="en-US" sz="2000" dirty="0">
                <a:latin typeface="Angsana New" panose="02020603050405020304" pitchFamily="18" charset="-34"/>
                <a:cs typeface="Angsana New" panose="02020603050405020304" pitchFamily="18" charset="-34"/>
              </a:rPr>
              <a:t>8 </a:t>
            </a:r>
            <a:r>
              <a:rPr lang="th-TH" sz="2000" dirty="0">
                <a:latin typeface="Angsana New" panose="02020603050405020304" pitchFamily="18" charset="-34"/>
                <a:cs typeface="Angsana New" panose="02020603050405020304" pitchFamily="18" charset="-34"/>
              </a:rPr>
              <a:t>ปี โดยเริ่มจากการชักชวนของเพื่อนรุ่นพี่ให้ทดลองสูดดมสารระเหย ซึ่งเป็นสารเสพติดที่มีราคาถูก และหาซื้อได้ง่าย จากนั้นจึงให้เด็กทดลองเสพยาที่แรงขึ้น เช่น กัญชา หรือยาบ้า กลุ่มเยาวชนที่เป็นแกนนำในการค้ายาจะชักชวนให้เด็ก ๆ ส่งยาให้กับบุคคลนอกชุมชน ด้วยการขายพวงมาลัยบังหน้าเพื่อหลีกเลี่ยงการถูกจับกุม อย่างไรก็ตามเมื่อมองย้อนไปถึงครอบครัวของเด็กและเยาวชนเหล่านี้ พบว่า พวกเค้ามาจากครอบครัวที่ยากจน ขัดสน เป็นหนี้นอกระบบ พ่อและแม่ติดเหล้า เล่นการพนัน และไม่ใส่ใจพฤติกรรมของลูก บางครอบครัวถึงกับให้ลูกออกไปขายยาเพื่อนำเงินมาเลี้ยงดูครอบครัว</a:t>
            </a:r>
          </a:p>
          <a:p>
            <a:pPr indent="396875"/>
            <a:r>
              <a:rPr lang="th-TH" sz="2000" dirty="0">
                <a:latin typeface="Angsana New" panose="02020603050405020304" pitchFamily="18" charset="-34"/>
                <a:cs typeface="Angsana New" panose="02020603050405020304" pitchFamily="18" charset="-34"/>
              </a:rPr>
              <a:t>การแก้ไขปัญหาจากต้นตอของสาเหตุดังกล่าว จะต้องได้รับความร่วมมือกับทุกฝ่าย โดยเฉพาะกลุ่มผู้นำชุมชนที่ต้องคอยให้เบาะแสกับเจ้าหน้าที่ตำรวจ เพื่อทำการปราบปราม ตรวจค้น และจับกุมอย่างต่อเนื่อง การตั้งจุดตรวจชุมชนร่วมกับเจ้าหน้าที่ของรัฐ ตรวจตรา/ขจัดพื้นที่เสี่ยง นำเยาวชนที่ติดยาเข้ารับการรักษาและบำบัดอาการ หลังจากนั้นต้องจัดหาอาชีพให้แก่ผู้ผ่านการบำบัด การติดตั้งกล้องวงจรปิด และไฟส่องสว่างในทุกจุดของชุมชน เพื่อป้องกันการก่ออาชญากรรมที่อาจเกิดขึ้น</a:t>
            </a:r>
            <a:endParaRPr lang="en-US" sz="2000"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68FED6F3-9BD8-4704-9CDA-D6F6C0F18F86}"/>
              </a:ext>
            </a:extLst>
          </p:cNvPr>
          <p:cNvSpPr>
            <a:spLocks noGrp="1"/>
          </p:cNvSpPr>
          <p:nvPr>
            <p:ph type="sldNum" sz="quarter" idx="12"/>
          </p:nvPr>
        </p:nvSpPr>
        <p:spPr/>
        <p:txBody>
          <a:bodyPr/>
          <a:lstStyle/>
          <a:p>
            <a:fld id="{1EAF28F5-24D7-466C-B5FE-FBB3D897FE90}" type="slidenum">
              <a:rPr lang="en-US" smtClean="0"/>
              <a:t>84</a:t>
            </a:fld>
            <a:endParaRPr lang="en-US"/>
          </a:p>
        </p:txBody>
      </p:sp>
    </p:spTree>
    <p:extLst>
      <p:ext uri="{BB962C8B-B14F-4D97-AF65-F5344CB8AC3E}">
        <p14:creationId xmlns:p14="http://schemas.microsoft.com/office/powerpoint/2010/main" val="93774836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B9A1F51-775F-465E-90FF-73525EDF6EAF}"/>
              </a:ext>
            </a:extLst>
          </p:cNvPr>
          <p:cNvSpPr>
            <a:spLocks noGrp="1"/>
          </p:cNvSpPr>
          <p:nvPr>
            <p:ph type="subTitle" idx="4"/>
          </p:nvPr>
        </p:nvSpPr>
        <p:spPr>
          <a:xfrm>
            <a:off x="0" y="71562"/>
            <a:ext cx="12110720" cy="6674678"/>
          </a:xfrm>
        </p:spPr>
        <p:txBody>
          <a:bodyPr/>
          <a:lstStyle/>
          <a:p>
            <a:pPr marL="0" indent="0" algn="ctr">
              <a:buNone/>
            </a:pPr>
            <a:endParaRPr lang="th-TH" sz="4400" b="1" kern="1200" dirty="0">
              <a:solidFill>
                <a:prstClr val="black"/>
              </a:solidFill>
              <a:latin typeface="Angsana New" panose="02020603050405020304" pitchFamily="18" charset="-34"/>
              <a:ea typeface="+mj-ea"/>
              <a:cs typeface="Angsana New" panose="02020603050405020304" pitchFamily="18" charset="-34"/>
            </a:endParaRPr>
          </a:p>
          <a:p>
            <a:pPr marL="0" indent="0" algn="ctr">
              <a:buNone/>
            </a:pPr>
            <a:r>
              <a:rPr lang="en-US" sz="4400" kern="1200" dirty="0">
                <a:solidFill>
                  <a:prstClr val="black"/>
                </a:solidFill>
                <a:latin typeface="DilleniaUPC" panose="02020603050405020304" pitchFamily="18" charset="-34"/>
                <a:ea typeface="+mj-ea"/>
                <a:cs typeface="DilleniaUPC" panose="02020603050405020304" pitchFamily="18" charset="-34"/>
              </a:rPr>
              <a:t>DAD 8102 Advanced Research Methodology and </a:t>
            </a:r>
            <a:endParaRPr lang="th-TH" sz="4400" kern="1200" dirty="0">
              <a:solidFill>
                <a:prstClr val="black"/>
              </a:solidFill>
              <a:latin typeface="DilleniaUPC" panose="02020603050405020304" pitchFamily="18" charset="-34"/>
              <a:ea typeface="+mj-ea"/>
              <a:cs typeface="DilleniaUPC" panose="02020603050405020304" pitchFamily="18" charset="-34"/>
            </a:endParaRPr>
          </a:p>
          <a:p>
            <a:pPr marL="0" indent="0" algn="ctr">
              <a:buNone/>
            </a:pPr>
            <a:r>
              <a:rPr lang="en-US" sz="4400" kern="1200" dirty="0">
                <a:solidFill>
                  <a:prstClr val="black"/>
                </a:solidFill>
                <a:latin typeface="DilleniaUPC" panose="02020603050405020304" pitchFamily="18" charset="-34"/>
                <a:ea typeface="+mj-ea"/>
                <a:cs typeface="DilleniaUPC" panose="02020603050405020304" pitchFamily="18" charset="-34"/>
              </a:rPr>
              <a:t>Research Design</a:t>
            </a:r>
            <a:endParaRPr lang="th-TH" sz="4400" b="1" kern="1200" dirty="0">
              <a:solidFill>
                <a:prstClr val="black"/>
              </a:solidFill>
              <a:latin typeface="Angsana New" panose="02020603050405020304" pitchFamily="18" charset="-34"/>
              <a:ea typeface="+mj-ea"/>
              <a:cs typeface="Angsana New" panose="02020603050405020304" pitchFamily="18" charset="-34"/>
            </a:endParaRPr>
          </a:p>
          <a:p>
            <a:pPr marL="0" indent="0" algn="ctr">
              <a:buNone/>
            </a:pPr>
            <a:r>
              <a:rPr lang="en-US" sz="4400" b="1" kern="1200" dirty="0">
                <a:solidFill>
                  <a:prstClr val="black"/>
                </a:solidFill>
                <a:latin typeface="Angsana New" panose="02020603050405020304" pitchFamily="18" charset="-34"/>
                <a:ea typeface="+mj-ea"/>
                <a:cs typeface="Angsana New" panose="02020603050405020304" pitchFamily="18" charset="-34"/>
              </a:rPr>
              <a:t>Management and Development</a:t>
            </a:r>
            <a:endParaRPr lang="en-US" sz="5400" b="1" dirty="0">
              <a:solidFill>
                <a:prstClr val="black"/>
              </a:solidFill>
              <a:latin typeface="Angsana New" panose="02020603050405020304" pitchFamily="18" charset="-34"/>
              <a:ea typeface="+mj-ea"/>
              <a:cs typeface="Angsana New" panose="02020603050405020304" pitchFamily="18" charset="-34"/>
            </a:endParaRPr>
          </a:p>
          <a:p>
            <a:pPr marL="0" indent="0" algn="ctr">
              <a:buNone/>
            </a:pPr>
            <a:r>
              <a:rPr lang="en-US" sz="4200" b="1" kern="1200" dirty="0">
                <a:solidFill>
                  <a:srgbClr val="FF0000"/>
                </a:solidFill>
                <a:latin typeface="Angsana New" panose="02020603050405020304" pitchFamily="18" charset="-34"/>
                <a:ea typeface="+mj-ea"/>
                <a:cs typeface="Angsana New" panose="02020603050405020304" pitchFamily="18" charset="-34"/>
              </a:rPr>
              <a:t>Data collection, analysis and conclusion of the research</a:t>
            </a:r>
            <a:br>
              <a:rPr kumimoji="0" lang="th-TH" sz="4000" b="1" i="0" u="none" strike="noStrike" kern="1200" cap="none" spc="0" normalizeH="0" baseline="0" noProof="0" dirty="0">
                <a:ln>
                  <a:noFill/>
                </a:ln>
                <a:solidFill>
                  <a:prstClr val="black"/>
                </a:solidFill>
                <a:effectLst/>
                <a:uLnTx/>
                <a:uFillTx/>
                <a:latin typeface="Angsana New" panose="02020603050405020304" pitchFamily="18" charset="-34"/>
                <a:ea typeface="+mj-ea"/>
                <a:cs typeface="Angsana New" panose="02020603050405020304" pitchFamily="18" charset="-34"/>
              </a:rPr>
            </a:br>
            <a:r>
              <a:rPr lang="en-US" sz="3800" b="1" dirty="0">
                <a:solidFill>
                  <a:srgbClr val="00B0F0"/>
                </a:solidFill>
                <a:latin typeface="Angsana New" panose="02020603050405020304" pitchFamily="18" charset="-34"/>
                <a:ea typeface="+mj-ea"/>
                <a:cs typeface="Angsana New" panose="02020603050405020304" pitchFamily="18" charset="-34"/>
              </a:rPr>
              <a:t>By</a:t>
            </a:r>
            <a:r>
              <a:rPr lang="th-TH" sz="3800" b="1" dirty="0">
                <a:solidFill>
                  <a:srgbClr val="00B0F0"/>
                </a:solidFill>
                <a:latin typeface="Angsana New" panose="02020603050405020304" pitchFamily="18" charset="-34"/>
                <a:ea typeface="+mj-ea"/>
                <a:cs typeface="Angsana New" panose="02020603050405020304" pitchFamily="18" charset="-34"/>
              </a:rPr>
              <a:t> </a:t>
            </a:r>
            <a:r>
              <a:rPr lang="en-US" sz="3800" b="1" dirty="0">
                <a:solidFill>
                  <a:srgbClr val="0066FF"/>
                </a:solidFill>
                <a:latin typeface="DilleniaUPC" panose="02020603050405020304" pitchFamily="18" charset="-34"/>
                <a:cs typeface="DilleniaUPC" panose="02020603050405020304" pitchFamily="18" charset="-34"/>
              </a:rPr>
              <a:t>Assistant Professor Dr. </a:t>
            </a:r>
            <a:r>
              <a:rPr lang="en-US" sz="3800" b="1" dirty="0" err="1">
                <a:solidFill>
                  <a:srgbClr val="0066FF"/>
                </a:solidFill>
                <a:latin typeface="DilleniaUPC" panose="02020603050405020304" pitchFamily="18" charset="-34"/>
                <a:cs typeface="DilleniaUPC" panose="02020603050405020304" pitchFamily="18" charset="-34"/>
              </a:rPr>
              <a:t>Suramon</a:t>
            </a:r>
            <a:r>
              <a:rPr lang="en-US" sz="3800" b="1" dirty="0">
                <a:solidFill>
                  <a:srgbClr val="0066FF"/>
                </a:solidFill>
                <a:latin typeface="DilleniaUPC" panose="02020603050405020304" pitchFamily="18" charset="-34"/>
                <a:cs typeface="DilleniaUPC" panose="02020603050405020304" pitchFamily="18" charset="-34"/>
              </a:rPr>
              <a:t> </a:t>
            </a:r>
            <a:r>
              <a:rPr lang="en-US" sz="3800" b="1" dirty="0" err="1">
                <a:solidFill>
                  <a:srgbClr val="0066FF"/>
                </a:solidFill>
                <a:latin typeface="DilleniaUPC" panose="02020603050405020304" pitchFamily="18" charset="-34"/>
                <a:cs typeface="DilleniaUPC" panose="02020603050405020304" pitchFamily="18" charset="-34"/>
              </a:rPr>
              <a:t>Chancharoen</a:t>
            </a:r>
            <a:r>
              <a:rPr lang="th-TH" sz="3800" b="1" dirty="0">
                <a:solidFill>
                  <a:srgbClr val="00B0F0"/>
                </a:solidFill>
                <a:latin typeface="Angsana New" panose="02020603050405020304" pitchFamily="18" charset="-34"/>
                <a:cs typeface="Angsana New" panose="02020603050405020304" pitchFamily="18" charset="-34"/>
              </a:rPr>
              <a:t> </a:t>
            </a:r>
            <a:br>
              <a:rPr lang="en-US" sz="3800" b="1" dirty="0">
                <a:solidFill>
                  <a:srgbClr val="00B0F0"/>
                </a:solidFill>
                <a:latin typeface="Angsana New" panose="02020603050405020304" pitchFamily="18" charset="-34"/>
                <a:cs typeface="Angsana New" panose="02020603050405020304" pitchFamily="18" charset="-34"/>
              </a:rPr>
            </a:br>
            <a:r>
              <a:rPr lang="en-US" sz="3800" b="1" dirty="0">
                <a:solidFill>
                  <a:srgbClr val="00B0F0"/>
                </a:solidFill>
                <a:latin typeface="DilleniaUPC" panose="02020603050405020304" pitchFamily="18" charset="-34"/>
                <a:cs typeface="DilleniaUPC" panose="02020603050405020304" pitchFamily="18" charset="-34"/>
              </a:rPr>
              <a:t>Lecturer for the Doctor of Philosophy Program</a:t>
            </a:r>
            <a:br>
              <a:rPr lang="th-TH" sz="3800" b="1" dirty="0">
                <a:solidFill>
                  <a:srgbClr val="00B0F0"/>
                </a:solidFill>
                <a:latin typeface="DilleniaUPC" panose="02020603050405020304" pitchFamily="18" charset="-34"/>
                <a:cs typeface="DilleniaUPC" panose="02020603050405020304" pitchFamily="18" charset="-34"/>
              </a:rPr>
            </a:br>
            <a:r>
              <a:rPr lang="en-US" sz="3800" b="1" dirty="0">
                <a:solidFill>
                  <a:srgbClr val="00B0F0"/>
                </a:solidFill>
                <a:latin typeface="DilleniaUPC" panose="02020603050405020304" pitchFamily="18" charset="-34"/>
                <a:cs typeface="DilleniaUPC" panose="02020603050405020304" pitchFamily="18" charset="-34"/>
              </a:rPr>
              <a:t>Development Management</a:t>
            </a:r>
            <a:r>
              <a:rPr lang="en-US" sz="3800" dirty="0">
                <a:solidFill>
                  <a:srgbClr val="00B0F0"/>
                </a:solidFill>
                <a:latin typeface="DilleniaUPC" panose="02020603050405020304" pitchFamily="18" charset="-34"/>
                <a:cs typeface="DilleniaUPC" panose="02020603050405020304" pitchFamily="18" charset="-34"/>
              </a:rPr>
              <a:t>,</a:t>
            </a:r>
            <a:r>
              <a:rPr lang="en-US" sz="3800" b="1" dirty="0">
                <a:solidFill>
                  <a:srgbClr val="00B0F0"/>
                </a:solidFill>
                <a:latin typeface="DilleniaUPC" panose="02020603050405020304" pitchFamily="18" charset="-34"/>
                <a:cs typeface="DilleniaUPC" panose="02020603050405020304" pitchFamily="18" charset="-34"/>
              </a:rPr>
              <a:t> </a:t>
            </a:r>
            <a:r>
              <a:rPr lang="en-US" sz="3800" b="1" dirty="0" err="1">
                <a:solidFill>
                  <a:srgbClr val="00B0F0"/>
                </a:solidFill>
                <a:latin typeface="DilleniaUPC" panose="02020603050405020304" pitchFamily="18" charset="-34"/>
                <a:cs typeface="DilleniaUPC" panose="02020603050405020304" pitchFamily="18" charset="-34"/>
              </a:rPr>
              <a:t>Suan</a:t>
            </a:r>
            <a:r>
              <a:rPr lang="en-US" sz="3800" b="1" dirty="0">
                <a:solidFill>
                  <a:srgbClr val="00B0F0"/>
                </a:solidFill>
                <a:latin typeface="DilleniaUPC" panose="02020603050405020304" pitchFamily="18" charset="-34"/>
                <a:cs typeface="DilleniaUPC" panose="02020603050405020304" pitchFamily="18" charset="-34"/>
              </a:rPr>
              <a:t> </a:t>
            </a:r>
            <a:r>
              <a:rPr lang="en-US" sz="3800" b="1" dirty="0" err="1">
                <a:solidFill>
                  <a:srgbClr val="00B0F0"/>
                </a:solidFill>
                <a:latin typeface="DilleniaUPC" panose="02020603050405020304" pitchFamily="18" charset="-34"/>
                <a:cs typeface="DilleniaUPC" panose="02020603050405020304" pitchFamily="18" charset="-34"/>
              </a:rPr>
              <a:t>Sunandha</a:t>
            </a:r>
            <a:r>
              <a:rPr lang="en-US" sz="3800" b="1" dirty="0">
                <a:solidFill>
                  <a:srgbClr val="00B0F0"/>
                </a:solidFill>
                <a:latin typeface="DilleniaUPC" panose="02020603050405020304" pitchFamily="18" charset="-34"/>
                <a:cs typeface="DilleniaUPC" panose="02020603050405020304" pitchFamily="18" charset="-34"/>
              </a:rPr>
              <a:t> Rajabhat University</a:t>
            </a:r>
            <a:r>
              <a:rPr lang="th-TH" sz="3600" b="1" dirty="0">
                <a:solidFill>
                  <a:srgbClr val="00B0F0"/>
                </a:solidFill>
                <a:latin typeface="Angsana New" panose="02020603050405020304" pitchFamily="18" charset="-34"/>
                <a:cs typeface="Angsana New" panose="02020603050405020304" pitchFamily="18" charset="-34"/>
              </a:rPr>
              <a:t> </a:t>
            </a:r>
          </a:p>
          <a:p>
            <a:pPr marL="0" indent="0" algn="ctr">
              <a:buNone/>
            </a:pPr>
            <a:br>
              <a:rPr lang="en-US" sz="3200" b="1" dirty="0">
                <a:solidFill>
                  <a:srgbClr val="00B0F0"/>
                </a:solidFill>
                <a:latin typeface="Angsana New" panose="02020603050405020304" pitchFamily="18" charset="-34"/>
                <a:cs typeface="Angsana New" panose="02020603050405020304" pitchFamily="18" charset="-34"/>
              </a:rPr>
            </a:br>
            <a:r>
              <a:rPr lang="en-US" sz="4000" b="1" dirty="0">
                <a:solidFill>
                  <a:srgbClr val="00B050"/>
                </a:solidFill>
                <a:latin typeface="Angsana New" panose="02020603050405020304" pitchFamily="18" charset="-34"/>
                <a:cs typeface="Angsana New" panose="02020603050405020304" pitchFamily="18" charset="-34"/>
              </a:rPr>
              <a:t>3 September</a:t>
            </a:r>
            <a:r>
              <a:rPr lang="th-TH" sz="4000" b="1" dirty="0">
                <a:solidFill>
                  <a:srgbClr val="00B050"/>
                </a:solidFill>
                <a:latin typeface="Angsana New" panose="02020603050405020304" pitchFamily="18" charset="-34"/>
                <a:cs typeface="Angsana New" panose="02020603050405020304" pitchFamily="18" charset="-34"/>
              </a:rPr>
              <a:t> </a:t>
            </a:r>
            <a:r>
              <a:rPr lang="en-US" sz="4000" b="1" dirty="0">
                <a:solidFill>
                  <a:srgbClr val="00B050"/>
                </a:solidFill>
                <a:latin typeface="Angsana New" panose="02020603050405020304" pitchFamily="18" charset="-34"/>
                <a:cs typeface="Angsana New" panose="02020603050405020304" pitchFamily="18" charset="-34"/>
              </a:rPr>
              <a:t>2023 (09.00 – 12.00)</a:t>
            </a:r>
            <a:br>
              <a:rPr lang="th-TH" sz="4000" b="1" dirty="0">
                <a:solidFill>
                  <a:srgbClr val="00B050"/>
                </a:solidFill>
                <a:latin typeface="Angsana New" panose="02020603050405020304" pitchFamily="18" charset="-34"/>
                <a:cs typeface="Angsana New" panose="02020603050405020304" pitchFamily="18" charset="-34"/>
              </a:rPr>
            </a:br>
            <a:endParaRPr lang="en-US" dirty="0">
              <a:solidFill>
                <a:srgbClr val="00B050"/>
              </a:solidFill>
              <a:latin typeface="Angsana New" panose="02020603050405020304" pitchFamily="18" charset="-34"/>
              <a:cs typeface="Angsana New" panose="02020603050405020304" pitchFamily="18" charset="-34"/>
            </a:endParaRPr>
          </a:p>
        </p:txBody>
      </p:sp>
    </p:spTree>
    <p:extLst>
      <p:ext uri="{BB962C8B-B14F-4D97-AF65-F5344CB8AC3E}">
        <p14:creationId xmlns:p14="http://schemas.microsoft.com/office/powerpoint/2010/main" val="267568610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1524000" y="1866900"/>
            <a:ext cx="9144000" cy="2038349"/>
          </a:xfrm>
        </p:spPr>
        <p:txBody>
          <a:bodyPr>
            <a:normAutofit/>
          </a:bodyPr>
          <a:lstStyle/>
          <a:p>
            <a:br>
              <a:rPr lang="en-US" sz="4400" b="1" dirty="0">
                <a:latin typeface="Angsana New" panose="02020603050405020304" pitchFamily="18" charset="-34"/>
                <a:cs typeface="Angsana New" panose="02020603050405020304" pitchFamily="18" charset="-34"/>
              </a:rPr>
            </a:br>
            <a:br>
              <a:rPr lang="th-TH" sz="4400" b="1" dirty="0">
                <a:latin typeface="Angsana New" panose="02020603050405020304" pitchFamily="18" charset="-34"/>
                <a:cs typeface="Angsana New" panose="02020603050405020304" pitchFamily="18" charset="-34"/>
              </a:rPr>
            </a:br>
            <a:r>
              <a:rPr lang="en-US" sz="4400" b="1" kern="1200" dirty="0">
                <a:solidFill>
                  <a:srgbClr val="FF0000"/>
                </a:solidFill>
                <a:latin typeface="Angsana New" panose="02020603050405020304" pitchFamily="18" charset="-34"/>
                <a:ea typeface="+mj-ea"/>
                <a:cs typeface="Angsana New" panose="02020603050405020304" pitchFamily="18" charset="-34"/>
              </a:rPr>
              <a:t>Data Collection</a:t>
            </a:r>
            <a:endParaRPr lang="th-TH" sz="4400" b="1" dirty="0">
              <a:solidFill>
                <a:srgbClr val="FF0000"/>
              </a:solidFill>
              <a:latin typeface="Angsana New" panose="02020603050405020304" pitchFamily="18" charset="-34"/>
              <a:cs typeface="Angsana New" panose="02020603050405020304" pitchFamily="18" charset="-34"/>
            </a:endParaRPr>
          </a:p>
        </p:txBody>
      </p:sp>
      <p:sp>
        <p:nvSpPr>
          <p:cNvPr id="3" name="ตัวแทนหมายเลขสไลด์ 2">
            <a:extLst>
              <a:ext uri="{FF2B5EF4-FFF2-40B4-BE49-F238E27FC236}">
                <a16:creationId xmlns:a16="http://schemas.microsoft.com/office/drawing/2014/main" id="{EC1495B7-E8B4-4343-817A-6DCE62B84F25}"/>
              </a:ext>
            </a:extLst>
          </p:cNvPr>
          <p:cNvSpPr>
            <a:spLocks noGrp="1"/>
          </p:cNvSpPr>
          <p:nvPr>
            <p:ph type="sldNum" sz="quarter" idx="12"/>
          </p:nvPr>
        </p:nvSpPr>
        <p:spPr/>
        <p:txBody>
          <a:bodyPr/>
          <a:lstStyle/>
          <a:p>
            <a:fld id="{A0340E22-A0ED-4D02-B787-FB05B1CCBCE7}" type="slidenum">
              <a:rPr lang="th-TH" smtClean="0"/>
              <a:t>86</a:t>
            </a:fld>
            <a:endParaRPr lang="th-TH"/>
          </a:p>
        </p:txBody>
      </p:sp>
    </p:spTree>
    <p:extLst>
      <p:ext uri="{BB962C8B-B14F-4D97-AF65-F5344CB8AC3E}">
        <p14:creationId xmlns:p14="http://schemas.microsoft.com/office/powerpoint/2010/main" val="34845074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8200" y="488951"/>
            <a:ext cx="10515600" cy="781503"/>
          </a:xfrm>
        </p:spPr>
        <p:txBody>
          <a:bodyPr>
            <a:normAutofit fontScale="90000"/>
          </a:bodyPr>
          <a:lstStyle/>
          <a:p>
            <a:pPr algn="ctr"/>
            <a:r>
              <a:rPr lang="en-US" b="1" dirty="0">
                <a:solidFill>
                  <a:srgbClr val="FF0000"/>
                </a:solidFill>
                <a:latin typeface="Angsana New" panose="02020603050405020304" pitchFamily="18" charset="-34"/>
                <a:cs typeface="Angsana New" panose="02020603050405020304" pitchFamily="18" charset="-34"/>
              </a:rPr>
              <a:t>1 </a:t>
            </a:r>
            <a:br>
              <a:rPr lang="th-TH" b="1" dirty="0">
                <a:solidFill>
                  <a:srgbClr val="FF0000"/>
                </a:solidFill>
                <a:latin typeface="Angsana New" panose="02020603050405020304" pitchFamily="18" charset="-34"/>
                <a:cs typeface="Angsana New" panose="02020603050405020304" pitchFamily="18" charset="-34"/>
              </a:rPr>
            </a:br>
            <a:r>
              <a:rPr lang="en-US" b="1" dirty="0">
                <a:solidFill>
                  <a:srgbClr val="FF0000"/>
                </a:solidFill>
                <a:latin typeface="Angsana New" panose="02020603050405020304" pitchFamily="18" charset="-34"/>
                <a:cs typeface="Angsana New" panose="02020603050405020304" pitchFamily="18" charset="-34"/>
              </a:rPr>
              <a:t>Meaning of data collection</a:t>
            </a:r>
            <a:endParaRPr lang="th-TH" b="1" dirty="0">
              <a:solidFill>
                <a:srgbClr val="FF0000"/>
              </a:solidFill>
              <a:latin typeface="Angsana New" panose="02020603050405020304" pitchFamily="18" charset="-34"/>
              <a:cs typeface="Angsana New" panose="02020603050405020304" pitchFamily="18" charset="-34"/>
            </a:endParaRPr>
          </a:p>
        </p:txBody>
      </p:sp>
      <p:sp>
        <p:nvSpPr>
          <p:cNvPr id="3" name="ตัวแทนเนื้อหา 2"/>
          <p:cNvSpPr>
            <a:spLocks noGrp="1"/>
          </p:cNvSpPr>
          <p:nvPr>
            <p:ph idx="1"/>
          </p:nvPr>
        </p:nvSpPr>
        <p:spPr>
          <a:xfrm>
            <a:off x="838200" y="2171700"/>
            <a:ext cx="10515600" cy="3932012"/>
          </a:xfrm>
        </p:spPr>
        <p:txBody>
          <a:bodyPr>
            <a:normAutofit/>
          </a:bodyPr>
          <a:lstStyle/>
          <a:p>
            <a:pPr marL="0" indent="0" defTabSz="690563">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Data refers to facts or details that the researcher brings as evidence to confirm the answer in the study.</a:t>
            </a:r>
            <a:r>
              <a:rPr lang="th-TH" dirty="0">
                <a:latin typeface="Angsana New" panose="02020603050405020304" pitchFamily="18" charset="-34"/>
                <a:cs typeface="Angsana New" panose="02020603050405020304" pitchFamily="18" charset="-34"/>
              </a:rPr>
              <a:t> </a:t>
            </a:r>
          </a:p>
          <a:p>
            <a:pPr marL="0" indent="0">
              <a:buNone/>
            </a:pPr>
            <a:r>
              <a:rPr lang="en-US" dirty="0">
                <a:latin typeface="Angsana New" panose="02020603050405020304" pitchFamily="18" charset="-34"/>
                <a:cs typeface="Angsana New" panose="02020603050405020304" pitchFamily="18" charset="-34"/>
              </a:rPr>
              <a:t>Research data can be divided into 2 types:</a:t>
            </a:r>
            <a:r>
              <a:rPr lang="th-TH" dirty="0">
                <a:latin typeface="Angsana New" panose="02020603050405020304" pitchFamily="18" charset="-34"/>
                <a:cs typeface="Angsana New" panose="02020603050405020304" pitchFamily="18" charset="-34"/>
              </a:rPr>
              <a:t> </a:t>
            </a:r>
            <a:endParaRPr lang="en-US" dirty="0">
              <a:latin typeface="Angsana New" panose="02020603050405020304" pitchFamily="18" charset="-34"/>
              <a:cs typeface="Angsana New" panose="02020603050405020304" pitchFamily="18" charset="-34"/>
            </a:endParaRPr>
          </a:p>
          <a:p>
            <a:pPr marL="0" indent="0">
              <a:buNone/>
            </a:pPr>
            <a:r>
              <a:rPr lang="en-US" dirty="0">
                <a:latin typeface="Angsana New" panose="02020603050405020304" pitchFamily="18" charset="-34"/>
                <a:cs typeface="Angsana New" panose="02020603050405020304" pitchFamily="18" charset="-34"/>
              </a:rPr>
              <a:t>(1) Quantitative data is the numerical data can interpreted according to the number of digits or a numeric unit of measurement</a:t>
            </a:r>
            <a:r>
              <a:rPr lang="th-TH" dirty="0">
                <a:latin typeface="Angsana New" panose="02020603050405020304" pitchFamily="18" charset="-34"/>
                <a:cs typeface="Angsana New" panose="02020603050405020304" pitchFamily="18" charset="-34"/>
              </a:rPr>
              <a:t> </a:t>
            </a:r>
          </a:p>
          <a:p>
            <a:pPr marL="0" indent="0">
              <a:buNone/>
            </a:pPr>
            <a:r>
              <a:rPr lang="en-US" dirty="0">
                <a:latin typeface="Angsana New" panose="02020603050405020304" pitchFamily="18" charset="-34"/>
                <a:cs typeface="Angsana New" panose="02020603050405020304" pitchFamily="18" charset="-34"/>
              </a:rPr>
              <a:t>(2) Qualitative data is the data that describe nature and society. Expressed through feelings, opinions and human behavior which the researcher can observe, such as photographs, tape recordings, audio tapes, archives, regulations of the agency and document records</a:t>
            </a:r>
            <a:endParaRPr lang="th-TH" dirty="0">
              <a:latin typeface="Angsana New" panose="02020603050405020304" pitchFamily="18" charset="-34"/>
              <a:cs typeface="Angsana New" panose="02020603050405020304" pitchFamily="18" charset="-34"/>
            </a:endParaRPr>
          </a:p>
          <a:p>
            <a:pPr marL="0" indent="0">
              <a:buNone/>
            </a:pPr>
            <a:r>
              <a:rPr lang="th-TH" dirty="0">
                <a:latin typeface="Angsana New" panose="02020603050405020304" pitchFamily="18" charset="-34"/>
                <a:cs typeface="Angsana New" panose="02020603050405020304" pitchFamily="18" charset="-34"/>
              </a:rPr>
              <a:t>	</a:t>
            </a:r>
          </a:p>
        </p:txBody>
      </p:sp>
      <p:sp>
        <p:nvSpPr>
          <p:cNvPr id="4" name="ตัวแทนหมายเลขสไลด์ 3">
            <a:extLst>
              <a:ext uri="{FF2B5EF4-FFF2-40B4-BE49-F238E27FC236}">
                <a16:creationId xmlns:a16="http://schemas.microsoft.com/office/drawing/2014/main" id="{78AA3AF4-9EFE-4DA5-ABA8-4F162D7AD9E0}"/>
              </a:ext>
            </a:extLst>
          </p:cNvPr>
          <p:cNvSpPr>
            <a:spLocks noGrp="1"/>
          </p:cNvSpPr>
          <p:nvPr>
            <p:ph type="sldNum" sz="quarter" idx="12"/>
          </p:nvPr>
        </p:nvSpPr>
        <p:spPr/>
        <p:txBody>
          <a:bodyPr/>
          <a:lstStyle/>
          <a:p>
            <a:fld id="{A0340E22-A0ED-4D02-B787-FB05B1CCBCE7}" type="slidenum">
              <a:rPr lang="th-TH" smtClean="0"/>
              <a:t>87</a:t>
            </a:fld>
            <a:endParaRPr lang="th-TH"/>
          </a:p>
        </p:txBody>
      </p:sp>
    </p:spTree>
    <p:extLst>
      <p:ext uri="{BB962C8B-B14F-4D97-AF65-F5344CB8AC3E}">
        <p14:creationId xmlns:p14="http://schemas.microsoft.com/office/powerpoint/2010/main" val="60184233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677545" y="514123"/>
            <a:ext cx="10515600" cy="3918177"/>
          </a:xfrm>
        </p:spPr>
        <p:txBody>
          <a:bodyPr>
            <a:normAutofit/>
          </a:bodyPr>
          <a:lstStyle/>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Data collection means The process of gathering information that can serve the purposes of the research. or to be analyzed and interpret the data according to the objectives of the research by the process of collecting data for research It can be divided into two parts as follows:</a:t>
            </a:r>
            <a:endParaRPr lang="th-TH" dirty="0">
              <a:latin typeface="Angsana New" panose="02020603050405020304" pitchFamily="18" charset="-34"/>
              <a:cs typeface="Angsana New" panose="02020603050405020304" pitchFamily="18" charset="-34"/>
            </a:endParaRPr>
          </a:p>
          <a:p>
            <a:pPr marL="0" indent="0">
              <a:buNone/>
            </a:pPr>
            <a:r>
              <a:rPr lang="th-TH" dirty="0">
                <a:latin typeface="Angsana New" panose="02020603050405020304" pitchFamily="18" charset="-34"/>
                <a:cs typeface="Angsana New" panose="02020603050405020304" pitchFamily="18" charset="-34"/>
              </a:rPr>
              <a:t>	1. </a:t>
            </a:r>
            <a:r>
              <a:rPr lang="en-US" dirty="0">
                <a:latin typeface="Angsana New" panose="02020603050405020304" pitchFamily="18" charset="-34"/>
                <a:cs typeface="Angsana New" panose="02020603050405020304" pitchFamily="18" charset="-34"/>
              </a:rPr>
              <a:t>Data Collection :</a:t>
            </a: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The researcher conducted new data collection or primary data collection starting from questionnaire submission, interviews, observations and experiments.</a:t>
            </a:r>
            <a:endParaRPr lang="th-TH" dirty="0">
              <a:latin typeface="Angsana New" panose="02020603050405020304" pitchFamily="18" charset="-34"/>
              <a:cs typeface="Angsana New" panose="02020603050405020304" pitchFamily="18" charset="-34"/>
            </a:endParaRPr>
          </a:p>
          <a:p>
            <a:pPr marL="0" indent="0">
              <a:buNone/>
            </a:pPr>
            <a:r>
              <a:rPr lang="th-TH" dirty="0">
                <a:latin typeface="Angsana New" panose="02020603050405020304" pitchFamily="18" charset="-34"/>
                <a:cs typeface="Angsana New" panose="02020603050405020304" pitchFamily="18" charset="-34"/>
              </a:rPr>
              <a:t>	2. </a:t>
            </a:r>
            <a:r>
              <a:rPr lang="en-US" dirty="0">
                <a:latin typeface="Angsana New" panose="02020603050405020304" pitchFamily="18" charset="-34"/>
                <a:cs typeface="Angsana New" panose="02020603050405020304" pitchFamily="18" charset="-34"/>
              </a:rPr>
              <a:t>Data Compilation : The researcher has brought various information with agency or individuals collecting those data in the form of reports most of which are secondary information that has not been compiled, published or disseminated in anyway.</a:t>
            </a:r>
            <a:endParaRPr lang="th-TH" dirty="0">
              <a:latin typeface="Angsana New" panose="02020603050405020304" pitchFamily="18" charset="-34"/>
              <a:cs typeface="Angsana New" panose="02020603050405020304" pitchFamily="18" charset="-34"/>
            </a:endParaRPr>
          </a:p>
          <a:p>
            <a:pPr marL="0" indent="0">
              <a:buNone/>
            </a:pPr>
            <a:endParaRPr lang="th-TH"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7BEBA155-CDC4-4DE7-B274-96F99535FD84}"/>
              </a:ext>
            </a:extLst>
          </p:cNvPr>
          <p:cNvSpPr>
            <a:spLocks noGrp="1"/>
          </p:cNvSpPr>
          <p:nvPr>
            <p:ph type="sldNum" sz="quarter" idx="12"/>
          </p:nvPr>
        </p:nvSpPr>
        <p:spPr/>
        <p:txBody>
          <a:bodyPr/>
          <a:lstStyle/>
          <a:p>
            <a:fld id="{A0340E22-A0ED-4D02-B787-FB05B1CCBCE7}" type="slidenum">
              <a:rPr lang="th-TH" smtClean="0"/>
              <a:t>88</a:t>
            </a:fld>
            <a:endParaRPr lang="th-TH"/>
          </a:p>
        </p:txBody>
      </p:sp>
    </p:spTree>
    <p:extLst>
      <p:ext uri="{BB962C8B-B14F-4D97-AF65-F5344CB8AC3E}">
        <p14:creationId xmlns:p14="http://schemas.microsoft.com/office/powerpoint/2010/main" val="11373092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136526"/>
            <a:ext cx="10956236" cy="6721474"/>
          </a:xfrm>
        </p:spPr>
        <p:txBody>
          <a:bodyPr>
            <a:normAutofit/>
          </a:bodyPr>
          <a:lstStyle/>
          <a:p>
            <a:pPr marL="0" indent="0">
              <a:buNone/>
            </a:pPr>
            <a:r>
              <a:rPr lang="th-TH" dirty="0">
                <a:latin typeface="Angsana New" panose="02020603050405020304" pitchFamily="18" charset="-34"/>
                <a:cs typeface="Angsana New" panose="02020603050405020304" pitchFamily="18" charset="-34"/>
              </a:rPr>
              <a:t>	</a:t>
            </a:r>
            <a:r>
              <a:rPr lang="en-US" sz="3000" dirty="0">
                <a:latin typeface="Angsana New" panose="02020603050405020304" pitchFamily="18" charset="-34"/>
                <a:cs typeface="+mj-cs"/>
              </a:rPr>
              <a:t> Summary Data Collection It is an important step in the research process. Because the data that the researcher has to collect must be consistent with the research objectives, conceptual frameworks, assumptions, and tools used and data analysis methods therefore, the researcher must have an understanding of the type of data whether it is qualitative or quantitative as well as the source of such information that is secondary or primary data, if primary data the researcher must consider the reliability of the sample whether it can best answer the question of the research. Meet the objectives of the research or not. If it is secondary data, the researcher must consider the data collection agency and how reliable it is, such as the number of people in Bangkok. The information can be obtained from the Bangkok Information Center or the National Statistical Office which is a government agency responsible for surveying and collect such information</a:t>
            </a:r>
          </a:p>
          <a:p>
            <a:pPr marL="0" indent="857250">
              <a:buNone/>
            </a:pPr>
            <a:r>
              <a:rPr lang="en-US" sz="3000" dirty="0">
                <a:latin typeface="Angsana New" panose="02020603050405020304" pitchFamily="18" charset="-34"/>
                <a:cs typeface="+mj-cs"/>
              </a:rPr>
              <a:t>Therefore, before the collected data is analyzed and interpreted. The researcher must screen and ensure the correctness and credibility of the information If the collected information lacks credibility will have a great impact on the interpretation of research results and utilization because the results of the research will be distorted from reality cannot solve the research problem that arises As a result, the research has no academic value. and social value</a:t>
            </a:r>
            <a:endParaRPr lang="th-TH" sz="3000" dirty="0">
              <a:latin typeface="Angsana New" panose="02020603050405020304" pitchFamily="18" charset="-34"/>
              <a:cs typeface="+mj-cs"/>
            </a:endParaRPr>
          </a:p>
          <a:p>
            <a:pPr marL="0" indent="857250">
              <a:buNone/>
            </a:pPr>
            <a:endParaRPr lang="th-TH" dirty="0">
              <a:latin typeface="Angsana New" panose="02020603050405020304" pitchFamily="18" charset="-34"/>
              <a:cs typeface="Angsana New" panose="02020603050405020304" pitchFamily="18" charset="-34"/>
            </a:endParaRPr>
          </a:p>
          <a:p>
            <a:pPr marL="0" indent="0">
              <a:buNone/>
            </a:pPr>
            <a:endParaRPr lang="th-TH"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12DE370E-B4BD-43DC-94AF-F91CDB47ED10}"/>
              </a:ext>
            </a:extLst>
          </p:cNvPr>
          <p:cNvSpPr>
            <a:spLocks noGrp="1"/>
          </p:cNvSpPr>
          <p:nvPr>
            <p:ph type="sldNum" sz="quarter" idx="12"/>
          </p:nvPr>
        </p:nvSpPr>
        <p:spPr/>
        <p:txBody>
          <a:bodyPr/>
          <a:lstStyle/>
          <a:p>
            <a:fld id="{A0340E22-A0ED-4D02-B787-FB05B1CCBCE7}" type="slidenum">
              <a:rPr lang="th-TH" smtClean="0"/>
              <a:t>89</a:t>
            </a:fld>
            <a:endParaRPr lang="th-TH"/>
          </a:p>
        </p:txBody>
      </p:sp>
    </p:spTree>
    <p:extLst>
      <p:ext uri="{BB962C8B-B14F-4D97-AF65-F5344CB8AC3E}">
        <p14:creationId xmlns:p14="http://schemas.microsoft.com/office/powerpoint/2010/main" val="2774008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971550" y="1280433"/>
            <a:ext cx="10515600" cy="4148817"/>
          </a:xfrm>
        </p:spPr>
        <p:txBody>
          <a:bodyPr/>
          <a:lstStyle/>
          <a:p>
            <a:pPr marL="0" indent="0">
              <a:buNone/>
            </a:pPr>
            <a:r>
              <a:rPr lang="th-TH" dirty="0">
                <a:solidFill>
                  <a:srgbClr val="FF0000"/>
                </a:solidFill>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3.2 จำแนกตามที่มาของข้อมูล</a:t>
            </a:r>
          </a:p>
          <a:p>
            <a:pPr marL="0" indent="0">
              <a:buNone/>
            </a:pPr>
            <a:r>
              <a:rPr lang="th-TH" dirty="0">
                <a:latin typeface="Angsana New" panose="02020603050405020304" pitchFamily="18" charset="-34"/>
                <a:cs typeface="Angsana New" panose="02020603050405020304" pitchFamily="18" charset="-34"/>
              </a:rPr>
              <a:t>	จำแนกตามที่มาของข้อมูลแบ่งออกเป็น 2 ประเภท ดังนี้</a:t>
            </a:r>
          </a:p>
          <a:p>
            <a:pPr marL="0" indent="0">
              <a:buNone/>
            </a:pPr>
            <a:r>
              <a:rPr lang="th-TH" dirty="0">
                <a:latin typeface="Angsana New" panose="02020603050405020304" pitchFamily="18" charset="-34"/>
                <a:cs typeface="Angsana New" panose="02020603050405020304" pitchFamily="18" charset="-34"/>
              </a:rPr>
              <a:t>	1. </a:t>
            </a:r>
            <a:r>
              <a:rPr lang="th-TH" b="1" dirty="0">
                <a:latin typeface="Angsana New" panose="02020603050405020304" pitchFamily="18" charset="-34"/>
                <a:cs typeface="Angsana New" panose="02020603050405020304" pitchFamily="18" charset="-34"/>
              </a:rPr>
              <a:t>ข้อมูลปฐมภูมิ เป็นข้อมูลที่ผู้วิจัยเก็บรวบรวมด้วยตนเอง หรือเก็บจากแหล่งกำเนิดของข้อมูลโดยตรง เช่น การสัมภาษณ์แหล่งข่าว หรือการสังเกตเหตุการณ์</a:t>
            </a:r>
          </a:p>
          <a:p>
            <a:pPr marL="0" indent="0">
              <a:buNone/>
            </a:pPr>
            <a:r>
              <a:rPr lang="th-TH" dirty="0">
                <a:latin typeface="Angsana New" panose="02020603050405020304" pitchFamily="18" charset="-34"/>
                <a:cs typeface="Angsana New" panose="02020603050405020304" pitchFamily="18" charset="-34"/>
              </a:rPr>
              <a:t>	2</a:t>
            </a:r>
            <a:r>
              <a:rPr lang="th-TH" b="1" dirty="0">
                <a:latin typeface="Angsana New" panose="02020603050405020304" pitchFamily="18" charset="-34"/>
                <a:cs typeface="Angsana New" panose="02020603050405020304" pitchFamily="18" charset="-34"/>
              </a:rPr>
              <a:t>. ข้อมูลทุติยภูมิ เป็นข้อมูลหรือข้อเท็จจริง ที่มีผู้เก็บรวบรวมไว้แล้ว ผู้วิจัยนำข้อมูลประเภทนี้มาใช้โดยการอ้างอิงชื่อของหน่วยงาน หรือบุคคลที่ทำการเก็บรวบรวม และรายงานผลของข้อมูล เช่น สถิติการนำเข้า-ส่งออกสินค้าอุปโภคบริโภค รายงานโดยกรมการค้าภายใน กระทรวงพาณิชย์ รายชื่อนักศึกษา จัดทำโดยสำนักทะเบียนและวัดผล</a:t>
            </a:r>
          </a:p>
          <a:p>
            <a:pPr marL="0" indent="0">
              <a:buNone/>
            </a:pPr>
            <a:endParaRPr lang="th-TH" dirty="0">
              <a:solidFill>
                <a:srgbClr val="FF0000"/>
              </a:solidFill>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83ECD7A5-2423-4873-B9D8-D939731627B0}"/>
              </a:ext>
            </a:extLst>
          </p:cNvPr>
          <p:cNvSpPr>
            <a:spLocks noGrp="1"/>
          </p:cNvSpPr>
          <p:nvPr>
            <p:ph type="sldNum" sz="quarter" idx="12"/>
          </p:nvPr>
        </p:nvSpPr>
        <p:spPr/>
        <p:txBody>
          <a:bodyPr/>
          <a:lstStyle/>
          <a:p>
            <a:fld id="{A0340E22-A0ED-4D02-B787-FB05B1CCBCE7}" type="slidenum">
              <a:rPr lang="th-TH" smtClean="0"/>
              <a:t>9</a:t>
            </a:fld>
            <a:endParaRPr lang="th-TH"/>
          </a:p>
        </p:txBody>
      </p:sp>
    </p:spTree>
    <p:extLst>
      <p:ext uri="{BB962C8B-B14F-4D97-AF65-F5344CB8AC3E}">
        <p14:creationId xmlns:p14="http://schemas.microsoft.com/office/powerpoint/2010/main" val="225491272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1821770"/>
            <a:ext cx="10515600" cy="5030334"/>
          </a:xfrm>
        </p:spPr>
        <p:txBody>
          <a:bodyPr>
            <a:normAutofit fontScale="92500" lnSpcReduction="10000"/>
          </a:bodyPr>
          <a:lstStyle/>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 After designing research tools Whether it is an interview, observation, test or questionnaire. Completed, then it enters the data collection stage. Whether collecting secondary data or field data collection The researcher must consider the following important principles for collecting data.</a:t>
            </a:r>
            <a:endParaRPr lang="th-TH" dirty="0">
              <a:latin typeface="Angsana New" panose="02020603050405020304" pitchFamily="18" charset="-34"/>
              <a:cs typeface="Angsana New" panose="02020603050405020304" pitchFamily="18" charset="-34"/>
            </a:endParaRPr>
          </a:p>
          <a:p>
            <a:pPr marL="0" indent="0">
              <a:buNone/>
            </a:pPr>
            <a:r>
              <a:rPr lang="th-TH" dirty="0">
                <a:latin typeface="Angsana New" panose="02020603050405020304" pitchFamily="18" charset="-34"/>
                <a:cs typeface="Angsana New" panose="02020603050405020304" pitchFamily="18" charset="-34"/>
              </a:rPr>
              <a:t>	2.1 </a:t>
            </a:r>
            <a:r>
              <a:rPr lang="en-US" dirty="0">
                <a:latin typeface="Angsana New" panose="02020603050405020304" pitchFamily="18" charset="-34"/>
                <a:cs typeface="Angsana New" panose="02020603050405020304" pitchFamily="18" charset="-34"/>
              </a:rPr>
              <a:t>Research methodology</a:t>
            </a:r>
            <a:endParaRPr lang="th-TH" dirty="0">
              <a:latin typeface="Angsana New" panose="02020603050405020304" pitchFamily="18" charset="-34"/>
              <a:cs typeface="Angsana New" panose="02020603050405020304" pitchFamily="18" charset="-34"/>
            </a:endParaRPr>
          </a:p>
          <a:p>
            <a:pPr marL="0" indent="0">
              <a:buNone/>
            </a:pPr>
            <a:r>
              <a:rPr lang="th-TH" dirty="0">
                <a:latin typeface="Angsana New" panose="02020603050405020304" pitchFamily="18" charset="-34"/>
                <a:cs typeface="Angsana New" panose="02020603050405020304" pitchFamily="18" charset="-34"/>
              </a:rPr>
              <a:t>	</a:t>
            </a:r>
            <a:r>
              <a:rPr lang="en-US" b="1"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Qualitative research is ethnographic research, historical research document research or mixed research which brings together several research methodologies to confirm the accuracy of the results obtained Therefore, the researcher must understand the research methodology used in the operation before collecting data every time in order to be able to determine how to collect data correctly.</a:t>
            </a:r>
          </a:p>
          <a:p>
            <a:pPr marL="0" indent="854075">
              <a:buNone/>
            </a:pPr>
            <a:r>
              <a:rPr lang="en-US" dirty="0">
                <a:latin typeface="Angsana New" panose="02020603050405020304" pitchFamily="18" charset="-34"/>
                <a:cs typeface="Angsana New" panose="02020603050405020304" pitchFamily="18" charset="-34"/>
              </a:rPr>
              <a:t>2.2 Nature of information to be collected To do qualitative research, the data that needs to be collected is Data indicating the different characteristics of the samples were male, female, hair color, eye color, skin color, face shape, body shape, personality, voice tone, personal character. or other information that can be used to prove identity (Identification) or objects that the researcher wants to study.</a:t>
            </a:r>
            <a:endParaRPr lang="th-TH" dirty="0">
              <a:latin typeface="Angsana New" panose="02020603050405020304" pitchFamily="18" charset="-34"/>
              <a:cs typeface="Angsana New" panose="02020603050405020304" pitchFamily="18" charset="-34"/>
            </a:endParaRPr>
          </a:p>
          <a:p>
            <a:pPr marL="0" indent="0">
              <a:buNone/>
            </a:pPr>
            <a:r>
              <a:rPr lang="th-TH" dirty="0">
                <a:latin typeface="Angsana New" panose="02020603050405020304" pitchFamily="18" charset="-34"/>
                <a:cs typeface="Angsana New" panose="02020603050405020304" pitchFamily="18" charset="-34"/>
              </a:rPr>
              <a:t>	</a:t>
            </a:r>
          </a:p>
        </p:txBody>
      </p:sp>
      <p:sp>
        <p:nvSpPr>
          <p:cNvPr id="4" name="ชื่อเรื่อง 1"/>
          <p:cNvSpPr>
            <a:spLocks noGrp="1"/>
          </p:cNvSpPr>
          <p:nvPr>
            <p:ph type="title"/>
          </p:nvPr>
        </p:nvSpPr>
        <p:spPr>
          <a:xfrm>
            <a:off x="838200" y="365126"/>
            <a:ext cx="10515600" cy="1092199"/>
          </a:xfrm>
        </p:spPr>
        <p:txBody>
          <a:bodyPr>
            <a:normAutofit fontScale="90000"/>
          </a:bodyPr>
          <a:lstStyle/>
          <a:p>
            <a:pPr algn="ctr"/>
            <a:r>
              <a:rPr lang="th-TH" dirty="0">
                <a:solidFill>
                  <a:srgbClr val="FF0000"/>
                </a:solidFill>
                <a:latin typeface="Angsana New" panose="02020603050405020304" pitchFamily="18" charset="-34"/>
                <a:cs typeface="Angsana New" panose="02020603050405020304" pitchFamily="18" charset="-34"/>
              </a:rPr>
              <a:t>2 </a:t>
            </a:r>
            <a:br>
              <a:rPr lang="en-US" dirty="0">
                <a:solidFill>
                  <a:srgbClr val="FF0000"/>
                </a:solidFill>
                <a:latin typeface="Angsana New" panose="02020603050405020304" pitchFamily="18" charset="-34"/>
                <a:cs typeface="Angsana New" panose="02020603050405020304" pitchFamily="18" charset="-34"/>
              </a:rPr>
            </a:br>
            <a:r>
              <a:rPr lang="en-US" dirty="0">
                <a:solidFill>
                  <a:srgbClr val="FF0000"/>
                </a:solidFill>
                <a:latin typeface="Angsana New" panose="02020603050405020304" pitchFamily="18" charset="-34"/>
                <a:cs typeface="Angsana New" panose="02020603050405020304" pitchFamily="18" charset="-34"/>
              </a:rPr>
              <a:t>Principles of data collection</a:t>
            </a:r>
            <a:endParaRPr lang="th-TH" dirty="0">
              <a:solidFill>
                <a:srgbClr val="FF0000"/>
              </a:solidFill>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9705FCD0-63D6-43E7-9927-85F08A68C35C}"/>
              </a:ext>
            </a:extLst>
          </p:cNvPr>
          <p:cNvSpPr>
            <a:spLocks noGrp="1"/>
          </p:cNvSpPr>
          <p:nvPr>
            <p:ph type="sldNum" sz="quarter" idx="12"/>
          </p:nvPr>
        </p:nvSpPr>
        <p:spPr/>
        <p:txBody>
          <a:bodyPr/>
          <a:lstStyle/>
          <a:p>
            <a:fld id="{A0340E22-A0ED-4D02-B787-FB05B1CCBCE7}" type="slidenum">
              <a:rPr lang="th-TH" smtClean="0"/>
              <a:t>90</a:t>
            </a:fld>
            <a:endParaRPr lang="th-TH"/>
          </a:p>
        </p:txBody>
      </p:sp>
    </p:spTree>
    <p:extLst>
      <p:ext uri="{BB962C8B-B14F-4D97-AF65-F5344CB8AC3E}">
        <p14:creationId xmlns:p14="http://schemas.microsoft.com/office/powerpoint/2010/main" val="226932592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638629"/>
            <a:ext cx="10744200" cy="5538334"/>
          </a:xfrm>
        </p:spPr>
        <p:txBody>
          <a:bodyPr>
            <a:normAutofit fontScale="92500" lnSpcReduction="10000"/>
          </a:bodyPr>
          <a:lstStyle/>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 2.3 When the researcher knows the research methodology and the nature of the data to be collected, the researcher must take into account the tools used to collect the data, such as questionnaires, observational forms, tests, or interviews. In order to plan data collection and data analysis accurately, such as a survey of the need to study in the field of personnel management. The sample is undergraduate students Faculty of Business Administration, first year. The tools used for data collection were questionnaires and interview forms. Then the researcher plans to collect data by contacting universities offering courses in the Faculty of Business Administration. to ask for cooperation in screening the list of first-year students of each university Then random samples were taken. and collect data according to the plan for the specified period</a:t>
            </a:r>
          </a:p>
          <a:p>
            <a:pPr marL="0" indent="857250">
              <a:buNone/>
            </a:pPr>
            <a:r>
              <a:rPr lang="en-US" dirty="0">
                <a:latin typeface="Angsana New" panose="02020603050405020304" pitchFamily="18" charset="-34"/>
                <a:cs typeface="Angsana New" panose="02020603050405020304" pitchFamily="18" charset="-34"/>
              </a:rPr>
              <a:t>2.4 The researcher must consider when to collect data when the sample has full time to provide information, such as collecting data with university professors. Data should be collected during the semester break. because the teachers have less teaching hours Therefore, there is time to answer the questionnaire. or interview fully. However, the time spent in the interview should not be so long that it disturbs the interviewee too much. The questionnaire should not contain difficult questions. and longer than necessary how much data to collect from the sample The researcher must mainly consider the budget of the research. If the budget is limited, the researcher must narrow down the sample. But it must be a sample group that can clearly answer the research question. for the quality of the information obtained.</a:t>
            </a:r>
            <a:endParaRPr lang="th-TH" dirty="0">
              <a:latin typeface="Angsana New" panose="02020603050405020304" pitchFamily="18" charset="-34"/>
              <a:cs typeface="Angsana New" panose="02020603050405020304" pitchFamily="18" charset="-34"/>
            </a:endParaRPr>
          </a:p>
          <a:p>
            <a:pPr marL="0" indent="0">
              <a:buNone/>
            </a:pPr>
            <a:endParaRPr lang="th-TH"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F2DCC986-1B0F-4A84-8398-5D67A2CBE8E5}"/>
              </a:ext>
            </a:extLst>
          </p:cNvPr>
          <p:cNvSpPr>
            <a:spLocks noGrp="1"/>
          </p:cNvSpPr>
          <p:nvPr>
            <p:ph type="sldNum" sz="quarter" idx="12"/>
          </p:nvPr>
        </p:nvSpPr>
        <p:spPr/>
        <p:txBody>
          <a:bodyPr/>
          <a:lstStyle/>
          <a:p>
            <a:fld id="{A0340E22-A0ED-4D02-B787-FB05B1CCBCE7}" type="slidenum">
              <a:rPr lang="th-TH" smtClean="0"/>
              <a:t>91</a:t>
            </a:fld>
            <a:endParaRPr lang="th-TH"/>
          </a:p>
        </p:txBody>
      </p:sp>
    </p:spTree>
    <p:extLst>
      <p:ext uri="{BB962C8B-B14F-4D97-AF65-F5344CB8AC3E}">
        <p14:creationId xmlns:p14="http://schemas.microsoft.com/office/powerpoint/2010/main" val="417968169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8200" y="172085"/>
            <a:ext cx="10515600" cy="796018"/>
          </a:xfrm>
        </p:spPr>
        <p:txBody>
          <a:bodyPr>
            <a:normAutofit fontScale="90000"/>
          </a:bodyPr>
          <a:lstStyle/>
          <a:p>
            <a:pPr algn="ctr"/>
            <a:r>
              <a:rPr lang="th-TH" dirty="0">
                <a:solidFill>
                  <a:srgbClr val="FF0000"/>
                </a:solidFill>
                <a:latin typeface="Angsana New" panose="02020603050405020304" pitchFamily="18" charset="-34"/>
                <a:cs typeface="Angsana New" panose="02020603050405020304" pitchFamily="18" charset="-34"/>
              </a:rPr>
              <a:t>3 </a:t>
            </a:r>
            <a:br>
              <a:rPr lang="en-US" dirty="0">
                <a:solidFill>
                  <a:srgbClr val="FF0000"/>
                </a:solidFill>
                <a:latin typeface="Angsana New" panose="02020603050405020304" pitchFamily="18" charset="-34"/>
                <a:cs typeface="Angsana New" panose="02020603050405020304" pitchFamily="18" charset="-34"/>
              </a:rPr>
            </a:br>
            <a:r>
              <a:rPr lang="en-US" dirty="0">
                <a:solidFill>
                  <a:srgbClr val="FF0000"/>
                </a:solidFill>
                <a:latin typeface="Angsana New" panose="02020603050405020304" pitchFamily="18" charset="-34"/>
                <a:cs typeface="Angsana New" panose="02020603050405020304" pitchFamily="18" charset="-34"/>
              </a:rPr>
              <a:t>Characterization of the data</a:t>
            </a:r>
            <a:endParaRPr lang="th-TH" dirty="0">
              <a:solidFill>
                <a:srgbClr val="FF0000"/>
              </a:solidFill>
              <a:latin typeface="Angsana New" panose="02020603050405020304" pitchFamily="18" charset="-34"/>
              <a:cs typeface="Angsana New" panose="02020603050405020304" pitchFamily="18" charset="-34"/>
            </a:endParaRPr>
          </a:p>
        </p:txBody>
      </p:sp>
      <p:sp>
        <p:nvSpPr>
          <p:cNvPr id="3" name="ตัวแทนเนื้อหา 2"/>
          <p:cNvSpPr>
            <a:spLocks noGrp="1"/>
          </p:cNvSpPr>
          <p:nvPr>
            <p:ph idx="1"/>
          </p:nvPr>
        </p:nvSpPr>
        <p:spPr>
          <a:xfrm>
            <a:off x="838200" y="1338534"/>
            <a:ext cx="10515600" cy="3937681"/>
          </a:xfrm>
        </p:spPr>
        <p:txBody>
          <a:bodyPr>
            <a:normAutofit fontScale="85000" lnSpcReduction="20000"/>
          </a:bodyPr>
          <a:lstStyle/>
          <a:p>
            <a:pPr marL="0" indent="0" defTabSz="517525">
              <a:buNone/>
            </a:pPr>
            <a:r>
              <a:rPr lang="th-TH" dirty="0">
                <a:solidFill>
                  <a:srgbClr val="FF0000"/>
                </a:solidFill>
                <a:latin typeface="Angsana New" panose="02020603050405020304" pitchFamily="18" charset="-34"/>
                <a:cs typeface="Angsana New" panose="02020603050405020304" pitchFamily="18" charset="-34"/>
              </a:rPr>
              <a:t>	</a:t>
            </a:r>
            <a:r>
              <a:rPr lang="th-TH" dirty="0">
                <a:latin typeface="Angsana New" panose="02020603050405020304" pitchFamily="18" charset="-34"/>
                <a:cs typeface="Angsana New" panose="02020603050405020304" pitchFamily="18" charset="-34"/>
              </a:rPr>
              <a:t>3.1 </a:t>
            </a:r>
            <a:r>
              <a:rPr lang="en-US" dirty="0">
                <a:latin typeface="Angsana New" panose="02020603050405020304" pitchFamily="18" charset="-34"/>
                <a:cs typeface="Angsana New" panose="02020603050405020304" pitchFamily="18" charset="-34"/>
              </a:rPr>
              <a:t>Classified by data attributes,  Classified according to the characteristics of the data, divided into 2 types as follows;</a:t>
            </a:r>
            <a:endParaRPr lang="th-TH" dirty="0">
              <a:latin typeface="Angsana New" panose="02020603050405020304" pitchFamily="18" charset="-34"/>
              <a:cs typeface="Angsana New" panose="02020603050405020304" pitchFamily="18" charset="-34"/>
            </a:endParaRPr>
          </a:p>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1. Quantitative data is data that can be measured in units or the number of numbers this type of information will be stored. and recorded in the form of numerical data.</a:t>
            </a:r>
          </a:p>
          <a:p>
            <a:pPr marL="0" indent="914400">
              <a:buNone/>
            </a:pPr>
            <a:r>
              <a:rPr lang="en-US" dirty="0">
                <a:latin typeface="Angsana New" panose="02020603050405020304" pitchFamily="18" charset="-34"/>
                <a:cs typeface="Angsana New" panose="02020603050405020304" pitchFamily="18" charset="-34"/>
              </a:rPr>
              <a:t>2. Qualitative data is data that shows characteristics this type of information is stored in the form of text. Abstract descriptions such as beautiful, unattractive, kind, mean, responsible or irresponsible, etc.</a:t>
            </a:r>
          </a:p>
          <a:p>
            <a:pPr marL="0" indent="517525">
              <a:buNone/>
            </a:pPr>
            <a:r>
              <a:rPr lang="en-US" dirty="0">
                <a:latin typeface="Angsana New" panose="02020603050405020304" pitchFamily="18" charset="-34"/>
                <a:cs typeface="Angsana New" panose="02020603050405020304" pitchFamily="18" charset="-34"/>
              </a:rPr>
              <a:t>3.2 Classified by data source, classified according to the source of the data, divided into 2 types as follows;</a:t>
            </a:r>
          </a:p>
          <a:p>
            <a:pPr marL="0" indent="914400">
              <a:buNone/>
            </a:pPr>
            <a:r>
              <a:rPr lang="en-US" dirty="0">
                <a:latin typeface="Angsana New" panose="02020603050405020304" pitchFamily="18" charset="-34"/>
                <a:cs typeface="Angsana New" panose="02020603050405020304" pitchFamily="18" charset="-34"/>
              </a:rPr>
              <a:t>1. Primary data It is the information that the researcher collects by himself. Or collect directly from the source of the information, such as interviews with news sources or observing events.</a:t>
            </a:r>
          </a:p>
          <a:p>
            <a:pPr marL="0" indent="914400">
              <a:buNone/>
            </a:pPr>
            <a:r>
              <a:rPr lang="en-US" dirty="0">
                <a:latin typeface="Angsana New" panose="02020603050405020304" pitchFamily="18" charset="-34"/>
                <a:cs typeface="Angsana New" panose="02020603050405020304" pitchFamily="18" charset="-34"/>
              </a:rPr>
              <a:t>2. Secondary data information or facts that have already been collected The researcher used this type of information by referring to the name of the agency or person collecting and report the results of data such as statistics on import-export of consumer goods Reported by the Department of Internal Trade. Ministry of Commerce student list Prepared by the Office of Registration and Evaluation </a:t>
            </a:r>
            <a:r>
              <a:rPr lang="th-TH" dirty="0">
                <a:solidFill>
                  <a:srgbClr val="FF0000"/>
                </a:solidFill>
                <a:latin typeface="Angsana New" panose="02020603050405020304" pitchFamily="18" charset="-34"/>
                <a:cs typeface="Angsana New" panose="02020603050405020304" pitchFamily="18" charset="-34"/>
              </a:rPr>
              <a:t>	</a:t>
            </a:r>
          </a:p>
        </p:txBody>
      </p:sp>
      <p:sp>
        <p:nvSpPr>
          <p:cNvPr id="4" name="ตัวแทนหมายเลขสไลด์ 3">
            <a:extLst>
              <a:ext uri="{FF2B5EF4-FFF2-40B4-BE49-F238E27FC236}">
                <a16:creationId xmlns:a16="http://schemas.microsoft.com/office/drawing/2014/main" id="{1E83E5BD-6694-4EB0-B69E-B07CC3E94252}"/>
              </a:ext>
            </a:extLst>
          </p:cNvPr>
          <p:cNvSpPr>
            <a:spLocks noGrp="1"/>
          </p:cNvSpPr>
          <p:nvPr>
            <p:ph type="sldNum" sz="quarter" idx="12"/>
          </p:nvPr>
        </p:nvSpPr>
        <p:spPr/>
        <p:txBody>
          <a:bodyPr/>
          <a:lstStyle/>
          <a:p>
            <a:fld id="{A0340E22-A0ED-4D02-B787-FB05B1CCBCE7}" type="slidenum">
              <a:rPr lang="th-TH" smtClean="0"/>
              <a:t>92</a:t>
            </a:fld>
            <a:endParaRPr lang="th-TH" dirty="0"/>
          </a:p>
        </p:txBody>
      </p:sp>
    </p:spTree>
    <p:extLst>
      <p:ext uri="{BB962C8B-B14F-4D97-AF65-F5344CB8AC3E}">
        <p14:creationId xmlns:p14="http://schemas.microsoft.com/office/powerpoint/2010/main" val="25901486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894735"/>
            <a:ext cx="10515600" cy="4953615"/>
          </a:xfrm>
        </p:spPr>
        <p:txBody>
          <a:bodyPr>
            <a:normAutofit fontScale="92500" lnSpcReduction="20000"/>
          </a:bodyPr>
          <a:lstStyle/>
          <a:p>
            <a:pPr marL="0" indent="0">
              <a:buNone/>
            </a:pPr>
            <a:r>
              <a:rPr lang="th-TH" dirty="0">
                <a:solidFill>
                  <a:srgbClr val="FF0000"/>
                </a:solidFill>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3.3 Classified by data source, classified according to the source of information, divided into 3 types as follows;</a:t>
            </a:r>
          </a:p>
          <a:p>
            <a:pPr marL="0" indent="1260475">
              <a:buNone/>
            </a:pPr>
            <a:r>
              <a:rPr lang="en-US" dirty="0">
                <a:latin typeface="Angsana New" panose="02020603050405020304" pitchFamily="18" charset="-34"/>
                <a:cs typeface="Angsana New" panose="02020603050405020304" pitchFamily="18" charset="-34"/>
              </a:rPr>
              <a:t>1. Document data is data recorded in the form of documents such as archives, meeting minutes, pictures, maps, audio tapes or tape recording.</a:t>
            </a:r>
          </a:p>
          <a:p>
            <a:pPr marL="0" indent="1260475">
              <a:buNone/>
            </a:pPr>
            <a:r>
              <a:rPr lang="en-US" dirty="0">
                <a:latin typeface="Angsana New" panose="02020603050405020304" pitchFamily="18" charset="-34"/>
                <a:cs typeface="Angsana New" panose="02020603050405020304" pitchFamily="18" charset="-34"/>
              </a:rPr>
              <a:t>2. Field data, it is the information that the researcher collects in the field from the real sample or collected from real news sources, real places, real events Field data may be data from individuals. information from things or from the retelling of an eyewitness.</a:t>
            </a:r>
          </a:p>
          <a:p>
            <a:pPr marL="0" indent="1260475">
              <a:buNone/>
            </a:pPr>
            <a:r>
              <a:rPr lang="en-US" dirty="0">
                <a:latin typeface="Angsana New" panose="02020603050405020304" pitchFamily="18" charset="-34"/>
                <a:cs typeface="Angsana New" panose="02020603050405020304" pitchFamily="18" charset="-34"/>
              </a:rPr>
              <a:t>3. Data from the laboratory, it is the data that is collected directly from laboratory experiments.</a:t>
            </a:r>
          </a:p>
          <a:p>
            <a:pPr marL="0" indent="914400">
              <a:buNone/>
            </a:pPr>
            <a:r>
              <a:rPr lang="en-US" dirty="0">
                <a:latin typeface="Angsana New" panose="02020603050405020304" pitchFamily="18" charset="-34"/>
                <a:cs typeface="Angsana New" panose="02020603050405020304" pitchFamily="18" charset="-34"/>
              </a:rPr>
              <a:t>3.4 Classified by storage period, classified by storage period divided into 2 types as follows;</a:t>
            </a:r>
          </a:p>
          <a:p>
            <a:pPr marL="0" indent="1260475">
              <a:buNone/>
            </a:pPr>
            <a:r>
              <a:rPr lang="en-US" dirty="0">
                <a:latin typeface="Angsana New" panose="02020603050405020304" pitchFamily="18" charset="-34"/>
                <a:cs typeface="Angsana New" panose="02020603050405020304" pitchFamily="18" charset="-34"/>
              </a:rPr>
              <a:t>1. Time series data It is the information collected annually. or several consecutive years, such as annual expenditures Product sales for the year 2012, the number of students from 2007 to 2011, etc.</a:t>
            </a:r>
          </a:p>
          <a:p>
            <a:pPr marL="0" indent="1260475">
              <a:buNone/>
            </a:pPr>
            <a:r>
              <a:rPr lang="en-US" dirty="0">
                <a:latin typeface="Angsana New" panose="02020603050405020304" pitchFamily="18" charset="-34"/>
                <a:cs typeface="Angsana New" panose="02020603050405020304" pitchFamily="18" charset="-34"/>
              </a:rPr>
              <a:t>2. Cross-sectional data It is information gathered for a specific time only, such as product sales in the 1st quarter of 2014, the number of foreign companies investing in Thailand in the 4th quarter of 2011, the number of first-year students. 1st, 1st semester, etc.</a:t>
            </a:r>
            <a:endParaRPr lang="th-TH"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40466EE5-9D79-4374-B0F8-7728ADB3E6FC}"/>
              </a:ext>
            </a:extLst>
          </p:cNvPr>
          <p:cNvSpPr>
            <a:spLocks noGrp="1"/>
          </p:cNvSpPr>
          <p:nvPr>
            <p:ph type="sldNum" sz="quarter" idx="12"/>
          </p:nvPr>
        </p:nvSpPr>
        <p:spPr/>
        <p:txBody>
          <a:bodyPr/>
          <a:lstStyle/>
          <a:p>
            <a:fld id="{A0340E22-A0ED-4D02-B787-FB05B1CCBCE7}" type="slidenum">
              <a:rPr lang="th-TH" smtClean="0"/>
              <a:t>93</a:t>
            </a:fld>
            <a:endParaRPr lang="th-TH"/>
          </a:p>
        </p:txBody>
      </p:sp>
    </p:spTree>
    <p:extLst>
      <p:ext uri="{BB962C8B-B14F-4D97-AF65-F5344CB8AC3E}">
        <p14:creationId xmlns:p14="http://schemas.microsoft.com/office/powerpoint/2010/main" val="26377005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8200" y="386318"/>
            <a:ext cx="10515600" cy="766989"/>
          </a:xfrm>
        </p:spPr>
        <p:txBody>
          <a:bodyPr>
            <a:normAutofit fontScale="90000"/>
          </a:bodyPr>
          <a:lstStyle/>
          <a:p>
            <a:pPr algn="ctr"/>
            <a:r>
              <a:rPr lang="th-TH" b="1" dirty="0">
                <a:solidFill>
                  <a:srgbClr val="FF0000"/>
                </a:solidFill>
                <a:latin typeface="Angsana New" panose="02020603050405020304" pitchFamily="18" charset="-34"/>
                <a:cs typeface="Angsana New" panose="02020603050405020304" pitchFamily="18" charset="-34"/>
              </a:rPr>
              <a:t>4 </a:t>
            </a:r>
            <a:br>
              <a:rPr lang="en-US" b="1" dirty="0">
                <a:solidFill>
                  <a:srgbClr val="FF0000"/>
                </a:solidFill>
                <a:latin typeface="Angsana New" panose="02020603050405020304" pitchFamily="18" charset="-34"/>
                <a:cs typeface="Angsana New" panose="02020603050405020304" pitchFamily="18" charset="-34"/>
              </a:rPr>
            </a:br>
            <a:r>
              <a:rPr lang="en-US" b="1" dirty="0">
                <a:solidFill>
                  <a:srgbClr val="FF0000"/>
                </a:solidFill>
                <a:latin typeface="Angsana New" panose="02020603050405020304" pitchFamily="18" charset="-34"/>
                <a:cs typeface="Angsana New" panose="02020603050405020304" pitchFamily="18" charset="-34"/>
              </a:rPr>
              <a:t>Data collection process</a:t>
            </a:r>
            <a:endParaRPr lang="th-TH" b="1" dirty="0">
              <a:solidFill>
                <a:srgbClr val="FF0000"/>
              </a:solidFill>
              <a:latin typeface="Angsana New" panose="02020603050405020304" pitchFamily="18" charset="-34"/>
              <a:cs typeface="Angsana New" panose="02020603050405020304" pitchFamily="18" charset="-34"/>
            </a:endParaRPr>
          </a:p>
        </p:txBody>
      </p:sp>
      <p:sp>
        <p:nvSpPr>
          <p:cNvPr id="3" name="ตัวแทนเนื้อหา 2"/>
          <p:cNvSpPr>
            <a:spLocks noGrp="1"/>
          </p:cNvSpPr>
          <p:nvPr>
            <p:ph idx="1"/>
          </p:nvPr>
        </p:nvSpPr>
        <p:spPr>
          <a:xfrm>
            <a:off x="706120" y="1542948"/>
            <a:ext cx="11028680" cy="4928734"/>
          </a:xfrm>
        </p:spPr>
        <p:txBody>
          <a:bodyPr>
            <a:normAutofit fontScale="92500" lnSpcReduction="10000"/>
          </a:bodyPr>
          <a:lstStyle/>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 Research data collection process There are 6 important steps as follows:</a:t>
            </a:r>
            <a:endParaRPr lang="th-TH" dirty="0">
              <a:latin typeface="Angsana New" panose="02020603050405020304" pitchFamily="18" charset="-34"/>
              <a:cs typeface="Angsana New" panose="02020603050405020304" pitchFamily="18" charset="-34"/>
            </a:endParaRPr>
          </a:p>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4.1 Defining data and indicators, before collecting research data The researcher must determine the data and indicators of this research that “What information do you need from this research?, and what are the indicators of research success?, meets the purpose and consistent with the assumptions of the research, for example, a study of factors that students choose to study in higher education institutions. The indicators of this research consist of 4 factors as follows: price factor location of the institute institution's reputation tuition fee installments. When the researcher knows the indicators, then collects the data according to these indicators.</a:t>
            </a:r>
          </a:p>
          <a:p>
            <a:pPr marL="0" indent="914400">
              <a:buNone/>
            </a:pPr>
            <a:r>
              <a:rPr lang="en-US" dirty="0">
                <a:latin typeface="Angsana New" panose="02020603050405020304" pitchFamily="18" charset="-34"/>
                <a:cs typeface="Angsana New" panose="02020603050405020304" pitchFamily="18" charset="-34"/>
              </a:rPr>
              <a:t>4.2 Planning for data collection, that is the researcher must determine what type of data to collect. primary or secondary data, where did the source of the information come from? from the narrative of a person or from a document, who is the sample? Or who provides information about this research, how many samples are needed?   How to collect data, where to collect, when to collect, what tools to use and collected by any means such as by telephone, by post, by the Internet or send a research team to collect data by yourself (Self-Administer Data Collected), including planning period and budget used</a:t>
            </a:r>
            <a:endParaRPr lang="th-TH" dirty="0">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4A018F38-AEF7-4B63-BEFA-B4123D68C936}"/>
              </a:ext>
            </a:extLst>
          </p:cNvPr>
          <p:cNvSpPr>
            <a:spLocks noGrp="1"/>
          </p:cNvSpPr>
          <p:nvPr>
            <p:ph type="sldNum" sz="quarter" idx="12"/>
          </p:nvPr>
        </p:nvSpPr>
        <p:spPr/>
        <p:txBody>
          <a:bodyPr/>
          <a:lstStyle/>
          <a:p>
            <a:fld id="{A0340E22-A0ED-4D02-B787-FB05B1CCBCE7}" type="slidenum">
              <a:rPr lang="th-TH" smtClean="0"/>
              <a:t>94</a:t>
            </a:fld>
            <a:endParaRPr lang="th-TH"/>
          </a:p>
        </p:txBody>
      </p:sp>
    </p:spTree>
    <p:extLst>
      <p:ext uri="{BB962C8B-B14F-4D97-AF65-F5344CB8AC3E}">
        <p14:creationId xmlns:p14="http://schemas.microsoft.com/office/powerpoint/2010/main" val="11917969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713740" y="752248"/>
            <a:ext cx="10764520" cy="3829504"/>
          </a:xfrm>
        </p:spPr>
        <p:txBody>
          <a:bodyPr>
            <a:noAutofit/>
          </a:bodyPr>
          <a:lstStyle/>
          <a:p>
            <a:pPr marL="0" indent="0" defTabSz="803275">
              <a:buNone/>
            </a:pPr>
            <a:r>
              <a:rPr lang="en-US" sz="2400" dirty="0">
                <a:latin typeface="Angsana New" panose="02020603050405020304" pitchFamily="18" charset="-34"/>
                <a:cs typeface="Angsana New" panose="02020603050405020304" pitchFamily="18" charset="-34"/>
              </a:rPr>
              <a:t>	4.3 Preparation of the data collector. </a:t>
            </a:r>
          </a:p>
          <a:p>
            <a:pPr marL="0" indent="803275">
              <a:buNone/>
            </a:pPr>
            <a:r>
              <a:rPr lang="en-US" sz="2400" dirty="0">
                <a:latin typeface="Angsana New" panose="02020603050405020304" pitchFamily="18" charset="-34"/>
                <a:cs typeface="Angsana New" panose="02020603050405020304" pitchFamily="18" charset="-34"/>
              </a:rPr>
              <a:t>In the event that the researcher or research project leader assign a research assistance (RA) to collect data. The project leader must provide training on storage techniques and collect information for research assistants and realize the research objectives as well as describe the type and the nature of the researcher's required information, duration, and plans that the research assistant must complete the work as specified by the project leader However, the researcher must give the research assistant an opportunity to ask questions in order to rehearse and understand in detail before going into the actual data collection field to create a common understanding and minimize the errors that may occur during data collection.</a:t>
            </a:r>
          </a:p>
          <a:p>
            <a:pPr marL="0" indent="803275">
              <a:buNone/>
            </a:pPr>
            <a:r>
              <a:rPr lang="en-US" sz="2400" dirty="0">
                <a:latin typeface="Angsana New" panose="02020603050405020304" pitchFamily="18" charset="-34"/>
                <a:cs typeface="Angsana New" panose="02020603050405020304" pitchFamily="18" charset="-34"/>
              </a:rPr>
              <a:t>4.4 Choosing a data collection method.</a:t>
            </a:r>
          </a:p>
          <a:p>
            <a:pPr marL="0" indent="854075">
              <a:buNone/>
            </a:pPr>
            <a:r>
              <a:rPr lang="en-US" sz="2400" dirty="0">
                <a:latin typeface="Angsana New" panose="02020603050405020304" pitchFamily="18" charset="-34"/>
                <a:cs typeface="Angsana New" panose="02020603050405020304" pitchFamily="18" charset="-34"/>
              </a:rPr>
              <a:t>The collection and collection of data can be carried out in a number of ways. Which method will the researcher choose? Depending on the nature, type and tools used to collect data, such as quantitative research. We wanted information on adolescent attitudes towards plastic surgery. The sample group this time was Students aged about 18-25 years. The characteristics of the required data are Quantitative data that can be measured in numbers, for example, 1 = agree 2 = disagree. Source of information the researcher assigned 5 research assistants to collect data in the field with students of private universities in Bangkok. The questionnaire was used as a tool for collecting data. Collecting data by this method will allow the researcher to receive correct information faster than sending a questionnaire via postal mail or e-mail because the respondents can inquire directly with the research assistant in case of doubt or have a dispute about the question In addition, research assistants were able to observe student behavior while answering</a:t>
            </a:r>
          </a:p>
          <a:p>
            <a:pPr marL="0" indent="0">
              <a:buNone/>
            </a:pPr>
            <a:endParaRPr lang="en-US" sz="2400" dirty="0">
              <a:latin typeface="Angsana New" panose="02020603050405020304" pitchFamily="18" charset="-34"/>
              <a:cs typeface="Angsana New" panose="02020603050405020304" pitchFamily="18" charset="-34"/>
            </a:endParaRPr>
          </a:p>
          <a:p>
            <a:pPr marL="0" indent="0">
              <a:buNone/>
            </a:pPr>
            <a:endParaRPr lang="th-TH" sz="2400"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33DC8EA9-4E8E-45F2-B6ED-BCDB97D951FC}"/>
              </a:ext>
            </a:extLst>
          </p:cNvPr>
          <p:cNvSpPr>
            <a:spLocks noGrp="1"/>
          </p:cNvSpPr>
          <p:nvPr>
            <p:ph type="sldNum" sz="quarter" idx="12"/>
          </p:nvPr>
        </p:nvSpPr>
        <p:spPr/>
        <p:txBody>
          <a:bodyPr/>
          <a:lstStyle/>
          <a:p>
            <a:fld id="{A0340E22-A0ED-4D02-B787-FB05B1CCBCE7}" type="slidenum">
              <a:rPr lang="th-TH" smtClean="0"/>
              <a:t>95</a:t>
            </a:fld>
            <a:endParaRPr lang="th-TH"/>
          </a:p>
        </p:txBody>
      </p:sp>
    </p:spTree>
    <p:extLst>
      <p:ext uri="{BB962C8B-B14F-4D97-AF65-F5344CB8AC3E}">
        <p14:creationId xmlns:p14="http://schemas.microsoft.com/office/powerpoint/2010/main" val="351131214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838200" y="580572"/>
            <a:ext cx="11018520" cy="5596392"/>
          </a:xfrm>
        </p:spPr>
        <p:txBody>
          <a:bodyPr>
            <a:normAutofit lnSpcReduction="10000"/>
          </a:bodyPr>
          <a:lstStyle/>
          <a:p>
            <a:pPr marL="0" indent="0">
              <a:buNone/>
            </a:pPr>
            <a:r>
              <a:rPr lang="en-US" dirty="0">
                <a:latin typeface="Angsana New" panose="02020603050405020304" pitchFamily="18" charset="-34"/>
                <a:cs typeface="Angsana New" panose="02020603050405020304" pitchFamily="18" charset="-34"/>
              </a:rPr>
              <a:t>	4.5 Actual data collection operations.</a:t>
            </a:r>
          </a:p>
          <a:p>
            <a:pPr marL="0" indent="914400">
              <a:buNone/>
            </a:pPr>
            <a:r>
              <a:rPr lang="en-US" dirty="0">
                <a:latin typeface="Angsana New" panose="02020603050405020304" pitchFamily="18" charset="-34"/>
                <a:cs typeface="Angsana New" panose="02020603050405020304" pitchFamily="18" charset="-34"/>
              </a:rPr>
              <a:t>When the researcher has set goals that want to collect data along with appropriate research tools (questionnaires, interviews, or observations). Conduct fieldwork to collect data as planned along with tracking and check the results from time to time. Until the collection of data is completed within the specified period to prevent possible errors and for the research team to be able to perform their duties to achieve their goals and objectives.</a:t>
            </a:r>
          </a:p>
          <a:p>
            <a:pPr marL="0" indent="854075">
              <a:buNone/>
            </a:pPr>
            <a:r>
              <a:rPr lang="en-US" dirty="0">
                <a:latin typeface="Angsana New" panose="02020603050405020304" pitchFamily="18" charset="-34"/>
                <a:cs typeface="Angsana New" panose="02020603050405020304" pitchFamily="18" charset="-34"/>
              </a:rPr>
              <a:t>4.6 Validation</a:t>
            </a:r>
          </a:p>
          <a:p>
            <a:pPr marL="0" indent="854075">
              <a:buNone/>
            </a:pPr>
            <a:r>
              <a:rPr lang="en-US" dirty="0">
                <a:latin typeface="Angsana New" panose="02020603050405020304" pitchFamily="18" charset="-34"/>
                <a:cs typeface="Angsana New" panose="02020603050405020304" pitchFamily="18" charset="-34"/>
              </a:rPr>
              <a:t>When the researcher has finished collecting the data before analyzing the collected data, the researcher must verify the accuracy, completeness and completeness of the information obtained whether it meets the objectives of the research or not. If the information is incomplete, it must be eliminated or how to fix should collect more information or keep editing depending on time and budget suitability, such as some questionnaires Respondents may forget to include gender and age. Or some copies may forget to answer about occupation and income. However, if there is a phone number to contact the respondents The researcher can be contacted for further information. In some cases, respondents did not understand the question. Multiple answers or respond to exceptions cause the information to be incomplete The researcher may need to perform additional data collection. these etc.</a:t>
            </a:r>
            <a:endParaRPr lang="th-TH" dirty="0">
              <a:latin typeface="Angsana New" panose="02020603050405020304" pitchFamily="18" charset="-34"/>
              <a:cs typeface="Angsana New" panose="02020603050405020304" pitchFamily="18" charset="-34"/>
            </a:endParaRPr>
          </a:p>
          <a:p>
            <a:pPr marL="0" indent="914400">
              <a:buNone/>
            </a:pPr>
            <a:endParaRPr lang="en-US" dirty="0">
              <a:latin typeface="Angsana New" panose="02020603050405020304" pitchFamily="18" charset="-34"/>
              <a:cs typeface="Angsana New" panose="02020603050405020304" pitchFamily="18" charset="-34"/>
            </a:endParaRPr>
          </a:p>
          <a:p>
            <a:pPr marL="0" indent="914400">
              <a:buNone/>
            </a:pPr>
            <a:endParaRPr lang="th-TH"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96C78263-29E0-44D2-A469-1BA5F4D103D6}"/>
              </a:ext>
            </a:extLst>
          </p:cNvPr>
          <p:cNvSpPr>
            <a:spLocks noGrp="1"/>
          </p:cNvSpPr>
          <p:nvPr>
            <p:ph type="sldNum" sz="quarter" idx="12"/>
          </p:nvPr>
        </p:nvSpPr>
        <p:spPr/>
        <p:txBody>
          <a:bodyPr/>
          <a:lstStyle/>
          <a:p>
            <a:fld id="{A0340E22-A0ED-4D02-B787-FB05B1CCBCE7}" type="slidenum">
              <a:rPr lang="th-TH" smtClean="0"/>
              <a:t>96</a:t>
            </a:fld>
            <a:endParaRPr lang="th-TH"/>
          </a:p>
        </p:txBody>
      </p:sp>
    </p:spTree>
    <p:extLst>
      <p:ext uri="{BB962C8B-B14F-4D97-AF65-F5344CB8AC3E}">
        <p14:creationId xmlns:p14="http://schemas.microsoft.com/office/powerpoint/2010/main" val="407942083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838200" y="304800"/>
            <a:ext cx="10515600" cy="752474"/>
          </a:xfrm>
        </p:spPr>
        <p:txBody>
          <a:bodyPr>
            <a:normAutofit fontScale="90000"/>
          </a:bodyPr>
          <a:lstStyle/>
          <a:p>
            <a:pPr algn="ctr"/>
            <a:r>
              <a:rPr lang="en-US" b="1" dirty="0">
                <a:solidFill>
                  <a:srgbClr val="FF0000"/>
                </a:solidFill>
                <a:latin typeface="Angsana New" panose="02020603050405020304" pitchFamily="18" charset="-34"/>
                <a:cs typeface="Angsana New" panose="02020603050405020304" pitchFamily="18" charset="-34"/>
              </a:rPr>
              <a:t>5</a:t>
            </a:r>
            <a:r>
              <a:rPr lang="th-TH" b="1" dirty="0">
                <a:solidFill>
                  <a:srgbClr val="FF0000"/>
                </a:solidFill>
                <a:latin typeface="Angsana New" panose="02020603050405020304" pitchFamily="18" charset="-34"/>
                <a:cs typeface="Angsana New" panose="02020603050405020304" pitchFamily="18" charset="-34"/>
              </a:rPr>
              <a:t> </a:t>
            </a:r>
            <a:br>
              <a:rPr lang="en-US" b="1" dirty="0">
                <a:solidFill>
                  <a:srgbClr val="FF0000"/>
                </a:solidFill>
                <a:latin typeface="Angsana New" panose="02020603050405020304" pitchFamily="18" charset="-34"/>
                <a:cs typeface="Angsana New" panose="02020603050405020304" pitchFamily="18" charset="-34"/>
              </a:rPr>
            </a:br>
            <a:r>
              <a:rPr lang="en-US" b="1" dirty="0">
                <a:solidFill>
                  <a:srgbClr val="FF0000"/>
                </a:solidFill>
                <a:latin typeface="Angsana New" panose="02020603050405020304" pitchFamily="18" charset="-34"/>
                <a:cs typeface="Angsana New" panose="02020603050405020304" pitchFamily="18" charset="-34"/>
              </a:rPr>
              <a:t>Types of Data Collection</a:t>
            </a:r>
            <a:endParaRPr lang="th-TH" b="1" dirty="0">
              <a:solidFill>
                <a:srgbClr val="FF0000"/>
              </a:solidFill>
              <a:latin typeface="Angsana New" panose="02020603050405020304" pitchFamily="18" charset="-34"/>
              <a:cs typeface="Angsana New" panose="02020603050405020304" pitchFamily="18" charset="-34"/>
            </a:endParaRPr>
          </a:p>
        </p:txBody>
      </p:sp>
      <p:sp>
        <p:nvSpPr>
          <p:cNvPr id="3" name="ตัวแทนเนื้อหา 2"/>
          <p:cNvSpPr>
            <a:spLocks noGrp="1"/>
          </p:cNvSpPr>
          <p:nvPr>
            <p:ph idx="1"/>
          </p:nvPr>
        </p:nvSpPr>
        <p:spPr>
          <a:xfrm>
            <a:off x="838200" y="1595663"/>
            <a:ext cx="10515600" cy="4943249"/>
          </a:xfrm>
        </p:spPr>
        <p:txBody>
          <a:bodyPr>
            <a:normAutofit fontScale="92500"/>
          </a:bodyPr>
          <a:lstStyle/>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 Methods of data collection can be classified according to the source of data as follows: (1) Primary data collection, that is, data collected by the researcher himself. Or collect directly from the source of the information, such as interviewing news sources. Observation of events (2) collection of secondary data, that is, data that has already been collected, such as statistics on import-export of consumer goods. Reported by the Department of Internal Trade. Ministry of Commerce, both types are as follows:</a:t>
            </a:r>
            <a:endParaRPr lang="th-TH" dirty="0">
              <a:latin typeface="Angsana New" panose="02020603050405020304" pitchFamily="18" charset="-34"/>
              <a:cs typeface="Angsana New" panose="02020603050405020304" pitchFamily="18" charset="-34"/>
            </a:endParaRPr>
          </a:p>
          <a:p>
            <a:pPr marL="0" indent="0">
              <a:buNone/>
            </a:pPr>
            <a:r>
              <a:rPr lang="th-TH"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 </a:t>
            </a:r>
            <a:r>
              <a:rPr lang="en-US" b="1" dirty="0">
                <a:latin typeface="Angsana New" panose="02020603050405020304" pitchFamily="18" charset="-34"/>
                <a:cs typeface="Angsana New" panose="02020603050405020304" pitchFamily="18" charset="-34"/>
              </a:rPr>
              <a:t>Primary Data Collection</a:t>
            </a:r>
            <a:endParaRPr lang="th-TH" b="1" dirty="0">
              <a:latin typeface="Angsana New" panose="02020603050405020304" pitchFamily="18" charset="-34"/>
              <a:cs typeface="Angsana New" panose="02020603050405020304" pitchFamily="18" charset="-34"/>
            </a:endParaRPr>
          </a:p>
          <a:p>
            <a:pPr marL="0" indent="0">
              <a:buNone/>
            </a:pPr>
            <a:r>
              <a:rPr lang="th-TH" dirty="0">
                <a:latin typeface="Angsana New" panose="02020603050405020304" pitchFamily="18" charset="-34"/>
                <a:cs typeface="Angsana New" panose="02020603050405020304" pitchFamily="18" charset="-34"/>
              </a:rPr>
              <a:t>	</a:t>
            </a:r>
            <a:r>
              <a:rPr lang="en-US" b="1"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Data collection from primary sources. This can be done in 3 ways:</a:t>
            </a:r>
            <a:endParaRPr lang="th-TH" dirty="0">
              <a:latin typeface="Angsana New" panose="02020603050405020304" pitchFamily="18" charset="-34"/>
              <a:cs typeface="Angsana New" panose="02020603050405020304" pitchFamily="18" charset="-34"/>
            </a:endParaRPr>
          </a:p>
          <a:p>
            <a:pPr marL="0" indent="0">
              <a:buNone/>
            </a:pPr>
            <a:r>
              <a:rPr lang="th-TH" b="1" dirty="0">
                <a:latin typeface="Angsana New" panose="02020603050405020304" pitchFamily="18" charset="-34"/>
                <a:cs typeface="Angsana New" panose="02020603050405020304" pitchFamily="18" charset="-34"/>
              </a:rPr>
              <a:t>	</a:t>
            </a:r>
            <a:r>
              <a:rPr lang="en-US" b="1" dirty="0">
                <a:latin typeface="Angsana New" panose="02020603050405020304" pitchFamily="18" charset="-34"/>
                <a:cs typeface="Angsana New" panose="02020603050405020304" pitchFamily="18" charset="-34"/>
              </a:rPr>
              <a:t> </a:t>
            </a:r>
            <a:r>
              <a:rPr lang="en-US" dirty="0">
                <a:latin typeface="Angsana New" panose="02020603050405020304" pitchFamily="18" charset="-34"/>
                <a:cs typeface="Angsana New" panose="02020603050405020304" pitchFamily="18" charset="-34"/>
              </a:rPr>
              <a:t>1. Collecting information through inquiry Collecting data in this way can be done in 3 ways as follows:</a:t>
            </a:r>
            <a:endParaRPr lang="th-TH" dirty="0">
              <a:latin typeface="Angsana New" panose="02020603050405020304" pitchFamily="18" charset="-34"/>
              <a:cs typeface="Angsana New" panose="02020603050405020304" pitchFamily="18" charset="-34"/>
            </a:endParaRPr>
          </a:p>
          <a:p>
            <a:pPr marL="0" indent="1262063">
              <a:buNone/>
            </a:pPr>
            <a:r>
              <a:rPr lang="en-US" dirty="0">
                <a:latin typeface="Angsana New" panose="02020603050405020304" pitchFamily="18" charset="-34"/>
                <a:cs typeface="Angsana New" panose="02020603050405020304" pitchFamily="18" charset="-34"/>
              </a:rPr>
              <a:t>1) Sending questionnaires by post.</a:t>
            </a:r>
          </a:p>
          <a:p>
            <a:pPr marL="0" indent="1262063">
              <a:buNone/>
            </a:pPr>
            <a:r>
              <a:rPr lang="en-US" dirty="0">
                <a:latin typeface="Angsana New" panose="02020603050405020304" pitchFamily="18" charset="-34"/>
                <a:cs typeface="Angsana New" panose="02020603050405020304" pitchFamily="18" charset="-34"/>
              </a:rPr>
              <a:t>2) The researcher directly collects questionnaires with the sample group.</a:t>
            </a:r>
          </a:p>
          <a:p>
            <a:pPr marL="0" indent="1262063">
              <a:buNone/>
            </a:pPr>
            <a:r>
              <a:rPr lang="en-US" dirty="0">
                <a:latin typeface="Angsana New" panose="02020603050405020304" pitchFamily="18" charset="-34"/>
                <a:cs typeface="Angsana New" panose="02020603050405020304" pitchFamily="18" charset="-34"/>
              </a:rPr>
              <a:t>3) Data collection through the internet.</a:t>
            </a:r>
            <a:endParaRPr lang="th-TH" dirty="0">
              <a:latin typeface="Angsana New" panose="02020603050405020304" pitchFamily="18" charset="-34"/>
              <a:cs typeface="Angsana New" panose="02020603050405020304" pitchFamily="18" charset="-34"/>
            </a:endParaRPr>
          </a:p>
        </p:txBody>
      </p:sp>
      <p:sp>
        <p:nvSpPr>
          <p:cNvPr id="4" name="ตัวแทนหมายเลขสไลด์ 3">
            <a:extLst>
              <a:ext uri="{FF2B5EF4-FFF2-40B4-BE49-F238E27FC236}">
                <a16:creationId xmlns:a16="http://schemas.microsoft.com/office/drawing/2014/main" id="{F63B852D-1AAD-427B-A8D7-8F17EFFC3664}"/>
              </a:ext>
            </a:extLst>
          </p:cNvPr>
          <p:cNvSpPr>
            <a:spLocks noGrp="1"/>
          </p:cNvSpPr>
          <p:nvPr>
            <p:ph type="sldNum" sz="quarter" idx="12"/>
          </p:nvPr>
        </p:nvSpPr>
        <p:spPr/>
        <p:txBody>
          <a:bodyPr/>
          <a:lstStyle/>
          <a:p>
            <a:fld id="{A0340E22-A0ED-4D02-B787-FB05B1CCBCE7}" type="slidenum">
              <a:rPr lang="th-TH" smtClean="0"/>
              <a:t>97</a:t>
            </a:fld>
            <a:endParaRPr lang="th-TH"/>
          </a:p>
        </p:txBody>
      </p:sp>
    </p:spTree>
    <p:extLst>
      <p:ext uri="{BB962C8B-B14F-4D97-AF65-F5344CB8AC3E}">
        <p14:creationId xmlns:p14="http://schemas.microsoft.com/office/powerpoint/2010/main" val="9884937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716280" y="452301"/>
            <a:ext cx="10515600" cy="5596392"/>
          </a:xfrm>
        </p:spPr>
        <p:txBody>
          <a:bodyPr>
            <a:normAutofit/>
          </a:bodyPr>
          <a:lstStyle/>
          <a:p>
            <a:pPr marL="0" indent="0" defTabSz="630238">
              <a:buNone/>
            </a:pPr>
            <a:r>
              <a:rPr lang="th-TH" sz="2000" dirty="0">
                <a:latin typeface="Angsana New" panose="02020603050405020304" pitchFamily="18" charset="-34"/>
                <a:cs typeface="Angsana New" panose="02020603050405020304" pitchFamily="18" charset="-34"/>
              </a:rPr>
              <a:t>	</a:t>
            </a:r>
            <a:r>
              <a:rPr lang="en-US" sz="2000" dirty="0">
                <a:latin typeface="Angsana New" panose="02020603050405020304" pitchFamily="18" charset="-34"/>
                <a:cs typeface="Angsana New" panose="02020603050405020304" pitchFamily="18" charset="-34"/>
              </a:rPr>
              <a:t>2. Data collection through interviews Data collection by sample interview method. It is a face to face data collection between the interviewer (researcher) and the interviewee. (Sample) This type of data collection is carried out in a conversational or questionnaire manner through a targeted discussion. The interviewer collects the information obtained in a semi-structured interview. It consists of questions that are used in interviews and record answers. The interviewer will take notes directly or use assistive devices such as audio tape or video. helps to save data Including memorizing answers and recording them again after the interview is over. Data collection by this interview can be done in 3 ways as follows:</a:t>
            </a:r>
            <a:endParaRPr lang="th-TH" sz="2000" dirty="0">
              <a:latin typeface="Angsana New" panose="02020603050405020304" pitchFamily="18" charset="-34"/>
              <a:cs typeface="Angsana New" panose="02020603050405020304" pitchFamily="18" charset="-34"/>
            </a:endParaRPr>
          </a:p>
          <a:p>
            <a:pPr marL="0" indent="1262063">
              <a:buNone/>
            </a:pPr>
            <a:r>
              <a:rPr lang="en-US" sz="2000" dirty="0">
                <a:latin typeface="Angsana New" panose="02020603050405020304" pitchFamily="18" charset="-34"/>
                <a:cs typeface="Angsana New" panose="02020603050405020304" pitchFamily="18" charset="-34"/>
              </a:rPr>
              <a:t>1) Individual interviews with informants</a:t>
            </a: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 It is an interview with an individual sample that is selected as a good representative of the population. This type of interview is similar to a questionnaire. The interviewer will read the questions in a semi-structured interview along with explaining to the respondents the purpose of the said question</a:t>
            </a:r>
            <a:r>
              <a:rPr lang="th-TH" sz="2000" dirty="0">
                <a:latin typeface="Angsana New" panose="02020603050405020304" pitchFamily="18" charset="-34"/>
                <a:cs typeface="Angsana New" panose="02020603050405020304" pitchFamily="18" charset="-34"/>
              </a:rPr>
              <a:t>.</a:t>
            </a:r>
            <a:r>
              <a:rPr lang="en-US" sz="2000" dirty="0">
                <a:latin typeface="Angsana New" panose="02020603050405020304" pitchFamily="18" charset="-34"/>
                <a:cs typeface="Angsana New" panose="02020603050405020304" pitchFamily="18" charset="-34"/>
              </a:rPr>
              <a:t> This type of interview is similar to a questionnaire but it differs in that the interviewer can ask questions in case of any doubts during the interview.</a:t>
            </a:r>
            <a:endParaRPr lang="th-TH" sz="2000" dirty="0">
              <a:latin typeface="Angsana New" panose="02020603050405020304" pitchFamily="18" charset="-34"/>
              <a:cs typeface="Angsana New" panose="02020603050405020304" pitchFamily="18" charset="-34"/>
            </a:endParaRPr>
          </a:p>
          <a:p>
            <a:pPr marL="0" indent="1262063">
              <a:buNone/>
            </a:pPr>
            <a:r>
              <a:rPr lang="en-US" sz="2000" dirty="0">
                <a:latin typeface="Angsana New" panose="02020603050405020304" pitchFamily="18" charset="-34"/>
                <a:cs typeface="Angsana New" panose="02020603050405020304" pitchFamily="18" charset="-34"/>
              </a:rPr>
              <a:t>2) Key informant interviews It is an interview to collect data from a sample group with specific characteristics and qualifications, that is an interview with a person who plays an important role in the research. The person selected must be knowledgeable and skilled in the area the interviewer needs. This type of interview is an in-depth interview such as an interview with the president of the university. Interview with a famous businessman Or interview the Minister of Foreign Affairs, etc. These people will be the key that can solve research problems. which leads to the answers that the researcher wants</a:t>
            </a:r>
            <a:r>
              <a:rPr lang="th-TH" sz="2000" dirty="0">
                <a:latin typeface="Angsana New" panose="02020603050405020304" pitchFamily="18" charset="-34"/>
                <a:cs typeface="Angsana New" panose="02020603050405020304" pitchFamily="18" charset="-34"/>
              </a:rPr>
              <a:t>ใ</a:t>
            </a:r>
          </a:p>
          <a:p>
            <a:pPr marL="0" indent="1262063">
              <a:buNone/>
            </a:pPr>
            <a:r>
              <a:rPr lang="en-US" sz="2000" dirty="0">
                <a:latin typeface="Angsana New" panose="02020603050405020304" pitchFamily="18" charset="-34"/>
                <a:cs typeface="Angsana New" panose="02020603050405020304" pitchFamily="18" charset="-34"/>
              </a:rPr>
              <a:t>3) Group interview It is a group interview of people who can provide information about the subject that the researcher wants to know, known as a focus group interview. between each other If there are more than 7 interviewees, the researcher can arrange a sub-meeting or workshop to make inquiries on various issues who want to study. The interviewer must allow all attendees to freely express their opinions or ask questions. This will provide the researcher with relevant information support information and more clearly suggest information.</a:t>
            </a:r>
            <a:endParaRPr lang="th-TH" sz="2000" dirty="0">
              <a:latin typeface="Angsana New" panose="02020603050405020304" pitchFamily="18" charset="-34"/>
              <a:cs typeface="Angsana New" panose="02020603050405020304" pitchFamily="18" charset="-34"/>
            </a:endParaRPr>
          </a:p>
          <a:p>
            <a:pPr marL="0" indent="1262063">
              <a:buNone/>
            </a:pPr>
            <a:endParaRPr lang="th-TH" sz="2000"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CBECAD36-E4DA-443C-A34D-1437E358CD3E}"/>
              </a:ext>
            </a:extLst>
          </p:cNvPr>
          <p:cNvSpPr>
            <a:spLocks noGrp="1"/>
          </p:cNvSpPr>
          <p:nvPr>
            <p:ph type="sldNum" sz="quarter" idx="12"/>
          </p:nvPr>
        </p:nvSpPr>
        <p:spPr/>
        <p:txBody>
          <a:bodyPr/>
          <a:lstStyle/>
          <a:p>
            <a:fld id="{A0340E22-A0ED-4D02-B787-FB05B1CCBCE7}" type="slidenum">
              <a:rPr lang="th-TH" smtClean="0"/>
              <a:t>98</a:t>
            </a:fld>
            <a:endParaRPr lang="th-TH"/>
          </a:p>
        </p:txBody>
      </p:sp>
    </p:spTree>
    <p:extLst>
      <p:ext uri="{BB962C8B-B14F-4D97-AF65-F5344CB8AC3E}">
        <p14:creationId xmlns:p14="http://schemas.microsoft.com/office/powerpoint/2010/main" val="171949873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ตัวแทนเนื้อหา 2"/>
          <p:cNvSpPr>
            <a:spLocks noGrp="1"/>
          </p:cNvSpPr>
          <p:nvPr>
            <p:ph idx="1"/>
          </p:nvPr>
        </p:nvSpPr>
        <p:spPr>
          <a:xfrm>
            <a:off x="904874" y="630804"/>
            <a:ext cx="10819765" cy="5596392"/>
          </a:xfrm>
        </p:spPr>
        <p:txBody>
          <a:bodyPr>
            <a:normAutofit fontScale="92500"/>
          </a:bodyPr>
          <a:lstStyle/>
          <a:p>
            <a:pPr marL="0" indent="0" defTabSz="690563">
              <a:buNone/>
            </a:pPr>
            <a:r>
              <a:rPr lang="en-US" sz="2400" dirty="0">
                <a:latin typeface="Angsana New" panose="02020603050405020304" pitchFamily="18" charset="-34"/>
                <a:cs typeface="Angsana New" panose="02020603050405020304" pitchFamily="18" charset="-34"/>
              </a:rPr>
              <a:t>	3. Observational data collection In addition to primary data collection by means of questionnaires and interviews, another popular method is Observational data collection can be done by the researcher observing the event or phenomena that occur attentively to find the relationship between the phenomenon and other factors having a relationship with each other collecting data in this way can be done in 2 ways:</a:t>
            </a:r>
            <a:endParaRPr lang="th-TH" sz="2400" dirty="0">
              <a:latin typeface="Angsana New" panose="02020603050405020304" pitchFamily="18" charset="-34"/>
              <a:cs typeface="Angsana New" panose="02020603050405020304" pitchFamily="18" charset="-34"/>
            </a:endParaRPr>
          </a:p>
          <a:p>
            <a:pPr marL="0" indent="1262063">
              <a:buNone/>
            </a:pPr>
            <a:r>
              <a:rPr lang="en-US" sz="2400" dirty="0">
                <a:latin typeface="Angsana New" panose="02020603050405020304" pitchFamily="18" charset="-34"/>
                <a:cs typeface="Angsana New" panose="02020603050405020304" pitchFamily="18" charset="-34"/>
              </a:rPr>
              <a:t>1) Participatory observation is that a researcher or data collector is infiltrated as part of the target group who wants to observe. Observers must participate in all activities with the target audience to familiarize themselves with. The observer will memorize and record the events that occur during the engagement with the target audience. However, the observer may show himself to the target group that he is a participant in observing the behavior. or not showing himself It depends on the context of the research and the desired information. The advantages of the observation method are get the information according to the actual situation, detailed and in-depth. The disadvantage is takes a long time to collect data. In some cases, if the observer is aware, it may behave to conceal facts.</a:t>
            </a:r>
          </a:p>
          <a:p>
            <a:pPr marL="0" indent="1262063">
              <a:buNone/>
            </a:pPr>
            <a:r>
              <a:rPr lang="en-US" sz="2400" dirty="0">
                <a:latin typeface="Angsana New" panose="02020603050405020304" pitchFamily="18" charset="-34"/>
                <a:cs typeface="Angsana New" panose="02020603050405020304" pitchFamily="18" charset="-34"/>
              </a:rPr>
              <a:t>2) non-participatory observation is that the researcher or the data collector does not participate in activities with the target group but it is observing the behavior from a distance from time to time without letting the target group know, such as observing the service of salespeople. Observing children's learning behavior This method has the following advantages: It takes less time than participatory observation, is convenient and cost-effective. Because the sample did not show some behavior while the researcher was observing.</a:t>
            </a:r>
            <a:endParaRPr lang="th-TH" sz="2400" dirty="0">
              <a:latin typeface="Angsana New" panose="02020603050405020304" pitchFamily="18" charset="-34"/>
              <a:cs typeface="Angsana New" panose="02020603050405020304" pitchFamily="18" charset="-34"/>
            </a:endParaRPr>
          </a:p>
          <a:p>
            <a:pPr marL="0" indent="0">
              <a:buNone/>
            </a:pPr>
            <a:r>
              <a:rPr lang="th-TH" sz="2400" dirty="0">
                <a:latin typeface="Angsana New" panose="02020603050405020304" pitchFamily="18" charset="-34"/>
                <a:cs typeface="Angsana New" panose="02020603050405020304" pitchFamily="18" charset="-34"/>
              </a:rPr>
              <a:t>	</a:t>
            </a:r>
            <a:r>
              <a:rPr lang="en-US" sz="2400" dirty="0">
                <a:latin typeface="Angsana New" panose="02020603050405020304" pitchFamily="18" charset="-34"/>
                <a:cs typeface="Angsana New" panose="02020603050405020304" pitchFamily="18" charset="-34"/>
              </a:rPr>
              <a:t> The 3 primary data collection methods are: questionnaire method; interview method Each observation method has its advantages and disadvantages.</a:t>
            </a:r>
            <a:r>
              <a:rPr lang="th-TH" sz="2400" dirty="0">
                <a:latin typeface="Angsana New" panose="02020603050405020304" pitchFamily="18" charset="-34"/>
                <a:cs typeface="Angsana New" panose="02020603050405020304" pitchFamily="18" charset="-34"/>
              </a:rPr>
              <a:t> </a:t>
            </a:r>
          </a:p>
          <a:p>
            <a:pPr marL="0" indent="1262063">
              <a:buNone/>
            </a:pPr>
            <a:endParaRPr lang="th-TH" sz="2400" dirty="0">
              <a:latin typeface="Angsana New" panose="02020603050405020304" pitchFamily="18" charset="-34"/>
              <a:cs typeface="Angsana New" panose="02020603050405020304" pitchFamily="18" charset="-34"/>
            </a:endParaRPr>
          </a:p>
        </p:txBody>
      </p:sp>
      <p:sp>
        <p:nvSpPr>
          <p:cNvPr id="2" name="ตัวแทนหมายเลขสไลด์ 1">
            <a:extLst>
              <a:ext uri="{FF2B5EF4-FFF2-40B4-BE49-F238E27FC236}">
                <a16:creationId xmlns:a16="http://schemas.microsoft.com/office/drawing/2014/main" id="{74C742CA-A36C-4614-9495-80C3E782FEDA}"/>
              </a:ext>
            </a:extLst>
          </p:cNvPr>
          <p:cNvSpPr>
            <a:spLocks noGrp="1"/>
          </p:cNvSpPr>
          <p:nvPr>
            <p:ph type="sldNum" sz="quarter" idx="12"/>
          </p:nvPr>
        </p:nvSpPr>
        <p:spPr/>
        <p:txBody>
          <a:bodyPr/>
          <a:lstStyle/>
          <a:p>
            <a:fld id="{A0340E22-A0ED-4D02-B787-FB05B1CCBCE7}" type="slidenum">
              <a:rPr lang="th-TH" smtClean="0"/>
              <a:t>99</a:t>
            </a:fld>
            <a:endParaRPr lang="th-TH"/>
          </a:p>
        </p:txBody>
      </p:sp>
    </p:spTree>
    <p:extLst>
      <p:ext uri="{BB962C8B-B14F-4D97-AF65-F5344CB8AC3E}">
        <p14:creationId xmlns:p14="http://schemas.microsoft.com/office/powerpoint/2010/main" val="2459355629"/>
      </p:ext>
    </p:extLst>
  </p:cSld>
  <p:clrMapOvr>
    <a:masterClrMapping/>
  </p:clrMapOvr>
</p:sld>
</file>

<file path=ppt/theme/theme1.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ธีมของ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2538</TotalTime>
  <Words>31421</Words>
  <Application>Microsoft Office PowerPoint</Application>
  <PresentationFormat>แบบจอกว้าง</PresentationFormat>
  <Paragraphs>2381</Paragraphs>
  <Slides>159</Slides>
  <Notes>0</Notes>
  <HiddenSlides>0</HiddenSlides>
  <MMClips>0</MMClips>
  <ScaleCrop>false</ScaleCrop>
  <HeadingPairs>
    <vt:vector size="6" baseType="variant">
      <vt:variant>
        <vt:lpstr>ฟอนต์ที่ถูกใช้</vt:lpstr>
      </vt:variant>
      <vt:variant>
        <vt:i4>6</vt:i4>
      </vt:variant>
      <vt:variant>
        <vt:lpstr>ธีม</vt:lpstr>
      </vt:variant>
      <vt:variant>
        <vt:i4>1</vt:i4>
      </vt:variant>
      <vt:variant>
        <vt:lpstr>ชื่อเรื่องสไลด์</vt:lpstr>
      </vt:variant>
      <vt:variant>
        <vt:i4>159</vt:i4>
      </vt:variant>
    </vt:vector>
  </HeadingPairs>
  <TitlesOfParts>
    <vt:vector size="166" baseType="lpstr">
      <vt:lpstr>Angsana New</vt:lpstr>
      <vt:lpstr>Arial</vt:lpstr>
      <vt:lpstr>Calibri</vt:lpstr>
      <vt:lpstr>Calibri Light</vt:lpstr>
      <vt:lpstr>Cambria Math</vt:lpstr>
      <vt:lpstr>DilleniaUPC</vt:lpstr>
      <vt:lpstr>ธีมของ Office</vt:lpstr>
      <vt:lpstr>งานนำเสนอ PowerPoint</vt:lpstr>
      <vt:lpstr>  การเก็บรวบรวมข้อมูล</vt:lpstr>
      <vt:lpstr>1  ความหมายของการเก็บรวบรวมข้อมูล</vt:lpstr>
      <vt:lpstr>งานนำเสนอ PowerPoint</vt:lpstr>
      <vt:lpstr>งานนำเสนอ PowerPoint</vt:lpstr>
      <vt:lpstr>2  หลักสำคัญในการเก็บรวบรวมข้อมูล</vt:lpstr>
      <vt:lpstr>งานนำเสนอ PowerPoint</vt:lpstr>
      <vt:lpstr>3  การจำแนกลักษณะของข้อมูล</vt:lpstr>
      <vt:lpstr>งานนำเสนอ PowerPoint</vt:lpstr>
      <vt:lpstr>งานนำเสนอ PowerPoint</vt:lpstr>
      <vt:lpstr>งานนำเสนอ PowerPoint</vt:lpstr>
      <vt:lpstr>4  กระบวนการเก็บรวบรวมข้อมูล</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5  ประเภทของการเก็บรวบรวมข้อมูล</vt:lpstr>
      <vt:lpstr>งานนำเสนอ PowerPoint</vt:lpstr>
      <vt:lpstr>งานนำเสนอ PowerPoint</vt:lpstr>
      <vt:lpstr>งานนำเสนอ PowerPoint</vt:lpstr>
      <vt:lpstr>6  ขั้นตอนการเก็บรวบรวมข้อมูล</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 การวิเคราะห์ข้อมูล</vt:lpstr>
      <vt:lpstr>1 ความหมายของการวิเคราะห์ข้อมูล</vt:lpstr>
      <vt:lpstr>2 ประเภทของข้อมูลวิจัย</vt:lpstr>
      <vt:lpstr>งานนำเสนอ PowerPoint</vt:lpstr>
      <vt:lpstr>งานนำเสนอ PowerPoint</vt:lpstr>
      <vt:lpstr>ตารางที่ 1 ประเภทของมาตราวัดและการประยุกต์ใช้</vt:lpstr>
      <vt:lpstr>3 การวิเคราะห์ข้อมูลเชิงปริมาณ</vt:lpstr>
      <vt:lpstr>ตารางที่ 2 การลงรหัสให้กับข้อมูลเชิงปริมาณ</vt:lpstr>
      <vt:lpstr>งานนำเสนอ PowerPoint</vt:lpstr>
      <vt:lpstr>4 ประเภทของสถิติ</vt:lpstr>
      <vt:lpstr>ตารางที่ 3 สถิติที่ใช้บรรยายลักษณะของข้อมูล</vt:lpstr>
      <vt:lpstr>งานนำเสนอ PowerPoint</vt:lpstr>
      <vt:lpstr>5  แนวคิดพื้นฐานของการวิเคราะห์ข้อมูลทางสถิติ</vt:lpstr>
      <vt:lpstr>6 การวิเคราะห์ข้อมูลด้วยวิธีการทางสถิติ </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7 การทดสอบสมมติฐาน</vt:lpstr>
      <vt:lpstr>งานนำเสนอ PowerPoint</vt:lpstr>
      <vt:lpstr>8 การวิเคราะห์ข้อมูลเชิงคุณภาพ</vt:lpstr>
      <vt:lpstr>งานนำเสนอ PowerPoint</vt:lpstr>
      <vt:lpstr>งานนำเสนอ PowerPoint</vt:lpstr>
      <vt:lpstr>งานนำเสนอ PowerPoint</vt:lpstr>
      <vt:lpstr>ตารางที่ 11 การวิเคราะห์เหตุการณ์โดยใช้ทฤษฎีพฤติกรรมผู้บริโภค  </vt:lpstr>
      <vt:lpstr>งานนำเสนอ PowerPoint</vt:lpstr>
      <vt:lpstr>งานนำเสนอ PowerPoint</vt:lpstr>
      <vt:lpstr>ตารางที่ 13 การวิเคราะห์โดยการเปรียบเทียบเหตุการณ์/พฤติกรรมของนักศึกษา</vt:lpstr>
      <vt:lpstr>งานนำเสนอ PowerPoint</vt:lpstr>
      <vt:lpstr>งานนำเสนอ PowerPoint</vt:lpstr>
      <vt:lpstr>งานนำเสนอ PowerPoint</vt:lpstr>
      <vt:lpstr> การนำเสนอผลการวิเคราะห์ข้อมูล</vt:lpstr>
      <vt:lpstr>1 หลักการนำเสนอผลการวิเคราะห์ข้อมูล</vt:lpstr>
      <vt:lpstr>งานนำเสนอ PowerPoint</vt:lpstr>
      <vt:lpstr>2 รูปแบบการนำเสนอผลการวิเคราะห์ข้อมูล</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 การนำเสนอผลการวิเคราะห์ข้อมูลเชิงคุณภาพ</vt:lpstr>
      <vt:lpstr>ตัวอย่างที่ 2 การวิจัยเรื่อง การศึกษาสภาพปัญหายาเสพติดและอาชญากรรมในเขตชุมชนคลองเตย</vt:lpstr>
      <vt:lpstr>ตารางที่ 9  แสดงข้อมูลจากการสังเกตสภาพปัญหายาเสพติดและอาชญากรรมในเขตชุมชนคลองเตย </vt:lpstr>
      <vt:lpstr>ตารางที่ 10 แสดงข้อมูลจากการสัมภาษณ์บุคคลในเขตชุมชนคลองเตย เกี่ยวกับปัญหายาเสพติดและอาชญากรรม</vt:lpstr>
      <vt:lpstr>งานนำเสนอ PowerPoint</vt:lpstr>
      <vt:lpstr>  Data Collection</vt:lpstr>
      <vt:lpstr>1  Meaning of data collection</vt:lpstr>
      <vt:lpstr>งานนำเสนอ PowerPoint</vt:lpstr>
      <vt:lpstr>งานนำเสนอ PowerPoint</vt:lpstr>
      <vt:lpstr>2  Principles of data collection</vt:lpstr>
      <vt:lpstr>งานนำเสนอ PowerPoint</vt:lpstr>
      <vt:lpstr>3  Characterization of the data</vt:lpstr>
      <vt:lpstr>งานนำเสนอ PowerPoint</vt:lpstr>
      <vt:lpstr>4  Data collection process</vt:lpstr>
      <vt:lpstr>งานนำเสนอ PowerPoint</vt:lpstr>
      <vt:lpstr>งานนำเสนอ PowerPoint</vt:lpstr>
      <vt:lpstr>5  Types of Data Collection</vt:lpstr>
      <vt:lpstr>งานนำเสนอ PowerPoint</vt:lpstr>
      <vt:lpstr>งานนำเสนอ PowerPoint</vt:lpstr>
      <vt:lpstr>6  Data Collection Procedure</vt:lpstr>
      <vt:lpstr>งานนำเสนอ PowerPoint</vt:lpstr>
      <vt:lpstr>งานนำเสนอ PowerPoint</vt:lpstr>
      <vt:lpstr>งานนำเสนอ PowerPoint</vt:lpstr>
      <vt:lpstr>งานนำเสนอ PowerPoint</vt:lpstr>
      <vt:lpstr> Data Analysis</vt:lpstr>
      <vt:lpstr>1 Definition of Data Analysis</vt:lpstr>
      <vt:lpstr>2 Type of Research Data</vt:lpstr>
      <vt:lpstr>งานนำเสนอ PowerPoint</vt:lpstr>
      <vt:lpstr>งานนำเสนอ PowerPoint</vt:lpstr>
      <vt:lpstr>Table 1 Types of scales and their applications</vt:lpstr>
      <vt:lpstr>3 Quantitative Data Analysis</vt:lpstr>
      <vt:lpstr>Table 2 Encoding Quantitative Data</vt:lpstr>
      <vt:lpstr>งานนำเสนอ PowerPoint</vt:lpstr>
      <vt:lpstr>4 Type of statistics</vt:lpstr>
      <vt:lpstr>Table 3 Statistics used to describe the nature of the data.</vt:lpstr>
      <vt:lpstr>งานนำเสนอ PowerPoint</vt:lpstr>
      <vt:lpstr>5  Basic concepts of statistical data analysis.</vt:lpstr>
      <vt:lpstr>6 Data analysis by statistical methods </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7 Hypothesis Testing</vt:lpstr>
      <vt:lpstr>งานนำเสนอ PowerPoint</vt:lpstr>
      <vt:lpstr>8 Qualitative data analysis</vt:lpstr>
      <vt:lpstr>งานนำเสนอ PowerPoint</vt:lpstr>
      <vt:lpstr>งานนำเสนอ PowerPoint</vt:lpstr>
      <vt:lpstr>งานนำเสนอ PowerPoint</vt:lpstr>
      <vt:lpstr>Table 11 Event Analysis using Consumer Behavior Theory. </vt:lpstr>
      <vt:lpstr>งานนำเสนอ PowerPoint</vt:lpstr>
      <vt:lpstr>งานนำเสนอ PowerPoint</vt:lpstr>
      <vt:lpstr>ตารางที่ 13 การวิเคราะห์โดยการเปรียบเทียบเหตุการณ์/พฤติกรรมของนักศึกษา</vt:lpstr>
      <vt:lpstr>งานนำเสนอ PowerPoint</vt:lpstr>
      <vt:lpstr>งานนำเสนอ PowerPoint</vt:lpstr>
      <vt:lpstr>งานนำเสนอ PowerPoint</vt:lpstr>
      <vt:lpstr> Presentation of data analysis results</vt:lpstr>
      <vt:lpstr>1 Principles of data analysis presentation</vt:lpstr>
      <vt:lpstr>งานนำเสนอ PowerPoint</vt:lpstr>
      <vt:lpstr>2 Data analysis presentation format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งานนำเสนอ PowerPoint</vt:lpstr>
      <vt:lpstr> Presentation of qualitative data analysis results</vt:lpstr>
      <vt:lpstr>Example 2: A Study of Drug and Crime Problems in Khlong Toei Community Area</vt:lpstr>
      <vt:lpstr>Table 9 Data from the observation of drug and crime problems in Khlong Toei community area</vt:lpstr>
      <vt:lpstr>Table 10 Data from interviews with people in Khlong Toei community area. about the problem of drugs and crime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บทที่ 10 การเก็บรวบรวมข้อมูล</dc:title>
  <dc:creator>USER</dc:creator>
  <cp:lastModifiedBy>ASUS</cp:lastModifiedBy>
  <cp:revision>150</cp:revision>
  <dcterms:created xsi:type="dcterms:W3CDTF">2022-11-11T13:57:58Z</dcterms:created>
  <dcterms:modified xsi:type="dcterms:W3CDTF">2023-08-23T12:18:32Z</dcterms:modified>
</cp:coreProperties>
</file>