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357" r:id="rId3"/>
    <p:sldId id="265" r:id="rId4"/>
    <p:sldId id="358" r:id="rId5"/>
    <p:sldId id="359" r:id="rId6"/>
    <p:sldId id="353" r:id="rId7"/>
    <p:sldId id="354" r:id="rId8"/>
    <p:sldId id="355" r:id="rId9"/>
    <p:sldId id="356" r:id="rId10"/>
    <p:sldId id="360" r:id="rId11"/>
    <p:sldId id="361" r:id="rId12"/>
    <p:sldId id="362" r:id="rId13"/>
    <p:sldId id="363" r:id="rId14"/>
    <p:sldId id="258" r:id="rId15"/>
    <p:sldId id="334" r:id="rId16"/>
    <p:sldId id="335" r:id="rId17"/>
    <p:sldId id="337" r:id="rId18"/>
    <p:sldId id="339" r:id="rId19"/>
    <p:sldId id="340" r:id="rId20"/>
    <p:sldId id="341" r:id="rId21"/>
    <p:sldId id="343" r:id="rId22"/>
    <p:sldId id="344" r:id="rId23"/>
    <p:sldId id="345" r:id="rId24"/>
    <p:sldId id="346" r:id="rId25"/>
    <p:sldId id="347" r:id="rId26"/>
    <p:sldId id="348" r:id="rId27"/>
    <p:sldId id="349" r:id="rId28"/>
    <p:sldId id="350" r:id="rId29"/>
    <p:sldId id="351" r:id="rId30"/>
    <p:sldId id="260" r:id="rId31"/>
    <p:sldId id="263" r:id="rId32"/>
    <p:sldId id="264" r:id="rId33"/>
    <p:sldId id="266" r:id="rId34"/>
    <p:sldId id="267" r:id="rId35"/>
    <p:sldId id="268" r:id="rId36"/>
    <p:sldId id="269" r:id="rId37"/>
    <p:sldId id="270" r:id="rId38"/>
    <p:sldId id="271" r:id="rId39"/>
    <p:sldId id="272" r:id="rId40"/>
    <p:sldId id="273" r:id="rId41"/>
    <p:sldId id="275" r:id="rId42"/>
    <p:sldId id="276" r:id="rId43"/>
    <p:sldId id="277" r:id="rId44"/>
    <p:sldId id="278" r:id="rId45"/>
    <p:sldId id="279" r:id="rId46"/>
    <p:sldId id="280"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6" r:id="rId70"/>
    <p:sldId id="307" r:id="rId71"/>
    <p:sldId id="309" r:id="rId72"/>
    <p:sldId id="310" r:id="rId73"/>
    <p:sldId id="311" r:id="rId74"/>
    <p:sldId id="312" r:id="rId75"/>
    <p:sldId id="313" r:id="rId76"/>
    <p:sldId id="314" r:id="rId77"/>
    <p:sldId id="315" r:id="rId78"/>
    <p:sldId id="316" r:id="rId79"/>
    <p:sldId id="318" r:id="rId80"/>
    <p:sldId id="319" r:id="rId81"/>
    <p:sldId id="320" r:id="rId82"/>
    <p:sldId id="323" r:id="rId83"/>
    <p:sldId id="324" r:id="rId84"/>
    <p:sldId id="325" r:id="rId85"/>
    <p:sldId id="326" r:id="rId86"/>
    <p:sldId id="328" r:id="rId87"/>
    <p:sldId id="364" r:id="rId88"/>
    <p:sldId id="365" r:id="rId89"/>
    <p:sldId id="366" r:id="rId90"/>
    <p:sldId id="367" r:id="rId91"/>
    <p:sldId id="368" r:id="rId92"/>
    <p:sldId id="369" r:id="rId93"/>
    <p:sldId id="370" r:id="rId94"/>
    <p:sldId id="371" r:id="rId95"/>
    <p:sldId id="372" r:id="rId96"/>
    <p:sldId id="373" r:id="rId97"/>
    <p:sldId id="374" r:id="rId98"/>
    <p:sldId id="375" r:id="rId99"/>
    <p:sldId id="376" r:id="rId100"/>
    <p:sldId id="377" r:id="rId101"/>
    <p:sldId id="378" r:id="rId102"/>
    <p:sldId id="379" r:id="rId103"/>
    <p:sldId id="380" r:id="rId104"/>
    <p:sldId id="381" r:id="rId105"/>
    <p:sldId id="382" r:id="rId106"/>
    <p:sldId id="383" r:id="rId107"/>
    <p:sldId id="384" r:id="rId108"/>
    <p:sldId id="385" r:id="rId109"/>
    <p:sldId id="386" r:id="rId110"/>
    <p:sldId id="387" r:id="rId111"/>
    <p:sldId id="388" r:id="rId112"/>
    <p:sldId id="389" r:id="rId113"/>
    <p:sldId id="390" r:id="rId114"/>
    <p:sldId id="391" r:id="rId115"/>
    <p:sldId id="392" r:id="rId116"/>
    <p:sldId id="393" r:id="rId117"/>
    <p:sldId id="394" r:id="rId118"/>
    <p:sldId id="395" r:id="rId119"/>
    <p:sldId id="396" r:id="rId120"/>
    <p:sldId id="397" r:id="rId121"/>
    <p:sldId id="398" r:id="rId122"/>
    <p:sldId id="399" r:id="rId123"/>
    <p:sldId id="400" r:id="rId124"/>
    <p:sldId id="401" r:id="rId125"/>
    <p:sldId id="402" r:id="rId126"/>
    <p:sldId id="403" r:id="rId127"/>
    <p:sldId id="404" r:id="rId128"/>
    <p:sldId id="405" r:id="rId129"/>
    <p:sldId id="406" r:id="rId130"/>
    <p:sldId id="407" r:id="rId131"/>
    <p:sldId id="408" r:id="rId132"/>
    <p:sldId id="409" r:id="rId133"/>
    <p:sldId id="410" r:id="rId134"/>
    <p:sldId id="411" r:id="rId135"/>
    <p:sldId id="412" r:id="rId136"/>
    <p:sldId id="413" r:id="rId137"/>
    <p:sldId id="414" r:id="rId138"/>
    <p:sldId id="415" r:id="rId139"/>
    <p:sldId id="416" r:id="rId140"/>
    <p:sldId id="417" r:id="rId141"/>
    <p:sldId id="418" r:id="rId142"/>
    <p:sldId id="419" r:id="rId143"/>
    <p:sldId id="420" r:id="rId144"/>
    <p:sldId id="421" r:id="rId145"/>
    <p:sldId id="422" r:id="rId146"/>
    <p:sldId id="423" r:id="rId147"/>
    <p:sldId id="424" r:id="rId148"/>
    <p:sldId id="425" r:id="rId149"/>
    <p:sldId id="426" r:id="rId150"/>
    <p:sldId id="427" r:id="rId151"/>
    <p:sldId id="428" r:id="rId152"/>
    <p:sldId id="429" r:id="rId153"/>
    <p:sldId id="430" r:id="rId154"/>
    <p:sldId id="431" r:id="rId155"/>
    <p:sldId id="432" r:id="rId156"/>
    <p:sldId id="433" r:id="rId157"/>
    <p:sldId id="434" r:id="rId158"/>
    <p:sldId id="435" r:id="rId159"/>
    <p:sldId id="436" r:id="rId160"/>
    <p:sldId id="437" r:id="rId161"/>
    <p:sldId id="438" r:id="rId162"/>
    <p:sldId id="439" r:id="rId163"/>
    <p:sldId id="440" r:id="rId164"/>
    <p:sldId id="441" r:id="rId165"/>
    <p:sldId id="442" r:id="rId166"/>
    <p:sldId id="329" r:id="rId167"/>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44D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38" y="38"/>
      </p:cViewPr>
      <p:guideLst>
        <p:guide orient="horz" pos="2880"/>
        <p:guide pos="2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FD02555-67B2-4FBA-99CD-65FE9F94D6F4}"/>
              </a:ext>
            </a:extLst>
          </p:cNvPr>
          <p:cNvSpPr>
            <a:spLocks noGrp="1"/>
          </p:cNvSpPr>
          <p:nvPr>
            <p:ph type="ctrTitle"/>
          </p:nvPr>
        </p:nvSpPr>
        <p:spPr>
          <a:xfrm>
            <a:off x="1336675" y="1237717"/>
            <a:ext cx="8020050" cy="2632992"/>
          </a:xfrm>
        </p:spPr>
        <p:txBody>
          <a:bodyPr anchor="b"/>
          <a:lstStyle>
            <a:lvl1pPr algn="ctr">
              <a:defRPr sz="5263"/>
            </a:lvl1pPr>
          </a:lstStyle>
          <a:p>
            <a:r>
              <a:rPr lang="th-TH"/>
              <a:t>คลิกเพื่อแก้ไขสไตล์ชื่อเรื่องต้นแบบ</a:t>
            </a:r>
            <a:endParaRPr lang="en-US"/>
          </a:p>
        </p:txBody>
      </p:sp>
      <p:sp>
        <p:nvSpPr>
          <p:cNvPr id="3" name="ชื่อเรื่องรอง 2">
            <a:extLst>
              <a:ext uri="{FF2B5EF4-FFF2-40B4-BE49-F238E27FC236}">
                <a16:creationId xmlns:a16="http://schemas.microsoft.com/office/drawing/2014/main" id="{54041DDF-F227-419C-900C-4D12152F4110}"/>
              </a:ext>
            </a:extLst>
          </p:cNvPr>
          <p:cNvSpPr>
            <a:spLocks noGrp="1"/>
          </p:cNvSpPr>
          <p:nvPr>
            <p:ph type="subTitle" idx="1"/>
          </p:nvPr>
        </p:nvSpPr>
        <p:spPr>
          <a:xfrm>
            <a:off x="1336675" y="3972247"/>
            <a:ext cx="8020050" cy="1825938"/>
          </a:xfrm>
        </p:spPr>
        <p:txBody>
          <a:bodyPr/>
          <a:lstStyle>
            <a:lvl1pPr marL="0" indent="0" algn="ctr">
              <a:buNone/>
              <a:defRPr sz="2105"/>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th-TH"/>
              <a:t>คลิกเพื่อแก้ไขสไตล์ชื่อเรื่องรองต้นแบบ</a:t>
            </a:r>
            <a:endParaRPr lang="en-US"/>
          </a:p>
        </p:txBody>
      </p:sp>
      <p:sp>
        <p:nvSpPr>
          <p:cNvPr id="4" name="ตัวแทนวันที่ 3">
            <a:extLst>
              <a:ext uri="{FF2B5EF4-FFF2-40B4-BE49-F238E27FC236}">
                <a16:creationId xmlns:a16="http://schemas.microsoft.com/office/drawing/2014/main" id="{9DCA4D2E-24C3-4593-AF43-6E43F2A2D233}"/>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7C09C399-0564-4504-81A8-E451619D2E3E}"/>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3FEA36BA-516D-4EC0-A490-8F175F61B979}"/>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5207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1749226-FF53-4325-97D3-3E0B5B7F50EB}"/>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ข้อความแนวตั้ง 2">
            <a:extLst>
              <a:ext uri="{FF2B5EF4-FFF2-40B4-BE49-F238E27FC236}">
                <a16:creationId xmlns:a16="http://schemas.microsoft.com/office/drawing/2014/main" id="{626AFD6E-DD41-4A3B-9F5D-B9052B7A9EDC}"/>
              </a:ext>
            </a:extLst>
          </p:cNvPr>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BA1B2A8B-F2F7-41F6-8D04-8482C37F7ED3}"/>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182966F6-FE5A-4F40-B4BA-84FFFBA431A6}"/>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0F4C3C27-0F1B-4768-8AF3-AB2E4A5DCE4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1043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a:extLst>
              <a:ext uri="{FF2B5EF4-FFF2-40B4-BE49-F238E27FC236}">
                <a16:creationId xmlns:a16="http://schemas.microsoft.com/office/drawing/2014/main" id="{A8D9E030-4E94-4242-BF5B-693388D22698}"/>
              </a:ext>
            </a:extLst>
          </p:cNvPr>
          <p:cNvSpPr>
            <a:spLocks noGrp="1"/>
          </p:cNvSpPr>
          <p:nvPr>
            <p:ph type="title" orient="vert"/>
          </p:nvPr>
        </p:nvSpPr>
        <p:spPr>
          <a:xfrm>
            <a:off x="7652465" y="402652"/>
            <a:ext cx="2305764" cy="6409166"/>
          </a:xfrm>
        </p:spPr>
        <p:txBody>
          <a:bodyPr vert="eaVert"/>
          <a:lstStyle/>
          <a:p>
            <a:r>
              <a:rPr lang="th-TH"/>
              <a:t>คลิกเพื่อแก้ไขสไตล์ชื่อเรื่องต้นแบบ</a:t>
            </a:r>
            <a:endParaRPr lang="en-US"/>
          </a:p>
        </p:txBody>
      </p:sp>
      <p:sp>
        <p:nvSpPr>
          <p:cNvPr id="3" name="ตัวแทนข้อความแนวตั้ง 2">
            <a:extLst>
              <a:ext uri="{FF2B5EF4-FFF2-40B4-BE49-F238E27FC236}">
                <a16:creationId xmlns:a16="http://schemas.microsoft.com/office/drawing/2014/main" id="{09F589AC-F5B8-4270-B274-D644EDE01BE0}"/>
              </a:ext>
            </a:extLst>
          </p:cNvPr>
          <p:cNvSpPr>
            <a:spLocks noGrp="1"/>
          </p:cNvSpPr>
          <p:nvPr>
            <p:ph type="body" orient="vert" idx="1"/>
          </p:nvPr>
        </p:nvSpPr>
        <p:spPr>
          <a:xfrm>
            <a:off x="735171" y="402652"/>
            <a:ext cx="6783626" cy="6409166"/>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E45A95E3-D35C-481B-9F7E-993423E33FFB}"/>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56D0AD94-B5DF-46F2-AAE4-11E20A3DBD13}"/>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713D58F1-55A9-419C-8D18-8E5B8A7C42E0}"/>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7333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3528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7787BE9-E5B2-4572-855A-455C156DCBBE}"/>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45B14744-38AF-4310-A784-45358BE3D378}"/>
              </a:ext>
            </a:extLst>
          </p:cNvPr>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74319E35-E247-4CF7-86EE-65C3B3D0E3C7}"/>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E388A325-6A9D-42E7-A605-2CDED6DF7525}"/>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A9600281-19B6-4DEE-8B23-FA813080717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2909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CF00740-4E6E-4EA2-8B7C-228C7D08B8AC}"/>
              </a:ext>
            </a:extLst>
          </p:cNvPr>
          <p:cNvSpPr>
            <a:spLocks noGrp="1"/>
          </p:cNvSpPr>
          <p:nvPr>
            <p:ph type="title"/>
          </p:nvPr>
        </p:nvSpPr>
        <p:spPr>
          <a:xfrm>
            <a:off x="729602" y="1885462"/>
            <a:ext cx="9223058" cy="3145935"/>
          </a:xfrm>
        </p:spPr>
        <p:txBody>
          <a:bodyPr anchor="b"/>
          <a:lstStyle>
            <a:lvl1pPr>
              <a:defRPr sz="5263"/>
            </a:lvl1p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A5F79940-60F4-4E08-BB25-EBF25C2E048F}"/>
              </a:ext>
            </a:extLst>
          </p:cNvPr>
          <p:cNvSpPr>
            <a:spLocks noGrp="1"/>
          </p:cNvSpPr>
          <p:nvPr>
            <p:ph type="body" idx="1"/>
          </p:nvPr>
        </p:nvSpPr>
        <p:spPr>
          <a:xfrm>
            <a:off x="729602" y="5061158"/>
            <a:ext cx="9223058" cy="1654373"/>
          </a:xfrm>
        </p:spPr>
        <p:txBody>
          <a:bodyPr/>
          <a:lstStyle>
            <a:lvl1pPr marL="0" indent="0">
              <a:buNone/>
              <a:defRPr sz="2105">
                <a:solidFill>
                  <a:schemeClr val="tx1">
                    <a:tint val="75000"/>
                  </a:schemeClr>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th-TH"/>
              <a:t>คลิกเพื่อแก้ไขสไตล์ของข้อความต้นแบบ</a:t>
            </a:r>
          </a:p>
        </p:txBody>
      </p:sp>
      <p:sp>
        <p:nvSpPr>
          <p:cNvPr id="4" name="ตัวแทนวันที่ 3">
            <a:extLst>
              <a:ext uri="{FF2B5EF4-FFF2-40B4-BE49-F238E27FC236}">
                <a16:creationId xmlns:a16="http://schemas.microsoft.com/office/drawing/2014/main" id="{2D68C0A6-3CD5-48E8-9CFB-A10AC50D65CC}"/>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D1B93CF0-DBF0-4704-96BD-E1047FA7B145}"/>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1D45D7B4-EBC8-4C03-98D8-172A9F6EFE20}"/>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3910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6BA0DC6-A329-460A-B843-A8D862DF0711}"/>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04482E90-1477-4A42-824C-86FDE6B48578}"/>
              </a:ext>
            </a:extLst>
          </p:cNvPr>
          <p:cNvSpPr>
            <a:spLocks noGrp="1"/>
          </p:cNvSpPr>
          <p:nvPr>
            <p:ph sz="half" idx="1"/>
          </p:nvPr>
        </p:nvSpPr>
        <p:spPr>
          <a:xfrm>
            <a:off x="735171" y="2013259"/>
            <a:ext cx="4544695" cy="4798559"/>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เนื้อหา 3">
            <a:extLst>
              <a:ext uri="{FF2B5EF4-FFF2-40B4-BE49-F238E27FC236}">
                <a16:creationId xmlns:a16="http://schemas.microsoft.com/office/drawing/2014/main" id="{C06E6053-DBC9-474D-9DEA-AFEC16EB245E}"/>
              </a:ext>
            </a:extLst>
          </p:cNvPr>
          <p:cNvSpPr>
            <a:spLocks noGrp="1"/>
          </p:cNvSpPr>
          <p:nvPr>
            <p:ph sz="half" idx="2"/>
          </p:nvPr>
        </p:nvSpPr>
        <p:spPr>
          <a:xfrm>
            <a:off x="5413534" y="2013259"/>
            <a:ext cx="4544695" cy="4798559"/>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5" name="ตัวแทนวันที่ 4">
            <a:extLst>
              <a:ext uri="{FF2B5EF4-FFF2-40B4-BE49-F238E27FC236}">
                <a16:creationId xmlns:a16="http://schemas.microsoft.com/office/drawing/2014/main" id="{2AEBF7E6-BB7A-4FCF-AA8D-E21A68BFC12D}"/>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6" name="ตัวแทนท้ายกระดาษ 5">
            <a:extLst>
              <a:ext uri="{FF2B5EF4-FFF2-40B4-BE49-F238E27FC236}">
                <a16:creationId xmlns:a16="http://schemas.microsoft.com/office/drawing/2014/main" id="{B3F38DD3-7C2F-4231-9CC8-BE33499F48E9}"/>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A17CC80E-7C4B-47BC-823D-3FB3664B874F}"/>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5476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9394C48-378A-40AA-BC57-F9374BD55428}"/>
              </a:ext>
            </a:extLst>
          </p:cNvPr>
          <p:cNvSpPr>
            <a:spLocks noGrp="1"/>
          </p:cNvSpPr>
          <p:nvPr>
            <p:ph type="title"/>
          </p:nvPr>
        </p:nvSpPr>
        <p:spPr>
          <a:xfrm>
            <a:off x="736564" y="402652"/>
            <a:ext cx="9223058" cy="1461801"/>
          </a:xfrm>
        </p:spPr>
        <p:txBody>
          <a:body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B6F05BD9-753F-4CA0-A68C-D6661D1A467E}"/>
              </a:ext>
            </a:extLst>
          </p:cNvPr>
          <p:cNvSpPr>
            <a:spLocks noGrp="1"/>
          </p:cNvSpPr>
          <p:nvPr>
            <p:ph type="body" idx="1"/>
          </p:nvPr>
        </p:nvSpPr>
        <p:spPr>
          <a:xfrm>
            <a:off x="736565" y="1853949"/>
            <a:ext cx="4523809" cy="908592"/>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th-TH"/>
              <a:t>คลิกเพื่อแก้ไขสไตล์ของข้อความต้นแบบ</a:t>
            </a:r>
          </a:p>
        </p:txBody>
      </p:sp>
      <p:sp>
        <p:nvSpPr>
          <p:cNvPr id="4" name="ตัวแทนเนื้อหา 3">
            <a:extLst>
              <a:ext uri="{FF2B5EF4-FFF2-40B4-BE49-F238E27FC236}">
                <a16:creationId xmlns:a16="http://schemas.microsoft.com/office/drawing/2014/main" id="{52DA70F5-C2EA-40AA-9885-27C22F717F72}"/>
              </a:ext>
            </a:extLst>
          </p:cNvPr>
          <p:cNvSpPr>
            <a:spLocks noGrp="1"/>
          </p:cNvSpPr>
          <p:nvPr>
            <p:ph sz="half" idx="2"/>
          </p:nvPr>
        </p:nvSpPr>
        <p:spPr>
          <a:xfrm>
            <a:off x="736565" y="2762541"/>
            <a:ext cx="4523809" cy="406328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5" name="ตัวแทนข้อความ 4">
            <a:extLst>
              <a:ext uri="{FF2B5EF4-FFF2-40B4-BE49-F238E27FC236}">
                <a16:creationId xmlns:a16="http://schemas.microsoft.com/office/drawing/2014/main" id="{F274951E-2ED7-4605-8030-6F3E4F0E6109}"/>
              </a:ext>
            </a:extLst>
          </p:cNvPr>
          <p:cNvSpPr>
            <a:spLocks noGrp="1"/>
          </p:cNvSpPr>
          <p:nvPr>
            <p:ph type="body" sz="quarter" idx="3"/>
          </p:nvPr>
        </p:nvSpPr>
        <p:spPr>
          <a:xfrm>
            <a:off x="5413534" y="1853949"/>
            <a:ext cx="4546088" cy="908592"/>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th-TH"/>
              <a:t>คลิกเพื่อแก้ไขสไตล์ของข้อความต้นแบบ</a:t>
            </a:r>
          </a:p>
        </p:txBody>
      </p:sp>
      <p:sp>
        <p:nvSpPr>
          <p:cNvPr id="6" name="ตัวแทนเนื้อหา 5">
            <a:extLst>
              <a:ext uri="{FF2B5EF4-FFF2-40B4-BE49-F238E27FC236}">
                <a16:creationId xmlns:a16="http://schemas.microsoft.com/office/drawing/2014/main" id="{B5915F82-0E68-48B3-9ECE-5465598E1C81}"/>
              </a:ext>
            </a:extLst>
          </p:cNvPr>
          <p:cNvSpPr>
            <a:spLocks noGrp="1"/>
          </p:cNvSpPr>
          <p:nvPr>
            <p:ph sz="quarter" idx="4"/>
          </p:nvPr>
        </p:nvSpPr>
        <p:spPr>
          <a:xfrm>
            <a:off x="5413534" y="2762541"/>
            <a:ext cx="4546088" cy="406328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7" name="ตัวแทนวันที่ 6">
            <a:extLst>
              <a:ext uri="{FF2B5EF4-FFF2-40B4-BE49-F238E27FC236}">
                <a16:creationId xmlns:a16="http://schemas.microsoft.com/office/drawing/2014/main" id="{D14D9076-6473-40B4-B925-18E5D05368DB}"/>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8" name="ตัวแทนท้ายกระดาษ 7">
            <a:extLst>
              <a:ext uri="{FF2B5EF4-FFF2-40B4-BE49-F238E27FC236}">
                <a16:creationId xmlns:a16="http://schemas.microsoft.com/office/drawing/2014/main" id="{805E9599-87BC-4CF2-A8A0-129AC766AB0F}"/>
              </a:ext>
            </a:extLst>
          </p:cNvPr>
          <p:cNvSpPr>
            <a:spLocks noGrp="1"/>
          </p:cNvSpPr>
          <p:nvPr>
            <p:ph type="ftr" sz="quarter" idx="11"/>
          </p:nvPr>
        </p:nvSpPr>
        <p:spPr/>
        <p:txBody>
          <a:bodyPr/>
          <a:lstStyle/>
          <a:p>
            <a:endParaRPr lang="en-US"/>
          </a:p>
        </p:txBody>
      </p:sp>
      <p:sp>
        <p:nvSpPr>
          <p:cNvPr id="9" name="ตัวแทนหมายเลขสไลด์ 8">
            <a:extLst>
              <a:ext uri="{FF2B5EF4-FFF2-40B4-BE49-F238E27FC236}">
                <a16:creationId xmlns:a16="http://schemas.microsoft.com/office/drawing/2014/main" id="{CD739F24-9AD1-4A1C-BDB2-A9D4E655C2E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7913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3C97404-0180-4E4F-BA95-718130A66570}"/>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วันที่ 2">
            <a:extLst>
              <a:ext uri="{FF2B5EF4-FFF2-40B4-BE49-F238E27FC236}">
                <a16:creationId xmlns:a16="http://schemas.microsoft.com/office/drawing/2014/main" id="{066B1403-7260-4077-A870-0D765F46E524}"/>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4" name="ตัวแทนท้ายกระดาษ 3">
            <a:extLst>
              <a:ext uri="{FF2B5EF4-FFF2-40B4-BE49-F238E27FC236}">
                <a16:creationId xmlns:a16="http://schemas.microsoft.com/office/drawing/2014/main" id="{A293585A-4191-49D9-9563-A63AC781347B}"/>
              </a:ext>
            </a:extLst>
          </p:cNvPr>
          <p:cNvSpPr>
            <a:spLocks noGrp="1"/>
          </p:cNvSpPr>
          <p:nvPr>
            <p:ph type="ftr" sz="quarter" idx="11"/>
          </p:nvPr>
        </p:nvSpPr>
        <p:spPr/>
        <p:txBody>
          <a:bodyPr/>
          <a:lstStyle/>
          <a:p>
            <a:endParaRPr lang="en-US"/>
          </a:p>
        </p:txBody>
      </p:sp>
      <p:sp>
        <p:nvSpPr>
          <p:cNvPr id="5" name="ตัวแทนหมายเลขสไลด์ 4">
            <a:extLst>
              <a:ext uri="{FF2B5EF4-FFF2-40B4-BE49-F238E27FC236}">
                <a16:creationId xmlns:a16="http://schemas.microsoft.com/office/drawing/2014/main" id="{3D5DA2C3-FA11-4DD0-87B4-69425D39EB6F}"/>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5865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แทนวันที่ 1">
            <a:extLst>
              <a:ext uri="{FF2B5EF4-FFF2-40B4-BE49-F238E27FC236}">
                <a16:creationId xmlns:a16="http://schemas.microsoft.com/office/drawing/2014/main" id="{2BCCE1AF-837F-43BA-801B-7AE2E84891F2}"/>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3" name="ตัวแทนท้ายกระดาษ 2">
            <a:extLst>
              <a:ext uri="{FF2B5EF4-FFF2-40B4-BE49-F238E27FC236}">
                <a16:creationId xmlns:a16="http://schemas.microsoft.com/office/drawing/2014/main" id="{B3419FE6-3705-4124-9AD5-5EBE3DF1DCD9}"/>
              </a:ext>
            </a:extLst>
          </p:cNvPr>
          <p:cNvSpPr>
            <a:spLocks noGrp="1"/>
          </p:cNvSpPr>
          <p:nvPr>
            <p:ph type="ftr" sz="quarter" idx="11"/>
          </p:nvPr>
        </p:nvSpPr>
        <p:spPr/>
        <p:txBody>
          <a:bodyPr/>
          <a:lstStyle/>
          <a:p>
            <a:endParaRPr lang="en-US"/>
          </a:p>
        </p:txBody>
      </p:sp>
      <p:sp>
        <p:nvSpPr>
          <p:cNvPr id="4" name="ตัวแทนหมายเลขสไลด์ 3">
            <a:extLst>
              <a:ext uri="{FF2B5EF4-FFF2-40B4-BE49-F238E27FC236}">
                <a16:creationId xmlns:a16="http://schemas.microsoft.com/office/drawing/2014/main" id="{C720A833-1F8B-40FE-BD6D-4430107FEE4A}"/>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9624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AB7A960-9D8F-4D98-A8AA-92EBD7270440}"/>
              </a:ext>
            </a:extLst>
          </p:cNvPr>
          <p:cNvSpPr>
            <a:spLocks noGrp="1"/>
          </p:cNvSpPr>
          <p:nvPr>
            <p:ph type="title"/>
          </p:nvPr>
        </p:nvSpPr>
        <p:spPr>
          <a:xfrm>
            <a:off x="736564" y="504190"/>
            <a:ext cx="3448900" cy="1764665"/>
          </a:xfrm>
        </p:spPr>
        <p:txBody>
          <a:bodyPr anchor="b"/>
          <a:lstStyle>
            <a:lvl1pPr>
              <a:defRPr sz="2807"/>
            </a:lvl1p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653B21F2-D36C-4091-AF47-85BE584C8D7B}"/>
              </a:ext>
            </a:extLst>
          </p:cNvPr>
          <p:cNvSpPr>
            <a:spLocks noGrp="1"/>
          </p:cNvSpPr>
          <p:nvPr>
            <p:ph idx="1"/>
          </p:nvPr>
        </p:nvSpPr>
        <p:spPr>
          <a:xfrm>
            <a:off x="4546088" y="1088911"/>
            <a:ext cx="5413534" cy="5374525"/>
          </a:xfrm>
        </p:spPr>
        <p:txBody>
          <a:bodyPr/>
          <a:lstStyle>
            <a:lvl1pPr>
              <a:defRPr sz="2807"/>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ข้อความ 3">
            <a:extLst>
              <a:ext uri="{FF2B5EF4-FFF2-40B4-BE49-F238E27FC236}">
                <a16:creationId xmlns:a16="http://schemas.microsoft.com/office/drawing/2014/main" id="{70DE9E49-2550-4688-BD70-B302EAB5FC9F}"/>
              </a:ext>
            </a:extLst>
          </p:cNvPr>
          <p:cNvSpPr>
            <a:spLocks noGrp="1"/>
          </p:cNvSpPr>
          <p:nvPr>
            <p:ph type="body" sz="half" idx="2"/>
          </p:nvPr>
        </p:nvSpPr>
        <p:spPr>
          <a:xfrm>
            <a:off x="736564" y="2268855"/>
            <a:ext cx="3448900" cy="4203335"/>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th-TH"/>
              <a:t>คลิกเพื่อแก้ไขสไตล์ของข้อความต้นแบบ</a:t>
            </a:r>
          </a:p>
        </p:txBody>
      </p:sp>
      <p:sp>
        <p:nvSpPr>
          <p:cNvPr id="5" name="ตัวแทนวันที่ 4">
            <a:extLst>
              <a:ext uri="{FF2B5EF4-FFF2-40B4-BE49-F238E27FC236}">
                <a16:creationId xmlns:a16="http://schemas.microsoft.com/office/drawing/2014/main" id="{0BEBADF3-F093-4CE7-A77B-13A068F29B05}"/>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6" name="ตัวแทนท้ายกระดาษ 5">
            <a:extLst>
              <a:ext uri="{FF2B5EF4-FFF2-40B4-BE49-F238E27FC236}">
                <a16:creationId xmlns:a16="http://schemas.microsoft.com/office/drawing/2014/main" id="{54EAD5E3-77B5-4E2C-8F12-C08FA9AA4EDA}"/>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2B67AFE9-9234-43CE-B8A0-9A052E41CFBA}"/>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6196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C2CCEBB5-EAE6-4334-9E86-0CCCAAEFA33A}"/>
              </a:ext>
            </a:extLst>
          </p:cNvPr>
          <p:cNvSpPr>
            <a:spLocks noGrp="1"/>
          </p:cNvSpPr>
          <p:nvPr>
            <p:ph type="title"/>
          </p:nvPr>
        </p:nvSpPr>
        <p:spPr>
          <a:xfrm>
            <a:off x="736564" y="504190"/>
            <a:ext cx="3448900" cy="1764665"/>
          </a:xfrm>
        </p:spPr>
        <p:txBody>
          <a:bodyPr anchor="b"/>
          <a:lstStyle>
            <a:lvl1pPr>
              <a:defRPr sz="2807"/>
            </a:lvl1pPr>
          </a:lstStyle>
          <a:p>
            <a:r>
              <a:rPr lang="th-TH"/>
              <a:t>คลิกเพื่อแก้ไขสไตล์ชื่อเรื่องต้นแบบ</a:t>
            </a:r>
            <a:endParaRPr lang="en-US"/>
          </a:p>
        </p:txBody>
      </p:sp>
      <p:sp>
        <p:nvSpPr>
          <p:cNvPr id="3" name="ตัวแทนรูปภาพ 2">
            <a:extLst>
              <a:ext uri="{FF2B5EF4-FFF2-40B4-BE49-F238E27FC236}">
                <a16:creationId xmlns:a16="http://schemas.microsoft.com/office/drawing/2014/main" id="{6385B367-1E5A-4047-9BF2-D57DF9922E39}"/>
              </a:ext>
            </a:extLst>
          </p:cNvPr>
          <p:cNvSpPr>
            <a:spLocks noGrp="1"/>
          </p:cNvSpPr>
          <p:nvPr>
            <p:ph type="pic" idx="1"/>
          </p:nvPr>
        </p:nvSpPr>
        <p:spPr>
          <a:xfrm>
            <a:off x="4546088" y="1088911"/>
            <a:ext cx="5413534" cy="5374525"/>
          </a:xfrm>
        </p:spPr>
        <p:txBody>
          <a:bodyPr/>
          <a:lstStyle>
            <a:lvl1pPr marL="0" indent="0">
              <a:buNone/>
              <a:defRPr sz="2807"/>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endParaRPr lang="en-US"/>
          </a:p>
        </p:txBody>
      </p:sp>
      <p:sp>
        <p:nvSpPr>
          <p:cNvPr id="4" name="ตัวแทนข้อความ 3">
            <a:extLst>
              <a:ext uri="{FF2B5EF4-FFF2-40B4-BE49-F238E27FC236}">
                <a16:creationId xmlns:a16="http://schemas.microsoft.com/office/drawing/2014/main" id="{70957B99-4759-47D0-9EA0-9FE0F898D641}"/>
              </a:ext>
            </a:extLst>
          </p:cNvPr>
          <p:cNvSpPr>
            <a:spLocks noGrp="1"/>
          </p:cNvSpPr>
          <p:nvPr>
            <p:ph type="body" sz="half" idx="2"/>
          </p:nvPr>
        </p:nvSpPr>
        <p:spPr>
          <a:xfrm>
            <a:off x="736564" y="2268855"/>
            <a:ext cx="3448900" cy="4203335"/>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th-TH"/>
              <a:t>คลิกเพื่อแก้ไขสไตล์ของข้อความต้นแบบ</a:t>
            </a:r>
          </a:p>
        </p:txBody>
      </p:sp>
      <p:sp>
        <p:nvSpPr>
          <p:cNvPr id="5" name="ตัวแทนวันที่ 4">
            <a:extLst>
              <a:ext uri="{FF2B5EF4-FFF2-40B4-BE49-F238E27FC236}">
                <a16:creationId xmlns:a16="http://schemas.microsoft.com/office/drawing/2014/main" id="{9BC534E6-2B03-47A1-B1AC-D4D2AFFA7332}"/>
              </a:ext>
            </a:extLst>
          </p:cNvPr>
          <p:cNvSpPr>
            <a:spLocks noGrp="1"/>
          </p:cNvSpPr>
          <p:nvPr>
            <p:ph type="dt" sz="half" idx="10"/>
          </p:nvPr>
        </p:nvSpPr>
        <p:spPr/>
        <p:txBody>
          <a:bodyPr/>
          <a:lstStyle/>
          <a:p>
            <a:fld id="{1D8BD707-D9CF-40AE-B4C6-C98DA3205C09}" type="datetimeFigureOut">
              <a:rPr lang="en-US" smtClean="0"/>
              <a:t>8/24/2023</a:t>
            </a:fld>
            <a:endParaRPr lang="en-US"/>
          </a:p>
        </p:txBody>
      </p:sp>
      <p:sp>
        <p:nvSpPr>
          <p:cNvPr id="6" name="ตัวแทนท้ายกระดาษ 5">
            <a:extLst>
              <a:ext uri="{FF2B5EF4-FFF2-40B4-BE49-F238E27FC236}">
                <a16:creationId xmlns:a16="http://schemas.microsoft.com/office/drawing/2014/main" id="{1DFC1EC7-95FD-4CB1-8074-AF9BE2DFBE79}"/>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5EFA0701-3FA8-455D-895B-FAA3F3CB737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3416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ชื่อเรื่อง 1">
            <a:extLst>
              <a:ext uri="{FF2B5EF4-FFF2-40B4-BE49-F238E27FC236}">
                <a16:creationId xmlns:a16="http://schemas.microsoft.com/office/drawing/2014/main" id="{0A3C418B-5877-45A7-972F-B5F00DE31F19}"/>
              </a:ext>
            </a:extLst>
          </p:cNvPr>
          <p:cNvSpPr>
            <a:spLocks noGrp="1"/>
          </p:cNvSpPr>
          <p:nvPr>
            <p:ph type="title"/>
          </p:nvPr>
        </p:nvSpPr>
        <p:spPr>
          <a:xfrm>
            <a:off x="735171" y="402652"/>
            <a:ext cx="9223058" cy="1461801"/>
          </a:xfrm>
          <a:prstGeom prst="rect">
            <a:avLst/>
          </a:prstGeom>
        </p:spPr>
        <p:txBody>
          <a:bodyPr vert="horz" lIns="91440" tIns="45720" rIns="91440" bIns="45720" rtlCol="0" anchor="ctr">
            <a:normAutofit/>
          </a:body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A548CFA9-75A5-42B4-A09C-C6CD3D62FFED}"/>
              </a:ext>
            </a:extLst>
          </p:cNvPr>
          <p:cNvSpPr>
            <a:spLocks noGrp="1"/>
          </p:cNvSpPr>
          <p:nvPr>
            <p:ph type="body" idx="1"/>
          </p:nvPr>
        </p:nvSpPr>
        <p:spPr>
          <a:xfrm>
            <a:off x="735171" y="2013259"/>
            <a:ext cx="9223058" cy="4798559"/>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1AC84AE1-65E4-49AC-B263-DEF7C186FAB6}"/>
              </a:ext>
            </a:extLst>
          </p:cNvPr>
          <p:cNvSpPr>
            <a:spLocks noGrp="1"/>
          </p:cNvSpPr>
          <p:nvPr>
            <p:ph type="dt" sz="half" idx="2"/>
          </p:nvPr>
        </p:nvSpPr>
        <p:spPr>
          <a:xfrm>
            <a:off x="735171" y="7009642"/>
            <a:ext cx="2406015" cy="402652"/>
          </a:xfrm>
          <a:prstGeom prst="rect">
            <a:avLst/>
          </a:prstGeom>
        </p:spPr>
        <p:txBody>
          <a:bodyPr vert="horz" lIns="91440" tIns="45720" rIns="91440" bIns="45720" rtlCol="0" anchor="ctr"/>
          <a:lstStyle>
            <a:lvl1pPr algn="l">
              <a:defRPr sz="1053">
                <a:solidFill>
                  <a:schemeClr val="tx1">
                    <a:tint val="75000"/>
                  </a:schemeClr>
                </a:solidFill>
              </a:defRPr>
            </a:lvl1pPr>
          </a:lstStyle>
          <a:p>
            <a:fld id="{1D8BD707-D9CF-40AE-B4C6-C98DA3205C09}" type="datetimeFigureOut">
              <a:rPr lang="en-US" smtClean="0"/>
              <a:t>8/24/2023</a:t>
            </a:fld>
            <a:endParaRPr lang="en-US"/>
          </a:p>
        </p:txBody>
      </p:sp>
      <p:sp>
        <p:nvSpPr>
          <p:cNvPr id="5" name="ตัวแทนท้ายกระดาษ 4">
            <a:extLst>
              <a:ext uri="{FF2B5EF4-FFF2-40B4-BE49-F238E27FC236}">
                <a16:creationId xmlns:a16="http://schemas.microsoft.com/office/drawing/2014/main" id="{15437E1F-2317-4ABE-9808-8C7BE2E561BB}"/>
              </a:ext>
            </a:extLst>
          </p:cNvPr>
          <p:cNvSpPr>
            <a:spLocks noGrp="1"/>
          </p:cNvSpPr>
          <p:nvPr>
            <p:ph type="ftr" sz="quarter" idx="3"/>
          </p:nvPr>
        </p:nvSpPr>
        <p:spPr>
          <a:xfrm>
            <a:off x="3542189" y="7009642"/>
            <a:ext cx="3609023" cy="402652"/>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lang="en-US"/>
          </a:p>
        </p:txBody>
      </p:sp>
      <p:sp>
        <p:nvSpPr>
          <p:cNvPr id="6" name="ตัวแทนหมายเลขสไลด์ 5">
            <a:extLst>
              <a:ext uri="{FF2B5EF4-FFF2-40B4-BE49-F238E27FC236}">
                <a16:creationId xmlns:a16="http://schemas.microsoft.com/office/drawing/2014/main" id="{D2DA4651-E3A5-417E-9336-A15A44C9AA52}"/>
              </a:ext>
            </a:extLst>
          </p:cNvPr>
          <p:cNvSpPr>
            <a:spLocks noGrp="1"/>
          </p:cNvSpPr>
          <p:nvPr>
            <p:ph type="sldNum" sz="quarter" idx="4"/>
          </p:nvPr>
        </p:nvSpPr>
        <p:spPr>
          <a:xfrm>
            <a:off x="7552214" y="7009642"/>
            <a:ext cx="2406015" cy="402652"/>
          </a:xfrm>
          <a:prstGeom prst="rect">
            <a:avLst/>
          </a:prstGeom>
        </p:spPr>
        <p:txBody>
          <a:bodyPr vert="horz" lIns="91440" tIns="45720" rIns="91440" bIns="45720" rtlCol="0" anchor="ctr"/>
          <a:lstStyle>
            <a:lvl1pPr algn="r">
              <a:defRPr sz="1053">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07589120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802020"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505" indent="-200505" algn="l" defTabSz="802020"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515" indent="-200505" algn="l" defTabSz="802020"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525" indent="-200505" algn="l" defTabSz="802020"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535"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54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55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56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57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58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2020" rtl="0" eaLnBrk="1" latinLnBrk="0" hangingPunct="1">
        <a:defRPr sz="1579" kern="1200">
          <a:solidFill>
            <a:schemeClr val="tx1"/>
          </a:solidFill>
          <a:latin typeface="+mn-lt"/>
          <a:ea typeface="+mn-ea"/>
          <a:cs typeface="+mn-cs"/>
        </a:defRPr>
      </a:lvl1pPr>
      <a:lvl2pPr marL="401010" algn="l" defTabSz="802020" rtl="0" eaLnBrk="1" latinLnBrk="0" hangingPunct="1">
        <a:defRPr sz="1579" kern="1200">
          <a:solidFill>
            <a:schemeClr val="tx1"/>
          </a:solidFill>
          <a:latin typeface="+mn-lt"/>
          <a:ea typeface="+mn-ea"/>
          <a:cs typeface="+mn-cs"/>
        </a:defRPr>
      </a:lvl2pPr>
      <a:lvl3pPr marL="802020" algn="l" defTabSz="802020" rtl="0" eaLnBrk="1" latinLnBrk="0" hangingPunct="1">
        <a:defRPr sz="1579" kern="1200">
          <a:solidFill>
            <a:schemeClr val="tx1"/>
          </a:solidFill>
          <a:latin typeface="+mn-lt"/>
          <a:ea typeface="+mn-ea"/>
          <a:cs typeface="+mn-cs"/>
        </a:defRPr>
      </a:lvl3pPr>
      <a:lvl4pPr marL="1203030" algn="l" defTabSz="802020" rtl="0" eaLnBrk="1" latinLnBrk="0" hangingPunct="1">
        <a:defRPr sz="1579" kern="1200">
          <a:solidFill>
            <a:schemeClr val="tx1"/>
          </a:solidFill>
          <a:latin typeface="+mn-lt"/>
          <a:ea typeface="+mn-ea"/>
          <a:cs typeface="+mn-cs"/>
        </a:defRPr>
      </a:lvl4pPr>
      <a:lvl5pPr marL="1604040" algn="l" defTabSz="802020" rtl="0" eaLnBrk="1" latinLnBrk="0" hangingPunct="1">
        <a:defRPr sz="1579" kern="1200">
          <a:solidFill>
            <a:schemeClr val="tx1"/>
          </a:solidFill>
          <a:latin typeface="+mn-lt"/>
          <a:ea typeface="+mn-ea"/>
          <a:cs typeface="+mn-cs"/>
        </a:defRPr>
      </a:lvl5pPr>
      <a:lvl6pPr marL="2005051" algn="l" defTabSz="802020" rtl="0" eaLnBrk="1" latinLnBrk="0" hangingPunct="1">
        <a:defRPr sz="1579" kern="1200">
          <a:solidFill>
            <a:schemeClr val="tx1"/>
          </a:solidFill>
          <a:latin typeface="+mn-lt"/>
          <a:ea typeface="+mn-ea"/>
          <a:cs typeface="+mn-cs"/>
        </a:defRPr>
      </a:lvl6pPr>
      <a:lvl7pPr marL="2406061" algn="l" defTabSz="802020" rtl="0" eaLnBrk="1" latinLnBrk="0" hangingPunct="1">
        <a:defRPr sz="1579" kern="1200">
          <a:solidFill>
            <a:schemeClr val="tx1"/>
          </a:solidFill>
          <a:latin typeface="+mn-lt"/>
          <a:ea typeface="+mn-ea"/>
          <a:cs typeface="+mn-cs"/>
        </a:defRPr>
      </a:lvl7pPr>
      <a:lvl8pPr marL="2807071" algn="l" defTabSz="802020" rtl="0" eaLnBrk="1" latinLnBrk="0" hangingPunct="1">
        <a:defRPr sz="1579" kern="1200">
          <a:solidFill>
            <a:schemeClr val="tx1"/>
          </a:solidFill>
          <a:latin typeface="+mn-lt"/>
          <a:ea typeface="+mn-ea"/>
          <a:cs typeface="+mn-cs"/>
        </a:defRPr>
      </a:lvl8pPr>
      <a:lvl9pPr marL="3208081" algn="l" defTabSz="802020"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2" Type="http://schemas.openxmlformats.org/officeDocument/2006/relationships/hyperlink" Target="https://ioklogistics.blogspot.com/2017/07/logistics-plan-level.html" TargetMode="External"/><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3" Type="http://schemas.openxmlformats.org/officeDocument/2006/relationships/hyperlink" Target="https://maymayny.wordpress.com/2014/" TargetMode="External"/><Relationship Id="rId2" Type="http://schemas.openxmlformats.org/officeDocument/2006/relationships/hyperlink" Target="https://ioklogistics.blogspot.com/2017/07/logistics-plan-level.html" TargetMode="Externa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165100" y="123825"/>
            <a:ext cx="10363200" cy="7010400"/>
          </a:xfrm>
          <a:prstGeom prst="roundRect">
            <a:avLst>
              <a:gd name="adj" fmla="val 50000"/>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h-TH" sz="4400" b="1" dirty="0">
              <a:solidFill>
                <a:schemeClr val="tx1"/>
              </a:solidFill>
              <a:latin typeface="Angsana New" panose="02020603050405020304" pitchFamily="18" charset="-34"/>
              <a:cs typeface="Angsana New" panose="02020603050405020304" pitchFamily="18" charset="-34"/>
            </a:endParaRPr>
          </a:p>
          <a:p>
            <a:pPr algn="ctr"/>
            <a:r>
              <a:rPr lang="th-TH" sz="4400" b="1" dirty="0">
                <a:solidFill>
                  <a:schemeClr val="tx1"/>
                </a:solidFill>
                <a:latin typeface="Angsana New" panose="02020603050405020304" pitchFamily="18" charset="-34"/>
                <a:cs typeface="Angsana New" panose="02020603050405020304" pitchFamily="18" charset="-34"/>
              </a:rPr>
              <a:t>วิชา </a:t>
            </a:r>
            <a:r>
              <a:rPr lang="en-US" sz="4400" b="1" dirty="0">
                <a:solidFill>
                  <a:schemeClr val="tx1"/>
                </a:solidFill>
                <a:latin typeface="Angsana New" panose="02020603050405020304" pitchFamily="18" charset="-34"/>
                <a:cs typeface="Angsana New" panose="02020603050405020304" pitchFamily="18" charset="-34"/>
              </a:rPr>
              <a:t>(DAD 8102) </a:t>
            </a:r>
            <a:r>
              <a:rPr lang="th-TH" sz="4400" b="1" dirty="0">
                <a:solidFill>
                  <a:schemeClr val="tx1"/>
                </a:solidFill>
                <a:latin typeface="Angsana New" panose="02020603050405020304" pitchFamily="18" charset="-34"/>
                <a:cs typeface="Angsana New" panose="02020603050405020304" pitchFamily="18" charset="-34"/>
              </a:rPr>
              <a:t>ระเบียบวิธีวิจัยขั้นสูง และการออกแบบการวิจัยด้านการบริหารการพัฒนา</a:t>
            </a:r>
            <a:endParaRPr lang="en-US" sz="4400" b="1" dirty="0">
              <a:solidFill>
                <a:schemeClr val="tx1"/>
              </a:solidFill>
              <a:latin typeface="Angsana New" panose="02020603050405020304" pitchFamily="18" charset="-34"/>
              <a:cs typeface="Angsana New" panose="02020603050405020304" pitchFamily="18" charset="-34"/>
            </a:endParaRPr>
          </a:p>
          <a:p>
            <a:pPr algn="ctr"/>
            <a:endParaRPr lang="en-US" sz="4400" b="1" dirty="0">
              <a:solidFill>
                <a:srgbClr val="0066FF"/>
              </a:solidFill>
              <a:latin typeface="Angsana New" panose="02020603050405020304" pitchFamily="18" charset="-34"/>
              <a:cs typeface="Angsana New" panose="02020603050405020304" pitchFamily="18" charset="-34"/>
            </a:endParaRPr>
          </a:p>
          <a:p>
            <a:pPr algn="ctr"/>
            <a:r>
              <a:rPr lang="th-TH" sz="4400" b="1" dirty="0">
                <a:solidFill>
                  <a:srgbClr val="FF0000"/>
                </a:solidFill>
                <a:latin typeface="Angsana New" panose="02020603050405020304" pitchFamily="18" charset="-34"/>
                <a:cs typeface="Angsana New" panose="02020603050405020304" pitchFamily="18" charset="-34"/>
              </a:rPr>
              <a:t>การเขียนบทความทางวิชาการ</a:t>
            </a:r>
            <a:endParaRPr lang="en-US" sz="4400" b="1" dirty="0">
              <a:solidFill>
                <a:srgbClr val="FF0000"/>
              </a:solidFill>
              <a:latin typeface="Angsana New" panose="02020603050405020304" pitchFamily="18" charset="-34"/>
              <a:cs typeface="Angsana New" panose="02020603050405020304" pitchFamily="18" charset="-34"/>
            </a:endParaRPr>
          </a:p>
          <a:p>
            <a:pPr algn="ctr"/>
            <a:endParaRPr lang="en-US" sz="4400" b="1" dirty="0">
              <a:solidFill>
                <a:srgbClr val="0066FF"/>
              </a:solidFill>
              <a:latin typeface="Angsana New" panose="02020603050405020304" pitchFamily="18" charset="-34"/>
              <a:cs typeface="Angsana New" panose="02020603050405020304" pitchFamily="18" charset="-34"/>
            </a:endParaRPr>
          </a:p>
          <a:p>
            <a:pPr algn="ctr"/>
            <a:r>
              <a:rPr lang="th-TH" sz="4000" b="1" dirty="0">
                <a:solidFill>
                  <a:srgbClr val="0066FF"/>
                </a:solidFill>
                <a:latin typeface="Angsana New" panose="02020603050405020304" pitchFamily="18" charset="-34"/>
                <a:cs typeface="Angsana New" panose="02020603050405020304" pitchFamily="18" charset="-34"/>
              </a:rPr>
              <a:t>บรรยายโดย ผู้ช่วยศาสตราจารย์ ดร.สุรมน จันทร์เจริญ  </a:t>
            </a:r>
          </a:p>
          <a:p>
            <a:pPr algn="ctr"/>
            <a:r>
              <a:rPr lang="th-TH" sz="3600" b="1" dirty="0">
                <a:solidFill>
                  <a:srgbClr val="0066FF"/>
                </a:solidFill>
                <a:latin typeface="Angsana New" panose="02020603050405020304" pitchFamily="18" charset="-34"/>
                <a:cs typeface="Angsana New" panose="02020603050405020304" pitchFamily="18" charset="-34"/>
              </a:rPr>
              <a:t>อาจารย์ผู้รับผิดชอบหลักสูตรโครงการปรัชญาดุษฎีบัณฑิต</a:t>
            </a:r>
          </a:p>
          <a:p>
            <a:pPr algn="ctr"/>
            <a:r>
              <a:rPr lang="th-TH" sz="3600" b="1" dirty="0">
                <a:solidFill>
                  <a:srgbClr val="0066FF"/>
                </a:solidFill>
                <a:latin typeface="Angsana New" panose="02020603050405020304" pitchFamily="18" charset="-34"/>
                <a:cs typeface="Angsana New" panose="02020603050405020304" pitchFamily="18" charset="-34"/>
              </a:rPr>
              <a:t>สาขาวิชาการบริหารการพัฒนา </a:t>
            </a:r>
          </a:p>
          <a:p>
            <a:pPr algn="ctr"/>
            <a:r>
              <a:rPr lang="th-TH" sz="3600" b="1" dirty="0">
                <a:solidFill>
                  <a:srgbClr val="0066FF"/>
                </a:solidFill>
                <a:latin typeface="Angsana New" panose="02020603050405020304" pitchFamily="18" charset="-34"/>
                <a:cs typeface="Angsana New" panose="02020603050405020304" pitchFamily="18" charset="-34"/>
              </a:rPr>
              <a:t>มหาวิทยาลัยราชภัฏสวนสุนันทา</a:t>
            </a:r>
          </a:p>
          <a:p>
            <a:pPr algn="ctr"/>
            <a:r>
              <a:rPr lang="th-TH" sz="4000" b="1" dirty="0">
                <a:solidFill>
                  <a:srgbClr val="00B050"/>
                </a:solidFill>
                <a:latin typeface="Angsana New" panose="02020603050405020304" pitchFamily="18" charset="-34"/>
                <a:cs typeface="Angsana New" panose="02020603050405020304" pitchFamily="18" charset="-34"/>
              </a:rPr>
              <a:t>วันที่ </a:t>
            </a:r>
            <a:r>
              <a:rPr lang="en-US" sz="4000" b="1" dirty="0">
                <a:solidFill>
                  <a:srgbClr val="00B050"/>
                </a:solidFill>
                <a:latin typeface="Angsana New" panose="02020603050405020304" pitchFamily="18" charset="-34"/>
                <a:cs typeface="Angsana New" panose="02020603050405020304" pitchFamily="18" charset="-34"/>
              </a:rPr>
              <a:t>10 </a:t>
            </a:r>
            <a:r>
              <a:rPr lang="th-TH" sz="4000" b="1" dirty="0">
                <a:solidFill>
                  <a:srgbClr val="00B050"/>
                </a:solidFill>
                <a:latin typeface="Angsana New" panose="02020603050405020304" pitchFamily="18" charset="-34"/>
                <a:cs typeface="Angsana New" panose="02020603050405020304" pitchFamily="18" charset="-34"/>
              </a:rPr>
              <a:t>กันยายน </a:t>
            </a:r>
            <a:r>
              <a:rPr lang="en-US" sz="4000" b="1" dirty="0">
                <a:solidFill>
                  <a:srgbClr val="00B050"/>
                </a:solidFill>
                <a:latin typeface="Angsana New" panose="02020603050405020304" pitchFamily="18" charset="-34"/>
                <a:cs typeface="Angsana New" panose="02020603050405020304" pitchFamily="18" charset="-34"/>
              </a:rPr>
              <a:t>2566</a:t>
            </a:r>
            <a:r>
              <a:rPr lang="th-TH" sz="4000" b="1" dirty="0">
                <a:solidFill>
                  <a:srgbClr val="00B050"/>
                </a:solidFill>
                <a:latin typeface="Angsana New" panose="02020603050405020304" pitchFamily="18" charset="-34"/>
                <a:cs typeface="Angsana New" panose="02020603050405020304" pitchFamily="18" charset="-34"/>
              </a:rPr>
              <a:t> </a:t>
            </a:r>
            <a:r>
              <a:rPr lang="en-US" sz="4000" b="1" dirty="0">
                <a:solidFill>
                  <a:srgbClr val="00B050"/>
                </a:solidFill>
                <a:latin typeface="Angsana New" panose="02020603050405020304" pitchFamily="18" charset="-34"/>
                <a:cs typeface="Angsana New" panose="02020603050405020304" pitchFamily="18" charset="-34"/>
              </a:rPr>
              <a:t>(9.00 – 12.00 </a:t>
            </a:r>
            <a:r>
              <a:rPr lang="th-TH" sz="4000" b="1" dirty="0">
                <a:solidFill>
                  <a:srgbClr val="00B050"/>
                </a:solidFill>
                <a:latin typeface="Angsana New" panose="02020603050405020304" pitchFamily="18" charset="-34"/>
                <a:cs typeface="Angsana New" panose="02020603050405020304" pitchFamily="18" charset="-34"/>
              </a:rPr>
              <a:t>น.)</a:t>
            </a:r>
          </a:p>
          <a:p>
            <a:pPr algn="ctr"/>
            <a:endParaRPr lang="th-TH" sz="3600" b="1" dirty="0">
              <a:solidFill>
                <a:srgbClr val="0066FF"/>
              </a:solidFill>
              <a:latin typeface="Angsana New" panose="02020603050405020304" pitchFamily="18" charset="-34"/>
              <a:cs typeface="Angsana New" panose="02020603050405020304" pitchFamily="18" charset="-34"/>
            </a:endParaRPr>
          </a:p>
          <a:p>
            <a:pPr algn="ctr"/>
            <a:r>
              <a:rPr lang="th-TH" sz="3600" b="1" dirty="0">
                <a:solidFill>
                  <a:srgbClr val="0066FF"/>
                </a:solidFill>
                <a:latin typeface="CordiaUPC" panose="020B0304020202020204" pitchFamily="34" charset="-34"/>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22B0803-27ED-4CC4-83BC-EDE5B5D99FB3}"/>
              </a:ext>
            </a:extLst>
          </p:cNvPr>
          <p:cNvSpPr>
            <a:spLocks noGrp="1"/>
          </p:cNvSpPr>
          <p:nvPr>
            <p:ph type="title"/>
          </p:nvPr>
        </p:nvSpPr>
        <p:spPr>
          <a:xfrm>
            <a:off x="735171" y="1094152"/>
            <a:ext cx="9223058" cy="903015"/>
          </a:xfrm>
        </p:spPr>
        <p:txBody>
          <a:bodyPr>
            <a:normAutofit/>
          </a:bodyPr>
          <a:lstStyle/>
          <a:p>
            <a:pPr algn="ctr"/>
            <a:r>
              <a:rPr lang="en-US" sz="2456" b="1" dirty="0">
                <a:latin typeface="Angsana New" panose="02020603050405020304" pitchFamily="18" charset="-34"/>
                <a:cs typeface="Angsana New" panose="02020603050405020304" pitchFamily="18" charset="-34"/>
              </a:rPr>
              <a:t>5. </a:t>
            </a:r>
            <a:r>
              <a:rPr lang="th-TH" sz="2456" b="1" dirty="0">
                <a:latin typeface="Angsana New" panose="02020603050405020304" pitchFamily="18" charset="-34"/>
                <a:cs typeface="Angsana New" panose="02020603050405020304" pitchFamily="18" charset="-34"/>
              </a:rPr>
              <a:t>การเขียนรายงานวิจัยฉบับสมบูรณ์</a:t>
            </a:r>
            <a:endParaRPr lang="en-US" sz="2456" b="1" dirty="0">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13103404-4F94-4FCC-B214-51E160E536C3}"/>
              </a:ext>
            </a:extLst>
          </p:cNvPr>
          <p:cNvSpPr>
            <a:spLocks noGrp="1"/>
          </p:cNvSpPr>
          <p:nvPr>
            <p:ph idx="1"/>
          </p:nvPr>
        </p:nvSpPr>
        <p:spPr>
          <a:xfrm>
            <a:off x="502267" y="2059191"/>
            <a:ext cx="9786081" cy="1282752"/>
          </a:xfrm>
        </p:spPr>
        <p:txBody>
          <a:bodyPr>
            <a:normAutofit fontScale="92500"/>
          </a:bodyPr>
          <a:lstStyle/>
          <a:p>
            <a:r>
              <a:rPr lang="th-TH" dirty="0">
                <a:latin typeface="Angsana New" panose="02020603050405020304" pitchFamily="18" charset="-34"/>
                <a:cs typeface="Angsana New" panose="02020603050405020304" pitchFamily="18" charset="-34"/>
              </a:rPr>
              <a:t>การเขียนรายงานวิจัยฉบับสมบูรณ์ เป็นการนำเสนอรูปแบบรายงานการวิจัยที่ละเอียดครบทุกขั้นตอน ตามมาตรฐานสากล ประกอบด้วย </a:t>
            </a:r>
            <a:r>
              <a:rPr lang="en-US" dirty="0">
                <a:latin typeface="Angsana New" panose="02020603050405020304" pitchFamily="18" charset="-34"/>
                <a:cs typeface="Angsana New" panose="02020603050405020304" pitchFamily="18" charset="-34"/>
              </a:rPr>
              <a:t>1</a:t>
            </a:r>
            <a:r>
              <a:rPr lang="th-TH" dirty="0">
                <a:latin typeface="Angsana New" panose="02020603050405020304" pitchFamily="18" charset="-34"/>
                <a:cs typeface="Angsana New" panose="02020603050405020304" pitchFamily="18" charset="-34"/>
              </a:rPr>
              <a:t> ส่วน คือ </a:t>
            </a:r>
            <a:r>
              <a:rPr lang="en-US" dirty="0">
                <a:latin typeface="Angsana New" panose="02020603050405020304" pitchFamily="18" charset="-34"/>
                <a:cs typeface="Angsana New" panose="02020603050405020304" pitchFamily="18" charset="-34"/>
              </a:rPr>
              <a:t>1) </a:t>
            </a:r>
            <a:r>
              <a:rPr lang="th-TH" dirty="0">
                <a:latin typeface="Angsana New" panose="02020603050405020304" pitchFamily="18" charset="-34"/>
                <a:cs typeface="Angsana New" panose="02020603050405020304" pitchFamily="18" charset="-34"/>
              </a:rPr>
              <a:t>ส่วนนำ </a:t>
            </a:r>
            <a:r>
              <a:rPr lang="en-US" dirty="0">
                <a:latin typeface="Angsana New" panose="02020603050405020304" pitchFamily="18" charset="-34"/>
                <a:cs typeface="Angsana New" panose="02020603050405020304" pitchFamily="18" charset="-34"/>
              </a:rPr>
              <a:t>2)</a:t>
            </a:r>
            <a:r>
              <a:rPr lang="th-TH" dirty="0">
                <a:latin typeface="Angsana New" panose="02020603050405020304" pitchFamily="18" charset="-34"/>
                <a:cs typeface="Angsana New" panose="02020603050405020304" pitchFamily="18" charset="-34"/>
              </a:rPr>
              <a:t> ส่วนเนื้อหา </a:t>
            </a:r>
            <a:r>
              <a:rPr lang="en-US" dirty="0">
                <a:latin typeface="Angsana New" panose="02020603050405020304" pitchFamily="18" charset="-34"/>
                <a:cs typeface="Angsana New" panose="02020603050405020304" pitchFamily="18" charset="-34"/>
              </a:rPr>
              <a:t>3)</a:t>
            </a:r>
            <a:r>
              <a:rPr lang="th-TH" dirty="0">
                <a:latin typeface="Angsana New" panose="02020603050405020304" pitchFamily="18" charset="-34"/>
                <a:cs typeface="Angsana New" panose="02020603050405020304" pitchFamily="18" charset="-34"/>
              </a:rPr>
              <a:t> ส่วนอ้างอิง โดยแต่ละส่วนมีองค์ประกอบต่าง ๆ ดังตารางที่ </a:t>
            </a:r>
            <a:r>
              <a:rPr lang="en-US" dirty="0">
                <a:latin typeface="Angsana New" panose="02020603050405020304" pitchFamily="18" charset="-34"/>
                <a:cs typeface="Angsana New" panose="02020603050405020304" pitchFamily="18" charset="-34"/>
              </a:rPr>
              <a:t>1</a:t>
            </a:r>
            <a:endParaRPr lang="th-TH" dirty="0">
              <a:latin typeface="Angsana New" panose="02020603050405020304" pitchFamily="18" charset="-34"/>
              <a:cs typeface="Angsana New" panose="02020603050405020304" pitchFamily="18" charset="-34"/>
            </a:endParaRPr>
          </a:p>
          <a:p>
            <a:r>
              <a:rPr lang="th-TH" dirty="0">
                <a:latin typeface="Angsana New" panose="02020603050405020304" pitchFamily="18" charset="-34"/>
                <a:cs typeface="Angsana New" panose="02020603050405020304" pitchFamily="18" charset="-34"/>
              </a:rPr>
              <a:t>ตารางที่ </a:t>
            </a:r>
            <a:r>
              <a:rPr lang="en-US" dirty="0">
                <a:latin typeface="Angsana New" panose="02020603050405020304" pitchFamily="18" charset="-34"/>
                <a:cs typeface="Angsana New" panose="02020603050405020304" pitchFamily="18" charset="-34"/>
              </a:rPr>
              <a:t>1 </a:t>
            </a:r>
            <a:r>
              <a:rPr lang="th-TH" dirty="0">
                <a:latin typeface="Angsana New" panose="02020603050405020304" pitchFamily="18" charset="-34"/>
                <a:cs typeface="Angsana New" panose="02020603050405020304" pitchFamily="18" charset="-34"/>
              </a:rPr>
              <a:t>การเขียนรายงานวิจัยฉบับสมบูรณ์</a:t>
            </a:r>
          </a:p>
          <a:p>
            <a:endParaRPr lang="en-US" dirty="0">
              <a:latin typeface="Angsana New" panose="02020603050405020304" pitchFamily="18" charset="-34"/>
              <a:cs typeface="Angsana New" panose="02020603050405020304" pitchFamily="18" charset="-34"/>
            </a:endParaRPr>
          </a:p>
        </p:txBody>
      </p:sp>
      <p:graphicFrame>
        <p:nvGraphicFramePr>
          <p:cNvPr id="4" name="ตาราง 4">
            <a:extLst>
              <a:ext uri="{FF2B5EF4-FFF2-40B4-BE49-F238E27FC236}">
                <a16:creationId xmlns:a16="http://schemas.microsoft.com/office/drawing/2014/main" id="{8F213718-B8CA-4665-B8F1-AE965F9A3642}"/>
              </a:ext>
            </a:extLst>
          </p:cNvPr>
          <p:cNvGraphicFramePr>
            <a:graphicFrameLocks noGrp="1"/>
          </p:cNvGraphicFramePr>
          <p:nvPr>
            <p:extLst>
              <p:ext uri="{D42A27DB-BD31-4B8C-83A1-F6EECF244321}">
                <p14:modId xmlns:p14="http://schemas.microsoft.com/office/powerpoint/2010/main" val="1841881195"/>
              </p:ext>
            </p:extLst>
          </p:nvPr>
        </p:nvGraphicFramePr>
        <p:xfrm>
          <a:off x="619731" y="3188021"/>
          <a:ext cx="9453938" cy="3456620"/>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347536">
                <a:tc>
                  <a:txBody>
                    <a:bodyPr/>
                    <a:lstStyle/>
                    <a:p>
                      <a:pPr algn="ctr"/>
                      <a:r>
                        <a:rPr lang="th-TH" sz="2000" dirty="0">
                          <a:solidFill>
                            <a:schemeClr val="tx1"/>
                          </a:solidFill>
                          <a:latin typeface="Angsana New" panose="02020603050405020304" pitchFamily="18" charset="-34"/>
                          <a:cs typeface="Angsana New" panose="02020603050405020304" pitchFamily="18" charset="-34"/>
                        </a:rPr>
                        <a:t>ส่วนประกอบ</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pPr algn="ctr"/>
                      <a:r>
                        <a:rPr lang="th-TH" sz="2000" dirty="0">
                          <a:solidFill>
                            <a:schemeClr val="tx1"/>
                          </a:solidFill>
                          <a:latin typeface="Angsana New" panose="02020603050405020304" pitchFamily="18" charset="-34"/>
                          <a:cs typeface="Angsana New" panose="02020603050405020304" pitchFamily="18" charset="-34"/>
                        </a:rPr>
                        <a:t>รายละเอียดของแต่ละส่วนประกอบ</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4112077325"/>
                  </a:ext>
                </a:extLst>
              </a:tr>
              <a:tr h="3071620">
                <a:tc>
                  <a:txBody>
                    <a:bodyPr/>
                    <a:lstStyle/>
                    <a:p>
                      <a:r>
                        <a:rPr lang="th-TH" sz="2000" dirty="0">
                          <a:solidFill>
                            <a:schemeClr val="tx1"/>
                          </a:solidFill>
                          <a:latin typeface="Angsana New" panose="02020603050405020304" pitchFamily="18" charset="-34"/>
                          <a:cs typeface="Angsana New" panose="02020603050405020304" pitchFamily="18" charset="-34"/>
                        </a:rPr>
                        <a:t>ส่วนที่ </a:t>
                      </a:r>
                      <a:r>
                        <a:rPr lang="en-US" sz="2000" dirty="0">
                          <a:solidFill>
                            <a:schemeClr val="tx1"/>
                          </a:solidFill>
                          <a:latin typeface="Angsana New" panose="02020603050405020304" pitchFamily="18" charset="-34"/>
                          <a:cs typeface="Angsana New" panose="02020603050405020304" pitchFamily="18" charset="-34"/>
                        </a:rPr>
                        <a:t>1</a:t>
                      </a:r>
                      <a:r>
                        <a:rPr lang="th-TH" sz="2000" dirty="0">
                          <a:solidFill>
                            <a:schemeClr val="tx1"/>
                          </a:solidFill>
                          <a:latin typeface="Angsana New" panose="02020603050405020304" pitchFamily="18" charset="-34"/>
                          <a:cs typeface="Angsana New" panose="02020603050405020304" pitchFamily="18" charset="-34"/>
                        </a:rPr>
                        <a:t> ส่วนนำ</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r>
                        <a:rPr lang="en-US" sz="2000" dirty="0">
                          <a:solidFill>
                            <a:schemeClr val="tx1"/>
                          </a:solidFill>
                          <a:latin typeface="Angsana New" panose="02020603050405020304" pitchFamily="18" charset="-34"/>
                          <a:cs typeface="Angsana New" panose="02020603050405020304" pitchFamily="18" charset="-34"/>
                        </a:rPr>
                        <a:t>1) </a:t>
                      </a:r>
                      <a:r>
                        <a:rPr lang="th-TH" sz="2000" dirty="0">
                          <a:solidFill>
                            <a:schemeClr val="tx1"/>
                          </a:solidFill>
                          <a:latin typeface="Angsana New" panose="02020603050405020304" pitchFamily="18" charset="-34"/>
                          <a:cs typeface="Angsana New" panose="02020603050405020304" pitchFamily="18" charset="-34"/>
                        </a:rPr>
                        <a:t>ปกนอก</a:t>
                      </a:r>
                    </a:p>
                    <a:p>
                      <a:r>
                        <a:rPr lang="en-US" sz="2000" dirty="0">
                          <a:solidFill>
                            <a:schemeClr val="tx1"/>
                          </a:solidFill>
                          <a:latin typeface="Angsana New" panose="02020603050405020304" pitchFamily="18" charset="-34"/>
                          <a:cs typeface="Angsana New" panose="02020603050405020304" pitchFamily="18" charset="-34"/>
                        </a:rPr>
                        <a:t>2)</a:t>
                      </a:r>
                      <a:r>
                        <a:rPr lang="th-TH" sz="2000" dirty="0">
                          <a:solidFill>
                            <a:schemeClr val="tx1"/>
                          </a:solidFill>
                          <a:latin typeface="Angsana New" panose="02020603050405020304" pitchFamily="18" charset="-34"/>
                          <a:cs typeface="Angsana New" panose="02020603050405020304" pitchFamily="18" charset="-34"/>
                        </a:rPr>
                        <a:t> ปกรอง</a:t>
                      </a:r>
                    </a:p>
                    <a:p>
                      <a:r>
                        <a:rPr lang="en-US" sz="2000" dirty="0">
                          <a:solidFill>
                            <a:schemeClr val="tx1"/>
                          </a:solidFill>
                          <a:latin typeface="Angsana New" panose="02020603050405020304" pitchFamily="18" charset="-34"/>
                          <a:cs typeface="Angsana New" panose="02020603050405020304" pitchFamily="18" charset="-34"/>
                        </a:rPr>
                        <a:t>3)</a:t>
                      </a:r>
                      <a:r>
                        <a:rPr lang="th-TH" sz="2000" dirty="0">
                          <a:solidFill>
                            <a:schemeClr val="tx1"/>
                          </a:solidFill>
                          <a:latin typeface="Angsana New" panose="02020603050405020304" pitchFamily="18" charset="-34"/>
                          <a:cs typeface="Angsana New" panose="02020603050405020304" pitchFamily="18" charset="-34"/>
                        </a:rPr>
                        <a:t> หน้าอนุมัติ</a:t>
                      </a:r>
                    </a:p>
                    <a:p>
                      <a:r>
                        <a:rPr lang="en-US" sz="2000" dirty="0">
                          <a:solidFill>
                            <a:schemeClr val="tx1"/>
                          </a:solidFill>
                          <a:latin typeface="Angsana New" panose="02020603050405020304" pitchFamily="18" charset="-34"/>
                          <a:cs typeface="Angsana New" panose="02020603050405020304" pitchFamily="18" charset="-34"/>
                        </a:rPr>
                        <a:t>4) </a:t>
                      </a:r>
                      <a:r>
                        <a:rPr lang="th-TH" sz="2000" dirty="0">
                          <a:solidFill>
                            <a:schemeClr val="tx1"/>
                          </a:solidFill>
                          <a:latin typeface="Angsana New" panose="02020603050405020304" pitchFamily="18" charset="-34"/>
                          <a:cs typeface="Angsana New" panose="02020603050405020304" pitchFamily="18" charset="-34"/>
                        </a:rPr>
                        <a:t>กิตติกรรมประกาศ</a:t>
                      </a:r>
                    </a:p>
                    <a:p>
                      <a:r>
                        <a:rPr lang="en-US" sz="2000" dirty="0">
                          <a:solidFill>
                            <a:schemeClr val="tx1"/>
                          </a:solidFill>
                          <a:latin typeface="Angsana New" panose="02020603050405020304" pitchFamily="18" charset="-34"/>
                          <a:cs typeface="Angsana New" panose="02020603050405020304" pitchFamily="18" charset="-34"/>
                        </a:rPr>
                        <a:t>5)</a:t>
                      </a:r>
                      <a:r>
                        <a:rPr lang="th-TH" sz="2000" dirty="0">
                          <a:solidFill>
                            <a:schemeClr val="tx1"/>
                          </a:solidFill>
                          <a:latin typeface="Angsana New" panose="02020603050405020304" pitchFamily="18" charset="-34"/>
                          <a:cs typeface="Angsana New" panose="02020603050405020304" pitchFamily="18" charset="-34"/>
                        </a:rPr>
                        <a:t> สารบัญ</a:t>
                      </a:r>
                    </a:p>
                    <a:p>
                      <a:r>
                        <a:rPr lang="en-US" sz="2000" dirty="0">
                          <a:solidFill>
                            <a:schemeClr val="tx1"/>
                          </a:solidFill>
                          <a:latin typeface="Angsana New" panose="02020603050405020304" pitchFamily="18" charset="-34"/>
                          <a:cs typeface="Angsana New" panose="02020603050405020304" pitchFamily="18" charset="-34"/>
                        </a:rPr>
                        <a:t>6)</a:t>
                      </a:r>
                      <a:r>
                        <a:rPr lang="th-TH" sz="2000" dirty="0">
                          <a:solidFill>
                            <a:schemeClr val="tx1"/>
                          </a:solidFill>
                          <a:latin typeface="Angsana New" panose="02020603050405020304" pitchFamily="18" charset="-34"/>
                          <a:cs typeface="Angsana New" panose="02020603050405020304" pitchFamily="18" charset="-34"/>
                        </a:rPr>
                        <a:t> สารบัญตาราง</a:t>
                      </a:r>
                    </a:p>
                    <a:p>
                      <a:r>
                        <a:rPr lang="en-US" sz="2000" dirty="0">
                          <a:solidFill>
                            <a:schemeClr val="tx1"/>
                          </a:solidFill>
                          <a:latin typeface="Angsana New" panose="02020603050405020304" pitchFamily="18" charset="-34"/>
                          <a:cs typeface="Angsana New" panose="02020603050405020304" pitchFamily="18" charset="-34"/>
                        </a:rPr>
                        <a:t>7)</a:t>
                      </a:r>
                      <a:r>
                        <a:rPr lang="th-TH" sz="2000" dirty="0">
                          <a:solidFill>
                            <a:schemeClr val="tx1"/>
                          </a:solidFill>
                          <a:latin typeface="Angsana New" panose="02020603050405020304" pitchFamily="18" charset="-34"/>
                          <a:cs typeface="Angsana New" panose="02020603050405020304" pitchFamily="18" charset="-34"/>
                        </a:rPr>
                        <a:t> สารบัญภาพประกอบ</a:t>
                      </a:r>
                    </a:p>
                    <a:p>
                      <a:r>
                        <a:rPr lang="en-US" sz="2000" dirty="0">
                          <a:solidFill>
                            <a:schemeClr val="tx1"/>
                          </a:solidFill>
                          <a:latin typeface="Angsana New" panose="02020603050405020304" pitchFamily="18" charset="-34"/>
                          <a:cs typeface="Angsana New" panose="02020603050405020304" pitchFamily="18" charset="-34"/>
                        </a:rPr>
                        <a:t>8)</a:t>
                      </a:r>
                      <a:r>
                        <a:rPr lang="th-TH" sz="2000" dirty="0">
                          <a:solidFill>
                            <a:schemeClr val="tx1"/>
                          </a:solidFill>
                          <a:latin typeface="Angsana New" panose="02020603050405020304" pitchFamily="18" charset="-34"/>
                          <a:cs typeface="Angsana New" panose="02020603050405020304" pitchFamily="18" charset="-34"/>
                        </a:rPr>
                        <a:t> บทคัดย่อภาษาไทย</a:t>
                      </a:r>
                    </a:p>
                    <a:p>
                      <a:r>
                        <a:rPr lang="en-US" sz="2000" dirty="0">
                          <a:solidFill>
                            <a:schemeClr val="tx1"/>
                          </a:solidFill>
                          <a:latin typeface="Angsana New" panose="02020603050405020304" pitchFamily="18" charset="-34"/>
                          <a:cs typeface="Angsana New" panose="02020603050405020304" pitchFamily="18" charset="-34"/>
                        </a:rPr>
                        <a:t>9) </a:t>
                      </a:r>
                      <a:r>
                        <a:rPr lang="th-TH" sz="2000" dirty="0">
                          <a:solidFill>
                            <a:schemeClr val="tx1"/>
                          </a:solidFill>
                          <a:latin typeface="Angsana New" panose="02020603050405020304" pitchFamily="18" charset="-34"/>
                          <a:cs typeface="Angsana New" panose="02020603050405020304" pitchFamily="18" charset="-34"/>
                        </a:rPr>
                        <a:t>บทคัดย่อภาษาอังกฤษ</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135185168"/>
                  </a:ext>
                </a:extLst>
              </a:tr>
            </a:tbl>
          </a:graphicData>
        </a:graphic>
      </p:graphicFrame>
      <p:sp>
        <p:nvSpPr>
          <p:cNvPr id="5" name="ตัวแทนหมายเลขสไลด์ 4">
            <a:extLst>
              <a:ext uri="{FF2B5EF4-FFF2-40B4-BE49-F238E27FC236}">
                <a16:creationId xmlns:a16="http://schemas.microsoft.com/office/drawing/2014/main" id="{E6FB75C9-438F-4BAB-8745-E42473C04B9E}"/>
              </a:ext>
            </a:extLst>
          </p:cNvPr>
          <p:cNvSpPr>
            <a:spLocks noGrp="1"/>
          </p:cNvSpPr>
          <p:nvPr>
            <p:ph type="sldNum" sz="quarter" idx="12"/>
          </p:nvPr>
        </p:nvSpPr>
        <p:spPr/>
        <p:txBody>
          <a:bodyPr/>
          <a:lstStyle/>
          <a:p>
            <a:fld id="{1EAF28F5-24D7-466C-B5FE-FBB3D897FE90}" type="slidenum">
              <a:rPr lang="en-US" smtClean="0"/>
              <a:t>10</a:t>
            </a:fld>
            <a:endParaRPr lang="en-US"/>
          </a:p>
        </p:txBody>
      </p:sp>
    </p:spTree>
    <p:extLst>
      <p:ext uri="{BB962C8B-B14F-4D97-AF65-F5344CB8AC3E}">
        <p14:creationId xmlns:p14="http://schemas.microsoft.com/office/powerpoint/2010/main" val="217972758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76225"/>
            <a:ext cx="9601200" cy="5755422"/>
          </a:xfrm>
        </p:spPr>
        <p:txBody>
          <a:bodyPr/>
          <a:lstStyle/>
          <a:p>
            <a:pPr algn="l"/>
            <a:br>
              <a:rPr lang="th-TH" sz="3200" dirty="0">
                <a:cs typeface="+mj-cs"/>
              </a:rPr>
            </a:br>
            <a:r>
              <a:rPr lang="th-TH" sz="32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      </a:t>
            </a:r>
            <a:r>
              <a:rPr lang="en-US" sz="3200" b="1" dirty="0">
                <a:solidFill>
                  <a:srgbClr val="0070C0"/>
                </a:solidFill>
                <a:latin typeface="Angsana New" panose="02020603050405020304" pitchFamily="18" charset="-34"/>
                <a:cs typeface="Angsana New" panose="02020603050405020304" pitchFamily="18" charset="-34"/>
              </a:rPr>
              <a:t>Academic Article Writing</a:t>
            </a:r>
            <a:br>
              <a:rPr lang="th-TH" sz="2400" dirty="0">
                <a:cs typeface="+mj-cs"/>
              </a:rPr>
            </a:br>
            <a:r>
              <a:rPr lang="en-US" sz="3200" dirty="0">
                <a:cs typeface="+mj-cs"/>
              </a:rPr>
              <a:t>	</a:t>
            </a:r>
            <a:br>
              <a:rPr lang="en-US" sz="3200" dirty="0">
                <a:cs typeface="+mj-cs"/>
              </a:rPr>
            </a:br>
            <a:r>
              <a:rPr lang="en-US" sz="3200" dirty="0">
                <a:cs typeface="+mj-cs"/>
              </a:rPr>
              <a:t>	</a:t>
            </a:r>
            <a:r>
              <a:rPr lang="en-US" sz="2800" dirty="0">
                <a:latin typeface="Angsana New" panose="02020603050405020304" pitchFamily="18" charset="-34"/>
                <a:cs typeface="Angsana New" panose="02020603050405020304" pitchFamily="18" charset="-34"/>
              </a:rPr>
              <a:t>Academic article writing </a:t>
            </a:r>
            <a:r>
              <a:rPr lang="en-US" sz="3200" dirty="0">
                <a:latin typeface="Angsana New" panose="02020603050405020304" pitchFamily="18" charset="-34"/>
                <a:cs typeface="Angsana New" panose="02020603050405020304" pitchFamily="18" charset="-34"/>
              </a:rPr>
              <a:t>It is part of the course of study. of the Military Staff College that students / student officers must complete according to the time frame specified by the College, with the aim of giving students the opportunity to integrate the knowledge resulting from operational experience or from research based on interest Academic articles that present a body of knowledge and offer a broad range of useful suggestions. will be considered for publication in academic publications of the National Defense Studies Institute, namely, </a:t>
            </a:r>
            <a:r>
              <a:rPr lang="en-US" sz="3200" dirty="0" err="1">
                <a:latin typeface="Angsana New" panose="02020603050405020304" pitchFamily="18" charset="-34"/>
                <a:cs typeface="Angsana New" panose="02020603050405020304" pitchFamily="18" charset="-34"/>
              </a:rPr>
              <a:t>Ratthapirak</a:t>
            </a:r>
            <a:r>
              <a:rPr lang="en-US" sz="3200" dirty="0">
                <a:latin typeface="Angsana New" panose="02020603050405020304" pitchFamily="18" charset="-34"/>
                <a:cs typeface="Angsana New" panose="02020603050405020304" pitchFamily="18" charset="-34"/>
              </a:rPr>
              <a:t> Journal or a security policy recommendation document</a:t>
            </a:r>
            <a:r>
              <a:rPr lang="th-TH" sz="3200" dirty="0">
                <a:latin typeface="Angsana New" panose="02020603050405020304" pitchFamily="18" charset="-34"/>
                <a:cs typeface="Angsana New" panose="02020603050405020304" pitchFamily="18" charset="-34"/>
              </a:rPr>
              <a:t> </a:t>
            </a:r>
            <a:r>
              <a:rPr lang="th-TH" sz="2800" dirty="0">
                <a:latin typeface="Angsana New" panose="02020603050405020304" pitchFamily="18" charset="-34"/>
                <a:cs typeface="Angsana New" panose="02020603050405020304" pitchFamily="18" charset="-34"/>
              </a:rPr>
              <a:t>(</a:t>
            </a:r>
            <a:r>
              <a:rPr lang="en-US" sz="2800" dirty="0">
                <a:latin typeface="Angsana New" panose="02020603050405020304" pitchFamily="18" charset="-34"/>
                <a:cs typeface="Angsana New" panose="02020603050405020304" pitchFamily="18" charset="-34"/>
              </a:rPr>
              <a:t>NDC</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Security</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Review)</a:t>
            </a:r>
            <a:r>
              <a:rPr lang="en-US" sz="2400" dirty="0">
                <a:latin typeface="Angsana New" panose="02020603050405020304" pitchFamily="18" charset="-34"/>
                <a:cs typeface="Angsana New" panose="02020603050405020304" pitchFamily="18" charset="-34"/>
              </a:rPr>
              <a:t>  </a:t>
            </a:r>
            <a:br>
              <a:rPr lang="en-US" sz="2200" dirty="0">
                <a:latin typeface="Angsana New" panose="02020603050405020304" pitchFamily="18" charset="-34"/>
                <a:cs typeface="Angsana New" panose="02020603050405020304" pitchFamily="18" charset="-34"/>
              </a:rPr>
            </a:br>
            <a:endParaRPr lang="en-US" sz="22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34105507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276225"/>
            <a:ext cx="9982200" cy="4924425"/>
          </a:xfrm>
        </p:spPr>
        <p:txBody>
          <a:bodyPr>
            <a:normAutofit fontScale="90000"/>
          </a:bodyPr>
          <a:lstStyle/>
          <a:p>
            <a:pPr algn="l" defTabSz="403225"/>
            <a:br>
              <a:rPr lang="en-US" sz="3600" dirty="0">
                <a:latin typeface="Angsana New" panose="02020603050405020304" pitchFamily="18" charset="-34"/>
                <a:cs typeface="Angsana New" panose="02020603050405020304" pitchFamily="18" charset="-34"/>
              </a:rPr>
            </a:br>
            <a:r>
              <a:rPr lang="en-US" sz="3600" dirty="0">
                <a:latin typeface="Angsana New" panose="02020603050405020304" pitchFamily="18" charset="-34"/>
                <a:cs typeface="Angsana New" panose="02020603050405020304" pitchFamily="18" charset="-34"/>
              </a:rPr>
              <a:t> </a:t>
            </a:r>
            <a:r>
              <a:rPr lang="en-US" sz="3600" b="1" dirty="0">
                <a:latin typeface="Angsana New" panose="02020603050405020304" pitchFamily="18" charset="-34"/>
                <a:cs typeface="Angsana New" panose="02020603050405020304" pitchFamily="18" charset="-34"/>
              </a:rPr>
              <a:t>Academic articles that need to be processed include</a:t>
            </a:r>
            <a:r>
              <a:rPr lang="en-US" sz="3600" dirty="0">
                <a:latin typeface="Angsana New" panose="02020603050405020304" pitchFamily="18" charset="-34"/>
                <a:cs typeface="Angsana New" panose="02020603050405020304" pitchFamily="18" charset="-34"/>
              </a:rPr>
              <a:t>:</a:t>
            </a:r>
            <a:br>
              <a:rPr lang="en-US" sz="3600" dirty="0">
                <a:latin typeface="Angsana New" panose="02020603050405020304" pitchFamily="18" charset="-34"/>
                <a:cs typeface="Angsana New" panose="02020603050405020304" pitchFamily="18" charset="-34"/>
              </a:rPr>
            </a:br>
            <a:br>
              <a:rPr lang="en-US" sz="3200" b="1" dirty="0">
                <a:latin typeface="Angsana New" panose="02020603050405020304" pitchFamily="18" charset="-34"/>
                <a:cs typeface="Angsana New" panose="02020603050405020304" pitchFamily="18" charset="-34"/>
              </a:rPr>
            </a:br>
            <a:r>
              <a:rPr lang="en-US" sz="36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1 individual article. It is a short academic writing that presents a body of knowledge. and specific comments There is a clear, systematic analysis that is in line with the current situation. key issues Guidelines for future development and driving national strategies have a reliable writing process according to academic principles. and the format is as specified in the manual for writing personal research papers of the NACC (Document No. 006) and the standards of the Thai Journal Citation Index Center</a:t>
            </a:r>
            <a:r>
              <a:rPr lang="th-TH" sz="3200" dirty="0">
                <a:latin typeface="Angsana New" panose="02020603050405020304" pitchFamily="18" charset="-34"/>
                <a:cs typeface="Angsana New" panose="02020603050405020304" pitchFamily="18" charset="-34"/>
              </a:rPr>
              <a:t> </a:t>
            </a:r>
            <a:r>
              <a:rPr lang="th-TH" sz="2800" dirty="0">
                <a:latin typeface="Angsana New" panose="02020603050405020304" pitchFamily="18" charset="-34"/>
                <a:cs typeface="Angsana New" panose="02020603050405020304" pitchFamily="18" charset="-34"/>
              </a:rPr>
              <a:t>(</a:t>
            </a:r>
            <a:r>
              <a:rPr lang="en-US" sz="2800" dirty="0">
                <a:latin typeface="Angsana New" panose="02020603050405020304" pitchFamily="18" charset="-34"/>
                <a:cs typeface="Angsana New" panose="02020603050405020304" pitchFamily="18" charset="-34"/>
              </a:rPr>
              <a:t>Thai Journal Citation Index Center : TCI)</a:t>
            </a:r>
            <a:br>
              <a:rPr lang="en-US" sz="2800" dirty="0">
                <a:latin typeface="Angsana New" panose="02020603050405020304" pitchFamily="18" charset="-34"/>
                <a:cs typeface="Angsana New" panose="02020603050405020304" pitchFamily="18" charset="-34"/>
              </a:rPr>
            </a:br>
            <a:endParaRPr lang="en-US" sz="24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1842609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76225"/>
            <a:ext cx="10363200" cy="6981463"/>
          </a:xfrm>
        </p:spPr>
        <p:txBody>
          <a:bodyPr>
            <a:normAutofit fontScale="90000"/>
          </a:bodyPr>
          <a:lstStyle/>
          <a:p>
            <a:pPr marL="0" marR="0" indent="457200">
              <a:lnSpc>
                <a:spcPct val="107000"/>
              </a:lnSpc>
              <a:spcBef>
                <a:spcPts val="0"/>
              </a:spcBef>
              <a:spcAft>
                <a:spcPts val="600"/>
              </a:spcAft>
            </a:pPr>
            <a:br>
              <a:rPr lang="en-US" sz="3600" dirty="0">
                <a:latin typeface="Angsana New" panose="02020603050405020304" pitchFamily="18" charset="-34"/>
                <a:ea typeface="Calibri" panose="020F0502020204030204" pitchFamily="34" charset="0"/>
                <a:cs typeface="Angsana New" panose="02020603050405020304" pitchFamily="18" charset="-34"/>
              </a:rPr>
            </a:br>
            <a:r>
              <a:rPr lang="en-US" sz="3600" dirty="0">
                <a:latin typeface="Angsana New" panose="02020603050405020304" pitchFamily="18" charset="-34"/>
                <a:ea typeface="Calibri" panose="020F0502020204030204" pitchFamily="34" charset="0"/>
                <a:cs typeface="Angsana New" panose="02020603050405020304" pitchFamily="18" charset="-34"/>
              </a:rPr>
              <a:t>	</a:t>
            </a:r>
            <a:r>
              <a:rPr lang="th-TH" sz="3600" dirty="0">
                <a:latin typeface="Angsana New" panose="02020603050405020304" pitchFamily="18" charset="-34"/>
                <a:ea typeface="Calibri" panose="020F0502020204030204" pitchFamily="34" charset="0"/>
                <a:cs typeface="Angsana New" panose="02020603050405020304" pitchFamily="18" charset="-34"/>
              </a:rPr>
              <a:t> </a:t>
            </a:r>
            <a:r>
              <a:rPr lang="en-US" sz="3600" dirty="0">
                <a:latin typeface="Angsana New" panose="02020603050405020304" pitchFamily="18" charset="-34"/>
                <a:ea typeface="Calibri" panose="020F0502020204030204" pitchFamily="34" charset="0"/>
                <a:cs typeface="Angsana New" panose="02020603050405020304" pitchFamily="18" charset="-34"/>
              </a:rPr>
              <a:t>Academic article has the objectives of presenting as follows:</a:t>
            </a:r>
            <a:br>
              <a:rPr lang="en-US" sz="3600" dirty="0">
                <a:solidFill>
                  <a:srgbClr val="FF0000"/>
                </a:solidFill>
                <a:latin typeface="Angsana New" panose="02020603050405020304" pitchFamily="18" charset="-34"/>
                <a:ea typeface="Calibri" panose="020F0502020204030204" pitchFamily="34" charset="0"/>
                <a:cs typeface="Angsana New" panose="02020603050405020304" pitchFamily="18" charset="-34"/>
              </a:rPr>
            </a:br>
            <a:r>
              <a:rPr lang="en-US" sz="3600" dirty="0">
                <a:latin typeface="Angsana New" panose="02020603050405020304" pitchFamily="18" charset="-34"/>
                <a:ea typeface="Calibri" panose="020F0502020204030204" pitchFamily="34" charset="0"/>
                <a:cs typeface="Angsana New" panose="02020603050405020304" pitchFamily="18" charset="-34"/>
              </a:rPr>
              <a:t>	</a:t>
            </a:r>
            <a:r>
              <a:rPr lang="en-US" sz="2800" dirty="0">
                <a:solidFill>
                  <a:srgbClr val="00B0F0"/>
                </a:solidFill>
                <a:latin typeface="Angsana New" panose="02020603050405020304" pitchFamily="18" charset="-34"/>
                <a:ea typeface="Calibri" panose="020F0502020204030204" pitchFamily="34" charset="0"/>
                <a:cs typeface="Angsana New" panose="02020603050405020304" pitchFamily="18" charset="-34"/>
              </a:rPr>
              <a:t>@</a:t>
            </a:r>
            <a:r>
              <a:rPr lang="th-TH" sz="2800" dirty="0">
                <a:solidFill>
                  <a:srgbClr val="00B0F0"/>
                </a:solidFill>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Present knowledge, new ideas, as well as the author's experience on that subject based on academics in that subject or may be Express opinions in an analytical way, criticizing academics on that subject.</a:t>
            </a:r>
            <a:br>
              <a:rPr lang="th-TH" sz="2800" dirty="0">
                <a:latin typeface="Angsana New" panose="02020603050405020304" pitchFamily="18" charset="-34"/>
                <a:ea typeface="Calibri" panose="020F0502020204030204" pitchFamily="34" charset="0"/>
                <a:cs typeface="Angsana New" panose="02020603050405020304" pitchFamily="18" charset="-34"/>
              </a:rPr>
            </a:b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solidFill>
                  <a:srgbClr val="00B050"/>
                </a:solidFill>
                <a:latin typeface="Angsana New" panose="02020603050405020304" pitchFamily="18" charset="-34"/>
                <a:ea typeface="Calibri" panose="020F0502020204030204" pitchFamily="34" charset="0"/>
                <a:cs typeface="Angsana New" panose="02020603050405020304" pitchFamily="18" charset="-34"/>
              </a:rPr>
              <a:t>@</a:t>
            </a:r>
            <a:r>
              <a:rPr lang="th-TH" sz="2800" dirty="0">
                <a:solidFill>
                  <a:srgbClr val="00B050"/>
                </a:solidFill>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To present new ideas about that subject or to ask new questions or issues that will encourage readers to be interested in continuing to study and research on that subject.</a:t>
            </a:r>
            <a:br>
              <a:rPr lang="th-TH" sz="2800" dirty="0">
                <a:latin typeface="Angsana New" panose="02020603050405020304" pitchFamily="18" charset="-34"/>
                <a:ea typeface="Calibri" panose="020F0502020204030204" pitchFamily="34" charset="0"/>
                <a:cs typeface="Angsana New" panose="02020603050405020304" pitchFamily="18" charset="-34"/>
              </a:rPr>
            </a:b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solidFill>
                  <a:srgbClr val="FF3399"/>
                </a:solidFill>
                <a:latin typeface="Angsana New" panose="02020603050405020304" pitchFamily="18" charset="-34"/>
                <a:ea typeface="Calibri" panose="020F0502020204030204" pitchFamily="34" charset="0"/>
                <a:cs typeface="Angsana New" panose="02020603050405020304" pitchFamily="18" charset="-34"/>
              </a:rPr>
              <a:t>@</a:t>
            </a:r>
            <a:r>
              <a:rPr lang="th-TH" sz="2800" dirty="0">
                <a:solidFill>
                  <a:srgbClr val="FF3399"/>
                </a:solidFill>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Academic articles are a way to disseminate knowledge, ideas and experiences to the public. and help develop ideas and new knowledge</a:t>
            </a:r>
            <a:br>
              <a:rPr lang="th-TH" sz="2800" dirty="0">
                <a:latin typeface="Angsana New" panose="02020603050405020304" pitchFamily="18" charset="-34"/>
                <a:ea typeface="Calibri" panose="020F0502020204030204" pitchFamily="34" charset="0"/>
                <a:cs typeface="Angsana New" panose="02020603050405020304" pitchFamily="18" charset="-34"/>
              </a:rPr>
            </a:b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solidFill>
                  <a:srgbClr val="FFC000"/>
                </a:solidFill>
                <a:latin typeface="Angsana New" panose="02020603050405020304" pitchFamily="18" charset="-34"/>
                <a:ea typeface="Calibri" panose="020F0502020204030204" pitchFamily="34" charset="0"/>
                <a:cs typeface="Angsana New" panose="02020603050405020304" pitchFamily="18" charset="-34"/>
              </a:rPr>
              <a:t>@</a:t>
            </a:r>
            <a:r>
              <a:rPr lang="th-TH" sz="2800" dirty="0">
                <a:solidFill>
                  <a:srgbClr val="FFC000"/>
                </a:solidFill>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These knowledge and ideas should be derived from the author's extensive study, research, analysis and criticism until a new concept continuation In a way that will create more academic subjects to flourish. A good academic article. It should help encourage readers to get ideas and guidelines for applying that idea to be useful in some form. Or help encourage readers to develop ideas on that subject further.</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th-TH" sz="3200" dirty="0">
                <a:latin typeface="Angsana New" panose="02020603050405020304" pitchFamily="18" charset="-34"/>
                <a:ea typeface="Calibri" panose="020F0502020204030204" pitchFamily="34" charset="0"/>
                <a:cs typeface="Angsana New" panose="02020603050405020304" pitchFamily="18" charset="-34"/>
              </a:rPr>
              <a:t> </a:t>
            </a:r>
            <a:br>
              <a:rPr lang="en-US" sz="3200" dirty="0">
                <a:latin typeface="Angsana New" panose="02020603050405020304" pitchFamily="18" charset="-34"/>
                <a:ea typeface="Calibri" panose="020F0502020204030204" pitchFamily="34" charset="0"/>
                <a:cs typeface="Angsana New" panose="02020603050405020304" pitchFamily="18" charset="-34"/>
              </a:rPr>
            </a:br>
            <a:endParaRPr lang="en-US" sz="32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34902722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352425"/>
            <a:ext cx="10210800" cy="6032421"/>
          </a:xfrm>
        </p:spPr>
        <p:txBody>
          <a:bodyPr>
            <a:normAutofit/>
          </a:bodyPr>
          <a:lstStyle/>
          <a:p>
            <a:pPr indent="854075"/>
            <a:r>
              <a:rPr lang="en-US" sz="3200" dirty="0">
                <a:latin typeface="Angsana New" panose="02020603050405020304" pitchFamily="18" charset="-34"/>
                <a:ea typeface="Calibri" panose="020F0502020204030204" pitchFamily="34" charset="0"/>
                <a:cs typeface="Angsana New" panose="02020603050405020304" pitchFamily="18" charset="-34"/>
              </a:rPr>
              <a:t> </a:t>
            </a:r>
            <a:br>
              <a:rPr lang="en-US" sz="3200" dirty="0">
                <a:latin typeface="Angsana New" panose="02020603050405020304" pitchFamily="18" charset="-34"/>
                <a:ea typeface="Calibri" panose="020F0502020204030204" pitchFamily="34" charset="0"/>
                <a:cs typeface="Angsana New" panose="02020603050405020304" pitchFamily="18" charset="-34"/>
              </a:rPr>
            </a:br>
            <a:r>
              <a:rPr lang="en-US" sz="3600" b="1" dirty="0">
                <a:latin typeface="Angsana New" panose="02020603050405020304" pitchFamily="18" charset="-34"/>
                <a:ea typeface="Calibri" panose="020F0502020204030204" pitchFamily="34" charset="0"/>
                <a:cs typeface="Angsana New" panose="02020603050405020304" pitchFamily="18" charset="-34"/>
              </a:rPr>
              <a:t>Academic article has the following important characteristics</a:t>
            </a:r>
            <a:r>
              <a:rPr lang="en-US" sz="3200" dirty="0">
                <a:latin typeface="Angsana New" panose="02020603050405020304" pitchFamily="18" charset="-34"/>
                <a:ea typeface="Calibri" panose="020F0502020204030204" pitchFamily="34" charset="0"/>
                <a:cs typeface="Angsana New" panose="02020603050405020304" pitchFamily="18" charset="-34"/>
              </a:rPr>
              <a:t>:</a:t>
            </a:r>
            <a:br>
              <a:rPr lang="en-US" sz="3200" dirty="0">
                <a:latin typeface="Angsana New" panose="02020603050405020304" pitchFamily="18" charset="-34"/>
                <a:ea typeface="Calibri" panose="020F0502020204030204" pitchFamily="34" charset="0"/>
                <a:cs typeface="Angsana New" panose="02020603050405020304" pitchFamily="18" charset="-34"/>
              </a:rPr>
            </a:br>
            <a:br>
              <a:rPr lang="en-US" sz="3200" dirty="0">
                <a:latin typeface="Angsana New" panose="02020603050405020304" pitchFamily="18" charset="-34"/>
                <a:ea typeface="Calibri" panose="020F0502020204030204" pitchFamily="34" charset="0"/>
                <a:cs typeface="Angsana New" panose="02020603050405020304" pitchFamily="18" charset="-34"/>
              </a:rPr>
            </a:br>
            <a:r>
              <a:rPr lang="en-US" sz="32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1. Knowledge is presented.</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2. There is an analysis and criticism for readers to see the important issues that are useful to the author. want to present to readers This may require personal experience. or experience and work </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3. The contents are compiled appropriately to help the reader to be clear. </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4. Academic references and academic references are provided correctly and appropriately according to academic principles and academic ethics.</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5. Discuss ideas Guidelines for bringing knowledge The idea is presented to be used as useful or have new issues that stimulate readers to seek knowledge or develop thoughts on the next issue.</a:t>
            </a:r>
            <a:br>
              <a:rPr lang="en-US" sz="2800" dirty="0">
                <a:latin typeface="Angsana New" panose="02020603050405020304" pitchFamily="18" charset="-34"/>
                <a:ea typeface="Calibri" panose="020F0502020204030204" pitchFamily="34" charset="0"/>
                <a:cs typeface="Angsana New" panose="02020603050405020304" pitchFamily="18" charset="-34"/>
              </a:rPr>
            </a:br>
            <a:endParaRPr lang="en-US"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194621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00025"/>
            <a:ext cx="10439400" cy="6700552"/>
          </a:xfrm>
        </p:spPr>
        <p:txBody>
          <a:bodyPr>
            <a:normAutofit/>
          </a:bodyPr>
          <a:lstStyle/>
          <a:p>
            <a:pPr marL="0" marR="0" indent="457200" defTabSz="625475">
              <a:lnSpc>
                <a:spcPct val="107000"/>
              </a:lnSpc>
              <a:spcBef>
                <a:spcPts val="0"/>
              </a:spcBef>
              <a:spcAft>
                <a:spcPts val="600"/>
              </a:spcAft>
            </a:pPr>
            <a:br>
              <a:rPr lang="en-US" sz="2800" b="1" dirty="0">
                <a:latin typeface="Angsana New" panose="02020603050405020304" pitchFamily="18" charset="-34"/>
                <a:ea typeface="Calibri" panose="020F0502020204030204" pitchFamily="34" charset="0"/>
                <a:cs typeface="Angsana New" panose="02020603050405020304" pitchFamily="18" charset="-34"/>
              </a:rPr>
            </a:br>
            <a:r>
              <a:rPr lang="en-US" sz="2800" b="1" dirty="0">
                <a:latin typeface="Angsana New" panose="02020603050405020304" pitchFamily="18" charset="-34"/>
                <a:ea typeface="Calibri" panose="020F0502020204030204" pitchFamily="34" charset="0"/>
                <a:cs typeface="Angsana New" panose="02020603050405020304" pitchFamily="18" charset="-34"/>
              </a:rPr>
              <a:t> Advice on writing academic papers</a:t>
            </a:r>
            <a:br>
              <a:rPr lang="en-US" sz="3600" dirty="0">
                <a:solidFill>
                  <a:srgbClr val="FF0000"/>
                </a:solidFill>
                <a:latin typeface="Angsana New" panose="02020603050405020304" pitchFamily="18" charset="-34"/>
                <a:ea typeface="Calibri" panose="020F0502020204030204" pitchFamily="34" charset="0"/>
                <a:cs typeface="Angsana New" panose="02020603050405020304" pitchFamily="18" charset="-34"/>
              </a:rPr>
            </a:br>
            <a:r>
              <a:rPr lang="en-US" sz="36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Follow the guidelines for writing academic articles according to the format of the Thai Journal Citation Index Center (TCI). and examples of writing academic articles at the end of the document can be summarized as follows	</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1. </a:t>
            </a:r>
            <a:r>
              <a:rPr lang="en-US" sz="2800" dirty="0">
                <a:latin typeface="Angsana New" panose="02020603050405020304" pitchFamily="18" charset="-34"/>
                <a:ea typeface="Calibri" panose="020F0502020204030204" pitchFamily="34" charset="0"/>
                <a:cs typeface="Angsana New" panose="02020603050405020304" pitchFamily="18" charset="-34"/>
              </a:rPr>
              <a:t>The length of content in individual articles is at least 11-15 pages of A 4 paper, not including tables and diagrams (pictures, maps, charts and graphs).</a:t>
            </a:r>
            <a:r>
              <a:rPr lang="th-TH" sz="2800" dirty="0">
                <a:latin typeface="Angsana New" panose="02020603050405020304" pitchFamily="18" charset="-34"/>
                <a:ea typeface="Calibri" panose="020F0502020204030204" pitchFamily="34" charset="0"/>
                <a:cs typeface="Angsana New" panose="02020603050405020304" pitchFamily="18" charset="-34"/>
              </a:rPr>
              <a:t> </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2.</a:t>
            </a:r>
            <a:r>
              <a:rPr lang="th-TH" sz="27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F</a:t>
            </a:r>
            <a:r>
              <a:rPr lang="en-US" sz="2800" dirty="0">
                <a:latin typeface="Angsana New" panose="02020603050405020304" pitchFamily="18" charset="-34"/>
                <a:ea typeface="Calibri" panose="020F0502020204030204" pitchFamily="34" charset="0"/>
                <a:cs typeface="Angsana New" panose="02020603050405020304" pitchFamily="18" charset="-34"/>
              </a:rPr>
              <a:t>ont size for printing</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2.1</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Use the font</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TH SarabunPSK </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2.2</a:t>
            </a: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The title of the article / title uses dark font, size 24.</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2.3</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Name of the student who wrote the article and educational curriculum to be written in both Thai and English Use a dark font, size 18</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2.4</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Content in the article Use font size 16</a:t>
            </a:r>
            <a:br>
              <a:rPr lang="en-US" sz="2800" dirty="0">
                <a:latin typeface="Angsana New" panose="02020603050405020304" pitchFamily="18" charset="-34"/>
                <a:ea typeface="Calibri" panose="020F0502020204030204" pitchFamily="34" charset="0"/>
                <a:cs typeface="Angsana New" panose="02020603050405020304" pitchFamily="18" charset="-34"/>
              </a:rPr>
            </a:b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5117892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99" y="1114425"/>
            <a:ext cx="10294353" cy="3429002"/>
          </a:xfrm>
        </p:spPr>
        <p:txBody>
          <a:bodyPr>
            <a:normAutofit/>
          </a:bodyPr>
          <a:lstStyle/>
          <a:p>
            <a:pPr marL="349250" marR="0" indent="625475">
              <a:lnSpc>
                <a:spcPct val="107000"/>
              </a:lnSpc>
              <a:spcBef>
                <a:spcPts val="0"/>
              </a:spcBef>
              <a:spcAft>
                <a:spcPts val="800"/>
              </a:spcAft>
            </a:pP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3200" b="1" dirty="0">
                <a:latin typeface="Angsana New" panose="02020603050405020304" pitchFamily="18" charset="-34"/>
                <a:ea typeface="Calibri" panose="020F0502020204030204" pitchFamily="34" charset="0"/>
                <a:cs typeface="Angsana New" panose="02020603050405020304" pitchFamily="18" charset="-34"/>
              </a:rPr>
              <a:t> 2. Article content</a:t>
            </a:r>
            <a:br>
              <a:rPr lang="th-TH"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It's a story that comes from knowledge. Experiences and happenings or interesting events Including the ideas of students / student officers on that subject.</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Proceeding in order from problems encountered to suggesting ways to solve those problems. Readers can easily sequence the events of the story.</a:t>
            </a:r>
            <a:br>
              <a:rPr lang="en-US" sz="2800" dirty="0">
                <a:latin typeface="Angsana New" panose="02020603050405020304" pitchFamily="18" charset="-34"/>
                <a:ea typeface="Calibri" panose="020F0502020204030204" pitchFamily="34" charset="0"/>
                <a:cs typeface="Angsana New" panose="02020603050405020304" pitchFamily="18" charset="-34"/>
              </a:rPr>
            </a:b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74407597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1322211"/>
            <a:ext cx="9982200" cy="5838825"/>
          </a:xfrm>
        </p:spPr>
        <p:txBody>
          <a:bodyPr>
            <a:normAutofit/>
          </a:bodyPr>
          <a:lstStyle/>
          <a:p>
            <a:pPr marL="457200" marR="0" indent="457200" algn="l">
              <a:lnSpc>
                <a:spcPct val="107000"/>
              </a:lnSpc>
              <a:spcBef>
                <a:spcPts val="0"/>
              </a:spcBef>
              <a:spcAft>
                <a:spcPts val="800"/>
              </a:spcAft>
            </a:pPr>
            <a:r>
              <a:rPr lang="th-TH" sz="2700" dirty="0">
                <a:latin typeface="Angsana New" panose="02020603050405020304" pitchFamily="18" charset="-34"/>
                <a:ea typeface="Calibri" panose="020F0502020204030204" pitchFamily="34" charset="0"/>
                <a:cs typeface="Angsana New" panose="02020603050405020304" pitchFamily="18" charset="-34"/>
              </a:rPr>
              <a:t> </a:t>
            </a:r>
            <a:r>
              <a:rPr lang="en-US" sz="2700" dirty="0">
                <a:latin typeface="Angsana New" panose="02020603050405020304" pitchFamily="18" charset="-34"/>
                <a:ea typeface="Calibri" panose="020F0502020204030204" pitchFamily="34" charset="0"/>
                <a:cs typeface="Angsana New" panose="02020603050405020304" pitchFamily="18" charset="-34"/>
              </a:rPr>
              <a:t>Academic articles at the National Defense College Have students prepare three components: introduction, content, and references as follows:</a:t>
            </a:r>
            <a:br>
              <a:rPr lang="en-US" sz="2700" dirty="0">
                <a:latin typeface="Angsana New" panose="02020603050405020304" pitchFamily="18" charset="-34"/>
                <a:ea typeface="Calibri" panose="020F0502020204030204" pitchFamily="34" charset="0"/>
                <a:cs typeface="Angsana New" panose="02020603050405020304" pitchFamily="18" charset="-34"/>
              </a:rPr>
            </a:br>
            <a:r>
              <a:rPr lang="en-US" sz="2700" dirty="0">
                <a:latin typeface="Angsana New" panose="02020603050405020304" pitchFamily="18" charset="-34"/>
                <a:ea typeface="Calibri" panose="020F0502020204030204" pitchFamily="34" charset="0"/>
                <a:cs typeface="Angsana New" panose="02020603050405020304" pitchFamily="18" charset="-34"/>
              </a:rPr>
              <a:t>	 3.1 The introductory part The introductory part will be the part where the author persuades the reader to be interested in that subject, which can use various methods and techniques as the author deems appropriate, such as language that may stimulate, persuade readers or raise problems. which was of interest at that time came up for discussion or set a question or problem that challenges the reader's thinking, or may mention the benefits that the reader will receive from reading, etc. In addition to being used to motivate the reader. The introduction is where the author can state the purpose of writing the article or provide an explanation of the origin of the article and the scope of the article to help readers not expect more than the specified limits. In addition, the author may use this introduction to lays the foundation on which to read the story to the reader. Or provide a conceptual framework that will help readers understand the content. Substance presented next</a:t>
            </a:r>
            <a:br>
              <a:rPr lang="en-US" sz="2700" dirty="0">
                <a:latin typeface="Angsana New" panose="02020603050405020304" pitchFamily="18" charset="-34"/>
                <a:ea typeface="Calibri" panose="020F0502020204030204" pitchFamily="34" charset="0"/>
                <a:cs typeface="Angsana New" panose="02020603050405020304" pitchFamily="18" charset="-34"/>
              </a:rPr>
            </a:br>
            <a:endParaRPr lang="en-US" sz="2700" dirty="0">
              <a:latin typeface="Angsana New" panose="02020603050405020304" pitchFamily="18" charset="-34"/>
              <a:cs typeface="Angsana New" panose="02020603050405020304" pitchFamily="18" charset="-34"/>
            </a:endParaRPr>
          </a:p>
        </p:txBody>
      </p:sp>
      <p:sp>
        <p:nvSpPr>
          <p:cNvPr id="5" name="TextBox 4">
            <a:extLst>
              <a:ext uri="{FF2B5EF4-FFF2-40B4-BE49-F238E27FC236}">
                <a16:creationId xmlns:a16="http://schemas.microsoft.com/office/drawing/2014/main" id="{A6D81821-5469-499D-8189-B0BBFFF2FED6}"/>
              </a:ext>
            </a:extLst>
          </p:cNvPr>
          <p:cNvSpPr txBox="1"/>
          <p:nvPr/>
        </p:nvSpPr>
        <p:spPr>
          <a:xfrm>
            <a:off x="698500" y="581025"/>
            <a:ext cx="5367402" cy="584775"/>
          </a:xfrm>
          <a:prstGeom prst="rect">
            <a:avLst/>
          </a:prstGeom>
          <a:noFill/>
        </p:spPr>
        <p:txBody>
          <a:bodyPr wrap="square">
            <a:spAutoFit/>
          </a:bodyPr>
          <a:lstStyle/>
          <a:p>
            <a:r>
              <a:rPr lang="en-US" sz="3200" b="1" dirty="0">
                <a:latin typeface="Angsana New" panose="02020603050405020304" pitchFamily="18" charset="-34"/>
                <a:ea typeface="Calibri" panose="020F0502020204030204" pitchFamily="34" charset="0"/>
                <a:cs typeface="Angsana New" panose="02020603050405020304" pitchFamily="18" charset="-34"/>
              </a:rPr>
              <a:t>3.</a:t>
            </a:r>
            <a:r>
              <a:rPr lang="th-TH" sz="3200" b="1" dirty="0">
                <a:latin typeface="Angsana New" panose="02020603050405020304" pitchFamily="18" charset="-34"/>
                <a:ea typeface="Calibri" panose="020F0502020204030204" pitchFamily="34" charset="0"/>
                <a:cs typeface="Angsana New" panose="02020603050405020304" pitchFamily="18" charset="-34"/>
              </a:rPr>
              <a:t> </a:t>
            </a:r>
            <a:r>
              <a:rPr lang="en-US" sz="3200" b="1" dirty="0">
                <a:latin typeface="Angsana New" panose="02020603050405020304" pitchFamily="18" charset="-34"/>
                <a:ea typeface="Calibri" panose="020F0502020204030204" pitchFamily="34" charset="0"/>
                <a:cs typeface="Angsana New" panose="02020603050405020304" pitchFamily="18" charset="-34"/>
              </a:rPr>
              <a:t>Components of an academic article</a:t>
            </a:r>
            <a:endParaRPr lang="en-US" sz="3200" b="1"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49046272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960300"/>
            <a:ext cx="10058400" cy="5642250"/>
          </a:xfrm>
        </p:spPr>
        <p:txBody>
          <a:bodyPr>
            <a:normAutofit fontScale="90000"/>
          </a:bodyPr>
          <a:lstStyle/>
          <a:p>
            <a:pPr marL="457200" marR="0" indent="-60325">
              <a:lnSpc>
                <a:spcPct val="107000"/>
              </a:lnSpc>
              <a:spcBef>
                <a:spcPts val="0"/>
              </a:spcBef>
              <a:spcAft>
                <a:spcPts val="800"/>
              </a:spcAft>
            </a:pPr>
            <a:r>
              <a:rPr lang="en-US" sz="2800" dirty="0">
                <a:latin typeface="Angsana New" panose="02020603050405020304" pitchFamily="18" charset="-34"/>
                <a:ea typeface="Calibri" panose="020F0502020204030204" pitchFamily="34" charset="0"/>
                <a:cs typeface="Angsana New" panose="02020603050405020304" pitchFamily="18" charset="-34"/>
              </a:rPr>
              <a:t>3.2 Content part Writing the content of an academic article is a content presentation The essence of the matter, in this section, the following important points should be taken into account.</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3200" dirty="0">
                <a:latin typeface="TH SarabunPSK" panose="020B0500040200020003" pitchFamily="34" charset="-34"/>
                <a:ea typeface="Calibri" panose="020F0502020204030204" pitchFamily="34" charset="0"/>
                <a:cs typeface="TH SarabunPSK" panose="020B0500040200020003" pitchFamily="34"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 3.2.1 Ranking of content The author should have a plan to organize the structure of Substantive content to be presented and prioritize content to suit the nature of that content </a:t>
            </a:r>
            <a:r>
              <a:rPr lang="en-US" sz="2800" dirty="0" err="1">
                <a:latin typeface="Angsana New" panose="02020603050405020304" pitchFamily="18" charset="-34"/>
                <a:ea typeface="Calibri" panose="020F0502020204030204" pitchFamily="34" charset="0"/>
                <a:cs typeface="Angsana New" panose="02020603050405020304" pitchFamily="18" charset="-34"/>
              </a:rPr>
              <a:t>Content</a:t>
            </a:r>
            <a:r>
              <a:rPr lang="en-US" sz="2800" dirty="0">
                <a:latin typeface="Angsana New" panose="02020603050405020304" pitchFamily="18" charset="-34"/>
                <a:ea typeface="Calibri" panose="020F0502020204030204" pitchFamily="34" charset="0"/>
                <a:cs typeface="Angsana New" panose="02020603050405020304" pitchFamily="18" charset="-34"/>
              </a:rPr>
              <a:t> presentation should be continuous. To help readers understand that matter easily.</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3200" dirty="0">
                <a:latin typeface="TH SarabunPSK" panose="020B0500040200020003" pitchFamily="34" charset="-34"/>
                <a:ea typeface="Calibri" panose="020F0502020204030204" pitchFamily="34" charset="0"/>
                <a:cs typeface="TH SarabunPSK" panose="020B0500040200020003" pitchFamily="34" charset="-34"/>
              </a:rPr>
              <a:t> 	</a:t>
            </a:r>
            <a:r>
              <a:rPr lang="en-US" sz="2400" dirty="0">
                <a:solidFill>
                  <a:schemeClr val="accent2"/>
                </a:solidFill>
                <a:latin typeface="TH SarabunPSK" panose="020B0500040200020003" pitchFamily="34" charset="-34"/>
                <a:ea typeface="Calibri" panose="020F0502020204030204" pitchFamily="34" charset="0"/>
                <a:cs typeface="TH SarabunPSK" panose="020B0500040200020003" pitchFamily="34"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3.2.2 Compilation of Content In this section, it relies on the author's ability. In many aspects besides the understanding of the content such as language, writing style, presentation method, etc.</a:t>
            </a:r>
            <a:br>
              <a:rPr lang="en-US" sz="2800" dirty="0">
                <a:latin typeface="Angsana New" panose="02020603050405020304" pitchFamily="18" charset="-34"/>
                <a:ea typeface="Calibri" panose="020F0502020204030204" pitchFamily="34" charset="0"/>
                <a:cs typeface="Angsana New" panose="02020603050405020304" pitchFamily="18" charset="-34"/>
              </a:rPr>
            </a:br>
            <a:r>
              <a:rPr lang="en-US" sz="2800" dirty="0">
                <a:latin typeface="Angsana New" panose="02020603050405020304" pitchFamily="18" charset="-34"/>
                <a:ea typeface="Calibri" panose="020F0502020204030204" pitchFamily="34" charset="0"/>
                <a:cs typeface="Angsana New" panose="02020603050405020304" pitchFamily="18" charset="-34"/>
              </a:rPr>
              <a:t>       3.2.3 Language use academic paper writing, Thai words must be used if that Thai word has not yet been published. Many foreign language words should be placed in parentheses in case the Thai word cannot be found. The word must be transliterated, then the word should be written correctly according to the rules of the Royal Institute. Thai and foreign languages should not be written in a manner known as "Thai Kham English Kham" because it will make the writing look less formal (formal). Authors of academic articles need to be meticulous in writing various orthography to be correct according to the dictionary. Royal Institute Edition And should review their work to not make mistakes. Because that work will continue to be a source of academic reference.</a:t>
            </a: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9400895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09625"/>
            <a:ext cx="10363200" cy="6323269"/>
          </a:xfrm>
        </p:spPr>
        <p:txBody>
          <a:bodyPr>
            <a:normAutofit fontScale="90000"/>
          </a:bodyPr>
          <a:lstStyle/>
          <a:p>
            <a:pPr marL="60325" marR="0" indent="457200">
              <a:lnSpc>
                <a:spcPct val="107000"/>
              </a:lnSpc>
              <a:spcBef>
                <a:spcPts val="0"/>
              </a:spcBef>
              <a:spcAft>
                <a:spcPts val="800"/>
              </a:spcAft>
            </a:pPr>
            <a:r>
              <a:rPr lang="en-US" sz="2400" dirty="0">
                <a:latin typeface="Angsana New" panose="02020603050405020304" pitchFamily="18" charset="-34"/>
                <a:ea typeface="Calibri" panose="020F0502020204030204" pitchFamily="34" charset="0"/>
                <a:cs typeface="Angsana New" panose="02020603050405020304" pitchFamily="18" charset="-34"/>
              </a:rPr>
              <a:t> 3.2.4 Writing Style Each author has their own writing style that is unique. And it is the author's freedom, however, no matter what style the author uses. What should be taken into account is that the author must write a description of that subject. to make the reader as clear as possible This may require various necessary techniques such as topic sequencing. appropriate example Use of language that is concise, clear, and suitable for readers.</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3.2.5 Method of presentation Presenting content for readers to understand easily and quickly It is necessary to use various techniques in presenting to help, such as the use of media types, images, charts, tables, graphs, etc. </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The author should present this media appropriately and correctly according to academic principles, such as writing table names. Giving topics in tables, etc.</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3.2.6 Analysis, criticism, and presentation of ideas of good article writers The author's opinion should be presented.  This may come out in the form of analysis, criticism, content information to be issues that are part of the author's creative initiative. which may be presented together with the content presentation or may be presented before the presentation of information or content It depends on the writing style of the author or suitability to the nature of the content of that story.</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4. Information is presented in an easy-to-understand and systematic manner, using appropriate academic vocabulary and language, with tables, charts, diagrams, or others as necessary. To make it easy and clear to understand</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5. Research is based on reliable references. It is up-to-date, systematic, correct according to the plan, prepared as a reference document in the content. and compiled into a bibliography at the end of the article The reference format is in accordance with the National Defense College of Thailand's printing style.</a:t>
            </a:r>
            <a:br>
              <a:rPr lang="en-US" sz="2400" dirty="0">
                <a:latin typeface="Angsana New" panose="02020603050405020304" pitchFamily="18" charset="-34"/>
                <a:ea typeface="Calibri" panose="020F0502020204030204" pitchFamily="34" charset="0"/>
                <a:cs typeface="Angsana New" panose="02020603050405020304" pitchFamily="18" charset="-34"/>
              </a:rPr>
            </a:br>
            <a:br>
              <a:rPr lang="en-US" sz="2400" dirty="0">
                <a:latin typeface="Angsana New" panose="02020603050405020304" pitchFamily="18" charset="-34"/>
                <a:ea typeface="Calibri" panose="020F0502020204030204" pitchFamily="34" charset="0"/>
                <a:cs typeface="Angsana New" panose="02020603050405020304" pitchFamily="18" charset="-34"/>
              </a:rPr>
            </a:br>
            <a:endParaRPr lang="en-US" sz="24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4323926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47" y="885825"/>
            <a:ext cx="10363200" cy="5376344"/>
          </a:xfrm>
        </p:spPr>
        <p:txBody>
          <a:bodyPr>
            <a:noAutofit/>
          </a:bodyPr>
          <a:lstStyle/>
          <a:p>
            <a:pPr marR="0">
              <a:lnSpc>
                <a:spcPct val="107000"/>
              </a:lnSpc>
              <a:spcBef>
                <a:spcPts val="0"/>
              </a:spcBef>
              <a:spcAft>
                <a:spcPts val="800"/>
              </a:spcAft>
            </a:pPr>
            <a:r>
              <a:rPr lang="en-US" sz="3600" b="1" dirty="0">
                <a:latin typeface="Angsana New" panose="02020603050405020304" pitchFamily="18" charset="-34"/>
                <a:ea typeface="Calibri" panose="020F0502020204030204" pitchFamily="34" charset="0"/>
                <a:cs typeface="Angsana New" panose="02020603050405020304" pitchFamily="18" charset="-34"/>
              </a:rPr>
              <a:t>                            Academic Article Requirements</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1. It's an open topic. Students can choose a topic that they are good at. And have experience or wish to write for readers to gain knowledge and understanding know the facts in that matter or may be an opinion Guidelines solution and put to good use</a:t>
            </a:r>
            <a:br>
              <a:rPr lang="th-TH"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2. Ask students to consider the preliminary that Content can be published and must not have a secret layer Because the Military Staff College Will consider publishing on the website of the unit.</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3. Students submit academic papers in the form of printed documents. according to the college theme defense of the kingdom Set to be 2 sets of documents with 1 data sheet (recorded as Microsoft Word 2007 or higher) at the Research Document Division. within the specified period.</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4. Students can see an example of writing the content of an academic article from the </a:t>
            </a:r>
            <a:r>
              <a:rPr lang="en-US" sz="2400" dirty="0" err="1">
                <a:latin typeface="Angsana New" panose="02020603050405020304" pitchFamily="18" charset="-34"/>
                <a:ea typeface="Calibri" panose="020F0502020204030204" pitchFamily="34" charset="0"/>
                <a:cs typeface="Angsana New" panose="02020603050405020304" pitchFamily="18" charset="-34"/>
              </a:rPr>
              <a:t>Rathapirak</a:t>
            </a:r>
            <a:r>
              <a:rPr lang="en-US" sz="2400" dirty="0">
                <a:latin typeface="Angsana New" panose="02020603050405020304" pitchFamily="18" charset="-34"/>
                <a:ea typeface="Calibri" panose="020F0502020204030204" pitchFamily="34" charset="0"/>
                <a:cs typeface="Angsana New" panose="02020603050405020304" pitchFamily="18" charset="-34"/>
              </a:rPr>
              <a:t> Journal. which is a journal of the National Defense College and academic articles of past students stored at the college's library.</a:t>
            </a:r>
            <a:br>
              <a:rPr lang="en-US" sz="2400" dirty="0">
                <a:latin typeface="Angsana New" panose="02020603050405020304" pitchFamily="18" charset="-34"/>
                <a:ea typeface="Calibri" panose="020F0502020204030204" pitchFamily="34" charset="0"/>
                <a:cs typeface="Angsana New" panose="02020603050405020304" pitchFamily="18" charset="-34"/>
              </a:rPr>
            </a:br>
            <a:r>
              <a:rPr lang="en-US" sz="2400" dirty="0">
                <a:latin typeface="Angsana New" panose="02020603050405020304" pitchFamily="18" charset="-34"/>
                <a:ea typeface="Calibri" panose="020F0502020204030204" pitchFamily="34" charset="0"/>
                <a:cs typeface="Angsana New" panose="02020603050405020304" pitchFamily="18" charset="-34"/>
              </a:rPr>
              <a:t>             5. When the students submit the paper, they will be checked for correctness of the format by the Department of Research Papers. With recommendations from the DS of each episode, which is part of the study of the college curriculum.</a:t>
            </a:r>
            <a:r>
              <a:rPr lang="th-TH" sz="2400" dirty="0">
                <a:latin typeface="Angsana New" panose="02020603050405020304" pitchFamily="18" charset="-34"/>
                <a:ea typeface="Calibri" panose="020F0502020204030204" pitchFamily="34" charset="0"/>
                <a:cs typeface="Angsana New" panose="02020603050405020304" pitchFamily="18" charset="-34"/>
              </a:rPr>
              <a:t> </a:t>
            </a:r>
            <a:br>
              <a:rPr lang="en-US" sz="2400" dirty="0">
                <a:latin typeface="Angsana New" panose="02020603050405020304" pitchFamily="18" charset="-34"/>
                <a:ea typeface="Calibri" panose="020F0502020204030204" pitchFamily="34" charset="0"/>
                <a:cs typeface="Angsana New" panose="02020603050405020304" pitchFamily="18" charset="-34"/>
              </a:rPr>
            </a:br>
            <a:endParaRPr lang="en-US" sz="24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503910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256DCDB-0ADF-41AB-8F24-C28CC7C65C0D}"/>
              </a:ext>
            </a:extLst>
          </p:cNvPr>
          <p:cNvSpPr>
            <a:spLocks noGrp="1"/>
          </p:cNvSpPr>
          <p:nvPr>
            <p:ph type="title"/>
          </p:nvPr>
        </p:nvSpPr>
        <p:spPr>
          <a:xfrm>
            <a:off x="735171" y="1094152"/>
            <a:ext cx="9223058" cy="619478"/>
          </a:xfrm>
        </p:spPr>
        <p:txBody>
          <a:bodyPr>
            <a:normAutofit/>
          </a:bodyPr>
          <a:lstStyle/>
          <a:p>
            <a:r>
              <a:rPr lang="th-TH" sz="2105" dirty="0">
                <a:latin typeface="Angsana New" panose="02020603050405020304" pitchFamily="18" charset="-34"/>
                <a:cs typeface="Angsana New" panose="02020603050405020304" pitchFamily="18" charset="-34"/>
              </a:rPr>
              <a:t>ตารางที่ </a:t>
            </a:r>
            <a:r>
              <a:rPr lang="en-US" sz="2105" dirty="0">
                <a:latin typeface="Angsana New" panose="02020603050405020304" pitchFamily="18" charset="-34"/>
                <a:cs typeface="Angsana New" panose="02020603050405020304" pitchFamily="18" charset="-34"/>
              </a:rPr>
              <a:t>1 </a:t>
            </a:r>
            <a:r>
              <a:rPr lang="th-TH" sz="2105" dirty="0">
                <a:latin typeface="Angsana New" panose="02020603050405020304" pitchFamily="18" charset="-34"/>
                <a:cs typeface="Angsana New" panose="02020603050405020304" pitchFamily="18" charset="-34"/>
              </a:rPr>
              <a:t>การเขียนรายงานวิจัยฉบับสมบูรณ์ (ต่อ)</a:t>
            </a:r>
            <a:endParaRPr lang="en-US" sz="2105" dirty="0">
              <a:latin typeface="Angsana New" panose="02020603050405020304" pitchFamily="18" charset="-34"/>
              <a:cs typeface="Angsana New" panose="02020603050405020304" pitchFamily="18" charset="-34"/>
            </a:endParaRPr>
          </a:p>
        </p:txBody>
      </p:sp>
      <p:graphicFrame>
        <p:nvGraphicFramePr>
          <p:cNvPr id="4" name="ตาราง 4">
            <a:extLst>
              <a:ext uri="{FF2B5EF4-FFF2-40B4-BE49-F238E27FC236}">
                <a16:creationId xmlns:a16="http://schemas.microsoft.com/office/drawing/2014/main" id="{CCF164C2-33CD-4183-9E42-B5E5D4C47CD3}"/>
              </a:ext>
            </a:extLst>
          </p:cNvPr>
          <p:cNvGraphicFramePr>
            <a:graphicFrameLocks noGrp="1"/>
          </p:cNvGraphicFramePr>
          <p:nvPr>
            <p:extLst>
              <p:ext uri="{D42A27DB-BD31-4B8C-83A1-F6EECF244321}">
                <p14:modId xmlns:p14="http://schemas.microsoft.com/office/powerpoint/2010/main" val="87217055"/>
              </p:ext>
            </p:extLst>
          </p:nvPr>
        </p:nvGraphicFramePr>
        <p:xfrm>
          <a:off x="822257" y="1786538"/>
          <a:ext cx="9453938" cy="4275200"/>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347536">
                <a:tc>
                  <a:txBody>
                    <a:bodyPr/>
                    <a:lstStyle/>
                    <a:p>
                      <a:pPr algn="ctr"/>
                      <a:r>
                        <a:rPr lang="th-TH" sz="1800" dirty="0">
                          <a:solidFill>
                            <a:schemeClr val="tx1"/>
                          </a:solidFill>
                          <a:latin typeface="Angsana New" panose="02020603050405020304" pitchFamily="18" charset="-34"/>
                          <a:cs typeface="Angsana New" panose="02020603050405020304" pitchFamily="18" charset="-34"/>
                        </a:rPr>
                        <a:t>ส่วนประกอบ</a:t>
                      </a:r>
                      <a:endParaRPr lang="en-US" sz="18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pPr algn="ctr"/>
                      <a:r>
                        <a:rPr lang="th-TH" sz="1800" dirty="0">
                          <a:solidFill>
                            <a:schemeClr val="tx1"/>
                          </a:solidFill>
                          <a:latin typeface="Angsana New" panose="02020603050405020304" pitchFamily="18" charset="-34"/>
                          <a:cs typeface="Angsana New" panose="02020603050405020304" pitchFamily="18" charset="-34"/>
                        </a:rPr>
                        <a:t>รายละเอียดของแต่ละส่วนประกอบ</a:t>
                      </a:r>
                      <a:endParaRPr lang="en-US" sz="18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4112077325"/>
                  </a:ext>
                </a:extLst>
              </a:tr>
              <a:tr h="3822891">
                <a:tc>
                  <a:txBody>
                    <a:bodyPr/>
                    <a:lstStyle/>
                    <a:p>
                      <a:r>
                        <a:rPr lang="th-TH" sz="1800" dirty="0">
                          <a:solidFill>
                            <a:schemeClr val="tx1"/>
                          </a:solidFill>
                          <a:latin typeface="Angsana New" panose="02020603050405020304" pitchFamily="18" charset="-34"/>
                          <a:cs typeface="Angsana New" panose="02020603050405020304" pitchFamily="18" charset="-34"/>
                        </a:rPr>
                        <a:t>ส่วนที่ </a:t>
                      </a:r>
                      <a:r>
                        <a:rPr lang="en-US" sz="1800" dirty="0">
                          <a:solidFill>
                            <a:schemeClr val="tx1"/>
                          </a:solidFill>
                          <a:latin typeface="Angsana New" panose="02020603050405020304" pitchFamily="18" charset="-34"/>
                          <a:cs typeface="Angsana New" panose="02020603050405020304" pitchFamily="18" charset="-34"/>
                        </a:rPr>
                        <a:t>2</a:t>
                      </a:r>
                      <a:r>
                        <a:rPr lang="th-TH" sz="1800" dirty="0">
                          <a:solidFill>
                            <a:schemeClr val="tx1"/>
                          </a:solidFill>
                          <a:latin typeface="Angsana New" panose="02020603050405020304" pitchFamily="18" charset="-34"/>
                          <a:cs typeface="Angsana New" panose="02020603050405020304" pitchFamily="18" charset="-34"/>
                        </a:rPr>
                        <a:t> ส่วนเนื้อหา </a:t>
                      </a:r>
                      <a:endParaRPr lang="en-US" sz="18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r>
                        <a:rPr lang="th-TH" sz="1800" dirty="0">
                          <a:solidFill>
                            <a:schemeClr val="tx1"/>
                          </a:solidFill>
                          <a:latin typeface="Angsana New" panose="02020603050405020304" pitchFamily="18" charset="-34"/>
                          <a:cs typeface="Angsana New" panose="02020603050405020304" pitchFamily="18" charset="-34"/>
                        </a:rPr>
                        <a:t>บทที่ </a:t>
                      </a:r>
                      <a:r>
                        <a:rPr lang="en-US" sz="1800" dirty="0">
                          <a:solidFill>
                            <a:schemeClr val="tx1"/>
                          </a:solidFill>
                          <a:latin typeface="Angsana New" panose="02020603050405020304" pitchFamily="18" charset="-34"/>
                          <a:cs typeface="Angsana New" panose="02020603050405020304" pitchFamily="18" charset="-34"/>
                        </a:rPr>
                        <a:t>1 </a:t>
                      </a:r>
                      <a:r>
                        <a:rPr lang="th-TH" sz="1800" dirty="0">
                          <a:solidFill>
                            <a:schemeClr val="tx1"/>
                          </a:solidFill>
                          <a:latin typeface="Angsana New" panose="02020603050405020304" pitchFamily="18" charset="-34"/>
                          <a:cs typeface="Angsana New" panose="02020603050405020304" pitchFamily="18" charset="-34"/>
                        </a:rPr>
                        <a:t>บทนำ ประกอบด้วย</a:t>
                      </a:r>
                    </a:p>
                    <a:p>
                      <a:pPr marL="0" indent="517525"/>
                      <a:r>
                        <a:rPr lang="en-US" sz="1800">
                          <a:solidFill>
                            <a:schemeClr val="tx1"/>
                          </a:solidFill>
                          <a:latin typeface="Angsana New" panose="02020603050405020304" pitchFamily="18" charset="-34"/>
                          <a:cs typeface="Angsana New" panose="02020603050405020304" pitchFamily="18" charset="-34"/>
                        </a:rPr>
                        <a:t>1.1</a:t>
                      </a:r>
                      <a:r>
                        <a:rPr lang="th-TH" sz="1800">
                          <a:solidFill>
                            <a:schemeClr val="tx1"/>
                          </a:solidFill>
                          <a:latin typeface="Angsana New" panose="02020603050405020304" pitchFamily="18" charset="-34"/>
                          <a:cs typeface="Angsana New" panose="02020603050405020304" pitchFamily="18" charset="-34"/>
                        </a:rPr>
                        <a:t> </a:t>
                      </a:r>
                      <a:r>
                        <a:rPr lang="th-TH" sz="1800" dirty="0">
                          <a:solidFill>
                            <a:schemeClr val="tx1"/>
                          </a:solidFill>
                          <a:latin typeface="Angsana New" panose="02020603050405020304" pitchFamily="18" charset="-34"/>
                          <a:cs typeface="Angsana New" panose="02020603050405020304" pitchFamily="18" charset="-34"/>
                        </a:rPr>
                        <a:t>ภูมิหลัง หรือความเป็นมาของปัญหา</a:t>
                      </a:r>
                    </a:p>
                    <a:p>
                      <a:pPr marL="0" indent="517525"/>
                      <a:r>
                        <a:rPr lang="en-US" sz="1800" dirty="0">
                          <a:solidFill>
                            <a:schemeClr val="tx1"/>
                          </a:solidFill>
                          <a:latin typeface="Angsana New" panose="02020603050405020304" pitchFamily="18" charset="-34"/>
                          <a:cs typeface="Angsana New" panose="02020603050405020304" pitchFamily="18" charset="-34"/>
                        </a:rPr>
                        <a:t>1.2 </a:t>
                      </a:r>
                      <a:r>
                        <a:rPr lang="th-TH" sz="1800" dirty="0">
                          <a:solidFill>
                            <a:schemeClr val="tx1"/>
                          </a:solidFill>
                          <a:latin typeface="Angsana New" panose="02020603050405020304" pitchFamily="18" charset="-34"/>
                          <a:cs typeface="Angsana New" panose="02020603050405020304" pitchFamily="18" charset="-34"/>
                        </a:rPr>
                        <a:t>ความสำคัญของปัญหาการวิจัย (มีหรือไม่มีก็ได้)</a:t>
                      </a:r>
                    </a:p>
                    <a:p>
                      <a:pPr marL="0" indent="517525"/>
                      <a:r>
                        <a:rPr lang="en-US" sz="1800" dirty="0">
                          <a:solidFill>
                            <a:schemeClr val="tx1"/>
                          </a:solidFill>
                          <a:latin typeface="Angsana New" panose="02020603050405020304" pitchFamily="18" charset="-34"/>
                          <a:cs typeface="Angsana New" panose="02020603050405020304" pitchFamily="18" charset="-34"/>
                        </a:rPr>
                        <a:t>1.3 </a:t>
                      </a:r>
                      <a:r>
                        <a:rPr lang="th-TH" sz="1800" dirty="0">
                          <a:solidFill>
                            <a:schemeClr val="tx1"/>
                          </a:solidFill>
                          <a:latin typeface="Angsana New" panose="02020603050405020304" pitchFamily="18" charset="-34"/>
                          <a:cs typeface="Angsana New" panose="02020603050405020304" pitchFamily="18" charset="-34"/>
                        </a:rPr>
                        <a:t> จุดประสงค์ของการวิจัย</a:t>
                      </a:r>
                    </a:p>
                    <a:p>
                      <a:pPr marL="0" marR="0" lvl="0" indent="517525"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ngsana New" panose="02020603050405020304" pitchFamily="18" charset="-34"/>
                          <a:cs typeface="Angsana New" panose="02020603050405020304" pitchFamily="18" charset="-34"/>
                        </a:rPr>
                        <a:t>1.4 </a:t>
                      </a:r>
                      <a:r>
                        <a:rPr lang="th-TH" sz="1800" dirty="0">
                          <a:solidFill>
                            <a:schemeClr val="tx1"/>
                          </a:solidFill>
                          <a:latin typeface="Angsana New" panose="02020603050405020304" pitchFamily="18" charset="-34"/>
                          <a:cs typeface="Angsana New" panose="02020603050405020304" pitchFamily="18" charset="-34"/>
                        </a:rPr>
                        <a:t> สมมติฐานการวิจัย (มีหรือไม่มีก็ได้ ขึ้นอยู่กับประเภทของการวิจัย)</a:t>
                      </a:r>
                    </a:p>
                    <a:p>
                      <a:pPr marL="0" marR="0" lvl="0" indent="517525"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ngsana New" panose="02020603050405020304" pitchFamily="18" charset="-34"/>
                          <a:cs typeface="Angsana New" panose="02020603050405020304" pitchFamily="18" charset="-34"/>
                        </a:rPr>
                        <a:t>1.5</a:t>
                      </a:r>
                      <a:r>
                        <a:rPr lang="th-TH" sz="1800" dirty="0">
                          <a:solidFill>
                            <a:schemeClr val="tx1"/>
                          </a:solidFill>
                          <a:latin typeface="Angsana New" panose="02020603050405020304" pitchFamily="18" charset="-34"/>
                          <a:cs typeface="Angsana New" panose="02020603050405020304" pitchFamily="18" charset="-34"/>
                        </a:rPr>
                        <a:t> ข้อตกลงเบื้องต้น (มีหรือไม่มีก็ได้)</a:t>
                      </a:r>
                    </a:p>
                    <a:p>
                      <a:pPr marL="0" indent="517525"/>
                      <a:r>
                        <a:rPr lang="en-US" sz="1800" dirty="0">
                          <a:solidFill>
                            <a:schemeClr val="tx1"/>
                          </a:solidFill>
                          <a:latin typeface="Angsana New" panose="02020603050405020304" pitchFamily="18" charset="-34"/>
                          <a:cs typeface="Angsana New" panose="02020603050405020304" pitchFamily="18" charset="-34"/>
                        </a:rPr>
                        <a:t>1.6  </a:t>
                      </a:r>
                      <a:r>
                        <a:rPr lang="th-TH" sz="1800" dirty="0">
                          <a:solidFill>
                            <a:schemeClr val="tx1"/>
                          </a:solidFill>
                          <a:latin typeface="Angsana New" panose="02020603050405020304" pitchFamily="18" charset="-34"/>
                          <a:cs typeface="Angsana New" panose="02020603050405020304" pitchFamily="18" charset="-34"/>
                        </a:rPr>
                        <a:t>ขอบเขตของการวิจัย</a:t>
                      </a:r>
                    </a:p>
                    <a:p>
                      <a:pPr marL="0" marR="0" lvl="0" indent="517525"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ngsana New" panose="02020603050405020304" pitchFamily="18" charset="-34"/>
                          <a:cs typeface="Angsana New" panose="02020603050405020304" pitchFamily="18" charset="-34"/>
                        </a:rPr>
                        <a:t>1.7 </a:t>
                      </a:r>
                      <a:r>
                        <a:rPr lang="th-TH" sz="1800" dirty="0">
                          <a:solidFill>
                            <a:schemeClr val="tx1"/>
                          </a:solidFill>
                          <a:latin typeface="Angsana New" panose="02020603050405020304" pitchFamily="18" charset="-34"/>
                          <a:cs typeface="Angsana New" panose="02020603050405020304" pitchFamily="18" charset="-34"/>
                        </a:rPr>
                        <a:t> ข้อจำกัดของการวิจัย (มีหรือไม่มีก็ได้)</a:t>
                      </a:r>
                    </a:p>
                    <a:p>
                      <a:pPr marL="0" indent="517525"/>
                      <a:r>
                        <a:rPr lang="en-US" sz="1800" dirty="0">
                          <a:solidFill>
                            <a:schemeClr val="tx1"/>
                          </a:solidFill>
                          <a:latin typeface="Angsana New" panose="02020603050405020304" pitchFamily="18" charset="-34"/>
                          <a:cs typeface="Angsana New" panose="02020603050405020304" pitchFamily="18" charset="-34"/>
                        </a:rPr>
                        <a:t>1.8 </a:t>
                      </a:r>
                      <a:r>
                        <a:rPr lang="th-TH" sz="1800" dirty="0">
                          <a:solidFill>
                            <a:schemeClr val="tx1"/>
                          </a:solidFill>
                          <a:latin typeface="Angsana New" panose="02020603050405020304" pitchFamily="18" charset="-34"/>
                          <a:cs typeface="Angsana New" panose="02020603050405020304" pitchFamily="18" charset="-34"/>
                        </a:rPr>
                        <a:t> นิยามศัพท์เฉพาะ</a:t>
                      </a:r>
                    </a:p>
                    <a:p>
                      <a:pPr marL="0" indent="517525"/>
                      <a:r>
                        <a:rPr lang="en-US" sz="1800" dirty="0">
                          <a:solidFill>
                            <a:schemeClr val="tx1"/>
                          </a:solidFill>
                          <a:latin typeface="Angsana New" panose="02020603050405020304" pitchFamily="18" charset="-34"/>
                          <a:cs typeface="Angsana New" panose="02020603050405020304" pitchFamily="18" charset="-34"/>
                        </a:rPr>
                        <a:t>1.9 </a:t>
                      </a:r>
                      <a:r>
                        <a:rPr lang="th-TH" sz="1800" dirty="0">
                          <a:solidFill>
                            <a:schemeClr val="tx1"/>
                          </a:solidFill>
                          <a:latin typeface="Angsana New" panose="02020603050405020304" pitchFamily="18" charset="-34"/>
                          <a:cs typeface="Angsana New" panose="02020603050405020304" pitchFamily="18" charset="-34"/>
                        </a:rPr>
                        <a:t> ประโยชน์ที่ได้รับจากการวิจัย</a:t>
                      </a:r>
                    </a:p>
                    <a:p>
                      <a:pPr marL="0" indent="0"/>
                      <a:r>
                        <a:rPr lang="th-TH" sz="1800" dirty="0">
                          <a:solidFill>
                            <a:schemeClr val="tx1"/>
                          </a:solidFill>
                          <a:latin typeface="Angsana New" panose="02020603050405020304" pitchFamily="18" charset="-34"/>
                          <a:cs typeface="Angsana New" panose="02020603050405020304" pitchFamily="18" charset="-34"/>
                        </a:rPr>
                        <a:t>บทที่</a:t>
                      </a:r>
                      <a:r>
                        <a:rPr lang="en-US" sz="1800" dirty="0">
                          <a:solidFill>
                            <a:schemeClr val="tx1"/>
                          </a:solidFill>
                          <a:latin typeface="Angsana New" panose="02020603050405020304" pitchFamily="18" charset="-34"/>
                          <a:cs typeface="Angsana New" panose="02020603050405020304" pitchFamily="18" charset="-34"/>
                        </a:rPr>
                        <a:t> 2 </a:t>
                      </a:r>
                      <a:r>
                        <a:rPr lang="th-TH" sz="1800" dirty="0">
                          <a:solidFill>
                            <a:schemeClr val="tx1"/>
                          </a:solidFill>
                          <a:latin typeface="Angsana New" panose="02020603050405020304" pitchFamily="18" charset="-34"/>
                          <a:cs typeface="Angsana New" panose="02020603050405020304" pitchFamily="18" charset="-34"/>
                        </a:rPr>
                        <a:t> เอกสารและงานวิจัยที่เกี่ยวข้อง ประกอบด้วย</a:t>
                      </a:r>
                    </a:p>
                    <a:p>
                      <a:pPr marL="0" indent="517525"/>
                      <a:r>
                        <a:rPr lang="en-US" sz="1800" dirty="0">
                          <a:solidFill>
                            <a:schemeClr val="tx1"/>
                          </a:solidFill>
                          <a:latin typeface="Angsana New" panose="02020603050405020304" pitchFamily="18" charset="-34"/>
                          <a:cs typeface="Angsana New" panose="02020603050405020304" pitchFamily="18" charset="-34"/>
                        </a:rPr>
                        <a:t>2.1 </a:t>
                      </a:r>
                      <a:r>
                        <a:rPr lang="th-TH" sz="1800" dirty="0">
                          <a:solidFill>
                            <a:schemeClr val="tx1"/>
                          </a:solidFill>
                          <a:latin typeface="Angsana New" panose="02020603050405020304" pitchFamily="18" charset="-34"/>
                          <a:cs typeface="Angsana New" panose="02020603050405020304" pitchFamily="18" charset="-34"/>
                        </a:rPr>
                        <a:t> แนวคิดต่าง ๆ ที่เกี่ยวข้องกับปัญหาการวิจัย</a:t>
                      </a:r>
                    </a:p>
                    <a:p>
                      <a:pPr marL="0" indent="517525"/>
                      <a:r>
                        <a:rPr lang="en-US" sz="1800" dirty="0">
                          <a:solidFill>
                            <a:schemeClr val="tx1"/>
                          </a:solidFill>
                          <a:latin typeface="Angsana New" panose="02020603050405020304" pitchFamily="18" charset="-34"/>
                          <a:cs typeface="Angsana New" panose="02020603050405020304" pitchFamily="18" charset="-34"/>
                        </a:rPr>
                        <a:t>2.2. </a:t>
                      </a:r>
                      <a:r>
                        <a:rPr lang="th-TH" sz="1800" dirty="0">
                          <a:solidFill>
                            <a:schemeClr val="tx1"/>
                          </a:solidFill>
                          <a:latin typeface="Angsana New" panose="02020603050405020304" pitchFamily="18" charset="-34"/>
                          <a:cs typeface="Angsana New" panose="02020603050405020304" pitchFamily="18" charset="-34"/>
                        </a:rPr>
                        <a:t>ทฤษฎีที่เกี่ยวข้องกับปัญหาการวิจัย</a:t>
                      </a:r>
                    </a:p>
                    <a:p>
                      <a:pPr marL="0" indent="517525"/>
                      <a:r>
                        <a:rPr lang="en-US" sz="1800" dirty="0">
                          <a:solidFill>
                            <a:schemeClr val="tx1"/>
                          </a:solidFill>
                          <a:latin typeface="Angsana New" panose="02020603050405020304" pitchFamily="18" charset="-34"/>
                          <a:cs typeface="Angsana New" panose="02020603050405020304" pitchFamily="18" charset="-34"/>
                        </a:rPr>
                        <a:t>2.3 </a:t>
                      </a:r>
                      <a:r>
                        <a:rPr lang="th-TH" sz="1800" dirty="0">
                          <a:solidFill>
                            <a:schemeClr val="tx1"/>
                          </a:solidFill>
                          <a:latin typeface="Angsana New" panose="02020603050405020304" pitchFamily="18" charset="-34"/>
                          <a:cs typeface="Angsana New" panose="02020603050405020304" pitchFamily="18" charset="-34"/>
                        </a:rPr>
                        <a:t> งานวิจัยที่เกี่ยวข้องกับปัญหาการวิจัย</a:t>
                      </a:r>
                      <a:endParaRPr lang="en-US" sz="18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135185168"/>
                  </a:ext>
                </a:extLst>
              </a:tr>
            </a:tbl>
          </a:graphicData>
        </a:graphic>
      </p:graphicFrame>
      <p:sp>
        <p:nvSpPr>
          <p:cNvPr id="3" name="ตัวแทนหมายเลขสไลด์ 2">
            <a:extLst>
              <a:ext uri="{FF2B5EF4-FFF2-40B4-BE49-F238E27FC236}">
                <a16:creationId xmlns:a16="http://schemas.microsoft.com/office/drawing/2014/main" id="{88A5A954-1954-450E-9240-A84A0780C9BC}"/>
              </a:ext>
            </a:extLst>
          </p:cNvPr>
          <p:cNvSpPr>
            <a:spLocks noGrp="1"/>
          </p:cNvSpPr>
          <p:nvPr>
            <p:ph type="sldNum" sz="quarter" idx="12"/>
          </p:nvPr>
        </p:nvSpPr>
        <p:spPr/>
        <p:txBody>
          <a:bodyPr/>
          <a:lstStyle/>
          <a:p>
            <a:fld id="{1EAF28F5-24D7-466C-B5FE-FBB3D897FE90}" type="slidenum">
              <a:rPr lang="en-US" smtClean="0"/>
              <a:t>11</a:t>
            </a:fld>
            <a:endParaRPr lang="en-US"/>
          </a:p>
        </p:txBody>
      </p:sp>
    </p:spTree>
    <p:extLst>
      <p:ext uri="{BB962C8B-B14F-4D97-AF65-F5344CB8AC3E}">
        <p14:creationId xmlns:p14="http://schemas.microsoft.com/office/powerpoint/2010/main" val="15612011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733425"/>
            <a:ext cx="10363200" cy="7253268"/>
          </a:xfrm>
        </p:spPr>
        <p:txBody>
          <a:bodyPr>
            <a:noAutofit/>
          </a:bodyPr>
          <a:lstStyle/>
          <a:p>
            <a:pPr marL="457200" marR="0" indent="457200">
              <a:lnSpc>
                <a:spcPct val="107000"/>
              </a:lnSpc>
              <a:spcBef>
                <a:spcPts val="0"/>
              </a:spcBef>
              <a:spcAft>
                <a:spcPts val="800"/>
              </a:spcAft>
            </a:pP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Defense, Ministry. “Regulations of the Ministry of Defense concerning National Defense College, National Defense Academy, B.E. 2547 (2004)”. Date 28 October 2004.</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Defense, Ministry of Defense. National Defense Studies Institute (No. 2), B.E. 2551 (2008) dated January 31, 2008. (Online). Available from : http://www.thaijb619.blogspot.com, 2009.</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National Research Council of Thailand, Office. “Researcher Ethics and guidelines”. (Online). Available from : http://www.riclib.nrct.go.th/ebook/Researcher/20Ethics%20 Thai.pdf, 2013.</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err="1">
                <a:latin typeface="Angsana New" panose="02020603050405020304" pitchFamily="18" charset="-34"/>
                <a:ea typeface="Calibri" panose="020F0502020204030204" pitchFamily="34" charset="0"/>
                <a:cs typeface="Angsana New" panose="02020603050405020304" pitchFamily="18" charset="-34"/>
              </a:rPr>
              <a:t>Khamron</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err="1">
                <a:latin typeface="Angsana New" panose="02020603050405020304" pitchFamily="18" charset="-34"/>
                <a:ea typeface="Calibri" panose="020F0502020204030204" pitchFamily="34" charset="0"/>
                <a:cs typeface="Angsana New" panose="02020603050405020304" pitchFamily="18" charset="-34"/>
              </a:rPr>
              <a:t>Phisonyuthakarn</a:t>
            </a:r>
            <a:r>
              <a:rPr lang="en-US" sz="2000" dirty="0">
                <a:latin typeface="Angsana New" panose="02020603050405020304" pitchFamily="18" charset="-34"/>
                <a:ea typeface="Calibri" panose="020F0502020204030204" pitchFamily="34" charset="0"/>
                <a:cs typeface="Angsana New" panose="02020603050405020304" pitchFamily="18" charset="-34"/>
              </a:rPr>
              <a:t> Maritime Strategic Reform. Personal research papers. National Defense College, 2016.</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err="1">
                <a:latin typeface="Angsana New" panose="02020603050405020304" pitchFamily="18" charset="-34"/>
                <a:ea typeface="Calibri" panose="020F0502020204030204" pitchFamily="34" charset="0"/>
                <a:cs typeface="Angsana New" panose="02020603050405020304" pitchFamily="18" charset="-34"/>
              </a:rPr>
              <a:t>Kruewan</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err="1">
                <a:latin typeface="Angsana New" panose="02020603050405020304" pitchFamily="18" charset="-34"/>
                <a:ea typeface="Calibri" panose="020F0502020204030204" pitchFamily="34" charset="0"/>
                <a:cs typeface="Angsana New" panose="02020603050405020304" pitchFamily="18" charset="-34"/>
              </a:rPr>
              <a:t>Limpiyasrisakul</a:t>
            </a:r>
            <a:r>
              <a:rPr lang="en-US" sz="2000" dirty="0">
                <a:latin typeface="Angsana New" panose="02020603050405020304" pitchFamily="18" charset="-34"/>
                <a:ea typeface="Calibri" panose="020F0502020204030204" pitchFamily="34" charset="0"/>
                <a:cs typeface="Angsana New" panose="02020603050405020304" pitchFamily="18" charset="-34"/>
              </a:rPr>
              <a:t> Research in Public Administration. Bangkok : Chulalongkorn University, 1987.</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Joy </a:t>
            </a:r>
            <a:r>
              <a:rPr lang="en-US" sz="2000" dirty="0" err="1">
                <a:latin typeface="Angsana New" panose="02020603050405020304" pitchFamily="18" charset="-34"/>
                <a:ea typeface="Calibri" panose="020F0502020204030204" pitchFamily="34" charset="0"/>
                <a:cs typeface="Angsana New" panose="02020603050405020304" pitchFamily="18" charset="-34"/>
              </a:rPr>
              <a:t>Nantiwatcharin</a:t>
            </a:r>
            <a:r>
              <a:rPr lang="en-US" sz="2000" dirty="0">
                <a:latin typeface="Angsana New" panose="02020603050405020304" pitchFamily="18" charset="-34"/>
                <a:ea typeface="Calibri" panose="020F0502020204030204" pitchFamily="34" charset="0"/>
                <a:cs typeface="Angsana New" panose="02020603050405020304" pitchFamily="18" charset="-34"/>
              </a:rPr>
              <a:t>, ML. Bibliography and footnote form. </a:t>
            </a:r>
            <a:r>
              <a:rPr lang="en-US" sz="2000" dirty="0" err="1">
                <a:latin typeface="Angsana New" panose="02020603050405020304" pitchFamily="18" charset="-34"/>
                <a:ea typeface="Calibri" panose="020F0502020204030204" pitchFamily="34" charset="0"/>
                <a:cs typeface="Angsana New" panose="02020603050405020304" pitchFamily="18" charset="-34"/>
              </a:rPr>
              <a:t>Phra</a:t>
            </a:r>
            <a:r>
              <a:rPr lang="en-US" sz="2000" dirty="0">
                <a:latin typeface="Angsana New" panose="02020603050405020304" pitchFamily="18" charset="-34"/>
                <a:ea typeface="Calibri" panose="020F0502020204030204" pitchFamily="34" charset="0"/>
                <a:cs typeface="Angsana New" panose="02020603050405020304" pitchFamily="18" charset="-34"/>
              </a:rPr>
              <a:t> Nakhon : Thai Wattana </a:t>
            </a:r>
            <a:r>
              <a:rPr lang="en-US" sz="2000" dirty="0" err="1">
                <a:latin typeface="Angsana New" panose="02020603050405020304" pitchFamily="18" charset="-34"/>
                <a:ea typeface="Calibri" panose="020F0502020204030204" pitchFamily="34" charset="0"/>
                <a:cs typeface="Angsana New" panose="02020603050405020304" pitchFamily="18" charset="-34"/>
              </a:rPr>
              <a:t>Panich</a:t>
            </a:r>
            <a:r>
              <a:rPr lang="en-US" sz="2000" dirty="0">
                <a:latin typeface="Angsana New" panose="02020603050405020304" pitchFamily="18" charset="-34"/>
                <a:ea typeface="Calibri" panose="020F0502020204030204" pitchFamily="34" charset="0"/>
                <a:cs typeface="Angsana New" panose="02020603050405020304" pitchFamily="18" charset="-34"/>
              </a:rPr>
              <a:t>, 1971. Chulalongkorn University. Thesis Printing Manual. Bangkok : Graduate School, Chulalongkorn University, 1989.</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err="1">
                <a:latin typeface="Angsana New" panose="02020603050405020304" pitchFamily="18" charset="-34"/>
                <a:ea typeface="Calibri" panose="020F0502020204030204" pitchFamily="34" charset="0"/>
                <a:cs typeface="Angsana New" panose="02020603050405020304" pitchFamily="18" charset="-34"/>
              </a:rPr>
              <a:t>Chinnawut</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err="1">
                <a:latin typeface="Angsana New" panose="02020603050405020304" pitchFamily="18" charset="-34"/>
                <a:ea typeface="Calibri" panose="020F0502020204030204" pitchFamily="34" charset="0"/>
                <a:cs typeface="Angsana New" panose="02020603050405020304" pitchFamily="18" charset="-34"/>
              </a:rPr>
              <a:t>Soonthornsima</a:t>
            </a:r>
            <a:r>
              <a:rPr lang="en-US" sz="2000" dirty="0">
                <a:latin typeface="Angsana New" panose="02020603050405020304" pitchFamily="18" charset="-34"/>
                <a:ea typeface="Calibri" panose="020F0502020204030204" pitchFamily="34" charset="0"/>
                <a:cs typeface="Angsana New" panose="02020603050405020304" pitchFamily="18" charset="-34"/>
              </a:rPr>
              <a:t>, Col. Thesis principles and methods Regional reports and research papers. 5th edition, Bangkok: Thai Wattana </a:t>
            </a:r>
            <a:r>
              <a:rPr lang="en-US" sz="2000" dirty="0" err="1">
                <a:latin typeface="Angsana New" panose="02020603050405020304" pitchFamily="18" charset="-34"/>
                <a:ea typeface="Calibri" panose="020F0502020204030204" pitchFamily="34" charset="0"/>
                <a:cs typeface="Angsana New" panose="02020603050405020304" pitchFamily="18" charset="-34"/>
              </a:rPr>
              <a:t>Panich</a:t>
            </a:r>
            <a:r>
              <a:rPr lang="en-US" sz="2000" dirty="0">
                <a:latin typeface="Angsana New" panose="02020603050405020304" pitchFamily="18" charset="-34"/>
                <a:ea typeface="Calibri" panose="020F0502020204030204" pitchFamily="34" charset="0"/>
                <a:cs typeface="Angsana New" panose="02020603050405020304" pitchFamily="18" charset="-34"/>
              </a:rPr>
              <a:t>, 1992. King Mongkut's Institute of Technology, Institute. Handbook for thesis preparation. Bangkok : Graduate School, King Mongkut's Institute of Technology, 1987.</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National Defense College, National Defense College. “National Defense College Regulations National Defense Studies Institute on Rewarding Research Documents, B.E. 2557 (2014)". Date 7 November 2014</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National Defense College, National Defense College. “Document </a:t>
            </a:r>
            <a:r>
              <a:rPr lang="en-US" sz="2000" dirty="0" err="1">
                <a:latin typeface="Angsana New" panose="02020603050405020304" pitchFamily="18" charset="-34"/>
                <a:ea typeface="Calibri" panose="020F0502020204030204" pitchFamily="34" charset="0"/>
                <a:cs typeface="Angsana New" panose="02020603050405020304" pitchFamily="18" charset="-34"/>
              </a:rPr>
              <a:t>Wor</a:t>
            </a:r>
            <a:r>
              <a:rPr lang="en-US" sz="2000" dirty="0">
                <a:latin typeface="Angsana New" panose="02020603050405020304" pitchFamily="18" charset="-34"/>
                <a:ea typeface="Calibri" panose="020F0502020204030204" pitchFamily="34" charset="0"/>
                <a:cs typeface="Angsana New" panose="02020603050405020304" pitchFamily="18" charset="-34"/>
              </a:rPr>
              <a:t> Por. No. 006, personal research document writing advice, Academic Year 2017-2018”. 2018.</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cs typeface="Angsana New" panose="02020603050405020304" pitchFamily="18" charset="-34"/>
              </a:rPr>
              <a:t>American Psychological Association. Publication manual of the American Psychological Association. 5 </a:t>
            </a:r>
            <a:r>
              <a:rPr lang="en-US" sz="2000" dirty="0" err="1">
                <a:latin typeface="Angsana New" panose="02020603050405020304" pitchFamily="18" charset="-34"/>
                <a:cs typeface="Angsana New" panose="02020603050405020304" pitchFamily="18" charset="-34"/>
              </a:rPr>
              <a:t>th</a:t>
            </a:r>
            <a:r>
              <a:rPr lang="en-US" sz="2000" dirty="0">
                <a:latin typeface="Angsana New" panose="02020603050405020304" pitchFamily="18" charset="-34"/>
                <a:cs typeface="Angsana New" panose="02020603050405020304" pitchFamily="18" charset="-34"/>
              </a:rPr>
              <a:t> Ed., Washington, DC : Author, 2002. </a:t>
            </a:r>
            <a:br>
              <a:rPr lang="en-US" sz="2000" dirty="0">
                <a:latin typeface="Angsana New" panose="02020603050405020304" pitchFamily="18" charset="-34"/>
                <a:cs typeface="Angsana New" panose="02020603050405020304" pitchFamily="18" charset="-34"/>
              </a:rPr>
            </a:br>
            <a:r>
              <a:rPr lang="en-US" sz="2000" dirty="0">
                <a:latin typeface="Angsana New" panose="02020603050405020304" pitchFamily="18" charset="-34"/>
                <a:cs typeface="Angsana New" panose="02020603050405020304" pitchFamily="18" charset="-34"/>
              </a:rPr>
              <a:t>Isaac, Stephen and William, Michael B. Handbook in Research and Evaluation. San </a:t>
            </a:r>
            <a:r>
              <a:rPr lang="en-US" sz="2000" dirty="0" err="1">
                <a:latin typeface="Angsana New" panose="02020603050405020304" pitchFamily="18" charset="-34"/>
                <a:cs typeface="Angsana New" panose="02020603050405020304" pitchFamily="18" charset="-34"/>
              </a:rPr>
              <a:t>Diago</a:t>
            </a:r>
            <a:r>
              <a:rPr lang="en-US" sz="2000" dirty="0">
                <a:latin typeface="Angsana New" panose="02020603050405020304" pitchFamily="18" charset="-34"/>
                <a:cs typeface="Angsana New" panose="02020603050405020304" pitchFamily="18" charset="-34"/>
              </a:rPr>
              <a:t>, California : Edits Publishers, 1983.</a:t>
            </a:r>
            <a:br>
              <a:rPr lang="en-US" sz="2000" dirty="0">
                <a:latin typeface="Angsana New" panose="02020603050405020304" pitchFamily="18" charset="-34"/>
                <a:cs typeface="Angsana New" panose="02020603050405020304" pitchFamily="18" charset="-34"/>
              </a:rPr>
            </a:br>
            <a:r>
              <a:rPr lang="en-US" sz="2000" dirty="0">
                <a:latin typeface="Angsana New" panose="02020603050405020304" pitchFamily="18" charset="-34"/>
                <a:cs typeface="Angsana New" panose="02020603050405020304" pitchFamily="18" charset="-34"/>
              </a:rPr>
              <a:t>Turabian, Kate I. A Manual for Writers of Term Papers, Theses and Dissertations. 5th Ed., Chicago and London : The University of Chicago Press, 1982.</a:t>
            </a:r>
            <a:br>
              <a:rPr lang="en-US" sz="2000" dirty="0">
                <a:latin typeface="Angsana New" panose="02020603050405020304" pitchFamily="18" charset="-34"/>
                <a:cs typeface="Angsana New" panose="02020603050405020304" pitchFamily="18" charset="-34"/>
              </a:rPr>
            </a:b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 </a:t>
            </a:r>
            <a:br>
              <a:rPr lang="en-US" sz="2000" dirty="0">
                <a:latin typeface="Angsana New" panose="02020603050405020304" pitchFamily="18" charset="-34"/>
                <a:ea typeface="Calibri" panose="020F0502020204030204" pitchFamily="34" charset="0"/>
                <a:cs typeface="Angsana New" panose="02020603050405020304" pitchFamily="18" charset="-34"/>
              </a:rPr>
            </a:br>
            <a:r>
              <a:rPr lang="en-US" sz="2000" dirty="0">
                <a:latin typeface="Angsana New" panose="02020603050405020304" pitchFamily="18" charset="-34"/>
                <a:ea typeface="Calibri" panose="020F0502020204030204" pitchFamily="34" charset="0"/>
                <a:cs typeface="Angsana New" panose="02020603050405020304" pitchFamily="18" charset="-34"/>
              </a:rPr>
              <a:t> </a:t>
            </a:r>
            <a:br>
              <a:rPr lang="en-US" sz="2000" dirty="0">
                <a:latin typeface="Angsana New" panose="02020603050405020304" pitchFamily="18" charset="-34"/>
                <a:ea typeface="Calibri" panose="020F0502020204030204" pitchFamily="34" charset="0"/>
                <a:cs typeface="Angsana New" panose="02020603050405020304" pitchFamily="18" charset="-34"/>
              </a:rPr>
            </a:br>
            <a:endParaRPr lang="en-US" sz="20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16363663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3300" y="381573"/>
            <a:ext cx="9144000" cy="1253869"/>
          </a:xfrm>
          <a:prstGeom prst="rect">
            <a:avLst/>
          </a:prstGeom>
        </p:spPr>
        <p:txBody>
          <a:bodyPr vert="horz" wrap="square" lIns="0" tIns="12700" rIns="0" bIns="0" rtlCol="0">
            <a:spAutoFit/>
          </a:bodyPr>
          <a:lstStyle/>
          <a:p>
            <a:pPr marL="78740" marR="0" algn="ctr">
              <a:lnSpc>
                <a:spcPts val="5015"/>
              </a:lnSpc>
              <a:spcBef>
                <a:spcPts val="0"/>
              </a:spcBef>
              <a:spcAft>
                <a:spcPts val="0"/>
              </a:spcAft>
            </a:pPr>
            <a:r>
              <a:rPr lang="en-US" sz="3400" b="1" dirty="0">
                <a:solidFill>
                  <a:srgbClr val="C0504D"/>
                </a:solidFill>
                <a:latin typeface="Angsana New" panose="02020603050405020304" pitchFamily="18" charset="-34"/>
                <a:ea typeface="Garuda"/>
                <a:cs typeface="Angsana New" panose="02020603050405020304" pitchFamily="18" charset="-34"/>
              </a:rPr>
              <a:t>Original structure Articles are standard and commonly. </a:t>
            </a:r>
            <a:br>
              <a:rPr lang="en-US" sz="3400" dirty="0">
                <a:latin typeface="Angsana New" panose="02020603050405020304" pitchFamily="18" charset="-34"/>
                <a:ea typeface="Garuda"/>
                <a:cs typeface="Angsana New" panose="02020603050405020304" pitchFamily="18" charset="-34"/>
              </a:rPr>
            </a:br>
            <a:endParaRPr sz="3400" dirty="0">
              <a:latin typeface="Angsana New" panose="02020603050405020304" pitchFamily="18" charset="-34"/>
              <a:cs typeface="Angsana New" panose="02020603050405020304" pitchFamily="18" charset="-34"/>
            </a:endParaRPr>
          </a:p>
        </p:txBody>
      </p:sp>
      <p:sp>
        <p:nvSpPr>
          <p:cNvPr id="4" name="Rectangle 3"/>
          <p:cNvSpPr/>
          <p:nvPr/>
        </p:nvSpPr>
        <p:spPr>
          <a:xfrm>
            <a:off x="850900" y="1495425"/>
            <a:ext cx="9144000" cy="4001095"/>
          </a:xfrm>
          <a:prstGeom prst="rect">
            <a:avLst/>
          </a:prstGeom>
        </p:spPr>
        <p:txBody>
          <a:bodyPr wrap="square">
            <a:spAutoFit/>
          </a:bodyPr>
          <a:lstStyle/>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Title</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Authors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Introduction (2</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PS)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Theoretical background (2</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PS)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Study site, data and research </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methodology: Data and Method (2</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PS)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Results and discussion(10-13ps)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Conclusion</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(1.5</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PS)</a:t>
            </a:r>
          </a:p>
          <a:p>
            <a:r>
              <a:rPr lang="en-US" sz="2800" dirty="0">
                <a:solidFill>
                  <a:srgbClr val="FF0000"/>
                </a:solidFill>
                <a:latin typeface="Angsana New" panose="02020603050405020304" pitchFamily="18" charset="-34"/>
                <a:cs typeface="Angsana New" panose="02020603050405020304" pitchFamily="18" charset="-34"/>
              </a:rPr>
              <a:t>o</a:t>
            </a:r>
            <a:r>
              <a:rPr lang="en-US" sz="2800" dirty="0">
                <a:latin typeface="Angsana New" panose="02020603050405020304" pitchFamily="18" charset="-34"/>
                <a:cs typeface="Angsana New" panose="02020603050405020304" pitchFamily="18" charset="-34"/>
              </a:rPr>
              <a:t> Number of pages between 15 – 25 pages</a:t>
            </a:r>
            <a:endParaRPr lang="th-TH" sz="2800" dirty="0">
              <a:latin typeface="Angsana New" panose="02020603050405020304" pitchFamily="18" charset="-34"/>
              <a:cs typeface="Angsana New" panose="02020603050405020304" pitchFamily="18" charset="-34"/>
            </a:endParaRPr>
          </a:p>
          <a:p>
            <a:r>
              <a:rPr lang="th-TH" sz="3000" dirty="0">
                <a:latin typeface="Angsana New" panose="02020603050405020304" pitchFamily="18" charset="-34"/>
                <a:cs typeface="Angsana New" panose="02020603050405020304" pitchFamily="18" charset="-34"/>
              </a:rPr>
              <a:t>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792441"/>
            <a:ext cx="9296399" cy="654025"/>
          </a:xfrm>
          <a:prstGeom prst="rect">
            <a:avLst/>
          </a:prstGeom>
        </p:spPr>
        <p:txBody>
          <a:bodyPr vert="horz" wrap="square" lIns="0" tIns="12700" rIns="0" bIns="0" rtlCol="0">
            <a:spAutoFit/>
          </a:bodyPr>
          <a:lstStyle/>
          <a:p>
            <a:pPr marL="78740" marR="0">
              <a:lnSpc>
                <a:spcPts val="5015"/>
              </a:lnSpc>
              <a:spcBef>
                <a:spcPts val="0"/>
              </a:spcBef>
              <a:spcAft>
                <a:spcPts val="0"/>
              </a:spcAft>
            </a:pPr>
            <a:r>
              <a:rPr lang="en-US" sz="3600" b="1" dirty="0">
                <a:solidFill>
                  <a:srgbClr val="C0504D"/>
                </a:solidFill>
                <a:latin typeface="Angsana New" panose="02020603050405020304" pitchFamily="18" charset="-34"/>
                <a:ea typeface="Garuda"/>
                <a:cs typeface="Angsana New" panose="02020603050405020304" pitchFamily="18" charset="-34"/>
              </a:rPr>
              <a:t>The structure of a standard and commonly used manuscript</a:t>
            </a:r>
            <a:endParaRPr lang="en-US" sz="1100" dirty="0">
              <a:effectLst/>
              <a:latin typeface="Angsana New" panose="02020603050405020304" pitchFamily="18" charset="-34"/>
              <a:ea typeface="Garuda"/>
              <a:cs typeface="Angsana New" panose="02020603050405020304" pitchFamily="18" charset="-34"/>
            </a:endParaRPr>
          </a:p>
        </p:txBody>
      </p:sp>
      <p:sp>
        <p:nvSpPr>
          <p:cNvPr id="4" name="Rectangle 3"/>
          <p:cNvSpPr/>
          <p:nvPr/>
        </p:nvSpPr>
        <p:spPr>
          <a:xfrm>
            <a:off x="483268" y="1876425"/>
            <a:ext cx="9525000" cy="2467663"/>
          </a:xfrm>
          <a:prstGeom prst="rect">
            <a:avLst/>
          </a:prstGeom>
        </p:spPr>
        <p:txBody>
          <a:bodyPr wrap="square">
            <a:spAutoFit/>
          </a:bodyPr>
          <a:lstStyle/>
          <a:p>
            <a:pPr marL="1295400" marR="0" indent="-457200">
              <a:lnSpc>
                <a:spcPts val="3385"/>
              </a:lnSpc>
              <a:spcBef>
                <a:spcPts val="0"/>
              </a:spcBef>
              <a:spcAft>
                <a:spcPts val="0"/>
              </a:spcAft>
              <a:buClr>
                <a:srgbClr val="FF3300"/>
              </a:buClr>
              <a:buFont typeface="Arial" panose="020B0604020202020204" pitchFamily="34" charset="0"/>
              <a:buChar char="•"/>
            </a:pPr>
            <a:r>
              <a:rPr lang="en-US" sz="3200" dirty="0">
                <a:effectLst/>
                <a:latin typeface="Angsana New" panose="02020603050405020304" pitchFamily="18" charset="-34"/>
                <a:ea typeface="Garuda"/>
                <a:cs typeface="Angsana New" panose="02020603050405020304" pitchFamily="18" charset="-34"/>
              </a:rPr>
              <a:t>Data and research methods, </a:t>
            </a:r>
            <a:r>
              <a:rPr lang="en-US" sz="2800" dirty="0">
                <a:effectLst/>
                <a:latin typeface="Angsana New" panose="02020603050405020304" pitchFamily="18" charset="-34"/>
                <a:ea typeface="Garuda"/>
                <a:cs typeface="Angsana New" panose="02020603050405020304" pitchFamily="18" charset="-34"/>
              </a:rPr>
              <a:t>Results and Outcome.</a:t>
            </a:r>
          </a:p>
          <a:p>
            <a:pPr marL="1295400" marR="0" indent="-457200">
              <a:lnSpc>
                <a:spcPts val="3025"/>
              </a:lnSpc>
              <a:spcBef>
                <a:spcPts val="0"/>
              </a:spcBef>
              <a:spcAft>
                <a:spcPts val="0"/>
              </a:spcAft>
              <a:buClr>
                <a:srgbClr val="FF3300"/>
              </a:buClr>
              <a:buFont typeface="Arial" panose="020B0604020202020204" pitchFamily="34" charset="0"/>
              <a:buChar char="•"/>
            </a:pPr>
            <a:r>
              <a:rPr lang="en-US" sz="3200" spc="-695" dirty="0">
                <a:solidFill>
                  <a:srgbClr val="953735"/>
                </a:solidFill>
                <a:effectLst/>
                <a:latin typeface="Angsana New" panose="02020603050405020304" pitchFamily="18" charset="-34"/>
                <a:ea typeface="Courier New" panose="02070309020205020404" pitchFamily="49" charset="0"/>
                <a:cs typeface="Angsana New" panose="02020603050405020304" pitchFamily="18" charset="-34"/>
              </a:rPr>
              <a:t> </a:t>
            </a:r>
            <a:r>
              <a:rPr lang="th-TH" sz="3200" spc="-695" dirty="0">
                <a:solidFill>
                  <a:srgbClr val="953735"/>
                </a:solidFill>
                <a:effectLst/>
                <a:latin typeface="Angsana New" panose="02020603050405020304" pitchFamily="18" charset="-34"/>
                <a:ea typeface="Courier New" panose="02070309020205020404" pitchFamily="49" charset="0"/>
                <a:cs typeface="Angsana New" panose="02020603050405020304" pitchFamily="18" charset="-34"/>
              </a:rPr>
              <a:t>                    </a:t>
            </a:r>
            <a:r>
              <a:rPr lang="en-US" sz="3200" dirty="0">
                <a:effectLst/>
                <a:latin typeface="Angsana New" panose="02020603050405020304" pitchFamily="18" charset="-34"/>
                <a:ea typeface="Garuda"/>
                <a:cs typeface="Angsana New" panose="02020603050405020304" pitchFamily="18" charset="-34"/>
              </a:rPr>
              <a:t>Data and research methods</a:t>
            </a:r>
          </a:p>
          <a:p>
            <a:pPr marL="1294765" marR="0" indent="-457200">
              <a:lnSpc>
                <a:spcPts val="3025"/>
              </a:lnSpc>
              <a:spcBef>
                <a:spcPts val="0"/>
              </a:spcBef>
              <a:spcAft>
                <a:spcPts val="0"/>
              </a:spcAft>
              <a:buClr>
                <a:srgbClr val="FF3300"/>
              </a:buClr>
              <a:buFont typeface="Arial" panose="020B0604020202020204" pitchFamily="34" charset="0"/>
              <a:buChar char="•"/>
            </a:pPr>
            <a:r>
              <a:rPr lang="en-US" sz="3200" dirty="0">
                <a:effectLst/>
                <a:latin typeface="Angsana New" panose="02020603050405020304" pitchFamily="18" charset="-34"/>
                <a:ea typeface="Garuda"/>
                <a:cs typeface="Angsana New" panose="02020603050405020304" pitchFamily="18" charset="-34"/>
              </a:rPr>
              <a:t>Data and methods</a:t>
            </a:r>
          </a:p>
          <a:p>
            <a:pPr marL="1295400" marR="0" indent="-457200">
              <a:lnSpc>
                <a:spcPts val="3035"/>
              </a:lnSpc>
              <a:spcBef>
                <a:spcPts val="0"/>
              </a:spcBef>
              <a:spcAft>
                <a:spcPts val="0"/>
              </a:spcAft>
              <a:buClr>
                <a:srgbClr val="FF3300"/>
              </a:buClr>
              <a:buFont typeface="Arial" panose="020B0604020202020204" pitchFamily="34" charset="0"/>
              <a:buChar char="•"/>
            </a:pPr>
            <a:r>
              <a:rPr lang="en-US" sz="3200" dirty="0">
                <a:effectLst/>
                <a:latin typeface="Angsana New" panose="02020603050405020304" pitchFamily="18" charset="-34"/>
                <a:ea typeface="Garuda"/>
                <a:cs typeface="Angsana New" panose="02020603050405020304" pitchFamily="18" charset="-34"/>
              </a:rPr>
              <a:t>Data and operation</a:t>
            </a:r>
          </a:p>
          <a:p>
            <a:pPr marL="1295400" marR="0" indent="-457200">
              <a:lnSpc>
                <a:spcPts val="3010"/>
              </a:lnSpc>
              <a:spcBef>
                <a:spcPts val="0"/>
              </a:spcBef>
              <a:spcAft>
                <a:spcPts val="0"/>
              </a:spcAft>
              <a:buClr>
                <a:srgbClr val="FF3300"/>
              </a:buClr>
              <a:buFont typeface="Arial" panose="020B0604020202020204" pitchFamily="34" charset="0"/>
              <a:buChar char="•"/>
            </a:pPr>
            <a:r>
              <a:rPr lang="en-US" sz="3200" dirty="0">
                <a:latin typeface="Angsana New" panose="02020603050405020304" pitchFamily="18" charset="-34"/>
                <a:ea typeface="Garuda"/>
                <a:cs typeface="Angsana New" panose="02020603050405020304" pitchFamily="18" charset="-34"/>
              </a:rPr>
              <a:t>O</a:t>
            </a:r>
            <a:r>
              <a:rPr lang="en-US" sz="3200" dirty="0">
                <a:effectLst/>
                <a:latin typeface="Angsana New" panose="02020603050405020304" pitchFamily="18" charset="-34"/>
                <a:ea typeface="Garuda"/>
                <a:cs typeface="Angsana New" panose="02020603050405020304" pitchFamily="18" charset="-34"/>
              </a:rPr>
              <a:t>peration </a:t>
            </a:r>
          </a:p>
          <a:p>
            <a:pPr marL="1295400" marR="0" indent="-457200">
              <a:lnSpc>
                <a:spcPts val="3010"/>
              </a:lnSpc>
              <a:spcBef>
                <a:spcPts val="0"/>
              </a:spcBef>
              <a:spcAft>
                <a:spcPts val="0"/>
              </a:spcAft>
              <a:buClr>
                <a:srgbClr val="FF3300"/>
              </a:buClr>
              <a:buFont typeface="Arial" panose="020B0604020202020204" pitchFamily="34" charset="0"/>
              <a:buChar char="•"/>
            </a:pPr>
            <a:r>
              <a:rPr lang="en-US" sz="3200" dirty="0">
                <a:latin typeface="Angsana New" panose="02020603050405020304" pitchFamily="18" charset="-34"/>
                <a:ea typeface="Garuda"/>
                <a:cs typeface="Angsana New" panose="02020603050405020304" pitchFamily="18" charset="-34"/>
              </a:rPr>
              <a:t>M</a:t>
            </a:r>
            <a:r>
              <a:rPr lang="en-US" sz="3200" dirty="0">
                <a:effectLst/>
                <a:latin typeface="Angsana New" panose="02020603050405020304" pitchFamily="18" charset="-34"/>
                <a:ea typeface="Garuda"/>
                <a:cs typeface="Angsana New" panose="02020603050405020304" pitchFamily="18" charset="-34"/>
              </a:rPr>
              <a:t>ethod</a:t>
            </a:r>
            <a:endParaRPr lang="en-US" sz="3200" dirty="0">
              <a:latin typeface="Angsana New" panose="02020603050405020304" pitchFamily="18" charset="-34"/>
              <a:cs typeface="Angsana New" panose="02020603050405020304" pitchFamily="18" charset="-34"/>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778376" y="824584"/>
          <a:ext cx="9136647" cy="5913681"/>
        </p:xfrm>
        <a:graphic>
          <a:graphicData uri="http://schemas.openxmlformats.org/drawingml/2006/table">
            <a:tbl>
              <a:tblPr firstRow="1" bandRow="1">
                <a:tableStyleId>{2D5ABB26-0587-4C30-8999-92F81FD0307C}</a:tableStyleId>
              </a:tblPr>
              <a:tblGrid>
                <a:gridCol w="4567989">
                  <a:extLst>
                    <a:ext uri="{9D8B030D-6E8A-4147-A177-3AD203B41FA5}">
                      <a16:colId xmlns:a16="http://schemas.microsoft.com/office/drawing/2014/main" val="20000"/>
                    </a:ext>
                  </a:extLst>
                </a:gridCol>
                <a:gridCol w="4568658">
                  <a:extLst>
                    <a:ext uri="{9D8B030D-6E8A-4147-A177-3AD203B41FA5}">
                      <a16:colId xmlns:a16="http://schemas.microsoft.com/office/drawing/2014/main" val="20001"/>
                    </a:ext>
                  </a:extLst>
                </a:gridCol>
              </a:tblGrid>
              <a:tr h="817000">
                <a:tc>
                  <a:txBody>
                    <a:bodyPr/>
                    <a:lstStyle/>
                    <a:p>
                      <a:pPr marL="1200150" marR="0" indent="-483235">
                        <a:lnSpc>
                          <a:spcPct val="63000"/>
                        </a:lnSpc>
                        <a:spcBef>
                          <a:spcPts val="240"/>
                        </a:spcBef>
                        <a:spcAft>
                          <a:spcPts val="0"/>
                        </a:spcAft>
                      </a:pPr>
                      <a:endParaRPr lang="th-TH" sz="2400" b="1" spc="-25" dirty="0">
                        <a:solidFill>
                          <a:srgbClr val="FFFFFF"/>
                        </a:solidFill>
                        <a:effectLst/>
                        <a:latin typeface="TH SarabunPSK" panose="020B0500040200020003" pitchFamily="34" charset="-34"/>
                        <a:ea typeface="Garuda"/>
                        <a:cs typeface="TH SarabunPSK" panose="020B0500040200020003" pitchFamily="34" charset="-34"/>
                      </a:endParaRPr>
                    </a:p>
                    <a:p>
                      <a:pPr marL="1200150" marR="0" indent="-483235" algn="l">
                        <a:lnSpc>
                          <a:spcPct val="63000"/>
                        </a:lnSpc>
                        <a:spcBef>
                          <a:spcPts val="240"/>
                        </a:spcBef>
                        <a:spcAft>
                          <a:spcPts val="0"/>
                        </a:spcAft>
                      </a:pPr>
                      <a:r>
                        <a:rPr lang="en-US" sz="2400" b="1" spc="-25" dirty="0">
                          <a:solidFill>
                            <a:srgbClr val="FFFFFF"/>
                          </a:solidFill>
                          <a:effectLst/>
                          <a:latin typeface="TH SarabunPSK" panose="020B0500040200020003" pitchFamily="34" charset="-34"/>
                          <a:ea typeface="Garuda"/>
                          <a:cs typeface="TH SarabunPSK" panose="020B0500040200020003" pitchFamily="34" charset="-34"/>
                        </a:rPr>
                        <a:t>theories to science</a:t>
                      </a:r>
                      <a:r>
                        <a:rPr lang="th-TH" sz="2400" b="1" spc="-25" dirty="0">
                          <a:solidFill>
                            <a:srgbClr val="FFFFFF"/>
                          </a:solidFill>
                          <a:effectLst/>
                          <a:latin typeface="TH SarabunPSK" panose="020B0500040200020003" pitchFamily="34" charset="-34"/>
                          <a:ea typeface="Garuda"/>
                          <a:cs typeface="TH SarabunPSK" panose="020B0500040200020003" pitchFamily="34" charset="-34"/>
                        </a:rPr>
                        <a:t> </a:t>
                      </a:r>
                      <a:r>
                        <a:rPr lang="en-US" sz="2400" b="1" spc="-25" dirty="0">
                          <a:solidFill>
                            <a:srgbClr val="FFFFFF"/>
                          </a:solidFill>
                          <a:effectLst/>
                          <a:latin typeface="TH SarabunPSK" panose="020B0500040200020003" pitchFamily="34" charset="-34"/>
                          <a:ea typeface="Garuda"/>
                          <a:cs typeface="TH SarabunPSK" panose="020B0500040200020003" pitchFamily="34" charset="-34"/>
                        </a:rPr>
                        <a:t>and research fields</a:t>
                      </a:r>
                      <a:endParaRPr lang="en-US" sz="24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53975" cap="flat" cmpd="sng" algn="ctr">
                      <a:solidFill>
                        <a:srgbClr val="FFFFFF"/>
                      </a:solidFill>
                      <a:prstDash val="solid"/>
                      <a:round/>
                      <a:headEnd type="none" w="med" len="med"/>
                      <a:tailEnd type="none" w="med" len="med"/>
                    </a:lnB>
                    <a:solidFill>
                      <a:srgbClr val="8064A2"/>
                    </a:solidFill>
                  </a:tcPr>
                </a:tc>
                <a:tc>
                  <a:txBody>
                    <a:bodyPr/>
                    <a:lstStyle/>
                    <a:p>
                      <a:pPr marL="298450" marR="287655" algn="ctr">
                        <a:lnSpc>
                          <a:spcPts val="3250"/>
                        </a:lnSpc>
                        <a:spcBef>
                          <a:spcPts val="0"/>
                        </a:spcBef>
                        <a:spcAft>
                          <a:spcPts val="0"/>
                        </a:spcAft>
                      </a:pPr>
                      <a:r>
                        <a:rPr lang="en-US" sz="2400" b="1" spc="-25" dirty="0">
                          <a:solidFill>
                            <a:srgbClr val="FFFFFF"/>
                          </a:solidFill>
                          <a:effectLst/>
                          <a:latin typeface="TH SarabunPSK" panose="020B0500040200020003" pitchFamily="34" charset="-34"/>
                          <a:ea typeface="Garuda"/>
                          <a:cs typeface="TH SarabunPSK" panose="020B0500040200020003" pitchFamily="34" charset="-34"/>
                        </a:rPr>
                        <a:t>Other theories irrelevant</a:t>
                      </a:r>
                      <a:endParaRPr lang="th-TH" sz="2400" b="1" spc="-25" dirty="0">
                        <a:solidFill>
                          <a:srgbClr val="FFFFFF"/>
                        </a:solidFill>
                        <a:effectLst/>
                        <a:latin typeface="TH SarabunPSK" panose="020B0500040200020003" pitchFamily="34" charset="-34"/>
                        <a:ea typeface="Garuda"/>
                        <a:cs typeface="TH SarabunPSK" panose="020B0500040200020003" pitchFamily="34" charset="-34"/>
                      </a:endParaRPr>
                    </a:p>
                    <a:p>
                      <a:pPr marL="298450" marR="287655" algn="ctr">
                        <a:lnSpc>
                          <a:spcPts val="3250"/>
                        </a:lnSpc>
                        <a:spcBef>
                          <a:spcPts val="0"/>
                        </a:spcBef>
                        <a:spcAft>
                          <a:spcPts val="0"/>
                        </a:spcAft>
                      </a:pPr>
                      <a:r>
                        <a:rPr lang="en-US" sz="2400" b="1" spc="-25" dirty="0">
                          <a:solidFill>
                            <a:srgbClr val="FFFFFF"/>
                          </a:solidFill>
                          <a:effectLst/>
                          <a:latin typeface="TH SarabunPSK" panose="020B0500040200020003" pitchFamily="34" charset="-34"/>
                          <a:ea typeface="Garuda"/>
                          <a:cs typeface="TH SarabunPSK" panose="020B0500040200020003" pitchFamily="34" charset="-34"/>
                        </a:rPr>
                        <a:t>(Do not use)</a:t>
                      </a:r>
                      <a:endParaRPr lang="en-US" sz="24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53975"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val="10000"/>
                  </a:ext>
                </a:extLst>
              </a:tr>
              <a:tr h="817826">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8D3E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8D3E0"/>
                    </a:solidFill>
                  </a:tcPr>
                </a:tc>
                <a:extLst>
                  <a:ext uri="{0D108BD9-81ED-4DB2-BD59-A6C34878D82A}">
                    <a16:rowId xmlns:a16="http://schemas.microsoft.com/office/drawing/2014/main" val="10001"/>
                  </a:ext>
                </a:extLst>
              </a:tr>
              <a:tr h="855771">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2"/>
                  </a:ext>
                </a:extLst>
              </a:tr>
              <a:tr h="855771">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extLst>
                  <a:ext uri="{0D108BD9-81ED-4DB2-BD59-A6C34878D82A}">
                    <a16:rowId xmlns:a16="http://schemas.microsoft.com/office/drawing/2014/main" val="10003"/>
                  </a:ext>
                </a:extLst>
              </a:tr>
              <a:tr h="855771">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4"/>
                  </a:ext>
                </a:extLst>
              </a:tr>
              <a:tr h="855771">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extLst>
                  <a:ext uri="{0D108BD9-81ED-4DB2-BD59-A6C34878D82A}">
                    <a16:rowId xmlns:a16="http://schemas.microsoft.com/office/drawing/2014/main" val="10005"/>
                  </a:ext>
                </a:extLst>
              </a:tr>
              <a:tr h="855771">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86995" marR="0">
                        <a:lnSpc>
                          <a:spcPts val="4045"/>
                        </a:lnSpc>
                        <a:spcBef>
                          <a:spcPts val="0"/>
                        </a:spcBef>
                        <a:spcAft>
                          <a:spcPts val="0"/>
                        </a:spcAft>
                      </a:pPr>
                      <a:r>
                        <a:rPr lang="en-US" sz="2000" b="1" dirty="0">
                          <a:effectLst/>
                          <a:latin typeface="TH SarabunPSK" panose="020B0500040200020003" pitchFamily="34" charset="-34"/>
                          <a:ea typeface="Garuda"/>
                          <a:cs typeface="TH SarabunPSK" panose="020B0500040200020003" pitchFamily="34" charset="-34"/>
                        </a:rPr>
                        <a:t>Theory.............</a:t>
                      </a:r>
                      <a:r>
                        <a:rPr lang="en-US" sz="2000" b="1" spc="-475" dirty="0">
                          <a:effectLst/>
                          <a:latin typeface="TH SarabunPSK" panose="020B0500040200020003" pitchFamily="34" charset="-34"/>
                          <a:ea typeface="Garuda"/>
                          <a:cs typeface="TH SarabunPSK" panose="020B0500040200020003" pitchFamily="34" charset="-34"/>
                        </a:rPr>
                        <a:t> </a:t>
                      </a:r>
                      <a:r>
                        <a:rPr lang="en-US" sz="2000" b="1" dirty="0">
                          <a:effectLst/>
                          <a:latin typeface="TH SarabunPSK" panose="020B0500040200020003" pitchFamily="34" charset="-34"/>
                          <a:ea typeface="Garuda"/>
                          <a:cs typeface="TH SarabunPSK" panose="020B0500040200020003" pitchFamily="34" charset="-34"/>
                        </a:rPr>
                        <a:t>Who………….When…………………..</a:t>
                      </a:r>
                      <a:endParaRPr lang="en-US" sz="2000" dirty="0">
                        <a:effectLst/>
                        <a:latin typeface="TH SarabunPSK" panose="020B0500040200020003" pitchFamily="34" charset="-34"/>
                        <a:ea typeface="Garuda"/>
                        <a:cs typeface="TH SarabunPSK"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7422" y="630769"/>
            <a:ext cx="4321677" cy="1295226"/>
          </a:xfrm>
          <a:prstGeom prst="rect">
            <a:avLst/>
          </a:prstGeom>
        </p:spPr>
        <p:txBody>
          <a:bodyPr vert="horz" wrap="square" lIns="0" tIns="12700" rIns="0" bIns="0" rtlCol="0">
            <a:spAutoFit/>
          </a:bodyPr>
          <a:lstStyle/>
          <a:p>
            <a:pPr marL="78740" marR="0">
              <a:lnSpc>
                <a:spcPts val="5015"/>
              </a:lnSpc>
              <a:spcBef>
                <a:spcPts val="0"/>
              </a:spcBef>
              <a:spcAft>
                <a:spcPts val="0"/>
              </a:spcAft>
            </a:pPr>
            <a:r>
              <a:rPr lang="en-US" sz="3600" b="1" dirty="0">
                <a:solidFill>
                  <a:srgbClr val="00B050"/>
                </a:solidFill>
                <a:latin typeface="Angsana New" panose="02020603050405020304" pitchFamily="18" charset="-34"/>
                <a:ea typeface="Garuda"/>
                <a:cs typeface="Angsana New" panose="02020603050405020304" pitchFamily="18" charset="-34"/>
              </a:rPr>
              <a:t>Structure of each page</a:t>
            </a:r>
            <a:br>
              <a:rPr lang="en-US" sz="1100" dirty="0">
                <a:latin typeface="Angsana New" panose="02020603050405020304" pitchFamily="18" charset="-34"/>
                <a:ea typeface="Garuda"/>
                <a:cs typeface="Angsana New" panose="02020603050405020304" pitchFamily="18" charset="-34"/>
              </a:rPr>
            </a:br>
            <a:endParaRPr sz="3600" dirty="0">
              <a:latin typeface="Angsana New" panose="02020603050405020304" pitchFamily="18" charset="-34"/>
              <a:cs typeface="Angsana New" panose="02020603050405020304" pitchFamily="18" charset="-34"/>
            </a:endParaRPr>
          </a:p>
        </p:txBody>
      </p:sp>
      <p:sp>
        <p:nvSpPr>
          <p:cNvPr id="4" name="Rectangle 3"/>
          <p:cNvSpPr/>
          <p:nvPr/>
        </p:nvSpPr>
        <p:spPr>
          <a:xfrm>
            <a:off x="622300" y="1925995"/>
            <a:ext cx="8305800" cy="3323987"/>
          </a:xfrm>
          <a:prstGeom prst="rect">
            <a:avLst/>
          </a:prstGeom>
        </p:spPr>
        <p:txBody>
          <a:bodyPr wrap="square">
            <a:spAutoFit/>
          </a:bodyPr>
          <a:lstStyle/>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spc="-40" dirty="0">
                <a:effectLst/>
                <a:latin typeface="Angsana New" panose="02020603050405020304" pitchFamily="18" charset="-34"/>
                <a:ea typeface="Wingdings" panose="05000000000000000000" pitchFamily="2" charset="2"/>
                <a:cs typeface="Angsana New" panose="02020603050405020304" pitchFamily="18" charset="-34"/>
              </a:rPr>
              <a:t> </a:t>
            </a:r>
            <a:r>
              <a:rPr lang="en-US" sz="3200" spc="-40" dirty="0">
                <a:effectLst/>
                <a:latin typeface="Angsana New" panose="02020603050405020304" pitchFamily="18" charset="-34"/>
                <a:ea typeface="Wingdings" panose="05000000000000000000" pitchFamily="2" charset="2"/>
                <a:cs typeface="Angsana New" panose="02020603050405020304" pitchFamily="18" charset="-34"/>
              </a:rPr>
              <a:t>There must be about two or three paragraphs per page. </a:t>
            </a: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en-US" sz="3200" spc="-40" dirty="0">
                <a:effectLst/>
                <a:latin typeface="Angsana New" panose="02020603050405020304" pitchFamily="18" charset="-34"/>
                <a:ea typeface="Wingdings" panose="05000000000000000000" pitchFamily="2" charset="2"/>
                <a:cs typeface="Angsana New" panose="02020603050405020304" pitchFamily="18" charset="-34"/>
              </a:rPr>
              <a:t> References should be about two or three paragraphs per paragraph.</a:t>
            </a:r>
            <a:r>
              <a:rPr lang="th-TH" sz="3200" dirty="0">
                <a:effectLst/>
                <a:latin typeface="Angsana New" panose="02020603050405020304" pitchFamily="18" charset="-34"/>
                <a:ea typeface="Wingdings" panose="05000000000000000000" pitchFamily="2" charset="2"/>
                <a:cs typeface="Angsana New" panose="02020603050405020304" pitchFamily="18" charset="-34"/>
              </a:rPr>
              <a:t> </a:t>
            </a:r>
            <a:endParaRPr lang="en-US" sz="3200" dirty="0">
              <a:effectLst/>
              <a:latin typeface="Angsana New" panose="02020603050405020304" pitchFamily="18" charset="-34"/>
              <a:ea typeface="Wingdings" panose="05000000000000000000" pitchFamily="2" charset="2"/>
              <a:cs typeface="Angsana New" panose="02020603050405020304" pitchFamily="18" charset="-34"/>
            </a:endParaRP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en-US" sz="3200" dirty="0">
                <a:latin typeface="Angsana New" panose="02020603050405020304" pitchFamily="18" charset="-34"/>
                <a:ea typeface="Wingdings" panose="05000000000000000000" pitchFamily="2" charset="2"/>
                <a:cs typeface="Angsana New" panose="02020603050405020304" pitchFamily="18" charset="-34"/>
              </a:rPr>
              <a:t> </a:t>
            </a:r>
            <a:r>
              <a:rPr lang="en-US" sz="3200" dirty="0">
                <a:effectLst/>
                <a:latin typeface="Angsana New" panose="02020603050405020304" pitchFamily="18" charset="-34"/>
                <a:ea typeface="Wingdings" panose="05000000000000000000" pitchFamily="2" charset="2"/>
                <a:cs typeface="Angsana New" panose="02020603050405020304" pitchFamily="18" charset="-34"/>
              </a:rPr>
              <a:t>Written in non-fiction language</a:t>
            </a: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spc="-20" dirty="0">
                <a:effectLst/>
                <a:latin typeface="Angsana New" panose="02020603050405020304" pitchFamily="18" charset="-34"/>
                <a:ea typeface="Wingdings" panose="05000000000000000000" pitchFamily="2" charset="2"/>
                <a:cs typeface="Angsana New" panose="02020603050405020304" pitchFamily="18" charset="-34"/>
              </a:rPr>
              <a:t> </a:t>
            </a:r>
            <a:r>
              <a:rPr lang="en-US" sz="3200" spc="-20" dirty="0">
                <a:effectLst/>
                <a:latin typeface="Angsana New" panose="02020603050405020304" pitchFamily="18" charset="-34"/>
                <a:ea typeface="Wingdings" panose="05000000000000000000" pitchFamily="2" charset="2"/>
                <a:cs typeface="Angsana New" panose="02020603050405020304" pitchFamily="18" charset="-34"/>
              </a:rPr>
              <a:t>Summary and recommendations It should be written in prose. There are popular separate items (but depending on the format of the journal)</a:t>
            </a:r>
            <a:br>
              <a:rPr lang="en-US" sz="1100" dirty="0">
                <a:effectLst/>
                <a:latin typeface="Angsana New" panose="02020603050405020304" pitchFamily="18" charset="-34"/>
                <a:ea typeface="Carlito"/>
                <a:cs typeface="Angsana New" panose="02020603050405020304" pitchFamily="18" charset="-34"/>
              </a:rPr>
            </a:br>
            <a:endParaRPr lang="en-US" dirty="0">
              <a:latin typeface="Angsana New" panose="02020603050405020304" pitchFamily="18" charset="-34"/>
              <a:cs typeface="Angsana New" panose="02020603050405020304" pitchFamily="18" charset="-34"/>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8189" y="573331"/>
            <a:ext cx="6172200" cy="537583"/>
          </a:xfrm>
          <a:prstGeom prst="rect">
            <a:avLst/>
          </a:prstGeom>
        </p:spPr>
        <p:txBody>
          <a:bodyPr vert="horz" wrap="square" lIns="0" tIns="12700" rIns="0" bIns="0" rtlCol="0">
            <a:spAutoFit/>
          </a:bodyPr>
          <a:lstStyle/>
          <a:p>
            <a:pPr marL="78740" marR="0">
              <a:lnSpc>
                <a:spcPct val="70000"/>
              </a:lnSpc>
              <a:spcBef>
                <a:spcPts val="0"/>
              </a:spcBef>
              <a:spcAft>
                <a:spcPts val="0"/>
              </a:spcAft>
            </a:pPr>
            <a:r>
              <a:rPr lang="en-US" sz="4400" b="1" spc="-190" dirty="0">
                <a:solidFill>
                  <a:srgbClr val="77933C"/>
                </a:solidFill>
                <a:latin typeface="Angsana New" panose="02020603050405020304" pitchFamily="18" charset="-34"/>
                <a:ea typeface="Garuda"/>
                <a:cs typeface="Angsana New" panose="02020603050405020304" pitchFamily="18" charset="-34"/>
              </a:rPr>
              <a:t>Data and research methodology</a:t>
            </a:r>
            <a:endParaRPr lang="en-US" sz="4400" dirty="0">
              <a:effectLst/>
              <a:latin typeface="Angsana New" panose="02020603050405020304" pitchFamily="18" charset="-34"/>
              <a:ea typeface="Garuda"/>
              <a:cs typeface="Angsana New" panose="02020603050405020304" pitchFamily="18" charset="-34"/>
            </a:endParaRPr>
          </a:p>
        </p:txBody>
      </p:sp>
      <p:graphicFrame>
        <p:nvGraphicFramePr>
          <p:cNvPr id="3" name="object 3"/>
          <p:cNvGraphicFramePr>
            <a:graphicFrameLocks noGrp="1"/>
          </p:cNvGraphicFramePr>
          <p:nvPr/>
        </p:nvGraphicFramePr>
        <p:xfrm>
          <a:off x="1079500" y="1343025"/>
          <a:ext cx="8534400" cy="4724399"/>
        </p:xfrm>
        <a:graphic>
          <a:graphicData uri="http://schemas.openxmlformats.org/drawingml/2006/table">
            <a:tbl>
              <a:tblPr firstRow="1" bandRow="1">
                <a:tableStyleId>{2D5ABB26-0587-4C30-8999-92F81FD0307C}</a:tableStyleId>
              </a:tblPr>
              <a:tblGrid>
                <a:gridCol w="3982763">
                  <a:extLst>
                    <a:ext uri="{9D8B030D-6E8A-4147-A177-3AD203B41FA5}">
                      <a16:colId xmlns:a16="http://schemas.microsoft.com/office/drawing/2014/main" val="20000"/>
                    </a:ext>
                  </a:extLst>
                </a:gridCol>
                <a:gridCol w="4551637">
                  <a:extLst>
                    <a:ext uri="{9D8B030D-6E8A-4147-A177-3AD203B41FA5}">
                      <a16:colId xmlns:a16="http://schemas.microsoft.com/office/drawing/2014/main" val="20001"/>
                    </a:ext>
                  </a:extLst>
                </a:gridCol>
              </a:tblGrid>
              <a:tr h="922723">
                <a:tc>
                  <a:txBody>
                    <a:bodyPr/>
                    <a:lstStyle/>
                    <a:p>
                      <a:pPr marL="1604645" marR="1597025" algn="ctr">
                        <a:lnSpc>
                          <a:spcPts val="5290"/>
                        </a:lnSpc>
                        <a:spcBef>
                          <a:spcPts val="0"/>
                        </a:spcBef>
                        <a:spcAft>
                          <a:spcPts val="0"/>
                        </a:spcAft>
                      </a:pPr>
                      <a:r>
                        <a:rPr lang="en-US" sz="2800" b="1" dirty="0">
                          <a:solidFill>
                            <a:srgbClr val="FFFFFF"/>
                          </a:solidFill>
                          <a:effectLst/>
                          <a:latin typeface="Angsana New" panose="02020603050405020304" pitchFamily="18" charset="-34"/>
                          <a:ea typeface="Garuda"/>
                          <a:cs typeface="Angsana New" panose="02020603050405020304" pitchFamily="18" charset="-34"/>
                        </a:rPr>
                        <a:t>Data</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53975" cap="flat" cmpd="sng" algn="ctr">
                      <a:solidFill>
                        <a:srgbClr val="FFFFFF"/>
                      </a:solidFill>
                      <a:prstDash val="solid"/>
                      <a:round/>
                      <a:headEnd type="none" w="med" len="med"/>
                      <a:tailEnd type="none" w="med" len="med"/>
                    </a:lnB>
                    <a:solidFill>
                      <a:srgbClr val="9BBB59"/>
                    </a:solidFill>
                  </a:tcPr>
                </a:tc>
                <a:tc>
                  <a:txBody>
                    <a:bodyPr/>
                    <a:lstStyle/>
                    <a:p>
                      <a:pPr marL="1138555" marR="1128395" algn="ctr">
                        <a:spcBef>
                          <a:spcPts val="5"/>
                        </a:spcBef>
                        <a:spcAft>
                          <a:spcPts val="0"/>
                        </a:spcAft>
                      </a:pPr>
                      <a:endParaRPr lang="th-TH" sz="1600" b="1" dirty="0">
                        <a:solidFill>
                          <a:srgbClr val="FFFFFF"/>
                        </a:solidFill>
                        <a:effectLst/>
                        <a:latin typeface="Angsana New" panose="02020603050405020304" pitchFamily="18" charset="-34"/>
                        <a:ea typeface="Garuda"/>
                        <a:cs typeface="Angsana New" panose="02020603050405020304" pitchFamily="18" charset="-34"/>
                      </a:endParaRPr>
                    </a:p>
                    <a:p>
                      <a:pPr marL="1138555" marR="1128395" algn="ctr">
                        <a:spcBef>
                          <a:spcPts val="5"/>
                        </a:spcBef>
                        <a:spcAft>
                          <a:spcPts val="0"/>
                        </a:spcAft>
                      </a:pPr>
                      <a:r>
                        <a:rPr lang="en-US" sz="2800" b="1" dirty="0">
                          <a:solidFill>
                            <a:srgbClr val="FFFFFF"/>
                          </a:solidFill>
                          <a:effectLst/>
                          <a:latin typeface="Angsana New" panose="02020603050405020304" pitchFamily="18" charset="-34"/>
                          <a:ea typeface="Garuda"/>
                          <a:cs typeface="Angsana New" panose="02020603050405020304" pitchFamily="18" charset="-34"/>
                        </a:rPr>
                        <a:t>Research methodology</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53975" cap="flat" cmpd="sng" algn="ctr">
                      <a:solidFill>
                        <a:srgbClr val="FFFFFF"/>
                      </a:solidFill>
                      <a:prstDash val="solid"/>
                      <a:round/>
                      <a:headEnd type="none" w="med" len="med"/>
                      <a:tailEnd type="none" w="med" len="med"/>
                    </a:lnB>
                    <a:solidFill>
                      <a:srgbClr val="9BBB59"/>
                    </a:solidFill>
                  </a:tcPr>
                </a:tc>
                <a:extLst>
                  <a:ext uri="{0D108BD9-81ED-4DB2-BD59-A6C34878D82A}">
                    <a16:rowId xmlns:a16="http://schemas.microsoft.com/office/drawing/2014/main" val="10000"/>
                  </a:ext>
                </a:extLst>
              </a:tr>
              <a:tr h="1334688">
                <a:tc>
                  <a:txBody>
                    <a:bodyPr/>
                    <a:lstStyle/>
                    <a:p>
                      <a:pPr marL="87630" marR="0">
                        <a:lnSpc>
                          <a:spcPct val="63000"/>
                        </a:lnSpc>
                        <a:spcBef>
                          <a:spcPts val="125"/>
                        </a:spcBef>
                        <a:spcAft>
                          <a:spcPts val="0"/>
                        </a:spcAft>
                      </a:pPr>
                      <a:endParaRPr lang="th-TH" sz="2400" b="1" spc="-5" dirty="0">
                        <a:effectLst/>
                        <a:latin typeface="Angsana New" panose="02020603050405020304" pitchFamily="18" charset="-34"/>
                        <a:ea typeface="Garuda"/>
                        <a:cs typeface="Angsana New" panose="02020603050405020304" pitchFamily="18" charset="-34"/>
                      </a:endParaRPr>
                    </a:p>
                    <a:p>
                      <a:pPr marL="87630" marR="0">
                        <a:lnSpc>
                          <a:spcPct val="100000"/>
                        </a:lnSpc>
                        <a:spcBef>
                          <a:spcPts val="125"/>
                        </a:spcBef>
                        <a:spcAft>
                          <a:spcPts val="0"/>
                        </a:spcAft>
                      </a:pPr>
                      <a:r>
                        <a:rPr lang="en-US" sz="2400" b="1" spc="-5" dirty="0">
                          <a:effectLst/>
                          <a:latin typeface="Angsana New" panose="02020603050405020304" pitchFamily="18" charset="-34"/>
                          <a:ea typeface="Garuda"/>
                          <a:cs typeface="Angsana New" panose="02020603050405020304" pitchFamily="18" charset="-34"/>
                        </a:rPr>
                        <a:t>Research type/data type/information Secondary/primary data</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90170" marR="0" indent="0" defTabSz="914400" eaLnBrk="1" fontAlgn="auto" latinLnBrk="0" hangingPunct="1">
                        <a:lnSpc>
                          <a:spcPct val="100000"/>
                        </a:lnSpc>
                        <a:spcBef>
                          <a:spcPts val="155"/>
                        </a:spcBef>
                        <a:spcAft>
                          <a:spcPts val="0"/>
                        </a:spcAft>
                        <a:buClrTx/>
                        <a:buSzTx/>
                        <a:buFontTx/>
                        <a:buNone/>
                        <a:tabLst/>
                        <a:defRPr/>
                      </a:pPr>
                      <a:endParaRPr lang="th-TH" sz="1200" b="1" spc="-15" dirty="0">
                        <a:effectLst/>
                        <a:latin typeface="Angsana New" panose="02020603050405020304" pitchFamily="18" charset="-34"/>
                        <a:ea typeface="Garuda"/>
                        <a:cs typeface="Angsana New" panose="02020603050405020304" pitchFamily="18" charset="-34"/>
                      </a:endParaRPr>
                    </a:p>
                    <a:p>
                      <a:pPr marL="90170" marR="0" indent="0" defTabSz="914400" eaLnBrk="1" fontAlgn="auto" latinLnBrk="0" hangingPunct="1">
                        <a:lnSpc>
                          <a:spcPct val="100000"/>
                        </a:lnSpc>
                        <a:spcBef>
                          <a:spcPts val="155"/>
                        </a:spcBef>
                        <a:spcAft>
                          <a:spcPts val="0"/>
                        </a:spcAft>
                        <a:buClrTx/>
                        <a:buSzTx/>
                        <a:buFontTx/>
                        <a:buNone/>
                        <a:tabLst/>
                        <a:defRPr/>
                      </a:pPr>
                      <a:r>
                        <a:rPr lang="en-US" sz="2400" b="1" spc="-15" dirty="0">
                          <a:effectLst/>
                          <a:latin typeface="Angsana New" panose="02020603050405020304" pitchFamily="18" charset="-34"/>
                          <a:ea typeface="Garuda"/>
                          <a:cs typeface="Angsana New" panose="02020603050405020304" pitchFamily="18" charset="-34"/>
                        </a:rPr>
                        <a:t>Experimental method/data acquisition method/number of trials/number of trials</a:t>
                      </a:r>
                      <a:endParaRPr lang="th-TH" sz="2400" b="1" spc="-15"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001"/>
                  </a:ext>
                </a:extLst>
              </a:tr>
              <a:tr h="699812">
                <a:tc>
                  <a:txBody>
                    <a:bodyPr/>
                    <a:lstStyle/>
                    <a:p>
                      <a:pPr marL="87630" marR="0">
                        <a:lnSpc>
                          <a:spcPts val="4185"/>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Number of samples</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a:solidFill>
                        <a:srgbClr val="FFFFFF"/>
                      </a:solidFill>
                      <a:prstDash val="solid"/>
                    </a:lnR>
                    <a:lnT w="19050" cap="flat" cmpd="sng" algn="ctr">
                      <a:solidFill>
                        <a:srgbClr val="FFFFFF"/>
                      </a:solidFill>
                      <a:prstDash val="solid"/>
                      <a:round/>
                      <a:headEnd type="none" w="med" len="med"/>
                      <a:tailEnd type="none" w="med" len="med"/>
                    </a:lnT>
                    <a:lnB w="19050">
                      <a:solidFill>
                        <a:srgbClr val="FFFFFF"/>
                      </a:solidFill>
                      <a:prstDash val="solid"/>
                    </a:lnB>
                    <a:solidFill>
                      <a:srgbClr val="EFF3EA"/>
                    </a:solidFill>
                  </a:tcPr>
                </a:tc>
                <a:tc>
                  <a:txBody>
                    <a:bodyPr/>
                    <a:lstStyle/>
                    <a:p>
                      <a:pPr marL="90170" marR="0">
                        <a:lnSpc>
                          <a:spcPts val="4185"/>
                        </a:lnSpc>
                        <a:spcBef>
                          <a:spcPts val="0"/>
                        </a:spcBef>
                        <a:spcAft>
                          <a:spcPts val="0"/>
                        </a:spcAft>
                      </a:pPr>
                      <a:r>
                        <a:rPr lang="en-US" sz="2400" b="1" spc="-15" dirty="0">
                          <a:effectLst/>
                          <a:latin typeface="Angsana New" panose="02020603050405020304" pitchFamily="18" charset="-34"/>
                          <a:ea typeface="Garuda"/>
                          <a:cs typeface="Angsana New" panose="02020603050405020304" pitchFamily="18" charset="-34"/>
                        </a:rPr>
                        <a:t>Sampling Method</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19050" cap="flat" cmpd="sng" algn="ctr">
                      <a:solidFill>
                        <a:srgbClr val="FFFFFF"/>
                      </a:solidFill>
                      <a:prstDash val="solid"/>
                      <a:round/>
                      <a:headEnd type="none" w="med" len="med"/>
                      <a:tailEnd type="none" w="med" len="med"/>
                    </a:lnT>
                    <a:lnB w="19050">
                      <a:solidFill>
                        <a:srgbClr val="FFFFFF"/>
                      </a:solidFill>
                      <a:prstDash val="solid"/>
                    </a:lnB>
                    <a:solidFill>
                      <a:srgbClr val="EFF3EA"/>
                    </a:solidFill>
                  </a:tcPr>
                </a:tc>
                <a:extLst>
                  <a:ext uri="{0D108BD9-81ED-4DB2-BD59-A6C34878D82A}">
                    <a16:rowId xmlns:a16="http://schemas.microsoft.com/office/drawing/2014/main" val="10002"/>
                  </a:ext>
                </a:extLst>
              </a:tr>
              <a:tr h="1068252">
                <a:tc>
                  <a:txBody>
                    <a:bodyPr/>
                    <a:lstStyle/>
                    <a:p>
                      <a:pPr marL="87630" marR="0">
                        <a:spcBef>
                          <a:spcPts val="585"/>
                        </a:spcBef>
                        <a:spcAft>
                          <a:spcPts val="0"/>
                        </a:spcAft>
                      </a:pPr>
                      <a:endParaRPr lang="th-TH" sz="1600" b="1" dirty="0">
                        <a:effectLst/>
                        <a:latin typeface="Angsana New" panose="02020603050405020304" pitchFamily="18" charset="-34"/>
                        <a:ea typeface="Garuda"/>
                        <a:cs typeface="Angsana New" panose="02020603050405020304" pitchFamily="18" charset="-34"/>
                      </a:endParaRPr>
                    </a:p>
                    <a:p>
                      <a:pPr marL="87630" marR="0">
                        <a:spcBef>
                          <a:spcPts val="585"/>
                        </a:spcBef>
                        <a:spcAft>
                          <a:spcPts val="0"/>
                        </a:spcAft>
                      </a:pPr>
                      <a:r>
                        <a:rPr lang="en-US" sz="2400" b="1" dirty="0">
                          <a:effectLst/>
                          <a:latin typeface="Angsana New" panose="02020603050405020304" pitchFamily="18" charset="-34"/>
                          <a:ea typeface="Garuda"/>
                          <a:cs typeface="Angsana New" panose="02020603050405020304" pitchFamily="18" charset="-34"/>
                        </a:rPr>
                        <a:t>Important information content</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EE7D1"/>
                    </a:solidFill>
                  </a:tcPr>
                </a:tc>
                <a:tc>
                  <a:txBody>
                    <a:bodyPr/>
                    <a:lstStyle/>
                    <a:p>
                      <a:pPr marL="90170" marR="0">
                        <a:lnSpc>
                          <a:spcPct val="63000"/>
                        </a:lnSpc>
                        <a:spcBef>
                          <a:spcPts val="230"/>
                        </a:spcBef>
                        <a:spcAft>
                          <a:spcPts val="0"/>
                        </a:spcAft>
                      </a:pPr>
                      <a:endParaRPr lang="th-TH" sz="2000" b="1" spc="-15" dirty="0">
                        <a:effectLst/>
                        <a:latin typeface="Angsana New" panose="02020603050405020304" pitchFamily="18" charset="-34"/>
                        <a:ea typeface="Garuda"/>
                        <a:cs typeface="Angsana New" panose="02020603050405020304" pitchFamily="18" charset="-34"/>
                      </a:endParaRPr>
                    </a:p>
                    <a:p>
                      <a:pPr marL="90170" marR="0">
                        <a:lnSpc>
                          <a:spcPct val="100000"/>
                        </a:lnSpc>
                        <a:spcBef>
                          <a:spcPts val="230"/>
                        </a:spcBef>
                        <a:spcAft>
                          <a:spcPts val="0"/>
                        </a:spcAft>
                      </a:pPr>
                      <a:r>
                        <a:rPr lang="en-US" sz="2400" b="1" spc="-15" dirty="0">
                          <a:effectLst/>
                          <a:latin typeface="Angsana New" panose="02020603050405020304" pitchFamily="18" charset="-34"/>
                          <a:ea typeface="Garuda"/>
                          <a:cs typeface="Angsana New" panose="02020603050405020304" pitchFamily="18" charset="-34"/>
                        </a:rPr>
                        <a:t>How to create a questionnaire/how to create indicators/How to create a question line</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EE7D1"/>
                    </a:solidFill>
                  </a:tcPr>
                </a:tc>
                <a:extLst>
                  <a:ext uri="{0D108BD9-81ED-4DB2-BD59-A6C34878D82A}">
                    <a16:rowId xmlns:a16="http://schemas.microsoft.com/office/drawing/2014/main" val="10003"/>
                  </a:ext>
                </a:extLst>
              </a:tr>
              <a:tr h="698924">
                <a:tc>
                  <a:txBody>
                    <a:bodyPr/>
                    <a:lstStyle/>
                    <a:p>
                      <a:pPr marL="87630" marR="0">
                        <a:lnSpc>
                          <a:spcPts val="4205"/>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Data collection date</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FF3EA"/>
                    </a:solidFill>
                  </a:tcPr>
                </a:tc>
                <a:tc>
                  <a:txBody>
                    <a:bodyPr/>
                    <a:lstStyle/>
                    <a:p>
                      <a:pPr marL="90170" marR="0">
                        <a:lnSpc>
                          <a:spcPts val="4205"/>
                        </a:lnSpc>
                        <a:spcBef>
                          <a:spcPts val="0"/>
                        </a:spcBef>
                        <a:spcAft>
                          <a:spcPts val="0"/>
                        </a:spcAft>
                      </a:pPr>
                      <a:r>
                        <a:rPr lang="en-US" sz="2400" b="1" spc="-5" dirty="0">
                          <a:effectLst/>
                          <a:latin typeface="Angsana New" panose="02020603050405020304" pitchFamily="18" charset="-34"/>
                          <a:ea typeface="Garuda"/>
                          <a:cs typeface="Angsana New" panose="02020603050405020304" pitchFamily="18" charset="-34"/>
                        </a:rPr>
                        <a:t>Data Collection/Research Ethics</a:t>
                      </a:r>
                      <a:endParaRPr lang="en-US" sz="1100"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FF3EA"/>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0100" y="548828"/>
            <a:ext cx="6921500" cy="857864"/>
          </a:xfrm>
          <a:prstGeom prst="rect">
            <a:avLst/>
          </a:prstGeom>
        </p:spPr>
        <p:txBody>
          <a:bodyPr vert="horz" wrap="square" lIns="0" tIns="12700" rIns="0" bIns="0" rtlCol="0">
            <a:spAutoFit/>
          </a:bodyPr>
          <a:lstStyle/>
          <a:p>
            <a:pPr marL="78740" marR="0">
              <a:lnSpc>
                <a:spcPct val="70000"/>
              </a:lnSpc>
              <a:spcBef>
                <a:spcPts val="0"/>
              </a:spcBef>
              <a:spcAft>
                <a:spcPts val="0"/>
              </a:spcAft>
            </a:pPr>
            <a:r>
              <a:rPr lang="en-US" b="1" dirty="0">
                <a:solidFill>
                  <a:srgbClr val="31859C"/>
                </a:solidFill>
                <a:latin typeface="Angsana New" panose="02020603050405020304" pitchFamily="18" charset="-34"/>
                <a:ea typeface="Garuda"/>
                <a:cs typeface="Angsana New" panose="02020603050405020304" pitchFamily="18" charset="-34"/>
              </a:rPr>
              <a:t>Types and methodologies of research and data.</a:t>
            </a:r>
            <a:br>
              <a:rPr lang="en-US" sz="3600" dirty="0">
                <a:latin typeface="Angsana New" panose="02020603050405020304" pitchFamily="18" charset="-34"/>
                <a:ea typeface="Garuda"/>
                <a:cs typeface="Angsana New" panose="02020603050405020304" pitchFamily="18" charset="-34"/>
              </a:rPr>
            </a:br>
            <a:endParaRPr sz="3600" dirty="0">
              <a:latin typeface="Angsana New" panose="02020603050405020304" pitchFamily="18" charset="-34"/>
              <a:cs typeface="Angsana New" panose="02020603050405020304" pitchFamily="18" charset="-34"/>
            </a:endParaRPr>
          </a:p>
        </p:txBody>
      </p:sp>
      <p:graphicFrame>
        <p:nvGraphicFramePr>
          <p:cNvPr id="3" name="object 3"/>
          <p:cNvGraphicFramePr>
            <a:graphicFrameLocks noGrp="1"/>
          </p:cNvGraphicFramePr>
          <p:nvPr/>
        </p:nvGraphicFramePr>
        <p:xfrm>
          <a:off x="68846" y="1406692"/>
          <a:ext cx="10617201" cy="4687310"/>
        </p:xfrm>
        <a:graphic>
          <a:graphicData uri="http://schemas.openxmlformats.org/drawingml/2006/table">
            <a:tbl>
              <a:tblPr firstRow="1" bandRow="1">
                <a:tableStyleId>{2D5ABB26-0587-4C30-8999-92F81FD0307C}</a:tableStyleId>
              </a:tblPr>
              <a:tblGrid>
                <a:gridCol w="1038429">
                  <a:extLst>
                    <a:ext uri="{9D8B030D-6E8A-4147-A177-3AD203B41FA5}">
                      <a16:colId xmlns:a16="http://schemas.microsoft.com/office/drawing/2014/main" val="20000"/>
                    </a:ext>
                  </a:extLst>
                </a:gridCol>
                <a:gridCol w="1418789">
                  <a:extLst>
                    <a:ext uri="{9D8B030D-6E8A-4147-A177-3AD203B41FA5}">
                      <a16:colId xmlns:a16="http://schemas.microsoft.com/office/drawing/2014/main" val="20001"/>
                    </a:ext>
                  </a:extLst>
                </a:gridCol>
                <a:gridCol w="1418789">
                  <a:extLst>
                    <a:ext uri="{9D8B030D-6E8A-4147-A177-3AD203B41FA5}">
                      <a16:colId xmlns:a16="http://schemas.microsoft.com/office/drawing/2014/main" val="20002"/>
                    </a:ext>
                  </a:extLst>
                </a:gridCol>
                <a:gridCol w="1773874">
                  <a:extLst>
                    <a:ext uri="{9D8B030D-6E8A-4147-A177-3AD203B41FA5}">
                      <a16:colId xmlns:a16="http://schemas.microsoft.com/office/drawing/2014/main" val="20003"/>
                    </a:ext>
                  </a:extLst>
                </a:gridCol>
                <a:gridCol w="1951420">
                  <a:extLst>
                    <a:ext uri="{9D8B030D-6E8A-4147-A177-3AD203B41FA5}">
                      <a16:colId xmlns:a16="http://schemas.microsoft.com/office/drawing/2014/main" val="20004"/>
                    </a:ext>
                  </a:extLst>
                </a:gridCol>
                <a:gridCol w="3015900">
                  <a:extLst>
                    <a:ext uri="{9D8B030D-6E8A-4147-A177-3AD203B41FA5}">
                      <a16:colId xmlns:a16="http://schemas.microsoft.com/office/drawing/2014/main" val="20005"/>
                    </a:ext>
                  </a:extLst>
                </a:gridCol>
              </a:tblGrid>
              <a:tr h="1600200">
                <a:tc>
                  <a:txBody>
                    <a:bodyPr/>
                    <a:lstStyle/>
                    <a:p>
                      <a:pPr marL="87630" marR="0">
                        <a:lnSpc>
                          <a:spcPts val="2415"/>
                        </a:lnSpc>
                        <a:spcBef>
                          <a:spcPts val="0"/>
                        </a:spcBef>
                        <a:spcAft>
                          <a:spcPts val="0"/>
                        </a:spcAft>
                      </a:pPr>
                      <a:r>
                        <a:rPr lang="en-US" sz="2000" b="1" dirty="0">
                          <a:solidFill>
                            <a:srgbClr val="FFFFFF"/>
                          </a:solidFill>
                          <a:effectLst/>
                          <a:latin typeface="Angsana New" panose="02020603050405020304" pitchFamily="18" charset="-34"/>
                          <a:ea typeface="Garuda"/>
                          <a:cs typeface="Angsana New" panose="02020603050405020304" pitchFamily="18" charset="-34"/>
                        </a:rPr>
                        <a:t>Research question</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53975">
                      <a:solidFill>
                        <a:srgbClr val="FFFFFF"/>
                      </a:solidFill>
                      <a:prstDash val="solid"/>
                    </a:lnB>
                    <a:solidFill>
                      <a:srgbClr val="4BACC6"/>
                    </a:solidFill>
                  </a:tcPr>
                </a:tc>
                <a:tc>
                  <a:txBody>
                    <a:bodyPr/>
                    <a:lstStyle/>
                    <a:p>
                      <a:pPr marL="87630" marR="0">
                        <a:lnSpc>
                          <a:spcPts val="2415"/>
                        </a:lnSpc>
                        <a:spcBef>
                          <a:spcPts val="0"/>
                        </a:spcBef>
                        <a:spcAft>
                          <a:spcPts val="0"/>
                        </a:spcAft>
                      </a:pPr>
                      <a:r>
                        <a:rPr lang="en-US" sz="2000" b="1" dirty="0">
                          <a:solidFill>
                            <a:srgbClr val="FFFFFF"/>
                          </a:solidFill>
                          <a:effectLst/>
                          <a:latin typeface="Angsana New" panose="02020603050405020304" pitchFamily="18" charset="-34"/>
                          <a:ea typeface="Garuda"/>
                          <a:cs typeface="Angsana New" panose="02020603050405020304" pitchFamily="18" charset="-34"/>
                        </a:rPr>
                        <a:t>Research objective</a:t>
                      </a:r>
                      <a:endParaRPr lang="en-US" sz="2000" dirty="0">
                        <a:effectLst/>
                        <a:latin typeface="Angsana New" panose="02020603050405020304" pitchFamily="18" charset="-34"/>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a:solidFill>
                        <a:srgbClr val="FFFFFF"/>
                      </a:solidFill>
                      <a:prstDash val="solid"/>
                    </a:lnT>
                    <a:lnB w="53975">
                      <a:solidFill>
                        <a:srgbClr val="FFFFFF"/>
                      </a:solidFill>
                      <a:prstDash val="solid"/>
                    </a:lnB>
                    <a:solidFill>
                      <a:srgbClr val="4BACC6"/>
                    </a:solidFill>
                  </a:tcPr>
                </a:tc>
                <a:tc>
                  <a:txBody>
                    <a:bodyPr/>
                    <a:lstStyle/>
                    <a:p>
                      <a:pPr marL="88265" marR="0">
                        <a:lnSpc>
                          <a:spcPts val="2415"/>
                        </a:lnSpc>
                        <a:spcBef>
                          <a:spcPts val="0"/>
                        </a:spcBef>
                        <a:spcAft>
                          <a:spcPts val="0"/>
                        </a:spcAft>
                      </a:pPr>
                      <a:r>
                        <a:rPr lang="en-US" sz="2000" b="1" dirty="0">
                          <a:solidFill>
                            <a:srgbClr val="FFFFFF"/>
                          </a:solidFill>
                          <a:effectLst/>
                          <a:latin typeface="Angsana New" panose="02020603050405020304" pitchFamily="18" charset="-34"/>
                          <a:ea typeface="Garuda"/>
                          <a:cs typeface="Angsana New" panose="02020603050405020304" pitchFamily="18" charset="-34"/>
                        </a:rPr>
                        <a:t>Type and methodology</a:t>
                      </a:r>
                      <a:endParaRPr lang="en-US" sz="2000" dirty="0">
                        <a:effectLst/>
                        <a:latin typeface="Angsana New" panose="02020603050405020304" pitchFamily="18" charset="-34"/>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lnB w="53975" cap="flat" cmpd="sng" algn="ctr">
                      <a:solidFill>
                        <a:srgbClr val="FFFFFF"/>
                      </a:solidFill>
                      <a:prstDash val="solid"/>
                      <a:round/>
                      <a:headEnd type="none" w="med" len="med"/>
                      <a:tailEnd type="none" w="med" len="med"/>
                    </a:lnB>
                    <a:solidFill>
                      <a:srgbClr val="4BACC6"/>
                    </a:solidFill>
                  </a:tcPr>
                </a:tc>
                <a:tc>
                  <a:txBody>
                    <a:bodyPr/>
                    <a:lstStyle/>
                    <a:p>
                      <a:pPr marL="91440" marR="0" lvl="0" indent="0" algn="l" defTabSz="802020" rtl="0" eaLnBrk="1" fontAlgn="auto" latinLnBrk="0" hangingPunct="1">
                        <a:lnSpc>
                          <a:spcPts val="2310"/>
                        </a:lnSpc>
                        <a:spcBef>
                          <a:spcPts val="0"/>
                        </a:spcBef>
                        <a:spcAft>
                          <a:spcPts val="0"/>
                        </a:spcAft>
                        <a:buClrTx/>
                        <a:buSzTx/>
                        <a:buFontTx/>
                        <a:buNone/>
                        <a:tabLst/>
                        <a:defRPr/>
                      </a:pPr>
                      <a:r>
                        <a:rPr lang="en-US" sz="2000" b="1" dirty="0">
                          <a:solidFill>
                            <a:srgbClr val="FFFFFF"/>
                          </a:solidFill>
                          <a:effectLst/>
                          <a:latin typeface="Angsana New" panose="02020603050405020304" pitchFamily="18" charset="-34"/>
                          <a:cs typeface="Angsana New" panose="02020603050405020304" pitchFamily="18" charset="-34"/>
                        </a:rPr>
                        <a:t>Output Result</a:t>
                      </a:r>
                      <a:endParaRPr lang="en-US" sz="2000" dirty="0">
                        <a:effectLst/>
                        <a:latin typeface="Angsana New" panose="02020603050405020304" pitchFamily="18" charset="-34"/>
                        <a:cs typeface="Angsana New" panose="02020603050405020304" pitchFamily="18" charset="-34"/>
                      </a:endParaRPr>
                    </a:p>
                    <a:p>
                      <a:pPr marL="91440" marR="0">
                        <a:lnSpc>
                          <a:spcPts val="2310"/>
                        </a:lnSpc>
                        <a:spcBef>
                          <a:spcPts val="0"/>
                        </a:spcBef>
                        <a:spcAft>
                          <a:spcPts val="0"/>
                        </a:spcAft>
                      </a:pP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lnB w="53975" cap="flat" cmpd="sng" algn="ctr">
                      <a:solidFill>
                        <a:srgbClr val="FFFFFF"/>
                      </a:solidFill>
                      <a:prstDash val="solid"/>
                      <a:round/>
                      <a:headEnd type="none" w="med" len="med"/>
                      <a:tailEnd type="none" w="med" len="med"/>
                    </a:lnB>
                    <a:solidFill>
                      <a:srgbClr val="4BACC6"/>
                    </a:solidFill>
                  </a:tcPr>
                </a:tc>
                <a:tc>
                  <a:txBody>
                    <a:bodyPr/>
                    <a:lstStyle/>
                    <a:p>
                      <a:pPr marL="91440" marR="0">
                        <a:lnSpc>
                          <a:spcPts val="2415"/>
                        </a:lnSpc>
                        <a:spcBef>
                          <a:spcPts val="0"/>
                        </a:spcBef>
                        <a:spcAft>
                          <a:spcPts val="0"/>
                        </a:spcAft>
                      </a:pPr>
                      <a:r>
                        <a:rPr lang="en-US" sz="2000" b="1" spc="-105" dirty="0">
                          <a:solidFill>
                            <a:srgbClr val="FFFFFF"/>
                          </a:solidFill>
                          <a:effectLst/>
                          <a:latin typeface="Angsana New" panose="02020603050405020304" pitchFamily="18" charset="-34"/>
                          <a:ea typeface="Garuda"/>
                          <a:cs typeface="Angsana New" panose="02020603050405020304" pitchFamily="18" charset="-34"/>
                        </a:rPr>
                        <a:t>Read </a:t>
                      </a:r>
                      <a:r>
                        <a:rPr lang="th-TH" sz="2000" b="1" dirty="0">
                          <a:solidFill>
                            <a:srgbClr val="FFFFFF"/>
                          </a:solidFill>
                          <a:effectLst/>
                          <a:latin typeface="Angsana New" panose="02020603050405020304" pitchFamily="18" charset="-34"/>
                          <a:ea typeface="Garuda"/>
                          <a:cs typeface="Angsana New" panose="02020603050405020304" pitchFamily="18" charset="-34"/>
                        </a:rPr>
                        <a:t>/ </a:t>
                      </a:r>
                      <a:r>
                        <a:rPr lang="en-US" sz="2000" b="1" dirty="0">
                          <a:solidFill>
                            <a:srgbClr val="FFFFFF"/>
                          </a:solidFill>
                          <a:effectLst/>
                          <a:latin typeface="Angsana New" panose="02020603050405020304" pitchFamily="18" charset="-34"/>
                          <a:ea typeface="Garuda"/>
                          <a:cs typeface="Angsana New" panose="02020603050405020304" pitchFamily="18" charset="-34"/>
                        </a:rPr>
                        <a:t>C</a:t>
                      </a:r>
                      <a:r>
                        <a:rPr lang="en-US" sz="2000" b="1" spc="-5" dirty="0">
                          <a:solidFill>
                            <a:srgbClr val="FFFFFF"/>
                          </a:solidFill>
                          <a:effectLst/>
                          <a:latin typeface="Angsana New" panose="02020603050405020304" pitchFamily="18" charset="-34"/>
                          <a:ea typeface="Garuda"/>
                          <a:cs typeface="Angsana New" panose="02020603050405020304" pitchFamily="18" charset="-34"/>
                        </a:rPr>
                        <a:t>onsider</a:t>
                      </a:r>
                      <a:r>
                        <a:rPr lang="th-TH" sz="2000" b="1" spc="-5" dirty="0">
                          <a:solidFill>
                            <a:srgbClr val="FFFFFF"/>
                          </a:solidFill>
                          <a:effectLst/>
                          <a:latin typeface="Angsana New" panose="02020603050405020304" pitchFamily="18" charset="-34"/>
                          <a:ea typeface="Garuda"/>
                          <a:cs typeface="Angsana New" panose="02020603050405020304" pitchFamily="18" charset="-34"/>
                        </a:rPr>
                        <a:t>/</a:t>
                      </a:r>
                    </a:p>
                    <a:p>
                      <a:pPr marL="91440" marR="0">
                        <a:lnSpc>
                          <a:spcPts val="2310"/>
                        </a:lnSpc>
                        <a:spcBef>
                          <a:spcPts val="0"/>
                        </a:spcBef>
                        <a:spcAft>
                          <a:spcPts val="0"/>
                        </a:spcAft>
                      </a:pPr>
                      <a:r>
                        <a:rPr lang="en-US" sz="2000" b="1" dirty="0">
                          <a:solidFill>
                            <a:srgbClr val="FFFFFF"/>
                          </a:solidFill>
                          <a:effectLst/>
                          <a:latin typeface="Angsana New" panose="02020603050405020304" pitchFamily="18" charset="-34"/>
                          <a:cs typeface="Angsana New" panose="02020603050405020304" pitchFamily="18" charset="-34"/>
                        </a:rPr>
                        <a:t>Interpret/Translate Meaning/ Translate Value / Explanation meaning</a:t>
                      </a: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lnB w="53975">
                      <a:solidFill>
                        <a:srgbClr val="FFFFFF"/>
                      </a:solidFill>
                      <a:prstDash val="solid"/>
                    </a:lnB>
                    <a:solidFill>
                      <a:srgbClr val="4BACC6"/>
                    </a:solidFill>
                  </a:tcPr>
                </a:tc>
                <a:tc>
                  <a:txBody>
                    <a:bodyPr/>
                    <a:lstStyle/>
                    <a:p>
                      <a:pPr marL="91440" marR="0">
                        <a:lnSpc>
                          <a:spcPts val="2415"/>
                        </a:lnSpc>
                        <a:spcBef>
                          <a:spcPts val="0"/>
                        </a:spcBef>
                        <a:spcAft>
                          <a:spcPts val="0"/>
                        </a:spcAft>
                      </a:pPr>
                      <a:r>
                        <a:rPr lang="en-US" sz="2000" b="1" dirty="0">
                          <a:solidFill>
                            <a:srgbClr val="FFFFFF"/>
                          </a:solidFill>
                          <a:effectLst/>
                          <a:latin typeface="Angsana New" panose="02020603050405020304" pitchFamily="18" charset="-34"/>
                          <a:ea typeface="Garuda"/>
                          <a:cs typeface="Angsana New" panose="02020603050405020304" pitchFamily="18" charset="-34"/>
                        </a:rPr>
                        <a:t>Discussion</a:t>
                      </a:r>
                    </a:p>
                    <a:p>
                      <a:pPr marL="91440" marR="0">
                        <a:lnSpc>
                          <a:spcPts val="2310"/>
                        </a:lnSpc>
                        <a:spcBef>
                          <a:spcPts val="0"/>
                        </a:spcBef>
                        <a:spcAft>
                          <a:spcPts val="0"/>
                        </a:spcAft>
                      </a:pPr>
                      <a:r>
                        <a:rPr lang="en-US" sz="2000" b="1" spc="-10" dirty="0">
                          <a:solidFill>
                            <a:srgbClr val="FFFFFF"/>
                          </a:solidFill>
                          <a:effectLst/>
                          <a:latin typeface="Angsana New" panose="02020603050405020304" pitchFamily="18" charset="-34"/>
                          <a:cs typeface="Angsana New" panose="02020603050405020304" pitchFamily="18" charset="-34"/>
                        </a:rPr>
                        <a:t>application of research results/past literature support our findings in order for readers to understand the Discover more deeply</a:t>
                      </a: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lnB w="53975">
                      <a:solidFill>
                        <a:srgbClr val="FFFFFF"/>
                      </a:solidFill>
                      <a:prstDash val="solid"/>
                    </a:lnB>
                    <a:solidFill>
                      <a:srgbClr val="4BACC6"/>
                    </a:solidFill>
                  </a:tcPr>
                </a:tc>
                <a:extLst>
                  <a:ext uri="{0D108BD9-81ED-4DB2-BD59-A6C34878D82A}">
                    <a16:rowId xmlns:a16="http://schemas.microsoft.com/office/drawing/2014/main" val="10000"/>
                  </a:ext>
                </a:extLst>
              </a:tr>
              <a:tr h="914400">
                <a:tc>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marL="88265"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All science</a:t>
                      </a:r>
                      <a:endParaRPr lang="th-TH" sz="2000" b="1" dirty="0">
                        <a:effectLst/>
                        <a:latin typeface="Angsana New" panose="02020603050405020304" pitchFamily="18" charset="-34"/>
                        <a:cs typeface="Angsana New" panose="02020603050405020304" pitchFamily="18" charset="-34"/>
                      </a:endParaRPr>
                    </a:p>
                    <a:p>
                      <a:pPr marL="0" marR="0">
                        <a:spcBef>
                          <a:spcPts val="0"/>
                        </a:spcBef>
                        <a:spcAft>
                          <a:spcPts val="0"/>
                        </a:spcAft>
                      </a:pPr>
                      <a:r>
                        <a:rPr lang="en-US" sz="2000" dirty="0">
                          <a:effectLst/>
                          <a:latin typeface="Angsana New" panose="02020603050405020304" pitchFamily="18" charset="-34"/>
                          <a:cs typeface="Angsana New" panose="02020603050405020304" pitchFamily="18" charset="-34"/>
                        </a:rPr>
                        <a:t> </a:t>
                      </a: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table graph</a:t>
                      </a:r>
                    </a:p>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picture chart</a:t>
                      </a:r>
                    </a:p>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diagram</a:t>
                      </a: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a:lnSpc>
                          <a:spcPct val="100000"/>
                        </a:lnSpc>
                      </a:pPr>
                      <a:endParaRPr sz="2000" dirty="0">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extLst>
                  <a:ext uri="{0D108BD9-81ED-4DB2-BD59-A6C34878D82A}">
                    <a16:rowId xmlns:a16="http://schemas.microsoft.com/office/drawing/2014/main" val="10006"/>
                  </a:ext>
                </a:extLst>
              </a:tr>
              <a:tr h="374587">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E9F1F5"/>
                    </a:solidFill>
                  </a:tcPr>
                </a:tc>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E9F1F5"/>
                    </a:solidFill>
                  </a:tcPr>
                </a:tc>
                <a:tc>
                  <a:txBody>
                    <a:bodyPr/>
                    <a:lstStyle/>
                    <a:p>
                      <a:pPr marL="88265" marR="0">
                        <a:lnSpc>
                          <a:spcPts val="2340"/>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Quantitative</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rgbClr val="E9F1F5"/>
                    </a:solidFill>
                  </a:tcPr>
                </a:tc>
                <a:tc rowSpan="3">
                  <a:txBody>
                    <a:bodyPr/>
                    <a:lstStyle/>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table graph</a:t>
                      </a:r>
                    </a:p>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picture chart</a:t>
                      </a:r>
                    </a:p>
                    <a:p>
                      <a:pPr marL="91440" marR="0">
                        <a:lnSpc>
                          <a:spcPts val="2205"/>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diagram</a:t>
                      </a: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E9F1F5"/>
                    </a:solidFill>
                  </a:tcPr>
                </a:tc>
                <a:tc rowSpan="3">
                  <a:txBody>
                    <a:bodyPr/>
                    <a:lstStyle/>
                    <a:p>
                      <a:pPr>
                        <a:lnSpc>
                          <a:spcPct val="100000"/>
                        </a:lnSpc>
                      </a:pPr>
                      <a:endParaRPr sz="2000" dirty="0">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E9F1F5"/>
                    </a:solidFill>
                  </a:tcPr>
                </a:tc>
                <a:tc rowSpan="3">
                  <a:txBody>
                    <a:bodyPr/>
                    <a:lstStyle/>
                    <a:p>
                      <a:pPr>
                        <a:lnSpc>
                          <a:spcPct val="100000"/>
                        </a:lnSpc>
                      </a:pPr>
                      <a:endParaRPr sz="2000" dirty="0">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cap="flat" cmpd="sng" algn="ctr">
                      <a:solidFill>
                        <a:srgbClr val="FFFFFF"/>
                      </a:solidFill>
                      <a:prstDash val="solid"/>
                      <a:round/>
                      <a:headEnd type="none" w="med" len="med"/>
                      <a:tailEnd type="none" w="med" len="med"/>
                    </a:lnT>
                    <a:lnB w="19050">
                      <a:solidFill>
                        <a:srgbClr val="FFFFFF"/>
                      </a:solidFill>
                      <a:prstDash val="solid"/>
                    </a:lnB>
                    <a:solidFill>
                      <a:srgbClr val="E9F1F5"/>
                    </a:solidFill>
                  </a:tcPr>
                </a:tc>
                <a:extLst>
                  <a:ext uri="{0D108BD9-81ED-4DB2-BD59-A6C34878D82A}">
                    <a16:rowId xmlns:a16="http://schemas.microsoft.com/office/drawing/2014/main" val="10009"/>
                  </a:ext>
                </a:extLst>
              </a:tr>
              <a:tr h="348282">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a:txBody>
                    <a:bodyPr/>
                    <a:lstStyle/>
                    <a:p>
                      <a:pPr marL="0" marR="0">
                        <a:spcBef>
                          <a:spcPts val="0"/>
                        </a:spcBef>
                        <a:spcAft>
                          <a:spcPts val="0"/>
                        </a:spcAft>
                      </a:pPr>
                      <a:r>
                        <a:rPr lang="en-US" sz="2000">
                          <a:effectLst/>
                          <a:latin typeface="Angsana New" panose="02020603050405020304" pitchFamily="18" charset="-34"/>
                          <a:ea typeface="Garuda"/>
                          <a:cs typeface="Angsana New" panose="02020603050405020304" pitchFamily="18" charset="-34"/>
                        </a:rPr>
                        <a:t> </a:t>
                      </a: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E9F1F5"/>
                    </a:solidFill>
                  </a:tcPr>
                </a:tc>
                <a:tc vMerge="1">
                  <a:txBody>
                    <a:bodyPr/>
                    <a:lstStyle/>
                    <a:p>
                      <a:pPr marL="91440" marR="0">
                        <a:lnSpc>
                          <a:spcPts val="2160"/>
                        </a:lnSpc>
                        <a:spcBef>
                          <a:spcPts val="0"/>
                        </a:spcBef>
                        <a:spcAft>
                          <a:spcPts val="0"/>
                        </a:spcAft>
                      </a:pPr>
                      <a:r>
                        <a:rPr lang="th-TH" sz="2000" b="1" spc="-15" dirty="0">
                          <a:effectLst/>
                          <a:latin typeface="Angsana New" panose="02020603050405020304" pitchFamily="18" charset="-34"/>
                          <a:ea typeface="Garuda"/>
                          <a:cs typeface="Angsana New" panose="02020603050405020304" pitchFamily="18" charset="-34"/>
                        </a:rPr>
                        <a:t>รูปภาพ</a:t>
                      </a:r>
                      <a:r>
                        <a:rPr lang="th-TH" sz="2000" b="1" spc="-330" dirty="0">
                          <a:effectLst/>
                          <a:latin typeface="Angsana New" panose="02020603050405020304" pitchFamily="18" charset="-34"/>
                          <a:ea typeface="Garuda"/>
                          <a:cs typeface="Angsana New" panose="02020603050405020304" pitchFamily="18" charset="-34"/>
                        </a:rPr>
                        <a:t> </a:t>
                      </a:r>
                      <a:r>
                        <a:rPr lang="th-TH" sz="2000" b="1" dirty="0">
                          <a:effectLst/>
                          <a:latin typeface="Angsana New" panose="02020603050405020304" pitchFamily="18" charset="-34"/>
                          <a:ea typeface="Garuda"/>
                          <a:cs typeface="Angsana New" panose="02020603050405020304" pitchFamily="18" charset="-34"/>
                        </a:rPr>
                        <a:t>แผนภูมิ</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extLst>
                  <a:ext uri="{0D108BD9-81ED-4DB2-BD59-A6C34878D82A}">
                    <a16:rowId xmlns:a16="http://schemas.microsoft.com/office/drawing/2014/main" val="10010"/>
                  </a:ext>
                </a:extLst>
              </a:tr>
              <a:tr h="189490">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a:txBody>
                    <a:bodyPr/>
                    <a:lstStyle/>
                    <a:p>
                      <a:pPr marL="0" marR="0">
                        <a:spcBef>
                          <a:spcPts val="0"/>
                        </a:spcBef>
                        <a:spcAft>
                          <a:spcPts val="0"/>
                        </a:spcAft>
                      </a:pPr>
                      <a:r>
                        <a:rPr lang="en-US" sz="2000">
                          <a:effectLst/>
                          <a:latin typeface="Angsana New" panose="02020603050405020304" pitchFamily="18" charset="-34"/>
                          <a:ea typeface="Garuda"/>
                          <a:cs typeface="Angsana New" panose="02020603050405020304" pitchFamily="18" charset="-34"/>
                        </a:rPr>
                        <a:t> </a:t>
                      </a: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B w="19050">
                      <a:solidFill>
                        <a:srgbClr val="FFFFFF"/>
                      </a:solidFill>
                      <a:prstDash val="solid"/>
                    </a:lnB>
                    <a:solidFill>
                      <a:srgbClr val="E9F1F5"/>
                    </a:solidFill>
                  </a:tcPr>
                </a:tc>
                <a:tc vMerge="1">
                  <a:txBody>
                    <a:bodyPr/>
                    <a:lstStyle/>
                    <a:p>
                      <a:pPr marL="91440" marR="0">
                        <a:lnSpc>
                          <a:spcPts val="2670"/>
                        </a:lnSpc>
                        <a:spcBef>
                          <a:spcPts val="0"/>
                        </a:spcBef>
                        <a:spcAft>
                          <a:spcPts val="0"/>
                        </a:spcAft>
                      </a:pPr>
                      <a:r>
                        <a:rPr lang="th-TH" sz="2000" b="1" dirty="0">
                          <a:effectLst/>
                          <a:latin typeface="Angsana New" panose="02020603050405020304" pitchFamily="18" charset="-34"/>
                          <a:ea typeface="Garuda"/>
                          <a:cs typeface="Angsana New" panose="02020603050405020304" pitchFamily="18" charset="-34"/>
                        </a:rPr>
                        <a:t>แผนภาพ</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extLst>
                  <a:ext uri="{0D108BD9-81ED-4DB2-BD59-A6C34878D82A}">
                    <a16:rowId xmlns:a16="http://schemas.microsoft.com/office/drawing/2014/main" val="10011"/>
                  </a:ext>
                </a:extLst>
              </a:tr>
              <a:tr h="374598">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19050">
                      <a:solidFill>
                        <a:srgbClr val="FFFFFF"/>
                      </a:solidFill>
                      <a:prstDash val="solid"/>
                    </a:lnB>
                    <a:solidFill>
                      <a:srgbClr val="D0E3EA"/>
                    </a:solidFill>
                  </a:tcPr>
                </a:tc>
                <a:tc>
                  <a:txBody>
                    <a:bodyPr/>
                    <a:lstStyle/>
                    <a:p>
                      <a:pPr marL="88265" marR="0">
                        <a:lnSpc>
                          <a:spcPts val="2340"/>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Qualitative</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T w="19050">
                      <a:solidFill>
                        <a:srgbClr val="FFFFFF"/>
                      </a:solidFill>
                      <a:prstDash val="solid"/>
                    </a:lnT>
                    <a:solidFill>
                      <a:srgbClr val="D0E3EA"/>
                    </a:solidFill>
                  </a:tcPr>
                </a:tc>
                <a:tc rowSpan="3">
                  <a:txBody>
                    <a:bodyPr/>
                    <a:lstStyle/>
                    <a:p>
                      <a:pPr marL="91440" marR="0">
                        <a:lnSpc>
                          <a:spcPts val="2340"/>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Phenomenon</a:t>
                      </a:r>
                    </a:p>
                    <a:p>
                      <a:pPr marL="91440" marR="0">
                        <a:lnSpc>
                          <a:spcPts val="2340"/>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Symbol</a:t>
                      </a:r>
                    </a:p>
                    <a:p>
                      <a:pPr marL="91440" marR="0">
                        <a:lnSpc>
                          <a:spcPts val="2340"/>
                        </a:lnSpc>
                        <a:spcBef>
                          <a:spcPts val="0"/>
                        </a:spcBef>
                        <a:spcAft>
                          <a:spcPts val="0"/>
                        </a:spcAft>
                      </a:pPr>
                      <a:r>
                        <a:rPr lang="en-US" sz="2000" b="1" dirty="0">
                          <a:effectLst/>
                          <a:latin typeface="Angsana New" panose="02020603050405020304" pitchFamily="18" charset="-34"/>
                          <a:ea typeface="Garuda"/>
                          <a:cs typeface="Angsana New" panose="02020603050405020304" pitchFamily="18" charset="-34"/>
                        </a:rPr>
                        <a:t>pictures, etc.</a:t>
                      </a:r>
                      <a:endParaRPr lang="en-US" sz="2000" dirty="0">
                        <a:effectLst/>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rowSpan="3">
                  <a:txBody>
                    <a:bodyPr/>
                    <a:lstStyle/>
                    <a:p>
                      <a:pPr>
                        <a:lnSpc>
                          <a:spcPct val="100000"/>
                        </a:lnSpc>
                      </a:pPr>
                      <a:endParaRPr sz="2000">
                        <a:latin typeface="Angsana New" panose="02020603050405020304" pitchFamily="18" charset="-34"/>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2"/>
                  </a:ext>
                </a:extLst>
              </a:tr>
              <a:tr h="346982">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a:txBody>
                    <a:bodyPr/>
                    <a:lstStyle/>
                    <a:p>
                      <a:pPr marL="0" marR="0">
                        <a:spcBef>
                          <a:spcPts val="0"/>
                        </a:spcBef>
                        <a:spcAft>
                          <a:spcPts val="0"/>
                        </a:spcAft>
                      </a:pPr>
                      <a:r>
                        <a:rPr lang="en-US" sz="2000" dirty="0">
                          <a:effectLst/>
                          <a:latin typeface="Angsana New" panose="02020603050405020304" pitchFamily="18" charset="-34"/>
                          <a:ea typeface="Garuda"/>
                          <a:cs typeface="Angsana New" panose="02020603050405020304" pitchFamily="18" charset="-34"/>
                        </a:rPr>
                        <a:t> </a:t>
                      </a: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D0E3EA"/>
                    </a:solidFill>
                  </a:tcPr>
                </a:tc>
                <a:tc vMerge="1">
                  <a:txBody>
                    <a:bodyPr/>
                    <a:lstStyle/>
                    <a:p>
                      <a:pPr marL="91440" marR="0">
                        <a:lnSpc>
                          <a:spcPts val="2150"/>
                        </a:lnSpc>
                        <a:spcBef>
                          <a:spcPts val="0"/>
                        </a:spcBef>
                        <a:spcAft>
                          <a:spcPts val="0"/>
                        </a:spcAft>
                      </a:pPr>
                      <a:r>
                        <a:rPr lang="th-TH" sz="2000" b="1" dirty="0">
                          <a:effectLst/>
                          <a:latin typeface="Angsana New" panose="02020603050405020304" pitchFamily="18" charset="-34"/>
                          <a:ea typeface="Garuda"/>
                          <a:cs typeface="Angsana New" panose="02020603050405020304" pitchFamily="18" charset="-34"/>
                        </a:rPr>
                        <a:t>สัญลักษณ์</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3"/>
                  </a:ext>
                </a:extLst>
              </a:tr>
              <a:tr h="423461">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a:txBody>
                    <a:bodyPr/>
                    <a:lstStyle/>
                    <a:p>
                      <a:pPr>
                        <a:lnSpc>
                          <a:spcPct val="100000"/>
                        </a:lnSpc>
                      </a:pPr>
                      <a:endParaRPr sz="2000" dirty="0">
                        <a:latin typeface="Angsana New" panose="02020603050405020304" pitchFamily="18" charset="-34"/>
                        <a:cs typeface="Angsana New" panose="02020603050405020304" pitchFamily="18"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B w="19050">
                      <a:solidFill>
                        <a:srgbClr val="FFFFFF"/>
                      </a:solidFill>
                      <a:prstDash val="solid"/>
                    </a:lnB>
                    <a:solidFill>
                      <a:srgbClr val="D0E3EA"/>
                    </a:solidFill>
                  </a:tcPr>
                </a:tc>
                <a:tc vMerge="1">
                  <a:txBody>
                    <a:bodyPr/>
                    <a:lstStyle/>
                    <a:p>
                      <a:pPr marL="91440" marR="0">
                        <a:lnSpc>
                          <a:spcPts val="2680"/>
                        </a:lnSpc>
                        <a:spcBef>
                          <a:spcPts val="0"/>
                        </a:spcBef>
                        <a:spcAft>
                          <a:spcPts val="0"/>
                        </a:spcAft>
                      </a:pPr>
                      <a:r>
                        <a:rPr lang="th-TH" sz="2000" b="1" dirty="0">
                          <a:effectLst/>
                          <a:latin typeface="Angsana New" panose="02020603050405020304" pitchFamily="18" charset="-34"/>
                          <a:ea typeface="Garuda"/>
                          <a:cs typeface="Angsana New" panose="02020603050405020304" pitchFamily="18" charset="-34"/>
                        </a:rPr>
                        <a:t>รูปภาพ ฯลฯ</a:t>
                      </a:r>
                      <a:endParaRPr lang="en-US" sz="2000" dirty="0">
                        <a:effectLst/>
                        <a:latin typeface="Angsana New" panose="02020603050405020304" pitchFamily="18" charset="-34"/>
                        <a:ea typeface="Garuda"/>
                        <a:cs typeface="Angsana New" panose="02020603050405020304" pitchFamily="18" charset="-34"/>
                      </a:endParaRPr>
                    </a:p>
                  </a:txBody>
                  <a:tcPr marL="0" marR="0" marT="0" marB="0">
                    <a:lnL w="12700">
                      <a:solidFill>
                        <a:srgbClr val="FFFFFF"/>
                      </a:solidFill>
                      <a:prstDash val="solid"/>
                    </a:lnL>
                    <a:lnR w="12700">
                      <a:solidFill>
                        <a:srgbClr val="FFFFFF"/>
                      </a:solidFill>
                      <a:prstDash val="solid"/>
                    </a:lnR>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0" y="2383897"/>
            <a:ext cx="10058400" cy="1384995"/>
          </a:xfrm>
          <a:prstGeom prst="rect">
            <a:avLst/>
          </a:prstGeom>
        </p:spPr>
        <p:txBody>
          <a:bodyPr wrap="square">
            <a:spAutoFit/>
          </a:bodyPr>
          <a:lstStyle/>
          <a:p>
            <a:pPr marL="285750" indent="-285750">
              <a:buClr>
                <a:schemeClr val="accent6">
                  <a:lumMod val="75000"/>
                </a:schemeClr>
              </a:buClr>
              <a:buFont typeface="Wingdings" panose="05000000000000000000" pitchFamily="2" charset="2"/>
              <a:buChar char="q"/>
            </a:pPr>
            <a:r>
              <a:rPr lang="th-TH"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Jt</a:t>
            </a:r>
            <a:r>
              <a:rPr lang="en-US" sz="2800" dirty="0">
                <a:latin typeface="TH SarabunPSK" panose="020B0500040200020003" pitchFamily="34" charset="-34"/>
                <a:cs typeface="TH SarabunPSK" panose="020B0500040200020003" pitchFamily="34" charset="-34"/>
              </a:rPr>
              <a:t> [eybqqi6\6\q6\q abb6i\33iq6 (</a:t>
            </a:r>
            <a:r>
              <a:rPr lang="en-US" sz="2800" dirty="0" err="1">
                <a:latin typeface="TH SarabunPSK" panose="020B0500040200020003" pitchFamily="34" charset="-34"/>
                <a:cs typeface="TH SarabunPSK" panose="020B0500040200020003" pitchFamily="34" charset="-34"/>
              </a:rPr>
              <a:t>Adihari</a:t>
            </a:r>
            <a:r>
              <a:rPr lang="en-US" sz="2800" dirty="0">
                <a:latin typeface="TH SarabunPSK" panose="020B0500040200020003" pitchFamily="34" charset="-34"/>
                <a:cs typeface="TH SarabunPSK" panose="020B0500040200020003" pitchFamily="34" charset="-34"/>
              </a:rPr>
              <a:t>, R. and </a:t>
            </a:r>
            <a:r>
              <a:rPr lang="th-TH"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Yothin</a:t>
            </a:r>
            <a:r>
              <a:rPr lang="en-US"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Sawangdee</a:t>
            </a:r>
            <a:r>
              <a:rPr lang="en-US" sz="2800" dirty="0">
                <a:latin typeface="TH SarabunPSK" panose="020B0500040200020003" pitchFamily="34" charset="-34"/>
                <a:cs typeface="TH SarabunPSK" panose="020B0500040200020003" pitchFamily="34" charset="-34"/>
              </a:rPr>
              <a:t>, 2010) </a:t>
            </a:r>
            <a:r>
              <a:rPr lang="en-US" sz="2800" dirty="0" err="1">
                <a:latin typeface="TH SarabunPSK" panose="020B0500040200020003" pitchFamily="34" charset="-34"/>
                <a:cs typeface="TH SarabunPSK" panose="020B0500040200020003" pitchFamily="34" charset="-34"/>
              </a:rPr>
              <a:t>bje</a:t>
            </a:r>
            <a:r>
              <a:rPr lang="en-US" sz="2800" dirty="0">
                <a:latin typeface="TH SarabunPSK" panose="020B0500040200020003" pitchFamily="34" charset="-34"/>
                <a:cs typeface="TH SarabunPSK" panose="020B0500040200020003" pitchFamily="34" charset="-34"/>
              </a:rPr>
              <a:t>[</a:t>
            </a:r>
            <a:r>
              <a:rPr lang="en-US" sz="2800" dirty="0" err="1">
                <a:latin typeface="TH SarabunPSK" panose="020B0500040200020003" pitchFamily="34" charset="-34"/>
                <a:cs typeface="TH SarabunPSK" panose="020B0500040200020003" pitchFamily="34" charset="-34"/>
              </a:rPr>
              <a:t>yw</a:t>
            </a:r>
            <a:r>
              <a:rPr lang="en-US" sz="2800" dirty="0">
                <a:latin typeface="TH SarabunPSK" panose="020B0500040200020003" pitchFamily="34" charset="-34"/>
                <a:cs typeface="TH SarabunPSK" panose="020B0500040200020003" pitchFamily="34" charset="-34"/>
              </a:rPr>
              <a:t>]y]</a:t>
            </a:r>
            <a:r>
              <a:rPr lang="en-US" sz="2800" dirty="0" err="1">
                <a:latin typeface="TH SarabunPSK" panose="020B0500040200020003" pitchFamily="34" charset="-34"/>
                <a:cs typeface="TH SarabunPSK" panose="020B0500040200020003" pitchFamily="34" charset="-34"/>
              </a:rPr>
              <a:t>ibyyvqiyqqyyqi</a:t>
            </a:r>
            <a:r>
              <a:rPr lang="en-US"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qyq</a:t>
            </a:r>
            <a:r>
              <a:rPr lang="en-US" sz="2800" dirty="0">
                <a:latin typeface="TH SarabunPSK" panose="020B0500040200020003" pitchFamily="34" charset="-34"/>
                <a:cs typeface="TH SarabunPSK" panose="020B0500040200020003" pitchFamily="34" charset="-34"/>
              </a:rPr>
              <a:t>\yqy0yq (Mark, 1884 cited in </a:t>
            </a:r>
            <a:r>
              <a:rPr lang="en-US" sz="2800" dirty="0" err="1">
                <a:latin typeface="TH SarabunPSK" panose="020B0500040200020003" pitchFamily="34" charset="-34"/>
                <a:cs typeface="TH SarabunPSK" panose="020B0500040200020003" pitchFamily="34" charset="-34"/>
              </a:rPr>
              <a:t>Ratri</a:t>
            </a:r>
            <a:r>
              <a:rPr lang="en-US" sz="2800" dirty="0">
                <a:latin typeface="TH SarabunPSK" panose="020B0500040200020003" pitchFamily="34" charset="-34"/>
                <a:cs typeface="TH SarabunPSK" panose="020B0500040200020003" pitchFamily="34" charset="-34"/>
              </a:rPr>
              <a:t> </a:t>
            </a:r>
            <a:endParaRPr lang="th-TH" sz="2800" dirty="0">
              <a:latin typeface="TH SarabunPSK" panose="020B0500040200020003" pitchFamily="34" charset="-34"/>
              <a:cs typeface="TH SarabunPSK" panose="020B0500040200020003" pitchFamily="34" charset="-34"/>
            </a:endParaRPr>
          </a:p>
          <a:p>
            <a:pPr>
              <a:buClr>
                <a:schemeClr val="accent6">
                  <a:lumMod val="75000"/>
                </a:schemeClr>
              </a:buClr>
            </a:pPr>
            <a:r>
              <a:rPr lang="th-TH"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Chamsri</a:t>
            </a:r>
            <a:r>
              <a:rPr lang="en-US" sz="2800" dirty="0">
                <a:latin typeface="TH SarabunPSK" panose="020B0500040200020003" pitchFamily="34" charset="-34"/>
                <a:cs typeface="TH SarabunPSK" panose="020B0500040200020003" pitchFamily="34" charset="-34"/>
              </a:rPr>
              <a:t>, 2010) ger </a:t>
            </a:r>
            <a:r>
              <a:rPr lang="en-US" sz="2800" dirty="0" err="1">
                <a:latin typeface="TH SarabunPSK" panose="020B0500040200020003" pitchFamily="34" charset="-34"/>
                <a:cs typeface="TH SarabunPSK" panose="020B0500040200020003" pitchFamily="34" charset="-34"/>
              </a:rPr>
              <a:t>gervtqb</a:t>
            </a:r>
            <a:r>
              <a:rPr lang="en-US" sz="2800" dirty="0">
                <a:latin typeface="TH SarabunPSK" panose="020B0500040200020003" pitchFamily="34" charset="-34"/>
                <a:cs typeface="TH SarabunPSK" panose="020B0500040200020003" pitchFamily="34" charset="-34"/>
              </a:rPr>
              <a:t>]</a:t>
            </a:r>
            <a:r>
              <a:rPr lang="en-US" sz="2800" dirty="0" err="1">
                <a:latin typeface="TH SarabunPSK" panose="020B0500040200020003" pitchFamily="34" charset="-34"/>
                <a:cs typeface="TH SarabunPSK" panose="020B0500040200020003" pitchFamily="34" charset="-34"/>
              </a:rPr>
              <a:t>qiybq</a:t>
            </a:r>
            <a:r>
              <a:rPr lang="en-US" sz="2800" dirty="0">
                <a:latin typeface="TH SarabunPSK" panose="020B0500040200020003" pitchFamily="34" charset="-34"/>
                <a:cs typeface="TH SarabunPSK" panose="020B0500040200020003" pitchFamily="34" charset="-34"/>
              </a:rPr>
              <a:t>]</a:t>
            </a:r>
            <a:r>
              <a:rPr lang="en-US" sz="2800" dirty="0" err="1">
                <a:latin typeface="TH SarabunPSK" panose="020B0500040200020003" pitchFamily="34" charset="-34"/>
                <a:cs typeface="TH SarabunPSK" panose="020B0500040200020003" pitchFamily="34" charset="-34"/>
              </a:rPr>
              <a:t>ybqb</a:t>
            </a:r>
            <a:r>
              <a:rPr lang="en-US"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uuuuuuuuuuu</a:t>
            </a:r>
            <a:r>
              <a:rPr lang="en-US" sz="2800" dirty="0">
                <a:latin typeface="TH SarabunPSK" panose="020B0500040200020003" pitchFamily="34" charset="-34"/>
                <a:cs typeface="TH SarabunPSK" panose="020B0500040200020003" pitchFamily="34" charset="-34"/>
              </a:rPr>
              <a:t> (</a:t>
            </a:r>
            <a:r>
              <a:rPr lang="en-US" sz="2800" dirty="0" err="1">
                <a:latin typeface="TH SarabunPSK" panose="020B0500040200020003" pitchFamily="34" charset="-34"/>
                <a:cs typeface="TH SarabunPSK" panose="020B0500040200020003" pitchFamily="34" charset="-34"/>
              </a:rPr>
              <a:t>Boondee</a:t>
            </a:r>
            <a:r>
              <a:rPr lang="en-US" sz="2800" dirty="0">
                <a:latin typeface="TH SarabunPSK" panose="020B0500040200020003" pitchFamily="34" charset="-34"/>
                <a:cs typeface="TH SarabunPSK" panose="020B0500040200020003" pitchFamily="34" charset="-34"/>
              </a:rPr>
              <a:t>, et al, 2013: Abstract)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89301" y="711535"/>
            <a:ext cx="3532822" cy="1079142"/>
          </a:xfrm>
          <a:prstGeom prst="rect">
            <a:avLst/>
          </a:prstGeom>
        </p:spPr>
        <p:txBody>
          <a:bodyPr vert="horz" wrap="square" lIns="0" tIns="12700" rIns="0" bIns="0" rtlCol="0">
            <a:spAutoFit/>
          </a:bodyPr>
          <a:lstStyle/>
          <a:p>
            <a:pPr marL="12700" marR="0" algn="ctr">
              <a:lnSpc>
                <a:spcPts val="4140"/>
              </a:lnSpc>
              <a:spcBef>
                <a:spcPts val="0"/>
              </a:spcBef>
              <a:spcAft>
                <a:spcPts val="0"/>
              </a:spcAft>
            </a:pPr>
            <a:r>
              <a:rPr lang="en-US" sz="3800" b="1" dirty="0">
                <a:solidFill>
                  <a:srgbClr val="7030A0"/>
                </a:solidFill>
                <a:latin typeface="Angsana New" panose="02020603050405020304" pitchFamily="18" charset="-34"/>
                <a:ea typeface="Garuda"/>
                <a:cs typeface="Angsana New" panose="02020603050405020304" pitchFamily="18" charset="-34"/>
              </a:rPr>
              <a:t>Key principles</a:t>
            </a:r>
            <a:br>
              <a:rPr lang="en-US" sz="3800" dirty="0">
                <a:latin typeface="Angsana New" panose="02020603050405020304" pitchFamily="18" charset="-34"/>
                <a:ea typeface="Garuda"/>
                <a:cs typeface="Angsana New" panose="02020603050405020304" pitchFamily="18" charset="-34"/>
              </a:rPr>
            </a:br>
            <a:endParaRPr sz="3800" dirty="0">
              <a:latin typeface="Angsana New" panose="02020603050405020304" pitchFamily="18" charset="-34"/>
              <a:cs typeface="Angsana New" panose="02020603050405020304" pitchFamily="18" charset="-34"/>
            </a:endParaRPr>
          </a:p>
        </p:txBody>
      </p:sp>
      <p:sp>
        <p:nvSpPr>
          <p:cNvPr id="6" name="Rectangle 5"/>
          <p:cNvSpPr/>
          <p:nvPr/>
        </p:nvSpPr>
        <p:spPr>
          <a:xfrm>
            <a:off x="431800" y="1790677"/>
            <a:ext cx="9829800" cy="4490973"/>
          </a:xfrm>
          <a:prstGeom prst="rect">
            <a:avLst/>
          </a:prstGeom>
        </p:spPr>
        <p:txBody>
          <a:bodyPr wrap="square">
            <a:spAutoFit/>
          </a:bodyPr>
          <a:lstStyle/>
          <a:p>
            <a:pPr marL="742950" marR="487045" lvl="1" indent="-285750">
              <a:spcBef>
                <a:spcPts val="735"/>
              </a:spcBef>
              <a:spcAft>
                <a:spcPts val="0"/>
              </a:spcAft>
              <a:buClr>
                <a:srgbClr val="7030A0"/>
              </a:buClr>
              <a:buFont typeface="Wingdings" panose="05000000000000000000" pitchFamily="2" charset="2"/>
              <a:buChar char=""/>
              <a:tabLst>
                <a:tab pos="1037590" algn="l"/>
              </a:tabLst>
            </a:pPr>
            <a:r>
              <a:rPr lang="en-US" sz="2800" dirty="0">
                <a:effectLst/>
                <a:latin typeface="Angsana New" panose="02020603050405020304" pitchFamily="18" charset="-34"/>
                <a:ea typeface="Garuda"/>
                <a:cs typeface="Angsana New" panose="02020603050405020304" pitchFamily="18" charset="-34"/>
              </a:rPr>
              <a:t>We communicate with 3 people. These 3 people determine the destiny of publishing.</a:t>
            </a:r>
            <a:endParaRPr lang="th-TH" sz="2800" dirty="0">
              <a:effectLst/>
              <a:latin typeface="Angsana New" panose="02020603050405020304" pitchFamily="18" charset="-34"/>
              <a:ea typeface="Garuda"/>
              <a:cs typeface="Angsana New" panose="02020603050405020304" pitchFamily="18" charset="-34"/>
            </a:endParaRPr>
          </a:p>
          <a:p>
            <a:pPr marL="742950" marR="487045" lvl="1" indent="-285750">
              <a:spcBef>
                <a:spcPts val="735"/>
              </a:spcBef>
              <a:spcAft>
                <a:spcPts val="0"/>
              </a:spcAft>
              <a:buClr>
                <a:srgbClr val="7030A0"/>
              </a:buClr>
              <a:buFont typeface="Wingdings" panose="05000000000000000000" pitchFamily="2" charset="2"/>
              <a:buChar char=""/>
              <a:tabLst>
                <a:tab pos="1037590" algn="l"/>
              </a:tabLst>
            </a:pPr>
            <a:r>
              <a:rPr lang="en-US" sz="2800" dirty="0">
                <a:effectLst/>
                <a:latin typeface="Angsana New" panose="02020603050405020304" pitchFamily="18" charset="-34"/>
                <a:ea typeface="Garuda"/>
                <a:cs typeface="Angsana New" panose="02020603050405020304" pitchFamily="18" charset="-34"/>
              </a:rPr>
              <a:t>The first and foremost person to read our article before submitting it to our peers to check the content, coverage, accuracy, etc., or toss it into the basket, is the editor of the journal.</a:t>
            </a:r>
          </a:p>
          <a:p>
            <a:pPr marL="742950" marR="518795" lvl="1" indent="-285750">
              <a:spcBef>
                <a:spcPts val="0"/>
              </a:spcBef>
              <a:spcAft>
                <a:spcPts val="0"/>
              </a:spcAft>
              <a:buClr>
                <a:srgbClr val="7030A0"/>
              </a:buClr>
              <a:buFont typeface="Wingdings" panose="05000000000000000000" pitchFamily="2" charset="2"/>
              <a:buChar char=""/>
              <a:tabLst>
                <a:tab pos="1037590" algn="l"/>
              </a:tabLst>
            </a:pPr>
            <a:r>
              <a:rPr lang="en-US" sz="2800" dirty="0">
                <a:effectLst/>
                <a:latin typeface="Angsana New" panose="02020603050405020304" pitchFamily="18" charset="-34"/>
                <a:ea typeface="Garuda"/>
                <a:cs typeface="Angsana New" panose="02020603050405020304" pitchFamily="18" charset="-34"/>
              </a:rPr>
              <a:t>The second person is an anonymous reader who is an expert in that field and conducts research on most of the subjects that we will send to 4 people.</a:t>
            </a:r>
          </a:p>
          <a:p>
            <a:pPr marL="742950" marR="487680" lvl="1" indent="-285750">
              <a:spcBef>
                <a:spcPts val="20"/>
              </a:spcBef>
              <a:spcAft>
                <a:spcPts val="0"/>
              </a:spcAft>
              <a:buClr>
                <a:srgbClr val="7030A0"/>
              </a:buClr>
              <a:buFont typeface="Wingdings" panose="05000000000000000000" pitchFamily="2" charset="2"/>
              <a:buChar char=""/>
              <a:tabLst>
                <a:tab pos="1038225" algn="l"/>
              </a:tabLst>
            </a:pPr>
            <a:r>
              <a:rPr lang="en-US" sz="2800" spc="15" dirty="0">
                <a:effectLst/>
                <a:latin typeface="Angsana New" panose="02020603050405020304" pitchFamily="18" charset="-34"/>
                <a:ea typeface="Garuda"/>
                <a:cs typeface="Angsana New" panose="02020603050405020304" pitchFamily="18" charset="-34"/>
              </a:rPr>
              <a:t>The third is readers who are academics, researchers in the sciences and/or conducting research in the topics that we are experts in, those who are considered our competitors and we believe that they must read along with our work for reference or further research.</a:t>
            </a:r>
            <a:endParaRPr lang="en-US" sz="28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1100" y="657225"/>
            <a:ext cx="6836277" cy="1295226"/>
          </a:xfrm>
          <a:prstGeom prst="rect">
            <a:avLst/>
          </a:prstGeom>
        </p:spPr>
        <p:txBody>
          <a:bodyPr vert="horz" wrap="square" lIns="0" tIns="12700" rIns="0" bIns="0" rtlCol="0">
            <a:spAutoFit/>
          </a:bodyPr>
          <a:lstStyle/>
          <a:p>
            <a:pPr marL="78740" marR="0">
              <a:lnSpc>
                <a:spcPts val="5015"/>
              </a:lnSpc>
              <a:spcBef>
                <a:spcPts val="0"/>
              </a:spcBef>
              <a:spcAft>
                <a:spcPts val="0"/>
              </a:spcAft>
            </a:pPr>
            <a:r>
              <a:rPr lang="en-US" sz="3600" b="1" dirty="0">
                <a:solidFill>
                  <a:srgbClr val="7030A0"/>
                </a:solidFill>
                <a:latin typeface="Angsana New" panose="02020603050405020304" pitchFamily="18" charset="-34"/>
                <a:ea typeface="Garuda"/>
                <a:cs typeface="Angsana New" panose="02020603050405020304" pitchFamily="18" charset="-34"/>
              </a:rPr>
              <a:t>Key principles </a:t>
            </a:r>
            <a:r>
              <a:rPr lang="en-US" sz="2800" b="1" dirty="0">
                <a:solidFill>
                  <a:srgbClr val="7030A0"/>
                </a:solidFill>
                <a:latin typeface="Angsana New" panose="02020603050405020304" pitchFamily="18" charset="-34"/>
                <a:ea typeface="Garuda"/>
                <a:cs typeface="Angsana New" panose="02020603050405020304" pitchFamily="18" charset="-34"/>
              </a:rPr>
              <a:t>:</a:t>
            </a:r>
            <a:r>
              <a:rPr lang="en-US" sz="2800" b="1" spc="-335" dirty="0">
                <a:solidFill>
                  <a:srgbClr val="7030A0"/>
                </a:solidFill>
                <a:latin typeface="Angsana New" panose="02020603050405020304" pitchFamily="18" charset="-34"/>
                <a:ea typeface="Garuda"/>
                <a:cs typeface="Angsana New" panose="02020603050405020304" pitchFamily="18" charset="-34"/>
              </a:rPr>
              <a:t>  </a:t>
            </a:r>
            <a:r>
              <a:rPr lang="en-US" sz="3200" dirty="0">
                <a:solidFill>
                  <a:srgbClr val="7030A0"/>
                </a:solidFill>
                <a:latin typeface="Angsana New" panose="02020603050405020304" pitchFamily="18" charset="-34"/>
                <a:ea typeface="Garuda"/>
                <a:cs typeface="Angsana New" panose="02020603050405020304" pitchFamily="18" charset="-34"/>
              </a:rPr>
              <a:t>Price</a:t>
            </a:r>
            <a:r>
              <a:rPr lang="en-US" sz="3200" spc="-335" dirty="0">
                <a:solidFill>
                  <a:srgbClr val="7030A0"/>
                </a:solidFill>
                <a:latin typeface="Angsana New" panose="02020603050405020304" pitchFamily="18" charset="-34"/>
                <a:ea typeface="Garuda"/>
                <a:cs typeface="Angsana New" panose="02020603050405020304" pitchFamily="18" charset="-34"/>
              </a:rPr>
              <a:t>  </a:t>
            </a:r>
            <a:r>
              <a:rPr lang="en-US" sz="3200" dirty="0">
                <a:solidFill>
                  <a:srgbClr val="7030A0"/>
                </a:solidFill>
                <a:latin typeface="Angsana New" panose="02020603050405020304" pitchFamily="18" charset="-34"/>
                <a:ea typeface="Garuda"/>
                <a:cs typeface="Angsana New" panose="02020603050405020304" pitchFamily="18" charset="-34"/>
              </a:rPr>
              <a:t>and </a:t>
            </a:r>
            <a:r>
              <a:rPr lang="th-TH" sz="3200" spc="-335" dirty="0">
                <a:solidFill>
                  <a:srgbClr val="7030A0"/>
                </a:solidFill>
                <a:latin typeface="Angsana New" panose="02020603050405020304" pitchFamily="18" charset="-34"/>
                <a:ea typeface="Garuda"/>
                <a:cs typeface="Angsana New" panose="02020603050405020304" pitchFamily="18" charset="-34"/>
              </a:rPr>
              <a:t> </a:t>
            </a:r>
            <a:r>
              <a:rPr lang="en-US" sz="3200" dirty="0">
                <a:solidFill>
                  <a:srgbClr val="7030A0"/>
                </a:solidFill>
                <a:latin typeface="Angsana New" panose="02020603050405020304" pitchFamily="18" charset="-34"/>
                <a:ea typeface="Garuda"/>
                <a:cs typeface="Angsana New" panose="02020603050405020304" pitchFamily="18" charset="-34"/>
              </a:rPr>
              <a:t>Promotion</a:t>
            </a:r>
            <a:br>
              <a:rPr lang="en-US" sz="1100" dirty="0">
                <a:latin typeface="Angsana New" panose="02020603050405020304" pitchFamily="18" charset="-34"/>
                <a:ea typeface="Garuda"/>
                <a:cs typeface="Angsana New" panose="02020603050405020304" pitchFamily="18" charset="-34"/>
              </a:rPr>
            </a:br>
            <a:endParaRPr sz="3600" dirty="0">
              <a:latin typeface="Angsana New" panose="02020603050405020304" pitchFamily="18" charset="-34"/>
              <a:cs typeface="Angsana New" panose="02020603050405020304" pitchFamily="18" charset="-34"/>
            </a:endParaRPr>
          </a:p>
        </p:txBody>
      </p:sp>
      <p:sp>
        <p:nvSpPr>
          <p:cNvPr id="3" name="object 3"/>
          <p:cNvSpPr txBox="1"/>
          <p:nvPr/>
        </p:nvSpPr>
        <p:spPr>
          <a:xfrm>
            <a:off x="469900" y="1952451"/>
            <a:ext cx="9525000" cy="3244478"/>
          </a:xfrm>
          <a:prstGeom prst="rect">
            <a:avLst/>
          </a:prstGeom>
        </p:spPr>
        <p:txBody>
          <a:bodyPr vert="horz" wrap="square" lIns="0" tIns="12700" rIns="0" bIns="0" rtlCol="0">
            <a:spAutoFit/>
          </a:bodyPr>
          <a:lstStyle/>
          <a:p>
            <a:pPr marL="806450" marR="487045" lvl="2" indent="-349250">
              <a:spcBef>
                <a:spcPts val="720"/>
              </a:spcBef>
              <a:spcAft>
                <a:spcPts val="0"/>
              </a:spcAft>
              <a:buClr>
                <a:srgbClr val="7030A0"/>
              </a:buClr>
              <a:buSzPts val="2800"/>
              <a:buFont typeface="Wingdings" panose="05000000000000000000" pitchFamily="2" charset="2"/>
              <a:buChar char=""/>
              <a:tabLst>
                <a:tab pos="746125" algn="l"/>
              </a:tabLst>
            </a:pPr>
            <a:r>
              <a:rPr lang="en-US" sz="3200" spc="10" dirty="0">
                <a:effectLst/>
                <a:latin typeface="Angsana New" panose="02020603050405020304" pitchFamily="18" charset="-34"/>
                <a:ea typeface="Wingdings" panose="05000000000000000000" pitchFamily="2" charset="2"/>
                <a:cs typeface="Angsana New" panose="02020603050405020304" pitchFamily="18" charset="-34"/>
              </a:rPr>
              <a:t>Choose your expertise by looking at a journal. Journals are what point us to who our readers are. Who is the editor? “How do we communicate to selected people to read?” We are salespeople and academic communicators.</a:t>
            </a:r>
            <a:endParaRPr lang="en-US" sz="3200" dirty="0">
              <a:effectLst/>
              <a:latin typeface="Angsana New" panose="02020603050405020304" pitchFamily="18" charset="-34"/>
              <a:ea typeface="Wingdings" panose="05000000000000000000" pitchFamily="2" charset="2"/>
              <a:cs typeface="Angsana New" panose="02020603050405020304" pitchFamily="18" charset="-34"/>
            </a:endParaRPr>
          </a:p>
          <a:p>
            <a:pPr marL="806450" marR="0" lvl="2" indent="-349250" algn="just">
              <a:spcBef>
                <a:spcPts val="0"/>
              </a:spcBef>
              <a:spcAft>
                <a:spcPts val="0"/>
              </a:spcAft>
              <a:buClr>
                <a:srgbClr val="7030A0"/>
              </a:buClr>
              <a:buSzPts val="2800"/>
              <a:buFont typeface="Wingdings" panose="05000000000000000000" pitchFamily="2" charset="2"/>
              <a:buChar char=""/>
              <a:tabLst>
                <a:tab pos="854075" algn="l"/>
              </a:tabLst>
            </a:pPr>
            <a:r>
              <a:rPr lang="en-US" sz="3200" dirty="0">
                <a:effectLst/>
                <a:latin typeface="Angsana New" panose="02020603050405020304" pitchFamily="18" charset="-34"/>
                <a:ea typeface="Wingdings" panose="05000000000000000000" pitchFamily="2" charset="2"/>
                <a:cs typeface="Angsana New" panose="02020603050405020304" pitchFamily="18" charset="-34"/>
              </a:rPr>
              <a:t>Choose a journal by defining an impact factor rating.</a:t>
            </a:r>
          </a:p>
          <a:p>
            <a:pPr marL="806450" marR="0" lvl="2" indent="-349250">
              <a:spcBef>
                <a:spcPts val="0"/>
              </a:spcBef>
              <a:spcAft>
                <a:spcPts val="0"/>
              </a:spcAft>
              <a:buClr>
                <a:srgbClr val="7030A0"/>
              </a:buClr>
              <a:buSzPts val="2800"/>
              <a:buFont typeface="Wingdings" panose="05000000000000000000" pitchFamily="2" charset="2"/>
              <a:buChar char=""/>
              <a:tabLst>
                <a:tab pos="854075" algn="l"/>
              </a:tabLst>
            </a:pPr>
            <a:r>
              <a:rPr lang="en-US" sz="3200" dirty="0">
                <a:effectLst/>
                <a:latin typeface="Angsana New" panose="02020603050405020304" pitchFamily="18" charset="-34"/>
                <a:ea typeface="Wingdings" panose="05000000000000000000" pitchFamily="2" charset="2"/>
                <a:cs typeface="Angsana New" panose="02020603050405020304" pitchFamily="18" charset="-34"/>
              </a:rPr>
              <a:t>Impact Factor may be divided into ranks such as A. B. C. etc. or  tci1 tci2 tci3.</a:t>
            </a:r>
            <a:br>
              <a:rPr lang="en-US" dirty="0">
                <a:effectLst/>
                <a:latin typeface="Angsana New" panose="02020603050405020304" pitchFamily="18" charset="-34"/>
                <a:ea typeface="Garuda"/>
                <a:cs typeface="Angsana New" panose="02020603050405020304" pitchFamily="18" charset="-34"/>
              </a:rPr>
            </a:br>
            <a:endParaRPr dirty="0">
              <a:latin typeface="Angsana New" panose="02020603050405020304" pitchFamily="18" charset="-34"/>
              <a:cs typeface="Angsana New" panose="02020603050405020304" pitchFamily="18"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a:extLst>
              <a:ext uri="{FF2B5EF4-FFF2-40B4-BE49-F238E27FC236}">
                <a16:creationId xmlns:a16="http://schemas.microsoft.com/office/drawing/2014/main" id="{424FE4DE-BA97-44C0-9819-67D826A9CD44}"/>
              </a:ext>
            </a:extLst>
          </p:cNvPr>
          <p:cNvSpPr>
            <a:spLocks noGrp="1"/>
          </p:cNvSpPr>
          <p:nvPr>
            <p:ph type="title"/>
          </p:nvPr>
        </p:nvSpPr>
        <p:spPr>
          <a:xfrm>
            <a:off x="770599" y="285949"/>
            <a:ext cx="9223058" cy="643781"/>
          </a:xfrm>
        </p:spPr>
        <p:txBody>
          <a:bodyPr>
            <a:normAutofit/>
          </a:bodyPr>
          <a:lstStyle/>
          <a:p>
            <a:r>
              <a:rPr lang="th-TH" sz="2105" dirty="0">
                <a:latin typeface="Angsana New" panose="02020603050405020304" pitchFamily="18" charset="-34"/>
                <a:cs typeface="Angsana New" panose="02020603050405020304" pitchFamily="18" charset="-34"/>
              </a:rPr>
              <a:t>ตารางที่ ๑ การเขียนรายงานวิจัยฉบับสมบูรณ์ (ต่อ)</a:t>
            </a:r>
            <a:endParaRPr lang="en-US" sz="2105" dirty="0">
              <a:latin typeface="Angsana New" panose="02020603050405020304" pitchFamily="18" charset="-34"/>
              <a:cs typeface="Angsana New" panose="02020603050405020304" pitchFamily="18" charset="-34"/>
            </a:endParaRPr>
          </a:p>
        </p:txBody>
      </p:sp>
      <p:graphicFrame>
        <p:nvGraphicFramePr>
          <p:cNvPr id="5" name="ตาราง 4">
            <a:extLst>
              <a:ext uri="{FF2B5EF4-FFF2-40B4-BE49-F238E27FC236}">
                <a16:creationId xmlns:a16="http://schemas.microsoft.com/office/drawing/2014/main" id="{3EF80CC5-4E9D-4766-ACD6-22C239CB78CF}"/>
              </a:ext>
            </a:extLst>
          </p:cNvPr>
          <p:cNvGraphicFramePr>
            <a:graphicFrameLocks noGrp="1"/>
          </p:cNvGraphicFramePr>
          <p:nvPr>
            <p:extLst>
              <p:ext uri="{D42A27DB-BD31-4B8C-83A1-F6EECF244321}">
                <p14:modId xmlns:p14="http://schemas.microsoft.com/office/powerpoint/2010/main" val="2666589376"/>
              </p:ext>
            </p:extLst>
          </p:nvPr>
        </p:nvGraphicFramePr>
        <p:xfrm>
          <a:off x="770599" y="929730"/>
          <a:ext cx="9453938" cy="5662040"/>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347536">
                <a:tc>
                  <a:txBody>
                    <a:bodyPr/>
                    <a:lstStyle/>
                    <a:p>
                      <a:pPr algn="ctr"/>
                      <a:r>
                        <a:rPr lang="th-TH" sz="1900" dirty="0">
                          <a:solidFill>
                            <a:schemeClr val="tx1"/>
                          </a:solidFill>
                          <a:latin typeface="Angsana New" panose="02020603050405020304" pitchFamily="18" charset="-34"/>
                          <a:cs typeface="Angsana New" panose="02020603050405020304" pitchFamily="18" charset="-34"/>
                        </a:rPr>
                        <a:t>ส่วนประกอบ</a:t>
                      </a:r>
                      <a:endParaRPr lang="en-US" sz="19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pPr algn="ctr"/>
                      <a:r>
                        <a:rPr lang="th-TH" sz="1900" dirty="0">
                          <a:solidFill>
                            <a:schemeClr val="tx1"/>
                          </a:solidFill>
                          <a:latin typeface="Angsana New" panose="02020603050405020304" pitchFamily="18" charset="-34"/>
                          <a:cs typeface="Angsana New" panose="02020603050405020304" pitchFamily="18" charset="-34"/>
                        </a:rPr>
                        <a:t>รายละเอียดของแต่ละส่วนประกอบ</a:t>
                      </a:r>
                      <a:endParaRPr lang="en-US" sz="19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4112077325"/>
                  </a:ext>
                </a:extLst>
              </a:tr>
              <a:tr h="4892231">
                <a:tc>
                  <a:txBody>
                    <a:bodyPr/>
                    <a:lstStyle/>
                    <a:p>
                      <a:r>
                        <a:rPr lang="th-TH" sz="1900" dirty="0">
                          <a:solidFill>
                            <a:schemeClr val="tx1"/>
                          </a:solidFill>
                          <a:latin typeface="Angsana New" panose="02020603050405020304" pitchFamily="18" charset="-34"/>
                          <a:cs typeface="Angsana New" panose="02020603050405020304" pitchFamily="18" charset="-34"/>
                        </a:rPr>
                        <a:t>ส่วนที่ </a:t>
                      </a:r>
                      <a:r>
                        <a:rPr lang="en-US" sz="1900" dirty="0">
                          <a:solidFill>
                            <a:schemeClr val="tx1"/>
                          </a:solidFill>
                          <a:latin typeface="Angsana New" panose="02020603050405020304" pitchFamily="18" charset="-34"/>
                          <a:cs typeface="Angsana New" panose="02020603050405020304" pitchFamily="18" charset="-34"/>
                        </a:rPr>
                        <a:t>2</a:t>
                      </a:r>
                      <a:r>
                        <a:rPr lang="th-TH" sz="1900" dirty="0">
                          <a:solidFill>
                            <a:schemeClr val="tx1"/>
                          </a:solidFill>
                          <a:latin typeface="Angsana New" panose="02020603050405020304" pitchFamily="18" charset="-34"/>
                          <a:cs typeface="Angsana New" panose="02020603050405020304" pitchFamily="18" charset="-34"/>
                        </a:rPr>
                        <a:t> ส่วนเนื้อหา </a:t>
                      </a:r>
                      <a:endParaRPr lang="en-US" sz="19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r>
                        <a:rPr lang="th-TH" sz="1900" dirty="0">
                          <a:solidFill>
                            <a:schemeClr val="tx1"/>
                          </a:solidFill>
                          <a:latin typeface="Angsana New" panose="02020603050405020304" pitchFamily="18" charset="-34"/>
                          <a:cs typeface="Angsana New" panose="02020603050405020304" pitchFamily="18" charset="-34"/>
                        </a:rPr>
                        <a:t>บทที่ </a:t>
                      </a:r>
                      <a:r>
                        <a:rPr lang="en-US" sz="1900" dirty="0">
                          <a:solidFill>
                            <a:schemeClr val="tx1"/>
                          </a:solidFill>
                          <a:latin typeface="Angsana New" panose="02020603050405020304" pitchFamily="18" charset="-34"/>
                          <a:cs typeface="Angsana New" panose="02020603050405020304" pitchFamily="18" charset="-34"/>
                        </a:rPr>
                        <a:t>3 </a:t>
                      </a:r>
                      <a:r>
                        <a:rPr lang="th-TH" sz="1900" dirty="0">
                          <a:solidFill>
                            <a:schemeClr val="tx1"/>
                          </a:solidFill>
                          <a:latin typeface="Angsana New" panose="02020603050405020304" pitchFamily="18" charset="-34"/>
                          <a:cs typeface="Angsana New" panose="02020603050405020304" pitchFamily="18" charset="-34"/>
                        </a:rPr>
                        <a:t>วิธีดำเนินการวิจัย ประกอบด้วย</a:t>
                      </a:r>
                    </a:p>
                    <a:p>
                      <a:pPr marL="0" indent="517525"/>
                      <a:r>
                        <a:rPr lang="en-US" sz="1900" dirty="0">
                          <a:solidFill>
                            <a:schemeClr val="tx1"/>
                          </a:solidFill>
                          <a:latin typeface="Angsana New" panose="02020603050405020304" pitchFamily="18" charset="-34"/>
                          <a:cs typeface="Angsana New" panose="02020603050405020304" pitchFamily="18" charset="-34"/>
                        </a:rPr>
                        <a:t>3.1 </a:t>
                      </a:r>
                      <a:r>
                        <a:rPr lang="th-TH" sz="1900" dirty="0">
                          <a:solidFill>
                            <a:schemeClr val="tx1"/>
                          </a:solidFill>
                          <a:latin typeface="Angsana New" panose="02020603050405020304" pitchFamily="18" charset="-34"/>
                          <a:cs typeface="Angsana New" panose="02020603050405020304" pitchFamily="18" charset="-34"/>
                        </a:rPr>
                        <a:t>รูปแบบการวิจัย</a:t>
                      </a:r>
                    </a:p>
                    <a:p>
                      <a:pPr marL="0" indent="517525"/>
                      <a:r>
                        <a:rPr lang="en-US" sz="1900" dirty="0">
                          <a:solidFill>
                            <a:schemeClr val="tx1"/>
                          </a:solidFill>
                          <a:latin typeface="Angsana New" panose="02020603050405020304" pitchFamily="18" charset="-34"/>
                          <a:cs typeface="Angsana New" panose="02020603050405020304" pitchFamily="18" charset="-34"/>
                        </a:rPr>
                        <a:t>3.2</a:t>
                      </a:r>
                      <a:r>
                        <a:rPr lang="th-TH" sz="1900" dirty="0">
                          <a:solidFill>
                            <a:schemeClr val="tx1"/>
                          </a:solidFill>
                          <a:latin typeface="Angsana New" panose="02020603050405020304" pitchFamily="18" charset="-34"/>
                          <a:cs typeface="Angsana New" panose="02020603050405020304" pitchFamily="18" charset="-34"/>
                        </a:rPr>
                        <a:t> ตัวแปรในการวิจัย</a:t>
                      </a:r>
                    </a:p>
                    <a:p>
                      <a:pPr marL="0" indent="517525"/>
                      <a:r>
                        <a:rPr lang="en-US" sz="1900" dirty="0">
                          <a:solidFill>
                            <a:schemeClr val="tx1"/>
                          </a:solidFill>
                          <a:latin typeface="Angsana New" panose="02020603050405020304" pitchFamily="18" charset="-34"/>
                          <a:cs typeface="Angsana New" panose="02020603050405020304" pitchFamily="18" charset="-34"/>
                        </a:rPr>
                        <a:t>3.3 </a:t>
                      </a:r>
                      <a:r>
                        <a:rPr lang="th-TH" sz="1900" dirty="0">
                          <a:solidFill>
                            <a:schemeClr val="tx1"/>
                          </a:solidFill>
                          <a:latin typeface="Angsana New" panose="02020603050405020304" pitchFamily="18" charset="-34"/>
                          <a:cs typeface="Angsana New" panose="02020603050405020304" pitchFamily="18" charset="-34"/>
                        </a:rPr>
                        <a:t> ประชากรและกลุ่มตัวอย่าง</a:t>
                      </a:r>
                    </a:p>
                    <a:p>
                      <a:pPr marL="0" marR="0" lvl="0" indent="517525" algn="l"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latin typeface="Angsana New" panose="02020603050405020304" pitchFamily="18" charset="-34"/>
                          <a:cs typeface="Angsana New" panose="02020603050405020304" pitchFamily="18" charset="-34"/>
                        </a:rPr>
                        <a:t>3.4</a:t>
                      </a:r>
                      <a:r>
                        <a:rPr lang="th-TH" sz="1900" dirty="0">
                          <a:solidFill>
                            <a:schemeClr val="tx1"/>
                          </a:solidFill>
                          <a:latin typeface="Angsana New" panose="02020603050405020304" pitchFamily="18" charset="-34"/>
                          <a:cs typeface="Angsana New" panose="02020603050405020304" pitchFamily="18" charset="-34"/>
                        </a:rPr>
                        <a:t> เครื่องมือที่ใช้ในการรวบรวมข้อมูล</a:t>
                      </a:r>
                    </a:p>
                    <a:p>
                      <a:pPr marL="0" marR="0" lvl="0" indent="517525" algn="l"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latin typeface="Angsana New" panose="02020603050405020304" pitchFamily="18" charset="-34"/>
                          <a:cs typeface="Angsana New" panose="02020603050405020304" pitchFamily="18" charset="-34"/>
                        </a:rPr>
                        <a:t>3.5 </a:t>
                      </a:r>
                      <a:r>
                        <a:rPr lang="th-TH" sz="1900" dirty="0">
                          <a:solidFill>
                            <a:schemeClr val="tx1"/>
                          </a:solidFill>
                          <a:latin typeface="Angsana New" panose="02020603050405020304" pitchFamily="18" charset="-34"/>
                          <a:cs typeface="Angsana New" panose="02020603050405020304" pitchFamily="18" charset="-34"/>
                        </a:rPr>
                        <a:t>วิธีรวบรวมข้อมูล</a:t>
                      </a:r>
                    </a:p>
                    <a:p>
                      <a:pPr marL="0" indent="517525"/>
                      <a:r>
                        <a:rPr lang="en-US" sz="1900" dirty="0">
                          <a:solidFill>
                            <a:schemeClr val="tx1"/>
                          </a:solidFill>
                          <a:latin typeface="Angsana New" panose="02020603050405020304" pitchFamily="18" charset="-34"/>
                          <a:cs typeface="Angsana New" panose="02020603050405020304" pitchFamily="18" charset="-34"/>
                        </a:rPr>
                        <a:t>3.6 </a:t>
                      </a:r>
                      <a:r>
                        <a:rPr lang="th-TH" sz="1900" dirty="0">
                          <a:solidFill>
                            <a:schemeClr val="tx1"/>
                          </a:solidFill>
                          <a:latin typeface="Angsana New" panose="02020603050405020304" pitchFamily="18" charset="-34"/>
                          <a:cs typeface="Angsana New" panose="02020603050405020304" pitchFamily="18" charset="-34"/>
                        </a:rPr>
                        <a:t> สถิติที่ใช้ในการวิเคราะห์ข้อมูล</a:t>
                      </a:r>
                    </a:p>
                    <a:p>
                      <a:pPr marL="0" indent="0"/>
                      <a:r>
                        <a:rPr lang="th-TH" sz="1900" dirty="0">
                          <a:solidFill>
                            <a:schemeClr val="tx1"/>
                          </a:solidFill>
                          <a:latin typeface="Angsana New" panose="02020603050405020304" pitchFamily="18" charset="-34"/>
                          <a:cs typeface="Angsana New" panose="02020603050405020304" pitchFamily="18" charset="-34"/>
                        </a:rPr>
                        <a:t>บทที่ </a:t>
                      </a:r>
                      <a:r>
                        <a:rPr lang="en-US" sz="1900" dirty="0">
                          <a:solidFill>
                            <a:schemeClr val="tx1"/>
                          </a:solidFill>
                          <a:latin typeface="Angsana New" panose="02020603050405020304" pitchFamily="18" charset="-34"/>
                          <a:cs typeface="Angsana New" panose="02020603050405020304" pitchFamily="18" charset="-34"/>
                        </a:rPr>
                        <a:t>4  </a:t>
                      </a:r>
                      <a:r>
                        <a:rPr lang="th-TH" sz="1900" dirty="0">
                          <a:solidFill>
                            <a:schemeClr val="tx1"/>
                          </a:solidFill>
                          <a:latin typeface="Angsana New" panose="02020603050405020304" pitchFamily="18" charset="-34"/>
                          <a:cs typeface="Angsana New" panose="02020603050405020304" pitchFamily="18" charset="-34"/>
                        </a:rPr>
                        <a:t>ผลการวิเคราะห์ข้อมูล ประกอบด้วย</a:t>
                      </a:r>
                    </a:p>
                    <a:p>
                      <a:pPr marL="0" indent="517525"/>
                      <a:r>
                        <a:rPr lang="en-US" sz="1900" dirty="0">
                          <a:solidFill>
                            <a:schemeClr val="tx1"/>
                          </a:solidFill>
                          <a:latin typeface="Angsana New" panose="02020603050405020304" pitchFamily="18" charset="-34"/>
                          <a:cs typeface="Angsana New" panose="02020603050405020304" pitchFamily="18" charset="-34"/>
                        </a:rPr>
                        <a:t>4.1</a:t>
                      </a:r>
                      <a:r>
                        <a:rPr lang="th-TH" sz="1900" dirty="0">
                          <a:solidFill>
                            <a:schemeClr val="tx1"/>
                          </a:solidFill>
                          <a:latin typeface="Angsana New" panose="02020603050405020304" pitchFamily="18" charset="-34"/>
                          <a:cs typeface="Angsana New" panose="02020603050405020304" pitchFamily="18" charset="-34"/>
                        </a:rPr>
                        <a:t> ลำดับขั้นการนำเสนอผลการวิเคราะห์ข้อมูล (มีหรือไม่มีก็ได้)</a:t>
                      </a:r>
                    </a:p>
                    <a:p>
                      <a:pPr marL="0" indent="517525"/>
                      <a:r>
                        <a:rPr lang="en-US" sz="1900" dirty="0">
                          <a:solidFill>
                            <a:schemeClr val="tx1"/>
                          </a:solidFill>
                          <a:latin typeface="Angsana New" panose="02020603050405020304" pitchFamily="18" charset="-34"/>
                          <a:cs typeface="Angsana New" panose="02020603050405020304" pitchFamily="18" charset="-34"/>
                        </a:rPr>
                        <a:t>4.2</a:t>
                      </a:r>
                      <a:r>
                        <a:rPr lang="th-TH" sz="1900" dirty="0">
                          <a:solidFill>
                            <a:schemeClr val="tx1"/>
                          </a:solidFill>
                          <a:latin typeface="Angsana New" panose="02020603050405020304" pitchFamily="18" charset="-34"/>
                          <a:cs typeface="Angsana New" panose="02020603050405020304" pitchFamily="18" charset="-34"/>
                        </a:rPr>
                        <a:t> การนำเสนอผลการวิเคราะห์ข้อมูล</a:t>
                      </a:r>
                    </a:p>
                    <a:p>
                      <a:pPr marL="0" indent="517525"/>
                      <a:r>
                        <a:rPr lang="en-US" sz="1900" dirty="0">
                          <a:solidFill>
                            <a:schemeClr val="tx1"/>
                          </a:solidFill>
                          <a:latin typeface="Angsana New" panose="02020603050405020304" pitchFamily="18" charset="-34"/>
                          <a:cs typeface="Angsana New" panose="02020603050405020304" pitchFamily="18" charset="-34"/>
                        </a:rPr>
                        <a:t>4.3</a:t>
                      </a:r>
                      <a:r>
                        <a:rPr lang="th-TH" sz="1900" dirty="0">
                          <a:solidFill>
                            <a:schemeClr val="tx1"/>
                          </a:solidFill>
                          <a:latin typeface="Angsana New" panose="02020603050405020304" pitchFamily="18" charset="-34"/>
                          <a:cs typeface="Angsana New" panose="02020603050405020304" pitchFamily="18" charset="-34"/>
                        </a:rPr>
                        <a:t> การแปลผลการวิเคราะห์ข้อมูล</a:t>
                      </a:r>
                    </a:p>
                    <a:p>
                      <a:pPr marL="0" indent="0"/>
                      <a:r>
                        <a:rPr lang="th-TH" sz="1900" dirty="0">
                          <a:solidFill>
                            <a:schemeClr val="tx1"/>
                          </a:solidFill>
                          <a:latin typeface="Angsana New" panose="02020603050405020304" pitchFamily="18" charset="-34"/>
                          <a:cs typeface="Angsana New" panose="02020603050405020304" pitchFamily="18" charset="-34"/>
                        </a:rPr>
                        <a:t>บทที่ </a:t>
                      </a:r>
                      <a:r>
                        <a:rPr lang="en-US" sz="1900" dirty="0">
                          <a:solidFill>
                            <a:schemeClr val="tx1"/>
                          </a:solidFill>
                          <a:latin typeface="Angsana New" panose="02020603050405020304" pitchFamily="18" charset="-34"/>
                          <a:cs typeface="Angsana New" panose="02020603050405020304" pitchFamily="18" charset="-34"/>
                        </a:rPr>
                        <a:t>5</a:t>
                      </a:r>
                      <a:r>
                        <a:rPr lang="th-TH" sz="1900" dirty="0">
                          <a:solidFill>
                            <a:schemeClr val="tx1"/>
                          </a:solidFill>
                          <a:latin typeface="Angsana New" panose="02020603050405020304" pitchFamily="18" charset="-34"/>
                          <a:cs typeface="Angsana New" panose="02020603050405020304" pitchFamily="18" charset="-34"/>
                        </a:rPr>
                        <a:t> สรุป อภิปรายผล และข้อเสนอแนะ ประกอบด้วย</a:t>
                      </a:r>
                    </a:p>
                    <a:p>
                      <a:pPr marL="0" indent="517525"/>
                      <a:r>
                        <a:rPr lang="en-US" sz="1900" dirty="0">
                          <a:solidFill>
                            <a:schemeClr val="tx1"/>
                          </a:solidFill>
                          <a:latin typeface="Angsana New" panose="02020603050405020304" pitchFamily="18" charset="-34"/>
                          <a:cs typeface="Angsana New" panose="02020603050405020304" pitchFamily="18" charset="-34"/>
                        </a:rPr>
                        <a:t>5.1</a:t>
                      </a:r>
                      <a:r>
                        <a:rPr lang="th-TH" sz="1900" dirty="0">
                          <a:solidFill>
                            <a:schemeClr val="tx1"/>
                          </a:solidFill>
                          <a:latin typeface="Angsana New" panose="02020603050405020304" pitchFamily="18" charset="-34"/>
                          <a:cs typeface="Angsana New" panose="02020603050405020304" pitchFamily="18" charset="-34"/>
                        </a:rPr>
                        <a:t> ความเป็นมาของปัญหาการวิจัยโดยย่อ</a:t>
                      </a:r>
                    </a:p>
                    <a:p>
                      <a:pPr marL="0" indent="517525"/>
                      <a:r>
                        <a:rPr lang="en-US" sz="1900" dirty="0">
                          <a:solidFill>
                            <a:schemeClr val="tx1"/>
                          </a:solidFill>
                          <a:latin typeface="Angsana New" panose="02020603050405020304" pitchFamily="18" charset="-34"/>
                          <a:cs typeface="Angsana New" panose="02020603050405020304" pitchFamily="18" charset="-34"/>
                        </a:rPr>
                        <a:t>5.2</a:t>
                      </a:r>
                      <a:r>
                        <a:rPr lang="th-TH" sz="1900" dirty="0">
                          <a:solidFill>
                            <a:schemeClr val="tx1"/>
                          </a:solidFill>
                          <a:latin typeface="Angsana New" panose="02020603050405020304" pitchFamily="18" charset="-34"/>
                          <a:cs typeface="Angsana New" panose="02020603050405020304" pitchFamily="18" charset="-34"/>
                        </a:rPr>
                        <a:t> จุดประสงค์ของการวิจัยโดยย่อ</a:t>
                      </a:r>
                    </a:p>
                    <a:p>
                      <a:pPr marL="0" indent="517525"/>
                      <a:r>
                        <a:rPr lang="en-US" sz="1900" dirty="0">
                          <a:solidFill>
                            <a:schemeClr val="tx1"/>
                          </a:solidFill>
                          <a:latin typeface="Angsana New" panose="02020603050405020304" pitchFamily="18" charset="-34"/>
                          <a:cs typeface="Angsana New" panose="02020603050405020304" pitchFamily="18" charset="-34"/>
                        </a:rPr>
                        <a:t>5.3</a:t>
                      </a:r>
                      <a:r>
                        <a:rPr lang="th-TH" sz="1900" dirty="0">
                          <a:solidFill>
                            <a:schemeClr val="tx1"/>
                          </a:solidFill>
                          <a:latin typeface="Angsana New" panose="02020603050405020304" pitchFamily="18" charset="-34"/>
                          <a:cs typeface="Angsana New" panose="02020603050405020304" pitchFamily="18" charset="-34"/>
                        </a:rPr>
                        <a:t> วิธีดำเนินการวิจัยโดยย่อ</a:t>
                      </a:r>
                    </a:p>
                    <a:p>
                      <a:pPr marL="0" indent="517525"/>
                      <a:r>
                        <a:rPr lang="en-US" sz="1900" dirty="0">
                          <a:solidFill>
                            <a:schemeClr val="tx1"/>
                          </a:solidFill>
                          <a:latin typeface="Angsana New" panose="02020603050405020304" pitchFamily="18" charset="-34"/>
                          <a:cs typeface="Angsana New" panose="02020603050405020304" pitchFamily="18" charset="-34"/>
                        </a:rPr>
                        <a:t>5.4 </a:t>
                      </a:r>
                      <a:r>
                        <a:rPr lang="th-TH" sz="1900" dirty="0">
                          <a:solidFill>
                            <a:schemeClr val="tx1"/>
                          </a:solidFill>
                          <a:latin typeface="Angsana New" panose="02020603050405020304" pitchFamily="18" charset="-34"/>
                          <a:cs typeface="Angsana New" panose="02020603050405020304" pitchFamily="18" charset="-34"/>
                        </a:rPr>
                        <a:t>อภิปรายผลการวิจัย</a:t>
                      </a:r>
                    </a:p>
                    <a:p>
                      <a:pPr marL="0" indent="517525"/>
                      <a:r>
                        <a:rPr lang="en-US" sz="1900" dirty="0">
                          <a:solidFill>
                            <a:schemeClr val="tx1"/>
                          </a:solidFill>
                          <a:latin typeface="Angsana New" panose="02020603050405020304" pitchFamily="18" charset="-34"/>
                          <a:cs typeface="Angsana New" panose="02020603050405020304" pitchFamily="18" charset="-34"/>
                        </a:rPr>
                        <a:t>5.5</a:t>
                      </a:r>
                      <a:r>
                        <a:rPr lang="th-TH" sz="1900" dirty="0">
                          <a:solidFill>
                            <a:schemeClr val="tx1"/>
                          </a:solidFill>
                          <a:latin typeface="Angsana New" panose="02020603050405020304" pitchFamily="18" charset="-34"/>
                          <a:cs typeface="Angsana New" panose="02020603050405020304" pitchFamily="18" charset="-34"/>
                        </a:rPr>
                        <a:t> ข้อเสนอแนะสำหรับนำผลการวิจัยไปใช้</a:t>
                      </a:r>
                    </a:p>
                    <a:p>
                      <a:pPr marL="0" indent="517525"/>
                      <a:r>
                        <a:rPr lang="en-US" sz="1900" dirty="0">
                          <a:solidFill>
                            <a:schemeClr val="tx1"/>
                          </a:solidFill>
                          <a:latin typeface="Angsana New" panose="02020603050405020304" pitchFamily="18" charset="-34"/>
                          <a:cs typeface="Angsana New" panose="02020603050405020304" pitchFamily="18" charset="-34"/>
                        </a:rPr>
                        <a:t>5.6</a:t>
                      </a:r>
                      <a:r>
                        <a:rPr lang="th-TH" sz="1900" dirty="0">
                          <a:solidFill>
                            <a:schemeClr val="tx1"/>
                          </a:solidFill>
                          <a:latin typeface="Angsana New" panose="02020603050405020304" pitchFamily="18" charset="-34"/>
                          <a:cs typeface="Angsana New" panose="02020603050405020304" pitchFamily="18" charset="-34"/>
                        </a:rPr>
                        <a:t> ข้อเสนอแนะสำหรับการศึกาค้นคว้าต่อไป</a:t>
                      </a:r>
                      <a:endParaRPr lang="en-US" sz="19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135185168"/>
                  </a:ext>
                </a:extLst>
              </a:tr>
            </a:tbl>
          </a:graphicData>
        </a:graphic>
      </p:graphicFrame>
      <p:sp>
        <p:nvSpPr>
          <p:cNvPr id="2" name="ตัวแทนหมายเลขสไลด์ 1">
            <a:extLst>
              <a:ext uri="{FF2B5EF4-FFF2-40B4-BE49-F238E27FC236}">
                <a16:creationId xmlns:a16="http://schemas.microsoft.com/office/drawing/2014/main" id="{775BB4AC-DC1B-4BC5-A142-589799461257}"/>
              </a:ext>
            </a:extLst>
          </p:cNvPr>
          <p:cNvSpPr>
            <a:spLocks noGrp="1"/>
          </p:cNvSpPr>
          <p:nvPr>
            <p:ph type="sldNum" sz="quarter" idx="12"/>
          </p:nvPr>
        </p:nvSpPr>
        <p:spPr/>
        <p:txBody>
          <a:bodyPr/>
          <a:lstStyle/>
          <a:p>
            <a:fld id="{1EAF28F5-24D7-466C-B5FE-FBB3D897FE90}" type="slidenum">
              <a:rPr lang="en-US" smtClean="0"/>
              <a:t>12</a:t>
            </a:fld>
            <a:endParaRPr lang="en-US"/>
          </a:p>
        </p:txBody>
      </p:sp>
    </p:spTree>
    <p:extLst>
      <p:ext uri="{BB962C8B-B14F-4D97-AF65-F5344CB8AC3E}">
        <p14:creationId xmlns:p14="http://schemas.microsoft.com/office/powerpoint/2010/main" val="85016570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27500" y="673807"/>
            <a:ext cx="2667000" cy="1064394"/>
          </a:xfrm>
          <a:prstGeom prst="rect">
            <a:avLst/>
          </a:prstGeom>
        </p:spPr>
        <p:txBody>
          <a:bodyPr vert="horz" wrap="square" lIns="0" tIns="12700" rIns="0" bIns="0" rtlCol="0">
            <a:spAutoFit/>
          </a:bodyPr>
          <a:lstStyle/>
          <a:p>
            <a:pPr marL="12700" marR="0">
              <a:lnSpc>
                <a:spcPts val="4140"/>
              </a:lnSpc>
              <a:spcBef>
                <a:spcPts val="0"/>
              </a:spcBef>
              <a:spcAft>
                <a:spcPts val="0"/>
              </a:spcAft>
            </a:pPr>
            <a:r>
              <a:rPr lang="en-US" sz="4000" b="1" dirty="0">
                <a:solidFill>
                  <a:srgbClr val="7030A0"/>
                </a:solidFill>
                <a:latin typeface="Angsana New" panose="02020603050405020304" pitchFamily="18" charset="-34"/>
                <a:ea typeface="Garuda"/>
                <a:cs typeface="Angsana New" panose="02020603050405020304" pitchFamily="18" charset="-34"/>
              </a:rPr>
              <a:t>Key principles</a:t>
            </a:r>
            <a:br>
              <a:rPr lang="en-US" sz="1100" dirty="0">
                <a:latin typeface="Angsana New" panose="02020603050405020304" pitchFamily="18" charset="-34"/>
                <a:ea typeface="Garuda"/>
                <a:cs typeface="Angsana New" panose="02020603050405020304" pitchFamily="18" charset="-34"/>
              </a:rPr>
            </a:br>
            <a:endParaRPr sz="3600" dirty="0">
              <a:latin typeface="Angsana New" panose="02020603050405020304" pitchFamily="18" charset="-34"/>
              <a:cs typeface="Angsana New" panose="02020603050405020304" pitchFamily="18" charset="-34"/>
            </a:endParaRPr>
          </a:p>
        </p:txBody>
      </p:sp>
      <p:sp>
        <p:nvSpPr>
          <p:cNvPr id="4" name="Rectangle 3"/>
          <p:cNvSpPr/>
          <p:nvPr/>
        </p:nvSpPr>
        <p:spPr>
          <a:xfrm>
            <a:off x="317500" y="1712347"/>
            <a:ext cx="9448800" cy="1569660"/>
          </a:xfrm>
          <a:prstGeom prst="rect">
            <a:avLst/>
          </a:prstGeom>
        </p:spPr>
        <p:txBody>
          <a:bodyPr wrap="square">
            <a:spAutoFit/>
          </a:bodyPr>
          <a:lstStyle/>
          <a:p>
            <a:pPr marL="1371600" marR="0" lvl="2" indent="-457200">
              <a:spcBef>
                <a:spcPts val="0"/>
              </a:spcBef>
              <a:spcAft>
                <a:spcPts val="0"/>
              </a:spcAft>
              <a:buClr>
                <a:srgbClr val="7030A0"/>
              </a:buClr>
              <a:buSzPts val="2800"/>
              <a:buFont typeface="Wingdings" panose="05000000000000000000" pitchFamily="2" charset="2"/>
              <a:buChar char="§"/>
              <a:tabLst>
                <a:tab pos="1109345" algn="l"/>
                <a:tab pos="1109980" algn="l"/>
              </a:tabLst>
            </a:pPr>
            <a:r>
              <a:rPr lang="en-US" sz="3200" dirty="0">
                <a:effectLst/>
                <a:latin typeface="Angsana New" panose="02020603050405020304" pitchFamily="18" charset="-34"/>
                <a:ea typeface="Wingdings" panose="05000000000000000000" pitchFamily="2" charset="2"/>
                <a:cs typeface="Angsana New" panose="02020603050405020304" pitchFamily="18" charset="-34"/>
              </a:rPr>
              <a:t>Impact Factor is the acceptance of referrals of experts in that field. If it is medical science, it will lead to the invention and development of innovation/technology.</a:t>
            </a:r>
            <a:endParaRPr lang="th-TH" sz="2800" dirty="0">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317500" y="3324225"/>
            <a:ext cx="9448800" cy="1569660"/>
          </a:xfrm>
          <a:prstGeom prst="rect">
            <a:avLst/>
          </a:prstGeom>
        </p:spPr>
        <p:txBody>
          <a:bodyPr wrap="square">
            <a:spAutoFit/>
          </a:bodyPr>
          <a:lstStyle/>
          <a:p>
            <a:pPr marL="1311275" marR="480060" lvl="2" indent="-396875" algn="just">
              <a:spcBef>
                <a:spcPts val="15"/>
              </a:spcBef>
              <a:spcAft>
                <a:spcPts val="0"/>
              </a:spcAft>
              <a:buClr>
                <a:srgbClr val="7030A0"/>
              </a:buClr>
              <a:buSzPts val="2800"/>
              <a:buFont typeface="Wingdings" panose="05000000000000000000" pitchFamily="2" charset="2"/>
              <a:buChar char=""/>
              <a:tabLst>
                <a:tab pos="854075" algn="l"/>
              </a:tabLst>
            </a:pPr>
            <a:r>
              <a:rPr lang="th-TH" sz="3200" spc="40" dirty="0">
                <a:effectLst/>
                <a:latin typeface="Angsana New" panose="02020603050405020304" pitchFamily="18" charset="-34"/>
                <a:ea typeface="Wingdings" panose="05000000000000000000" pitchFamily="2" charset="2"/>
                <a:cs typeface="Angsana New" panose="02020603050405020304" pitchFamily="18" charset="-34"/>
              </a:rPr>
              <a:t> </a:t>
            </a:r>
            <a:r>
              <a:rPr lang="en-US" sz="3200" spc="40" dirty="0">
                <a:effectLst/>
                <a:latin typeface="Angsana New" panose="02020603050405020304" pitchFamily="18" charset="-34"/>
                <a:ea typeface="Wingdings" panose="05000000000000000000" pitchFamily="2" charset="2"/>
                <a:cs typeface="Angsana New" panose="02020603050405020304" pitchFamily="18" charset="-34"/>
              </a:rPr>
              <a:t>Study the subjects that we are most proficient at, know and have a deep understanding of the theory as well as all issues related to the subject being analyzed.</a:t>
            </a:r>
            <a:endParaRPr lang="en-US" sz="3200" dirty="0">
              <a:effectLst/>
              <a:latin typeface="Angsana New" panose="02020603050405020304" pitchFamily="18" charset="-34"/>
              <a:ea typeface="Wingdings" panose="05000000000000000000" pitchFamily="2" charset="2"/>
              <a:cs typeface="Angsana New" panose="02020603050405020304" pitchFamily="18" charset="-3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1900" y="550558"/>
            <a:ext cx="8741277" cy="1295226"/>
          </a:xfrm>
          <a:prstGeom prst="rect">
            <a:avLst/>
          </a:prstGeom>
        </p:spPr>
        <p:txBody>
          <a:bodyPr vert="horz" wrap="square" lIns="0" tIns="12700" rIns="0" bIns="0" rtlCol="0">
            <a:spAutoFit/>
          </a:bodyPr>
          <a:lstStyle/>
          <a:p>
            <a:pPr marL="78740" marR="0" algn="ctr">
              <a:lnSpc>
                <a:spcPts val="5015"/>
              </a:lnSpc>
              <a:spcBef>
                <a:spcPts val="0"/>
              </a:spcBef>
              <a:spcAft>
                <a:spcPts val="0"/>
              </a:spcAft>
            </a:pPr>
            <a:r>
              <a:rPr lang="en-US" sz="3800" b="1" dirty="0">
                <a:solidFill>
                  <a:srgbClr val="0070C0"/>
                </a:solidFill>
                <a:latin typeface="Angsana New" panose="02020603050405020304" pitchFamily="18" charset="-34"/>
                <a:ea typeface="Garuda"/>
                <a:cs typeface="Angsana New" panose="02020603050405020304" pitchFamily="18" charset="-34"/>
              </a:rPr>
              <a:t>The main in choosing a subject and issues to write</a:t>
            </a:r>
            <a:br>
              <a:rPr lang="en-US" sz="3800" dirty="0">
                <a:latin typeface="Angsana New" panose="02020603050405020304" pitchFamily="18" charset="-34"/>
                <a:ea typeface="Garuda"/>
                <a:cs typeface="Angsana New" panose="02020603050405020304" pitchFamily="18" charset="-34"/>
              </a:rPr>
            </a:br>
            <a:endParaRPr sz="3800" dirty="0">
              <a:latin typeface="Angsana New" panose="02020603050405020304" pitchFamily="18" charset="-34"/>
              <a:cs typeface="Angsana New" panose="02020603050405020304" pitchFamily="18" charset="-34"/>
            </a:endParaRPr>
          </a:p>
        </p:txBody>
      </p:sp>
      <p:sp>
        <p:nvSpPr>
          <p:cNvPr id="3" name="object 3"/>
          <p:cNvSpPr txBox="1"/>
          <p:nvPr/>
        </p:nvSpPr>
        <p:spPr>
          <a:xfrm>
            <a:off x="1231900" y="1887395"/>
            <a:ext cx="8610600" cy="3843360"/>
          </a:xfrm>
          <a:prstGeom prst="rect">
            <a:avLst/>
          </a:prstGeom>
        </p:spPr>
        <p:txBody>
          <a:bodyPr vert="horz" wrap="square" lIns="0" tIns="11430" rIns="0" bIns="0" rtlCol="0">
            <a:spAutoFit/>
          </a:bodyPr>
          <a:lstStyle/>
          <a:p>
            <a:pPr marL="342900" marR="0" lvl="0" indent="-342900">
              <a:spcBef>
                <a:spcPts val="0"/>
              </a:spcBef>
              <a:spcAft>
                <a:spcPts val="0"/>
              </a:spcAft>
              <a:buClr>
                <a:srgbClr val="0070C0"/>
              </a:buClr>
              <a:buSzPts val="2800"/>
              <a:buFont typeface="Wingdings" panose="05000000000000000000" pitchFamily="2" charset="2"/>
              <a:buChar char=""/>
              <a:tabLst>
                <a:tab pos="1223645" algn="l"/>
                <a:tab pos="1224280" algn="l"/>
              </a:tabLst>
            </a:pPr>
            <a:r>
              <a:rPr lang="en-US" sz="3000" spc="25" dirty="0">
                <a:effectLst/>
                <a:latin typeface="Angsana New" panose="02020603050405020304" pitchFamily="18" charset="-34"/>
                <a:ea typeface="Wingdings" panose="05000000000000000000" pitchFamily="2" charset="2"/>
                <a:cs typeface="Angsana New" panose="02020603050405020304" pitchFamily="18" charset="-34"/>
              </a:rPr>
              <a:t>when we are proficient in that Following specialized journals,   we will know which issues and which topics are of interest (Hot Issue), so we should choose to conduct research. and write articles for publication An article on a modern subject will have a high chance of being published.</a:t>
            </a:r>
          </a:p>
          <a:p>
            <a:pPr marL="342900" marR="0" lvl="0" indent="-342900">
              <a:spcBef>
                <a:spcPts val="0"/>
              </a:spcBef>
              <a:spcAft>
                <a:spcPts val="0"/>
              </a:spcAft>
              <a:buClr>
                <a:srgbClr val="0070C0"/>
              </a:buClr>
              <a:buSzPts val="2800"/>
              <a:buFont typeface="Wingdings" panose="05000000000000000000" pitchFamily="2" charset="2"/>
              <a:buChar char=""/>
              <a:tabLst>
                <a:tab pos="1223645" algn="l"/>
                <a:tab pos="1224280" algn="l"/>
              </a:tabLst>
            </a:pPr>
            <a:r>
              <a:rPr lang="en-US" sz="3000" spc="25" dirty="0">
                <a:effectLst/>
                <a:latin typeface="Angsana New" panose="02020603050405020304" pitchFamily="18" charset="-34"/>
                <a:ea typeface="Wingdings" panose="05000000000000000000" pitchFamily="2" charset="2"/>
                <a:cs typeface="Angsana New" panose="02020603050405020304" pitchFamily="18" charset="-34"/>
              </a:rPr>
              <a:t>“If you read that journal regularly We will know how to convey writing style Topic sorting process and topics to be presented, keywords, specialized language, etc. The style of writing will be absorbed by reading.”</a:t>
            </a:r>
            <a:endParaRPr lang="en-US" sz="3000" dirty="0">
              <a:effectLst/>
              <a:latin typeface="Angsana New" panose="02020603050405020304" pitchFamily="18" charset="-34"/>
              <a:ea typeface="Garuda"/>
              <a:cs typeface="Angsana New" panose="02020603050405020304" pitchFamily="18" charset="-34"/>
            </a:endParaRPr>
          </a:p>
          <a:p>
            <a:br>
              <a:rPr lang="en-US" sz="1100" dirty="0">
                <a:effectLst/>
                <a:latin typeface="Angsana New" panose="02020603050405020304" pitchFamily="18" charset="-34"/>
                <a:ea typeface="Garuda"/>
                <a:cs typeface="Angsana New" panose="02020603050405020304" pitchFamily="18" charset="-34"/>
              </a:rPr>
            </a:br>
            <a:endParaRPr sz="2800" dirty="0">
              <a:latin typeface="Angsana New" panose="02020603050405020304" pitchFamily="18" charset="-34"/>
              <a:cs typeface="Angsana New" panose="02020603050405020304" pitchFamily="18" charset="-34"/>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2225" y="533463"/>
            <a:ext cx="8814554" cy="654025"/>
          </a:xfrm>
          <a:prstGeom prst="rect">
            <a:avLst/>
          </a:prstGeom>
        </p:spPr>
        <p:txBody>
          <a:bodyPr vert="horz" wrap="square" lIns="0" tIns="12700" rIns="0" bIns="0" rtlCol="0">
            <a:spAutoFit/>
          </a:bodyPr>
          <a:lstStyle/>
          <a:p>
            <a:pPr marL="78740" marR="0">
              <a:lnSpc>
                <a:spcPts val="5015"/>
              </a:lnSpc>
              <a:spcBef>
                <a:spcPts val="0"/>
              </a:spcBef>
              <a:spcAft>
                <a:spcPts val="0"/>
              </a:spcAft>
            </a:pPr>
            <a:r>
              <a:rPr lang="en-US" sz="3600" b="1" spc="-15" dirty="0">
                <a:solidFill>
                  <a:srgbClr val="0070C0"/>
                </a:solidFill>
                <a:latin typeface="Angsana New" panose="02020603050405020304" pitchFamily="18" charset="-34"/>
                <a:ea typeface="Garuda"/>
                <a:cs typeface="Angsana New" panose="02020603050405020304" pitchFamily="18" charset="-34"/>
              </a:rPr>
              <a:t>The main in choosing a subject and topic to write : Place</a:t>
            </a:r>
            <a:endParaRPr dirty="0">
              <a:latin typeface="Angsana New" panose="02020603050405020304" pitchFamily="18" charset="-34"/>
              <a:cs typeface="Angsana New" panose="02020603050405020304" pitchFamily="18" charset="-34"/>
            </a:endParaRPr>
          </a:p>
        </p:txBody>
      </p:sp>
      <p:sp>
        <p:nvSpPr>
          <p:cNvPr id="4" name="Rectangle 3"/>
          <p:cNvSpPr/>
          <p:nvPr/>
        </p:nvSpPr>
        <p:spPr>
          <a:xfrm>
            <a:off x="241300" y="1495425"/>
            <a:ext cx="10134601" cy="4524315"/>
          </a:xfrm>
          <a:prstGeom prst="rect">
            <a:avLst/>
          </a:prstGeom>
        </p:spPr>
        <p:txBody>
          <a:bodyPr wrap="square">
            <a:spAutoFit/>
          </a:bodyPr>
          <a:lstStyle/>
          <a:p>
            <a:pPr marL="742950" marR="412115" lvl="1" indent="-285750">
              <a:spcBef>
                <a:spcPts val="720"/>
              </a:spcBef>
              <a:spcAft>
                <a:spcPts val="0"/>
              </a:spcAft>
              <a:buClr>
                <a:srgbClr val="0070C0"/>
              </a:buClr>
              <a:buFont typeface="Wingdings" panose="05000000000000000000" pitchFamily="2" charset="2"/>
              <a:buChar char=""/>
              <a:tabLst>
                <a:tab pos="1151890" algn="l"/>
              </a:tabLst>
            </a:pPr>
            <a:r>
              <a:rPr lang="en-US" sz="3200" spc="90" dirty="0">
                <a:effectLst/>
                <a:latin typeface="Angsana New" panose="02020603050405020304" pitchFamily="18" charset="-34"/>
                <a:ea typeface="Garuda"/>
                <a:cs typeface="Angsana New" panose="02020603050405020304" pitchFamily="18" charset="-34"/>
              </a:rPr>
              <a:t>Every journal has a theme. We should use this as the basis for defining our research issues and research questions. “Before writing, a journal must be set in advance.</a:t>
            </a:r>
            <a:r>
              <a:rPr lang="en-US" sz="3200" spc="-20" dirty="0">
                <a:effectLst/>
                <a:latin typeface="Angsana New" panose="02020603050405020304" pitchFamily="18" charset="-34"/>
                <a:ea typeface="Garuda"/>
                <a:cs typeface="Angsana New" panose="02020603050405020304" pitchFamily="18" charset="-34"/>
              </a:rPr>
              <a:t>”</a:t>
            </a:r>
            <a:endParaRPr lang="en-US" sz="3200" dirty="0">
              <a:effectLst/>
              <a:latin typeface="Angsana New" panose="02020603050405020304" pitchFamily="18" charset="-34"/>
              <a:ea typeface="Garuda"/>
              <a:cs typeface="Angsana New" panose="02020603050405020304" pitchFamily="18" charset="-34"/>
            </a:endParaRPr>
          </a:p>
          <a:p>
            <a:pPr marL="742950" marR="418465" lvl="1" indent="-285750">
              <a:spcBef>
                <a:spcPts val="0"/>
              </a:spcBef>
              <a:spcAft>
                <a:spcPts val="0"/>
              </a:spcAft>
              <a:buClr>
                <a:srgbClr val="0070C0"/>
              </a:buClr>
              <a:buFont typeface="Wingdings" panose="05000000000000000000" pitchFamily="2" charset="2"/>
              <a:buChar char=""/>
              <a:tabLst>
                <a:tab pos="1151890" algn="l"/>
              </a:tabLst>
            </a:pPr>
            <a:r>
              <a:rPr lang="en-US" sz="3200" spc="70" dirty="0">
                <a:effectLst/>
                <a:latin typeface="Angsana New" panose="02020603050405020304" pitchFamily="18" charset="-34"/>
                <a:ea typeface="Garuda"/>
                <a:cs typeface="Angsana New" panose="02020603050405020304" pitchFamily="18" charset="-34"/>
              </a:rPr>
              <a:t>The journal for which the article will be submitted for publication should be determined in advance of the research for example We will be working on “Factors Affecting the Success of Establishing a Prototype Center for Distribution of E-Commerce Products in the ASEAN Region at U-</a:t>
            </a:r>
            <a:r>
              <a:rPr lang="en-US" sz="3200" spc="70" dirty="0" err="1">
                <a:effectLst/>
                <a:latin typeface="Angsana New" panose="02020603050405020304" pitchFamily="18" charset="-34"/>
                <a:ea typeface="Garuda"/>
                <a:cs typeface="Angsana New" panose="02020603050405020304" pitchFamily="18" charset="-34"/>
              </a:rPr>
              <a:t>Tapao</a:t>
            </a:r>
            <a:r>
              <a:rPr lang="en-US" sz="3200" spc="70" dirty="0">
                <a:effectLst/>
                <a:latin typeface="Angsana New" panose="02020603050405020304" pitchFamily="18" charset="-34"/>
                <a:ea typeface="Garuda"/>
                <a:cs typeface="Angsana New" panose="02020603050405020304" pitchFamily="18" charset="-34"/>
              </a:rPr>
              <a:t> International Airport”. How about a research question? Where to publish and within what period.</a:t>
            </a:r>
            <a:endParaRPr lang="en-US" sz="32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74700" y="657225"/>
            <a:ext cx="9448800" cy="646331"/>
          </a:xfrm>
          <a:prstGeom prst="rect">
            <a:avLst/>
          </a:prstGeom>
        </p:spPr>
        <p:txBody>
          <a:bodyPr wrap="square">
            <a:spAutoFit/>
          </a:bodyPr>
          <a:lstStyle/>
          <a:p>
            <a:r>
              <a:rPr lang="en-US" sz="3600" b="1" dirty="0">
                <a:solidFill>
                  <a:schemeClr val="accent6">
                    <a:lumMod val="75000"/>
                  </a:schemeClr>
                </a:solidFill>
                <a:latin typeface="Angsana New" panose="02020603050405020304" pitchFamily="18" charset="-34"/>
                <a:cs typeface="Angsana New" panose="02020603050405020304" pitchFamily="18" charset="-34"/>
              </a:rPr>
              <a:t>Beginning in laying out the key points of the content: Product</a:t>
            </a:r>
          </a:p>
        </p:txBody>
      </p:sp>
      <p:sp>
        <p:nvSpPr>
          <p:cNvPr id="8" name="Rectangle 7"/>
          <p:cNvSpPr/>
          <p:nvPr/>
        </p:nvSpPr>
        <p:spPr>
          <a:xfrm>
            <a:off x="241300" y="1495425"/>
            <a:ext cx="10210800" cy="4708981"/>
          </a:xfrm>
          <a:prstGeom prst="rect">
            <a:avLst/>
          </a:prstGeom>
        </p:spPr>
        <p:txBody>
          <a:bodyPr wrap="square">
            <a:spAutoFit/>
          </a:bodyPr>
          <a:lstStyle/>
          <a:p>
            <a:pPr marL="1151255" marR="0" indent="-457835">
              <a:spcBef>
                <a:spcPts val="535"/>
              </a:spcBef>
              <a:spcAft>
                <a:spcPts val="0"/>
              </a:spcAft>
              <a:buClr>
                <a:schemeClr val="accent6">
                  <a:lumMod val="75000"/>
                </a:schemeClr>
              </a:buClr>
              <a:buFont typeface="Courier New" panose="02070309020205020404" pitchFamily="49" charset="0"/>
              <a:buChar char="o"/>
            </a:pPr>
            <a:r>
              <a:rPr lang="en-US" sz="3000" dirty="0">
                <a:effectLst/>
                <a:latin typeface="Angsana New" panose="02020603050405020304" pitchFamily="18" charset="-34"/>
                <a:ea typeface="Garuda"/>
                <a:cs typeface="Angsana New" panose="02020603050405020304" pitchFamily="18" charset="-34"/>
              </a:rPr>
              <a:t>Consider the strengths of the work that we want to publish, such as the results of unprecedented discoveries or verification, experimentation, fact-finding of knowledge (State of The Arts). disputed at that time</a:t>
            </a:r>
            <a:r>
              <a:rPr lang="en-US" sz="3000" dirty="0">
                <a:latin typeface="Angsana New" panose="02020603050405020304" pitchFamily="18" charset="-34"/>
                <a:ea typeface="Garuda"/>
                <a:cs typeface="Angsana New" panose="02020603050405020304" pitchFamily="18" charset="-34"/>
              </a:rPr>
              <a:t>.</a:t>
            </a:r>
            <a:endParaRPr lang="en-US" sz="3000" dirty="0">
              <a:effectLst/>
              <a:latin typeface="Angsana New" panose="02020603050405020304" pitchFamily="18" charset="-34"/>
              <a:ea typeface="Garuda"/>
              <a:cs typeface="Angsana New" panose="02020603050405020304" pitchFamily="18" charset="-34"/>
            </a:endParaRPr>
          </a:p>
          <a:p>
            <a:pPr marL="1151255" marR="479425" indent="-457200">
              <a:spcBef>
                <a:spcPts val="10"/>
              </a:spcBef>
              <a:spcAft>
                <a:spcPts val="0"/>
              </a:spcAft>
              <a:buClr>
                <a:schemeClr val="accent6">
                  <a:lumMod val="75000"/>
                </a:schemeClr>
              </a:buClr>
              <a:buFont typeface="Courier New" panose="02070309020205020404" pitchFamily="49" charset="0"/>
              <a:buChar char="o"/>
            </a:pPr>
            <a:r>
              <a:rPr lang="en-US" sz="3000" spc="10" dirty="0">
                <a:effectLst/>
                <a:latin typeface="Angsana New" panose="02020603050405020304" pitchFamily="18" charset="-34"/>
                <a:ea typeface="Garuda"/>
                <a:cs typeface="Angsana New" panose="02020603050405020304" pitchFamily="18" charset="-34"/>
              </a:rPr>
              <a:t>Use newer research methodologies. (Correct research process according to the scientific method (Scientific Method), both in the field that is not complicated But it gives highly reliable results. Journal editors read and understand. The anonymous reader must understand.</a:t>
            </a:r>
            <a:endParaRPr lang="en-US" sz="3000" dirty="0">
              <a:effectLst/>
              <a:latin typeface="Angsana New" panose="02020603050405020304" pitchFamily="18" charset="-34"/>
              <a:ea typeface="Garuda"/>
              <a:cs typeface="Angsana New" panose="02020603050405020304" pitchFamily="18" charset="-34"/>
            </a:endParaRPr>
          </a:p>
          <a:p>
            <a:pPr marL="1151255" marR="0" indent="-457200">
              <a:spcBef>
                <a:spcPts val="45"/>
              </a:spcBef>
              <a:spcAft>
                <a:spcPts val="0"/>
              </a:spcAft>
              <a:buClr>
                <a:schemeClr val="accent6">
                  <a:lumMod val="75000"/>
                </a:schemeClr>
              </a:buClr>
              <a:buFont typeface="Courier New" panose="02070309020205020404" pitchFamily="49" charset="0"/>
              <a:buChar char="o"/>
            </a:pPr>
            <a:r>
              <a:rPr lang="en-US" sz="3000" spc="-15" dirty="0">
                <a:effectLst/>
                <a:latin typeface="Angsana New" panose="02020603050405020304" pitchFamily="18" charset="-34"/>
                <a:ea typeface="Garuda"/>
                <a:cs typeface="Angsana New" panose="02020603050405020304" pitchFamily="18" charset="-34"/>
              </a:rPr>
              <a:t>Use indexes to measure issues that others have published more accurately. It is a universal indicator. The method of indexing is reliable, complete, without any restrictions.</a:t>
            </a:r>
            <a:endParaRPr lang="en-US" sz="30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3700" y="809625"/>
            <a:ext cx="9906000" cy="677108"/>
          </a:xfrm>
          <a:prstGeom prst="rect">
            <a:avLst/>
          </a:prstGeom>
        </p:spPr>
        <p:txBody>
          <a:bodyPr wrap="square">
            <a:spAutoFit/>
          </a:bodyPr>
          <a:lstStyle/>
          <a:p>
            <a:r>
              <a:rPr lang="en-US" sz="3800" b="1" dirty="0">
                <a:solidFill>
                  <a:schemeClr val="accent6">
                    <a:lumMod val="75000"/>
                  </a:schemeClr>
                </a:solidFill>
                <a:latin typeface="Angsana New" panose="02020603050405020304" pitchFamily="18" charset="-34"/>
                <a:cs typeface="Angsana New" panose="02020603050405020304" pitchFamily="18" charset="-34"/>
              </a:rPr>
              <a:t>Beginning in laying out the key points of the content: Product</a:t>
            </a:r>
          </a:p>
        </p:txBody>
      </p:sp>
      <p:sp>
        <p:nvSpPr>
          <p:cNvPr id="6" name="Rectangle 5"/>
          <p:cNvSpPr/>
          <p:nvPr/>
        </p:nvSpPr>
        <p:spPr>
          <a:xfrm>
            <a:off x="149726" y="1724025"/>
            <a:ext cx="10134600" cy="4970591"/>
          </a:xfrm>
          <a:prstGeom prst="rect">
            <a:avLst/>
          </a:prstGeom>
        </p:spPr>
        <p:txBody>
          <a:bodyPr wrap="square">
            <a:spAutoFit/>
          </a:bodyPr>
          <a:lstStyle/>
          <a:p>
            <a:pPr marL="1151255" marR="488315" indent="-457200">
              <a:spcBef>
                <a:spcPts val="535"/>
              </a:spcBef>
              <a:spcAft>
                <a:spcPts val="0"/>
              </a:spcAft>
              <a:buClr>
                <a:schemeClr val="accent6">
                  <a:lumMod val="75000"/>
                </a:schemeClr>
              </a:buClr>
              <a:buFont typeface="Courier New" panose="02070309020205020404" pitchFamily="49" charset="0"/>
              <a:buChar char="o"/>
            </a:pPr>
            <a:r>
              <a:rPr lang="en-US" sz="3200" dirty="0">
                <a:effectLst/>
                <a:latin typeface="Angsana New" panose="02020603050405020304" pitchFamily="18" charset="-34"/>
                <a:ea typeface="Garuda"/>
                <a:cs typeface="Angsana New" panose="02020603050405020304" pitchFamily="18" charset="-34"/>
              </a:rPr>
              <a:t>get different research reliably results (although using the same research methodology), but the results of examination, proof, research and analysis have a very outstanding point, which is more modern in line with the situation at that time</a:t>
            </a:r>
            <a:r>
              <a:rPr lang="en-US" sz="3200" dirty="0">
                <a:latin typeface="Angsana New" panose="02020603050405020304" pitchFamily="18" charset="-34"/>
                <a:ea typeface="Garuda"/>
                <a:cs typeface="Angsana New" panose="02020603050405020304" pitchFamily="18" charset="-34"/>
              </a:rPr>
              <a:t>.</a:t>
            </a:r>
            <a:endParaRPr lang="en-US" sz="3200" dirty="0">
              <a:effectLst/>
              <a:latin typeface="Angsana New" panose="02020603050405020304" pitchFamily="18" charset="-34"/>
              <a:ea typeface="Garuda"/>
              <a:cs typeface="Angsana New" panose="02020603050405020304" pitchFamily="18" charset="-34"/>
            </a:endParaRPr>
          </a:p>
          <a:p>
            <a:pPr marL="1151255" marR="488950" indent="-457835">
              <a:spcBef>
                <a:spcPts val="0"/>
              </a:spcBef>
              <a:spcAft>
                <a:spcPts val="0"/>
              </a:spcAft>
              <a:buClr>
                <a:schemeClr val="accent6">
                  <a:lumMod val="75000"/>
                </a:schemeClr>
              </a:buClr>
              <a:buFont typeface="Courier New" panose="02070309020205020404" pitchFamily="49" charset="0"/>
              <a:buChar char="o"/>
            </a:pPr>
            <a:r>
              <a:rPr lang="en-US" sz="3200" spc="-20" dirty="0">
                <a:effectLst/>
                <a:latin typeface="Angsana New" panose="02020603050405020304" pitchFamily="18" charset="-34"/>
                <a:ea typeface="Garuda"/>
                <a:cs typeface="Angsana New" panose="02020603050405020304" pitchFamily="18" charset="-34"/>
              </a:rPr>
              <a:t>use more up-to-date information If it is a quantitative research that uses primary data. From the survey, there must be a more trusted agent.</a:t>
            </a:r>
          </a:p>
          <a:p>
            <a:pPr marL="1151255" marR="488950" indent="-457835">
              <a:spcBef>
                <a:spcPts val="0"/>
              </a:spcBef>
              <a:spcAft>
                <a:spcPts val="0"/>
              </a:spcAft>
              <a:buClr>
                <a:schemeClr val="accent6">
                  <a:lumMod val="75000"/>
                </a:schemeClr>
              </a:buClr>
              <a:buFont typeface="Courier New" panose="02070309020205020404" pitchFamily="49" charset="0"/>
              <a:buChar char="o"/>
            </a:pPr>
            <a:r>
              <a:rPr lang="en-US" sz="3200" spc="-670" dirty="0">
                <a:solidFill>
                  <a:srgbClr val="C00000"/>
                </a:solidFill>
                <a:effectLst/>
                <a:latin typeface="Angsana New" panose="02020603050405020304" pitchFamily="18" charset="-34"/>
                <a:ea typeface="Courier New" panose="02070309020205020404" pitchFamily="49" charset="0"/>
                <a:cs typeface="Angsana New" panose="02020603050405020304" pitchFamily="18" charset="-34"/>
              </a:rPr>
              <a:t> </a:t>
            </a:r>
            <a:r>
              <a:rPr lang="en-US" sz="3200" spc="15" dirty="0">
                <a:effectLst/>
                <a:latin typeface="Angsana New" panose="02020603050405020304" pitchFamily="18" charset="-34"/>
                <a:ea typeface="Garuda"/>
                <a:cs typeface="Angsana New" panose="02020603050405020304" pitchFamily="18" charset="-34"/>
              </a:rPr>
              <a:t>The method of estimation is correct according to academic principles, interpretation and discussion are correct according to the principles in that science.</a:t>
            </a:r>
            <a:endParaRPr lang="en-US" sz="3200" dirty="0">
              <a:effectLst/>
              <a:latin typeface="Angsana New" panose="02020603050405020304" pitchFamily="18" charset="-34"/>
              <a:ea typeface="Garuda"/>
              <a:cs typeface="Angsana New" panose="02020603050405020304" pitchFamily="18" charset="-34"/>
            </a:endParaRPr>
          </a:p>
          <a:p>
            <a:br>
              <a:rPr lang="en-US" sz="1100" dirty="0">
                <a:effectLst/>
                <a:latin typeface="Angsana New" panose="02020603050405020304" pitchFamily="18" charset="-34"/>
                <a:ea typeface="Garuda"/>
                <a:cs typeface="Angsana New" panose="02020603050405020304" pitchFamily="18" charset="-34"/>
              </a:rPr>
            </a:br>
            <a:endParaRPr lang="en-US" dirty="0">
              <a:latin typeface="Angsana New" panose="02020603050405020304" pitchFamily="18" charset="-34"/>
              <a:cs typeface="Angsana New" panose="02020603050405020304" pitchFamily="18" charset="-34"/>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3700" y="2088654"/>
            <a:ext cx="10058400" cy="3942105"/>
          </a:xfrm>
          <a:prstGeom prst="rect">
            <a:avLst/>
          </a:prstGeom>
        </p:spPr>
        <p:txBody>
          <a:bodyPr wrap="square">
            <a:spAutoFit/>
          </a:bodyPr>
          <a:lstStyle/>
          <a:p>
            <a:pPr marL="693738" marR="488950" indent="-344488">
              <a:spcBef>
                <a:spcPts val="535"/>
              </a:spcBef>
              <a:spcAft>
                <a:spcPts val="0"/>
              </a:spcAft>
            </a:pPr>
            <a:r>
              <a:rPr lang="en-US" sz="2800" dirty="0">
                <a:solidFill>
                  <a:srgbClr val="C00000"/>
                </a:solidFill>
                <a:effectLst/>
                <a:latin typeface="Angsana New" panose="02020603050405020304" pitchFamily="18" charset="-34"/>
                <a:ea typeface="Courier New" panose="02070309020205020404" pitchFamily="49" charset="0"/>
                <a:cs typeface="Angsana New" panose="02020603050405020304" pitchFamily="18" charset="-34"/>
              </a:rPr>
              <a:t>O </a:t>
            </a:r>
            <a:r>
              <a:rPr lang="en-US" sz="2800" spc="-120" dirty="0">
                <a:solidFill>
                  <a:srgbClr val="C00000"/>
                </a:solidFill>
                <a:effectLst/>
                <a:latin typeface="Angsana New" panose="02020603050405020304" pitchFamily="18" charset="-34"/>
                <a:ea typeface="Courier New" panose="02070309020205020404" pitchFamily="49" charset="0"/>
                <a:cs typeface="Angsana New" panose="02020603050405020304" pitchFamily="18" charset="-34"/>
              </a:rPr>
              <a:t> </a:t>
            </a:r>
            <a:r>
              <a:rPr lang="en-US" sz="3200" spc="-65" dirty="0">
                <a:effectLst/>
                <a:latin typeface="Angsana New" panose="02020603050405020304" pitchFamily="18" charset="-34"/>
                <a:ea typeface="Garuda"/>
                <a:cs typeface="Angsana New" panose="02020603050405020304" pitchFamily="18" charset="-34"/>
              </a:rPr>
              <a:t>If it is a qualitative research social unit studied (Communities or people) must have the most distinctive characteristics that can lead to the answer to the research question. knowledgeable person who provides information The person (the community or person) must really know what the qualitative research wants to know.</a:t>
            </a:r>
          </a:p>
          <a:p>
            <a:pPr marL="693738" marR="488950" indent="-344488">
              <a:spcBef>
                <a:spcPts val="535"/>
              </a:spcBef>
              <a:spcAft>
                <a:spcPts val="0"/>
              </a:spcAft>
            </a:pPr>
            <a:r>
              <a:rPr lang="en-US" sz="2800" dirty="0">
                <a:solidFill>
                  <a:srgbClr val="C00000"/>
                </a:solidFill>
                <a:effectLst/>
                <a:latin typeface="Angsana New" panose="02020603050405020304" pitchFamily="18" charset="-34"/>
                <a:ea typeface="Courier New" panose="02070309020205020404" pitchFamily="49" charset="0"/>
                <a:cs typeface="Angsana New" panose="02020603050405020304" pitchFamily="18" charset="-34"/>
              </a:rPr>
              <a:t>O</a:t>
            </a:r>
            <a:r>
              <a:rPr lang="en-US" sz="4400" spc="235" dirty="0">
                <a:solidFill>
                  <a:srgbClr val="C00000"/>
                </a:solidFill>
                <a:latin typeface="Angsana New" panose="02020603050405020304" pitchFamily="18" charset="-34"/>
                <a:ea typeface="Courier New" panose="02070309020205020404" pitchFamily="49" charset="0"/>
                <a:cs typeface="Angsana New" panose="02020603050405020304" pitchFamily="18" charset="-34"/>
              </a:rPr>
              <a:t> </a:t>
            </a:r>
            <a:r>
              <a:rPr lang="en-US" sz="3200" dirty="0">
                <a:effectLst/>
                <a:latin typeface="Angsana New" panose="02020603050405020304" pitchFamily="18" charset="-34"/>
                <a:ea typeface="Garuda"/>
                <a:cs typeface="Angsana New" panose="02020603050405020304" pitchFamily="18" charset="-34"/>
              </a:rPr>
              <a:t>findings that contradict the theory in that science or the research results of famous scholars in the field But ours is better both methodology and data (must dare to write this issue in the article)</a:t>
            </a:r>
          </a:p>
          <a:p>
            <a:r>
              <a:rPr lang="en-US" sz="1000" dirty="0">
                <a:effectLst/>
                <a:latin typeface="Angsana New" panose="02020603050405020304" pitchFamily="18" charset="-34"/>
                <a:ea typeface="Garuda"/>
                <a:cs typeface="Angsana New" panose="02020603050405020304" pitchFamily="18" charset="-34"/>
              </a:rPr>
              <a:t> </a:t>
            </a:r>
            <a:endParaRPr lang="en-US" sz="2800" dirty="0">
              <a:effectLst/>
              <a:latin typeface="Angsana New" panose="02020603050405020304" pitchFamily="18" charset="-34"/>
              <a:ea typeface="Garuda"/>
              <a:cs typeface="Angsana New" panose="02020603050405020304" pitchFamily="18" charset="-34"/>
            </a:endParaRPr>
          </a:p>
        </p:txBody>
      </p:sp>
      <p:sp>
        <p:nvSpPr>
          <p:cNvPr id="7" name="Rectangle 4">
            <a:extLst>
              <a:ext uri="{FF2B5EF4-FFF2-40B4-BE49-F238E27FC236}">
                <a16:creationId xmlns:a16="http://schemas.microsoft.com/office/drawing/2014/main" id="{20D53986-27CD-46CF-835F-64CB99DEE9AD}"/>
              </a:ext>
            </a:extLst>
          </p:cNvPr>
          <p:cNvSpPr/>
          <p:nvPr/>
        </p:nvSpPr>
        <p:spPr>
          <a:xfrm>
            <a:off x="393700" y="809625"/>
            <a:ext cx="9906000" cy="677108"/>
          </a:xfrm>
          <a:prstGeom prst="rect">
            <a:avLst/>
          </a:prstGeom>
        </p:spPr>
        <p:txBody>
          <a:bodyPr wrap="square">
            <a:spAutoFit/>
          </a:bodyPr>
          <a:lstStyle/>
          <a:p>
            <a:r>
              <a:rPr lang="en-US" sz="3800" b="1" dirty="0">
                <a:solidFill>
                  <a:schemeClr val="accent6">
                    <a:lumMod val="75000"/>
                  </a:schemeClr>
                </a:solidFill>
                <a:latin typeface="Angsana New" panose="02020603050405020304" pitchFamily="18" charset="-34"/>
                <a:cs typeface="Angsana New" panose="02020603050405020304" pitchFamily="18" charset="-34"/>
              </a:rPr>
              <a:t>Beginning in laying out the key points of the content: Product</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677" y="764128"/>
            <a:ext cx="9034223" cy="640560"/>
          </a:xfrm>
          <a:prstGeom prst="rect">
            <a:avLst/>
          </a:prstGeom>
        </p:spPr>
        <p:txBody>
          <a:bodyPr wrap="square">
            <a:spAutoFit/>
          </a:bodyPr>
          <a:lstStyle/>
          <a:p>
            <a:pPr marL="12700" marR="0">
              <a:lnSpc>
                <a:spcPts val="4140"/>
              </a:lnSpc>
              <a:spcBef>
                <a:spcPts val="0"/>
              </a:spcBef>
              <a:spcAft>
                <a:spcPts val="0"/>
              </a:spcAft>
            </a:pPr>
            <a:r>
              <a:rPr lang="en-US" sz="4000" b="1" dirty="0">
                <a:solidFill>
                  <a:srgbClr val="00B050"/>
                </a:solidFill>
                <a:latin typeface="Angsana New" panose="02020603050405020304" pitchFamily="18" charset="-34"/>
                <a:ea typeface="Garuda"/>
                <a:cs typeface="Angsana New" panose="02020603050405020304" pitchFamily="18" charset="-34"/>
              </a:rPr>
              <a:t>D</a:t>
            </a:r>
            <a:r>
              <a:rPr lang="en-US" sz="4000" b="1" dirty="0">
                <a:solidFill>
                  <a:srgbClr val="00B050"/>
                </a:solidFill>
                <a:effectLst/>
                <a:latin typeface="Angsana New" panose="02020603050405020304" pitchFamily="18" charset="-34"/>
                <a:ea typeface="Garuda"/>
                <a:cs typeface="Angsana New" panose="02020603050405020304" pitchFamily="18" charset="-34"/>
              </a:rPr>
              <a:t>etermining highlight of the work : Article</a:t>
            </a:r>
            <a:r>
              <a:rPr lang="en-US" sz="4000" b="1" spc="395" dirty="0">
                <a:solidFill>
                  <a:srgbClr val="00B050"/>
                </a:solidFill>
                <a:effectLst/>
                <a:latin typeface="Angsana New" panose="02020603050405020304" pitchFamily="18" charset="-34"/>
                <a:ea typeface="Garuda"/>
                <a:cs typeface="Angsana New" panose="02020603050405020304" pitchFamily="18" charset="-34"/>
              </a:rPr>
              <a:t> </a:t>
            </a:r>
            <a:r>
              <a:rPr lang="en-US" sz="4000" b="1" dirty="0">
                <a:solidFill>
                  <a:srgbClr val="00B050"/>
                </a:solidFill>
                <a:effectLst/>
                <a:latin typeface="Angsana New" panose="02020603050405020304" pitchFamily="18" charset="-34"/>
                <a:ea typeface="Garuda"/>
                <a:cs typeface="Angsana New" panose="02020603050405020304" pitchFamily="18" charset="-34"/>
              </a:rPr>
              <a:t>Map</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850900" y="1519267"/>
            <a:ext cx="9524999" cy="5016758"/>
          </a:xfrm>
          <a:prstGeom prst="rect">
            <a:avLst/>
          </a:prstGeom>
        </p:spPr>
        <p:txBody>
          <a:bodyPr wrap="square">
            <a:spAutoFit/>
          </a:bodyPr>
          <a:lstStyle/>
          <a:p>
            <a:pPr marL="342900" marR="487680" lvl="0" indent="-342900">
              <a:spcBef>
                <a:spcPts val="720"/>
              </a:spcBef>
              <a:spcAft>
                <a:spcPts val="0"/>
              </a:spcAft>
              <a:buClr>
                <a:srgbClr val="00B050"/>
              </a:buClr>
              <a:buFont typeface="Wingdings" panose="05000000000000000000" pitchFamily="2" charset="2"/>
              <a:buChar char=""/>
              <a:tabLst>
                <a:tab pos="1209040" algn="l"/>
              </a:tabLst>
            </a:pPr>
            <a:r>
              <a:rPr lang="en-US" sz="3200" spc="-40" dirty="0">
                <a:effectLst/>
                <a:latin typeface="Angsana New" panose="02020603050405020304" pitchFamily="18" charset="-34"/>
                <a:ea typeface="Garuda"/>
                <a:cs typeface="Angsana New" panose="02020603050405020304" pitchFamily="18" charset="-34"/>
              </a:rPr>
              <a:t> Break it down into sub-topics that really stand out, should not exceed 3 items, such as findings, research methods, etc., and then pick out only 2 items that we think are the most outstanding and ready to be sold through the four-substance process to your circle of friends. Academics in science same as we know This distinctive point is often set as the topic of an article titled, for example, factors positively influencing the success of the establishment of a model center for distribution of electronic commerce in the ASEAN region at U-</a:t>
            </a:r>
            <a:r>
              <a:rPr lang="en-US" sz="3200" spc="-40" dirty="0" err="1">
                <a:effectLst/>
                <a:latin typeface="Angsana New" panose="02020603050405020304" pitchFamily="18" charset="-34"/>
                <a:ea typeface="Garuda"/>
                <a:cs typeface="Angsana New" panose="02020603050405020304" pitchFamily="18" charset="-34"/>
              </a:rPr>
              <a:t>Tapao</a:t>
            </a:r>
            <a:r>
              <a:rPr lang="en-US" sz="3200" spc="-40" dirty="0">
                <a:effectLst/>
                <a:latin typeface="Angsana New" panose="02020603050405020304" pitchFamily="18" charset="-34"/>
                <a:ea typeface="Garuda"/>
                <a:cs typeface="Angsana New" panose="02020603050405020304" pitchFamily="18" charset="-34"/>
              </a:rPr>
              <a:t> International Airport.</a:t>
            </a:r>
            <a:r>
              <a:rPr lang="th-TH" sz="3200" dirty="0">
                <a:solidFill>
                  <a:srgbClr val="00B0F0"/>
                </a:solidFill>
                <a:effectLst/>
                <a:latin typeface="Angsana New" panose="02020603050405020304" pitchFamily="18" charset="-34"/>
                <a:ea typeface="Garuda"/>
                <a:cs typeface="Angsana New" panose="02020603050405020304" pitchFamily="18" charset="-34"/>
              </a:rPr>
              <a:t> </a:t>
            </a:r>
            <a:endParaRPr lang="en-US" sz="3200" dirty="0">
              <a:solidFill>
                <a:srgbClr val="00B0F0"/>
              </a:solidFill>
              <a:effectLst/>
              <a:latin typeface="Angsana New" panose="02020603050405020304" pitchFamily="18" charset="-34"/>
              <a:ea typeface="Garuda"/>
              <a:cs typeface="Angsana New" panose="02020603050405020304" pitchFamily="18" charset="-34"/>
            </a:endParaRPr>
          </a:p>
          <a:p>
            <a:pPr marL="342900" marR="0" lvl="0" indent="-342900">
              <a:spcBef>
                <a:spcPts val="0"/>
              </a:spcBef>
              <a:spcAft>
                <a:spcPts val="0"/>
              </a:spcAft>
              <a:buClr>
                <a:srgbClr val="00B050"/>
              </a:buClr>
              <a:buFont typeface="Wingdings" panose="05000000000000000000" pitchFamily="2" charset="2"/>
              <a:buChar char=""/>
              <a:tabLst>
                <a:tab pos="1208405" algn="l"/>
                <a:tab pos="1209040" algn="l"/>
              </a:tabLst>
            </a:pPr>
            <a:r>
              <a:rPr lang="en-US" sz="3200" dirty="0">
                <a:effectLst/>
                <a:latin typeface="Angsana New" panose="02020603050405020304" pitchFamily="18" charset="-34"/>
                <a:ea typeface="Garuda"/>
                <a:cs typeface="Angsana New" panose="02020603050405020304" pitchFamily="18" charset="-34"/>
              </a:rPr>
              <a:t>If quantitative, i.e. new findings, research design Methods of proof and estimation &amp; statistics used, etc.</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4300" y="504825"/>
            <a:ext cx="8458200" cy="733534"/>
          </a:xfrm>
          <a:prstGeom prst="rect">
            <a:avLst/>
          </a:prstGeom>
        </p:spPr>
        <p:txBody>
          <a:bodyPr wrap="square">
            <a:spAutoFit/>
          </a:bodyPr>
          <a:lstStyle/>
          <a:p>
            <a:pPr marL="78740">
              <a:lnSpc>
                <a:spcPts val="5015"/>
              </a:lnSpc>
            </a:pPr>
            <a:r>
              <a:rPr lang="en-US" sz="3600" b="1" dirty="0">
                <a:solidFill>
                  <a:srgbClr val="00B050"/>
                </a:solidFill>
                <a:latin typeface="Angsana New" panose="02020603050405020304" pitchFamily="18" charset="-34"/>
                <a:ea typeface="Garuda"/>
                <a:cs typeface="Angsana New" panose="02020603050405020304" pitchFamily="18" charset="-34"/>
              </a:rPr>
              <a:t>D</a:t>
            </a:r>
            <a:r>
              <a:rPr lang="en-US" sz="3600" b="1" dirty="0">
                <a:solidFill>
                  <a:srgbClr val="00B050"/>
                </a:solidFill>
                <a:effectLst/>
                <a:latin typeface="Angsana New" panose="02020603050405020304" pitchFamily="18" charset="-34"/>
                <a:ea typeface="Garuda"/>
                <a:cs typeface="Angsana New" panose="02020603050405020304" pitchFamily="18" charset="-34"/>
              </a:rPr>
              <a:t>etermining highlight of the work : Article</a:t>
            </a:r>
            <a:r>
              <a:rPr lang="en-US" sz="3600" b="1" spc="395" dirty="0">
                <a:solidFill>
                  <a:srgbClr val="00B050"/>
                </a:solidFill>
                <a:effectLst/>
                <a:latin typeface="Angsana New" panose="02020603050405020304" pitchFamily="18" charset="-34"/>
                <a:ea typeface="Garuda"/>
                <a:cs typeface="Angsana New" panose="02020603050405020304" pitchFamily="18" charset="-34"/>
              </a:rPr>
              <a:t> </a:t>
            </a:r>
            <a:r>
              <a:rPr lang="en-US" sz="3600" b="1" dirty="0">
                <a:solidFill>
                  <a:srgbClr val="00B050"/>
                </a:solidFill>
                <a:effectLst/>
                <a:latin typeface="Angsana New" panose="02020603050405020304" pitchFamily="18" charset="-34"/>
                <a:ea typeface="Garuda"/>
                <a:cs typeface="Angsana New" panose="02020603050405020304" pitchFamily="18" charset="-34"/>
              </a:rPr>
              <a:t>Map</a:t>
            </a:r>
            <a:endParaRPr lang="en-US" sz="3600" dirty="0">
              <a:effectLst/>
              <a:latin typeface="Angsana New" panose="02020603050405020304" pitchFamily="18" charset="-34"/>
              <a:ea typeface="Garuda"/>
              <a:cs typeface="Angsana New" panose="02020603050405020304" pitchFamily="18" charset="-34"/>
            </a:endParaRPr>
          </a:p>
        </p:txBody>
      </p:sp>
      <p:sp>
        <p:nvSpPr>
          <p:cNvPr id="8" name="Rectangle 7"/>
          <p:cNvSpPr/>
          <p:nvPr/>
        </p:nvSpPr>
        <p:spPr>
          <a:xfrm>
            <a:off x="774700" y="1571625"/>
            <a:ext cx="9525000" cy="4708981"/>
          </a:xfrm>
          <a:prstGeom prst="rect">
            <a:avLst/>
          </a:prstGeom>
        </p:spPr>
        <p:txBody>
          <a:bodyPr wrap="square">
            <a:spAutoFit/>
          </a:bodyPr>
          <a:lstStyle/>
          <a:p>
            <a:pPr marL="342900" marR="0" lvl="0" indent="-342900">
              <a:spcBef>
                <a:spcPts val="0"/>
              </a:spcBef>
              <a:spcAft>
                <a:spcPts val="0"/>
              </a:spcAft>
              <a:buFont typeface="Wingdings" panose="05000000000000000000" pitchFamily="2" charset="2"/>
              <a:buChar char=""/>
              <a:tabLst>
                <a:tab pos="1151255" algn="l"/>
                <a:tab pos="1151890" algn="l"/>
              </a:tabLst>
            </a:pPr>
            <a:r>
              <a:rPr lang="en-US" sz="3000" spc="-55" dirty="0">
                <a:effectLst/>
                <a:latin typeface="Angsana New" panose="02020603050405020304" pitchFamily="18" charset="-34"/>
                <a:ea typeface="Garuda"/>
                <a:cs typeface="Angsana New" panose="02020603050405020304" pitchFamily="18" charset="-34"/>
              </a:rPr>
              <a:t>If it is qualitative, i.e. new findings that provide details that can clearly expand the body of knowledge in the studied subject. and more profound, social context, unique culture sub-cultures, customs and traditions that have other identities are yet to be discovered.</a:t>
            </a:r>
            <a:endParaRPr lang="th-TH" sz="3000" spc="-55" dirty="0">
              <a:effectLst/>
              <a:latin typeface="Angsana New" panose="02020603050405020304" pitchFamily="18" charset="-34"/>
              <a:ea typeface="Garuda"/>
              <a:cs typeface="Angsana New" panose="02020603050405020304" pitchFamily="18" charset="-34"/>
            </a:endParaRPr>
          </a:p>
          <a:p>
            <a:pPr marL="342900" marR="0" lvl="0" indent="-342900">
              <a:spcBef>
                <a:spcPts val="0"/>
              </a:spcBef>
              <a:spcAft>
                <a:spcPts val="0"/>
              </a:spcAft>
              <a:buFont typeface="Wingdings" panose="05000000000000000000" pitchFamily="2" charset="2"/>
              <a:buChar char=""/>
              <a:tabLst>
                <a:tab pos="1151255" algn="l"/>
                <a:tab pos="1151890" algn="l"/>
              </a:tabLst>
            </a:pPr>
            <a:r>
              <a:rPr lang="en-US" sz="3000" dirty="0">
                <a:effectLst/>
                <a:latin typeface="Angsana New" panose="02020603050405020304" pitchFamily="18" charset="-34"/>
                <a:ea typeface="Garuda"/>
                <a:cs typeface="Angsana New" panose="02020603050405020304" pitchFamily="18" charset="-34"/>
              </a:rPr>
              <a:t>Lay out guidelines on how to present those strengths, for example, </a:t>
            </a:r>
            <a:r>
              <a:rPr lang="th-TH" sz="3000" dirty="0">
                <a:effectLst/>
                <a:latin typeface="Angsana New" panose="02020603050405020304" pitchFamily="18" charset="-34"/>
                <a:ea typeface="Garuda"/>
                <a:cs typeface="Angsana New" panose="02020603050405020304" pitchFamily="18" charset="-34"/>
              </a:rPr>
              <a:t> </a:t>
            </a:r>
            <a:r>
              <a:rPr lang="en-US" sz="3000" dirty="0">
                <a:effectLst/>
                <a:latin typeface="Angsana New" panose="02020603050405020304" pitchFamily="18" charset="-34"/>
                <a:ea typeface="Garuda"/>
                <a:cs typeface="Angsana New" panose="02020603050405020304" pitchFamily="18" charset="-34"/>
              </a:rPr>
              <a:t>if it is quantitative, you must first think about making tables How many tables will be used? must correspond to the journal graph presentation. What type of graph will be used? How many graphs? Do I need a Diagram?</a:t>
            </a:r>
            <a:endParaRPr lang="th-TH" sz="3000" dirty="0">
              <a:effectLst/>
              <a:latin typeface="Angsana New" panose="02020603050405020304" pitchFamily="18" charset="-34"/>
              <a:ea typeface="Garuda"/>
              <a:cs typeface="Angsana New" panose="02020603050405020304" pitchFamily="18" charset="-34"/>
            </a:endParaRPr>
          </a:p>
          <a:p>
            <a:pPr marL="342900" marR="0" lvl="0" indent="-342900">
              <a:spcBef>
                <a:spcPts val="0"/>
              </a:spcBef>
              <a:spcAft>
                <a:spcPts val="0"/>
              </a:spcAft>
              <a:buFont typeface="Wingdings" panose="05000000000000000000" pitchFamily="2" charset="2"/>
              <a:buChar char=""/>
              <a:tabLst>
                <a:tab pos="1151255" algn="l"/>
                <a:tab pos="1151890" algn="l"/>
              </a:tabLst>
            </a:pPr>
            <a:r>
              <a:rPr lang="en-US" sz="3000" spc="-30" dirty="0">
                <a:effectLst/>
                <a:latin typeface="Angsana New" panose="02020603050405020304" pitchFamily="18" charset="-34"/>
                <a:ea typeface="Garuda"/>
                <a:cs typeface="Angsana New" panose="02020603050405020304" pitchFamily="18" charset="-34"/>
              </a:rPr>
              <a:t>If it is qualitative, it must specify the issues to be proposed, such as answers that are proposed, such as detailed explanations, how many Quotations, how many pictures, maps, diagrams, etc., how many diagrams.</a:t>
            </a:r>
            <a:endParaRPr lang="en-US" sz="30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4700" y="733425"/>
            <a:ext cx="8610600" cy="733534"/>
          </a:xfrm>
          <a:prstGeom prst="rect">
            <a:avLst/>
          </a:prstGeom>
        </p:spPr>
        <p:txBody>
          <a:bodyPr wrap="square">
            <a:spAutoFit/>
          </a:bodyPr>
          <a:lstStyle/>
          <a:p>
            <a:pPr marL="78740">
              <a:lnSpc>
                <a:spcPts val="5015"/>
              </a:lnSpc>
            </a:pPr>
            <a:r>
              <a:rPr lang="en-US" sz="4000" b="1" dirty="0">
                <a:solidFill>
                  <a:srgbClr val="00B050"/>
                </a:solidFill>
                <a:latin typeface="Angsana New" panose="02020603050405020304" pitchFamily="18" charset="-34"/>
                <a:ea typeface="Garuda"/>
                <a:cs typeface="Angsana New" panose="02020603050405020304" pitchFamily="18" charset="-34"/>
              </a:rPr>
              <a:t>D</a:t>
            </a:r>
            <a:r>
              <a:rPr lang="en-US" sz="4000" b="1" dirty="0">
                <a:solidFill>
                  <a:srgbClr val="00B050"/>
                </a:solidFill>
                <a:effectLst/>
                <a:latin typeface="Angsana New" panose="02020603050405020304" pitchFamily="18" charset="-34"/>
                <a:ea typeface="Garuda"/>
                <a:cs typeface="Angsana New" panose="02020603050405020304" pitchFamily="18" charset="-34"/>
              </a:rPr>
              <a:t>etermining highlight of the work : Article</a:t>
            </a:r>
            <a:r>
              <a:rPr lang="en-US" sz="4000" b="1" spc="395" dirty="0">
                <a:solidFill>
                  <a:srgbClr val="00B050"/>
                </a:solidFill>
                <a:effectLst/>
                <a:latin typeface="Angsana New" panose="02020603050405020304" pitchFamily="18" charset="-34"/>
                <a:ea typeface="Garuda"/>
                <a:cs typeface="Angsana New" panose="02020603050405020304" pitchFamily="18" charset="-34"/>
              </a:rPr>
              <a:t> </a:t>
            </a:r>
            <a:r>
              <a:rPr lang="en-US" sz="4000" b="1" dirty="0">
                <a:solidFill>
                  <a:srgbClr val="00B050"/>
                </a:solidFill>
                <a:effectLst/>
                <a:latin typeface="Angsana New" panose="02020603050405020304" pitchFamily="18" charset="-34"/>
                <a:ea typeface="Garuda"/>
                <a:cs typeface="Angsana New" panose="02020603050405020304" pitchFamily="18" charset="-34"/>
              </a:rPr>
              <a:t>Map</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393700" y="2005298"/>
            <a:ext cx="10134600" cy="3059812"/>
          </a:xfrm>
          <a:prstGeom prst="rect">
            <a:avLst/>
          </a:prstGeom>
        </p:spPr>
        <p:txBody>
          <a:bodyPr wrap="square">
            <a:spAutoFit/>
          </a:bodyPr>
          <a:lstStyle/>
          <a:p>
            <a:pPr marL="342900" marR="476885" lvl="0" indent="-342900">
              <a:spcBef>
                <a:spcPts val="735"/>
              </a:spcBef>
              <a:spcAft>
                <a:spcPts val="0"/>
              </a:spcAft>
              <a:buClr>
                <a:srgbClr val="00B050"/>
              </a:buClr>
              <a:buFont typeface="Wingdings" panose="05000000000000000000" pitchFamily="2" charset="2"/>
              <a:buChar char=""/>
              <a:tabLst>
                <a:tab pos="1151890" algn="l"/>
              </a:tabLst>
            </a:pPr>
            <a:r>
              <a:rPr lang="en-US" sz="3200" dirty="0">
                <a:effectLst/>
                <a:latin typeface="Angsana New" panose="02020603050405020304" pitchFamily="18" charset="-34"/>
                <a:ea typeface="Garuda"/>
                <a:cs typeface="Angsana New" panose="02020603050405020304" pitchFamily="18" charset="-34"/>
              </a:rPr>
              <a:t>Clearly define the key points of what each table, graph, figure, chart, etc. will explain to editors. anonymous reader and readers in our science have understood</a:t>
            </a:r>
          </a:p>
          <a:p>
            <a:pPr marL="342900" marR="490220" lvl="0" indent="-342900">
              <a:spcBef>
                <a:spcPts val="20"/>
              </a:spcBef>
              <a:spcAft>
                <a:spcPts val="0"/>
              </a:spcAft>
              <a:buClr>
                <a:srgbClr val="00B050"/>
              </a:buClr>
              <a:buFont typeface="Wingdings" panose="05000000000000000000" pitchFamily="2" charset="2"/>
              <a:buChar char=""/>
              <a:tabLst>
                <a:tab pos="1151890" algn="l"/>
              </a:tabLst>
            </a:pPr>
            <a:r>
              <a:rPr lang="en-US" sz="3200" spc="-75" dirty="0">
                <a:effectLst/>
                <a:latin typeface="Angsana New" panose="02020603050405020304" pitchFamily="18" charset="-34"/>
                <a:ea typeface="Garuda"/>
                <a:cs typeface="Angsana New" panose="02020603050405020304" pitchFamily="18" charset="-34"/>
              </a:rPr>
              <a:t>Findings shown in tables, graphs or pictures are consistent with the theory. If the previous literature is contradictory, it must clearly point out the conflicting issues.</a:t>
            </a:r>
            <a:endParaRPr lang="en-US" sz="3200" dirty="0">
              <a:effectLst/>
              <a:latin typeface="Angsana New" panose="02020603050405020304" pitchFamily="18" charset="-34"/>
              <a:ea typeface="Garuda"/>
              <a:cs typeface="Angsana New" panose="02020603050405020304" pitchFamily="18" charset="-34"/>
            </a:endParaRPr>
          </a:p>
          <a:p>
            <a:pPr marL="342900" marR="0" lvl="0" indent="-342900">
              <a:spcBef>
                <a:spcPts val="95"/>
              </a:spcBef>
              <a:spcAft>
                <a:spcPts val="0"/>
              </a:spcAft>
              <a:buClr>
                <a:srgbClr val="00B050"/>
              </a:buClr>
              <a:buFont typeface="Wingdings" panose="05000000000000000000" pitchFamily="2" charset="2"/>
              <a:buChar char=""/>
              <a:tabLst>
                <a:tab pos="1151890" algn="l"/>
              </a:tabLst>
            </a:pPr>
            <a:r>
              <a:rPr lang="en-US" sz="3200" spc="70" dirty="0">
                <a:effectLst/>
                <a:latin typeface="Angsana New" panose="02020603050405020304" pitchFamily="18" charset="-34"/>
                <a:ea typeface="Garuda"/>
                <a:cs typeface="Angsana New" panose="02020603050405020304" pitchFamily="18" charset="-34"/>
              </a:rPr>
              <a:t>Place a reference article under the bottom of any table, graph or picture, diagram, etc. that we will present. both in similar fields and the disputed side.</a:t>
            </a:r>
            <a:endParaRPr lang="en-US" sz="3200" dirty="0">
              <a:latin typeface="Angsana New" panose="02020603050405020304" pitchFamily="18" charset="-34"/>
              <a:cs typeface="Angsana New" panose="02020603050405020304" pitchFamily="18" charset="-34"/>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9700" y="428625"/>
            <a:ext cx="5235087"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7030A0"/>
                </a:solidFill>
                <a:effectLst/>
                <a:latin typeface="Angsana New" panose="02020603050405020304" pitchFamily="18" charset="-34"/>
                <a:ea typeface="Garuda"/>
                <a:cs typeface="Angsana New" panose="02020603050405020304" pitchFamily="18" charset="-34"/>
              </a:rPr>
              <a:t>Identification of finding highlights</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203200" y="1416824"/>
            <a:ext cx="10287000" cy="5229637"/>
          </a:xfrm>
          <a:prstGeom prst="rect">
            <a:avLst/>
          </a:prstGeom>
        </p:spPr>
        <p:txBody>
          <a:bodyPr wrap="square">
            <a:spAutoFit/>
          </a:bodyPr>
          <a:lstStyle/>
          <a:p>
            <a:pPr marL="342900" marR="490220" lvl="0" indent="-342900" algn="thaiDist">
              <a:spcBef>
                <a:spcPts val="0"/>
              </a:spcBef>
              <a:spcAft>
                <a:spcPts val="0"/>
              </a:spcAft>
              <a:buClr>
                <a:srgbClr val="7030A0"/>
              </a:buClr>
              <a:buFont typeface="Wingdings" panose="05000000000000000000" pitchFamily="2" charset="2"/>
              <a:buChar char=""/>
              <a:tabLst>
                <a:tab pos="456565" algn="l"/>
                <a:tab pos="457200" algn="l"/>
              </a:tabLst>
            </a:pPr>
            <a:r>
              <a:rPr lang="en-US" sz="2800" dirty="0">
                <a:effectLst/>
                <a:latin typeface="Angsana New" panose="02020603050405020304" pitchFamily="18" charset="-34"/>
                <a:ea typeface="Garuda"/>
                <a:cs typeface="Angsana New" panose="02020603050405020304" pitchFamily="18" charset="-34"/>
              </a:rPr>
              <a:t>On the issue of origin and the importance of the problem must find an area to indicate that our work is one of the most popular jobs right now. Referring to other works that have been published in the past one or two years.</a:t>
            </a:r>
          </a:p>
          <a:p>
            <a:pPr marL="342900" marR="0" lvl="0" indent="-342900" algn="thaiDist">
              <a:spcBef>
                <a:spcPts val="0"/>
              </a:spcBef>
              <a:spcAft>
                <a:spcPts val="0"/>
              </a:spcAft>
              <a:buClr>
                <a:srgbClr val="7030A0"/>
              </a:buClr>
              <a:buFont typeface="Wingdings" panose="05000000000000000000" pitchFamily="2" charset="2"/>
              <a:buChar char=""/>
              <a:tabLst>
                <a:tab pos="1151255" algn="l"/>
                <a:tab pos="1151890" algn="l"/>
              </a:tabLst>
            </a:pPr>
            <a:r>
              <a:rPr lang="en-US" sz="2800" spc="-20" dirty="0">
                <a:effectLst/>
                <a:latin typeface="Angsana New" panose="02020603050405020304" pitchFamily="18" charset="-34"/>
                <a:ea typeface="Garuda"/>
                <a:cs typeface="Angsana New" panose="02020603050405020304" pitchFamily="18" charset="-34"/>
              </a:rPr>
              <a:t>It clearly emphasizes the need to research this issue. this issue is not Yes, the benefits of the job, but the necessity of research because there are disputed findings in many different contexts or have little research on this issue or want to develop something new, etc.</a:t>
            </a:r>
            <a:endParaRPr lang="en-US" sz="2800" dirty="0">
              <a:effectLst/>
              <a:latin typeface="Angsana New" panose="02020603050405020304" pitchFamily="18" charset="-34"/>
              <a:ea typeface="Garuda"/>
              <a:cs typeface="Angsana New" panose="02020603050405020304" pitchFamily="18" charset="-34"/>
            </a:endParaRPr>
          </a:p>
          <a:p>
            <a:pPr marL="342900" marR="489585" lvl="0" indent="-342900">
              <a:spcBef>
                <a:spcPts val="685"/>
              </a:spcBef>
              <a:spcAft>
                <a:spcPts val="0"/>
              </a:spcAft>
              <a:buClr>
                <a:srgbClr val="7030A0"/>
              </a:buClr>
              <a:buFont typeface="Wingdings" panose="05000000000000000000" pitchFamily="2" charset="2"/>
              <a:buChar char=""/>
              <a:tabLst>
                <a:tab pos="1151890" algn="l"/>
              </a:tabLst>
            </a:pPr>
            <a:r>
              <a:rPr lang="en-US" sz="2800" spc="-20" dirty="0">
                <a:effectLst/>
                <a:latin typeface="Angsana New" panose="02020603050405020304" pitchFamily="18" charset="-34"/>
                <a:ea typeface="Garuda"/>
                <a:cs typeface="Angsana New" panose="02020603050405020304" pitchFamily="18" charset="-34"/>
              </a:rPr>
              <a:t>Check if the issues we are researching have been researched in the past five or ten years, but society is dynamic. Therefore, it should be examined and analyzed for follow-up along with explaining the benefits. of findings in terms of pure research (R &amp; D or R for D), applied research, experiments, ensuring that the findings will influence social measures, legislation, etc.</a:t>
            </a:r>
            <a:endParaRPr lang="en-US" sz="2800" dirty="0">
              <a:effectLst/>
              <a:latin typeface="Angsana New" panose="02020603050405020304" pitchFamily="18" charset="-34"/>
              <a:ea typeface="Garuda"/>
              <a:cs typeface="Angsana New" panose="02020603050405020304" pitchFamily="18" charset="-34"/>
            </a:endParaRPr>
          </a:p>
          <a:p>
            <a:pPr>
              <a:buClr>
                <a:srgbClr val="7030A0"/>
              </a:buClr>
            </a:pPr>
            <a:br>
              <a:rPr lang="en-US" sz="2400" dirty="0">
                <a:effectLst/>
                <a:latin typeface="Angsana New" panose="02020603050405020304" pitchFamily="18" charset="-34"/>
                <a:ea typeface="Wingdings" panose="05000000000000000000" pitchFamily="2" charset="2"/>
                <a:cs typeface="Angsana New" panose="02020603050405020304" pitchFamily="18" charset="-34"/>
              </a:rPr>
            </a:br>
            <a:endParaRPr lang="en-US" sz="2400" dirty="0">
              <a:latin typeface="Angsana New" panose="02020603050405020304" pitchFamily="18" charset="-34"/>
              <a:cs typeface="Angsana New" panose="02020603050405020304" pitchFamily="18" charset="-3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a:extLst>
              <a:ext uri="{FF2B5EF4-FFF2-40B4-BE49-F238E27FC236}">
                <a16:creationId xmlns:a16="http://schemas.microsoft.com/office/drawing/2014/main" id="{20ECEC11-0301-4C5B-A9E3-BF5BDD272792}"/>
              </a:ext>
            </a:extLst>
          </p:cNvPr>
          <p:cNvSpPr>
            <a:spLocks noGrp="1"/>
          </p:cNvSpPr>
          <p:nvPr>
            <p:ph type="title"/>
          </p:nvPr>
        </p:nvSpPr>
        <p:spPr>
          <a:xfrm>
            <a:off x="682512" y="1458699"/>
            <a:ext cx="9223058" cy="643781"/>
          </a:xfrm>
        </p:spPr>
        <p:txBody>
          <a:bodyPr>
            <a:normAutofit/>
          </a:bodyPr>
          <a:lstStyle/>
          <a:p>
            <a:r>
              <a:rPr lang="th-TH" sz="2105" dirty="0">
                <a:latin typeface="Angsana New" panose="02020603050405020304" pitchFamily="18" charset="-34"/>
                <a:cs typeface="Angsana New" panose="02020603050405020304" pitchFamily="18" charset="-34"/>
              </a:rPr>
              <a:t>ตารางที่  </a:t>
            </a:r>
            <a:r>
              <a:rPr lang="en-US" sz="2105" dirty="0">
                <a:latin typeface="Angsana New" panose="02020603050405020304" pitchFamily="18" charset="-34"/>
                <a:cs typeface="Angsana New" panose="02020603050405020304" pitchFamily="18" charset="-34"/>
              </a:rPr>
              <a:t>1 </a:t>
            </a:r>
            <a:r>
              <a:rPr lang="th-TH" sz="2105" dirty="0">
                <a:latin typeface="Angsana New" panose="02020603050405020304" pitchFamily="18" charset="-34"/>
                <a:cs typeface="Angsana New" panose="02020603050405020304" pitchFamily="18" charset="-34"/>
              </a:rPr>
              <a:t>การเขียนรายงานวิจัยฉบับสมบูรณ์ (ต่อ)</a:t>
            </a:r>
            <a:endParaRPr lang="en-US" sz="2105" dirty="0">
              <a:latin typeface="Angsana New" panose="02020603050405020304" pitchFamily="18" charset="-34"/>
              <a:cs typeface="Angsana New" panose="02020603050405020304" pitchFamily="18" charset="-34"/>
            </a:endParaRPr>
          </a:p>
        </p:txBody>
      </p:sp>
      <p:graphicFrame>
        <p:nvGraphicFramePr>
          <p:cNvPr id="5" name="ตาราง 4">
            <a:extLst>
              <a:ext uri="{FF2B5EF4-FFF2-40B4-BE49-F238E27FC236}">
                <a16:creationId xmlns:a16="http://schemas.microsoft.com/office/drawing/2014/main" id="{7CE4E89C-8308-406F-BC37-B5E3A8BD86DD}"/>
              </a:ext>
            </a:extLst>
          </p:cNvPr>
          <p:cNvGraphicFramePr>
            <a:graphicFrameLocks noGrp="1"/>
          </p:cNvGraphicFramePr>
          <p:nvPr>
            <p:extLst>
              <p:ext uri="{D42A27DB-BD31-4B8C-83A1-F6EECF244321}">
                <p14:modId xmlns:p14="http://schemas.microsoft.com/office/powerpoint/2010/main" val="1677252792"/>
              </p:ext>
            </p:extLst>
          </p:nvPr>
        </p:nvGraphicFramePr>
        <p:xfrm>
          <a:off x="682513" y="2265869"/>
          <a:ext cx="9453938" cy="2353756"/>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461963">
                <a:tc>
                  <a:txBody>
                    <a:bodyPr/>
                    <a:lstStyle/>
                    <a:p>
                      <a:pPr algn="ctr"/>
                      <a:r>
                        <a:rPr lang="th-TH" sz="2000" dirty="0">
                          <a:solidFill>
                            <a:schemeClr val="tx1"/>
                          </a:solidFill>
                          <a:latin typeface="Angsana New" panose="02020603050405020304" pitchFamily="18" charset="-34"/>
                          <a:cs typeface="Angsana New" panose="02020603050405020304" pitchFamily="18" charset="-34"/>
                        </a:rPr>
                        <a:t>ส่วนประกอบ</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pPr algn="ctr"/>
                      <a:r>
                        <a:rPr lang="th-TH" sz="2000" dirty="0">
                          <a:solidFill>
                            <a:schemeClr val="tx1"/>
                          </a:solidFill>
                          <a:latin typeface="Angsana New" panose="02020603050405020304" pitchFamily="18" charset="-34"/>
                          <a:cs typeface="Angsana New" panose="02020603050405020304" pitchFamily="18" charset="-34"/>
                        </a:rPr>
                        <a:t>รายละเอียดของแต่ละส่วนประกอบ</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4112077325"/>
                  </a:ext>
                </a:extLst>
              </a:tr>
              <a:tr h="1891793">
                <a:tc>
                  <a:txBody>
                    <a:bodyPr/>
                    <a:lstStyle/>
                    <a:p>
                      <a:r>
                        <a:rPr lang="th-TH" sz="2000" dirty="0">
                          <a:solidFill>
                            <a:schemeClr val="tx1"/>
                          </a:solidFill>
                          <a:latin typeface="Angsana New" panose="02020603050405020304" pitchFamily="18" charset="-34"/>
                          <a:cs typeface="Angsana New" panose="02020603050405020304" pitchFamily="18" charset="-34"/>
                        </a:rPr>
                        <a:t>ส่วนที่ </a:t>
                      </a:r>
                      <a:r>
                        <a:rPr lang="en-US" sz="2000" dirty="0">
                          <a:solidFill>
                            <a:schemeClr val="tx1"/>
                          </a:solidFill>
                          <a:latin typeface="Angsana New" panose="02020603050405020304" pitchFamily="18" charset="-34"/>
                          <a:cs typeface="Angsana New" panose="02020603050405020304" pitchFamily="18" charset="-34"/>
                        </a:rPr>
                        <a:t>3</a:t>
                      </a:r>
                      <a:r>
                        <a:rPr lang="th-TH" sz="2000" dirty="0">
                          <a:solidFill>
                            <a:schemeClr val="tx1"/>
                          </a:solidFill>
                          <a:latin typeface="Angsana New" panose="02020603050405020304" pitchFamily="18" charset="-34"/>
                          <a:cs typeface="Angsana New" panose="02020603050405020304" pitchFamily="18" charset="-34"/>
                        </a:rPr>
                        <a:t> อ้างอิง</a:t>
                      </a:r>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r>
                        <a:rPr lang="th-TH" sz="2000" dirty="0">
                          <a:solidFill>
                            <a:schemeClr val="tx1"/>
                          </a:solidFill>
                          <a:latin typeface="Angsana New" panose="02020603050405020304" pitchFamily="18" charset="-34"/>
                          <a:cs typeface="Angsana New" panose="02020603050405020304" pitchFamily="18" charset="-34"/>
                        </a:rPr>
                        <a:t>ประกอบด้วย</a:t>
                      </a:r>
                    </a:p>
                    <a:p>
                      <a:r>
                        <a:rPr lang="en-US" sz="2000" dirty="0">
                          <a:solidFill>
                            <a:schemeClr val="tx1"/>
                          </a:solidFill>
                          <a:latin typeface="Angsana New" panose="02020603050405020304" pitchFamily="18" charset="-34"/>
                          <a:cs typeface="Angsana New" panose="02020603050405020304" pitchFamily="18" charset="-34"/>
                        </a:rPr>
                        <a:t>1)</a:t>
                      </a:r>
                      <a:r>
                        <a:rPr lang="th-TH" sz="2000" dirty="0">
                          <a:solidFill>
                            <a:schemeClr val="tx1"/>
                          </a:solidFill>
                          <a:latin typeface="Angsana New" panose="02020603050405020304" pitchFamily="18" charset="-34"/>
                          <a:cs typeface="Angsana New" panose="02020603050405020304" pitchFamily="18" charset="-34"/>
                        </a:rPr>
                        <a:t> เชิงอรรถ</a:t>
                      </a:r>
                    </a:p>
                    <a:p>
                      <a:r>
                        <a:rPr lang="en-US" sz="2000" dirty="0">
                          <a:solidFill>
                            <a:schemeClr val="tx1"/>
                          </a:solidFill>
                          <a:latin typeface="Angsana New" panose="02020603050405020304" pitchFamily="18" charset="-34"/>
                          <a:cs typeface="Angsana New" panose="02020603050405020304" pitchFamily="18" charset="-34"/>
                        </a:rPr>
                        <a:t>2)</a:t>
                      </a:r>
                      <a:r>
                        <a:rPr lang="th-TH" sz="2000" dirty="0">
                          <a:solidFill>
                            <a:schemeClr val="tx1"/>
                          </a:solidFill>
                          <a:latin typeface="Angsana New" panose="02020603050405020304" pitchFamily="18" charset="-34"/>
                          <a:cs typeface="Angsana New" panose="02020603050405020304" pitchFamily="18" charset="-34"/>
                        </a:rPr>
                        <a:t> บรรณานุกรม</a:t>
                      </a:r>
                    </a:p>
                    <a:p>
                      <a:r>
                        <a:rPr lang="en-US" sz="2000" dirty="0">
                          <a:solidFill>
                            <a:schemeClr val="tx1"/>
                          </a:solidFill>
                          <a:latin typeface="Angsana New" panose="02020603050405020304" pitchFamily="18" charset="-34"/>
                          <a:cs typeface="Angsana New" panose="02020603050405020304" pitchFamily="18" charset="-34"/>
                        </a:rPr>
                        <a:t>3)</a:t>
                      </a:r>
                      <a:r>
                        <a:rPr lang="th-TH" sz="2000" dirty="0">
                          <a:solidFill>
                            <a:schemeClr val="tx1"/>
                          </a:solidFill>
                          <a:latin typeface="Angsana New" panose="02020603050405020304" pitchFamily="18" charset="-34"/>
                          <a:cs typeface="Angsana New" panose="02020603050405020304" pitchFamily="18" charset="-34"/>
                        </a:rPr>
                        <a:t> ภาคผนวก</a:t>
                      </a:r>
                    </a:p>
                    <a:p>
                      <a:r>
                        <a:rPr lang="en-US" sz="2000" dirty="0">
                          <a:solidFill>
                            <a:schemeClr val="tx1"/>
                          </a:solidFill>
                          <a:latin typeface="Angsana New" panose="02020603050405020304" pitchFamily="18" charset="-34"/>
                          <a:cs typeface="Angsana New" panose="02020603050405020304" pitchFamily="18" charset="-34"/>
                        </a:rPr>
                        <a:t>4)</a:t>
                      </a:r>
                      <a:r>
                        <a:rPr lang="th-TH" sz="2000" dirty="0">
                          <a:solidFill>
                            <a:schemeClr val="tx1"/>
                          </a:solidFill>
                          <a:latin typeface="Angsana New" panose="02020603050405020304" pitchFamily="18" charset="-34"/>
                          <a:cs typeface="Angsana New" panose="02020603050405020304" pitchFamily="18" charset="-34"/>
                        </a:rPr>
                        <a:t> ประวัติผู้วิจัย</a:t>
                      </a:r>
                    </a:p>
                  </a:txBody>
                  <a:tcPr marL="80201" marR="80201" marT="40100" marB="40100"/>
                </a:tc>
                <a:extLst>
                  <a:ext uri="{0D108BD9-81ED-4DB2-BD59-A6C34878D82A}">
                    <a16:rowId xmlns:a16="http://schemas.microsoft.com/office/drawing/2014/main" val="135185168"/>
                  </a:ext>
                </a:extLst>
              </a:tr>
            </a:tbl>
          </a:graphicData>
        </a:graphic>
      </p:graphicFrame>
      <p:sp>
        <p:nvSpPr>
          <p:cNvPr id="2" name="ตัวแทนหมายเลขสไลด์ 1">
            <a:extLst>
              <a:ext uri="{FF2B5EF4-FFF2-40B4-BE49-F238E27FC236}">
                <a16:creationId xmlns:a16="http://schemas.microsoft.com/office/drawing/2014/main" id="{33D4E0DB-22F9-4432-B789-2150AE7A37BD}"/>
              </a:ext>
            </a:extLst>
          </p:cNvPr>
          <p:cNvSpPr>
            <a:spLocks noGrp="1"/>
          </p:cNvSpPr>
          <p:nvPr>
            <p:ph type="sldNum" sz="quarter" idx="12"/>
          </p:nvPr>
        </p:nvSpPr>
        <p:spPr/>
        <p:txBody>
          <a:bodyPr/>
          <a:lstStyle/>
          <a:p>
            <a:fld id="{1EAF28F5-24D7-466C-B5FE-FBB3D897FE90}" type="slidenum">
              <a:rPr lang="en-US" smtClean="0"/>
              <a:t>13</a:t>
            </a:fld>
            <a:endParaRPr lang="en-US"/>
          </a:p>
        </p:txBody>
      </p:sp>
    </p:spTree>
    <p:extLst>
      <p:ext uri="{BB962C8B-B14F-4D97-AF65-F5344CB8AC3E}">
        <p14:creationId xmlns:p14="http://schemas.microsoft.com/office/powerpoint/2010/main" val="27442640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9700" y="778665"/>
            <a:ext cx="5040162" cy="640560"/>
          </a:xfrm>
          <a:prstGeom prst="rect">
            <a:avLst/>
          </a:prstGeom>
        </p:spPr>
        <p:txBody>
          <a:bodyPr wrap="none">
            <a:spAutoFit/>
          </a:bodyPr>
          <a:lstStyle/>
          <a:p>
            <a:pPr marL="12700" marR="0">
              <a:lnSpc>
                <a:spcPts val="4140"/>
              </a:lnSpc>
              <a:spcBef>
                <a:spcPts val="0"/>
              </a:spcBef>
              <a:spcAft>
                <a:spcPts val="0"/>
              </a:spcAft>
            </a:pPr>
            <a:r>
              <a:rPr lang="en-US" sz="4000" b="1" dirty="0">
                <a:solidFill>
                  <a:srgbClr val="31859C"/>
                </a:solidFill>
                <a:effectLst/>
                <a:latin typeface="Angsana New" panose="02020603050405020304" pitchFamily="18" charset="-34"/>
                <a:ea typeface="Garuda"/>
                <a:cs typeface="Angsana New" panose="02020603050405020304" pitchFamily="18" charset="-34"/>
              </a:rPr>
              <a:t>Getting started in writing articles</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88900" y="1800225"/>
            <a:ext cx="10604500" cy="4832092"/>
          </a:xfrm>
          <a:prstGeom prst="rect">
            <a:avLst/>
          </a:prstGeom>
        </p:spPr>
        <p:txBody>
          <a:bodyPr wrap="square">
            <a:spAutoFit/>
          </a:bodyPr>
          <a:lstStyle/>
          <a:p>
            <a:pPr marL="742950" marR="480695" lvl="1" indent="-285750">
              <a:spcBef>
                <a:spcPts val="600"/>
              </a:spcBef>
              <a:spcAft>
                <a:spcPts val="0"/>
              </a:spcAft>
              <a:buClr>
                <a:srgbClr val="00B050"/>
              </a:buClr>
              <a:buFont typeface="Wingdings" panose="05000000000000000000" pitchFamily="2" charset="2"/>
              <a:buChar char=""/>
              <a:tabLst>
                <a:tab pos="1151890" algn="l"/>
              </a:tabLst>
            </a:pPr>
            <a:r>
              <a:rPr lang="en-US" sz="2800" u="sng" dirty="0">
                <a:effectLst/>
                <a:latin typeface="Angsana New" panose="02020603050405020304" pitchFamily="18" charset="-34"/>
                <a:ea typeface="Garuda"/>
                <a:cs typeface="Angsana New" panose="02020603050405020304" pitchFamily="18" charset="-34"/>
              </a:rPr>
              <a:t>If writing from a summary of a completed research report, start as follows: </a:t>
            </a:r>
            <a:r>
              <a:rPr lang="en-US" sz="2800" dirty="0">
                <a:effectLst/>
                <a:latin typeface="Angsana New" panose="02020603050405020304" pitchFamily="18" charset="-34"/>
                <a:ea typeface="Garuda"/>
                <a:cs typeface="Angsana New" panose="02020603050405020304" pitchFamily="18" charset="-34"/>
              </a:rPr>
              <a:t>(If you intend to write before analyzing the data, start with the introduction. or background and the importance of the problem first)</a:t>
            </a:r>
          </a:p>
          <a:p>
            <a:pPr marL="742950" marR="0" lvl="1" indent="-285750">
              <a:spcBef>
                <a:spcPts val="0"/>
              </a:spcBef>
              <a:spcAft>
                <a:spcPts val="0"/>
              </a:spcAft>
              <a:buClr>
                <a:srgbClr val="00B050"/>
              </a:buClr>
              <a:buFont typeface="Wingdings" panose="05000000000000000000" pitchFamily="2" charset="2"/>
              <a:buChar char=""/>
              <a:tabLst>
                <a:tab pos="1151890" algn="l"/>
              </a:tabLst>
            </a:pPr>
            <a:r>
              <a:rPr lang="en-US" sz="2800" dirty="0">
                <a:effectLst/>
                <a:latin typeface="Angsana New" panose="02020603050405020304" pitchFamily="18" charset="-34"/>
                <a:ea typeface="Garuda"/>
                <a:cs typeface="Angsana New" panose="02020603050405020304" pitchFamily="18" charset="-34"/>
              </a:rPr>
              <a:t>Write a conclusion and discuss the results first. If they are quantitative, focus should be on the size of the relationship (Effect size) corresponding, similar to, similar to or disputed by others. Must always have references, the more new or less people do, the better. Literary theories and related research must be woven &amp; tied in this section of content as well.</a:t>
            </a:r>
            <a:endParaRPr lang="th-TH" sz="2800" dirty="0">
              <a:effectLst/>
              <a:latin typeface="Angsana New" panose="02020603050405020304" pitchFamily="18" charset="-34"/>
              <a:ea typeface="Garuda"/>
              <a:cs typeface="Angsana New" panose="02020603050405020304" pitchFamily="18" charset="-34"/>
            </a:endParaRPr>
          </a:p>
          <a:p>
            <a:pPr marL="742950" marR="0" lvl="1" indent="-285750">
              <a:spcBef>
                <a:spcPts val="0"/>
              </a:spcBef>
              <a:spcAft>
                <a:spcPts val="0"/>
              </a:spcAft>
              <a:buClr>
                <a:srgbClr val="00B050"/>
              </a:buClr>
              <a:buFont typeface="Wingdings" panose="05000000000000000000" pitchFamily="2" charset="2"/>
              <a:buChar char=""/>
              <a:tabLst>
                <a:tab pos="1151890" algn="l"/>
              </a:tabLst>
            </a:pPr>
            <a:r>
              <a:rPr lang="en-US" sz="2800" dirty="0">
                <a:effectLst/>
                <a:latin typeface="Angsana New" panose="02020603050405020304" pitchFamily="18" charset="-34"/>
                <a:ea typeface="Garuda"/>
                <a:cs typeface="Angsana New" panose="02020603050405020304" pitchFamily="18" charset="-34"/>
              </a:rPr>
              <a:t>References should be placed in ascending order of the year of publication (</a:t>
            </a:r>
            <a:r>
              <a:rPr lang="en-US" sz="2800" dirty="0" err="1">
                <a:effectLst/>
                <a:latin typeface="Angsana New" panose="02020603050405020304" pitchFamily="18" charset="-34"/>
                <a:ea typeface="Garuda"/>
                <a:cs typeface="Angsana New" panose="02020603050405020304" pitchFamily="18" charset="-34"/>
              </a:rPr>
              <a:t>Entwisle</a:t>
            </a:r>
            <a:r>
              <a:rPr lang="en-US" sz="2800" dirty="0">
                <a:effectLst/>
                <a:latin typeface="Angsana New" panose="02020603050405020304" pitchFamily="18" charset="-34"/>
                <a:ea typeface="Garuda"/>
                <a:cs typeface="Angsana New" panose="02020603050405020304" pitchFamily="18" charset="-34"/>
              </a:rPr>
              <a:t> 2005; </a:t>
            </a:r>
            <a:r>
              <a:rPr lang="en-US" sz="2800" dirty="0" err="1">
                <a:effectLst/>
                <a:latin typeface="Angsana New" panose="02020603050405020304" pitchFamily="18" charset="-34"/>
                <a:ea typeface="Garuda"/>
                <a:cs typeface="Angsana New" panose="02020603050405020304" pitchFamily="18" charset="-34"/>
              </a:rPr>
              <a:t>Knodel</a:t>
            </a:r>
            <a:r>
              <a:rPr lang="en-US" sz="2800" dirty="0">
                <a:effectLst/>
                <a:latin typeface="Angsana New" panose="02020603050405020304" pitchFamily="18" charset="-34"/>
                <a:ea typeface="Garuda"/>
                <a:cs typeface="Angsana New" panose="02020603050405020304" pitchFamily="18" charset="-34"/>
              </a:rPr>
              <a:t> 1978; </a:t>
            </a:r>
            <a:r>
              <a:rPr lang="en-US" sz="2800" dirty="0" err="1">
                <a:effectLst/>
                <a:latin typeface="Angsana New" panose="02020603050405020304" pitchFamily="18" charset="-34"/>
                <a:ea typeface="Garuda"/>
                <a:cs typeface="Angsana New" panose="02020603050405020304" pitchFamily="18" charset="-34"/>
              </a:rPr>
              <a:t>Rindfuss</a:t>
            </a:r>
            <a:r>
              <a:rPr lang="en-US" sz="2800" dirty="0">
                <a:effectLst/>
                <a:latin typeface="Angsana New" panose="02020603050405020304" pitchFamily="18" charset="-34"/>
                <a:ea typeface="Garuda"/>
                <a:cs typeface="Angsana New" panose="02020603050405020304" pitchFamily="18" charset="-34"/>
              </a:rPr>
              <a:t> 1960; </a:t>
            </a:r>
            <a:r>
              <a:rPr lang="en-US" sz="2800" dirty="0" err="1">
                <a:effectLst/>
                <a:latin typeface="Angsana New" panose="02020603050405020304" pitchFamily="18" charset="-34"/>
                <a:ea typeface="Garuda"/>
                <a:cs typeface="Angsana New" panose="02020603050405020304" pitchFamily="18" charset="-34"/>
              </a:rPr>
              <a:t>Sawangdee</a:t>
            </a:r>
            <a:r>
              <a:rPr lang="en-US" sz="2800" dirty="0">
                <a:effectLst/>
                <a:latin typeface="Angsana New" panose="02020603050405020304" pitchFamily="18" charset="-34"/>
                <a:ea typeface="Garuda"/>
                <a:cs typeface="Angsana New" panose="02020603050405020304" pitchFamily="18" charset="-34"/>
              </a:rPr>
              <a:t> 1997), as this must indicate the continual progress of the issue.</a:t>
            </a:r>
          </a:p>
          <a:p>
            <a:br>
              <a:rPr lang="en-US" sz="2800" dirty="0">
                <a:effectLst/>
                <a:latin typeface="Angsana New" panose="02020603050405020304" pitchFamily="18" charset="-34"/>
                <a:ea typeface="Wingdings" panose="05000000000000000000" pitchFamily="2" charset="2"/>
                <a:cs typeface="Angsana New" panose="02020603050405020304" pitchFamily="18" charset="-34"/>
              </a:rPr>
            </a:br>
            <a:endParaRPr lang="en-US" sz="2800" dirty="0">
              <a:latin typeface="Angsana New" panose="02020603050405020304" pitchFamily="18" charset="-34"/>
              <a:cs typeface="Angsana New" panose="02020603050405020304" pitchFamily="18" charset="-34"/>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2100" y="635528"/>
            <a:ext cx="5040162" cy="640560"/>
          </a:xfrm>
          <a:prstGeom prst="rect">
            <a:avLst/>
          </a:prstGeom>
        </p:spPr>
        <p:txBody>
          <a:bodyPr wrap="none">
            <a:spAutoFit/>
          </a:bodyPr>
          <a:lstStyle/>
          <a:p>
            <a:pPr marL="12700" marR="0">
              <a:lnSpc>
                <a:spcPts val="4140"/>
              </a:lnSpc>
              <a:spcBef>
                <a:spcPts val="0"/>
              </a:spcBef>
              <a:spcAft>
                <a:spcPts val="0"/>
              </a:spcAft>
            </a:pPr>
            <a:r>
              <a:rPr lang="en-US" sz="4000" b="1" dirty="0">
                <a:solidFill>
                  <a:srgbClr val="31859C"/>
                </a:solidFill>
                <a:effectLst/>
                <a:latin typeface="Angsana New" panose="02020603050405020304" pitchFamily="18" charset="-34"/>
                <a:ea typeface="Garuda"/>
                <a:cs typeface="Angsana New" panose="02020603050405020304" pitchFamily="18" charset="-34"/>
              </a:rPr>
              <a:t>Getting started in writing articles</a:t>
            </a:r>
            <a:endParaRPr lang="en-US" sz="4000" dirty="0">
              <a:effectLst/>
              <a:latin typeface="Angsana New" panose="02020603050405020304" pitchFamily="18" charset="-34"/>
              <a:ea typeface="Garuda"/>
              <a:cs typeface="Angsana New" panose="02020603050405020304" pitchFamily="18" charset="-34"/>
            </a:endParaRPr>
          </a:p>
        </p:txBody>
      </p:sp>
      <p:sp>
        <p:nvSpPr>
          <p:cNvPr id="5" name="Rectangle 4"/>
          <p:cNvSpPr/>
          <p:nvPr/>
        </p:nvSpPr>
        <p:spPr>
          <a:xfrm>
            <a:off x="317500" y="1571625"/>
            <a:ext cx="9906000" cy="5042406"/>
          </a:xfrm>
          <a:prstGeom prst="rect">
            <a:avLst/>
          </a:prstGeom>
        </p:spPr>
        <p:txBody>
          <a:bodyPr wrap="square">
            <a:spAutoFit/>
          </a:bodyPr>
          <a:lstStyle/>
          <a:p>
            <a:pPr marL="742950" marR="478155" lvl="1" indent="-285750">
              <a:spcBef>
                <a:spcPts val="720"/>
              </a:spcBef>
              <a:spcAft>
                <a:spcPts val="0"/>
              </a:spcAft>
              <a:buClr>
                <a:srgbClr val="00B050"/>
              </a:buClr>
              <a:buFont typeface="Wingdings" panose="05000000000000000000" pitchFamily="2" charset="2"/>
              <a:buChar char=""/>
              <a:tabLst>
                <a:tab pos="1151890" algn="l"/>
              </a:tabLst>
            </a:pPr>
            <a:r>
              <a:rPr lang="en-US" sz="3200" dirty="0">
                <a:effectLst/>
                <a:latin typeface="Angsana New" panose="02020603050405020304" pitchFamily="18" charset="-34"/>
                <a:ea typeface="Garuda"/>
                <a:cs typeface="Angsana New" panose="02020603050405020304" pitchFamily="18" charset="-34"/>
              </a:rPr>
              <a:t>If it is qualitative, it should focus on the most prominent findings such as social context, main culture, sub-culture. The effect of social structure on the behavior that we study, examine, analyze, etc., must always be referenced. The more new or lesser work, the better must apply literary theory and related research to string and bind also in this section.</a:t>
            </a:r>
          </a:p>
          <a:p>
            <a:pPr marL="742950" marR="483235" lvl="1" indent="-285750">
              <a:spcBef>
                <a:spcPts val="215"/>
              </a:spcBef>
              <a:spcAft>
                <a:spcPts val="0"/>
              </a:spcAft>
              <a:buClr>
                <a:srgbClr val="00B050"/>
              </a:buClr>
              <a:buFont typeface="Wingdings" panose="05000000000000000000" pitchFamily="2" charset="2"/>
              <a:buChar char=""/>
              <a:tabLst>
                <a:tab pos="1151890" algn="l"/>
              </a:tabLst>
            </a:pPr>
            <a:r>
              <a:rPr lang="en-US" sz="3200" dirty="0">
                <a:effectLst/>
                <a:latin typeface="Angsana New" panose="02020603050405020304" pitchFamily="18" charset="-34"/>
                <a:ea typeface="Garuda"/>
                <a:cs typeface="Angsana New" panose="02020603050405020304" pitchFamily="18" charset="-34"/>
              </a:rPr>
              <a:t>References should be placed in ascending order of publication year, for example (</a:t>
            </a:r>
            <a:r>
              <a:rPr lang="en-US" sz="3200" dirty="0" err="1">
                <a:effectLst/>
                <a:latin typeface="Angsana New" panose="02020603050405020304" pitchFamily="18" charset="-34"/>
                <a:ea typeface="Garuda"/>
                <a:cs typeface="Angsana New" panose="02020603050405020304" pitchFamily="18" charset="-34"/>
              </a:rPr>
              <a:t>Entwisle</a:t>
            </a:r>
            <a:r>
              <a:rPr lang="en-US" sz="3200" dirty="0">
                <a:effectLst/>
                <a:latin typeface="Angsana New" panose="02020603050405020304" pitchFamily="18" charset="-34"/>
                <a:ea typeface="Garuda"/>
                <a:cs typeface="Angsana New" panose="02020603050405020304" pitchFamily="18" charset="-34"/>
              </a:rPr>
              <a:t> 2005; </a:t>
            </a:r>
            <a:r>
              <a:rPr lang="en-US" sz="3200" dirty="0" err="1">
                <a:effectLst/>
                <a:latin typeface="Angsana New" panose="02020603050405020304" pitchFamily="18" charset="-34"/>
                <a:ea typeface="Garuda"/>
                <a:cs typeface="Angsana New" panose="02020603050405020304" pitchFamily="18" charset="-34"/>
              </a:rPr>
              <a:t>Knodel</a:t>
            </a:r>
            <a:r>
              <a:rPr lang="en-US" sz="3200" dirty="0">
                <a:effectLst/>
                <a:latin typeface="Angsana New" panose="02020603050405020304" pitchFamily="18" charset="-34"/>
                <a:ea typeface="Garuda"/>
                <a:cs typeface="Angsana New" panose="02020603050405020304" pitchFamily="18" charset="-34"/>
              </a:rPr>
              <a:t> 1978; </a:t>
            </a:r>
            <a:r>
              <a:rPr lang="en-US" sz="3200" dirty="0" err="1">
                <a:effectLst/>
                <a:latin typeface="Angsana New" panose="02020603050405020304" pitchFamily="18" charset="-34"/>
                <a:ea typeface="Garuda"/>
                <a:cs typeface="Angsana New" panose="02020603050405020304" pitchFamily="18" charset="-34"/>
              </a:rPr>
              <a:t>Rindfuss</a:t>
            </a:r>
            <a:r>
              <a:rPr lang="en-US" sz="3200" dirty="0">
                <a:effectLst/>
                <a:latin typeface="Angsana New" panose="02020603050405020304" pitchFamily="18" charset="-34"/>
                <a:ea typeface="Garuda"/>
                <a:cs typeface="Angsana New" panose="02020603050405020304" pitchFamily="18" charset="-34"/>
              </a:rPr>
              <a:t> 1960; </a:t>
            </a:r>
            <a:r>
              <a:rPr lang="en-US" sz="3200" dirty="0" err="1">
                <a:effectLst/>
                <a:latin typeface="Angsana New" panose="02020603050405020304" pitchFamily="18" charset="-34"/>
                <a:ea typeface="Garuda"/>
                <a:cs typeface="Angsana New" panose="02020603050405020304" pitchFamily="18" charset="-34"/>
              </a:rPr>
              <a:t>Sawangdee</a:t>
            </a:r>
            <a:r>
              <a:rPr lang="en-US" sz="3200" dirty="0">
                <a:effectLst/>
                <a:latin typeface="Angsana New" panose="02020603050405020304" pitchFamily="18" charset="-34"/>
                <a:ea typeface="Garuda"/>
                <a:cs typeface="Angsana New" panose="02020603050405020304" pitchFamily="18" charset="-34"/>
              </a:rPr>
              <a:t> 1997), this must indicate the progress of the issue continually should not cited in the form of “quoting in ….”</a:t>
            </a:r>
            <a:br>
              <a:rPr lang="en-US" sz="3200" dirty="0">
                <a:effectLst/>
                <a:latin typeface="Angsana New" panose="02020603050405020304" pitchFamily="18" charset="-34"/>
                <a:ea typeface="Garuda"/>
                <a:cs typeface="Angsana New" panose="02020603050405020304" pitchFamily="18" charset="-34"/>
              </a:rPr>
            </a:br>
            <a:endParaRPr lang="en-US" sz="3200" dirty="0">
              <a:latin typeface="Angsana New" panose="02020603050405020304" pitchFamily="18" charset="-34"/>
              <a:cs typeface="Angsana New" panose="02020603050405020304" pitchFamily="18" charset="-34"/>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74900" y="581025"/>
            <a:ext cx="5040162" cy="640560"/>
          </a:xfrm>
          <a:prstGeom prst="rect">
            <a:avLst/>
          </a:prstGeom>
        </p:spPr>
        <p:txBody>
          <a:bodyPr wrap="none">
            <a:spAutoFit/>
          </a:bodyPr>
          <a:lstStyle/>
          <a:p>
            <a:pPr marL="12700" marR="0">
              <a:lnSpc>
                <a:spcPts val="4140"/>
              </a:lnSpc>
              <a:spcBef>
                <a:spcPts val="0"/>
              </a:spcBef>
              <a:spcAft>
                <a:spcPts val="0"/>
              </a:spcAft>
            </a:pPr>
            <a:r>
              <a:rPr lang="en-US" sz="4000" b="1" dirty="0">
                <a:solidFill>
                  <a:srgbClr val="31859C"/>
                </a:solidFill>
                <a:effectLst/>
                <a:latin typeface="Angsana New" panose="02020603050405020304" pitchFamily="18" charset="-34"/>
                <a:ea typeface="Garuda"/>
                <a:cs typeface="Angsana New" panose="02020603050405020304" pitchFamily="18" charset="-34"/>
              </a:rPr>
              <a:t>Getting started in writing articles</a:t>
            </a:r>
            <a:endParaRPr lang="en-US" sz="4000" dirty="0">
              <a:effectLst/>
              <a:latin typeface="Angsana New" panose="02020603050405020304" pitchFamily="18" charset="-34"/>
              <a:ea typeface="Garuda"/>
              <a:cs typeface="Angsana New" panose="02020603050405020304" pitchFamily="18" charset="-34"/>
            </a:endParaRPr>
          </a:p>
        </p:txBody>
      </p:sp>
      <p:sp>
        <p:nvSpPr>
          <p:cNvPr id="8" name="Rectangle 7"/>
          <p:cNvSpPr/>
          <p:nvPr/>
        </p:nvSpPr>
        <p:spPr>
          <a:xfrm>
            <a:off x="469900" y="1571625"/>
            <a:ext cx="9601200" cy="5693866"/>
          </a:xfrm>
          <a:prstGeom prst="rect">
            <a:avLst/>
          </a:prstGeom>
        </p:spPr>
        <p:txBody>
          <a:bodyPr wrap="square">
            <a:spAutoFit/>
          </a:bodyPr>
          <a:lstStyle/>
          <a:p>
            <a:pPr marR="0" lvl="1" indent="-336550">
              <a:spcBef>
                <a:spcPts val="0"/>
              </a:spcBef>
              <a:spcAft>
                <a:spcPts val="0"/>
              </a:spcAft>
              <a:buClr>
                <a:srgbClr val="00B050"/>
              </a:buClr>
              <a:buFont typeface="Wingdings" panose="05000000000000000000" pitchFamily="2" charset="2"/>
              <a:buChar char=""/>
              <a:tabLst>
                <a:tab pos="662305" algn="l"/>
                <a:tab pos="1151890" algn="l"/>
              </a:tabLst>
            </a:pPr>
            <a:r>
              <a:rPr lang="en-US" sz="2800" spc="-30" dirty="0">
                <a:effectLst/>
                <a:latin typeface="Angsana New" panose="02020603050405020304" pitchFamily="18" charset="-34"/>
                <a:ea typeface="Garuda"/>
                <a:cs typeface="Angsana New" panose="02020603050405020304" pitchFamily="18" charset="-34"/>
              </a:rPr>
              <a:t>Write an abstract second The same principle applies to the selected journals. Write down all the points that we want to present.</a:t>
            </a:r>
            <a:endParaRPr lang="en-US" sz="2800" dirty="0">
              <a:effectLst/>
              <a:latin typeface="Angsana New" panose="02020603050405020304" pitchFamily="18" charset="-34"/>
              <a:ea typeface="Garuda"/>
              <a:cs typeface="Angsana New" panose="02020603050405020304" pitchFamily="18" charset="-34"/>
            </a:endParaRPr>
          </a:p>
          <a:p>
            <a:pPr marR="0" lvl="1" indent="-336550">
              <a:spcBef>
                <a:spcPts val="0"/>
              </a:spcBef>
              <a:spcAft>
                <a:spcPts val="0"/>
              </a:spcAft>
              <a:buClr>
                <a:srgbClr val="00B050"/>
              </a:buClr>
              <a:buFont typeface="Wingdings" panose="05000000000000000000" pitchFamily="2" charset="2"/>
              <a:buChar char=""/>
              <a:tabLst>
                <a:tab pos="1151255" algn="l"/>
                <a:tab pos="1151890" algn="l"/>
              </a:tabLst>
            </a:pPr>
            <a:r>
              <a:rPr lang="en-US" sz="2800" dirty="0">
                <a:effectLst/>
                <a:latin typeface="Angsana New" panose="02020603050405020304" pitchFamily="18" charset="-34"/>
                <a:ea typeface="Garuda"/>
                <a:cs typeface="Angsana New" panose="02020603050405020304" pitchFamily="18" charset="-34"/>
              </a:rPr>
              <a:t>Abstracts are written to highlight only the research findings will not focus on research methods</a:t>
            </a:r>
            <a:r>
              <a:rPr lang="en-US" sz="2800" dirty="0">
                <a:latin typeface="Angsana New" panose="02020603050405020304" pitchFamily="18" charset="-34"/>
                <a:ea typeface="Garuda"/>
                <a:cs typeface="Angsana New" panose="02020603050405020304" pitchFamily="18" charset="-34"/>
              </a:rPr>
              <a:t>.</a:t>
            </a:r>
            <a:endParaRPr lang="en-US" sz="2800" dirty="0">
              <a:effectLst/>
              <a:latin typeface="Angsana New" panose="02020603050405020304" pitchFamily="18" charset="-34"/>
              <a:ea typeface="Garuda"/>
              <a:cs typeface="Angsana New" panose="02020603050405020304" pitchFamily="18" charset="-34"/>
            </a:endParaRPr>
          </a:p>
          <a:p>
            <a:pPr marR="0" lvl="1" indent="-336550">
              <a:spcBef>
                <a:spcPts val="0"/>
              </a:spcBef>
              <a:spcAft>
                <a:spcPts val="0"/>
              </a:spcAft>
              <a:buClr>
                <a:srgbClr val="00B050"/>
              </a:buClr>
              <a:buFont typeface="Wingdings" panose="05000000000000000000" pitchFamily="2" charset="2"/>
              <a:buChar char=""/>
              <a:tabLst>
                <a:tab pos="1151255" algn="l"/>
                <a:tab pos="1151890" algn="l"/>
                <a:tab pos="4209415" algn="l"/>
              </a:tabLst>
            </a:pPr>
            <a:r>
              <a:rPr lang="en-US" sz="2800" dirty="0">
                <a:effectLst/>
                <a:latin typeface="Angsana New" panose="02020603050405020304" pitchFamily="18" charset="-34"/>
                <a:ea typeface="Garuda"/>
                <a:cs typeface="Angsana New" panose="02020603050405020304" pitchFamily="18" charset="-34"/>
              </a:rPr>
              <a:t>Most of them start like this: This research </a:t>
            </a:r>
            <a:r>
              <a:rPr lang="en-US" sz="2800" dirty="0" err="1">
                <a:effectLst/>
                <a:latin typeface="Angsana New" panose="02020603050405020304" pitchFamily="18" charset="-34"/>
                <a:ea typeface="Garuda"/>
                <a:cs typeface="Angsana New" panose="02020603050405020304" pitchFamily="18" charset="-34"/>
              </a:rPr>
              <a:t>examines..finds..proves..what</a:t>
            </a:r>
            <a:r>
              <a:rPr lang="en-US" sz="2800" dirty="0">
                <a:effectLst/>
                <a:latin typeface="Angsana New" panose="02020603050405020304" pitchFamily="18" charset="-34"/>
                <a:ea typeface="Garuda"/>
                <a:cs typeface="Angsana New" panose="02020603050405020304" pitchFamily="18" charset="-34"/>
              </a:rPr>
              <a:t>... With what kind of </a:t>
            </a:r>
            <a:r>
              <a:rPr lang="en-US" sz="2800" dirty="0" err="1">
                <a:effectLst/>
                <a:latin typeface="Angsana New" panose="02020603050405020304" pitchFamily="18" charset="-34"/>
                <a:ea typeface="Garuda"/>
                <a:cs typeface="Angsana New" panose="02020603050405020304" pitchFamily="18" charset="-34"/>
              </a:rPr>
              <a:t>information..when..the</a:t>
            </a:r>
            <a:r>
              <a:rPr lang="en-US" sz="2800" dirty="0">
                <a:effectLst/>
                <a:latin typeface="Angsana New" panose="02020603050405020304" pitchFamily="18" charset="-34"/>
                <a:ea typeface="Garuda"/>
                <a:cs typeface="Angsana New" panose="02020603050405020304" pitchFamily="18" charset="-34"/>
              </a:rPr>
              <a:t> research results showed that ....The point here, if it is quantitative, should focus on the most outstanding results obtained. From the estimation, it must be an issue that conveys the topic of the article because it is considered a selling point. The most outstanding point should not presented descriptive statistics, if it is first qualitative. It should also highlight outstanding research findings, and it must also be an issue that conveys the title of the article as well.</a:t>
            </a:r>
          </a:p>
          <a:p>
            <a:pPr marR="0" lvl="1" indent="-336550">
              <a:spcBef>
                <a:spcPts val="0"/>
              </a:spcBef>
              <a:spcAft>
                <a:spcPts val="0"/>
              </a:spcAft>
              <a:buClr>
                <a:srgbClr val="00B050"/>
              </a:buClr>
              <a:buFont typeface="Wingdings" panose="05000000000000000000" pitchFamily="2" charset="2"/>
              <a:buChar char=""/>
              <a:tabLst>
                <a:tab pos="1151255" algn="l"/>
                <a:tab pos="1151890" algn="l"/>
              </a:tabLst>
            </a:pPr>
            <a:r>
              <a:rPr lang="en-US" sz="2800" spc="-15" dirty="0">
                <a:effectLst/>
                <a:latin typeface="Angsana New" panose="02020603050405020304" pitchFamily="18" charset="-34"/>
                <a:ea typeface="Garuda"/>
                <a:cs typeface="Angsana New" panose="02020603050405020304" pitchFamily="18" charset="-34"/>
              </a:rPr>
              <a:t>The abstract must include keywords on the subject of research.</a:t>
            </a:r>
            <a:br>
              <a:rPr lang="en-US" sz="2800" dirty="0">
                <a:effectLst/>
                <a:latin typeface="Angsana New" panose="02020603050405020304" pitchFamily="18" charset="-34"/>
                <a:ea typeface="Wingdings" panose="05000000000000000000" pitchFamily="2" charset="2"/>
                <a:cs typeface="Angsana New" panose="02020603050405020304" pitchFamily="18" charset="-34"/>
              </a:rPr>
            </a:br>
            <a:endParaRPr lang="en-US" sz="2800" dirty="0">
              <a:latin typeface="Angsana New" panose="02020603050405020304" pitchFamily="18" charset="-34"/>
              <a:cs typeface="Angsana New" panose="02020603050405020304" pitchFamily="18" charset="-34"/>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0368" y="809625"/>
            <a:ext cx="1404552" cy="461665"/>
          </a:xfrm>
          <a:prstGeom prst="rect">
            <a:avLst/>
          </a:prstGeom>
        </p:spPr>
        <p:txBody>
          <a:bodyPr wrap="none">
            <a:spAutoFit/>
          </a:bodyPr>
          <a:lstStyle/>
          <a:p>
            <a:r>
              <a:rPr lang="en-US" sz="2400" b="1" dirty="0">
                <a:effectLst/>
                <a:latin typeface="AngsanaUPC" panose="02020603050405020304" pitchFamily="18" charset="-34"/>
                <a:ea typeface="Garuda"/>
                <a:cs typeface="AngsanaUPC" panose="02020603050405020304" pitchFamily="18" charset="-34"/>
              </a:rPr>
              <a:t>Title…………</a:t>
            </a:r>
            <a:endParaRPr lang="en-US" dirty="0">
              <a:latin typeface="AngsanaUPC" panose="02020603050405020304" pitchFamily="18" charset="-34"/>
              <a:cs typeface="AngsanaUPC" panose="02020603050405020304" pitchFamily="18" charset="-34"/>
            </a:endParaRPr>
          </a:p>
        </p:txBody>
      </p:sp>
      <p:sp>
        <p:nvSpPr>
          <p:cNvPr id="8" name="Rectangle 7"/>
          <p:cNvSpPr/>
          <p:nvPr/>
        </p:nvSpPr>
        <p:spPr>
          <a:xfrm>
            <a:off x="3822700" y="1268735"/>
            <a:ext cx="1557799" cy="461665"/>
          </a:xfrm>
          <a:prstGeom prst="rect">
            <a:avLst/>
          </a:prstGeom>
        </p:spPr>
        <p:txBody>
          <a:bodyPr wrap="none">
            <a:spAutoFit/>
          </a:bodyPr>
          <a:lstStyle/>
          <a:p>
            <a:pPr marL="612140" marR="0">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Abstract</a:t>
            </a:r>
            <a:endParaRPr lang="en-US" sz="1100" dirty="0">
              <a:effectLst/>
              <a:latin typeface="Angsana New" panose="02020603050405020304" pitchFamily="18" charset="-34"/>
              <a:ea typeface="Garuda"/>
              <a:cs typeface="Angsana New" panose="02020603050405020304" pitchFamily="18" charset="-34"/>
            </a:endParaRPr>
          </a:p>
        </p:txBody>
      </p:sp>
      <p:sp>
        <p:nvSpPr>
          <p:cNvPr id="9" name="Rectangle 8"/>
          <p:cNvSpPr/>
          <p:nvPr/>
        </p:nvSpPr>
        <p:spPr>
          <a:xfrm>
            <a:off x="7251700" y="711018"/>
            <a:ext cx="3297526" cy="557717"/>
          </a:xfrm>
          <a:prstGeom prst="rect">
            <a:avLst/>
          </a:prstGeom>
        </p:spPr>
        <p:txBody>
          <a:bodyPr wrap="square">
            <a:spAutoFit/>
          </a:bodyPr>
          <a:lstStyle/>
          <a:p>
            <a:pPr marL="612140" marR="1248410" indent="-635">
              <a:lnSpc>
                <a:spcPct val="63000"/>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name </a:t>
            </a:r>
            <a:endParaRPr lang="th-TH" sz="2400" b="1" dirty="0">
              <a:effectLst/>
              <a:latin typeface="Angsana New" panose="02020603050405020304" pitchFamily="18" charset="-34"/>
              <a:ea typeface="Garuda"/>
              <a:cs typeface="Angsana New" panose="02020603050405020304" pitchFamily="18" charset="-34"/>
            </a:endParaRPr>
          </a:p>
          <a:p>
            <a:pPr marL="612140" marR="1248410" indent="-635">
              <a:lnSpc>
                <a:spcPct val="63000"/>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institute</a:t>
            </a:r>
            <a:endParaRPr lang="en-US" sz="1100" dirty="0">
              <a:effectLst/>
              <a:latin typeface="Angsana New" panose="02020603050405020304" pitchFamily="18" charset="-34"/>
              <a:ea typeface="Garuda"/>
              <a:cs typeface="Angsana New" panose="02020603050405020304" pitchFamily="18" charset="-34"/>
            </a:endParaRPr>
          </a:p>
        </p:txBody>
      </p:sp>
      <p:sp>
        <p:nvSpPr>
          <p:cNvPr id="10" name="Rectangle 9"/>
          <p:cNvSpPr/>
          <p:nvPr/>
        </p:nvSpPr>
        <p:spPr>
          <a:xfrm>
            <a:off x="927100" y="1850739"/>
            <a:ext cx="9144000" cy="3970318"/>
          </a:xfrm>
          <a:prstGeom prst="rect">
            <a:avLst/>
          </a:prstGeom>
        </p:spPr>
        <p:txBody>
          <a:bodyPr wrap="square">
            <a:spAutoFit/>
          </a:bodyPr>
          <a:lstStyle/>
          <a:p>
            <a:r>
              <a:rPr lang="en-US" sz="2800" dirty="0">
                <a:latin typeface="AngsanaUPC" panose="02020603050405020304" pitchFamily="18" charset="-34"/>
                <a:cs typeface="AngsanaUPC" panose="02020603050405020304" pitchFamily="18" charset="-34"/>
              </a:rPr>
              <a:t>Discuss some issues about this topic in the past e.g. are there any weak point that people could not examine, the mention that this study examines…………………. Data are from………….. Empirical results show</a:t>
            </a:r>
            <a:r>
              <a:rPr lang="th-TH" sz="2800" dirty="0">
                <a:latin typeface="AngsanaUPC" panose="02020603050405020304" pitchFamily="18" charset="-34"/>
                <a:cs typeface="AngsanaUPC" panose="02020603050405020304" pitchFamily="18" charset="-34"/>
              </a:rPr>
              <a:t> </a:t>
            </a:r>
            <a:r>
              <a:rPr lang="en-US" sz="2800" dirty="0">
                <a:latin typeface="AngsanaUPC" panose="02020603050405020304" pitchFamily="18" charset="-34"/>
                <a:cs typeface="AngsanaUPC" panose="02020603050405020304" pitchFamily="18" charset="-34"/>
              </a:rPr>
              <a:t>that</a:t>
            </a:r>
            <a:r>
              <a:rPr lang="th-TH" sz="2800" dirty="0">
                <a:latin typeface="AngsanaUPC" panose="02020603050405020304" pitchFamily="18" charset="-34"/>
                <a:cs typeface="AngsanaUPC" panose="02020603050405020304" pitchFamily="18" charset="-34"/>
              </a:rPr>
              <a:t> .........................................</a:t>
            </a:r>
            <a:r>
              <a:rPr lang="en-US" sz="2800" dirty="0">
                <a:latin typeface="AngsanaUPC" panose="02020603050405020304" pitchFamily="18" charset="-34"/>
                <a:cs typeface="AngsanaUPC" panose="02020603050405020304" pitchFamily="18" charset="-34"/>
              </a:rPr>
              <a:t>……………………..</a:t>
            </a:r>
            <a:r>
              <a:rPr lang="th-TH" sz="2800" dirty="0">
                <a:latin typeface="AngsanaUPC" panose="02020603050405020304" pitchFamily="18" charset="-34"/>
                <a:cs typeface="AngsanaUPC" panose="02020603050405020304" pitchFamily="18" charset="-34"/>
              </a:rPr>
              <a:t>.............................</a:t>
            </a:r>
          </a:p>
          <a:p>
            <a:r>
              <a:rPr lang="th-TH" sz="2800" dirty="0">
                <a:latin typeface="AngsanaUPC" panose="02020603050405020304" pitchFamily="18" charset="-34"/>
                <a:cs typeface="AngsanaUPC" panose="02020603050405020304" pitchFamily="18" charset="-34"/>
              </a:rPr>
              <a:t>.....................................................................................................................................................</a:t>
            </a:r>
            <a:r>
              <a:rPr lang="en-US" sz="2800" dirty="0">
                <a:latin typeface="AngsanaUPC" panose="02020603050405020304" pitchFamily="18" charset="-34"/>
                <a:cs typeface="AngsanaUPC" panose="02020603050405020304" pitchFamily="18" charset="-34"/>
              </a:rPr>
              <a:t> For this reason, it is necessary to recommend that</a:t>
            </a:r>
            <a:r>
              <a:rPr lang="th-TH" sz="2800" dirty="0">
                <a:latin typeface="AngsanaUPC" panose="02020603050405020304" pitchFamily="18" charset="-34"/>
                <a:cs typeface="AngsanaUPC" panose="02020603050405020304" pitchFamily="18" charset="-34"/>
              </a:rPr>
              <a:t> ........................................................................</a:t>
            </a:r>
          </a:p>
          <a:p>
            <a:r>
              <a:rPr lang="th-TH" sz="2800" dirty="0">
                <a:latin typeface="AngsanaUPC" panose="02020603050405020304" pitchFamily="18" charset="-34"/>
                <a:cs typeface="AngsanaUPC" panose="02020603050405020304" pitchFamily="18" charset="-34"/>
              </a:rPr>
              <a:t>.......................................................................................................................................................</a:t>
            </a:r>
          </a:p>
          <a:p>
            <a:r>
              <a:rPr lang="th-TH" sz="2800" dirty="0">
                <a:latin typeface="AngsanaUPC" panose="02020603050405020304" pitchFamily="18" charset="-34"/>
                <a:cs typeface="AngsanaUPC" panose="02020603050405020304" pitchFamily="18" charset="-34"/>
              </a:rPr>
              <a:t>......................................................................................................................................................</a:t>
            </a:r>
          </a:p>
          <a:p>
            <a:endParaRPr lang="en-US" sz="2800" dirty="0">
              <a:latin typeface="AngsanaUPC" panose="02020603050405020304" pitchFamily="18" charset="-34"/>
              <a:cs typeface="AngsanaUPC" panose="02020603050405020304" pitchFamily="18" charset="-34"/>
            </a:endParaRPr>
          </a:p>
          <a:p>
            <a:r>
              <a:rPr lang="en-US" sz="2800" dirty="0">
                <a:latin typeface="AngsanaUPC" panose="02020603050405020304" pitchFamily="18" charset="-34"/>
                <a:cs typeface="AngsanaUPC" panose="02020603050405020304" pitchFamily="18" charset="-34"/>
              </a:rPr>
              <a:t>Key words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2100" y="733425"/>
            <a:ext cx="5040162" cy="640560"/>
          </a:xfrm>
          <a:prstGeom prst="rect">
            <a:avLst/>
          </a:prstGeom>
        </p:spPr>
        <p:txBody>
          <a:bodyPr wrap="none">
            <a:spAutoFit/>
          </a:bodyPr>
          <a:lstStyle/>
          <a:p>
            <a:pPr marL="12700" marR="0">
              <a:lnSpc>
                <a:spcPts val="4140"/>
              </a:lnSpc>
              <a:spcBef>
                <a:spcPts val="0"/>
              </a:spcBef>
              <a:spcAft>
                <a:spcPts val="0"/>
              </a:spcAft>
            </a:pPr>
            <a:r>
              <a:rPr lang="en-US" sz="4000" b="1" dirty="0">
                <a:solidFill>
                  <a:srgbClr val="31859C"/>
                </a:solidFill>
                <a:effectLst/>
                <a:latin typeface="Angsana New" panose="02020603050405020304" pitchFamily="18" charset="-34"/>
                <a:ea typeface="Garuda"/>
                <a:cs typeface="Angsana New" panose="02020603050405020304" pitchFamily="18" charset="-34"/>
              </a:rPr>
              <a:t>Getting started in writing articles</a:t>
            </a:r>
            <a:endParaRPr lang="en-US" sz="4000" dirty="0">
              <a:effectLst/>
              <a:latin typeface="Angsana New" panose="02020603050405020304" pitchFamily="18" charset="-34"/>
              <a:ea typeface="Garuda"/>
              <a:cs typeface="Angsana New" panose="02020603050405020304" pitchFamily="18" charset="-34"/>
            </a:endParaRPr>
          </a:p>
        </p:txBody>
      </p:sp>
      <p:sp>
        <p:nvSpPr>
          <p:cNvPr id="7" name="Rectangle 6"/>
          <p:cNvSpPr/>
          <p:nvPr/>
        </p:nvSpPr>
        <p:spPr>
          <a:xfrm>
            <a:off x="546101" y="1724025"/>
            <a:ext cx="9753600" cy="4524315"/>
          </a:xfrm>
          <a:prstGeom prst="rect">
            <a:avLst/>
          </a:prstGeom>
        </p:spPr>
        <p:txBody>
          <a:bodyPr wrap="square">
            <a:spAutoFit/>
          </a:bodyPr>
          <a:lstStyle/>
          <a:p>
            <a:pPr marL="457200" indent="-457200" algn="thaiDist">
              <a:buClr>
                <a:srgbClr val="00B050"/>
              </a:buClr>
              <a:buFont typeface="Wingdings" panose="05000000000000000000" pitchFamily="2" charset="2"/>
              <a:buChar char="q"/>
            </a:pPr>
            <a:r>
              <a:rPr lang="en-US" sz="3200" dirty="0">
                <a:latin typeface="Angsana New" panose="02020603050405020304" pitchFamily="18" charset="-34"/>
                <a:cs typeface="Angsana New" panose="02020603050405020304" pitchFamily="18" charset="-34"/>
              </a:rPr>
              <a:t>Write an introduction or background and the importance of problem and its objectives and followed by theoretical concepts and research-related research comes in third. This section must also introduce the main theories related to the topic. Written along with the research question (research problem), the need for clarification must be clearly stated. May highlight the ambiguity of past findings. Because the indicator building data is not the cheapest, arguments, etc. Here, data tables or graphs may be used to help see the severity of the problem or change over time and then toss further to research objectives</a:t>
            </a:r>
            <a:endParaRPr lang="th-TH" sz="3200" dirty="0">
              <a:latin typeface="Angsana New" panose="02020603050405020304" pitchFamily="18" charset="-34"/>
              <a:cs typeface="Angsana New" panose="02020603050405020304" pitchFamily="18" charset="-34"/>
            </a:endParaRPr>
          </a:p>
          <a:p>
            <a:pPr marL="457200" indent="-457200">
              <a:buClr>
                <a:srgbClr val="00B050"/>
              </a:buClr>
              <a:buFont typeface="Wingdings" panose="05000000000000000000" pitchFamily="2" charset="2"/>
              <a:buChar char="q"/>
            </a:pPr>
            <a:r>
              <a:rPr lang="en-US" sz="3200" dirty="0">
                <a:latin typeface="Angsana New" panose="02020603050405020304" pitchFamily="18" charset="-34"/>
                <a:cs typeface="Angsana New" panose="02020603050405020304" pitchFamily="18" charset="-34"/>
              </a:rPr>
              <a:t>research objectives It must be clear what to examine, prove, find, analyze.</a:t>
            </a:r>
            <a:endParaRPr lang="th-TH" sz="3200" dirty="0">
              <a:latin typeface="Angsana New" panose="02020603050405020304" pitchFamily="18" charset="-34"/>
              <a:cs typeface="Angsana New" panose="02020603050405020304" pitchFamily="18" charset="-34"/>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27300" y="581025"/>
            <a:ext cx="5943600" cy="733534"/>
          </a:xfrm>
          <a:prstGeom prst="rect">
            <a:avLst/>
          </a:prstGeom>
        </p:spPr>
        <p:txBody>
          <a:bodyPr wrap="square">
            <a:spAutoFit/>
          </a:bodyPr>
          <a:lstStyle/>
          <a:p>
            <a:pPr marL="78740" marR="0">
              <a:lnSpc>
                <a:spcPts val="5015"/>
              </a:lnSpc>
              <a:spcBef>
                <a:spcPts val="0"/>
              </a:spcBef>
              <a:spcAft>
                <a:spcPts val="0"/>
              </a:spcAft>
            </a:pPr>
            <a:r>
              <a:rPr lang="en-US" sz="4000" b="1" dirty="0">
                <a:solidFill>
                  <a:srgbClr val="31859C"/>
                </a:solidFill>
                <a:effectLst/>
                <a:latin typeface="Angsana New" panose="02020603050405020304" pitchFamily="18" charset="-34"/>
                <a:ea typeface="Garuda"/>
                <a:cs typeface="Angsana New" panose="02020603050405020304" pitchFamily="18" charset="-34"/>
              </a:rPr>
              <a:t>Getting started in writing articles</a:t>
            </a:r>
            <a:endParaRPr lang="en-US" sz="4000" dirty="0">
              <a:effectLst/>
              <a:latin typeface="Angsana New" panose="02020603050405020304" pitchFamily="18" charset="-34"/>
              <a:ea typeface="Garuda"/>
              <a:cs typeface="Angsana New" panose="02020603050405020304" pitchFamily="18" charset="-34"/>
            </a:endParaRPr>
          </a:p>
        </p:txBody>
      </p:sp>
      <p:sp>
        <p:nvSpPr>
          <p:cNvPr id="8" name="Rectangle 7"/>
          <p:cNvSpPr/>
          <p:nvPr/>
        </p:nvSpPr>
        <p:spPr>
          <a:xfrm>
            <a:off x="469900" y="1543110"/>
            <a:ext cx="9829800" cy="5509200"/>
          </a:xfrm>
          <a:prstGeom prst="rect">
            <a:avLst/>
          </a:prstGeom>
        </p:spPr>
        <p:txBody>
          <a:bodyPr wrap="square">
            <a:spAutoFit/>
          </a:bodyPr>
          <a:lstStyle/>
          <a:p>
            <a:pPr marL="285750" indent="-285750">
              <a:buClr>
                <a:srgbClr val="00B050"/>
              </a:buClr>
              <a:buFont typeface="Wingdings" panose="05000000000000000000" pitchFamily="2" charset="2"/>
              <a:buChar char="q"/>
            </a:pPr>
            <a:r>
              <a:rPr lang="th-TH" sz="3000" dirty="0">
                <a:latin typeface="Angsana New" panose="02020603050405020304" pitchFamily="18" charset="-34"/>
                <a:cs typeface="Angsana New" panose="02020603050405020304" pitchFamily="18" charset="-34"/>
              </a:rPr>
              <a:t>  </a:t>
            </a:r>
            <a:r>
              <a:rPr lang="en-US" sz="3000" dirty="0">
                <a:latin typeface="Angsana New" panose="02020603050405020304" pitchFamily="18" charset="-34"/>
                <a:cs typeface="Angsana New" panose="02020603050405020304" pitchFamily="18" charset="-34"/>
              </a:rPr>
              <a:t>W</a:t>
            </a:r>
            <a:r>
              <a:rPr lang="en-US" sz="3200" dirty="0">
                <a:latin typeface="Angsana New" panose="02020603050405020304" pitchFamily="18" charset="-34"/>
                <a:cs typeface="Angsana New" panose="02020603050405020304" pitchFamily="18" charset="-34"/>
              </a:rPr>
              <a:t>rite research methodology fourth place If it is a quantitative research Emphasis must be placed on the data source, data characteristics, sample size, and sample representation. How to create indicators along with explaining the level of measurement (measurement) of the variables, etc., to write about any issues, must look at the articles published in that journal before you can see the latest issue of the journal.</a:t>
            </a:r>
            <a:r>
              <a:rPr lang="th-TH" sz="3200" dirty="0">
                <a:latin typeface="Angsana New" panose="02020603050405020304" pitchFamily="18" charset="-34"/>
                <a:cs typeface="Angsana New" panose="02020603050405020304" pitchFamily="18" charset="-34"/>
              </a:rPr>
              <a:t>  </a:t>
            </a:r>
          </a:p>
          <a:p>
            <a:pPr marL="285750" indent="-285750" algn="thaiDist">
              <a:buClr>
                <a:srgbClr val="00B050"/>
              </a:buClr>
              <a:buFont typeface="Wingdings" panose="05000000000000000000" pitchFamily="2" charset="2"/>
              <a:buChar char="q"/>
            </a:pPr>
            <a:r>
              <a:rPr lang="en-US" sz="3200" dirty="0">
                <a:latin typeface="Angsana New" panose="02020603050405020304" pitchFamily="18" charset="-34"/>
                <a:cs typeface="Angsana New" panose="02020603050405020304" pitchFamily="18" charset="-34"/>
              </a:rPr>
              <a:t>preparation of a bibliography fifth must be consistent with those specified in the journal and must be complete as referred to in the text and mentioned.</a:t>
            </a:r>
            <a:endParaRPr lang="th-TH" sz="3200" dirty="0">
              <a:latin typeface="Angsana New" panose="02020603050405020304" pitchFamily="18" charset="-34"/>
              <a:cs typeface="Angsana New" panose="02020603050405020304" pitchFamily="18" charset="-34"/>
            </a:endParaRPr>
          </a:p>
          <a:p>
            <a:pPr marL="285750" indent="-285750" algn="thaiDist">
              <a:buClr>
                <a:srgbClr val="00B050"/>
              </a:buClr>
              <a:buFont typeface="Wingdings" panose="05000000000000000000" pitchFamily="2" charset="2"/>
              <a:buChar char="q"/>
            </a:pPr>
            <a:r>
              <a:rPr lang="th-TH" sz="32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Writing Acknowledgments, writing last</a:t>
            </a:r>
            <a:endParaRPr lang="th-TH" sz="3200" dirty="0">
              <a:latin typeface="Angsana New" panose="02020603050405020304" pitchFamily="18" charset="-34"/>
              <a:cs typeface="Angsana New" panose="02020603050405020304" pitchFamily="18" charset="-34"/>
            </a:endParaRPr>
          </a:p>
          <a:p>
            <a:pPr marL="285750" indent="-285750" algn="thaiDist">
              <a:buClr>
                <a:srgbClr val="00B050"/>
              </a:buClr>
              <a:buFont typeface="Wingdings" panose="05000000000000000000" pitchFamily="2" charset="2"/>
              <a:buChar char="q"/>
            </a:pPr>
            <a:r>
              <a:rPr lang="th-TH" sz="32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Arrangement of tables, graphs, pictures to be in harmony with the presentation of each issue.</a:t>
            </a:r>
            <a:r>
              <a:rPr lang="th-TH" sz="3200" dirty="0">
                <a:latin typeface="Angsana New" panose="02020603050405020304" pitchFamily="18" charset="-34"/>
                <a:cs typeface="Angsana New" panose="02020603050405020304" pitchFamily="18" charset="-34"/>
              </a:rPr>
              <a:t> </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03270" y="885825"/>
            <a:ext cx="4686860" cy="569387"/>
          </a:xfrm>
          <a:prstGeom prst="rect">
            <a:avLst/>
          </a:prstGeom>
        </p:spPr>
        <p:txBody>
          <a:bodyPr wrap="none">
            <a:spAutoFit/>
          </a:bodyPr>
          <a:lstStyle/>
          <a:p>
            <a:pPr marL="78740" marR="0">
              <a:lnSpc>
                <a:spcPct val="70000"/>
              </a:lnSpc>
              <a:spcBef>
                <a:spcPts val="0"/>
              </a:spcBef>
              <a:spcAft>
                <a:spcPts val="0"/>
              </a:spcAft>
            </a:pPr>
            <a:r>
              <a:rPr lang="en-US" sz="4000" b="1" dirty="0">
                <a:solidFill>
                  <a:srgbClr val="77933C"/>
                </a:solidFill>
                <a:effectLst/>
                <a:latin typeface="Angsana New" panose="02020603050405020304" pitchFamily="18" charset="-34"/>
                <a:ea typeface="Garuda"/>
                <a:cs typeface="Angsana New" panose="02020603050405020304" pitchFamily="18" charset="-34"/>
              </a:rPr>
              <a:t>Naming tables, graphs, images</a:t>
            </a:r>
            <a:endParaRPr lang="en-US" sz="4000" dirty="0">
              <a:effectLst/>
              <a:latin typeface="Angsana New" panose="02020603050405020304" pitchFamily="18" charset="-34"/>
              <a:ea typeface="Garuda"/>
              <a:cs typeface="Angsana New" panose="02020603050405020304" pitchFamily="18" charset="-34"/>
            </a:endParaRPr>
          </a:p>
        </p:txBody>
      </p:sp>
      <p:sp>
        <p:nvSpPr>
          <p:cNvPr id="7" name="Rectangle 6"/>
          <p:cNvSpPr/>
          <p:nvPr/>
        </p:nvSpPr>
        <p:spPr>
          <a:xfrm>
            <a:off x="927100" y="1800225"/>
            <a:ext cx="9296400" cy="3970318"/>
          </a:xfrm>
          <a:prstGeom prst="rect">
            <a:avLst/>
          </a:prstGeom>
        </p:spPr>
        <p:txBody>
          <a:bodyPr wrap="square">
            <a:spAutoFit/>
          </a:bodyPr>
          <a:lstStyle/>
          <a:p>
            <a:pPr marL="457200" indent="-457200">
              <a:buClr>
                <a:srgbClr val="92D050"/>
              </a:buClr>
              <a:buFont typeface="Wingdings" panose="05000000000000000000" pitchFamily="2" charset="2"/>
              <a:buChar char="Ø"/>
            </a:pPr>
            <a:r>
              <a:rPr lang="en-US" sz="3600" dirty="0">
                <a:latin typeface="Angsana New" panose="02020603050405020304" pitchFamily="18" charset="-34"/>
                <a:cs typeface="Angsana New" panose="02020603050405020304" pitchFamily="18" charset="-34"/>
              </a:rPr>
              <a:t>considered according to the article that others have recently published in this journal or an example has been specified, will be presented accordingly.</a:t>
            </a:r>
            <a:endParaRPr lang="th-TH" sz="3600" dirty="0">
              <a:latin typeface="Angsana New" panose="02020603050405020304" pitchFamily="18" charset="-34"/>
              <a:cs typeface="Angsana New" panose="02020603050405020304" pitchFamily="18" charset="-34"/>
            </a:endParaRPr>
          </a:p>
          <a:p>
            <a:pPr>
              <a:buClr>
                <a:srgbClr val="92D050"/>
              </a:buClr>
            </a:pPr>
            <a:r>
              <a:rPr lang="th-TH" sz="3600" dirty="0">
                <a:latin typeface="Angsana New" panose="02020603050405020304" pitchFamily="18" charset="-34"/>
                <a:cs typeface="Angsana New" panose="02020603050405020304" pitchFamily="18" charset="-34"/>
              </a:rPr>
              <a:t> </a:t>
            </a:r>
          </a:p>
          <a:p>
            <a:pPr marL="457200" indent="-457200">
              <a:buClr>
                <a:srgbClr val="92D050"/>
              </a:buClr>
              <a:buFont typeface="Wingdings" panose="05000000000000000000" pitchFamily="2" charset="2"/>
              <a:buChar char="Ø"/>
            </a:pPr>
            <a:r>
              <a:rPr lang="en-US" sz="3600" dirty="0">
                <a:latin typeface="Angsana New" panose="02020603050405020304" pitchFamily="18" charset="-34"/>
                <a:cs typeface="Angsana New" panose="02020603050405020304" pitchFamily="18" charset="-34"/>
              </a:rPr>
              <a:t>How to create an index The formula must be clearly displayed. Subdivided into individual to be consistent with every variable used in the analysis.</a:t>
            </a:r>
            <a:r>
              <a:rPr lang="th-TH" sz="3200" dirty="0">
                <a:latin typeface="Angsana New" panose="02020603050405020304" pitchFamily="18" charset="-34"/>
                <a:cs typeface="Angsana New" panose="02020603050405020304" pitchFamily="18" charset="-34"/>
              </a:rPr>
              <a:t>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4700" y="352425"/>
            <a:ext cx="9296400" cy="733534"/>
          </a:xfrm>
          <a:prstGeom prst="rect">
            <a:avLst/>
          </a:prstGeom>
        </p:spPr>
        <p:txBody>
          <a:bodyPr wrap="square">
            <a:spAutoFit/>
          </a:bodyPr>
          <a:lstStyle/>
          <a:p>
            <a:pPr marL="78740" marR="0" algn="ctr">
              <a:lnSpc>
                <a:spcPts val="5015"/>
              </a:lnSpc>
              <a:spcBef>
                <a:spcPts val="0"/>
              </a:spcBef>
              <a:spcAft>
                <a:spcPts val="0"/>
              </a:spcAft>
            </a:pPr>
            <a:r>
              <a:rPr lang="en-US" sz="3600" b="1" dirty="0">
                <a:solidFill>
                  <a:srgbClr val="C00000"/>
                </a:solidFill>
                <a:effectLst/>
                <a:latin typeface="Angsana New" panose="02020603050405020304" pitchFamily="18" charset="-34"/>
                <a:ea typeface="Garuda"/>
                <a:cs typeface="Angsana New" panose="02020603050405020304" pitchFamily="18" charset="-34"/>
              </a:rPr>
              <a:t>Procedures for laying out a plan for analytical writing and discussion</a:t>
            </a:r>
            <a:endParaRPr lang="en-US" sz="36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203200" y="1390759"/>
            <a:ext cx="10287000" cy="4093428"/>
          </a:xfrm>
          <a:prstGeom prst="rect">
            <a:avLst/>
          </a:prstGeom>
        </p:spPr>
        <p:txBody>
          <a:bodyPr wrap="square">
            <a:spAutoFit/>
          </a:bodyPr>
          <a:lstStyle/>
          <a:p>
            <a:pPr marL="285750" indent="-285750">
              <a:buFont typeface="Wingdings" panose="05000000000000000000" pitchFamily="2" charset="2"/>
              <a:buChar char="Ø"/>
            </a:pPr>
            <a:r>
              <a:rPr lang="en-US" sz="2600" dirty="0">
                <a:latin typeface="Angsana New" panose="02020603050405020304" pitchFamily="18" charset="-34"/>
                <a:cs typeface="Angsana New" panose="02020603050405020304" pitchFamily="18" charset="-34"/>
              </a:rPr>
              <a:t>Defined as topic issues according to the research question. that point out the point of that topic directly without having to include a topic number Emphasis on letters in big black, </a:t>
            </a:r>
            <a:r>
              <a:rPr lang="th-TH" sz="2600" dirty="0">
                <a:latin typeface="Angsana New" panose="02020603050405020304" pitchFamily="18" charset="-34"/>
                <a:cs typeface="Angsana New" panose="02020603050405020304" pitchFamily="18" charset="-34"/>
              </a:rPr>
              <a:t> </a:t>
            </a:r>
            <a:r>
              <a:rPr lang="en-US" sz="2600" dirty="0">
                <a:latin typeface="Angsana New" panose="02020603050405020304" pitchFamily="18" charset="-34"/>
                <a:cs typeface="Angsana New" panose="02020603050405020304" pitchFamily="18" charset="-34"/>
              </a:rPr>
              <a:t>for example, the relationship of positive influencing factors on the success of the establishment of a model distribution center for electronic commerce in the ASEAN region at U-</a:t>
            </a:r>
            <a:r>
              <a:rPr lang="en-US" sz="2600" dirty="0" err="1">
                <a:latin typeface="Angsana New" panose="02020603050405020304" pitchFamily="18" charset="-34"/>
                <a:cs typeface="Angsana New" panose="02020603050405020304" pitchFamily="18" charset="-34"/>
              </a:rPr>
              <a:t>Tapao</a:t>
            </a:r>
            <a:r>
              <a:rPr lang="en-US" sz="2600" dirty="0">
                <a:latin typeface="Angsana New" panose="02020603050405020304" pitchFamily="18" charset="-34"/>
                <a:cs typeface="Angsana New" panose="02020603050405020304" pitchFamily="18" charset="-34"/>
              </a:rPr>
              <a:t> International Airport, the relationship of access regulations. logistics support system administration with the success of the establishment of a prototype distribution center for electronic commerce in the ASEAN region at U-</a:t>
            </a:r>
            <a:r>
              <a:rPr lang="en-US" sz="2600" dirty="0" err="1">
                <a:latin typeface="Angsana New" panose="02020603050405020304" pitchFamily="18" charset="-34"/>
                <a:cs typeface="Angsana New" panose="02020603050405020304" pitchFamily="18" charset="-34"/>
              </a:rPr>
              <a:t>Tapao</a:t>
            </a:r>
            <a:r>
              <a:rPr lang="en-US" sz="2600" dirty="0">
                <a:latin typeface="Angsana New" panose="02020603050405020304" pitchFamily="18" charset="-34"/>
                <a:cs typeface="Angsana New" panose="02020603050405020304" pitchFamily="18" charset="-34"/>
              </a:rPr>
              <a:t> International Airport …………</a:t>
            </a:r>
            <a:endParaRPr lang="th-TH" sz="2600" dirty="0">
              <a:latin typeface="Angsana New" panose="02020603050405020304" pitchFamily="18" charset="-34"/>
              <a:cs typeface="Angsana New" panose="02020603050405020304" pitchFamily="18" charset="-34"/>
            </a:endParaRPr>
          </a:p>
          <a:p>
            <a:pPr marL="285750" indent="-285750">
              <a:buFont typeface="Wingdings" panose="05000000000000000000" pitchFamily="2" charset="2"/>
              <a:buChar char="Ø"/>
            </a:pPr>
            <a:r>
              <a:rPr lang="en-US" sz="2600" dirty="0">
                <a:latin typeface="Angsana New" panose="02020603050405020304" pitchFamily="18" charset="-34"/>
                <a:cs typeface="Angsana New" panose="02020603050405020304" pitchFamily="18" charset="-34"/>
              </a:rPr>
              <a:t>Determine statistical results tables, graphs, pictures and discuss the results. For example, econometric principles may be applied. that considers the relationship between the independent variable and the dependent variable In terms of the cause and effect relationship (Cause and consequence model: causal relationship), the increase, decrease or no change occurred.</a:t>
            </a:r>
            <a:endParaRPr lang="th-TH" sz="2600" dirty="0">
              <a:latin typeface="Angsana New" panose="02020603050405020304" pitchFamily="18" charset="-34"/>
              <a:cs typeface="Angsana New" panose="02020603050405020304" pitchFamily="18" charset="-34"/>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100" y="657225"/>
            <a:ext cx="5300810"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0070C0"/>
                </a:solidFill>
                <a:effectLst/>
                <a:latin typeface="Angsana New" panose="02020603050405020304" pitchFamily="18" charset="-34"/>
                <a:ea typeface="Garuda"/>
                <a:cs typeface="Angsana New" panose="02020603050405020304" pitchFamily="18" charset="-34"/>
              </a:rPr>
              <a:t>Outlining key points for discussion</a:t>
            </a:r>
            <a:endParaRPr lang="en-US" sz="4000" dirty="0">
              <a:effectLst/>
              <a:latin typeface="Angsana New" panose="02020603050405020304" pitchFamily="18" charset="-34"/>
              <a:ea typeface="Garuda"/>
              <a:cs typeface="Angsana New" panose="02020603050405020304" pitchFamily="18" charset="-34"/>
            </a:endParaRPr>
          </a:p>
        </p:txBody>
      </p:sp>
      <p:sp>
        <p:nvSpPr>
          <p:cNvPr id="7" name="Rectangle 6"/>
          <p:cNvSpPr/>
          <p:nvPr/>
        </p:nvSpPr>
        <p:spPr>
          <a:xfrm>
            <a:off x="1079500" y="1800225"/>
            <a:ext cx="9144000" cy="4524315"/>
          </a:xfrm>
          <a:prstGeom prst="rect">
            <a:avLst/>
          </a:prstGeom>
        </p:spPr>
        <p:txBody>
          <a:bodyPr wrap="square">
            <a:spAutoFit/>
          </a:bodyPr>
          <a:lstStyle/>
          <a:p>
            <a:pPr marL="457200" indent="-457200">
              <a:buClr>
                <a:srgbClr val="00B050"/>
              </a:buClr>
              <a:buFont typeface="Wingdings" panose="05000000000000000000" pitchFamily="2" charset="2"/>
              <a:buChar char="Ø"/>
            </a:pPr>
            <a:r>
              <a:rPr lang="en-US" sz="3200" dirty="0">
                <a:latin typeface="Angsana New" panose="02020603050405020304" pitchFamily="18" charset="-34"/>
                <a:cs typeface="Angsana New" panose="02020603050405020304" pitchFamily="18" charset="-34"/>
              </a:rPr>
              <a:t>Research findings should be presented in a comparative manner with previously published findings.</a:t>
            </a:r>
            <a:endParaRPr lang="th-TH" sz="3200" dirty="0">
              <a:latin typeface="Angsana New" panose="02020603050405020304" pitchFamily="18" charset="-34"/>
              <a:cs typeface="Angsana New" panose="02020603050405020304" pitchFamily="18" charset="-34"/>
            </a:endParaRPr>
          </a:p>
          <a:p>
            <a:pPr marL="457200" indent="-457200">
              <a:buClr>
                <a:srgbClr val="00B050"/>
              </a:buClr>
              <a:buFont typeface="Wingdings" panose="05000000000000000000" pitchFamily="2" charset="2"/>
              <a:buChar char="Ø"/>
            </a:pPr>
            <a:r>
              <a:rPr lang="en-US" sz="3200" dirty="0">
                <a:latin typeface="Angsana New" panose="02020603050405020304" pitchFamily="18" charset="-34"/>
                <a:cs typeface="Angsana New" panose="02020603050405020304" pitchFamily="18" charset="-34"/>
              </a:rPr>
              <a:t>presented to show the consistency or conflicts, etc.</a:t>
            </a:r>
            <a:endParaRPr lang="th-TH" sz="3200" dirty="0">
              <a:latin typeface="Angsana New" panose="02020603050405020304" pitchFamily="18" charset="-34"/>
              <a:cs typeface="Angsana New" panose="02020603050405020304" pitchFamily="18" charset="-34"/>
            </a:endParaRPr>
          </a:p>
          <a:p>
            <a:pPr marL="457200" indent="-457200">
              <a:buClr>
                <a:srgbClr val="00B050"/>
              </a:buClr>
              <a:buFont typeface="Wingdings" panose="05000000000000000000" pitchFamily="2" charset="2"/>
              <a:buChar char="Ø"/>
            </a:pPr>
            <a:r>
              <a:rPr lang="en-US" sz="3200" dirty="0">
                <a:latin typeface="Angsana New" panose="02020603050405020304" pitchFamily="18" charset="-34"/>
                <a:cs typeface="Angsana New" panose="02020603050405020304" pitchFamily="18" charset="-34"/>
              </a:rPr>
              <a:t>conflicts with (ref. name, year of publication) because data, calculation methods, events are dynamic, and should be divided into arguments. and compare item by item, for example;</a:t>
            </a:r>
            <a:r>
              <a:rPr lang="th-TH" sz="3200" dirty="0">
                <a:latin typeface="Angsana New" panose="02020603050405020304" pitchFamily="18" charset="-34"/>
                <a:cs typeface="Angsana New" panose="02020603050405020304" pitchFamily="18" charset="-34"/>
              </a:rPr>
              <a:t> </a:t>
            </a:r>
          </a:p>
          <a:p>
            <a:pPr marL="457200" indent="-457200">
              <a:buClr>
                <a:srgbClr val="00B050"/>
              </a:buClr>
              <a:buFont typeface="Wingdings" panose="05000000000000000000" pitchFamily="2" charset="2"/>
              <a:buChar char="Ø"/>
            </a:pPr>
            <a:r>
              <a:rPr lang="th-TH" sz="3200" dirty="0">
                <a:latin typeface="Angsana New" panose="02020603050405020304" pitchFamily="18" charset="-34"/>
                <a:cs typeface="Angsana New" panose="02020603050405020304" pitchFamily="18" charset="-34"/>
              </a:rPr>
              <a:t>1……… </a:t>
            </a:r>
          </a:p>
          <a:p>
            <a:pPr>
              <a:buClr>
                <a:srgbClr val="00B050"/>
              </a:buClr>
            </a:pPr>
            <a:r>
              <a:rPr lang="th-TH" sz="3200" dirty="0">
                <a:latin typeface="Angsana New" panose="02020603050405020304" pitchFamily="18" charset="-34"/>
                <a:cs typeface="Angsana New" panose="02020603050405020304" pitchFamily="18" charset="-34"/>
              </a:rPr>
              <a:t>       2………. </a:t>
            </a:r>
          </a:p>
          <a:p>
            <a:pPr>
              <a:buClr>
                <a:srgbClr val="00B050"/>
              </a:buClr>
            </a:pPr>
            <a:r>
              <a:rPr lang="th-TH" sz="3200" dirty="0">
                <a:latin typeface="Angsana New" panose="02020603050405020304" pitchFamily="18" charset="-34"/>
                <a:cs typeface="Angsana New" panose="02020603050405020304" pitchFamily="18" charset="-34"/>
              </a:rPr>
              <a:t>       3………….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8100" y="428625"/>
            <a:ext cx="8610600" cy="733534"/>
          </a:xfrm>
          <a:prstGeom prst="rect">
            <a:avLst/>
          </a:prstGeom>
        </p:spPr>
        <p:txBody>
          <a:bodyPr wrap="square">
            <a:spAutoFit/>
          </a:bodyPr>
          <a:lstStyle/>
          <a:p>
            <a:pPr marL="78740" marR="0">
              <a:lnSpc>
                <a:spcPts val="5015"/>
              </a:lnSpc>
              <a:spcBef>
                <a:spcPts val="0"/>
              </a:spcBef>
              <a:spcAft>
                <a:spcPts val="0"/>
              </a:spcAft>
            </a:pPr>
            <a:r>
              <a:rPr lang="en-US" sz="4000" b="1" dirty="0">
                <a:solidFill>
                  <a:srgbClr val="7030A0"/>
                </a:solidFill>
                <a:latin typeface="Angsana New" panose="02020603050405020304" pitchFamily="18" charset="-34"/>
                <a:ea typeface="Garuda"/>
                <a:cs typeface="Angsana New" panose="02020603050405020304" pitchFamily="18" charset="-34"/>
              </a:rPr>
              <a:t>A</a:t>
            </a:r>
            <a:r>
              <a:rPr lang="en-US" sz="4000" b="1" dirty="0">
                <a:solidFill>
                  <a:srgbClr val="7030A0"/>
                </a:solidFill>
                <a:effectLst/>
                <a:latin typeface="Angsana New" panose="02020603050405020304" pitchFamily="18" charset="-34"/>
                <a:ea typeface="Garuda"/>
                <a:cs typeface="Angsana New" panose="02020603050405020304" pitchFamily="18" charset="-34"/>
              </a:rPr>
              <a:t>nalytical method and interpreting and discussing results</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165100" y="1495425"/>
            <a:ext cx="10363200" cy="5262979"/>
          </a:xfrm>
          <a:prstGeom prst="rect">
            <a:avLst/>
          </a:prstGeom>
        </p:spPr>
        <p:txBody>
          <a:bodyPr wrap="square">
            <a:spAutoFit/>
          </a:bodyPr>
          <a:lstStyle/>
          <a:p>
            <a:pPr marL="342900" indent="-342900" algn="thaiDist">
              <a:buClr>
                <a:srgbClr val="7030A0"/>
              </a:buClr>
              <a:buFont typeface="Wingdings" panose="05000000000000000000" pitchFamily="2" charset="2"/>
              <a:buChar char="q"/>
            </a:pPr>
            <a:r>
              <a:rPr lang="en-US" sz="2800" dirty="0">
                <a:latin typeface="Angsana New" panose="02020603050405020304" pitchFamily="18" charset="-34"/>
                <a:cs typeface="Angsana New" panose="02020603050405020304" pitchFamily="18" charset="-34"/>
              </a:rPr>
              <a:t>If it's quantitative, you need to read the table. Or look at the graphs created with a lot of care in thinking and analyzing. Classify according to knowledge that you have read in theory and literature. Find the value. Write down your comments first, what we find when reading from this table or from the graph from this figure. Write it under the table or under the graph, under the figure first. If it is qualitative, the phenomenon must be interpreted. And the evidence can bring the theory out to be compared.</a:t>
            </a:r>
            <a:endParaRPr lang="th-TH" sz="2800" dirty="0">
              <a:latin typeface="Angsana New" panose="02020603050405020304" pitchFamily="18" charset="-34"/>
              <a:cs typeface="Angsana New" panose="02020603050405020304" pitchFamily="18" charset="-34"/>
            </a:endParaRPr>
          </a:p>
          <a:p>
            <a:pPr marL="342900" indent="-342900" algn="thaiDist">
              <a:buClr>
                <a:srgbClr val="7030A0"/>
              </a:buClr>
              <a:buFont typeface="Wingdings" panose="05000000000000000000" pitchFamily="2" charset="2"/>
              <a:buChar char="q"/>
            </a:pPr>
            <a:r>
              <a:rPr lang="en-US" sz="2800" dirty="0">
                <a:latin typeface="Angsana New" panose="02020603050405020304" pitchFamily="18" charset="-34"/>
                <a:cs typeface="Angsana New" panose="02020603050405020304" pitchFamily="18" charset="-34"/>
              </a:rPr>
              <a:t>After that, consider with analytical thinking in your mind again that The phenomenon seen from this table, from this graph, or from this figure, is similar or similar to, or consistent with the past research results in the literature that we have written. Of whom? and then write another description A reference list is included with every corresponding article.</a:t>
            </a:r>
            <a:endParaRPr lang="th-TH" sz="2800" dirty="0">
              <a:latin typeface="Angsana New" panose="02020603050405020304" pitchFamily="18" charset="-34"/>
              <a:cs typeface="Angsana New" panose="02020603050405020304" pitchFamily="18" charset="-34"/>
            </a:endParaRPr>
          </a:p>
          <a:p>
            <a:pPr marL="342900" indent="-342900" algn="thaiDist">
              <a:buClr>
                <a:srgbClr val="7030A0"/>
              </a:buClr>
              <a:buFont typeface="Wingdings" panose="05000000000000000000" pitchFamily="2" charset="2"/>
              <a:buChar char="q"/>
            </a:pPr>
            <a:r>
              <a:rPr lang="en-US" sz="2800" dirty="0">
                <a:latin typeface="Angsana New" panose="02020603050405020304" pitchFamily="18" charset="-34"/>
                <a:cs typeface="Angsana New" panose="02020603050405020304" pitchFamily="18" charset="-34"/>
              </a:rPr>
              <a:t>Then consider whether they are different, contradictory, inconsistent with who and why. Find the difference and write a description. along with referring to the list of people who see differently</a:t>
            </a:r>
            <a:endParaRPr lang="th-TH" sz="2800" dirty="0">
              <a:latin typeface="Angsana New" panose="02020603050405020304" pitchFamily="18" charset="-34"/>
              <a:cs typeface="Angsana New" panose="02020603050405020304" pitchFamily="18" charset="-34"/>
            </a:endParaRPr>
          </a:p>
          <a:p>
            <a:pPr marL="342900" indent="-342900" algn="thaiDist">
              <a:buClr>
                <a:srgbClr val="7030A0"/>
              </a:buClr>
              <a:buFont typeface="Wingdings" panose="05000000000000000000" pitchFamily="2" charset="2"/>
              <a:buChar char="q"/>
            </a:pPr>
            <a:r>
              <a:rPr lang="en-US" sz="2800" dirty="0">
                <a:latin typeface="Angsana New" panose="02020603050405020304" pitchFamily="18" charset="-34"/>
                <a:cs typeface="Angsana New" panose="02020603050405020304" pitchFamily="18" charset="-34"/>
              </a:rPr>
              <a:t>Then it was written and compiled in nonfiction language to communicate with understanding.</a:t>
            </a:r>
            <a:endParaRPr lang="th-TH" sz="2800" dirty="0">
              <a:latin typeface="Angsana New" panose="02020603050405020304" pitchFamily="18" charset="-34"/>
              <a:cs typeface="Angsana New" panose="02020603050405020304" pitchFamily="18" charset="-3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93700" y="647953"/>
            <a:ext cx="9296399" cy="566822"/>
          </a:xfrm>
          <a:prstGeom prst="rect">
            <a:avLst/>
          </a:prstGeom>
        </p:spPr>
        <p:txBody>
          <a:bodyPr vert="horz" wrap="square" lIns="0" tIns="12700" rIns="0" bIns="0" rtlCol="0">
            <a:spAutoFit/>
          </a:bodyPr>
          <a:lstStyle/>
          <a:p>
            <a:pPr marL="12700" marR="187960">
              <a:lnSpc>
                <a:spcPct val="100000"/>
              </a:lnSpc>
              <a:spcBef>
                <a:spcPts val="100"/>
              </a:spcBef>
            </a:pPr>
            <a:r>
              <a:rPr lang="th-TH" sz="3600" b="1" dirty="0">
                <a:solidFill>
                  <a:srgbClr val="0070C0"/>
                </a:solidFill>
                <a:latin typeface="Garuda"/>
                <a:cs typeface="+mj-cs"/>
              </a:rPr>
              <a:t>บทความที่เผยแพร่</a:t>
            </a:r>
            <a:endParaRPr sz="3400" b="1" dirty="0">
              <a:solidFill>
                <a:srgbClr val="0070C0"/>
              </a:solidFill>
              <a:latin typeface="Garuda"/>
              <a:cs typeface="+mj-cs"/>
            </a:endParaRPr>
          </a:p>
        </p:txBody>
      </p:sp>
      <p:sp>
        <p:nvSpPr>
          <p:cNvPr id="6" name="Rectangle 5"/>
          <p:cNvSpPr/>
          <p:nvPr/>
        </p:nvSpPr>
        <p:spPr>
          <a:xfrm>
            <a:off x="1765300" y="1463038"/>
            <a:ext cx="6705600" cy="4349909"/>
          </a:xfrm>
          <a:prstGeom prst="rect">
            <a:avLst/>
          </a:prstGeom>
        </p:spPr>
        <p:txBody>
          <a:bodyPr wrap="square">
            <a:spAutoFit/>
          </a:bodyPr>
          <a:lstStyle/>
          <a:p>
            <a:pPr marL="342900" marR="0" lvl="0" indent="-342900">
              <a:lnSpc>
                <a:spcPts val="3865"/>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th-TH" sz="3200" b="1" dirty="0">
                <a:effectLst/>
                <a:ea typeface="Wingdings" panose="05000000000000000000" pitchFamily="2" charset="2"/>
              </a:rPr>
              <a:t>ชี้นํานโยบาย </a:t>
            </a:r>
            <a:r>
              <a:rPr lang="en-US" sz="3200" b="1" dirty="0">
                <a:effectLst/>
                <a:ea typeface="Wingdings" panose="05000000000000000000" pitchFamily="2" charset="2"/>
              </a:rPr>
              <a:t>Policy</a:t>
            </a:r>
            <a:r>
              <a:rPr lang="en-US" sz="3200" b="1" spc="-335" dirty="0">
                <a:effectLst/>
                <a:ea typeface="Wingdings" panose="05000000000000000000" pitchFamily="2" charset="2"/>
              </a:rPr>
              <a:t> </a:t>
            </a:r>
            <a:r>
              <a:rPr lang="en-US" sz="3200" b="1" dirty="0">
                <a:effectLst/>
                <a:ea typeface="Wingdings" panose="05000000000000000000" pitchFamily="2" charset="2"/>
              </a:rPr>
              <a:t>implication</a:t>
            </a:r>
          </a:p>
          <a:p>
            <a:pPr marL="342900" marR="0" lvl="0" indent="-342900">
              <a:lnSpc>
                <a:spcPts val="323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Research</a:t>
            </a:r>
            <a:r>
              <a:rPr lang="en-US" sz="3200" b="1" spc="-155" dirty="0">
                <a:effectLst/>
                <a:ea typeface="Wingdings" panose="05000000000000000000" pitchFamily="2" charset="2"/>
              </a:rPr>
              <a:t> </a:t>
            </a:r>
            <a:r>
              <a:rPr lang="en-US" sz="3200" b="1" dirty="0">
                <a:effectLst/>
                <a:ea typeface="Wingdings" panose="05000000000000000000" pitchFamily="2" charset="2"/>
              </a:rPr>
              <a:t>for</a:t>
            </a:r>
            <a:r>
              <a:rPr lang="en-US" sz="3200" b="1" spc="-155" dirty="0">
                <a:effectLst/>
                <a:ea typeface="Wingdings" panose="05000000000000000000" pitchFamily="2" charset="2"/>
              </a:rPr>
              <a:t> </a:t>
            </a:r>
            <a:r>
              <a:rPr lang="en-US" sz="3200" b="1" dirty="0">
                <a:effectLst/>
                <a:ea typeface="Wingdings" panose="05000000000000000000" pitchFamily="2" charset="2"/>
              </a:rPr>
              <a:t>Development</a:t>
            </a:r>
            <a:r>
              <a:rPr lang="en-US" sz="3200" b="1" spc="-135" dirty="0">
                <a:effectLst/>
                <a:ea typeface="Wingdings" panose="05000000000000000000" pitchFamily="2" charset="2"/>
              </a:rPr>
              <a:t> </a:t>
            </a:r>
            <a:r>
              <a:rPr lang="en-US" sz="3200" b="1" dirty="0">
                <a:effectLst/>
                <a:ea typeface="Wingdings" panose="05000000000000000000" pitchFamily="2" charset="2"/>
              </a:rPr>
              <a:t>(R</a:t>
            </a:r>
            <a:r>
              <a:rPr lang="en-US" sz="3200" b="1" spc="-155" dirty="0">
                <a:effectLst/>
                <a:ea typeface="Wingdings" panose="05000000000000000000" pitchFamily="2" charset="2"/>
              </a:rPr>
              <a:t> </a:t>
            </a:r>
            <a:r>
              <a:rPr lang="en-US" sz="3200" b="1" dirty="0">
                <a:effectLst/>
                <a:ea typeface="Wingdings" panose="05000000000000000000" pitchFamily="2" charset="2"/>
              </a:rPr>
              <a:t>for</a:t>
            </a:r>
            <a:r>
              <a:rPr lang="en-US" sz="3200" b="1" spc="-155" dirty="0">
                <a:effectLst/>
                <a:ea typeface="Wingdings" panose="05000000000000000000" pitchFamily="2" charset="2"/>
              </a:rPr>
              <a:t> </a:t>
            </a:r>
            <a:r>
              <a:rPr lang="en-US" sz="3200" b="1" dirty="0">
                <a:effectLst/>
                <a:ea typeface="Wingdings" panose="05000000000000000000" pitchFamily="2" charset="2"/>
              </a:rPr>
              <a:t>D)</a:t>
            </a: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Research</a:t>
            </a:r>
            <a:r>
              <a:rPr lang="en-US" sz="3200" b="1" spc="-245" dirty="0">
                <a:effectLst/>
                <a:ea typeface="Wingdings" panose="05000000000000000000" pitchFamily="2" charset="2"/>
              </a:rPr>
              <a:t> </a:t>
            </a:r>
            <a:r>
              <a:rPr lang="en-US" sz="3200" b="1" dirty="0">
                <a:effectLst/>
                <a:ea typeface="Wingdings" panose="05000000000000000000" pitchFamily="2" charset="2"/>
              </a:rPr>
              <a:t>and</a:t>
            </a:r>
            <a:r>
              <a:rPr lang="en-US" sz="3200" b="1" spc="-240" dirty="0">
                <a:effectLst/>
                <a:ea typeface="Wingdings" panose="05000000000000000000" pitchFamily="2" charset="2"/>
              </a:rPr>
              <a:t> </a:t>
            </a:r>
            <a:r>
              <a:rPr lang="en-US" sz="3200" b="1" dirty="0">
                <a:effectLst/>
                <a:ea typeface="Wingdings" panose="05000000000000000000" pitchFamily="2" charset="2"/>
              </a:rPr>
              <a:t>Development</a:t>
            </a:r>
            <a:r>
              <a:rPr lang="en-US" sz="3200" b="1" spc="-225" dirty="0">
                <a:effectLst/>
                <a:ea typeface="Wingdings" panose="05000000000000000000" pitchFamily="2" charset="2"/>
              </a:rPr>
              <a:t> </a:t>
            </a:r>
            <a:r>
              <a:rPr lang="en-US" sz="3200" b="1" dirty="0">
                <a:effectLst/>
                <a:ea typeface="Wingdings" panose="05000000000000000000" pitchFamily="2" charset="2"/>
              </a:rPr>
              <a:t>(R</a:t>
            </a:r>
            <a:r>
              <a:rPr lang="en-US" sz="3200" b="1" spc="-245" dirty="0">
                <a:effectLst/>
                <a:ea typeface="Wingdings" panose="05000000000000000000" pitchFamily="2" charset="2"/>
              </a:rPr>
              <a:t> </a:t>
            </a:r>
            <a:r>
              <a:rPr lang="en-US" sz="3200" b="1" dirty="0">
                <a:effectLst/>
                <a:ea typeface="Wingdings" panose="05000000000000000000" pitchFamily="2" charset="2"/>
              </a:rPr>
              <a:t>and</a:t>
            </a:r>
            <a:r>
              <a:rPr lang="en-US" sz="3200" b="1" spc="-235" dirty="0">
                <a:effectLst/>
                <a:ea typeface="Wingdings" panose="05000000000000000000" pitchFamily="2" charset="2"/>
              </a:rPr>
              <a:t> </a:t>
            </a:r>
            <a:r>
              <a:rPr lang="en-US" sz="3200" b="1" dirty="0">
                <a:effectLst/>
                <a:ea typeface="Wingdings" panose="05000000000000000000" pitchFamily="2" charset="2"/>
              </a:rPr>
              <a:t>D)</a:t>
            </a: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Place</a:t>
            </a:r>
            <a:r>
              <a:rPr lang="en-US" sz="3200" b="1" spc="-110" dirty="0">
                <a:effectLst/>
                <a:ea typeface="Wingdings" panose="05000000000000000000" pitchFamily="2" charset="2"/>
              </a:rPr>
              <a:t> </a:t>
            </a:r>
            <a:r>
              <a:rPr lang="th-TH" sz="3200" b="1" spc="-15" dirty="0">
                <a:effectLst/>
                <a:ea typeface="Wingdings" panose="05000000000000000000" pitchFamily="2" charset="2"/>
              </a:rPr>
              <a:t>ชื่อวารสาร</a:t>
            </a:r>
            <a:endParaRPr lang="en-US" sz="3200" b="1" dirty="0">
              <a:effectLst/>
              <a:ea typeface="Wingdings" panose="05000000000000000000" pitchFamily="2" charset="2"/>
            </a:endParaRP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Price</a:t>
            </a:r>
            <a:r>
              <a:rPr lang="en-US" sz="3200" b="1" spc="-340" dirty="0">
                <a:effectLst/>
                <a:ea typeface="Wingdings" panose="05000000000000000000" pitchFamily="2" charset="2"/>
              </a:rPr>
              <a:t> </a:t>
            </a:r>
            <a:r>
              <a:rPr lang="th-TH" sz="3200" b="1" dirty="0">
                <a:effectLst/>
                <a:ea typeface="Wingdings" panose="05000000000000000000" pitchFamily="2" charset="2"/>
              </a:rPr>
              <a:t>ราคาวารสาร</a:t>
            </a:r>
            <a:r>
              <a:rPr lang="th-TH" sz="3200" b="1" spc="-340" dirty="0">
                <a:ea typeface="Wingdings" panose="05000000000000000000" pitchFamily="2" charset="2"/>
              </a:rPr>
              <a:t>   </a:t>
            </a:r>
            <a:r>
              <a:rPr lang="th-TH" sz="3200" b="1" spc="-20" dirty="0">
                <a:effectLst/>
                <a:ea typeface="Wingdings" panose="05000000000000000000" pitchFamily="2" charset="2"/>
              </a:rPr>
              <a:t>ราคาเมื่อจำหน่าย </a:t>
            </a:r>
            <a:r>
              <a:rPr lang="th-TH" sz="3200" b="1" spc="-25" dirty="0">
                <a:effectLst/>
                <a:ea typeface="Wingdings" panose="05000000000000000000" pitchFamily="2" charset="2"/>
              </a:rPr>
              <a:t>หรือ</a:t>
            </a:r>
            <a:r>
              <a:rPr lang="th-TH" sz="3200" b="1" spc="-350" dirty="0">
                <a:effectLst/>
                <a:ea typeface="Wingdings" panose="05000000000000000000" pitchFamily="2" charset="2"/>
              </a:rPr>
              <a:t> </a:t>
            </a:r>
            <a:r>
              <a:rPr lang="en-US" sz="3200" b="1" dirty="0">
                <a:effectLst/>
                <a:ea typeface="Wingdings" panose="05000000000000000000" pitchFamily="2" charset="2"/>
              </a:rPr>
              <a:t>download</a:t>
            </a:r>
            <a:r>
              <a:rPr lang="en-US" sz="3200" b="1" spc="-335" dirty="0">
                <a:effectLst/>
                <a:ea typeface="Wingdings" panose="05000000000000000000" pitchFamily="2" charset="2"/>
              </a:rPr>
              <a:t> </a:t>
            </a:r>
            <a:r>
              <a:rPr lang="th-TH" sz="3200" b="1" dirty="0">
                <a:effectLst/>
                <a:ea typeface="Wingdings" panose="05000000000000000000" pitchFamily="2" charset="2"/>
              </a:rPr>
              <a:t>บทความ</a:t>
            </a:r>
            <a:endParaRPr lang="en-US" sz="3200" b="1" dirty="0">
              <a:effectLst/>
              <a:ea typeface="Wingdings" panose="05000000000000000000" pitchFamily="2" charset="2"/>
            </a:endParaRP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Product </a:t>
            </a:r>
            <a:r>
              <a:rPr lang="th-TH" sz="3200" b="1" spc="-20" dirty="0">
                <a:effectLst/>
                <a:ea typeface="Wingdings" panose="05000000000000000000" pitchFamily="2" charset="2"/>
              </a:rPr>
              <a:t>ผลิตภัณฑ์</a:t>
            </a:r>
            <a:r>
              <a:rPr lang="th-TH" sz="3200" b="1" spc="-220" dirty="0">
                <a:ea typeface="Wingdings" panose="05000000000000000000" pitchFamily="2" charset="2"/>
              </a:rPr>
              <a:t> </a:t>
            </a:r>
            <a:r>
              <a:rPr lang="th-TH" sz="3200" b="1" dirty="0">
                <a:effectLst/>
                <a:ea typeface="Wingdings" panose="05000000000000000000" pitchFamily="2" charset="2"/>
              </a:rPr>
              <a:t>คุณภาพผลการวิจัย</a:t>
            </a:r>
            <a:endParaRPr lang="en-US" sz="3200" b="1" dirty="0">
              <a:effectLst/>
              <a:ea typeface="Wingdings" panose="05000000000000000000" pitchFamily="2" charset="2"/>
            </a:endParaRPr>
          </a:p>
          <a:p>
            <a:pPr marL="342900" marR="0" lvl="0" indent="-342900">
              <a:lnSpc>
                <a:spcPts val="4305"/>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200" b="1" dirty="0">
                <a:effectLst/>
                <a:ea typeface="Wingdings" panose="05000000000000000000" pitchFamily="2" charset="2"/>
              </a:rPr>
              <a:t>Promotion </a:t>
            </a:r>
            <a:r>
              <a:rPr lang="th-TH" sz="3200" b="1" dirty="0">
                <a:effectLst/>
                <a:ea typeface="Wingdings" panose="05000000000000000000" pitchFamily="2" charset="2"/>
              </a:rPr>
              <a:t>การยอมรับ </a:t>
            </a:r>
            <a:r>
              <a:rPr lang="en-US" sz="3200" b="1" dirty="0">
                <a:effectLst/>
                <a:ea typeface="Wingdings" panose="05000000000000000000" pitchFamily="2" charset="2"/>
              </a:rPr>
              <a:t>impact</a:t>
            </a:r>
            <a:r>
              <a:rPr lang="en-US" sz="3200" b="1" spc="-530" dirty="0">
                <a:effectLst/>
                <a:ea typeface="Wingdings" panose="05000000000000000000" pitchFamily="2" charset="2"/>
              </a:rPr>
              <a:t> </a:t>
            </a:r>
            <a:r>
              <a:rPr lang="en-US" sz="3200" b="1" dirty="0">
                <a:effectLst/>
                <a:ea typeface="Wingdings" panose="05000000000000000000" pitchFamily="2" charset="2"/>
              </a:rPr>
              <a:t>factors</a:t>
            </a:r>
          </a:p>
          <a:p>
            <a:br>
              <a:rPr lang="en-US" sz="2000" dirty="0">
                <a:effectLst/>
                <a:ea typeface="Garuda"/>
              </a:rPr>
            </a:br>
            <a:endParaRPr lang="en-US" sz="2000"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733425"/>
            <a:ext cx="4739759"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00B050"/>
                </a:solidFill>
                <a:effectLst/>
                <a:latin typeface="Angsana New" panose="02020603050405020304" pitchFamily="18" charset="-34"/>
                <a:ea typeface="Garuda"/>
                <a:cs typeface="Angsana New" panose="02020603050405020304" pitchFamily="18" charset="-34"/>
              </a:rPr>
              <a:t>How to write to describe tables</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927100" y="1876425"/>
            <a:ext cx="8991600" cy="3724096"/>
          </a:xfrm>
          <a:prstGeom prst="rect">
            <a:avLst/>
          </a:prstGeom>
        </p:spPr>
        <p:txBody>
          <a:bodyPr wrap="square">
            <a:spAutoFit/>
          </a:bodyPr>
          <a:lstStyle/>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en-US" sz="3200" spc="-15" dirty="0">
                <a:effectLst/>
                <a:latin typeface="Angsana New" panose="02020603050405020304" pitchFamily="18" charset="-34"/>
                <a:ea typeface="Garuda"/>
                <a:cs typeface="Angsana New" panose="02020603050405020304" pitchFamily="18" charset="-34"/>
              </a:rPr>
              <a:t>Write a table in the middle of the page (Sandwich).</a:t>
            </a:r>
            <a:endParaRPr lang="th-TH" sz="3200" spc="-15" dirty="0">
              <a:effectLst/>
              <a:latin typeface="Angsana New" panose="02020603050405020304" pitchFamily="18" charset="-34"/>
              <a:ea typeface="Garuda"/>
              <a:cs typeface="Angsana New" panose="02020603050405020304" pitchFamily="18" charset="-34"/>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en-US" sz="3200" spc="-20" dirty="0">
                <a:effectLst/>
                <a:latin typeface="Angsana New" panose="02020603050405020304" pitchFamily="18" charset="-34"/>
                <a:ea typeface="Garuda"/>
                <a:cs typeface="Angsana New" panose="02020603050405020304" pitchFamily="18" charset="-34"/>
              </a:rPr>
              <a:t>Write a description before and specify the following table</a:t>
            </a:r>
            <a:endParaRPr lang="th-TH" sz="3200" spc="-20" dirty="0">
              <a:effectLst/>
              <a:latin typeface="Angsana New" panose="02020603050405020304" pitchFamily="18" charset="-34"/>
              <a:ea typeface="Garuda"/>
              <a:cs typeface="Angsana New" panose="02020603050405020304" pitchFamily="18" charset="-34"/>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en-US" sz="3200" spc="-30" dirty="0">
                <a:effectLst/>
                <a:latin typeface="Angsana New" panose="02020603050405020304" pitchFamily="18" charset="-34"/>
                <a:ea typeface="Garuda"/>
                <a:cs typeface="Angsana New" panose="02020603050405020304" pitchFamily="18" charset="-34"/>
              </a:rPr>
              <a:t>explain that from the table above. What other phenomena did you find?</a:t>
            </a:r>
            <a:endParaRPr lang="th-TH" sz="3200" spc="-30" dirty="0">
              <a:effectLst/>
              <a:latin typeface="Angsana New" panose="02020603050405020304" pitchFamily="18" charset="-34"/>
              <a:ea typeface="Garuda"/>
              <a:cs typeface="Angsana New" panose="02020603050405020304" pitchFamily="18" charset="-34"/>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en-US" sz="3200" spc="-30" dirty="0">
                <a:effectLst/>
                <a:latin typeface="Angsana New" panose="02020603050405020304" pitchFamily="18" charset="-34"/>
                <a:ea typeface="Garuda"/>
                <a:cs typeface="Angsana New" panose="02020603050405020304" pitchFamily="18" charset="-34"/>
              </a:rPr>
              <a:t>One page, there should be no more than two tables.</a:t>
            </a:r>
            <a:endParaRPr lang="th-TH" sz="3200" spc="-30" dirty="0">
              <a:effectLst/>
              <a:latin typeface="Angsana New" panose="02020603050405020304" pitchFamily="18" charset="-34"/>
              <a:ea typeface="Garuda"/>
              <a:cs typeface="Angsana New" panose="02020603050405020304" pitchFamily="18" charset="-34"/>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en-US" sz="3200" spc="-25" dirty="0">
                <a:effectLst/>
                <a:latin typeface="Angsana New" panose="02020603050405020304" pitchFamily="18" charset="-34"/>
                <a:ea typeface="Garuda"/>
                <a:cs typeface="Angsana New" panose="02020603050405020304" pitchFamily="18" charset="-34"/>
              </a:rPr>
              <a:t>One page should not contain more than two graphs or figures.</a:t>
            </a:r>
            <a:endParaRPr lang="en-US" sz="12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99039" y="657225"/>
            <a:ext cx="7495322"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C00000"/>
                </a:solidFill>
                <a:effectLst/>
                <a:latin typeface="Angsana New" panose="02020603050405020304" pitchFamily="18" charset="-34"/>
                <a:ea typeface="Garuda"/>
                <a:cs typeface="Angsana New" panose="02020603050405020304" pitchFamily="18" charset="-34"/>
              </a:rPr>
              <a:t>Presentation of results with accompanying graphs</a:t>
            </a:r>
            <a:endParaRPr lang="en-US" sz="4000" dirty="0">
              <a:effectLst/>
              <a:latin typeface="Angsana New" panose="02020603050405020304" pitchFamily="18" charset="-34"/>
              <a:ea typeface="Garuda"/>
              <a:cs typeface="Angsana New" panose="02020603050405020304" pitchFamily="18" charset="-34"/>
            </a:endParaRPr>
          </a:p>
        </p:txBody>
      </p:sp>
      <p:sp>
        <p:nvSpPr>
          <p:cNvPr id="10" name="Rectangle 9"/>
          <p:cNvSpPr/>
          <p:nvPr/>
        </p:nvSpPr>
        <p:spPr>
          <a:xfrm>
            <a:off x="355600" y="1876425"/>
            <a:ext cx="9982200" cy="5262979"/>
          </a:xfrm>
          <a:prstGeom prst="rect">
            <a:avLst/>
          </a:prstGeom>
        </p:spPr>
        <p:txBody>
          <a:bodyPr wrap="square">
            <a:spAutoFit/>
          </a:bodyPr>
          <a:lstStyle/>
          <a:p>
            <a:pPr marL="457200" indent="-457200">
              <a:buClr>
                <a:srgbClr val="FF0000"/>
              </a:buClr>
              <a:buFont typeface="Courier New" panose="02070309020205020404" pitchFamily="49" charset="0"/>
              <a:buChar char="o"/>
            </a:pPr>
            <a:r>
              <a:rPr lang="en-US" sz="2800" dirty="0">
                <a:latin typeface="Angsana New" panose="02020603050405020304" pitchFamily="18" charset="-34"/>
                <a:cs typeface="Angsana New" panose="02020603050405020304" pitchFamily="18" charset="-34"/>
              </a:rPr>
              <a:t>Very popular nowadays</a:t>
            </a:r>
            <a:endParaRPr lang="th-TH" sz="2800" dirty="0">
              <a:latin typeface="Angsana New" panose="02020603050405020304" pitchFamily="18" charset="-34"/>
              <a:cs typeface="Angsana New" panose="02020603050405020304" pitchFamily="18" charset="-34"/>
            </a:endParaRPr>
          </a:p>
          <a:p>
            <a:pPr marL="457200" indent="-457200">
              <a:buClr>
                <a:srgbClr val="FF0000"/>
              </a:buClr>
              <a:buFont typeface="Courier New" panose="02070309020205020404" pitchFamily="49" charset="0"/>
              <a:buChar char="o"/>
            </a:pPr>
            <a:r>
              <a:rPr lang="en-US" sz="2800" dirty="0">
                <a:latin typeface="Angsana New" panose="02020603050405020304" pitchFamily="18" charset="-34"/>
                <a:cs typeface="Angsana New" panose="02020603050405020304" pitchFamily="18" charset="-34"/>
              </a:rPr>
              <a:t>Using bar graphs to compare between groups show high level and low interpreted according to the difference between compared bars</a:t>
            </a:r>
            <a:r>
              <a:rPr lang="th-TH" sz="2800" dirty="0">
                <a:latin typeface="Angsana New" panose="02020603050405020304" pitchFamily="18" charset="-34"/>
                <a:cs typeface="Angsana New" panose="02020603050405020304" pitchFamily="18" charset="-34"/>
              </a:rPr>
              <a:t>ใ</a:t>
            </a:r>
          </a:p>
          <a:p>
            <a:pPr marL="457200" indent="-457200">
              <a:buClr>
                <a:srgbClr val="FF0000"/>
              </a:buClr>
              <a:buFont typeface="Courier New" panose="02070309020205020404" pitchFamily="49" charset="0"/>
              <a:buChar char="o"/>
            </a:pPr>
            <a:r>
              <a:rPr lang="en-US" sz="2800" dirty="0">
                <a:latin typeface="Angsana New" panose="02020603050405020304" pitchFamily="18" charset="-34"/>
                <a:cs typeface="Angsana New" panose="02020603050405020304" pitchFamily="18" charset="-34"/>
              </a:rPr>
              <a:t>Pie graphs want to focus on segments for sharing.</a:t>
            </a:r>
            <a:endParaRPr lang="th-TH" sz="2800" dirty="0">
              <a:latin typeface="Angsana New" panose="02020603050405020304" pitchFamily="18" charset="-34"/>
              <a:cs typeface="Angsana New" panose="02020603050405020304" pitchFamily="18" charset="-34"/>
            </a:endParaRPr>
          </a:p>
          <a:p>
            <a:pPr marL="457200" indent="-457200">
              <a:buClr>
                <a:srgbClr val="FF0000"/>
              </a:buClr>
              <a:buFont typeface="Courier New" panose="02070309020205020404" pitchFamily="49" charset="0"/>
              <a:buChar char="o"/>
            </a:pPr>
            <a:r>
              <a:rPr lang="en-US" sz="2800" dirty="0">
                <a:latin typeface="Angsana New" panose="02020603050405020304" pitchFamily="18" charset="-34"/>
                <a:cs typeface="Angsana New" panose="02020603050405020304" pitchFamily="18" charset="-34"/>
              </a:rPr>
              <a:t>Using a line graph To point out the trend of the movement (Trend) emphasizing the pattern (Pattern) the direction of the increase. or decrease of the dependent variable When the independent variable changes or increases with time</a:t>
            </a:r>
            <a:endParaRPr lang="th-TH" sz="2800" dirty="0">
              <a:latin typeface="Angsana New" panose="02020603050405020304" pitchFamily="18" charset="-34"/>
              <a:cs typeface="Angsana New" panose="02020603050405020304" pitchFamily="18" charset="-34"/>
            </a:endParaRPr>
          </a:p>
          <a:p>
            <a:pPr marL="457200" indent="-457200">
              <a:buClr>
                <a:srgbClr val="FF0000"/>
              </a:buClr>
              <a:buFont typeface="Courier New" panose="02070309020205020404" pitchFamily="49" charset="0"/>
              <a:buChar char="o"/>
            </a:pPr>
            <a:r>
              <a:rPr lang="en-US" sz="2800" dirty="0">
                <a:latin typeface="Angsana New" panose="02020603050405020304" pitchFamily="18" charset="-34"/>
                <a:cs typeface="Angsana New" panose="02020603050405020304" pitchFamily="18" charset="-34"/>
              </a:rPr>
              <a:t>Using a line graph Emphasis should be placed on comparing the two lines. Considering distance, slope, narrowness, similarity, speed, no more than three lines should be displayed. If there are too many, it will make it difficult to understand. (Some editors won't read them at all when they find them.)</a:t>
            </a:r>
            <a:r>
              <a:rPr lang="th-TH" sz="2800" dirty="0">
                <a:latin typeface="Angsana New" panose="02020603050405020304" pitchFamily="18" charset="-34"/>
                <a:cs typeface="Angsana New" panose="02020603050405020304" pitchFamily="18" charset="-34"/>
              </a:rPr>
              <a:t> </a:t>
            </a:r>
          </a:p>
          <a:p>
            <a:r>
              <a:rPr lang="th-TH" sz="2800" dirty="0">
                <a:latin typeface="Angsana New" panose="02020603050405020304" pitchFamily="18" charset="-34"/>
                <a:cs typeface="Angsana New" panose="02020603050405020304" pitchFamily="18" charset="-34"/>
              </a:rPr>
              <a:t> </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5276" y="657225"/>
            <a:ext cx="5315238"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C00000"/>
                </a:solidFill>
                <a:effectLst/>
                <a:latin typeface="Angsana New" panose="02020603050405020304" pitchFamily="18" charset="-34"/>
                <a:ea typeface="Garuda"/>
                <a:cs typeface="Angsana New" panose="02020603050405020304" pitchFamily="18" charset="-34"/>
              </a:rPr>
              <a:t>Presentation of results with graphs</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1079500" y="1893728"/>
            <a:ext cx="8686800" cy="3775393"/>
          </a:xfrm>
          <a:prstGeom prst="rect">
            <a:avLst/>
          </a:prstGeom>
        </p:spPr>
        <p:txBody>
          <a:bodyPr wrap="square">
            <a:spAutoFit/>
          </a:bodyPr>
          <a:lstStyle/>
          <a:p>
            <a:pPr marL="342900" marR="627380" lvl="0" indent="-342900">
              <a:lnSpc>
                <a:spcPct val="150000"/>
              </a:lnSpc>
              <a:spcBef>
                <a:spcPts val="735"/>
              </a:spcBef>
              <a:spcAft>
                <a:spcPts val="0"/>
              </a:spcAft>
              <a:buClr>
                <a:srgbClr val="0070C0"/>
              </a:buClr>
              <a:buFont typeface="Wingdings" panose="05000000000000000000" pitchFamily="2" charset="2"/>
              <a:buChar char=""/>
              <a:tabLst>
                <a:tab pos="1151255" algn="l"/>
                <a:tab pos="1151890" algn="l"/>
              </a:tabLst>
            </a:pPr>
            <a:r>
              <a:rPr lang="en-US" sz="3200" spc="-25" dirty="0">
                <a:effectLst/>
                <a:latin typeface="Angsana New" panose="02020603050405020304" pitchFamily="18" charset="-34"/>
                <a:ea typeface="Garuda"/>
                <a:cs typeface="Angsana New" panose="02020603050405020304" pitchFamily="18" charset="-34"/>
              </a:rPr>
              <a:t>Line graphs </a:t>
            </a:r>
            <a:r>
              <a:rPr lang="en-US" sz="3200" spc="-25" dirty="0">
                <a:latin typeface="Angsana New" panose="02020603050405020304" pitchFamily="18" charset="-34"/>
                <a:ea typeface="Garuda"/>
                <a:cs typeface="Angsana New" panose="02020603050405020304" pitchFamily="18" charset="-34"/>
              </a:rPr>
              <a:t>a</a:t>
            </a:r>
            <a:r>
              <a:rPr lang="en-US" sz="3200" spc="-25" dirty="0">
                <a:effectLst/>
                <a:latin typeface="Angsana New" panose="02020603050405020304" pitchFamily="18" charset="-34"/>
                <a:ea typeface="Garuda"/>
                <a:cs typeface="Angsana New" panose="02020603050405020304" pitchFamily="18" charset="-34"/>
              </a:rPr>
              <a:t>ll line graphs must be marked with symbols must conform to the format specified by the journal.</a:t>
            </a:r>
            <a:endParaRPr lang="en-US" sz="3200" dirty="0">
              <a:effectLst/>
              <a:latin typeface="Angsana New" panose="02020603050405020304" pitchFamily="18" charset="-34"/>
              <a:ea typeface="Garuda"/>
              <a:cs typeface="Angsana New" panose="02020603050405020304" pitchFamily="18" charset="-34"/>
            </a:endParaRPr>
          </a:p>
          <a:p>
            <a:pPr marL="342900" marR="0" lvl="0" indent="-342900">
              <a:lnSpc>
                <a:spcPct val="150000"/>
              </a:lnSpc>
              <a:spcBef>
                <a:spcPts val="0"/>
              </a:spcBef>
              <a:spcAft>
                <a:spcPts val="0"/>
              </a:spcAft>
              <a:buClr>
                <a:srgbClr val="0070C0"/>
              </a:buClr>
              <a:buFont typeface="Wingdings" panose="05000000000000000000" pitchFamily="2" charset="2"/>
              <a:buChar char=""/>
              <a:tabLst>
                <a:tab pos="1151255" algn="l"/>
                <a:tab pos="1151890" algn="l"/>
              </a:tabLst>
            </a:pPr>
            <a:r>
              <a:rPr lang="en-US" sz="3200" dirty="0">
                <a:effectLst/>
                <a:latin typeface="Angsana New" panose="02020603050405020304" pitchFamily="18" charset="-34"/>
                <a:ea typeface="Garuda"/>
                <a:cs typeface="Angsana New" panose="02020603050405020304" pitchFamily="18" charset="-34"/>
              </a:rPr>
              <a:t>Pie charts are rarely used.</a:t>
            </a:r>
          </a:p>
          <a:p>
            <a:pPr marL="342900" marR="882650" lvl="0" indent="-342900">
              <a:lnSpc>
                <a:spcPct val="150000"/>
              </a:lnSpc>
              <a:spcBef>
                <a:spcPts val="350"/>
              </a:spcBef>
              <a:spcAft>
                <a:spcPts val="0"/>
              </a:spcAft>
              <a:buClr>
                <a:srgbClr val="0070C0"/>
              </a:buClr>
              <a:buFont typeface="Wingdings" panose="05000000000000000000" pitchFamily="2" charset="2"/>
              <a:buChar char=""/>
              <a:tabLst>
                <a:tab pos="1151255" algn="l"/>
                <a:tab pos="1151890" algn="l"/>
              </a:tabLst>
            </a:pPr>
            <a:r>
              <a:rPr lang="en-US" sz="3200" spc="-20" dirty="0">
                <a:effectLst/>
                <a:latin typeface="Angsana New" panose="02020603050405020304" pitchFamily="18" charset="-34"/>
                <a:ea typeface="Garuda"/>
                <a:cs typeface="Angsana New" panose="02020603050405020304" pitchFamily="18" charset="-34"/>
              </a:rPr>
              <a:t>Currently, quantitative research that focuses on estimation</a:t>
            </a:r>
            <a:r>
              <a:rPr lang="th-TH" sz="3200" spc="-20" dirty="0">
                <a:effectLst/>
                <a:latin typeface="Angsana New" panose="02020603050405020304" pitchFamily="18" charset="-34"/>
                <a:ea typeface="Garuda"/>
                <a:cs typeface="Angsana New" panose="02020603050405020304" pitchFamily="18" charset="-34"/>
              </a:rPr>
              <a:t> </a:t>
            </a:r>
            <a:r>
              <a:rPr lang="en-US" sz="3200" spc="-20" dirty="0">
                <a:latin typeface="Angsana New" panose="02020603050405020304" pitchFamily="18" charset="-34"/>
                <a:ea typeface="Garuda"/>
                <a:cs typeface="Angsana New" panose="02020603050405020304" pitchFamily="18" charset="-34"/>
              </a:rPr>
              <a:t>p</a:t>
            </a:r>
            <a:r>
              <a:rPr lang="en-US" sz="3200" spc="-20" dirty="0">
                <a:effectLst/>
                <a:latin typeface="Angsana New" panose="02020603050405020304" pitchFamily="18" charset="-34"/>
                <a:ea typeface="Garuda"/>
                <a:cs typeface="Angsana New" panose="02020603050405020304" pitchFamily="18" charset="-34"/>
              </a:rPr>
              <a:t>opularly presenting simulation results using bar graphs and line graphs.</a:t>
            </a:r>
            <a:endParaRPr lang="en-US" sz="3200" dirty="0">
              <a:effectLst/>
              <a:latin typeface="Angsana New" panose="02020603050405020304" pitchFamily="18" charset="-34"/>
              <a:ea typeface="Garuda"/>
              <a:cs typeface="Angsana New" panose="02020603050405020304" pitchFamily="18" charset="-34"/>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9500" y="581025"/>
            <a:ext cx="8534400" cy="733534"/>
          </a:xfrm>
          <a:prstGeom prst="rect">
            <a:avLst/>
          </a:prstGeom>
        </p:spPr>
        <p:txBody>
          <a:bodyPr wrap="square">
            <a:spAutoFit/>
          </a:bodyPr>
          <a:lstStyle/>
          <a:p>
            <a:pPr marL="78740" marR="0">
              <a:lnSpc>
                <a:spcPts val="5015"/>
              </a:lnSpc>
              <a:spcBef>
                <a:spcPts val="0"/>
              </a:spcBef>
              <a:spcAft>
                <a:spcPts val="0"/>
              </a:spcAft>
            </a:pPr>
            <a:r>
              <a:rPr lang="en-US" sz="4000" b="1" dirty="0">
                <a:solidFill>
                  <a:srgbClr val="77933C"/>
                </a:solidFill>
                <a:latin typeface="Angsana New" panose="02020603050405020304" pitchFamily="18" charset="-34"/>
                <a:ea typeface="Garuda"/>
                <a:cs typeface="Angsana New" panose="02020603050405020304" pitchFamily="18" charset="-34"/>
              </a:rPr>
              <a:t>P</a:t>
            </a:r>
            <a:r>
              <a:rPr lang="en-US" sz="4000" b="1" dirty="0">
                <a:solidFill>
                  <a:srgbClr val="77933C"/>
                </a:solidFill>
                <a:effectLst/>
                <a:latin typeface="Angsana New" panose="02020603050405020304" pitchFamily="18" charset="-34"/>
                <a:ea typeface="Garuda"/>
                <a:cs typeface="Angsana New" panose="02020603050405020304" pitchFamily="18" charset="-34"/>
              </a:rPr>
              <a:t>rinciples of analytical writing to cross-link</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469900" y="1647825"/>
            <a:ext cx="9982200" cy="4256293"/>
          </a:xfrm>
          <a:prstGeom prst="rect">
            <a:avLst/>
          </a:prstGeom>
        </p:spPr>
        <p:txBody>
          <a:bodyPr wrap="square">
            <a:spAutoFit/>
          </a:bodyPr>
          <a:lstStyle/>
          <a:p>
            <a:pPr marL="342900" marR="481330" lvl="0" indent="-342900" algn="just">
              <a:lnSpc>
                <a:spcPct val="150000"/>
              </a:lnSpc>
              <a:spcBef>
                <a:spcPts val="720"/>
              </a:spcBef>
              <a:spcAft>
                <a:spcPts val="0"/>
              </a:spcAft>
              <a:buClr>
                <a:srgbClr val="00B050"/>
              </a:buClr>
              <a:buFont typeface="Wingdings" panose="05000000000000000000" pitchFamily="2" charset="2"/>
              <a:buChar char=""/>
              <a:tabLst>
                <a:tab pos="1151890" algn="l"/>
              </a:tabLst>
            </a:pPr>
            <a:r>
              <a:rPr lang="th-TH" sz="3200" dirty="0">
                <a:effectLst/>
                <a:latin typeface="Angsana New" panose="02020603050405020304" pitchFamily="18" charset="-34"/>
                <a:ea typeface="Garuda"/>
                <a:cs typeface="Angsana New" panose="02020603050405020304" pitchFamily="18" charset="-34"/>
              </a:rPr>
              <a:t> </a:t>
            </a:r>
            <a:r>
              <a:rPr lang="en-US" sz="3200" dirty="0">
                <a:effectLst/>
                <a:latin typeface="Angsana New" panose="02020603050405020304" pitchFamily="18" charset="-34"/>
                <a:ea typeface="Garuda"/>
                <a:cs typeface="Angsana New" panose="02020603050405020304" pitchFamily="18" charset="-34"/>
              </a:rPr>
              <a:t>should be linked from one point to another in a consistent manner, should not skip issues or go back and forth.</a:t>
            </a:r>
            <a:endParaRPr lang="th-TH" sz="3200" spc="-165" dirty="0">
              <a:effectLst/>
              <a:latin typeface="Angsana New" panose="02020603050405020304" pitchFamily="18" charset="-34"/>
              <a:ea typeface="Garuda"/>
              <a:cs typeface="Angsana New" panose="02020603050405020304" pitchFamily="18" charset="-34"/>
            </a:endParaRPr>
          </a:p>
          <a:p>
            <a:pPr marL="342900" marR="481330" lvl="0" indent="-342900">
              <a:lnSpc>
                <a:spcPct val="150000"/>
              </a:lnSpc>
              <a:spcBef>
                <a:spcPts val="720"/>
              </a:spcBef>
              <a:spcAft>
                <a:spcPts val="0"/>
              </a:spcAft>
              <a:buClr>
                <a:srgbClr val="00B050"/>
              </a:buClr>
              <a:buFont typeface="Wingdings" panose="05000000000000000000" pitchFamily="2" charset="2"/>
              <a:buChar char=""/>
              <a:tabLst>
                <a:tab pos="1151890" algn="l"/>
              </a:tabLst>
            </a:pPr>
            <a:r>
              <a:rPr lang="th-TH" sz="3200" spc="30" dirty="0">
                <a:effectLst/>
                <a:latin typeface="Angsana New" panose="02020603050405020304" pitchFamily="18" charset="-34"/>
                <a:ea typeface="Garuda"/>
                <a:cs typeface="Angsana New" panose="02020603050405020304" pitchFamily="18" charset="-34"/>
              </a:rPr>
              <a:t> </a:t>
            </a:r>
            <a:r>
              <a:rPr lang="en-US" sz="3200" spc="30" dirty="0">
                <a:effectLst/>
                <a:latin typeface="Angsana New" panose="02020603050405020304" pitchFamily="18" charset="-34"/>
                <a:ea typeface="Garuda"/>
                <a:cs typeface="Angsana New" panose="02020603050405020304" pitchFamily="18" charset="-34"/>
              </a:rPr>
              <a:t>Explain to the end of the point, because it will add importance that all points discussed are of equal importance to each other and always have a list of references.</a:t>
            </a:r>
            <a:br>
              <a:rPr lang="en-US" sz="2800" dirty="0">
                <a:effectLst/>
                <a:latin typeface="Angsana New" panose="02020603050405020304" pitchFamily="18" charset="-34"/>
                <a:ea typeface="Wingdings" panose="05000000000000000000" pitchFamily="2" charset="2"/>
                <a:cs typeface="Angsana New" panose="02020603050405020304" pitchFamily="18" charset="-34"/>
              </a:rPr>
            </a:br>
            <a:endParaRPr lang="en-US" dirty="0">
              <a:latin typeface="Angsana New" panose="02020603050405020304" pitchFamily="18" charset="-34"/>
              <a:cs typeface="Angsana New" panose="02020603050405020304" pitchFamily="18" charset="-34"/>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6500" y="733425"/>
            <a:ext cx="1912062" cy="733534"/>
          </a:xfrm>
          <a:prstGeom prst="rect">
            <a:avLst/>
          </a:prstGeom>
        </p:spPr>
        <p:txBody>
          <a:bodyPr wrap="none">
            <a:spAutoFit/>
          </a:bodyPr>
          <a:lstStyle/>
          <a:p>
            <a:pPr marL="78740" marR="0">
              <a:lnSpc>
                <a:spcPts val="5015"/>
              </a:lnSpc>
              <a:spcBef>
                <a:spcPts val="0"/>
              </a:spcBef>
              <a:spcAft>
                <a:spcPts val="0"/>
              </a:spcAft>
            </a:pPr>
            <a:r>
              <a:rPr lang="en-US" sz="4000" b="1" dirty="0">
                <a:solidFill>
                  <a:srgbClr val="E46C0A"/>
                </a:solidFill>
                <a:effectLst/>
                <a:latin typeface="Angsana New" panose="02020603050405020304" pitchFamily="18" charset="-34"/>
                <a:ea typeface="Garuda"/>
                <a:cs typeface="Angsana New" panose="02020603050405020304" pitchFamily="18" charset="-34"/>
              </a:rPr>
              <a:t>Article title</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622300" y="1821832"/>
            <a:ext cx="9372600" cy="4031873"/>
          </a:xfrm>
          <a:prstGeom prst="rect">
            <a:avLst/>
          </a:prstGeom>
        </p:spPr>
        <p:txBody>
          <a:bodyPr wrap="square">
            <a:spAutoFit/>
          </a:bodyPr>
          <a:lstStyle/>
          <a:p>
            <a:pPr marL="742950" marR="482600" lvl="1" indent="-285750">
              <a:spcBef>
                <a:spcPts val="735"/>
              </a:spcBef>
              <a:spcAft>
                <a:spcPts val="0"/>
              </a:spcAft>
              <a:buClr>
                <a:schemeClr val="accent6">
                  <a:lumMod val="75000"/>
                </a:schemeClr>
              </a:buClr>
              <a:buFont typeface="Wingdings" panose="05000000000000000000" pitchFamily="2" charset="2"/>
              <a:buChar char=""/>
              <a:tabLst>
                <a:tab pos="1151255" algn="l"/>
                <a:tab pos="1151890" algn="l"/>
              </a:tabLst>
            </a:pPr>
            <a:r>
              <a:rPr lang="en-US" sz="3200" dirty="0">
                <a:effectLst/>
                <a:latin typeface="Angsana New" panose="02020603050405020304" pitchFamily="18" charset="-34"/>
                <a:ea typeface="Garuda"/>
                <a:cs typeface="Angsana New" panose="02020603050405020304" pitchFamily="18" charset="-34"/>
              </a:rPr>
              <a:t>Highlight the most outstanding findings in the analysis because it is a point of attraction Editor's attention anonymous reader and readers of the article, for example, positive influencing factors on the success of the establishment of a model center for distribution of electronic commerce in the ASEAN region at U-</a:t>
            </a:r>
            <a:r>
              <a:rPr lang="en-US" sz="3200" dirty="0" err="1">
                <a:effectLst/>
                <a:latin typeface="Angsana New" panose="02020603050405020304" pitchFamily="18" charset="-34"/>
                <a:ea typeface="Garuda"/>
                <a:cs typeface="Angsana New" panose="02020603050405020304" pitchFamily="18" charset="-34"/>
              </a:rPr>
              <a:t>Tapao</a:t>
            </a:r>
            <a:r>
              <a:rPr lang="en-US" sz="3200" dirty="0">
                <a:effectLst/>
                <a:latin typeface="Angsana New" panose="02020603050405020304" pitchFamily="18" charset="-34"/>
                <a:ea typeface="Garuda"/>
                <a:cs typeface="Angsana New" panose="02020603050405020304" pitchFamily="18" charset="-34"/>
              </a:rPr>
              <a:t> International Airport.</a:t>
            </a:r>
          </a:p>
          <a:p>
            <a:pPr marL="742950" marR="0" lvl="1" indent="-285750">
              <a:spcBef>
                <a:spcPts val="0"/>
              </a:spcBef>
              <a:spcAft>
                <a:spcPts val="0"/>
              </a:spcAft>
              <a:buClr>
                <a:schemeClr val="accent6">
                  <a:lumMod val="75000"/>
                </a:schemeClr>
              </a:buClr>
              <a:buFont typeface="Wingdings" panose="05000000000000000000" pitchFamily="2" charset="2"/>
              <a:buChar char=""/>
              <a:tabLst>
                <a:tab pos="1151255" algn="l"/>
                <a:tab pos="1151890" algn="l"/>
              </a:tabLst>
            </a:pPr>
            <a:r>
              <a:rPr lang="en-US" sz="3200" spc="-25" dirty="0">
                <a:effectLst/>
                <a:latin typeface="Angsana New" panose="02020603050405020304" pitchFamily="18" charset="-34"/>
                <a:ea typeface="Garuda"/>
                <a:cs typeface="Angsana New" panose="02020603050405020304" pitchFamily="18" charset="-34"/>
              </a:rPr>
              <a:t>or negative effects if not established or focusing on research methodologies such as structural equations of the resulting dynamics to the crisis of distribution of electronic commerce products</a:t>
            </a:r>
            <a:r>
              <a:rPr lang="en-US" sz="3200" spc="-25" dirty="0">
                <a:latin typeface="Angsana New" panose="02020603050405020304" pitchFamily="18" charset="-34"/>
                <a:ea typeface="Garuda"/>
                <a:cs typeface="Angsana New" panose="02020603050405020304" pitchFamily="18" charset="-34"/>
              </a:rPr>
              <a:t>.</a:t>
            </a:r>
            <a:endParaRPr lang="en-US" sz="3200" dirty="0">
              <a:latin typeface="Angsana New" panose="02020603050405020304" pitchFamily="18" charset="-34"/>
              <a:cs typeface="Angsana New" panose="02020603050405020304" pitchFamily="18" charset="-34"/>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70100" y="733425"/>
            <a:ext cx="5214248" cy="569387"/>
          </a:xfrm>
          <a:prstGeom prst="rect">
            <a:avLst/>
          </a:prstGeom>
        </p:spPr>
        <p:txBody>
          <a:bodyPr wrap="none">
            <a:spAutoFit/>
          </a:bodyPr>
          <a:lstStyle/>
          <a:p>
            <a:pPr marL="78740" marR="0">
              <a:lnSpc>
                <a:spcPct val="70000"/>
              </a:lnSpc>
              <a:spcBef>
                <a:spcPts val="0"/>
              </a:spcBef>
              <a:spcAft>
                <a:spcPts val="0"/>
              </a:spcAft>
            </a:pPr>
            <a:r>
              <a:rPr lang="en-US" sz="4000" b="1" dirty="0">
                <a:solidFill>
                  <a:srgbClr val="7030A0"/>
                </a:solidFill>
                <a:effectLst/>
                <a:latin typeface="Angsana New" panose="02020603050405020304" pitchFamily="18" charset="-34"/>
                <a:ea typeface="Garuda"/>
                <a:cs typeface="Angsana New" panose="02020603050405020304" pitchFamily="18" charset="-34"/>
              </a:rPr>
              <a:t>Understanding the journal format</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927100" y="1724025"/>
            <a:ext cx="9372600" cy="3539430"/>
          </a:xfrm>
          <a:prstGeom prst="rect">
            <a:avLst/>
          </a:prstGeom>
        </p:spPr>
        <p:txBody>
          <a:bodyPr wrap="square">
            <a:spAutoFit/>
          </a:bodyPr>
          <a:lstStyle/>
          <a:p>
            <a:pPr marL="457200" indent="-457200">
              <a:buClr>
                <a:srgbClr val="7030A0"/>
              </a:buClr>
              <a:buFont typeface="Courier New" panose="02070309020205020404" pitchFamily="49" charset="0"/>
              <a:buChar char="o"/>
            </a:pPr>
            <a:r>
              <a:rPr lang="en-US" sz="3200" dirty="0">
                <a:latin typeface="Angsana New" panose="02020603050405020304" pitchFamily="18" charset="-34"/>
              </a:rPr>
              <a:t>Reference writing et. al Abbreviations Table layout Graph layout Image </a:t>
            </a:r>
          </a:p>
          <a:p>
            <a:pPr marL="457200" indent="-457200">
              <a:buClr>
                <a:srgbClr val="7030A0"/>
              </a:buClr>
              <a:buFont typeface="Courier New" panose="02070309020205020404" pitchFamily="49" charset="0"/>
              <a:buChar char="o"/>
            </a:pPr>
            <a:r>
              <a:rPr lang="en-US" sz="3200" dirty="0">
                <a:latin typeface="Angsana New" panose="02020603050405020304" pitchFamily="18" charset="-34"/>
              </a:rPr>
              <a:t>Writing a bibliography</a:t>
            </a:r>
            <a:endParaRPr lang="th-TH" sz="3200" dirty="0">
              <a:latin typeface="Angsana New" panose="02020603050405020304" pitchFamily="18" charset="-34"/>
            </a:endParaRPr>
          </a:p>
          <a:p>
            <a:pPr marL="457200" indent="-457200">
              <a:buClr>
                <a:srgbClr val="7030A0"/>
              </a:buClr>
              <a:buFont typeface="Courier New" panose="02070309020205020404" pitchFamily="49" charset="0"/>
              <a:buChar char="o"/>
            </a:pPr>
            <a:r>
              <a:rPr lang="en-US" sz="3200" dirty="0">
                <a:latin typeface="Angsana New" panose="02020603050405020304" pitchFamily="18" charset="-34"/>
              </a:rPr>
              <a:t>Original submission format are shown in the journal volumes of each journal which will have different formats</a:t>
            </a:r>
            <a:endParaRPr lang="th-TH" sz="3200" dirty="0">
              <a:latin typeface="Angsana New" panose="02020603050405020304" pitchFamily="18" charset="-34"/>
            </a:endParaRPr>
          </a:p>
          <a:p>
            <a:pPr marL="457200" indent="-457200">
              <a:buClr>
                <a:srgbClr val="7030A0"/>
              </a:buClr>
              <a:buFont typeface="Courier New" panose="02070309020205020404" pitchFamily="49" charset="0"/>
              <a:buChar char="o"/>
            </a:pPr>
            <a:r>
              <a:rPr lang="en-US" sz="3200" dirty="0">
                <a:latin typeface="Angsana New" panose="02020603050405020304" pitchFamily="18" charset="-34"/>
              </a:rPr>
              <a:t>The use of symbols such as : ; ‘ } ) *** ] etc. must be consistent with the journal's guidelines.</a:t>
            </a:r>
            <a:endParaRPr lang="th-TH" sz="3200" dirty="0">
              <a:latin typeface="Angsana New" panose="02020603050405020304" pitchFamily="18" charset="-34"/>
            </a:endParaRPr>
          </a:p>
          <a:p>
            <a:pPr marL="457200" indent="-457200">
              <a:buClr>
                <a:srgbClr val="7030A0"/>
              </a:buClr>
              <a:buFont typeface="Courier New" panose="02070309020205020404" pitchFamily="49" charset="0"/>
              <a:buChar char="o"/>
            </a:pPr>
            <a:r>
              <a:rPr lang="en-US" sz="3200" dirty="0">
                <a:latin typeface="Angsana New" panose="02020603050405020304" pitchFamily="18" charset="-34"/>
              </a:rPr>
              <a:t>Font size, paper size, etc. must meet the journal's specifications.</a:t>
            </a:r>
            <a:r>
              <a:rPr lang="th-TH" sz="3200" dirty="0">
                <a:latin typeface="Angsana New" panose="02020603050405020304" pitchFamily="18" charset="-34"/>
              </a:rPr>
              <a:t> </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100" y="657225"/>
            <a:ext cx="5044330" cy="569387"/>
          </a:xfrm>
          <a:prstGeom prst="rect">
            <a:avLst/>
          </a:prstGeom>
        </p:spPr>
        <p:txBody>
          <a:bodyPr wrap="none">
            <a:spAutoFit/>
          </a:bodyPr>
          <a:lstStyle/>
          <a:p>
            <a:pPr marL="78740" marR="0">
              <a:lnSpc>
                <a:spcPct val="70000"/>
              </a:lnSpc>
              <a:spcBef>
                <a:spcPts val="0"/>
              </a:spcBef>
              <a:spcAft>
                <a:spcPts val="0"/>
              </a:spcAft>
            </a:pPr>
            <a:r>
              <a:rPr lang="en-US" sz="4000" b="1" dirty="0">
                <a:solidFill>
                  <a:srgbClr val="C00000"/>
                </a:solidFill>
                <a:effectLst/>
                <a:latin typeface="Angsana New" panose="02020603050405020304" pitchFamily="18" charset="-34"/>
                <a:ea typeface="Garuda"/>
                <a:cs typeface="Angsana New" panose="02020603050405020304" pitchFamily="18" charset="-34"/>
              </a:rPr>
              <a:t>Responding to reader's comment</a:t>
            </a:r>
            <a:endParaRPr lang="en-US" sz="4000" dirty="0">
              <a:effectLst/>
              <a:latin typeface="Angsana New" panose="02020603050405020304" pitchFamily="18" charset="-34"/>
              <a:ea typeface="Garuda"/>
              <a:cs typeface="Angsana New" panose="02020603050405020304" pitchFamily="18" charset="-34"/>
            </a:endParaRPr>
          </a:p>
        </p:txBody>
      </p:sp>
      <p:sp>
        <p:nvSpPr>
          <p:cNvPr id="6" name="Rectangle 5"/>
          <p:cNvSpPr/>
          <p:nvPr/>
        </p:nvSpPr>
        <p:spPr>
          <a:xfrm>
            <a:off x="850900" y="1724025"/>
            <a:ext cx="9601200" cy="4832092"/>
          </a:xfrm>
          <a:prstGeom prst="rect">
            <a:avLst/>
          </a:prstGeom>
        </p:spPr>
        <p:txBody>
          <a:bodyPr wrap="square">
            <a:spAutoFit/>
          </a:bodyPr>
          <a:lstStyle/>
          <a:p>
            <a:pPr marL="285750" indent="-285750">
              <a:buClr>
                <a:srgbClr val="7030A0"/>
              </a:buClr>
              <a:buFont typeface="Wingdings" panose="05000000000000000000" pitchFamily="2" charset="2"/>
              <a:buChar char="v"/>
            </a:pP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respond individually According to each person's comments, most of them have 4 people, each person has to answer separately, on each sheet. appear on any page in the newly submitted manuscript</a:t>
            </a:r>
            <a:r>
              <a:rPr lang="th-TH" sz="2800" dirty="0">
                <a:latin typeface="Angsana New" panose="02020603050405020304" pitchFamily="18" charset="-34"/>
                <a:cs typeface="Angsana New" panose="02020603050405020304" pitchFamily="18" charset="-34"/>
              </a:rPr>
              <a:t> </a:t>
            </a:r>
            <a:endParaRPr lang="en-US" sz="2800" dirty="0">
              <a:latin typeface="Angsana New" panose="02020603050405020304" pitchFamily="18" charset="-34"/>
              <a:cs typeface="Angsana New" panose="02020603050405020304" pitchFamily="18" charset="-34"/>
            </a:endParaRPr>
          </a:p>
          <a:p>
            <a:pPr marL="285750" indent="-285750">
              <a:buClr>
                <a:srgbClr val="7030A0"/>
              </a:buClr>
              <a:buFont typeface="Wingdings" panose="05000000000000000000" pitchFamily="2" charset="2"/>
              <a:buChar char="v"/>
            </a:pP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which does not always need to be corrected But we must have reasons or references that can be confirmed. The author may or may not agree to edit depends on our intelligence The important thing is the reason.</a:t>
            </a:r>
            <a:endParaRPr lang="th-TH" sz="2800" dirty="0">
              <a:latin typeface="Angsana New" panose="02020603050405020304" pitchFamily="18" charset="-34"/>
              <a:cs typeface="Angsana New" panose="02020603050405020304" pitchFamily="18" charset="-34"/>
            </a:endParaRPr>
          </a:p>
          <a:p>
            <a:pPr marL="285750" indent="-285750">
              <a:buClr>
                <a:srgbClr val="7030A0"/>
              </a:buClr>
              <a:buFont typeface="Wingdings" panose="05000000000000000000" pitchFamily="2" charset="2"/>
              <a:buChar char="v"/>
            </a:pP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Retaliation must be specified by issue or topic and then edited into the article, specifying the corrected line. Identify pages that reappear in the edited original and resubmit.</a:t>
            </a:r>
            <a:r>
              <a:rPr lang="th-TH" sz="2800" dirty="0">
                <a:latin typeface="Angsana New" panose="02020603050405020304" pitchFamily="18" charset="-34"/>
                <a:cs typeface="Angsana New" panose="02020603050405020304" pitchFamily="18" charset="-34"/>
              </a:rPr>
              <a:t> </a:t>
            </a:r>
            <a:endParaRPr lang="en-US" sz="2800" dirty="0">
              <a:latin typeface="Angsana New" panose="02020603050405020304" pitchFamily="18" charset="-34"/>
              <a:cs typeface="Angsana New" panose="02020603050405020304" pitchFamily="18" charset="-34"/>
            </a:endParaRPr>
          </a:p>
          <a:p>
            <a:pPr marL="285750" indent="-285750">
              <a:buClr>
                <a:srgbClr val="7030A0"/>
              </a:buClr>
              <a:buFont typeface="Wingdings" panose="05000000000000000000" pitchFamily="2" charset="2"/>
              <a:buChar char="v"/>
            </a:pPr>
            <a:r>
              <a:rPr lang="en-US" sz="2800" dirty="0">
                <a:latin typeface="Angsana New" panose="02020603050405020304" pitchFamily="18" charset="-34"/>
                <a:cs typeface="Angsana New" panose="02020603050405020304" pitchFamily="18" charset="-34"/>
              </a:rPr>
              <a:t>Be aware that explain to the expert the specific issues they direct us to fix. by sending it through the journal's editor who is an intermediary And by etiquette, editors are to be believed anonymous reader</a:t>
            </a:r>
            <a:endParaRPr lang="th-TH" sz="2800" dirty="0">
              <a:latin typeface="Angsana New" panose="02020603050405020304" pitchFamily="18" charset="-34"/>
              <a:cs typeface="Angsana New" panose="02020603050405020304" pitchFamily="18" charset="-34"/>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31899" y="809625"/>
            <a:ext cx="8305799" cy="521681"/>
          </a:xfrm>
          <a:prstGeom prst="rect">
            <a:avLst/>
          </a:prstGeom>
        </p:spPr>
        <p:txBody>
          <a:bodyPr wrap="square">
            <a:spAutoFit/>
          </a:bodyPr>
          <a:lstStyle/>
          <a:p>
            <a:pPr marL="78740" marR="0">
              <a:lnSpc>
                <a:spcPct val="70000"/>
              </a:lnSpc>
              <a:spcBef>
                <a:spcPts val="0"/>
              </a:spcBef>
              <a:spcAft>
                <a:spcPts val="0"/>
              </a:spcAft>
            </a:pPr>
            <a:r>
              <a:rPr lang="en-US" sz="3600" b="1" spc="-25" dirty="0">
                <a:solidFill>
                  <a:srgbClr val="0070C0"/>
                </a:solidFill>
                <a:effectLst/>
                <a:latin typeface="Angsana New" panose="02020603050405020304" pitchFamily="18" charset="-34"/>
                <a:ea typeface="Garuda"/>
                <a:cs typeface="Angsana New" panose="02020603050405020304" pitchFamily="18" charset="-34"/>
              </a:rPr>
              <a:t>Table style commonly used to answer anonymous readers</a:t>
            </a:r>
            <a:endParaRPr lang="en-US" sz="1100" dirty="0">
              <a:effectLst/>
              <a:latin typeface="Angsana New" panose="02020603050405020304" pitchFamily="18" charset="-34"/>
              <a:ea typeface="Garuda"/>
              <a:cs typeface="Angsana New" panose="02020603050405020304" pitchFamily="18" charset="-34"/>
            </a:endParaRPr>
          </a:p>
        </p:txBody>
      </p:sp>
      <p:sp>
        <p:nvSpPr>
          <p:cNvPr id="7" name="Rectangle 6"/>
          <p:cNvSpPr/>
          <p:nvPr/>
        </p:nvSpPr>
        <p:spPr>
          <a:xfrm>
            <a:off x="850900" y="1495425"/>
            <a:ext cx="1867819" cy="452111"/>
          </a:xfrm>
          <a:prstGeom prst="rect">
            <a:avLst/>
          </a:prstGeom>
        </p:spPr>
        <p:txBody>
          <a:bodyPr wrap="none">
            <a:spAutoFit/>
          </a:bodyPr>
          <a:lstStyle/>
          <a:p>
            <a:pPr marL="406400" marR="0">
              <a:lnSpc>
                <a:spcPct val="78000"/>
              </a:lnSpc>
              <a:spcBef>
                <a:spcPts val="0"/>
              </a:spcBef>
              <a:spcAft>
                <a:spcPts val="0"/>
              </a:spcAft>
            </a:pPr>
            <a:r>
              <a:rPr lang="en-US" sz="2800" b="1" dirty="0">
                <a:effectLst/>
                <a:latin typeface="Angsana New" panose="02020603050405020304" pitchFamily="18" charset="-34"/>
                <a:ea typeface="Garuda"/>
                <a:cs typeface="Angsana New" panose="02020603050405020304" pitchFamily="18" charset="-34"/>
              </a:rPr>
              <a:t>Reader ........</a:t>
            </a:r>
          </a:p>
        </p:txBody>
      </p:sp>
      <p:graphicFrame>
        <p:nvGraphicFramePr>
          <p:cNvPr id="8" name="Table 7"/>
          <p:cNvGraphicFramePr>
            <a:graphicFrameLocks noGrp="1"/>
          </p:cNvGraphicFramePr>
          <p:nvPr/>
        </p:nvGraphicFramePr>
        <p:xfrm>
          <a:off x="1155700" y="1913386"/>
          <a:ext cx="8305799" cy="4038833"/>
        </p:xfrm>
        <a:graphic>
          <a:graphicData uri="http://schemas.openxmlformats.org/drawingml/2006/table">
            <a:tbl>
              <a:tblPr firstRow="1" firstCol="1" lastRow="1" lastCol="1" bandRow="1" bandCol="1"/>
              <a:tblGrid>
                <a:gridCol w="1862907">
                  <a:extLst>
                    <a:ext uri="{9D8B030D-6E8A-4147-A177-3AD203B41FA5}">
                      <a16:colId xmlns:a16="http://schemas.microsoft.com/office/drawing/2014/main" val="20000"/>
                    </a:ext>
                  </a:extLst>
                </a:gridCol>
                <a:gridCol w="2182600">
                  <a:extLst>
                    <a:ext uri="{9D8B030D-6E8A-4147-A177-3AD203B41FA5}">
                      <a16:colId xmlns:a16="http://schemas.microsoft.com/office/drawing/2014/main" val="20001"/>
                    </a:ext>
                  </a:extLst>
                </a:gridCol>
                <a:gridCol w="1126063">
                  <a:extLst>
                    <a:ext uri="{9D8B030D-6E8A-4147-A177-3AD203B41FA5}">
                      <a16:colId xmlns:a16="http://schemas.microsoft.com/office/drawing/2014/main" val="20002"/>
                    </a:ext>
                  </a:extLst>
                </a:gridCol>
                <a:gridCol w="1126063">
                  <a:extLst>
                    <a:ext uri="{9D8B030D-6E8A-4147-A177-3AD203B41FA5}">
                      <a16:colId xmlns:a16="http://schemas.microsoft.com/office/drawing/2014/main" val="20003"/>
                    </a:ext>
                  </a:extLst>
                </a:gridCol>
                <a:gridCol w="2008166">
                  <a:extLst>
                    <a:ext uri="{9D8B030D-6E8A-4147-A177-3AD203B41FA5}">
                      <a16:colId xmlns:a16="http://schemas.microsoft.com/office/drawing/2014/main" val="20004"/>
                    </a:ext>
                  </a:extLst>
                </a:gridCol>
              </a:tblGrid>
              <a:tr h="463821">
                <a:tc>
                  <a:txBody>
                    <a:bodyPr/>
                    <a:lstStyle/>
                    <a:p>
                      <a:pPr marL="433705" marR="0">
                        <a:lnSpc>
                          <a:spcPts val="4265"/>
                        </a:lnSpc>
                        <a:spcBef>
                          <a:spcPts val="0"/>
                        </a:spcBef>
                        <a:spcAft>
                          <a:spcPts val="0"/>
                        </a:spcAft>
                      </a:pPr>
                      <a:r>
                        <a:rPr lang="en-US" sz="2400" b="1" dirty="0">
                          <a:solidFill>
                            <a:srgbClr val="FFFFFF"/>
                          </a:solidFill>
                          <a:effectLst/>
                          <a:latin typeface="Angsana New" panose="02020603050405020304" pitchFamily="18" charset="-34"/>
                          <a:ea typeface="Garuda"/>
                          <a:cs typeface="Angsana New" panose="02020603050405020304" pitchFamily="18" charset="-34"/>
                        </a:rPr>
                        <a:t>Issues  that</a:t>
                      </a:r>
                      <a:endParaRPr lang="en-US" sz="24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325755" marR="0">
                        <a:lnSpc>
                          <a:spcPts val="4265"/>
                        </a:lnSpc>
                        <a:spcBef>
                          <a:spcPts val="0"/>
                        </a:spcBef>
                        <a:spcAft>
                          <a:spcPts val="0"/>
                        </a:spcAft>
                      </a:pPr>
                      <a:r>
                        <a:rPr lang="en-US" sz="2400" b="1" spc="-5" dirty="0">
                          <a:solidFill>
                            <a:srgbClr val="FFFFFF"/>
                          </a:solidFill>
                          <a:effectLst/>
                          <a:latin typeface="Angsana New" panose="02020603050405020304" pitchFamily="18" charset="-34"/>
                          <a:ea typeface="Garuda"/>
                          <a:cs typeface="Angsana New" panose="02020603050405020304" pitchFamily="18" charset="-34"/>
                        </a:rPr>
                        <a:t>Issues  </a:t>
                      </a:r>
                      <a:endParaRPr lang="en-US" sz="24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131445" marR="0">
                        <a:lnSpc>
                          <a:spcPts val="4265"/>
                        </a:lnSpc>
                        <a:spcBef>
                          <a:spcPts val="0"/>
                        </a:spcBef>
                        <a:spcAft>
                          <a:spcPts val="0"/>
                        </a:spcAft>
                      </a:pPr>
                      <a:r>
                        <a:rPr lang="en-US" sz="2400" b="1" dirty="0">
                          <a:solidFill>
                            <a:srgbClr val="FFFFFF"/>
                          </a:solidFill>
                          <a:effectLst/>
                          <a:latin typeface="Angsana New" panose="02020603050405020304" pitchFamily="18" charset="-34"/>
                          <a:ea typeface="Garuda"/>
                          <a:cs typeface="Angsana New" panose="02020603050405020304" pitchFamily="18" charset="-34"/>
                        </a:rPr>
                        <a:t>Old page</a:t>
                      </a:r>
                      <a:endParaRPr lang="en-US" sz="24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43180" marR="46990" algn="ctr">
                        <a:lnSpc>
                          <a:spcPts val="4265"/>
                        </a:lnSpc>
                        <a:spcBef>
                          <a:spcPts val="0"/>
                        </a:spcBef>
                        <a:spcAft>
                          <a:spcPts val="0"/>
                        </a:spcAft>
                      </a:pPr>
                      <a:r>
                        <a:rPr lang="en-US" sz="2400" b="1" dirty="0">
                          <a:solidFill>
                            <a:srgbClr val="FFFFFF"/>
                          </a:solidFill>
                          <a:effectLst/>
                          <a:latin typeface="Angsana New" panose="02020603050405020304" pitchFamily="18" charset="-34"/>
                          <a:ea typeface="Garuda"/>
                          <a:cs typeface="Angsana New" panose="02020603050405020304" pitchFamily="18" charset="-34"/>
                        </a:rPr>
                        <a:t>New page</a:t>
                      </a:r>
                      <a:endParaRPr lang="en-US" sz="24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653415" marR="0">
                        <a:lnSpc>
                          <a:spcPts val="4265"/>
                        </a:lnSpc>
                        <a:spcBef>
                          <a:spcPts val="0"/>
                        </a:spcBef>
                        <a:spcAft>
                          <a:spcPts val="0"/>
                        </a:spcAft>
                      </a:pPr>
                      <a:r>
                        <a:rPr lang="en-US" sz="2400" b="1" spc="-90" dirty="0">
                          <a:solidFill>
                            <a:srgbClr val="FFFFFF"/>
                          </a:solidFill>
                          <a:effectLst/>
                          <a:latin typeface="Angsana New" panose="02020603050405020304" pitchFamily="18" charset="-34"/>
                          <a:ea typeface="Garuda"/>
                          <a:cs typeface="Angsana New" panose="02020603050405020304" pitchFamily="18" charset="-34"/>
                        </a:rPr>
                        <a:t>correction</a:t>
                      </a:r>
                      <a:endParaRPr lang="en-US" sz="24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863228">
                <a:tc>
                  <a:txBody>
                    <a:bodyPr/>
                    <a:lstStyle/>
                    <a:p>
                      <a:pPr marL="87630" marR="0">
                        <a:lnSpc>
                          <a:spcPts val="345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1).........................</a:t>
                      </a:r>
                      <a:endParaRPr lang="en-US" sz="7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88265" marR="0">
                        <a:lnSpc>
                          <a:spcPts val="263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8826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43180" marR="31750" algn="ctr">
                        <a:lnSpc>
                          <a:spcPts val="345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20</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43180" marR="30480" algn="ctr">
                        <a:lnSpc>
                          <a:spcPts val="345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22</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90805" marR="0">
                        <a:lnSpc>
                          <a:spcPts val="263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9080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891530">
                <a:tc>
                  <a:txBody>
                    <a:bodyPr/>
                    <a:lstStyle/>
                    <a:p>
                      <a:pPr marL="87630" marR="0">
                        <a:lnSpc>
                          <a:spcPts val="359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2).........................</a:t>
                      </a:r>
                      <a:endParaRPr lang="en-US" sz="70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88265" marR="0">
                        <a:lnSpc>
                          <a:spcPts val="277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a:t>
                      </a:r>
                      <a:endParaRPr lang="en-US" sz="700" dirty="0">
                        <a:effectLst/>
                        <a:latin typeface="Angsana New" panose="02020603050405020304" pitchFamily="18" charset="-34"/>
                        <a:ea typeface="Garuda"/>
                        <a:cs typeface="Angsana New" panose="02020603050405020304" pitchFamily="18" charset="-34"/>
                      </a:endParaRPr>
                    </a:p>
                    <a:p>
                      <a:pPr marL="88265" marR="0">
                        <a:lnSpc>
                          <a:spcPts val="345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a:t>
                      </a:r>
                      <a:endParaRPr lang="en-US" sz="7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1750" algn="ctr">
                        <a:lnSpc>
                          <a:spcPts val="359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15</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0480" algn="ctr">
                        <a:lnSpc>
                          <a:spcPts val="359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17</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90805" marR="0">
                        <a:lnSpc>
                          <a:spcPts val="277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9080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891530">
                <a:tc>
                  <a:txBody>
                    <a:bodyPr/>
                    <a:lstStyle/>
                    <a:p>
                      <a:pPr marL="87630" marR="0">
                        <a:lnSpc>
                          <a:spcPts val="359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3).........................</a:t>
                      </a:r>
                      <a:endParaRPr lang="en-US" sz="70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88265" marR="0">
                        <a:lnSpc>
                          <a:spcPts val="277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8826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11430" marR="0" algn="ctr">
                        <a:lnSpc>
                          <a:spcPts val="359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5</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12065" marR="0" algn="ctr">
                        <a:lnSpc>
                          <a:spcPts val="359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8</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90805" marR="0">
                        <a:lnSpc>
                          <a:spcPts val="277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9080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3"/>
                  </a:ext>
                </a:extLst>
              </a:tr>
              <a:tr h="891530">
                <a:tc>
                  <a:txBody>
                    <a:bodyPr/>
                    <a:lstStyle/>
                    <a:p>
                      <a:pPr marL="87630" marR="0">
                        <a:lnSpc>
                          <a:spcPts val="359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4).........................</a:t>
                      </a:r>
                      <a:endParaRPr lang="en-US" sz="700" dirty="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88265" marR="0">
                        <a:lnSpc>
                          <a:spcPts val="277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p>
                      <a:pPr marL="88265" marR="0">
                        <a:lnSpc>
                          <a:spcPts val="3455"/>
                        </a:lnSpc>
                        <a:spcBef>
                          <a:spcPts val="0"/>
                        </a:spcBef>
                        <a:spcAft>
                          <a:spcPts val="0"/>
                        </a:spcAft>
                      </a:pPr>
                      <a:r>
                        <a:rPr lang="en-US" sz="1500">
                          <a:effectLst/>
                          <a:latin typeface="Angsana New" panose="02020603050405020304" pitchFamily="18" charset="-34"/>
                          <a:ea typeface="Garuda"/>
                          <a:cs typeface="Angsana New" panose="02020603050405020304" pitchFamily="18" charset="-34"/>
                        </a:rPr>
                        <a:t>....................................</a:t>
                      </a:r>
                      <a:endParaRPr lang="en-US" sz="700">
                        <a:effectLst/>
                        <a:latin typeface="Angsana New" panose="02020603050405020304" pitchFamily="18" charset="-34"/>
                        <a:ea typeface="Garuda"/>
                        <a:cs typeface="Angsana New" panose="02020603050405020304" pitchFamily="18"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1750" algn="ctr">
                        <a:lnSpc>
                          <a:spcPts val="359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32</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0480" algn="ctr">
                        <a:lnSpc>
                          <a:spcPts val="3595"/>
                        </a:lnSpc>
                        <a:spcBef>
                          <a:spcPts val="0"/>
                        </a:spcBef>
                        <a:spcAft>
                          <a:spcPts val="0"/>
                        </a:spcAft>
                      </a:pPr>
                      <a:r>
                        <a:rPr lang="en-US" sz="1500" cap="small">
                          <a:effectLst/>
                          <a:latin typeface="Angsana New" panose="02020603050405020304" pitchFamily="18" charset="-34"/>
                          <a:ea typeface="Garuda"/>
                          <a:cs typeface="Angsana New" panose="02020603050405020304" pitchFamily="18" charset="-34"/>
                        </a:rPr>
                        <a:t>38</a:t>
                      </a:r>
                      <a:endParaRPr lang="en-US" sz="70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90805" marR="0">
                        <a:lnSpc>
                          <a:spcPts val="277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a:t>
                      </a:r>
                      <a:endParaRPr lang="en-US" sz="700" dirty="0">
                        <a:effectLst/>
                        <a:latin typeface="Angsana New" panose="02020603050405020304" pitchFamily="18" charset="-34"/>
                        <a:ea typeface="Garuda"/>
                        <a:cs typeface="Angsana New" panose="02020603050405020304" pitchFamily="18" charset="-34"/>
                      </a:endParaRPr>
                    </a:p>
                    <a:p>
                      <a:pPr marL="90805" marR="0">
                        <a:lnSpc>
                          <a:spcPts val="3455"/>
                        </a:lnSpc>
                        <a:spcBef>
                          <a:spcPts val="0"/>
                        </a:spcBef>
                        <a:spcAft>
                          <a:spcPts val="0"/>
                        </a:spcAft>
                      </a:pPr>
                      <a:r>
                        <a:rPr lang="en-US" sz="1500" dirty="0">
                          <a:effectLst/>
                          <a:latin typeface="Angsana New" panose="02020603050405020304" pitchFamily="18" charset="-34"/>
                          <a:ea typeface="Garuda"/>
                          <a:cs typeface="Angsana New" panose="02020603050405020304" pitchFamily="18" charset="-34"/>
                        </a:rPr>
                        <a:t>.................................</a:t>
                      </a:r>
                      <a:endParaRPr lang="en-US" sz="700" dirty="0">
                        <a:effectLst/>
                        <a:latin typeface="Angsana New" panose="02020603050405020304" pitchFamily="18" charset="-34"/>
                        <a:ea typeface="Garuda"/>
                        <a:cs typeface="Angsana New" panose="02020603050405020304" pitchFamily="18"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กล่องข้อความ 2">
            <a:extLst>
              <a:ext uri="{FF2B5EF4-FFF2-40B4-BE49-F238E27FC236}">
                <a16:creationId xmlns:a16="http://schemas.microsoft.com/office/drawing/2014/main" id="{ECD01D08-05D8-4C8D-BDE1-7847CF19D6D5}"/>
              </a:ext>
            </a:extLst>
          </p:cNvPr>
          <p:cNvSpPr txBox="1"/>
          <p:nvPr/>
        </p:nvSpPr>
        <p:spPr>
          <a:xfrm>
            <a:off x="1079500" y="123825"/>
            <a:ext cx="8915400" cy="984244"/>
          </a:xfrm>
          <a:prstGeom prst="rect">
            <a:avLst/>
          </a:prstGeom>
          <a:noFill/>
        </p:spPr>
        <p:txBody>
          <a:bodyPr wrap="square">
            <a:spAutoFit/>
          </a:bodyPr>
          <a:lstStyle/>
          <a:p>
            <a:pPr marL="0" marR="0" algn="ctr">
              <a:lnSpc>
                <a:spcPct val="107000"/>
              </a:lnSpc>
              <a:spcBef>
                <a:spcPts val="0"/>
              </a:spcBef>
              <a:spcAft>
                <a:spcPts val="0"/>
              </a:spcAft>
            </a:pPr>
            <a:r>
              <a:rPr lang="en-US" sz="2800" b="1" dirty="0">
                <a:effectLst/>
                <a:latin typeface="Angsana New" panose="02020603050405020304" pitchFamily="18" charset="-34"/>
                <a:ea typeface="Calibri" panose="020F0502020204030204" pitchFamily="34" charset="0"/>
                <a:cs typeface="Angsana New" panose="02020603050405020304" pitchFamily="18" charset="-34"/>
              </a:rPr>
              <a:t>Factors Influencing the Success of the Establishing</a:t>
            </a:r>
            <a:r>
              <a:rPr lang="th-TH" sz="2800" b="1" dirty="0">
                <a:effectLst/>
                <a:latin typeface="Angsana New" panose="02020603050405020304" pitchFamily="18" charset="-34"/>
                <a:ea typeface="Calibri" panose="020F0502020204030204" pitchFamily="34" charset="0"/>
                <a:cs typeface="Angsana New" panose="02020603050405020304" pitchFamily="18" charset="-34"/>
              </a:rPr>
              <a:t> </a:t>
            </a:r>
            <a:r>
              <a:rPr lang="en-US" sz="2800" b="1" dirty="0">
                <a:effectLst/>
                <a:latin typeface="Angsana New" panose="02020603050405020304" pitchFamily="18" charset="-34"/>
                <a:ea typeface="Calibri" panose="020F0502020204030204" pitchFamily="34" charset="0"/>
                <a:cs typeface="Angsana New" panose="02020603050405020304" pitchFamily="18" charset="-34"/>
              </a:rPr>
              <a:t>of a Prototype ASEAN</a:t>
            </a:r>
            <a:r>
              <a:rPr lang="th-TH" sz="2800" b="1" dirty="0">
                <a:effectLst/>
                <a:latin typeface="Angsana New" panose="02020603050405020304" pitchFamily="18" charset="-34"/>
                <a:ea typeface="Calibri" panose="020F0502020204030204" pitchFamily="34" charset="0"/>
                <a:cs typeface="Angsana New" panose="02020603050405020304" pitchFamily="18" charset="-34"/>
              </a:rPr>
              <a:t> </a:t>
            </a:r>
            <a:endParaRPr lang="en-US" sz="2800" dirty="0">
              <a:effectLst/>
              <a:latin typeface="Angsana New" panose="02020603050405020304" pitchFamily="18" charset="-34"/>
              <a:ea typeface="Calibri" panose="020F0502020204030204" pitchFamily="34" charset="0"/>
              <a:cs typeface="Angsana New" panose="02020603050405020304" pitchFamily="18" charset="-34"/>
            </a:endParaRPr>
          </a:p>
          <a:p>
            <a:pPr algn="ctr"/>
            <a:r>
              <a:rPr lang="en-US" sz="2800" b="1" dirty="0">
                <a:effectLst/>
                <a:latin typeface="Angsana New" panose="02020603050405020304" pitchFamily="18" charset="-34"/>
                <a:ea typeface="Calibri" panose="020F0502020204030204" pitchFamily="34" charset="0"/>
                <a:cs typeface="Angsana New" panose="02020603050405020304" pitchFamily="18" charset="-34"/>
              </a:rPr>
              <a:t>E</a:t>
            </a:r>
            <a:r>
              <a:rPr lang="th-TH" sz="2800" b="1" dirty="0">
                <a:effectLst/>
                <a:latin typeface="Angsana New" panose="02020603050405020304" pitchFamily="18" charset="-34"/>
                <a:ea typeface="Calibri" panose="020F0502020204030204" pitchFamily="34" charset="0"/>
                <a:cs typeface="Angsana New" panose="02020603050405020304" pitchFamily="18" charset="-34"/>
              </a:rPr>
              <a:t>-</a:t>
            </a:r>
            <a:r>
              <a:rPr lang="en-US" sz="2800" b="1" dirty="0">
                <a:effectLst/>
                <a:latin typeface="Angsana New" panose="02020603050405020304" pitchFamily="18" charset="-34"/>
                <a:ea typeface="Calibri" panose="020F0502020204030204" pitchFamily="34" charset="0"/>
                <a:cs typeface="Angsana New" panose="02020603050405020304" pitchFamily="18" charset="-34"/>
              </a:rPr>
              <a:t>Commerce Logistics Hub</a:t>
            </a:r>
            <a:r>
              <a:rPr lang="th-TH" sz="2800" b="1" dirty="0">
                <a:effectLst/>
                <a:latin typeface="Angsana New" panose="02020603050405020304" pitchFamily="18" charset="-34"/>
                <a:ea typeface="Calibri" panose="020F0502020204030204" pitchFamily="34" charset="0"/>
                <a:cs typeface="Angsana New" panose="02020603050405020304" pitchFamily="18" charset="-34"/>
              </a:rPr>
              <a:t> </a:t>
            </a:r>
            <a:r>
              <a:rPr lang="en-US" sz="2800" b="1" dirty="0">
                <a:effectLst/>
                <a:latin typeface="Angsana New" panose="02020603050405020304" pitchFamily="18" charset="-34"/>
                <a:ea typeface="Calibri" panose="020F0502020204030204" pitchFamily="34" charset="0"/>
                <a:cs typeface="Angsana New" panose="02020603050405020304" pitchFamily="18" charset="-34"/>
              </a:rPr>
              <a:t>at U</a:t>
            </a:r>
            <a:r>
              <a:rPr lang="th-TH" sz="2800" b="1" dirty="0">
                <a:effectLst/>
                <a:latin typeface="Angsana New" panose="02020603050405020304" pitchFamily="18" charset="-34"/>
                <a:ea typeface="Calibri" panose="020F0502020204030204" pitchFamily="34" charset="0"/>
                <a:cs typeface="Angsana New" panose="02020603050405020304" pitchFamily="18" charset="-34"/>
              </a:rPr>
              <a:t>-</a:t>
            </a:r>
            <a:r>
              <a:rPr lang="en-US" sz="2800" b="1" dirty="0" err="1">
                <a:effectLst/>
                <a:latin typeface="Angsana New" panose="02020603050405020304" pitchFamily="18" charset="-34"/>
                <a:ea typeface="Calibri" panose="020F0502020204030204" pitchFamily="34" charset="0"/>
                <a:cs typeface="Angsana New" panose="02020603050405020304" pitchFamily="18" charset="-34"/>
              </a:rPr>
              <a:t>Tapao</a:t>
            </a:r>
            <a:r>
              <a:rPr lang="en-US" sz="2800" b="1" dirty="0">
                <a:effectLst/>
                <a:latin typeface="Angsana New" panose="02020603050405020304" pitchFamily="18" charset="-34"/>
                <a:ea typeface="Calibri" panose="020F0502020204030204" pitchFamily="34" charset="0"/>
                <a:cs typeface="Angsana New" panose="02020603050405020304" pitchFamily="18" charset="-34"/>
              </a:rPr>
              <a:t> International Airport</a:t>
            </a:r>
            <a:r>
              <a:rPr lang="en-US" sz="2800" b="1" baseline="30000" dirty="0">
                <a:effectLst/>
                <a:latin typeface="Angsana New" panose="02020603050405020304" pitchFamily="18" charset="-34"/>
                <a:ea typeface="Calibri" panose="020F0502020204030204" pitchFamily="34" charset="0"/>
                <a:cs typeface="Angsana New" panose="02020603050405020304" pitchFamily="18" charset="-34"/>
              </a:rPr>
              <a:t>1</a:t>
            </a:r>
            <a:endParaRPr lang="en-US" sz="2800" baseline="30000" dirty="0">
              <a:latin typeface="Angsana New" panose="02020603050405020304" pitchFamily="18" charset="-34"/>
              <a:cs typeface="Angsana New" panose="02020603050405020304" pitchFamily="18" charset="-34"/>
            </a:endParaRPr>
          </a:p>
        </p:txBody>
      </p:sp>
      <p:sp>
        <p:nvSpPr>
          <p:cNvPr id="5" name="กล่องข้อความ 4">
            <a:extLst>
              <a:ext uri="{FF2B5EF4-FFF2-40B4-BE49-F238E27FC236}">
                <a16:creationId xmlns:a16="http://schemas.microsoft.com/office/drawing/2014/main" id="{D8575BA3-8B12-4D22-B69E-9C9533051A88}"/>
              </a:ext>
            </a:extLst>
          </p:cNvPr>
          <p:cNvSpPr txBox="1"/>
          <p:nvPr/>
        </p:nvSpPr>
        <p:spPr>
          <a:xfrm>
            <a:off x="2527300" y="1108069"/>
            <a:ext cx="5348036" cy="369332"/>
          </a:xfrm>
          <a:prstGeom prst="rect">
            <a:avLst/>
          </a:prstGeom>
          <a:noFill/>
        </p:spPr>
        <p:txBody>
          <a:bodyPr wrap="square">
            <a:spAutoFit/>
          </a:bodyPr>
          <a:lstStyle/>
          <a:p>
            <a:pPr algn="ctr"/>
            <a:r>
              <a:rPr lang="en-US" sz="1800" dirty="0" err="1">
                <a:effectLst/>
                <a:latin typeface="Angsana New" panose="02020603050405020304" pitchFamily="18" charset="-34"/>
                <a:ea typeface="Calibri" panose="020F0502020204030204" pitchFamily="34" charset="0"/>
                <a:cs typeface="Angsana New" panose="02020603050405020304" pitchFamily="18" charset="-34"/>
              </a:rPr>
              <a:t>Chalida</a:t>
            </a:r>
            <a:r>
              <a:rPr lang="en-US" sz="1800" dirty="0">
                <a:effectLst/>
                <a:latin typeface="Angsana New" panose="02020603050405020304" pitchFamily="18" charset="-34"/>
                <a:ea typeface="Calibri" panose="020F0502020204030204" pitchFamily="34" charset="0"/>
                <a:cs typeface="Angsana New" panose="02020603050405020304" pitchFamily="18" charset="-34"/>
              </a:rPr>
              <a:t> Punkravee</a:t>
            </a:r>
            <a:r>
              <a:rPr lang="en-US" sz="1800" baseline="30000" dirty="0">
                <a:effectLst/>
                <a:latin typeface="Angsana New" panose="02020603050405020304" pitchFamily="18" charset="-34"/>
                <a:ea typeface="Calibri" panose="020F0502020204030204" pitchFamily="34" charset="0"/>
                <a:cs typeface="Angsana New" panose="02020603050405020304" pitchFamily="18" charset="-34"/>
              </a:rPr>
              <a:t>2</a:t>
            </a:r>
            <a:r>
              <a:rPr lang="en-US" sz="1800" dirty="0">
                <a:effectLst/>
                <a:latin typeface="Angsana New" panose="02020603050405020304" pitchFamily="18" charset="-34"/>
                <a:ea typeface="Calibri" panose="020F0502020204030204" pitchFamily="34" charset="0"/>
                <a:cs typeface="Angsana New" panose="02020603050405020304" pitchFamily="18" charset="-34"/>
              </a:rPr>
              <a:t>, </a:t>
            </a:r>
            <a:r>
              <a:rPr lang="en-US" sz="1800" dirty="0" err="1">
                <a:effectLst/>
                <a:latin typeface="Angsana New" panose="02020603050405020304" pitchFamily="18" charset="-34"/>
                <a:ea typeface="Calibri" panose="020F0502020204030204" pitchFamily="34" charset="0"/>
                <a:cs typeface="Angsana New" panose="02020603050405020304" pitchFamily="18" charset="-34"/>
              </a:rPr>
              <a:t>Suramon</a:t>
            </a:r>
            <a:r>
              <a:rPr lang="en-US" sz="1800" dirty="0">
                <a:effectLst/>
                <a:latin typeface="Angsana New" panose="02020603050405020304" pitchFamily="18" charset="-34"/>
                <a:ea typeface="Calibri" panose="020F0502020204030204" pitchFamily="34" charset="0"/>
                <a:cs typeface="Angsana New" panose="02020603050405020304" pitchFamily="18" charset="-34"/>
              </a:rPr>
              <a:t> Chancharoen</a:t>
            </a:r>
            <a:r>
              <a:rPr lang="en-US" sz="1800" baseline="30000" dirty="0">
                <a:effectLst/>
                <a:latin typeface="Angsana New" panose="02020603050405020304" pitchFamily="18" charset="-34"/>
                <a:ea typeface="Calibri" panose="020F0502020204030204" pitchFamily="34" charset="0"/>
                <a:cs typeface="Angsana New" panose="02020603050405020304" pitchFamily="18" charset="-34"/>
              </a:rPr>
              <a:t>3</a:t>
            </a:r>
            <a:r>
              <a:rPr lang="en-US" sz="1800" dirty="0">
                <a:effectLst/>
                <a:latin typeface="Angsana New" panose="02020603050405020304" pitchFamily="18" charset="-34"/>
                <a:ea typeface="Calibri" panose="020F0502020204030204" pitchFamily="34" charset="0"/>
                <a:cs typeface="Angsana New" panose="02020603050405020304" pitchFamily="18" charset="-34"/>
              </a:rPr>
              <a:t>, </a:t>
            </a:r>
            <a:r>
              <a:rPr lang="en-US" sz="1800" dirty="0" err="1">
                <a:effectLst/>
                <a:latin typeface="Angsana New" panose="02020603050405020304" pitchFamily="18" charset="-34"/>
                <a:ea typeface="Calibri" panose="020F0502020204030204" pitchFamily="34" charset="0"/>
                <a:cs typeface="Angsana New" panose="02020603050405020304" pitchFamily="18" charset="-34"/>
              </a:rPr>
              <a:t>Phiphat</a:t>
            </a:r>
            <a:r>
              <a:rPr lang="en-US" sz="1800" dirty="0">
                <a:effectLst/>
                <a:latin typeface="Angsana New" panose="02020603050405020304" pitchFamily="18" charset="-34"/>
                <a:ea typeface="Calibri" panose="020F0502020204030204" pitchFamily="34" charset="0"/>
                <a:cs typeface="Angsana New" panose="02020603050405020304" pitchFamily="18" charset="-34"/>
              </a:rPr>
              <a:t> Nonthnathorn</a:t>
            </a:r>
            <a:r>
              <a:rPr lang="en-US" sz="1800" baseline="30000" dirty="0">
                <a:effectLst/>
                <a:latin typeface="Angsana New" panose="02020603050405020304" pitchFamily="18" charset="-34"/>
                <a:ea typeface="Calibri" panose="020F0502020204030204" pitchFamily="34" charset="0"/>
                <a:cs typeface="Angsana New" panose="02020603050405020304" pitchFamily="18" charset="-34"/>
              </a:rPr>
              <a:t>4</a:t>
            </a:r>
            <a:r>
              <a:rPr lang="en-US" sz="1800" dirty="0">
                <a:effectLst/>
                <a:latin typeface="Angsana New" panose="02020603050405020304" pitchFamily="18" charset="-34"/>
                <a:ea typeface="Calibri" panose="020F0502020204030204" pitchFamily="34" charset="0"/>
                <a:cs typeface="Angsana New" panose="02020603050405020304" pitchFamily="18" charset="-34"/>
              </a:rPr>
              <a:t> </a:t>
            </a:r>
            <a:endParaRPr lang="en-US" dirty="0">
              <a:latin typeface="Angsana New" panose="02020603050405020304" pitchFamily="18" charset="-34"/>
              <a:cs typeface="Angsana New" panose="02020603050405020304" pitchFamily="18" charset="-34"/>
            </a:endParaRPr>
          </a:p>
        </p:txBody>
      </p:sp>
      <p:sp>
        <p:nvSpPr>
          <p:cNvPr id="6" name="Rectangle 1">
            <a:extLst>
              <a:ext uri="{FF2B5EF4-FFF2-40B4-BE49-F238E27FC236}">
                <a16:creationId xmlns:a16="http://schemas.microsoft.com/office/drawing/2014/main" id="{1D59AC7A-6AB9-40A6-83FD-057339CDAF69}"/>
              </a:ext>
            </a:extLst>
          </p:cNvPr>
          <p:cNvSpPr/>
          <p:nvPr/>
        </p:nvSpPr>
        <p:spPr>
          <a:xfrm>
            <a:off x="317500" y="1461701"/>
            <a:ext cx="10058400" cy="5637697"/>
          </a:xfrm>
          <a:prstGeom prst="rect">
            <a:avLst/>
          </a:prstGeom>
        </p:spPr>
        <p:txBody>
          <a:bodyPr wrap="square">
            <a:spAutoFit/>
          </a:bodyPr>
          <a:lstStyle/>
          <a:p>
            <a:pPr algn="ctr">
              <a:lnSpc>
                <a:spcPct val="115000"/>
              </a:lnSpc>
            </a:pPr>
            <a:r>
              <a:rPr lang="en-US" b="1" dirty="0">
                <a:latin typeface="Angsana New" panose="02020603050405020304" pitchFamily="18" charset="-34"/>
                <a:ea typeface="Times New Roman" panose="02020603050405020304" pitchFamily="18" charset="0"/>
                <a:cs typeface="Cordia New" panose="020B0304020202020204" pitchFamily="34" charset="-34"/>
              </a:rPr>
              <a:t>Abstract</a:t>
            </a:r>
            <a:endParaRPr lang="en-US" sz="1100" dirty="0">
              <a:latin typeface="Calibri" panose="020F0502020204030204" pitchFamily="34" charset="0"/>
              <a:ea typeface="Times New Roman" panose="02020603050405020304" pitchFamily="18" charset="0"/>
              <a:cs typeface="Cordia New" panose="020B0304020202020204" pitchFamily="34" charset="-34"/>
            </a:endParaRPr>
          </a:p>
          <a:p>
            <a:pPr algn="thaiDist">
              <a:lnSpc>
                <a:spcPct val="115000"/>
              </a:lnSpc>
            </a:pPr>
            <a:r>
              <a:rPr lang="en-US" sz="1600" dirty="0">
                <a:latin typeface="Angsana New" panose="02020603050405020304" pitchFamily="18" charset="-34"/>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The purpose of this research is to study the relationship of factors that have a positive influence on the success of the establishment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The sample group is involved with the development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consisting of 1) government groups 2) operators groups 3) groups of service users, totaling 400 people.</a:t>
            </a:r>
            <a:r>
              <a:rPr lang="en-US" sz="2000" dirty="0">
                <a:latin typeface="Calibri" panose="020F0502020204030204" pitchFamily="34" charset="0"/>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Research tools was a 5-level rating scale questionnaire with the discriminating power between .515 - .737 and Cronbach’s Alpha of .952.</a:t>
            </a:r>
            <a:r>
              <a:rPr lang="en-US" sz="2000" dirty="0">
                <a:latin typeface="Calibri" panose="020F0502020204030204" pitchFamily="34" charset="0"/>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The data were analyzed using structural analysis model techniques. The research found that the structural equation model is in harmony with the empirical data. </a:t>
            </a:r>
            <a:r>
              <a:rPr lang="th-TH" sz="2000" dirty="0">
                <a:latin typeface="Angsana New" panose="02020603050405020304" pitchFamily="18" charset="-34"/>
                <a:ea typeface="Times New Roman" panose="02020603050405020304" pitchFamily="18" charset="0"/>
              </a:rPr>
              <a:t>(</a:t>
            </a:r>
            <a:r>
              <a:rPr lang="en-US" sz="2000" dirty="0">
                <a:latin typeface="Angsana New" panose="02020603050405020304" pitchFamily="18" charset="-34"/>
                <a:ea typeface="Times New Roman" panose="02020603050405020304" pitchFamily="18" charset="0"/>
                <a:cs typeface="Angsana New" panose="02020603050405020304" pitchFamily="18" charset="-34"/>
                <a:sym typeface="Symbol" panose="05050102010706020507" pitchFamily="18" charset="2"/>
              </a:rPr>
              <a:t></a:t>
            </a:r>
            <a:r>
              <a:rPr lang="en-US" sz="2000" baseline="30000" dirty="0">
                <a:latin typeface="Angsana New" panose="02020603050405020304" pitchFamily="18" charset="-34"/>
                <a:ea typeface="Times New Roman" panose="02020603050405020304" pitchFamily="18" charset="0"/>
                <a:cs typeface="Cordia New" panose="020B0304020202020204" pitchFamily="34" charset="-34"/>
              </a:rPr>
              <a:t>2</a:t>
            </a:r>
            <a:r>
              <a:rPr lang="en-US" sz="2000" dirty="0">
                <a:latin typeface="Angsana New" panose="02020603050405020304" pitchFamily="18" charset="-34"/>
                <a:ea typeface="Times New Roman" panose="02020603050405020304" pitchFamily="18" charset="0"/>
                <a:cs typeface="Cordia New" panose="020B0304020202020204" pitchFamily="34" charset="-34"/>
              </a:rPr>
              <a:t>=  302.61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df</a:t>
            </a:r>
            <a:r>
              <a:rPr lang="en-US" sz="2000" dirty="0">
                <a:latin typeface="Angsana New" panose="02020603050405020304" pitchFamily="18" charset="-34"/>
                <a:ea typeface="Times New Roman" panose="02020603050405020304" pitchFamily="18" charset="0"/>
                <a:cs typeface="Cordia New" panose="020B0304020202020204" pitchFamily="34" charset="-34"/>
              </a:rPr>
              <a:t> = 158 p-value = .00000, </a:t>
            </a:r>
            <a:r>
              <a:rPr lang="en-US" sz="2000" dirty="0">
                <a:latin typeface="Angsana New" panose="02020603050405020304" pitchFamily="18" charset="-34"/>
                <a:ea typeface="Times New Roman" panose="02020603050405020304" pitchFamily="18" charset="0"/>
                <a:cs typeface="Angsana New" panose="02020603050405020304" pitchFamily="18" charset="-34"/>
                <a:sym typeface="Symbol" panose="05050102010706020507" pitchFamily="18" charset="2"/>
              </a:rPr>
              <a:t></a:t>
            </a:r>
            <a:r>
              <a:rPr lang="en-US" sz="2000" baseline="30000" dirty="0">
                <a:latin typeface="Angsana New" panose="02020603050405020304" pitchFamily="18" charset="-34"/>
                <a:ea typeface="Times New Roman" panose="02020603050405020304" pitchFamily="18" charset="0"/>
                <a:cs typeface="Cordia New" panose="020B0304020202020204" pitchFamily="34" charset="-34"/>
              </a:rPr>
              <a:t>2</a:t>
            </a:r>
            <a:r>
              <a:rPr lang="en-US" sz="2000" dirty="0">
                <a:latin typeface="Angsana New" panose="02020603050405020304" pitchFamily="18" charset="-34"/>
                <a:ea typeface="Times New Roman" panose="02020603050405020304" pitchFamily="18" charset="0"/>
                <a:cs typeface="Cordia New" panose="020B0304020202020204" pitchFamily="34" charset="-34"/>
              </a:rPr>
              <a:t> /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df</a:t>
            </a:r>
            <a:r>
              <a:rPr lang="en-US" sz="2000" dirty="0">
                <a:latin typeface="Angsana New" panose="02020603050405020304" pitchFamily="18" charset="-34"/>
                <a:ea typeface="Times New Roman" panose="02020603050405020304" pitchFamily="18" charset="0"/>
                <a:cs typeface="Cordia New" panose="020B0304020202020204" pitchFamily="34" charset="-34"/>
              </a:rPr>
              <a:t> = 1.91 , RMSEA = .049 ,  P-Value for Test of Close Fit = .66,  NFI =  .99, IFI  =  .99, RMR = .021, SRMR = .042, CFI = .99, GFI =  .94,AGFI = .91, CN = 276.84</a:t>
            </a:r>
            <a:r>
              <a:rPr lang="th-TH" sz="2000" dirty="0">
                <a:latin typeface="Angsana New" panose="02020603050405020304" pitchFamily="18" charset="-34"/>
                <a:ea typeface="Times New Roman" panose="02020603050405020304" pitchFamily="18" charset="0"/>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Factors affecting the success of the establishment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are rules and regulations, accessibility access, logistics support and system management.</a:t>
            </a:r>
            <a:endParaRPr lang="en-US" sz="2000" dirty="0">
              <a:latin typeface="Calibri" panose="020F0502020204030204" pitchFamily="34" charset="0"/>
              <a:ea typeface="Times New Roman" panose="02020603050405020304" pitchFamily="18" charset="0"/>
              <a:cs typeface="Cordia New" panose="020B0304020202020204" pitchFamily="34" charset="-34"/>
            </a:endParaRPr>
          </a:p>
          <a:p>
            <a:pPr algn="thaiDist">
              <a:lnSpc>
                <a:spcPct val="115000"/>
              </a:lnSpc>
            </a:pPr>
            <a:r>
              <a:rPr lang="en-US" sz="2000" dirty="0">
                <a:latin typeface="Angsana New" panose="02020603050405020304" pitchFamily="18" charset="-34"/>
                <a:ea typeface="Times New Roman" panose="02020603050405020304" pitchFamily="18" charset="0"/>
                <a:cs typeface="Cordia New" panose="020B0304020202020204" pitchFamily="34" charset="-34"/>
              </a:rPr>
              <a:t> </a:t>
            </a:r>
            <a:r>
              <a:rPr lang="en-US" sz="2000" b="1" dirty="0">
                <a:latin typeface="Angsana New" panose="02020603050405020304" pitchFamily="18" charset="-34"/>
                <a:ea typeface="Times New Roman" panose="02020603050405020304" pitchFamily="18" charset="0"/>
                <a:cs typeface="Cordia New" panose="020B0304020202020204" pitchFamily="34" charset="-34"/>
              </a:rPr>
              <a:t>Keywords</a:t>
            </a:r>
            <a:r>
              <a:rPr lang="th-TH" sz="2000" dirty="0">
                <a:latin typeface="Calibri" panose="020F0502020204030204" pitchFamily="34" charset="0"/>
                <a:ea typeface="Times New Roman" panose="02020603050405020304" pitchFamily="18" charset="0"/>
                <a:cs typeface="Angsana New" panose="02020603050405020304" pitchFamily="18"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Prototyping center for commercial product distribution</a:t>
            </a:r>
            <a:endParaRPr lang="th-TH" sz="2000" dirty="0">
              <a:latin typeface="Angsana New" panose="02020603050405020304" pitchFamily="18" charset="-34"/>
              <a:ea typeface="Times New Roman" panose="02020603050405020304" pitchFamily="18" charset="0"/>
              <a:cs typeface="Cordia New" panose="020B0304020202020204" pitchFamily="34" charset="-34"/>
            </a:endParaRPr>
          </a:p>
          <a:p>
            <a:pPr algn="thaiDist">
              <a:lnSpc>
                <a:spcPct val="115000"/>
              </a:lnSpc>
            </a:pPr>
            <a:endParaRPr lang="th-TH" sz="2000" dirty="0">
              <a:effectLst/>
              <a:latin typeface="Angsana New" panose="02020603050405020304" pitchFamily="18" charset="-34"/>
              <a:ea typeface="Times New Roman" panose="02020603050405020304" pitchFamily="18" charset="0"/>
              <a:cs typeface="Cordia New" panose="020B0304020202020204" pitchFamily="34" charset="-34"/>
            </a:endParaRPr>
          </a:p>
          <a:p>
            <a:pPr algn="thaiDist">
              <a:lnSpc>
                <a:spcPct val="115000"/>
              </a:lnSpc>
            </a:pPr>
            <a:r>
              <a:rPr lang="en-US" sz="1600" baseline="30000" dirty="0">
                <a:latin typeface="Angsana New" panose="02020603050405020304" pitchFamily="18" charset="-34"/>
                <a:ea typeface="Times New Roman" panose="02020603050405020304" pitchFamily="18" charset="0"/>
                <a:cs typeface="Cordia New" panose="020B0304020202020204" pitchFamily="34" charset="-34"/>
              </a:rPr>
              <a:t>1</a:t>
            </a:r>
            <a:r>
              <a:rPr lang="en-US" sz="1600" dirty="0">
                <a:latin typeface="Angsana New" panose="02020603050405020304" pitchFamily="18" charset="-34"/>
                <a:ea typeface="Times New Roman" panose="02020603050405020304" pitchFamily="18" charset="0"/>
                <a:cs typeface="Cordia New" panose="020B0304020202020204" pitchFamily="34" charset="-34"/>
              </a:rPr>
              <a:t>Part of the study of the Doctor of Philosophy Development Management Department of public and private administration graduate school </a:t>
            </a:r>
            <a:r>
              <a:rPr lang="en-US" sz="1600" dirty="0" err="1">
                <a:latin typeface="Angsana New" panose="02020603050405020304" pitchFamily="18" charset="-34"/>
                <a:ea typeface="Times New Roman" panose="02020603050405020304" pitchFamily="18" charset="0"/>
                <a:cs typeface="Cordia New" panose="020B0304020202020204" pitchFamily="34" charset="-34"/>
              </a:rPr>
              <a:t>Suan</a:t>
            </a:r>
            <a:r>
              <a:rPr lang="en-US" sz="1600" dirty="0">
                <a:latin typeface="Angsana New" panose="02020603050405020304" pitchFamily="18" charset="-34"/>
                <a:ea typeface="Times New Roman" panose="02020603050405020304" pitchFamily="18" charset="0"/>
                <a:cs typeface="Cordia New" panose="020B0304020202020204" pitchFamily="34" charset="-34"/>
              </a:rPr>
              <a:t> </a:t>
            </a:r>
            <a:r>
              <a:rPr lang="en-US" sz="1600" dirty="0" err="1">
                <a:latin typeface="Angsana New" panose="02020603050405020304" pitchFamily="18" charset="-34"/>
                <a:ea typeface="Times New Roman" panose="02020603050405020304" pitchFamily="18" charset="0"/>
                <a:cs typeface="Cordia New" panose="020B0304020202020204" pitchFamily="34" charset="-34"/>
              </a:rPr>
              <a:t>Sunandha</a:t>
            </a:r>
            <a:r>
              <a:rPr lang="en-US" sz="1600" dirty="0">
                <a:latin typeface="Angsana New" panose="02020603050405020304" pitchFamily="18" charset="-34"/>
                <a:ea typeface="Times New Roman" panose="02020603050405020304" pitchFamily="18" charset="0"/>
                <a:cs typeface="Cordia New" panose="020B0304020202020204" pitchFamily="34" charset="-34"/>
              </a:rPr>
              <a:t> Rajabhat University</a:t>
            </a:r>
            <a:endParaRPr lang="th-TH" sz="1600" dirty="0">
              <a:latin typeface="Angsana New" panose="02020603050405020304" pitchFamily="18" charset="-34"/>
              <a:ea typeface="Times New Roman" panose="02020603050405020304" pitchFamily="18" charset="0"/>
              <a:cs typeface="Cordia New" panose="020B0304020202020204" pitchFamily="34" charset="-34"/>
            </a:endParaRPr>
          </a:p>
          <a:p>
            <a:pPr algn="thaiDist">
              <a:lnSpc>
                <a:spcPct val="115000"/>
              </a:lnSpc>
            </a:pPr>
            <a:r>
              <a:rPr lang="en-US" sz="2000" baseline="30000" dirty="0">
                <a:effectLst/>
                <a:latin typeface="Angsana New" panose="02020603050405020304" pitchFamily="18" charset="-34"/>
                <a:ea typeface="Times New Roman" panose="02020603050405020304" pitchFamily="18" charset="0"/>
                <a:cs typeface="Cordia New" panose="020B0304020202020204" pitchFamily="34" charset="-34"/>
              </a:rPr>
              <a:t>2</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Doctoral student Development Management Department of public and private administration graduate school </a:t>
            </a:r>
            <a:r>
              <a:rPr lang="en-US" sz="2000" dirty="0" err="1">
                <a:effectLst/>
                <a:latin typeface="Angsana New" panose="02020603050405020304" pitchFamily="18" charset="-34"/>
                <a:ea typeface="Times New Roman" panose="02020603050405020304" pitchFamily="18" charset="0"/>
                <a:cs typeface="Cordia New" panose="020B0304020202020204" pitchFamily="34" charset="-34"/>
              </a:rPr>
              <a:t>Suan</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 </a:t>
            </a:r>
            <a:r>
              <a:rPr lang="en-US" sz="2000" dirty="0" err="1">
                <a:effectLst/>
                <a:latin typeface="Angsana New" panose="02020603050405020304" pitchFamily="18" charset="-34"/>
                <a:ea typeface="Times New Roman" panose="02020603050405020304" pitchFamily="18" charset="0"/>
                <a:cs typeface="Cordia New" panose="020B0304020202020204" pitchFamily="34" charset="-34"/>
              </a:rPr>
              <a:t>Sunandha</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 Rajabhat University</a:t>
            </a:r>
          </a:p>
          <a:p>
            <a:pPr algn="thaiDist">
              <a:lnSpc>
                <a:spcPct val="115000"/>
              </a:lnSpc>
            </a:pPr>
            <a:r>
              <a:rPr lang="en-US" sz="2000" baseline="30000" dirty="0">
                <a:latin typeface="Angsana New" panose="02020603050405020304" pitchFamily="18" charset="-34"/>
                <a:ea typeface="Times New Roman" panose="02020603050405020304" pitchFamily="18" charset="0"/>
                <a:cs typeface="Cordia New" panose="020B0304020202020204" pitchFamily="34" charset="-34"/>
              </a:rPr>
              <a:t>3</a:t>
            </a:r>
            <a:r>
              <a:rPr lang="en-US" sz="2000" dirty="0">
                <a:latin typeface="Angsana New" panose="02020603050405020304" pitchFamily="18" charset="-34"/>
                <a:ea typeface="Times New Roman" panose="02020603050405020304" pitchFamily="18" charset="0"/>
                <a:cs typeface="Cordia New" panose="020B0304020202020204" pitchFamily="34" charset="-34"/>
              </a:rPr>
              <a:t>Advisor Development Management Department of public and private administration graduate school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Suan</a:t>
            </a:r>
            <a:r>
              <a:rPr lang="en-US" sz="2000" dirty="0">
                <a:latin typeface="Angsana New" panose="02020603050405020304" pitchFamily="18" charset="-34"/>
                <a:ea typeface="Times New Roman" panose="02020603050405020304" pitchFamily="18" charset="0"/>
                <a:cs typeface="Cordia New" panose="020B0304020202020204" pitchFamily="34" charset="-34"/>
              </a:rPr>
              <a:t>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Sunandha</a:t>
            </a:r>
            <a:r>
              <a:rPr lang="en-US" sz="2000" dirty="0">
                <a:latin typeface="Angsana New" panose="02020603050405020304" pitchFamily="18" charset="-34"/>
                <a:ea typeface="Times New Roman" panose="02020603050405020304" pitchFamily="18" charset="0"/>
                <a:cs typeface="Cordia New" panose="020B0304020202020204" pitchFamily="34" charset="-34"/>
              </a:rPr>
              <a:t> Rajabhat University</a:t>
            </a:r>
          </a:p>
          <a:p>
            <a:pPr algn="thaiDist">
              <a:lnSpc>
                <a:spcPct val="115000"/>
              </a:lnSpc>
            </a:pPr>
            <a:r>
              <a:rPr lang="en-US" sz="2000" baseline="30000" dirty="0">
                <a:effectLst/>
                <a:latin typeface="Angsana New" panose="02020603050405020304" pitchFamily="18" charset="-34"/>
                <a:ea typeface="Times New Roman" panose="02020603050405020304" pitchFamily="18" charset="0"/>
                <a:cs typeface="Cordia New" panose="020B0304020202020204" pitchFamily="34" charset="-34"/>
              </a:rPr>
              <a:t>4</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Co-advisor Development Management Department of public and private administration graduate school </a:t>
            </a:r>
            <a:r>
              <a:rPr lang="en-US" sz="2000" dirty="0" err="1">
                <a:effectLst/>
                <a:latin typeface="Angsana New" panose="02020603050405020304" pitchFamily="18" charset="-34"/>
                <a:ea typeface="Times New Roman" panose="02020603050405020304" pitchFamily="18" charset="0"/>
                <a:cs typeface="Cordia New" panose="020B0304020202020204" pitchFamily="34" charset="-34"/>
              </a:rPr>
              <a:t>Suan</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 </a:t>
            </a:r>
            <a:r>
              <a:rPr lang="en-US" sz="2000" dirty="0" err="1">
                <a:effectLst/>
                <a:latin typeface="Angsana New" panose="02020603050405020304" pitchFamily="18" charset="-34"/>
                <a:ea typeface="Times New Roman" panose="02020603050405020304" pitchFamily="18" charset="0"/>
                <a:cs typeface="Cordia New" panose="020B0304020202020204" pitchFamily="34" charset="-34"/>
              </a:rPr>
              <a:t>Sunandha</a:t>
            </a:r>
            <a:r>
              <a:rPr lang="en-US" sz="2000" dirty="0">
                <a:effectLst/>
                <a:latin typeface="Angsana New" panose="02020603050405020304" pitchFamily="18" charset="-34"/>
                <a:ea typeface="Times New Roman" panose="02020603050405020304" pitchFamily="18" charset="0"/>
                <a:cs typeface="Cordia New" panose="020B0304020202020204" pitchFamily="34" charset="-34"/>
              </a:rPr>
              <a:t> Rajabhat University</a:t>
            </a:r>
            <a:endParaRPr lang="en-US" sz="2000" dirty="0">
              <a:effectLst/>
              <a:latin typeface="Calibri" panose="020F0502020204030204" pitchFamily="34" charset="0"/>
              <a:ea typeface="Times New Roman" panose="02020603050405020304" pitchFamily="18" charset="0"/>
              <a:cs typeface="Cordia New" panose="020B0304020202020204" pitchFamily="34" charset="-34"/>
            </a:endParaRPr>
          </a:p>
        </p:txBody>
      </p:sp>
    </p:spTree>
    <p:extLst>
      <p:ext uri="{BB962C8B-B14F-4D97-AF65-F5344CB8AC3E}">
        <p14:creationId xmlns:p14="http://schemas.microsoft.com/office/powerpoint/2010/main" val="34577805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1346143"/>
            <a:ext cx="10287000" cy="4764381"/>
          </a:xfrm>
          <a:prstGeom prst="rect">
            <a:avLst/>
          </a:prstGeom>
        </p:spPr>
        <p:txBody>
          <a:bodyPr wrap="square">
            <a:spAutoFit/>
          </a:bodyPr>
          <a:lstStyle/>
          <a:p>
            <a:pPr>
              <a:lnSpc>
                <a:spcPct val="115000"/>
              </a:lnSpc>
            </a:pPr>
            <a:r>
              <a:rPr lang="en-US" sz="2400" b="1" dirty="0">
                <a:latin typeface="Angsana New" panose="02020603050405020304" pitchFamily="18" charset="-34"/>
                <a:ea typeface="Calibri" panose="020F0502020204030204" pitchFamily="34" charset="0"/>
                <a:cs typeface="Angsana New" panose="02020603050405020304" pitchFamily="18" charset="-34"/>
              </a:rPr>
              <a:t>Importance of the research problem</a:t>
            </a:r>
          </a:p>
          <a:p>
            <a:pPr>
              <a:lnSpc>
                <a:spcPct val="115000"/>
              </a:lnSpc>
            </a:pPr>
            <a:endParaRPr lang="en-US" sz="2400" b="1" dirty="0">
              <a:latin typeface="Angsana New" panose="02020603050405020304" pitchFamily="18" charset="-34"/>
              <a:ea typeface="Calibri" panose="020F0502020204030204" pitchFamily="34" charset="0"/>
              <a:cs typeface="Angsana New" panose="02020603050405020304" pitchFamily="18" charset="-34"/>
            </a:endParaRPr>
          </a:p>
          <a:p>
            <a:pPr defTabSz="577850">
              <a:lnSpc>
                <a:spcPct val="115000"/>
              </a:lnSpc>
            </a:pP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 Due to the investment of the Alibaba Group in Thailand The Commerce Ministry's permanent secretary signed a letter of intent with the chairman of Alibaba Group in late 2016 in Hangzhou. People's Republic of China with the aim of promoting and developing the potential of small entrepreneurs in Thailand From the foundation level to small entrepreneurs who can export to be able to conduct business through e-commerce channels Ready to develop Thai personnel to be ready to move into the digital economy. The essence of the cooperation covers 4 issues: 1) strengthening the strength of small entrepreneurs; and the development of a national e-commerce platform.</a:t>
            </a: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National e – Commerce Platform) 2) Developing human potential in digital and technology areas 3) Developing domestic logistics systems and 4) Inviting Alibaba Group to invest in the Eastern Economic Corridor development project The Minister of Commerce (2017) revealed that after the signing The cooperation between the Thai government and Alibaba has progressed in several areas as follows:</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315835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76225"/>
            <a:ext cx="9601200" cy="5755422"/>
          </a:xfrm>
        </p:spPr>
        <p:txBody>
          <a:bodyPr/>
          <a:lstStyle/>
          <a:p>
            <a:pPr algn="l"/>
            <a:br>
              <a:rPr lang="th-TH" sz="3200" dirty="0">
                <a:cs typeface="+mj-cs"/>
              </a:rPr>
            </a:br>
            <a:r>
              <a:rPr lang="th-TH" sz="3200" dirty="0">
                <a:cs typeface="+mj-cs"/>
              </a:rPr>
              <a:t>      </a:t>
            </a:r>
            <a:r>
              <a:rPr lang="en-US" sz="3200" dirty="0">
                <a:cs typeface="+mj-cs"/>
              </a:rPr>
              <a:t>   </a:t>
            </a:r>
            <a:r>
              <a:rPr lang="th-TH" sz="3200" b="1" dirty="0">
                <a:solidFill>
                  <a:srgbClr val="0070C0"/>
                </a:solidFill>
                <a:cs typeface="+mj-cs"/>
              </a:rPr>
              <a:t>การเขียนบทความทางวิชาการ</a:t>
            </a:r>
            <a:br>
              <a:rPr lang="th-TH" sz="2400" dirty="0">
                <a:cs typeface="+mj-cs"/>
              </a:rPr>
            </a:br>
            <a:r>
              <a:rPr lang="en-US" sz="3200" dirty="0">
                <a:cs typeface="+mj-cs"/>
              </a:rPr>
              <a:t>	</a:t>
            </a:r>
            <a:br>
              <a:rPr lang="en-US" sz="3200" dirty="0">
                <a:cs typeface="+mj-cs"/>
              </a:rPr>
            </a:br>
            <a:r>
              <a:rPr lang="en-US" sz="3200" dirty="0">
                <a:cs typeface="+mj-cs"/>
              </a:rPr>
              <a:t>	</a:t>
            </a:r>
            <a:r>
              <a:rPr lang="th-TH" sz="3200" dirty="0">
                <a:latin typeface="TH SarabunIT๙" panose="020B0500040200020003" pitchFamily="34" charset="-34"/>
                <a:cs typeface="TH SarabunIT๙" panose="020B0500040200020003" pitchFamily="34" charset="-34"/>
              </a:rPr>
              <a:t>การเขียนบทความวิชาการ </a:t>
            </a:r>
            <a:r>
              <a:rPr lang="th-TH" sz="2800" dirty="0">
                <a:latin typeface="TH SarabunIT๙" panose="020B0500040200020003" pitchFamily="34" charset="-34"/>
                <a:cs typeface="TH SarabunIT๙" panose="020B0500040200020003" pitchFamily="34" charset="-34"/>
              </a:rPr>
              <a:t>(</a:t>
            </a:r>
            <a:r>
              <a:rPr lang="en-US" sz="2800" dirty="0">
                <a:latin typeface="TH SarabunIT๙" panose="020B0500040200020003" pitchFamily="34" charset="-34"/>
                <a:cs typeface="TH SarabunIT๙" panose="020B0500040200020003" pitchFamily="34" charset="-34"/>
              </a:rPr>
              <a:t>Academic Article) </a:t>
            </a:r>
            <a:r>
              <a:rPr lang="th-TH" sz="3200" dirty="0">
                <a:latin typeface="TH SarabunIT๙" panose="020B0500040200020003" pitchFamily="34" charset="-34"/>
                <a:cs typeface="TH SarabunIT๙" panose="020B0500040200020003" pitchFamily="34" charset="-34"/>
              </a:rPr>
              <a:t>เป็นส่วนหนึ่งในหลักสูตรการศึกษา ของวิทยาลัยเสนาธิการทหาร ที่นักศึกษา/นายทหารนักเรียนจะต้องดำเนินการให้เป็นไปตามกรอบเวลาที่กำหนด โดยวิทยาลัยฯ มีความมุ่งหมายให้นักศึกษาได้มีโอกาสบูรณาการองค์ความรู้อันสืบเนื่องมาจาก ประสบการณ์ในการปฏิบัติงาน หรือมาจากการค้นคว้าบนพื้นฐานของความสนใจ บทความทางวิชาการที่นำเสนอองค์ความรู้และมีข้อเสนอแนะที่เป็นประโยชน์ในวงกว้าง จะได้รับการพิจารณาตีพิมพ์ในเอกสารเผยแพร่ทางวิชาการของสถาบันวิชาการป้องกันประเทศ ได้แก่ วารสารรัฏฐาภิรักษ์ หรือเอกสารข้อเสนอแนะเชิงนโยบายด้านความมั่นคง </a:t>
            </a:r>
            <a:r>
              <a:rPr lang="th-TH" sz="2800" dirty="0">
                <a:latin typeface="TH SarabunIT๙" panose="020B0500040200020003" pitchFamily="34" charset="-34"/>
                <a:cs typeface="TH SarabunIT๙" panose="020B0500040200020003" pitchFamily="34" charset="-34"/>
              </a:rPr>
              <a:t>(</a:t>
            </a:r>
            <a:r>
              <a:rPr lang="en-US" sz="2800" dirty="0">
                <a:latin typeface="TH SarabunIT๙" panose="020B0500040200020003" pitchFamily="34" charset="-34"/>
                <a:cs typeface="TH SarabunIT๙" panose="020B0500040200020003" pitchFamily="34" charset="-34"/>
              </a:rPr>
              <a:t>NDC</a:t>
            </a:r>
            <a:r>
              <a:rPr lang="th-TH" sz="2800" dirty="0">
                <a:latin typeface="TH SarabunIT๙" panose="020B0500040200020003" pitchFamily="34" charset="-34"/>
                <a:cs typeface="TH SarabunIT๙" panose="020B0500040200020003" pitchFamily="34" charset="-34"/>
              </a:rPr>
              <a:t> </a:t>
            </a:r>
            <a:r>
              <a:rPr lang="en-US" sz="2800" dirty="0">
                <a:latin typeface="TH SarabunIT๙" panose="020B0500040200020003" pitchFamily="34" charset="-34"/>
                <a:cs typeface="TH SarabunIT๙" panose="020B0500040200020003" pitchFamily="34" charset="-34"/>
              </a:rPr>
              <a:t>Security</a:t>
            </a:r>
            <a:r>
              <a:rPr lang="th-TH" sz="2800" dirty="0">
                <a:latin typeface="TH SarabunIT๙" panose="020B0500040200020003" pitchFamily="34" charset="-34"/>
                <a:cs typeface="TH SarabunIT๙" panose="020B0500040200020003" pitchFamily="34" charset="-34"/>
              </a:rPr>
              <a:t> </a:t>
            </a:r>
            <a:r>
              <a:rPr lang="en-US" sz="2800" dirty="0">
                <a:latin typeface="TH SarabunIT๙" panose="020B0500040200020003" pitchFamily="34" charset="-34"/>
                <a:cs typeface="TH SarabunIT๙" panose="020B0500040200020003" pitchFamily="34" charset="-34"/>
              </a:rPr>
              <a:t>Review)</a:t>
            </a:r>
            <a:r>
              <a:rPr lang="en-US" sz="2400" dirty="0">
                <a:latin typeface="TH SarabunIT๙" panose="020B0500040200020003" pitchFamily="34" charset="-34"/>
                <a:cs typeface="TH SarabunIT๙" panose="020B0500040200020003" pitchFamily="34" charset="-34"/>
              </a:rPr>
              <a:t>  </a:t>
            </a:r>
            <a:br>
              <a:rPr lang="en-US" sz="2200" dirty="0">
                <a:cs typeface="+mj-cs"/>
              </a:rPr>
            </a:br>
            <a:endParaRPr lang="en-US" sz="2200" dirty="0">
              <a:cs typeface="+mj-cs"/>
            </a:endParaRPr>
          </a:p>
        </p:txBody>
      </p:sp>
    </p:spTree>
    <p:extLst>
      <p:ext uri="{BB962C8B-B14F-4D97-AF65-F5344CB8AC3E}">
        <p14:creationId xmlns:p14="http://schemas.microsoft.com/office/powerpoint/2010/main" val="279576485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1266825"/>
            <a:ext cx="9906000" cy="5047536"/>
          </a:xfrm>
          <a:prstGeom prst="rect">
            <a:avLst/>
          </a:prstGeom>
        </p:spPr>
        <p:txBody>
          <a:bodyPr wrap="square">
            <a:spAutoFit/>
          </a:bodyPr>
          <a:lstStyle/>
          <a:p>
            <a:pPr indent="457200" algn="thaiDist">
              <a:lnSpc>
                <a:spcPct val="115000"/>
              </a:lnSpc>
            </a:pPr>
            <a:r>
              <a:rPr lang="en-US" sz="2800" dirty="0">
                <a:latin typeface="Angsana New" panose="02020603050405020304" pitchFamily="18" charset="-34"/>
                <a:ea typeface="Calibri" panose="020F0502020204030204" pitchFamily="34" charset="0"/>
                <a:cs typeface="Angsana New" panose="02020603050405020304" pitchFamily="18" charset="-34"/>
              </a:rPr>
              <a:t>1) Strengthening SMEs and developing a national e-commerce platform The Ministry of Commerce has studied the implementation model of a service center project in rural areas, known as Rural Taobao, in which Alibaba has been successful in helping farmers and small entrepreneurs in remote communities to do business. Trade online through the Alibaba platform. And has adopted this model as a model for establishing the New Economy Academy (NEA) to be a center for developing Thai small entrepreneurs into the new economy. through a network of cooperation that connects to each other across the country.</a:t>
            </a:r>
            <a:r>
              <a:rPr lang="th-TH" sz="2800" dirty="0">
                <a:latin typeface="Angsana New" panose="02020603050405020304" pitchFamily="18" charset="-34"/>
                <a:ea typeface="Calibri" panose="020F0502020204030204" pitchFamily="34" charset="0"/>
                <a:cs typeface="Angsana New" panose="02020603050405020304" pitchFamily="18" charset="-34"/>
              </a:rPr>
              <a:t> </a:t>
            </a:r>
            <a:endParaRPr lang="en-US" sz="2800" dirty="0">
              <a:latin typeface="Angsana New" panose="02020603050405020304" pitchFamily="18" charset="-34"/>
              <a:ea typeface="Calibri" panose="020F0502020204030204" pitchFamily="34" charset="0"/>
              <a:cs typeface="Angsana New" panose="02020603050405020304" pitchFamily="18" charset="-34"/>
            </a:endParaRPr>
          </a:p>
          <a:p>
            <a:pPr indent="457200">
              <a:lnSpc>
                <a:spcPct val="115000"/>
              </a:lnSpc>
            </a:pPr>
            <a:r>
              <a:rPr lang="en-US" sz="2800" dirty="0">
                <a:latin typeface="Angsana New" panose="02020603050405020304" pitchFamily="18" charset="-34"/>
                <a:ea typeface="Calibri" panose="020F0502020204030204" pitchFamily="34" charset="0"/>
                <a:cs typeface="Angsana New" panose="02020603050405020304" pitchFamily="18" charset="-34"/>
              </a:rPr>
              <a:t>2) Personnel potential development in digital and technology Ministry of Digital Economy and Society Has continued to develop digital personnel through the creation of speakers.</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Train the Trainers) </a:t>
            </a:r>
            <a:endParaRPr lang="en-US" sz="28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147260953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1190625"/>
            <a:ext cx="9982200" cy="4690515"/>
          </a:xfrm>
          <a:prstGeom prst="rect">
            <a:avLst/>
          </a:prstGeom>
        </p:spPr>
        <p:txBody>
          <a:bodyPr wrap="square">
            <a:spAutoFit/>
          </a:bodyPr>
          <a:lstStyle/>
          <a:p>
            <a:pPr indent="457200">
              <a:lnSpc>
                <a:spcPct val="115000"/>
              </a:lnSpc>
            </a:pPr>
            <a:r>
              <a:rPr lang="en-US" sz="2400" dirty="0">
                <a:latin typeface="Angsana New" panose="02020603050405020304" pitchFamily="18" charset="-34"/>
                <a:ea typeface="Calibri" panose="020F0502020204030204" pitchFamily="34" charset="0"/>
                <a:cs typeface="Angsana New" panose="02020603050405020304" pitchFamily="18" charset="-34"/>
              </a:rPr>
              <a:t>3) Domestic logistics system development Thailand Post Co., Ltd. has set up a working group to drive cooperation in supply chain development and the establishment of a bonded warehouse with Alibaba Group and relevant government agencies such as the Customs Department for concrete action and more</a:t>
            </a: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integration. </a:t>
            </a:r>
          </a:p>
          <a:p>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4) Inviting Alibaba Group to invest in the Eastern Economic Corridor development project The Ministry of Commerce has led the working group of Lazada Co., Ltd., a company in the Alibaba group. Discuss ways to develop     e-Commerce Park projects in Thailand by visiting 3 potential industrial estates in the Eastern Economic Corridor Project, namely </a:t>
            </a:r>
            <a:r>
              <a:rPr lang="en-US" sz="2400" dirty="0" err="1">
                <a:latin typeface="Angsana New" panose="02020603050405020304" pitchFamily="18" charset="-34"/>
                <a:ea typeface="Calibri" panose="020F0502020204030204" pitchFamily="34" charset="0"/>
                <a:cs typeface="Angsana New" panose="02020603050405020304" pitchFamily="18" charset="-34"/>
              </a:rPr>
              <a:t>Pinthong</a:t>
            </a:r>
            <a:r>
              <a:rPr lang="en-US" sz="2400" dirty="0">
                <a:latin typeface="Angsana New" panose="02020603050405020304" pitchFamily="18" charset="-34"/>
                <a:ea typeface="Calibri" panose="020F0502020204030204" pitchFamily="34" charset="0"/>
                <a:cs typeface="Angsana New" panose="02020603050405020304" pitchFamily="18" charset="-34"/>
              </a:rPr>
              <a:t> Industrial Estate; (Chonburi province), </a:t>
            </a:r>
            <a:r>
              <a:rPr lang="en-US" sz="2400" dirty="0" err="1">
                <a:latin typeface="Angsana New" panose="02020603050405020304" pitchFamily="18" charset="-34"/>
                <a:ea typeface="Calibri" panose="020F0502020204030204" pitchFamily="34" charset="0"/>
                <a:cs typeface="Angsana New" panose="02020603050405020304" pitchFamily="18" charset="-34"/>
              </a:rPr>
              <a:t>Hemaraj</a:t>
            </a:r>
            <a:r>
              <a:rPr lang="en-US" sz="2400" dirty="0">
                <a:latin typeface="Angsana New" panose="02020603050405020304" pitchFamily="18" charset="-34"/>
                <a:ea typeface="Calibri" panose="020F0502020204030204" pitchFamily="34" charset="0"/>
                <a:cs typeface="Angsana New" panose="02020603050405020304" pitchFamily="18" charset="-34"/>
              </a:rPr>
              <a:t> Eastern Seaboard Industrial Estate (Chonburi province) and Amata City Industrial Estate. (Rayong Province), where the e-Commerce Park project is an important project that demonstrates our commitment to invest in Thailand in the coming years and acts as a gateway to the global market and Thailand's neighboring countries. Including being the center of logistics infrastructure and advanced technology and a complete e-commerce ecosystem for small entrepreneurs, manufacturers, service providers and logistics partners (</a:t>
            </a:r>
            <a:r>
              <a:rPr lang="en-US" sz="2400" dirty="0" err="1">
                <a:latin typeface="Angsana New" panose="02020603050405020304" pitchFamily="18" charset="-34"/>
                <a:ea typeface="Calibri" panose="020F0502020204030204" pitchFamily="34" charset="0"/>
                <a:cs typeface="Angsana New" panose="02020603050405020304" pitchFamily="18" charset="-34"/>
              </a:rPr>
              <a:t>Apiradi</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Tantraporn</a:t>
            </a:r>
            <a:r>
              <a:rPr lang="en-US" sz="2400" dirty="0">
                <a:latin typeface="Angsana New" panose="02020603050405020304" pitchFamily="18" charset="-34"/>
                <a:ea typeface="Calibri" panose="020F0502020204030204" pitchFamily="34" charset="0"/>
                <a:cs typeface="Angsana New" panose="02020603050405020304" pitchFamily="18" charset="-34"/>
              </a:rPr>
              <a:t>, 2017).</a:t>
            </a:r>
            <a:endParaRPr lang="en-US" sz="24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7897634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1266825"/>
            <a:ext cx="10287000" cy="4552015"/>
          </a:xfrm>
          <a:prstGeom prst="rect">
            <a:avLst/>
          </a:prstGeom>
        </p:spPr>
        <p:txBody>
          <a:bodyPr wrap="square">
            <a:spAutoFit/>
          </a:bodyPr>
          <a:lstStyle/>
          <a:p>
            <a:pPr>
              <a:lnSpc>
                <a:spcPct val="115000"/>
              </a:lnSpc>
            </a:pP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In addition to the ongoing cooperation with the Alibaba Group The Ministry of Commerce has also organized projects to promote and develop e-commerce businesses all along. with the emphasis on strengthening the farmers' groups Small entrepreneurs and e-Market Place with interesting projects such as the project to help farmers sell rice online to expand the rice market both domestically and internationally. which in foreign countries has been linked to the website Thaitrade.com is completed In addition, the Ministry of Commerce has also visited the area to educate small entrepreneurs such as OTOP groups, organic groups. And the Halal group (Halal) to upgrade entrepreneurs to have the knowledge and ability to trade online effectively. Increase sales and generate income for sustainable community well-being (</a:t>
            </a:r>
            <a:r>
              <a:rPr lang="en-US" sz="2800" dirty="0" err="1">
                <a:latin typeface="Angsana New" panose="02020603050405020304" pitchFamily="18" charset="-34"/>
                <a:ea typeface="Calibri" panose="020F0502020204030204" pitchFamily="34" charset="0"/>
                <a:cs typeface="Angsana New" panose="02020603050405020304" pitchFamily="18" charset="-34"/>
              </a:rPr>
              <a:t>Apiradi</a:t>
            </a: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err="1">
                <a:latin typeface="Angsana New" panose="02020603050405020304" pitchFamily="18" charset="-34"/>
                <a:ea typeface="Calibri" panose="020F0502020204030204" pitchFamily="34" charset="0"/>
                <a:cs typeface="Angsana New" panose="02020603050405020304" pitchFamily="18" charset="-34"/>
              </a:rPr>
              <a:t>Tantraporn</a:t>
            </a:r>
            <a:r>
              <a:rPr lang="en-US" sz="2800" dirty="0">
                <a:latin typeface="Angsana New" panose="02020603050405020304" pitchFamily="18" charset="-34"/>
                <a:ea typeface="Calibri" panose="020F0502020204030204" pitchFamily="34" charset="0"/>
                <a:cs typeface="Angsana New" panose="02020603050405020304" pitchFamily="18" charset="-34"/>
              </a:rPr>
              <a:t>, 2017)</a:t>
            </a:r>
            <a:endParaRPr lang="en-US" sz="28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5503813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885825"/>
            <a:ext cx="10134600" cy="4764381"/>
          </a:xfrm>
          <a:prstGeom prst="rect">
            <a:avLst/>
          </a:prstGeom>
        </p:spPr>
        <p:txBody>
          <a:bodyPr wrap="square">
            <a:spAutoFit/>
          </a:bodyPr>
          <a:lstStyle/>
          <a:p>
            <a:pPr algn="thaiDist">
              <a:lnSpc>
                <a:spcPct val="115000"/>
              </a:lnSpc>
            </a:pP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 Due to the rapidly increasing importance of e-commerce together with the potential of the location of Thailand and government policies in developing various infrastructures, especially in the Eastern Economic Corridor The researcher therefore saw that pushing for the establishment of an e-commerce distribution center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is appropriate And is important to the growth of the economy. can increase the employment rate and to sustainably improve the quality of life and income of the people. system administration and 2) factors that positively influence the success of the establishment of an e-commerce distribution model center in ASEAN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The results of the research can be a guideline for the government to formulate a policy to support the establishment of an ASEAN e-commerce distribution center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as well as being able to assess the readiness of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To be the distribution center for electronic commerce in the ASEAN region. And is a guideline for defining a system management style that makes entrepreneurs and service users trust in the establishment of an e-commerce distribution center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14162273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50" y="276225"/>
            <a:ext cx="10375900" cy="6640279"/>
          </a:xfrm>
          <a:prstGeom prst="rect">
            <a:avLst/>
          </a:prstGeom>
        </p:spPr>
        <p:txBody>
          <a:bodyPr wrap="square">
            <a:spAutoFit/>
          </a:bodyPr>
          <a:lstStyle/>
          <a:p>
            <a:pPr algn="thaiDist">
              <a:lnSpc>
                <a:spcPct val="115000"/>
              </a:lnSpc>
            </a:pPr>
            <a:r>
              <a:rPr lang="en-US" sz="3200" b="1" dirty="0">
                <a:latin typeface="Angsana New" panose="02020603050405020304" pitchFamily="18" charset="-34"/>
                <a:ea typeface="Calibri" panose="020F0502020204030204" pitchFamily="34" charset="0"/>
                <a:cs typeface="Angsana New" panose="02020603050405020304" pitchFamily="18" charset="-34"/>
              </a:rPr>
              <a:t>Research objective</a:t>
            </a:r>
          </a:p>
          <a:p>
            <a:pPr algn="thaiDist">
              <a:lnSpc>
                <a:spcPct val="115000"/>
              </a:lnSpc>
            </a:pPr>
            <a:endParaRPr lang="en-US"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sz="3200" dirty="0">
                <a:latin typeface="Angsana New" panose="02020603050405020304" pitchFamily="18" charset="-34"/>
                <a:ea typeface="Calibri" panose="020F0502020204030204" pitchFamily="34" charset="0"/>
                <a:cs typeface="Angsana New" panose="02020603050405020304" pitchFamily="18" charset="-34"/>
              </a:rPr>
              <a:t>	</a:t>
            </a:r>
            <a:r>
              <a:rPr lang="th-TH" sz="3200" dirty="0">
                <a:latin typeface="Angsana New" panose="02020603050405020304" pitchFamily="18" charset="-34"/>
                <a:ea typeface="Calibri" panose="020F0502020204030204" pitchFamily="34" charset="0"/>
                <a:cs typeface="Angsana New" panose="02020603050405020304" pitchFamily="18" charset="-34"/>
              </a:rPr>
              <a:t>1. </a:t>
            </a:r>
            <a:r>
              <a:rPr lang="en-US" sz="3200" dirty="0">
                <a:latin typeface="Angsana New" panose="02020603050405020304" pitchFamily="18" charset="-34"/>
                <a:ea typeface="Calibri" panose="020F0502020204030204" pitchFamily="34" charset="0"/>
                <a:cs typeface="Angsana New" panose="02020603050405020304" pitchFamily="18" charset="-34"/>
              </a:rPr>
              <a:t>To study the relationship of regulations, accessibility, logistics support system administration with the success of setting up a prototype center for distributing e-commerce products in the ASEAN region at U-</a:t>
            </a:r>
            <a:r>
              <a:rPr lang="en-US" sz="3200" dirty="0" err="1">
                <a:latin typeface="Angsana New" panose="02020603050405020304" pitchFamily="18" charset="-34"/>
                <a:ea typeface="Calibri" panose="020F0502020204030204" pitchFamily="34" charset="0"/>
                <a:cs typeface="Angsana New" panose="02020603050405020304" pitchFamily="18" charset="-34"/>
              </a:rPr>
              <a:t>Tapao</a:t>
            </a:r>
            <a:r>
              <a:rPr lang="en-US" sz="3200" dirty="0">
                <a:latin typeface="Angsana New" panose="02020603050405020304" pitchFamily="18" charset="-34"/>
                <a:ea typeface="Calibri" panose="020F0502020204030204" pitchFamily="34" charset="0"/>
                <a:cs typeface="Angsana New" panose="02020603050405020304" pitchFamily="18" charset="-34"/>
              </a:rPr>
              <a:t> International Airport</a:t>
            </a:r>
          </a:p>
          <a:p>
            <a:pPr algn="thaiDist">
              <a:lnSpc>
                <a:spcPct val="115000"/>
              </a:lnSpc>
            </a:pPr>
            <a:r>
              <a:rPr lang="th-TH" sz="3200" dirty="0">
                <a:latin typeface="Angsana New" panose="02020603050405020304" pitchFamily="18" charset="-34"/>
                <a:ea typeface="Calibri" panose="020F0502020204030204" pitchFamily="34" charset="0"/>
                <a:cs typeface="Angsana New" panose="02020603050405020304" pitchFamily="18" charset="-34"/>
              </a:rPr>
              <a:t>	2. </a:t>
            </a:r>
            <a:r>
              <a:rPr lang="en-US" sz="3200" dirty="0">
                <a:latin typeface="Angsana New" panose="02020603050405020304" pitchFamily="18" charset="-34"/>
                <a:ea typeface="Calibri" panose="020F0502020204030204" pitchFamily="34" charset="0"/>
                <a:cs typeface="Angsana New" panose="02020603050405020304" pitchFamily="18" charset="-34"/>
              </a:rPr>
              <a:t>To study the relationship of positive influencing factors on the success of the establishment of an e-commerce distribution model center in the ASEAN region at U-</a:t>
            </a:r>
            <a:r>
              <a:rPr lang="en-US" sz="3200" dirty="0" err="1">
                <a:latin typeface="Angsana New" panose="02020603050405020304" pitchFamily="18" charset="-34"/>
                <a:ea typeface="Calibri" panose="020F0502020204030204" pitchFamily="34" charset="0"/>
                <a:cs typeface="Angsana New" panose="02020603050405020304" pitchFamily="18" charset="-34"/>
              </a:rPr>
              <a:t>Tapao</a:t>
            </a:r>
            <a:r>
              <a:rPr lang="en-US" sz="3200" dirty="0">
                <a:latin typeface="Angsana New" panose="02020603050405020304" pitchFamily="18" charset="-34"/>
                <a:ea typeface="Calibri" panose="020F0502020204030204" pitchFamily="34" charset="0"/>
                <a:cs typeface="Angsana New" panose="02020603050405020304" pitchFamily="18" charset="-34"/>
              </a:rPr>
              <a:t> International Airport.</a:t>
            </a:r>
            <a:endParaRPr lang="th-TH" sz="3200" dirty="0">
              <a:latin typeface="Angsana New" panose="02020603050405020304" pitchFamily="18" charset="-34"/>
              <a:ea typeface="Calibri" panose="020F0502020204030204" pitchFamily="34" charset="0"/>
              <a:cs typeface="Angsana New" panose="02020603050405020304" pitchFamily="18" charset="-34"/>
            </a:endParaRPr>
          </a:p>
          <a:p>
            <a:pPr>
              <a:lnSpc>
                <a:spcPct val="115000"/>
              </a:lnSpc>
            </a:pPr>
            <a:r>
              <a:rPr lang="th-TH" sz="3200" dirty="0">
                <a:latin typeface="Angsana New" panose="02020603050405020304" pitchFamily="18" charset="-34"/>
                <a:ea typeface="Calibri" panose="020F0502020204030204" pitchFamily="34" charset="0"/>
                <a:cs typeface="Angsana New" panose="02020603050405020304" pitchFamily="18" charset="-34"/>
              </a:rPr>
              <a:t>	</a:t>
            </a:r>
            <a:r>
              <a:rPr lang="en-US" sz="3200" dirty="0">
                <a:latin typeface="Angsana New" panose="02020603050405020304" pitchFamily="18" charset="-34"/>
                <a:ea typeface="Calibri" panose="020F0502020204030204" pitchFamily="34" charset="0"/>
                <a:cs typeface="Angsana New" panose="02020603050405020304" pitchFamily="18" charset="-34"/>
              </a:rPr>
              <a:t>3. To study the successful model of the establishment of an e-commerce distribution model center in the ASEAN region at U-</a:t>
            </a:r>
            <a:r>
              <a:rPr lang="en-US" sz="3200" dirty="0" err="1">
                <a:latin typeface="Angsana New" panose="02020603050405020304" pitchFamily="18" charset="-34"/>
                <a:ea typeface="Calibri" panose="020F0502020204030204" pitchFamily="34" charset="0"/>
                <a:cs typeface="Angsana New" panose="02020603050405020304" pitchFamily="18" charset="-34"/>
              </a:rPr>
              <a:t>Tapao</a:t>
            </a:r>
            <a:r>
              <a:rPr lang="en-US" sz="3200" dirty="0">
                <a:latin typeface="Angsana New" panose="02020603050405020304" pitchFamily="18" charset="-34"/>
                <a:ea typeface="Calibri" panose="020F0502020204030204" pitchFamily="34" charset="0"/>
                <a:cs typeface="Angsana New" panose="02020603050405020304" pitchFamily="18" charset="-34"/>
              </a:rPr>
              <a:t> International Airport.</a:t>
            </a:r>
            <a:endParaRPr lang="th-TH"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endParaRPr lang="en-US"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dirty="0">
                <a:latin typeface="Angsana New" panose="02020603050405020304" pitchFamily="18" charset="-34"/>
                <a:ea typeface="BrowalliaNew"/>
                <a:cs typeface="Angsana New" panose="02020603050405020304" pitchFamily="18" charset="-34"/>
              </a:rPr>
              <a:t> </a:t>
            </a:r>
            <a:endParaRPr lang="en-US" sz="12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57509902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700" y="885825"/>
            <a:ext cx="9829800" cy="4905958"/>
          </a:xfrm>
          <a:prstGeom prst="rect">
            <a:avLst/>
          </a:prstGeom>
        </p:spPr>
        <p:txBody>
          <a:bodyPr wrap="square">
            <a:spAutoFit/>
          </a:bodyPr>
          <a:lstStyle/>
          <a:p>
            <a:pPr algn="thaiDist">
              <a:lnSpc>
                <a:spcPct val="115000"/>
              </a:lnSpc>
            </a:pPr>
            <a:r>
              <a:rPr lang="en-US" sz="3200" b="1" dirty="0">
                <a:latin typeface="Angsana New" panose="02020603050405020304" pitchFamily="18" charset="-34"/>
                <a:ea typeface="BrowalliaNew"/>
                <a:cs typeface="Angsana New" panose="02020603050405020304" pitchFamily="18" charset="-34"/>
              </a:rPr>
              <a:t>Research scope </a:t>
            </a:r>
          </a:p>
          <a:p>
            <a:pPr algn="thaiDist">
              <a:lnSpc>
                <a:spcPct val="115000"/>
              </a:lnSpc>
            </a:pPr>
            <a:endParaRPr lang="en-US" sz="2400" dirty="0">
              <a:latin typeface="Angsana New" panose="02020603050405020304" pitchFamily="18" charset="-34"/>
              <a:ea typeface="Calibri" panose="020F0502020204030204" pitchFamily="34" charset="0"/>
              <a:cs typeface="Angsana New" panose="02020603050405020304" pitchFamily="18" charset="-34"/>
            </a:endParaRPr>
          </a:p>
          <a:p>
            <a:pPr algn="thaiDist" defTabSz="685800">
              <a:lnSpc>
                <a:spcPct val="115000"/>
              </a:lnSpc>
            </a:pPr>
            <a:r>
              <a:rPr lang="th-TH" sz="2400" dirty="0">
                <a:latin typeface="Angsana New" panose="02020603050405020304" pitchFamily="18" charset="-34"/>
                <a:ea typeface="BrowalliaNew"/>
                <a:cs typeface="Angsana New" panose="02020603050405020304" pitchFamily="18" charset="-34"/>
              </a:rPr>
              <a:t>	</a:t>
            </a:r>
            <a:r>
              <a:rPr lang="en-US" sz="2400" dirty="0">
                <a:latin typeface="Angsana New" panose="02020603050405020304" pitchFamily="18" charset="-34"/>
                <a:ea typeface="BrowalliaNew"/>
                <a:cs typeface="Angsana New" panose="02020603050405020304" pitchFamily="18" charset="-34"/>
              </a:rPr>
              <a:t> The population used in the research was those involved in the development of the ASEAN e-commerce distribution model center at U-</a:t>
            </a:r>
            <a:r>
              <a:rPr lang="en-US" sz="2400" dirty="0" err="1">
                <a:latin typeface="Angsana New" panose="02020603050405020304" pitchFamily="18" charset="-34"/>
                <a:ea typeface="BrowalliaNew"/>
                <a:cs typeface="Angsana New" panose="02020603050405020304" pitchFamily="18" charset="-34"/>
              </a:rPr>
              <a:t>Tapao</a:t>
            </a:r>
            <a:r>
              <a:rPr lang="en-US" sz="2400" dirty="0">
                <a:latin typeface="Angsana New" panose="02020603050405020304" pitchFamily="18" charset="-34"/>
                <a:ea typeface="BrowalliaNew"/>
                <a:cs typeface="Angsana New" panose="02020603050405020304" pitchFamily="18" charset="-34"/>
              </a:rPr>
              <a:t> International Airport, consisting of: 1) government groups, namely the Customs Department, Ministry of Finance Ministry of Commerce Department of Land Transport Airport Authority of Thailand Department of Civil Aviation Office of Transport and Traffic Policy and Planning Office of the National Economic and Social Development Board and the Board of Investment 2) Entrepreneur groups, namely importers, exporters, brokers of urgent business operators Electronic commerce operators and various business associations, including the Association of Electronic Commerce Entrepreneurs Association of Asia Pacific Express Carriers (Conference of Asia Pacific Express Carriers: CAPEC), Thai International Freight Forwarders Association and the Chamber of Commerce of Thailand; and 3) user groups.</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6782063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450" y="885825"/>
            <a:ext cx="9842500" cy="4764381"/>
          </a:xfrm>
          <a:prstGeom prst="rect">
            <a:avLst/>
          </a:prstGeom>
        </p:spPr>
        <p:txBody>
          <a:bodyPr wrap="square">
            <a:spAutoFit/>
          </a:bodyPr>
          <a:lstStyle/>
          <a:p>
            <a:pPr indent="517525" algn="thaiDist">
              <a:lnSpc>
                <a:spcPct val="115000"/>
              </a:lnSpc>
            </a:pPr>
            <a:r>
              <a:rPr lang="en-US" sz="2400" dirty="0">
                <a:latin typeface="Angsana New" panose="02020603050405020304" pitchFamily="18" charset="-34"/>
                <a:ea typeface="BrowalliaNew"/>
                <a:cs typeface="Angsana New" panose="02020603050405020304" pitchFamily="18" charset="-34"/>
              </a:rPr>
              <a:t>The sample group was those involved in the development of the ASEAN e-commerce distribution model center at U-</a:t>
            </a:r>
            <a:r>
              <a:rPr lang="en-US" sz="2400" dirty="0" err="1">
                <a:latin typeface="Angsana New" panose="02020603050405020304" pitchFamily="18" charset="-34"/>
                <a:ea typeface="BrowalliaNew"/>
                <a:cs typeface="Angsana New" panose="02020603050405020304" pitchFamily="18" charset="-34"/>
              </a:rPr>
              <a:t>Tapao</a:t>
            </a:r>
            <a:r>
              <a:rPr lang="en-US" sz="2400" dirty="0">
                <a:latin typeface="Angsana New" panose="02020603050405020304" pitchFamily="18" charset="-34"/>
                <a:ea typeface="BrowalliaNew"/>
                <a:cs typeface="Angsana New" panose="02020603050405020304" pitchFamily="18" charset="-34"/>
              </a:rPr>
              <a:t> International Airport, consisting of 1) Government groups, 2) Entrepreneur groups, and 3) Service users, totaling 400 people.</a:t>
            </a:r>
            <a:endParaRPr lang="en-US" sz="2400" dirty="0">
              <a:latin typeface="Angsana New" panose="02020603050405020304" pitchFamily="18" charset="-34"/>
              <a:ea typeface="Calibri" panose="020F0502020204030204" pitchFamily="34" charset="0"/>
              <a:cs typeface="Angsana New" panose="02020603050405020304" pitchFamily="18" charset="-34"/>
            </a:endParaRPr>
          </a:p>
          <a:p>
            <a:pPr>
              <a:lnSpc>
                <a:spcPct val="115000"/>
              </a:lnSpc>
              <a:tabLst>
                <a:tab pos="517525" algn="l"/>
              </a:tabLst>
            </a:pP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The study variables were independent variables and dependent variables used in this research. Consisting of 1 dependent variable, namely, the success of the establishment of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(Hub Success), consisting of internal environment factors, external environment factors and There are 4 independent variables: 1) Rules &amp; Regulations, including Taxation, Customs Regime, and Incentives. 2) Accessibility Access, including Location, infrastructure and multimodal transport 3) Logistics Support consists of transportation management, inventory management and exchange of electronic data interchange and 4) system management, consisting of financial management, human management and marketing management. </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43043025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700" y="809625"/>
            <a:ext cx="9982200" cy="6463308"/>
          </a:xfrm>
          <a:prstGeom prst="rect">
            <a:avLst/>
          </a:prstGeom>
        </p:spPr>
        <p:txBody>
          <a:bodyPr wrap="square">
            <a:spAutoFit/>
          </a:bodyPr>
          <a:lstStyle/>
          <a:p>
            <a:pPr>
              <a:lnSpc>
                <a:spcPct val="115000"/>
              </a:lnSpc>
            </a:pPr>
            <a:r>
              <a:rPr lang="en-US" sz="2400" b="1" dirty="0">
                <a:latin typeface="Angsana New" panose="02020603050405020304" pitchFamily="18" charset="-34"/>
                <a:ea typeface="Calibri" panose="020F0502020204030204" pitchFamily="34" charset="0"/>
                <a:cs typeface="Angsana New" panose="02020603050405020304" pitchFamily="18" charset="-34"/>
              </a:rPr>
              <a:t>Literature review</a:t>
            </a:r>
            <a:r>
              <a:rPr lang="th-TH" sz="2400" dirty="0">
                <a:latin typeface="Angsana New" panose="02020603050405020304" pitchFamily="18" charset="-34"/>
                <a:ea typeface="Calibri" panose="020F0502020204030204" pitchFamily="34" charset="0"/>
                <a:cs typeface="Angsana New" panose="02020603050405020304" pitchFamily="18" charset="-34"/>
              </a:rPr>
              <a:t>	</a:t>
            </a:r>
            <a:endParaRPr lang="en-US" sz="2400" dirty="0">
              <a:latin typeface="Angsana New" panose="02020603050405020304" pitchFamily="18" charset="-34"/>
              <a:ea typeface="Calibri" panose="020F0502020204030204" pitchFamily="34" charset="0"/>
              <a:cs typeface="Angsana New" panose="02020603050405020304" pitchFamily="18" charset="-34"/>
            </a:endParaRPr>
          </a:p>
          <a:p>
            <a:pPr indent="625475">
              <a:lnSpc>
                <a:spcPct val="115000"/>
              </a:lnSpc>
            </a:pPr>
            <a:r>
              <a:rPr lang="en-US" sz="2400" dirty="0">
                <a:latin typeface="Angsana New" panose="02020603050405020304" pitchFamily="18" charset="-34"/>
                <a:ea typeface="Calibri" panose="020F0502020204030204" pitchFamily="34" charset="0"/>
                <a:cs typeface="Angsana New" panose="02020603050405020304" pitchFamily="18" charset="-34"/>
              </a:rPr>
              <a:t>This research was to study the concept of positive factors affecting the success of establishing a model center for distribution of ASEAN e-commerce products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from a variety of documents and literature such as related concepts and theories and tax measures (</a:t>
            </a:r>
            <a:r>
              <a:rPr lang="en-US" sz="2400" dirty="0" err="1">
                <a:latin typeface="Angsana New" panose="02020603050405020304" pitchFamily="18" charset="-34"/>
                <a:ea typeface="Calibri" panose="020F0502020204030204" pitchFamily="34" charset="0"/>
                <a:cs typeface="Angsana New" panose="02020603050405020304" pitchFamily="18" charset="-34"/>
              </a:rPr>
              <a:t>Chantaporn</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Kaewpromphakdi</a:t>
            </a:r>
            <a:r>
              <a:rPr lang="en-US" sz="2400" dirty="0">
                <a:latin typeface="Angsana New" panose="02020603050405020304" pitchFamily="18" charset="-34"/>
                <a:ea typeface="Calibri" panose="020F0502020204030204" pitchFamily="34" charset="0"/>
                <a:cs typeface="Angsana New" panose="02020603050405020304" pitchFamily="18" charset="-34"/>
              </a:rPr>
              <a:t>, 2010; Customs Advisory Office Brussels, 2017; The Customs Advisory Office, Brussels, 2017). Ministry of Transport, 2015; </a:t>
            </a:r>
            <a:r>
              <a:rPr lang="en-US" sz="2400" dirty="0" err="1">
                <a:latin typeface="Angsana New" panose="02020603050405020304" pitchFamily="18" charset="-34"/>
                <a:ea typeface="Calibri" panose="020F0502020204030204" pitchFamily="34" charset="0"/>
                <a:cs typeface="Angsana New" panose="02020603050405020304" pitchFamily="18" charset="-34"/>
              </a:rPr>
              <a:t>Watang</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Phuangsub</a:t>
            </a:r>
            <a:r>
              <a:rPr lang="en-US" sz="2400" dirty="0">
                <a:latin typeface="Angsana New" panose="02020603050405020304" pitchFamily="18" charset="-34"/>
                <a:ea typeface="Calibri" panose="020F0502020204030204" pitchFamily="34" charset="0"/>
                <a:cs typeface="Angsana New" panose="02020603050405020304" pitchFamily="18" charset="-34"/>
              </a:rPr>
              <a:t>, 2016; </a:t>
            </a:r>
            <a:r>
              <a:rPr lang="en-US" sz="2400" dirty="0" err="1">
                <a:latin typeface="Angsana New" panose="02020603050405020304" pitchFamily="18" charset="-34"/>
                <a:ea typeface="Calibri" panose="020F0502020204030204" pitchFamily="34" charset="0"/>
                <a:cs typeface="Angsana New" panose="02020603050405020304" pitchFamily="18" charset="-34"/>
              </a:rPr>
              <a:t>Zolt</a:t>
            </a:r>
            <a:r>
              <a:rPr lang="en-US" sz="2400" dirty="0">
                <a:latin typeface="Angsana New" panose="02020603050405020304" pitchFamily="18" charset="-34"/>
                <a:ea typeface="Calibri" panose="020F0502020204030204" pitchFamily="34" charset="0"/>
                <a:cs typeface="Angsana New" panose="02020603050405020304" pitchFamily="18" charset="-34"/>
              </a:rPr>
              <a:t>, 2015). Concepts and Theories Related to Access (</a:t>
            </a:r>
            <a:r>
              <a:rPr lang="en-US" sz="2400" dirty="0" err="1">
                <a:latin typeface="Angsana New" panose="02020603050405020304" pitchFamily="18" charset="-34"/>
                <a:ea typeface="Calibri" panose="020F0502020204030204" pitchFamily="34" charset="0"/>
                <a:cs typeface="Angsana New" panose="02020603050405020304" pitchFamily="18" charset="-34"/>
              </a:rPr>
              <a:t>Tanit</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Sorat</a:t>
            </a:r>
            <a:r>
              <a:rPr lang="en-US" sz="2400" dirty="0">
                <a:latin typeface="Angsana New" panose="02020603050405020304" pitchFamily="18" charset="-34"/>
                <a:ea typeface="Calibri" panose="020F0502020204030204" pitchFamily="34" charset="0"/>
                <a:cs typeface="Angsana New" panose="02020603050405020304" pitchFamily="18" charset="-34"/>
              </a:rPr>
              <a:t>, 2015; James Fong, 2013; Department of Primary Industries and Mines, 2015; </a:t>
            </a:r>
            <a:r>
              <a:rPr lang="en-US" sz="2400" dirty="0" err="1">
                <a:latin typeface="Angsana New" panose="02020603050405020304" pitchFamily="18" charset="-34"/>
                <a:ea typeface="Calibri" panose="020F0502020204030204" pitchFamily="34" charset="0"/>
                <a:cs typeface="Angsana New" panose="02020603050405020304" pitchFamily="18" charset="-34"/>
              </a:rPr>
              <a:t>Cheewan</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Charoensuk</a:t>
            </a:r>
            <a:r>
              <a:rPr lang="en-US" sz="2400" dirty="0">
                <a:latin typeface="Angsana New" panose="02020603050405020304" pitchFamily="18" charset="-34"/>
                <a:ea typeface="Calibri" panose="020F0502020204030204" pitchFamily="34" charset="0"/>
                <a:cs typeface="Angsana New" panose="02020603050405020304" pitchFamily="18" charset="-34"/>
              </a:rPr>
              <a:t>, 2014) Concepts and Theories Related to Logistics Support (</a:t>
            </a:r>
            <a:r>
              <a:rPr lang="en-US" sz="2400" dirty="0" err="1">
                <a:latin typeface="Angsana New" panose="02020603050405020304" pitchFamily="18" charset="-34"/>
                <a:ea typeface="Calibri" panose="020F0502020204030204" pitchFamily="34" charset="0"/>
                <a:cs typeface="Angsana New" panose="02020603050405020304" pitchFamily="18" charset="-34"/>
              </a:rPr>
              <a:t>Kamonchanok</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Suthiwart-Narueput</a:t>
            </a:r>
            <a:r>
              <a:rPr lang="en-US" sz="2400" dirty="0">
                <a:latin typeface="Angsana New" panose="02020603050405020304" pitchFamily="18" charset="-34"/>
                <a:ea typeface="Calibri" panose="020F0502020204030204" pitchFamily="34" charset="0"/>
                <a:cs typeface="Angsana New" panose="02020603050405020304" pitchFamily="18" charset="-34"/>
              </a:rPr>
              <a:t>, 2010; </a:t>
            </a:r>
            <a:r>
              <a:rPr lang="en-US" sz="2400" dirty="0" err="1">
                <a:latin typeface="Angsana New" panose="02020603050405020304" pitchFamily="18" charset="-34"/>
                <a:ea typeface="Calibri" panose="020F0502020204030204" pitchFamily="34" charset="0"/>
                <a:cs typeface="Angsana New" panose="02020603050405020304" pitchFamily="18" charset="-34"/>
              </a:rPr>
              <a:t>Kiattipong</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Udomthanathira</a:t>
            </a:r>
            <a:r>
              <a:rPr lang="en-US" sz="2400" dirty="0">
                <a:latin typeface="Angsana New" panose="02020603050405020304" pitchFamily="18" charset="-34"/>
                <a:ea typeface="Calibri" panose="020F0502020204030204" pitchFamily="34" charset="0"/>
                <a:cs typeface="Angsana New" panose="02020603050405020304" pitchFamily="18" charset="-34"/>
              </a:rPr>
              <a:t>, 2017; </a:t>
            </a:r>
            <a:r>
              <a:rPr lang="en-US" sz="2400" dirty="0" err="1">
                <a:latin typeface="Angsana New" panose="02020603050405020304" pitchFamily="18" charset="-34"/>
                <a:ea typeface="Calibri" panose="020F0502020204030204" pitchFamily="34" charset="0"/>
                <a:cs typeface="Angsana New" panose="02020603050405020304" pitchFamily="18" charset="-34"/>
              </a:rPr>
              <a:t>Piyachat</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Jaruthirasant</a:t>
            </a:r>
            <a:r>
              <a:rPr lang="en-US" sz="2400" dirty="0">
                <a:latin typeface="Angsana New" panose="02020603050405020304" pitchFamily="18" charset="-34"/>
                <a:ea typeface="Calibri" panose="020F0502020204030204" pitchFamily="34" charset="0"/>
                <a:cs typeface="Angsana New" panose="02020603050405020304" pitchFamily="18" charset="-34"/>
              </a:rPr>
              <a:t>, 2017). Theoretical concepts related to data exchange via electronic media (Peter </a:t>
            </a:r>
            <a:r>
              <a:rPr lang="en-US" sz="2400" dirty="0" err="1">
                <a:latin typeface="Angsana New" panose="02020603050405020304" pitchFamily="18" charset="-34"/>
                <a:ea typeface="Calibri" panose="020F0502020204030204" pitchFamily="34" charset="0"/>
                <a:cs typeface="Angsana New" panose="02020603050405020304" pitchFamily="18" charset="-34"/>
              </a:rPr>
              <a:t>Raktham</a:t>
            </a:r>
            <a:r>
              <a:rPr lang="en-US" sz="2400" dirty="0">
                <a:latin typeface="Angsana New" panose="02020603050405020304" pitchFamily="18" charset="-34"/>
                <a:ea typeface="Calibri" panose="020F0502020204030204" pitchFamily="34" charset="0"/>
                <a:cs typeface="Angsana New" panose="02020603050405020304" pitchFamily="18" charset="-34"/>
              </a:rPr>
              <a:t> and </a:t>
            </a:r>
            <a:r>
              <a:rPr lang="en-US" sz="2400" dirty="0" err="1">
                <a:latin typeface="Angsana New" panose="02020603050405020304" pitchFamily="18" charset="-34"/>
                <a:ea typeface="Calibri" panose="020F0502020204030204" pitchFamily="34" charset="0"/>
                <a:cs typeface="Angsana New" panose="02020603050405020304" pitchFamily="18" charset="-34"/>
              </a:rPr>
              <a:t>Laddawan</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Kaewkitiphong</a:t>
            </a:r>
            <a:r>
              <a:rPr lang="en-US" sz="2400" dirty="0">
                <a:latin typeface="Angsana New" panose="02020603050405020304" pitchFamily="18" charset="-34"/>
                <a:ea typeface="Calibri" panose="020F0502020204030204" pitchFamily="34" charset="0"/>
                <a:cs typeface="Angsana New" panose="02020603050405020304" pitchFamily="18" charset="-34"/>
              </a:rPr>
              <a:t>, 2013; </a:t>
            </a:r>
            <a:r>
              <a:rPr lang="en-US" sz="2400" dirty="0" err="1">
                <a:latin typeface="Angsana New" panose="02020603050405020304" pitchFamily="18" charset="-34"/>
                <a:ea typeface="Calibri" panose="020F0502020204030204" pitchFamily="34" charset="0"/>
                <a:cs typeface="Angsana New" panose="02020603050405020304" pitchFamily="18" charset="-34"/>
              </a:rPr>
              <a:t>Thanupong</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Ratasetthasak</a:t>
            </a:r>
            <a:r>
              <a:rPr lang="en-US" sz="2400" dirty="0">
                <a:latin typeface="Angsana New" panose="02020603050405020304" pitchFamily="18" charset="-34"/>
                <a:ea typeface="Calibri" panose="020F0502020204030204" pitchFamily="34" charset="0"/>
                <a:cs typeface="Angsana New" panose="02020603050405020304" pitchFamily="18" charset="-34"/>
              </a:rPr>
              <a:t>, 2016; </a:t>
            </a:r>
            <a:r>
              <a:rPr lang="en-US" sz="2400" dirty="0" err="1">
                <a:latin typeface="Angsana New" panose="02020603050405020304" pitchFamily="18" charset="-34"/>
                <a:ea typeface="Calibri" panose="020F0502020204030204" pitchFamily="34" charset="0"/>
                <a:cs typeface="Angsana New" panose="02020603050405020304" pitchFamily="18" charset="-34"/>
              </a:rPr>
              <a:t>DeLone</a:t>
            </a:r>
            <a:r>
              <a:rPr lang="en-US" sz="2400" dirty="0">
                <a:latin typeface="Angsana New" panose="02020603050405020304" pitchFamily="18" charset="-34"/>
                <a:ea typeface="Calibri" panose="020F0502020204030204" pitchFamily="34" charset="0"/>
                <a:cs typeface="Angsana New" panose="02020603050405020304" pitchFamily="18" charset="-34"/>
              </a:rPr>
              <a:t> and McLean, 1992) Theoretical concepts related to system management (</a:t>
            </a:r>
            <a:r>
              <a:rPr lang="en-US" sz="2400" dirty="0" err="1">
                <a:latin typeface="Angsana New" panose="02020603050405020304" pitchFamily="18" charset="-34"/>
                <a:ea typeface="Calibri" panose="020F0502020204030204" pitchFamily="34" charset="0"/>
                <a:cs typeface="Angsana New" panose="02020603050405020304" pitchFamily="18" charset="-34"/>
              </a:rPr>
              <a:t>Thipawan</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Losuwanarat</a:t>
            </a:r>
            <a:r>
              <a:rPr lang="en-US" sz="2400" dirty="0">
                <a:latin typeface="Angsana New" panose="02020603050405020304" pitchFamily="18" charset="-34"/>
                <a:ea typeface="Calibri" panose="020F0502020204030204" pitchFamily="34" charset="0"/>
                <a:cs typeface="Angsana New" panose="02020603050405020304" pitchFamily="18" charset="-34"/>
              </a:rPr>
              <a:t>, 2011; </a:t>
            </a:r>
            <a:r>
              <a:rPr lang="en-US" sz="2400" dirty="0" err="1">
                <a:latin typeface="Angsana New" panose="02020603050405020304" pitchFamily="18" charset="-34"/>
                <a:ea typeface="Calibri" panose="020F0502020204030204" pitchFamily="34" charset="0"/>
                <a:cs typeface="Angsana New" panose="02020603050405020304" pitchFamily="18" charset="-34"/>
              </a:rPr>
              <a:t>Nitradee</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Jaiasa</a:t>
            </a:r>
            <a:r>
              <a:rPr lang="en-US" sz="2400" dirty="0">
                <a:latin typeface="Angsana New" panose="02020603050405020304" pitchFamily="18" charset="-34"/>
                <a:ea typeface="Calibri" panose="020F0502020204030204" pitchFamily="34" charset="0"/>
                <a:cs typeface="Angsana New" panose="02020603050405020304" pitchFamily="18" charset="-34"/>
              </a:rPr>
              <a:t>, 2012; </a:t>
            </a:r>
            <a:r>
              <a:rPr lang="en-US" sz="2400" dirty="0" err="1">
                <a:latin typeface="Angsana New" panose="02020603050405020304" pitchFamily="18" charset="-34"/>
                <a:ea typeface="Calibri" panose="020F0502020204030204" pitchFamily="34" charset="0"/>
                <a:cs typeface="Angsana New" panose="02020603050405020304" pitchFamily="18" charset="-34"/>
              </a:rPr>
              <a:t>Noppadol</a:t>
            </a:r>
            <a:r>
              <a:rPr lang="en-US"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err="1">
                <a:latin typeface="Angsana New" panose="02020603050405020304" pitchFamily="18" charset="-34"/>
                <a:ea typeface="Calibri" panose="020F0502020204030204" pitchFamily="34" charset="0"/>
                <a:cs typeface="Angsana New" panose="02020603050405020304" pitchFamily="18" charset="-34"/>
              </a:rPr>
              <a:t>Rompho</a:t>
            </a:r>
            <a:r>
              <a:rPr lang="en-US" sz="2400" dirty="0">
                <a:latin typeface="Angsana New" panose="02020603050405020304" pitchFamily="18" charset="-34"/>
                <a:ea typeface="Calibri" panose="020F0502020204030204" pitchFamily="34" charset="0"/>
                <a:cs typeface="Angsana New" panose="02020603050405020304" pitchFamily="18" charset="-34"/>
              </a:rPr>
              <a:t>, 2014). The study of such concepts It can be concluded that Factors positively influencing the success of the establishment of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consist of Rules &amp; Regulations, Accessibility Access, Logistics Support. (Logistics Support) and system management (System Management) presented as the conceptual framework of the research as follows.</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75281988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รูปภาพ 3">
            <a:extLst>
              <a:ext uri="{FF2B5EF4-FFF2-40B4-BE49-F238E27FC236}">
                <a16:creationId xmlns:a16="http://schemas.microsoft.com/office/drawing/2014/main" id="{1E433A63-2093-4576-A3FB-5DA2EC123774}"/>
              </a:ext>
            </a:extLst>
          </p:cNvPr>
          <p:cNvPicPr/>
          <p:nvPr/>
        </p:nvPicPr>
        <p:blipFill rotWithShape="1">
          <a:blip r:embed="rId2"/>
          <a:srcRect l="12437" t="26884" r="51445" b="9862"/>
          <a:stretch/>
        </p:blipFill>
        <p:spPr>
          <a:xfrm>
            <a:off x="1917700" y="809625"/>
            <a:ext cx="6629400" cy="6553200"/>
          </a:xfrm>
          <a:prstGeom prst="rect">
            <a:avLst/>
          </a:prstGeom>
        </p:spPr>
      </p:pic>
      <p:sp>
        <p:nvSpPr>
          <p:cNvPr id="5" name="กล่องข้อความ 4">
            <a:extLst>
              <a:ext uri="{FF2B5EF4-FFF2-40B4-BE49-F238E27FC236}">
                <a16:creationId xmlns:a16="http://schemas.microsoft.com/office/drawing/2014/main" id="{4CCA2860-433B-46E9-96C5-702B48C93002}"/>
              </a:ext>
            </a:extLst>
          </p:cNvPr>
          <p:cNvSpPr txBox="1"/>
          <p:nvPr/>
        </p:nvSpPr>
        <p:spPr>
          <a:xfrm>
            <a:off x="241300" y="200025"/>
            <a:ext cx="4724400" cy="646331"/>
          </a:xfrm>
          <a:prstGeom prst="rect">
            <a:avLst/>
          </a:prstGeom>
          <a:noFill/>
        </p:spPr>
        <p:txBody>
          <a:bodyPr wrap="square" rtlCol="0">
            <a:spAutoFit/>
          </a:bodyPr>
          <a:lstStyle/>
          <a:p>
            <a:r>
              <a:rPr lang="en-US" sz="3600" b="1" dirty="0">
                <a:latin typeface="Angsana New" panose="02020603050405020304" pitchFamily="18" charset="-34"/>
                <a:cs typeface="Angsana New" panose="02020603050405020304" pitchFamily="18" charset="-34"/>
              </a:rPr>
              <a:t>Research conceptual framework</a:t>
            </a:r>
          </a:p>
        </p:txBody>
      </p:sp>
    </p:spTree>
    <p:extLst>
      <p:ext uri="{BB962C8B-B14F-4D97-AF65-F5344CB8AC3E}">
        <p14:creationId xmlns:p14="http://schemas.microsoft.com/office/powerpoint/2010/main" val="24294100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549771"/>
            <a:ext cx="10134600" cy="6038576"/>
          </a:xfrm>
          <a:prstGeom prst="rect">
            <a:avLst/>
          </a:prstGeom>
        </p:spPr>
        <p:txBody>
          <a:bodyPr wrap="square">
            <a:spAutoFit/>
          </a:bodyPr>
          <a:lstStyle/>
          <a:p>
            <a:pPr>
              <a:lnSpc>
                <a:spcPct val="115000"/>
              </a:lnSpc>
            </a:pPr>
            <a:r>
              <a:rPr lang="en-US" sz="2400" b="1" dirty="0">
                <a:latin typeface="Angsana New" panose="02020603050405020304" pitchFamily="18" charset="-34"/>
                <a:ea typeface="Calibri" panose="020F0502020204030204" pitchFamily="34" charset="0"/>
                <a:cs typeface="Angsana New" panose="02020603050405020304" pitchFamily="18" charset="-34"/>
              </a:rPr>
              <a:t>Research method</a:t>
            </a:r>
            <a:endParaRPr lang="en-US" sz="24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sz="2400" dirty="0">
                <a:latin typeface="Angsana New" panose="02020603050405020304" pitchFamily="18" charset="-34"/>
                <a:ea typeface="Calibri" panose="020F0502020204030204" pitchFamily="34" charset="0"/>
                <a:cs typeface="Angsana New" panose="02020603050405020304" pitchFamily="18" charset="-34"/>
              </a:rPr>
              <a:t>	 The research process began with the study of factors that had a positive effect on the success of the establishment of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by reviewing relevant documents and literature and conducting in-depth interviews (In-Depth Interview) with stakeholders To develop a causal structural equation model of the success of establishing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(Mode). Synthesize terminology of the study variables. The questionnaire was developed as a 5-level estimation scale. The quality of the questionnaire was determined by finding the content validity with the technique of calculating the item objective congruence (IOC) from 5 experts. Questions with an IOC value of more than .60 were used to test the questionnaire with a real sample of 30 people to find the item-total correlation of item-total correlation. It was found that There was a classification power between .515 - .737 and the confidence value for the whole paper was obtained. (Reliability) by finding Cronbach's alpha coefficient (Cronbach's alpha coefficient) was found to be equal to .952. After that, data were collected with a real sample of 400 people and analyzed the data by model analysis techniques. Structural Equation Model (SEM) with LISREL statistical package. </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3339254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276225"/>
            <a:ext cx="9982200" cy="4924425"/>
          </a:xfrm>
        </p:spPr>
        <p:txBody>
          <a:bodyPr/>
          <a:lstStyle/>
          <a:p>
            <a:pPr algn="l"/>
            <a:br>
              <a:rPr lang="en-US" sz="3600" dirty="0">
                <a:cs typeface="+mn-cs"/>
              </a:rPr>
            </a:br>
            <a:r>
              <a:rPr lang="en-US" sz="3600" dirty="0">
                <a:cs typeface="+mn-cs"/>
              </a:rPr>
              <a:t>        </a:t>
            </a:r>
            <a:r>
              <a:rPr lang="th-TH" sz="3000" b="1" dirty="0">
                <a:solidFill>
                  <a:srgbClr val="0070C0"/>
                </a:solidFill>
                <a:latin typeface="TH SarabunIT๙" panose="020B0500040200020003" pitchFamily="34" charset="-34"/>
                <a:cs typeface="TH SarabunIT๙" panose="020B0500040200020003" pitchFamily="34" charset="-34"/>
              </a:rPr>
              <a:t>บทความทางวิชาการที่ต้องดำเนินการ</a:t>
            </a:r>
            <a:r>
              <a:rPr lang="en-US" sz="3000" b="1" dirty="0">
                <a:solidFill>
                  <a:srgbClr val="0070C0"/>
                </a:solidFill>
                <a:latin typeface="TH SarabunIT๙" panose="020B0500040200020003" pitchFamily="34" charset="-34"/>
                <a:cs typeface="TH SarabunIT๙" panose="020B0500040200020003" pitchFamily="34" charset="-34"/>
              </a:rPr>
              <a:t> </a:t>
            </a:r>
            <a:r>
              <a:rPr lang="th-TH" sz="3000" b="1" dirty="0">
                <a:solidFill>
                  <a:srgbClr val="0070C0"/>
                </a:solidFill>
                <a:latin typeface="TH SarabunIT๙" panose="020B0500040200020003" pitchFamily="34" charset="-34"/>
                <a:cs typeface="TH SarabunIT๙" panose="020B0500040200020003" pitchFamily="34" charset="-34"/>
              </a:rPr>
              <a:t>ประกอบด้วย  </a:t>
            </a:r>
            <a:br>
              <a:rPr lang="en-US" sz="3200" b="1" dirty="0">
                <a:cs typeface="+mn-cs"/>
              </a:rPr>
            </a:br>
            <a:r>
              <a:rPr lang="en-US" sz="3600" dirty="0">
                <a:cs typeface="+mn-cs"/>
              </a:rPr>
              <a:t>		</a:t>
            </a:r>
            <a:r>
              <a:rPr lang="th-TH" sz="3200" dirty="0">
                <a:latin typeface="TH SarabunIT๙" panose="020B0500040200020003" pitchFamily="34" charset="-34"/>
                <a:cs typeface="TH SarabunIT๙" panose="020B0500040200020003" pitchFamily="34" charset="-34"/>
              </a:rPr>
              <a:t>บทความรายบุคคล จำนวน </a:t>
            </a:r>
            <a:r>
              <a:rPr lang="en-US" sz="2800" dirty="0">
                <a:latin typeface="TH SarabunIT๙" panose="020B0500040200020003" pitchFamily="34" charset="-34"/>
                <a:cs typeface="TH SarabunIT๙" panose="020B0500040200020003" pitchFamily="34" charset="-34"/>
              </a:rPr>
              <a:t>1</a:t>
            </a:r>
            <a:r>
              <a:rPr lang="th-TH" sz="3200" dirty="0">
                <a:latin typeface="TH SarabunIT๙" panose="020B0500040200020003" pitchFamily="34" charset="-34"/>
                <a:cs typeface="TH SarabunIT๙" panose="020B0500040200020003" pitchFamily="34" charset="-34"/>
              </a:rPr>
              <a:t> เรื่อง มีลักษณะเป็นงานเขียนทางวิชาการขนาดสั้นที่นำเสนอองค์ความรู้ และข้อคิดเห็นอย่างเฉพาะเจาะจง มีประเด็นการวิเคราะห์ที่ชัดเจนเป็นระบบ สอดคล้องกับ สถานการณ์ปัจจุบัน ประเด็นปัญหาสำคัญ แนวทางการพัฒนาในอนาคตและการขับเคลื่อนยุทธศาสตร์ชาติมีกระบวนการเขียนที่น่าเชื่อถือได้ตามหลักวิชาการ และรูปแบบเป็นไปตามที่กำหนด ในเอกสารคู่มือการเขียนเอกสารวิจัยส่วนบุคคลของ วปอ. (เอกสารหมายเลข ๐๐๖) และมาตรฐาน ของศูนย์ดัชนีการอ้างอิงวารสารไทย </a:t>
            </a:r>
            <a:r>
              <a:rPr lang="th-TH" sz="2800" dirty="0">
                <a:latin typeface="TH SarabunIT๙" panose="020B0500040200020003" pitchFamily="34" charset="-34"/>
                <a:cs typeface="TH SarabunIT๙" panose="020B0500040200020003" pitchFamily="34" charset="-34"/>
              </a:rPr>
              <a:t>(</a:t>
            </a:r>
            <a:r>
              <a:rPr lang="en-US" sz="2800" dirty="0">
                <a:latin typeface="TH SarabunIT๙" panose="020B0500040200020003" pitchFamily="34" charset="-34"/>
                <a:cs typeface="TH SarabunIT๙" panose="020B0500040200020003" pitchFamily="34" charset="-34"/>
              </a:rPr>
              <a:t>Thai Journal Citation Index Center : TCI)</a:t>
            </a:r>
            <a:br>
              <a:rPr lang="en-US" sz="2800" dirty="0">
                <a:latin typeface="TH SarabunIT๙" panose="020B0500040200020003" pitchFamily="34" charset="-34"/>
                <a:cs typeface="TH SarabunIT๙" panose="020B0500040200020003" pitchFamily="34" charset="-34"/>
              </a:rPr>
            </a:br>
            <a:endParaRPr lang="en-US" sz="24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60784797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22300" y="2028825"/>
          <a:ext cx="9448800" cy="4931410"/>
        </p:xfrm>
        <a:graphic>
          <a:graphicData uri="http://schemas.openxmlformats.org/drawingml/2006/table">
            <a:tbl>
              <a:tblPr firstRow="1" firstCol="1" lastRow="1" lastCol="1" bandRow="1" bandCol="1"/>
              <a:tblGrid>
                <a:gridCol w="3187222">
                  <a:extLst>
                    <a:ext uri="{9D8B030D-6E8A-4147-A177-3AD203B41FA5}">
                      <a16:colId xmlns:a16="http://schemas.microsoft.com/office/drawing/2014/main" val="20000"/>
                    </a:ext>
                  </a:extLst>
                </a:gridCol>
                <a:gridCol w="3187222">
                  <a:extLst>
                    <a:ext uri="{9D8B030D-6E8A-4147-A177-3AD203B41FA5}">
                      <a16:colId xmlns:a16="http://schemas.microsoft.com/office/drawing/2014/main" val="20001"/>
                    </a:ext>
                  </a:extLst>
                </a:gridCol>
                <a:gridCol w="3074356">
                  <a:extLst>
                    <a:ext uri="{9D8B030D-6E8A-4147-A177-3AD203B41FA5}">
                      <a16:colId xmlns:a16="http://schemas.microsoft.com/office/drawing/2014/main" val="20002"/>
                    </a:ext>
                  </a:extLst>
                </a:gridCol>
              </a:tblGrid>
              <a:tr h="238478">
                <a:tc rowSpan="2">
                  <a:txBody>
                    <a:bodyPr/>
                    <a:lstStyle/>
                    <a:p>
                      <a:pPr marL="0" marR="0" algn="ctr">
                        <a:lnSpc>
                          <a:spcPct val="115000"/>
                        </a:lnSpc>
                        <a:spcBef>
                          <a:spcPts val="0"/>
                        </a:spcBef>
                        <a:spcAft>
                          <a:spcPts val="0"/>
                        </a:spcAft>
                      </a:pPr>
                      <a:r>
                        <a:rPr lang="en-US" sz="1600" b="1" dirty="0">
                          <a:effectLst/>
                          <a:latin typeface="Angsana New" panose="02020603050405020304" pitchFamily="18" charset="-34"/>
                          <a:ea typeface="Calibri" panose="020F0502020204030204" pitchFamily="34" charset="0"/>
                          <a:cs typeface="Angsana New" panose="02020603050405020304" pitchFamily="18" charset="-34"/>
                        </a:rPr>
                        <a:t>Independent Variable</a:t>
                      </a:r>
                      <a:endParaRPr lang="en-US" sz="1600" dirty="0">
                        <a:effectLst/>
                        <a:latin typeface="Angsana New" panose="02020603050405020304" pitchFamily="18" charset="-34"/>
                        <a:ea typeface="Calibri" panose="020F0502020204030204" pitchFamily="34" charset="0"/>
                        <a:cs typeface="Angsana New" panose="02020603050405020304" pitchFamily="18" charset="-34"/>
                      </a:endParaRPr>
                    </a:p>
                  </a:txBody>
                  <a:tcPr marL="58323" marR="5832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600" b="1" dirty="0">
                          <a:effectLst/>
                          <a:latin typeface="Angsana New" panose="02020603050405020304" pitchFamily="18" charset="-34"/>
                          <a:ea typeface="Calibri" panose="020F0502020204030204" pitchFamily="34" charset="0"/>
                          <a:cs typeface="Angsana New" panose="02020603050405020304" pitchFamily="18" charset="-34"/>
                        </a:rPr>
                        <a:t>influence</a:t>
                      </a:r>
                      <a:endParaRPr lang="en-US" sz="1600" dirty="0">
                        <a:effectLst/>
                        <a:latin typeface="Angsana New" panose="02020603050405020304" pitchFamily="18" charset="-34"/>
                        <a:ea typeface="Calibri" panose="020F0502020204030204" pitchFamily="34" charset="0"/>
                        <a:cs typeface="Angsana New" panose="02020603050405020304" pitchFamily="18" charset="-34"/>
                      </a:endParaRPr>
                    </a:p>
                  </a:txBody>
                  <a:tcPr marL="58323" marR="5832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Angsana New" panose="02020603050405020304" pitchFamily="18" charset="-34"/>
                          <a:ea typeface="Calibri" panose="020F0502020204030204" pitchFamily="34" charset="0"/>
                          <a:cs typeface="Angsana New" panose="02020603050405020304" pitchFamily="18" charset="-34"/>
                        </a:rPr>
                        <a:t>Dependent Variable)</a:t>
                      </a:r>
                      <a:endParaRPr lang="en-US" sz="1600" dirty="0">
                        <a:effectLst/>
                        <a:latin typeface="Angsana New" panose="02020603050405020304" pitchFamily="18" charset="-34"/>
                        <a:ea typeface="Calibri" panose="020F0502020204030204" pitchFamily="34" charset="0"/>
                        <a:cs typeface="Angsana New" panose="02020603050405020304" pitchFamily="18"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715433">
                <a:tc vMerge="1">
                  <a:txBody>
                    <a:bodyPr/>
                    <a:lstStyle/>
                    <a:p>
                      <a:endParaRPr lang="en-US"/>
                    </a:p>
                  </a:txBody>
                  <a:tcPr/>
                </a:tc>
                <a:tc vMerge="1">
                  <a:txBody>
                    <a:bodyPr/>
                    <a:lstStyle/>
                    <a:p>
                      <a:endParaRPr lang="en-US"/>
                    </a:p>
                  </a:txBody>
                  <a:tcPr/>
                </a:tc>
                <a:tc>
                  <a:txBody>
                    <a:bodyPr/>
                    <a:lstStyle/>
                    <a:p>
                      <a:pPr algn="ctr"/>
                      <a:r>
                        <a:rPr lang="en-US" sz="1579" b="0" kern="1200" dirty="0">
                          <a:solidFill>
                            <a:schemeClr val="tx1"/>
                          </a:solidFill>
                          <a:effectLst/>
                          <a:latin typeface="Angsana New" panose="02020603050405020304" pitchFamily="18" charset="-34"/>
                          <a:ea typeface="+mn-ea"/>
                          <a:cs typeface="Angsana New" panose="02020603050405020304" pitchFamily="18" charset="-34"/>
                        </a:rPr>
                        <a:t>Success of the Establishing</a:t>
                      </a:r>
                      <a:r>
                        <a:rPr lang="th-TH" sz="1579" b="0" kern="1200" dirty="0">
                          <a:solidFill>
                            <a:schemeClr val="tx1"/>
                          </a:solidFill>
                          <a:effectLst/>
                          <a:latin typeface="Angsana New" panose="02020603050405020304" pitchFamily="18" charset="-34"/>
                          <a:ea typeface="+mn-ea"/>
                          <a:cs typeface="Angsana New" panose="02020603050405020304" pitchFamily="18" charset="-34"/>
                        </a:rPr>
                        <a:t> </a:t>
                      </a:r>
                      <a:r>
                        <a:rPr lang="en-US" sz="1579" b="0" kern="1200" dirty="0">
                          <a:solidFill>
                            <a:schemeClr val="tx1"/>
                          </a:solidFill>
                          <a:effectLst/>
                          <a:latin typeface="Angsana New" panose="02020603050405020304" pitchFamily="18" charset="-34"/>
                          <a:ea typeface="+mn-ea"/>
                          <a:cs typeface="Angsana New" panose="02020603050405020304" pitchFamily="18" charset="-34"/>
                        </a:rPr>
                        <a:t>of a Prototype ASEAN</a:t>
                      </a:r>
                      <a:r>
                        <a:rPr lang="th-TH" sz="1579" b="0" kern="1200" dirty="0">
                          <a:solidFill>
                            <a:schemeClr val="tx1"/>
                          </a:solidFill>
                          <a:effectLst/>
                          <a:latin typeface="Angsana New" panose="02020603050405020304" pitchFamily="18" charset="-34"/>
                          <a:ea typeface="+mn-ea"/>
                          <a:cs typeface="Angsana New" panose="02020603050405020304" pitchFamily="18" charset="-34"/>
                        </a:rPr>
                        <a:t> </a:t>
                      </a:r>
                      <a:endParaRPr lang="en-US" sz="1579" b="0" kern="1200" dirty="0">
                        <a:solidFill>
                          <a:schemeClr val="tx1"/>
                        </a:solidFill>
                        <a:effectLst/>
                        <a:latin typeface="Angsana New" panose="02020603050405020304" pitchFamily="18" charset="-34"/>
                        <a:ea typeface="+mn-ea"/>
                        <a:cs typeface="Angsana New" panose="02020603050405020304" pitchFamily="18" charset="-34"/>
                      </a:endParaRPr>
                    </a:p>
                    <a:p>
                      <a:pPr algn="ctr"/>
                      <a:r>
                        <a:rPr lang="en-US" sz="1579" b="0" kern="1200" dirty="0">
                          <a:solidFill>
                            <a:schemeClr val="tx1"/>
                          </a:solidFill>
                          <a:effectLst/>
                          <a:latin typeface="Angsana New" panose="02020603050405020304" pitchFamily="18" charset="-34"/>
                          <a:ea typeface="+mn-ea"/>
                          <a:cs typeface="Angsana New" panose="02020603050405020304" pitchFamily="18" charset="-34"/>
                        </a:rPr>
                        <a:t>E</a:t>
                      </a:r>
                      <a:r>
                        <a:rPr lang="th-TH" sz="1579" b="0" kern="1200" dirty="0">
                          <a:solidFill>
                            <a:schemeClr val="tx1"/>
                          </a:solidFill>
                          <a:effectLst/>
                          <a:latin typeface="Angsana New" panose="02020603050405020304" pitchFamily="18" charset="-34"/>
                          <a:ea typeface="+mn-ea"/>
                          <a:cs typeface="Angsana New" panose="02020603050405020304" pitchFamily="18" charset="-34"/>
                        </a:rPr>
                        <a:t>-</a:t>
                      </a:r>
                      <a:r>
                        <a:rPr lang="en-US" sz="1579" b="0" kern="1200" dirty="0">
                          <a:solidFill>
                            <a:schemeClr val="tx1"/>
                          </a:solidFill>
                          <a:effectLst/>
                          <a:latin typeface="Angsana New" panose="02020603050405020304" pitchFamily="18" charset="-34"/>
                          <a:ea typeface="+mn-ea"/>
                          <a:cs typeface="Angsana New" panose="02020603050405020304" pitchFamily="18" charset="-34"/>
                        </a:rPr>
                        <a:t>Commerce Logistics Hub</a:t>
                      </a:r>
                      <a:r>
                        <a:rPr lang="th-TH" sz="1579" b="0" kern="1200" dirty="0">
                          <a:solidFill>
                            <a:schemeClr val="tx1"/>
                          </a:solidFill>
                          <a:effectLst/>
                          <a:latin typeface="Angsana New" panose="02020603050405020304" pitchFamily="18" charset="-34"/>
                          <a:ea typeface="+mn-ea"/>
                          <a:cs typeface="Angsana New" panose="02020603050405020304" pitchFamily="18" charset="-34"/>
                        </a:rPr>
                        <a:t> </a:t>
                      </a:r>
                      <a:r>
                        <a:rPr lang="en-US" sz="1579" b="0" kern="1200" dirty="0">
                          <a:solidFill>
                            <a:schemeClr val="tx1"/>
                          </a:solidFill>
                          <a:effectLst/>
                          <a:latin typeface="Angsana New" panose="02020603050405020304" pitchFamily="18" charset="-34"/>
                          <a:ea typeface="+mn-ea"/>
                          <a:cs typeface="Angsana New" panose="02020603050405020304" pitchFamily="18" charset="-34"/>
                        </a:rPr>
                        <a:t>at U</a:t>
                      </a:r>
                      <a:r>
                        <a:rPr lang="th-TH" sz="1579" b="0" kern="1200" dirty="0">
                          <a:solidFill>
                            <a:schemeClr val="tx1"/>
                          </a:solidFill>
                          <a:effectLst/>
                          <a:latin typeface="Angsana New" panose="02020603050405020304" pitchFamily="18" charset="-34"/>
                          <a:ea typeface="+mn-ea"/>
                          <a:cs typeface="Angsana New" panose="02020603050405020304" pitchFamily="18" charset="-34"/>
                        </a:rPr>
                        <a:t>-</a:t>
                      </a:r>
                      <a:r>
                        <a:rPr lang="en-US" sz="1579" b="0" kern="1200" dirty="0" err="1">
                          <a:solidFill>
                            <a:schemeClr val="tx1"/>
                          </a:solidFill>
                          <a:effectLst/>
                          <a:latin typeface="Angsana New" panose="02020603050405020304" pitchFamily="18" charset="-34"/>
                          <a:ea typeface="+mn-ea"/>
                          <a:cs typeface="Angsana New" panose="02020603050405020304" pitchFamily="18" charset="-34"/>
                        </a:rPr>
                        <a:t>Tapao</a:t>
                      </a:r>
                      <a:r>
                        <a:rPr lang="en-US" sz="1579" b="0" kern="1200" dirty="0">
                          <a:solidFill>
                            <a:schemeClr val="tx1"/>
                          </a:solidFill>
                          <a:effectLst/>
                          <a:latin typeface="Angsana New" panose="02020603050405020304" pitchFamily="18" charset="-34"/>
                          <a:ea typeface="+mn-ea"/>
                          <a:cs typeface="Angsana New" panose="02020603050405020304" pitchFamily="18" charset="-34"/>
                        </a:rPr>
                        <a:t> International Airport</a:t>
                      </a:r>
                      <a:r>
                        <a:rPr lang="th-TH" sz="1600" b="0" dirty="0">
                          <a:effectLst/>
                          <a:latin typeface="Angsana New" panose="02020603050405020304" pitchFamily="18" charset="-34"/>
                          <a:ea typeface="Calibri" panose="020F0502020204030204" pitchFamily="34" charset="0"/>
                          <a:cs typeface="Angsana New" panose="02020603050405020304" pitchFamily="18" charset="-34"/>
                        </a:rPr>
                        <a:t> </a:t>
                      </a:r>
                      <a:r>
                        <a:rPr lang="en-US" sz="1600" b="1" dirty="0">
                          <a:effectLst/>
                          <a:latin typeface="Angsana New" panose="02020603050405020304" pitchFamily="18" charset="-34"/>
                          <a:ea typeface="Calibri" panose="020F0502020204030204" pitchFamily="34" charset="0"/>
                          <a:cs typeface="Angsana New" panose="02020603050405020304" pitchFamily="18" charset="-34"/>
                        </a:rPr>
                        <a:t>R</a:t>
                      </a:r>
                      <a:r>
                        <a:rPr lang="en-US" sz="1600" b="1" baseline="30000" dirty="0">
                          <a:effectLst/>
                          <a:latin typeface="Angsana New" panose="02020603050405020304" pitchFamily="18" charset="-34"/>
                          <a:ea typeface="Calibri" panose="020F0502020204030204" pitchFamily="34" charset="0"/>
                          <a:cs typeface="Angsana New" panose="02020603050405020304" pitchFamily="18" charset="-34"/>
                        </a:rPr>
                        <a:t>2</a:t>
                      </a:r>
                      <a:r>
                        <a:rPr lang="en-US" sz="1600" b="1" dirty="0">
                          <a:effectLst/>
                          <a:latin typeface="Angsana New" panose="02020603050405020304" pitchFamily="18" charset="-34"/>
                          <a:ea typeface="Calibri" panose="020F0502020204030204" pitchFamily="34" charset="0"/>
                          <a:cs typeface="Angsana New" panose="02020603050405020304" pitchFamily="18" charset="-34"/>
                        </a:rPr>
                        <a:t>=.92</a:t>
                      </a:r>
                      <a:endParaRPr lang="en-US" sz="1600" dirty="0">
                        <a:effectLst/>
                        <a:latin typeface="Angsana New" panose="02020603050405020304" pitchFamily="18" charset="-34"/>
                        <a:ea typeface="Calibri" panose="020F0502020204030204" pitchFamily="34" charset="0"/>
                        <a:cs typeface="Angsana New" panose="02020603050405020304" pitchFamily="18" charset="-34"/>
                      </a:endParaRPr>
                    </a:p>
                  </a:txBody>
                  <a:tcPr marL="58323" marR="5832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478">
                <a:tc rowSpan="3">
                  <a:txBody>
                    <a:bodyPr/>
                    <a:lstStyle/>
                    <a:p>
                      <a:pPr marL="0" marR="0">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Rules &amp; Regulations</a:t>
                      </a: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DE</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.49 (2.89)</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IE</a:t>
                      </a: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n/a</a:t>
                      </a:r>
                    </a:p>
                  </a:txBody>
                  <a:tcPr marL="58323" marR="58323" marT="0" marB="0">
                    <a:lnL>
                      <a:noFill/>
                    </a:lnL>
                    <a:lnR>
                      <a:noFill/>
                    </a:lnR>
                    <a:lnT>
                      <a:noFill/>
                    </a:lnT>
                    <a:lnB>
                      <a:noFill/>
                    </a:lnB>
                  </a:tcPr>
                </a:tc>
                <a:extLst>
                  <a:ext uri="{0D108BD9-81ED-4DB2-BD59-A6C34878D82A}">
                    <a16:rowId xmlns:a16="http://schemas.microsoft.com/office/drawing/2014/main" val="10003"/>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TE</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.49 (2.89)</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478">
                <a:tc rowSpan="3">
                  <a:txBody>
                    <a:bodyPr/>
                    <a:lstStyle/>
                    <a:p>
                      <a:pPr marL="0" marR="0">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Accessibility Access</a:t>
                      </a: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DE</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.39 (6.33)</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IE</a:t>
                      </a: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n/a</a:t>
                      </a:r>
                    </a:p>
                  </a:txBody>
                  <a:tcPr marL="58323" marR="58323" marT="0" marB="0">
                    <a:lnL>
                      <a:noFill/>
                    </a:lnL>
                    <a:lnR>
                      <a:noFill/>
                    </a:lnR>
                    <a:lnT>
                      <a:noFill/>
                    </a:lnT>
                    <a:lnB>
                      <a:noFill/>
                    </a:lnB>
                  </a:tcPr>
                </a:tc>
                <a:extLst>
                  <a:ext uri="{0D108BD9-81ED-4DB2-BD59-A6C34878D82A}">
                    <a16:rowId xmlns:a16="http://schemas.microsoft.com/office/drawing/2014/main" val="10006"/>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TE</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.39 (6.33)</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478">
                <a:tc rowSpan="3">
                  <a:txBody>
                    <a:bodyPr/>
                    <a:lstStyle/>
                    <a:p>
                      <a:pPr marL="0" marR="0">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Logistics Support</a:t>
                      </a: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DE</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.43(5.18)</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IE</a:t>
                      </a: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n/a</a:t>
                      </a:r>
                    </a:p>
                  </a:txBody>
                  <a:tcPr marL="58323" marR="58323" marT="0" marB="0">
                    <a:lnL>
                      <a:noFill/>
                    </a:lnL>
                    <a:lnR>
                      <a:noFill/>
                    </a:lnR>
                    <a:lnT>
                      <a:noFill/>
                    </a:lnT>
                    <a:lnB>
                      <a:noFill/>
                    </a:lnB>
                  </a:tcPr>
                </a:tc>
                <a:extLst>
                  <a:ext uri="{0D108BD9-81ED-4DB2-BD59-A6C34878D82A}">
                    <a16:rowId xmlns:a16="http://schemas.microsoft.com/office/drawing/2014/main" val="10009"/>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TE</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43(5.18)</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8478">
                <a:tc rowSpan="3">
                  <a:txBody>
                    <a:bodyPr/>
                    <a:lstStyle/>
                    <a:p>
                      <a:pPr marL="0" marR="0">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System Management</a:t>
                      </a:r>
                    </a:p>
                    <a:p>
                      <a:pPr marL="0" marR="0">
                        <a:lnSpc>
                          <a:spcPct val="115000"/>
                        </a:lnSpc>
                        <a:spcBef>
                          <a:spcPts val="0"/>
                        </a:spcBef>
                        <a:spcAft>
                          <a:spcPts val="0"/>
                        </a:spcAft>
                      </a:pPr>
                      <a:r>
                        <a:rPr lang="en-US" sz="1600" dirty="0">
                          <a:effectLst/>
                          <a:latin typeface="Angsana New" panose="02020603050405020304" pitchFamily="18" charset="-34"/>
                          <a:ea typeface="Calibri" panose="020F0502020204030204" pitchFamily="34" charset="0"/>
                          <a:cs typeface="Angsana New" panose="02020603050405020304" pitchFamily="18" charset="-34"/>
                        </a:rPr>
                        <a:t> </a:t>
                      </a: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DE</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.51 (3.85)</a:t>
                      </a: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IE</a:t>
                      </a: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n/a</a:t>
                      </a:r>
                    </a:p>
                  </a:txBody>
                  <a:tcPr marL="58323" marR="58323" marT="0" marB="0">
                    <a:lnL>
                      <a:noFill/>
                    </a:lnL>
                    <a:lnR>
                      <a:noFill/>
                    </a:lnR>
                    <a:lnT>
                      <a:noFill/>
                    </a:lnT>
                    <a:lnB>
                      <a:noFill/>
                    </a:lnB>
                  </a:tcPr>
                </a:tc>
                <a:extLst>
                  <a:ext uri="{0D108BD9-81ED-4DB2-BD59-A6C34878D82A}">
                    <a16:rowId xmlns:a16="http://schemas.microsoft.com/office/drawing/2014/main" val="10012"/>
                  </a:ext>
                </a:extLst>
              </a:tr>
              <a:tr h="238478">
                <a:tc vMerge="1">
                  <a:txBody>
                    <a:bodyPr/>
                    <a:lstStyle/>
                    <a:p>
                      <a:endParaRPr lang="en-US"/>
                    </a:p>
                  </a:txBody>
                  <a:tcPr/>
                </a:tc>
                <a:tc>
                  <a:txBody>
                    <a:bodyPr/>
                    <a:lstStyle/>
                    <a:p>
                      <a:pPr marL="0" marR="0">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TE</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Angsana New" panose="02020603050405020304" pitchFamily="18" charset="-34"/>
                          <a:ea typeface="Calibri" panose="020F0502020204030204" pitchFamily="34" charset="0"/>
                          <a:cs typeface="Angsana New" panose="02020603050405020304" pitchFamily="18" charset="-34"/>
                        </a:rPr>
                        <a:t>.51 (3.85)</a:t>
                      </a: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76956">
                <a:tc gridSpan="3">
                  <a:txBody>
                    <a:bodyPr/>
                    <a:lstStyle/>
                    <a:p>
                      <a:pPr marL="0" marR="0" algn="ctr">
                        <a:lnSpc>
                          <a:spcPct val="115000"/>
                        </a:lnSpc>
                        <a:spcBef>
                          <a:spcPts val="0"/>
                        </a:spcBef>
                        <a:spcAft>
                          <a:spcPts val="1000"/>
                        </a:spcAft>
                      </a:pP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sym typeface="Symbol" panose="05050102010706020507" pitchFamily="18" charset="2"/>
                        </a:rPr>
                        <a:t></a:t>
                      </a:r>
                      <a:r>
                        <a:rPr lang="en-US" sz="1600" baseline="300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2</a:t>
                      </a: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  302.61   </a:t>
                      </a:r>
                      <a:r>
                        <a:rPr lang="en-US" sz="1600" dirty="0" err="1">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df</a:t>
                      </a: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 = 158 p-value = .00000, </a:t>
                      </a: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sym typeface="Symbol" panose="05050102010706020507" pitchFamily="18" charset="2"/>
                        </a:rPr>
                        <a:t></a:t>
                      </a:r>
                      <a:r>
                        <a:rPr lang="en-US" sz="1600" baseline="300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2</a:t>
                      </a: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 / </a:t>
                      </a:r>
                      <a:r>
                        <a:rPr lang="en-US" sz="1600" dirty="0" err="1">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df</a:t>
                      </a:r>
                      <a:r>
                        <a:rPr lang="en-US" sz="16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rPr>
                        <a:t> = 1.91 , RMSEA = .049 ,  P-Value for Test of Close Fit = .66,  NFI =  .99, IFI  =  .99, RMR = .021, SRMR = .042, CFI = .99, GFI =  .94,AGFI = .91, CN = 276.84</a:t>
                      </a:r>
                      <a:endParaRPr lang="en-US" sz="1600" dirty="0">
                        <a:effectLst/>
                        <a:latin typeface="Angsana New" panose="02020603050405020304" pitchFamily="18" charset="-34"/>
                        <a:ea typeface="Calibri" panose="020F0502020204030204" pitchFamily="34" charset="0"/>
                        <a:cs typeface="Angsana New" panose="02020603050405020304" pitchFamily="18"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
        <p:nvSpPr>
          <p:cNvPr id="5" name="Rectangle 2"/>
          <p:cNvSpPr>
            <a:spLocks noChangeArrowheads="1"/>
          </p:cNvSpPr>
          <p:nvPr/>
        </p:nvSpPr>
        <p:spPr bwMode="auto">
          <a:xfrm>
            <a:off x="279400" y="382220"/>
            <a:ext cx="10134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dirty="0">
                <a:latin typeface="Angsana New" panose="02020603050405020304" pitchFamily="18" charset="-34"/>
                <a:ea typeface="Calibri" panose="020F0502020204030204" pitchFamily="34" charset="0"/>
                <a:cs typeface="Angsana New" panose="02020603050405020304" pitchFamily="18" charset="-34"/>
              </a:rPr>
              <a:t>D</a:t>
            </a:r>
            <a:r>
              <a:rPr kumimoji="0" lang="en-US" altLang="en-US" sz="2800" b="1"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ata analysis results</a:t>
            </a: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20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a:t>
            </a:r>
            <a:r>
              <a:rPr kumimoji="0" lang="en-US" altLang="en-US" sz="20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The results of the study on the positive influencing factors on the success of the establishment of a prototype e-commerce distribution center in the ASEAN region at U-</a:t>
            </a:r>
            <a:r>
              <a:rPr kumimoji="0" lang="en-US" altLang="en-US" sz="2000" b="0" i="0" u="none" strike="noStrike" cap="none" normalizeH="0" baseline="0" dirty="0" err="1">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Tapao</a:t>
            </a:r>
            <a:r>
              <a:rPr kumimoji="0" lang="en-US" altLang="en-US" sz="20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International Airport. Details are shown in Table 1.</a:t>
            </a:r>
            <a:endParaRPr kumimoji="0" lang="en-US" altLang="en-US" sz="2000" b="0" i="0" u="none" strike="noStrike" cap="none" normalizeH="0" baseline="0" dirty="0">
              <a:ln>
                <a:noFill/>
              </a:ln>
              <a:solidFill>
                <a:schemeClr val="tx1"/>
              </a:solidFill>
              <a:effectLst/>
              <a:latin typeface="Angsana New" panose="02020603050405020304" pitchFamily="18" charset="-34"/>
              <a:cs typeface="Angsana New" panose="02020603050405020304" pitchFamily="18" charset="-3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Table 1  Parameter estimation results of direct effect, indirect effect and total effect from corrective equation model (n=400)</a:t>
            </a:r>
            <a:endParaRPr kumimoji="0" lang="en-US" altLang="en-US" sz="2000" b="0" i="0" u="none" strike="noStrike" cap="none" normalizeH="0" baseline="0" dirty="0">
              <a:ln>
                <a:noFill/>
              </a:ln>
              <a:solidFill>
                <a:schemeClr val="tx1"/>
              </a:solidFill>
              <a:effectLst/>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45132987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390497"/>
            <a:ext cx="10058400" cy="6463308"/>
          </a:xfrm>
          <a:prstGeom prst="rect">
            <a:avLst/>
          </a:prstGeom>
        </p:spPr>
        <p:txBody>
          <a:bodyPr wrap="square">
            <a:spAutoFit/>
          </a:bodyPr>
          <a:lstStyle/>
          <a:p>
            <a:pPr>
              <a:lnSpc>
                <a:spcPct val="115000"/>
              </a:lnSpc>
            </a:pPr>
            <a:r>
              <a:rPr lang="en-US" sz="2400" b="1" dirty="0">
                <a:latin typeface="Angsana New" panose="02020603050405020304" pitchFamily="18" charset="-34"/>
                <a:ea typeface="Calibri" panose="020F0502020204030204" pitchFamily="34" charset="0"/>
                <a:cs typeface="Angsana New" panose="02020603050405020304" pitchFamily="18" charset="-34"/>
              </a:rPr>
              <a:t>Summary and discussion of research results </a:t>
            </a:r>
            <a:r>
              <a:rPr lang="th-TH" sz="2400" dirty="0">
                <a:latin typeface="Angsana New" panose="02020603050405020304" pitchFamily="18" charset="-34"/>
                <a:ea typeface="Calibri" panose="020F0502020204030204" pitchFamily="34" charset="0"/>
                <a:cs typeface="Angsana New" panose="02020603050405020304" pitchFamily="18" charset="-34"/>
              </a:rPr>
              <a:t>	</a:t>
            </a:r>
            <a:endParaRPr lang="en-US" sz="24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th-TH" sz="2400" dirty="0">
                <a:latin typeface="Angsana New" panose="02020603050405020304" pitchFamily="18" charset="-34"/>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Angsana New" panose="02020603050405020304" pitchFamily="18" charset="-34"/>
              </a:rPr>
              <a:t> The results of the analysis of such information shows that the concepts and theories used in this study Able to explain the factors of all variables that have a positive effect on the success of the establishment of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Very well, because nowadays e-commerce products are becoming very popular. due to easy access and can appropriately meet the diverse tastes of customers The transportation factor therefore has a great effect. Even though the distribution is at the airport. But the process of transporting goods from the airport to the consumer or transportation from stores and factories to airports all require the convenience of quality land transportation. which is considered as operating cost If the government adjusts such infrastructure to be more efficient, it will result in the establishment of a model center for distribution of e-commerce products in the ASEAN region at U-</a:t>
            </a:r>
            <a:r>
              <a:rPr lang="en-US" sz="2400" dirty="0" err="1">
                <a:latin typeface="Angsana New" panose="02020603050405020304" pitchFamily="18" charset="-34"/>
                <a:ea typeface="Calibri" panose="020F0502020204030204" pitchFamily="34" charset="0"/>
                <a:cs typeface="Angsana New" panose="02020603050405020304" pitchFamily="18" charset="-34"/>
              </a:rPr>
              <a:t>Tapao</a:t>
            </a:r>
            <a:r>
              <a:rPr lang="en-US" sz="2400" dirty="0">
                <a:latin typeface="Angsana New" panose="02020603050405020304" pitchFamily="18" charset="-34"/>
                <a:ea typeface="Calibri" panose="020F0502020204030204" pitchFamily="34" charset="0"/>
                <a:cs typeface="Angsana New" panose="02020603050405020304" pitchFamily="18" charset="-34"/>
              </a:rPr>
              <a:t> International Airport. It is effective as well, consistent with Lee (2003) who explained that The key factors that promote becoming an international aviation logistics hub include: 1) Good transportation infrastructure and links to other types of transport; 2) Government policies and related regulations. including customs policy That can facilitate entrepreneurs to enter into transactions or use services within the Asian Hub Center 3) Support for e-Commerce businesses and 4) supporting businesses such as finance, insurance or service businesses administrative services, etc.</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99895490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00" y="1190625"/>
            <a:ext cx="8845550" cy="4764381"/>
          </a:xfrm>
          <a:prstGeom prst="rect">
            <a:avLst/>
          </a:prstGeom>
        </p:spPr>
        <p:txBody>
          <a:bodyPr wrap="square">
            <a:spAutoFit/>
          </a:bodyPr>
          <a:lstStyle/>
          <a:p>
            <a:pPr indent="457200" algn="thaiDist">
              <a:lnSpc>
                <a:spcPct val="115000"/>
              </a:lnSpc>
            </a:pPr>
            <a:r>
              <a:rPr lang="en-US" sz="2400" dirty="0">
                <a:latin typeface="Angsana New" panose="02020603050405020304" pitchFamily="18" charset="-34"/>
                <a:ea typeface="Calibri" panose="020F0502020204030204" pitchFamily="34" charset="0"/>
                <a:cs typeface="Angsana New" panose="02020603050405020304" pitchFamily="18" charset="-34"/>
              </a:rPr>
              <a:t>In addition Tax measures also have a big effect on investor decisions. Higher taxes will lead to higher prices for goods. The promotion of tax incentives that attract investors is therefore one of the main approaches that government agencies continuously use to promote investment. in line with </a:t>
            </a:r>
            <a:r>
              <a:rPr lang="en-US" sz="2400" dirty="0" err="1">
                <a:latin typeface="Angsana New" panose="02020603050405020304" pitchFamily="18" charset="-34"/>
                <a:ea typeface="Calibri" panose="020F0502020204030204" pitchFamily="34" charset="0"/>
                <a:cs typeface="Angsana New" panose="02020603050405020304" pitchFamily="18" charset="-34"/>
              </a:rPr>
              <a:t>Chantaporn's</a:t>
            </a:r>
            <a:r>
              <a:rPr lang="en-US" sz="2400" dirty="0">
                <a:latin typeface="Angsana New" panose="02020603050405020304" pitchFamily="18" charset="-34"/>
                <a:ea typeface="Calibri" panose="020F0502020204030204" pitchFamily="34" charset="0"/>
                <a:cs typeface="Angsana New" panose="02020603050405020304" pitchFamily="18" charset="-34"/>
              </a:rPr>
              <a:t> concept </a:t>
            </a:r>
            <a:r>
              <a:rPr lang="en-US" sz="2400" dirty="0" err="1">
                <a:latin typeface="Angsana New" panose="02020603050405020304" pitchFamily="18" charset="-34"/>
                <a:ea typeface="Calibri" panose="020F0502020204030204" pitchFamily="34" charset="0"/>
                <a:cs typeface="Angsana New" panose="02020603050405020304" pitchFamily="18" charset="-34"/>
              </a:rPr>
              <a:t>Kaewpromphakdee</a:t>
            </a:r>
            <a:r>
              <a:rPr lang="en-US" sz="2400" dirty="0">
                <a:latin typeface="Angsana New" panose="02020603050405020304" pitchFamily="18" charset="-34"/>
                <a:ea typeface="Calibri" panose="020F0502020204030204" pitchFamily="34" charset="0"/>
                <a:cs typeface="Angsana New" panose="02020603050405020304" pitchFamily="18" charset="-34"/>
              </a:rPr>
              <a:t> (2010) explained that there are 2 forms of benefits used by the government sector for investment promotion: 1) non-tax benefits and 2) tax-related benefits. By supporting investment, it provides financial benefits to businesses through fiscal measures, namely tax measures. Generally, this benefits in income taxes and customs duties. There are many forms of benefits, such as exemptions or reductions in income tax rates. and the exemption or reduction of customs duties, etc. Investment promotion measures may be intended to promote investment in a particular type of business. or to promote investment in a specific area within the country This is consistent with the Southern African Development Community.</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70327503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500" y="428625"/>
            <a:ext cx="9671231" cy="6357125"/>
          </a:xfrm>
          <a:prstGeom prst="rect">
            <a:avLst/>
          </a:prstGeom>
        </p:spPr>
        <p:txBody>
          <a:bodyPr wrap="square">
            <a:spAutoFit/>
          </a:bodyPr>
          <a:lstStyle/>
          <a:p>
            <a:pPr algn="thaiDist">
              <a:lnSpc>
                <a:spcPct val="115000"/>
              </a:lnSpc>
            </a:pPr>
            <a:r>
              <a:rPr lang="en-US" sz="2800" b="1" dirty="0">
                <a:latin typeface="Angsana New" panose="02020603050405020304" pitchFamily="18" charset="-34"/>
                <a:ea typeface="Calibri" panose="020F0502020204030204" pitchFamily="34" charset="0"/>
                <a:cs typeface="Angsana New" panose="02020603050405020304" pitchFamily="18" charset="-34"/>
              </a:rPr>
              <a:t>Suggestion</a:t>
            </a:r>
          </a:p>
          <a:p>
            <a:pPr algn="thaiDist">
              <a:lnSpc>
                <a:spcPct val="115000"/>
              </a:lnSpc>
            </a:pP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b="1" dirty="0">
                <a:latin typeface="Angsana New" panose="02020603050405020304" pitchFamily="18" charset="-34"/>
                <a:ea typeface="Calibri" panose="020F0502020204030204" pitchFamily="34" charset="0"/>
                <a:cs typeface="Angsana New" panose="02020603050405020304" pitchFamily="18" charset="-34"/>
              </a:rPr>
              <a:t> Suggestions for Action</a:t>
            </a:r>
            <a:endParaRPr lang="en-US" sz="28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sz="2800" dirty="0">
                <a:latin typeface="Angsana New" panose="02020603050405020304" pitchFamily="18" charset="-34"/>
                <a:ea typeface="Calibri" panose="020F0502020204030204" pitchFamily="34" charset="0"/>
                <a:cs typeface="Angsana New" panose="02020603050405020304" pitchFamily="18" charset="-34"/>
              </a:rPr>
              <a:t>	</a:t>
            </a: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Land transport routes to U-</a:t>
            </a:r>
            <a:r>
              <a:rPr lang="en-US" sz="2800" dirty="0" err="1">
                <a:latin typeface="Angsana New" panose="02020603050405020304" pitchFamily="18" charset="-34"/>
                <a:ea typeface="Calibri" panose="020F0502020204030204" pitchFamily="34" charset="0"/>
                <a:cs typeface="Angsana New" panose="02020603050405020304" pitchFamily="18" charset="-34"/>
              </a:rPr>
              <a:t>Tapao</a:t>
            </a:r>
            <a:r>
              <a:rPr lang="en-US" sz="2800" dirty="0">
                <a:latin typeface="Angsana New" panose="02020603050405020304" pitchFamily="18" charset="-34"/>
                <a:ea typeface="Calibri" panose="020F0502020204030204" pitchFamily="34" charset="0"/>
                <a:cs typeface="Angsana New" panose="02020603050405020304" pitchFamily="18" charset="-34"/>
              </a:rPr>
              <a:t> International Airport should be developed for efficiency. Both in terms of distance and quality of the route. The development of transport routes should result from the cooperation of many agencies. to make the route respond to the needs of the country It is also in response to the growth of the e-commerce distribution business in the ASEAN region.</a:t>
            </a:r>
          </a:p>
          <a:p>
            <a:pPr algn="thaiDist">
              <a:lnSpc>
                <a:spcPct val="115000"/>
              </a:lnSpc>
            </a:pP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b="1" dirty="0">
                <a:latin typeface="Angsana New" panose="02020603050405020304" pitchFamily="18" charset="-34"/>
                <a:ea typeface="Calibri" panose="020F0502020204030204" pitchFamily="34" charset="0"/>
                <a:cs typeface="Angsana New" panose="02020603050405020304" pitchFamily="18" charset="-34"/>
              </a:rPr>
              <a:t> Research Recommendations</a:t>
            </a:r>
            <a:endParaRPr lang="en-US" sz="28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th-TH" sz="2800" dirty="0">
                <a:latin typeface="Angsana New" panose="02020603050405020304" pitchFamily="18" charset="-34"/>
                <a:ea typeface="Calibri" panose="020F0502020204030204" pitchFamily="34" charset="0"/>
                <a:cs typeface="Angsana New" panose="02020603050405020304" pitchFamily="18" charset="-34"/>
              </a:rPr>
              <a:t>	</a:t>
            </a:r>
            <a:r>
              <a:rPr lang="en-US" sz="2800" dirty="0">
                <a:latin typeface="Angsana New" panose="02020603050405020304" pitchFamily="18" charset="-34"/>
                <a:ea typeface="Calibri" panose="020F0502020204030204" pitchFamily="34" charset="0"/>
                <a:cs typeface="Angsana New" panose="02020603050405020304" pitchFamily="18" charset="-34"/>
              </a:rPr>
              <a:t> There should be a study on the model to promote the success of establishing a model center for distribution of e-commerce products in the ASEAN region at U-</a:t>
            </a:r>
            <a:r>
              <a:rPr lang="en-US" sz="2800" dirty="0" err="1">
                <a:latin typeface="Angsana New" panose="02020603050405020304" pitchFamily="18" charset="-34"/>
                <a:ea typeface="Calibri" panose="020F0502020204030204" pitchFamily="34" charset="0"/>
                <a:cs typeface="Angsana New" panose="02020603050405020304" pitchFamily="18" charset="-34"/>
              </a:rPr>
              <a:t>Tapao</a:t>
            </a:r>
            <a:r>
              <a:rPr lang="en-US" sz="2800" dirty="0">
                <a:latin typeface="Angsana New" panose="02020603050405020304" pitchFamily="18" charset="-34"/>
                <a:ea typeface="Calibri" panose="020F0502020204030204" pitchFamily="34" charset="0"/>
                <a:cs typeface="Angsana New" panose="02020603050405020304" pitchFamily="18" charset="-34"/>
              </a:rPr>
              <a:t> International Airport. with the policy education process to find concrete ways to manage and encourage them to actually happen in practice and policy push.</a:t>
            </a:r>
          </a:p>
          <a:p>
            <a:pPr>
              <a:lnSpc>
                <a:spcPct val="115000"/>
              </a:lnSpc>
            </a:pPr>
            <a:r>
              <a:rPr lang="th-TH" dirty="0">
                <a:latin typeface="Angsana New" panose="02020603050405020304" pitchFamily="18" charset="-34"/>
                <a:ea typeface="Calibri" panose="020F0502020204030204" pitchFamily="34" charset="0"/>
                <a:cs typeface="Angsana New" panose="02020603050405020304" pitchFamily="18" charset="-34"/>
              </a:rPr>
              <a:t> </a:t>
            </a:r>
            <a:endParaRPr lang="en-US" sz="12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166901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00" y="581025"/>
            <a:ext cx="10058400" cy="6888039"/>
          </a:xfrm>
          <a:prstGeom prst="rect">
            <a:avLst/>
          </a:prstGeom>
        </p:spPr>
        <p:txBody>
          <a:bodyPr wrap="square">
            <a:spAutoFit/>
          </a:bodyPr>
          <a:lstStyle/>
          <a:p>
            <a:pPr>
              <a:lnSpc>
                <a:spcPct val="115000"/>
              </a:lnSpc>
            </a:pPr>
            <a:r>
              <a:rPr lang="en-US" sz="2400" b="1" dirty="0">
                <a:latin typeface="Angsana New" panose="02020603050405020304" pitchFamily="18" charset="-34"/>
                <a:ea typeface="Calibri" panose="020F0502020204030204" pitchFamily="34" charset="0"/>
                <a:cs typeface="Angsana New" panose="02020603050405020304" pitchFamily="18" charset="-34"/>
              </a:rPr>
              <a:t>Reference</a:t>
            </a:r>
          </a:p>
          <a:p>
            <a:pPr marL="517525" indent="-517525">
              <a:lnSpc>
                <a:spcPct val="115000"/>
              </a:lnSpc>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Department of International Trade Promotion. (2016).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Role of Logistic E-Commerce in ASEAN</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August 23, 2017 from www.ditp.go.th/contents_attach/150636/150636.pdf.</a:t>
            </a:r>
          </a:p>
          <a:p>
            <a:pPr marL="517525" indent="-517525">
              <a:lnSpc>
                <a:spcPct val="115000"/>
              </a:lnSpc>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Ministry of Foreign Affairs. (2017).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Driving innovation abroad: Malaysia announced the opening of a digital free trade area</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20 July 2017 from http://www.mfa.go.th/</a:t>
            </a:r>
          </a:p>
          <a:p>
            <a:pPr marL="517525" indent="-517525">
              <a:lnSpc>
                <a:spcPct val="115000"/>
              </a:lnSpc>
            </a:pP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Kiattipong</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Udomthanathira</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(2017).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Level of logistics planning</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October 28, 2017, from </a:t>
            </a:r>
            <a:r>
              <a:rPr lang="en-US" sz="2400" u="sng"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https://ioklogistics.blogspot.com/2017/07/logistics-plan-level.html</a:t>
            </a:r>
            <a:r>
              <a:rPr lang="en-US" sz="2400" u="sng"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p>
          <a:p>
            <a:pPr marL="457200" indent="-457200">
              <a:lnSpc>
                <a:spcPct val="115000"/>
              </a:lnSpc>
            </a:pP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Jakkrit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Duangpastra</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(2015).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Increasing Thailand's trade logistics competitiveness by adjusting trade and logistics regulations and trade infrastructure to support Economic integration and international logistics and trade agreements</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p>
          <a:p>
            <a:pPr marL="457200" indent="-457200">
              <a:lnSpc>
                <a:spcPct val="115000"/>
              </a:lnSpc>
            </a:pP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Chanthaphon</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Kaewpromphakdi</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(2010).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Tax measures and foreign investment promotion</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Comparative Study between Thailand and Lao PDR. Retrieved July 25, 2018 from http://digi.library.tu.ac.th/thesis/la/1639/01title-contents.pdf</a:t>
            </a:r>
          </a:p>
          <a:p>
            <a:pPr marL="457200" indent="-457200">
              <a:lnSpc>
                <a:spcPct val="115000"/>
              </a:lnSpc>
            </a:pP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Jiraporn</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Suthammasapa</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(2017).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Electronic commerce (e-Commerce)</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August 21, 2017 from http://stouonline.stou.ac.th/</a:t>
            </a:r>
          </a:p>
          <a:p>
            <a:pPr marL="396875" indent="-396875">
              <a:lnSpc>
                <a:spcPct val="115000"/>
              </a:lnSpc>
            </a:pP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Cheewan</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Charoensuk</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(2014).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Distribution channels</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(DISTRIBUTION). Retrieved on August 22, 2017 from https://maymayny.wordpress.com/2014/</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356982697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657225"/>
            <a:ext cx="10363200" cy="5940088"/>
          </a:xfrm>
          <a:prstGeom prst="rect">
            <a:avLst/>
          </a:prstGeom>
        </p:spPr>
        <p:txBody>
          <a:bodyPr wrap="square">
            <a:spAutoFit/>
          </a:bodyPr>
          <a:lstStyle/>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Office of the National Economic and Social Development Board. (2017).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Driving Plan 12 towards the future of Thailand</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August 28, 2017 from http://waa.inter.nstda.or.th/stks/pub/2017/20170702-4-Infrastructure-Logistics.pdf</a:t>
            </a: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_______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017</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Strategic Plan for Logistics System Development of Thailand, 3rd Edition (2017-2021).</a:t>
            </a: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National Science and Technology Development Agency. (2016</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Blueprint Thailand 4.0, a model to drive Thailand toward prosperity, security and sustainability</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January 15, 2018 from https://www.nstda.or.th/th/nstda-doc-archives/thailand-40/11625-. blueprint-thailand-4</a:t>
            </a:r>
          </a:p>
          <a:p>
            <a:pPr marL="457200" marR="0" indent="-457200">
              <a:spcBef>
                <a:spcPts val="0"/>
              </a:spcBef>
              <a:spcAft>
                <a:spcPts val="0"/>
              </a:spcAft>
            </a:pP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Secretariat of the House of Representatives The development of U-</a:t>
            </a:r>
            <a:r>
              <a:rPr lang="en-US" sz="2000"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Tapao</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Airport to become an aviation metropolis</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Retrieved on January 15, 2018 from https://www.parliament.go.th/ewtadmin/ewt/parliament_parcy/download/article/ article_20180124103313.pdf.</a:t>
            </a: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Stephen and O</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Toubai</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2010</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Deriving Value from Social Commerce Networks.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Marketing Research, XL(</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VII), 215</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228</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Bansal and L</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Chen.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2011</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If they Trust our E</a:t>
            </a:r>
            <a:r>
              <a:rPr lang="th-TH"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 Site, Will They Trust our Social Commerce Site Too? Differentiating the Trust in Ecommerce and S</a:t>
            </a:r>
            <a:r>
              <a:rPr lang="th-TH"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a:t>
            </a:r>
            <a:r>
              <a:rPr lang="th-TH"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The Moderating Role of Privacy and Security Concerns</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Proceedings of the Sixth Midwest Association for Information Systems Conference, Omaha, NE, pp</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Hartono, et al.,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2014</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Measuring perceived security in B2C electronic commerce website usage</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respecification</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validation</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Decision Support Systems, </a:t>
            </a:r>
            <a:b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b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62</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pp</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11</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21</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Fong</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n</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Building an Air Cargo Hub</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22, 2560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icao</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int</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endPar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Fong</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Building an Air Cargo Hub</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กรกฎาคม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25, 2560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icao</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int</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Meetings</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AirCargoDevelopmentForum</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2014</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Documents</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Session</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6_JamesFong_en</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p>
          <a:p>
            <a:pPr marL="457200" marR="0" indent="-457200">
              <a:spcBef>
                <a:spcPts val="0"/>
              </a:spcBef>
              <a:spcAft>
                <a:spcPts val="0"/>
              </a:spcAft>
            </a:pP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Shadkam</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J</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Hara. </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Social Commerce Dimensions</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The Potential Leverage </a:t>
            </a:r>
            <a:r>
              <a:rPr lang="en-US" sz="2000"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for Marketers.</a:t>
            </a:r>
            <a:r>
              <a:rPr lang="th-TH" sz="2000"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000" b="1"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Internet Banking and Commerce, 18</a:t>
            </a:r>
            <a:r>
              <a:rPr lang="en-US" sz="2000"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 April 2013</a:t>
            </a:r>
            <a:r>
              <a:rPr lang="th-TH" sz="2000"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sz="20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000"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12417981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885825"/>
            <a:ext cx="10058400" cy="5004447"/>
          </a:xfrm>
          <a:prstGeom prst="rect">
            <a:avLst/>
          </a:prstGeom>
        </p:spPr>
        <p:txBody>
          <a:bodyPr wrap="square">
            <a:spAutoFit/>
          </a:bodyPr>
          <a:lstStyle/>
          <a:p>
            <a:pPr marL="457200" marR="0" indent="-457200">
              <a:spcBef>
                <a:spcPts val="0"/>
              </a:spcBef>
              <a:spcAft>
                <a:spcPts val="0"/>
              </a:spcAft>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Teh</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K</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Ahmed.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2011</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MOA and TRA in Social Commerce</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An Integrated Model</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Proceedings of the 2011 IEEE International Conference on Industrial Engineering and Engineering Management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IEEM</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1375</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1379</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Doney</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J</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Cannon.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1997</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 examination of the nature of trust in buyer</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seller relationships.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Marketing, 61</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 35</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51</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Kim and H</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Park.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Effects of various characteristics of social commerce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on consumers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trust and trust performance.</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International Journal of Information Management, 33</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318</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332</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Yuen</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2015</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Thailand</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ASEAN</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 Key Logistics Hub</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กรกฎาคม 25</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2560 จาก</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http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economists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pick</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research</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hktdc</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endPar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Z</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Huang and M</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Benyoucef</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From e</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 to social commerce</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close </a:t>
            </a:r>
            <a:r>
              <a:rPr lang="en-US" sz="2400"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look at design features.</a:t>
            </a:r>
            <a:r>
              <a:rPr lang="th-TH" sz="2400" b="1"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Electronic Commerce Research and Applications, 12</a:t>
            </a:r>
            <a:r>
              <a:rPr lang="en-US" sz="2400"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4), 246</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259</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indent="-457200">
              <a:lnSpc>
                <a:spcPct val="115000"/>
              </a:lnSpc>
            </a:pP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Zhu, B</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Walter, S</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Rosenbaum, 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Russell, D</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&amp; Raina, P</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2006</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Structural equation and log</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linear modeling</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comparison of methods in analysis of a study on caregivers</a:t>
            </a:r>
            <a:r>
              <a:rPr lang="th-TH"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health</a:t>
            </a:r>
            <a:r>
              <a:rPr lang="th-TH"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sz="240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BMC Medical R</a:t>
            </a:r>
            <a:endParaRPr lang="en-US" sz="24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332962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76225"/>
            <a:ext cx="10363200" cy="6981463"/>
          </a:xfrm>
        </p:spPr>
        <p:txBody>
          <a:bodyPr>
            <a:normAutofit fontScale="90000"/>
          </a:bodyPr>
          <a:lstStyle/>
          <a:p>
            <a:pPr marL="0" marR="0" indent="457200">
              <a:lnSpc>
                <a:spcPct val="107000"/>
              </a:lnSpc>
              <a:spcBef>
                <a:spcPts val="0"/>
              </a:spcBef>
              <a:spcAft>
                <a:spcPts val="600"/>
              </a:spcAft>
            </a:pP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บทความทางวิชาการมีวัตถุประสงค์ในการนำเสนอ ดังนี้</a:t>
            </a:r>
            <a:br>
              <a:rPr lang="en-US" sz="36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b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00B0F0"/>
                </a:solidFill>
                <a:latin typeface="TH SarabunIT๙" panose="020B0500040200020003" pitchFamily="34" charset="-34"/>
                <a:ea typeface="Calibri" panose="020F0502020204030204" pitchFamily="34" charset="0"/>
                <a:cs typeface="TH SarabunIT๙" panose="020B0500040200020003" pitchFamily="34" charset="-34"/>
              </a:rPr>
              <a:t>@</a:t>
            </a:r>
            <a:r>
              <a:rPr lang="th-TH" sz="2800" dirty="0">
                <a:solidFill>
                  <a:srgbClr val="00B0F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นำเสนอความรู้ความคิดใหม่ ๆ รวมทั้ง ประสบการณ์ของผู้เขียนเกี่ยวกับเรื่องนั้น ๆ อยู่บนพื้นฐานของวิชาการในเรื่องนั้น ๆ หรืออาจจะเป็นการ แสดงความคิดเห็นในเชิงวิเคราะห์ วิจารณ์ วิชาการในเรื่องนั้นๆ </a:t>
            </a:r>
            <a:br>
              <a:rPr lang="th-TH" sz="2800" dirty="0">
                <a:latin typeface="TH SarabunIT๙" panose="020B0500040200020003" pitchFamily="34" charset="-34"/>
                <a:ea typeface="Calibri" panose="020F0502020204030204" pitchFamily="34" charset="0"/>
                <a:cs typeface="TH SarabunIT๙" panose="020B0500040200020003" pitchFamily="34" charset="-34"/>
              </a:rPr>
            </a:br>
            <a:r>
              <a:rPr lang="th-TH"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a:t>
            </a:r>
            <a:r>
              <a:rPr lang="th-TH" sz="28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เพื่อนำเสนอแนวคิดใหม่ ๆ เกี่ยวกับเรื่องนั้น ๆ หรือ เพื่อตั้งคำถาม หรือ ประเด็นใหม่ ๆ ที่จะกระตุ้นให้ผู้อ่านเกิดความสนใจที่จะศึกษาค้นคว้าในเรื่องนั้นต่อไป </a:t>
            </a:r>
            <a:br>
              <a:rPr lang="th-TH" sz="2800" dirty="0">
                <a:latin typeface="TH SarabunIT๙" panose="020B0500040200020003" pitchFamily="34" charset="-34"/>
                <a:ea typeface="Calibri" panose="020F0502020204030204" pitchFamily="34" charset="0"/>
                <a:cs typeface="TH SarabunIT๙" panose="020B0500040200020003" pitchFamily="34" charset="-34"/>
              </a:rPr>
            </a:br>
            <a:r>
              <a:rPr lang="th-TH"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FF3399"/>
                </a:solidFill>
                <a:latin typeface="TH SarabunIT๙" panose="020B0500040200020003" pitchFamily="34" charset="-34"/>
                <a:ea typeface="Calibri" panose="020F0502020204030204" pitchFamily="34" charset="0"/>
                <a:cs typeface="TH SarabunIT๙" panose="020B0500040200020003" pitchFamily="34" charset="-34"/>
              </a:rPr>
              <a:t>@</a:t>
            </a:r>
            <a:r>
              <a:rPr lang="th-TH" sz="2800" dirty="0">
                <a:solidFill>
                  <a:srgbClr val="FF3399"/>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บทความทางวิชาการเป็นช่องทางหนึ่งที่จะเผยแพร่ความรู้ ความคิด และประสบการณ์ของตนเองสู่สาธารณะ และช่วยให้ได้พัฒนาความคิด และความรู้ใหม่ ๆ </a:t>
            </a:r>
            <a:br>
              <a:rPr lang="th-TH" sz="2800" dirty="0">
                <a:latin typeface="TH SarabunIT๙" panose="020B0500040200020003" pitchFamily="34" charset="-34"/>
                <a:ea typeface="Calibri" panose="020F0502020204030204" pitchFamily="34" charset="0"/>
                <a:cs typeface="TH SarabunIT๙" panose="020B0500040200020003" pitchFamily="34" charset="-34"/>
              </a:rPr>
            </a:br>
            <a:r>
              <a:rPr lang="th-TH"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FFC000"/>
                </a:solidFill>
                <a:latin typeface="TH SarabunIT๙" panose="020B0500040200020003" pitchFamily="34" charset="-34"/>
                <a:ea typeface="Calibri" panose="020F0502020204030204" pitchFamily="34" charset="0"/>
                <a:cs typeface="TH SarabunIT๙" panose="020B0500040200020003" pitchFamily="34" charset="-34"/>
              </a:rPr>
              <a:t>@</a:t>
            </a:r>
            <a:r>
              <a:rPr lang="th-TH" sz="2800" dirty="0">
                <a:solidFill>
                  <a:srgbClr val="FFC00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ความรู้ และความคิดเหล่านี้ควรจะได้มาจากการที่ผู้เขียนได้ศึกษาค้นคว้า วิเคราะห์ วิจารณ์มาอย่างดีแล้ว จนกระทั่งเกิดแนวคิดใหม่ๆ ต่อเนื่องออกไป ในทางที่จะสร้างสรรค์วิชาการเรื่องนั้น ๆ ให้งอกงาม ต่อไปอีก บทความทางวิชาการที่ดี ควรมีส่วนช่วยกระตุ้นให้ผู้อ่านได้แนวคิดแนวทางในการนำความคิดนั้นไปใช้ให้เกิดประโยชน์ในรูปแบบหนึ่ง หรือช่วยกระตุ้นให้ผู้อ่านเกิดการพัฒนาความคิดใน เรื่องนั้น ๆ ต่อไป </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th-TH"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endParaRPr lang="en-US" sz="32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3807571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352425"/>
            <a:ext cx="10604500" cy="6032421"/>
          </a:xfrm>
        </p:spPr>
        <p:txBody>
          <a:bodyPr/>
          <a:lstStyle/>
          <a:p>
            <a:r>
              <a:rPr lang="en-US" sz="32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t> </a:t>
            </a:r>
            <a:br>
              <a:rPr lang="en-US" sz="32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br>
            <a:r>
              <a:rPr lang="en-US" sz="32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t>                          </a:t>
            </a:r>
            <a:r>
              <a:rPr lang="th-TH"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บทความทางวิชาการ</a:t>
            </a:r>
            <a:r>
              <a:rPr lang="en-US"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 </a:t>
            </a:r>
            <a:r>
              <a:rPr lang="th-TH"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มีลักษณะสำคัญ</a:t>
            </a:r>
            <a:r>
              <a:rPr lang="en-US"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 </a:t>
            </a:r>
            <a:r>
              <a:rPr lang="th-TH"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ๆ ดังนี้ </a:t>
            </a:r>
            <a:br>
              <a:rPr lang="en-US" sz="32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r>
              <a:rPr lang="en-US" sz="32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FF3399"/>
                </a:solidFill>
                <a:latin typeface="TH SarabunIT๙" panose="020B0500040200020003" pitchFamily="34" charset="-34"/>
                <a:ea typeface="Calibri" panose="020F0502020204030204" pitchFamily="34" charset="0"/>
                <a:cs typeface="TH SarabunIT๙" panose="020B0500040200020003" pitchFamily="34" charset="-34"/>
              </a:rPr>
              <a:t>1.</a:t>
            </a:r>
            <a:r>
              <a:rPr lang="th-TH"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มีการนำเสนอความรู้ ความคิดที่ตั้งอยู่บนพื้นฐานทางวิชาการที่เชื่อถือได้ในเรื่องนั้น ๆ โดยมีหลักฐานทางวิชาการอ้างอิง</a:t>
            </a:r>
            <a:b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FFC000"/>
                </a:solidFill>
                <a:latin typeface="TH SarabunIT๙" panose="020B0500040200020003" pitchFamily="34" charset="-34"/>
                <a:ea typeface="Calibri" panose="020F0502020204030204" pitchFamily="34" charset="0"/>
                <a:cs typeface="TH SarabunIT๙" panose="020B0500040200020003" pitchFamily="34" charset="-34"/>
              </a:rPr>
              <a:t>2.</a:t>
            </a: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มีการวิเคราะห์วิจารณ์ให้ผู้อ่านเห็นประเด็นสำคัญอันเป็นสาระประโยชน์ที่ผู้เขียน ต้องการนำเสนอแก่ผู้อ่าน ซึ่งอาจจำเป็นต้องใช้ประสบการณ์ส่วนตัว หรือประสบการณ์และผลงาน ของผู้อื่นมาใช้</a:t>
            </a:r>
            <a:b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3.</a:t>
            </a: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มีการเรียบเรียงเนื้อหาสาระอย่างเหมาะสม เพื่อช่วยให้ผู้อ่านเกิดความกระจ่าง ในความรู้ความคิดที่นำเสนอ</a:t>
            </a:r>
            <a:b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chemeClr val="accent6">
                    <a:lumMod val="75000"/>
                  </a:schemeClr>
                </a:solidFill>
                <a:latin typeface="TH SarabunIT๙" panose="020B0500040200020003" pitchFamily="34" charset="-34"/>
                <a:ea typeface="Calibri" panose="020F0502020204030204" pitchFamily="34" charset="0"/>
                <a:cs typeface="TH SarabunIT๙" panose="020B0500040200020003" pitchFamily="34" charset="-34"/>
              </a:rPr>
              <a:t>4. </a:t>
            </a:r>
            <a:r>
              <a:rPr lang="th-TH"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มีการอ้างอิงทางวิชาการและให้แหล่งอ้างอิงทางวิชาการอย่างถูกต้อง เหมาะสมตาม หลักวิชาการ และจรรยาบรรณของนักวิชาการ</a:t>
            </a:r>
            <a:b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rgbClr val="00B0F0"/>
                </a:solidFill>
                <a:latin typeface="TH SarabunIT๙" panose="020B0500040200020003" pitchFamily="34" charset="-34"/>
                <a:ea typeface="Calibri" panose="020F0502020204030204" pitchFamily="34" charset="0"/>
                <a:cs typeface="TH SarabunIT๙" panose="020B0500040200020003" pitchFamily="34" charset="-34"/>
              </a:rPr>
              <a:t>5.</a:t>
            </a:r>
            <a: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t>มีการอภิปรายให้แนวคิด แนวทางในการนำความรู้ ความคิดที่นำเสนอไปใช้ให้เป็น ประโยชน์หรือมีประเด็นใหม่ ๆ ที่กระตุ้นให้ผู้อ่านเกิดความต้องการสืบเสาะหาความรู้หรือพัฒนา ความคิดในประเด็นนั้น ๆ ต่อไป </a:t>
            </a:r>
            <a:br>
              <a:rPr lang="en-US" sz="2800" dirty="0">
                <a:solidFill>
                  <a:prstClr val="black"/>
                </a:solidFill>
                <a:latin typeface="TH SarabunIT๙" panose="020B0500040200020003" pitchFamily="34" charset="-34"/>
                <a:ea typeface="Calibri" panose="020F0502020204030204" pitchFamily="34" charset="0"/>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222147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00025"/>
            <a:ext cx="10439400" cy="6700552"/>
          </a:xfrm>
        </p:spPr>
        <p:txBody>
          <a:bodyPr>
            <a:normAutofit fontScale="90000"/>
          </a:bodyPr>
          <a:lstStyle/>
          <a:p>
            <a:pPr marL="0" marR="0" indent="457200">
              <a:lnSpc>
                <a:spcPct val="107000"/>
              </a:lnSpc>
              <a:spcBef>
                <a:spcPts val="0"/>
              </a:spcBef>
              <a:spcAft>
                <a:spcPts val="600"/>
              </a:spcAft>
            </a:pPr>
            <a:br>
              <a:rPr lang="en-US" sz="2800" b="1" dirty="0">
                <a:latin typeface="TH SarabunIT๙" panose="020B0500040200020003" pitchFamily="34" charset="-34"/>
                <a:ea typeface="Calibri" panose="020F0502020204030204" pitchFamily="34" charset="0"/>
                <a:cs typeface="TH SarabunIT๙" panose="020B0500040200020003" pitchFamily="34" charset="-34"/>
              </a:rPr>
            </a:br>
            <a:r>
              <a:rPr lang="en-US" sz="2800" b="1" dirty="0">
                <a:latin typeface="TH SarabunIT๙" panose="020B0500040200020003" pitchFamily="34" charset="-34"/>
                <a:ea typeface="Calibri" panose="020F0502020204030204" pitchFamily="34" charset="0"/>
                <a:cs typeface="TH SarabunIT๙" panose="020B0500040200020003" pitchFamily="34" charset="-34"/>
              </a:rPr>
              <a:t>                                     </a:t>
            </a:r>
            <a:r>
              <a:rPr lang="th-TH" sz="3600" b="1"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คำแนะนำในการเขียนบทความทางวิชาการ</a:t>
            </a:r>
            <a:r>
              <a:rPr lang="th-TH" sz="3600"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 </a:t>
            </a:r>
            <a:br>
              <a:rPr lang="en-US" sz="36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b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ปฏิบัติตามแนวทางการเขียนบทความทางวิชาการตาม รูปแบบของ ศูนย์ดัชนีการอ้างอิงวารสารไทย (</a:t>
            </a:r>
            <a:r>
              <a:rPr lang="en-US" sz="2800" dirty="0">
                <a:latin typeface="TH SarabunIT๙" panose="020B0500040200020003" pitchFamily="34" charset="-34"/>
                <a:ea typeface="Calibri" panose="020F0502020204030204" pitchFamily="34" charset="0"/>
                <a:cs typeface="TH SarabunIT๙" panose="020B0500040200020003" pitchFamily="34" charset="-34"/>
              </a:rPr>
              <a:t>Thai Journal Citation Index Centre-TCI) </a:t>
            </a:r>
            <a:r>
              <a:rPr lang="th-TH" sz="2800" dirty="0">
                <a:latin typeface="TH SarabunIT๙" panose="020B0500040200020003" pitchFamily="34" charset="-34"/>
                <a:ea typeface="Calibri" panose="020F0502020204030204" pitchFamily="34" charset="0"/>
                <a:cs typeface="TH SarabunIT๙" panose="020B0500040200020003" pitchFamily="34" charset="-34"/>
              </a:rPr>
              <a:t>ดังนั้น จึงให้ดำเนินการโดยมีรูปแบบการจัดพิมพ์บทความทางวิชาการ และตัวอย่างการเขียนบทความทางวิชาการท้ายเอกสาร สรุปได้</a:t>
            </a: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ดังนี้</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FF3399"/>
                </a:solidFill>
                <a:latin typeface="TH SarabunIT๙" panose="020B0500040200020003" pitchFamily="34" charset="-34"/>
                <a:ea typeface="Calibri" panose="020F0502020204030204" pitchFamily="34" charset="0"/>
                <a:cs typeface="TH SarabunIT๙" panose="020B0500040200020003" pitchFamily="34" charset="-34"/>
              </a:rPr>
              <a:t>1.</a:t>
            </a:r>
            <a:r>
              <a:rPr lang="th-TH" sz="2800" dirty="0">
                <a:latin typeface="TH SarabunIT๙" panose="020B0500040200020003" pitchFamily="34" charset="-34"/>
                <a:ea typeface="Calibri" panose="020F0502020204030204" pitchFamily="34" charset="0"/>
                <a:cs typeface="TH SarabunIT๙" panose="020B0500040200020003" pitchFamily="34" charset="-34"/>
              </a:rPr>
              <a:t>ความยาวของของเนื้อหาในบทความรายบุคคล ไม่น้อยกว่า ๑๑ - ๑๕  หน้ากระดาษ </a:t>
            </a:r>
            <a:r>
              <a:rPr lang="en-US" sz="2800" dirty="0">
                <a:latin typeface="TH SarabunIT๙" panose="020B0500040200020003" pitchFamily="34" charset="-34"/>
                <a:ea typeface="Calibri" panose="020F0502020204030204" pitchFamily="34" charset="0"/>
                <a:cs typeface="TH SarabunIT๙" panose="020B0500040200020003" pitchFamily="34" charset="-34"/>
              </a:rPr>
              <a:t>A 4 </a:t>
            </a:r>
            <a:r>
              <a:rPr lang="th-TH" sz="2800" dirty="0">
                <a:latin typeface="TH SarabunIT๙" panose="020B0500040200020003" pitchFamily="34" charset="-34"/>
                <a:ea typeface="Calibri" panose="020F0502020204030204" pitchFamily="34" charset="0"/>
                <a:cs typeface="TH SarabunIT๙" panose="020B0500040200020003" pitchFamily="34" charset="-34"/>
              </a:rPr>
              <a:t>โดยไม่นับรวมตารางและแผนภาพ (รูปภาพ แผนที่แผนภูมิ และกราฟ) </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2.</a:t>
            </a:r>
            <a:r>
              <a:rPr lang="th-TH"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ขนาดตัวอักษรในการพิมพ์</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2.1</a:t>
            </a:r>
            <a:r>
              <a:rPr lang="th-TH" sz="28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ใช้ตัวอักษร </a:t>
            </a:r>
            <a:r>
              <a:rPr lang="en-US" sz="2800" dirty="0">
                <a:latin typeface="TH SarabunIT๙" panose="020B0500040200020003" pitchFamily="34" charset="-34"/>
                <a:ea typeface="Calibri" panose="020F0502020204030204" pitchFamily="34" charset="0"/>
                <a:cs typeface="TH SarabunIT๙" panose="020B0500040200020003" pitchFamily="34" charset="-34"/>
              </a:rPr>
              <a:t>TH SarabunPSK </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2.2</a:t>
            </a:r>
            <a:r>
              <a:rPr lang="th-TH" sz="24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 </a:t>
            </a:r>
            <a:r>
              <a:rPr lang="th-TH" sz="2800" dirty="0">
                <a:latin typeface="TH SarabunIT๙" panose="020B0500040200020003" pitchFamily="34" charset="-34"/>
                <a:ea typeface="Calibri" panose="020F0502020204030204" pitchFamily="34" charset="0"/>
                <a:cs typeface="TH SarabunIT๙" panose="020B0500040200020003" pitchFamily="34" charset="-34"/>
              </a:rPr>
              <a:t>ชื่อบทความฯ / ชื่อเรื่อง ใช้ตัวอักษรเข้ม ขนาด ๒๔</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2.3</a:t>
            </a:r>
            <a:r>
              <a:rPr lang="th-TH" sz="2800" dirty="0">
                <a:latin typeface="TH SarabunIT๙" panose="020B0500040200020003" pitchFamily="34" charset="-34"/>
                <a:ea typeface="Calibri" panose="020F0502020204030204" pitchFamily="34" charset="0"/>
                <a:cs typeface="TH SarabunIT๙" panose="020B0500040200020003" pitchFamily="34" charset="-34"/>
              </a:rPr>
              <a:t> ชื่อนักศึกษาผู้เขียนบทความฯ และหลักสูตรการศึกษา ให้เขียนทั้ง ภาษาไทย และภาษาอังกฤษ ใช้ตัวอักษรเข้ม ขนาด ๑๘</a:t>
            </a:r>
            <a:br>
              <a:rPr lang="en-US" sz="28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00B050"/>
                </a:solidFill>
                <a:latin typeface="TH SarabunIT๙" panose="020B0500040200020003" pitchFamily="34" charset="-34"/>
                <a:ea typeface="Calibri" panose="020F0502020204030204" pitchFamily="34" charset="0"/>
                <a:cs typeface="TH SarabunIT๙" panose="020B0500040200020003" pitchFamily="34" charset="-34"/>
              </a:rPr>
              <a:t>2.4</a:t>
            </a:r>
            <a:r>
              <a:rPr lang="th-TH" sz="2800" dirty="0">
                <a:latin typeface="TH SarabunIT๙" panose="020B0500040200020003" pitchFamily="34" charset="-34"/>
                <a:ea typeface="Calibri" panose="020F0502020204030204" pitchFamily="34" charset="0"/>
                <a:cs typeface="TH SarabunIT๙" panose="020B0500040200020003" pitchFamily="34" charset="-34"/>
              </a:rPr>
              <a:t> เนื้อหาในบทความฯ ใช้ตัวอักษรขนาด ๑๖</a:t>
            </a:r>
            <a:br>
              <a:rPr lang="en-US" sz="2800" dirty="0">
                <a:latin typeface="TH SarabunIT๙" panose="020B0500040200020003" pitchFamily="34" charset="-34"/>
                <a:ea typeface="Calibri" panose="020F0502020204030204" pitchFamily="34" charset="0"/>
                <a:cs typeface="TH SarabunIT๙" panose="020B0500040200020003" pitchFamily="34" charset="-34"/>
              </a:rPr>
            </a:br>
            <a:endParaRPr lang="en-US" sz="28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35446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45B6566-0016-4632-96FE-F465A354F9A8}"/>
              </a:ext>
            </a:extLst>
          </p:cNvPr>
          <p:cNvSpPr>
            <a:spLocks noGrp="1"/>
          </p:cNvSpPr>
          <p:nvPr>
            <p:ph type="title"/>
          </p:nvPr>
        </p:nvSpPr>
        <p:spPr>
          <a:xfrm>
            <a:off x="735171" y="789918"/>
            <a:ext cx="9223058" cy="1162629"/>
          </a:xfrm>
        </p:spPr>
        <p:txBody>
          <a:bodyPr>
            <a:normAutofit/>
          </a:bodyPr>
          <a:lstStyle/>
          <a:p>
            <a:pPr algn="ctr"/>
            <a:r>
              <a:rPr lang="en-US" sz="2807" b="1" dirty="0">
                <a:solidFill>
                  <a:srgbClr val="FF0000"/>
                </a:solidFill>
                <a:latin typeface="Angsana New" panose="02020603050405020304" pitchFamily="18" charset="-34"/>
                <a:cs typeface="Angsana New" panose="02020603050405020304" pitchFamily="18" charset="-34"/>
              </a:rPr>
              <a:t>1. </a:t>
            </a:r>
            <a:r>
              <a:rPr lang="th-TH" sz="2807" b="1" dirty="0">
                <a:solidFill>
                  <a:srgbClr val="FF0000"/>
                </a:solidFill>
                <a:latin typeface="Angsana New" panose="02020603050405020304" pitchFamily="18" charset="-34"/>
                <a:cs typeface="Angsana New" panose="02020603050405020304" pitchFamily="18" charset="-34"/>
              </a:rPr>
              <a:t>จุดมุ่งหมายของรายงานการวิจัย</a:t>
            </a:r>
            <a:endParaRPr lang="en-US" sz="2807" b="1" dirty="0">
              <a:solidFill>
                <a:srgbClr val="FF0000"/>
              </a:solidFill>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F0BC775A-A684-472D-A866-E957FE207615}"/>
              </a:ext>
            </a:extLst>
          </p:cNvPr>
          <p:cNvSpPr>
            <a:spLocks noGrp="1"/>
          </p:cNvSpPr>
          <p:nvPr>
            <p:ph idx="1"/>
          </p:nvPr>
        </p:nvSpPr>
        <p:spPr>
          <a:xfrm>
            <a:off x="735171" y="1952546"/>
            <a:ext cx="9223058" cy="4378687"/>
          </a:xfrm>
        </p:spPr>
        <p:txBody>
          <a:bodyPr>
            <a:normAutofit/>
          </a:bodyPr>
          <a:lstStyle/>
          <a:p>
            <a:r>
              <a:rPr lang="th-TH" sz="2105" dirty="0">
                <a:latin typeface="Angsana New" panose="02020603050405020304" pitchFamily="18" charset="-34"/>
                <a:cs typeface="Angsana New" panose="02020603050405020304" pitchFamily="18" charset="-34"/>
              </a:rPr>
              <a:t>การเขียนรายงานการวิจัย (</a:t>
            </a:r>
            <a:r>
              <a:rPr lang="en-US" sz="2105" dirty="0">
                <a:latin typeface="Angsana New" panose="02020603050405020304" pitchFamily="18" charset="-34"/>
                <a:cs typeface="Angsana New" panose="02020603050405020304" pitchFamily="18" charset="-34"/>
              </a:rPr>
              <a:t>Research Report)</a:t>
            </a:r>
            <a:r>
              <a:rPr lang="th-TH" sz="2105" dirty="0">
                <a:latin typeface="Angsana New" panose="02020603050405020304" pitchFamily="18" charset="-34"/>
                <a:cs typeface="Angsana New" panose="02020603050405020304" pitchFamily="18" charset="-34"/>
              </a:rPr>
              <a:t> เป็นการนำเสนอข้อมูลทั้งหมดของการวิจัย เริ่มตั้งแต่การกำหนดปัญหาของการวิจัย วัตถุประสงค์ สมมติฐานของการวิจัย การออกแบบการวิจัย วิธีเก็บข้อมูลวิจัย การวิเคราะห์ข้อมูล การอภิปรายผล และข้อเสนอแนะของการวิจัย </a:t>
            </a:r>
          </a:p>
          <a:p>
            <a:r>
              <a:rPr lang="th-TH" sz="2105" dirty="0">
                <a:latin typeface="Angsana New" panose="02020603050405020304" pitchFamily="18" charset="-34"/>
                <a:cs typeface="Angsana New" panose="02020603050405020304" pitchFamily="18" charset="-34"/>
              </a:rPr>
              <a:t>จุดมุ่งหมายสำคัญของการเขียนรายงานการวิจัย คือ การนำเสนอผลงานวิจัยออกสู่สาธารณชน ไม่ว่าจะเป็นวิทยานิพนธ์ รายงานการวิจัยที่ได้รับทุนสนับสนุนจากหน่วยงานต่าง ๆ หรือรายงานการวิจัยที่ตีพิมพ์ในวารสาร ผลงานวิจัยเหล่านี้มีเป้าหมายเดียวกัน คือ เผยแพร่วิทยาทาน จากการศึกษาที่ผู้วิจัยค้นพบให้กับนิสิต นักศึกษา อาจารย์ นักวิชาการ นักธุรกิจ และผู้สนใจทั่วไป นำไปใช้ประโยชน์กับสายงานที่เกี่ยวข้อง</a:t>
            </a:r>
          </a:p>
          <a:p>
            <a:r>
              <a:rPr lang="th-TH" sz="2105" dirty="0">
                <a:latin typeface="Angsana New" panose="02020603050405020304" pitchFamily="18" charset="-34"/>
                <a:cs typeface="Angsana New" panose="02020603050405020304" pitchFamily="18" charset="-34"/>
              </a:rPr>
              <a:t>วัตถุประสงค์ของการเขียนรายงานการวิจัย มีดังต่อไปนี้</a:t>
            </a:r>
          </a:p>
          <a:p>
            <a:pPr marL="0" indent="405188">
              <a:buNone/>
            </a:pPr>
            <a:r>
              <a:rPr lang="th-TH" sz="2105" dirty="0">
                <a:latin typeface="Angsana New" panose="02020603050405020304" pitchFamily="18" charset="-34"/>
                <a:cs typeface="Angsana New" panose="02020603050405020304" pitchFamily="18" charset="-34"/>
              </a:rPr>
              <a:t>๑</a:t>
            </a:r>
            <a:r>
              <a:rPr lang="en-US" sz="2105" dirty="0">
                <a:latin typeface="Angsana New" panose="02020603050405020304" pitchFamily="18" charset="-34"/>
                <a:cs typeface="Angsana New" panose="02020603050405020304" pitchFamily="18" charset="-34"/>
              </a:rPr>
              <a:t>.</a:t>
            </a:r>
            <a:r>
              <a:rPr lang="th-TH" sz="2105" dirty="0">
                <a:latin typeface="Angsana New" panose="02020603050405020304" pitchFamily="18" charset="-34"/>
                <a:cs typeface="Angsana New" panose="02020603050405020304" pitchFamily="18" charset="-34"/>
              </a:rPr>
              <a:t> เพื่อนำเสนอข้อเท็จจริงของประเด็นปัญหาที่ผู้วิจัยค้นพบออกสู่สาธารณชน</a:t>
            </a:r>
          </a:p>
          <a:p>
            <a:pPr marL="0" indent="405188">
              <a:buNone/>
            </a:pPr>
            <a:r>
              <a:rPr lang="th-TH" sz="2105" dirty="0">
                <a:latin typeface="Angsana New" panose="02020603050405020304" pitchFamily="18" charset="-34"/>
                <a:cs typeface="Angsana New" panose="02020603050405020304" pitchFamily="18" charset="-34"/>
              </a:rPr>
              <a:t>๒</a:t>
            </a:r>
            <a:r>
              <a:rPr lang="en-US" sz="2105" dirty="0">
                <a:latin typeface="Angsana New" panose="02020603050405020304" pitchFamily="18" charset="-34"/>
                <a:cs typeface="Angsana New" panose="02020603050405020304" pitchFamily="18" charset="-34"/>
              </a:rPr>
              <a:t>.</a:t>
            </a:r>
            <a:r>
              <a:rPr lang="th-TH" sz="2105" dirty="0">
                <a:latin typeface="Angsana New" panose="02020603050405020304" pitchFamily="18" charset="-34"/>
                <a:cs typeface="Angsana New" panose="02020603050405020304" pitchFamily="18" charset="-34"/>
              </a:rPr>
              <a:t> เพื่อนำผลการวิจัยไปใช้ประโยชน์ในการแก้ไขปัญหาต่าง ๆ ที่เกี่ยวข้อง</a:t>
            </a:r>
          </a:p>
          <a:p>
            <a:pPr marL="0" indent="405188">
              <a:buNone/>
            </a:pPr>
            <a:r>
              <a:rPr lang="th-TH" sz="2105" dirty="0">
                <a:latin typeface="Angsana New" panose="02020603050405020304" pitchFamily="18" charset="-34"/>
                <a:cs typeface="Angsana New" panose="02020603050405020304" pitchFamily="18" charset="-34"/>
              </a:rPr>
              <a:t>๓</a:t>
            </a:r>
            <a:r>
              <a:rPr lang="en-US" sz="2105" dirty="0">
                <a:latin typeface="Angsana New" panose="02020603050405020304" pitchFamily="18" charset="-34"/>
                <a:cs typeface="Angsana New" panose="02020603050405020304" pitchFamily="18" charset="-34"/>
              </a:rPr>
              <a:t>.</a:t>
            </a:r>
            <a:r>
              <a:rPr lang="th-TH" sz="2105" dirty="0">
                <a:latin typeface="Angsana New" panose="02020603050405020304" pitchFamily="18" charset="-34"/>
                <a:cs typeface="Angsana New" panose="02020603050405020304" pitchFamily="18" charset="-34"/>
              </a:rPr>
              <a:t> เพื่อนำผลการวิจัยไปใช้เป็นแนวทางในการพัฒนาองค์กรและพัฒนาประเทศ</a:t>
            </a:r>
          </a:p>
          <a:p>
            <a:pPr marL="0" indent="405188">
              <a:buNone/>
            </a:pPr>
            <a:r>
              <a:rPr lang="th-TH" sz="2105" dirty="0">
                <a:latin typeface="Angsana New" panose="02020603050405020304" pitchFamily="18" charset="-34"/>
                <a:cs typeface="Angsana New" panose="02020603050405020304" pitchFamily="18" charset="-34"/>
              </a:rPr>
              <a:t>๔</a:t>
            </a:r>
            <a:r>
              <a:rPr lang="en-US" sz="2105" dirty="0">
                <a:latin typeface="Angsana New" panose="02020603050405020304" pitchFamily="18" charset="-34"/>
                <a:cs typeface="Angsana New" panose="02020603050405020304" pitchFamily="18" charset="-34"/>
              </a:rPr>
              <a:t>.</a:t>
            </a:r>
            <a:r>
              <a:rPr lang="th-TH" sz="2105" dirty="0">
                <a:latin typeface="Angsana New" panose="02020603050405020304" pitchFamily="18" charset="-34"/>
                <a:cs typeface="Angsana New" panose="02020603050405020304" pitchFamily="18" charset="-34"/>
              </a:rPr>
              <a:t> เพื่อใช้เป็นเอกสารอ้างอิงสำหรับการศึกษา ค้นคว้า และสืบค้าข้อมูล เพื่อพัฒนาการทำวิจัยในอนาคต</a:t>
            </a:r>
            <a:endParaRPr lang="en-US" sz="2105"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53BE3042-015F-4655-A302-17636A2DCE64}"/>
              </a:ext>
            </a:extLst>
          </p:cNvPr>
          <p:cNvSpPr>
            <a:spLocks noGrp="1"/>
          </p:cNvSpPr>
          <p:nvPr>
            <p:ph type="sldNum" sz="quarter" idx="12"/>
          </p:nvPr>
        </p:nvSpPr>
        <p:spPr/>
        <p:txBody>
          <a:bodyPr/>
          <a:lstStyle/>
          <a:p>
            <a:fld id="{1EAF28F5-24D7-466C-B5FE-FBB3D897FE90}" type="slidenum">
              <a:rPr lang="en-US" smtClean="0"/>
              <a:t>2</a:t>
            </a:fld>
            <a:endParaRPr lang="en-US"/>
          </a:p>
        </p:txBody>
      </p:sp>
    </p:spTree>
    <p:extLst>
      <p:ext uri="{BB962C8B-B14F-4D97-AF65-F5344CB8AC3E}">
        <p14:creationId xmlns:p14="http://schemas.microsoft.com/office/powerpoint/2010/main" val="3053713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23823"/>
            <a:ext cx="10287000" cy="7239001"/>
          </a:xfrm>
        </p:spPr>
        <p:txBody>
          <a:bodyPr>
            <a:normAutofit/>
          </a:bodyPr>
          <a:lstStyle/>
          <a:p>
            <a:pPr marL="457200" marR="0">
              <a:lnSpc>
                <a:spcPct val="107000"/>
              </a:lnSpc>
              <a:spcBef>
                <a:spcPts val="0"/>
              </a:spcBef>
              <a:spcAft>
                <a:spcPts val="800"/>
              </a:spcAft>
            </a:pP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4400" b="1" dirty="0">
                <a:latin typeface="TH SarabunIT๙" panose="020B0500040200020003" pitchFamily="34" charset="-34"/>
                <a:ea typeface="Calibri" panose="020F0502020204030204" pitchFamily="34" charset="0"/>
                <a:cs typeface="TH SarabunIT๙" panose="020B0500040200020003" pitchFamily="34" charset="-34"/>
              </a:rPr>
              <a:t> 2. </a:t>
            </a:r>
            <a:r>
              <a:rPr lang="th-TH" sz="4400" b="1" dirty="0">
                <a:latin typeface="Angsana New" panose="02020603050405020304" pitchFamily="18" charset="-34"/>
                <a:ea typeface="Calibri" panose="020F0502020204030204" pitchFamily="34" charset="0"/>
                <a:cs typeface="Angsana New" panose="02020603050405020304" pitchFamily="18" charset="-34"/>
              </a:rPr>
              <a:t>เนื้อหาในบทความ</a:t>
            </a:r>
            <a:br>
              <a:rPr lang="th-TH" sz="4400" dirty="0">
                <a:latin typeface="Angsana New" panose="02020603050405020304" pitchFamily="18" charset="-34"/>
                <a:ea typeface="Calibri" panose="020F0502020204030204" pitchFamily="34" charset="0"/>
                <a:cs typeface="Angsana New" panose="02020603050405020304" pitchFamily="18" charset="-34"/>
              </a:rPr>
            </a:br>
            <a:r>
              <a:rPr lang="th-TH" sz="4400" dirty="0">
                <a:latin typeface="Angsana New" panose="02020603050405020304" pitchFamily="18" charset="-34"/>
                <a:ea typeface="Calibri" panose="020F0502020204030204" pitchFamily="34" charset="0"/>
                <a:cs typeface="Angsana New" panose="02020603050405020304" pitchFamily="18" charset="-34"/>
              </a:rPr>
              <a:t>    </a:t>
            </a:r>
            <a:r>
              <a:rPr lang="th-TH" sz="4000" dirty="0">
                <a:latin typeface="Angsana New" panose="02020603050405020304" pitchFamily="18" charset="-34"/>
                <a:ea typeface="Calibri" panose="020F0502020204030204" pitchFamily="34" charset="0"/>
                <a:cs typeface="Angsana New" panose="02020603050405020304" pitchFamily="18" charset="-34"/>
              </a:rPr>
              <a:t>เป็นเรื่องราวที่มาจากความรู้ ประสบการณ์และปรากฏการณ์ที่กำลังเกิดขึ้น หรือเหตุการณ์ที่น่าสนใจ รวมทั้งแนวความคิดของนักศึกษา/นายทหารนักเรียน ในเรื่องนั้น ๆ </a:t>
            </a:r>
            <a:br>
              <a:rPr lang="en-US" sz="4000" dirty="0">
                <a:latin typeface="Angsana New" panose="02020603050405020304" pitchFamily="18" charset="-34"/>
                <a:ea typeface="Calibri" panose="020F0502020204030204" pitchFamily="34" charset="0"/>
                <a:cs typeface="Angsana New" panose="02020603050405020304" pitchFamily="18" charset="-34"/>
              </a:rPr>
            </a:br>
            <a:r>
              <a:rPr lang="en-US" sz="4000" dirty="0">
                <a:latin typeface="Angsana New" panose="02020603050405020304" pitchFamily="18" charset="-34"/>
                <a:ea typeface="Calibri" panose="020F0502020204030204" pitchFamily="34" charset="0"/>
                <a:cs typeface="Angsana New" panose="02020603050405020304" pitchFamily="18" charset="-34"/>
              </a:rPr>
              <a:t>		</a:t>
            </a:r>
            <a:r>
              <a:rPr lang="th-TH" sz="4000" dirty="0">
                <a:latin typeface="Angsana New" panose="02020603050405020304" pitchFamily="18" charset="-34"/>
                <a:ea typeface="Calibri" panose="020F0502020204030204" pitchFamily="34" charset="0"/>
                <a:cs typeface="Angsana New" panose="02020603050405020304" pitchFamily="18" charset="-34"/>
              </a:rPr>
              <a:t>โดยดำเนินเรื่องตามลำดับ ตั้งแต่ปัญหาที่พบเห็นจนถึงการเสนอแนะแนวทางในการแก้ปัญหานั้น ๆ ทั้งนี้ การดำเนินเรื่องขอให้มีความสัมพันธ์ต่อเนื่องกัน ผู้อ่านสามารถลำดับเหตุการณ์เรื่องราวได้ง่าย </a:t>
            </a:r>
            <a:br>
              <a:rPr lang="en-US" sz="4000" dirty="0">
                <a:latin typeface="Angsana New" panose="02020603050405020304" pitchFamily="18" charset="-34"/>
                <a:ea typeface="Calibri" panose="020F0502020204030204" pitchFamily="34" charset="0"/>
                <a:cs typeface="Angsana New" panose="02020603050405020304" pitchFamily="18" charset="-34"/>
              </a:rPr>
            </a:br>
            <a:endParaRPr lang="en-US" sz="40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1351545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1724024"/>
            <a:ext cx="9982200" cy="5838825"/>
          </a:xfrm>
        </p:spPr>
        <p:txBody>
          <a:bodyPr>
            <a:normAutofit/>
          </a:bodyPr>
          <a:lstStyle/>
          <a:p>
            <a:pPr marL="457200" marR="0" indent="457200" algn="l">
              <a:lnSpc>
                <a:spcPct val="107000"/>
              </a:lnSpc>
              <a:spcBef>
                <a:spcPts val="0"/>
              </a:spcBef>
              <a:spcAft>
                <a:spcPts val="800"/>
              </a:spcAft>
            </a:pP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700" dirty="0">
                <a:latin typeface="TH SarabunIT๙" panose="020B0500040200020003" pitchFamily="34" charset="-34"/>
                <a:ea typeface="Calibri" panose="020F0502020204030204" pitchFamily="34" charset="0"/>
                <a:cs typeface="TH SarabunIT๙" panose="020B0500040200020003" pitchFamily="34" charset="-34"/>
              </a:rPr>
              <a:t>         บทความวิชาการที่วิทยาลัยป้องกันราชอาณาจักรฯ ให้นักศึกษาจัดทำมีส่วนประกอบ </a:t>
            </a:r>
            <a:r>
              <a:rPr lang="en-US" sz="2700" dirty="0">
                <a:latin typeface="TH SarabunIT๙" panose="020B0500040200020003" pitchFamily="34" charset="-34"/>
                <a:ea typeface="Calibri" panose="020F0502020204030204" pitchFamily="34" charset="0"/>
                <a:cs typeface="TH SarabunIT๙" panose="020B0500040200020003" pitchFamily="34" charset="-34"/>
              </a:rPr>
              <a:t>3</a:t>
            </a:r>
            <a:r>
              <a:rPr lang="th-TH" sz="2700" dirty="0">
                <a:latin typeface="TH SarabunIT๙" panose="020B0500040200020003" pitchFamily="34" charset="-34"/>
                <a:ea typeface="Calibri" panose="020F0502020204030204" pitchFamily="34" charset="0"/>
                <a:cs typeface="TH SarabunIT๙" panose="020B0500040200020003" pitchFamily="34" charset="-34"/>
              </a:rPr>
              <a:t> ส่วน คือ ส่วนนำ ส่วนเนื้อหา และส่วนอ้างอิง</a:t>
            </a:r>
            <a:r>
              <a:rPr lang="en-US" sz="2700" dirty="0">
                <a:latin typeface="TH SarabunIT๙" panose="020B0500040200020003" pitchFamily="34" charset="-34"/>
                <a:ea typeface="Calibri" panose="020F0502020204030204" pitchFamily="34" charset="0"/>
                <a:cs typeface="TH SarabunIT๙" panose="020B0500040200020003" pitchFamily="34" charset="-34"/>
              </a:rPr>
              <a:t> </a:t>
            </a:r>
            <a:r>
              <a:rPr lang="th-TH" sz="2700" dirty="0">
                <a:latin typeface="TH SarabunIT๙" panose="020B0500040200020003" pitchFamily="34" charset="-34"/>
                <a:ea typeface="Calibri" panose="020F0502020204030204" pitchFamily="34" charset="0"/>
                <a:cs typeface="TH SarabunIT๙" panose="020B0500040200020003" pitchFamily="34" charset="-34"/>
              </a:rPr>
              <a:t>ดังนี้</a:t>
            </a:r>
            <a:br>
              <a:rPr lang="en-US" sz="2700" dirty="0">
                <a:latin typeface="TH SarabunIT๙" panose="020B0500040200020003" pitchFamily="34" charset="-34"/>
                <a:ea typeface="Calibri" panose="020F0502020204030204" pitchFamily="34" charset="0"/>
                <a:cs typeface="TH SarabunIT๙" panose="020B0500040200020003" pitchFamily="34" charset="-34"/>
              </a:rPr>
            </a:br>
            <a:r>
              <a:rPr lang="en-US" sz="27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rgbClr val="7030A0"/>
                </a:solidFill>
                <a:latin typeface="TH SarabunIT๙" panose="020B0500040200020003" pitchFamily="34" charset="-34"/>
                <a:ea typeface="Calibri" panose="020F0502020204030204" pitchFamily="34" charset="0"/>
                <a:cs typeface="TH SarabunIT๙" panose="020B0500040200020003" pitchFamily="34" charset="-34"/>
              </a:rPr>
              <a:t>3.1</a:t>
            </a:r>
            <a:r>
              <a:rPr lang="en-US" sz="2700" dirty="0">
                <a:latin typeface="TH SarabunIT๙" panose="020B0500040200020003" pitchFamily="34" charset="-34"/>
                <a:ea typeface="Calibri" panose="020F0502020204030204" pitchFamily="34" charset="0"/>
                <a:cs typeface="TH SarabunIT๙" panose="020B0500040200020003" pitchFamily="34" charset="-34"/>
              </a:rPr>
              <a:t> </a:t>
            </a:r>
            <a:r>
              <a:rPr lang="th-TH" sz="2700" b="1" dirty="0">
                <a:latin typeface="TH SarabunIT๙" panose="020B0500040200020003" pitchFamily="34" charset="-34"/>
                <a:ea typeface="Calibri" panose="020F0502020204030204" pitchFamily="34" charset="0"/>
                <a:cs typeface="TH SarabunIT๙" panose="020B0500040200020003" pitchFamily="34" charset="-34"/>
              </a:rPr>
              <a:t>ส่วนนำ </a:t>
            </a:r>
            <a:r>
              <a:rPr lang="th-TH" sz="2700" dirty="0">
                <a:latin typeface="TH SarabunIT๙" panose="020B0500040200020003" pitchFamily="34" charset="-34"/>
                <a:ea typeface="Calibri" panose="020F0502020204030204" pitchFamily="34" charset="0"/>
                <a:cs typeface="TH SarabunIT๙" panose="020B0500040200020003" pitchFamily="34" charset="-34"/>
              </a:rPr>
              <a:t>ส่วนนำจะเป็นส่วนที่ผู้เขียนจูงใจให้ผู้อ่านเกิดความสนใจในเรื่องนั้น ๆ ซึ่งสามารถใช้วิธีการและเทคนิคต่าง ๆ ตามแต่ผู้เขียนจะเห็นสมควร เช่น อาจใช้ภาษาที่กระตุ้น จูงใจ ผู้อ่านหรือยกปัญหาที่กำลังเป็นที่สนใจขณะนั้นขึ้นมาอภิปราย หรือตั้งประเด็นคำถามหรือปัญหาที่ท้าทายความคิดของผู้อ่านหรืออาจจะกล่าวถึงประโยชน์ที่ผู้อ่านจะได้รับจากการอ่าน เป็นต้น นอกจาก จะเป็นส่วนที่ใช้จูงใจผู้อ่านแล้ว ส่วนนำเป็นส่วนที่ผู้เขียนสามารถกล่าวถึงวัตถุประสงค์ของการเขียน บทความนั้น หรือให้คำชี้แจงที่มาของการเขียนบทความนั้น ๆ รวมทั้งขอบเขตของบทความนั้น เพื่อช่วยให้ผู้อ่านไม่คาดหวังเกินขอบเขตที่กำหนด นอกจากนั้นผู้เขียนอาจใช้ส่วนนำนี้ในการ ปูพื้นฐานที่จะเป็นในการอ่านเรื่องนั้นให้แก่ผู้อ่าน หรือให้กรอบแนวคิดที่จะช่วยให้ผู้อ่านเข้าใจเนื้อหา สาระที่นำเสนอต่อไป</a:t>
            </a:r>
            <a:br>
              <a:rPr lang="en-US" sz="2700" dirty="0">
                <a:latin typeface="TH SarabunIT๙" panose="020B0500040200020003" pitchFamily="34" charset="-34"/>
                <a:ea typeface="Calibri" panose="020F0502020204030204" pitchFamily="34" charset="0"/>
                <a:cs typeface="TH SarabunIT๙" panose="020B0500040200020003" pitchFamily="34" charset="-34"/>
              </a:rPr>
            </a:br>
            <a:endParaRPr lang="en-US" sz="2700" dirty="0">
              <a:latin typeface="TH SarabunIT๙" panose="020B0500040200020003" pitchFamily="34" charset="-34"/>
              <a:cs typeface="TH SarabunIT๙" panose="020B0500040200020003" pitchFamily="34" charset="-34"/>
            </a:endParaRPr>
          </a:p>
        </p:txBody>
      </p:sp>
      <p:sp>
        <p:nvSpPr>
          <p:cNvPr id="5" name="TextBox 4">
            <a:extLst>
              <a:ext uri="{FF2B5EF4-FFF2-40B4-BE49-F238E27FC236}">
                <a16:creationId xmlns:a16="http://schemas.microsoft.com/office/drawing/2014/main" id="{A6D81821-5469-499D-8189-B0BBFFF2FED6}"/>
              </a:ext>
            </a:extLst>
          </p:cNvPr>
          <p:cNvSpPr txBox="1"/>
          <p:nvPr/>
        </p:nvSpPr>
        <p:spPr>
          <a:xfrm>
            <a:off x="1308100" y="797402"/>
            <a:ext cx="5367402" cy="584775"/>
          </a:xfrm>
          <a:prstGeom prst="rect">
            <a:avLst/>
          </a:prstGeom>
          <a:noFill/>
        </p:spPr>
        <p:txBody>
          <a:bodyPr wrap="square">
            <a:spAutoFit/>
          </a:bodyPr>
          <a:lstStyle/>
          <a:p>
            <a:r>
              <a:rPr lang="en-US" sz="3200" b="1" dirty="0">
                <a:latin typeface="TH SarabunIT๙" panose="020B0500040200020003" pitchFamily="34" charset="-34"/>
                <a:ea typeface="Calibri" panose="020F0502020204030204" pitchFamily="34" charset="0"/>
                <a:cs typeface="TH SarabunIT๙" panose="020B0500040200020003" pitchFamily="34" charset="-34"/>
              </a:rPr>
              <a:t>3.</a:t>
            </a:r>
            <a:r>
              <a:rPr lang="th-TH" sz="3200" b="1" dirty="0">
                <a:latin typeface="TH SarabunIT๙" panose="020B0500040200020003" pitchFamily="34" charset="-34"/>
                <a:ea typeface="Calibri" panose="020F0502020204030204" pitchFamily="34" charset="0"/>
                <a:cs typeface="TH SarabunIT๙" panose="020B0500040200020003" pitchFamily="34" charset="-34"/>
              </a:rPr>
              <a:t> ส่วนประกอบของบทความวิชาการ </a:t>
            </a:r>
            <a:endParaRPr lang="en-US" sz="3200" b="1" dirty="0"/>
          </a:p>
        </p:txBody>
      </p:sp>
    </p:spTree>
    <p:extLst>
      <p:ext uri="{BB962C8B-B14F-4D97-AF65-F5344CB8AC3E}">
        <p14:creationId xmlns:p14="http://schemas.microsoft.com/office/powerpoint/2010/main" val="2202044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00025"/>
            <a:ext cx="10058400" cy="5642250"/>
          </a:xfrm>
        </p:spPr>
        <p:txBody>
          <a:bodyPr/>
          <a:lstStyle/>
          <a:p>
            <a:pPr marL="457200" marR="0" indent="457200">
              <a:lnSpc>
                <a:spcPct val="107000"/>
              </a:lnSpc>
              <a:spcBef>
                <a:spcPts val="0"/>
              </a:spcBef>
              <a:spcAft>
                <a:spcPts val="800"/>
              </a:spcAft>
            </a:pP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en-US" sz="2800" dirty="0">
                <a:solidFill>
                  <a:srgbClr val="7030A0"/>
                </a:solidFill>
                <a:latin typeface="TH SarabunIT๙" panose="020B0500040200020003" pitchFamily="34" charset="-34"/>
                <a:ea typeface="Calibri" panose="020F0502020204030204" pitchFamily="34" charset="0"/>
                <a:cs typeface="TH SarabunIT๙" panose="020B0500040200020003" pitchFamily="34" charset="-34"/>
              </a:rPr>
              <a:t>3.2</a:t>
            </a:r>
            <a:r>
              <a:rPr lang="th-TH" sz="3600" dirty="0">
                <a:latin typeface="TH SarabunIT๙" panose="020B0500040200020003" pitchFamily="34" charset="-34"/>
                <a:ea typeface="Calibri" panose="020F0502020204030204" pitchFamily="34" charset="0"/>
                <a:cs typeface="TH SarabunIT๙" panose="020B0500040200020003" pitchFamily="34" charset="-34"/>
              </a:rPr>
              <a:t> ส่วนเนื้อหา การเขียนเนื้อหาของบทความวิชาการ เป็นการนำเสนอเนื้อหา    </a:t>
            </a:r>
            <a:br>
              <a:rPr lang="th-TH" sz="3600" dirty="0">
                <a:latin typeface="TH SarabunIT๙" panose="020B0500040200020003" pitchFamily="34" charset="-34"/>
                <a:ea typeface="Calibri" panose="020F0502020204030204" pitchFamily="34" charset="0"/>
                <a:cs typeface="TH SarabunIT๙" panose="020B0500040200020003" pitchFamily="34" charset="-34"/>
              </a:rPr>
            </a:br>
            <a:r>
              <a:rPr lang="th-TH"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สาระสำคัญของเรื่องซึ่งในส่วนนี้ควรคำนึงถึงประเด็นสำคัญ ๆ ดังต่อไปนี้</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3.2.1</a:t>
            </a:r>
            <a:r>
              <a:rPr lang="en-US"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การจัดลำดับเนื้อหาสาระ ผู้เขียนควรมีการวางแผนจัดโครงสร้างของ เนื้อหาสาระที่จะนำเสนอ และจัดลำดับเนื้อหาสาระให้เหมาะสมตามธรรมชาติของเนื้อหาสาระนั้น การนำเสนอเนื้อหาสาระควรมีความต่อเนื่องกัน เพื่อช่วยให้ผู้อ่านเข้าใจสาระนั้นได้โดยง่าย</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3.2.1</a:t>
            </a:r>
            <a:r>
              <a:rPr lang="th-TH" sz="3200" dirty="0">
                <a:latin typeface="TH SarabunIT๙" panose="020B0500040200020003" pitchFamily="34" charset="-34"/>
                <a:ea typeface="Calibri" panose="020F0502020204030204" pitchFamily="34" charset="0"/>
                <a:cs typeface="TH SarabunIT๙" panose="020B0500040200020003" pitchFamily="34" charset="-34"/>
              </a:rPr>
              <a:t> การเรียบเรียงเนื้อหา ในส่วนนี้ต้องอาศัยความสามารถของผู้เขียน ในหลายด้านนอกเหนือจากความเข้าใจในเนื้อหาสาระ เช่น ด้านภาษาด้านสไตล์การเขียน ด้านวิธีการ นำเสนอเป็นต้น</a:t>
            </a:r>
            <a:br>
              <a:rPr lang="en-US" sz="3600" dirty="0">
                <a:latin typeface="TH SarabunIT๙" panose="020B0500040200020003" pitchFamily="34" charset="-34"/>
                <a:ea typeface="Calibri" panose="020F0502020204030204" pitchFamily="34" charset="0"/>
                <a:cs typeface="TH SarabunIT๙" panose="020B0500040200020003" pitchFamily="34" charset="-34"/>
              </a:rPr>
            </a:br>
            <a:endParaRPr lang="en-US" sz="36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342019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200025"/>
            <a:ext cx="10134600" cy="6693564"/>
          </a:xfrm>
        </p:spPr>
        <p:txBody>
          <a:bodyPr/>
          <a:lstStyle/>
          <a:p>
            <a:pPr marL="457200" marR="0" indent="457200" algn="l">
              <a:lnSpc>
                <a:spcPct val="107000"/>
              </a:lnSpc>
              <a:spcBef>
                <a:spcPts val="0"/>
              </a:spcBef>
              <a:spcAft>
                <a:spcPts val="800"/>
              </a:spcAft>
            </a:pP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3.2.3</a:t>
            </a:r>
            <a:r>
              <a:rPr lang="en-US" dirty="0">
                <a:latin typeface="TH SarabunIT๙" panose="020B0500040200020003" pitchFamily="34" charset="-34"/>
                <a:ea typeface="Calibri" panose="020F0502020204030204" pitchFamily="34" charset="0"/>
                <a:cs typeface="TH SarabunIT๙" panose="020B0500040200020003" pitchFamily="34" charset="-34"/>
              </a:rPr>
              <a:t> </a:t>
            </a:r>
            <a:r>
              <a:rPr lang="th-TH" dirty="0">
                <a:latin typeface="TH SarabunIT๙" panose="020B0500040200020003" pitchFamily="34" charset="-34"/>
                <a:ea typeface="Calibri" panose="020F0502020204030204" pitchFamily="34" charset="0"/>
                <a:cs typeface="TH SarabunIT๙" panose="020B0500040200020003" pitchFamily="34" charset="-34"/>
              </a:rPr>
              <a:t>ด้านการใช้ภาษา การเขียนบทความทางวิชาการ </a:t>
            </a:r>
            <a:br>
              <a:rPr lang="en-US" dirty="0">
                <a:latin typeface="TH SarabunIT๙" panose="020B0500040200020003" pitchFamily="34" charset="-34"/>
                <a:ea typeface="Calibri" panose="020F0502020204030204" pitchFamily="34" charset="0"/>
                <a:cs typeface="TH SarabunIT๙" panose="020B0500040200020003" pitchFamily="34" charset="-34"/>
              </a:rPr>
            </a:br>
            <a:r>
              <a:rPr lang="en-US" dirty="0">
                <a:latin typeface="TH SarabunIT๙" panose="020B0500040200020003" pitchFamily="34" charset="-34"/>
                <a:ea typeface="Calibri" panose="020F0502020204030204" pitchFamily="34" charset="0"/>
                <a:cs typeface="TH SarabunIT๙" panose="020B0500040200020003" pitchFamily="34" charset="-34"/>
              </a:rPr>
              <a:t>	 </a:t>
            </a:r>
            <a:r>
              <a:rPr lang="th-TH"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จะต้องใช้คำในภาษาไทยหากคำไทยนั้นยังไม่เป็นที่เผยแพร่หลายควรใส่คำภาษาต่างประเทศไว้ในวงเล็บ ในกรณีที่</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ไม่สามารถหาคำไทยได้ จะเป็นต้องทับศัพท์ก็ควรเขียนคำนั้นให้ถูกต้องตามหลักเกณฑ์ของราชบัณฑิต</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สถาน ไม่ควรเขียนภาษาไทยและต่างประเทศปะปนกันในลักษณะที่เรียกว่า “ไทยคำอังกฤษคำ” เพราะ</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จะทำให้งานเขียนนั้นมีลักษณะของความเป็นทางการ </a:t>
            </a:r>
            <a:r>
              <a:rPr lang="th-TH" sz="3600" dirty="0">
                <a:latin typeface="TH SarabunIT๙" panose="020B0500040200020003" pitchFamily="34" charset="-34"/>
                <a:ea typeface="Calibri" panose="020F0502020204030204" pitchFamily="34" charset="0"/>
                <a:cs typeface="TH SarabunIT๙" panose="020B0500040200020003" pitchFamily="34" charset="-34"/>
              </a:rPr>
              <a:t>(</a:t>
            </a:r>
            <a:r>
              <a:rPr lang="en-US" sz="2800" dirty="0">
                <a:latin typeface="TH SarabunIT๙" panose="020B0500040200020003" pitchFamily="34" charset="-34"/>
                <a:ea typeface="Calibri" panose="020F0502020204030204" pitchFamily="34" charset="0"/>
                <a:cs typeface="TH SarabunIT๙" panose="020B0500040200020003" pitchFamily="34" charset="-34"/>
              </a:rPr>
              <a:t>formal) </a:t>
            </a:r>
            <a:r>
              <a:rPr lang="th-TH" sz="3200" dirty="0">
                <a:latin typeface="TH SarabunIT๙" panose="020B0500040200020003" pitchFamily="34" charset="-34"/>
                <a:ea typeface="Calibri" panose="020F0502020204030204" pitchFamily="34" charset="0"/>
                <a:cs typeface="TH SarabunIT๙" panose="020B0500040200020003" pitchFamily="34" charset="-34"/>
              </a:rPr>
              <a:t>ลดลง ผู้เขียนบทความ</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ทางวิชาการ จำเป็นต้องพิถีพิถันในเรื่องการเขียนตัวสะกดการันต์ต่าง ๆ ให้ถูกต้องตามพจนานุกรม</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ฉบับราชบัณฑิตยสถาน และควรตรวจทานงานของตนไม่ให้ผิดพลาด เพราะงานนั้นจะเป็นแหล่งอ้างอิงทางวิชาการต่อไป</a:t>
            </a:r>
            <a:br>
              <a:rPr lang="th-TH" sz="3200" dirty="0">
                <a:latin typeface="TH SarabunIT๙" panose="020B0500040200020003" pitchFamily="34" charset="-34"/>
                <a:ea typeface="Calibri" panose="020F0502020204030204" pitchFamily="34" charset="0"/>
                <a:cs typeface="TH SarabunIT๙" panose="020B0500040200020003" pitchFamily="34" charset="-34"/>
              </a:rPr>
            </a:br>
            <a:br>
              <a:rPr lang="en-US" sz="2800" dirty="0">
                <a:latin typeface="TH SarabunIT๙" panose="020B0500040200020003" pitchFamily="34" charset="-34"/>
                <a:ea typeface="Calibri" panose="020F0502020204030204" pitchFamily="34" charset="0"/>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4177830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76225"/>
            <a:ext cx="10363200" cy="6323269"/>
          </a:xfrm>
        </p:spPr>
        <p:txBody>
          <a:bodyPr>
            <a:normAutofit fontScale="90000"/>
          </a:bodyPr>
          <a:lstStyle/>
          <a:p>
            <a:pPr marL="457200" marR="0" indent="457200">
              <a:lnSpc>
                <a:spcPct val="107000"/>
              </a:lnSpc>
              <a:spcBef>
                <a:spcPts val="0"/>
              </a:spcBef>
              <a:spcAft>
                <a:spcPts val="800"/>
              </a:spcAft>
            </a:pPr>
            <a:r>
              <a:rPr lang="en-US"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3.2.4</a:t>
            </a:r>
            <a:r>
              <a:rPr lang="en-US"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ด้านสไตล์การเขียน ผู้เขียนแต่ละคนย่อมมีสไตล์การเขียนของตนซึ่งจะ เป็น  </a:t>
            </a:r>
            <a:br>
              <a:rPr lang="th-TH" sz="3200" dirty="0">
                <a:latin typeface="TH SarabunIT๙" panose="020B0500040200020003" pitchFamily="34" charset="-34"/>
                <a:ea typeface="Calibri" panose="020F0502020204030204" pitchFamily="34" charset="0"/>
                <a:cs typeface="TH SarabunIT๙" panose="020B0500040200020003" pitchFamily="34" charset="-34"/>
              </a:rPr>
            </a:br>
            <a:r>
              <a:rPr lang="th-TH" sz="3200" dirty="0">
                <a:latin typeface="TH SarabunIT๙" panose="020B0500040200020003" pitchFamily="34" charset="-34"/>
                <a:ea typeface="Calibri" panose="020F0502020204030204" pitchFamily="34" charset="0"/>
                <a:cs typeface="TH SarabunIT๙" panose="020B0500040200020003" pitchFamily="34" charset="-34"/>
              </a:rPr>
              <a:t>เอกลักษณ์และเป็นเสรีภาพของผู้เขียน อย่างไรก็ตาม ไม่ว่าผู้เขียนจะใช้สไตล์อะไร สิ่งที่ควรคำนึง ก็คือ ผู้เขียนจะต้องเขียนอธิบายเรื่องนั้นๆ ให้ผู้อ่านเกิดความกระจ่างมากที่สุด ซึ่งอาจต้องใช้เทคนิค ต่าง ๆ ที่จำเป็น เช่น การจัดลำดับหัวข้อ การยกตัวอย่างที่เหมาะสม การใช้ภาษาที่กระชับ ชัดเจน และเหมาะสมกับผู้อ่าน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latin typeface="TH SarabunIT๙" panose="020B0500040200020003" pitchFamily="34" charset="-34"/>
                <a:ea typeface="Calibri" panose="020F0502020204030204" pitchFamily="34" charset="0"/>
                <a:cs typeface="TH SarabunIT๙" panose="020B0500040200020003" pitchFamily="34" charset="-34"/>
              </a:rPr>
              <a:t> </a:t>
            </a:r>
            <a:r>
              <a:rPr lang="en-US" sz="27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3.2.5</a:t>
            </a:r>
            <a:r>
              <a:rPr lang="en-US" sz="27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ด้านวิธีการนำเสนอ การนำเสนอเนื้อหาสาระให้ผู้อ่านเข้าใจได้ง่าย</a:t>
            </a: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และได้อย่างรวดเร็วนั้น จำเป็นต้องใช้เทคนิคต่าง ๆ ในการนำเสนอเข้าช่วย เช่น การใช้สื่อประเภท ภาพ แผนภูมิ ตาราง กราฟ เป็นต้น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ผู้เขียนควรมีการนำเสนอสื่อต่าง ๆ นี้อย่างเหมาะสม และ ถูกต้องตามหลักวิชาการ เช่น การเขียนชื่อตาราง การให้หัวข้อต่าง ๆ ในตาราง เป็นต้น</a:t>
            </a:r>
            <a:br>
              <a:rPr lang="en-US" sz="3200" dirty="0">
                <a:latin typeface="TH SarabunIT๙" panose="020B0500040200020003" pitchFamily="34" charset="-34"/>
                <a:ea typeface="Calibri" panose="020F0502020204030204" pitchFamily="34" charset="0"/>
                <a:cs typeface="TH SarabunIT๙" panose="020B0500040200020003" pitchFamily="34" charset="-34"/>
              </a:rPr>
            </a:br>
            <a:endParaRPr lang="en-US" sz="32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70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23825"/>
            <a:ext cx="10210800" cy="5927905"/>
          </a:xfrm>
        </p:spPr>
        <p:txBody>
          <a:bodyPr>
            <a:normAutofit fontScale="90000"/>
          </a:bodyPr>
          <a:lstStyle/>
          <a:p>
            <a:pPr marL="457200" marR="0" indent="457200">
              <a:lnSpc>
                <a:spcPct val="107000"/>
              </a:lnSpc>
              <a:spcBef>
                <a:spcPts val="0"/>
              </a:spcBef>
              <a:spcAft>
                <a:spcPts val="800"/>
              </a:spcAft>
            </a:pP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chemeClr val="accent2"/>
                </a:solidFill>
                <a:latin typeface="TH SarabunIT๙" panose="020B0500040200020003" pitchFamily="34" charset="-34"/>
                <a:ea typeface="Calibri" panose="020F0502020204030204" pitchFamily="34" charset="0"/>
                <a:cs typeface="TH SarabunIT๙" panose="020B0500040200020003" pitchFamily="34" charset="-34"/>
              </a:rPr>
              <a:t>3.2.6</a:t>
            </a:r>
            <a:r>
              <a:rPr lang="th-TH" sz="3600" dirty="0">
                <a:latin typeface="TH SarabunIT๙" panose="020B0500040200020003" pitchFamily="34" charset="-34"/>
                <a:ea typeface="Calibri" panose="020F0502020204030204" pitchFamily="34" charset="0"/>
                <a:cs typeface="TH SarabunIT๙" panose="020B0500040200020003" pitchFamily="34" charset="-34"/>
              </a:rPr>
              <a:t> การวิเคราะห์ วิพากษ์ วิจารณ์ และการนำเสนอความคิดของผู้เขียน </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บทความที่ดี ควรมีการนำเสนอความคิดเห็นของผู้เขียน ซึ่งอาจออกมาในลักษณะของการ วิเคราะห์ วิจารณ์ ข้อมูลเนื้อหาสาระให้เป็นประเด็นที่เป็นส่วนของการริเริ่มสร้างสรรค์ของผู้เขียน ซึ่งอาจจะนำเสนอไปพร้อม ๆ กับการนำเสนอเนื้อหาสาระ หรืออาจจะนำเสนอก่อนการนำเสนอข้อมูล หรือเนื้อหาสาระก็ได้ แล้วแต่สไตล์การเขียนของผู้เขียน หรือ ความเหมาะสมกับลักษณะเนื้อหาของเรื่องนั้น ๆ </a:t>
            </a: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th-TH" sz="3600" dirty="0">
                <a:latin typeface="TH SarabunIT๙" panose="020B0500040200020003" pitchFamily="34" charset="-34"/>
                <a:ea typeface="Calibri" panose="020F0502020204030204" pitchFamily="34" charset="0"/>
                <a:cs typeface="TH SarabunIT๙" panose="020B0500040200020003" pitchFamily="34" charset="-34"/>
              </a:rPr>
              <a:t>     </a:t>
            </a:r>
            <a:br>
              <a:rPr lang="en-US" sz="3600" dirty="0">
                <a:latin typeface="TH SarabunIT๙" panose="020B0500040200020003" pitchFamily="34" charset="-34"/>
                <a:ea typeface="Calibri" panose="020F0502020204030204" pitchFamily="34" charset="0"/>
                <a:cs typeface="TH SarabunIT๙" panose="020B0500040200020003" pitchFamily="34" charset="-34"/>
              </a:rPr>
            </a:br>
            <a:endParaRPr lang="en-US" sz="36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3736670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200025"/>
            <a:ext cx="10210800" cy="5225598"/>
          </a:xfrm>
        </p:spPr>
        <p:txBody>
          <a:bodyPr>
            <a:normAutofit fontScale="90000"/>
          </a:bodyPr>
          <a:lstStyle/>
          <a:p>
            <a:pPr marL="457200" marR="0" indent="457200">
              <a:lnSpc>
                <a:spcPct val="107000"/>
              </a:lnSpc>
              <a:spcBef>
                <a:spcPts val="0"/>
              </a:spcBef>
              <a:spcAft>
                <a:spcPts val="800"/>
              </a:spcAft>
            </a:pPr>
            <a:r>
              <a:rPr lang="en-US"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3600" dirty="0">
                <a:solidFill>
                  <a:srgbClr val="92D050"/>
                </a:solidFill>
                <a:latin typeface="TH SarabunIT๙" panose="020B0500040200020003" pitchFamily="34" charset="-34"/>
                <a:ea typeface="Calibri" panose="020F0502020204030204" pitchFamily="34" charset="0"/>
                <a:cs typeface="TH SarabunIT๙" panose="020B0500040200020003" pitchFamily="34" charset="-34"/>
              </a:rPr>
              <a:t>4.</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มีการนำเสนอข้อมูลที่เข้าใจง่าย และเป็นระบบ </a:t>
            </a: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ใช้ศัพท์</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และภาษาทางวิชาการ อย่างเหมาะสม มีตาราง แผนภูมิ แผนภาพ หรือ</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อื่น ๆ ประกอบได้ตามความจำเป็น เพื่อให้เข้าใจง่าย และชัดเจน</a:t>
            </a:r>
            <a:br>
              <a:rPr lang="en-US" sz="3600" dirty="0">
                <a:latin typeface="TH SarabunIT๙" panose="020B0500040200020003" pitchFamily="34" charset="-34"/>
                <a:ea typeface="Calibri" panose="020F0502020204030204" pitchFamily="34" charset="0"/>
                <a:cs typeface="TH SarabunIT๙" panose="020B0500040200020003" pitchFamily="34" charset="-34"/>
              </a:rPr>
            </a:br>
            <a:r>
              <a:rPr lang="th-TH" sz="3600" dirty="0">
                <a:latin typeface="TH SarabunIT๙" panose="020B0500040200020003" pitchFamily="34" charset="-34"/>
                <a:ea typeface="Calibri" panose="020F0502020204030204" pitchFamily="34" charset="0"/>
                <a:cs typeface="TH SarabunIT๙" panose="020B0500040200020003" pitchFamily="34" charset="-34"/>
              </a:rPr>
              <a:t> </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 </a:t>
            </a:r>
            <a:r>
              <a:rPr lang="en-US" sz="3600" dirty="0">
                <a:solidFill>
                  <a:srgbClr val="B844DC"/>
                </a:solidFill>
                <a:latin typeface="TH SarabunIT๙" panose="020B0500040200020003" pitchFamily="34" charset="-34"/>
                <a:ea typeface="Calibri" panose="020F0502020204030204" pitchFamily="34" charset="0"/>
                <a:cs typeface="TH SarabunIT๙" panose="020B0500040200020003" pitchFamily="34" charset="-34"/>
              </a:rPr>
              <a:t>5.</a:t>
            </a:r>
            <a:r>
              <a:rPr lang="en-US" sz="3600" dirty="0">
                <a:latin typeface="TH SarabunIT๙" panose="020B0500040200020003" pitchFamily="34" charset="-34"/>
                <a:ea typeface="Calibri" panose="020F0502020204030204" pitchFamily="34" charset="0"/>
                <a:cs typeface="TH SarabunIT๙" panose="020B0500040200020003" pitchFamily="34" charset="-34"/>
              </a:rPr>
              <a:t> </a:t>
            </a:r>
            <a:r>
              <a:rPr lang="th-TH" sz="3600" dirty="0">
                <a:latin typeface="TH SarabunIT๙" panose="020B0500040200020003" pitchFamily="34" charset="-34"/>
                <a:ea typeface="Calibri" panose="020F0502020204030204" pitchFamily="34" charset="0"/>
                <a:cs typeface="TH SarabunIT๙" panose="020B0500040200020003" pitchFamily="34" charset="-34"/>
              </a:rPr>
              <a:t>มีการค้นคว้าอ้างอิงจากแหล่งอ้างอิงที่เชื่อถือได้ มีความทันสมัย เป็นระบบ ถูกต้องตาม แบบแผน จัดทำเป็นเอกสารอ้างอิงในเนื้อหา และรวบรวมจัดทำเป็นบรรณานุกรมท้ายบทความ โดยรูปแบบการพิมพ์ส่วนอ้างอิงเป็นไปตามรูปแบบการพิมพ์ของวิทยาลัยป้องกันราชอาณาจักรฯ</a:t>
            </a:r>
            <a:br>
              <a:rPr lang="en-US" sz="3600" dirty="0">
                <a:latin typeface="TH SarabunIT๙" panose="020B0500040200020003" pitchFamily="34" charset="-34"/>
                <a:ea typeface="Calibri" panose="020F0502020204030204" pitchFamily="34" charset="0"/>
                <a:cs typeface="TH SarabunIT๙" panose="020B0500040200020003" pitchFamily="34" charset="-34"/>
              </a:rPr>
            </a:br>
            <a:endParaRPr lang="en-US" sz="3600"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3402980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200025"/>
            <a:ext cx="10363200" cy="5376344"/>
          </a:xfrm>
        </p:spPr>
        <p:txBody>
          <a:bodyPr>
            <a:normAutofit fontScale="90000"/>
          </a:bodyPr>
          <a:lstStyle/>
          <a:p>
            <a:pPr marL="457200" marR="0" indent="457200">
              <a:lnSpc>
                <a:spcPct val="107000"/>
              </a:lnSpc>
              <a:spcBef>
                <a:spcPts val="0"/>
              </a:spcBef>
              <a:spcAft>
                <a:spcPts val="800"/>
              </a:spcAft>
            </a:pPr>
            <a:br>
              <a:rPr lang="en-US" sz="3200" b="1" dirty="0">
                <a:latin typeface="TH SarabunIT๙" panose="020B0500040200020003" pitchFamily="34" charset="-34"/>
                <a:ea typeface="Calibri" panose="020F0502020204030204" pitchFamily="34" charset="0"/>
                <a:cs typeface="TH SarabunIT๙" panose="020B0500040200020003" pitchFamily="34" charset="-34"/>
              </a:rPr>
            </a:br>
            <a:r>
              <a:rPr lang="en-US" sz="3200" b="1" dirty="0">
                <a:latin typeface="TH SarabunIT๙" panose="020B0500040200020003" pitchFamily="34" charset="-34"/>
                <a:ea typeface="Calibri" panose="020F0502020204030204" pitchFamily="34" charset="0"/>
                <a:cs typeface="TH SarabunIT๙" panose="020B0500040200020003" pitchFamily="34" charset="-34"/>
              </a:rPr>
              <a:t>                              </a:t>
            </a:r>
            <a:r>
              <a:rPr lang="th-TH" sz="3200" b="1"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t>ข้อกำหนดของบทความทางวิชาการ</a:t>
            </a:r>
            <a:br>
              <a:rPr lang="en-US" sz="3200" dirty="0">
                <a:solidFill>
                  <a:srgbClr val="FF0000"/>
                </a:solidFill>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3200" dirty="0">
                <a:solidFill>
                  <a:srgbClr val="B844DC"/>
                </a:solidFill>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rgbClr val="B844DC"/>
                </a:solidFill>
                <a:latin typeface="TH SarabunIT๙" panose="020B0500040200020003" pitchFamily="34" charset="-34"/>
                <a:ea typeface="Calibri" panose="020F0502020204030204" pitchFamily="34" charset="0"/>
                <a:cs typeface="TH SarabunIT๙" panose="020B0500040200020003" pitchFamily="34" charset="-34"/>
              </a:rPr>
              <a:t>1.</a:t>
            </a:r>
            <a:r>
              <a:rPr lang="th-TH" sz="2400" dirty="0">
                <a:solidFill>
                  <a:srgbClr val="B844DC"/>
                </a:solidFill>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เป็นหัวข้อเปิด</a:t>
            </a: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นักศึกษาสามารถเลือกหัวข้อเรื่องที่นักศึกษามีความถนัด และมีประสบการณ์ หรือ</a:t>
            </a: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ประสงค์จะเขียนเพื่อให้ผู้อ่านเกิดความรู้ความเข้าใจ ทราบข้อเท็จจริงในเรื่อง นั้น ๆ หรือ</a:t>
            </a: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อาจเป็นข้อคิดเห็น แนวทางปฏิบัติ แนวทางการแก้ไขปัญหา และนำไปใช้ประโยชน์ </a:t>
            </a:r>
            <a:br>
              <a:rPr lang="th-TH"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rgbClr val="FF3399"/>
                </a:solidFill>
                <a:latin typeface="TH SarabunIT๙" panose="020B0500040200020003" pitchFamily="34" charset="-34"/>
                <a:ea typeface="Calibri" panose="020F0502020204030204" pitchFamily="34" charset="0"/>
                <a:cs typeface="TH SarabunIT๙" panose="020B0500040200020003" pitchFamily="34" charset="-34"/>
              </a:rPr>
              <a:t>2</a:t>
            </a:r>
            <a:r>
              <a:rPr lang="en-US" sz="2400" dirty="0">
                <a:latin typeface="TH SarabunIT๙" panose="020B0500040200020003" pitchFamily="34" charset="-34"/>
                <a:ea typeface="Calibri" panose="020F0502020204030204" pitchFamily="34" charset="0"/>
                <a:cs typeface="TH SarabunIT๙" panose="020B0500040200020003" pitchFamily="34" charset="-34"/>
              </a:rPr>
              <a:t>.</a:t>
            </a:r>
            <a:r>
              <a:rPr lang="th-TH" sz="24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ให้นักศึกษาพิจารณาเบื้องต้นว่า เนื้อหาสามารถเผยแพร่ได้ และต้องไม่มีชั้นความลับ เนื่องจากวิทยาลัยเสนาธิการทหาร จะพิจารณานำเผยแพร่ทางเว็บไซต์ของหน่วย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214650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00025"/>
            <a:ext cx="10439400" cy="5903283"/>
          </a:xfrm>
        </p:spPr>
        <p:txBody>
          <a:bodyPr>
            <a:normAutofit fontScale="90000"/>
          </a:bodyPr>
          <a:lstStyle/>
          <a:p>
            <a:pPr marL="457200" marR="0" indent="457200">
              <a:lnSpc>
                <a:spcPct val="107000"/>
              </a:lnSpc>
              <a:spcBef>
                <a:spcPts val="0"/>
              </a:spcBef>
              <a:spcAft>
                <a:spcPts val="800"/>
              </a:spcAft>
            </a:pPr>
            <a:br>
              <a:rPr lang="th-TH" sz="3200" dirty="0">
                <a:latin typeface="TH SarabunIT๙" panose="020B0500040200020003" pitchFamily="34" charset="-34"/>
                <a:ea typeface="Calibri" panose="020F0502020204030204" pitchFamily="34" charset="0"/>
                <a:cs typeface="TH SarabunIT๙" panose="020B0500040200020003" pitchFamily="34" charset="-34"/>
              </a:rPr>
            </a:br>
            <a:r>
              <a:rPr lang="th-TH"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rgbClr val="00B0F0"/>
                </a:solidFill>
                <a:latin typeface="TH SarabunIT๙" panose="020B0500040200020003" pitchFamily="34" charset="-34"/>
                <a:ea typeface="Calibri" panose="020F0502020204030204" pitchFamily="34" charset="0"/>
                <a:cs typeface="TH SarabunIT๙" panose="020B0500040200020003" pitchFamily="34" charset="-34"/>
              </a:rPr>
              <a:t>3.</a:t>
            </a:r>
            <a:r>
              <a:rPr lang="th-TH" sz="2400" dirty="0">
                <a:solidFill>
                  <a:srgbClr val="00B0F0"/>
                </a:solidFill>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ให้นักศึกษาส่งบทความทางวิชาการในรูปเอกสารที่จัดพิมพ์ ตามรูปแบบที่วิทยาลัย ป้องกันราชอาณาจักรฯ กำหนดเป็นเอกสาร ๒ ชุด พร้อมแผ่นบันทึกข้อมูล ๑ แผ่น (บันทึกเป็น</a:t>
            </a: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800" dirty="0">
                <a:latin typeface="TH SarabunIT๙" panose="020B0500040200020003" pitchFamily="34" charset="-34"/>
                <a:ea typeface="Calibri" panose="020F0502020204030204" pitchFamily="34" charset="0"/>
                <a:cs typeface="TH SarabunIT๙" panose="020B0500040200020003" pitchFamily="34" charset="-34"/>
              </a:rPr>
              <a:t>Microsoft Word 2007 </a:t>
            </a:r>
            <a:r>
              <a:rPr lang="th-TH" sz="3200" dirty="0">
                <a:latin typeface="TH SarabunIT๙" panose="020B0500040200020003" pitchFamily="34" charset="-34"/>
                <a:ea typeface="Calibri" panose="020F0502020204030204" pitchFamily="34" charset="0"/>
                <a:cs typeface="TH SarabunIT๙" panose="020B0500040200020003" pitchFamily="34" charset="-34"/>
              </a:rPr>
              <a:t>ขึ้นไป) ที่กองวิชาเอกสารวิจัย ภายในระยะเวลาที่กำหนด</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rgbClr val="FFFF00"/>
                </a:solidFill>
                <a:latin typeface="TH SarabunIT๙" panose="020B0500040200020003" pitchFamily="34" charset="-34"/>
                <a:ea typeface="Calibri" panose="020F0502020204030204" pitchFamily="34" charset="0"/>
                <a:cs typeface="TH SarabunIT๙" panose="020B0500040200020003" pitchFamily="34" charset="-34"/>
              </a:rPr>
              <a:t>4.</a:t>
            </a:r>
            <a:r>
              <a:rPr lang="th-TH" sz="2400" dirty="0">
                <a:solidFill>
                  <a:srgbClr val="FFFF00"/>
                </a:solidFill>
                <a:latin typeface="TH SarabunIT๙" panose="020B0500040200020003" pitchFamily="34" charset="-34"/>
                <a:ea typeface="Calibri" panose="020F0502020204030204" pitchFamily="34" charset="0"/>
                <a:cs typeface="TH SarabunIT๙" panose="020B0500040200020003" pitchFamily="34" charset="-34"/>
              </a:rPr>
              <a:t> </a:t>
            </a:r>
            <a:r>
              <a:rPr lang="th-TH" sz="3200" dirty="0">
                <a:latin typeface="TH SarabunIT๙" panose="020B0500040200020003" pitchFamily="34" charset="-34"/>
                <a:ea typeface="Calibri" panose="020F0502020204030204" pitchFamily="34" charset="0"/>
                <a:cs typeface="TH SarabunIT๙" panose="020B0500040200020003" pitchFamily="34" charset="-34"/>
              </a:rPr>
              <a:t>นักศึกษาสามารถดูตัวอย่างการเขียนส่วนเนื้อหาของบทความทางวิชาการได้จากวารสารรัฏฐาภิรักษ์ ซึ่งเป็นวารสารของวิทยาลัยป้องกันราชอาณาจักร และบทความวิชาการของนักศึกษารุ่นที่ผ่านมา ที่จัดเก็บไว้ที่ห้องสมุดของวิทยาลัยฯ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th-TH" sz="3200" dirty="0">
                <a:latin typeface="TH SarabunIT๙" panose="020B0500040200020003" pitchFamily="34" charset="-34"/>
                <a:ea typeface="Calibri" panose="020F0502020204030204" pitchFamily="34" charset="0"/>
                <a:cs typeface="TH SarabunIT๙" panose="020B0500040200020003" pitchFamily="34" charset="-34"/>
              </a:rPr>
              <a:t>        </a:t>
            </a:r>
            <a:r>
              <a:rPr lang="en-US" sz="2400" dirty="0">
                <a:solidFill>
                  <a:srgbClr val="0070C0"/>
                </a:solidFill>
                <a:latin typeface="TH SarabunIT๙" panose="020B0500040200020003" pitchFamily="34" charset="-34"/>
                <a:ea typeface="Calibri" panose="020F0502020204030204" pitchFamily="34" charset="0"/>
                <a:cs typeface="TH SarabunIT๙" panose="020B0500040200020003" pitchFamily="34" charset="-34"/>
              </a:rPr>
              <a:t>5.</a:t>
            </a:r>
            <a:r>
              <a:rPr lang="th-TH" sz="3200" dirty="0">
                <a:latin typeface="TH SarabunIT๙" panose="020B0500040200020003" pitchFamily="34" charset="-34"/>
                <a:ea typeface="Calibri" panose="020F0502020204030204" pitchFamily="34" charset="0"/>
                <a:cs typeface="TH SarabunIT๙" panose="020B0500040200020003" pitchFamily="34" charset="-34"/>
              </a:rPr>
              <a:t> เมื่อนักศึกษาส่งบทความฯ แล้ว จะได้รับการตรวจความถูกต้องของรูปแบบจากกองวิชาเอกสารวิจัย พร้อมข้อเสนอแนะจาก </a:t>
            </a:r>
            <a:r>
              <a:rPr lang="en-US" sz="3200" dirty="0">
                <a:latin typeface="TH SarabunIT๙" panose="020B0500040200020003" pitchFamily="34" charset="-34"/>
                <a:ea typeface="Calibri" panose="020F0502020204030204" pitchFamily="34" charset="0"/>
                <a:cs typeface="TH SarabunIT๙" panose="020B0500040200020003" pitchFamily="34" charset="-34"/>
              </a:rPr>
              <a:t>DS </a:t>
            </a:r>
            <a:r>
              <a:rPr lang="th-TH" sz="3200" dirty="0">
                <a:latin typeface="TH SarabunIT๙" panose="020B0500040200020003" pitchFamily="34" charset="-34"/>
                <a:ea typeface="Calibri" panose="020F0502020204030204" pitchFamily="34" charset="0"/>
                <a:cs typeface="TH SarabunIT๙" panose="020B0500040200020003" pitchFamily="34" charset="-34"/>
              </a:rPr>
              <a:t>ของแต่ละตอน ซึ่งเป็นส่วนหนึ่งของการศึกษาตามหลักสูตรของวิทยาลัยฯ</a:t>
            </a:r>
            <a:br>
              <a:rPr lang="en-US" sz="3200" dirty="0">
                <a:latin typeface="TH SarabunIT๙" panose="020B0500040200020003" pitchFamily="34" charset="-34"/>
                <a:ea typeface="Calibri" panose="020F0502020204030204" pitchFamily="34" charset="0"/>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2403601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428625"/>
            <a:ext cx="10363200" cy="7253268"/>
          </a:xfrm>
        </p:spPr>
        <p:txBody>
          <a:bodyPr>
            <a:normAutofit fontScale="90000"/>
          </a:bodyPr>
          <a:lstStyle/>
          <a:p>
            <a:pPr marL="457200" marR="0" indent="457200">
              <a:lnSpc>
                <a:spcPct val="107000"/>
              </a:lnSpc>
              <a:spcBef>
                <a:spcPts val="0"/>
              </a:spcBef>
              <a:spcAft>
                <a:spcPts val="800"/>
              </a:spcAft>
            </a:pPr>
            <a:br>
              <a:rPr lang="en-US" sz="18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กลาโหม</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กระทรวง. “ระเบียบกระทรวงกลาโหม ว่าด้วย วิทยาลัยป้องกันราชอาณาจักร สถาบัน วิชาการป้องกันประเทศ พุทธศักราช ๒๕๔๗”. ลงวันที่ ๒๘ ตุลาคม ๒๕๔๗.</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กลาโหม</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กระทรวง. “ระเบียบกระทรวงกลาโหม ว่าด้วย วิทยาลัยป้องกันราชอาณาจักร สถาบันวิชาการป้องกันประเทศ (ฉบับที่ ๒) พุทธศักราช ๒๕๕๑”. ลงวันที่ ๓๑ มกราคม ๒๕๕๑.</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การเรียงลำดับพจนานุกรม”. (ออนไลน์). เข้าถึงได้จาก : </a:t>
            </a:r>
            <a:r>
              <a:rPr lang="en-US" sz="2000" dirty="0">
                <a:latin typeface="TH SarabunIT๙" panose="020B0500040200020003" pitchFamily="34" charset="-34"/>
                <a:ea typeface="Calibri" panose="020F0502020204030204" pitchFamily="34" charset="0"/>
                <a:cs typeface="TH SarabunIT๙" panose="020B0500040200020003" pitchFamily="34" charset="-34"/>
              </a:rPr>
              <a:t>http://www.thaijb619.blogspot.com,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๒๕๕๒. </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คณะกรรมการวิจัยแห่งชาติ</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สำนักงาน. “จรรยาบรรณนักวิจัย และแนวทางปฏิบัติ”. (ออนไลน์). เข้าถึงได้จาก : </a:t>
            </a:r>
            <a:r>
              <a:rPr lang="en-US" sz="2000" dirty="0">
                <a:latin typeface="TH SarabunIT๙" panose="020B0500040200020003" pitchFamily="34" charset="-34"/>
                <a:ea typeface="Calibri" panose="020F0502020204030204" pitchFamily="34" charset="0"/>
                <a:cs typeface="TH SarabunIT๙" panose="020B0500040200020003" pitchFamily="34" charset="-34"/>
              </a:rPr>
              <a:t>http://www.riclib.nrct.go.th/ebook/Researcher/20Ethics%20 Thai.pdf,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๒๕๕๖.</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คำรณ </a:t>
            </a:r>
            <a:r>
              <a:rPr lang="th-TH" sz="2000" dirty="0" err="1">
                <a:latin typeface="TH SarabunIT๙" panose="020B0500040200020003" pitchFamily="34" charset="-34"/>
                <a:ea typeface="Calibri" panose="020F0502020204030204" pitchFamily="34" charset="0"/>
                <a:cs typeface="TH SarabunIT๙" panose="020B0500040200020003" pitchFamily="34" charset="-34"/>
              </a:rPr>
              <a:t>พิ</a:t>
            </a:r>
            <a:r>
              <a:rPr lang="th-TH" sz="2000" dirty="0">
                <a:latin typeface="TH SarabunIT๙" panose="020B0500040200020003" pitchFamily="34" charset="-34"/>
                <a:ea typeface="Calibri" panose="020F0502020204030204" pitchFamily="34" charset="0"/>
                <a:cs typeface="TH SarabunIT๙" panose="020B0500040200020003" pitchFamily="34" charset="-34"/>
              </a:rPr>
              <a:t>สณฑ์ยุทธการ. การปฏิรูปยุทธศาสตร์ทางเรือ. เอกสารวิจัยส่วนบุคคล. วิทยาลัยป้องกันราช อาณาจักร. ๒๕๕๙. </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เครือวัลย์ </a:t>
            </a:r>
            <a:r>
              <a:rPr lang="th-TH" sz="2000" dirty="0" err="1">
                <a:latin typeface="TH SarabunIT๙" panose="020B0500040200020003" pitchFamily="34" charset="-34"/>
                <a:ea typeface="Calibri" panose="020F0502020204030204" pitchFamily="34" charset="0"/>
                <a:cs typeface="TH SarabunIT๙" panose="020B0500040200020003" pitchFamily="34" charset="-34"/>
              </a:rPr>
              <a:t>ลิ้มปิ</a:t>
            </a:r>
            <a:r>
              <a:rPr lang="th-TH" sz="2000" dirty="0">
                <a:latin typeface="TH SarabunIT๙" panose="020B0500040200020003" pitchFamily="34" charset="-34"/>
                <a:ea typeface="Calibri" panose="020F0502020204030204" pitchFamily="34" charset="0"/>
                <a:cs typeface="TH SarabunIT๙" panose="020B0500040200020003" pitchFamily="34" charset="-34"/>
              </a:rPr>
              <a:t>ยะศรีสกุล. การวิจัยทางรัฐประศาสนศาสตร์. กรุงเทพฯ : จุฬาลงกรณ์มหาวิทยาลัย</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๒๕๓๐.</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จ้อย นันทิวัชรินทร์</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ม.ล.. แบบบรรณานุกรมและเชิงอรรถ. พระนคร : ไทยวัฒนาพานิช</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๒๕๑๔. จุฬาลงกรณ์มหาวิทยาลัย. คู่มือการพิมพ์วิทยานิพนธ์. กรุงเทพฯ : บัณฑิตวิทยาลัย จุฬาลงกรณ์ มหาวิทยาลัย</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๒๕๓๒.</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ชิน</a:t>
            </a:r>
            <a:r>
              <a:rPr lang="th-TH" sz="2000" dirty="0" err="1">
                <a:latin typeface="TH SarabunIT๙" panose="020B0500040200020003" pitchFamily="34" charset="-34"/>
                <a:ea typeface="Calibri" panose="020F0502020204030204" pitchFamily="34" charset="0"/>
                <a:cs typeface="TH SarabunIT๙" panose="020B0500040200020003" pitchFamily="34" charset="-34"/>
              </a:rPr>
              <a:t>วุธ</a:t>
            </a:r>
            <a:r>
              <a:rPr lang="th-TH" sz="2000" dirty="0">
                <a:latin typeface="TH SarabunIT๙" panose="020B0500040200020003" pitchFamily="34" charset="-34"/>
                <a:ea typeface="Calibri" panose="020F0502020204030204" pitchFamily="34" charset="0"/>
                <a:cs typeface="TH SarabunIT๙" panose="020B0500040200020003" pitchFamily="34" charset="-34"/>
              </a:rPr>
              <a:t> สุนทรสีมะ</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พ.อ. หลักและวิธีการทำวิทยานิพนธ์ รายงานประจำภาคและเอกสารวิจัย. พิมพ์ครั้งที่ ๕</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กรุงเทพฯ : ไทยวัฒนาพานิช</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๒๕๓๕.</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เทคโนโลยีพระจอมเกล้า</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สถาบัน. คู่มือการจัดทำวิทยานิพนธ์. กรุงเทพ : บัณฑิตวิทยาลัย สถาบัน เทคโนโลยีพระจอมเกล้า ฯ</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๒๕๓๐.</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ป้องกันราชอาณาจักร</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วิทยาลัย. “ระเบียบวิทยาลัยป้องกันราชอาณาจักร สถาบันวิชาการป้องกันประเทศ ว่าด้วย การให้รางวัลเอกสารวิจัย พุทธศักราช ๒๕๕๗”. ลงวันที่ ๗ พฤศจิกายน ๒๕๕๗. </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th-TH" sz="2000" dirty="0">
                <a:latin typeface="TH SarabunIT๙" panose="020B0500040200020003" pitchFamily="34" charset="-34"/>
                <a:ea typeface="Calibri" panose="020F0502020204030204" pitchFamily="34" charset="0"/>
                <a:cs typeface="TH SarabunIT๙" panose="020B0500040200020003" pitchFamily="34" charset="-34"/>
              </a:rPr>
              <a:t>ป้องกันราชอาณาจักร</a:t>
            </a:r>
            <a:r>
              <a:rPr lang="en-US" sz="2000" dirty="0">
                <a:latin typeface="TH SarabunIT๙" panose="020B0500040200020003" pitchFamily="34" charset="-34"/>
                <a:ea typeface="Calibri" panose="020F0502020204030204" pitchFamily="34" charset="0"/>
                <a:cs typeface="TH SarabunIT๙" panose="020B0500040200020003" pitchFamily="34" charset="-34"/>
              </a:rPr>
              <a:t>, </a:t>
            </a:r>
            <a:r>
              <a:rPr lang="th-TH" sz="2000" dirty="0">
                <a:latin typeface="TH SarabunIT๙" panose="020B0500040200020003" pitchFamily="34" charset="-34"/>
                <a:ea typeface="Calibri" panose="020F0502020204030204" pitchFamily="34" charset="0"/>
                <a:cs typeface="TH SarabunIT๙" panose="020B0500040200020003" pitchFamily="34" charset="-34"/>
              </a:rPr>
              <a:t>วิทยาลัย. “เอกสาร </a:t>
            </a:r>
            <a:r>
              <a:rPr lang="th-TH" sz="2000" dirty="0" err="1">
                <a:latin typeface="TH SarabunIT๙" panose="020B0500040200020003" pitchFamily="34" charset="-34"/>
                <a:ea typeface="Calibri" panose="020F0502020204030204" pitchFamily="34" charset="0"/>
                <a:cs typeface="TH SarabunIT๙" panose="020B0500040200020003" pitchFamily="34" charset="-34"/>
              </a:rPr>
              <a:t>วปอ</a:t>
            </a:r>
            <a:r>
              <a:rPr lang="th-TH" sz="2000" dirty="0">
                <a:latin typeface="TH SarabunIT๙" panose="020B0500040200020003" pitchFamily="34" charset="-34"/>
                <a:ea typeface="Calibri" panose="020F0502020204030204" pitchFamily="34" charset="0"/>
                <a:cs typeface="TH SarabunIT๙" panose="020B0500040200020003" pitchFamily="34" charset="-34"/>
              </a:rPr>
              <a:t>. หมายเลข ๐๐๖ คำแนะนำการเขียนเอกสารวิจัย ส่วนบุคคล ประจำปีการศึกษาพุทธศักราช ๒๕๖๐ - ๒๕๖๑”. ๒๕๖๑. </a:t>
            </a:r>
            <a:br>
              <a:rPr lang="en-US" sz="20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r>
              <a:rPr lang="en-US" sz="3200" dirty="0">
                <a:latin typeface="TH SarabunIT๙" panose="020B0500040200020003" pitchFamily="34" charset="-34"/>
                <a:ea typeface="Calibri" panose="020F0502020204030204" pitchFamily="34" charset="0"/>
                <a:cs typeface="TH SarabunIT๙" panose="020B0500040200020003" pitchFamily="34" charset="-34"/>
              </a:rPr>
              <a:t> </a:t>
            </a:r>
            <a:br>
              <a:rPr lang="en-US" sz="3200" dirty="0">
                <a:latin typeface="TH SarabunIT๙" panose="020B0500040200020003" pitchFamily="34" charset="-34"/>
                <a:ea typeface="Calibri" panose="020F0502020204030204" pitchFamily="34" charset="0"/>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extLst>
      <p:ext uri="{BB962C8B-B14F-4D97-AF65-F5344CB8AC3E}">
        <p14:creationId xmlns:p14="http://schemas.microsoft.com/office/powerpoint/2010/main" val="155785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82661BB-1D24-4326-A58F-CF83187E7EE8}"/>
              </a:ext>
            </a:extLst>
          </p:cNvPr>
          <p:cNvSpPr>
            <a:spLocks noGrp="1"/>
          </p:cNvSpPr>
          <p:nvPr>
            <p:ph type="title"/>
          </p:nvPr>
        </p:nvSpPr>
        <p:spPr>
          <a:xfrm>
            <a:off x="735171" y="150556"/>
            <a:ext cx="9223058" cy="1162629"/>
          </a:xfrm>
        </p:spPr>
        <p:txBody>
          <a:bodyPr>
            <a:normAutofit/>
          </a:bodyPr>
          <a:lstStyle/>
          <a:p>
            <a:pPr algn="ctr"/>
            <a:r>
              <a:rPr lang="en-US" sz="2807" b="1" dirty="0">
                <a:solidFill>
                  <a:srgbClr val="FF0000"/>
                </a:solidFill>
                <a:latin typeface="Angsana New" panose="02020603050405020304" pitchFamily="18" charset="-34"/>
                <a:cs typeface="Angsana New" panose="02020603050405020304" pitchFamily="18" charset="-34"/>
              </a:rPr>
              <a:t>2. </a:t>
            </a:r>
            <a:r>
              <a:rPr lang="th-TH" sz="2807" b="1" dirty="0">
                <a:solidFill>
                  <a:srgbClr val="FF0000"/>
                </a:solidFill>
                <a:latin typeface="Angsana New" panose="02020603050405020304" pitchFamily="18" charset="-34"/>
                <a:cs typeface="Angsana New" panose="02020603050405020304" pitchFamily="18" charset="-34"/>
              </a:rPr>
              <a:t>ประเภทของรายงานการวิจัย</a:t>
            </a:r>
            <a:endParaRPr lang="en-US" sz="2807" b="1" dirty="0">
              <a:solidFill>
                <a:srgbClr val="FF0000"/>
              </a:solidFill>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BC20E778-D5BA-4CBC-9784-3F0B2985189D}"/>
              </a:ext>
            </a:extLst>
          </p:cNvPr>
          <p:cNvSpPr>
            <a:spLocks noGrp="1"/>
          </p:cNvSpPr>
          <p:nvPr>
            <p:ph idx="1"/>
          </p:nvPr>
        </p:nvSpPr>
        <p:spPr>
          <a:xfrm>
            <a:off x="735171" y="1495425"/>
            <a:ext cx="9223058" cy="3966722"/>
          </a:xfrm>
        </p:spPr>
        <p:txBody>
          <a:bodyPr>
            <a:noAutofit/>
          </a:bodyPr>
          <a:lstStyle/>
          <a:p>
            <a:pPr marL="0" indent="0">
              <a:buNone/>
            </a:pPr>
            <a:r>
              <a:rPr lang="th-TH" sz="2400" dirty="0">
                <a:latin typeface="Angsana New" panose="02020603050405020304" pitchFamily="18" charset="-34"/>
                <a:cs typeface="Angsana New" panose="02020603050405020304" pitchFamily="18" charset="-34"/>
              </a:rPr>
              <a:t>รายงานการวิจัยสามารถจำแนกได้เป็น </a:t>
            </a:r>
            <a:r>
              <a:rPr lang="en-US" sz="2400" dirty="0">
                <a:latin typeface="Angsana New" panose="02020603050405020304" pitchFamily="18" charset="-34"/>
                <a:cs typeface="Angsana New" panose="02020603050405020304" pitchFamily="18" charset="-34"/>
              </a:rPr>
              <a:t> 3 </a:t>
            </a:r>
            <a:r>
              <a:rPr lang="th-TH" sz="2400" dirty="0">
                <a:latin typeface="Angsana New" panose="02020603050405020304" pitchFamily="18" charset="-34"/>
                <a:cs typeface="Angsana New" panose="02020603050405020304" pitchFamily="18" charset="-34"/>
              </a:rPr>
              <a:t>ประเภท ดังนี้</a:t>
            </a:r>
          </a:p>
          <a:p>
            <a:pPr marL="0" indent="457200">
              <a:buNone/>
            </a:pPr>
            <a:r>
              <a:rPr lang="en-US" sz="2400" dirty="0">
                <a:latin typeface="Angsana New" panose="02020603050405020304" pitchFamily="18" charset="-34"/>
                <a:cs typeface="Angsana New" panose="02020603050405020304" pitchFamily="18" charset="-34"/>
              </a:rPr>
              <a:t>1.</a:t>
            </a:r>
            <a:r>
              <a:rPr lang="th-TH" sz="2400" dirty="0">
                <a:latin typeface="Angsana New" panose="02020603050405020304" pitchFamily="18" charset="-34"/>
                <a:cs typeface="Angsana New" panose="02020603050405020304" pitchFamily="18" charset="-34"/>
              </a:rPr>
              <a:t> รายงานการวิจัยที่เป็นวิทยานิพนธ์ (</a:t>
            </a:r>
            <a:r>
              <a:rPr lang="en-US" sz="2400" dirty="0">
                <a:latin typeface="Angsana New" panose="02020603050405020304" pitchFamily="18" charset="-34"/>
                <a:cs typeface="Angsana New" panose="02020603050405020304" pitchFamily="18" charset="-34"/>
              </a:rPr>
              <a:t>Thesis or Dissertation)</a:t>
            </a:r>
            <a:r>
              <a:rPr lang="th-TH" sz="2400" dirty="0">
                <a:latin typeface="Angsana New" panose="02020603050405020304" pitchFamily="18" charset="-34"/>
                <a:cs typeface="Angsana New" panose="02020603050405020304" pitchFamily="18" charset="-34"/>
              </a:rPr>
              <a:t> รายงานวิจัยประเภทนี้จัดว่าเป็นส่วนหนึ่งของการศึกษาระดับบัณฑิตศึกษา รูปแบบการนำเสนอรายงานขึ้นอยู่กับบัณฑิตวิทยาลัยของแต่ละสถาบันเป็นผู้กำหนด</a:t>
            </a:r>
          </a:p>
          <a:p>
            <a:pPr marL="0" indent="457200">
              <a:buNone/>
            </a:pPr>
            <a:r>
              <a:rPr lang="en-US" sz="2400" dirty="0">
                <a:latin typeface="Angsana New" panose="02020603050405020304" pitchFamily="18" charset="-34"/>
                <a:cs typeface="Angsana New" panose="02020603050405020304" pitchFamily="18" charset="-34"/>
              </a:rPr>
              <a:t>2.</a:t>
            </a:r>
            <a:r>
              <a:rPr lang="th-TH" sz="2400" dirty="0">
                <a:latin typeface="Angsana New" panose="02020603050405020304" pitchFamily="18" charset="-34"/>
                <a:cs typeface="Angsana New" panose="02020603050405020304" pitchFamily="18" charset="-34"/>
              </a:rPr>
              <a:t> รายงานการวิจัยสำหรับโครงการวิจัยที่ได้รับทุนอุดหนุนจากแหล่งทุนต่าง ๆ รายงานการวิจัยสำหรับโครงการวิจัยที่ได้รับทุนอุดหนุนจากแหล่งทุนต่าง ๆ ได้แก่ สำนักงานกองทุนสนับสนุนการวิจัย (สกว.) สภาวิจัยแห่งชาติ (วช.) ทุนวิจัยของกระทรวงต่าง ๆ โดยรูปแบบรายงานการวิจัยจะแตกต่างกันออกไปขึ้นอยู่กับความต้องการของผู้ให้ทุนสนับสนุน</a:t>
            </a:r>
          </a:p>
          <a:p>
            <a:pPr marL="0" indent="457200">
              <a:buNone/>
            </a:pPr>
            <a:r>
              <a:rPr lang="en-US" sz="2400" dirty="0">
                <a:latin typeface="Angsana New" panose="02020603050405020304" pitchFamily="18" charset="-34"/>
                <a:cs typeface="Angsana New" panose="02020603050405020304" pitchFamily="18" charset="-34"/>
              </a:rPr>
              <a:t>3.</a:t>
            </a:r>
            <a:r>
              <a:rPr lang="th-TH" sz="2400" dirty="0">
                <a:latin typeface="Angsana New" panose="02020603050405020304" pitchFamily="18" charset="-34"/>
                <a:cs typeface="Angsana New" panose="02020603050405020304" pitchFamily="18" charset="-34"/>
              </a:rPr>
              <a:t> รายงานการวิจัยที่ตีพิมพ์ลงในวารสารระดับนานาชาติและระดับชาติ (</a:t>
            </a:r>
            <a:r>
              <a:rPr lang="en-US" sz="2400" dirty="0">
                <a:latin typeface="Angsana New" panose="02020603050405020304" pitchFamily="18" charset="-34"/>
                <a:cs typeface="Angsana New" panose="02020603050405020304" pitchFamily="18" charset="-34"/>
              </a:rPr>
              <a:t>International and National Journal) </a:t>
            </a:r>
            <a:r>
              <a:rPr lang="th-TH" sz="2400" dirty="0">
                <a:latin typeface="Angsana New" panose="02020603050405020304" pitchFamily="18" charset="-34"/>
                <a:cs typeface="Angsana New" panose="02020603050405020304" pitchFamily="18" charset="-34"/>
              </a:rPr>
              <a:t>รายงานการวิจัยประเภทนี้จะเป็นรายงานฉบับย่อ ในรูปของบทความวิจัย (</a:t>
            </a:r>
            <a:r>
              <a:rPr lang="en-US" sz="2400" dirty="0">
                <a:latin typeface="Angsana New" panose="02020603050405020304" pitchFamily="18" charset="-34"/>
                <a:cs typeface="Angsana New" panose="02020603050405020304" pitchFamily="18" charset="-34"/>
              </a:rPr>
              <a:t>Research Article)</a:t>
            </a:r>
            <a:r>
              <a:rPr lang="th-TH" sz="2400" dirty="0">
                <a:latin typeface="Angsana New" panose="02020603050405020304" pitchFamily="18" charset="-34"/>
                <a:cs typeface="Angsana New" panose="02020603050405020304" pitchFamily="18" charset="-34"/>
              </a:rPr>
              <a:t> ที่นำเสนอเกี่ยวกับปัญหา วัตถุประสงค์ และผลลัพธ์ที่ได้จากการวิจัย ความยาวประมาณ </a:t>
            </a:r>
            <a:r>
              <a:rPr lang="en-US" sz="2400" dirty="0">
                <a:latin typeface="Angsana New" panose="02020603050405020304" pitchFamily="18" charset="-34"/>
                <a:cs typeface="Angsana New" panose="02020603050405020304" pitchFamily="18" charset="-34"/>
              </a:rPr>
              <a:t>10-30 </a:t>
            </a:r>
            <a:r>
              <a:rPr lang="th-TH" sz="2400" dirty="0">
                <a:latin typeface="Angsana New" panose="02020603050405020304" pitchFamily="18" charset="-34"/>
                <a:cs typeface="Angsana New" panose="02020603050405020304" pitchFamily="18" charset="-34"/>
              </a:rPr>
              <a:t>หน้า ทั้งนี้ขึ้นอยู่กับกองบรรณาธิการของวารสาร รายงานประเภทนี้ได้รับความนิยมจากนักศึกษา คณาจารย์ และนักวิชาการ เพื่อใช้เป็นช่องทางในการเผยแพร่ผลงานวิจัย ใช้ในการอ้างอิง และทบทวนวรรณกรรมที่เกี่ยวข้อง (</a:t>
            </a:r>
            <a:r>
              <a:rPr lang="en-US" sz="2400" dirty="0">
                <a:latin typeface="Angsana New" panose="02020603050405020304" pitchFamily="18" charset="-34"/>
                <a:cs typeface="Angsana New" panose="02020603050405020304" pitchFamily="18" charset="-34"/>
              </a:rPr>
              <a:t>Literature Review)</a:t>
            </a:r>
            <a:r>
              <a:rPr lang="th-TH" sz="2400" dirty="0">
                <a:latin typeface="Angsana New" panose="02020603050405020304" pitchFamily="18" charset="-34"/>
                <a:cs typeface="Angsana New" panose="02020603050405020304" pitchFamily="18" charset="-34"/>
              </a:rPr>
              <a:t> เช่น วารสารจุฬาลงกรณ์ ธุรกิจปริทัศน์ </a:t>
            </a:r>
            <a:r>
              <a:rPr lang="en-US" sz="2400" dirty="0">
                <a:latin typeface="Angsana New" panose="02020603050405020304" pitchFamily="18" charset="-34"/>
                <a:cs typeface="Angsana New" panose="02020603050405020304" pitchFamily="18" charset="-34"/>
              </a:rPr>
              <a:t>Journal of International Business Studies, Journal of American Academy of Business, Cambridge </a:t>
            </a:r>
            <a:r>
              <a:rPr lang="th-TH" sz="2400" dirty="0">
                <a:latin typeface="Angsana New" panose="02020603050405020304" pitchFamily="18" charset="-34"/>
                <a:cs typeface="Angsana New" panose="02020603050405020304" pitchFamily="18" charset="-34"/>
              </a:rPr>
              <a:t>อยู่ในฐานข้อมูลที่ได้รับการยอมรับ และมีความน่าเชื่อถือในระดับสากล</a:t>
            </a:r>
            <a:endParaRPr lang="en-US" sz="2400"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02395B5D-CF7A-43FF-A11E-2B13DC8285A5}"/>
              </a:ext>
            </a:extLst>
          </p:cNvPr>
          <p:cNvSpPr>
            <a:spLocks noGrp="1"/>
          </p:cNvSpPr>
          <p:nvPr>
            <p:ph type="sldNum" sz="quarter" idx="12"/>
          </p:nvPr>
        </p:nvSpPr>
        <p:spPr/>
        <p:txBody>
          <a:bodyPr/>
          <a:lstStyle/>
          <a:p>
            <a:fld id="{1EAF28F5-24D7-466C-B5FE-FBB3D897FE90}" type="slidenum">
              <a:rPr lang="en-US" smtClean="0"/>
              <a:t>3</a:t>
            </a:fld>
            <a:endParaRPr lang="en-US"/>
          </a:p>
        </p:txBody>
      </p:sp>
    </p:spTree>
    <p:extLst>
      <p:ext uri="{BB962C8B-B14F-4D97-AF65-F5344CB8AC3E}">
        <p14:creationId xmlns:p14="http://schemas.microsoft.com/office/powerpoint/2010/main" val="2352115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2900" y="657225"/>
            <a:ext cx="8534400" cy="1253869"/>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400" b="1" dirty="0">
                <a:solidFill>
                  <a:srgbClr val="C0504D"/>
                </a:solidFill>
                <a:latin typeface="TH SarabunIT๙" panose="020B0500040200020003" pitchFamily="34" charset="-34"/>
                <a:ea typeface="Garuda"/>
                <a:cs typeface="TH SarabunIT๙" panose="020B0500040200020003" pitchFamily="34" charset="-34"/>
              </a:rPr>
              <a:t>โครงสร้างของต้นฉบับ บทความที่เป็นมาตรฐาน และใช้ทั่วไป</a:t>
            </a:r>
            <a:br>
              <a:rPr lang="en-US" sz="3400" dirty="0">
                <a:latin typeface="TH SarabunIT๙" panose="020B0500040200020003" pitchFamily="34" charset="-34"/>
                <a:ea typeface="Garuda"/>
                <a:cs typeface="TH SarabunIT๙" panose="020B0500040200020003" pitchFamily="34" charset="-34"/>
              </a:rPr>
            </a:br>
            <a:endParaRPr sz="3400" dirty="0">
              <a:latin typeface="TH SarabunIT๙" panose="020B0500040200020003" pitchFamily="34" charset="-34"/>
              <a:cs typeface="TH SarabunIT๙" panose="020B0500040200020003" pitchFamily="34" charset="-34"/>
            </a:endParaRPr>
          </a:p>
        </p:txBody>
      </p:sp>
      <p:sp>
        <p:nvSpPr>
          <p:cNvPr id="4" name="Rectangle 3"/>
          <p:cNvSpPr/>
          <p:nvPr/>
        </p:nvSpPr>
        <p:spPr>
          <a:xfrm>
            <a:off x="1308100" y="1495425"/>
            <a:ext cx="8686800" cy="4431983"/>
          </a:xfrm>
          <a:prstGeom prst="rect">
            <a:avLst/>
          </a:prstGeom>
        </p:spPr>
        <p:txBody>
          <a:bodyPr wrap="square">
            <a:spAutoFit/>
          </a:bodyPr>
          <a:lstStyle/>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ชื่อเรื่อง (</a:t>
            </a:r>
            <a:r>
              <a:rPr lang="en-US" sz="2800" b="1" dirty="0">
                <a:latin typeface="TH SarabunIT๙" panose="020B0500040200020003" pitchFamily="34" charset="-34"/>
                <a:cs typeface="TH SarabunIT๙" panose="020B0500040200020003" pitchFamily="34" charset="-34"/>
              </a:rPr>
              <a:t>Title)</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ชื่อผู้เขียน (</a:t>
            </a:r>
            <a:r>
              <a:rPr lang="en-US" sz="2800" b="1" dirty="0">
                <a:latin typeface="TH SarabunIT๙" panose="020B0500040200020003" pitchFamily="34" charset="-34"/>
                <a:cs typeface="TH SarabunIT๙" panose="020B0500040200020003" pitchFamily="34" charset="-34"/>
              </a:rPr>
              <a:t>Authors)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บทนํา (ความเป็นมาและความสำคัญของปัญหา) (</a:t>
            </a:r>
            <a:r>
              <a:rPr lang="en-US" sz="2800" b="1" dirty="0">
                <a:latin typeface="TH SarabunIT๙" panose="020B0500040200020003" pitchFamily="34" charset="-34"/>
                <a:cs typeface="TH SarabunIT๙" panose="020B0500040200020003" pitchFamily="34" charset="-34"/>
              </a:rPr>
              <a:t>Introduction) (2</a:t>
            </a:r>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PS)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แนวคิด ทฤษฏีและงานวิจัยที่เกี่ยวข้อง (</a:t>
            </a:r>
            <a:r>
              <a:rPr lang="en-US" sz="2800" b="1" dirty="0">
                <a:latin typeface="TH SarabunIT๙" panose="020B0500040200020003" pitchFamily="34" charset="-34"/>
                <a:cs typeface="TH SarabunIT๙" panose="020B0500040200020003" pitchFamily="34" charset="-34"/>
              </a:rPr>
              <a:t>Theoretical background) (2</a:t>
            </a:r>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PS)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พื้นที่ศึกษา ข้อมูลและระเบียบวิธการวิจัย (</a:t>
            </a:r>
            <a:r>
              <a:rPr lang="en-US" sz="2800" b="1" dirty="0">
                <a:latin typeface="TH SarabunIT๙" panose="020B0500040200020003" pitchFamily="34" charset="-34"/>
                <a:cs typeface="TH SarabunIT๙" panose="020B0500040200020003" pitchFamily="34" charset="-34"/>
              </a:rPr>
              <a:t>Study site, data and research</a:t>
            </a:r>
          </a:p>
          <a:p>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methodology: Data and Method) (2</a:t>
            </a:r>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PS)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ผลการวิเคราะห์ข้อมูลและอภิปรายผล (</a:t>
            </a:r>
            <a:r>
              <a:rPr lang="en-US" sz="2800" b="1" dirty="0">
                <a:latin typeface="TH SarabunIT๙" panose="020B0500040200020003" pitchFamily="34" charset="-34"/>
                <a:cs typeface="TH SarabunIT๙" panose="020B0500040200020003" pitchFamily="34" charset="-34"/>
              </a:rPr>
              <a:t>Results and discussion)(10-13ps)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สรุปและข้อเสนอแนะ (</a:t>
            </a:r>
            <a:r>
              <a:rPr lang="en-US" sz="2800" b="1" dirty="0">
                <a:latin typeface="TH SarabunIT๙" panose="020B0500040200020003" pitchFamily="34" charset="-34"/>
                <a:cs typeface="TH SarabunIT๙" panose="020B0500040200020003" pitchFamily="34" charset="-34"/>
              </a:rPr>
              <a:t>Conclusion)</a:t>
            </a:r>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(1.5</a:t>
            </a:r>
            <a:r>
              <a:rPr lang="th-TH" sz="2800" b="1" dirty="0">
                <a:latin typeface="TH SarabunIT๙" panose="020B0500040200020003" pitchFamily="34" charset="-34"/>
                <a:cs typeface="TH SarabunIT๙" panose="020B0500040200020003" pitchFamily="34" charset="-34"/>
              </a:rPr>
              <a:t> </a:t>
            </a:r>
            <a:r>
              <a:rPr lang="en-US" sz="2800" b="1" dirty="0">
                <a:latin typeface="TH SarabunIT๙" panose="020B0500040200020003" pitchFamily="34" charset="-34"/>
                <a:cs typeface="TH SarabunIT๙" panose="020B0500040200020003" pitchFamily="34" charset="-34"/>
              </a:rPr>
              <a:t>PS)</a:t>
            </a:r>
          </a:p>
          <a:p>
            <a:r>
              <a:rPr lang="en-US" sz="2800" b="1" dirty="0">
                <a:solidFill>
                  <a:srgbClr val="FF0000"/>
                </a:solidFill>
                <a:latin typeface="TH SarabunIT๙" panose="020B0500040200020003" pitchFamily="34" charset="-34"/>
                <a:cs typeface="TH SarabunIT๙" panose="020B0500040200020003" pitchFamily="34" charset="-34"/>
              </a:rPr>
              <a:t>o</a:t>
            </a:r>
            <a:r>
              <a:rPr lang="en-US" sz="2800" b="1" dirty="0">
                <a:latin typeface="TH SarabunIT๙" panose="020B0500040200020003" pitchFamily="34" charset="-34"/>
                <a:cs typeface="TH SarabunIT๙" panose="020B0500040200020003" pitchFamily="34" charset="-34"/>
              </a:rPr>
              <a:t> </a:t>
            </a:r>
            <a:r>
              <a:rPr lang="th-TH" sz="2800" b="1" dirty="0">
                <a:latin typeface="TH SarabunIT๙" panose="020B0500040200020003" pitchFamily="34" charset="-34"/>
                <a:cs typeface="TH SarabunIT๙" panose="020B0500040200020003" pitchFamily="34" charset="-34"/>
              </a:rPr>
              <a:t>จำนวนหน้าระหว่าง 15 – 25 หน้า</a:t>
            </a:r>
          </a:p>
          <a:p>
            <a:r>
              <a:rPr lang="th-TH" sz="3000" b="1" dirty="0">
                <a:latin typeface="TH SarabunIT๙" panose="020B0500040200020003" pitchFamily="34" charset="-34"/>
                <a:cs typeface="TH SarabunIT๙" panose="020B0500040200020003" pitchFamily="34" charset="-34"/>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7423" y="647953"/>
            <a:ext cx="7406640" cy="632224"/>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600" b="1" dirty="0">
                <a:solidFill>
                  <a:srgbClr val="C0504D"/>
                </a:solidFill>
                <a:latin typeface="TH SarabunIT๙" panose="020B0500040200020003" pitchFamily="34" charset="-34"/>
                <a:ea typeface="Garuda"/>
                <a:cs typeface="TH SarabunIT๙" panose="020B0500040200020003" pitchFamily="34" charset="-34"/>
              </a:rPr>
              <a:t>โครงสร้างของต้นฉบับบทความที่มาตรฐานและใช้ทั่วไป</a:t>
            </a:r>
            <a:endParaRPr lang="en-US" sz="1100" dirty="0">
              <a:effectLst/>
              <a:latin typeface="TH SarabunIT๙" panose="020B0500040200020003" pitchFamily="34" charset="-34"/>
              <a:ea typeface="Garuda"/>
              <a:cs typeface="TH SarabunIT๙" panose="020B0500040200020003" pitchFamily="34" charset="-34"/>
            </a:endParaRPr>
          </a:p>
        </p:txBody>
      </p:sp>
      <p:sp>
        <p:nvSpPr>
          <p:cNvPr id="4" name="Rectangle 3"/>
          <p:cNvSpPr/>
          <p:nvPr/>
        </p:nvSpPr>
        <p:spPr>
          <a:xfrm>
            <a:off x="546100" y="1724025"/>
            <a:ext cx="9525000" cy="2467663"/>
          </a:xfrm>
          <a:prstGeom prst="rect">
            <a:avLst/>
          </a:prstGeom>
        </p:spPr>
        <p:txBody>
          <a:bodyPr wrap="square">
            <a:spAutoFit/>
          </a:bodyPr>
          <a:lstStyle/>
          <a:p>
            <a:pPr marL="1295400" marR="0" indent="-457200">
              <a:lnSpc>
                <a:spcPts val="3385"/>
              </a:lnSpc>
              <a:spcBef>
                <a:spcPts val="0"/>
              </a:spcBef>
              <a:spcAft>
                <a:spcPts val="0"/>
              </a:spcAft>
              <a:buClr>
                <a:srgbClr val="FF3300"/>
              </a:buClr>
              <a:buFont typeface="Arial" panose="020B0604020202020204" pitchFamily="34" charset="0"/>
              <a:buChar char="•"/>
            </a:pPr>
            <a:r>
              <a:rPr lang="th-TH" sz="3200" b="1" dirty="0">
                <a:effectLst/>
                <a:latin typeface="TH SarabunIT๙" panose="020B0500040200020003" pitchFamily="34" charset="-34"/>
                <a:ea typeface="Garuda"/>
                <a:cs typeface="TH SarabunIT๙" panose="020B0500040200020003" pitchFamily="34" charset="-34"/>
              </a:rPr>
              <a:t>ข้อมูลและระเบียบวิธีการวิจัย</a:t>
            </a:r>
            <a:r>
              <a:rPr lang="th-TH" sz="3200" b="1" spc="-44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ผลผลิต</a:t>
            </a:r>
            <a:r>
              <a:rPr lang="th-TH" sz="3200" b="1" spc="-430"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(Results)</a:t>
            </a:r>
            <a:r>
              <a:rPr lang="en-US" sz="2800" b="1" spc="-430" dirty="0">
                <a:effectLst/>
                <a:latin typeface="TH SarabunIT๙" panose="020B0500040200020003" pitchFamily="34" charset="-34"/>
                <a:ea typeface="Garuda"/>
                <a:cs typeface="TH SarabunIT๙" panose="020B0500040200020003" pitchFamily="34" charset="-34"/>
              </a:rPr>
              <a:t> </a:t>
            </a:r>
            <a:r>
              <a:rPr lang="th-TH" sz="3200" b="1" spc="-30" dirty="0">
                <a:effectLst/>
                <a:latin typeface="TH SarabunIT๙" panose="020B0500040200020003" pitchFamily="34" charset="-34"/>
                <a:ea typeface="Garuda"/>
                <a:cs typeface="TH SarabunIT๙" panose="020B0500040200020003" pitchFamily="34" charset="-34"/>
              </a:rPr>
              <a:t>ผลลัพธ์</a:t>
            </a:r>
            <a:r>
              <a:rPr lang="th-TH" sz="3200" b="1" spc="-370" dirty="0">
                <a:effectLst/>
                <a:latin typeface="TH SarabunIT๙" panose="020B0500040200020003" pitchFamily="34" charset="-34"/>
                <a:ea typeface="Garuda"/>
                <a:cs typeface="TH SarabunIT๙" panose="020B0500040200020003" pitchFamily="34" charset="-34"/>
              </a:rPr>
              <a:t> </a:t>
            </a:r>
            <a:r>
              <a:rPr lang="en-US" sz="3200" b="1" spc="-370"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(Outcome)</a:t>
            </a:r>
          </a:p>
          <a:p>
            <a:pPr marL="1295400" marR="0" indent="-457200">
              <a:lnSpc>
                <a:spcPts val="3025"/>
              </a:lnSpc>
              <a:spcBef>
                <a:spcPts val="0"/>
              </a:spcBef>
              <a:spcAft>
                <a:spcPts val="0"/>
              </a:spcAft>
              <a:buClr>
                <a:srgbClr val="FF3300"/>
              </a:buClr>
              <a:buFont typeface="Arial" panose="020B0604020202020204" pitchFamily="34" charset="0"/>
              <a:buChar char="•"/>
            </a:pPr>
            <a:r>
              <a:rPr lang="en-US" sz="3200" b="0" spc="-695" dirty="0">
                <a:solidFill>
                  <a:srgbClr val="953735"/>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0" spc="-695" dirty="0">
                <a:solidFill>
                  <a:srgbClr val="953735"/>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ข้อมูลและวิธีดำเนินการวิจัย</a:t>
            </a:r>
            <a:endParaRPr lang="en-US" sz="3200" b="1" dirty="0">
              <a:effectLst/>
              <a:latin typeface="TH SarabunIT๙" panose="020B0500040200020003" pitchFamily="34" charset="-34"/>
              <a:ea typeface="Garuda"/>
              <a:cs typeface="TH SarabunIT๙" panose="020B0500040200020003" pitchFamily="34" charset="-34"/>
            </a:endParaRPr>
          </a:p>
          <a:p>
            <a:pPr marL="1294765" marR="0" indent="-457200">
              <a:lnSpc>
                <a:spcPts val="3025"/>
              </a:lnSpc>
              <a:spcBef>
                <a:spcPts val="0"/>
              </a:spcBef>
              <a:spcAft>
                <a:spcPts val="0"/>
              </a:spcAft>
              <a:buClr>
                <a:srgbClr val="FF3300"/>
              </a:buClr>
              <a:buFont typeface="Arial" panose="020B0604020202020204" pitchFamily="34" charset="0"/>
              <a:buChar char="•"/>
            </a:pPr>
            <a:r>
              <a:rPr lang="th-TH" sz="3200" b="0" spc="-655" dirty="0">
                <a:solidFill>
                  <a:srgbClr val="953735"/>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ข้อมูลและวิธีการทดลอง</a:t>
            </a:r>
            <a:endParaRPr lang="en-US" sz="3200" b="1" dirty="0">
              <a:effectLst/>
              <a:latin typeface="TH SarabunIT๙" panose="020B0500040200020003" pitchFamily="34" charset="-34"/>
              <a:ea typeface="Garuda"/>
              <a:cs typeface="TH SarabunIT๙" panose="020B0500040200020003" pitchFamily="34" charset="-34"/>
            </a:endParaRPr>
          </a:p>
          <a:p>
            <a:pPr marL="1295400" marR="0" indent="-457200">
              <a:lnSpc>
                <a:spcPts val="3035"/>
              </a:lnSpc>
              <a:spcBef>
                <a:spcPts val="0"/>
              </a:spcBef>
              <a:spcAft>
                <a:spcPts val="0"/>
              </a:spcAft>
              <a:buClr>
                <a:srgbClr val="FF3300"/>
              </a:buClr>
              <a:buFont typeface="Arial" panose="020B0604020202020204" pitchFamily="34" charset="0"/>
              <a:buChar char="•"/>
            </a:pPr>
            <a:r>
              <a:rPr lang="th-TH" sz="3200" b="1" spc="-15" dirty="0">
                <a:effectLst/>
                <a:latin typeface="TH SarabunIT๙" panose="020B0500040200020003" pitchFamily="34" charset="-34"/>
                <a:ea typeface="Garuda"/>
                <a:cs typeface="TH SarabunIT๙" panose="020B0500040200020003" pitchFamily="34" charset="-34"/>
              </a:rPr>
              <a:t>ข้อมูลและการดำเนินงาน</a:t>
            </a:r>
            <a:endParaRPr lang="en-US" sz="3200" b="1" dirty="0">
              <a:effectLst/>
              <a:latin typeface="TH SarabunIT๙" panose="020B0500040200020003" pitchFamily="34" charset="-34"/>
              <a:ea typeface="Garuda"/>
              <a:cs typeface="TH SarabunIT๙" panose="020B0500040200020003" pitchFamily="34" charset="-34"/>
            </a:endParaRPr>
          </a:p>
          <a:p>
            <a:pPr marL="1295400" marR="0" indent="-457200">
              <a:lnSpc>
                <a:spcPts val="3010"/>
              </a:lnSpc>
              <a:spcBef>
                <a:spcPts val="0"/>
              </a:spcBef>
              <a:spcAft>
                <a:spcPts val="0"/>
              </a:spcAft>
              <a:buClr>
                <a:srgbClr val="FF3300"/>
              </a:buClr>
              <a:buFont typeface="Arial" panose="020B0604020202020204" pitchFamily="34" charset="0"/>
              <a:buChar char="•"/>
            </a:pPr>
            <a:r>
              <a:rPr lang="th-TH" sz="3200" b="0" spc="-580" dirty="0">
                <a:solidFill>
                  <a:srgbClr val="953735"/>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การดำเนินงาน</a:t>
            </a:r>
          </a:p>
          <a:p>
            <a:pPr marL="1295400" marR="0" indent="-457200">
              <a:lnSpc>
                <a:spcPts val="3010"/>
              </a:lnSpc>
              <a:spcBef>
                <a:spcPts val="0"/>
              </a:spcBef>
              <a:spcAft>
                <a:spcPts val="0"/>
              </a:spcAft>
              <a:buClr>
                <a:srgbClr val="FF3300"/>
              </a:buClr>
              <a:buFont typeface="Arial" panose="020B0604020202020204" pitchFamily="34" charset="0"/>
              <a:buChar char="•"/>
            </a:pPr>
            <a:r>
              <a:rPr lang="th-TH" sz="3200" b="1" dirty="0">
                <a:effectLst/>
                <a:latin typeface="TH SarabunIT๙" panose="020B0500040200020003" pitchFamily="34" charset="-34"/>
                <a:ea typeface="Garuda"/>
                <a:cs typeface="TH SarabunIT๙" panose="020B0500040200020003" pitchFamily="34" charset="-34"/>
              </a:rPr>
              <a:t>วิธีการ</a:t>
            </a:r>
            <a:endParaRPr lang="en-US" sz="3200"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83155240"/>
              </p:ext>
            </p:extLst>
          </p:nvPr>
        </p:nvGraphicFramePr>
        <p:xfrm>
          <a:off x="698500" y="267972"/>
          <a:ext cx="9220200" cy="5966348"/>
        </p:xfrm>
        <a:graphic>
          <a:graphicData uri="http://schemas.openxmlformats.org/drawingml/2006/table">
            <a:tbl>
              <a:tblPr firstRow="1" bandRow="1">
                <a:tableStyleId>{2D5ABB26-0587-4C30-8999-92F81FD0307C}</a:tableStyleId>
              </a:tblPr>
              <a:tblGrid>
                <a:gridCol w="4609762">
                  <a:extLst>
                    <a:ext uri="{9D8B030D-6E8A-4147-A177-3AD203B41FA5}">
                      <a16:colId xmlns:a16="http://schemas.microsoft.com/office/drawing/2014/main" val="20000"/>
                    </a:ext>
                  </a:extLst>
                </a:gridCol>
                <a:gridCol w="4610438">
                  <a:extLst>
                    <a:ext uri="{9D8B030D-6E8A-4147-A177-3AD203B41FA5}">
                      <a16:colId xmlns:a16="http://schemas.microsoft.com/office/drawing/2014/main" val="20001"/>
                    </a:ext>
                  </a:extLst>
                </a:gridCol>
              </a:tblGrid>
              <a:tr h="710806">
                <a:tc>
                  <a:txBody>
                    <a:bodyPr/>
                    <a:lstStyle/>
                    <a:p>
                      <a:pPr marL="1200150" marR="0" indent="-483235">
                        <a:lnSpc>
                          <a:spcPct val="63000"/>
                        </a:lnSpc>
                        <a:spcBef>
                          <a:spcPts val="240"/>
                        </a:spcBef>
                        <a:spcAft>
                          <a:spcPts val="0"/>
                        </a:spcAft>
                      </a:pPr>
                      <a:endParaRPr lang="th-TH" sz="2400" b="1" spc="-25" dirty="0">
                        <a:solidFill>
                          <a:srgbClr val="FFFFFF"/>
                        </a:solidFill>
                        <a:effectLst/>
                        <a:latin typeface="TH SarabunIT๙" panose="020B0500040200020003" pitchFamily="34" charset="-34"/>
                        <a:ea typeface="Garuda"/>
                        <a:cs typeface="TH SarabunIT๙" panose="020B0500040200020003" pitchFamily="34" charset="-34"/>
                      </a:endParaRPr>
                    </a:p>
                    <a:p>
                      <a:pPr marL="1200150" marR="0" indent="-483235" algn="ctr">
                        <a:lnSpc>
                          <a:spcPct val="63000"/>
                        </a:lnSpc>
                        <a:spcBef>
                          <a:spcPts val="240"/>
                        </a:spcBef>
                        <a:spcAft>
                          <a:spcPts val="0"/>
                        </a:spcAft>
                      </a:pPr>
                      <a:r>
                        <a:rPr lang="th-TH" sz="2400" b="1" spc="-25" dirty="0">
                          <a:solidFill>
                            <a:srgbClr val="FFFFFF"/>
                          </a:solidFill>
                          <a:effectLst/>
                          <a:latin typeface="TH SarabunIT๙" panose="020B0500040200020003" pitchFamily="34" charset="-34"/>
                          <a:ea typeface="Garuda"/>
                          <a:cs typeface="TH SarabunIT๙" panose="020B0500040200020003" pitchFamily="34" charset="-34"/>
                        </a:rPr>
                        <a:t>ทฤษฎีที่เกี่ยวข้องกับศาสตร์</a:t>
                      </a:r>
                    </a:p>
                    <a:p>
                      <a:pPr marL="1200150" marR="0" indent="-483235" algn="ctr">
                        <a:lnSpc>
                          <a:spcPct val="63000"/>
                        </a:lnSpc>
                        <a:spcBef>
                          <a:spcPts val="240"/>
                        </a:spcBef>
                        <a:spcAft>
                          <a:spcPts val="0"/>
                        </a:spcAft>
                      </a:pPr>
                      <a:r>
                        <a:rPr lang="th-TH" sz="2400" b="1" spc="-5" dirty="0">
                          <a:solidFill>
                            <a:srgbClr val="FFFFFF"/>
                          </a:solidFill>
                          <a:effectLst/>
                          <a:latin typeface="TH SarabunIT๙" panose="020B0500040200020003" pitchFamily="34" charset="-34"/>
                          <a:ea typeface="Garuda"/>
                          <a:cs typeface="TH SarabunIT๙" panose="020B0500040200020003" pitchFamily="34" charset="-34"/>
                        </a:rPr>
                        <a:t>และสาขา</a:t>
                      </a:r>
                      <a:r>
                        <a:rPr lang="th-TH" sz="2400" b="1" spc="-100" dirty="0">
                          <a:solidFill>
                            <a:srgbClr val="FFFFFF"/>
                          </a:solidFill>
                          <a:effectLst/>
                          <a:latin typeface="TH SarabunIT๙" panose="020B0500040200020003" pitchFamily="34" charset="-34"/>
                          <a:ea typeface="Garuda"/>
                          <a:cs typeface="TH SarabunIT๙" panose="020B0500040200020003" pitchFamily="34" charset="-34"/>
                        </a:rPr>
                        <a:t>ท</a:t>
                      </a:r>
                      <a:r>
                        <a:rPr lang="th-TH" sz="2400" b="1" spc="95" dirty="0">
                          <a:solidFill>
                            <a:srgbClr val="FFFFFF"/>
                          </a:solidFill>
                          <a:effectLst/>
                          <a:latin typeface="TH SarabunIT๙" panose="020B0500040200020003" pitchFamily="34" charset="-34"/>
                          <a:ea typeface="Garuda"/>
                          <a:cs typeface="TH SarabunIT๙" panose="020B0500040200020003" pitchFamily="34" charset="-34"/>
                        </a:rPr>
                        <a:t>ี่</a:t>
                      </a:r>
                      <a:r>
                        <a:rPr lang="th-TH" sz="2400" b="1" spc="-1345" dirty="0">
                          <a:solidFill>
                            <a:srgbClr val="FFFFFF"/>
                          </a:solidFill>
                          <a:effectLst/>
                          <a:latin typeface="TH SarabunIT๙" panose="020B0500040200020003" pitchFamily="34" charset="-34"/>
                          <a:ea typeface="Garuda"/>
                          <a:cs typeface="TH SarabunIT๙" panose="020B0500040200020003" pitchFamily="34" charset="-34"/>
                        </a:rPr>
                        <a:t>ทำ</a:t>
                      </a:r>
                      <a:r>
                        <a:rPr lang="th-TH" sz="2400" b="1" spc="-15" dirty="0">
                          <a:solidFill>
                            <a:srgbClr val="FFFFFF"/>
                          </a:solidFill>
                          <a:effectLst/>
                          <a:latin typeface="TH SarabunIT๙" panose="020B0500040200020003" pitchFamily="34" charset="-34"/>
                          <a:ea typeface="Garuda"/>
                          <a:cs typeface="TH SarabunIT๙" panose="020B0500040200020003" pitchFamily="34" charset="-34"/>
                        </a:rPr>
                        <a:t>ว</a:t>
                      </a:r>
                      <a:r>
                        <a:rPr lang="th-TH" sz="2400" b="1" spc="10" dirty="0">
                          <a:solidFill>
                            <a:srgbClr val="FFFFFF"/>
                          </a:solidFill>
                          <a:effectLst/>
                          <a:latin typeface="TH SarabunIT๙" panose="020B0500040200020003" pitchFamily="34" charset="-34"/>
                          <a:ea typeface="Garuda"/>
                          <a:cs typeface="TH SarabunIT๙" panose="020B0500040200020003" pitchFamily="34" charset="-34"/>
                        </a:rPr>
                        <a:t>ิ</a:t>
                      </a:r>
                      <a:r>
                        <a:rPr lang="th-TH" sz="2400" b="1" dirty="0">
                          <a:solidFill>
                            <a:srgbClr val="FFFFFF"/>
                          </a:solidFill>
                          <a:effectLst/>
                          <a:latin typeface="TH SarabunIT๙" panose="020B0500040200020003" pitchFamily="34" charset="-34"/>
                          <a:ea typeface="Garuda"/>
                          <a:cs typeface="TH SarabunIT๙" panose="020B0500040200020003" pitchFamily="34" charset="-34"/>
                        </a:rPr>
                        <a:t>จ</a:t>
                      </a:r>
                      <a:r>
                        <a:rPr lang="th-TH" sz="2400" b="1" spc="-1205" dirty="0">
                          <a:solidFill>
                            <a:srgbClr val="FFFFFF"/>
                          </a:solidFill>
                          <a:effectLst/>
                          <a:latin typeface="TH SarabunIT๙" panose="020B0500040200020003" pitchFamily="34" charset="-34"/>
                          <a:ea typeface="Garuda"/>
                          <a:cs typeface="TH SarabunIT๙" panose="020B0500040200020003" pitchFamily="34" charset="-34"/>
                        </a:rPr>
                        <a:t>ย</a:t>
                      </a:r>
                      <a:r>
                        <a:rPr lang="th-TH" sz="2400" b="1" dirty="0">
                          <a:solidFill>
                            <a:srgbClr val="FFFFFF"/>
                          </a:solidFill>
                          <a:effectLst/>
                          <a:latin typeface="TH SarabunIT๙" panose="020B0500040200020003" pitchFamily="34" charset="-34"/>
                          <a:ea typeface="Garuda"/>
                          <a:cs typeface="TH SarabunIT๙" panose="020B0500040200020003" pitchFamily="34" charset="-34"/>
                        </a:rPr>
                        <a:t>ั</a:t>
                      </a:r>
                      <a:endParaRPr lang="en-US" sz="24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53975" cap="flat" cmpd="sng" algn="ctr">
                      <a:solidFill>
                        <a:srgbClr val="FFFFFF"/>
                      </a:solidFill>
                      <a:prstDash val="solid"/>
                      <a:round/>
                      <a:headEnd type="none" w="med" len="med"/>
                      <a:tailEnd type="none" w="med" len="med"/>
                    </a:lnB>
                    <a:solidFill>
                      <a:srgbClr val="8064A2"/>
                    </a:solidFill>
                  </a:tcPr>
                </a:tc>
                <a:tc>
                  <a:txBody>
                    <a:bodyPr/>
                    <a:lstStyle/>
                    <a:p>
                      <a:pPr marL="298450" marR="287655" algn="ctr">
                        <a:lnSpc>
                          <a:spcPts val="3250"/>
                        </a:lnSpc>
                        <a:spcBef>
                          <a:spcPts val="0"/>
                        </a:spcBef>
                        <a:spcAft>
                          <a:spcPts val="0"/>
                        </a:spcAft>
                      </a:pPr>
                      <a:r>
                        <a:rPr lang="th-TH" sz="2400" b="1" spc="-25" dirty="0">
                          <a:solidFill>
                            <a:srgbClr val="FFFFFF"/>
                          </a:solidFill>
                          <a:effectLst/>
                          <a:latin typeface="TH SarabunIT๙" panose="020B0500040200020003" pitchFamily="34" charset="-34"/>
                          <a:ea typeface="Garuda"/>
                          <a:cs typeface="TH SarabunIT๙" panose="020B0500040200020003" pitchFamily="34" charset="-34"/>
                        </a:rPr>
                        <a:t>ทฤษฎีศาสตร์อื่นๆ</a:t>
                      </a:r>
                      <a:r>
                        <a:rPr lang="th-TH" sz="2400" b="1" spc="-465" dirty="0">
                          <a:solidFill>
                            <a:srgbClr val="FFFFFF"/>
                          </a:solidFill>
                          <a:effectLst/>
                          <a:latin typeface="TH SarabunIT๙" panose="020B0500040200020003" pitchFamily="34" charset="-34"/>
                          <a:ea typeface="Garuda"/>
                          <a:cs typeface="TH SarabunIT๙" panose="020B0500040200020003" pitchFamily="34" charset="-34"/>
                        </a:rPr>
                        <a:t> </a:t>
                      </a:r>
                      <a:r>
                        <a:rPr lang="th-TH" sz="2400" b="1" spc="-35" dirty="0">
                          <a:solidFill>
                            <a:srgbClr val="FFFFFF"/>
                          </a:solidFill>
                          <a:effectLst/>
                          <a:latin typeface="TH SarabunIT๙" panose="020B0500040200020003" pitchFamily="34" charset="-34"/>
                          <a:ea typeface="Garuda"/>
                          <a:cs typeface="TH SarabunIT๙" panose="020B0500040200020003" pitchFamily="34" charset="-34"/>
                        </a:rPr>
                        <a:t>ที่ไม่เกี่ยวข้อง</a:t>
                      </a:r>
                      <a:endParaRPr lang="en-US" sz="2400" dirty="0">
                        <a:effectLst/>
                        <a:latin typeface="TH SarabunIT๙" panose="020B0500040200020003" pitchFamily="34" charset="-34"/>
                        <a:ea typeface="Garuda"/>
                        <a:cs typeface="TH SarabunIT๙" panose="020B0500040200020003" pitchFamily="34" charset="-34"/>
                      </a:endParaRPr>
                    </a:p>
                    <a:p>
                      <a:pPr marL="298450" marR="287655" algn="ctr">
                        <a:lnSpc>
                          <a:spcPts val="3825"/>
                        </a:lnSpc>
                        <a:spcBef>
                          <a:spcPts val="0"/>
                        </a:spcBef>
                        <a:spcAft>
                          <a:spcPts val="0"/>
                        </a:spcAft>
                      </a:pPr>
                      <a:r>
                        <a:rPr lang="en-US" sz="2400" b="1" dirty="0">
                          <a:solidFill>
                            <a:srgbClr val="FFFFFF"/>
                          </a:solidFill>
                          <a:effectLst/>
                          <a:latin typeface="TH SarabunIT๙" panose="020B0500040200020003" pitchFamily="34" charset="-34"/>
                          <a:ea typeface="Garuda"/>
                          <a:cs typeface="TH SarabunIT๙" panose="020B0500040200020003" pitchFamily="34" charset="-34"/>
                        </a:rPr>
                        <a:t>(</a:t>
                      </a:r>
                      <a:r>
                        <a:rPr lang="th-TH" sz="2400" b="1" dirty="0">
                          <a:solidFill>
                            <a:srgbClr val="FFFFFF"/>
                          </a:solidFill>
                          <a:effectLst/>
                          <a:latin typeface="TH SarabunIT๙" panose="020B0500040200020003" pitchFamily="34" charset="-34"/>
                          <a:ea typeface="Garuda"/>
                          <a:cs typeface="TH SarabunIT๙" panose="020B0500040200020003" pitchFamily="34" charset="-34"/>
                        </a:rPr>
                        <a:t>ห้ามนํามาใช้</a:t>
                      </a:r>
                      <a:r>
                        <a:rPr lang="en-US" sz="2400" b="1" dirty="0">
                          <a:solidFill>
                            <a:srgbClr val="FFFFFF"/>
                          </a:solidFill>
                          <a:effectLst/>
                          <a:latin typeface="TH SarabunIT๙" panose="020B0500040200020003" pitchFamily="34" charset="-34"/>
                          <a:ea typeface="Garuda"/>
                          <a:cs typeface="TH SarabunIT๙" panose="020B0500040200020003" pitchFamily="34" charset="-34"/>
                        </a:rPr>
                        <a:t>)</a:t>
                      </a:r>
                      <a:endParaRPr lang="en-US" sz="24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53975"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val="10000"/>
                  </a:ext>
                </a:extLst>
              </a:tr>
              <a:tr h="817373">
                <a:tc>
                  <a:txBody>
                    <a:bodyPr/>
                    <a:lstStyle/>
                    <a:p>
                      <a:pPr marL="86995" marR="0">
                        <a:lnSpc>
                          <a:spcPts val="4045"/>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8D3E0"/>
                    </a:solidFill>
                  </a:tcPr>
                </a:tc>
                <a:tc>
                  <a:txBody>
                    <a:bodyPr/>
                    <a:lstStyle/>
                    <a:p>
                      <a:pPr marL="90805" marR="0">
                        <a:lnSpc>
                          <a:spcPts val="4045"/>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8D3E0"/>
                    </a:solidFill>
                  </a:tcPr>
                </a:tc>
                <a:extLst>
                  <a:ext uri="{0D108BD9-81ED-4DB2-BD59-A6C34878D82A}">
                    <a16:rowId xmlns:a16="http://schemas.microsoft.com/office/drawing/2014/main" val="10001"/>
                  </a:ext>
                </a:extLst>
              </a:tr>
              <a:tr h="855297">
                <a:tc>
                  <a:txBody>
                    <a:bodyPr/>
                    <a:lstStyle/>
                    <a:p>
                      <a:pPr marL="8699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9080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2"/>
                  </a:ext>
                </a:extLst>
              </a:tr>
              <a:tr h="855297">
                <a:tc>
                  <a:txBody>
                    <a:bodyPr/>
                    <a:lstStyle/>
                    <a:p>
                      <a:pPr marL="8699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tc>
                  <a:txBody>
                    <a:bodyPr/>
                    <a:lstStyle/>
                    <a:p>
                      <a:pPr marL="9080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extLst>
                  <a:ext uri="{0D108BD9-81ED-4DB2-BD59-A6C34878D82A}">
                    <a16:rowId xmlns:a16="http://schemas.microsoft.com/office/drawing/2014/main" val="10003"/>
                  </a:ext>
                </a:extLst>
              </a:tr>
              <a:tr h="855297">
                <a:tc>
                  <a:txBody>
                    <a:bodyPr/>
                    <a:lstStyle/>
                    <a:p>
                      <a:pPr marL="8699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9080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4"/>
                  </a:ext>
                </a:extLst>
              </a:tr>
              <a:tr h="855297">
                <a:tc>
                  <a:txBody>
                    <a:bodyPr/>
                    <a:lstStyle/>
                    <a:p>
                      <a:pPr marL="8699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tc>
                  <a:txBody>
                    <a:bodyPr/>
                    <a:lstStyle/>
                    <a:p>
                      <a:pPr marL="9080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8D3E0"/>
                    </a:solidFill>
                  </a:tcPr>
                </a:tc>
                <a:extLst>
                  <a:ext uri="{0D108BD9-81ED-4DB2-BD59-A6C34878D82A}">
                    <a16:rowId xmlns:a16="http://schemas.microsoft.com/office/drawing/2014/main" val="10005"/>
                  </a:ext>
                </a:extLst>
              </a:tr>
              <a:tr h="855297">
                <a:tc>
                  <a:txBody>
                    <a:bodyPr/>
                    <a:lstStyle/>
                    <a:p>
                      <a:pPr marL="8699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tc>
                  <a:txBody>
                    <a:bodyPr/>
                    <a:lstStyle/>
                    <a:p>
                      <a:pPr marL="90805" marR="0">
                        <a:lnSpc>
                          <a:spcPts val="41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ทฤษฎี</a:t>
                      </a:r>
                      <a:r>
                        <a:rPr lang="en-US" sz="2000" b="1" dirty="0">
                          <a:effectLst/>
                          <a:latin typeface="TH SarabunIT๙" panose="020B0500040200020003" pitchFamily="34" charset="-34"/>
                          <a:ea typeface="Garuda"/>
                          <a:cs typeface="TH SarabunIT๙" panose="020B0500040200020003" pitchFamily="34" charset="-34"/>
                        </a:rPr>
                        <a:t>.............</a:t>
                      </a:r>
                      <a:r>
                        <a:rPr lang="en-US" sz="2000" b="1" spc="-475"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ใครเขียน</a:t>
                      </a:r>
                      <a:r>
                        <a:rPr lang="en-US" sz="2000" b="1" dirty="0">
                          <a:effectLst/>
                          <a:latin typeface="TH SarabunIT๙" panose="020B0500040200020003" pitchFamily="34" charset="-34"/>
                          <a:ea typeface="Garuda"/>
                          <a:cs typeface="TH SarabunIT๙" panose="020B0500040200020003" pitchFamily="34" charset="-34"/>
                        </a:rPr>
                        <a:t>..........</a:t>
                      </a:r>
                      <a:r>
                        <a:rPr lang="en-US" sz="2000" b="1" spc="-470" dirty="0">
                          <a:effectLst/>
                          <a:latin typeface="TH SarabunIT๙" panose="020B0500040200020003" pitchFamily="34" charset="-34"/>
                          <a:ea typeface="Garuda"/>
                          <a:cs typeface="TH SarabunIT๙" panose="020B0500040200020003" pitchFamily="34" charset="-34"/>
                        </a:rPr>
                        <a:t> </a:t>
                      </a:r>
                      <a:r>
                        <a:rPr lang="th-TH" sz="2000" b="1" dirty="0">
                          <a:effectLst/>
                          <a:latin typeface="TH SarabunIT๙" panose="020B0500040200020003" pitchFamily="34" charset="-34"/>
                          <a:ea typeface="Garuda"/>
                          <a:cs typeface="TH SarabunIT๙" panose="020B0500040200020003" pitchFamily="34" charset="-34"/>
                        </a:rPr>
                        <a:t>เมื่อ</a:t>
                      </a:r>
                      <a:r>
                        <a:rPr lang="en-US" sz="2000" b="1" dirty="0">
                          <a:effectLst/>
                          <a:latin typeface="TH SarabunIT๙" panose="020B0500040200020003" pitchFamily="34" charset="-34"/>
                          <a:ea typeface="Garuda"/>
                          <a:cs typeface="TH SarabunIT๙" panose="020B0500040200020003" pitchFamily="34" charset="-34"/>
                        </a:rPr>
                        <a:t>..............</a:t>
                      </a:r>
                      <a:endParaRPr lang="en-US" sz="20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DEAF0"/>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7423" y="647953"/>
            <a:ext cx="3299460" cy="1260858"/>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600" b="1" dirty="0">
                <a:solidFill>
                  <a:srgbClr val="00B050"/>
                </a:solidFill>
                <a:latin typeface="TH SarabunIT๙" panose="020B0500040200020003" pitchFamily="34" charset="-34"/>
                <a:ea typeface="Garuda"/>
                <a:cs typeface="TH SarabunIT๙" panose="020B0500040200020003" pitchFamily="34" charset="-34"/>
              </a:rPr>
              <a:t>โครงสร้างของแต่ละหน้า</a:t>
            </a:r>
            <a:br>
              <a:rPr lang="en-US" sz="1100" dirty="0">
                <a:latin typeface="TH SarabunIT๙" panose="020B0500040200020003" pitchFamily="34" charset="-34"/>
                <a:ea typeface="Garuda"/>
                <a:cs typeface="TH SarabunIT๙" panose="020B0500040200020003" pitchFamily="34" charset="-34"/>
              </a:rPr>
            </a:br>
            <a:endParaRPr sz="3600" dirty="0">
              <a:latin typeface="TH SarabunIT๙" panose="020B0500040200020003" pitchFamily="34" charset="-34"/>
              <a:cs typeface="TH SarabunIT๙" panose="020B0500040200020003" pitchFamily="34" charset="-34"/>
            </a:endParaRPr>
          </a:p>
        </p:txBody>
      </p:sp>
      <p:sp>
        <p:nvSpPr>
          <p:cNvPr id="4" name="Rectangle 3"/>
          <p:cNvSpPr/>
          <p:nvPr/>
        </p:nvSpPr>
        <p:spPr>
          <a:xfrm>
            <a:off x="1536700" y="1887395"/>
            <a:ext cx="8305800" cy="3000821"/>
          </a:xfrm>
          <a:prstGeom prst="rect">
            <a:avLst/>
          </a:prstGeom>
        </p:spPr>
        <p:txBody>
          <a:bodyPr wrap="square">
            <a:spAutoFit/>
          </a:bodyPr>
          <a:lstStyle/>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b="1" spc="-40" dirty="0">
                <a:effectLst/>
                <a:latin typeface="TH SarabunIT๙" panose="020B0500040200020003" pitchFamily="34" charset="-34"/>
                <a:ea typeface="Wingdings" panose="05000000000000000000" pitchFamily="2" charset="2"/>
                <a:cs typeface="TH SarabunIT๙" panose="020B0500040200020003" pitchFamily="34" charset="-34"/>
              </a:rPr>
              <a:t> ต้องมีย่อหน้า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ประมาณ  สอง </a:t>
            </a:r>
            <a:r>
              <a:rPr lang="th-TH" sz="3200" b="1" spc="-25" dirty="0">
                <a:effectLst/>
                <a:latin typeface="TH SarabunIT๙" panose="020B0500040200020003" pitchFamily="34" charset="-34"/>
                <a:ea typeface="Wingdings" panose="05000000000000000000" pitchFamily="2" charset="2"/>
                <a:cs typeface="TH SarabunIT๙" panose="020B0500040200020003" pitchFamily="34" charset="-34"/>
              </a:rPr>
              <a:t>หรือ</a:t>
            </a:r>
            <a:r>
              <a:rPr lang="th-TH" sz="3200" b="1" spc="-250" dirty="0">
                <a:latin typeface="TH SarabunIT๙" panose="020B0500040200020003" pitchFamily="34" charset="-34"/>
                <a:ea typeface="Wingdings" panose="05000000000000000000" pitchFamily="2" charset="2"/>
                <a:cs typeface="TH SarabunIT๙" panose="020B0500040200020003" pitchFamily="34" charset="-34"/>
              </a:rPr>
              <a:t>  </a:t>
            </a:r>
            <a:r>
              <a:rPr lang="th-TH" sz="3200" b="1" spc="-40" dirty="0">
                <a:effectLst/>
                <a:latin typeface="TH SarabunIT๙" panose="020B0500040200020003" pitchFamily="34" charset="-34"/>
                <a:ea typeface="Wingdings" panose="05000000000000000000" pitchFamily="2" charset="2"/>
                <a:cs typeface="TH SarabunIT๙" panose="020B0500040200020003" pitchFamily="34" charset="-34"/>
              </a:rPr>
              <a:t>สามย่อหน้าต่อหนึ่งหน้า</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b="1" spc="-15" dirty="0">
                <a:effectLst/>
                <a:latin typeface="TH SarabunIT๙" panose="020B0500040200020003" pitchFamily="34" charset="-34"/>
                <a:ea typeface="Wingdings" panose="05000000000000000000" pitchFamily="2" charset="2"/>
                <a:cs typeface="TH SarabunIT๙" panose="020B0500040200020003" pitchFamily="34" charset="-34"/>
              </a:rPr>
              <a:t> ควรอ้างอิงประมาณ </a:t>
            </a:r>
            <a:r>
              <a:rPr lang="th-TH" sz="3200" b="1" spc="-40" dirty="0">
                <a:effectLst/>
                <a:latin typeface="TH SarabunIT๙" panose="020B0500040200020003" pitchFamily="34" charset="-34"/>
                <a:ea typeface="Wingdings" panose="05000000000000000000" pitchFamily="2" charset="2"/>
                <a:cs typeface="TH SarabunIT๙" panose="020B0500040200020003" pitchFamily="34" charset="-34"/>
              </a:rPr>
              <a:t>ย่อหน้าละ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สอง</a:t>
            </a:r>
            <a:r>
              <a:rPr lang="th-TH" sz="3200" b="1" spc="-200" dirty="0">
                <a:latin typeface="TH SarabunIT๙" panose="020B0500040200020003" pitchFamily="34" charset="-34"/>
                <a:ea typeface="Wingdings" panose="05000000000000000000" pitchFamily="2" charset="2"/>
                <a:cs typeface="TH SarabunIT๙" panose="020B0500040200020003" pitchFamily="34" charset="-34"/>
              </a:rPr>
              <a:t> </a:t>
            </a:r>
            <a:r>
              <a:rPr lang="th-TH" sz="3200" b="1" spc="-25" dirty="0">
                <a:effectLst/>
                <a:latin typeface="TH SarabunIT๙" panose="020B0500040200020003" pitchFamily="34" charset="-34"/>
                <a:ea typeface="Wingdings" panose="05000000000000000000" pitchFamily="2" charset="2"/>
                <a:cs typeface="TH SarabunIT๙" panose="020B0500040200020003" pitchFamily="34" charset="-34"/>
              </a:rPr>
              <a:t>หรือ</a:t>
            </a:r>
            <a:r>
              <a:rPr lang="th-TH" sz="3200" b="1" spc="-210" dirty="0">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สาม</a:t>
            </a:r>
            <a:r>
              <a:rPr lang="th-TH" sz="3200" b="1" spc="-190" dirty="0">
                <a:latin typeface="TH SarabunIT๙" panose="020B0500040200020003" pitchFamily="34" charset="-34"/>
                <a:ea typeface="Wingdings" panose="05000000000000000000" pitchFamily="2" charset="2"/>
                <a:cs typeface="TH SarabunIT๙" panose="020B0500040200020003" pitchFamily="34" charset="-34"/>
              </a:rPr>
              <a:t> </a:t>
            </a:r>
            <a:r>
              <a:rPr lang="th-TH" sz="3200" b="1" spc="-35" dirty="0">
                <a:effectLst/>
                <a:latin typeface="TH SarabunIT๙" panose="020B0500040200020003" pitchFamily="34" charset="-34"/>
                <a:ea typeface="Wingdings" panose="05000000000000000000" pitchFamily="2" charset="2"/>
                <a:cs typeface="TH SarabunIT๙" panose="020B0500040200020003" pitchFamily="34" charset="-34"/>
              </a:rPr>
              <a:t>แห่ง</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 เขียนด้วยสำนวนภาษาสารคดี</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742950" marR="0" lvl="1" indent="-285750">
              <a:spcBef>
                <a:spcPts val="0"/>
              </a:spcBef>
              <a:spcAft>
                <a:spcPts val="0"/>
              </a:spcAft>
              <a:buClr>
                <a:srgbClr val="00B050"/>
              </a:buClr>
              <a:buSzPts val="2800"/>
              <a:buFont typeface="Wingdings" panose="05000000000000000000" pitchFamily="2" charset="2"/>
              <a:buChar char=""/>
              <a:tabLst>
                <a:tab pos="1325880" algn="l"/>
              </a:tabLst>
            </a:pPr>
            <a:r>
              <a:rPr lang="th-TH" sz="3200" b="1" spc="-20" dirty="0">
                <a:effectLst/>
                <a:latin typeface="TH SarabunIT๙" panose="020B0500040200020003" pitchFamily="34" charset="-34"/>
                <a:ea typeface="Wingdings" panose="05000000000000000000" pitchFamily="2" charset="2"/>
                <a:cs typeface="TH SarabunIT๙" panose="020B0500040200020003" pitchFamily="34" charset="-34"/>
              </a:rPr>
              <a:t> สรุปและข้อเสนอแนะ </a:t>
            </a:r>
            <a:r>
              <a:rPr lang="th-TH" sz="3200" b="1" spc="-25" dirty="0">
                <a:effectLst/>
                <a:latin typeface="TH SarabunIT๙" panose="020B0500040200020003" pitchFamily="34" charset="-34"/>
                <a:ea typeface="Wingdings" panose="05000000000000000000" pitchFamily="2" charset="2"/>
                <a:cs typeface="TH SarabunIT๙" panose="020B0500040200020003" pitchFamily="34" charset="-34"/>
              </a:rPr>
              <a:t>ควรเขียนแบบร้อยแก้ว </a:t>
            </a:r>
            <a:r>
              <a:rPr lang="th-TH" sz="3200" b="1" spc="-40" dirty="0">
                <a:effectLst/>
                <a:latin typeface="TH SarabunIT๙" panose="020B0500040200020003" pitchFamily="34" charset="-34"/>
                <a:ea typeface="Wingdings" panose="05000000000000000000" pitchFamily="2" charset="2"/>
                <a:cs typeface="TH SarabunIT๙" panose="020B0500040200020003" pitchFamily="34" charset="-34"/>
              </a:rPr>
              <a:t>มีนิยมแยกเป็</a:t>
            </a:r>
            <a:r>
              <a:rPr lang="th-TH" sz="3200" b="1" spc="-35" dirty="0">
                <a:effectLst/>
                <a:latin typeface="TH SarabunIT๙" panose="020B0500040200020003" pitchFamily="34" charset="-34"/>
                <a:ea typeface="Wingdings" panose="05000000000000000000" pitchFamily="2" charset="2"/>
                <a:cs typeface="TH SarabunIT๙" panose="020B0500040200020003" pitchFamily="34" charset="-34"/>
              </a:rPr>
              <a:t>นข้อๆ</a:t>
            </a:r>
            <a:r>
              <a:rPr lang="en-US" sz="3200" b="1" dirty="0">
                <a:effectLst/>
                <a:latin typeface="TH SarabunIT๙" panose="020B0500040200020003" pitchFamily="34" charset="-34"/>
                <a:ea typeface="Carlito"/>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แต่ขึ้นอยู่กับรูปแบบของวารสาร</a:t>
            </a:r>
            <a:r>
              <a:rPr lang="en-US" sz="3200" b="1" dirty="0">
                <a:effectLst/>
                <a:latin typeface="TH SarabunIT๙" panose="020B0500040200020003" pitchFamily="34" charset="-34"/>
                <a:ea typeface="Carlito"/>
                <a:cs typeface="TH SarabunIT๙" panose="020B0500040200020003" pitchFamily="34" charset="-34"/>
              </a:rPr>
              <a:t>)</a:t>
            </a:r>
            <a:endParaRPr lang="en-US" sz="3200" b="1" dirty="0">
              <a:effectLst/>
              <a:latin typeface="TH SarabunIT๙" panose="020B0500040200020003" pitchFamily="34" charset="-34"/>
              <a:ea typeface="Garuda"/>
              <a:cs typeface="TH SarabunIT๙" panose="020B0500040200020003" pitchFamily="34" charset="-34"/>
            </a:endParaRPr>
          </a:p>
          <a:p>
            <a:br>
              <a:rPr lang="en-US" sz="1100" dirty="0">
                <a:effectLst/>
                <a:latin typeface="TH SarabunIT๙" panose="020B0500040200020003" pitchFamily="34" charset="-34"/>
                <a:ea typeface="Carlito"/>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1900" y="809625"/>
            <a:ext cx="5007477" cy="442172"/>
          </a:xfrm>
          <a:prstGeom prst="rect">
            <a:avLst/>
          </a:prstGeom>
        </p:spPr>
        <p:txBody>
          <a:bodyPr vert="horz" wrap="square" lIns="0" tIns="12700" rIns="0" bIns="0" rtlCol="0">
            <a:spAutoFit/>
          </a:bodyPr>
          <a:lstStyle/>
          <a:p>
            <a:pPr marL="78740" marR="0">
              <a:lnSpc>
                <a:spcPct val="70000"/>
              </a:lnSpc>
              <a:spcBef>
                <a:spcPts val="0"/>
              </a:spcBef>
              <a:spcAft>
                <a:spcPts val="0"/>
              </a:spcAft>
            </a:pPr>
            <a:r>
              <a:rPr lang="th-TH" sz="3600" b="1" spc="-190" dirty="0">
                <a:solidFill>
                  <a:srgbClr val="77933C"/>
                </a:solidFill>
                <a:latin typeface="TH SarabunIT๙" panose="020B0500040200020003" pitchFamily="34" charset="-34"/>
                <a:ea typeface="Garuda"/>
                <a:cs typeface="TH SarabunIT๙" panose="020B0500040200020003" pitchFamily="34" charset="-34"/>
              </a:rPr>
              <a:t>ข</a:t>
            </a:r>
            <a:r>
              <a:rPr lang="th-TH" sz="3600" b="1" spc="185" dirty="0">
                <a:solidFill>
                  <a:srgbClr val="77933C"/>
                </a:solidFill>
                <a:latin typeface="TH SarabunIT๙" panose="020B0500040200020003" pitchFamily="34" charset="-34"/>
                <a:ea typeface="Garuda"/>
                <a:cs typeface="TH SarabunIT๙" panose="020B0500040200020003" pitchFamily="34" charset="-34"/>
              </a:rPr>
              <a:t>้</a:t>
            </a:r>
            <a:r>
              <a:rPr lang="th-TH" sz="3600" b="1" dirty="0">
                <a:solidFill>
                  <a:srgbClr val="77933C"/>
                </a:solidFill>
                <a:latin typeface="TH SarabunIT๙" panose="020B0500040200020003" pitchFamily="34" charset="-34"/>
                <a:ea typeface="Garuda"/>
                <a:cs typeface="TH SarabunIT๙" panose="020B0500040200020003" pitchFamily="34" charset="-34"/>
              </a:rPr>
              <a:t>อ</a:t>
            </a:r>
            <a:r>
              <a:rPr lang="th-TH" sz="3600" b="1" spc="-15" dirty="0">
                <a:solidFill>
                  <a:srgbClr val="77933C"/>
                </a:solidFill>
                <a:latin typeface="TH SarabunIT๙" panose="020B0500040200020003" pitchFamily="34" charset="-34"/>
                <a:ea typeface="Garuda"/>
                <a:cs typeface="TH SarabunIT๙" panose="020B0500040200020003" pitchFamily="34" charset="-34"/>
              </a:rPr>
              <a:t>ม</a:t>
            </a:r>
            <a:r>
              <a:rPr lang="th-TH" sz="3600" b="1" spc="10" dirty="0">
                <a:solidFill>
                  <a:srgbClr val="77933C"/>
                </a:solidFill>
                <a:latin typeface="TH SarabunIT๙" panose="020B0500040200020003" pitchFamily="34" charset="-34"/>
                <a:ea typeface="Garuda"/>
                <a:cs typeface="TH SarabunIT๙" panose="020B0500040200020003" pitchFamily="34" charset="-34"/>
              </a:rPr>
              <a:t>ู</a:t>
            </a:r>
            <a:r>
              <a:rPr lang="th-TH" sz="3600" b="1" spc="-5" dirty="0">
                <a:solidFill>
                  <a:srgbClr val="77933C"/>
                </a:solidFill>
                <a:latin typeface="TH SarabunIT๙" panose="020B0500040200020003" pitchFamily="34" charset="-34"/>
                <a:ea typeface="Garuda"/>
                <a:cs typeface="TH SarabunIT๙" panose="020B0500040200020003" pitchFamily="34" charset="-34"/>
              </a:rPr>
              <a:t>ล</a:t>
            </a:r>
            <a:r>
              <a:rPr lang="en-US" sz="3600" b="1" spc="-5" dirty="0">
                <a:solidFill>
                  <a:srgbClr val="77933C"/>
                </a:solidFill>
                <a:latin typeface="TH SarabunIT๙" panose="020B0500040200020003" pitchFamily="34" charset="-34"/>
                <a:ea typeface="Garuda"/>
                <a:cs typeface="TH SarabunIT๙" panose="020B0500040200020003" pitchFamily="34" charset="-34"/>
              </a:rPr>
              <a:t> </a:t>
            </a:r>
            <a:r>
              <a:rPr lang="th-TH" sz="3600" b="1" spc="-5" dirty="0">
                <a:solidFill>
                  <a:srgbClr val="77933C"/>
                </a:solidFill>
                <a:latin typeface="TH SarabunIT๙" panose="020B0500040200020003" pitchFamily="34" charset="-34"/>
                <a:ea typeface="Garuda"/>
                <a:cs typeface="TH SarabunIT๙" panose="020B0500040200020003" pitchFamily="34" charset="-34"/>
              </a:rPr>
              <a:t>และระเ</a:t>
            </a:r>
            <a:r>
              <a:rPr lang="th-TH" sz="3600" b="1" spc="-10" dirty="0">
                <a:solidFill>
                  <a:srgbClr val="77933C"/>
                </a:solidFill>
                <a:latin typeface="TH SarabunIT๙" panose="020B0500040200020003" pitchFamily="34" charset="-34"/>
                <a:ea typeface="Garuda"/>
                <a:cs typeface="TH SarabunIT๙" panose="020B0500040200020003" pitchFamily="34" charset="-34"/>
              </a:rPr>
              <a:t>บ</a:t>
            </a:r>
            <a:r>
              <a:rPr lang="th-TH" sz="3600" b="1" spc="10" dirty="0">
                <a:solidFill>
                  <a:srgbClr val="77933C"/>
                </a:solidFill>
                <a:latin typeface="TH SarabunIT๙" panose="020B0500040200020003" pitchFamily="34" charset="-34"/>
                <a:ea typeface="Garuda"/>
                <a:cs typeface="TH SarabunIT๙" panose="020B0500040200020003" pitchFamily="34" charset="-34"/>
              </a:rPr>
              <a:t>ี</a:t>
            </a:r>
            <a:r>
              <a:rPr lang="th-TH" sz="3600" b="1" spc="-5" dirty="0">
                <a:solidFill>
                  <a:srgbClr val="77933C"/>
                </a:solidFill>
                <a:latin typeface="TH SarabunIT๙" panose="020B0500040200020003" pitchFamily="34" charset="-34"/>
                <a:ea typeface="Garuda"/>
                <a:cs typeface="TH SarabunIT๙" panose="020B0500040200020003" pitchFamily="34" charset="-34"/>
              </a:rPr>
              <a:t>ยบ</a:t>
            </a:r>
            <a:r>
              <a:rPr lang="th-TH" sz="3600" b="1" spc="-10" dirty="0">
                <a:solidFill>
                  <a:srgbClr val="77933C"/>
                </a:solidFill>
                <a:latin typeface="TH SarabunIT๙" panose="020B0500040200020003" pitchFamily="34" charset="-34"/>
                <a:ea typeface="Garuda"/>
                <a:cs typeface="TH SarabunIT๙" panose="020B0500040200020003" pitchFamily="34" charset="-34"/>
              </a:rPr>
              <a:t>ว</a:t>
            </a:r>
            <a:r>
              <a:rPr lang="th-TH" sz="3600" b="1" spc="10" dirty="0">
                <a:solidFill>
                  <a:srgbClr val="77933C"/>
                </a:solidFill>
                <a:latin typeface="TH SarabunIT๙" panose="020B0500040200020003" pitchFamily="34" charset="-34"/>
                <a:ea typeface="Garuda"/>
                <a:cs typeface="TH SarabunIT๙" panose="020B0500040200020003" pitchFamily="34" charset="-34"/>
              </a:rPr>
              <a:t>ิ</a:t>
            </a:r>
            <a:r>
              <a:rPr lang="th-TH" sz="3600" b="1" spc="-30" dirty="0">
                <a:solidFill>
                  <a:srgbClr val="77933C"/>
                </a:solidFill>
                <a:latin typeface="TH SarabunIT๙" panose="020B0500040200020003" pitchFamily="34" charset="-34"/>
                <a:ea typeface="Garuda"/>
                <a:cs typeface="TH SarabunIT๙" panose="020B0500040200020003" pitchFamily="34" charset="-34"/>
              </a:rPr>
              <a:t>ธ</a:t>
            </a:r>
            <a:r>
              <a:rPr lang="th-TH" sz="3600" b="1" spc="25" dirty="0">
                <a:solidFill>
                  <a:srgbClr val="77933C"/>
                </a:solidFill>
                <a:latin typeface="TH SarabunIT๙" panose="020B0500040200020003" pitchFamily="34" charset="-34"/>
                <a:ea typeface="Garuda"/>
                <a:cs typeface="TH SarabunIT๙" panose="020B0500040200020003" pitchFamily="34" charset="-34"/>
              </a:rPr>
              <a:t>ี</a:t>
            </a:r>
            <a:r>
              <a:rPr lang="th-TH" sz="3600" b="1" dirty="0">
                <a:solidFill>
                  <a:srgbClr val="77933C"/>
                </a:solidFill>
                <a:latin typeface="TH SarabunIT๙" panose="020B0500040200020003" pitchFamily="34" charset="-34"/>
                <a:ea typeface="Garuda"/>
                <a:cs typeface="TH SarabunIT๙" panose="020B0500040200020003" pitchFamily="34" charset="-34"/>
              </a:rPr>
              <a:t>การ</a:t>
            </a:r>
            <a:r>
              <a:rPr lang="th-TH" sz="3600" b="1" spc="-10" dirty="0">
                <a:solidFill>
                  <a:srgbClr val="77933C"/>
                </a:solidFill>
                <a:latin typeface="TH SarabunIT๙" panose="020B0500040200020003" pitchFamily="34" charset="-34"/>
                <a:ea typeface="Garuda"/>
                <a:cs typeface="TH SarabunIT๙" panose="020B0500040200020003" pitchFamily="34" charset="-34"/>
              </a:rPr>
              <a:t>ว</a:t>
            </a:r>
            <a:r>
              <a:rPr lang="th-TH" sz="3600" b="1" spc="10" dirty="0">
                <a:solidFill>
                  <a:srgbClr val="77933C"/>
                </a:solidFill>
                <a:latin typeface="TH SarabunIT๙" panose="020B0500040200020003" pitchFamily="34" charset="-34"/>
                <a:ea typeface="Garuda"/>
                <a:cs typeface="TH SarabunIT๙" panose="020B0500040200020003" pitchFamily="34" charset="-34"/>
              </a:rPr>
              <a:t>ิ</a:t>
            </a:r>
            <a:r>
              <a:rPr lang="th-TH" sz="3600" b="1" spc="-5" dirty="0">
                <a:solidFill>
                  <a:srgbClr val="77933C"/>
                </a:solidFill>
                <a:latin typeface="TH SarabunIT๙" panose="020B0500040200020003" pitchFamily="34" charset="-34"/>
                <a:ea typeface="Garuda"/>
                <a:cs typeface="TH SarabunIT๙" panose="020B0500040200020003" pitchFamily="34" charset="-34"/>
              </a:rPr>
              <a:t>จั</a:t>
            </a:r>
            <a:r>
              <a:rPr lang="th-TH" sz="3600" b="1" spc="-1545" dirty="0">
                <a:solidFill>
                  <a:srgbClr val="77933C"/>
                </a:solidFill>
                <a:latin typeface="TH SarabunIT๙" panose="020B0500040200020003" pitchFamily="34" charset="-34"/>
                <a:ea typeface="Garuda"/>
                <a:cs typeface="TH SarabunIT๙" panose="020B0500040200020003" pitchFamily="34" charset="-34"/>
              </a:rPr>
              <a:t>ย</a:t>
            </a:r>
            <a:endParaRPr lang="en-US" sz="1100" dirty="0">
              <a:effectLst/>
              <a:latin typeface="TH SarabunIT๙" panose="020B0500040200020003" pitchFamily="34" charset="-34"/>
              <a:ea typeface="Garuda"/>
              <a:cs typeface="TH SarabunIT๙" panose="020B0500040200020003" pitchFamily="34" charset="-34"/>
            </a:endParaRPr>
          </a:p>
        </p:txBody>
      </p:sp>
      <p:graphicFrame>
        <p:nvGraphicFramePr>
          <p:cNvPr id="3" name="object 3"/>
          <p:cNvGraphicFramePr>
            <a:graphicFrameLocks noGrp="1"/>
          </p:cNvGraphicFramePr>
          <p:nvPr>
            <p:extLst>
              <p:ext uri="{D42A27DB-BD31-4B8C-83A1-F6EECF244321}">
                <p14:modId xmlns:p14="http://schemas.microsoft.com/office/powerpoint/2010/main" val="2993137615"/>
              </p:ext>
            </p:extLst>
          </p:nvPr>
        </p:nvGraphicFramePr>
        <p:xfrm>
          <a:off x="1079500" y="1343025"/>
          <a:ext cx="8534400" cy="4724399"/>
        </p:xfrm>
        <a:graphic>
          <a:graphicData uri="http://schemas.openxmlformats.org/drawingml/2006/table">
            <a:tbl>
              <a:tblPr firstRow="1" bandRow="1">
                <a:tableStyleId>{2D5ABB26-0587-4C30-8999-92F81FD0307C}</a:tableStyleId>
              </a:tblPr>
              <a:tblGrid>
                <a:gridCol w="3982763">
                  <a:extLst>
                    <a:ext uri="{9D8B030D-6E8A-4147-A177-3AD203B41FA5}">
                      <a16:colId xmlns:a16="http://schemas.microsoft.com/office/drawing/2014/main" val="20000"/>
                    </a:ext>
                  </a:extLst>
                </a:gridCol>
                <a:gridCol w="4551637">
                  <a:extLst>
                    <a:ext uri="{9D8B030D-6E8A-4147-A177-3AD203B41FA5}">
                      <a16:colId xmlns:a16="http://schemas.microsoft.com/office/drawing/2014/main" val="20001"/>
                    </a:ext>
                  </a:extLst>
                </a:gridCol>
              </a:tblGrid>
              <a:tr h="922723">
                <a:tc>
                  <a:txBody>
                    <a:bodyPr/>
                    <a:lstStyle/>
                    <a:p>
                      <a:pPr marL="1604645" marR="1597025" algn="ctr">
                        <a:lnSpc>
                          <a:spcPts val="5290"/>
                        </a:lnSpc>
                        <a:spcBef>
                          <a:spcPts val="0"/>
                        </a:spcBef>
                        <a:spcAft>
                          <a:spcPts val="0"/>
                        </a:spcAft>
                      </a:pPr>
                      <a:r>
                        <a:rPr lang="th-TH" sz="2800" b="1" dirty="0">
                          <a:solidFill>
                            <a:srgbClr val="FFFFFF"/>
                          </a:solidFill>
                          <a:effectLst/>
                          <a:latin typeface="TH SarabunIT๙" panose="020B0500040200020003" pitchFamily="34" charset="-34"/>
                          <a:ea typeface="Garuda"/>
                          <a:cs typeface="TH SarabunIT๙" panose="020B0500040200020003" pitchFamily="34" charset="-34"/>
                        </a:rPr>
                        <a:t>ข้อมูล</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53975" cap="flat" cmpd="sng" algn="ctr">
                      <a:solidFill>
                        <a:srgbClr val="FFFFFF"/>
                      </a:solidFill>
                      <a:prstDash val="solid"/>
                      <a:round/>
                      <a:headEnd type="none" w="med" len="med"/>
                      <a:tailEnd type="none" w="med" len="med"/>
                    </a:lnB>
                    <a:solidFill>
                      <a:srgbClr val="9BBB59"/>
                    </a:solidFill>
                  </a:tcPr>
                </a:tc>
                <a:tc>
                  <a:txBody>
                    <a:bodyPr/>
                    <a:lstStyle/>
                    <a:p>
                      <a:pPr marL="1138555" marR="1128395" algn="ctr">
                        <a:spcBef>
                          <a:spcPts val="5"/>
                        </a:spcBef>
                        <a:spcAft>
                          <a:spcPts val="0"/>
                        </a:spcAft>
                      </a:pPr>
                      <a:endParaRPr lang="th-TH" sz="1600" b="1" dirty="0">
                        <a:solidFill>
                          <a:srgbClr val="FFFFFF"/>
                        </a:solidFill>
                        <a:effectLst/>
                        <a:latin typeface="TH SarabunIT๙" panose="020B0500040200020003" pitchFamily="34" charset="-34"/>
                        <a:ea typeface="Garuda"/>
                        <a:cs typeface="TH SarabunIT๙" panose="020B0500040200020003" pitchFamily="34" charset="-34"/>
                      </a:endParaRPr>
                    </a:p>
                    <a:p>
                      <a:pPr marL="1138555" marR="1128395" algn="ctr">
                        <a:spcBef>
                          <a:spcPts val="5"/>
                        </a:spcBef>
                        <a:spcAft>
                          <a:spcPts val="0"/>
                        </a:spcAft>
                      </a:pPr>
                      <a:r>
                        <a:rPr lang="th-TH" sz="2800" b="1" dirty="0">
                          <a:solidFill>
                            <a:srgbClr val="FFFFFF"/>
                          </a:solidFill>
                          <a:effectLst/>
                          <a:latin typeface="TH SarabunIT๙" panose="020B0500040200020003" pitchFamily="34" charset="-34"/>
                          <a:ea typeface="Garuda"/>
                          <a:cs typeface="TH SarabunIT๙" panose="020B0500040200020003" pitchFamily="34" charset="-34"/>
                        </a:rPr>
                        <a:t>ระเบียบวิธีการวิจัย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53975" cap="flat" cmpd="sng" algn="ctr">
                      <a:solidFill>
                        <a:srgbClr val="FFFFFF"/>
                      </a:solidFill>
                      <a:prstDash val="solid"/>
                      <a:round/>
                      <a:headEnd type="none" w="med" len="med"/>
                      <a:tailEnd type="none" w="med" len="med"/>
                    </a:lnB>
                    <a:solidFill>
                      <a:srgbClr val="9BBB59"/>
                    </a:solidFill>
                  </a:tcPr>
                </a:tc>
                <a:extLst>
                  <a:ext uri="{0D108BD9-81ED-4DB2-BD59-A6C34878D82A}">
                    <a16:rowId xmlns:a16="http://schemas.microsoft.com/office/drawing/2014/main" val="10000"/>
                  </a:ext>
                </a:extLst>
              </a:tr>
              <a:tr h="1334688">
                <a:tc>
                  <a:txBody>
                    <a:bodyPr/>
                    <a:lstStyle/>
                    <a:p>
                      <a:pPr marL="87630" marR="0">
                        <a:lnSpc>
                          <a:spcPct val="63000"/>
                        </a:lnSpc>
                        <a:spcBef>
                          <a:spcPts val="125"/>
                        </a:spcBef>
                        <a:spcAft>
                          <a:spcPts val="0"/>
                        </a:spcAft>
                      </a:pPr>
                      <a:endParaRPr lang="th-TH" sz="2400" b="1" spc="-5" dirty="0">
                        <a:effectLst/>
                        <a:latin typeface="TH SarabunIT๙" panose="020B0500040200020003" pitchFamily="34" charset="-34"/>
                        <a:ea typeface="Garuda"/>
                        <a:cs typeface="TH SarabunIT๙" panose="020B0500040200020003" pitchFamily="34" charset="-34"/>
                      </a:endParaRPr>
                    </a:p>
                    <a:p>
                      <a:pPr marL="87630" marR="0">
                        <a:lnSpc>
                          <a:spcPct val="100000"/>
                        </a:lnSpc>
                        <a:spcBef>
                          <a:spcPts val="125"/>
                        </a:spcBef>
                        <a:spcAft>
                          <a:spcPts val="0"/>
                        </a:spcAft>
                      </a:pPr>
                      <a:r>
                        <a:rPr lang="th-TH" sz="2400" b="1" spc="-5" dirty="0">
                          <a:effectLst/>
                          <a:latin typeface="TH SarabunIT๙" panose="020B0500040200020003" pitchFamily="34" charset="-34"/>
                          <a:ea typeface="Garuda"/>
                          <a:cs typeface="TH SarabunIT๙" panose="020B0500040200020003" pitchFamily="34" charset="-34"/>
                        </a:rPr>
                        <a:t>ประเภทการ</a:t>
                      </a:r>
                      <a:r>
                        <a:rPr lang="th-TH" sz="2400" b="1" spc="-10"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จัย/</a:t>
                      </a:r>
                      <a:r>
                        <a:rPr lang="th-TH" sz="2400" b="1" spc="-5" dirty="0">
                          <a:effectLst/>
                          <a:latin typeface="TH SarabunIT๙" panose="020B0500040200020003" pitchFamily="34" charset="-34"/>
                          <a:ea typeface="Garuda"/>
                          <a:cs typeface="TH SarabunIT๙" panose="020B0500040200020003" pitchFamily="34" charset="-34"/>
                        </a:rPr>
                        <a:t>ประเภท</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2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อ</a:t>
                      </a:r>
                      <a:r>
                        <a:rPr lang="th-TH" sz="2400" b="1" spc="-5" dirty="0">
                          <a:effectLst/>
                          <a:latin typeface="TH SarabunIT๙" panose="020B0500040200020003" pitchFamily="34" charset="-34"/>
                          <a:ea typeface="Garuda"/>
                          <a:cs typeface="TH SarabunIT๙" panose="020B0500040200020003" pitchFamily="34" charset="-34"/>
                        </a:rPr>
                        <a:t>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2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 </a:t>
                      </a:r>
                      <a:r>
                        <a:rPr lang="th-TH" sz="2400" b="1" spc="-15" dirty="0">
                          <a:effectLst/>
                          <a:latin typeface="TH SarabunIT๙" panose="020B0500040200020003" pitchFamily="34" charset="-34"/>
                          <a:ea typeface="Garuda"/>
                          <a:cs typeface="TH SarabunIT๙" panose="020B0500040200020003" pitchFamily="34" charset="-34"/>
                        </a:rPr>
                        <a:t>ท</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ติ</a:t>
                      </a:r>
                      <a:r>
                        <a:rPr lang="th-TH" sz="2400" b="1" dirty="0">
                          <a:effectLst/>
                          <a:latin typeface="TH SarabunIT๙" panose="020B0500040200020003" pitchFamily="34" charset="-34"/>
                          <a:ea typeface="Garuda"/>
                          <a:cs typeface="TH SarabunIT๙" panose="020B0500040200020003" pitchFamily="34" charset="-34"/>
                        </a:rPr>
                        <a:t>ยภ</a:t>
                      </a:r>
                      <a:r>
                        <a:rPr lang="th-TH" sz="2400" b="1" spc="-1125" dirty="0">
                          <a:effectLst/>
                          <a:latin typeface="TH SarabunIT๙" panose="020B0500040200020003" pitchFamily="34" charset="-34"/>
                          <a:ea typeface="Garuda"/>
                          <a:cs typeface="TH SarabunIT๙" panose="020B0500040200020003" pitchFamily="34" charset="-34"/>
                        </a:rPr>
                        <a:t>ม</a:t>
                      </a:r>
                      <a:r>
                        <a:rPr lang="th-TH" sz="2400" b="1" dirty="0">
                          <a:effectLst/>
                          <a:latin typeface="TH SarabunIT๙" panose="020B0500040200020003" pitchFamily="34" charset="-34"/>
                          <a:ea typeface="Garuda"/>
                          <a:cs typeface="TH SarabunIT๙" panose="020B0500040200020003" pitchFamily="34" charset="-34"/>
                        </a:rPr>
                        <a:t>ิ/</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2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ลปฐมภู</a:t>
                      </a:r>
                      <a:r>
                        <a:rPr lang="th-TH" sz="2400" b="1" spc="-1125" dirty="0">
                          <a:effectLst/>
                          <a:latin typeface="TH SarabunIT๙" panose="020B0500040200020003" pitchFamily="34" charset="-34"/>
                          <a:ea typeface="Garuda"/>
                          <a:cs typeface="TH SarabunIT๙" panose="020B0500040200020003" pitchFamily="34" charset="-34"/>
                        </a:rPr>
                        <a:t>ม</a:t>
                      </a:r>
                      <a:r>
                        <a:rPr lang="th-TH" sz="2400" b="1" dirty="0">
                          <a:effectLst/>
                          <a:latin typeface="TH SarabunIT๙" panose="020B0500040200020003" pitchFamily="34" charset="-34"/>
                          <a:ea typeface="Garuda"/>
                          <a:cs typeface="TH SarabunIT๙" panose="020B0500040200020003" pitchFamily="34" charset="-34"/>
                        </a:rPr>
                        <a:t>ิ</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90170" marR="0" indent="0" defTabSz="914400" eaLnBrk="1" fontAlgn="auto" latinLnBrk="0" hangingPunct="1">
                        <a:lnSpc>
                          <a:spcPct val="100000"/>
                        </a:lnSpc>
                        <a:spcBef>
                          <a:spcPts val="155"/>
                        </a:spcBef>
                        <a:spcAft>
                          <a:spcPts val="0"/>
                        </a:spcAft>
                        <a:buClrTx/>
                        <a:buSzTx/>
                        <a:buFontTx/>
                        <a:buNone/>
                        <a:tabLst/>
                        <a:defRPr/>
                      </a:pPr>
                      <a:endParaRPr lang="th-TH" sz="1200" b="1" spc="-15" dirty="0">
                        <a:effectLst/>
                        <a:latin typeface="TH SarabunIT๙" panose="020B0500040200020003" pitchFamily="34" charset="-34"/>
                        <a:ea typeface="Garuda"/>
                        <a:cs typeface="TH SarabunIT๙" panose="020B0500040200020003" pitchFamily="34" charset="-34"/>
                      </a:endParaRPr>
                    </a:p>
                    <a:p>
                      <a:pPr marL="90170" marR="0" indent="0" defTabSz="914400" eaLnBrk="1" fontAlgn="auto" latinLnBrk="0" hangingPunct="1">
                        <a:lnSpc>
                          <a:spcPct val="100000"/>
                        </a:lnSpc>
                        <a:spcBef>
                          <a:spcPts val="155"/>
                        </a:spcBef>
                        <a:spcAft>
                          <a:spcPts val="0"/>
                        </a:spcAft>
                        <a:buClrTx/>
                        <a:buSzTx/>
                        <a:buFontTx/>
                        <a:buNone/>
                        <a:tabLst/>
                        <a:defRPr/>
                      </a:pP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การทดลอง/</a:t>
                      </a: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การไ</a:t>
                      </a:r>
                      <a:r>
                        <a:rPr lang="th-TH" sz="2400" b="1" spc="-120" dirty="0">
                          <a:effectLst/>
                          <a:latin typeface="TH SarabunIT๙" panose="020B0500040200020003" pitchFamily="34" charset="-34"/>
                          <a:ea typeface="Garuda"/>
                          <a:cs typeface="TH SarabunIT๙" panose="020B0500040200020003" pitchFamily="34" charset="-34"/>
                        </a:rPr>
                        <a:t>ด</a:t>
                      </a:r>
                      <a:r>
                        <a:rPr lang="th-TH" sz="2400" b="1" spc="1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มา</a:t>
                      </a:r>
                      <a:r>
                        <a:rPr lang="th-TH" sz="2400" b="1" spc="-95" dirty="0">
                          <a:effectLst/>
                          <a:latin typeface="TH SarabunIT๙" panose="020B0500040200020003" pitchFamily="34" charset="-34"/>
                          <a:ea typeface="Garuda"/>
                          <a:cs typeface="TH SarabunIT๙" panose="020B0500040200020003" pitchFamily="34" charset="-34"/>
                        </a:rPr>
                        <a:t>ซ</a:t>
                      </a:r>
                      <a:r>
                        <a:rPr lang="th-TH" sz="2400" b="1" spc="9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ง</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3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a:t>
                      </a:r>
                    </a:p>
                    <a:p>
                      <a:pPr marL="90170" marR="0" indent="0" defTabSz="914400" eaLnBrk="1" fontAlgn="auto" latinLnBrk="0" hangingPunct="1">
                        <a:lnSpc>
                          <a:spcPct val="100000"/>
                        </a:lnSpc>
                        <a:spcBef>
                          <a:spcPts val="155"/>
                        </a:spcBef>
                        <a:spcAft>
                          <a:spcPts val="0"/>
                        </a:spcAft>
                        <a:buClrTx/>
                        <a:buSzTx/>
                        <a:buFontTx/>
                        <a:buNone/>
                        <a:tabLst/>
                        <a:defRPr/>
                      </a:pPr>
                      <a:r>
                        <a:rPr lang="th-TH" sz="2400" b="1" dirty="0">
                          <a:effectLst/>
                          <a:latin typeface="TH SarabunIT๙" panose="020B0500040200020003" pitchFamily="34" charset="-34"/>
                          <a:ea typeface="Garuda"/>
                          <a:cs typeface="TH SarabunIT๙" panose="020B0500040200020003" pitchFamily="34" charset="-34"/>
                        </a:rPr>
                        <a:t>จำนวนการ</a:t>
                      </a:r>
                      <a:r>
                        <a:rPr lang="th-TH" sz="2400" b="1" spc="-5" dirty="0">
                          <a:effectLst/>
                          <a:latin typeface="TH SarabunIT๙" panose="020B0500040200020003" pitchFamily="34" charset="-34"/>
                          <a:ea typeface="Garuda"/>
                          <a:cs typeface="TH SarabunIT๙" panose="020B0500040200020003" pitchFamily="34" charset="-34"/>
                        </a:rPr>
                        <a:t>ทดลอง/</a:t>
                      </a:r>
                      <a:r>
                        <a:rPr lang="th-TH" sz="2400" b="1" dirty="0">
                          <a:effectLst/>
                          <a:latin typeface="TH SarabunIT๙" panose="020B0500040200020003" pitchFamily="34" charset="-34"/>
                          <a:ea typeface="Garuda"/>
                          <a:cs typeface="TH SarabunIT๙" panose="020B0500040200020003" pitchFamily="34" charset="-34"/>
                        </a:rPr>
                        <a:t>จำ</a:t>
                      </a:r>
                      <a:r>
                        <a:rPr lang="th-TH" sz="2400" b="1" spc="-5" dirty="0">
                          <a:effectLst/>
                          <a:latin typeface="TH SarabunIT๙" panose="020B0500040200020003" pitchFamily="34" charset="-34"/>
                          <a:ea typeface="Garuda"/>
                          <a:cs typeface="TH SarabunIT๙" panose="020B0500040200020003" pitchFamily="34" charset="-34"/>
                        </a:rPr>
                        <a:t>นวนค</a:t>
                      </a:r>
                      <a:r>
                        <a:rPr lang="th-TH" sz="2400" b="1" spc="-75" dirty="0">
                          <a:effectLst/>
                          <a:latin typeface="TH SarabunIT๙" panose="020B0500040200020003" pitchFamily="34" charset="-34"/>
                          <a:ea typeface="Garuda"/>
                          <a:cs typeface="TH SarabunIT๙" panose="020B0500040200020003" pitchFamily="34" charset="-34"/>
                        </a:rPr>
                        <a:t>ร</a:t>
                      </a:r>
                      <a:r>
                        <a:rPr lang="th-TH" sz="2400" b="1" spc="7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งของการทดลอง</a:t>
                      </a:r>
                      <a:endParaRPr lang="en-US" sz="1100" dirty="0">
                        <a:effectLst/>
                        <a:latin typeface="TH SarabunIT๙" panose="020B0500040200020003" pitchFamily="34" charset="-34"/>
                        <a:ea typeface="Garuda"/>
                        <a:cs typeface="TH SarabunIT๙" panose="020B0500040200020003" pitchFamily="34" charset="-34"/>
                      </a:endParaRPr>
                    </a:p>
                    <a:p>
                      <a:pPr marL="90170" marR="0">
                        <a:lnSpc>
                          <a:spcPct val="62000"/>
                        </a:lnSpc>
                        <a:spcBef>
                          <a:spcPts val="155"/>
                        </a:spcBef>
                        <a:spcAft>
                          <a:spcPts val="0"/>
                        </a:spcAft>
                      </a:pPr>
                      <a:endParaRPr lang="th-TH" sz="2400" b="1" spc="-15"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001"/>
                  </a:ext>
                </a:extLst>
              </a:tr>
              <a:tr h="699812">
                <a:tc>
                  <a:txBody>
                    <a:bodyPr/>
                    <a:lstStyle/>
                    <a:p>
                      <a:pPr marL="87630" marR="0">
                        <a:lnSpc>
                          <a:spcPts val="4185"/>
                        </a:lnSpc>
                        <a:spcBef>
                          <a:spcPts val="0"/>
                        </a:spcBef>
                        <a:spcAft>
                          <a:spcPts val="0"/>
                        </a:spcAft>
                      </a:pPr>
                      <a:r>
                        <a:rPr lang="th-TH" sz="2400" b="1" dirty="0">
                          <a:effectLst/>
                          <a:latin typeface="TH SarabunIT๙" panose="020B0500040200020003" pitchFamily="34" charset="-34"/>
                          <a:ea typeface="Garuda"/>
                          <a:cs typeface="TH SarabunIT๙" panose="020B0500040200020003" pitchFamily="34" charset="-34"/>
                        </a:rPr>
                        <a:t>จำนวนตัวอย่าง</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cap="flat" cmpd="sng" algn="ctr">
                      <a:solidFill>
                        <a:srgbClr val="FFFFFF"/>
                      </a:solidFill>
                      <a:prstDash val="solid"/>
                      <a:round/>
                      <a:headEnd type="none" w="med" len="med"/>
                      <a:tailEnd type="none" w="med" len="med"/>
                    </a:lnT>
                    <a:lnB w="19050">
                      <a:solidFill>
                        <a:srgbClr val="FFFFFF"/>
                      </a:solidFill>
                      <a:prstDash val="solid"/>
                    </a:lnB>
                    <a:solidFill>
                      <a:srgbClr val="EFF3EA"/>
                    </a:solidFill>
                  </a:tcPr>
                </a:tc>
                <a:tc>
                  <a:txBody>
                    <a:bodyPr/>
                    <a:lstStyle/>
                    <a:p>
                      <a:pPr marL="90170" marR="0">
                        <a:lnSpc>
                          <a:spcPts val="4185"/>
                        </a:lnSpc>
                        <a:spcBef>
                          <a:spcPts val="0"/>
                        </a:spcBef>
                        <a:spcAft>
                          <a:spcPts val="0"/>
                        </a:spcAft>
                      </a:pP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a:t>
                      </a:r>
                      <a:r>
                        <a:rPr lang="th-TH" sz="2400" b="1" spc="-135" dirty="0">
                          <a:effectLst/>
                          <a:latin typeface="TH SarabunIT๙" panose="020B0500040200020003" pitchFamily="34" charset="-34"/>
                          <a:ea typeface="Garuda"/>
                          <a:cs typeface="TH SarabunIT๙" panose="020B0500040200020003" pitchFamily="34" charset="-34"/>
                        </a:rPr>
                        <a:t>สุ</a:t>
                      </a:r>
                      <a:r>
                        <a:rPr lang="th-TH" sz="2400" b="1" spc="2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ม</a:t>
                      </a:r>
                      <a:r>
                        <a:rPr lang="th-TH" sz="2400" b="1" spc="-5" dirty="0">
                          <a:effectLst/>
                          <a:latin typeface="TH SarabunIT๙" panose="020B0500040200020003" pitchFamily="34" charset="-34"/>
                          <a:ea typeface="Garuda"/>
                          <a:cs typeface="TH SarabunIT๙" panose="020B0500040200020003" pitchFamily="34" charset="-34"/>
                        </a:rPr>
                        <a:t>ตัวอ</a:t>
                      </a:r>
                      <a:r>
                        <a:rPr lang="th-TH" sz="2400" b="1" spc="-120" dirty="0">
                          <a:effectLst/>
                          <a:latin typeface="TH SarabunIT๙" panose="020B0500040200020003" pitchFamily="34" charset="-34"/>
                          <a:ea typeface="Garuda"/>
                          <a:cs typeface="TH SarabunIT๙" panose="020B0500040200020003" pitchFamily="34" charset="-34"/>
                        </a:rPr>
                        <a:t>ย</a:t>
                      </a:r>
                      <a:r>
                        <a:rPr lang="th-TH" sz="2400" b="1" spc="12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าง/</a:t>
                      </a: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การเ</a:t>
                      </a:r>
                      <a:r>
                        <a:rPr lang="th-TH" sz="2400" b="1" spc="-15" dirty="0">
                          <a:effectLst/>
                          <a:latin typeface="TH SarabunIT๙" panose="020B0500040200020003" pitchFamily="34" charset="-34"/>
                          <a:ea typeface="Garuda"/>
                          <a:cs typeface="TH SarabunIT๙" panose="020B0500040200020003" pitchFamily="34" charset="-34"/>
                        </a:rPr>
                        <a:t>ล</a:t>
                      </a:r>
                      <a:r>
                        <a:rPr lang="th-TH" sz="2400" b="1" spc="1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อกตัวอ</a:t>
                      </a:r>
                      <a:r>
                        <a:rPr lang="th-TH" sz="2400" b="1" spc="-120" dirty="0">
                          <a:effectLst/>
                          <a:latin typeface="TH SarabunIT๙" panose="020B0500040200020003" pitchFamily="34" charset="-34"/>
                          <a:ea typeface="Garuda"/>
                          <a:cs typeface="TH SarabunIT๙" panose="020B0500040200020003" pitchFamily="34" charset="-34"/>
                        </a:rPr>
                        <a:t>ย</a:t>
                      </a:r>
                      <a:r>
                        <a:rPr lang="th-TH" sz="2400" b="1" spc="12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าง</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cap="flat" cmpd="sng" algn="ctr">
                      <a:solidFill>
                        <a:srgbClr val="FFFFFF"/>
                      </a:solidFill>
                      <a:prstDash val="solid"/>
                      <a:round/>
                      <a:headEnd type="none" w="med" len="med"/>
                      <a:tailEnd type="none" w="med" len="med"/>
                    </a:lnT>
                    <a:lnB w="19050">
                      <a:solidFill>
                        <a:srgbClr val="FFFFFF"/>
                      </a:solidFill>
                      <a:prstDash val="solid"/>
                    </a:lnB>
                    <a:solidFill>
                      <a:srgbClr val="EFF3EA"/>
                    </a:solidFill>
                  </a:tcPr>
                </a:tc>
                <a:extLst>
                  <a:ext uri="{0D108BD9-81ED-4DB2-BD59-A6C34878D82A}">
                    <a16:rowId xmlns:a16="http://schemas.microsoft.com/office/drawing/2014/main" val="10002"/>
                  </a:ext>
                </a:extLst>
              </a:tr>
              <a:tr h="1068252">
                <a:tc>
                  <a:txBody>
                    <a:bodyPr/>
                    <a:lstStyle/>
                    <a:p>
                      <a:pPr marL="87630" marR="0">
                        <a:spcBef>
                          <a:spcPts val="585"/>
                        </a:spcBef>
                        <a:spcAft>
                          <a:spcPts val="0"/>
                        </a:spcAft>
                      </a:pPr>
                      <a:endParaRPr lang="th-TH" sz="1600" b="1" dirty="0">
                        <a:effectLst/>
                        <a:latin typeface="TH SarabunIT๙" panose="020B0500040200020003" pitchFamily="34" charset="-34"/>
                        <a:ea typeface="Garuda"/>
                        <a:cs typeface="TH SarabunIT๙" panose="020B0500040200020003" pitchFamily="34" charset="-34"/>
                      </a:endParaRPr>
                    </a:p>
                    <a:p>
                      <a:pPr marL="87630" marR="0">
                        <a:spcBef>
                          <a:spcPts val="585"/>
                        </a:spcBef>
                        <a:spcAft>
                          <a:spcPts val="0"/>
                        </a:spcAft>
                      </a:pPr>
                      <a:r>
                        <a:rPr lang="th-TH" sz="2400" b="1" dirty="0">
                          <a:effectLst/>
                          <a:latin typeface="TH SarabunIT๙" panose="020B0500040200020003" pitchFamily="34" charset="-34"/>
                          <a:ea typeface="Garuda"/>
                          <a:cs typeface="TH SarabunIT๙" panose="020B0500040200020003" pitchFamily="34" charset="-34"/>
                        </a:rPr>
                        <a:t>เ</a:t>
                      </a:r>
                      <a:r>
                        <a:rPr lang="th-TH" sz="2400" b="1" spc="-35" dirty="0">
                          <a:effectLst/>
                          <a:latin typeface="TH SarabunIT๙" panose="020B0500040200020003" pitchFamily="34" charset="-34"/>
                          <a:ea typeface="Garuda"/>
                          <a:cs typeface="TH SarabunIT๙" panose="020B0500040200020003" pitchFamily="34" charset="-34"/>
                        </a:rPr>
                        <a:t>น</a:t>
                      </a:r>
                      <a:r>
                        <a:rPr lang="th-TH" sz="2400" b="1" spc="3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อหา</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25"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a:t>
                      </a:r>
                      <a:r>
                        <a:rPr lang="th-TH" sz="2400" b="1" spc="-80" dirty="0">
                          <a:effectLst/>
                          <a:latin typeface="TH SarabunIT๙" panose="020B0500040200020003" pitchFamily="34" charset="-34"/>
                          <a:ea typeface="Garuda"/>
                          <a:cs typeface="TH SarabunIT๙" panose="020B0500040200020003" pitchFamily="34" charset="-34"/>
                        </a:rPr>
                        <a:t>ที</a:t>
                      </a:r>
                      <a:r>
                        <a:rPr lang="th-TH" sz="2400" b="1" spc="75" dirty="0">
                          <a:effectLst/>
                          <a:latin typeface="TH SarabunIT๙" panose="020B0500040200020003" pitchFamily="34" charset="-34"/>
                          <a:ea typeface="Garuda"/>
                          <a:cs typeface="TH SarabunIT๙" panose="020B0500040200020003" pitchFamily="34" charset="-34"/>
                        </a:rPr>
                        <a:t>่</a:t>
                      </a:r>
                      <a:r>
                        <a:rPr lang="th-TH" sz="2400" b="1" spc="-1050" dirty="0">
                          <a:effectLst/>
                          <a:latin typeface="TH SarabunIT๙" panose="020B0500040200020003" pitchFamily="34" charset="-34"/>
                          <a:ea typeface="Garuda"/>
                          <a:cs typeface="TH SarabunIT๙" panose="020B0500040200020003" pitchFamily="34" charset="-34"/>
                        </a:rPr>
                        <a:t>ส</a:t>
                      </a:r>
                      <a:r>
                        <a:rPr lang="th-TH" sz="2400" b="1" spc="0" dirty="0">
                          <a:effectLst/>
                          <a:latin typeface="TH SarabunIT๙" panose="020B0500040200020003" pitchFamily="34" charset="-34"/>
                          <a:ea typeface="Garuda"/>
                          <a:cs typeface="TH SarabunIT๙" panose="020B0500040200020003" pitchFamily="34" charset="-34"/>
                        </a:rPr>
                        <a:t>ำ</a:t>
                      </a:r>
                      <a:r>
                        <a:rPr lang="th-TH" sz="2400" b="1" spc="-5" dirty="0">
                          <a:effectLst/>
                          <a:latin typeface="TH SarabunIT๙" panose="020B0500040200020003" pitchFamily="34" charset="-34"/>
                          <a:ea typeface="Garuda"/>
                          <a:cs typeface="TH SarabunIT๙" panose="020B0500040200020003" pitchFamily="34" charset="-34"/>
                        </a:rPr>
                        <a:t>ค</a:t>
                      </a:r>
                      <a:r>
                        <a:rPr lang="th-TH" sz="2400" b="1" dirty="0">
                          <a:effectLst/>
                          <a:latin typeface="TH SarabunIT๙" panose="020B0500040200020003" pitchFamily="34" charset="-34"/>
                          <a:ea typeface="Garuda"/>
                          <a:cs typeface="TH SarabunIT๙" panose="020B0500040200020003" pitchFamily="34" charset="-34"/>
                        </a:rPr>
                        <a:t>ัญ</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EE7D1"/>
                    </a:solidFill>
                  </a:tcPr>
                </a:tc>
                <a:tc>
                  <a:txBody>
                    <a:bodyPr/>
                    <a:lstStyle/>
                    <a:p>
                      <a:pPr marL="90170" marR="0">
                        <a:lnSpc>
                          <a:spcPct val="63000"/>
                        </a:lnSpc>
                        <a:spcBef>
                          <a:spcPts val="230"/>
                        </a:spcBef>
                        <a:spcAft>
                          <a:spcPts val="0"/>
                        </a:spcAft>
                      </a:pPr>
                      <a:endParaRPr lang="th-TH" sz="2000" b="1" spc="-15" dirty="0">
                        <a:effectLst/>
                        <a:latin typeface="TH SarabunIT๙" panose="020B0500040200020003" pitchFamily="34" charset="-34"/>
                        <a:ea typeface="Garuda"/>
                        <a:cs typeface="TH SarabunIT๙" panose="020B0500040200020003" pitchFamily="34" charset="-34"/>
                      </a:endParaRPr>
                    </a:p>
                    <a:p>
                      <a:pPr marL="90170" marR="0">
                        <a:lnSpc>
                          <a:spcPct val="100000"/>
                        </a:lnSpc>
                        <a:spcBef>
                          <a:spcPts val="230"/>
                        </a:spcBef>
                        <a:spcAft>
                          <a:spcPts val="0"/>
                        </a:spcAft>
                      </a:pP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การส</a:t>
                      </a:r>
                      <a:r>
                        <a:rPr lang="th-TH" sz="2400" b="1" spc="-195" dirty="0">
                          <a:effectLst/>
                          <a:latin typeface="TH SarabunIT๙" panose="020B0500040200020003" pitchFamily="34" charset="-34"/>
                          <a:ea typeface="Garuda"/>
                          <a:cs typeface="TH SarabunIT๙" panose="020B0500040200020003" pitchFamily="34" charset="-34"/>
                        </a:rPr>
                        <a:t>ร</a:t>
                      </a:r>
                      <a:r>
                        <a:rPr lang="th-TH" sz="2400" b="1" spc="19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างแบบสอบถาม/</a:t>
                      </a:r>
                      <a:r>
                        <a:rPr lang="th-TH" sz="2400" b="1" spc="-1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15" dirty="0">
                          <a:effectLst/>
                          <a:latin typeface="TH SarabunIT๙" panose="020B0500040200020003" pitchFamily="34" charset="-34"/>
                          <a:ea typeface="Garuda"/>
                          <a:cs typeface="TH SarabunIT๙" panose="020B0500040200020003" pitchFamily="34" charset="-34"/>
                        </a:rPr>
                        <a:t>ธ</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การส</a:t>
                      </a:r>
                      <a:r>
                        <a:rPr lang="th-TH" sz="2400" b="1" spc="-195" dirty="0">
                          <a:effectLst/>
                          <a:latin typeface="TH SarabunIT๙" panose="020B0500040200020003" pitchFamily="34" charset="-34"/>
                          <a:ea typeface="Garuda"/>
                          <a:cs typeface="TH SarabunIT๙" panose="020B0500040200020003" pitchFamily="34" charset="-34"/>
                        </a:rPr>
                        <a:t>ร</a:t>
                      </a:r>
                      <a:r>
                        <a:rPr lang="th-TH" sz="2400" b="1" spc="19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าง</a:t>
                      </a:r>
                      <a:r>
                        <a:rPr lang="th-TH" sz="2400" b="1" spc="5" dirty="0">
                          <a:effectLst/>
                          <a:latin typeface="TH SarabunIT๙" panose="020B0500040200020003" pitchFamily="34" charset="-34"/>
                          <a:ea typeface="Garuda"/>
                          <a:cs typeface="TH SarabunIT๙" panose="020B0500040200020003" pitchFamily="34" charset="-34"/>
                        </a:rPr>
                        <a:t>ต</a:t>
                      </a:r>
                      <a:r>
                        <a:rPr lang="th-TH" sz="2400" b="1" spc="-5"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ช</a:t>
                      </a:r>
                      <a:r>
                        <a:rPr lang="th-TH" sz="2400" b="1" spc="10" dirty="0">
                          <a:effectLst/>
                          <a:latin typeface="TH SarabunIT๙" panose="020B0500040200020003" pitchFamily="34" charset="-34"/>
                          <a:ea typeface="Garuda"/>
                          <a:cs typeface="TH SarabunIT๙" panose="020B0500040200020003" pitchFamily="34" charset="-34"/>
                        </a:rPr>
                        <a:t>ี้</a:t>
                      </a:r>
                      <a:r>
                        <a:rPr lang="th-TH" sz="2400" b="1" spc="-720" dirty="0">
                          <a:effectLst/>
                          <a:latin typeface="TH SarabunIT๙" panose="020B0500040200020003" pitchFamily="34" charset="-34"/>
                          <a:ea typeface="Garuda"/>
                          <a:cs typeface="TH SarabunIT๙" panose="020B0500040200020003" pitchFamily="34" charset="-34"/>
                        </a:rPr>
                        <a:t>วั</a:t>
                      </a:r>
                      <a:r>
                        <a:rPr lang="th-TH" sz="2400" b="1" spc="-5" dirty="0">
                          <a:effectLst/>
                          <a:latin typeface="TH SarabunIT๙" panose="020B0500040200020003" pitchFamily="34" charset="-34"/>
                          <a:ea typeface="Garuda"/>
                          <a:cs typeface="TH SarabunIT๙" panose="020B0500040200020003" pitchFamily="34" charset="-34"/>
                        </a:rPr>
                        <a:t>ด/</a:t>
                      </a:r>
                    </a:p>
                    <a:p>
                      <a:pPr marL="90170" marR="0">
                        <a:lnSpc>
                          <a:spcPct val="100000"/>
                        </a:lnSpc>
                        <a:spcBef>
                          <a:spcPts val="230"/>
                        </a:spcBef>
                        <a:spcAft>
                          <a:spcPts val="0"/>
                        </a:spcAft>
                      </a:pPr>
                      <a:r>
                        <a:rPr lang="th-TH" sz="2400" b="1" spc="-15" dirty="0">
                          <a:effectLst/>
                          <a:latin typeface="TH SarabunIT๙" panose="020B0500040200020003" pitchFamily="34" charset="-34"/>
                          <a:ea typeface="Garuda"/>
                          <a:cs typeface="TH SarabunIT๙" panose="020B0500040200020003" pitchFamily="34" charset="-34"/>
                        </a:rPr>
                        <a:t>วิธีการสร้างแนวคำถาม</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EE7D1"/>
                    </a:solidFill>
                  </a:tcPr>
                </a:tc>
                <a:extLst>
                  <a:ext uri="{0D108BD9-81ED-4DB2-BD59-A6C34878D82A}">
                    <a16:rowId xmlns:a16="http://schemas.microsoft.com/office/drawing/2014/main" val="10003"/>
                  </a:ext>
                </a:extLst>
              </a:tr>
              <a:tr h="698924">
                <a:tc>
                  <a:txBody>
                    <a:bodyPr/>
                    <a:lstStyle/>
                    <a:p>
                      <a:pPr marL="87630" marR="0">
                        <a:lnSpc>
                          <a:spcPts val="4205"/>
                        </a:lnSpc>
                        <a:spcBef>
                          <a:spcPts val="0"/>
                        </a:spcBef>
                        <a:spcAft>
                          <a:spcPts val="0"/>
                        </a:spcAft>
                      </a:pPr>
                      <a:r>
                        <a:rPr lang="th-TH" sz="2400" b="1" dirty="0">
                          <a:effectLst/>
                          <a:latin typeface="TH SarabunIT๙" panose="020B0500040200020003" pitchFamily="34" charset="-34"/>
                          <a:ea typeface="Garuda"/>
                          <a:cs typeface="TH SarabunIT๙" panose="020B0500040200020003" pitchFamily="34" charset="-34"/>
                        </a:rPr>
                        <a:t>วันที่เก็บข้อมูล</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FF3EA"/>
                    </a:solidFill>
                  </a:tcPr>
                </a:tc>
                <a:tc>
                  <a:txBody>
                    <a:bodyPr/>
                    <a:lstStyle/>
                    <a:p>
                      <a:pPr marL="90170" marR="0">
                        <a:lnSpc>
                          <a:spcPts val="4205"/>
                        </a:lnSpc>
                        <a:spcBef>
                          <a:spcPts val="0"/>
                        </a:spcBef>
                        <a:spcAft>
                          <a:spcPts val="0"/>
                        </a:spcAft>
                      </a:pPr>
                      <a:r>
                        <a:rPr lang="th-TH" sz="2400" b="1" spc="-5" dirty="0">
                          <a:effectLst/>
                          <a:latin typeface="TH SarabunIT๙" panose="020B0500040200020003" pitchFamily="34" charset="-34"/>
                          <a:ea typeface="Garuda"/>
                          <a:cs typeface="TH SarabunIT๙" panose="020B0500040200020003" pitchFamily="34" charset="-34"/>
                        </a:rPr>
                        <a:t>ห</a:t>
                      </a:r>
                      <a:r>
                        <a:rPr lang="th-TH" sz="2400" b="1" spc="-155" dirty="0">
                          <a:effectLst/>
                          <a:latin typeface="TH SarabunIT๙" panose="020B0500040200020003" pitchFamily="34" charset="-34"/>
                          <a:ea typeface="Garuda"/>
                          <a:cs typeface="TH SarabunIT๙" panose="020B0500040200020003" pitchFamily="34" charset="-34"/>
                        </a:rPr>
                        <a:t>น</a:t>
                      </a:r>
                      <a:r>
                        <a:rPr lang="th-TH" sz="2400" b="1" spc="15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วยงาน</a:t>
                      </a:r>
                      <a:r>
                        <a:rPr lang="th-TH" sz="2400" b="1" spc="-80" dirty="0">
                          <a:effectLst/>
                          <a:latin typeface="TH SarabunIT๙" panose="020B0500040200020003" pitchFamily="34" charset="-34"/>
                          <a:ea typeface="Garuda"/>
                          <a:cs typeface="TH SarabunIT๙" panose="020B0500040200020003" pitchFamily="34" charset="-34"/>
                        </a:rPr>
                        <a:t>ท</a:t>
                      </a:r>
                      <a:r>
                        <a:rPr lang="th-TH" sz="2400" b="1" spc="7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เก็บ</a:t>
                      </a:r>
                      <a:r>
                        <a:rPr lang="th-TH" sz="2400" b="1" spc="-130" dirty="0">
                          <a:effectLst/>
                          <a:latin typeface="TH SarabunIT๙" panose="020B0500040200020003" pitchFamily="34" charset="-34"/>
                          <a:ea typeface="Garuda"/>
                          <a:cs typeface="TH SarabunIT๙" panose="020B0500040200020003" pitchFamily="34" charset="-34"/>
                        </a:rPr>
                        <a:t>ข</a:t>
                      </a:r>
                      <a:r>
                        <a:rPr lang="th-TH" sz="2400" b="1" spc="130" dirty="0">
                          <a:effectLst/>
                          <a:latin typeface="TH SarabunIT๙" panose="020B0500040200020003" pitchFamily="34" charset="-34"/>
                          <a:ea typeface="Garuda"/>
                          <a:cs typeface="TH SarabunIT๙" panose="020B0500040200020003" pitchFamily="34" charset="-34"/>
                        </a:rPr>
                        <a:t>้</a:t>
                      </a:r>
                      <a:r>
                        <a:rPr lang="th-TH" sz="2400" b="1" spc="-5" dirty="0">
                          <a:effectLst/>
                          <a:latin typeface="TH SarabunIT๙" panose="020B0500040200020003" pitchFamily="34" charset="-34"/>
                          <a:ea typeface="Garuda"/>
                          <a:cs typeface="TH SarabunIT๙" panose="020B0500040200020003" pitchFamily="34" charset="-34"/>
                        </a:rPr>
                        <a:t>อม</a:t>
                      </a:r>
                      <a:r>
                        <a:rPr lang="th-TH" sz="2400" b="1" spc="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ล/จ</a:t>
                      </a:r>
                      <a:r>
                        <a:rPr lang="th-TH" sz="2400" b="1" spc="-70" dirty="0">
                          <a:effectLst/>
                          <a:latin typeface="TH SarabunIT๙" panose="020B0500040200020003" pitchFamily="34" charset="-34"/>
                          <a:ea typeface="Garuda"/>
                          <a:cs typeface="TH SarabunIT๙" panose="020B0500040200020003" pitchFamily="34" charset="-34"/>
                        </a:rPr>
                        <a:t>ร</a:t>
                      </a:r>
                      <a:r>
                        <a:rPr lang="th-TH" sz="2400" b="1" spc="65"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ยธรรมการ</a:t>
                      </a:r>
                      <a:r>
                        <a:rPr lang="th-TH" sz="2400" b="1" spc="-20" dirty="0">
                          <a:effectLst/>
                          <a:latin typeface="TH SarabunIT๙" panose="020B0500040200020003" pitchFamily="34" charset="-34"/>
                          <a:ea typeface="Garuda"/>
                          <a:cs typeface="TH SarabunIT๙" panose="020B0500040200020003" pitchFamily="34" charset="-34"/>
                        </a:rPr>
                        <a:t>ว</a:t>
                      </a:r>
                      <a:r>
                        <a:rPr lang="th-TH" sz="2400" b="1" spc="10" dirty="0">
                          <a:effectLst/>
                          <a:latin typeface="TH SarabunIT๙" panose="020B0500040200020003" pitchFamily="34" charset="-34"/>
                          <a:ea typeface="Garuda"/>
                          <a:cs typeface="TH SarabunIT๙" panose="020B0500040200020003" pitchFamily="34" charset="-34"/>
                        </a:rPr>
                        <a:t>ิ</a:t>
                      </a:r>
                      <a:r>
                        <a:rPr lang="th-TH" sz="2400" b="1" dirty="0">
                          <a:effectLst/>
                          <a:latin typeface="TH SarabunIT๙" panose="020B0500040200020003" pitchFamily="34" charset="-34"/>
                          <a:ea typeface="Garuda"/>
                          <a:cs typeface="TH SarabunIT๙" panose="020B0500040200020003" pitchFamily="34" charset="-34"/>
                        </a:rPr>
                        <a:t>จัย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FF3EA"/>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7300" y="852256"/>
            <a:ext cx="7696200" cy="860492"/>
          </a:xfrm>
          <a:prstGeom prst="rect">
            <a:avLst/>
          </a:prstGeom>
        </p:spPr>
        <p:txBody>
          <a:bodyPr vert="horz" wrap="square" lIns="0" tIns="12700" rIns="0" bIns="0" rtlCol="0">
            <a:spAutoFit/>
          </a:bodyPr>
          <a:lstStyle/>
          <a:p>
            <a:pPr marL="78740" marR="0">
              <a:lnSpc>
                <a:spcPct val="70000"/>
              </a:lnSpc>
              <a:spcBef>
                <a:spcPts val="0"/>
              </a:spcBef>
              <a:spcAft>
                <a:spcPts val="0"/>
              </a:spcAft>
            </a:pPr>
            <a:r>
              <a:rPr lang="th-TH" b="1" dirty="0">
                <a:solidFill>
                  <a:srgbClr val="31859C"/>
                </a:solidFill>
                <a:latin typeface="TH SarabunIT๙" panose="020B0500040200020003" pitchFamily="34" charset="-34"/>
                <a:ea typeface="Garuda"/>
                <a:cs typeface="TH SarabunIT๙" panose="020B0500040200020003" pitchFamily="34" charset="-34"/>
              </a:rPr>
              <a:t>ประเภท</a:t>
            </a:r>
            <a:r>
              <a:rPr lang="en-US" b="1" dirty="0">
                <a:solidFill>
                  <a:srgbClr val="31859C"/>
                </a:solidFill>
                <a:latin typeface="TH SarabunIT๙" panose="020B0500040200020003" pitchFamily="34" charset="-34"/>
                <a:ea typeface="Garuda"/>
                <a:cs typeface="TH SarabunIT๙" panose="020B0500040200020003" pitchFamily="34" charset="-34"/>
              </a:rPr>
              <a:t> </a:t>
            </a:r>
            <a:r>
              <a:rPr lang="th-TH" b="1" dirty="0">
                <a:solidFill>
                  <a:srgbClr val="31859C"/>
                </a:solidFill>
                <a:latin typeface="TH SarabunIT๙" panose="020B0500040200020003" pitchFamily="34" charset="-34"/>
                <a:ea typeface="Garuda"/>
                <a:cs typeface="TH SarabunIT๙" panose="020B0500040200020003" pitchFamily="34" charset="-34"/>
              </a:rPr>
              <a:t>และระเบียบวิธีการวิจัยกับข้อมูล</a:t>
            </a:r>
            <a:br>
              <a:rPr lang="en-US" sz="3600" dirty="0">
                <a:latin typeface="TH SarabunIT๙" panose="020B0500040200020003" pitchFamily="34" charset="-34"/>
                <a:ea typeface="Garuda"/>
                <a:cs typeface="TH SarabunIT๙" panose="020B0500040200020003" pitchFamily="34" charset="-34"/>
              </a:rPr>
            </a:br>
            <a:endParaRPr sz="3600" dirty="0">
              <a:latin typeface="TH SarabunIT๙" panose="020B0500040200020003" pitchFamily="34" charset="-34"/>
              <a:cs typeface="TH SarabunIT๙" panose="020B0500040200020003" pitchFamily="34" charset="-34"/>
            </a:endParaRPr>
          </a:p>
        </p:txBody>
      </p:sp>
      <p:graphicFrame>
        <p:nvGraphicFramePr>
          <p:cNvPr id="3" name="object 3"/>
          <p:cNvGraphicFramePr>
            <a:graphicFrameLocks noGrp="1"/>
          </p:cNvGraphicFramePr>
          <p:nvPr>
            <p:extLst>
              <p:ext uri="{D42A27DB-BD31-4B8C-83A1-F6EECF244321}">
                <p14:modId xmlns:p14="http://schemas.microsoft.com/office/powerpoint/2010/main" val="1276600888"/>
              </p:ext>
            </p:extLst>
          </p:nvPr>
        </p:nvGraphicFramePr>
        <p:xfrm>
          <a:off x="12701" y="1683766"/>
          <a:ext cx="10680699" cy="5879085"/>
        </p:xfrm>
        <a:graphic>
          <a:graphicData uri="http://schemas.openxmlformats.org/drawingml/2006/table">
            <a:tbl>
              <a:tblPr firstRow="1" bandRow="1">
                <a:tableStyleId>{2D5ABB26-0587-4C30-8999-92F81FD0307C}</a:tableStyleId>
              </a:tblPr>
              <a:tblGrid>
                <a:gridCol w="1044640">
                  <a:extLst>
                    <a:ext uri="{9D8B030D-6E8A-4147-A177-3AD203B41FA5}">
                      <a16:colId xmlns:a16="http://schemas.microsoft.com/office/drawing/2014/main" val="20000"/>
                    </a:ext>
                  </a:extLst>
                </a:gridCol>
                <a:gridCol w="1427274">
                  <a:extLst>
                    <a:ext uri="{9D8B030D-6E8A-4147-A177-3AD203B41FA5}">
                      <a16:colId xmlns:a16="http://schemas.microsoft.com/office/drawing/2014/main" val="20001"/>
                    </a:ext>
                  </a:extLst>
                </a:gridCol>
                <a:gridCol w="1427274">
                  <a:extLst>
                    <a:ext uri="{9D8B030D-6E8A-4147-A177-3AD203B41FA5}">
                      <a16:colId xmlns:a16="http://schemas.microsoft.com/office/drawing/2014/main" val="20002"/>
                    </a:ext>
                  </a:extLst>
                </a:gridCol>
                <a:gridCol w="1784483">
                  <a:extLst>
                    <a:ext uri="{9D8B030D-6E8A-4147-A177-3AD203B41FA5}">
                      <a16:colId xmlns:a16="http://schemas.microsoft.com/office/drawing/2014/main" val="20003"/>
                    </a:ext>
                  </a:extLst>
                </a:gridCol>
                <a:gridCol w="1963091">
                  <a:extLst>
                    <a:ext uri="{9D8B030D-6E8A-4147-A177-3AD203B41FA5}">
                      <a16:colId xmlns:a16="http://schemas.microsoft.com/office/drawing/2014/main" val="20004"/>
                    </a:ext>
                  </a:extLst>
                </a:gridCol>
                <a:gridCol w="3033937">
                  <a:extLst>
                    <a:ext uri="{9D8B030D-6E8A-4147-A177-3AD203B41FA5}">
                      <a16:colId xmlns:a16="http://schemas.microsoft.com/office/drawing/2014/main" val="20005"/>
                    </a:ext>
                  </a:extLst>
                </a:gridCol>
              </a:tblGrid>
              <a:tr h="377765">
                <a:tc>
                  <a:txBody>
                    <a:bodyPr/>
                    <a:lstStyle/>
                    <a:p>
                      <a:pPr marL="87630" marR="0">
                        <a:lnSpc>
                          <a:spcPts val="2415"/>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คำถามวิจัย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solidFill>
                      <a:srgbClr val="4BACC6"/>
                    </a:solidFill>
                  </a:tcPr>
                </a:tc>
                <a:tc>
                  <a:txBody>
                    <a:bodyPr/>
                    <a:lstStyle/>
                    <a:p>
                      <a:pPr marL="87630" marR="0">
                        <a:lnSpc>
                          <a:spcPts val="2415"/>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วัตถุประสงค์</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a:solidFill>
                        <a:srgbClr val="FFFFFF"/>
                      </a:solidFill>
                      <a:prstDash val="solid"/>
                    </a:lnT>
                    <a:solidFill>
                      <a:srgbClr val="4BACC6"/>
                    </a:solidFill>
                  </a:tcPr>
                </a:tc>
                <a:tc>
                  <a:txBody>
                    <a:bodyPr/>
                    <a:lstStyle/>
                    <a:p>
                      <a:pPr marL="88265" marR="0">
                        <a:lnSpc>
                          <a:spcPts val="2415"/>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ประเภท และ</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solidFill>
                      <a:srgbClr val="4BACC6"/>
                    </a:solidFill>
                  </a:tcPr>
                </a:tc>
                <a:tc>
                  <a:txBody>
                    <a:bodyPr/>
                    <a:lstStyle/>
                    <a:p>
                      <a:pPr marL="91440" marR="0">
                        <a:lnSpc>
                          <a:spcPts val="2415"/>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ผลการวิเคราะห์</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solidFill>
                      <a:srgbClr val="4BACC6"/>
                    </a:solidFill>
                  </a:tcPr>
                </a:tc>
                <a:tc>
                  <a:txBody>
                    <a:bodyPr/>
                    <a:lstStyle/>
                    <a:p>
                      <a:pPr marL="91440" marR="0">
                        <a:lnSpc>
                          <a:spcPts val="2415"/>
                        </a:lnSpc>
                        <a:spcBef>
                          <a:spcPts val="0"/>
                        </a:spcBef>
                        <a:spcAft>
                          <a:spcPts val="0"/>
                        </a:spcAft>
                      </a:pPr>
                      <a:r>
                        <a:rPr lang="th-TH" sz="2000" b="1" spc="-105" dirty="0">
                          <a:solidFill>
                            <a:srgbClr val="FFFFFF"/>
                          </a:solidFill>
                          <a:effectLst/>
                          <a:latin typeface="TH SarabunIT๙" panose="020B0500040200020003" pitchFamily="34" charset="-34"/>
                          <a:ea typeface="Garuda"/>
                          <a:cs typeface="TH SarabunIT๙" panose="020B0500040200020003" pitchFamily="34" charset="-34"/>
                        </a:rPr>
                        <a:t>อ</a:t>
                      </a:r>
                      <a:r>
                        <a:rPr lang="th-TH" sz="2000" b="1" spc="10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าน/ </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พ</a:t>
                      </a:r>
                      <a:r>
                        <a:rPr lang="th-TH" sz="2000" b="1" spc="0" dirty="0">
                          <a:solidFill>
                            <a:srgbClr val="FFFFFF"/>
                          </a:solidFill>
                          <a:effectLst/>
                          <a:latin typeface="TH SarabunIT๙" panose="020B0500040200020003" pitchFamily="34" charset="-34"/>
                          <a:ea typeface="Garuda"/>
                          <a:cs typeface="TH SarabunIT๙" panose="020B0500040200020003" pitchFamily="34" charset="-34"/>
                        </a:rPr>
                        <a:t>ิจารณ</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า/</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a:solidFill>
                        <a:srgbClr val="FFFFFF"/>
                      </a:solidFill>
                      <a:prstDash val="solid"/>
                    </a:lnT>
                    <a:solidFill>
                      <a:srgbClr val="4BACC6"/>
                    </a:solidFill>
                  </a:tcPr>
                </a:tc>
                <a:tc>
                  <a:txBody>
                    <a:bodyPr/>
                    <a:lstStyle/>
                    <a:p>
                      <a:pPr marL="91440" marR="0">
                        <a:lnSpc>
                          <a:spcPts val="2415"/>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การอภิปรายผล </a:t>
                      </a:r>
                      <a:r>
                        <a:rPr lang="en-US" sz="1600" b="1" dirty="0">
                          <a:solidFill>
                            <a:srgbClr val="FFFFFF"/>
                          </a:solidFill>
                          <a:effectLst/>
                          <a:latin typeface="TH SarabunIT๙" panose="020B0500040200020003" pitchFamily="34" charset="-34"/>
                          <a:ea typeface="Garuda"/>
                          <a:cs typeface="TH SarabunIT๙" panose="020B0500040200020003" pitchFamily="34" charset="-34"/>
                        </a:rPr>
                        <a:t>(Discussion)</a:t>
                      </a:r>
                      <a:endParaRPr lang="en-US" sz="16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solidFill>
                      <a:srgbClr val="4BACC6"/>
                    </a:solidFill>
                  </a:tcPr>
                </a:tc>
                <a:extLst>
                  <a:ext uri="{0D108BD9-81ED-4DB2-BD59-A6C34878D82A}">
                    <a16:rowId xmlns:a16="http://schemas.microsoft.com/office/drawing/2014/main" val="10000"/>
                  </a:ext>
                </a:extLst>
              </a:tr>
              <a:tr h="351256">
                <a:tc>
                  <a:txBody>
                    <a:bodyPr/>
                    <a:lstStyle/>
                    <a:p>
                      <a:pPr marL="87630" marR="0">
                        <a:lnSpc>
                          <a:spcPts val="2310"/>
                        </a:lnSpc>
                        <a:spcBef>
                          <a:spcPts val="0"/>
                        </a:spcBef>
                        <a:spcAft>
                          <a:spcPts val="0"/>
                        </a:spcAft>
                      </a:pP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solidFill>
                      <a:srgbClr val="4BACC6"/>
                    </a:solidFill>
                  </a:tcPr>
                </a:tc>
                <a:tc>
                  <a:txBody>
                    <a:bodyPr/>
                    <a:lstStyle/>
                    <a:p>
                      <a:pPr marL="87630" marR="0">
                        <a:lnSpc>
                          <a:spcPts val="231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การวิจัย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solidFill>
                      <a:srgbClr val="4BACC6"/>
                    </a:solidFill>
                  </a:tcPr>
                </a:tc>
                <a:tc>
                  <a:txBody>
                    <a:bodyPr/>
                    <a:lstStyle/>
                    <a:p>
                      <a:pPr marL="88265" marR="0">
                        <a:lnSpc>
                          <a:spcPts val="2310"/>
                        </a:lnSpc>
                        <a:spcBef>
                          <a:spcPts val="0"/>
                        </a:spcBef>
                        <a:spcAft>
                          <a:spcPts val="0"/>
                        </a:spcAft>
                      </a:pPr>
                      <a:r>
                        <a:rPr lang="th-TH" sz="2000" b="1">
                          <a:solidFill>
                            <a:srgbClr val="FFFFFF"/>
                          </a:solidFill>
                          <a:effectLst/>
                          <a:latin typeface="TH SarabunIT๙" panose="020B0500040200020003" pitchFamily="34" charset="-34"/>
                          <a:ea typeface="Garuda"/>
                          <a:cs typeface="TH SarabunIT๙" panose="020B0500040200020003" pitchFamily="34" charset="-34"/>
                        </a:rPr>
                        <a:t>ระเบียบ</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10"/>
                        </a:lnSpc>
                        <a:spcBef>
                          <a:spcPts val="0"/>
                        </a:spcBef>
                        <a:spcAft>
                          <a:spcPts val="0"/>
                        </a:spcAft>
                      </a:pPr>
                      <a:r>
                        <a:rPr lang="th-TH" sz="1800" b="1" dirty="0">
                          <a:solidFill>
                            <a:srgbClr val="FFFFFF"/>
                          </a:solidFill>
                          <a:effectLst/>
                          <a:latin typeface="TH SarabunIT๙" panose="020B0500040200020003" pitchFamily="34" charset="-34"/>
                          <a:ea typeface="Garuda"/>
                          <a:cs typeface="TH SarabunIT๙" panose="020B0500040200020003" pitchFamily="34" charset="-34"/>
                        </a:rPr>
                        <a:t>ข้อมูล</a:t>
                      </a:r>
                      <a:r>
                        <a:rPr lang="th-TH" sz="1600" b="1" dirty="0">
                          <a:solidFill>
                            <a:srgbClr val="FFFFFF"/>
                          </a:solidFill>
                          <a:effectLst/>
                          <a:latin typeface="TH SarabunIT๙" panose="020B0500040200020003" pitchFamily="34" charset="-34"/>
                          <a:ea typeface="Garuda"/>
                          <a:cs typeface="TH SarabunIT๙" panose="020B0500040200020003" pitchFamily="34" charset="-34"/>
                        </a:rPr>
                        <a:t> </a:t>
                      </a:r>
                      <a:r>
                        <a:rPr lang="en-US" sz="1600" b="1" dirty="0">
                          <a:solidFill>
                            <a:srgbClr val="FFFFFF"/>
                          </a:solidFill>
                          <a:effectLst/>
                          <a:latin typeface="TH SarabunIT๙" panose="020B0500040200020003" pitchFamily="34" charset="-34"/>
                          <a:ea typeface="Garuda"/>
                          <a:cs typeface="TH SarabunIT๙" panose="020B0500040200020003" pitchFamily="34" charset="-34"/>
                        </a:rPr>
                        <a:t>(Output</a:t>
                      </a:r>
                      <a:endParaRPr lang="en-US" sz="16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1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ตี</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ความหมาย/ แปล</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10"/>
                        </a:lnSpc>
                        <a:spcBef>
                          <a:spcPts val="0"/>
                        </a:spcBef>
                        <a:spcAft>
                          <a:spcPts val="0"/>
                        </a:spcAft>
                      </a:pP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ค</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อ</a:t>
                      </a:r>
                      <a:r>
                        <a:rPr lang="th-TH" sz="2000" b="1" spc="-240" dirty="0">
                          <a:solidFill>
                            <a:srgbClr val="FFFFFF"/>
                          </a:solidFill>
                          <a:effectLst/>
                          <a:latin typeface="TH SarabunIT๙" panose="020B0500040200020003" pitchFamily="34" charset="-34"/>
                          <a:ea typeface="Garuda"/>
                          <a:cs typeface="TH SarabunIT๙" panose="020B0500040200020003" pitchFamily="34" charset="-34"/>
                        </a:rPr>
                        <a:t> </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การ</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น</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าผลการ</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ว</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จั</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4BACC6"/>
                    </a:solidFill>
                  </a:tcPr>
                </a:tc>
                <a:extLst>
                  <a:ext uri="{0D108BD9-81ED-4DB2-BD59-A6C34878D82A}">
                    <a16:rowId xmlns:a16="http://schemas.microsoft.com/office/drawing/2014/main" val="10001"/>
                  </a:ext>
                </a:extLst>
              </a:tr>
              <a:tr h="419935">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solidFill>
                      <a:srgbClr val="4BACC6"/>
                    </a:solidFill>
                  </a:tcPr>
                </a:tc>
                <a:tc>
                  <a:txBody>
                    <a:bodyPr/>
                    <a:lstStyle/>
                    <a:p>
                      <a:pPr marL="88265" marR="0">
                        <a:lnSpc>
                          <a:spcPts val="229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วิธีการวิจัย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290"/>
                        </a:lnSpc>
                        <a:spcBef>
                          <a:spcPts val="0"/>
                        </a:spcBef>
                        <a:spcAft>
                          <a:spcPts val="0"/>
                        </a:spcAft>
                      </a:pPr>
                      <a:r>
                        <a:rPr lang="en-US" sz="1600" b="1" dirty="0">
                          <a:solidFill>
                            <a:srgbClr val="FFFFFF"/>
                          </a:solidFill>
                          <a:effectLst/>
                          <a:latin typeface="TH SarabunIT๙" panose="020B0500040200020003" pitchFamily="34" charset="-34"/>
                          <a:ea typeface="Garuda"/>
                          <a:cs typeface="TH SarabunIT๙" panose="020B0500040200020003" pitchFamily="34" charset="-34"/>
                        </a:rPr>
                        <a:t>Result)</a:t>
                      </a:r>
                      <a:endParaRPr lang="en-US" sz="16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290"/>
                        </a:lnSpc>
                        <a:spcBef>
                          <a:spcPts val="0"/>
                        </a:spcBef>
                        <a:spcAft>
                          <a:spcPts val="0"/>
                        </a:spcAft>
                      </a:pP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ความหมาย/ แปล</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29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วรรณกรรม</a:t>
                      </a:r>
                      <a:r>
                        <a:rPr lang="th-TH" sz="2000" b="1" spc="-75" dirty="0">
                          <a:solidFill>
                            <a:srgbClr val="FFFFFF"/>
                          </a:solidFill>
                          <a:effectLst/>
                          <a:latin typeface="TH SarabunIT๙" panose="020B0500040200020003" pitchFamily="34" charset="-34"/>
                          <a:ea typeface="Garuda"/>
                          <a:cs typeface="TH SarabunIT๙" panose="020B0500040200020003" pitchFamily="34" charset="-34"/>
                        </a:rPr>
                        <a:t>ท</a:t>
                      </a:r>
                      <a:r>
                        <a:rPr lang="th-TH" sz="2000" b="1" spc="6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spc="-115" dirty="0">
                          <a:solidFill>
                            <a:srgbClr val="FFFFFF"/>
                          </a:solidFill>
                          <a:effectLst/>
                          <a:latin typeface="TH SarabunIT๙" panose="020B0500040200020003" pitchFamily="34" charset="-34"/>
                          <a:ea typeface="Garuda"/>
                          <a:cs typeface="TH SarabunIT๙" panose="020B0500040200020003" pitchFamily="34" charset="-34"/>
                        </a:rPr>
                        <a:t>ผ</a:t>
                      </a:r>
                      <a:r>
                        <a:rPr lang="th-TH" sz="2000" b="1" spc="11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านมา</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4BACC6"/>
                    </a:solidFill>
                  </a:tcPr>
                </a:tc>
                <a:extLst>
                  <a:ext uri="{0D108BD9-81ED-4DB2-BD59-A6C34878D82A}">
                    <a16:rowId xmlns:a16="http://schemas.microsoft.com/office/drawing/2014/main" val="10002"/>
                  </a:ext>
                </a:extLst>
              </a:tr>
              <a:tr h="419935">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solidFill>
                      <a:srgbClr val="4BACC6"/>
                    </a:solidFill>
                  </a:tcPr>
                </a:tc>
                <a:tc>
                  <a:txBody>
                    <a:bodyPr/>
                    <a:lstStyle/>
                    <a:p>
                      <a:pPr marL="0" marR="0">
                        <a:spcBef>
                          <a:spcPts val="0"/>
                        </a:spcBef>
                        <a:spcAft>
                          <a:spcPts val="0"/>
                        </a:spcAft>
                      </a:pPr>
                      <a:endParaRPr lang="en-US" sz="24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00"/>
                        </a:lnSpc>
                        <a:spcBef>
                          <a:spcPts val="0"/>
                        </a:spcBef>
                        <a:spcAft>
                          <a:spcPts val="0"/>
                        </a:spcAft>
                      </a:pPr>
                      <a:r>
                        <a:rPr lang="th-TH" sz="2000" b="1" spc="-105" dirty="0">
                          <a:solidFill>
                            <a:srgbClr val="FFFFFF"/>
                          </a:solidFill>
                          <a:effectLst/>
                          <a:latin typeface="TH SarabunIT๙" panose="020B0500040200020003" pitchFamily="34" charset="-34"/>
                          <a:ea typeface="Garuda"/>
                          <a:cs typeface="TH SarabunIT๙" panose="020B0500040200020003" pitchFamily="34" charset="-34"/>
                        </a:rPr>
                        <a:t>ค</a:t>
                      </a:r>
                      <a:r>
                        <a:rPr lang="th-TH" sz="2000" b="1" spc="10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า</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ฯ /อ</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ธ</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บาย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0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สนับสนุนข้อค้นพบของเรา</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4BACC6"/>
                    </a:solidFill>
                  </a:tcPr>
                </a:tc>
                <a:extLst>
                  <a:ext uri="{0D108BD9-81ED-4DB2-BD59-A6C34878D82A}">
                    <a16:rowId xmlns:a16="http://schemas.microsoft.com/office/drawing/2014/main" val="10003"/>
                  </a:ext>
                </a:extLst>
              </a:tr>
              <a:tr h="419935">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solidFill>
                      <a:srgbClr val="4BACC6"/>
                    </a:solidFill>
                  </a:tcPr>
                </a:tc>
                <a:tc>
                  <a:txBody>
                    <a:bodyPr/>
                    <a:lstStyle/>
                    <a:p>
                      <a:pPr marL="0" marR="0">
                        <a:spcBef>
                          <a:spcPts val="0"/>
                        </a:spcBef>
                        <a:spcAft>
                          <a:spcPts val="0"/>
                        </a:spcAft>
                      </a:pPr>
                      <a:endParaRPr lang="en-US" sz="24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1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ความหมาย</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solidFill>
                      <a:srgbClr val="4BACC6"/>
                    </a:solidFill>
                  </a:tcPr>
                </a:tc>
                <a:tc>
                  <a:txBody>
                    <a:bodyPr/>
                    <a:lstStyle/>
                    <a:p>
                      <a:pPr marL="91440" marR="0">
                        <a:lnSpc>
                          <a:spcPts val="2310"/>
                        </a:lnSpc>
                        <a:spcBef>
                          <a:spcPts val="0"/>
                        </a:spcBef>
                        <a:spcAft>
                          <a:spcPts val="0"/>
                        </a:spcAft>
                      </a:pPr>
                      <a:r>
                        <a:rPr lang="th-TH" sz="2000" b="1" dirty="0">
                          <a:solidFill>
                            <a:srgbClr val="FFFFFF"/>
                          </a:solidFill>
                          <a:effectLst/>
                          <a:latin typeface="TH SarabunIT๙" panose="020B0500040200020003" pitchFamily="34" charset="-34"/>
                          <a:ea typeface="Garuda"/>
                          <a:cs typeface="TH SarabunIT๙" panose="020B0500040200020003" pitchFamily="34" charset="-34"/>
                        </a:rPr>
                        <a:t>เพื่อให้ผู้อ่านเข้าใจในข้อ</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4BACC6"/>
                    </a:solidFill>
                  </a:tcPr>
                </a:tc>
                <a:extLst>
                  <a:ext uri="{0D108BD9-81ED-4DB2-BD59-A6C34878D82A}">
                    <a16:rowId xmlns:a16="http://schemas.microsoft.com/office/drawing/2014/main" val="10004"/>
                  </a:ext>
                </a:extLst>
              </a:tr>
              <a:tr h="425800">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lnB w="53975">
                      <a:solidFill>
                        <a:srgbClr val="FFFFFF"/>
                      </a:solidFill>
                      <a:prstDash val="solid"/>
                    </a:lnB>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lnB w="53975">
                      <a:solidFill>
                        <a:srgbClr val="FFFFFF"/>
                      </a:solidFill>
                      <a:prstDash val="solid"/>
                    </a:lnB>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a:solidFill>
                        <a:srgbClr val="FFFFFF"/>
                      </a:solidFill>
                      <a:prstDash val="solid"/>
                    </a:lnR>
                    <a:lnB w="53975" cap="flat" cmpd="sng" algn="ctr">
                      <a:solidFill>
                        <a:srgbClr val="FFFFFF"/>
                      </a:solidFill>
                      <a:prstDash val="solid"/>
                      <a:round/>
                      <a:headEnd type="none" w="med" len="med"/>
                      <a:tailEnd type="none" w="med" len="med"/>
                    </a:lnB>
                    <a:solidFill>
                      <a:srgbClr val="4BACC6"/>
                    </a:solidFill>
                  </a:tcPr>
                </a:tc>
                <a:tc>
                  <a:txBody>
                    <a:bodyPr/>
                    <a:lstStyle/>
                    <a:p>
                      <a:pPr marL="0" marR="0">
                        <a:spcBef>
                          <a:spcPts val="0"/>
                        </a:spcBef>
                        <a:spcAft>
                          <a:spcPts val="0"/>
                        </a:spcAft>
                      </a:pPr>
                      <a:endParaRPr lang="en-US" sz="240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B w="53975" cap="flat" cmpd="sng" algn="ctr">
                      <a:solidFill>
                        <a:srgbClr val="FFFFFF"/>
                      </a:solidFill>
                      <a:prstDash val="solid"/>
                      <a:round/>
                      <a:headEnd type="none" w="med" len="med"/>
                      <a:tailEnd type="none" w="med" len="med"/>
                    </a:lnB>
                    <a:solidFill>
                      <a:srgbClr val="4BACC6"/>
                    </a:solidFill>
                  </a:tcPr>
                </a:tc>
                <a:tc>
                  <a:txBody>
                    <a:bodyPr/>
                    <a:lstStyle/>
                    <a:p>
                      <a:pPr marL="0" marR="0">
                        <a:spcBef>
                          <a:spcPts val="0"/>
                        </a:spcBef>
                        <a:spcAft>
                          <a:spcPts val="0"/>
                        </a:spcAft>
                      </a:pPr>
                      <a:endParaRPr lang="en-US" sz="24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B w="53975">
                      <a:solidFill>
                        <a:srgbClr val="FFFFFF"/>
                      </a:solidFill>
                      <a:prstDash val="solid"/>
                    </a:lnB>
                    <a:solidFill>
                      <a:srgbClr val="4BACC6"/>
                    </a:solidFill>
                  </a:tcPr>
                </a:tc>
                <a:tc>
                  <a:txBody>
                    <a:bodyPr/>
                    <a:lstStyle/>
                    <a:p>
                      <a:pPr marL="91440" marR="0">
                        <a:lnSpc>
                          <a:spcPts val="2610"/>
                        </a:lnSpc>
                        <a:spcBef>
                          <a:spcPts val="0"/>
                        </a:spcBef>
                        <a:spcAft>
                          <a:spcPts val="0"/>
                        </a:spcAft>
                      </a:pPr>
                      <a:r>
                        <a:rPr lang="th-TH" sz="2000" b="1" spc="-105" dirty="0">
                          <a:solidFill>
                            <a:srgbClr val="FFFFFF"/>
                          </a:solidFill>
                          <a:effectLst/>
                          <a:latin typeface="TH SarabunIT๙" panose="020B0500040200020003" pitchFamily="34" charset="-34"/>
                          <a:ea typeface="Garuda"/>
                          <a:cs typeface="TH SarabunIT๙" panose="020B0500040200020003" pitchFamily="34" charset="-34"/>
                        </a:rPr>
                        <a:t>ค</a:t>
                      </a:r>
                      <a:r>
                        <a:rPr lang="th-TH" sz="2000" b="1" spc="10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spc="-5" dirty="0">
                          <a:solidFill>
                            <a:srgbClr val="FFFFFF"/>
                          </a:solidFill>
                          <a:effectLst/>
                          <a:latin typeface="TH SarabunIT๙" panose="020B0500040200020003" pitchFamily="34" charset="-34"/>
                          <a:ea typeface="Garuda"/>
                          <a:cs typeface="TH SarabunIT๙" panose="020B0500040200020003" pitchFamily="34" charset="-34"/>
                        </a:rPr>
                        <a:t>นพบ</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ลึก</a:t>
                      </a:r>
                      <a:r>
                        <a:rPr lang="th-TH" sz="2000" b="1" spc="-15" dirty="0">
                          <a:solidFill>
                            <a:srgbClr val="FFFFFF"/>
                          </a:solidFill>
                          <a:effectLst/>
                          <a:latin typeface="TH SarabunIT๙" panose="020B0500040200020003" pitchFamily="34" charset="-34"/>
                          <a:ea typeface="Garuda"/>
                          <a:cs typeface="TH SarabunIT๙" panose="020B0500040200020003" pitchFamily="34" charset="-34"/>
                        </a:rPr>
                        <a:t>ซ</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dirty="0">
                          <a:solidFill>
                            <a:srgbClr val="FFFFFF"/>
                          </a:solidFill>
                          <a:effectLst/>
                          <a:latin typeface="TH SarabunIT๙" panose="020B0500040200020003" pitchFamily="34" charset="-34"/>
                          <a:ea typeface="Garuda"/>
                          <a:cs typeface="TH SarabunIT๙" panose="020B0500040200020003" pitchFamily="34" charset="-34"/>
                        </a:rPr>
                        <a:t>งมาก</a:t>
                      </a:r>
                      <a:r>
                        <a:rPr lang="th-TH" sz="2000" b="1" spc="-15" dirty="0">
                          <a:solidFill>
                            <a:srgbClr val="FFFFFF"/>
                          </a:solidFill>
                          <a:effectLst/>
                          <a:latin typeface="TH SarabunIT๙" panose="020B0500040200020003" pitchFamily="34" charset="-34"/>
                          <a:ea typeface="Garuda"/>
                          <a:cs typeface="TH SarabunIT๙" panose="020B0500040200020003" pitchFamily="34" charset="-34"/>
                        </a:rPr>
                        <a:t>ข</a:t>
                      </a:r>
                      <a:r>
                        <a:rPr lang="th-TH" sz="2000" b="1" spc="10" dirty="0">
                          <a:solidFill>
                            <a:srgbClr val="FFFFFF"/>
                          </a:solidFill>
                          <a:effectLst/>
                          <a:latin typeface="TH SarabunIT๙" panose="020B0500040200020003" pitchFamily="34" charset="-34"/>
                          <a:ea typeface="Garuda"/>
                          <a:cs typeface="TH SarabunIT๙" panose="020B0500040200020003" pitchFamily="34" charset="-34"/>
                        </a:rPr>
                        <a:t>ึ</a:t>
                      </a:r>
                      <a:r>
                        <a:rPr lang="th-TH" sz="2000" b="1" spc="-810" dirty="0">
                          <a:solidFill>
                            <a:srgbClr val="FFFFFF"/>
                          </a:solidFill>
                          <a:effectLst/>
                          <a:latin typeface="TH SarabunIT๙" panose="020B0500040200020003" pitchFamily="34" charset="-34"/>
                          <a:ea typeface="Garuda"/>
                          <a:cs typeface="TH SarabunIT๙" panose="020B0500040200020003" pitchFamily="34" charset="-34"/>
                        </a:rPr>
                        <a:t>้น</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B w="53975">
                      <a:solidFill>
                        <a:srgbClr val="FFFFFF"/>
                      </a:solidFill>
                      <a:prstDash val="solid"/>
                    </a:lnB>
                    <a:solidFill>
                      <a:srgbClr val="4BACC6"/>
                    </a:solidFill>
                  </a:tcPr>
                </a:tc>
                <a:extLst>
                  <a:ext uri="{0D108BD9-81ED-4DB2-BD59-A6C34878D82A}">
                    <a16:rowId xmlns:a16="http://schemas.microsoft.com/office/drawing/2014/main" val="10005"/>
                  </a:ext>
                </a:extLst>
              </a:tr>
              <a:tr h="377776">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a:txBody>
                    <a:bodyPr/>
                    <a:lstStyle/>
                    <a:p>
                      <a:pPr marL="88265" marR="0">
                        <a:lnSpc>
                          <a:spcPts val="2205"/>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วิทยาศาสตร์</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T w="53975" cap="flat" cmpd="sng" algn="ctr">
                      <a:solidFill>
                        <a:srgbClr val="FFFFFF"/>
                      </a:solidFill>
                      <a:prstDash val="solid"/>
                      <a:round/>
                      <a:headEnd type="none" w="med" len="med"/>
                      <a:tailEnd type="none" w="med" len="med"/>
                    </a:lnT>
                    <a:solidFill>
                      <a:srgbClr val="D0E3EA"/>
                    </a:solidFill>
                  </a:tcPr>
                </a:tc>
                <a:tc>
                  <a:txBody>
                    <a:bodyPr/>
                    <a:lstStyle/>
                    <a:p>
                      <a:pPr marL="91440" marR="0">
                        <a:lnSpc>
                          <a:spcPts val="2205"/>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ตาราง กราฟ</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53975" cap="flat" cmpd="sng" algn="ctr">
                      <a:solidFill>
                        <a:srgbClr val="FFFFFF"/>
                      </a:solidFill>
                      <a:prstDash val="solid"/>
                      <a:round/>
                      <a:headEnd type="none" w="med" len="med"/>
                      <a:tailEnd type="none" w="med" len="med"/>
                    </a:lnT>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53975" cap="flat" cmpd="sng" algn="ctr">
                      <a:solidFill>
                        <a:srgbClr val="FFFFFF"/>
                      </a:solidFill>
                      <a:prstDash val="solid"/>
                      <a:round/>
                      <a:headEnd type="none" w="med" len="med"/>
                      <a:tailEnd type="none" w="med" len="med"/>
                    </a:lnT>
                    <a:lnB w="19050">
                      <a:solidFill>
                        <a:srgbClr val="FFFFFF"/>
                      </a:solidFill>
                      <a:prstDash val="solid"/>
                    </a:lnB>
                    <a:solidFill>
                      <a:srgbClr val="D0E3EA"/>
                    </a:solidFill>
                  </a:tcPr>
                </a:tc>
                <a:extLst>
                  <a:ext uri="{0D108BD9-81ED-4DB2-BD59-A6C34878D82A}">
                    <a16:rowId xmlns:a16="http://schemas.microsoft.com/office/drawing/2014/main" val="10006"/>
                  </a:ext>
                </a:extLst>
              </a:tr>
              <a:tr h="351256">
                <a:tc vMerge="1">
                  <a:txBody>
                    <a:bodyPr/>
                    <a:lstStyle/>
                    <a:p>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D0E3EA"/>
                    </a:solidFill>
                  </a:tcPr>
                </a:tc>
                <a:tc>
                  <a:txBody>
                    <a:bodyPr/>
                    <a:lstStyle/>
                    <a:p>
                      <a:pPr marL="88265" marR="0">
                        <a:lnSpc>
                          <a:spcPts val="216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ทุกประเภท</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D0E3EA"/>
                    </a:solidFill>
                  </a:tcPr>
                </a:tc>
                <a:tc>
                  <a:txBody>
                    <a:bodyPr/>
                    <a:lstStyle/>
                    <a:p>
                      <a:pPr marL="91440" marR="0">
                        <a:lnSpc>
                          <a:spcPts val="2160"/>
                        </a:lnSpc>
                        <a:spcBef>
                          <a:spcPts val="0"/>
                        </a:spcBef>
                        <a:spcAft>
                          <a:spcPts val="0"/>
                        </a:spcAft>
                      </a:pPr>
                      <a:r>
                        <a:rPr lang="th-TH" sz="2000" b="1" spc="-15">
                          <a:effectLst/>
                          <a:latin typeface="TH SarabunIT๙" panose="020B0500040200020003" pitchFamily="34" charset="-34"/>
                          <a:ea typeface="Garuda"/>
                          <a:cs typeface="TH SarabunIT๙" panose="020B0500040200020003" pitchFamily="34" charset="-34"/>
                        </a:rPr>
                        <a:t>รูปภาพ</a:t>
                      </a:r>
                      <a:r>
                        <a:rPr lang="th-TH" sz="2000" b="1" spc="-330">
                          <a:effectLst/>
                          <a:latin typeface="TH SarabunIT๙" panose="020B0500040200020003" pitchFamily="34" charset="-34"/>
                          <a:ea typeface="Garuda"/>
                          <a:cs typeface="TH SarabunIT๙" panose="020B0500040200020003" pitchFamily="34" charset="-34"/>
                        </a:rPr>
                        <a:t> </a:t>
                      </a:r>
                      <a:r>
                        <a:rPr lang="th-TH" sz="2000" b="1">
                          <a:effectLst/>
                          <a:latin typeface="TH SarabunIT๙" panose="020B0500040200020003" pitchFamily="34" charset="-34"/>
                          <a:ea typeface="Garuda"/>
                          <a:cs typeface="TH SarabunIT๙" panose="020B0500040200020003" pitchFamily="34" charset="-34"/>
                        </a:rPr>
                        <a:t>แผนภูมิ</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53975">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53975">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07"/>
                  </a:ext>
                </a:extLst>
              </a:tr>
              <a:tr h="425788">
                <a:tc vMerge="1">
                  <a:txBody>
                    <a:bodyPr/>
                    <a:lstStyle/>
                    <a:p>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D0E3EA"/>
                    </a:solidFill>
                  </a:tcPr>
                </a:tc>
                <a:tc>
                  <a:txBody>
                    <a:bodyPr/>
                    <a:lstStyle/>
                    <a:p>
                      <a:pPr marL="0" marR="0">
                        <a:spcBef>
                          <a:spcPts val="0"/>
                        </a:spcBef>
                        <a:spcAft>
                          <a:spcPts val="0"/>
                        </a:spcAft>
                      </a:pPr>
                      <a:r>
                        <a:rPr lang="en-US" sz="2100" dirty="0">
                          <a:effectLst/>
                          <a:latin typeface="TH SarabunIT๙" panose="020B0500040200020003" pitchFamily="34" charset="-34"/>
                          <a:ea typeface="Garuda"/>
                          <a:cs typeface="TH SarabunIT๙" panose="020B0500040200020003" pitchFamily="34" charset="-34"/>
                        </a:rPr>
                        <a:t> </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B w="19050">
                      <a:solidFill>
                        <a:srgbClr val="FFFFFF"/>
                      </a:solidFill>
                      <a:prstDash val="solid"/>
                    </a:lnB>
                    <a:solidFill>
                      <a:srgbClr val="D0E3EA"/>
                    </a:solidFill>
                  </a:tcPr>
                </a:tc>
                <a:tc>
                  <a:txBody>
                    <a:bodyPr/>
                    <a:lstStyle/>
                    <a:p>
                      <a:pPr marL="91440" marR="0">
                        <a:lnSpc>
                          <a:spcPts val="267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แผนภาพ</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53975">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53975">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08"/>
                  </a:ext>
                </a:extLst>
              </a:tr>
              <a:tr h="377786">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19050">
                      <a:solidFill>
                        <a:srgbClr val="FFFFFF"/>
                      </a:solidFill>
                      <a:prstDash val="solid"/>
                    </a:lnB>
                    <a:solidFill>
                      <a:srgbClr val="E9F1F5"/>
                    </a:solidFill>
                  </a:tcPr>
                </a:tc>
                <a:tc>
                  <a:txBody>
                    <a:bodyPr/>
                    <a:lstStyle/>
                    <a:p>
                      <a:pPr marL="88265" marR="0">
                        <a:lnSpc>
                          <a:spcPts val="234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เชิงปริมาณ</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T w="19050">
                      <a:solidFill>
                        <a:srgbClr val="FFFFFF"/>
                      </a:solidFill>
                      <a:prstDash val="solid"/>
                    </a:lnT>
                    <a:solidFill>
                      <a:srgbClr val="E9F1F5"/>
                    </a:solidFill>
                  </a:tcPr>
                </a:tc>
                <a:tc>
                  <a:txBody>
                    <a:bodyPr/>
                    <a:lstStyle/>
                    <a:p>
                      <a:pPr marL="92075" marR="0">
                        <a:lnSpc>
                          <a:spcPts val="234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ตาราง</a:t>
                      </a:r>
                      <a:r>
                        <a:rPr lang="th-TH" sz="2000" b="1" spc="-285">
                          <a:effectLst/>
                          <a:latin typeface="TH SarabunIT๙" panose="020B0500040200020003" pitchFamily="34" charset="-34"/>
                          <a:ea typeface="Garuda"/>
                          <a:cs typeface="TH SarabunIT๙" panose="020B0500040200020003" pitchFamily="34" charset="-34"/>
                        </a:rPr>
                        <a:t> </a:t>
                      </a:r>
                      <a:r>
                        <a:rPr lang="th-TH" sz="2000" b="1">
                          <a:effectLst/>
                          <a:latin typeface="TH SarabunIT๙" panose="020B0500040200020003" pitchFamily="34" charset="-34"/>
                          <a:ea typeface="Garuda"/>
                          <a:cs typeface="TH SarabunIT๙" panose="020B0500040200020003" pitchFamily="34" charset="-34"/>
                        </a:rPr>
                        <a:t>กราฟ</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solidFill>
                      <a:srgbClr val="E9F1F5"/>
                    </a:solidFill>
                  </a:tcPr>
                </a:tc>
                <a:tc rowSpan="3">
                  <a:txBody>
                    <a:bodyPr/>
                    <a:lstStyle/>
                    <a:p>
                      <a:pPr>
                        <a:lnSpc>
                          <a:spcPct val="100000"/>
                        </a:lnSpc>
                      </a:pPr>
                      <a:endParaRPr sz="2100" dirty="0">
                        <a:latin typeface="TH SarabunIT๙" panose="020B0500040200020003" pitchFamily="34" charset="-34"/>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extLst>
                  <a:ext uri="{0D108BD9-81ED-4DB2-BD59-A6C34878D82A}">
                    <a16:rowId xmlns:a16="http://schemas.microsoft.com/office/drawing/2014/main" val="10009"/>
                  </a:ext>
                </a:extLst>
              </a:tr>
              <a:tr h="351256">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a:txBody>
                    <a:bodyPr/>
                    <a:lstStyle/>
                    <a:p>
                      <a:pPr marL="0" marR="0">
                        <a:spcBef>
                          <a:spcPts val="0"/>
                        </a:spcBef>
                        <a:spcAft>
                          <a:spcPts val="0"/>
                        </a:spcAft>
                      </a:pPr>
                      <a:r>
                        <a:rPr lang="en-US" sz="1700">
                          <a:effectLst/>
                          <a:latin typeface="TH SarabunIT๙" panose="020B0500040200020003" pitchFamily="34" charset="-34"/>
                          <a:ea typeface="Garuda"/>
                          <a:cs typeface="TH SarabunIT๙" panose="020B0500040200020003" pitchFamily="34" charset="-34"/>
                        </a:rPr>
                        <a:t> </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E9F1F5"/>
                    </a:solidFill>
                  </a:tcPr>
                </a:tc>
                <a:tc>
                  <a:txBody>
                    <a:bodyPr/>
                    <a:lstStyle/>
                    <a:p>
                      <a:pPr marL="91440" marR="0">
                        <a:lnSpc>
                          <a:spcPts val="2160"/>
                        </a:lnSpc>
                        <a:spcBef>
                          <a:spcPts val="0"/>
                        </a:spcBef>
                        <a:spcAft>
                          <a:spcPts val="0"/>
                        </a:spcAft>
                      </a:pPr>
                      <a:r>
                        <a:rPr lang="th-TH" sz="2000" b="1" spc="-15">
                          <a:effectLst/>
                          <a:latin typeface="TH SarabunIT๙" panose="020B0500040200020003" pitchFamily="34" charset="-34"/>
                          <a:ea typeface="Garuda"/>
                          <a:cs typeface="TH SarabunIT๙" panose="020B0500040200020003" pitchFamily="34" charset="-34"/>
                        </a:rPr>
                        <a:t>รูปภาพ</a:t>
                      </a:r>
                      <a:r>
                        <a:rPr lang="th-TH" sz="2000" b="1" spc="-330">
                          <a:effectLst/>
                          <a:latin typeface="TH SarabunIT๙" panose="020B0500040200020003" pitchFamily="34" charset="-34"/>
                          <a:ea typeface="Garuda"/>
                          <a:cs typeface="TH SarabunIT๙" panose="020B0500040200020003" pitchFamily="34" charset="-34"/>
                        </a:rPr>
                        <a:t> </a:t>
                      </a:r>
                      <a:r>
                        <a:rPr lang="th-TH" sz="2000" b="1">
                          <a:effectLst/>
                          <a:latin typeface="TH SarabunIT๙" panose="020B0500040200020003" pitchFamily="34" charset="-34"/>
                          <a:ea typeface="Garuda"/>
                          <a:cs typeface="TH SarabunIT๙" panose="020B0500040200020003" pitchFamily="34" charset="-34"/>
                        </a:rPr>
                        <a:t>แผนภูมิ</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extLst>
                  <a:ext uri="{0D108BD9-81ED-4DB2-BD59-A6C34878D82A}">
                    <a16:rowId xmlns:a16="http://schemas.microsoft.com/office/drawing/2014/main" val="10010"/>
                  </a:ext>
                </a:extLst>
              </a:tr>
              <a:tr h="425778">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F1F5"/>
                    </a:solidFill>
                  </a:tcPr>
                </a:tc>
                <a:tc>
                  <a:txBody>
                    <a:bodyPr/>
                    <a:lstStyle/>
                    <a:p>
                      <a:pPr marL="0" marR="0">
                        <a:spcBef>
                          <a:spcPts val="0"/>
                        </a:spcBef>
                        <a:spcAft>
                          <a:spcPts val="0"/>
                        </a:spcAft>
                      </a:pPr>
                      <a:r>
                        <a:rPr lang="en-US" sz="2100">
                          <a:effectLst/>
                          <a:latin typeface="TH SarabunIT๙" panose="020B0500040200020003" pitchFamily="34" charset="-34"/>
                          <a:ea typeface="Garuda"/>
                          <a:cs typeface="TH SarabunIT๙" panose="020B0500040200020003" pitchFamily="34" charset="-34"/>
                        </a:rPr>
                        <a:t> </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B w="19050">
                      <a:solidFill>
                        <a:srgbClr val="FFFFFF"/>
                      </a:solidFill>
                      <a:prstDash val="solid"/>
                    </a:lnB>
                    <a:solidFill>
                      <a:srgbClr val="E9F1F5"/>
                    </a:solidFill>
                  </a:tcPr>
                </a:tc>
                <a:tc>
                  <a:txBody>
                    <a:bodyPr/>
                    <a:lstStyle/>
                    <a:p>
                      <a:pPr marL="91440" marR="0">
                        <a:lnSpc>
                          <a:spcPts val="267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แผนภาพ</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E9F1F5"/>
                    </a:solidFill>
                  </a:tcPr>
                </a:tc>
                <a:extLst>
                  <a:ext uri="{0D108BD9-81ED-4DB2-BD59-A6C34878D82A}">
                    <a16:rowId xmlns:a16="http://schemas.microsoft.com/office/drawing/2014/main" val="10011"/>
                  </a:ext>
                </a:extLst>
              </a:tr>
              <a:tr h="377797">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19050">
                      <a:solidFill>
                        <a:srgbClr val="FFFFFF"/>
                      </a:solidFill>
                      <a:prstDash val="solid"/>
                    </a:lnB>
                    <a:solidFill>
                      <a:srgbClr val="D0E3EA"/>
                    </a:solidFill>
                  </a:tcPr>
                </a:tc>
                <a:tc>
                  <a:txBody>
                    <a:bodyPr/>
                    <a:lstStyle/>
                    <a:p>
                      <a:pPr marL="88265" marR="0">
                        <a:lnSpc>
                          <a:spcPts val="234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เชิงคุณภาพ</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T w="19050">
                      <a:solidFill>
                        <a:srgbClr val="FFFFFF"/>
                      </a:solidFill>
                      <a:prstDash val="solid"/>
                    </a:lnT>
                    <a:solidFill>
                      <a:srgbClr val="D0E3EA"/>
                    </a:solidFill>
                  </a:tcPr>
                </a:tc>
                <a:tc>
                  <a:txBody>
                    <a:bodyPr/>
                    <a:lstStyle/>
                    <a:p>
                      <a:pPr marL="91440" marR="0">
                        <a:lnSpc>
                          <a:spcPts val="234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ปรากฏการณ์</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rowSpan="3">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2"/>
                  </a:ext>
                </a:extLst>
              </a:tr>
              <a:tr h="349945">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a:txBody>
                    <a:bodyPr/>
                    <a:lstStyle/>
                    <a:p>
                      <a:pPr marL="0" marR="0">
                        <a:spcBef>
                          <a:spcPts val="0"/>
                        </a:spcBef>
                        <a:spcAft>
                          <a:spcPts val="0"/>
                        </a:spcAft>
                      </a:pPr>
                      <a:r>
                        <a:rPr lang="en-US" sz="1700" dirty="0">
                          <a:effectLst/>
                          <a:latin typeface="TH SarabunIT๙" panose="020B0500040200020003" pitchFamily="34" charset="-34"/>
                          <a:ea typeface="Garuda"/>
                          <a:cs typeface="TH SarabunIT๙" panose="020B0500040200020003" pitchFamily="34" charset="-34"/>
                        </a:rPr>
                        <a:t> </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solidFill>
                      <a:srgbClr val="D0E3EA"/>
                    </a:solidFill>
                  </a:tcPr>
                </a:tc>
                <a:tc>
                  <a:txBody>
                    <a:bodyPr/>
                    <a:lstStyle/>
                    <a:p>
                      <a:pPr marL="91440" marR="0">
                        <a:lnSpc>
                          <a:spcPts val="2150"/>
                        </a:lnSpc>
                        <a:spcBef>
                          <a:spcPts val="0"/>
                        </a:spcBef>
                        <a:spcAft>
                          <a:spcPts val="0"/>
                        </a:spcAft>
                      </a:pPr>
                      <a:r>
                        <a:rPr lang="th-TH" sz="2000" b="1">
                          <a:effectLst/>
                          <a:latin typeface="TH SarabunIT๙" panose="020B0500040200020003" pitchFamily="34" charset="-34"/>
                          <a:ea typeface="Garuda"/>
                          <a:cs typeface="TH SarabunIT๙" panose="020B0500040200020003" pitchFamily="34" charset="-34"/>
                        </a:rPr>
                        <a:t>สัญลักษณ์</a:t>
                      </a:r>
                      <a:endParaRPr lang="en-US" sz="1100">
                        <a:effectLst/>
                        <a:latin typeface="TH SarabunIT๙" panose="020B0500040200020003" pitchFamily="34" charset="-34"/>
                        <a:ea typeface="Garuda"/>
                        <a:cs typeface="TH SarabunIT๙" panose="020B0500040200020003" pitchFamily="34" charset="-34"/>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3"/>
                  </a:ext>
                </a:extLst>
              </a:tr>
              <a:tr h="427077">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0E3EA"/>
                    </a:solidFill>
                  </a:tcPr>
                </a:tc>
                <a:tc>
                  <a:txBody>
                    <a:bodyPr/>
                    <a:lstStyle/>
                    <a:p>
                      <a:pPr>
                        <a:lnSpc>
                          <a:spcPct val="100000"/>
                        </a:lnSpc>
                      </a:pPr>
                      <a:endParaRPr sz="2100">
                        <a:latin typeface="TH SarabunIT๙" panose="020B0500040200020003" pitchFamily="34" charset="-34"/>
                        <a:cs typeface="TH SarabunIT๙" panose="020B0500040200020003" pitchFamily="34" charset="-34"/>
                      </a:endParaRPr>
                    </a:p>
                  </a:txBody>
                  <a:tcPr marL="0" marR="0" marT="0" marB="0">
                    <a:lnL w="19050">
                      <a:solidFill>
                        <a:srgbClr val="FFFFFF"/>
                      </a:solidFill>
                      <a:prstDash val="solid"/>
                    </a:lnL>
                    <a:lnR w="12700" cap="flat" cmpd="sng" algn="ctr">
                      <a:solidFill>
                        <a:srgbClr val="FFFFFF"/>
                      </a:solidFill>
                      <a:prstDash val="solid"/>
                      <a:round/>
                      <a:headEnd type="none" w="med" len="med"/>
                      <a:tailEnd type="none" w="med" len="med"/>
                    </a:lnR>
                    <a:lnB w="19050">
                      <a:solidFill>
                        <a:srgbClr val="FFFFFF"/>
                      </a:solidFill>
                      <a:prstDash val="solid"/>
                    </a:lnB>
                    <a:solidFill>
                      <a:srgbClr val="D0E3EA"/>
                    </a:solidFill>
                  </a:tcPr>
                </a:tc>
                <a:tc>
                  <a:txBody>
                    <a:bodyPr/>
                    <a:lstStyle/>
                    <a:p>
                      <a:pPr marL="91440" marR="0">
                        <a:lnSpc>
                          <a:spcPts val="2680"/>
                        </a:lnSpc>
                        <a:spcBef>
                          <a:spcPts val="0"/>
                        </a:spcBef>
                        <a:spcAft>
                          <a:spcPts val="0"/>
                        </a:spcAft>
                      </a:pPr>
                      <a:r>
                        <a:rPr lang="th-TH" sz="2000" b="1" dirty="0">
                          <a:effectLst/>
                          <a:latin typeface="TH SarabunIT๙" panose="020B0500040200020003" pitchFamily="34" charset="-34"/>
                          <a:ea typeface="Garuda"/>
                          <a:cs typeface="TH SarabunIT๙" panose="020B0500040200020003" pitchFamily="34" charset="-34"/>
                        </a:rPr>
                        <a:t>รูปภาพ ฯลฯ</a:t>
                      </a:r>
                      <a:endParaRPr lang="en-US" sz="1100" dirty="0">
                        <a:effectLst/>
                        <a:latin typeface="TH SarabunIT๙" panose="020B0500040200020003" pitchFamily="34" charset="-34"/>
                        <a:ea typeface="Garuda"/>
                        <a:cs typeface="TH SarabunIT๙" panose="020B0500040200020003" pitchFamily="34" charset="-34"/>
                      </a:endParaRPr>
                    </a:p>
                  </a:txBody>
                  <a:tcPr marL="0" marR="0" marT="0" marB="0">
                    <a:lnL w="12700">
                      <a:solidFill>
                        <a:srgbClr val="FFFFFF"/>
                      </a:solidFill>
                      <a:prstDash val="solid"/>
                    </a:lnL>
                    <a:lnR w="12700">
                      <a:solidFill>
                        <a:srgbClr val="FFFFFF"/>
                      </a:solidFill>
                      <a:prstDash val="solid"/>
                    </a:lnR>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tc vMerge="1">
                  <a:txBody>
                    <a:bodyPr/>
                    <a:lstStyle/>
                    <a:p>
                      <a:endParaRPr/>
                    </a:p>
                  </a:txBody>
                  <a:tcPr marL="0" marR="0" marT="0" marB="0">
                    <a:lnL w="12700">
                      <a:solidFill>
                        <a:srgbClr val="FFFFFF"/>
                      </a:solidFill>
                      <a:prstDash val="solid"/>
                    </a:lnL>
                    <a:lnR w="12700">
                      <a:solidFill>
                        <a:srgbClr val="FFFFFF"/>
                      </a:solidFill>
                      <a:prstDash val="solid"/>
                    </a:lnR>
                    <a:lnT w="19050">
                      <a:solidFill>
                        <a:srgbClr val="FFFFFF"/>
                      </a:solidFill>
                      <a:prstDash val="solid"/>
                    </a:lnT>
                    <a:lnB w="19050">
                      <a:solidFill>
                        <a:srgbClr val="FFFFFF"/>
                      </a:solidFill>
                      <a:prstDash val="solid"/>
                    </a:lnB>
                    <a:solidFill>
                      <a:srgbClr val="D0E3EA"/>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0" y="2181225"/>
            <a:ext cx="10058400" cy="1384995"/>
          </a:xfrm>
          <a:prstGeom prst="rect">
            <a:avLst/>
          </a:prstGeom>
        </p:spPr>
        <p:txBody>
          <a:bodyPr wrap="square">
            <a:spAutoFit/>
          </a:bodyPr>
          <a:lstStyle/>
          <a:p>
            <a:pPr marL="285750" indent="-285750">
              <a:buClr>
                <a:schemeClr val="accent6">
                  <a:lumMod val="75000"/>
                </a:schemeClr>
              </a:buClr>
              <a:buFont typeface="Wingdings" panose="05000000000000000000" pitchFamily="2" charset="2"/>
              <a:buChar char="q"/>
            </a:pPr>
            <a:r>
              <a:rPr lang="th-TH"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Jt</a:t>
            </a:r>
            <a:r>
              <a:rPr lang="en-US" sz="2800" dirty="0">
                <a:latin typeface="TH SarabunIT๙" panose="020B0500040200020003" pitchFamily="34" charset="-34"/>
                <a:cs typeface="TH SarabunIT๙" panose="020B0500040200020003" pitchFamily="34" charset="-34"/>
              </a:rPr>
              <a:t> [eybqqi6\6\q6\q abb6i\33iq6 (</a:t>
            </a:r>
            <a:r>
              <a:rPr lang="en-US" sz="2800" dirty="0" err="1">
                <a:latin typeface="TH SarabunIT๙" panose="020B0500040200020003" pitchFamily="34" charset="-34"/>
                <a:cs typeface="TH SarabunIT๙" panose="020B0500040200020003" pitchFamily="34" charset="-34"/>
              </a:rPr>
              <a:t>Adihari</a:t>
            </a:r>
            <a:r>
              <a:rPr lang="en-US" sz="2800" dirty="0">
                <a:latin typeface="TH SarabunIT๙" panose="020B0500040200020003" pitchFamily="34" charset="-34"/>
                <a:cs typeface="TH SarabunIT๙" panose="020B0500040200020003" pitchFamily="34" charset="-34"/>
              </a:rPr>
              <a:t>, R. and </a:t>
            </a:r>
            <a:r>
              <a:rPr lang="th-TH"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Yothin</a:t>
            </a:r>
            <a:r>
              <a:rPr lang="en-US"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Sawangdee</a:t>
            </a:r>
            <a:r>
              <a:rPr lang="en-US" sz="2800" dirty="0">
                <a:latin typeface="TH SarabunIT๙" panose="020B0500040200020003" pitchFamily="34" charset="-34"/>
                <a:cs typeface="TH SarabunIT๙" panose="020B0500040200020003" pitchFamily="34" charset="-34"/>
              </a:rPr>
              <a:t>, 2010) </a:t>
            </a:r>
            <a:r>
              <a:rPr lang="en-US" sz="2800" dirty="0" err="1">
                <a:latin typeface="TH SarabunIT๙" panose="020B0500040200020003" pitchFamily="34" charset="-34"/>
                <a:cs typeface="TH SarabunIT๙" panose="020B0500040200020003" pitchFamily="34" charset="-34"/>
              </a:rPr>
              <a:t>bje</a:t>
            </a:r>
            <a:r>
              <a:rPr lang="en-US" sz="2800" dirty="0">
                <a:latin typeface="TH SarabunIT๙" panose="020B0500040200020003" pitchFamily="34" charset="-34"/>
                <a:cs typeface="TH SarabunIT๙" panose="020B0500040200020003" pitchFamily="34" charset="-34"/>
              </a:rPr>
              <a:t>[</a:t>
            </a:r>
            <a:r>
              <a:rPr lang="en-US" sz="2800" dirty="0" err="1">
                <a:latin typeface="TH SarabunIT๙" panose="020B0500040200020003" pitchFamily="34" charset="-34"/>
                <a:cs typeface="TH SarabunIT๙" panose="020B0500040200020003" pitchFamily="34" charset="-34"/>
              </a:rPr>
              <a:t>yw</a:t>
            </a:r>
            <a:r>
              <a:rPr lang="en-US" sz="2800" dirty="0">
                <a:latin typeface="TH SarabunIT๙" panose="020B0500040200020003" pitchFamily="34" charset="-34"/>
                <a:cs typeface="TH SarabunIT๙" panose="020B0500040200020003" pitchFamily="34" charset="-34"/>
              </a:rPr>
              <a:t>]y]</a:t>
            </a:r>
            <a:r>
              <a:rPr lang="en-US" sz="2800" dirty="0" err="1">
                <a:latin typeface="TH SarabunIT๙" panose="020B0500040200020003" pitchFamily="34" charset="-34"/>
                <a:cs typeface="TH SarabunIT๙" panose="020B0500040200020003" pitchFamily="34" charset="-34"/>
              </a:rPr>
              <a:t>ibyyvqiyqqyyqi</a:t>
            </a:r>
            <a:r>
              <a:rPr lang="en-US"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qyq</a:t>
            </a:r>
            <a:r>
              <a:rPr lang="en-US" sz="2800" dirty="0">
                <a:latin typeface="TH SarabunIT๙" panose="020B0500040200020003" pitchFamily="34" charset="-34"/>
                <a:cs typeface="TH SarabunIT๙" panose="020B0500040200020003" pitchFamily="34" charset="-34"/>
              </a:rPr>
              <a:t>\yqy0yq (Mark, 1884 cited in </a:t>
            </a:r>
            <a:r>
              <a:rPr lang="en-US" sz="2800" dirty="0" err="1">
                <a:latin typeface="TH SarabunIT๙" panose="020B0500040200020003" pitchFamily="34" charset="-34"/>
                <a:cs typeface="TH SarabunIT๙" panose="020B0500040200020003" pitchFamily="34" charset="-34"/>
              </a:rPr>
              <a:t>Ratri</a:t>
            </a:r>
            <a:r>
              <a:rPr lang="en-US" sz="2800" dirty="0">
                <a:latin typeface="TH SarabunIT๙" panose="020B0500040200020003" pitchFamily="34" charset="-34"/>
                <a:cs typeface="TH SarabunIT๙" panose="020B0500040200020003" pitchFamily="34" charset="-34"/>
              </a:rPr>
              <a:t> </a:t>
            </a:r>
            <a:endParaRPr lang="th-TH" sz="2800" dirty="0">
              <a:latin typeface="TH SarabunIT๙" panose="020B0500040200020003" pitchFamily="34" charset="-34"/>
              <a:cs typeface="TH SarabunIT๙" panose="020B0500040200020003" pitchFamily="34" charset="-34"/>
            </a:endParaRPr>
          </a:p>
          <a:p>
            <a:pPr>
              <a:buClr>
                <a:schemeClr val="accent6">
                  <a:lumMod val="75000"/>
                </a:schemeClr>
              </a:buClr>
            </a:pPr>
            <a:r>
              <a:rPr lang="th-TH"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Chamsri</a:t>
            </a:r>
            <a:r>
              <a:rPr lang="en-US" sz="2800" dirty="0">
                <a:latin typeface="TH SarabunIT๙" panose="020B0500040200020003" pitchFamily="34" charset="-34"/>
                <a:cs typeface="TH SarabunIT๙" panose="020B0500040200020003" pitchFamily="34" charset="-34"/>
              </a:rPr>
              <a:t>, 2010) ger </a:t>
            </a:r>
            <a:r>
              <a:rPr lang="en-US" sz="2800" dirty="0" err="1">
                <a:latin typeface="TH SarabunIT๙" panose="020B0500040200020003" pitchFamily="34" charset="-34"/>
                <a:cs typeface="TH SarabunIT๙" panose="020B0500040200020003" pitchFamily="34" charset="-34"/>
              </a:rPr>
              <a:t>gervtqb</a:t>
            </a:r>
            <a:r>
              <a:rPr lang="en-US" sz="2800" dirty="0">
                <a:latin typeface="TH SarabunIT๙" panose="020B0500040200020003" pitchFamily="34" charset="-34"/>
                <a:cs typeface="TH SarabunIT๙" panose="020B0500040200020003" pitchFamily="34" charset="-34"/>
              </a:rPr>
              <a:t>]</a:t>
            </a:r>
            <a:r>
              <a:rPr lang="en-US" sz="2800" dirty="0" err="1">
                <a:latin typeface="TH SarabunIT๙" panose="020B0500040200020003" pitchFamily="34" charset="-34"/>
                <a:cs typeface="TH SarabunIT๙" panose="020B0500040200020003" pitchFamily="34" charset="-34"/>
              </a:rPr>
              <a:t>qiybq</a:t>
            </a:r>
            <a:r>
              <a:rPr lang="en-US" sz="2800" dirty="0">
                <a:latin typeface="TH SarabunIT๙" panose="020B0500040200020003" pitchFamily="34" charset="-34"/>
                <a:cs typeface="TH SarabunIT๙" panose="020B0500040200020003" pitchFamily="34" charset="-34"/>
              </a:rPr>
              <a:t>]</a:t>
            </a:r>
            <a:r>
              <a:rPr lang="en-US" sz="2800" dirty="0" err="1">
                <a:latin typeface="TH SarabunIT๙" panose="020B0500040200020003" pitchFamily="34" charset="-34"/>
                <a:cs typeface="TH SarabunIT๙" panose="020B0500040200020003" pitchFamily="34" charset="-34"/>
              </a:rPr>
              <a:t>ybqb</a:t>
            </a:r>
            <a:r>
              <a:rPr lang="en-US"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uuuuuuuuuuu</a:t>
            </a:r>
            <a:r>
              <a:rPr lang="en-US" sz="2800" dirty="0">
                <a:latin typeface="TH SarabunIT๙" panose="020B0500040200020003" pitchFamily="34" charset="-34"/>
                <a:cs typeface="TH SarabunIT๙" panose="020B0500040200020003" pitchFamily="34" charset="-34"/>
              </a:rPr>
              <a:t> (</a:t>
            </a:r>
            <a:r>
              <a:rPr lang="en-US" sz="2800" dirty="0" err="1">
                <a:latin typeface="TH SarabunIT๙" panose="020B0500040200020003" pitchFamily="34" charset="-34"/>
                <a:cs typeface="TH SarabunIT๙" panose="020B0500040200020003" pitchFamily="34" charset="-34"/>
              </a:rPr>
              <a:t>Boondee</a:t>
            </a:r>
            <a:r>
              <a:rPr lang="en-US" sz="2800" dirty="0">
                <a:latin typeface="TH SarabunIT๙" panose="020B0500040200020003" pitchFamily="34" charset="-34"/>
                <a:cs typeface="TH SarabunIT๙" panose="020B0500040200020003" pitchFamily="34" charset="-34"/>
              </a:rPr>
              <a:t>, et al, 2013: Abstract)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71277" y="711535"/>
            <a:ext cx="2950845" cy="1079142"/>
          </a:xfrm>
          <a:prstGeom prst="rect">
            <a:avLst/>
          </a:prstGeom>
        </p:spPr>
        <p:txBody>
          <a:bodyPr vert="horz" wrap="square" lIns="0" tIns="12700" rIns="0" bIns="0" rtlCol="0">
            <a:spAutoFit/>
          </a:bodyPr>
          <a:lstStyle/>
          <a:p>
            <a:pPr marL="12700" marR="0">
              <a:lnSpc>
                <a:spcPts val="4140"/>
              </a:lnSpc>
              <a:spcBef>
                <a:spcPts val="0"/>
              </a:spcBef>
              <a:spcAft>
                <a:spcPts val="0"/>
              </a:spcAft>
            </a:pPr>
            <a:r>
              <a:rPr lang="th-TH" sz="3800" b="1" dirty="0">
                <a:solidFill>
                  <a:srgbClr val="7030A0"/>
                </a:solidFill>
                <a:latin typeface="TH SarabunIT๙" panose="020B0500040200020003" pitchFamily="34" charset="-34"/>
                <a:ea typeface="Garuda"/>
                <a:cs typeface="TH SarabunIT๙" panose="020B0500040200020003" pitchFamily="34" charset="-34"/>
              </a:rPr>
              <a:t>หลักการสำคัญ</a:t>
            </a:r>
            <a:br>
              <a:rPr lang="en-US" sz="3800" dirty="0">
                <a:latin typeface="TH SarabunIT๙" panose="020B0500040200020003" pitchFamily="34" charset="-34"/>
                <a:ea typeface="Garuda"/>
                <a:cs typeface="TH SarabunIT๙" panose="020B0500040200020003" pitchFamily="34" charset="-34"/>
              </a:rPr>
            </a:br>
            <a:endParaRPr sz="3800" dirty="0">
              <a:latin typeface="TH SarabunIT๙" panose="020B0500040200020003" pitchFamily="34" charset="-34"/>
              <a:cs typeface="TH SarabunIT๙" panose="020B0500040200020003" pitchFamily="34" charset="-34"/>
            </a:endParaRPr>
          </a:p>
        </p:txBody>
      </p:sp>
      <p:sp>
        <p:nvSpPr>
          <p:cNvPr id="6" name="Rectangle 5"/>
          <p:cNvSpPr/>
          <p:nvPr/>
        </p:nvSpPr>
        <p:spPr>
          <a:xfrm>
            <a:off x="698500" y="1797819"/>
            <a:ext cx="9067800" cy="3970318"/>
          </a:xfrm>
          <a:prstGeom prst="rect">
            <a:avLst/>
          </a:prstGeom>
        </p:spPr>
        <p:txBody>
          <a:bodyPr wrap="square">
            <a:spAutoFit/>
          </a:bodyPr>
          <a:lstStyle/>
          <a:p>
            <a:pPr marL="742950" marR="487045" lvl="1" indent="-285750">
              <a:spcBef>
                <a:spcPts val="735"/>
              </a:spcBef>
              <a:spcAft>
                <a:spcPts val="0"/>
              </a:spcAft>
              <a:buClr>
                <a:srgbClr val="7030A0"/>
              </a:buClr>
              <a:buFont typeface="Wingdings" panose="05000000000000000000" pitchFamily="2" charset="2"/>
              <a:buChar char=""/>
              <a:tabLst>
                <a:tab pos="1037590" algn="l"/>
              </a:tabLst>
            </a:pPr>
            <a:r>
              <a:rPr lang="th-TH" sz="2800" b="1" dirty="0">
                <a:effectLst/>
                <a:latin typeface="TH SarabunIT๙" panose="020B0500040200020003" pitchFamily="34" charset="-34"/>
                <a:ea typeface="Garuda"/>
                <a:cs typeface="TH SarabunIT๙" panose="020B0500040200020003" pitchFamily="34" charset="-34"/>
              </a:rPr>
              <a:t>เราสื่อความหมายกับคน 3 </a:t>
            </a:r>
            <a:r>
              <a:rPr lang="th-TH" sz="2800" b="1" spc="10" dirty="0">
                <a:effectLst/>
                <a:latin typeface="TH SarabunIT๙" panose="020B0500040200020003" pitchFamily="34" charset="-34"/>
                <a:ea typeface="Garuda"/>
                <a:cs typeface="TH SarabunIT๙" panose="020B0500040200020003" pitchFamily="34" charset="-34"/>
              </a:rPr>
              <a:t>คน คน 3 </a:t>
            </a:r>
            <a:r>
              <a:rPr lang="th-TH" sz="2800" b="1" spc="-55" dirty="0">
                <a:effectLst/>
                <a:latin typeface="TH SarabunIT๙" panose="020B0500040200020003" pitchFamily="34" charset="-34"/>
                <a:ea typeface="Garuda"/>
                <a:cs typeface="TH SarabunIT๙" panose="020B0500040200020003" pitchFamily="34" charset="-34"/>
              </a:rPr>
              <a:t>คนนี้เป็</a:t>
            </a:r>
            <a:r>
              <a:rPr lang="th-TH" sz="2800" b="1" dirty="0">
                <a:effectLst/>
                <a:latin typeface="TH SarabunIT๙" panose="020B0500040200020003" pitchFamily="34" charset="-34"/>
                <a:ea typeface="Garuda"/>
                <a:cs typeface="TH SarabunIT๙" panose="020B0500040200020003" pitchFamily="34" charset="-34"/>
              </a:rPr>
              <a:t>นผู้กําหนดชะตาในการ </a:t>
            </a:r>
            <a:r>
              <a:rPr lang="th-TH" sz="2800" b="1" spc="-40" dirty="0">
                <a:effectLst/>
                <a:latin typeface="TH SarabunIT๙" panose="020B0500040200020003" pitchFamily="34" charset="-34"/>
                <a:ea typeface="Garuda"/>
                <a:cs typeface="TH SarabunIT๙" panose="020B0500040200020003" pitchFamily="34" charset="-34"/>
              </a:rPr>
              <a:t>เผยแพร่</a:t>
            </a:r>
            <a:endParaRPr lang="en-US" sz="2800" dirty="0">
              <a:effectLst/>
              <a:latin typeface="TH SarabunIT๙" panose="020B0500040200020003" pitchFamily="34" charset="-34"/>
              <a:ea typeface="Garuda"/>
              <a:cs typeface="TH SarabunIT๙" panose="020B0500040200020003" pitchFamily="34" charset="-34"/>
            </a:endParaRPr>
          </a:p>
          <a:p>
            <a:pPr marL="742950" marR="490220" lvl="1" indent="-285750">
              <a:spcBef>
                <a:spcPts val="40"/>
              </a:spcBef>
              <a:spcAft>
                <a:spcPts val="0"/>
              </a:spcAft>
              <a:buClr>
                <a:srgbClr val="7030A0"/>
              </a:buClr>
              <a:buFont typeface="Wingdings" panose="05000000000000000000" pitchFamily="2" charset="2"/>
              <a:buChar char=""/>
              <a:tabLst>
                <a:tab pos="1037590" algn="l"/>
              </a:tabLst>
            </a:pPr>
            <a:r>
              <a:rPr lang="th-TH" sz="2800" b="1" dirty="0">
                <a:effectLst/>
                <a:latin typeface="TH SarabunIT๙" panose="020B0500040200020003" pitchFamily="34" charset="-34"/>
                <a:ea typeface="Garuda"/>
                <a:cs typeface="TH SarabunIT๙" panose="020B0500040200020003" pitchFamily="34" charset="-34"/>
              </a:rPr>
              <a:t>คนแรก</a:t>
            </a:r>
            <a:r>
              <a:rPr lang="th-TH" sz="2800" b="1" dirty="0" err="1">
                <a:effectLst/>
                <a:latin typeface="TH SarabunIT๙" panose="020B0500040200020003" pitchFamily="34" charset="-34"/>
                <a:ea typeface="Garuda"/>
                <a:cs typeface="TH SarabunIT๙" panose="020B0500040200020003" pitchFamily="34" charset="-34"/>
              </a:rPr>
              <a:t>สําคัญ</a:t>
            </a:r>
            <a:r>
              <a:rPr lang="th-TH" sz="2800" b="1" dirty="0">
                <a:effectLst/>
                <a:latin typeface="TH SarabunIT๙" panose="020B0500040200020003" pitchFamily="34" charset="-34"/>
                <a:ea typeface="Garuda"/>
                <a:cs typeface="TH SarabunIT๙" panose="020B0500040200020003" pitchFamily="34" charset="-34"/>
              </a:rPr>
              <a:t>ที่สุดอ่านบทความของเราก่อนส่งให้กัลยาณมิตรในศาสตร์ </a:t>
            </a:r>
            <a:r>
              <a:rPr lang="th-TH" sz="2800" b="1" spc="50" dirty="0">
                <a:effectLst/>
                <a:latin typeface="TH SarabunIT๙" panose="020B0500040200020003" pitchFamily="34" charset="-34"/>
                <a:ea typeface="Garuda"/>
                <a:cs typeface="TH SarabunIT๙" panose="020B0500040200020003" pitchFamily="34" charset="-34"/>
              </a:rPr>
              <a:t>เดียวกับเราตรวจสอบเนื้อหา</a:t>
            </a:r>
            <a:r>
              <a:rPr lang="th-TH" sz="2800" b="1" spc="-380" dirty="0">
                <a:effectLst/>
                <a:latin typeface="TH SarabunIT๙" panose="020B0500040200020003" pitchFamily="34" charset="-34"/>
                <a:ea typeface="Garuda"/>
                <a:cs typeface="TH SarabunIT๙" panose="020B0500040200020003" pitchFamily="34" charset="-34"/>
              </a:rPr>
              <a:t> </a:t>
            </a:r>
            <a:r>
              <a:rPr lang="th-TH" sz="2800" b="1" spc="50" dirty="0">
                <a:effectLst/>
                <a:latin typeface="TH SarabunIT๙" panose="020B0500040200020003" pitchFamily="34" charset="-34"/>
                <a:ea typeface="Garuda"/>
                <a:cs typeface="TH SarabunIT๙" panose="020B0500040200020003" pitchFamily="34" charset="-34"/>
              </a:rPr>
              <a:t>ความครอบคลุม</a:t>
            </a:r>
            <a:r>
              <a:rPr lang="th-TH" sz="2800" b="1" spc="-380" dirty="0">
                <a:effectLst/>
                <a:latin typeface="TH SarabunIT๙" panose="020B0500040200020003" pitchFamily="34" charset="-34"/>
                <a:ea typeface="Garuda"/>
                <a:cs typeface="TH SarabunIT๙" panose="020B0500040200020003" pitchFamily="34" charset="-34"/>
              </a:rPr>
              <a:t> </a:t>
            </a:r>
            <a:r>
              <a:rPr lang="th-TH" sz="2800" b="1" spc="25" dirty="0">
                <a:effectLst/>
                <a:latin typeface="TH SarabunIT๙" panose="020B0500040200020003" pitchFamily="34" charset="-34"/>
                <a:ea typeface="Garuda"/>
                <a:cs typeface="TH SarabunIT๙" panose="020B0500040200020003" pitchFamily="34" charset="-34"/>
              </a:rPr>
              <a:t>ความถูกต้อง</a:t>
            </a:r>
            <a:r>
              <a:rPr lang="th-TH" sz="2800" b="1" spc="-375" dirty="0">
                <a:effectLst/>
                <a:latin typeface="TH SarabunIT๙" panose="020B0500040200020003" pitchFamily="34" charset="-34"/>
                <a:ea typeface="Garuda"/>
                <a:cs typeface="TH SarabunIT๙" panose="020B0500040200020003" pitchFamily="34" charset="-34"/>
              </a:rPr>
              <a:t> </a:t>
            </a:r>
            <a:r>
              <a:rPr lang="th-TH" sz="2800" b="1" spc="45" dirty="0">
                <a:effectLst/>
                <a:latin typeface="TH SarabunIT๙" panose="020B0500040200020003" pitchFamily="34" charset="-34"/>
                <a:ea typeface="Garuda"/>
                <a:cs typeface="TH SarabunIT๙" panose="020B0500040200020003" pitchFamily="34" charset="-34"/>
              </a:rPr>
              <a:t>ฯลฯ</a:t>
            </a:r>
            <a:r>
              <a:rPr lang="th-TH" sz="2800" b="1" spc="-37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หรือ </a:t>
            </a:r>
            <a:r>
              <a:rPr lang="th-TH" sz="2800" b="1" spc="-25" dirty="0">
                <a:effectLst/>
                <a:latin typeface="TH SarabunIT๙" panose="020B0500040200020003" pitchFamily="34" charset="-34"/>
                <a:ea typeface="Garuda"/>
                <a:cs typeface="TH SarabunIT๙" panose="020B0500040200020003" pitchFamily="34" charset="-34"/>
              </a:rPr>
              <a:t>โยนลงตะกร้า </a:t>
            </a:r>
            <a:r>
              <a:rPr lang="th-TH" sz="2800" b="1" dirty="0">
                <a:effectLst/>
                <a:latin typeface="TH SarabunIT๙" panose="020B0500040200020003" pitchFamily="34" charset="-34"/>
                <a:ea typeface="Garuda"/>
                <a:cs typeface="TH SarabunIT๙" panose="020B0500040200020003" pitchFamily="34" charset="-34"/>
              </a:rPr>
              <a:t>คือ</a:t>
            </a:r>
            <a:r>
              <a:rPr lang="th-TH" sz="2800" b="1" spc="-34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บรรณาธิการของวารสาร</a:t>
            </a:r>
            <a:endParaRPr lang="en-US" sz="2800" dirty="0">
              <a:effectLst/>
              <a:latin typeface="TH SarabunIT๙" panose="020B0500040200020003" pitchFamily="34" charset="-34"/>
              <a:ea typeface="Garuda"/>
              <a:cs typeface="TH SarabunIT๙" panose="020B0500040200020003" pitchFamily="34" charset="-34"/>
            </a:endParaRPr>
          </a:p>
          <a:p>
            <a:pPr marL="742950" marR="518795" lvl="1" indent="-285750">
              <a:spcBef>
                <a:spcPts val="0"/>
              </a:spcBef>
              <a:spcAft>
                <a:spcPts val="0"/>
              </a:spcAft>
              <a:buClr>
                <a:srgbClr val="7030A0"/>
              </a:buClr>
              <a:buFont typeface="Wingdings" panose="05000000000000000000" pitchFamily="2" charset="2"/>
              <a:buChar char=""/>
              <a:tabLst>
                <a:tab pos="1037590" algn="l"/>
              </a:tabLst>
            </a:pPr>
            <a:r>
              <a:rPr lang="th-TH" sz="2800" b="1" dirty="0">
                <a:effectLst/>
                <a:latin typeface="TH SarabunIT๙" panose="020B0500040200020003" pitchFamily="34" charset="-34"/>
                <a:ea typeface="Garuda"/>
                <a:cs typeface="TH SarabunIT๙" panose="020B0500040200020003" pitchFamily="34" charset="-34"/>
              </a:rPr>
              <a:t>คนที่สองคือ </a:t>
            </a:r>
            <a:r>
              <a:rPr lang="th-TH" sz="2800" b="1" spc="-15" dirty="0">
                <a:effectLst/>
                <a:latin typeface="TH SarabunIT๙" panose="020B0500040200020003" pitchFamily="34" charset="-34"/>
                <a:ea typeface="Garuda"/>
                <a:cs typeface="TH SarabunIT๙" panose="020B0500040200020003" pitchFamily="34" charset="-34"/>
              </a:rPr>
              <a:t>กัลยาณมิตรที่เป็</a:t>
            </a:r>
            <a:r>
              <a:rPr lang="th-TH" sz="2800" b="1" spc="-25" dirty="0">
                <a:effectLst/>
                <a:latin typeface="TH SarabunIT๙" panose="020B0500040200020003" pitchFamily="34" charset="-34"/>
                <a:ea typeface="Garuda"/>
                <a:cs typeface="TH SarabunIT๙" panose="020B0500040200020003" pitchFamily="34" charset="-34"/>
              </a:rPr>
              <a:t>นผู้อ่านนิรนามซึ่งเป็</a:t>
            </a:r>
            <a:r>
              <a:rPr lang="th-TH" sz="2800" b="1" dirty="0">
                <a:effectLst/>
                <a:latin typeface="TH SarabunIT๙" panose="020B0500040200020003" pitchFamily="34" charset="-34"/>
                <a:ea typeface="Garuda"/>
                <a:cs typeface="TH SarabunIT๙" panose="020B0500040200020003" pitchFamily="34" charset="-34"/>
              </a:rPr>
              <a:t>นผู้เชี่ยวชาญในศาสตร์</a:t>
            </a:r>
            <a:r>
              <a:rPr lang="th-TH" sz="2800" b="1" spc="-15" dirty="0">
                <a:effectLst/>
                <a:latin typeface="TH SarabunIT๙" panose="020B0500040200020003" pitchFamily="34" charset="-34"/>
                <a:ea typeface="Garuda"/>
                <a:cs typeface="TH SarabunIT๙" panose="020B0500040200020003" pitchFamily="34" charset="-34"/>
              </a:rPr>
              <a:t>นั้นๆและทาการวิจัยในเรื่องที่เราจะส่งไป</a:t>
            </a:r>
            <a:r>
              <a:rPr lang="th-TH" sz="2800" b="1" spc="-20" dirty="0">
                <a:effectLst/>
                <a:latin typeface="TH SarabunIT๙" panose="020B0500040200020003" pitchFamily="34" charset="-34"/>
                <a:ea typeface="Garuda"/>
                <a:cs typeface="TH SarabunIT๙" panose="020B0500040200020003" pitchFamily="34" charset="-34"/>
              </a:rPr>
              <a:t>ส่วนมากจะ</a:t>
            </a:r>
            <a:r>
              <a:rPr lang="th-TH" sz="2800" b="1" spc="-310" dirty="0">
                <a:latin typeface="TH SarabunIT๙" panose="020B0500040200020003" pitchFamily="34" charset="-34"/>
                <a:ea typeface="Garuda"/>
                <a:cs typeface="TH SarabunIT๙" panose="020B0500040200020003" pitchFamily="34" charset="-34"/>
              </a:rPr>
              <a:t> 4</a:t>
            </a:r>
            <a:r>
              <a:rPr lang="en-US" sz="2800" b="1" spc="-310"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คน</a:t>
            </a:r>
            <a:endParaRPr lang="en-US" sz="2800" dirty="0">
              <a:effectLst/>
              <a:latin typeface="TH SarabunIT๙" panose="020B0500040200020003" pitchFamily="34" charset="-34"/>
              <a:ea typeface="Garuda"/>
              <a:cs typeface="TH SarabunIT๙" panose="020B0500040200020003" pitchFamily="34" charset="-34"/>
            </a:endParaRPr>
          </a:p>
          <a:p>
            <a:pPr marL="742950" marR="487680" lvl="1" indent="-285750">
              <a:spcBef>
                <a:spcPts val="20"/>
              </a:spcBef>
              <a:spcAft>
                <a:spcPts val="0"/>
              </a:spcAft>
              <a:buClr>
                <a:srgbClr val="7030A0"/>
              </a:buClr>
              <a:buFont typeface="Wingdings" panose="05000000000000000000" pitchFamily="2" charset="2"/>
              <a:buChar char=""/>
              <a:tabLst>
                <a:tab pos="1038225" algn="l"/>
              </a:tabLst>
            </a:pPr>
            <a:r>
              <a:rPr lang="th-TH" sz="2800" b="1" spc="15" dirty="0">
                <a:effectLst/>
                <a:latin typeface="TH SarabunIT๙" panose="020B0500040200020003" pitchFamily="34" charset="-34"/>
                <a:ea typeface="Garuda"/>
                <a:cs typeface="TH SarabunIT๙" panose="020B0500040200020003" pitchFamily="34" charset="-34"/>
              </a:rPr>
              <a:t>คน</a:t>
            </a:r>
            <a:r>
              <a:rPr lang="th-TH" sz="2800" b="1" spc="-95" dirty="0">
                <a:effectLst/>
                <a:latin typeface="TH SarabunIT๙" panose="020B0500040200020003" pitchFamily="34" charset="-34"/>
                <a:ea typeface="Garuda"/>
                <a:cs typeface="TH SarabunIT๙" panose="020B0500040200020003" pitchFamily="34" charset="-34"/>
              </a:rPr>
              <a:t>ท</a:t>
            </a:r>
            <a:r>
              <a:rPr lang="th-TH" sz="2800" b="1" spc="105" dirty="0">
                <a:latin typeface="TH SarabunIT๙" panose="020B0500040200020003" pitchFamily="34" charset="-34"/>
                <a:ea typeface="Garuda"/>
                <a:cs typeface="TH SarabunIT๙" panose="020B0500040200020003" pitchFamily="34" charset="-34"/>
              </a:rPr>
              <a:t>ี่</a:t>
            </a:r>
            <a:r>
              <a:rPr lang="th-TH" sz="2800" b="1" spc="10" dirty="0">
                <a:effectLst/>
                <a:latin typeface="TH SarabunIT๙" panose="020B0500040200020003" pitchFamily="34" charset="-34"/>
                <a:ea typeface="Garuda"/>
                <a:cs typeface="TH SarabunIT๙" panose="020B0500040200020003" pitchFamily="34" charset="-34"/>
              </a:rPr>
              <a:t>สาม</a:t>
            </a:r>
            <a:r>
              <a:rPr lang="th-TH" sz="2800" b="1" spc="-5" dirty="0">
                <a:effectLst/>
                <a:latin typeface="TH SarabunIT๙" panose="020B0500040200020003" pitchFamily="34" charset="-34"/>
                <a:ea typeface="Garuda"/>
                <a:cs typeface="TH SarabunIT๙" panose="020B0500040200020003" pitchFamily="34" charset="-34"/>
              </a:rPr>
              <a:t>ค</a:t>
            </a:r>
            <a:r>
              <a:rPr lang="th-TH" sz="2800" b="1" spc="2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อ</a:t>
            </a:r>
            <a:r>
              <a:rPr lang="th-TH" sz="2800" b="1" spc="-310" dirty="0">
                <a:effectLst/>
                <a:latin typeface="TH SarabunIT๙" panose="020B0500040200020003" pitchFamily="34" charset="-34"/>
                <a:ea typeface="Garuda"/>
                <a:cs typeface="TH SarabunIT๙" panose="020B0500040200020003" pitchFamily="34" charset="-34"/>
              </a:rPr>
              <a:t> </a:t>
            </a:r>
            <a:r>
              <a:rPr lang="th-TH" sz="2800" b="1" spc="-155" dirty="0">
                <a:effectLst/>
                <a:latin typeface="TH SarabunIT๙" panose="020B0500040200020003" pitchFamily="34" charset="-34"/>
                <a:ea typeface="Garuda"/>
                <a:cs typeface="TH SarabunIT๙" panose="020B0500040200020003" pitchFamily="34" charset="-34"/>
              </a:rPr>
              <a:t>ผ</a:t>
            </a:r>
            <a:r>
              <a:rPr lang="th-TH" sz="2800" b="1" spc="135" dirty="0">
                <a:latin typeface="TH SarabunIT๙" panose="020B0500040200020003" pitchFamily="34" charset="-34"/>
                <a:ea typeface="Garuda"/>
                <a:cs typeface="TH SarabunIT๙" panose="020B0500040200020003" pitchFamily="34" charset="-34"/>
              </a:rPr>
              <a:t>ู้</a:t>
            </a:r>
            <a:r>
              <a:rPr lang="th-TH" sz="2800" b="1" spc="-145" dirty="0">
                <a:effectLst/>
                <a:latin typeface="TH SarabunIT๙" panose="020B0500040200020003" pitchFamily="34" charset="-34"/>
                <a:ea typeface="Garuda"/>
                <a:cs typeface="TH SarabunIT๙" panose="020B0500040200020003" pitchFamily="34" charset="-34"/>
              </a:rPr>
              <a:t>อ</a:t>
            </a:r>
            <a:r>
              <a:rPr lang="th-TH" sz="2800" b="1" spc="155" dirty="0">
                <a:effectLst/>
                <a:latin typeface="TH SarabunIT๙" panose="020B0500040200020003" pitchFamily="34" charset="-34"/>
                <a:ea typeface="Garuda"/>
                <a:cs typeface="TH SarabunIT๙" panose="020B0500040200020003" pitchFamily="34" charset="-34"/>
              </a:rPr>
              <a:t>่</a:t>
            </a:r>
            <a:r>
              <a:rPr lang="th-TH" sz="2800" b="1" spc="15" dirty="0">
                <a:effectLst/>
                <a:latin typeface="TH SarabunIT๙" panose="020B0500040200020003" pitchFamily="34" charset="-34"/>
                <a:ea typeface="Garuda"/>
                <a:cs typeface="TH SarabunIT๙" panose="020B0500040200020003" pitchFamily="34" charset="-34"/>
              </a:rPr>
              <a:t>าน</a:t>
            </a:r>
            <a:r>
              <a:rPr lang="th-TH" sz="2800" b="1" spc="-95" dirty="0">
                <a:effectLst/>
                <a:latin typeface="TH SarabunIT๙" panose="020B0500040200020003" pitchFamily="34" charset="-34"/>
                <a:ea typeface="Garuda"/>
                <a:cs typeface="TH SarabunIT๙" panose="020B0500040200020003" pitchFamily="34" charset="-34"/>
              </a:rPr>
              <a:t>ท</a:t>
            </a:r>
            <a:r>
              <a:rPr lang="th-TH" sz="2800" b="1" spc="105" dirty="0">
                <a:latin typeface="TH SarabunIT๙" panose="020B0500040200020003" pitchFamily="34" charset="-34"/>
                <a:ea typeface="Garuda"/>
                <a:cs typeface="TH SarabunIT๙" panose="020B0500040200020003" pitchFamily="34" charset="-34"/>
              </a:rPr>
              <a:t>ี่</a:t>
            </a:r>
            <a:r>
              <a:rPr lang="th-TH" sz="2800" b="1" spc="5" dirty="0">
                <a:effectLst/>
                <a:latin typeface="TH SarabunIT๙" panose="020B0500040200020003" pitchFamily="34" charset="-34"/>
                <a:ea typeface="Garuda"/>
                <a:cs typeface="TH SarabunIT๙" panose="020B0500040200020003" pitchFamily="34" charset="-34"/>
              </a:rPr>
              <a:t>เ</a:t>
            </a:r>
            <a:r>
              <a:rPr lang="th-TH" sz="2800" b="1" spc="-385" dirty="0">
                <a:effectLst/>
                <a:latin typeface="TH SarabunIT๙" panose="020B0500040200020003" pitchFamily="34" charset="-34"/>
                <a:ea typeface="Garuda"/>
                <a:cs typeface="TH SarabunIT๙" panose="020B0500040200020003" pitchFamily="34" charset="-34"/>
              </a:rPr>
              <a:t>ป</a:t>
            </a:r>
            <a:r>
              <a:rPr lang="th-TH" sz="2800" b="1" dirty="0">
                <a:effectLst/>
                <a:latin typeface="TH SarabunIT๙" panose="020B0500040200020003" pitchFamily="34" charset="-34"/>
                <a:ea typeface="Garuda"/>
                <a:cs typeface="TH SarabunIT๙" panose="020B0500040200020003" pitchFamily="34" charset="-34"/>
              </a:rPr>
              <a:t>็</a:t>
            </a:r>
            <a:r>
              <a:rPr lang="th-TH" sz="2800" b="1" spc="15" dirty="0">
                <a:effectLst/>
                <a:latin typeface="TH SarabunIT๙" panose="020B0500040200020003" pitchFamily="34" charset="-34"/>
                <a:ea typeface="Garuda"/>
                <a:cs typeface="TH SarabunIT๙" panose="020B0500040200020003" pitchFamily="34" charset="-34"/>
              </a:rPr>
              <a:t>น</a:t>
            </a:r>
            <a:r>
              <a:rPr lang="th-TH" sz="2800" b="1" spc="-40" dirty="0">
                <a:effectLst/>
                <a:latin typeface="TH SarabunIT๙" panose="020B0500040200020003" pitchFamily="34" charset="-34"/>
                <a:ea typeface="Garuda"/>
                <a:cs typeface="TH SarabunIT๙" panose="020B0500040200020003" pitchFamily="34" charset="-34"/>
              </a:rPr>
              <a:t>น</a:t>
            </a:r>
            <a:r>
              <a:rPr lang="th-TH" sz="2800" b="1" spc="50" dirty="0">
                <a:effectLst/>
                <a:latin typeface="TH SarabunIT๙" panose="020B0500040200020003" pitchFamily="34" charset="-34"/>
                <a:ea typeface="Garuda"/>
                <a:cs typeface="TH SarabunIT๙" panose="020B0500040200020003" pitchFamily="34" charset="-34"/>
              </a:rPr>
              <a:t>ั</a:t>
            </a:r>
            <a:r>
              <a:rPr lang="th-TH" sz="2800" b="1" spc="10" dirty="0">
                <a:effectLst/>
                <a:latin typeface="TH SarabunIT๙" panose="020B0500040200020003" pitchFamily="34" charset="-34"/>
                <a:ea typeface="Garuda"/>
                <a:cs typeface="TH SarabunIT๙" panose="020B0500040200020003" pitchFamily="34" charset="-34"/>
              </a:rPr>
              <a:t>ก</a:t>
            </a:r>
            <a:r>
              <a:rPr lang="th-TH" sz="2800" b="1" dirty="0">
                <a:effectLst/>
                <a:latin typeface="TH SarabunIT๙" panose="020B0500040200020003" pitchFamily="34" charset="-34"/>
                <a:ea typeface="Garuda"/>
                <a:cs typeface="TH SarabunIT๙" panose="020B0500040200020003" pitchFamily="34" charset="-34"/>
              </a:rPr>
              <a:t>ว</a:t>
            </a:r>
            <a:r>
              <a:rPr lang="th-TH" sz="2800" b="1" spc="10" dirty="0">
                <a:effectLst/>
                <a:latin typeface="TH SarabunIT๙" panose="020B0500040200020003" pitchFamily="34" charset="-34"/>
                <a:ea typeface="Garuda"/>
                <a:cs typeface="TH SarabunIT๙" panose="020B0500040200020003" pitchFamily="34" charset="-34"/>
              </a:rPr>
              <a:t>ิชากา</a:t>
            </a:r>
            <a:r>
              <a:rPr lang="th-TH" sz="2800" b="1" dirty="0">
                <a:effectLst/>
                <a:latin typeface="TH SarabunIT๙" panose="020B0500040200020003" pitchFamily="34" charset="-34"/>
                <a:ea typeface="Garuda"/>
                <a:cs typeface="TH SarabunIT๙" panose="020B0500040200020003" pitchFamily="34" charset="-34"/>
              </a:rPr>
              <a:t>ร</a:t>
            </a:r>
            <a:r>
              <a:rPr lang="th-TH" sz="2800" b="1" spc="-300" dirty="0">
                <a:effectLst/>
                <a:latin typeface="TH SarabunIT๙" panose="020B0500040200020003" pitchFamily="34" charset="-34"/>
                <a:ea typeface="Garuda"/>
                <a:cs typeface="TH SarabunIT๙" panose="020B0500040200020003" pitchFamily="34" charset="-34"/>
              </a:rPr>
              <a:t> </a:t>
            </a:r>
            <a:r>
              <a:rPr lang="th-TH" sz="2800" b="1" spc="-40" dirty="0">
                <a:effectLst/>
                <a:latin typeface="TH SarabunIT๙" panose="020B0500040200020003" pitchFamily="34" charset="-34"/>
                <a:ea typeface="Garuda"/>
                <a:cs typeface="TH SarabunIT๙" panose="020B0500040200020003" pitchFamily="34" charset="-34"/>
              </a:rPr>
              <a:t>น</a:t>
            </a:r>
            <a:r>
              <a:rPr lang="th-TH" sz="2800" b="1" spc="50" dirty="0">
                <a:effectLst/>
                <a:latin typeface="TH SarabunIT๙" panose="020B0500040200020003" pitchFamily="34" charset="-34"/>
                <a:ea typeface="Garuda"/>
                <a:cs typeface="TH SarabunIT๙" panose="020B0500040200020003" pitchFamily="34" charset="-34"/>
              </a:rPr>
              <a:t>ั</a:t>
            </a:r>
            <a:r>
              <a:rPr lang="th-TH" sz="2800" b="1" spc="10" dirty="0">
                <a:effectLst/>
                <a:latin typeface="TH SarabunIT๙" panose="020B0500040200020003" pitchFamily="34" charset="-34"/>
                <a:ea typeface="Garuda"/>
                <a:cs typeface="TH SarabunIT๙" panose="020B0500040200020003" pitchFamily="34" charset="-34"/>
              </a:rPr>
              <a:t>ก</a:t>
            </a:r>
            <a:r>
              <a:rPr lang="th-TH" sz="2800" b="1" dirty="0">
                <a:effectLst/>
                <a:latin typeface="TH SarabunIT๙" panose="020B0500040200020003" pitchFamily="34" charset="-34"/>
                <a:ea typeface="Garuda"/>
                <a:cs typeface="TH SarabunIT๙" panose="020B0500040200020003" pitchFamily="34" charset="-34"/>
              </a:rPr>
              <a:t>ว</a:t>
            </a:r>
            <a:r>
              <a:rPr lang="th-TH" sz="2800" b="1" spc="1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จ</a:t>
            </a:r>
            <a:r>
              <a:rPr lang="th-TH" sz="2800" b="1" spc="1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ย</a:t>
            </a:r>
            <a:r>
              <a:rPr lang="th-TH" sz="2800" b="1" spc="-305" dirty="0">
                <a:effectLst/>
                <a:latin typeface="TH SarabunIT๙" panose="020B0500040200020003" pitchFamily="34" charset="-34"/>
                <a:ea typeface="Garuda"/>
                <a:cs typeface="TH SarabunIT๙" panose="020B0500040200020003" pitchFamily="34" charset="-34"/>
              </a:rPr>
              <a:t> </a:t>
            </a:r>
            <a:r>
              <a:rPr lang="th-TH" sz="2800" b="1" spc="10" dirty="0">
                <a:effectLst/>
                <a:latin typeface="TH SarabunIT๙" panose="020B0500040200020003" pitchFamily="34" charset="-34"/>
                <a:ea typeface="Garuda"/>
                <a:cs typeface="TH SarabunIT๙" panose="020B0500040200020003" pitchFamily="34" charset="-34"/>
              </a:rPr>
              <a:t>ในศาสต</a:t>
            </a:r>
            <a:r>
              <a:rPr lang="th-TH" sz="2800" b="1" spc="-225" dirty="0">
                <a:effectLst/>
                <a:latin typeface="TH SarabunIT๙" panose="020B0500040200020003" pitchFamily="34" charset="-34"/>
                <a:ea typeface="Garuda"/>
                <a:cs typeface="TH SarabunIT๙" panose="020B0500040200020003" pitchFamily="34" charset="-34"/>
              </a:rPr>
              <a:t>ร</a:t>
            </a:r>
            <a:r>
              <a:rPr lang="th-TH" sz="2800" b="1" spc="245" dirty="0">
                <a:effectLst/>
                <a:latin typeface="TH SarabunIT๙" panose="020B0500040200020003" pitchFamily="34" charset="-34"/>
                <a:ea typeface="Garuda"/>
                <a:cs typeface="TH SarabunIT๙" panose="020B0500040200020003" pitchFamily="34" charset="-34"/>
              </a:rPr>
              <a:t>์</a:t>
            </a:r>
            <a:r>
              <a:rPr lang="th-TH" sz="2800" b="1" spc="10" dirty="0">
                <a:effectLst/>
                <a:latin typeface="TH SarabunIT๙" panose="020B0500040200020003" pitchFamily="34" charset="-34"/>
                <a:ea typeface="Garuda"/>
                <a:cs typeface="TH SarabunIT๙" panose="020B0500040200020003" pitchFamily="34" charset="-34"/>
              </a:rPr>
              <a:t>แล</a:t>
            </a:r>
            <a:r>
              <a:rPr lang="th-TH" sz="2800" b="1" spc="15" dirty="0">
                <a:effectLst/>
                <a:latin typeface="TH SarabunIT๙" panose="020B0500040200020003" pitchFamily="34" charset="-34"/>
                <a:ea typeface="Garuda"/>
                <a:cs typeface="TH SarabunIT๙" panose="020B0500040200020003" pitchFamily="34" charset="-34"/>
              </a:rPr>
              <a:t>ะ/ห</a:t>
            </a:r>
            <a:r>
              <a:rPr lang="th-TH" sz="2800" b="1" spc="-90" dirty="0">
                <a:effectLst/>
                <a:latin typeface="TH SarabunIT๙" panose="020B0500040200020003" pitchFamily="34" charset="-34"/>
                <a:ea typeface="Garuda"/>
                <a:cs typeface="TH SarabunIT๙" panose="020B0500040200020003" pitchFamily="34" charset="-34"/>
              </a:rPr>
              <a:t>ร</a:t>
            </a:r>
            <a:r>
              <a:rPr lang="th-TH" sz="2800" b="1" spc="100" dirty="0">
                <a:effectLst/>
                <a:latin typeface="TH SarabunIT๙" panose="020B0500040200020003" pitchFamily="34" charset="-34"/>
                <a:ea typeface="Garuda"/>
                <a:cs typeface="TH SarabunIT๙" panose="020B0500040200020003" pitchFamily="34" charset="-34"/>
              </a:rPr>
              <a:t>ื</a:t>
            </a:r>
            <a:r>
              <a:rPr lang="th-TH" sz="2800" b="1" spc="20" dirty="0">
                <a:effectLst/>
                <a:latin typeface="TH SarabunIT๙" panose="020B0500040200020003" pitchFamily="34" charset="-34"/>
                <a:ea typeface="Garuda"/>
                <a:cs typeface="TH SarabunIT๙" panose="020B0500040200020003" pitchFamily="34" charset="-34"/>
              </a:rPr>
              <a:t>อ</a:t>
            </a:r>
            <a:r>
              <a:rPr lang="th-TH" sz="2800" b="1" spc="10" dirty="0">
                <a:effectLst/>
                <a:latin typeface="TH SarabunIT๙" panose="020B0500040200020003" pitchFamily="34" charset="-34"/>
                <a:ea typeface="Garuda"/>
                <a:cs typeface="TH SarabunIT๙" panose="020B0500040200020003" pitchFamily="34" charset="-34"/>
              </a:rPr>
              <a:t>ทำ</a:t>
            </a:r>
            <a:r>
              <a:rPr lang="th-TH" sz="2800" b="1" dirty="0">
                <a:effectLst/>
                <a:latin typeface="TH SarabunIT๙" panose="020B0500040200020003" pitchFamily="34" charset="-34"/>
                <a:ea typeface="Garuda"/>
                <a:cs typeface="TH SarabunIT๙" panose="020B0500040200020003" pitchFamily="34" charset="-34"/>
              </a:rPr>
              <a:t>ว</a:t>
            </a:r>
            <a:r>
              <a:rPr lang="th-TH" sz="2800" b="1" spc="1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จ</a:t>
            </a:r>
            <a:r>
              <a:rPr lang="th-TH" sz="2800" b="1" spc="10" dirty="0">
                <a:effectLst/>
                <a:latin typeface="TH SarabunIT๙" panose="020B0500040200020003" pitchFamily="34" charset="-34"/>
                <a:ea typeface="Garuda"/>
                <a:cs typeface="TH SarabunIT๙" panose="020B0500040200020003" pitchFamily="34" charset="-34"/>
              </a:rPr>
              <a:t>ั</a:t>
            </a:r>
            <a:r>
              <a:rPr lang="th-TH" sz="2800" b="1" spc="15" dirty="0">
                <a:effectLst/>
                <a:latin typeface="TH SarabunIT๙" panose="020B0500040200020003" pitchFamily="34" charset="-34"/>
                <a:ea typeface="Garuda"/>
                <a:cs typeface="TH SarabunIT๙" panose="020B0500040200020003" pitchFamily="34" charset="-34"/>
              </a:rPr>
              <a:t>ยใน </a:t>
            </a:r>
            <a:r>
              <a:rPr lang="th-TH" sz="2800" b="1" dirty="0">
                <a:effectLst/>
                <a:latin typeface="TH SarabunIT๙" panose="020B0500040200020003" pitchFamily="34" charset="-34"/>
                <a:ea typeface="Garuda"/>
                <a:cs typeface="TH SarabunIT๙" panose="020B0500040200020003" pitchFamily="34" charset="-34"/>
              </a:rPr>
              <a:t>ประเด็นที่เราชํานาญ</a:t>
            </a:r>
            <a:r>
              <a:rPr lang="th-TH" sz="2800" b="1" spc="-315" dirty="0">
                <a:effectLst/>
                <a:latin typeface="TH SarabunIT๙" panose="020B0500040200020003" pitchFamily="34" charset="-34"/>
                <a:ea typeface="Garuda"/>
                <a:cs typeface="TH SarabunIT๙" panose="020B0500040200020003" pitchFamily="34" charset="-34"/>
              </a:rPr>
              <a:t> </a:t>
            </a:r>
            <a:r>
              <a:rPr lang="th-TH" sz="2800" b="1" spc="-15" dirty="0">
                <a:effectLst/>
                <a:latin typeface="TH SarabunIT๙" panose="020B0500040200020003" pitchFamily="34" charset="-34"/>
                <a:ea typeface="Garuda"/>
                <a:cs typeface="TH SarabunIT๙" panose="020B0500040200020003" pitchFamily="34" charset="-34"/>
              </a:rPr>
              <a:t>เชี่ยวชาญ</a:t>
            </a:r>
            <a:r>
              <a:rPr lang="th-TH" sz="2800" b="1" spc="-320" dirty="0">
                <a:effectLst/>
                <a:latin typeface="TH SarabunIT๙" panose="020B0500040200020003" pitchFamily="34" charset="-34"/>
                <a:ea typeface="Garuda"/>
                <a:cs typeface="TH SarabunIT๙" panose="020B0500040200020003" pitchFamily="34" charset="-34"/>
              </a:rPr>
              <a:t> </a:t>
            </a:r>
            <a:r>
              <a:rPr lang="th-TH" sz="2800" b="1" spc="-50" dirty="0">
                <a:effectLst/>
                <a:latin typeface="TH SarabunIT๙" panose="020B0500040200020003" pitchFamily="34" charset="-34"/>
                <a:ea typeface="Garuda"/>
                <a:cs typeface="TH SarabunIT๙" panose="020B0500040200020003" pitchFamily="34" charset="-34"/>
              </a:rPr>
              <a:t>ผู้ซึ่งถือว่าเป็</a:t>
            </a:r>
            <a:r>
              <a:rPr lang="th-TH" sz="2800" b="1" spc="-15" dirty="0">
                <a:effectLst/>
                <a:latin typeface="TH SarabunIT๙" panose="020B0500040200020003" pitchFamily="34" charset="-34"/>
                <a:ea typeface="Garuda"/>
                <a:cs typeface="TH SarabunIT๙" panose="020B0500040200020003" pitchFamily="34" charset="-34"/>
              </a:rPr>
              <a:t>นคู่แข่งของเรา</a:t>
            </a:r>
            <a:r>
              <a:rPr lang="th-TH" sz="2800" b="1" spc="-20" dirty="0">
                <a:effectLst/>
                <a:latin typeface="TH SarabunIT๙" panose="020B0500040200020003" pitchFamily="34" charset="-34"/>
                <a:ea typeface="Garuda"/>
                <a:cs typeface="TH SarabunIT๙" panose="020B0500040200020003" pitchFamily="34" charset="-34"/>
              </a:rPr>
              <a:t>และเราเชื่อว่า </a:t>
            </a:r>
            <a:r>
              <a:rPr lang="th-TH" sz="2800" b="1" spc="-30" dirty="0">
                <a:effectLst/>
                <a:latin typeface="TH SarabunIT๙" panose="020B0500040200020003" pitchFamily="34" charset="-34"/>
                <a:ea typeface="Garuda"/>
                <a:cs typeface="TH SarabunIT๙" panose="020B0500040200020003" pitchFamily="34" charset="-34"/>
              </a:rPr>
              <a:t>เขาต้องอ่าน</a:t>
            </a:r>
            <a:r>
              <a:rPr lang="th-TH" sz="2800" b="1" spc="-485" dirty="0">
                <a:effectLst/>
                <a:latin typeface="TH SarabunIT๙" panose="020B0500040200020003" pitchFamily="34" charset="-34"/>
                <a:ea typeface="Garuda"/>
                <a:cs typeface="TH SarabunIT๙" panose="020B0500040200020003" pitchFamily="34" charset="-34"/>
              </a:rPr>
              <a:t> </a:t>
            </a:r>
            <a:r>
              <a:rPr lang="th-TH" sz="2800" b="1" spc="-15" dirty="0">
                <a:effectLst/>
                <a:latin typeface="TH SarabunIT๙" panose="020B0500040200020003" pitchFamily="34" charset="-34"/>
                <a:ea typeface="Garuda"/>
                <a:cs typeface="TH SarabunIT๙" panose="020B0500040200020003" pitchFamily="34" charset="-34"/>
              </a:rPr>
              <a:t>พร้อมกับนํางานของเราไปอ้างอิง</a:t>
            </a:r>
            <a:r>
              <a:rPr lang="th-TH" sz="2800" b="1" spc="-485" dirty="0">
                <a:effectLst/>
                <a:latin typeface="TH SarabunIT๙" panose="020B0500040200020003" pitchFamily="34" charset="-34"/>
                <a:ea typeface="Garuda"/>
                <a:cs typeface="TH SarabunIT๙" panose="020B0500040200020003" pitchFamily="34" charset="-34"/>
              </a:rPr>
              <a:t> </a:t>
            </a:r>
            <a:r>
              <a:rPr lang="th-TH" sz="2800" b="1" spc="-25" dirty="0">
                <a:effectLst/>
                <a:latin typeface="TH SarabunIT๙" panose="020B0500040200020003" pitchFamily="34" charset="-34"/>
                <a:ea typeface="Garuda"/>
                <a:cs typeface="TH SarabunIT๙" panose="020B0500040200020003" pitchFamily="34" charset="-34"/>
              </a:rPr>
              <a:t>หรือ</a:t>
            </a:r>
            <a:r>
              <a:rPr lang="th-TH" sz="2800" b="1" spc="-485" dirty="0">
                <a:effectLst/>
                <a:latin typeface="TH SarabunIT๙" panose="020B0500040200020003" pitchFamily="34" charset="-34"/>
                <a:ea typeface="Garuda"/>
                <a:cs typeface="TH SarabunIT๙" panose="020B0500040200020003" pitchFamily="34" charset="-34"/>
              </a:rPr>
              <a:t> </a:t>
            </a:r>
            <a:r>
              <a:rPr lang="th-TH" sz="2800" b="1" spc="-15" dirty="0">
                <a:effectLst/>
                <a:latin typeface="TH SarabunIT๙" panose="020B0500040200020003" pitchFamily="34" charset="-34"/>
                <a:ea typeface="Garuda"/>
                <a:cs typeface="TH SarabunIT๙" panose="020B0500040200020003" pitchFamily="34" charset="-34"/>
              </a:rPr>
              <a:t>ทำวิจัยต่อยอด</a:t>
            </a:r>
            <a:endParaRPr lang="en-US" sz="2800" dirty="0">
              <a:effectLst/>
              <a:latin typeface="TH SarabunIT๙" panose="020B0500040200020003" pitchFamily="34" charset="-34"/>
              <a:ea typeface="Garuda"/>
              <a:cs typeface="TH SarabunIT๙" panose="020B0500040200020003" pitchFamily="34" charset="-34"/>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1100" y="657225"/>
            <a:ext cx="6836277" cy="1295226"/>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600" b="1" dirty="0">
                <a:solidFill>
                  <a:srgbClr val="7030A0"/>
                </a:solidFill>
                <a:latin typeface="TH SarabunIT๙" panose="020B0500040200020003" pitchFamily="34" charset="-34"/>
                <a:ea typeface="Garuda"/>
                <a:cs typeface="TH SarabunIT๙" panose="020B0500040200020003" pitchFamily="34" charset="-34"/>
              </a:rPr>
              <a:t>หลักการสำคัญ</a:t>
            </a:r>
            <a:r>
              <a:rPr lang="th-TH" sz="3600" b="1" spc="-535" dirty="0">
                <a:solidFill>
                  <a:srgbClr val="7030A0"/>
                </a:solidFill>
                <a:latin typeface="TH SarabunIT๙" panose="020B0500040200020003" pitchFamily="34" charset="-34"/>
                <a:ea typeface="Garuda"/>
                <a:cs typeface="TH SarabunIT๙" panose="020B0500040200020003" pitchFamily="34" charset="-34"/>
              </a:rPr>
              <a:t> </a:t>
            </a:r>
            <a:r>
              <a:rPr lang="en-US" sz="2800" b="1" dirty="0">
                <a:solidFill>
                  <a:srgbClr val="7030A0"/>
                </a:solidFill>
                <a:latin typeface="TH SarabunIT๙" panose="020B0500040200020003" pitchFamily="34" charset="-34"/>
                <a:ea typeface="Garuda"/>
                <a:cs typeface="TH SarabunIT๙" panose="020B0500040200020003" pitchFamily="34" charset="-34"/>
              </a:rPr>
              <a:t>:</a:t>
            </a:r>
            <a:r>
              <a:rPr lang="en-US" sz="2800" b="1" spc="-335" dirty="0">
                <a:solidFill>
                  <a:srgbClr val="7030A0"/>
                </a:solidFill>
                <a:latin typeface="TH SarabunIT๙" panose="020B0500040200020003" pitchFamily="34" charset="-34"/>
                <a:ea typeface="Garuda"/>
                <a:cs typeface="TH SarabunIT๙" panose="020B0500040200020003" pitchFamily="34" charset="-34"/>
              </a:rPr>
              <a:t> </a:t>
            </a:r>
            <a:r>
              <a:rPr lang="en-US" sz="2800" b="1" dirty="0">
                <a:solidFill>
                  <a:srgbClr val="7030A0"/>
                </a:solidFill>
                <a:latin typeface="TH SarabunIT๙" panose="020B0500040200020003" pitchFamily="34" charset="-34"/>
                <a:ea typeface="Garuda"/>
                <a:cs typeface="TH SarabunIT๙" panose="020B0500040200020003" pitchFamily="34" charset="-34"/>
              </a:rPr>
              <a:t>Price</a:t>
            </a:r>
            <a:r>
              <a:rPr lang="en-US" sz="2800" b="1" spc="-335" dirty="0">
                <a:solidFill>
                  <a:srgbClr val="7030A0"/>
                </a:solidFill>
                <a:latin typeface="TH SarabunIT๙" panose="020B0500040200020003" pitchFamily="34" charset="-34"/>
                <a:ea typeface="Garuda"/>
                <a:cs typeface="TH SarabunIT๙" panose="020B0500040200020003" pitchFamily="34" charset="-34"/>
              </a:rPr>
              <a:t> </a:t>
            </a:r>
            <a:r>
              <a:rPr lang="th-TH" sz="3600" b="1" dirty="0">
                <a:solidFill>
                  <a:srgbClr val="7030A0"/>
                </a:solidFill>
                <a:latin typeface="TH SarabunIT๙" panose="020B0500040200020003" pitchFamily="34" charset="-34"/>
                <a:ea typeface="Garuda"/>
                <a:cs typeface="TH SarabunIT๙" panose="020B0500040200020003" pitchFamily="34" charset="-34"/>
              </a:rPr>
              <a:t>และ</a:t>
            </a:r>
            <a:r>
              <a:rPr lang="th-TH" sz="2800" b="1" spc="-335" dirty="0">
                <a:solidFill>
                  <a:srgbClr val="7030A0"/>
                </a:solidFill>
                <a:latin typeface="TH SarabunIT๙" panose="020B0500040200020003" pitchFamily="34" charset="-34"/>
                <a:ea typeface="Garuda"/>
                <a:cs typeface="TH SarabunIT๙" panose="020B0500040200020003" pitchFamily="34" charset="-34"/>
              </a:rPr>
              <a:t> </a:t>
            </a:r>
            <a:r>
              <a:rPr lang="en-US" sz="2800" b="1" dirty="0">
                <a:solidFill>
                  <a:srgbClr val="7030A0"/>
                </a:solidFill>
                <a:latin typeface="TH SarabunIT๙" panose="020B0500040200020003" pitchFamily="34" charset="-34"/>
                <a:ea typeface="Garuda"/>
                <a:cs typeface="TH SarabunIT๙" panose="020B0500040200020003" pitchFamily="34" charset="-34"/>
              </a:rPr>
              <a:t>Promotion</a:t>
            </a:r>
            <a:br>
              <a:rPr lang="en-US" sz="1100" dirty="0">
                <a:latin typeface="TH SarabunIT๙" panose="020B0500040200020003" pitchFamily="34" charset="-34"/>
                <a:ea typeface="Garuda"/>
                <a:cs typeface="TH SarabunIT๙" panose="020B0500040200020003" pitchFamily="34" charset="-34"/>
              </a:rPr>
            </a:br>
            <a:endParaRPr sz="3600" dirty="0">
              <a:latin typeface="TH SarabunIT๙" panose="020B0500040200020003" pitchFamily="34" charset="-34"/>
              <a:cs typeface="TH SarabunIT๙" panose="020B0500040200020003" pitchFamily="34" charset="-34"/>
            </a:endParaRPr>
          </a:p>
        </p:txBody>
      </p:sp>
      <p:sp>
        <p:nvSpPr>
          <p:cNvPr id="3" name="object 3"/>
          <p:cNvSpPr txBox="1"/>
          <p:nvPr/>
        </p:nvSpPr>
        <p:spPr>
          <a:xfrm>
            <a:off x="469900" y="1952451"/>
            <a:ext cx="9525000" cy="3521477"/>
          </a:xfrm>
          <a:prstGeom prst="rect">
            <a:avLst/>
          </a:prstGeom>
        </p:spPr>
        <p:txBody>
          <a:bodyPr vert="horz" wrap="square" lIns="0" tIns="12700" rIns="0" bIns="0" rtlCol="0">
            <a:spAutoFit/>
          </a:bodyPr>
          <a:lstStyle/>
          <a:p>
            <a:pPr marL="1143000" marR="487045" lvl="2" indent="-228600" algn="just">
              <a:spcBef>
                <a:spcPts val="720"/>
              </a:spcBef>
              <a:spcAft>
                <a:spcPts val="0"/>
              </a:spcAft>
              <a:buClr>
                <a:srgbClr val="7030A0"/>
              </a:buClr>
              <a:buSzPts val="2800"/>
              <a:buFont typeface="Wingdings" panose="05000000000000000000" pitchFamily="2" charset="2"/>
              <a:buChar char=""/>
              <a:tabLst>
                <a:tab pos="1109980" algn="l"/>
              </a:tabLst>
            </a:pPr>
            <a:r>
              <a:rPr lang="th-TH" sz="3200" b="1" spc="10" dirty="0">
                <a:effectLst/>
                <a:latin typeface="TH SarabunIT๙" panose="020B0500040200020003" pitchFamily="34" charset="-34"/>
                <a:ea typeface="Wingdings" panose="05000000000000000000" pitchFamily="2" charset="2"/>
                <a:cs typeface="TH SarabunIT๙" panose="020B0500040200020003" pitchFamily="34" charset="-34"/>
              </a:rPr>
              <a:t>เลือกความชํานาญให้กับตนเอง</a:t>
            </a:r>
            <a:r>
              <a:rPr lang="th-TH" sz="3200" b="1" spc="20" dirty="0">
                <a:effectLst/>
                <a:latin typeface="TH SarabunIT๙" panose="020B0500040200020003" pitchFamily="34" charset="-34"/>
                <a:ea typeface="Wingdings" panose="05000000000000000000" pitchFamily="2" charset="2"/>
                <a:cs typeface="TH SarabunIT๙" panose="020B0500040200020003" pitchFamily="34" charset="-34"/>
              </a:rPr>
              <a:t>โดยการพิจารณาวารสาร</a:t>
            </a:r>
            <a:r>
              <a:rPr lang="th-TH" sz="3200" b="1" spc="-15" dirty="0">
                <a:effectLst/>
                <a:latin typeface="TH SarabunIT๙" panose="020B0500040200020003" pitchFamily="34" charset="-34"/>
                <a:ea typeface="Wingdings" panose="05000000000000000000" pitchFamily="2" charset="2"/>
                <a:cs typeface="TH SarabunIT๙" panose="020B0500040200020003" pitchFamily="34" charset="-34"/>
              </a:rPr>
              <a:t>วารสารจะเป็</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น </a:t>
            </a:r>
            <a:r>
              <a:rPr lang="th-TH" sz="3200" b="1" spc="-35" dirty="0">
                <a:effectLst/>
                <a:latin typeface="TH SarabunIT๙" panose="020B0500040200020003" pitchFamily="34" charset="-34"/>
                <a:ea typeface="Wingdings" panose="05000000000000000000" pitchFamily="2" charset="2"/>
                <a:cs typeface="TH SarabunIT๙" panose="020B0500040200020003" pitchFamily="34" charset="-34"/>
              </a:rPr>
              <a:t>สื่งที่ชี้ให้เราทราบว่าผู้อ่านเป็</a:t>
            </a:r>
            <a:r>
              <a:rPr lang="th-TH" sz="3200" b="1" spc="15" dirty="0">
                <a:effectLst/>
                <a:latin typeface="TH SarabunIT๙" panose="020B0500040200020003" pitchFamily="34" charset="-34"/>
                <a:ea typeface="Wingdings" panose="05000000000000000000" pitchFamily="2" charset="2"/>
                <a:cs typeface="TH SarabunIT๙" panose="020B0500040200020003" pitchFamily="34" charset="-34"/>
              </a:rPr>
              <a:t>นใคร</a:t>
            </a:r>
            <a:r>
              <a:rPr lang="en-US" sz="3200" b="1" spc="1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spc="-41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บรรณาธิการคือใคร</a:t>
            </a:r>
            <a:r>
              <a:rPr lang="th-TH" sz="3200" b="1" spc="-405"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3200" b="1" spc="-405"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3200" b="1" spc="-15" dirty="0">
                <a:effectLst/>
                <a:latin typeface="TH SarabunIT๙" panose="020B0500040200020003" pitchFamily="34" charset="-34"/>
                <a:ea typeface="Wingdings" panose="05000000000000000000" pitchFamily="2" charset="2"/>
                <a:cs typeface="TH SarabunIT๙" panose="020B0500040200020003" pitchFamily="34" charset="-34"/>
              </a:rPr>
              <a:t>“</a:t>
            </a:r>
            <a:r>
              <a:rPr lang="th-TH" sz="3200" b="1" spc="-15" dirty="0">
                <a:effectLst/>
                <a:latin typeface="TH SarabunIT๙" panose="020B0500040200020003" pitchFamily="34" charset="-34"/>
                <a:ea typeface="Wingdings" panose="05000000000000000000" pitchFamily="2" charset="2"/>
                <a:cs typeface="TH SarabunIT๙" panose="020B0500040200020003" pitchFamily="34" charset="-34"/>
              </a:rPr>
              <a:t>เราจะสื่อให้คนที่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คัดสรรอ่าน เราต้องสื่ออย่างไร</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spc="10" dirty="0">
                <a:effectLst/>
                <a:latin typeface="TH SarabunIT๙" panose="020B0500040200020003" pitchFamily="34" charset="-34"/>
                <a:ea typeface="Wingdings" panose="05000000000000000000" pitchFamily="2" charset="2"/>
                <a:cs typeface="TH SarabunIT๙" panose="020B0500040200020003" pitchFamily="34" charset="-34"/>
              </a:rPr>
              <a:t>เราคือนักขาย</a:t>
            </a:r>
            <a:r>
              <a:rPr lang="th-TH" sz="3200" b="1" spc="-17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spc="10" dirty="0">
                <a:effectLst/>
                <a:latin typeface="TH SarabunIT๙" panose="020B0500040200020003" pitchFamily="34" charset="-34"/>
                <a:ea typeface="Wingdings" panose="05000000000000000000" pitchFamily="2" charset="2"/>
                <a:cs typeface="TH SarabunIT๙" panose="020B0500040200020003" pitchFamily="34" charset="-34"/>
              </a:rPr>
              <a:t>นักสื่อความหมายทาง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วิชาการ</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1143000" marR="0" lvl="2" indent="-228600" algn="just">
              <a:spcBef>
                <a:spcPts val="0"/>
              </a:spcBef>
              <a:spcAft>
                <a:spcPts val="0"/>
              </a:spcAft>
              <a:buClr>
                <a:srgbClr val="7030A0"/>
              </a:buClr>
              <a:buSzPts val="2800"/>
              <a:buFont typeface="Wingdings" panose="05000000000000000000" pitchFamily="2" charset="2"/>
              <a:buChar char=""/>
              <a:tabLst>
                <a:tab pos="1109980" algn="l"/>
              </a:tabLst>
            </a:pP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เลือกวารสาร</a:t>
            </a:r>
            <a:r>
              <a:rPr lang="th-TH" sz="3200" b="1" spc="-27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โดยการกำหนด</a:t>
            </a:r>
            <a:r>
              <a:rPr lang="th-TH" sz="3200" b="1" spc="-27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อันดับของ</a:t>
            </a:r>
            <a:r>
              <a:rPr lang="th-TH" sz="3200" b="1" spc="-265"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Impact</a:t>
            </a:r>
            <a:r>
              <a:rPr lang="en-US" sz="3200" b="1" spc="-265"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Factor</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1143000" marR="0" lvl="2" indent="-228600">
              <a:spcBef>
                <a:spcPts val="0"/>
              </a:spcBef>
              <a:spcAft>
                <a:spcPts val="0"/>
              </a:spcAft>
              <a:buClr>
                <a:srgbClr val="7030A0"/>
              </a:buClr>
              <a:buSzPts val="2800"/>
              <a:buFont typeface="Wingdings" panose="05000000000000000000" pitchFamily="2" charset="2"/>
              <a:buChar char=""/>
              <a:tabLst>
                <a:tab pos="1109345" algn="l"/>
                <a:tab pos="1109980" algn="l"/>
              </a:tabLst>
            </a:pP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Impact</a:t>
            </a:r>
            <a:r>
              <a:rPr lang="en-US" sz="3200" b="1" spc="-320"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Factor</a:t>
            </a:r>
            <a:r>
              <a:rPr lang="en-US" sz="3200" b="1" spc="-31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spc="-55" dirty="0">
                <a:effectLst/>
                <a:latin typeface="TH SarabunIT๙" panose="020B0500040200020003" pitchFamily="34" charset="-34"/>
                <a:ea typeface="Wingdings" panose="05000000000000000000" pitchFamily="2" charset="2"/>
                <a:cs typeface="TH SarabunIT๙" panose="020B0500040200020003" pitchFamily="34" charset="-34"/>
              </a:rPr>
              <a:t>อาจแบ่งเป็</a:t>
            </a:r>
            <a:r>
              <a:rPr lang="th-TH" sz="3200" b="1" spc="-50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น</a:t>
            </a:r>
            <a:r>
              <a:rPr lang="th-TH" sz="3200" b="1" spc="-33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อันดับ</a:t>
            </a:r>
            <a:r>
              <a:rPr lang="th-TH" sz="3200" b="1" spc="-33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spc="-40" dirty="0">
                <a:effectLst/>
                <a:latin typeface="TH SarabunIT๙" panose="020B0500040200020003" pitchFamily="34" charset="-34"/>
                <a:ea typeface="Wingdings" panose="05000000000000000000" pitchFamily="2" charset="2"/>
                <a:cs typeface="TH SarabunIT๙" panose="020B0500040200020003" pitchFamily="34" charset="-34"/>
              </a:rPr>
              <a:t>เช่น</a:t>
            </a:r>
            <a:r>
              <a:rPr lang="th-TH" sz="3200" b="1" spc="-33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ก</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a:t>
            </a:r>
            <a:r>
              <a:rPr lang="en-US" sz="3200" b="1" spc="-320"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ข</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a:t>
            </a:r>
            <a:r>
              <a:rPr lang="en-US" sz="3200" b="1" spc="-31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ค</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a:t>
            </a:r>
            <a:r>
              <a:rPr lang="en-US" sz="3200" b="1" spc="-32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effectLst/>
                <a:latin typeface="TH SarabunIT๙" panose="020B0500040200020003" pitchFamily="34" charset="-34"/>
                <a:ea typeface="Wingdings" panose="05000000000000000000" pitchFamily="2" charset="2"/>
                <a:cs typeface="TH SarabunIT๙" panose="020B0500040200020003" pitchFamily="34" charset="-34"/>
              </a:rPr>
              <a:t>ฯลฯ</a:t>
            </a:r>
            <a:r>
              <a:rPr lang="en-US" sz="32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200" b="1" dirty="0">
                <a:latin typeface="TH SarabunIT๙" panose="020B0500040200020003" pitchFamily="34" charset="-34"/>
                <a:ea typeface="Wingdings" panose="05000000000000000000" pitchFamily="2" charset="2"/>
                <a:cs typeface="TH SarabunIT๙" panose="020B0500040200020003" pitchFamily="34" charset="-34"/>
              </a:rPr>
              <a:t>หรือ </a:t>
            </a:r>
            <a:r>
              <a:rPr lang="en-US" sz="3200" b="1" dirty="0" err="1">
                <a:latin typeface="TH SarabunIT๙" panose="020B0500040200020003" pitchFamily="34" charset="-34"/>
                <a:ea typeface="Wingdings" panose="05000000000000000000" pitchFamily="2" charset="2"/>
                <a:cs typeface="TH SarabunIT๙" panose="020B0500040200020003" pitchFamily="34" charset="-34"/>
              </a:rPr>
              <a:t>tci</a:t>
            </a:r>
            <a:r>
              <a:rPr lang="en-US" sz="3200" b="1" dirty="0">
                <a:latin typeface="TH SarabunIT๙" panose="020B0500040200020003" pitchFamily="34" charset="-34"/>
                <a:ea typeface="Wingdings" panose="05000000000000000000" pitchFamily="2" charset="2"/>
                <a:cs typeface="TH SarabunIT๙" panose="020B0500040200020003" pitchFamily="34" charset="-34"/>
              </a:rPr>
              <a:t> 1 tci2 tci3</a:t>
            </a:r>
            <a:endParaRPr lang="en-US" sz="3200" dirty="0">
              <a:effectLst/>
              <a:latin typeface="TH SarabunIT๙" panose="020B0500040200020003" pitchFamily="34" charset="-34"/>
              <a:ea typeface="Wingdings" panose="05000000000000000000" pitchFamily="2" charset="2"/>
              <a:cs typeface="TH SarabunIT๙" panose="020B0500040200020003" pitchFamily="34" charset="-34"/>
            </a:endParaRPr>
          </a:p>
          <a:p>
            <a:br>
              <a:rPr lang="en-US" dirty="0">
                <a:effectLst/>
                <a:latin typeface="TH SarabunIT๙" panose="020B0500040200020003" pitchFamily="34" charset="-34"/>
                <a:ea typeface="Garuda"/>
                <a:cs typeface="TH SarabunIT๙" panose="020B0500040200020003" pitchFamily="34" charset="-34"/>
              </a:rPr>
            </a:br>
            <a:endParaRPr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27500" y="673807"/>
            <a:ext cx="2667000" cy="1064394"/>
          </a:xfrm>
          <a:prstGeom prst="rect">
            <a:avLst/>
          </a:prstGeom>
        </p:spPr>
        <p:txBody>
          <a:bodyPr vert="horz" wrap="square" lIns="0" tIns="12700" rIns="0" bIns="0" rtlCol="0">
            <a:spAutoFit/>
          </a:bodyPr>
          <a:lstStyle/>
          <a:p>
            <a:pPr marL="12700" marR="0">
              <a:lnSpc>
                <a:spcPts val="4140"/>
              </a:lnSpc>
              <a:spcBef>
                <a:spcPts val="0"/>
              </a:spcBef>
              <a:spcAft>
                <a:spcPts val="0"/>
              </a:spcAft>
            </a:pPr>
            <a:r>
              <a:rPr lang="th-TH" sz="3800" b="1" dirty="0">
                <a:solidFill>
                  <a:srgbClr val="7030A0"/>
                </a:solidFill>
                <a:latin typeface="TH SarabunIT๙" panose="020B0500040200020003" pitchFamily="34" charset="-34"/>
                <a:ea typeface="Garuda"/>
                <a:cs typeface="TH SarabunIT๙" panose="020B0500040200020003" pitchFamily="34" charset="-34"/>
              </a:rPr>
              <a:t>หลักการสำคัญ</a:t>
            </a:r>
            <a:br>
              <a:rPr lang="en-US" sz="1100" dirty="0">
                <a:latin typeface="TH SarabunIT๙" panose="020B0500040200020003" pitchFamily="34" charset="-34"/>
                <a:ea typeface="Garuda"/>
                <a:cs typeface="TH SarabunIT๙" panose="020B0500040200020003" pitchFamily="34" charset="-34"/>
              </a:rPr>
            </a:br>
            <a:endParaRPr sz="3600" dirty="0">
              <a:latin typeface="TH SarabunIT๙" panose="020B0500040200020003" pitchFamily="34" charset="-34"/>
              <a:cs typeface="TH SarabunIT๙" panose="020B0500040200020003" pitchFamily="34" charset="-34"/>
            </a:endParaRPr>
          </a:p>
        </p:txBody>
      </p:sp>
      <p:sp>
        <p:nvSpPr>
          <p:cNvPr id="4" name="Rectangle 3"/>
          <p:cNvSpPr/>
          <p:nvPr/>
        </p:nvSpPr>
        <p:spPr>
          <a:xfrm>
            <a:off x="317500" y="1712347"/>
            <a:ext cx="9448800" cy="1410643"/>
          </a:xfrm>
          <a:prstGeom prst="rect">
            <a:avLst/>
          </a:prstGeom>
        </p:spPr>
        <p:txBody>
          <a:bodyPr wrap="square">
            <a:spAutoFit/>
          </a:bodyPr>
          <a:lstStyle/>
          <a:p>
            <a:pPr marL="1371600" marR="0" lvl="2" indent="-457200">
              <a:spcBef>
                <a:spcPts val="0"/>
              </a:spcBef>
              <a:spcAft>
                <a:spcPts val="0"/>
              </a:spcAft>
              <a:buClr>
                <a:srgbClr val="7030A0"/>
              </a:buClr>
              <a:buSzPts val="2800"/>
              <a:buFont typeface="Wingdings" panose="05000000000000000000" pitchFamily="2" charset="2"/>
              <a:buChar char="§"/>
              <a:tabLst>
                <a:tab pos="1109345" algn="l"/>
                <a:tab pos="1109980" algn="l"/>
              </a:tabLst>
            </a:pPr>
            <a:r>
              <a:rPr lang="en-US" sz="2000" b="1" dirty="0">
                <a:effectLst/>
                <a:latin typeface="TH SarabunIT๙" panose="020B0500040200020003" pitchFamily="34" charset="-34"/>
                <a:ea typeface="Wingdings" panose="05000000000000000000" pitchFamily="2" charset="2"/>
                <a:cs typeface="TH SarabunIT๙" panose="020B0500040200020003" pitchFamily="34" charset="-34"/>
              </a:rPr>
              <a:t>Impact</a:t>
            </a:r>
            <a:r>
              <a:rPr lang="en-US" sz="2000" b="1" spc="-45" dirty="0">
                <a:effectLst/>
                <a:latin typeface="TH SarabunIT๙" panose="020B0500040200020003" pitchFamily="34" charset="-34"/>
                <a:ea typeface="Wingdings" panose="05000000000000000000" pitchFamily="2" charset="2"/>
                <a:cs typeface="TH SarabunIT๙" panose="020B0500040200020003" pitchFamily="34" charset="-34"/>
              </a:rPr>
              <a:t> </a:t>
            </a:r>
            <a:r>
              <a:rPr lang="en-US" sz="2000" b="1" dirty="0">
                <a:effectLst/>
                <a:latin typeface="TH SarabunIT๙" panose="020B0500040200020003" pitchFamily="34" charset="-34"/>
                <a:ea typeface="Wingdings" panose="05000000000000000000" pitchFamily="2" charset="2"/>
                <a:cs typeface="TH SarabunIT๙" panose="020B0500040200020003" pitchFamily="34" charset="-34"/>
              </a:rPr>
              <a:t>Factor</a:t>
            </a:r>
            <a:r>
              <a:rPr lang="en-US" sz="2000" b="1" spc="-35"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2800" b="1" dirty="0">
                <a:effectLst/>
                <a:latin typeface="TH SarabunIT๙" panose="020B0500040200020003" pitchFamily="34" charset="-34"/>
                <a:ea typeface="Wingdings" panose="05000000000000000000" pitchFamily="2" charset="2"/>
                <a:cs typeface="TH SarabunIT๙" panose="020B0500040200020003" pitchFamily="34" charset="-34"/>
              </a:rPr>
              <a:t>คือ</a:t>
            </a:r>
            <a:r>
              <a:rPr lang="en-US" sz="28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2800" b="1" spc="-15" dirty="0">
                <a:effectLst/>
                <a:latin typeface="TH SarabunIT๙" panose="020B0500040200020003" pitchFamily="34" charset="-34"/>
                <a:ea typeface="Wingdings" panose="05000000000000000000" pitchFamily="2" charset="2"/>
                <a:cs typeface="TH SarabunIT๙" panose="020B0500040200020003" pitchFamily="34" charset="-34"/>
              </a:rPr>
              <a:t>การยอมรับอ้างอิงของผู้เชี่ยวชาญในสาขาน</a:t>
            </a:r>
            <a:r>
              <a:rPr lang="th-TH" sz="2800" b="1" spc="-15" dirty="0">
                <a:latin typeface="TH SarabunIT๙" panose="020B0500040200020003" pitchFamily="34" charset="-34"/>
                <a:ea typeface="Wingdings" panose="05000000000000000000" pitchFamily="2" charset="2"/>
                <a:cs typeface="TH SarabunIT๙" panose="020B0500040200020003" pitchFamily="34" charset="-34"/>
              </a:rPr>
              <a:t>นั้น </a:t>
            </a:r>
            <a:r>
              <a:rPr lang="th-TH" sz="2800" b="1" spc="-65" dirty="0">
                <a:effectLst/>
                <a:latin typeface="TH SarabunIT๙" panose="020B0500040200020003" pitchFamily="34" charset="-34"/>
                <a:ea typeface="Wingdings" panose="05000000000000000000" pitchFamily="2" charset="2"/>
                <a:cs typeface="TH SarabunIT๙" panose="020B0500040200020003" pitchFamily="34" charset="-34"/>
              </a:rPr>
              <a:t>หากเป็</a:t>
            </a:r>
            <a:r>
              <a:rPr lang="th-TH" sz="2800" b="1" dirty="0">
                <a:effectLst/>
                <a:latin typeface="TH SarabunIT๙" panose="020B0500040200020003" pitchFamily="34" charset="-34"/>
                <a:ea typeface="Wingdings" panose="05000000000000000000" pitchFamily="2" charset="2"/>
                <a:cs typeface="TH SarabunIT๙" panose="020B0500040200020003" pitchFamily="34" charset="-34"/>
              </a:rPr>
              <a:t>น</a:t>
            </a:r>
            <a:endParaRPr lang="en-US" sz="2800" dirty="0">
              <a:effectLst/>
              <a:latin typeface="TH SarabunIT๙" panose="020B0500040200020003" pitchFamily="34" charset="-34"/>
              <a:ea typeface="Wingdings" panose="05000000000000000000" pitchFamily="2" charset="2"/>
              <a:cs typeface="TH SarabunIT๙" panose="020B0500040200020003" pitchFamily="34" charset="-34"/>
            </a:endParaRPr>
          </a:p>
          <a:p>
            <a:pPr marL="1109345" marR="467995" algn="just">
              <a:spcBef>
                <a:spcPts val="50"/>
              </a:spcBef>
              <a:spcAft>
                <a:spcPts val="0"/>
              </a:spcAft>
              <a:buClr>
                <a:srgbClr val="7030A0"/>
              </a:buClr>
            </a:pPr>
            <a:r>
              <a:rPr lang="th-TH" sz="2800" b="1" spc="-70" dirty="0">
                <a:effectLst/>
                <a:latin typeface="TH SarabunIT๙" panose="020B0500040200020003" pitchFamily="34" charset="-34"/>
                <a:ea typeface="Garuda"/>
                <a:cs typeface="TH SarabunIT๙" panose="020B0500040200020003" pitchFamily="34" charset="-34"/>
              </a:rPr>
              <a:t>    ด้</a:t>
            </a:r>
            <a:r>
              <a:rPr lang="th-TH" sz="2800" b="1" spc="125" dirty="0">
                <a:effectLst/>
                <a:latin typeface="TH SarabunIT๙" panose="020B0500040200020003" pitchFamily="34" charset="-34"/>
                <a:ea typeface="Garuda"/>
                <a:cs typeface="TH SarabunIT๙" panose="020B0500040200020003" pitchFamily="34" charset="-34"/>
              </a:rPr>
              <a:t>านการแพทย์ </a:t>
            </a:r>
            <a:r>
              <a:rPr lang="th-TH" sz="2800" b="1" spc="90" dirty="0">
                <a:effectLst/>
                <a:latin typeface="TH SarabunIT๙" panose="020B0500040200020003" pitchFamily="34" charset="-34"/>
                <a:ea typeface="Garuda"/>
                <a:cs typeface="TH SarabunIT๙" panose="020B0500040200020003" pitchFamily="34" charset="-34"/>
              </a:rPr>
              <a:t>วิทยาศาสตร์</a:t>
            </a:r>
            <a:r>
              <a:rPr lang="th-TH" sz="2800" b="1" spc="115" dirty="0">
                <a:effectLst/>
                <a:latin typeface="TH SarabunIT๙" panose="020B0500040200020003" pitchFamily="34" charset="-34"/>
                <a:ea typeface="Garuda"/>
                <a:cs typeface="TH SarabunIT๙" panose="020B0500040200020003" pitchFamily="34" charset="-34"/>
              </a:rPr>
              <a:t> </a:t>
            </a:r>
            <a:r>
              <a:rPr lang="th-TH" sz="2800" b="1" spc="85" dirty="0">
                <a:effectLst/>
                <a:latin typeface="TH SarabunIT๙" panose="020B0500040200020003" pitchFamily="34" charset="-34"/>
                <a:ea typeface="Garuda"/>
                <a:cs typeface="TH SarabunIT๙" panose="020B0500040200020003" pitchFamily="34" charset="-34"/>
              </a:rPr>
              <a:t>จะมีผลไปสู่การประดิษฐ์ </a:t>
            </a:r>
            <a:r>
              <a:rPr lang="th-TH" sz="2800" b="1" spc="130" dirty="0">
                <a:effectLst/>
                <a:latin typeface="TH SarabunIT๙" panose="020B0500040200020003" pitchFamily="34" charset="-34"/>
                <a:ea typeface="Garuda"/>
                <a:cs typeface="TH SarabunIT๙" panose="020B0500040200020003" pitchFamily="34" charset="-34"/>
              </a:rPr>
              <a:t>และพัฒนา</a:t>
            </a:r>
          </a:p>
          <a:p>
            <a:pPr marL="1109345" marR="467995" algn="just">
              <a:spcBef>
                <a:spcPts val="50"/>
              </a:spcBef>
              <a:spcAft>
                <a:spcPts val="0"/>
              </a:spcAft>
              <a:buClr>
                <a:srgbClr val="7030A0"/>
              </a:buClr>
            </a:pPr>
            <a:r>
              <a:rPr lang="th-TH" sz="2800" b="1" dirty="0">
                <a:effectLst/>
                <a:latin typeface="TH SarabunIT๙" panose="020B0500040200020003" pitchFamily="34" charset="-34"/>
                <a:ea typeface="Garuda"/>
                <a:cs typeface="TH SarabunIT๙" panose="020B0500040200020003" pitchFamily="34" charset="-34"/>
              </a:rPr>
              <a:t>   น</a:t>
            </a:r>
            <a:r>
              <a:rPr lang="th-TH" sz="2800" b="1" spc="-10" dirty="0">
                <a:effectLst/>
                <a:latin typeface="TH SarabunIT๙" panose="020B0500040200020003" pitchFamily="34" charset="-34"/>
                <a:ea typeface="Garuda"/>
                <a:cs typeface="TH SarabunIT๙" panose="020B0500040200020003" pitchFamily="34" charset="-34"/>
              </a:rPr>
              <a:t>ว</a:t>
            </a:r>
            <a:r>
              <a:rPr lang="th-TH" sz="2800" b="1" spc="5"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ตกรร</a:t>
            </a:r>
            <a:r>
              <a:rPr lang="th-TH" sz="2800" b="1" spc="-5" dirty="0">
                <a:effectLst/>
                <a:latin typeface="TH SarabunIT๙" panose="020B0500040200020003" pitchFamily="34" charset="-34"/>
                <a:ea typeface="Garuda"/>
                <a:cs typeface="TH SarabunIT๙" panose="020B0500040200020003" pitchFamily="34" charset="-34"/>
              </a:rPr>
              <a:t>ม/เทคโนโล</a:t>
            </a:r>
            <a:r>
              <a:rPr lang="th-TH" sz="2800" b="1" dirty="0">
                <a:effectLst/>
                <a:latin typeface="TH SarabunIT๙" panose="020B0500040200020003" pitchFamily="34" charset="-34"/>
                <a:ea typeface="Garuda"/>
                <a:cs typeface="TH SarabunIT๙" panose="020B0500040200020003" pitchFamily="34" charset="-34"/>
              </a:rPr>
              <a:t>ยี</a:t>
            </a:r>
            <a:endParaRPr lang="th-TH" sz="2800" b="1" dirty="0">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317500" y="3019425"/>
            <a:ext cx="9144000" cy="1384995"/>
          </a:xfrm>
          <a:prstGeom prst="rect">
            <a:avLst/>
          </a:prstGeom>
        </p:spPr>
        <p:txBody>
          <a:bodyPr wrap="square">
            <a:spAutoFit/>
          </a:bodyPr>
          <a:lstStyle/>
          <a:p>
            <a:pPr marL="1143000" marR="480060" lvl="2" indent="-228600" algn="just">
              <a:spcBef>
                <a:spcPts val="15"/>
              </a:spcBef>
              <a:spcAft>
                <a:spcPts val="0"/>
              </a:spcAft>
              <a:buClr>
                <a:srgbClr val="7030A0"/>
              </a:buClr>
              <a:buSzPts val="2800"/>
              <a:buFont typeface="Wingdings" panose="05000000000000000000" pitchFamily="2" charset="2"/>
              <a:buChar char=""/>
              <a:tabLst>
                <a:tab pos="1109980" algn="l"/>
              </a:tabLst>
            </a:pPr>
            <a:r>
              <a:rPr lang="th-TH" sz="2800" b="1" spc="40" dirty="0">
                <a:effectLst/>
                <a:latin typeface="TH SarabunIT๙" panose="020B0500040200020003" pitchFamily="34" charset="-34"/>
                <a:ea typeface="Wingdings" panose="05000000000000000000" pitchFamily="2" charset="2"/>
                <a:cs typeface="TH SarabunIT๙" panose="020B0500040200020003" pitchFamily="34" charset="-34"/>
              </a:rPr>
              <a:t> ทําการศึกษาในประเด็นที่เราชํานาญที่สุด</a:t>
            </a:r>
            <a:r>
              <a:rPr lang="th-TH" sz="2800" b="1" spc="15" dirty="0">
                <a:effectLst/>
                <a:latin typeface="TH SarabunIT๙" panose="020B0500040200020003" pitchFamily="34" charset="-34"/>
                <a:ea typeface="Wingdings" panose="05000000000000000000" pitchFamily="2" charset="2"/>
                <a:cs typeface="TH SarabunIT๙" panose="020B0500040200020003" pitchFamily="34" charset="-34"/>
              </a:rPr>
              <a:t>เชี่ยวชาญที่สุดรู้และเข้าใ</a:t>
            </a:r>
            <a:r>
              <a:rPr lang="th-TH" sz="2800" b="1" spc="15" dirty="0">
                <a:latin typeface="TH SarabunIT๙" panose="020B0500040200020003" pitchFamily="34" charset="-34"/>
                <a:ea typeface="Wingdings" panose="05000000000000000000" pitchFamily="2" charset="2"/>
                <a:cs typeface="TH SarabunIT๙" panose="020B0500040200020003" pitchFamily="34" charset="-34"/>
              </a:rPr>
              <a:t>จ</a:t>
            </a:r>
            <a:r>
              <a:rPr lang="th-TH" sz="2800" b="1" spc="35" dirty="0">
                <a:effectLst/>
                <a:latin typeface="TH SarabunIT๙" panose="020B0500040200020003" pitchFamily="34" charset="-34"/>
                <a:ea typeface="Wingdings" panose="05000000000000000000" pitchFamily="2" charset="2"/>
                <a:cs typeface="TH SarabunIT๙" panose="020B0500040200020003" pitchFamily="34" charset="-34"/>
              </a:rPr>
              <a:t>อย่างลึกซึ้งในทฤษฎี</a:t>
            </a:r>
            <a:r>
              <a:rPr lang="th-TH" sz="2800" b="1" spc="25" dirty="0">
                <a:effectLst/>
                <a:latin typeface="TH SarabunIT๙" panose="020B0500040200020003" pitchFamily="34" charset="-34"/>
                <a:ea typeface="Wingdings" panose="05000000000000000000" pitchFamily="2" charset="2"/>
                <a:cs typeface="TH SarabunIT๙" panose="020B0500040200020003" pitchFamily="34" charset="-34"/>
              </a:rPr>
              <a:t>ตลอดจนทุกประเด็นที่เกี่ยวข้องกับเรื่องที่ทําการ </a:t>
            </a:r>
            <a:r>
              <a:rPr lang="th-TH" sz="2800" b="1" spc="-20" dirty="0">
                <a:effectLst/>
                <a:latin typeface="TH SarabunIT๙" panose="020B0500040200020003" pitchFamily="34" charset="-34"/>
                <a:ea typeface="Wingdings" panose="05000000000000000000" pitchFamily="2" charset="2"/>
                <a:cs typeface="TH SarabunIT๙" panose="020B0500040200020003" pitchFamily="34" charset="-34"/>
              </a:rPr>
              <a:t>วิเคราะห์</a:t>
            </a:r>
            <a:endParaRPr lang="en-US" sz="1100" dirty="0">
              <a:effectLst/>
              <a:latin typeface="TH SarabunIT๙" panose="020B0500040200020003" pitchFamily="34" charset="-34"/>
              <a:ea typeface="Wingdings" panose="05000000000000000000" pitchFamily="2" charset="2"/>
              <a:cs typeface="TH SarabunIT๙" panose="020B0500040200020003" pitchFamily="34"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111BF38-C164-4E56-8E62-EB3745150E42}"/>
              </a:ext>
            </a:extLst>
          </p:cNvPr>
          <p:cNvSpPr>
            <a:spLocks noGrp="1"/>
          </p:cNvSpPr>
          <p:nvPr>
            <p:ph type="title"/>
          </p:nvPr>
        </p:nvSpPr>
        <p:spPr>
          <a:xfrm>
            <a:off x="735171" y="428625"/>
            <a:ext cx="9223058" cy="878712"/>
          </a:xfrm>
        </p:spPr>
        <p:txBody>
          <a:bodyPr>
            <a:normAutofit/>
          </a:bodyPr>
          <a:lstStyle/>
          <a:p>
            <a:pPr algn="ctr"/>
            <a:r>
              <a:rPr lang="en-US" sz="2807" b="1" dirty="0">
                <a:solidFill>
                  <a:srgbClr val="FF0000"/>
                </a:solidFill>
                <a:latin typeface="Angsana New" panose="02020603050405020304" pitchFamily="18" charset="-34"/>
                <a:cs typeface="Angsana New" panose="02020603050405020304" pitchFamily="18" charset="-34"/>
              </a:rPr>
              <a:t>3. </a:t>
            </a:r>
            <a:r>
              <a:rPr lang="th-TH" sz="2807" b="1" dirty="0">
                <a:solidFill>
                  <a:srgbClr val="FF0000"/>
                </a:solidFill>
                <a:latin typeface="Angsana New" panose="02020603050405020304" pitchFamily="18" charset="-34"/>
                <a:cs typeface="Angsana New" panose="02020603050405020304" pitchFamily="18" charset="-34"/>
              </a:rPr>
              <a:t> เทคนิคการเขียนรายงาน</a:t>
            </a:r>
            <a:endParaRPr lang="en-US" sz="2807" b="1" dirty="0">
              <a:solidFill>
                <a:srgbClr val="FF0000"/>
              </a:solidFill>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429C6F4C-43AD-496F-8DF9-92E4476B4061}"/>
              </a:ext>
            </a:extLst>
          </p:cNvPr>
          <p:cNvSpPr>
            <a:spLocks noGrp="1"/>
          </p:cNvSpPr>
          <p:nvPr>
            <p:ph idx="1"/>
          </p:nvPr>
        </p:nvSpPr>
        <p:spPr>
          <a:xfrm>
            <a:off x="736148" y="1419225"/>
            <a:ext cx="9528873" cy="4476069"/>
          </a:xfrm>
        </p:spPr>
        <p:txBody>
          <a:bodyPr>
            <a:noAutofit/>
          </a:bodyPr>
          <a:lstStyle/>
          <a:p>
            <a:pPr marL="0" indent="299366">
              <a:buNone/>
            </a:pPr>
            <a:r>
              <a:rPr lang="th-TH" sz="2000" dirty="0">
                <a:latin typeface="Angsana New" panose="02020603050405020304" pitchFamily="18" charset="-34"/>
                <a:cs typeface="Angsana New" panose="02020603050405020304" pitchFamily="18" charset="-34"/>
              </a:rPr>
              <a:t>การเขียนรายงานผลการวิจัยมีเทคนิคในการดำเนินการดังนี้ คือ การเขียนรายงานการวิจัยแบบย่อหรือบทคัดย่อ การเขียนรายงานการวิจัยแบบสรุป และการเขียนรายงานการวิจัยแบบฉบับสมบูรณ์ โดยแต่ละเทคนิคมีรายละเอียดดังต่อไปนี้</a:t>
            </a:r>
          </a:p>
          <a:p>
            <a:pPr marL="0" indent="299366">
              <a:buNone/>
            </a:pPr>
            <a:r>
              <a:rPr lang="th-TH" sz="2000" dirty="0">
                <a:latin typeface="Angsana New" panose="02020603050405020304" pitchFamily="18" charset="-34"/>
                <a:cs typeface="Angsana New" panose="02020603050405020304" pitchFamily="18" charset="-34"/>
              </a:rPr>
              <a:t>การเขียนรายงานการวิจัยแบบย่อหรือบทคัดย่อ เป็นการเขียนรายงานการวิจัยที่บอกเพียงชื่อเรื่อง ผู้วิจัย ชื่อที่ปรึกษา (ถ้ามี) ชื่อแหล่งทุน (ถ้ามี) วัตถุประสงค์การวิจัย วิธีดำเนินการวิจัย และผลของการวิจัย โดยสรุปส่วนใหญ่บทคัดย่อจะมีความยาวประมาณ </a:t>
            </a:r>
            <a:r>
              <a:rPr lang="en-US" sz="2000" dirty="0">
                <a:latin typeface="Angsana New" panose="02020603050405020304" pitchFamily="18" charset="-34"/>
                <a:cs typeface="Angsana New" panose="02020603050405020304" pitchFamily="18" charset="-34"/>
              </a:rPr>
              <a:t>1-2</a:t>
            </a:r>
            <a:r>
              <a:rPr lang="th-TH" sz="2000" dirty="0">
                <a:latin typeface="Angsana New" panose="02020603050405020304" pitchFamily="18" charset="-34"/>
                <a:cs typeface="Angsana New" panose="02020603050405020304" pitchFamily="18" charset="-34"/>
              </a:rPr>
              <a:t> หน้าโดยประมาณ </a:t>
            </a:r>
          </a:p>
          <a:p>
            <a:pPr marL="0" indent="0">
              <a:buNone/>
            </a:pPr>
            <a:r>
              <a:rPr lang="th-TH" sz="2000" b="1" dirty="0">
                <a:latin typeface="Angsana New" panose="02020603050405020304" pitchFamily="18" charset="-34"/>
                <a:cs typeface="Angsana New" panose="02020603050405020304" pitchFamily="18" charset="-34"/>
              </a:rPr>
              <a:t>ตัวอย่างที่  </a:t>
            </a:r>
            <a:r>
              <a:rPr lang="en-US" sz="2000" b="1" dirty="0">
                <a:latin typeface="Angsana New" panose="02020603050405020304" pitchFamily="18" charset="-34"/>
                <a:cs typeface="Angsana New" panose="02020603050405020304" pitchFamily="18" charset="-34"/>
              </a:rPr>
              <a:t>1 </a:t>
            </a:r>
            <a:r>
              <a:rPr lang="th-TH" sz="2000" dirty="0">
                <a:latin typeface="Angsana New" panose="02020603050405020304" pitchFamily="18" charset="-34"/>
                <a:cs typeface="Angsana New" panose="02020603050405020304" pitchFamily="18" charset="-34"/>
              </a:rPr>
              <a:t>การเขียนรายงานการวิจัยแบบย่อหรือบทคัดย่อ</a:t>
            </a:r>
          </a:p>
          <a:p>
            <a:pPr marL="0" indent="0">
              <a:buNone/>
            </a:pPr>
            <a:r>
              <a:rPr lang="th-TH" sz="2000" b="1" dirty="0">
                <a:latin typeface="Angsana New" panose="02020603050405020304" pitchFamily="18" charset="-34"/>
                <a:cs typeface="Angsana New" panose="02020603050405020304" pitchFamily="18" charset="-34"/>
              </a:rPr>
              <a:t>ชื่อเรื่องวิจัย</a:t>
            </a:r>
            <a:r>
              <a:rPr lang="th-TH" sz="2000" dirty="0">
                <a:latin typeface="Angsana New" panose="02020603050405020304" pitchFamily="18" charset="-34"/>
                <a:cs typeface="Angsana New" panose="02020603050405020304" pitchFamily="18" charset="-34"/>
              </a:rPr>
              <a:t>	ฐานการลงทุนในประเทศไทยตามทัศนะของนักลงทุนชาวญี่ปุ่น การศึกษาแนวโน้มกระแสการลงทุนจากประเทศญี่ปุ่นในภูมิภาคอาเซียน</a:t>
            </a:r>
            <a:r>
              <a:rPr lang="en-US" sz="2000" dirty="0">
                <a:latin typeface="Angsana New" panose="02020603050405020304" pitchFamily="18" charset="-34"/>
                <a:cs typeface="Angsana New" panose="02020603050405020304" pitchFamily="18" charset="-34"/>
              </a:rPr>
              <a:t> </a:t>
            </a:r>
            <a:r>
              <a:rPr lang="th-TH" sz="2000" dirty="0">
                <a:latin typeface="Angsana New" panose="02020603050405020304" pitchFamily="18" charset="-34"/>
                <a:cs typeface="Angsana New" panose="02020603050405020304" pitchFamily="18" charset="-34"/>
              </a:rPr>
              <a:t>(</a:t>
            </a:r>
            <a:r>
              <a:rPr lang="en-US" sz="2000" dirty="0">
                <a:latin typeface="Angsana New" panose="02020603050405020304" pitchFamily="18" charset="-34"/>
                <a:cs typeface="Angsana New" panose="02020603050405020304" pitchFamily="18" charset="-34"/>
              </a:rPr>
              <a:t>AEC)</a:t>
            </a:r>
            <a:endParaRPr lang="th-TH" sz="2000" dirty="0">
              <a:latin typeface="Angsana New" panose="02020603050405020304" pitchFamily="18" charset="-34"/>
              <a:cs typeface="Angsana New" panose="02020603050405020304" pitchFamily="18" charset="-34"/>
            </a:endParaRPr>
          </a:p>
          <a:p>
            <a:pPr marL="753287" indent="0">
              <a:buNone/>
            </a:pPr>
            <a:r>
              <a:rPr lang="en-US" sz="2000" dirty="0">
                <a:latin typeface="Angsana New" panose="02020603050405020304" pitchFamily="18" charset="-34"/>
                <a:cs typeface="Angsana New" panose="02020603050405020304" pitchFamily="18" charset="-34"/>
              </a:rPr>
              <a:t>Thailand Investment Position Outlook through the Lens of Japanese Investor: An Examine of Japanese Investment Trend towards Asian Economic Community (AEC)</a:t>
            </a:r>
            <a:endParaRPr lang="th-TH" sz="2000" dirty="0">
              <a:latin typeface="Angsana New" panose="02020603050405020304" pitchFamily="18" charset="-34"/>
              <a:cs typeface="Angsana New" panose="02020603050405020304" pitchFamily="18" charset="-34"/>
            </a:endParaRPr>
          </a:p>
          <a:p>
            <a:pPr marL="0" indent="0">
              <a:buNone/>
            </a:pPr>
            <a:r>
              <a:rPr lang="th-TH" sz="2000" b="1" dirty="0">
                <a:latin typeface="Angsana New" panose="02020603050405020304" pitchFamily="18" charset="-34"/>
                <a:cs typeface="Angsana New" panose="02020603050405020304" pitchFamily="18" charset="-34"/>
              </a:rPr>
              <a:t>คณะผู้วิจัย</a:t>
            </a:r>
            <a:r>
              <a:rPr lang="th-TH" sz="2000" dirty="0">
                <a:latin typeface="Angsana New" panose="02020603050405020304" pitchFamily="18" charset="-34"/>
                <a:cs typeface="Angsana New" panose="02020603050405020304" pitchFamily="18" charset="-34"/>
              </a:rPr>
              <a:t>    วนิดา วาดีเจริญ</a:t>
            </a:r>
            <a:r>
              <a:rPr lang="en-US" sz="2000" baseline="30000" dirty="0">
                <a:latin typeface="Angsana New" panose="02020603050405020304" pitchFamily="18" charset="-34"/>
                <a:cs typeface="Angsana New" panose="02020603050405020304" pitchFamily="18" charset="-34"/>
              </a:rPr>
              <a:t>1 </a:t>
            </a:r>
            <a:r>
              <a:rPr lang="th-TH" sz="2000" dirty="0">
                <a:latin typeface="Angsana New" panose="02020603050405020304" pitchFamily="18" charset="-34"/>
                <a:cs typeface="Angsana New" panose="02020603050405020304" pitchFamily="18" charset="-34"/>
              </a:rPr>
              <a:t>ณ</a:t>
            </a:r>
            <a:r>
              <a:rPr lang="th-TH" sz="2000" dirty="0" err="1">
                <a:latin typeface="Angsana New" panose="02020603050405020304" pitchFamily="18" charset="-34"/>
                <a:cs typeface="Angsana New" panose="02020603050405020304" pitchFamily="18" charset="-34"/>
              </a:rPr>
              <a:t>ฐาพั</a:t>
            </a:r>
            <a:r>
              <a:rPr lang="th-TH" sz="2000" dirty="0">
                <a:latin typeface="Angsana New" panose="02020603050405020304" pitchFamily="18" charset="-34"/>
                <a:cs typeface="Angsana New" panose="02020603050405020304" pitchFamily="18" charset="-34"/>
              </a:rPr>
              <a:t>ชร์ วรพงศ์พัชร์</a:t>
            </a:r>
            <a:r>
              <a:rPr lang="en-US" sz="2000" baseline="30000" dirty="0">
                <a:latin typeface="Angsana New" panose="02020603050405020304" pitchFamily="18" charset="-34"/>
                <a:cs typeface="Angsana New" panose="02020603050405020304" pitchFamily="18" charset="-34"/>
              </a:rPr>
              <a:t>2</a:t>
            </a:r>
            <a:r>
              <a:rPr lang="th-TH" sz="2000" dirty="0">
                <a:latin typeface="Angsana New" panose="02020603050405020304" pitchFamily="18" charset="-34"/>
                <a:cs typeface="Angsana New" panose="02020603050405020304" pitchFamily="18" charset="-34"/>
              </a:rPr>
              <a:t> และสมบัติ ทีฆทรัพย์</a:t>
            </a:r>
            <a:r>
              <a:rPr lang="en-US" sz="2000" baseline="30000" dirty="0">
                <a:latin typeface="Angsana New" panose="02020603050405020304" pitchFamily="18" charset="-34"/>
                <a:cs typeface="Angsana New" panose="02020603050405020304" pitchFamily="18" charset="-34"/>
              </a:rPr>
              <a:t>3</a:t>
            </a:r>
          </a:p>
          <a:p>
            <a:pPr marL="0" indent="704553">
              <a:buNone/>
            </a:pPr>
            <a:r>
              <a:rPr lang="en-US" sz="2000" dirty="0" err="1">
                <a:latin typeface="Angsana New" panose="02020603050405020304" pitchFamily="18" charset="-34"/>
                <a:cs typeface="Angsana New" panose="02020603050405020304" pitchFamily="18" charset="-34"/>
              </a:rPr>
              <a:t>Wanida</a:t>
            </a:r>
            <a:r>
              <a:rPr lang="en-US" sz="2000" dirty="0">
                <a:latin typeface="Angsana New" panose="02020603050405020304" pitchFamily="18" charset="-34"/>
                <a:cs typeface="Angsana New" panose="02020603050405020304" pitchFamily="18" charset="-34"/>
              </a:rPr>
              <a:t> </a:t>
            </a:r>
            <a:r>
              <a:rPr lang="en-US" sz="2000" dirty="0" err="1">
                <a:latin typeface="Angsana New" panose="02020603050405020304" pitchFamily="18" charset="-34"/>
                <a:cs typeface="Angsana New" panose="02020603050405020304" pitchFamily="18" charset="-34"/>
              </a:rPr>
              <a:t>Wadeecharoen</a:t>
            </a:r>
            <a:r>
              <a:rPr lang="en-US" sz="2000" baseline="30000" dirty="0">
                <a:latin typeface="Angsana New" panose="02020603050405020304" pitchFamily="18" charset="-34"/>
                <a:cs typeface="Angsana New" panose="02020603050405020304" pitchFamily="18" charset="-34"/>
              </a:rPr>
              <a:t> 1  </a:t>
            </a:r>
            <a:r>
              <a:rPr lang="en-US" sz="2000" dirty="0" err="1">
                <a:latin typeface="Angsana New" panose="02020603050405020304" pitchFamily="18" charset="-34"/>
                <a:cs typeface="Angsana New" panose="02020603050405020304" pitchFamily="18" charset="-34"/>
              </a:rPr>
              <a:t>Ntapat</a:t>
            </a:r>
            <a:r>
              <a:rPr lang="en-US" sz="2000" dirty="0">
                <a:latin typeface="Angsana New" panose="02020603050405020304" pitchFamily="18" charset="-34"/>
                <a:cs typeface="Angsana New" panose="02020603050405020304" pitchFamily="18" charset="-34"/>
              </a:rPr>
              <a:t> </a:t>
            </a:r>
            <a:r>
              <a:rPr lang="en-US" sz="2000" dirty="0" err="1">
                <a:latin typeface="Angsana New" panose="02020603050405020304" pitchFamily="18" charset="-34"/>
                <a:cs typeface="Angsana New" panose="02020603050405020304" pitchFamily="18" charset="-34"/>
              </a:rPr>
              <a:t>Worapongpat</a:t>
            </a:r>
            <a:r>
              <a:rPr lang="en-US" sz="2000" baseline="30000" dirty="0">
                <a:latin typeface="Angsana New" panose="02020603050405020304" pitchFamily="18" charset="-34"/>
                <a:cs typeface="Angsana New" panose="02020603050405020304" pitchFamily="18" charset="-34"/>
              </a:rPr>
              <a:t> 2</a:t>
            </a:r>
            <a:r>
              <a:rPr lang="en-US" sz="2000" dirty="0">
                <a:latin typeface="Angsana New" panose="02020603050405020304" pitchFamily="18" charset="-34"/>
                <a:cs typeface="Angsana New" panose="02020603050405020304" pitchFamily="18" charset="-34"/>
              </a:rPr>
              <a:t> and </a:t>
            </a:r>
            <a:r>
              <a:rPr lang="en-US" sz="2000" dirty="0" err="1">
                <a:latin typeface="Angsana New" panose="02020603050405020304" pitchFamily="18" charset="-34"/>
                <a:cs typeface="Angsana New" panose="02020603050405020304" pitchFamily="18" charset="-34"/>
              </a:rPr>
              <a:t>Sombat</a:t>
            </a:r>
            <a:r>
              <a:rPr lang="en-US" sz="2000" dirty="0">
                <a:latin typeface="Angsana New" panose="02020603050405020304" pitchFamily="18" charset="-34"/>
                <a:cs typeface="Angsana New" panose="02020603050405020304" pitchFamily="18" charset="-34"/>
              </a:rPr>
              <a:t> Teekasap</a:t>
            </a:r>
            <a:r>
              <a:rPr lang="en-US" sz="2000" baseline="30000" dirty="0">
                <a:latin typeface="Angsana New" panose="02020603050405020304" pitchFamily="18" charset="-34"/>
                <a:cs typeface="Angsana New" panose="02020603050405020304" pitchFamily="18" charset="-34"/>
              </a:rPr>
              <a:t>3</a:t>
            </a:r>
          </a:p>
          <a:p>
            <a:pPr marL="0" indent="0">
              <a:buNone/>
            </a:pPr>
            <a:r>
              <a:rPr lang="th-TH" sz="2000" b="1" dirty="0">
                <a:latin typeface="Angsana New" panose="02020603050405020304" pitchFamily="18" charset="-34"/>
                <a:cs typeface="Angsana New" panose="02020603050405020304" pitchFamily="18" charset="-34"/>
              </a:rPr>
              <a:t>ปีที่วิจัยแล้วเสร็จ</a:t>
            </a:r>
            <a:r>
              <a:rPr lang="th-TH" sz="2000" dirty="0">
                <a:latin typeface="Angsana New" panose="02020603050405020304" pitchFamily="18" charset="-34"/>
                <a:cs typeface="Angsana New" panose="02020603050405020304" pitchFamily="18" charset="-34"/>
              </a:rPr>
              <a:t> ธันวาคม พ.ศ. </a:t>
            </a:r>
            <a:r>
              <a:rPr lang="en-US" sz="2000" dirty="0">
                <a:latin typeface="Angsana New" panose="02020603050405020304" pitchFamily="18" charset="-34"/>
                <a:cs typeface="Angsana New" panose="02020603050405020304" pitchFamily="18" charset="-34"/>
              </a:rPr>
              <a:t>2557</a:t>
            </a:r>
          </a:p>
          <a:p>
            <a:pPr marL="0" indent="0">
              <a:buNone/>
            </a:pPr>
            <a:r>
              <a:rPr lang="th-TH" sz="2000" b="1" dirty="0">
                <a:latin typeface="Angsana New" panose="02020603050405020304" pitchFamily="18" charset="-34"/>
                <a:cs typeface="Angsana New" panose="02020603050405020304" pitchFamily="18" charset="-34"/>
              </a:rPr>
              <a:t>แหล่งทุนวิจัย</a:t>
            </a:r>
            <a:r>
              <a:rPr lang="th-TH" sz="2000" dirty="0">
                <a:latin typeface="Angsana New" panose="02020603050405020304" pitchFamily="18" charset="-34"/>
                <a:cs typeface="Angsana New" panose="02020603050405020304" pitchFamily="18" charset="-34"/>
              </a:rPr>
              <a:t>  สำนักวิจัยและพัฒนา มหาวิทยาลัยธนบุรี</a:t>
            </a:r>
            <a:endParaRPr lang="en-US" sz="2000"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CECA7AB5-13E6-4FED-BDA3-1ABC4BE3333F}"/>
              </a:ext>
            </a:extLst>
          </p:cNvPr>
          <p:cNvSpPr>
            <a:spLocks noGrp="1"/>
          </p:cNvSpPr>
          <p:nvPr>
            <p:ph type="sldNum" sz="quarter" idx="12"/>
          </p:nvPr>
        </p:nvSpPr>
        <p:spPr/>
        <p:txBody>
          <a:bodyPr/>
          <a:lstStyle/>
          <a:p>
            <a:fld id="{1EAF28F5-24D7-466C-B5FE-FBB3D897FE90}" type="slidenum">
              <a:rPr lang="en-US" smtClean="0"/>
              <a:t>4</a:t>
            </a:fld>
            <a:endParaRPr lang="en-US"/>
          </a:p>
        </p:txBody>
      </p:sp>
    </p:spTree>
    <p:extLst>
      <p:ext uri="{BB962C8B-B14F-4D97-AF65-F5344CB8AC3E}">
        <p14:creationId xmlns:p14="http://schemas.microsoft.com/office/powerpoint/2010/main" val="2573299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6300" y="605582"/>
            <a:ext cx="7826877" cy="1267848"/>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800" b="1" dirty="0">
                <a:solidFill>
                  <a:srgbClr val="0070C0"/>
                </a:solidFill>
                <a:latin typeface="TH SarabunIT๙" panose="020B0500040200020003" pitchFamily="34" charset="-34"/>
                <a:ea typeface="Garuda"/>
                <a:cs typeface="TH SarabunIT๙" panose="020B0500040200020003" pitchFamily="34" charset="-34"/>
              </a:rPr>
              <a:t>หลักสำคัญในการเลือกเรื่อง</a:t>
            </a:r>
            <a:r>
              <a:rPr lang="en-US" sz="3800" b="1" dirty="0">
                <a:solidFill>
                  <a:srgbClr val="0070C0"/>
                </a:solidFill>
                <a:latin typeface="TH SarabunIT๙" panose="020B0500040200020003" pitchFamily="34" charset="-34"/>
                <a:ea typeface="Garuda"/>
                <a:cs typeface="TH SarabunIT๙" panose="020B0500040200020003" pitchFamily="34" charset="-34"/>
              </a:rPr>
              <a:t> </a:t>
            </a:r>
            <a:r>
              <a:rPr lang="th-TH" sz="3800" b="1" dirty="0">
                <a:solidFill>
                  <a:srgbClr val="0070C0"/>
                </a:solidFill>
                <a:latin typeface="TH SarabunIT๙" panose="020B0500040200020003" pitchFamily="34" charset="-34"/>
                <a:ea typeface="Garuda"/>
                <a:cs typeface="TH SarabunIT๙" panose="020B0500040200020003" pitchFamily="34" charset="-34"/>
              </a:rPr>
              <a:t>และประเด็นที่จะเขียน</a:t>
            </a:r>
            <a:br>
              <a:rPr lang="en-US" sz="3800" dirty="0">
                <a:latin typeface="TH SarabunIT๙" panose="020B0500040200020003" pitchFamily="34" charset="-34"/>
                <a:ea typeface="Garuda"/>
                <a:cs typeface="TH SarabunIT๙" panose="020B0500040200020003" pitchFamily="34" charset="-34"/>
              </a:rPr>
            </a:br>
            <a:endParaRPr sz="3800" dirty="0">
              <a:latin typeface="TH SarabunIT๙" panose="020B0500040200020003" pitchFamily="34" charset="-34"/>
              <a:cs typeface="TH SarabunIT๙" panose="020B0500040200020003" pitchFamily="34" charset="-34"/>
            </a:endParaRPr>
          </a:p>
        </p:txBody>
      </p:sp>
      <p:sp>
        <p:nvSpPr>
          <p:cNvPr id="3" name="object 3"/>
          <p:cNvSpPr txBox="1"/>
          <p:nvPr/>
        </p:nvSpPr>
        <p:spPr>
          <a:xfrm>
            <a:off x="1231900" y="1887395"/>
            <a:ext cx="8610600" cy="3843360"/>
          </a:xfrm>
          <a:prstGeom prst="rect">
            <a:avLst/>
          </a:prstGeom>
        </p:spPr>
        <p:txBody>
          <a:bodyPr vert="horz" wrap="square" lIns="0" tIns="11430" rIns="0" bIns="0" rtlCol="0">
            <a:spAutoFit/>
          </a:bodyPr>
          <a:lstStyle/>
          <a:p>
            <a:pPr marL="342900" marR="0" lvl="0" indent="-342900">
              <a:spcBef>
                <a:spcPts val="0"/>
              </a:spcBef>
              <a:spcAft>
                <a:spcPts val="0"/>
              </a:spcAft>
              <a:buClr>
                <a:srgbClr val="0070C0"/>
              </a:buClr>
              <a:buSzPts val="2800"/>
              <a:buFont typeface="Wingdings" panose="05000000000000000000" pitchFamily="2" charset="2"/>
              <a:buChar char=""/>
              <a:tabLst>
                <a:tab pos="1223645" algn="l"/>
                <a:tab pos="1224280" algn="l"/>
              </a:tabLst>
            </a:pPr>
            <a:r>
              <a:rPr lang="th-TH" sz="3000" b="1" spc="25" dirty="0">
                <a:effectLst/>
                <a:latin typeface="TH SarabunIT๙" panose="020B0500040200020003" pitchFamily="34" charset="-34"/>
                <a:ea typeface="Wingdings" panose="05000000000000000000" pitchFamily="2" charset="2"/>
                <a:cs typeface="TH SarabunIT๙" panose="020B0500040200020003" pitchFamily="34" charset="-34"/>
              </a:rPr>
              <a:t>เมื่อเราชํานาญในเรื่องนั้น </a:t>
            </a:r>
            <a:r>
              <a:rPr lang="th-TH" sz="3000" b="1" spc="60" dirty="0">
                <a:effectLst/>
                <a:latin typeface="TH SarabunIT๙" panose="020B0500040200020003" pitchFamily="34" charset="-34"/>
                <a:ea typeface="Wingdings" panose="05000000000000000000" pitchFamily="2" charset="2"/>
                <a:cs typeface="TH SarabunIT๙" panose="020B0500040200020003" pitchFamily="34" charset="-34"/>
              </a:rPr>
              <a:t>ติดตามวารสารเฉพาะทางมาตลอด</a:t>
            </a:r>
            <a:r>
              <a:rPr lang="th-TH" sz="3000" b="1" spc="75" dirty="0">
                <a:effectLst/>
                <a:latin typeface="TH SarabunIT๙" panose="020B0500040200020003" pitchFamily="34" charset="-34"/>
                <a:ea typeface="Wingdings" panose="05000000000000000000" pitchFamily="2" charset="2"/>
                <a:cs typeface="TH SarabunIT๙" panose="020B0500040200020003" pitchFamily="34" charset="-34"/>
              </a:rPr>
              <a:t>เราจะ</a:t>
            </a:r>
            <a:r>
              <a:rPr lang="th-TH" sz="3000" b="1" dirty="0">
                <a:effectLst/>
                <a:latin typeface="TH SarabunIT๙" panose="020B0500040200020003" pitchFamily="34" charset="-34"/>
                <a:ea typeface="Garuda"/>
                <a:cs typeface="TH SarabunIT๙" panose="020B0500040200020003" pitchFamily="34" charset="-34"/>
              </a:rPr>
              <a:t>ทราบว่าประเด็นใด</a:t>
            </a:r>
            <a:r>
              <a:rPr lang="en-US" sz="3000" b="1"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และเรื่องใด </a:t>
            </a:r>
            <a:r>
              <a:rPr lang="th-TH" sz="3000" b="1" spc="-40" dirty="0">
                <a:effectLst/>
                <a:latin typeface="TH SarabunIT๙" panose="020B0500040200020003" pitchFamily="34" charset="-34"/>
                <a:ea typeface="Garuda"/>
                <a:cs typeface="TH SarabunIT๙" panose="020B0500040200020003" pitchFamily="34" charset="-34"/>
              </a:rPr>
              <a:t>กําลังเป็</a:t>
            </a:r>
            <a:r>
              <a:rPr lang="th-TH" sz="3000" b="1" dirty="0">
                <a:effectLst/>
                <a:latin typeface="TH SarabunIT๙" panose="020B0500040200020003" pitchFamily="34" charset="-34"/>
                <a:ea typeface="Garuda"/>
                <a:cs typeface="TH SarabunIT๙" panose="020B0500040200020003" pitchFamily="34" charset="-34"/>
              </a:rPr>
              <a:t>นที่สนใจ </a:t>
            </a:r>
            <a:r>
              <a:rPr lang="en-US" sz="3000" b="1" dirty="0">
                <a:effectLst/>
                <a:latin typeface="TH SarabunIT๙" panose="020B0500040200020003" pitchFamily="34" charset="-34"/>
                <a:ea typeface="Garuda"/>
                <a:cs typeface="TH SarabunIT๙" panose="020B0500040200020003" pitchFamily="34" charset="-34"/>
              </a:rPr>
              <a:t>(Hot Issue)</a:t>
            </a:r>
            <a:r>
              <a:rPr lang="en-US" sz="3000" b="1" spc="250" dirty="0">
                <a:effectLst/>
                <a:latin typeface="TH SarabunIT๙" panose="020B0500040200020003" pitchFamily="34" charset="-34"/>
                <a:ea typeface="Garuda"/>
                <a:cs typeface="TH SarabunIT๙" panose="020B0500040200020003" pitchFamily="34" charset="-34"/>
              </a:rPr>
              <a:t> </a:t>
            </a:r>
            <a:r>
              <a:rPr lang="th-TH" sz="3000" b="1" spc="10" dirty="0">
                <a:effectLst/>
                <a:latin typeface="TH SarabunIT๙" panose="020B0500040200020003" pitchFamily="34" charset="-34"/>
                <a:ea typeface="Garuda"/>
                <a:cs typeface="TH SarabunIT๙" panose="020B0500040200020003" pitchFamily="34" charset="-34"/>
              </a:rPr>
              <a:t>จึงควร </a:t>
            </a:r>
            <a:r>
              <a:rPr lang="th-TH" sz="3000" b="1" spc="70" dirty="0">
                <a:effectLst/>
                <a:latin typeface="TH SarabunIT๙" panose="020B0500040200020003" pitchFamily="34" charset="-34"/>
                <a:ea typeface="Garuda"/>
                <a:cs typeface="TH SarabunIT๙" panose="020B0500040200020003" pitchFamily="34" charset="-34"/>
              </a:rPr>
              <a:t>เลือก</a:t>
            </a:r>
            <a:r>
              <a:rPr lang="th-TH" sz="3000" b="1" spc="70" dirty="0" err="1">
                <a:effectLst/>
                <a:latin typeface="TH SarabunIT๙" panose="020B0500040200020003" pitchFamily="34" charset="-34"/>
                <a:ea typeface="Garuda"/>
                <a:cs typeface="TH SarabunIT๙" panose="020B0500040200020003" pitchFamily="34" charset="-34"/>
              </a:rPr>
              <a:t>ทํา</a:t>
            </a:r>
            <a:r>
              <a:rPr lang="th-TH" sz="3000" b="1" spc="70" dirty="0">
                <a:effectLst/>
                <a:latin typeface="TH SarabunIT๙" panose="020B0500040200020003" pitchFamily="34" charset="-34"/>
                <a:ea typeface="Garuda"/>
                <a:cs typeface="TH SarabunIT๙" panose="020B0500040200020003" pitchFamily="34" charset="-34"/>
              </a:rPr>
              <a:t>วิจัย</a:t>
            </a:r>
            <a:r>
              <a:rPr lang="en-US" sz="3000" b="1" spc="70" dirty="0">
                <a:effectLst/>
                <a:latin typeface="TH SarabunIT๙" panose="020B0500040200020003" pitchFamily="34" charset="-34"/>
                <a:ea typeface="Garuda"/>
                <a:cs typeface="TH SarabunIT๙" panose="020B0500040200020003" pitchFamily="34" charset="-34"/>
              </a:rPr>
              <a:t> </a:t>
            </a:r>
            <a:r>
              <a:rPr lang="th-TH" sz="3000" b="1" spc="70" dirty="0">
                <a:effectLst/>
                <a:latin typeface="TH SarabunIT๙" panose="020B0500040200020003" pitchFamily="34" charset="-34"/>
                <a:ea typeface="Garuda"/>
                <a:cs typeface="TH SarabunIT๙" panose="020B0500040200020003" pitchFamily="34" charset="-34"/>
              </a:rPr>
              <a:t>และเขียนบทความเพื่อส่</a:t>
            </a:r>
            <a:r>
              <a:rPr lang="th-TH" sz="3000" b="1" spc="20" dirty="0">
                <a:effectLst/>
                <a:latin typeface="TH SarabunIT๙" panose="020B0500040200020003" pitchFamily="34" charset="-34"/>
                <a:ea typeface="Garuda"/>
                <a:cs typeface="TH SarabunIT๙" panose="020B0500040200020003" pitchFamily="34" charset="-34"/>
              </a:rPr>
              <a:t>งตีพิมพ์</a:t>
            </a:r>
            <a:r>
              <a:rPr lang="th-TH" sz="3000" b="1" spc="-230" dirty="0">
                <a:effectLst/>
                <a:latin typeface="TH SarabunIT๙" panose="020B0500040200020003" pitchFamily="34" charset="-34"/>
                <a:ea typeface="Garuda"/>
                <a:cs typeface="TH SarabunIT๙" panose="020B0500040200020003" pitchFamily="34" charset="-34"/>
              </a:rPr>
              <a:t> </a:t>
            </a:r>
            <a:r>
              <a:rPr lang="th-TH" sz="3000" b="1" spc="75" dirty="0">
                <a:effectLst/>
                <a:latin typeface="TH SarabunIT๙" panose="020B0500040200020003" pitchFamily="34" charset="-34"/>
                <a:ea typeface="Garuda"/>
                <a:cs typeface="TH SarabunIT๙" panose="020B0500040200020003" pitchFamily="34" charset="-34"/>
              </a:rPr>
              <a:t>บทความของเรื่องที่</a:t>
            </a:r>
            <a:r>
              <a:rPr lang="th-TH" sz="3000" b="1" spc="-15" dirty="0">
                <a:effectLst/>
                <a:latin typeface="TH SarabunIT๙" panose="020B0500040200020003" pitchFamily="34" charset="-34"/>
                <a:ea typeface="Garuda"/>
                <a:cs typeface="TH SarabunIT๙" panose="020B0500040200020003" pitchFamily="34" charset="-34"/>
              </a:rPr>
              <a:t>ทันสมัยจะมีโอกาสได้รับการตีพิมพ์สูง</a:t>
            </a:r>
            <a:endParaRPr lang="en-US" sz="3000" b="1" dirty="0">
              <a:effectLst/>
              <a:latin typeface="TH SarabunIT๙" panose="020B0500040200020003" pitchFamily="34" charset="-34"/>
              <a:ea typeface="Garuda"/>
              <a:cs typeface="TH SarabunIT๙" panose="020B0500040200020003" pitchFamily="34" charset="-34"/>
            </a:endParaRPr>
          </a:p>
          <a:p>
            <a:pPr marL="342900" marR="483870" lvl="0" indent="-342900">
              <a:spcBef>
                <a:spcPts val="0"/>
              </a:spcBef>
              <a:spcAft>
                <a:spcPts val="0"/>
              </a:spcAft>
              <a:buClr>
                <a:srgbClr val="0070C0"/>
              </a:buClr>
              <a:buSzPts val="2800"/>
              <a:buFont typeface="Wingdings" panose="05000000000000000000" pitchFamily="2" charset="2"/>
              <a:buChar char=""/>
              <a:tabLst>
                <a:tab pos="1224915" algn="l"/>
              </a:tabLst>
            </a:pPr>
            <a:r>
              <a:rPr lang="en-US" sz="3000" b="1" spc="25" dirty="0">
                <a:effectLst/>
                <a:latin typeface="TH SarabunIT๙" panose="020B0500040200020003" pitchFamily="34" charset="-34"/>
                <a:ea typeface="Wingdings" panose="05000000000000000000" pitchFamily="2" charset="2"/>
                <a:cs typeface="TH SarabunIT๙" panose="020B0500040200020003" pitchFamily="34" charset="-34"/>
              </a:rPr>
              <a:t>“</a:t>
            </a:r>
            <a:r>
              <a:rPr lang="th-TH" sz="3000" b="1" spc="25" dirty="0">
                <a:effectLst/>
                <a:latin typeface="TH SarabunIT๙" panose="020B0500040200020003" pitchFamily="34" charset="-34"/>
                <a:ea typeface="Wingdings" panose="05000000000000000000" pitchFamily="2" charset="2"/>
                <a:cs typeface="TH SarabunIT๙" panose="020B0500040200020003" pitchFamily="34" charset="-34"/>
              </a:rPr>
              <a:t>หากอ่านวารสารนั้นประจํา </a:t>
            </a:r>
            <a:r>
              <a:rPr lang="th-TH" sz="3000" b="1" spc="30" dirty="0">
                <a:effectLst/>
                <a:latin typeface="TH SarabunIT๙" panose="020B0500040200020003" pitchFamily="34" charset="-34"/>
                <a:ea typeface="Wingdings" panose="05000000000000000000" pitchFamily="2" charset="2"/>
                <a:cs typeface="TH SarabunIT๙" panose="020B0500040200020003" pitchFamily="34" charset="-34"/>
              </a:rPr>
              <a:t>เราจะทราบวิธีการสื่อความหมาย </a:t>
            </a:r>
            <a:r>
              <a:rPr lang="th-TH" sz="3000" b="1" spc="15" dirty="0">
                <a:effectLst/>
                <a:latin typeface="TH SarabunIT๙" panose="020B0500040200020003" pitchFamily="34" charset="-34"/>
                <a:ea typeface="Wingdings" panose="05000000000000000000" pitchFamily="2" charset="2"/>
                <a:cs typeface="TH SarabunIT๙" panose="020B0500040200020003" pitchFamily="34" charset="-34"/>
              </a:rPr>
              <a:t>รูปแบบ</a:t>
            </a:r>
            <a:r>
              <a:rPr lang="th-TH" sz="3000" b="1" dirty="0">
                <a:effectLst/>
                <a:latin typeface="TH SarabunIT๙" panose="020B0500040200020003" pitchFamily="34" charset="-34"/>
                <a:ea typeface="Wingdings" panose="05000000000000000000" pitchFamily="2" charset="2"/>
                <a:cs typeface="TH SarabunIT๙" panose="020B0500040200020003" pitchFamily="34" charset="-34"/>
              </a:rPr>
              <a:t>การเขียน ขั้นตอนการ</a:t>
            </a:r>
            <a:r>
              <a:rPr lang="th-TH" sz="3000" b="1" dirty="0" err="1">
                <a:effectLst/>
                <a:latin typeface="TH SarabunIT๙" panose="020B0500040200020003" pitchFamily="34" charset="-34"/>
                <a:ea typeface="Wingdings" panose="05000000000000000000" pitchFamily="2" charset="2"/>
                <a:cs typeface="TH SarabunIT๙" panose="020B0500040200020003" pitchFamily="34" charset="-34"/>
              </a:rPr>
              <a:t>เรียงลําดับ</a:t>
            </a:r>
            <a:r>
              <a:rPr lang="th-TH" sz="3000" b="1" dirty="0">
                <a:effectLst/>
                <a:latin typeface="TH SarabunIT๙" panose="020B0500040200020003" pitchFamily="34" charset="-34"/>
                <a:ea typeface="Wingdings" panose="05000000000000000000" pitchFamily="2" charset="2"/>
                <a:cs typeface="TH SarabunIT๙" panose="020B0500040200020003" pitchFamily="34" charset="-34"/>
              </a:rPr>
              <a:t>หัวข้อ</a:t>
            </a:r>
            <a:r>
              <a:rPr lang="en-US" sz="30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000" b="1" dirty="0">
                <a:effectLst/>
                <a:latin typeface="TH SarabunIT๙" panose="020B0500040200020003" pitchFamily="34" charset="-34"/>
                <a:ea typeface="Wingdings" panose="05000000000000000000" pitchFamily="2" charset="2"/>
                <a:cs typeface="TH SarabunIT๙" panose="020B0500040200020003" pitchFamily="34" charset="-34"/>
              </a:rPr>
              <a:t>และประเด็นที่จะ</a:t>
            </a:r>
            <a:r>
              <a:rPr lang="th-TH" sz="3000" b="1" dirty="0" err="1">
                <a:effectLst/>
                <a:latin typeface="TH SarabunIT๙" panose="020B0500040200020003" pitchFamily="34" charset="-34"/>
                <a:ea typeface="Wingdings" panose="05000000000000000000" pitchFamily="2" charset="2"/>
                <a:cs typeface="TH SarabunIT๙" panose="020B0500040200020003" pitchFamily="34" charset="-34"/>
              </a:rPr>
              <a:t>นําเสนอ</a:t>
            </a:r>
            <a:r>
              <a:rPr lang="th-TH" sz="30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000" b="1" dirty="0" err="1">
                <a:effectLst/>
                <a:latin typeface="TH SarabunIT๙" panose="020B0500040200020003" pitchFamily="34" charset="-34"/>
                <a:ea typeface="Wingdings" panose="05000000000000000000" pitchFamily="2" charset="2"/>
                <a:cs typeface="TH SarabunIT๙" panose="020B0500040200020003" pitchFamily="34" charset="-34"/>
              </a:rPr>
              <a:t>คําหลัก</a:t>
            </a:r>
            <a:r>
              <a:rPr lang="en-US" sz="3000" b="1" dirty="0">
                <a:effectLst/>
                <a:latin typeface="TH SarabunIT๙" panose="020B0500040200020003" pitchFamily="34" charset="-34"/>
                <a:ea typeface="Wingdings" panose="05000000000000000000" pitchFamily="2" charset="2"/>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ภาษาเฉพาะทาง ฯลฯ</a:t>
            </a:r>
            <a:r>
              <a:rPr lang="th-TH" sz="3000" b="1" spc="-595"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ลีลาการเขียนจะซึมซับได้จากการอ่าน</a:t>
            </a:r>
            <a:r>
              <a:rPr lang="en-US" sz="3000" b="1" dirty="0">
                <a:effectLst/>
                <a:latin typeface="TH SarabunIT๙" panose="020B0500040200020003" pitchFamily="34" charset="-34"/>
                <a:ea typeface="Garuda"/>
                <a:cs typeface="TH SarabunIT๙" panose="020B0500040200020003" pitchFamily="34" charset="-34"/>
              </a:rPr>
              <a:t>”</a:t>
            </a:r>
          </a:p>
          <a:p>
            <a:br>
              <a:rPr lang="en-US" sz="1100" dirty="0">
                <a:effectLst/>
                <a:latin typeface="TH SarabunIT๙" panose="020B0500040200020003" pitchFamily="34" charset="-34"/>
                <a:ea typeface="Garuda"/>
                <a:cs typeface="TH SarabunIT๙" panose="020B0500040200020003" pitchFamily="34" charset="-34"/>
              </a:rPr>
            </a:br>
            <a:endParaRPr sz="2800"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2225" y="276225"/>
            <a:ext cx="8814554" cy="1319592"/>
          </a:xfrm>
          <a:prstGeom prst="rect">
            <a:avLst/>
          </a:prstGeom>
        </p:spPr>
        <p:txBody>
          <a:bodyPr vert="horz" wrap="square" lIns="0" tIns="12700" rIns="0" bIns="0" rtlCol="0">
            <a:spAutoFit/>
          </a:bodyPr>
          <a:lstStyle/>
          <a:p>
            <a:pPr marL="78740" marR="0">
              <a:lnSpc>
                <a:spcPts val="5015"/>
              </a:lnSpc>
              <a:spcBef>
                <a:spcPts val="0"/>
              </a:spcBef>
              <a:spcAft>
                <a:spcPts val="0"/>
              </a:spcAft>
            </a:pPr>
            <a:r>
              <a:rPr lang="th-TH" sz="3600" b="1" spc="-15" dirty="0">
                <a:solidFill>
                  <a:srgbClr val="0070C0"/>
                </a:solidFill>
                <a:latin typeface="TH SarabunIT๙" panose="020B0500040200020003" pitchFamily="34" charset="-34"/>
                <a:ea typeface="Garuda"/>
                <a:cs typeface="TH SarabunIT๙" panose="020B0500040200020003" pitchFamily="34" charset="-34"/>
              </a:rPr>
              <a:t>หลักสำคัญในการเลือกเรื่องและประเด็นที่จะเขียน </a:t>
            </a:r>
            <a:r>
              <a:rPr lang="en-US" sz="2400" b="1" dirty="0">
                <a:solidFill>
                  <a:srgbClr val="0070C0"/>
                </a:solidFill>
                <a:latin typeface="TH SarabunIT๙" panose="020B0500040200020003" pitchFamily="34" charset="-34"/>
                <a:ea typeface="Garuda"/>
                <a:cs typeface="TH SarabunIT๙" panose="020B0500040200020003" pitchFamily="34" charset="-34"/>
              </a:rPr>
              <a:t>:</a:t>
            </a:r>
            <a:r>
              <a:rPr lang="en-US" b="1" spc="-560" dirty="0">
                <a:solidFill>
                  <a:srgbClr val="0070C0"/>
                </a:solidFill>
                <a:latin typeface="TH SarabunIT๙" panose="020B0500040200020003" pitchFamily="34" charset="-34"/>
                <a:ea typeface="Garuda"/>
                <a:cs typeface="TH SarabunIT๙" panose="020B0500040200020003" pitchFamily="34" charset="-34"/>
              </a:rPr>
              <a:t> </a:t>
            </a:r>
            <a:r>
              <a:rPr lang="en-US" b="1" dirty="0">
                <a:solidFill>
                  <a:srgbClr val="0070C0"/>
                </a:solidFill>
                <a:latin typeface="TH SarabunIT๙" panose="020B0500040200020003" pitchFamily="34" charset="-34"/>
                <a:ea typeface="Garuda"/>
                <a:cs typeface="TH SarabunIT๙" panose="020B0500040200020003" pitchFamily="34" charset="-34"/>
              </a:rPr>
              <a:t>Place</a:t>
            </a:r>
            <a:br>
              <a:rPr lang="en-US" dirty="0">
                <a:latin typeface="TH SarabunIT๙" panose="020B0500040200020003" pitchFamily="34" charset="-34"/>
                <a:ea typeface="Garuda"/>
                <a:cs typeface="TH SarabunIT๙" panose="020B0500040200020003" pitchFamily="34" charset="-34"/>
              </a:rPr>
            </a:br>
            <a:endParaRPr dirty="0">
              <a:latin typeface="TH SarabunIT๙" panose="020B0500040200020003" pitchFamily="34" charset="-34"/>
              <a:cs typeface="TH SarabunIT๙" panose="020B0500040200020003" pitchFamily="34" charset="-34"/>
            </a:endParaRPr>
          </a:p>
        </p:txBody>
      </p:sp>
      <p:sp>
        <p:nvSpPr>
          <p:cNvPr id="4" name="Rectangle 3"/>
          <p:cNvSpPr/>
          <p:nvPr/>
        </p:nvSpPr>
        <p:spPr>
          <a:xfrm>
            <a:off x="586621" y="1495425"/>
            <a:ext cx="9789279" cy="4031873"/>
          </a:xfrm>
          <a:prstGeom prst="rect">
            <a:avLst/>
          </a:prstGeom>
        </p:spPr>
        <p:txBody>
          <a:bodyPr wrap="square">
            <a:spAutoFit/>
          </a:bodyPr>
          <a:lstStyle/>
          <a:p>
            <a:pPr marL="742950" marR="412115" lvl="1" indent="-285750">
              <a:spcBef>
                <a:spcPts val="720"/>
              </a:spcBef>
              <a:spcAft>
                <a:spcPts val="0"/>
              </a:spcAft>
              <a:buClr>
                <a:srgbClr val="0070C0"/>
              </a:buClr>
              <a:buFont typeface="Wingdings" panose="05000000000000000000" pitchFamily="2" charset="2"/>
              <a:buChar char=""/>
              <a:tabLst>
                <a:tab pos="1151890" algn="l"/>
              </a:tabLst>
            </a:pPr>
            <a:r>
              <a:rPr lang="th-TH" sz="3200" b="1" spc="90" dirty="0">
                <a:effectLst/>
                <a:latin typeface="TH SarabunIT๙" panose="020B0500040200020003" pitchFamily="34" charset="-34"/>
                <a:ea typeface="Garuda"/>
                <a:cs typeface="TH SarabunIT๙" panose="020B0500040200020003" pitchFamily="34" charset="-34"/>
              </a:rPr>
              <a:t>ทุกวารสารจะกําหนดกรอบประเด็นเรื่อง</a:t>
            </a:r>
            <a:r>
              <a:rPr lang="th-TH" sz="3200" b="1" spc="-255" dirty="0">
                <a:effectLst/>
                <a:latin typeface="TH SarabunIT๙" panose="020B0500040200020003" pitchFamily="34" charset="-34"/>
                <a:ea typeface="Garuda"/>
                <a:cs typeface="TH SarabunIT๙" panose="020B0500040200020003" pitchFamily="34" charset="-34"/>
              </a:rPr>
              <a:t> </a:t>
            </a:r>
            <a:r>
              <a:rPr lang="en-US" sz="3200" b="1" dirty="0">
                <a:effectLst/>
                <a:latin typeface="TH SarabunIT๙" panose="020B0500040200020003" pitchFamily="34" charset="-34"/>
                <a:ea typeface="Garuda"/>
                <a:cs typeface="TH SarabunIT๙" panose="020B0500040200020003" pitchFamily="34" charset="-34"/>
              </a:rPr>
              <a:t>(Theme)</a:t>
            </a:r>
            <a:r>
              <a:rPr lang="en-US" sz="3200" b="1" spc="-315" dirty="0">
                <a:effectLst/>
                <a:latin typeface="TH SarabunIT๙" panose="020B0500040200020003" pitchFamily="34" charset="-34"/>
                <a:ea typeface="Garuda"/>
                <a:cs typeface="TH SarabunIT๙" panose="020B0500040200020003" pitchFamily="34" charset="-34"/>
              </a:rPr>
              <a:t> </a:t>
            </a:r>
            <a:r>
              <a:rPr lang="th-TH" sz="3200" b="1" spc="65" dirty="0">
                <a:effectLst/>
                <a:latin typeface="TH SarabunIT๙" panose="020B0500040200020003" pitchFamily="34" charset="-34"/>
                <a:ea typeface="Garuda"/>
                <a:cs typeface="TH SarabunIT๙" panose="020B0500040200020003" pitchFamily="34" charset="-34"/>
              </a:rPr>
              <a:t>เอาไว้</a:t>
            </a:r>
            <a:r>
              <a:rPr lang="th-TH" sz="3200" b="1" spc="-185" dirty="0">
                <a:effectLst/>
                <a:latin typeface="TH SarabunIT๙" panose="020B0500040200020003" pitchFamily="34" charset="-34"/>
                <a:ea typeface="Garuda"/>
                <a:cs typeface="TH SarabunIT๙" panose="020B0500040200020003" pitchFamily="34" charset="-34"/>
              </a:rPr>
              <a:t> </a:t>
            </a:r>
            <a:r>
              <a:rPr lang="th-TH" sz="3200" b="1" spc="90" dirty="0">
                <a:effectLst/>
                <a:latin typeface="TH SarabunIT๙" panose="020B0500040200020003" pitchFamily="34" charset="-34"/>
                <a:ea typeface="Garuda"/>
                <a:cs typeface="TH SarabunIT๙" panose="020B0500040200020003" pitchFamily="34" charset="-34"/>
              </a:rPr>
              <a:t>เราควรใช้</a:t>
            </a:r>
            <a:r>
              <a:rPr lang="th-TH" sz="3200" b="1" spc="-15" dirty="0">
                <a:effectLst/>
                <a:latin typeface="TH SarabunIT๙" panose="020B0500040200020003" pitchFamily="34" charset="-34"/>
                <a:ea typeface="Garuda"/>
                <a:cs typeface="TH SarabunIT๙" panose="020B0500040200020003" pitchFamily="34" charset="-34"/>
              </a:rPr>
              <a:t>หลักการนี้เป็</a:t>
            </a:r>
            <a:r>
              <a:rPr lang="th-TH" sz="3200" b="1" spc="30" dirty="0">
                <a:effectLst/>
                <a:latin typeface="TH SarabunIT๙" panose="020B0500040200020003" pitchFamily="34" charset="-34"/>
                <a:ea typeface="Garuda"/>
                <a:cs typeface="TH SarabunIT๙" panose="020B0500040200020003" pitchFamily="34" charset="-34"/>
              </a:rPr>
              <a:t>นพื้นฐานในการกําหนดประเด็นวิจัย</a:t>
            </a:r>
            <a:r>
              <a:rPr lang="th-TH" sz="3200" b="1" spc="20" dirty="0">
                <a:effectLst/>
                <a:latin typeface="TH SarabunIT๙" panose="020B0500040200020003" pitchFamily="34" charset="-34"/>
                <a:ea typeface="Garuda"/>
                <a:cs typeface="TH SarabunIT๙" panose="020B0500040200020003" pitchFamily="34" charset="-34"/>
              </a:rPr>
              <a:t>และคําถาม</a:t>
            </a:r>
            <a:r>
              <a:rPr lang="th-TH" sz="3200" b="1" spc="20" dirty="0">
                <a:latin typeface="TH SarabunIT๙" panose="020B0500040200020003" pitchFamily="34" charset="-34"/>
                <a:ea typeface="Garuda"/>
                <a:cs typeface="TH SarabunIT๙" panose="020B0500040200020003" pitchFamily="34" charset="-34"/>
              </a:rPr>
              <a:t>การ</a:t>
            </a:r>
            <a:r>
              <a:rPr lang="th-TH" sz="3200" b="1" spc="20" dirty="0">
                <a:effectLst/>
                <a:latin typeface="TH SarabunIT๙" panose="020B0500040200020003" pitchFamily="34" charset="-34"/>
                <a:ea typeface="Garuda"/>
                <a:cs typeface="TH SarabunIT๙" panose="020B0500040200020003" pitchFamily="34" charset="-34"/>
              </a:rPr>
              <a:t>วิจัย</a:t>
            </a:r>
            <a:r>
              <a:rPr lang="en-US" sz="3200" b="1" spc="20" dirty="0">
                <a:latin typeface="TH SarabunIT๙" panose="020B0500040200020003" pitchFamily="34" charset="-34"/>
                <a:ea typeface="Garuda"/>
                <a:cs typeface="TH SarabunIT๙" panose="020B0500040200020003" pitchFamily="34" charset="-34"/>
              </a:rPr>
              <a:t> </a:t>
            </a:r>
            <a:r>
              <a:rPr lang="en-US" sz="3200" b="1"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ก่อน</a:t>
            </a:r>
            <a:r>
              <a:rPr lang="th-TH" sz="3200" b="1" spc="-20" dirty="0">
                <a:effectLst/>
                <a:latin typeface="TH SarabunIT๙" panose="020B0500040200020003" pitchFamily="34" charset="-34"/>
                <a:ea typeface="Garuda"/>
                <a:cs typeface="TH SarabunIT๙" panose="020B0500040200020003" pitchFamily="34" charset="-34"/>
              </a:rPr>
              <a:t>เขียนต้องกำหนดวารสารไว้ล่วงหน้า</a:t>
            </a:r>
            <a:r>
              <a:rPr lang="en-US" sz="3200" b="1" spc="-20" dirty="0">
                <a:effectLst/>
                <a:latin typeface="TH SarabunIT๙" panose="020B0500040200020003" pitchFamily="34" charset="-34"/>
                <a:ea typeface="Garuda"/>
                <a:cs typeface="TH SarabunIT๙" panose="020B0500040200020003" pitchFamily="34" charset="-34"/>
              </a:rPr>
              <a:t> ”</a:t>
            </a:r>
            <a:endParaRPr lang="en-US" sz="3200" dirty="0">
              <a:effectLst/>
              <a:latin typeface="TH SarabunIT๙" panose="020B0500040200020003" pitchFamily="34" charset="-34"/>
              <a:ea typeface="Garuda"/>
              <a:cs typeface="TH SarabunIT๙" panose="020B0500040200020003" pitchFamily="34" charset="-34"/>
            </a:endParaRPr>
          </a:p>
          <a:p>
            <a:pPr marL="742950" marR="418465" lvl="1" indent="-285750">
              <a:spcBef>
                <a:spcPts val="0"/>
              </a:spcBef>
              <a:spcAft>
                <a:spcPts val="0"/>
              </a:spcAft>
              <a:buClr>
                <a:srgbClr val="0070C0"/>
              </a:buClr>
              <a:buFont typeface="Wingdings" panose="05000000000000000000" pitchFamily="2" charset="2"/>
              <a:buChar char=""/>
              <a:tabLst>
                <a:tab pos="1151890" algn="l"/>
              </a:tabLst>
            </a:pPr>
            <a:r>
              <a:rPr lang="th-TH" sz="3200" b="1" spc="70" dirty="0">
                <a:effectLst/>
                <a:latin typeface="TH SarabunIT๙" panose="020B0500040200020003" pitchFamily="34" charset="-34"/>
                <a:ea typeface="Garuda"/>
                <a:cs typeface="TH SarabunIT๙" panose="020B0500040200020003" pitchFamily="34" charset="-34"/>
              </a:rPr>
              <a:t>ควรกําหนดวารสารที่จะส่</a:t>
            </a:r>
            <a:r>
              <a:rPr lang="th-TH" sz="3200" b="1" spc="65" dirty="0">
                <a:effectLst/>
                <a:latin typeface="TH SarabunIT๙" panose="020B0500040200020003" pitchFamily="34" charset="-34"/>
                <a:ea typeface="Garuda"/>
                <a:cs typeface="TH SarabunIT๙" panose="020B0500040200020003" pitchFamily="34" charset="-34"/>
              </a:rPr>
              <a:t>งบทความไปตีพิมพ์</a:t>
            </a:r>
            <a:r>
              <a:rPr lang="th-TH" sz="3200" b="1" dirty="0">
                <a:effectLst/>
                <a:latin typeface="TH SarabunIT๙" panose="020B0500040200020003" pitchFamily="34" charset="-34"/>
                <a:ea typeface="Garuda"/>
                <a:cs typeface="TH SarabunIT๙" panose="020B0500040200020003" pitchFamily="34" charset="-34"/>
              </a:rPr>
              <a:t>ไว้</a:t>
            </a:r>
            <a:r>
              <a:rPr lang="th-TH" sz="3200" b="1" spc="-80" dirty="0">
                <a:effectLst/>
                <a:latin typeface="TH SarabunIT๙" panose="020B0500040200020003" pitchFamily="34" charset="-34"/>
                <a:ea typeface="Garuda"/>
                <a:cs typeface="TH SarabunIT๙" panose="020B0500040200020003" pitchFamily="34" charset="-34"/>
              </a:rPr>
              <a:t>ล่</a:t>
            </a:r>
            <a:r>
              <a:rPr lang="th-TH" sz="3200" b="1" spc="35" dirty="0">
                <a:effectLst/>
                <a:latin typeface="TH SarabunIT๙" panose="020B0500040200020003" pitchFamily="34" charset="-34"/>
                <a:ea typeface="Garuda"/>
                <a:cs typeface="TH SarabunIT๙" panose="020B0500040200020003" pitchFamily="34" charset="-34"/>
              </a:rPr>
              <a:t>วงหน้</a:t>
            </a:r>
            <a:r>
              <a:rPr lang="th-TH" sz="3200" b="1" dirty="0">
                <a:effectLst/>
                <a:latin typeface="TH SarabunIT๙" panose="020B0500040200020003" pitchFamily="34" charset="-34"/>
                <a:ea typeface="Garuda"/>
                <a:cs typeface="TH SarabunIT๙" panose="020B0500040200020003" pitchFamily="34" charset="-34"/>
              </a:rPr>
              <a:t>าก่</a:t>
            </a:r>
            <a:r>
              <a:rPr lang="th-TH" sz="3200" b="1" spc="40" dirty="0">
                <a:effectLst/>
                <a:latin typeface="TH SarabunIT๙" panose="020B0500040200020003" pitchFamily="34" charset="-34"/>
                <a:ea typeface="Garuda"/>
                <a:cs typeface="TH SarabunIT๙" panose="020B0500040200020003" pitchFamily="34" charset="-34"/>
              </a:rPr>
              <a:t>อน</a:t>
            </a:r>
            <a:r>
              <a:rPr lang="th-TH" sz="3200" b="1" spc="40" dirty="0" err="1">
                <a:effectLst/>
                <a:latin typeface="TH SarabunIT๙" panose="020B0500040200020003" pitchFamily="34" charset="-34"/>
                <a:ea typeface="Garuda"/>
                <a:cs typeface="TH SarabunIT๙" panose="020B0500040200020003" pitchFamily="34" charset="-34"/>
              </a:rPr>
              <a:t>ทํา</a:t>
            </a:r>
            <a:r>
              <a:rPr lang="th-TH" sz="3200" b="1" spc="40" dirty="0">
                <a:effectLst/>
                <a:latin typeface="TH SarabunIT๙" panose="020B0500040200020003" pitchFamily="34" charset="-34"/>
                <a:ea typeface="Garuda"/>
                <a:cs typeface="TH SarabunIT๙" panose="020B0500040200020003" pitchFamily="34" charset="-34"/>
              </a:rPr>
              <a:t>วิจัย </a:t>
            </a:r>
            <a:r>
              <a:rPr lang="th-TH" sz="3200" b="1" spc="-25" dirty="0">
                <a:effectLst/>
                <a:latin typeface="TH SarabunIT๙" panose="020B0500040200020003" pitchFamily="34" charset="-34"/>
                <a:ea typeface="Garuda"/>
                <a:cs typeface="TH SarabunIT๙" panose="020B0500040200020003" pitchFamily="34" charset="-34"/>
              </a:rPr>
              <a:t>ยกตัวอย่างเช่น </a:t>
            </a:r>
            <a:r>
              <a:rPr lang="th-TH" sz="3200" b="1" spc="-20" dirty="0">
                <a:effectLst/>
                <a:latin typeface="TH SarabunIT๙" panose="020B0500040200020003" pitchFamily="34" charset="-34"/>
                <a:ea typeface="Garuda"/>
                <a:cs typeface="TH SarabunIT๙" panose="020B0500040200020003" pitchFamily="34" charset="-34"/>
              </a:rPr>
              <a:t>เราจะทำเรื่อง </a:t>
            </a:r>
            <a:r>
              <a:rPr lang="en-US" sz="3200" b="1" spc="-15" dirty="0">
                <a:effectLst/>
                <a:latin typeface="TH SarabunIT๙" panose="020B0500040200020003" pitchFamily="34" charset="-34"/>
                <a:ea typeface="Garuda"/>
                <a:cs typeface="TH SarabunIT๙" panose="020B0500040200020003" pitchFamily="34" charset="-34"/>
              </a:rPr>
              <a:t>“</a:t>
            </a:r>
            <a:r>
              <a:rPr lang="th-TH" sz="3200" b="1" spc="-15" dirty="0">
                <a:effectLst/>
                <a:latin typeface="TH SarabunIT๙" panose="020B0500040200020003" pitchFamily="34" charset="-34"/>
                <a:ea typeface="Garuda"/>
                <a:cs typeface="TH SarabunIT๙" panose="020B0500040200020003" pitchFamily="34" charset="-34"/>
              </a:rPr>
              <a:t> </a:t>
            </a:r>
            <a:r>
              <a:rPr lang="th-TH" sz="3200" b="1" spc="-15" dirty="0">
                <a:latin typeface="TH SarabunIT๙" panose="020B0500040200020003" pitchFamily="34" charset="-34"/>
                <a:ea typeface="Garuda"/>
                <a:cs typeface="TH SarabunIT๙" panose="020B0500040200020003" pitchFamily="34" charset="-34"/>
              </a:rPr>
              <a:t>ปัจจัยที่มีอิทธิพลเชิงบวกต่อความสำเร็จของการจัดตั้งศูนย์ต้นแบบในการกระจายสินค้าพาณิชย์อิเล็กทรอนิคส์ของภูมิภาคอาเซียน ณ ท่าอากาศยานนานาชาติอู่ตะเภา </a:t>
            </a:r>
            <a:r>
              <a:rPr lang="en-US" sz="3200" b="1"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เราต้องเตรียมไว้แล้วว่าจะส่งประเด็นอะไร มีคำถามวิจัยอย่างไร </a:t>
            </a:r>
            <a:r>
              <a:rPr lang="th-TH" sz="3200" b="1" spc="-20" dirty="0">
                <a:effectLst/>
                <a:latin typeface="TH SarabunIT๙" panose="020B0500040200020003" pitchFamily="34" charset="-34"/>
                <a:ea typeface="Garuda"/>
                <a:cs typeface="TH SarabunIT๙" panose="020B0500040200020003" pitchFamily="34" charset="-34"/>
              </a:rPr>
              <a:t>ไปตีพิมพ์ที่ไหน</a:t>
            </a:r>
            <a:r>
              <a:rPr lang="th-TH" sz="3200" b="1" spc="-15" dirty="0">
                <a:effectLst/>
                <a:latin typeface="TH SarabunIT๙" panose="020B0500040200020003" pitchFamily="34" charset="-34"/>
                <a:ea typeface="Garuda"/>
                <a:cs typeface="TH SarabunIT๙" panose="020B0500040200020003" pitchFamily="34" charset="-34"/>
              </a:rPr>
              <a:t>และภายในช่วงเวลาใด</a:t>
            </a:r>
            <a:endParaRPr lang="en-US" sz="3200" dirty="0">
              <a:effectLst/>
              <a:latin typeface="TH SarabunIT๙" panose="020B0500040200020003" pitchFamily="34" charset="-34"/>
              <a:ea typeface="Garuda"/>
              <a:cs typeface="TH SarabunIT๙" panose="020B0500040200020003" pitchFamily="34" charset="-34"/>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31900" y="657225"/>
            <a:ext cx="8458200" cy="646331"/>
          </a:xfrm>
          <a:prstGeom prst="rect">
            <a:avLst/>
          </a:prstGeom>
        </p:spPr>
        <p:txBody>
          <a:bodyPr wrap="square">
            <a:spAutoFit/>
          </a:bodyPr>
          <a:lstStyle/>
          <a:p>
            <a:r>
              <a:rPr lang="th-TH" sz="3600" b="1" dirty="0">
                <a:solidFill>
                  <a:schemeClr val="accent6">
                    <a:lumMod val="75000"/>
                  </a:schemeClr>
                </a:solidFill>
                <a:latin typeface="TH SarabunIT๙" panose="020B0500040200020003" pitchFamily="34" charset="-34"/>
                <a:cs typeface="TH SarabunIT๙" panose="020B0500040200020003" pitchFamily="34" charset="-34"/>
              </a:rPr>
              <a:t>การเริ่มต้นในการวางประเด็นสำคัญของเนื้อหา : </a:t>
            </a:r>
            <a:r>
              <a:rPr lang="en-US" sz="3600" b="1" dirty="0">
                <a:solidFill>
                  <a:schemeClr val="accent6">
                    <a:lumMod val="75000"/>
                  </a:schemeClr>
                </a:solidFill>
                <a:latin typeface="TH SarabunIT๙" panose="020B0500040200020003" pitchFamily="34" charset="-34"/>
                <a:cs typeface="TH SarabunIT๙" panose="020B0500040200020003" pitchFamily="34" charset="-34"/>
              </a:rPr>
              <a:t>Product</a:t>
            </a:r>
          </a:p>
        </p:txBody>
      </p:sp>
      <p:sp>
        <p:nvSpPr>
          <p:cNvPr id="8" name="Rectangle 7"/>
          <p:cNvSpPr/>
          <p:nvPr/>
        </p:nvSpPr>
        <p:spPr>
          <a:xfrm>
            <a:off x="241300" y="1495425"/>
            <a:ext cx="10210800" cy="4311437"/>
          </a:xfrm>
          <a:prstGeom prst="rect">
            <a:avLst/>
          </a:prstGeom>
        </p:spPr>
        <p:txBody>
          <a:bodyPr wrap="square">
            <a:spAutoFit/>
          </a:bodyPr>
          <a:lstStyle/>
          <a:p>
            <a:pPr marL="1151255" marR="0" indent="-457835">
              <a:spcBef>
                <a:spcPts val="535"/>
              </a:spcBef>
              <a:spcAft>
                <a:spcPts val="0"/>
              </a:spcAft>
              <a:buClr>
                <a:schemeClr val="accent6">
                  <a:lumMod val="75000"/>
                </a:schemeClr>
              </a:buClr>
              <a:buFont typeface="Courier New" panose="02070309020205020404" pitchFamily="49" charset="0"/>
              <a:buChar char="o"/>
            </a:pPr>
            <a:r>
              <a:rPr lang="th-TH" sz="3000" b="1" dirty="0">
                <a:effectLst/>
                <a:latin typeface="TH SarabunIT๙" panose="020B0500040200020003" pitchFamily="34" charset="-34"/>
                <a:ea typeface="Garuda"/>
                <a:cs typeface="TH SarabunIT๙" panose="020B0500040200020003" pitchFamily="34" charset="-34"/>
              </a:rPr>
              <a:t>พิจารณาถึงจุดเด่นของงานที่เราต้องการตีพิมพ์ </a:t>
            </a:r>
            <a:r>
              <a:rPr lang="th-TH" sz="3000" b="1" spc="-35" dirty="0">
                <a:effectLst/>
                <a:latin typeface="TH SarabunIT๙" panose="020B0500040200020003" pitchFamily="34" charset="-34"/>
                <a:ea typeface="Garuda"/>
                <a:cs typeface="TH SarabunIT๙" panose="020B0500040200020003" pitchFamily="34" charset="-34"/>
              </a:rPr>
              <a:t>เช่น </a:t>
            </a:r>
            <a:r>
              <a:rPr lang="th-TH" sz="3000" b="1" dirty="0">
                <a:effectLst/>
                <a:latin typeface="TH SarabunIT๙" panose="020B0500040200020003" pitchFamily="34" charset="-34"/>
                <a:ea typeface="Garuda"/>
                <a:cs typeface="TH SarabunIT๙" panose="020B0500040200020003" pitchFamily="34" charset="-34"/>
              </a:rPr>
              <a:t>ผลของการค้นพบที่</a:t>
            </a:r>
            <a:r>
              <a:rPr lang="th-TH" sz="3000" b="1" spc="10" dirty="0">
                <a:effectLst/>
                <a:latin typeface="TH SarabunIT๙" panose="020B0500040200020003" pitchFamily="34" charset="-34"/>
                <a:ea typeface="Garuda"/>
                <a:cs typeface="TH SarabunIT๙" panose="020B0500040200020003" pitchFamily="34" charset="-34"/>
              </a:rPr>
              <a:t>ไม่เคยพบมาก่อน</a:t>
            </a:r>
            <a:r>
              <a:rPr lang="th-TH" sz="3000" b="1" spc="-215"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หรือ</a:t>
            </a:r>
            <a:r>
              <a:rPr lang="th-TH" sz="3000" b="1" spc="-210" dirty="0">
                <a:effectLst/>
                <a:latin typeface="TH SarabunIT๙" panose="020B0500040200020003" pitchFamily="34" charset="-34"/>
                <a:ea typeface="Garuda"/>
                <a:cs typeface="TH SarabunIT๙" panose="020B0500040200020003" pitchFamily="34" charset="-34"/>
              </a:rPr>
              <a:t> </a:t>
            </a:r>
            <a:r>
              <a:rPr lang="th-TH" sz="3000" b="1" spc="45" dirty="0">
                <a:effectLst/>
                <a:latin typeface="TH SarabunIT๙" panose="020B0500040200020003" pitchFamily="34" charset="-34"/>
                <a:ea typeface="Garuda"/>
                <a:cs typeface="TH SarabunIT๙" panose="020B0500040200020003" pitchFamily="34" charset="-34"/>
              </a:rPr>
              <a:t>เราตรวจสอบ</a:t>
            </a:r>
            <a:r>
              <a:rPr lang="th-TH" sz="3000" b="1" spc="-220" dirty="0">
                <a:effectLst/>
                <a:latin typeface="TH SarabunIT๙" panose="020B0500040200020003" pitchFamily="34" charset="-34"/>
                <a:ea typeface="Garuda"/>
                <a:cs typeface="TH SarabunIT๙" panose="020B0500040200020003" pitchFamily="34" charset="-34"/>
              </a:rPr>
              <a:t> </a:t>
            </a:r>
            <a:r>
              <a:rPr lang="th-TH" sz="3000" b="1" spc="-20" dirty="0">
                <a:effectLst/>
                <a:latin typeface="TH SarabunIT๙" panose="020B0500040200020003" pitchFamily="34" charset="-34"/>
                <a:ea typeface="Garuda"/>
                <a:cs typeface="TH SarabunIT๙" panose="020B0500040200020003" pitchFamily="34" charset="-34"/>
              </a:rPr>
              <a:t>พิสูจน์</a:t>
            </a:r>
            <a:r>
              <a:rPr lang="th-TH" sz="3000" b="1" spc="-100" dirty="0">
                <a:effectLst/>
                <a:latin typeface="TH SarabunIT๙" panose="020B0500040200020003" pitchFamily="34" charset="-34"/>
                <a:ea typeface="Garuda"/>
                <a:cs typeface="TH SarabunIT๙" panose="020B0500040200020003" pitchFamily="34" charset="-34"/>
              </a:rPr>
              <a:t> </a:t>
            </a:r>
            <a:r>
              <a:rPr lang="th-TH" sz="3000" b="1" spc="40" dirty="0">
                <a:effectLst/>
                <a:latin typeface="TH SarabunIT๙" panose="020B0500040200020003" pitchFamily="34" charset="-34"/>
                <a:ea typeface="Garuda"/>
                <a:cs typeface="TH SarabunIT๙" panose="020B0500040200020003" pitchFamily="34" charset="-34"/>
              </a:rPr>
              <a:t>ทดลอง</a:t>
            </a:r>
            <a:r>
              <a:rPr lang="th-TH" sz="3000" b="1" spc="-215"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ค้นหาความจริงที่</a:t>
            </a:r>
            <a:r>
              <a:rPr lang="th-TH" sz="3000" b="1" spc="-5" dirty="0">
                <a:effectLst/>
                <a:latin typeface="TH SarabunIT๙" panose="020B0500040200020003" pitchFamily="34" charset="-34"/>
                <a:ea typeface="Garuda"/>
                <a:cs typeface="TH SarabunIT๙" panose="020B0500040200020003" pitchFamily="34" charset="-34"/>
              </a:rPr>
              <a:t>เ</a:t>
            </a:r>
            <a:r>
              <a:rPr lang="th-TH" sz="3000" b="1" spc="-385" dirty="0">
                <a:effectLst/>
                <a:latin typeface="TH SarabunIT๙" panose="020B0500040200020003" pitchFamily="34" charset="-34"/>
                <a:ea typeface="Garuda"/>
                <a:cs typeface="TH SarabunIT๙" panose="020B0500040200020003" pitchFamily="34" charset="-34"/>
              </a:rPr>
              <a:t>ป</a:t>
            </a:r>
            <a:r>
              <a:rPr lang="th-TH" sz="3000" b="1" dirty="0">
                <a:effectLst/>
                <a:latin typeface="TH SarabunIT๙" panose="020B0500040200020003" pitchFamily="34" charset="-34"/>
                <a:ea typeface="Garuda"/>
                <a:cs typeface="TH SarabunIT๙" panose="020B0500040200020003" pitchFamily="34" charset="-34"/>
              </a:rPr>
              <a:t>็</a:t>
            </a:r>
            <a:r>
              <a:rPr lang="th-TH" sz="3000" b="1" spc="-59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นอง</a:t>
            </a:r>
            <a:r>
              <a:rPr lang="th-TH" sz="3000" b="1" spc="-145" dirty="0">
                <a:effectLst/>
                <a:latin typeface="TH SarabunIT๙" panose="020B0500040200020003" pitchFamily="34" charset="-34"/>
                <a:ea typeface="Garuda"/>
                <a:cs typeface="TH SarabunIT๙" panose="020B0500040200020003" pitchFamily="34" charset="-34"/>
              </a:rPr>
              <a:t>ค</a:t>
            </a:r>
            <a:r>
              <a:rPr lang="th-TH" sz="3000" b="1" spc="140" dirty="0">
                <a:effectLst/>
                <a:latin typeface="TH SarabunIT๙" panose="020B0500040200020003" pitchFamily="34" charset="-34"/>
                <a:ea typeface="Garuda"/>
                <a:cs typeface="TH SarabunIT๙" panose="020B0500040200020003" pitchFamily="34" charset="-34"/>
              </a:rPr>
              <a:t>์</a:t>
            </a:r>
            <a:r>
              <a:rPr lang="th-TH" sz="3000" b="1" spc="-5" dirty="0">
                <a:effectLst/>
                <a:latin typeface="TH SarabunIT๙" panose="020B0500040200020003" pitchFamily="34" charset="-34"/>
                <a:ea typeface="Garuda"/>
                <a:cs typeface="TH SarabunIT๙" panose="020B0500040200020003" pitchFamily="34" charset="-34"/>
              </a:rPr>
              <a:t>ความ</a:t>
            </a:r>
            <a:r>
              <a:rPr lang="th-TH" sz="3000" b="1" spc="-230" dirty="0">
                <a:effectLst/>
                <a:latin typeface="TH SarabunIT๙" panose="020B0500040200020003" pitchFamily="34" charset="-34"/>
                <a:ea typeface="Garuda"/>
                <a:cs typeface="TH SarabunIT๙" panose="020B0500040200020003" pitchFamily="34" charset="-34"/>
              </a:rPr>
              <a:t>รู</a:t>
            </a:r>
            <a:r>
              <a:rPr lang="th-TH" sz="3000" b="1" dirty="0">
                <a:effectLst/>
                <a:latin typeface="TH SarabunIT๙" panose="020B0500040200020003" pitchFamily="34" charset="-34"/>
                <a:ea typeface="Garuda"/>
                <a:cs typeface="TH SarabunIT๙" panose="020B0500040200020003" pitchFamily="34" charset="-34"/>
              </a:rPr>
              <a:t>้</a:t>
            </a:r>
          </a:p>
          <a:p>
            <a:pPr marL="693420" marR="0">
              <a:spcBef>
                <a:spcPts val="535"/>
              </a:spcBef>
              <a:spcAft>
                <a:spcPts val="0"/>
              </a:spcAft>
              <a:buClr>
                <a:schemeClr val="accent6">
                  <a:lumMod val="75000"/>
                </a:schemeClr>
              </a:buClr>
            </a:pPr>
            <a:r>
              <a:rPr lang="th-TH" sz="3000" b="1" spc="-105" dirty="0">
                <a:latin typeface="TH SarabunIT๙" panose="020B0500040200020003" pitchFamily="34" charset="-34"/>
                <a:ea typeface="Garuda"/>
                <a:cs typeface="TH SarabunIT๙" panose="020B0500040200020003" pitchFamily="34" charset="-34"/>
              </a:rPr>
              <a:t>        </a:t>
            </a:r>
            <a:r>
              <a:rPr lang="th-TH" sz="3000" b="1" spc="-105" dirty="0">
                <a:effectLst/>
                <a:latin typeface="TH SarabunIT๙" panose="020B0500040200020003" pitchFamily="34" charset="-34"/>
                <a:ea typeface="Garuda"/>
                <a:cs typeface="TH SarabunIT๙" panose="020B0500040200020003" pitchFamily="34" charset="-34"/>
              </a:rPr>
              <a:t> </a:t>
            </a:r>
            <a:r>
              <a:rPr lang="en-US" sz="3000" b="1" spc="-5" dirty="0">
                <a:effectLst/>
                <a:latin typeface="TH SarabunIT๙" panose="020B0500040200020003" pitchFamily="34" charset="-34"/>
                <a:ea typeface="Garuda"/>
                <a:cs typeface="TH SarabunIT๙" panose="020B0500040200020003" pitchFamily="34" charset="-34"/>
              </a:rPr>
              <a:t>(Stat</a:t>
            </a:r>
            <a:r>
              <a:rPr lang="en-US" sz="3000" b="1" dirty="0">
                <a:effectLst/>
                <a:latin typeface="TH SarabunIT๙" panose="020B0500040200020003" pitchFamily="34" charset="-34"/>
                <a:ea typeface="Garuda"/>
                <a:cs typeface="TH SarabunIT๙" panose="020B0500040200020003" pitchFamily="34" charset="-34"/>
              </a:rPr>
              <a:t>e</a:t>
            </a:r>
            <a:r>
              <a:rPr lang="en-US" sz="3000" b="1" spc="-335" dirty="0">
                <a:effectLst/>
                <a:latin typeface="TH SarabunIT๙" panose="020B0500040200020003" pitchFamily="34" charset="-34"/>
                <a:ea typeface="Garuda"/>
                <a:cs typeface="TH SarabunIT๙" panose="020B0500040200020003" pitchFamily="34" charset="-34"/>
              </a:rPr>
              <a:t> </a:t>
            </a:r>
            <a:r>
              <a:rPr lang="en-US" sz="3000" b="1" dirty="0">
                <a:effectLst/>
                <a:latin typeface="TH SarabunIT๙" panose="020B0500040200020003" pitchFamily="34" charset="-34"/>
                <a:ea typeface="Garuda"/>
                <a:cs typeface="TH SarabunIT๙" panose="020B0500040200020003" pitchFamily="34" charset="-34"/>
              </a:rPr>
              <a:t>of</a:t>
            </a:r>
            <a:r>
              <a:rPr lang="en-US" sz="3000" b="1" spc="-330" dirty="0">
                <a:effectLst/>
                <a:latin typeface="TH SarabunIT๙" panose="020B0500040200020003" pitchFamily="34" charset="-34"/>
                <a:ea typeface="Garuda"/>
                <a:cs typeface="TH SarabunIT๙" panose="020B0500040200020003" pitchFamily="34" charset="-34"/>
              </a:rPr>
              <a:t> </a:t>
            </a:r>
            <a:r>
              <a:rPr lang="en-US" sz="3000" b="1" spc="-5" dirty="0">
                <a:effectLst/>
                <a:latin typeface="TH SarabunIT๙" panose="020B0500040200020003" pitchFamily="34" charset="-34"/>
                <a:ea typeface="Garuda"/>
                <a:cs typeface="TH SarabunIT๙" panose="020B0500040200020003" pitchFamily="34" charset="-34"/>
              </a:rPr>
              <a:t>Th</a:t>
            </a:r>
            <a:r>
              <a:rPr lang="en-US" sz="3000" b="1" dirty="0">
                <a:effectLst/>
                <a:latin typeface="TH SarabunIT๙" panose="020B0500040200020003" pitchFamily="34" charset="-34"/>
                <a:ea typeface="Garuda"/>
                <a:cs typeface="TH SarabunIT๙" panose="020B0500040200020003" pitchFamily="34" charset="-34"/>
              </a:rPr>
              <a:t>e</a:t>
            </a:r>
            <a:r>
              <a:rPr lang="en-US" sz="3000" b="1" spc="-335" dirty="0">
                <a:effectLst/>
                <a:latin typeface="TH SarabunIT๙" panose="020B0500040200020003" pitchFamily="34" charset="-34"/>
                <a:ea typeface="Garuda"/>
                <a:cs typeface="TH SarabunIT๙" panose="020B0500040200020003" pitchFamily="34" charset="-34"/>
              </a:rPr>
              <a:t> </a:t>
            </a:r>
            <a:r>
              <a:rPr lang="en-US" sz="3000" b="1" spc="-5" dirty="0">
                <a:effectLst/>
                <a:latin typeface="TH SarabunIT๙" panose="020B0500040200020003" pitchFamily="34" charset="-34"/>
                <a:ea typeface="Garuda"/>
                <a:cs typeface="TH SarabunIT๙" panose="020B0500040200020003" pitchFamily="34" charset="-34"/>
              </a:rPr>
              <a:t>Arts</a:t>
            </a:r>
            <a:r>
              <a:rPr lang="en-US" sz="3000" b="1" dirty="0">
                <a:effectLst/>
                <a:latin typeface="TH SarabunIT๙" panose="020B0500040200020003" pitchFamily="34" charset="-34"/>
                <a:ea typeface="Garuda"/>
                <a:cs typeface="TH SarabunIT๙" panose="020B0500040200020003" pitchFamily="34" charset="-34"/>
              </a:rPr>
              <a:t>)</a:t>
            </a:r>
            <a:r>
              <a:rPr lang="en-US" sz="3000" b="1" spc="-335" dirty="0">
                <a:effectLst/>
                <a:latin typeface="TH SarabunIT๙" panose="020B0500040200020003" pitchFamily="34" charset="-34"/>
                <a:ea typeface="Garuda"/>
                <a:cs typeface="TH SarabunIT๙" panose="020B0500040200020003" pitchFamily="34" charset="-34"/>
              </a:rPr>
              <a:t> </a:t>
            </a:r>
            <a:r>
              <a:rPr lang="th-TH" sz="3000" b="1" spc="-5" dirty="0">
                <a:effectLst/>
                <a:latin typeface="TH SarabunIT๙" panose="020B0500040200020003" pitchFamily="34" charset="-34"/>
                <a:ea typeface="Garuda"/>
                <a:cs typeface="TH SarabunIT๙" panose="020B0500040200020003" pitchFamily="34" charset="-34"/>
              </a:rPr>
              <a:t>ประเ</a:t>
            </a:r>
            <a:r>
              <a:rPr lang="th-TH" sz="3000" b="1" dirty="0">
                <a:effectLst/>
                <a:latin typeface="TH SarabunIT๙" panose="020B0500040200020003" pitchFamily="34" charset="-34"/>
                <a:ea typeface="Garuda"/>
                <a:cs typeface="TH SarabunIT๙" panose="020B0500040200020003" pitchFamily="34" charset="-34"/>
              </a:rPr>
              <a:t>ด็น</a:t>
            </a:r>
            <a:r>
              <a:rPr lang="th-TH" sz="3000" b="1" spc="-95" dirty="0">
                <a:effectLst/>
                <a:latin typeface="TH SarabunIT๙" panose="020B0500040200020003" pitchFamily="34" charset="-34"/>
                <a:ea typeface="Garuda"/>
                <a:cs typeface="TH SarabunIT๙" panose="020B0500040200020003" pitchFamily="34" charset="-34"/>
              </a:rPr>
              <a:t>ท</a:t>
            </a:r>
            <a:r>
              <a:rPr lang="th-TH" sz="3000" b="1" spc="95" dirty="0">
                <a:latin typeface="TH SarabunIT๙" panose="020B0500040200020003" pitchFamily="34" charset="-34"/>
                <a:ea typeface="Garuda"/>
                <a:cs typeface="TH SarabunIT๙" panose="020B0500040200020003" pitchFamily="34" charset="-34"/>
              </a:rPr>
              <a:t>ี่</a:t>
            </a:r>
            <a:r>
              <a:rPr lang="th-TH" sz="3000" b="1" spc="-5" dirty="0">
                <a:effectLst/>
                <a:latin typeface="TH SarabunIT๙" panose="020B0500040200020003" pitchFamily="34" charset="-34"/>
                <a:ea typeface="Garuda"/>
                <a:cs typeface="TH SarabunIT๙" panose="020B0500040200020003" pitchFamily="34" charset="-34"/>
              </a:rPr>
              <a:t>เ</a:t>
            </a:r>
            <a:r>
              <a:rPr lang="th-TH" sz="3000" b="1" spc="-385" dirty="0">
                <a:effectLst/>
                <a:latin typeface="TH SarabunIT๙" panose="020B0500040200020003" pitchFamily="34" charset="-34"/>
                <a:ea typeface="Garuda"/>
                <a:cs typeface="TH SarabunIT๙" panose="020B0500040200020003" pitchFamily="34" charset="-34"/>
              </a:rPr>
              <a:t>ป</a:t>
            </a:r>
            <a:r>
              <a:rPr lang="th-TH" sz="3000" b="1" dirty="0">
                <a:effectLst/>
                <a:latin typeface="TH SarabunIT๙" panose="020B0500040200020003" pitchFamily="34" charset="-34"/>
                <a:ea typeface="Garuda"/>
                <a:cs typeface="TH SarabunIT๙" panose="020B0500040200020003" pitchFamily="34" charset="-34"/>
              </a:rPr>
              <a:t>็</a:t>
            </a:r>
            <a:r>
              <a:rPr lang="th-TH" sz="3000" b="1" spc="-59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น</a:t>
            </a:r>
            <a:r>
              <a:rPr lang="th-TH" sz="3000" b="1" spc="-95" dirty="0">
                <a:effectLst/>
                <a:latin typeface="TH SarabunIT๙" panose="020B0500040200020003" pitchFamily="34" charset="-34"/>
                <a:ea typeface="Garuda"/>
                <a:cs typeface="TH SarabunIT๙" panose="020B0500040200020003" pitchFamily="34" charset="-34"/>
              </a:rPr>
              <a:t>ท</a:t>
            </a:r>
            <a:r>
              <a:rPr lang="th-TH" sz="3000" b="1" spc="95" dirty="0">
                <a:latin typeface="TH SarabunIT๙" panose="020B0500040200020003" pitchFamily="34" charset="-34"/>
                <a:ea typeface="Garuda"/>
                <a:cs typeface="TH SarabunIT๙" panose="020B0500040200020003" pitchFamily="34" charset="-34"/>
              </a:rPr>
              <a:t>ี่</a:t>
            </a:r>
            <a:r>
              <a:rPr lang="th-TH" sz="3000" b="1" spc="-5" dirty="0">
                <a:effectLst/>
                <a:latin typeface="TH SarabunIT๙" panose="020B0500040200020003" pitchFamily="34" charset="-34"/>
                <a:ea typeface="Garuda"/>
                <a:cs typeface="TH SarabunIT๙" panose="020B0500040200020003" pitchFamily="34" charset="-34"/>
              </a:rPr>
              <a:t>โ</a:t>
            </a:r>
            <a:r>
              <a:rPr lang="th-TH" sz="3000" b="1" spc="-135" dirty="0">
                <a:effectLst/>
                <a:latin typeface="TH SarabunIT๙" panose="020B0500040200020003" pitchFamily="34" charset="-34"/>
                <a:ea typeface="Garuda"/>
                <a:cs typeface="TH SarabunIT๙" panose="020B0500040200020003" pitchFamily="34" charset="-34"/>
              </a:rPr>
              <a:t>ต</a:t>
            </a:r>
            <a:r>
              <a:rPr lang="th-TH" sz="3000" b="1" spc="130" dirty="0">
                <a:effectLst/>
                <a:latin typeface="TH SarabunIT๙" panose="020B0500040200020003" pitchFamily="34" charset="-34"/>
                <a:ea typeface="Garuda"/>
                <a:cs typeface="TH SarabunIT๙" panose="020B0500040200020003" pitchFamily="34" charset="-34"/>
              </a:rPr>
              <a:t>้</a:t>
            </a:r>
            <a:r>
              <a:rPr lang="th-TH" sz="3000" b="1" dirty="0">
                <a:effectLst/>
                <a:latin typeface="TH SarabunIT๙" panose="020B0500040200020003" pitchFamily="34" charset="-34"/>
                <a:ea typeface="Garuda"/>
                <a:cs typeface="TH SarabunIT๙" panose="020B0500040200020003" pitchFamily="34" charset="-34"/>
              </a:rPr>
              <a:t>แ</a:t>
            </a:r>
            <a:r>
              <a:rPr lang="th-TH" sz="3000" b="1" spc="-140" dirty="0">
                <a:effectLst/>
                <a:latin typeface="TH SarabunIT๙" panose="020B0500040200020003" pitchFamily="34" charset="-34"/>
                <a:ea typeface="Garuda"/>
                <a:cs typeface="TH SarabunIT๙" panose="020B0500040200020003" pitchFamily="34" charset="-34"/>
              </a:rPr>
              <a:t>ย</a:t>
            </a:r>
            <a:r>
              <a:rPr lang="th-TH" sz="3000" b="1" spc="135" dirty="0">
                <a:effectLst/>
                <a:latin typeface="TH SarabunIT๙" panose="020B0500040200020003" pitchFamily="34" charset="-34"/>
                <a:ea typeface="Garuda"/>
                <a:cs typeface="TH SarabunIT๙" panose="020B0500040200020003" pitchFamily="34" charset="-34"/>
              </a:rPr>
              <a:t>้</a:t>
            </a:r>
            <a:r>
              <a:rPr lang="th-TH" sz="3000" b="1" dirty="0">
                <a:effectLst/>
                <a:latin typeface="TH SarabunIT๙" panose="020B0500040200020003" pitchFamily="34" charset="-34"/>
                <a:ea typeface="Garuda"/>
                <a:cs typeface="TH SarabunIT๙" panose="020B0500040200020003" pitchFamily="34" charset="-34"/>
              </a:rPr>
              <a:t>งในขณะ</a:t>
            </a:r>
            <a:r>
              <a:rPr lang="th-TH" sz="3000" b="1" spc="-40" dirty="0">
                <a:effectLst/>
                <a:latin typeface="TH SarabunIT๙" panose="020B0500040200020003" pitchFamily="34" charset="-34"/>
                <a:ea typeface="Garuda"/>
                <a:cs typeface="TH SarabunIT๙" panose="020B0500040200020003" pitchFamily="34" charset="-34"/>
              </a:rPr>
              <a:t>น</a:t>
            </a:r>
            <a:r>
              <a:rPr lang="th-TH" sz="3000" b="1" spc="40" dirty="0">
                <a:effectLst/>
                <a:latin typeface="TH SarabunIT๙" panose="020B0500040200020003" pitchFamily="34" charset="-34"/>
                <a:ea typeface="Garuda"/>
                <a:cs typeface="TH SarabunIT๙" panose="020B0500040200020003" pitchFamily="34" charset="-34"/>
              </a:rPr>
              <a:t>ั้</a:t>
            </a:r>
            <a:r>
              <a:rPr lang="th-TH" sz="3000" b="1" spc="-1235" dirty="0">
                <a:effectLst/>
                <a:latin typeface="TH SarabunIT๙" panose="020B0500040200020003" pitchFamily="34" charset="-34"/>
                <a:ea typeface="Garuda"/>
                <a:cs typeface="TH SarabunIT๙" panose="020B0500040200020003" pitchFamily="34" charset="-34"/>
              </a:rPr>
              <a:t>น</a:t>
            </a:r>
            <a:endParaRPr lang="en-US" sz="3000" b="1" dirty="0">
              <a:effectLst/>
              <a:latin typeface="TH SarabunIT๙" panose="020B0500040200020003" pitchFamily="34" charset="-34"/>
              <a:ea typeface="Garuda"/>
              <a:cs typeface="TH SarabunIT๙" panose="020B0500040200020003" pitchFamily="34" charset="-34"/>
            </a:endParaRPr>
          </a:p>
          <a:p>
            <a:pPr marL="1151255" marR="479425" indent="-457200">
              <a:spcBef>
                <a:spcPts val="10"/>
              </a:spcBef>
              <a:spcAft>
                <a:spcPts val="0"/>
              </a:spcAft>
              <a:buClr>
                <a:schemeClr val="accent6">
                  <a:lumMod val="75000"/>
                </a:schemeClr>
              </a:buClr>
              <a:buFont typeface="Courier New" panose="02070309020205020404" pitchFamily="49" charset="0"/>
              <a:buChar char="o"/>
            </a:pPr>
            <a:r>
              <a:rPr lang="en-US" sz="3000" b="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หรือ</a:t>
            </a:r>
            <a:r>
              <a:rPr lang="th-TH" sz="3000" b="1" spc="10" dirty="0">
                <a:effectLst/>
                <a:latin typeface="TH SarabunIT๙" panose="020B0500040200020003" pitchFamily="34" charset="-34"/>
                <a:ea typeface="Garuda"/>
                <a:cs typeface="TH SarabunIT๙" panose="020B0500040200020003" pitchFamily="34" charset="-34"/>
              </a:rPr>
              <a:t>เราใช้วิธีวิทยาการวิจัยที่ใหม่กว่า</a:t>
            </a:r>
            <a:r>
              <a:rPr lang="en-US" sz="3000" b="1" spc="30" dirty="0">
                <a:effectLst/>
                <a:latin typeface="TH SarabunIT๙" panose="020B0500040200020003" pitchFamily="34" charset="-34"/>
                <a:ea typeface="Garuda"/>
                <a:cs typeface="TH SarabunIT๙" panose="020B0500040200020003" pitchFamily="34" charset="-34"/>
              </a:rPr>
              <a:t>(</a:t>
            </a:r>
            <a:r>
              <a:rPr lang="th-TH" sz="3000" b="1" spc="30" dirty="0">
                <a:effectLst/>
                <a:latin typeface="TH SarabunIT๙" panose="020B0500040200020003" pitchFamily="34" charset="-34"/>
                <a:ea typeface="Garuda"/>
                <a:cs typeface="TH SarabunIT๙" panose="020B0500040200020003" pitchFamily="34" charset="-34"/>
              </a:rPr>
              <a:t>ที่ถูกต้องกระบวนการวิจัยตาม </a:t>
            </a:r>
            <a:r>
              <a:rPr lang="th-TH" sz="3000" b="1" dirty="0">
                <a:effectLst/>
                <a:latin typeface="TH SarabunIT๙" panose="020B0500040200020003" pitchFamily="34" charset="-34"/>
                <a:ea typeface="Garuda"/>
                <a:cs typeface="TH SarabunIT๙" panose="020B0500040200020003" pitchFamily="34" charset="-34"/>
              </a:rPr>
              <a:t>ระเบียบวิธีทางวิทยาศาสตร์ </a:t>
            </a:r>
            <a:r>
              <a:rPr lang="en-US" sz="3000" b="1" dirty="0">
                <a:latin typeface="TH SarabunIT๙" panose="020B0500040200020003" pitchFamily="34" charset="-34"/>
                <a:ea typeface="Garuda"/>
                <a:cs typeface="TH SarabunIT๙" panose="020B0500040200020003" pitchFamily="34" charset="-34"/>
              </a:rPr>
              <a:t>(</a:t>
            </a:r>
            <a:r>
              <a:rPr lang="en-US" sz="3000" b="1" dirty="0">
                <a:effectLst/>
                <a:latin typeface="TH SarabunIT๙" panose="020B0500040200020003" pitchFamily="34" charset="-34"/>
                <a:ea typeface="Garuda"/>
                <a:cs typeface="TH SarabunIT๙" panose="020B0500040200020003" pitchFamily="34" charset="-34"/>
              </a:rPr>
              <a:t>Scientific Method) </a:t>
            </a:r>
            <a:r>
              <a:rPr lang="th-TH" sz="3000" b="1" spc="-20" dirty="0">
                <a:effectLst/>
                <a:latin typeface="TH SarabunIT๙" panose="020B0500040200020003" pitchFamily="34" charset="-34"/>
                <a:ea typeface="Garuda"/>
                <a:cs typeface="TH SarabunIT๙" panose="020B0500040200020003" pitchFamily="34" charset="-34"/>
              </a:rPr>
              <a:t>ทั้งในด้านที่ไม่ยุ่งยาก </a:t>
            </a:r>
            <a:r>
              <a:rPr lang="th-TH" sz="3000" b="1" spc="-15" dirty="0">
                <a:effectLst/>
                <a:latin typeface="TH SarabunIT๙" panose="020B0500040200020003" pitchFamily="34" charset="-34"/>
                <a:ea typeface="Garuda"/>
                <a:cs typeface="TH SarabunIT๙" panose="020B0500040200020003" pitchFamily="34" charset="-34"/>
              </a:rPr>
              <a:t>แต่ให้ผลลัพธ์ที่น่าเชื่อถือสูง </a:t>
            </a:r>
            <a:r>
              <a:rPr lang="th-TH" sz="3000" b="1" spc="15" dirty="0">
                <a:effectLst/>
                <a:latin typeface="TH SarabunIT๙" panose="020B0500040200020003" pitchFamily="34" charset="-34"/>
                <a:ea typeface="Garuda"/>
                <a:cs typeface="TH SarabunIT๙" panose="020B0500040200020003" pitchFamily="34" charset="-34"/>
              </a:rPr>
              <a:t>บรรณาธิการวารสารอ่านแล้วเข้าใจ </a:t>
            </a:r>
            <a:r>
              <a:rPr lang="th-TH" sz="3000" b="1" spc="-30" dirty="0">
                <a:effectLst/>
                <a:latin typeface="TH SarabunIT๙" panose="020B0500040200020003" pitchFamily="34" charset="-34"/>
                <a:ea typeface="Garuda"/>
                <a:cs typeface="TH SarabunIT๙" panose="020B0500040200020003" pitchFamily="34" charset="-34"/>
              </a:rPr>
              <a:t>ผู้อ่าน</a:t>
            </a:r>
            <a:r>
              <a:rPr lang="th-TH" sz="3000" b="1" spc="-25" dirty="0">
                <a:effectLst/>
                <a:latin typeface="TH SarabunIT๙" panose="020B0500040200020003" pitchFamily="34" charset="-34"/>
                <a:ea typeface="Garuda"/>
                <a:cs typeface="TH SarabunIT๙" panose="020B0500040200020003" pitchFamily="34" charset="-34"/>
              </a:rPr>
              <a:t>นิรนามอ่านต้องเข้าใจ</a:t>
            </a:r>
            <a:endParaRPr lang="en-US" sz="3000" b="1" dirty="0">
              <a:effectLst/>
              <a:latin typeface="TH SarabunIT๙" panose="020B0500040200020003" pitchFamily="34" charset="-34"/>
              <a:ea typeface="Garuda"/>
              <a:cs typeface="TH SarabunIT๙" panose="020B0500040200020003" pitchFamily="34" charset="-34"/>
            </a:endParaRPr>
          </a:p>
          <a:p>
            <a:pPr marL="1151255" marR="0" indent="-457200">
              <a:spcBef>
                <a:spcPts val="45"/>
              </a:spcBef>
              <a:spcAft>
                <a:spcPts val="0"/>
              </a:spcAft>
              <a:buClr>
                <a:schemeClr val="accent6">
                  <a:lumMod val="75000"/>
                </a:schemeClr>
              </a:buClr>
              <a:buFont typeface="Courier New" panose="02070309020205020404" pitchFamily="49" charset="0"/>
              <a:buChar char="o"/>
            </a:pPr>
            <a:r>
              <a:rPr lang="th-TH" sz="3000" b="1" spc="-15" dirty="0">
                <a:effectLst/>
                <a:latin typeface="TH SarabunIT๙" panose="020B0500040200020003" pitchFamily="34" charset="-34"/>
                <a:ea typeface="Garuda"/>
                <a:cs typeface="TH SarabunIT๙" panose="020B0500040200020003" pitchFamily="34" charset="-34"/>
              </a:rPr>
              <a:t>ใช้ดัชนีวัด </a:t>
            </a:r>
            <a:r>
              <a:rPr lang="en-US" sz="3000" b="1" dirty="0">
                <a:effectLst/>
                <a:latin typeface="TH SarabunIT๙" panose="020B0500040200020003" pitchFamily="34" charset="-34"/>
                <a:ea typeface="Garuda"/>
                <a:cs typeface="TH SarabunIT๙" panose="020B0500040200020003" pitchFamily="34" charset="-34"/>
              </a:rPr>
              <a:t>(Index)   </a:t>
            </a:r>
            <a:r>
              <a:rPr lang="th-TH" sz="3000" b="1" dirty="0">
                <a:effectLst/>
                <a:latin typeface="TH SarabunIT๙" panose="020B0500040200020003" pitchFamily="34" charset="-34"/>
                <a:ea typeface="Garuda"/>
                <a:cs typeface="TH SarabunIT๙" panose="020B0500040200020003" pitchFamily="34" charset="-34"/>
              </a:rPr>
              <a:t>ในประเด็นที่คนอื่นๆ</a:t>
            </a:r>
            <a:r>
              <a:rPr lang="th-TH" sz="3000" b="1" spc="115" dirty="0">
                <a:effectLst/>
                <a:latin typeface="TH SarabunIT๙" panose="020B0500040200020003" pitchFamily="34" charset="-34"/>
                <a:ea typeface="Garuda"/>
                <a:cs typeface="TH SarabunIT๙" panose="020B0500040200020003" pitchFamily="34" charset="-34"/>
              </a:rPr>
              <a:t> </a:t>
            </a:r>
            <a:r>
              <a:rPr lang="th-TH" sz="3000" b="1" spc="-15" dirty="0">
                <a:effectLst/>
                <a:latin typeface="TH SarabunIT๙" panose="020B0500040200020003" pitchFamily="34" charset="-34"/>
                <a:ea typeface="Garuda"/>
                <a:cs typeface="TH SarabunIT๙" panose="020B0500040200020003" pitchFamily="34" charset="-34"/>
              </a:rPr>
              <a:t>เคยตีพิมพ์ได้ถูกต้องมากกว่า</a:t>
            </a:r>
            <a:endParaRPr lang="th-TH" sz="3000" b="1" dirty="0">
              <a:latin typeface="TH SarabunIT๙" panose="020B0500040200020003" pitchFamily="34" charset="-34"/>
              <a:ea typeface="Garuda"/>
              <a:cs typeface="TH SarabunIT๙" panose="020B0500040200020003" pitchFamily="34" charset="-34"/>
            </a:endParaRPr>
          </a:p>
          <a:p>
            <a:pPr marL="694055" marR="0">
              <a:spcBef>
                <a:spcPts val="45"/>
              </a:spcBef>
              <a:spcAft>
                <a:spcPts val="0"/>
              </a:spcAft>
              <a:buClr>
                <a:schemeClr val="accent6">
                  <a:lumMod val="75000"/>
                </a:schemeClr>
              </a:buClr>
            </a:pPr>
            <a:r>
              <a:rPr lang="th-TH" sz="3000" b="1" spc="60" dirty="0">
                <a:effectLst/>
                <a:latin typeface="TH SarabunIT๙" panose="020B0500040200020003" pitchFamily="34" charset="-34"/>
                <a:ea typeface="Garuda"/>
                <a:cs typeface="TH SarabunIT๙" panose="020B0500040200020003" pitchFamily="34" charset="-34"/>
              </a:rPr>
              <a:t>       เ</a:t>
            </a:r>
            <a:r>
              <a:rPr lang="th-TH" sz="3000" b="1" spc="-385" dirty="0">
                <a:effectLst/>
                <a:latin typeface="TH SarabunIT๙" panose="020B0500040200020003" pitchFamily="34" charset="-34"/>
                <a:ea typeface="Garuda"/>
                <a:cs typeface="TH SarabunIT๙" panose="020B0500040200020003" pitchFamily="34" charset="-34"/>
              </a:rPr>
              <a:t>ป</a:t>
            </a:r>
            <a:r>
              <a:rPr lang="th-TH" sz="3000" b="1" dirty="0">
                <a:effectLst/>
                <a:latin typeface="TH SarabunIT๙" panose="020B0500040200020003" pitchFamily="34" charset="-34"/>
                <a:ea typeface="Garuda"/>
                <a:cs typeface="TH SarabunIT๙" panose="020B0500040200020003" pitchFamily="34" charset="-34"/>
              </a:rPr>
              <a:t>็</a:t>
            </a:r>
            <a:r>
              <a:rPr lang="th-TH" sz="3000" b="1" spc="-520" dirty="0">
                <a:effectLst/>
                <a:latin typeface="TH SarabunIT๙" panose="020B0500040200020003" pitchFamily="34" charset="-34"/>
                <a:ea typeface="Garuda"/>
                <a:cs typeface="TH SarabunIT๙" panose="020B0500040200020003" pitchFamily="34" charset="-34"/>
              </a:rPr>
              <a:t> </a:t>
            </a:r>
            <a:r>
              <a:rPr lang="th-TH" sz="3000" b="1" spc="75" dirty="0">
                <a:effectLst/>
                <a:latin typeface="TH SarabunIT๙" panose="020B0500040200020003" pitchFamily="34" charset="-34"/>
                <a:ea typeface="Garuda"/>
                <a:cs typeface="TH SarabunIT๙" panose="020B0500040200020003" pitchFamily="34" charset="-34"/>
              </a:rPr>
              <a:t>น</a:t>
            </a:r>
            <a:r>
              <a:rPr lang="th-TH" sz="3000" b="1" spc="5" dirty="0">
                <a:effectLst/>
                <a:latin typeface="TH SarabunIT๙" panose="020B0500040200020003" pitchFamily="34" charset="-34"/>
                <a:ea typeface="Garuda"/>
                <a:cs typeface="TH SarabunIT๙" panose="020B0500040200020003" pitchFamily="34" charset="-34"/>
              </a:rPr>
              <a:t>ต</a:t>
            </a:r>
            <a:r>
              <a:rPr lang="th-TH" sz="3000" b="1" spc="60" dirty="0">
                <a:effectLst/>
                <a:latin typeface="TH SarabunIT๙" panose="020B0500040200020003" pitchFamily="34" charset="-34"/>
                <a:ea typeface="Garuda"/>
                <a:cs typeface="TH SarabunIT๙" panose="020B0500040200020003" pitchFamily="34" charset="-34"/>
              </a:rPr>
              <a:t>ั</a:t>
            </a:r>
            <a:r>
              <a:rPr lang="th-TH" sz="3000" b="1" spc="70" dirty="0">
                <a:effectLst/>
                <a:latin typeface="TH SarabunIT๙" panose="020B0500040200020003" pitchFamily="34" charset="-34"/>
                <a:ea typeface="Garuda"/>
                <a:cs typeface="TH SarabunIT๙" panose="020B0500040200020003" pitchFamily="34" charset="-34"/>
              </a:rPr>
              <a:t>ว</a:t>
            </a:r>
            <a:r>
              <a:rPr lang="th-TH" sz="3000" b="1" spc="-10" dirty="0">
                <a:effectLst/>
                <a:latin typeface="TH SarabunIT๙" panose="020B0500040200020003" pitchFamily="34" charset="-34"/>
                <a:ea typeface="Garuda"/>
                <a:cs typeface="TH SarabunIT๙" panose="020B0500040200020003" pitchFamily="34" charset="-34"/>
              </a:rPr>
              <a:t>ช</a:t>
            </a:r>
            <a:r>
              <a:rPr lang="th-TH" sz="3000" b="1" spc="75" dirty="0">
                <a:effectLst/>
                <a:latin typeface="TH SarabunIT๙" panose="020B0500040200020003" pitchFamily="34" charset="-34"/>
                <a:ea typeface="Garuda"/>
                <a:cs typeface="TH SarabunIT๙" panose="020B0500040200020003" pitchFamily="34" charset="-34"/>
              </a:rPr>
              <a:t>ี</a:t>
            </a:r>
            <a:r>
              <a:rPr lang="th-TH" sz="3000" b="1" spc="-10" dirty="0">
                <a:effectLst/>
                <a:latin typeface="TH SarabunIT๙" panose="020B0500040200020003" pitchFamily="34" charset="-34"/>
                <a:ea typeface="Garuda"/>
                <a:cs typeface="TH SarabunIT๙" panose="020B0500040200020003" pitchFamily="34" charset="-34"/>
              </a:rPr>
              <a:t>ว</a:t>
            </a:r>
            <a:r>
              <a:rPr lang="th-TH" sz="3000" b="1" spc="75" dirty="0">
                <a:effectLst/>
                <a:latin typeface="TH SarabunIT๙" panose="020B0500040200020003" pitchFamily="34" charset="-34"/>
                <a:ea typeface="Garuda"/>
                <a:cs typeface="TH SarabunIT๙" panose="020B0500040200020003" pitchFamily="34" charset="-34"/>
              </a:rPr>
              <a:t>ั</a:t>
            </a:r>
            <a:r>
              <a:rPr lang="th-TH" sz="3000" b="1" spc="65" dirty="0">
                <a:effectLst/>
                <a:latin typeface="TH SarabunIT๙" panose="020B0500040200020003" pitchFamily="34" charset="-34"/>
                <a:ea typeface="Garuda"/>
                <a:cs typeface="TH SarabunIT๙" panose="020B0500040200020003" pitchFamily="34" charset="-34"/>
              </a:rPr>
              <a:t>ดสาก</a:t>
            </a:r>
            <a:r>
              <a:rPr lang="th-TH" sz="3000" b="1" dirty="0">
                <a:effectLst/>
                <a:latin typeface="TH SarabunIT๙" panose="020B0500040200020003" pitchFamily="34" charset="-34"/>
                <a:ea typeface="Garuda"/>
                <a:cs typeface="TH SarabunIT๙" panose="020B0500040200020003" pitchFamily="34" charset="-34"/>
              </a:rPr>
              <a:t>ล</a:t>
            </a:r>
            <a:r>
              <a:rPr lang="th-TH" sz="3000" b="1" spc="-20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ว</a:t>
            </a:r>
            <a:r>
              <a:rPr lang="th-TH" sz="3000" b="1" spc="65" dirty="0">
                <a:effectLst/>
                <a:latin typeface="TH SarabunIT๙" panose="020B0500040200020003" pitchFamily="34" charset="-34"/>
                <a:ea typeface="Garuda"/>
                <a:cs typeface="TH SarabunIT๙" panose="020B0500040200020003" pitchFamily="34" charset="-34"/>
              </a:rPr>
              <a:t>ิ</a:t>
            </a:r>
            <a:r>
              <a:rPr lang="th-TH" sz="3000" b="1" spc="-20" dirty="0">
                <a:effectLst/>
                <a:latin typeface="TH SarabunIT๙" panose="020B0500040200020003" pitchFamily="34" charset="-34"/>
                <a:ea typeface="Garuda"/>
                <a:cs typeface="TH SarabunIT๙" panose="020B0500040200020003" pitchFamily="34" charset="-34"/>
              </a:rPr>
              <a:t>ธ</a:t>
            </a:r>
            <a:r>
              <a:rPr lang="th-TH" sz="3000" b="1" spc="80" dirty="0">
                <a:effectLst/>
                <a:latin typeface="TH SarabunIT๙" panose="020B0500040200020003" pitchFamily="34" charset="-34"/>
                <a:ea typeface="Garuda"/>
                <a:cs typeface="TH SarabunIT๙" panose="020B0500040200020003" pitchFamily="34" charset="-34"/>
              </a:rPr>
              <a:t>ี</a:t>
            </a:r>
            <a:r>
              <a:rPr lang="th-TH" sz="3000" b="1" spc="65" dirty="0">
                <a:effectLst/>
                <a:latin typeface="TH SarabunIT๙" panose="020B0500040200020003" pitchFamily="34" charset="-34"/>
                <a:ea typeface="Garuda"/>
                <a:cs typeface="TH SarabunIT๙" panose="020B0500040200020003" pitchFamily="34" charset="-34"/>
              </a:rPr>
              <a:t>การส</a:t>
            </a:r>
            <a:r>
              <a:rPr lang="th-TH" sz="3000" b="1" spc="-230" dirty="0">
                <a:effectLst/>
                <a:latin typeface="TH SarabunIT๙" panose="020B0500040200020003" pitchFamily="34" charset="-34"/>
                <a:ea typeface="Garuda"/>
                <a:cs typeface="TH SarabunIT๙" panose="020B0500040200020003" pitchFamily="34" charset="-34"/>
              </a:rPr>
              <a:t>ร</a:t>
            </a:r>
            <a:r>
              <a:rPr lang="th-TH" sz="3000" b="1" dirty="0">
                <a:effectLst/>
                <a:latin typeface="TH SarabunIT๙" panose="020B0500040200020003" pitchFamily="34" charset="-34"/>
                <a:ea typeface="Garuda"/>
                <a:cs typeface="TH SarabunIT๙" panose="020B0500040200020003" pitchFamily="34" charset="-34"/>
              </a:rPr>
              <a:t>้</a:t>
            </a:r>
            <a:r>
              <a:rPr lang="th-TH" sz="3000" b="1" spc="-670" dirty="0">
                <a:effectLst/>
                <a:latin typeface="TH SarabunIT๙" panose="020B0500040200020003" pitchFamily="34" charset="-34"/>
                <a:ea typeface="Garuda"/>
                <a:cs typeface="TH SarabunIT๙" panose="020B0500040200020003" pitchFamily="34" charset="-34"/>
              </a:rPr>
              <a:t> </a:t>
            </a:r>
            <a:r>
              <a:rPr lang="th-TH" sz="3000" b="1" spc="70" dirty="0">
                <a:effectLst/>
                <a:latin typeface="TH SarabunIT๙" panose="020B0500040200020003" pitchFamily="34" charset="-34"/>
                <a:ea typeface="Garuda"/>
                <a:cs typeface="TH SarabunIT๙" panose="020B0500040200020003" pitchFamily="34" charset="-34"/>
              </a:rPr>
              <a:t>าง</a:t>
            </a:r>
            <a:r>
              <a:rPr lang="th-TH" sz="3000" b="1" spc="65" dirty="0">
                <a:effectLst/>
                <a:latin typeface="TH SarabunIT๙" panose="020B0500040200020003" pitchFamily="34" charset="-34"/>
                <a:ea typeface="Garuda"/>
                <a:cs typeface="TH SarabunIT๙" panose="020B0500040200020003" pitchFamily="34" charset="-34"/>
              </a:rPr>
              <a:t>ดั</a:t>
            </a:r>
            <a:r>
              <a:rPr lang="th-TH" sz="3000" b="1" spc="-1280" dirty="0">
                <a:effectLst/>
                <a:latin typeface="TH SarabunIT๙" panose="020B0500040200020003" pitchFamily="34" charset="-34"/>
                <a:ea typeface="Garuda"/>
                <a:cs typeface="TH SarabunIT๙" panose="020B0500040200020003" pitchFamily="34" charset="-34"/>
              </a:rPr>
              <a:t>ช</a:t>
            </a:r>
            <a:r>
              <a:rPr lang="th-TH" sz="3000" b="1" spc="-40" dirty="0">
                <a:effectLst/>
                <a:latin typeface="TH SarabunIT๙" panose="020B0500040200020003" pitchFamily="34" charset="-34"/>
                <a:ea typeface="Garuda"/>
                <a:cs typeface="TH SarabunIT๙" panose="020B0500040200020003" pitchFamily="34" charset="-34"/>
              </a:rPr>
              <a:t>น</a:t>
            </a:r>
            <a:r>
              <a:rPr lang="th-TH" sz="3000" b="1" spc="105" dirty="0">
                <a:effectLst/>
                <a:latin typeface="TH SarabunIT๙" panose="020B0500040200020003" pitchFamily="34" charset="-34"/>
                <a:ea typeface="Garuda"/>
                <a:cs typeface="TH SarabunIT๙" panose="020B0500040200020003" pitchFamily="34" charset="-34"/>
              </a:rPr>
              <a:t>ี</a:t>
            </a:r>
            <a:r>
              <a:rPr lang="th-TH" sz="3000" b="1" spc="-10" dirty="0">
                <a:effectLst/>
                <a:latin typeface="TH SarabunIT๙" panose="020B0500040200020003" pitchFamily="34" charset="-34"/>
                <a:ea typeface="Garuda"/>
                <a:cs typeface="TH SarabunIT๙" panose="020B0500040200020003" pitchFamily="34" charset="-34"/>
              </a:rPr>
              <a:t>ม</a:t>
            </a:r>
            <a:r>
              <a:rPr lang="th-TH" sz="3000" b="1" spc="75" dirty="0">
                <a:effectLst/>
                <a:latin typeface="TH SarabunIT๙" panose="020B0500040200020003" pitchFamily="34" charset="-34"/>
                <a:ea typeface="Garuda"/>
                <a:cs typeface="TH SarabunIT๙" panose="020B0500040200020003" pitchFamily="34" charset="-34"/>
              </a:rPr>
              <a:t>ี</a:t>
            </a:r>
            <a:r>
              <a:rPr lang="th-TH" sz="3000" b="1" spc="65" dirty="0">
                <a:effectLst/>
                <a:latin typeface="TH SarabunIT๙" panose="020B0500040200020003" pitchFamily="34" charset="-34"/>
                <a:ea typeface="Garuda"/>
                <a:cs typeface="TH SarabunIT๙" panose="020B0500040200020003" pitchFamily="34" charset="-34"/>
              </a:rPr>
              <a:t>ความ</a:t>
            </a:r>
            <a:r>
              <a:rPr lang="th-TH" sz="3000" b="1" spc="-180" dirty="0">
                <a:effectLst/>
                <a:latin typeface="TH SarabunIT๙" panose="020B0500040200020003" pitchFamily="34" charset="-34"/>
                <a:ea typeface="Garuda"/>
                <a:cs typeface="TH SarabunIT๙" panose="020B0500040200020003" pitchFamily="34" charset="-34"/>
              </a:rPr>
              <a:t>น</a:t>
            </a:r>
            <a:r>
              <a:rPr lang="th-TH" sz="3000" b="1" dirty="0">
                <a:effectLst/>
                <a:latin typeface="TH SarabunIT๙" panose="020B0500040200020003" pitchFamily="34" charset="-34"/>
                <a:ea typeface="Garuda"/>
                <a:cs typeface="TH SarabunIT๙" panose="020B0500040200020003" pitchFamily="34" charset="-34"/>
              </a:rPr>
              <a:t>่</a:t>
            </a:r>
            <a:r>
              <a:rPr lang="th-TH" sz="3000" b="1" spc="-715" dirty="0">
                <a:effectLst/>
                <a:latin typeface="TH SarabunIT๙" panose="020B0500040200020003" pitchFamily="34" charset="-34"/>
                <a:ea typeface="Garuda"/>
                <a:cs typeface="TH SarabunIT๙" panose="020B0500040200020003" pitchFamily="34" charset="-34"/>
              </a:rPr>
              <a:t> </a:t>
            </a:r>
            <a:r>
              <a:rPr lang="th-TH" sz="3000" b="1" spc="65" dirty="0">
                <a:effectLst/>
                <a:latin typeface="TH SarabunIT๙" panose="020B0500040200020003" pitchFamily="34" charset="-34"/>
                <a:ea typeface="Garuda"/>
                <a:cs typeface="TH SarabunIT๙" panose="020B0500040200020003" pitchFamily="34" charset="-34"/>
              </a:rPr>
              <a:t>าเ</a:t>
            </a:r>
            <a:r>
              <a:rPr lang="th-TH" sz="3000" b="1" spc="-120" dirty="0">
                <a:effectLst/>
                <a:latin typeface="TH SarabunIT๙" panose="020B0500040200020003" pitchFamily="34" charset="-34"/>
                <a:ea typeface="Garuda"/>
                <a:cs typeface="TH SarabunIT๙" panose="020B0500040200020003" pitchFamily="34" charset="-34"/>
              </a:rPr>
              <a:t>ช</a:t>
            </a:r>
            <a:r>
              <a:rPr lang="th-TH" sz="3000" b="1" spc="105" dirty="0">
                <a:latin typeface="TH SarabunIT๙" panose="020B0500040200020003" pitchFamily="34" charset="-34"/>
                <a:ea typeface="Garuda"/>
                <a:cs typeface="TH SarabunIT๙" panose="020B0500040200020003" pitchFamily="34" charset="-34"/>
              </a:rPr>
              <a:t>ื่</a:t>
            </a:r>
            <a:r>
              <a:rPr lang="th-TH" sz="3000" b="1" spc="70" dirty="0">
                <a:effectLst/>
                <a:latin typeface="TH SarabunIT๙" panose="020B0500040200020003" pitchFamily="34" charset="-34"/>
                <a:ea typeface="Garuda"/>
                <a:cs typeface="TH SarabunIT๙" panose="020B0500040200020003" pitchFamily="34" charset="-34"/>
              </a:rPr>
              <a:t>อ</a:t>
            </a:r>
            <a:r>
              <a:rPr lang="th-TH" sz="3000" b="1" spc="65" dirty="0">
                <a:effectLst/>
                <a:latin typeface="TH SarabunIT๙" panose="020B0500040200020003" pitchFamily="34" charset="-34"/>
                <a:ea typeface="Garuda"/>
                <a:cs typeface="TH SarabunIT๙" panose="020B0500040200020003" pitchFamily="34" charset="-34"/>
              </a:rPr>
              <a:t>ถื</a:t>
            </a:r>
            <a:r>
              <a:rPr lang="th-TH" sz="3000" b="1" spc="-1330" dirty="0">
                <a:effectLst/>
                <a:latin typeface="TH SarabunIT๙" panose="020B0500040200020003" pitchFamily="34" charset="-34"/>
                <a:ea typeface="Garuda"/>
                <a:cs typeface="TH SarabunIT๙" panose="020B0500040200020003" pitchFamily="34" charset="-34"/>
              </a:rPr>
              <a:t>อ</a:t>
            </a:r>
            <a:r>
              <a:rPr lang="en-US" sz="3000" b="1" spc="-1330" dirty="0">
                <a:effectLst/>
                <a:latin typeface="TH SarabunIT๙" panose="020B0500040200020003" pitchFamily="34" charset="-34"/>
                <a:ea typeface="Garuda"/>
                <a:cs typeface="TH SarabunIT๙" panose="020B0500040200020003" pitchFamily="34" charset="-34"/>
              </a:rPr>
              <a:t> </a:t>
            </a:r>
            <a:r>
              <a:rPr lang="th-TH" sz="3000" b="1" spc="-10" dirty="0">
                <a:effectLst/>
                <a:latin typeface="TH SarabunIT๙" panose="020B0500040200020003" pitchFamily="34" charset="-34"/>
                <a:ea typeface="Garuda"/>
                <a:cs typeface="TH SarabunIT๙" panose="020B0500040200020003" pitchFamily="34" charset="-34"/>
              </a:rPr>
              <a:t>ม</a:t>
            </a:r>
            <a:r>
              <a:rPr lang="th-TH" sz="3000" b="1" spc="70" dirty="0">
                <a:effectLst/>
                <a:latin typeface="TH SarabunIT๙" panose="020B0500040200020003" pitchFamily="34" charset="-34"/>
                <a:ea typeface="Garuda"/>
                <a:cs typeface="TH SarabunIT๙" panose="020B0500040200020003" pitchFamily="34" charset="-34"/>
              </a:rPr>
              <a:t>ี</a:t>
            </a:r>
            <a:r>
              <a:rPr lang="th-TH" sz="3000" b="1" spc="-150" dirty="0">
                <a:effectLst/>
                <a:latin typeface="TH SarabunIT๙" panose="020B0500040200020003" pitchFamily="34" charset="-34"/>
                <a:ea typeface="Garuda"/>
                <a:cs typeface="TH SarabunIT๙" panose="020B0500040200020003" pitchFamily="34" charset="-34"/>
              </a:rPr>
              <a:t>ข</a:t>
            </a:r>
            <a:r>
              <a:rPr lang="th-TH" sz="3000" b="1" spc="215" dirty="0">
                <a:effectLst/>
                <a:latin typeface="TH SarabunIT๙" panose="020B0500040200020003" pitchFamily="34" charset="-34"/>
                <a:ea typeface="Garuda"/>
                <a:cs typeface="TH SarabunIT๙" panose="020B0500040200020003" pitchFamily="34" charset="-34"/>
              </a:rPr>
              <a:t>้</a:t>
            </a:r>
            <a:r>
              <a:rPr lang="th-TH" sz="3000" b="1" spc="65" dirty="0">
                <a:effectLst/>
                <a:latin typeface="TH SarabunIT๙" panose="020B0500040200020003" pitchFamily="34" charset="-34"/>
                <a:ea typeface="Garuda"/>
                <a:cs typeface="TH SarabunIT๙" panose="020B0500040200020003" pitchFamily="34" charset="-34"/>
              </a:rPr>
              <a:t>อ</a:t>
            </a:r>
            <a:r>
              <a:rPr lang="th-TH" sz="3000" b="1" spc="-10" dirty="0">
                <a:effectLst/>
                <a:latin typeface="TH SarabunIT๙" panose="020B0500040200020003" pitchFamily="34" charset="-34"/>
                <a:ea typeface="Garuda"/>
                <a:cs typeface="TH SarabunIT๙" panose="020B0500040200020003" pitchFamily="34" charset="-34"/>
              </a:rPr>
              <a:t>ม</a:t>
            </a:r>
            <a:r>
              <a:rPr lang="th-TH" sz="3000" b="1" spc="75" dirty="0">
                <a:effectLst/>
                <a:latin typeface="TH SarabunIT๙" panose="020B0500040200020003" pitchFamily="34" charset="-34"/>
                <a:ea typeface="Garuda"/>
                <a:cs typeface="TH SarabunIT๙" panose="020B0500040200020003" pitchFamily="34" charset="-34"/>
              </a:rPr>
              <a:t>ู</a:t>
            </a:r>
            <a:r>
              <a:rPr lang="th-TH" sz="3000" b="1" spc="70" dirty="0">
                <a:effectLst/>
                <a:latin typeface="TH SarabunIT๙" panose="020B0500040200020003" pitchFamily="34" charset="-34"/>
                <a:ea typeface="Garuda"/>
                <a:cs typeface="TH SarabunIT๙" panose="020B0500040200020003" pitchFamily="34" charset="-34"/>
              </a:rPr>
              <a:t>ลคร</a:t>
            </a:r>
            <a:r>
              <a:rPr lang="th-TH" sz="3000" b="1" dirty="0">
                <a:effectLst/>
                <a:latin typeface="TH SarabunIT๙" panose="020B0500040200020003" pitchFamily="34" charset="-34"/>
                <a:ea typeface="Garuda"/>
                <a:cs typeface="TH SarabunIT๙" panose="020B0500040200020003" pitchFamily="34" charset="-34"/>
              </a:rPr>
              <a:t>บ</a:t>
            </a:r>
            <a:r>
              <a:rPr lang="th-TH" sz="3000" b="1" spc="-205" dirty="0">
                <a:effectLst/>
                <a:latin typeface="TH SarabunIT๙" panose="020B0500040200020003" pitchFamily="34" charset="-34"/>
                <a:ea typeface="Garuda"/>
                <a:cs typeface="TH SarabunIT๙" panose="020B0500040200020003" pitchFamily="34" charset="-34"/>
              </a:rPr>
              <a:t> </a:t>
            </a:r>
            <a:r>
              <a:rPr lang="th-TH" sz="3000" b="1" spc="65" dirty="0">
                <a:effectLst/>
                <a:latin typeface="TH SarabunIT๙" panose="020B0500040200020003" pitchFamily="34" charset="-34"/>
                <a:ea typeface="Garuda"/>
                <a:cs typeface="TH SarabunIT๙" panose="020B0500040200020003" pitchFamily="34" charset="-34"/>
              </a:rPr>
              <a:t>ไ</a:t>
            </a:r>
            <a:r>
              <a:rPr lang="th-TH" sz="3000" b="1" spc="-150" dirty="0">
                <a:effectLst/>
                <a:latin typeface="TH SarabunIT๙" panose="020B0500040200020003" pitchFamily="34" charset="-34"/>
                <a:ea typeface="Garuda"/>
                <a:cs typeface="TH SarabunIT๙" panose="020B0500040200020003" pitchFamily="34" charset="-34"/>
              </a:rPr>
              <a:t>ม</a:t>
            </a:r>
            <a:r>
              <a:rPr lang="th-TH" sz="3000" b="1" spc="215" dirty="0">
                <a:effectLst/>
                <a:latin typeface="TH SarabunIT๙" panose="020B0500040200020003" pitchFamily="34" charset="-34"/>
                <a:ea typeface="Garuda"/>
                <a:cs typeface="TH SarabunIT๙" panose="020B0500040200020003" pitchFamily="34" charset="-34"/>
              </a:rPr>
              <a:t>่</a:t>
            </a:r>
            <a:r>
              <a:rPr lang="th-TH" sz="3000" b="1" spc="-10" dirty="0">
                <a:effectLst/>
                <a:latin typeface="TH SarabunIT๙" panose="020B0500040200020003" pitchFamily="34" charset="-34"/>
                <a:ea typeface="Garuda"/>
                <a:cs typeface="TH SarabunIT๙" panose="020B0500040200020003" pitchFamily="34" charset="-34"/>
              </a:rPr>
              <a:t>ม</a:t>
            </a:r>
            <a:r>
              <a:rPr lang="th-TH" sz="3000" b="1" dirty="0">
                <a:effectLst/>
                <a:latin typeface="TH SarabunIT๙" panose="020B0500040200020003" pitchFamily="34" charset="-34"/>
                <a:ea typeface="Garuda"/>
                <a:cs typeface="TH SarabunIT๙" panose="020B0500040200020003" pitchFamily="34" charset="-34"/>
              </a:rPr>
              <a:t>ี</a:t>
            </a:r>
          </a:p>
          <a:p>
            <a:pPr marL="694055" marR="0">
              <a:spcBef>
                <a:spcPts val="45"/>
              </a:spcBef>
              <a:spcAft>
                <a:spcPts val="0"/>
              </a:spcAft>
              <a:buClr>
                <a:schemeClr val="accent6">
                  <a:lumMod val="75000"/>
                </a:schemeClr>
              </a:buClr>
            </a:pPr>
            <a:r>
              <a:rPr lang="th-TH" sz="3000" b="1" dirty="0">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ข้อจำกัดใด</a:t>
            </a:r>
            <a:r>
              <a:rPr lang="en-US" sz="3000" b="1"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ๆ</a:t>
            </a:r>
            <a:endParaRPr lang="en-US" sz="3000" b="1" dirty="0">
              <a:effectLst/>
              <a:latin typeface="TH SarabunIT๙" panose="020B0500040200020003" pitchFamily="34" charset="-34"/>
              <a:ea typeface="Garuda"/>
              <a:cs typeface="TH SarabunIT๙" panose="020B0500040200020003" pitchFamily="34" charset="-34"/>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4445" y="657225"/>
            <a:ext cx="8534400" cy="677108"/>
          </a:xfrm>
          <a:prstGeom prst="rect">
            <a:avLst/>
          </a:prstGeom>
        </p:spPr>
        <p:txBody>
          <a:bodyPr wrap="square">
            <a:spAutoFit/>
          </a:bodyPr>
          <a:lstStyle/>
          <a:p>
            <a:r>
              <a:rPr lang="th-TH" sz="3800" b="1" dirty="0">
                <a:solidFill>
                  <a:schemeClr val="accent6">
                    <a:lumMod val="75000"/>
                  </a:schemeClr>
                </a:solidFill>
                <a:latin typeface="TH SarabunIT๙" panose="020B0500040200020003" pitchFamily="34" charset="-34"/>
                <a:cs typeface="TH SarabunIT๙" panose="020B0500040200020003" pitchFamily="34" charset="-34"/>
              </a:rPr>
              <a:t>การเริ่มต้นในการวางประเด็นสำคัญของเนื้อหา : </a:t>
            </a:r>
            <a:r>
              <a:rPr lang="en-US" sz="3800" b="1" dirty="0">
                <a:solidFill>
                  <a:schemeClr val="accent6">
                    <a:lumMod val="75000"/>
                  </a:schemeClr>
                </a:solidFill>
                <a:latin typeface="TH SarabunIT๙" panose="020B0500040200020003" pitchFamily="34" charset="-34"/>
                <a:cs typeface="TH SarabunIT๙" panose="020B0500040200020003" pitchFamily="34" charset="-34"/>
              </a:rPr>
              <a:t>Product</a:t>
            </a:r>
          </a:p>
        </p:txBody>
      </p:sp>
      <p:sp>
        <p:nvSpPr>
          <p:cNvPr id="6" name="Rectangle 5"/>
          <p:cNvSpPr/>
          <p:nvPr/>
        </p:nvSpPr>
        <p:spPr>
          <a:xfrm>
            <a:off x="317500" y="1724025"/>
            <a:ext cx="9525000" cy="3985706"/>
          </a:xfrm>
          <a:prstGeom prst="rect">
            <a:avLst/>
          </a:prstGeom>
        </p:spPr>
        <p:txBody>
          <a:bodyPr wrap="square">
            <a:spAutoFit/>
          </a:bodyPr>
          <a:lstStyle/>
          <a:p>
            <a:pPr marL="1151255" marR="488315" indent="-457200">
              <a:spcBef>
                <a:spcPts val="535"/>
              </a:spcBef>
              <a:spcAft>
                <a:spcPts val="0"/>
              </a:spcAft>
              <a:buClr>
                <a:schemeClr val="accent6">
                  <a:lumMod val="75000"/>
                </a:schemeClr>
              </a:buClr>
              <a:buFont typeface="Courier New" panose="02070309020205020404" pitchFamily="49" charset="0"/>
              <a:buChar char="o"/>
            </a:pPr>
            <a:r>
              <a:rPr lang="th-TH" sz="3200" b="1" dirty="0">
                <a:effectLst/>
                <a:latin typeface="TH SarabunIT๙" panose="020B0500040200020003" pitchFamily="34" charset="-34"/>
                <a:ea typeface="Garuda"/>
                <a:cs typeface="TH SarabunIT๙" panose="020B0500040200020003" pitchFamily="34" charset="-34"/>
              </a:rPr>
              <a:t>ได้ผลการวิจัยที่ต่างจากเดิมอย่างเชื่อถือได้</a:t>
            </a:r>
            <a:r>
              <a:rPr lang="en-US" sz="3200" b="1"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แม้ว่าจะใช้วิธีวิทยาการวิจัยแบบเดียวกัน</a:t>
            </a:r>
            <a:r>
              <a:rPr lang="en-US" sz="3200" b="1"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แต่ผลการตรวจสอบ </a:t>
            </a:r>
            <a:r>
              <a:rPr lang="th-TH" sz="3200" b="1" spc="-30" dirty="0">
                <a:effectLst/>
                <a:latin typeface="TH SarabunIT๙" panose="020B0500040200020003" pitchFamily="34" charset="-34"/>
                <a:ea typeface="Garuda"/>
                <a:cs typeface="TH SarabunIT๙" panose="020B0500040200020003" pitchFamily="34" charset="-34"/>
              </a:rPr>
              <a:t>พิสูจน์ </a:t>
            </a:r>
            <a:r>
              <a:rPr lang="th-TH" sz="3200" b="1" spc="-40" dirty="0">
                <a:effectLst/>
                <a:latin typeface="TH SarabunIT๙" panose="020B0500040200020003" pitchFamily="34" charset="-34"/>
                <a:ea typeface="Garuda"/>
                <a:cs typeface="TH SarabunIT๙" panose="020B0500040200020003" pitchFamily="34" charset="-34"/>
              </a:rPr>
              <a:t>ค้นคว้า </a:t>
            </a:r>
            <a:r>
              <a:rPr lang="th-TH" sz="3200" b="1" dirty="0">
                <a:effectLst/>
                <a:latin typeface="TH SarabunIT๙" panose="020B0500040200020003" pitchFamily="34" charset="-34"/>
                <a:ea typeface="Garuda"/>
                <a:cs typeface="TH SarabunIT๙" panose="020B0500040200020003" pitchFamily="34" charset="-34"/>
              </a:rPr>
              <a:t>และวิเคราะห์มีจุดโดด</a:t>
            </a:r>
            <a:r>
              <a:rPr lang="th-TH" sz="3200" b="1" spc="-5" dirty="0">
                <a:effectLst/>
                <a:latin typeface="TH SarabunIT๙" panose="020B0500040200020003" pitchFamily="34" charset="-34"/>
                <a:ea typeface="Garuda"/>
                <a:cs typeface="TH SarabunIT๙" panose="020B0500040200020003" pitchFamily="34" charset="-34"/>
              </a:rPr>
              <a:t>เ</a:t>
            </a:r>
            <a:r>
              <a:rPr lang="th-TH" sz="3200" b="1" spc="-135" dirty="0">
                <a:effectLst/>
                <a:latin typeface="TH SarabunIT๙" panose="020B0500040200020003" pitchFamily="34" charset="-34"/>
                <a:ea typeface="Garuda"/>
                <a:cs typeface="TH SarabunIT๙" panose="020B0500040200020003" pitchFamily="34" charset="-34"/>
              </a:rPr>
              <a:t>ด</a:t>
            </a:r>
            <a:r>
              <a:rPr lang="th-TH" sz="3200" b="1" spc="13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นมาก</a:t>
            </a:r>
            <a:r>
              <a:rPr lang="th-TH" sz="3200" b="1" spc="-335" dirty="0">
                <a:effectLst/>
                <a:latin typeface="TH SarabunIT๙" panose="020B0500040200020003" pitchFamily="34" charset="-34"/>
                <a:ea typeface="Garuda"/>
                <a:cs typeface="TH SarabunIT๙" panose="020B0500040200020003" pitchFamily="34" charset="-34"/>
              </a:rPr>
              <a:t> </a:t>
            </a:r>
            <a:r>
              <a:rPr lang="th-TH" sz="3200" b="1" spc="-5" dirty="0">
                <a:effectLst/>
                <a:latin typeface="TH SarabunIT๙" panose="020B0500040200020003" pitchFamily="34" charset="-34"/>
                <a:ea typeface="Garuda"/>
                <a:cs typeface="TH SarabunIT๙" panose="020B0500040200020003" pitchFamily="34" charset="-34"/>
              </a:rPr>
              <a:t>ค</a:t>
            </a:r>
            <a:r>
              <a:rPr lang="th-TH" sz="3200" b="1" spc="5"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อ</a:t>
            </a:r>
            <a:r>
              <a:rPr lang="th-TH" sz="3200" b="1" spc="-335"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ท</a:t>
            </a:r>
            <a:r>
              <a:rPr lang="th-TH" sz="3200" b="1" dirty="0">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นส</a:t>
            </a:r>
            <a:r>
              <a:rPr lang="th-TH" sz="3200" b="1" spc="-10" dirty="0">
                <a:effectLst/>
                <a:latin typeface="TH SarabunIT๙" panose="020B0500040200020003" pitchFamily="34" charset="-34"/>
                <a:ea typeface="Garuda"/>
                <a:cs typeface="TH SarabunIT๙" panose="020B0500040200020003" pitchFamily="34" charset="-34"/>
              </a:rPr>
              <a:t>ม</a:t>
            </a:r>
            <a:r>
              <a:rPr lang="th-TH" sz="3200" b="1" spc="5"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ยมากก</a:t>
            </a:r>
            <a:r>
              <a:rPr lang="th-TH" sz="3200" b="1" spc="-150" dirty="0">
                <a:effectLst/>
                <a:latin typeface="TH SarabunIT๙" panose="020B0500040200020003" pitchFamily="34" charset="-34"/>
                <a:ea typeface="Garuda"/>
                <a:cs typeface="TH SarabunIT๙" panose="020B0500040200020003" pitchFamily="34" charset="-34"/>
              </a:rPr>
              <a:t>ว</a:t>
            </a:r>
            <a:r>
              <a:rPr lang="th-TH" sz="3200" b="1" spc="14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า</a:t>
            </a:r>
            <a:r>
              <a:rPr lang="th-TH" sz="3200" b="1" spc="-335"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สอดค</a:t>
            </a:r>
            <a:r>
              <a:rPr lang="th-TH" sz="3200" b="1" spc="-155" dirty="0">
                <a:effectLst/>
                <a:latin typeface="TH SarabunIT๙" panose="020B0500040200020003" pitchFamily="34" charset="-34"/>
                <a:ea typeface="Garuda"/>
                <a:cs typeface="TH SarabunIT๙" panose="020B0500040200020003" pitchFamily="34" charset="-34"/>
              </a:rPr>
              <a:t>ล</a:t>
            </a:r>
            <a:r>
              <a:rPr lang="th-TH" sz="3200" b="1" spc="145"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อง</a:t>
            </a:r>
            <a:r>
              <a:rPr lang="th-TH" sz="3200" b="1" spc="-10" dirty="0">
                <a:effectLst/>
                <a:latin typeface="TH SarabunIT๙" panose="020B0500040200020003" pitchFamily="34" charset="-34"/>
                <a:ea typeface="Garuda"/>
                <a:cs typeface="TH SarabunIT๙" panose="020B0500040200020003" pitchFamily="34" charset="-34"/>
              </a:rPr>
              <a:t>ก</a:t>
            </a:r>
            <a:r>
              <a:rPr lang="th-TH" sz="3200" b="1" spc="5"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บสถานการ</a:t>
            </a:r>
            <a:r>
              <a:rPr lang="th-TH" sz="3200" b="1" spc="-170" dirty="0">
                <a:effectLst/>
                <a:latin typeface="TH SarabunIT๙" panose="020B0500040200020003" pitchFamily="34" charset="-34"/>
                <a:ea typeface="Garuda"/>
                <a:cs typeface="TH SarabunIT๙" panose="020B0500040200020003" pitchFamily="34" charset="-34"/>
              </a:rPr>
              <a:t>ณ</a:t>
            </a:r>
            <a:r>
              <a:rPr lang="th-TH" sz="3200" b="1" spc="165"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ใน</a:t>
            </a:r>
            <a:r>
              <a:rPr lang="th-TH" sz="3200" b="1" spc="-15" dirty="0">
                <a:effectLst/>
                <a:latin typeface="TH SarabunIT๙" panose="020B0500040200020003" pitchFamily="34" charset="-34"/>
                <a:ea typeface="Garuda"/>
                <a:cs typeface="TH SarabunIT๙" panose="020B0500040200020003" pitchFamily="34" charset="-34"/>
              </a:rPr>
              <a:t>ย</a:t>
            </a:r>
            <a:r>
              <a:rPr lang="th-TH" sz="3200" b="1" spc="1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ค</a:t>
            </a:r>
            <a:r>
              <a:rPr lang="th-TH" sz="3200" b="1" spc="-40" dirty="0">
                <a:effectLst/>
                <a:latin typeface="TH SarabunIT๙" panose="020B0500040200020003" pitchFamily="34" charset="-34"/>
                <a:ea typeface="Garuda"/>
                <a:cs typeface="TH SarabunIT๙" panose="020B0500040200020003" pitchFamily="34" charset="-34"/>
              </a:rPr>
              <a:t>น</a:t>
            </a:r>
            <a:r>
              <a:rPr lang="th-TH" sz="3200" b="1" spc="40" dirty="0">
                <a:effectLst/>
                <a:latin typeface="TH SarabunIT๙" panose="020B0500040200020003" pitchFamily="34" charset="-34"/>
                <a:ea typeface="Garuda"/>
                <a:cs typeface="TH SarabunIT๙" panose="020B0500040200020003" pitchFamily="34" charset="-34"/>
              </a:rPr>
              <a:t>ั</a:t>
            </a:r>
            <a:r>
              <a:rPr lang="th-TH" sz="3200" b="1" spc="-1235" dirty="0">
                <a:latin typeface="TH SarabunIT๙" panose="020B0500040200020003" pitchFamily="34" charset="-34"/>
                <a:ea typeface="Garuda"/>
                <a:cs typeface="TH SarabunIT๙" panose="020B0500040200020003" pitchFamily="34" charset="-34"/>
              </a:rPr>
              <a:t>้น</a:t>
            </a:r>
            <a:endParaRPr lang="en-US" sz="3200" b="1" dirty="0">
              <a:effectLst/>
              <a:latin typeface="TH SarabunIT๙" panose="020B0500040200020003" pitchFamily="34" charset="-34"/>
              <a:ea typeface="Garuda"/>
              <a:cs typeface="TH SarabunIT๙" panose="020B0500040200020003" pitchFamily="34" charset="-34"/>
            </a:endParaRPr>
          </a:p>
          <a:p>
            <a:pPr marL="1151255" marR="488950" indent="-457835">
              <a:spcBef>
                <a:spcPts val="0"/>
              </a:spcBef>
              <a:spcAft>
                <a:spcPts val="0"/>
              </a:spcAft>
              <a:buClr>
                <a:schemeClr val="accent6">
                  <a:lumMod val="75000"/>
                </a:schemeClr>
              </a:buClr>
              <a:buFont typeface="Courier New" panose="02070309020205020404" pitchFamily="49" charset="0"/>
              <a:buChar char="o"/>
            </a:pPr>
            <a:r>
              <a:rPr lang="en-US" sz="3200" b="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spc="-20" dirty="0">
                <a:effectLst/>
                <a:latin typeface="TH SarabunIT๙" panose="020B0500040200020003" pitchFamily="34" charset="-34"/>
                <a:ea typeface="Garuda"/>
                <a:cs typeface="TH SarabunIT๙" panose="020B0500040200020003" pitchFamily="34" charset="-34"/>
              </a:rPr>
              <a:t>ใช้ข้อมูลที่ทันสมัยกว่า </a:t>
            </a:r>
            <a:r>
              <a:rPr lang="th-TH" sz="3200" b="1" spc="-55" dirty="0">
                <a:effectLst/>
                <a:latin typeface="TH SarabunIT๙" panose="020B0500040200020003" pitchFamily="34" charset="-34"/>
                <a:ea typeface="Garuda"/>
                <a:cs typeface="TH SarabunIT๙" panose="020B0500040200020003" pitchFamily="34" charset="-34"/>
              </a:rPr>
              <a:t>หากเป็</a:t>
            </a:r>
            <a:r>
              <a:rPr lang="th-TH" sz="3200" b="1" dirty="0">
                <a:effectLst/>
                <a:latin typeface="TH SarabunIT๙" panose="020B0500040200020003" pitchFamily="34" charset="-34"/>
                <a:ea typeface="Garuda"/>
                <a:cs typeface="TH SarabunIT๙" panose="020B0500040200020003" pitchFamily="34" charset="-34"/>
              </a:rPr>
              <a:t>นการวิจัยในเชิงปริมาณที่ใช้ข้อมูลปฐมภูมิ </a:t>
            </a:r>
            <a:r>
              <a:rPr lang="th-TH" sz="3200" b="1" spc="-25" dirty="0">
                <a:effectLst/>
                <a:latin typeface="TH SarabunIT๙" panose="020B0500040200020003" pitchFamily="34" charset="-34"/>
                <a:ea typeface="Garuda"/>
                <a:cs typeface="TH SarabunIT๙" panose="020B0500040200020003" pitchFamily="34" charset="-34"/>
              </a:rPr>
              <a:t>จากการสำรวจต้องมีการเป็</a:t>
            </a:r>
            <a:r>
              <a:rPr lang="th-TH" sz="3200" b="1" spc="-610" dirty="0">
                <a:effectLst/>
                <a:latin typeface="TH SarabunIT๙" panose="020B0500040200020003" pitchFamily="34" charset="-34"/>
                <a:ea typeface="Garuda"/>
                <a:cs typeface="TH SarabunIT๙" panose="020B0500040200020003" pitchFamily="34" charset="-34"/>
              </a:rPr>
              <a:t> </a:t>
            </a:r>
            <a:r>
              <a:rPr lang="th-TH" sz="3200" b="1" spc="-20" dirty="0">
                <a:effectLst/>
                <a:latin typeface="TH SarabunIT๙" panose="020B0500040200020003" pitchFamily="34" charset="-34"/>
                <a:ea typeface="Garuda"/>
                <a:cs typeface="TH SarabunIT๙" panose="020B0500040200020003" pitchFamily="34" charset="-34"/>
              </a:rPr>
              <a:t>นตัวแทนที่เชื่อถือได้มากกว่า</a:t>
            </a:r>
            <a:endParaRPr lang="en-US" sz="3200" b="1" dirty="0">
              <a:effectLst/>
              <a:latin typeface="TH SarabunIT๙" panose="020B0500040200020003" pitchFamily="34" charset="-34"/>
              <a:ea typeface="Garuda"/>
              <a:cs typeface="TH SarabunIT๙" panose="020B0500040200020003" pitchFamily="34" charset="-34"/>
            </a:endParaRPr>
          </a:p>
          <a:p>
            <a:pPr marL="1151255" marR="483870" indent="-457200">
              <a:spcBef>
                <a:spcPts val="20"/>
              </a:spcBef>
              <a:spcAft>
                <a:spcPts val="0"/>
              </a:spcAft>
              <a:buClr>
                <a:schemeClr val="accent6">
                  <a:lumMod val="75000"/>
                </a:schemeClr>
              </a:buClr>
              <a:buFont typeface="Courier New" panose="02070309020205020404" pitchFamily="49" charset="0"/>
              <a:buChar char="o"/>
            </a:pPr>
            <a:r>
              <a:rPr lang="en-US" sz="3200" b="0" spc="-67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วิธีการประมาณค่าถูกต้องตามหลักวิชาการ </a:t>
            </a:r>
            <a:r>
              <a:rPr lang="th-TH" sz="3200" b="1" spc="35" dirty="0">
                <a:effectLst/>
                <a:latin typeface="TH SarabunIT๙" panose="020B0500040200020003" pitchFamily="34" charset="-34"/>
                <a:ea typeface="Garuda"/>
                <a:cs typeface="TH SarabunIT๙" panose="020B0500040200020003" pitchFamily="34" charset="-34"/>
              </a:rPr>
              <a:t>การตีความ และอภิปรายผล </a:t>
            </a:r>
            <a:r>
              <a:rPr lang="th-TH" sz="3200" b="1" spc="-15" dirty="0">
                <a:effectLst/>
                <a:latin typeface="TH SarabunIT๙" panose="020B0500040200020003" pitchFamily="34" charset="-34"/>
                <a:ea typeface="Garuda"/>
                <a:cs typeface="TH SarabunIT๙" panose="020B0500040200020003" pitchFamily="34" charset="-34"/>
              </a:rPr>
              <a:t>ถูกต้องตามหลักการในศาสตร์นั้น ๆ</a:t>
            </a:r>
            <a:endParaRPr lang="en-US" sz="3200" b="1" dirty="0">
              <a:effectLst/>
              <a:latin typeface="TH SarabunIT๙" panose="020B0500040200020003" pitchFamily="34" charset="-34"/>
              <a:ea typeface="Garuda"/>
              <a:cs typeface="TH SarabunIT๙" panose="020B0500040200020003" pitchFamily="34" charset="-34"/>
            </a:endParaRPr>
          </a:p>
          <a:p>
            <a:br>
              <a:rPr lang="en-US" sz="1100" dirty="0">
                <a:effectLst/>
                <a:latin typeface="TH SarabunIT๙" panose="020B0500040200020003" pitchFamily="34" charset="-34"/>
                <a:ea typeface="Garuda"/>
                <a:cs typeface="TH SarabunIT๙" panose="020B0500040200020003" pitchFamily="34" charset="-34"/>
              </a:rPr>
            </a:br>
            <a:endParaRPr lang="en-US"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6100" y="1754909"/>
            <a:ext cx="9677400" cy="3877985"/>
          </a:xfrm>
          <a:prstGeom prst="rect">
            <a:avLst/>
          </a:prstGeom>
        </p:spPr>
        <p:txBody>
          <a:bodyPr wrap="square">
            <a:spAutoFit/>
          </a:bodyPr>
          <a:lstStyle/>
          <a:p>
            <a:pPr marL="1151255" marR="488950" indent="-457200">
              <a:spcBef>
                <a:spcPts val="535"/>
              </a:spcBef>
              <a:spcAft>
                <a:spcPts val="0"/>
              </a:spcAft>
            </a:pPr>
            <a:r>
              <a:rPr lang="en-US" sz="2800" b="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O </a:t>
            </a:r>
            <a:r>
              <a:rPr lang="en-US" sz="2800" b="0" spc="-12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 </a:t>
            </a:r>
            <a:r>
              <a:rPr lang="th-TH" sz="3200" b="1" spc="-65" dirty="0">
                <a:effectLst/>
                <a:latin typeface="TH SarabunIT๙" panose="020B0500040200020003" pitchFamily="34" charset="-34"/>
                <a:ea typeface="Garuda"/>
                <a:cs typeface="TH SarabunIT๙" panose="020B0500040200020003" pitchFamily="34" charset="-34"/>
              </a:rPr>
              <a:t>หากเป็</a:t>
            </a:r>
            <a:r>
              <a:rPr lang="th-TH" sz="3200" b="1" dirty="0">
                <a:effectLst/>
                <a:latin typeface="TH SarabunIT๙" panose="020B0500040200020003" pitchFamily="34" charset="-34"/>
                <a:ea typeface="Garuda"/>
                <a:cs typeface="TH SarabunIT๙" panose="020B0500040200020003" pitchFamily="34" charset="-34"/>
              </a:rPr>
              <a:t>นการวิจัยในเชิงคุณภาพ</a:t>
            </a:r>
            <a:r>
              <a:rPr lang="th-TH" sz="3200" b="1" spc="-315" dirty="0">
                <a:effectLst/>
                <a:latin typeface="TH SarabunIT๙" panose="020B0500040200020003" pitchFamily="34" charset="-34"/>
                <a:ea typeface="Garuda"/>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หน่วยสังคมท</a:t>
            </a:r>
            <a:r>
              <a:rPr lang="th-TH" sz="3200" b="1" spc="-15" dirty="0">
                <a:latin typeface="TH SarabunIT๙" panose="020B0500040200020003" pitchFamily="34" charset="-34"/>
                <a:ea typeface="Garuda"/>
                <a:cs typeface="TH SarabunIT๙" panose="020B0500040200020003" pitchFamily="34" charset="-34"/>
              </a:rPr>
              <a:t>ี่</a:t>
            </a:r>
            <a:r>
              <a:rPr lang="th-TH" sz="3200" b="1" spc="-15" dirty="0">
                <a:effectLst/>
                <a:latin typeface="TH SarabunIT๙" panose="020B0500040200020003" pitchFamily="34" charset="-34"/>
                <a:ea typeface="Garuda"/>
                <a:cs typeface="TH SarabunIT๙" panose="020B0500040200020003" pitchFamily="34" charset="-34"/>
              </a:rPr>
              <a:t>ศึกษา</a:t>
            </a:r>
            <a:r>
              <a:rPr lang="th-TH" sz="3200" b="1" spc="-325" dirty="0">
                <a:effectLst/>
                <a:latin typeface="TH SarabunIT๙" panose="020B0500040200020003" pitchFamily="34" charset="-34"/>
                <a:ea typeface="Garuda"/>
                <a:cs typeface="TH SarabunIT๙" panose="020B0500040200020003" pitchFamily="34" charset="-34"/>
              </a:rPr>
              <a:t> </a:t>
            </a:r>
            <a:r>
              <a:rPr lang="en-US" sz="3200" b="1"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ชุมชนหรือคน</a:t>
            </a:r>
            <a:r>
              <a:rPr lang="en-US" sz="3200" b="1" dirty="0">
                <a:effectLst/>
                <a:latin typeface="TH SarabunIT๙" panose="020B0500040200020003" pitchFamily="34" charset="-34"/>
                <a:ea typeface="Garuda"/>
                <a:cs typeface="TH SarabunIT๙" panose="020B0500040200020003" pitchFamily="34" charset="-34"/>
              </a:rPr>
              <a:t>)</a:t>
            </a:r>
            <a:r>
              <a:rPr lang="en-US" sz="3200" b="1" spc="-95" dirty="0">
                <a:effectLst/>
                <a:latin typeface="TH SarabunIT๙" panose="020B0500040200020003" pitchFamily="34" charset="-34"/>
                <a:ea typeface="Garuda"/>
                <a:cs typeface="TH SarabunIT๙" panose="020B0500040200020003" pitchFamily="34" charset="-34"/>
              </a:rPr>
              <a:t> </a:t>
            </a:r>
            <a:r>
              <a:rPr lang="th-TH" sz="3200" b="1" spc="-35" dirty="0">
                <a:effectLst/>
                <a:latin typeface="TH SarabunIT๙" panose="020B0500040200020003" pitchFamily="34" charset="-34"/>
                <a:ea typeface="Garuda"/>
                <a:cs typeface="TH SarabunIT๙" panose="020B0500040200020003" pitchFamily="34" charset="-34"/>
              </a:rPr>
              <a:t>ต้อง </a:t>
            </a:r>
            <a:r>
              <a:rPr lang="th-TH" sz="3200" b="1" dirty="0">
                <a:effectLst/>
                <a:latin typeface="TH SarabunIT๙" panose="020B0500040200020003" pitchFamily="34" charset="-34"/>
                <a:ea typeface="Garuda"/>
                <a:cs typeface="TH SarabunIT๙" panose="020B0500040200020003" pitchFamily="34" charset="-34"/>
              </a:rPr>
              <a:t>มีลักษณะโดดเด่นที่สุดที่สามารถนําไปสู่การตอบคำถามวิจัย </a:t>
            </a:r>
            <a:r>
              <a:rPr lang="th-TH" sz="3200" b="1" spc="-75" dirty="0">
                <a:effectLst/>
                <a:latin typeface="TH SarabunIT๙" panose="020B0500040200020003" pitchFamily="34" charset="-34"/>
                <a:ea typeface="Garuda"/>
                <a:cs typeface="TH SarabunIT๙" panose="020B0500040200020003" pitchFamily="34" charset="-34"/>
              </a:rPr>
              <a:t>ผู้รู้ที่เป็</a:t>
            </a:r>
            <a:r>
              <a:rPr lang="th-TH" sz="3200" b="1" spc="-40" dirty="0">
                <a:effectLst/>
                <a:latin typeface="TH SarabunIT๙" panose="020B0500040200020003" pitchFamily="34" charset="-34"/>
                <a:ea typeface="Garuda"/>
                <a:cs typeface="TH SarabunIT๙" panose="020B0500040200020003" pitchFamily="34" charset="-34"/>
              </a:rPr>
              <a:t>นผู้ให้</a:t>
            </a:r>
            <a:r>
              <a:rPr lang="th-TH" sz="3200" b="1" spc="-150" dirty="0">
                <a:effectLst/>
                <a:latin typeface="TH SarabunIT๙" panose="020B0500040200020003" pitchFamily="34" charset="-34"/>
                <a:ea typeface="Garuda"/>
                <a:cs typeface="TH SarabunIT๙" panose="020B0500040200020003" pitchFamily="34" charset="-34"/>
              </a:rPr>
              <a:t>ข</a:t>
            </a:r>
            <a:r>
              <a:rPr lang="th-TH" sz="3200" b="1" spc="145"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อ</a:t>
            </a:r>
            <a:r>
              <a:rPr lang="th-TH" sz="3200" b="1" spc="-10" dirty="0">
                <a:effectLst/>
                <a:latin typeface="TH SarabunIT๙" panose="020B0500040200020003" pitchFamily="34" charset="-34"/>
                <a:ea typeface="Garuda"/>
                <a:cs typeface="TH SarabunIT๙" panose="020B0500040200020003" pitchFamily="34" charset="-34"/>
              </a:rPr>
              <a:t>ม</a:t>
            </a:r>
            <a:r>
              <a:rPr lang="th-TH" sz="3200" b="1" spc="10"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ล </a:t>
            </a:r>
            <a:r>
              <a:rPr lang="en-US" sz="3200" b="1" dirty="0">
                <a:effectLst/>
                <a:latin typeface="TH SarabunIT๙" panose="020B0500040200020003" pitchFamily="34" charset="-34"/>
                <a:ea typeface="Garuda"/>
                <a:cs typeface="TH SarabunIT๙" panose="020B0500040200020003" pitchFamily="34" charset="-34"/>
              </a:rPr>
              <a:t>(</a:t>
            </a:r>
            <a:r>
              <a:rPr lang="th-TH" sz="3200" b="1" spc="-25" dirty="0">
                <a:effectLst/>
                <a:latin typeface="TH SarabunIT๙" panose="020B0500040200020003" pitchFamily="34" charset="-34"/>
                <a:ea typeface="Garuda"/>
                <a:cs typeface="TH SarabunIT๙" panose="020B0500040200020003" pitchFamily="34" charset="-34"/>
              </a:rPr>
              <a:t>ช</a:t>
            </a:r>
            <a:r>
              <a:rPr lang="th-TH" sz="3200" b="1" spc="30"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มชนห</a:t>
            </a:r>
            <a:r>
              <a:rPr lang="th-TH" sz="3200" b="1" spc="-90" dirty="0">
                <a:effectLst/>
                <a:latin typeface="TH SarabunIT๙" panose="020B0500040200020003" pitchFamily="34" charset="-34"/>
                <a:ea typeface="Garuda"/>
                <a:cs typeface="TH SarabunIT๙" panose="020B0500040200020003" pitchFamily="34" charset="-34"/>
              </a:rPr>
              <a:t>ร</a:t>
            </a:r>
            <a:r>
              <a:rPr lang="th-TH" sz="3200" b="1" spc="95" dirty="0">
                <a:effectLst/>
                <a:latin typeface="TH SarabunIT๙" panose="020B0500040200020003" pitchFamily="34" charset="-34"/>
                <a:ea typeface="Garuda"/>
                <a:cs typeface="TH SarabunIT๙" panose="020B0500040200020003" pitchFamily="34" charset="-34"/>
              </a:rPr>
              <a:t>ื</a:t>
            </a:r>
            <a:r>
              <a:rPr lang="th-TH" sz="3200" b="1" spc="10" dirty="0">
                <a:effectLst/>
                <a:latin typeface="TH SarabunIT๙" panose="020B0500040200020003" pitchFamily="34" charset="-34"/>
                <a:ea typeface="Garuda"/>
                <a:cs typeface="TH SarabunIT๙" panose="020B0500040200020003" pitchFamily="34" charset="-34"/>
              </a:rPr>
              <a:t>อค</a:t>
            </a:r>
            <a:r>
              <a:rPr lang="th-TH" sz="3200" b="1" spc="5" dirty="0">
                <a:effectLst/>
                <a:latin typeface="TH SarabunIT๙" panose="020B0500040200020003" pitchFamily="34" charset="-34"/>
                <a:ea typeface="Garuda"/>
                <a:cs typeface="TH SarabunIT๙" panose="020B0500040200020003" pitchFamily="34" charset="-34"/>
              </a:rPr>
              <a:t>น</a:t>
            </a:r>
            <a:r>
              <a:rPr lang="en-US" sz="3200" b="1" dirty="0">
                <a:effectLst/>
                <a:latin typeface="TH SarabunIT๙" panose="020B0500040200020003" pitchFamily="34" charset="-34"/>
                <a:ea typeface="Garuda"/>
                <a:cs typeface="TH SarabunIT๙" panose="020B0500040200020003" pitchFamily="34" charset="-34"/>
              </a:rPr>
              <a:t>)</a:t>
            </a:r>
            <a:r>
              <a:rPr lang="en-US" sz="3200" b="1" spc="475" dirty="0">
                <a:effectLst/>
                <a:latin typeface="TH SarabunIT๙" panose="020B0500040200020003" pitchFamily="34" charset="-34"/>
                <a:ea typeface="Garuda"/>
                <a:cs typeface="TH SarabunIT๙" panose="020B0500040200020003" pitchFamily="34" charset="-34"/>
              </a:rPr>
              <a:t> </a:t>
            </a:r>
            <a:r>
              <a:rPr lang="th-TH" sz="3200" b="1" spc="-135" dirty="0">
                <a:effectLst/>
                <a:latin typeface="TH SarabunIT๙" panose="020B0500040200020003" pitchFamily="34" charset="-34"/>
                <a:ea typeface="Garuda"/>
                <a:cs typeface="TH SarabunIT๙" panose="020B0500040200020003" pitchFamily="34" charset="-34"/>
              </a:rPr>
              <a:t>ต</a:t>
            </a:r>
            <a:r>
              <a:rPr lang="th-TH" sz="3200" b="1" spc="135"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องเ</a:t>
            </a:r>
            <a:r>
              <a:rPr lang="th-TH" sz="3200" b="1" spc="-380" dirty="0">
                <a:effectLst/>
                <a:latin typeface="TH SarabunIT๙" panose="020B0500040200020003" pitchFamily="34" charset="-34"/>
                <a:ea typeface="Garuda"/>
                <a:cs typeface="TH SarabunIT๙" panose="020B0500040200020003" pitchFamily="34" charset="-34"/>
              </a:rPr>
              <a:t>ป</a:t>
            </a:r>
            <a:r>
              <a:rPr lang="th-TH" sz="3200" b="1" dirty="0">
                <a:effectLst/>
                <a:latin typeface="TH SarabunIT๙" panose="020B0500040200020003" pitchFamily="34" charset="-34"/>
                <a:ea typeface="Garuda"/>
                <a:cs typeface="TH SarabunIT๙" panose="020B0500040200020003" pitchFamily="34" charset="-34"/>
              </a:rPr>
              <a:t>็</a:t>
            </a:r>
            <a:r>
              <a:rPr lang="th-TH" sz="3200" b="1" spc="15" dirty="0">
                <a:effectLst/>
                <a:latin typeface="TH SarabunIT๙" panose="020B0500040200020003" pitchFamily="34" charset="-34"/>
                <a:ea typeface="Garuda"/>
                <a:cs typeface="TH SarabunIT๙" panose="020B0500040200020003" pitchFamily="34" charset="-34"/>
              </a:rPr>
              <a:t>น</a:t>
            </a:r>
            <a:r>
              <a:rPr lang="th-TH" sz="3200" b="1" spc="-155" dirty="0">
                <a:effectLst/>
                <a:latin typeface="TH SarabunIT๙" panose="020B0500040200020003" pitchFamily="34" charset="-34"/>
                <a:ea typeface="Garuda"/>
                <a:cs typeface="TH SarabunIT๙" panose="020B0500040200020003" pitchFamily="34" charset="-34"/>
              </a:rPr>
              <a:t>ผ</a:t>
            </a:r>
            <a:r>
              <a:rPr lang="th-TH" sz="3200" b="1" spc="135" dirty="0">
                <a:latin typeface="TH SarabunIT๙" panose="020B0500040200020003" pitchFamily="34" charset="-34"/>
                <a:ea typeface="Garuda"/>
                <a:cs typeface="TH SarabunIT๙" panose="020B0500040200020003" pitchFamily="34" charset="-34"/>
              </a:rPr>
              <a:t>ู้</a:t>
            </a:r>
            <a:r>
              <a:rPr lang="th-TH" sz="3200" b="1" spc="-95" dirty="0">
                <a:effectLst/>
                <a:latin typeface="TH SarabunIT๙" panose="020B0500040200020003" pitchFamily="34" charset="-34"/>
                <a:ea typeface="Garuda"/>
                <a:cs typeface="TH SarabunIT๙" panose="020B0500040200020003" pitchFamily="34" charset="-34"/>
              </a:rPr>
              <a:t>ท</a:t>
            </a:r>
            <a:r>
              <a:rPr lang="th-TH" sz="3200" b="1" spc="90" dirty="0">
                <a:latin typeface="TH SarabunIT๙" panose="020B0500040200020003" pitchFamily="34" charset="-34"/>
                <a:ea typeface="Garuda"/>
                <a:cs typeface="TH SarabunIT๙" panose="020B0500040200020003" pitchFamily="34" charset="-34"/>
              </a:rPr>
              <a:t>ี่</a:t>
            </a:r>
            <a:r>
              <a:rPr lang="th-TH" sz="3200" b="1" spc="-230" dirty="0">
                <a:effectLst/>
                <a:latin typeface="TH SarabunIT๙" panose="020B0500040200020003" pitchFamily="34" charset="-34"/>
                <a:ea typeface="Garuda"/>
                <a:cs typeface="TH SarabunIT๙" panose="020B0500040200020003" pitchFamily="34" charset="-34"/>
              </a:rPr>
              <a:t>รู</a:t>
            </a:r>
            <a:r>
              <a:rPr lang="th-TH" sz="3200" b="1" spc="95" dirty="0">
                <a:latin typeface="TH SarabunIT๙" panose="020B0500040200020003" pitchFamily="34" charset="-34"/>
                <a:ea typeface="Garuda"/>
                <a:cs typeface="TH SarabunIT๙" panose="020B0500040200020003" pitchFamily="34" charset="-34"/>
              </a:rPr>
              <a:t>้</a:t>
            </a:r>
            <a:r>
              <a:rPr lang="th-TH" sz="3200" b="1" spc="10" dirty="0">
                <a:effectLst/>
                <a:latin typeface="TH SarabunIT๙" panose="020B0500040200020003" pitchFamily="34" charset="-34"/>
                <a:ea typeface="Garuda"/>
                <a:cs typeface="TH SarabunIT๙" panose="020B0500040200020003" pitchFamily="34" charset="-34"/>
              </a:rPr>
              <a:t>จ</a:t>
            </a:r>
            <a:r>
              <a:rPr lang="th-TH" sz="3200" b="1" spc="-80" dirty="0">
                <a:effectLst/>
                <a:latin typeface="TH SarabunIT๙" panose="020B0500040200020003" pitchFamily="34" charset="-34"/>
                <a:ea typeface="Garuda"/>
                <a:cs typeface="TH SarabunIT๙" panose="020B0500040200020003" pitchFamily="34" charset="-34"/>
              </a:rPr>
              <a:t>ร</a:t>
            </a:r>
            <a:r>
              <a:rPr lang="th-TH" sz="3200" b="1" spc="80" dirty="0">
                <a:effectLst/>
                <a:latin typeface="TH SarabunIT๙" panose="020B0500040200020003" pitchFamily="34" charset="-34"/>
                <a:ea typeface="Garuda"/>
                <a:cs typeface="TH SarabunIT๙" panose="020B0500040200020003" pitchFamily="34" charset="-34"/>
              </a:rPr>
              <a:t>ิ</a:t>
            </a:r>
            <a:r>
              <a:rPr lang="th-TH" sz="3200" b="1" spc="10" dirty="0">
                <a:effectLst/>
                <a:latin typeface="TH SarabunIT๙" panose="020B0500040200020003" pitchFamily="34" charset="-34"/>
                <a:ea typeface="Garuda"/>
                <a:cs typeface="TH SarabunIT๙" panose="020B0500040200020003" pitchFamily="34" charset="-34"/>
              </a:rPr>
              <a:t>งใน</a:t>
            </a:r>
            <a:r>
              <a:rPr lang="th-TH" sz="3200" b="1" spc="-110" dirty="0">
                <a:effectLst/>
                <a:latin typeface="TH SarabunIT๙" panose="020B0500040200020003" pitchFamily="34" charset="-34"/>
                <a:ea typeface="Garuda"/>
                <a:cs typeface="TH SarabunIT๙" panose="020B0500040200020003" pitchFamily="34" charset="-34"/>
              </a:rPr>
              <a:t>ส</a:t>
            </a:r>
            <a:r>
              <a:rPr lang="th-TH" sz="3200" b="1" spc="105" dirty="0">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ง</a:t>
            </a:r>
            <a:r>
              <a:rPr lang="th-TH" sz="3200" b="1" spc="-95" dirty="0">
                <a:effectLst/>
                <a:latin typeface="TH SarabunIT๙" panose="020B0500040200020003" pitchFamily="34" charset="-34"/>
                <a:ea typeface="Garuda"/>
                <a:cs typeface="TH SarabunIT๙" panose="020B0500040200020003" pitchFamily="34" charset="-34"/>
              </a:rPr>
              <a:t>ท</a:t>
            </a:r>
            <a:r>
              <a:rPr lang="th-TH" sz="3200" b="1" spc="105" dirty="0">
                <a:latin typeface="TH SarabunIT๙" panose="020B0500040200020003" pitchFamily="34" charset="-34"/>
                <a:ea typeface="Garuda"/>
                <a:cs typeface="TH SarabunIT๙" panose="020B0500040200020003" pitchFamily="34" charset="-34"/>
              </a:rPr>
              <a:t>ี่</a:t>
            </a:r>
            <a:r>
              <a:rPr lang="th-TH" sz="3200" b="1" spc="10" dirty="0">
                <a:effectLst/>
                <a:latin typeface="TH SarabunIT๙" panose="020B0500040200020003" pitchFamily="34" charset="-34"/>
                <a:ea typeface="Garuda"/>
                <a:cs typeface="TH SarabunIT๙" panose="020B0500040200020003" pitchFamily="34" charset="-34"/>
              </a:rPr>
              <a:t>งาน</a:t>
            </a:r>
            <a:r>
              <a:rPr lang="th-TH" sz="3200" b="1" spc="-10" dirty="0">
                <a:effectLst/>
                <a:latin typeface="TH SarabunIT๙" panose="020B0500040200020003" pitchFamily="34" charset="-34"/>
                <a:ea typeface="Garuda"/>
                <a:cs typeface="TH SarabunIT๙" panose="020B0500040200020003" pitchFamily="34" charset="-34"/>
              </a:rPr>
              <a:t>ว</a:t>
            </a:r>
            <a:r>
              <a:rPr lang="th-TH" sz="3200" b="1" spc="1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จ</a:t>
            </a:r>
            <a:r>
              <a:rPr lang="th-TH" sz="3200" b="1" spc="5" dirty="0">
                <a:effectLst/>
                <a:latin typeface="TH SarabunIT๙" panose="020B0500040200020003" pitchFamily="34" charset="-34"/>
                <a:ea typeface="Garuda"/>
                <a:cs typeface="TH SarabunIT๙" panose="020B0500040200020003" pitchFamily="34" charset="-34"/>
              </a:rPr>
              <a:t>ัยในเ</a:t>
            </a:r>
            <a:r>
              <a:rPr lang="th-TH" sz="3200" b="1" dirty="0">
                <a:effectLst/>
                <a:latin typeface="TH SarabunIT๙" panose="020B0500040200020003" pitchFamily="34" charset="-34"/>
                <a:ea typeface="Garuda"/>
                <a:cs typeface="TH SarabunIT๙" panose="020B0500040200020003" pitchFamily="34" charset="-34"/>
              </a:rPr>
              <a:t>ช</a:t>
            </a:r>
            <a:r>
              <a:rPr lang="th-TH" sz="3200" b="1" spc="10"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ง</a:t>
            </a:r>
            <a:r>
              <a:rPr lang="th-TH" sz="3200" b="1" spc="-20" dirty="0">
                <a:effectLst/>
                <a:latin typeface="TH SarabunIT๙" panose="020B0500040200020003" pitchFamily="34" charset="-34"/>
                <a:ea typeface="Garuda"/>
                <a:cs typeface="TH SarabunIT๙" panose="020B0500040200020003" pitchFamily="34" charset="-34"/>
              </a:rPr>
              <a:t>ค</a:t>
            </a:r>
            <a:r>
              <a:rPr lang="th-TH" sz="3200" b="1" spc="20" dirty="0">
                <a:effectLst/>
                <a:latin typeface="TH SarabunIT๙" panose="020B0500040200020003" pitchFamily="34" charset="-34"/>
                <a:ea typeface="Garuda"/>
                <a:cs typeface="TH SarabunIT๙" panose="020B0500040200020003" pitchFamily="34" charset="-34"/>
              </a:rPr>
              <a:t>ุ</a:t>
            </a:r>
            <a:r>
              <a:rPr lang="th-TH" sz="3200" b="1" spc="5" dirty="0">
                <a:effectLst/>
                <a:latin typeface="TH SarabunIT๙" panose="020B0500040200020003" pitchFamily="34" charset="-34"/>
                <a:ea typeface="Garuda"/>
                <a:cs typeface="TH SarabunIT๙" panose="020B0500040200020003" pitchFamily="34" charset="-34"/>
              </a:rPr>
              <a:t>ณภาพ</a:t>
            </a:r>
            <a:r>
              <a:rPr lang="th-TH" sz="3200" b="1" spc="-40" dirty="0">
                <a:effectLst/>
                <a:latin typeface="TH SarabunIT๙" panose="020B0500040200020003" pitchFamily="34" charset="-34"/>
                <a:ea typeface="Garuda"/>
                <a:cs typeface="TH SarabunIT๙" panose="020B0500040200020003" pitchFamily="34" charset="-34"/>
              </a:rPr>
              <a:t>น</a:t>
            </a:r>
            <a:r>
              <a:rPr lang="th-TH" sz="3200" b="1" spc="50" dirty="0">
                <a:effectLst/>
                <a:latin typeface="TH SarabunIT๙" panose="020B0500040200020003" pitchFamily="34" charset="-34"/>
                <a:ea typeface="Garuda"/>
                <a:cs typeface="TH SarabunIT๙" panose="020B0500040200020003" pitchFamily="34" charset="-34"/>
              </a:rPr>
              <a:t>ั้น</a:t>
            </a:r>
            <a:r>
              <a:rPr lang="th-TH" sz="3200" b="1" spc="-30" dirty="0">
                <a:effectLst/>
                <a:latin typeface="TH SarabunIT๙" panose="020B0500040200020003" pitchFamily="34" charset="-34"/>
                <a:ea typeface="Garuda"/>
                <a:cs typeface="TH SarabunIT๙" panose="020B0500040200020003" pitchFamily="34" charset="-34"/>
              </a:rPr>
              <a:t>อยากจะรู้</a:t>
            </a:r>
            <a:endParaRPr lang="en-US" sz="3200" b="1" dirty="0">
              <a:effectLst/>
              <a:latin typeface="TH SarabunIT๙" panose="020B0500040200020003" pitchFamily="34" charset="-34"/>
              <a:ea typeface="Garuda"/>
              <a:cs typeface="TH SarabunIT๙" panose="020B0500040200020003" pitchFamily="34" charset="-34"/>
            </a:endParaRPr>
          </a:p>
          <a:p>
            <a:pPr marL="694055" marR="0">
              <a:spcBef>
                <a:spcPts val="0"/>
              </a:spcBef>
              <a:spcAft>
                <a:spcPts val="0"/>
              </a:spcAft>
            </a:pPr>
            <a:r>
              <a:rPr lang="en-US" sz="2800" b="0" dirty="0">
                <a:solidFill>
                  <a:srgbClr val="C00000"/>
                </a:solidFill>
                <a:effectLst/>
                <a:latin typeface="TH SarabunIT๙" panose="020B0500040200020003" pitchFamily="34" charset="-34"/>
                <a:ea typeface="Courier New" panose="02070309020205020404" pitchFamily="49" charset="0"/>
                <a:cs typeface="TH SarabunIT๙" panose="020B0500040200020003" pitchFamily="34" charset="-34"/>
              </a:rPr>
              <a:t>O</a:t>
            </a:r>
            <a:r>
              <a:rPr lang="en-US" sz="4400" spc="235" dirty="0">
                <a:solidFill>
                  <a:srgbClr val="C00000"/>
                </a:solidFill>
                <a:latin typeface="TH SarabunIT๙" panose="020B0500040200020003" pitchFamily="34" charset="-34"/>
                <a:ea typeface="Courier New" panose="02070309020205020404" pitchFamily="49" charset="0"/>
                <a:cs typeface="TH SarabunIT๙" panose="020B0500040200020003" pitchFamily="34" charset="-34"/>
              </a:rPr>
              <a:t> </a:t>
            </a:r>
            <a:r>
              <a:rPr lang="th-TH" sz="3200" b="1" spc="-150" dirty="0">
                <a:effectLst/>
                <a:latin typeface="TH SarabunIT๙" panose="020B0500040200020003" pitchFamily="34" charset="-34"/>
                <a:ea typeface="Garuda"/>
                <a:cs typeface="TH SarabunIT๙" panose="020B0500040200020003" pitchFamily="34" charset="-34"/>
              </a:rPr>
              <a:t>ข</a:t>
            </a:r>
            <a:r>
              <a:rPr lang="th-TH" sz="3200" b="1" spc="160" dirty="0">
                <a:effectLst/>
                <a:latin typeface="TH SarabunIT๙" panose="020B0500040200020003" pitchFamily="34" charset="-34"/>
                <a:ea typeface="Garuda"/>
                <a:cs typeface="TH SarabunIT๙" panose="020B0500040200020003" pitchFamily="34" charset="-34"/>
              </a:rPr>
              <a:t>้</a:t>
            </a:r>
            <a:r>
              <a:rPr lang="th-TH" sz="3200" b="1" spc="25" dirty="0">
                <a:effectLst/>
                <a:latin typeface="TH SarabunIT๙" panose="020B0500040200020003" pitchFamily="34" charset="-34"/>
                <a:ea typeface="Garuda"/>
                <a:cs typeface="TH SarabunIT๙" panose="020B0500040200020003" pitchFamily="34" charset="-34"/>
              </a:rPr>
              <a:t>อ</a:t>
            </a:r>
            <a:r>
              <a:rPr lang="th-TH" sz="3200" b="1" spc="-145" dirty="0">
                <a:effectLst/>
                <a:latin typeface="TH SarabunIT๙" panose="020B0500040200020003" pitchFamily="34" charset="-34"/>
                <a:ea typeface="Garuda"/>
                <a:cs typeface="TH SarabunIT๙" panose="020B0500040200020003" pitchFamily="34" charset="-34"/>
              </a:rPr>
              <a:t>ค</a:t>
            </a:r>
            <a:r>
              <a:rPr lang="th-TH" sz="3200" b="1" spc="165" dirty="0">
                <a:effectLst/>
                <a:latin typeface="TH SarabunIT๙" panose="020B0500040200020003" pitchFamily="34" charset="-34"/>
                <a:ea typeface="Garuda"/>
                <a:cs typeface="TH SarabunIT๙" panose="020B0500040200020003" pitchFamily="34" charset="-34"/>
              </a:rPr>
              <a:t>้</a:t>
            </a:r>
            <a:r>
              <a:rPr lang="th-TH" sz="3200" b="1" spc="20" dirty="0">
                <a:effectLst/>
                <a:latin typeface="TH SarabunIT๙" panose="020B0500040200020003" pitchFamily="34" charset="-34"/>
                <a:ea typeface="Garuda"/>
                <a:cs typeface="TH SarabunIT๙" panose="020B0500040200020003" pitchFamily="34" charset="-34"/>
              </a:rPr>
              <a:t>นพบ</a:t>
            </a:r>
            <a:r>
              <a:rPr lang="th-TH" sz="3200" b="1" spc="-10" dirty="0">
                <a:effectLst/>
                <a:latin typeface="TH SarabunIT๙" panose="020B0500040200020003" pitchFamily="34" charset="-34"/>
                <a:ea typeface="Garuda"/>
                <a:cs typeface="TH SarabunIT๙" panose="020B0500040200020003" pitchFamily="34" charset="-34"/>
              </a:rPr>
              <a:t>ข</a:t>
            </a:r>
            <a:r>
              <a:rPr lang="th-TH" sz="3200" b="1" spc="30" dirty="0">
                <a:effectLst/>
                <a:latin typeface="TH SarabunIT๙" panose="020B0500040200020003" pitchFamily="34" charset="-34"/>
                <a:ea typeface="Garuda"/>
                <a:cs typeface="TH SarabunIT๙" panose="020B0500040200020003" pitchFamily="34" charset="-34"/>
              </a:rPr>
              <a:t>ั</a:t>
            </a:r>
            <a:r>
              <a:rPr lang="th-TH" sz="3200" b="1" spc="20" dirty="0">
                <a:effectLst/>
                <a:latin typeface="TH SarabunIT๙" panose="020B0500040200020003" pitchFamily="34" charset="-34"/>
                <a:ea typeface="Garuda"/>
                <a:cs typeface="TH SarabunIT๙" panose="020B0500040200020003" pitchFamily="34" charset="-34"/>
              </a:rPr>
              <a:t>ดแ</a:t>
            </a:r>
            <a:r>
              <a:rPr lang="th-TH" sz="3200" b="1" spc="-140" dirty="0">
                <a:effectLst/>
                <a:latin typeface="TH SarabunIT๙" panose="020B0500040200020003" pitchFamily="34" charset="-34"/>
                <a:ea typeface="Garuda"/>
                <a:cs typeface="TH SarabunIT๙" panose="020B0500040200020003" pitchFamily="34" charset="-34"/>
              </a:rPr>
              <a:t>ย</a:t>
            </a:r>
            <a:r>
              <a:rPr lang="th-TH" sz="3200" b="1" spc="160" dirty="0">
                <a:effectLst/>
                <a:latin typeface="TH SarabunIT๙" panose="020B0500040200020003" pitchFamily="34" charset="-34"/>
                <a:ea typeface="Garuda"/>
                <a:cs typeface="TH SarabunIT๙" panose="020B0500040200020003" pitchFamily="34" charset="-34"/>
              </a:rPr>
              <a:t>้</a:t>
            </a:r>
            <a:r>
              <a:rPr lang="th-TH" sz="3200" b="1" spc="25" dirty="0">
                <a:effectLst/>
                <a:latin typeface="TH SarabunIT๙" panose="020B0500040200020003" pitchFamily="34" charset="-34"/>
                <a:ea typeface="Garuda"/>
                <a:cs typeface="TH SarabunIT๙" panose="020B0500040200020003" pitchFamily="34" charset="-34"/>
              </a:rPr>
              <a:t>ง</a:t>
            </a:r>
            <a:r>
              <a:rPr lang="th-TH" sz="3200" b="1" spc="-10" dirty="0">
                <a:effectLst/>
                <a:latin typeface="TH SarabunIT๙" panose="020B0500040200020003" pitchFamily="34" charset="-34"/>
                <a:ea typeface="Garuda"/>
                <a:cs typeface="TH SarabunIT๙" panose="020B0500040200020003" pitchFamily="34" charset="-34"/>
              </a:rPr>
              <a:t>ก</a:t>
            </a:r>
            <a:r>
              <a:rPr lang="th-TH" sz="3200" b="1" spc="30" dirty="0">
                <a:effectLst/>
                <a:latin typeface="TH SarabunIT๙" panose="020B0500040200020003" pitchFamily="34" charset="-34"/>
                <a:ea typeface="Garuda"/>
                <a:cs typeface="TH SarabunIT๙" panose="020B0500040200020003" pitchFamily="34" charset="-34"/>
              </a:rPr>
              <a:t>ั</a:t>
            </a:r>
            <a:r>
              <a:rPr lang="th-TH" sz="3200" b="1" spc="25" dirty="0">
                <a:effectLst/>
                <a:latin typeface="TH SarabunIT๙" panose="020B0500040200020003" pitchFamily="34" charset="-34"/>
                <a:ea typeface="Garuda"/>
                <a:cs typeface="TH SarabunIT๙" panose="020B0500040200020003" pitchFamily="34" charset="-34"/>
              </a:rPr>
              <a:t>บทฤษ</a:t>
            </a:r>
            <a:r>
              <a:rPr lang="th-TH" sz="3200" b="1" spc="-5" dirty="0">
                <a:effectLst/>
                <a:latin typeface="TH SarabunIT๙" panose="020B0500040200020003" pitchFamily="34" charset="-34"/>
                <a:ea typeface="Garuda"/>
                <a:cs typeface="TH SarabunIT๙" panose="020B0500040200020003" pitchFamily="34" charset="-34"/>
              </a:rPr>
              <a:t>ฎ</a:t>
            </a:r>
            <a:r>
              <a:rPr lang="th-TH" sz="3200" b="1" spc="30" dirty="0">
                <a:effectLst/>
                <a:latin typeface="TH SarabunIT๙" panose="020B0500040200020003" pitchFamily="34" charset="-34"/>
                <a:ea typeface="Garuda"/>
                <a:cs typeface="TH SarabunIT๙" panose="020B0500040200020003" pitchFamily="34" charset="-34"/>
              </a:rPr>
              <a:t>ี</a:t>
            </a:r>
            <a:r>
              <a:rPr lang="th-TH" sz="3200" b="1" spc="20" dirty="0">
                <a:effectLst/>
                <a:latin typeface="TH SarabunIT๙" panose="020B0500040200020003" pitchFamily="34" charset="-34"/>
                <a:ea typeface="Garuda"/>
                <a:cs typeface="TH SarabunIT๙" panose="020B0500040200020003" pitchFamily="34" charset="-34"/>
              </a:rPr>
              <a:t>ในศาสต</a:t>
            </a:r>
            <a:r>
              <a:rPr lang="th-TH" sz="3200" b="1" spc="-225" dirty="0">
                <a:effectLst/>
                <a:latin typeface="TH SarabunIT๙" panose="020B0500040200020003" pitchFamily="34" charset="-34"/>
                <a:ea typeface="Garuda"/>
                <a:cs typeface="TH SarabunIT๙" panose="020B0500040200020003" pitchFamily="34" charset="-34"/>
              </a:rPr>
              <a:t>ร</a:t>
            </a:r>
            <a:r>
              <a:rPr lang="th-TH" sz="3200" b="1" dirty="0">
                <a:effectLst/>
                <a:latin typeface="TH SarabunIT๙" panose="020B0500040200020003" pitchFamily="34" charset="-34"/>
                <a:ea typeface="Garuda"/>
                <a:cs typeface="TH SarabunIT๙" panose="020B0500040200020003" pitchFamily="34" charset="-34"/>
              </a:rPr>
              <a:t>์</a:t>
            </a:r>
            <a:r>
              <a:rPr lang="th-TH" sz="3200" b="1" spc="-715" dirty="0">
                <a:effectLst/>
                <a:latin typeface="TH SarabunIT๙" panose="020B0500040200020003" pitchFamily="34" charset="-34"/>
                <a:ea typeface="Garuda"/>
                <a:cs typeface="TH SarabunIT๙" panose="020B0500040200020003" pitchFamily="34" charset="-34"/>
              </a:rPr>
              <a:t> </a:t>
            </a:r>
            <a:r>
              <a:rPr lang="th-TH" sz="3200" b="1" spc="-40" dirty="0">
                <a:effectLst/>
                <a:latin typeface="TH SarabunIT๙" panose="020B0500040200020003" pitchFamily="34" charset="-34"/>
                <a:ea typeface="Garuda"/>
                <a:cs typeface="TH SarabunIT๙" panose="020B0500040200020003" pitchFamily="34" charset="-34"/>
              </a:rPr>
              <a:t>น</a:t>
            </a:r>
            <a:r>
              <a:rPr lang="th-TH" sz="3200" b="1" spc="6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น</a:t>
            </a:r>
            <a:r>
              <a:rPr lang="th-TH" sz="3200" b="1" spc="-285" dirty="0">
                <a:effectLst/>
                <a:latin typeface="TH SarabunIT๙" panose="020B0500040200020003" pitchFamily="34" charset="-34"/>
                <a:ea typeface="Garuda"/>
                <a:cs typeface="TH SarabunIT๙" panose="020B0500040200020003" pitchFamily="34" charset="-34"/>
              </a:rPr>
              <a:t> </a:t>
            </a:r>
            <a:r>
              <a:rPr lang="th-TH" sz="3200" b="1" spc="25" dirty="0">
                <a:effectLst/>
                <a:latin typeface="TH SarabunIT๙" panose="020B0500040200020003" pitchFamily="34" charset="-34"/>
                <a:ea typeface="Garuda"/>
                <a:cs typeface="TH SarabunIT๙" panose="020B0500040200020003" pitchFamily="34" charset="-34"/>
              </a:rPr>
              <a:t>ห</a:t>
            </a:r>
            <a:r>
              <a:rPr lang="th-TH" sz="3200" b="1" spc="-90" dirty="0">
                <a:effectLst/>
                <a:latin typeface="TH SarabunIT๙" panose="020B0500040200020003" pitchFamily="34" charset="-34"/>
                <a:ea typeface="Garuda"/>
                <a:cs typeface="TH SarabunIT๙" panose="020B0500040200020003" pitchFamily="34" charset="-34"/>
              </a:rPr>
              <a:t>ร</a:t>
            </a:r>
            <a:r>
              <a:rPr lang="th-TH" sz="3200" b="1" spc="110"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อ</a:t>
            </a:r>
            <a:r>
              <a:rPr lang="th-TH" sz="3200" b="1" spc="-285" dirty="0">
                <a:effectLst/>
                <a:latin typeface="TH SarabunIT๙" panose="020B0500040200020003" pitchFamily="34" charset="-34"/>
                <a:ea typeface="Garuda"/>
                <a:cs typeface="TH SarabunIT๙" panose="020B0500040200020003" pitchFamily="34" charset="-34"/>
              </a:rPr>
              <a:t> </a:t>
            </a:r>
            <a:r>
              <a:rPr lang="th-TH" sz="3200" b="1" spc="20" dirty="0">
                <a:effectLst/>
                <a:latin typeface="TH SarabunIT๙" panose="020B0500040200020003" pitchFamily="34" charset="-34"/>
                <a:ea typeface="Garuda"/>
                <a:cs typeface="TH SarabunIT๙" panose="020B0500040200020003" pitchFamily="34" charset="-34"/>
              </a:rPr>
              <a:t>ผลการ</a:t>
            </a:r>
            <a:r>
              <a:rPr lang="th-TH" sz="3200" b="1" spc="15" dirty="0">
                <a:effectLst/>
                <a:latin typeface="TH SarabunIT๙" panose="020B0500040200020003" pitchFamily="34" charset="-34"/>
                <a:ea typeface="Garuda"/>
                <a:cs typeface="TH SarabunIT๙" panose="020B0500040200020003" pitchFamily="34" charset="-34"/>
              </a:rPr>
              <a:t>วิ</a:t>
            </a:r>
            <a:r>
              <a:rPr lang="th-TH" sz="3200" b="1" spc="-1195" dirty="0">
                <a:effectLst/>
                <a:latin typeface="TH SarabunIT๙" panose="020B0500040200020003" pitchFamily="34" charset="-34"/>
                <a:ea typeface="Garuda"/>
                <a:cs typeface="TH SarabunIT๙" panose="020B0500040200020003" pitchFamily="34" charset="-34"/>
              </a:rPr>
              <a:t>จ</a:t>
            </a:r>
            <a:r>
              <a:rPr lang="th-TH" sz="3200" b="1" dirty="0">
                <a:latin typeface="TH SarabunIT๙" panose="020B0500040200020003" pitchFamily="34" charset="-34"/>
                <a:ea typeface="Garuda"/>
                <a:cs typeface="TH SarabunIT๙" panose="020B0500040200020003" pitchFamily="34" charset="-34"/>
              </a:rPr>
              <a:t>ั</a:t>
            </a:r>
            <a:r>
              <a:rPr lang="th-TH" sz="3200" b="1" spc="25" dirty="0">
                <a:effectLst/>
                <a:latin typeface="TH SarabunIT๙" panose="020B0500040200020003" pitchFamily="34" charset="-34"/>
                <a:ea typeface="Garuda"/>
                <a:cs typeface="TH SarabunIT๙" panose="020B0500040200020003" pitchFamily="34" charset="-34"/>
              </a:rPr>
              <a:t>ยของ</a:t>
            </a:r>
            <a:r>
              <a:rPr lang="th-TH" sz="3200" b="1" spc="-40" dirty="0">
                <a:effectLst/>
                <a:latin typeface="TH SarabunIT๙" panose="020B0500040200020003" pitchFamily="34" charset="-34"/>
                <a:ea typeface="Garuda"/>
                <a:cs typeface="TH SarabunIT๙" panose="020B0500040200020003" pitchFamily="34" charset="-34"/>
              </a:rPr>
              <a:t>น</a:t>
            </a:r>
            <a:r>
              <a:rPr lang="th-TH" sz="3200" b="1" spc="65" dirty="0">
                <a:effectLst/>
                <a:latin typeface="TH SarabunIT๙" panose="020B0500040200020003" pitchFamily="34" charset="-34"/>
                <a:ea typeface="Garuda"/>
                <a:cs typeface="TH SarabunIT๙" panose="020B0500040200020003" pitchFamily="34" charset="-34"/>
              </a:rPr>
              <a:t>ั</a:t>
            </a:r>
            <a:r>
              <a:rPr lang="th-TH" sz="3200" b="1" spc="20" dirty="0">
                <a:effectLst/>
                <a:latin typeface="TH SarabunIT๙" panose="020B0500040200020003" pitchFamily="34" charset="-34"/>
                <a:ea typeface="Garuda"/>
                <a:cs typeface="TH SarabunIT๙" panose="020B0500040200020003" pitchFamily="34" charset="-34"/>
              </a:rPr>
              <a:t>กวิชากา</a:t>
            </a:r>
            <a:r>
              <a:rPr lang="th-TH" sz="3200" b="1" spc="-5555" dirty="0">
                <a:effectLst/>
                <a:latin typeface="TH SarabunIT๙" panose="020B0500040200020003" pitchFamily="34" charset="-34"/>
                <a:ea typeface="Garuda"/>
                <a:cs typeface="TH SarabunIT๙" panose="020B0500040200020003" pitchFamily="34" charset="-34"/>
              </a:rPr>
              <a:t>ร</a:t>
            </a:r>
          </a:p>
          <a:p>
            <a:pPr marL="694055" marR="0">
              <a:spcBef>
                <a:spcPts val="0"/>
              </a:spcBef>
              <a:spcAft>
                <a:spcPts val="0"/>
              </a:spcAft>
            </a:pPr>
            <a:r>
              <a:rPr lang="th-TH" sz="3200" b="1" dirty="0">
                <a:effectLst/>
                <a:latin typeface="TH SarabunIT๙" panose="020B0500040200020003" pitchFamily="34" charset="-34"/>
                <a:ea typeface="Garuda"/>
                <a:cs typeface="TH SarabunIT๙" panose="020B0500040200020003" pitchFamily="34" charset="-34"/>
              </a:rPr>
              <a:t>ที่มีชื่อเสียงในสาขาฯ แต่ของเราดีกว่า ทั้งวิธีวิทยาและข้อมูล </a:t>
            </a:r>
            <a:r>
              <a:rPr lang="en-US" sz="3200" b="1" dirty="0">
                <a:effectLst/>
                <a:latin typeface="TH SarabunIT๙" panose="020B0500040200020003" pitchFamily="34" charset="-34"/>
                <a:ea typeface="Garuda"/>
                <a:cs typeface="TH SarabunIT๙" panose="020B0500040200020003" pitchFamily="34" charset="-34"/>
              </a:rPr>
              <a:t>(</a:t>
            </a:r>
            <a:r>
              <a:rPr lang="th-TH" sz="3200" b="1" dirty="0">
                <a:effectLst/>
                <a:latin typeface="TH SarabunIT๙" panose="020B0500040200020003" pitchFamily="34" charset="-34"/>
                <a:ea typeface="Garuda"/>
                <a:cs typeface="TH SarabunIT๙" panose="020B0500040200020003" pitchFamily="34" charset="-34"/>
              </a:rPr>
              <a:t>ต้องกล้าเขียนประเด็นนี้ลงในบทความ</a:t>
            </a:r>
            <a:r>
              <a:rPr lang="en-US" sz="3200" b="1" dirty="0">
                <a:effectLst/>
                <a:latin typeface="TH SarabunIT๙" panose="020B0500040200020003" pitchFamily="34" charset="-34"/>
                <a:ea typeface="Garuda"/>
                <a:cs typeface="TH SarabunIT๙" panose="020B0500040200020003" pitchFamily="34" charset="-34"/>
              </a:rPr>
              <a:t>)</a:t>
            </a:r>
          </a:p>
          <a:p>
            <a:r>
              <a:rPr lang="en-US" sz="1000" b="1" dirty="0">
                <a:effectLst/>
                <a:latin typeface="TH SarabunIT๙" panose="020B0500040200020003" pitchFamily="34" charset="-34"/>
                <a:ea typeface="Garuda"/>
                <a:cs typeface="TH SarabunIT๙" panose="020B0500040200020003" pitchFamily="34" charset="-34"/>
              </a:rPr>
              <a:t> </a:t>
            </a:r>
            <a:endParaRPr lang="en-US" sz="2800" b="1" dirty="0">
              <a:effectLst/>
              <a:latin typeface="TH SarabunIT๙" panose="020B0500040200020003" pitchFamily="34" charset="-34"/>
              <a:ea typeface="Garuda"/>
              <a:cs typeface="TH SarabunIT๙" panose="020B0500040200020003" pitchFamily="34" charset="-34"/>
            </a:endParaRPr>
          </a:p>
        </p:txBody>
      </p:sp>
      <p:sp>
        <p:nvSpPr>
          <p:cNvPr id="6" name="Title 5"/>
          <p:cNvSpPr>
            <a:spLocks noGrp="1"/>
          </p:cNvSpPr>
          <p:nvPr>
            <p:ph type="title"/>
          </p:nvPr>
        </p:nvSpPr>
        <p:spPr>
          <a:xfrm>
            <a:off x="924302" y="657225"/>
            <a:ext cx="9677400" cy="641651"/>
          </a:xfrm>
          <a:prstGeom prst="rect">
            <a:avLst/>
          </a:prstGeom>
        </p:spPr>
        <p:txBody>
          <a:bodyPr wrap="square">
            <a:spAutoFit/>
          </a:bodyPr>
          <a:lstStyle/>
          <a:p>
            <a:r>
              <a:rPr lang="th-TH" b="1" dirty="0">
                <a:solidFill>
                  <a:schemeClr val="accent6">
                    <a:lumMod val="75000"/>
                  </a:schemeClr>
                </a:solidFill>
                <a:latin typeface="TH SarabunIT๙" panose="020B0500040200020003" pitchFamily="34" charset="-34"/>
                <a:cs typeface="TH SarabunIT๙" panose="020B0500040200020003" pitchFamily="34" charset="-34"/>
              </a:rPr>
              <a:t>การเริ่มต้นในการวางประเด็นสำคัญของเนื้อหา : </a:t>
            </a:r>
            <a:r>
              <a:rPr lang="en-US" b="1" dirty="0">
                <a:solidFill>
                  <a:schemeClr val="accent6">
                    <a:lumMod val="75000"/>
                  </a:schemeClr>
                </a:solidFill>
                <a:latin typeface="TH SarabunIT๙" panose="020B0500040200020003" pitchFamily="34" charset="-34"/>
                <a:cs typeface="TH SarabunIT๙" panose="020B0500040200020003" pitchFamily="34" charset="-34"/>
              </a:rPr>
              <a:t>Product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8900" y="764128"/>
            <a:ext cx="8458200" cy="626582"/>
          </a:xfrm>
          <a:prstGeom prst="rect">
            <a:avLst/>
          </a:prstGeom>
        </p:spPr>
        <p:txBody>
          <a:bodyPr wrap="square">
            <a:spAutoFit/>
          </a:bodyPr>
          <a:lstStyle/>
          <a:p>
            <a:pPr marL="12700" marR="0">
              <a:lnSpc>
                <a:spcPts val="4140"/>
              </a:lnSpc>
              <a:spcBef>
                <a:spcPts val="0"/>
              </a:spcBef>
              <a:spcAft>
                <a:spcPts val="0"/>
              </a:spcAft>
            </a:pPr>
            <a:r>
              <a:rPr lang="th-TH" sz="4000" b="1" dirty="0">
                <a:solidFill>
                  <a:srgbClr val="00B050"/>
                </a:solidFill>
                <a:effectLst/>
                <a:latin typeface="TH SarabunIT๙" panose="020B0500040200020003" pitchFamily="34" charset="-34"/>
                <a:ea typeface="Garuda"/>
                <a:cs typeface="TH SarabunIT๙" panose="020B0500040200020003" pitchFamily="34" charset="-34"/>
              </a:rPr>
              <a:t>ขั้นตอนการก</a:t>
            </a:r>
            <a:r>
              <a:rPr lang="th-TH" sz="4000" b="1" dirty="0">
                <a:solidFill>
                  <a:srgbClr val="00B050"/>
                </a:solidFill>
                <a:latin typeface="TH SarabunIT๙" panose="020B0500040200020003" pitchFamily="34" charset="-34"/>
                <a:ea typeface="Garuda"/>
                <a:cs typeface="TH SarabunIT๙" panose="020B0500040200020003" pitchFamily="34" charset="-34"/>
              </a:rPr>
              <a:t>ำ</a:t>
            </a:r>
            <a:r>
              <a:rPr lang="th-TH" sz="4000" b="1" dirty="0">
                <a:solidFill>
                  <a:srgbClr val="00B050"/>
                </a:solidFill>
                <a:effectLst/>
                <a:latin typeface="TH SarabunIT๙" panose="020B0500040200020003" pitchFamily="34" charset="-34"/>
                <a:ea typeface="Garuda"/>
                <a:cs typeface="TH SarabunIT๙" panose="020B0500040200020003" pitchFamily="34" charset="-34"/>
              </a:rPr>
              <a:t>หนดจุดเด่นของงาน </a:t>
            </a:r>
            <a:r>
              <a:rPr lang="en-US" sz="4000" b="1" dirty="0">
                <a:solidFill>
                  <a:srgbClr val="00B050"/>
                </a:solidFill>
                <a:effectLst/>
                <a:latin typeface="TH SarabunIT๙" panose="020B0500040200020003" pitchFamily="34" charset="-34"/>
                <a:ea typeface="Garuda"/>
                <a:cs typeface="TH SarabunIT๙" panose="020B0500040200020003" pitchFamily="34" charset="-34"/>
              </a:rPr>
              <a:t>: Article</a:t>
            </a:r>
            <a:r>
              <a:rPr lang="en-US" sz="4000" b="1" spc="395" dirty="0">
                <a:solidFill>
                  <a:srgbClr val="00B050"/>
                </a:solidFill>
                <a:effectLst/>
                <a:latin typeface="TH SarabunIT๙" panose="020B0500040200020003" pitchFamily="34" charset="-34"/>
                <a:ea typeface="Garuda"/>
                <a:cs typeface="TH SarabunIT๙" panose="020B0500040200020003" pitchFamily="34" charset="-34"/>
              </a:rPr>
              <a:t> </a:t>
            </a:r>
            <a:r>
              <a:rPr lang="en-US" sz="4000" b="1" dirty="0">
                <a:solidFill>
                  <a:srgbClr val="00B050"/>
                </a:solidFill>
                <a:effectLst/>
                <a:latin typeface="TH SarabunIT๙" panose="020B0500040200020003" pitchFamily="34" charset="-34"/>
                <a:ea typeface="Garuda"/>
                <a:cs typeface="TH SarabunIT๙" panose="020B0500040200020003" pitchFamily="34" charset="-34"/>
              </a:rPr>
              <a:t>Map</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1087677" y="1519267"/>
            <a:ext cx="8763000" cy="4524315"/>
          </a:xfrm>
          <a:prstGeom prst="rect">
            <a:avLst/>
          </a:prstGeom>
        </p:spPr>
        <p:txBody>
          <a:bodyPr wrap="square">
            <a:spAutoFit/>
          </a:bodyPr>
          <a:lstStyle/>
          <a:p>
            <a:pPr marL="342900" marR="487680" lvl="0" indent="-342900" algn="just">
              <a:spcBef>
                <a:spcPts val="720"/>
              </a:spcBef>
              <a:spcAft>
                <a:spcPts val="0"/>
              </a:spcAft>
              <a:buClr>
                <a:srgbClr val="00B050"/>
              </a:buClr>
              <a:buFont typeface="Wingdings" panose="05000000000000000000" pitchFamily="2" charset="2"/>
              <a:buChar char=""/>
              <a:tabLst>
                <a:tab pos="1209040" algn="l"/>
              </a:tabLst>
            </a:pPr>
            <a:r>
              <a:rPr lang="en-US" sz="3200" b="1" spc="-40" dirty="0">
                <a:effectLst/>
                <a:latin typeface="TH SarabunIT๙" panose="020B0500040200020003" pitchFamily="34" charset="-34"/>
                <a:ea typeface="Garuda"/>
                <a:cs typeface="TH SarabunIT๙" panose="020B0500040200020003" pitchFamily="34" charset="-34"/>
              </a:rPr>
              <a:t> </a:t>
            </a:r>
            <a:r>
              <a:rPr lang="th-TH" sz="3200" b="1" spc="-40" dirty="0">
                <a:effectLst/>
                <a:latin typeface="TH SarabunIT๙" panose="020B0500040200020003" pitchFamily="34" charset="-34"/>
                <a:ea typeface="Garuda"/>
                <a:cs typeface="TH SarabunIT๙" panose="020B0500040200020003" pitchFamily="34" charset="-34"/>
              </a:rPr>
              <a:t>ให้แตกออกเป็</a:t>
            </a:r>
            <a:r>
              <a:rPr lang="th-TH" sz="3200" b="1" spc="-25" dirty="0">
                <a:effectLst/>
                <a:latin typeface="TH SarabunIT๙" panose="020B0500040200020003" pitchFamily="34" charset="-34"/>
                <a:ea typeface="Garuda"/>
                <a:cs typeface="TH SarabunIT๙" panose="020B0500040200020003" pitchFamily="34" charset="-34"/>
              </a:rPr>
              <a:t>นหัวข้อย่อยที่โดดเด่นจริงๆ</a:t>
            </a:r>
            <a:r>
              <a:rPr lang="th-TH" sz="3200" b="1" spc="-280" dirty="0">
                <a:effectLst/>
                <a:latin typeface="TH SarabunIT๙" panose="020B0500040200020003" pitchFamily="34" charset="-34"/>
                <a:ea typeface="Garuda"/>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ไม่ควรเกิน</a:t>
            </a:r>
            <a:r>
              <a:rPr lang="th-TH" sz="3200" b="1" spc="-275" dirty="0">
                <a:effectLst/>
                <a:latin typeface="TH SarabunIT๙" panose="020B0500040200020003" pitchFamily="34" charset="-34"/>
                <a:ea typeface="Garuda"/>
                <a:cs typeface="TH SarabunIT๙" panose="020B0500040200020003" pitchFamily="34" charset="-34"/>
              </a:rPr>
              <a:t> </a:t>
            </a:r>
            <a:r>
              <a:rPr lang="en-US" sz="3200" b="1" dirty="0">
                <a:effectLst/>
                <a:latin typeface="TH SarabunIT๙" panose="020B0500040200020003" pitchFamily="34" charset="-34"/>
                <a:ea typeface="Garuda"/>
                <a:cs typeface="TH SarabunIT๙" panose="020B0500040200020003" pitchFamily="34" charset="-34"/>
              </a:rPr>
              <a:t>3</a:t>
            </a:r>
            <a:r>
              <a:rPr lang="en-US" sz="3200" b="1" spc="130" dirty="0">
                <a:effectLst/>
                <a:latin typeface="TH SarabunIT๙" panose="020B0500040200020003" pitchFamily="34" charset="-34"/>
                <a:ea typeface="Garuda"/>
                <a:cs typeface="TH SarabunIT๙" panose="020B0500040200020003" pitchFamily="34" charset="-34"/>
              </a:rPr>
              <a:t> </a:t>
            </a:r>
            <a:r>
              <a:rPr lang="th-TH" sz="3200" b="1" spc="-50" dirty="0">
                <a:effectLst/>
                <a:latin typeface="TH SarabunIT๙" panose="020B0500040200020003" pitchFamily="34" charset="-34"/>
                <a:ea typeface="Garuda"/>
                <a:cs typeface="TH SarabunIT๙" panose="020B0500040200020003" pitchFamily="34" charset="-34"/>
              </a:rPr>
              <a:t>ข้อ</a:t>
            </a:r>
            <a:r>
              <a:rPr lang="th-TH" sz="3200" b="1" spc="-280" dirty="0">
                <a:effectLst/>
                <a:latin typeface="TH SarabunIT๙" panose="020B0500040200020003" pitchFamily="34" charset="-34"/>
                <a:ea typeface="Garuda"/>
                <a:cs typeface="TH SarabunIT๙" panose="020B0500040200020003" pitchFamily="34" charset="-34"/>
              </a:rPr>
              <a:t> </a:t>
            </a:r>
            <a:r>
              <a:rPr lang="th-TH" sz="3200" b="1" spc="-40" dirty="0">
                <a:effectLst/>
                <a:latin typeface="TH SarabunIT๙" panose="020B0500040200020003" pitchFamily="34" charset="-34"/>
                <a:ea typeface="Garuda"/>
                <a:cs typeface="TH SarabunIT๙" panose="020B0500040200020003" pitchFamily="34" charset="-34"/>
              </a:rPr>
              <a:t>เช่น</a:t>
            </a:r>
            <a:r>
              <a:rPr lang="th-TH" sz="3200" b="1" spc="-275" dirty="0">
                <a:effectLst/>
                <a:latin typeface="TH SarabunIT๙" panose="020B0500040200020003" pitchFamily="34" charset="-34"/>
                <a:ea typeface="Garuda"/>
                <a:cs typeface="TH SarabunIT๙" panose="020B0500040200020003" pitchFamily="34" charset="-34"/>
              </a:rPr>
              <a:t> </a:t>
            </a:r>
            <a:r>
              <a:rPr lang="th-TH" sz="3200" b="1" spc="-35" dirty="0">
                <a:effectLst/>
                <a:latin typeface="TH SarabunIT๙" panose="020B0500040200020003" pitchFamily="34" charset="-34"/>
                <a:ea typeface="Garuda"/>
                <a:cs typeface="TH SarabunIT๙" panose="020B0500040200020003" pitchFamily="34" charset="-34"/>
              </a:rPr>
              <a:t>ข้อค้นพบ </a:t>
            </a:r>
            <a:r>
              <a:rPr lang="th-TH" sz="3200" b="1" dirty="0">
                <a:effectLst/>
                <a:latin typeface="TH SarabunIT๙" panose="020B0500040200020003" pitchFamily="34" charset="-34"/>
                <a:ea typeface="Garuda"/>
                <a:cs typeface="TH SarabunIT๙" panose="020B0500040200020003" pitchFamily="34" charset="-34"/>
              </a:rPr>
              <a:t>วิธีวิทยาการวิจัย</a:t>
            </a:r>
            <a:r>
              <a:rPr lang="th-TH" sz="3200" b="1" spc="-32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ฯลฯ</a:t>
            </a:r>
            <a:r>
              <a:rPr lang="th-TH" sz="3200" b="1" spc="-315"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แล้วเลือกออกมาเพียง</a:t>
            </a:r>
            <a:r>
              <a:rPr lang="th-TH" sz="3200" b="1" spc="-315" dirty="0">
                <a:effectLst/>
                <a:latin typeface="TH SarabunIT๙" panose="020B0500040200020003" pitchFamily="34" charset="-34"/>
                <a:ea typeface="Garuda"/>
                <a:cs typeface="TH SarabunIT๙" panose="020B0500040200020003" pitchFamily="34" charset="-34"/>
              </a:rPr>
              <a:t> </a:t>
            </a:r>
            <a:r>
              <a:rPr lang="en-US" sz="3200" b="1" cap="small" dirty="0">
                <a:effectLst/>
                <a:latin typeface="TH SarabunIT๙" panose="020B0500040200020003" pitchFamily="34" charset="-34"/>
                <a:ea typeface="Garuda"/>
                <a:cs typeface="TH SarabunIT๙" panose="020B0500040200020003" pitchFamily="34" charset="-34"/>
              </a:rPr>
              <a:t>2</a:t>
            </a:r>
            <a:r>
              <a:rPr lang="en-US" sz="3200" b="1" spc="370" dirty="0">
                <a:effectLst/>
                <a:latin typeface="TH SarabunIT๙" panose="020B0500040200020003" pitchFamily="34" charset="-34"/>
                <a:ea typeface="Garuda"/>
                <a:cs typeface="TH SarabunIT๙" panose="020B0500040200020003" pitchFamily="34" charset="-34"/>
              </a:rPr>
              <a:t> </a:t>
            </a:r>
            <a:r>
              <a:rPr lang="th-TH" sz="3200" b="1" spc="-50" dirty="0">
                <a:effectLst/>
                <a:latin typeface="TH SarabunIT๙" panose="020B0500040200020003" pitchFamily="34" charset="-34"/>
                <a:ea typeface="Garuda"/>
                <a:cs typeface="TH SarabunIT๙" panose="020B0500040200020003" pitchFamily="34" charset="-34"/>
              </a:rPr>
              <a:t>ข้อ</a:t>
            </a:r>
            <a:r>
              <a:rPr lang="th-TH" sz="3200" b="1" spc="-320" dirty="0">
                <a:effectLst/>
                <a:latin typeface="TH SarabunIT๙" panose="020B0500040200020003" pitchFamily="34" charset="-34"/>
                <a:ea typeface="Garuda"/>
                <a:cs typeface="TH SarabunIT๙" panose="020B0500040200020003" pitchFamily="34" charset="-34"/>
              </a:rPr>
              <a:t> </a:t>
            </a:r>
            <a:r>
              <a:rPr lang="th-TH" sz="3200" b="1" spc="-20" dirty="0">
                <a:effectLst/>
                <a:latin typeface="TH SarabunIT๙" panose="020B0500040200020003" pitchFamily="34" charset="-34"/>
                <a:ea typeface="Garuda"/>
                <a:cs typeface="TH SarabunIT๙" panose="020B0500040200020003" pitchFamily="34" charset="-34"/>
              </a:rPr>
              <a:t>ที่เราคิดว่าเด่นที่สุด</a:t>
            </a:r>
            <a:r>
              <a:rPr lang="th-TH" sz="3200" b="1" dirty="0">
                <a:effectLst/>
                <a:latin typeface="TH SarabunIT๙" panose="020B0500040200020003" pitchFamily="34" charset="-34"/>
                <a:ea typeface="Garuda"/>
                <a:cs typeface="TH SarabunIT๙" panose="020B0500040200020003" pitchFamily="34" charset="-34"/>
              </a:rPr>
              <a:t>และพร้อมที่จะขายผ่านกระบวนการสี่อสารให้เพื่อนในวงวิชาการที่อยู่ใน</a:t>
            </a:r>
            <a:r>
              <a:rPr lang="th-TH" sz="3200" b="1" spc="-20" dirty="0">
                <a:effectLst/>
                <a:latin typeface="TH SarabunIT๙" panose="020B0500040200020003" pitchFamily="34" charset="-34"/>
                <a:ea typeface="Garuda"/>
                <a:cs typeface="TH SarabunIT๙" panose="020B0500040200020003" pitchFamily="34" charset="-34"/>
              </a:rPr>
              <a:t>ศาสตร์</a:t>
            </a:r>
            <a:r>
              <a:rPr lang="th-TH" sz="3200" b="1" spc="-56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เดียวกันกับเราได้ทราบ</a:t>
            </a:r>
            <a:r>
              <a:rPr lang="th-TH" sz="3200" b="1" spc="-360" dirty="0">
                <a:effectLst/>
                <a:latin typeface="TH SarabunIT๙" panose="020B0500040200020003" pitchFamily="34" charset="-34"/>
                <a:ea typeface="Garuda"/>
                <a:cs typeface="TH SarabunIT๙" panose="020B0500040200020003" pitchFamily="34" charset="-34"/>
              </a:rPr>
              <a:t> </a:t>
            </a:r>
            <a:r>
              <a:rPr lang="th-TH" sz="3200" b="1" spc="-30" dirty="0">
                <a:effectLst/>
                <a:latin typeface="TH SarabunIT๙" panose="020B0500040200020003" pitchFamily="34" charset="-34"/>
                <a:ea typeface="Garuda"/>
                <a:cs typeface="TH SarabunIT๙" panose="020B0500040200020003" pitchFamily="34" charset="-34"/>
              </a:rPr>
              <a:t>จุดโดดเด่นนี้มักนิยมเอามาตั้ง</a:t>
            </a:r>
            <a:r>
              <a:rPr lang="th-TH" sz="3200" b="1" spc="-120" dirty="0">
                <a:effectLst/>
                <a:latin typeface="TH SarabunIT๙" panose="020B0500040200020003" pitchFamily="34" charset="-34"/>
                <a:ea typeface="Garuda"/>
                <a:cs typeface="TH SarabunIT๙" panose="020B0500040200020003" pitchFamily="34" charset="-34"/>
              </a:rPr>
              <a:t>เป็</a:t>
            </a:r>
            <a:r>
              <a:rPr lang="th-TH" sz="3200" b="1" spc="-250" dirty="0">
                <a:effectLst/>
                <a:latin typeface="TH SarabunIT๙" panose="020B0500040200020003" pitchFamily="34" charset="-34"/>
                <a:ea typeface="Garuda"/>
                <a:cs typeface="TH SarabunIT๙" panose="020B0500040200020003" pitchFamily="34" charset="-34"/>
              </a:rPr>
              <a:t>นหัว</a:t>
            </a:r>
            <a:r>
              <a:rPr lang="th-TH" sz="3200" b="1" spc="-50" dirty="0">
                <a:effectLst/>
                <a:latin typeface="TH SarabunIT๙" panose="020B0500040200020003" pitchFamily="34" charset="-34"/>
                <a:ea typeface="Garuda"/>
                <a:cs typeface="TH SarabunIT๙" panose="020B0500040200020003" pitchFamily="34" charset="-34"/>
              </a:rPr>
              <a:t>ข้อ</a:t>
            </a:r>
            <a:r>
              <a:rPr lang="th-TH" sz="3200" b="1" spc="20" dirty="0">
                <a:effectLst/>
                <a:latin typeface="TH SarabunIT๙" panose="020B0500040200020003" pitchFamily="34" charset="-34"/>
                <a:ea typeface="Garuda"/>
                <a:cs typeface="TH SarabunIT๙" panose="020B0500040200020003" pitchFamily="34" charset="-34"/>
              </a:rPr>
              <a:t>บทความ</a:t>
            </a:r>
            <a:r>
              <a:rPr lang="th-TH" sz="3200" b="1" spc="-20" dirty="0">
                <a:effectLst/>
                <a:latin typeface="TH SarabunIT๙" panose="020B0500040200020003" pitchFamily="34" charset="-34"/>
                <a:ea typeface="Garuda"/>
                <a:cs typeface="TH SarabunIT๙" panose="020B0500040200020003" pitchFamily="34" charset="-34"/>
              </a:rPr>
              <a:t>ชื่อเรื่อง </a:t>
            </a:r>
            <a:r>
              <a:rPr lang="th-TH" sz="3200" b="1" spc="-35" dirty="0">
                <a:effectLst/>
                <a:latin typeface="TH SarabunIT๙" panose="020B0500040200020003" pitchFamily="34" charset="-34"/>
                <a:ea typeface="Garuda"/>
                <a:cs typeface="TH SarabunIT๙" panose="020B0500040200020003" pitchFamily="34" charset="-34"/>
              </a:rPr>
              <a:t>เช่น </a:t>
            </a:r>
            <a:r>
              <a:rPr lang="th-TH" sz="3200" b="1" spc="-15" dirty="0">
                <a:solidFill>
                  <a:srgbClr val="00B0F0"/>
                </a:solidFill>
                <a:latin typeface="TH SarabunIT๙" panose="020B0500040200020003" pitchFamily="34" charset="-34"/>
                <a:ea typeface="Garuda"/>
                <a:cs typeface="TH SarabunIT๙" panose="020B0500040200020003" pitchFamily="34" charset="-34"/>
              </a:rPr>
              <a:t>ปัจจัยที่มีอิทธิพลเชิงบวกต่อความสำเร็จของการจัดตั้งศูนย์ต้นแบบในการกระจายสินค้าพาณิชย์อิเล็กทรอนิคส์ของภูมิภาคอาเซียน ณ ท่าอากาศยานนานาชาติอู่ตะเภา</a:t>
            </a:r>
            <a:r>
              <a:rPr lang="th-TH" sz="3200" b="1" dirty="0">
                <a:solidFill>
                  <a:srgbClr val="00B0F0"/>
                </a:solidFill>
                <a:effectLst/>
                <a:latin typeface="TH SarabunIT๙" panose="020B0500040200020003" pitchFamily="34" charset="-34"/>
                <a:ea typeface="Garuda"/>
                <a:cs typeface="TH SarabunIT๙" panose="020B0500040200020003" pitchFamily="34" charset="-34"/>
              </a:rPr>
              <a:t> </a:t>
            </a:r>
            <a:endParaRPr lang="en-US" sz="3200" b="1" dirty="0">
              <a:solidFill>
                <a:srgbClr val="00B0F0"/>
              </a:solidFill>
              <a:effectLst/>
              <a:latin typeface="TH SarabunIT๙" panose="020B0500040200020003" pitchFamily="34" charset="-34"/>
              <a:ea typeface="Garuda"/>
              <a:cs typeface="TH SarabunIT๙" panose="020B0500040200020003" pitchFamily="34" charset="-34"/>
            </a:endParaRPr>
          </a:p>
          <a:p>
            <a:pPr marL="342900" marR="0" lvl="0" indent="-342900">
              <a:spcBef>
                <a:spcPts val="0"/>
              </a:spcBef>
              <a:spcAft>
                <a:spcPts val="0"/>
              </a:spcAft>
              <a:buClr>
                <a:srgbClr val="00B050"/>
              </a:buClr>
              <a:buFont typeface="Wingdings" panose="05000000000000000000" pitchFamily="2" charset="2"/>
              <a:buChar char=""/>
              <a:tabLst>
                <a:tab pos="1208405" algn="l"/>
                <a:tab pos="1209040" algn="l"/>
              </a:tabLst>
            </a:pPr>
            <a:r>
              <a:rPr lang="th-TH" sz="3200" b="1" dirty="0">
                <a:effectLst/>
                <a:latin typeface="TH SarabunIT๙" panose="020B0500040200020003" pitchFamily="34" charset="-34"/>
                <a:ea typeface="Garuda"/>
                <a:cs typeface="TH SarabunIT๙" panose="020B0500040200020003" pitchFamily="34" charset="-34"/>
              </a:rPr>
              <a:t>หากเป็</a:t>
            </a:r>
            <a:r>
              <a:rPr lang="th-TH" sz="3200" b="1" spc="-545" dirty="0">
                <a:effectLst/>
                <a:latin typeface="TH SarabunIT๙" panose="020B0500040200020003" pitchFamily="34" charset="-34"/>
                <a:ea typeface="Garuda"/>
                <a:cs typeface="TH SarabunIT๙" panose="020B0500040200020003" pitchFamily="34" charset="-34"/>
              </a:rPr>
              <a:t> </a:t>
            </a:r>
            <a:r>
              <a:rPr lang="th-TH" sz="3200" b="1" spc="45" dirty="0">
                <a:effectLst/>
                <a:latin typeface="TH SarabunIT๙" panose="020B0500040200020003" pitchFamily="34" charset="-34"/>
                <a:ea typeface="Garuda"/>
                <a:cs typeface="TH SarabunIT๙" panose="020B0500040200020003" pitchFamily="34" charset="-34"/>
              </a:rPr>
              <a:t>นเชิงปริมาณ</a:t>
            </a:r>
            <a:r>
              <a:rPr lang="th-TH" sz="3200" b="1" spc="-400" dirty="0">
                <a:effectLst/>
                <a:latin typeface="TH SarabunIT๙" panose="020B0500040200020003" pitchFamily="34" charset="-34"/>
                <a:ea typeface="Garuda"/>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ได้แก่ </a:t>
            </a:r>
            <a:r>
              <a:rPr lang="th-TH" sz="3200" b="1" spc="-350" dirty="0">
                <a:effectLst/>
                <a:latin typeface="TH SarabunIT๙" panose="020B0500040200020003" pitchFamily="34" charset="-34"/>
                <a:ea typeface="Garuda"/>
                <a:cs typeface="TH SarabunIT๙" panose="020B0500040200020003" pitchFamily="34" charset="-34"/>
              </a:rPr>
              <a:t> </a:t>
            </a:r>
            <a:r>
              <a:rPr lang="th-TH" sz="3200" b="1" spc="-75" dirty="0">
                <a:effectLst/>
                <a:latin typeface="TH SarabunIT๙" panose="020B0500040200020003" pitchFamily="34" charset="-34"/>
                <a:ea typeface="Garuda"/>
                <a:cs typeface="TH SarabunIT๙" panose="020B0500040200020003" pitchFamily="34" charset="-34"/>
              </a:rPr>
              <a:t>ข้</a:t>
            </a:r>
            <a:r>
              <a:rPr lang="th-TH" sz="3200" b="1" spc="-625" dirty="0">
                <a:effectLst/>
                <a:latin typeface="TH SarabunIT๙" panose="020B0500040200020003" pitchFamily="34" charset="-34"/>
                <a:ea typeface="Garuda"/>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อค้</a:t>
            </a:r>
            <a:r>
              <a:rPr lang="th-TH" sz="3200" b="1" spc="-630" dirty="0">
                <a:effectLst/>
                <a:latin typeface="TH SarabunIT๙" panose="020B0500040200020003" pitchFamily="34" charset="-34"/>
                <a:ea typeface="Garuda"/>
                <a:cs typeface="TH SarabunIT๙" panose="020B0500040200020003" pitchFamily="34" charset="-34"/>
              </a:rPr>
              <a:t> </a:t>
            </a:r>
            <a:r>
              <a:rPr lang="th-TH" sz="3200" b="1" spc="50" dirty="0">
                <a:effectLst/>
                <a:latin typeface="TH SarabunIT๙" panose="020B0500040200020003" pitchFamily="34" charset="-34"/>
                <a:ea typeface="Garuda"/>
                <a:cs typeface="TH SarabunIT๙" panose="020B0500040200020003" pitchFamily="34" charset="-34"/>
              </a:rPr>
              <a:t>นพบใหม่</a:t>
            </a:r>
            <a:r>
              <a:rPr lang="th-TH" sz="3200" b="1" spc="-350" dirty="0">
                <a:effectLst/>
                <a:latin typeface="TH SarabunIT๙" panose="020B0500040200020003" pitchFamily="34" charset="-34"/>
                <a:ea typeface="Garuda"/>
                <a:cs typeface="TH SarabunIT๙" panose="020B0500040200020003" pitchFamily="34" charset="-34"/>
              </a:rPr>
              <a:t>  </a:t>
            </a:r>
            <a:r>
              <a:rPr lang="th-TH" sz="3200" b="1" spc="65" dirty="0">
                <a:effectLst/>
                <a:latin typeface="TH SarabunIT๙" panose="020B0500040200020003" pitchFamily="34" charset="-34"/>
                <a:ea typeface="Garuda"/>
                <a:cs typeface="TH SarabunIT๙" panose="020B0500040200020003" pitchFamily="34" charset="-34"/>
              </a:rPr>
              <a:t>การออกแบบวิจัย </a:t>
            </a:r>
            <a:r>
              <a:rPr lang="th-TH" sz="3200" b="1" spc="-400" dirty="0">
                <a:effectLst/>
                <a:latin typeface="TH SarabunIT๙" panose="020B0500040200020003" pitchFamily="34" charset="-34"/>
                <a:ea typeface="Garuda"/>
                <a:cs typeface="TH SarabunIT๙" panose="020B0500040200020003" pitchFamily="34" charset="-34"/>
              </a:rPr>
              <a:t> </a:t>
            </a:r>
            <a:r>
              <a:rPr lang="th-TH" sz="3200" b="1" spc="40" dirty="0">
                <a:effectLst/>
                <a:latin typeface="TH SarabunIT๙" panose="020B0500040200020003" pitchFamily="34" charset="-34"/>
                <a:ea typeface="Garuda"/>
                <a:cs typeface="TH SarabunIT๙" panose="020B0500040200020003" pitchFamily="34" charset="-34"/>
              </a:rPr>
              <a:t>วิธีการ</a:t>
            </a:r>
            <a:r>
              <a:rPr lang="th-TH" sz="3200" b="1" spc="-20" dirty="0">
                <a:effectLst/>
                <a:latin typeface="TH SarabunIT๙" panose="020B0500040200020003" pitchFamily="34" charset="-34"/>
                <a:ea typeface="Garuda"/>
                <a:cs typeface="TH SarabunIT๙" panose="020B0500040200020003" pitchFamily="34" charset="-34"/>
              </a:rPr>
              <a:t>พิสูจน์และการประมาณค่า </a:t>
            </a:r>
            <a:r>
              <a:rPr lang="en-US" sz="3200" b="1" dirty="0">
                <a:effectLst/>
                <a:latin typeface="TH SarabunIT๙" panose="020B0500040200020003" pitchFamily="34" charset="-34"/>
                <a:ea typeface="Garuda"/>
                <a:cs typeface="TH SarabunIT๙" panose="020B0500040200020003" pitchFamily="34" charset="-34"/>
              </a:rPr>
              <a:t>&amp; </a:t>
            </a:r>
            <a:r>
              <a:rPr lang="th-TH" sz="3200" b="1" spc="-35" dirty="0">
                <a:effectLst/>
                <a:latin typeface="TH SarabunIT๙" panose="020B0500040200020003" pitchFamily="34" charset="-34"/>
                <a:ea typeface="Garuda"/>
                <a:cs typeface="TH SarabunIT๙" panose="020B0500040200020003" pitchFamily="34" charset="-34"/>
              </a:rPr>
              <a:t>สถิติที่ใช้</a:t>
            </a:r>
            <a:r>
              <a:rPr lang="th-TH" sz="3200" b="1" spc="-355"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ฯลฯ</a:t>
            </a:r>
            <a:endParaRPr lang="en-US" sz="3200" b="1" dirty="0">
              <a:effectLst/>
              <a:latin typeface="TH SarabunIT๙" panose="020B0500040200020003" pitchFamily="34" charset="-34"/>
              <a:ea typeface="Garuda"/>
              <a:cs typeface="TH SarabunIT๙" panose="020B0500040200020003" pitchFamily="34" charset="-34"/>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733425"/>
            <a:ext cx="8458200" cy="733534"/>
          </a:xfrm>
          <a:prstGeom prst="rect">
            <a:avLst/>
          </a:prstGeom>
        </p:spPr>
        <p:txBody>
          <a:bodyPr wrap="square">
            <a:spAutoFit/>
          </a:bodyPr>
          <a:lstStyle/>
          <a:p>
            <a:pPr marL="78740" marR="0">
              <a:lnSpc>
                <a:spcPts val="5015"/>
              </a:lnSpc>
              <a:spcBef>
                <a:spcPts val="0"/>
              </a:spcBef>
              <a:spcAft>
                <a:spcPts val="0"/>
              </a:spcAft>
            </a:pPr>
            <a:r>
              <a:rPr lang="th-TH" sz="3900" b="1" dirty="0">
                <a:solidFill>
                  <a:srgbClr val="00B050"/>
                </a:solidFill>
                <a:effectLst/>
                <a:latin typeface="TH SarabunIT๙" panose="020B0500040200020003" pitchFamily="34" charset="-34"/>
                <a:ea typeface="Garuda"/>
                <a:cs typeface="TH SarabunIT๙" panose="020B0500040200020003" pitchFamily="34" charset="-34"/>
              </a:rPr>
              <a:t>ขั้นตอนการกำหนดจุดเด่นของงาน</a:t>
            </a:r>
            <a:r>
              <a:rPr lang="en-US" sz="3900" b="1" dirty="0">
                <a:solidFill>
                  <a:srgbClr val="00B050"/>
                </a:solidFill>
                <a:effectLst/>
                <a:latin typeface="TH SarabunIT๙" panose="020B0500040200020003" pitchFamily="34" charset="-34"/>
                <a:ea typeface="Garuda"/>
                <a:cs typeface="TH SarabunIT๙" panose="020B0500040200020003" pitchFamily="34" charset="-34"/>
              </a:rPr>
              <a:t> </a:t>
            </a:r>
            <a:r>
              <a:rPr lang="en-US" sz="2400" b="1" dirty="0">
                <a:solidFill>
                  <a:srgbClr val="00B050"/>
                </a:solidFill>
                <a:effectLst/>
                <a:latin typeface="TH SarabunIT๙" panose="020B0500040200020003" pitchFamily="34" charset="-34"/>
                <a:ea typeface="Garuda"/>
                <a:cs typeface="TH SarabunIT๙" panose="020B0500040200020003" pitchFamily="34" charset="-34"/>
              </a:rPr>
              <a:t>:</a:t>
            </a:r>
            <a:r>
              <a:rPr lang="en-US" sz="3900" b="1" spc="-890" dirty="0">
                <a:solidFill>
                  <a:srgbClr val="00B050"/>
                </a:solidFill>
                <a:effectLst/>
                <a:latin typeface="TH SarabunIT๙" panose="020B0500040200020003" pitchFamily="34" charset="-34"/>
                <a:ea typeface="Garuda"/>
                <a:cs typeface="TH SarabunIT๙" panose="020B0500040200020003" pitchFamily="34" charset="-34"/>
              </a:rPr>
              <a:t>  </a:t>
            </a:r>
            <a:r>
              <a:rPr lang="th-TH" sz="3900" b="1" spc="-890" dirty="0">
                <a:solidFill>
                  <a:srgbClr val="00B050"/>
                </a:solidFill>
                <a:effectLst/>
                <a:latin typeface="TH SarabunIT๙" panose="020B0500040200020003" pitchFamily="34" charset="-34"/>
                <a:ea typeface="Garuda"/>
                <a:cs typeface="TH SarabunIT๙" panose="020B0500040200020003" pitchFamily="34" charset="-34"/>
              </a:rPr>
              <a:t>     </a:t>
            </a:r>
            <a:r>
              <a:rPr lang="en-US" sz="3900" b="1" dirty="0">
                <a:solidFill>
                  <a:srgbClr val="00B050"/>
                </a:solidFill>
                <a:effectLst/>
                <a:latin typeface="TH SarabunIT๙" panose="020B0500040200020003" pitchFamily="34" charset="-34"/>
                <a:ea typeface="Garuda"/>
                <a:cs typeface="TH SarabunIT๙" panose="020B0500040200020003" pitchFamily="34" charset="-34"/>
              </a:rPr>
              <a:t>Article</a:t>
            </a:r>
            <a:r>
              <a:rPr lang="th-TH" sz="3900" b="1" dirty="0">
                <a:solidFill>
                  <a:srgbClr val="00B050"/>
                </a:solidFill>
                <a:effectLst/>
                <a:latin typeface="TH SarabunIT๙" panose="020B0500040200020003" pitchFamily="34" charset="-34"/>
                <a:ea typeface="Garuda"/>
                <a:cs typeface="TH SarabunIT๙" panose="020B0500040200020003" pitchFamily="34" charset="-34"/>
              </a:rPr>
              <a:t> </a:t>
            </a:r>
            <a:r>
              <a:rPr lang="en-US" sz="3900" b="1" spc="-890" dirty="0">
                <a:solidFill>
                  <a:srgbClr val="00B050"/>
                </a:solidFill>
                <a:effectLst/>
                <a:latin typeface="TH SarabunIT๙" panose="020B0500040200020003" pitchFamily="34" charset="-34"/>
                <a:ea typeface="Garuda"/>
                <a:cs typeface="TH SarabunIT๙" panose="020B0500040200020003" pitchFamily="34" charset="-34"/>
              </a:rPr>
              <a:t>               </a:t>
            </a:r>
            <a:r>
              <a:rPr lang="en-US" sz="3900" b="1" dirty="0">
                <a:solidFill>
                  <a:srgbClr val="00B050"/>
                </a:solidFill>
                <a:effectLst/>
                <a:latin typeface="TH SarabunIT๙" panose="020B0500040200020003" pitchFamily="34" charset="-34"/>
                <a:ea typeface="Garuda"/>
                <a:cs typeface="TH SarabunIT๙" panose="020B0500040200020003" pitchFamily="34" charset="-34"/>
              </a:rPr>
              <a:t>Map </a:t>
            </a:r>
            <a:endParaRPr lang="en-US" sz="3900" dirty="0">
              <a:effectLst/>
              <a:latin typeface="TH SarabunIT๙" panose="020B0500040200020003" pitchFamily="34" charset="-34"/>
              <a:ea typeface="Garuda"/>
              <a:cs typeface="TH SarabunIT๙" panose="020B0500040200020003" pitchFamily="34" charset="-34"/>
            </a:endParaRPr>
          </a:p>
        </p:txBody>
      </p:sp>
      <p:sp>
        <p:nvSpPr>
          <p:cNvPr id="8" name="Rectangle 7"/>
          <p:cNvSpPr/>
          <p:nvPr/>
        </p:nvSpPr>
        <p:spPr>
          <a:xfrm>
            <a:off x="850900" y="1724025"/>
            <a:ext cx="8991600" cy="4247317"/>
          </a:xfrm>
          <a:prstGeom prst="rect">
            <a:avLst/>
          </a:prstGeom>
        </p:spPr>
        <p:txBody>
          <a:bodyPr wrap="square">
            <a:spAutoFit/>
          </a:bodyPr>
          <a:lstStyle/>
          <a:p>
            <a:pPr marL="342900" marR="0" lvl="0" indent="-342900">
              <a:spcBef>
                <a:spcPts val="0"/>
              </a:spcBef>
              <a:spcAft>
                <a:spcPts val="0"/>
              </a:spcAft>
              <a:buFont typeface="Wingdings" panose="05000000000000000000" pitchFamily="2" charset="2"/>
              <a:buChar char=""/>
              <a:tabLst>
                <a:tab pos="1151255" algn="l"/>
                <a:tab pos="1151890" algn="l"/>
              </a:tabLst>
            </a:pPr>
            <a:r>
              <a:rPr lang="th-TH" sz="3000" b="1" spc="-55" dirty="0">
                <a:effectLst/>
                <a:latin typeface="TH SarabunIT๙" panose="020B0500040200020003" pitchFamily="34" charset="-34"/>
                <a:ea typeface="Garuda"/>
                <a:cs typeface="TH SarabunIT๙" panose="020B0500040200020003" pitchFamily="34" charset="-34"/>
              </a:rPr>
              <a:t>หากเป็</a:t>
            </a:r>
            <a:r>
              <a:rPr lang="th-TH" sz="3000" b="1" dirty="0">
                <a:effectLst/>
                <a:latin typeface="TH SarabunIT๙" panose="020B0500040200020003" pitchFamily="34" charset="-34"/>
                <a:ea typeface="Garuda"/>
                <a:cs typeface="TH SarabunIT๙" panose="020B0500040200020003" pitchFamily="34" charset="-34"/>
              </a:rPr>
              <a:t>นเชิงคุณภาพ</a:t>
            </a:r>
            <a:r>
              <a:rPr lang="en-US" sz="3000" b="1" dirty="0">
                <a:effectLst/>
                <a:latin typeface="TH SarabunIT๙" panose="020B0500040200020003" pitchFamily="34" charset="-34"/>
                <a:ea typeface="Garuda"/>
                <a:cs typeface="TH SarabunIT๙" panose="020B0500040200020003" pitchFamily="34" charset="-34"/>
              </a:rPr>
              <a:t> </a:t>
            </a:r>
            <a:r>
              <a:rPr lang="th-TH" sz="3000" b="1" spc="-455" dirty="0">
                <a:effectLst/>
                <a:latin typeface="TH SarabunIT๙" panose="020B0500040200020003" pitchFamily="34" charset="-34"/>
                <a:ea typeface="Garuda"/>
                <a:cs typeface="TH SarabunIT๙" panose="020B0500040200020003" pitchFamily="34" charset="-34"/>
              </a:rPr>
              <a:t> </a:t>
            </a:r>
            <a:r>
              <a:rPr lang="th-TH" sz="3000" b="1" spc="-40" dirty="0">
                <a:effectLst/>
                <a:latin typeface="TH SarabunIT๙" panose="020B0500040200020003" pitchFamily="34" charset="-34"/>
                <a:ea typeface="Garuda"/>
                <a:cs typeface="TH SarabunIT๙" panose="020B0500040200020003" pitchFamily="34" charset="-34"/>
              </a:rPr>
              <a:t>ได้แก่ </a:t>
            </a:r>
            <a:r>
              <a:rPr lang="th-TH" sz="3000" b="1" dirty="0">
                <a:effectLst/>
                <a:latin typeface="TH SarabunIT๙" panose="020B0500040200020003" pitchFamily="34" charset="-34"/>
                <a:ea typeface="Garuda"/>
                <a:cs typeface="TH SarabunIT๙" panose="020B0500040200020003" pitchFamily="34" charset="-34"/>
              </a:rPr>
              <a:t>ข้อค้นพบใหม่ท</a:t>
            </a:r>
            <a:r>
              <a:rPr lang="th-TH" sz="3000" b="1" dirty="0">
                <a:latin typeface="TH SarabunIT๙" panose="020B0500040200020003" pitchFamily="34" charset="-34"/>
                <a:ea typeface="Garuda"/>
                <a:cs typeface="TH SarabunIT๙" panose="020B0500040200020003" pitchFamily="34" charset="-34"/>
              </a:rPr>
              <a:t>ี่</a:t>
            </a:r>
            <a:r>
              <a:rPr lang="th-TH" sz="3000" b="1" dirty="0">
                <a:effectLst/>
                <a:latin typeface="TH SarabunIT๙" panose="020B0500040200020003" pitchFamily="34" charset="-34"/>
                <a:ea typeface="Garuda"/>
                <a:cs typeface="TH SarabunIT๙" panose="020B0500040200020003" pitchFamily="34" charset="-34"/>
              </a:rPr>
              <a:t>ให้รายละเอียดสามารถขยายองค์ความรู้ในเรื่องที่ศึกษาได้ชัดเจน</a:t>
            </a:r>
            <a:r>
              <a:rPr lang="en-US" sz="3000" b="1"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และลึกซึ้งมากยิ่งขึ้น บริบทสังคม</a:t>
            </a:r>
            <a:r>
              <a:rPr lang="en-US" sz="3000" b="1"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วัฒนธรรมเด่นเฉพาะ วัฒนธรรมกลุ่มย่อย ขนบธรรมเนียม </a:t>
            </a:r>
            <a:r>
              <a:rPr lang="en-US" sz="3000" b="1" dirty="0">
                <a:effectLst/>
                <a:latin typeface="TH SarabunIT๙" panose="020B0500040200020003" pitchFamily="34" charset="-34"/>
                <a:ea typeface="Garuda"/>
                <a:cs typeface="TH SarabunIT๙" panose="020B0500040200020003" pitchFamily="34" charset="-34"/>
              </a:rPr>
              <a:t>&amp; </a:t>
            </a:r>
            <a:r>
              <a:rPr lang="th-TH" sz="3000" b="1" dirty="0">
                <a:effectLst/>
                <a:latin typeface="TH SarabunIT๙" panose="020B0500040200020003" pitchFamily="34" charset="-34"/>
                <a:ea typeface="Garuda"/>
                <a:cs typeface="TH SarabunIT๙" panose="020B0500040200020003" pitchFamily="34" charset="-34"/>
              </a:rPr>
              <a:t>ประเพณี ที่มีอัตลักษณ์ผู้อื่นยังค้นหาไม่พบ</a:t>
            </a:r>
            <a:endParaRPr lang="en-US" sz="3000" b="1" dirty="0">
              <a:effectLst/>
              <a:latin typeface="TH SarabunIT๙" panose="020B0500040200020003" pitchFamily="34" charset="-34"/>
              <a:ea typeface="Garuda"/>
              <a:cs typeface="TH SarabunIT๙" panose="020B0500040200020003" pitchFamily="34" charset="-34"/>
            </a:endParaRPr>
          </a:p>
          <a:p>
            <a:pPr marL="342900" marR="0" lvl="0" indent="-342900" algn="just">
              <a:spcBef>
                <a:spcPts val="0"/>
              </a:spcBef>
              <a:spcAft>
                <a:spcPts val="0"/>
              </a:spcAft>
              <a:buFont typeface="Wingdings" panose="05000000000000000000" pitchFamily="2" charset="2"/>
              <a:buChar char=""/>
              <a:tabLst>
                <a:tab pos="1151890" algn="l"/>
              </a:tabLst>
            </a:pPr>
            <a:r>
              <a:rPr lang="th-TH" sz="3000" b="1" dirty="0">
                <a:effectLst/>
                <a:latin typeface="TH SarabunIT๙" panose="020B0500040200020003" pitchFamily="34" charset="-34"/>
                <a:ea typeface="Garuda"/>
                <a:cs typeface="TH SarabunIT๙" panose="020B0500040200020003" pitchFamily="34" charset="-34"/>
              </a:rPr>
              <a:t>วางแนวทางว่าจะนําเสนอจุดเด่นนั</a:t>
            </a:r>
            <a:r>
              <a:rPr lang="th-TH" sz="3000" b="1" dirty="0">
                <a:latin typeface="TH SarabunIT๙" panose="020B0500040200020003" pitchFamily="34" charset="-34"/>
                <a:ea typeface="Garuda"/>
                <a:cs typeface="TH SarabunIT๙" panose="020B0500040200020003" pitchFamily="34" charset="-34"/>
              </a:rPr>
              <a:t>้น </a:t>
            </a:r>
            <a:r>
              <a:rPr lang="th-TH" sz="3000" b="1" dirty="0">
                <a:effectLst/>
                <a:latin typeface="TH SarabunIT๙" panose="020B0500040200020003" pitchFamily="34" charset="-34"/>
                <a:ea typeface="Garuda"/>
                <a:cs typeface="TH SarabunIT๙" panose="020B0500040200020003" pitchFamily="34" charset="-34"/>
              </a:rPr>
              <a:t>ๆ</a:t>
            </a:r>
            <a:r>
              <a:rPr lang="th-TH" sz="3000" b="1" spc="-13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อย่างไร</a:t>
            </a:r>
            <a:r>
              <a:rPr lang="th-TH" sz="3000" b="1" spc="-135" dirty="0">
                <a:effectLst/>
                <a:latin typeface="TH SarabunIT๙" panose="020B0500040200020003" pitchFamily="34" charset="-34"/>
                <a:ea typeface="Garuda"/>
                <a:cs typeface="TH SarabunIT๙" panose="020B0500040200020003" pitchFamily="34" charset="-34"/>
              </a:rPr>
              <a:t> </a:t>
            </a:r>
            <a:r>
              <a:rPr lang="th-TH" sz="3000" b="1" spc="-35" dirty="0">
                <a:effectLst/>
                <a:latin typeface="TH SarabunIT๙" panose="020B0500040200020003" pitchFamily="34" charset="-34"/>
                <a:ea typeface="Garuda"/>
                <a:cs typeface="TH SarabunIT๙" panose="020B0500040200020003" pitchFamily="34" charset="-34"/>
              </a:rPr>
              <a:t>เช่น</a:t>
            </a:r>
            <a:r>
              <a:rPr lang="th-TH" sz="3000" b="1" spc="-130" dirty="0">
                <a:effectLst/>
                <a:latin typeface="TH SarabunIT๙" panose="020B0500040200020003" pitchFamily="34" charset="-34"/>
                <a:ea typeface="Garuda"/>
                <a:cs typeface="TH SarabunIT๙" panose="020B0500040200020003" pitchFamily="34" charset="-34"/>
              </a:rPr>
              <a:t> </a:t>
            </a:r>
            <a:r>
              <a:rPr lang="th-TH" sz="3000" b="1" spc="-50" dirty="0">
                <a:effectLst/>
                <a:latin typeface="TH SarabunIT๙" panose="020B0500040200020003" pitchFamily="34" charset="-34"/>
                <a:ea typeface="Garuda"/>
                <a:cs typeface="TH SarabunIT๙" panose="020B0500040200020003" pitchFamily="34" charset="-34"/>
              </a:rPr>
              <a:t>หากเป็</a:t>
            </a:r>
            <a:r>
              <a:rPr lang="th-TH" sz="3000" b="1" spc="10" dirty="0">
                <a:effectLst/>
                <a:latin typeface="TH SarabunIT๙" panose="020B0500040200020003" pitchFamily="34" charset="-34"/>
                <a:ea typeface="Garuda"/>
                <a:cs typeface="TH SarabunIT๙" panose="020B0500040200020003" pitchFamily="34" charset="-34"/>
              </a:rPr>
              <a:t>นเชิงปริมาณ</a:t>
            </a:r>
            <a:r>
              <a:rPr lang="th-TH" sz="3000" b="1" spc="-15" dirty="0">
                <a:effectLst/>
                <a:latin typeface="TH SarabunIT๙" panose="020B0500040200020003" pitchFamily="34" charset="-34"/>
                <a:ea typeface="Garuda"/>
                <a:cs typeface="TH SarabunIT๙" panose="020B0500040200020003" pitchFamily="34" charset="-34"/>
              </a:rPr>
              <a:t>ต้องคิดก่อนในเรื่องการทำตาราง </a:t>
            </a:r>
            <a:r>
              <a:rPr lang="th-TH" sz="3000" b="1" spc="-20" dirty="0">
                <a:effectLst/>
                <a:latin typeface="TH SarabunIT๙" panose="020B0500040200020003" pitchFamily="34" charset="-34"/>
                <a:ea typeface="Garuda"/>
                <a:cs typeface="TH SarabunIT๙" panose="020B0500040200020003" pitchFamily="34" charset="-34"/>
              </a:rPr>
              <a:t>จะใช้กี่ตาราง </a:t>
            </a:r>
            <a:r>
              <a:rPr lang="th-TH" sz="3000" b="1" spc="-15" dirty="0">
                <a:effectLst/>
                <a:latin typeface="TH SarabunIT๙" panose="020B0500040200020003" pitchFamily="34" charset="-34"/>
                <a:ea typeface="Garuda"/>
                <a:cs typeface="TH SarabunIT๙" panose="020B0500040200020003" pitchFamily="34" charset="-34"/>
              </a:rPr>
              <a:t>ต้องสอดคล้องกับวารสาร </a:t>
            </a:r>
            <a:r>
              <a:rPr lang="th-TH" sz="3000" b="1" spc="100" dirty="0">
                <a:effectLst/>
                <a:latin typeface="TH SarabunIT๙" panose="020B0500040200020003" pitchFamily="34" charset="-34"/>
                <a:ea typeface="Garuda"/>
                <a:cs typeface="TH SarabunIT๙" panose="020B0500040200020003" pitchFamily="34" charset="-34"/>
              </a:rPr>
              <a:t>การเสนอด้</a:t>
            </a:r>
            <a:r>
              <a:rPr lang="th-TH" sz="3000" b="1" spc="125" dirty="0">
                <a:effectLst/>
                <a:latin typeface="TH SarabunIT๙" panose="020B0500040200020003" pitchFamily="34" charset="-34"/>
                <a:ea typeface="Garuda"/>
                <a:cs typeface="TH SarabunIT๙" panose="020B0500040200020003" pitchFamily="34" charset="-34"/>
              </a:rPr>
              <a:t>วยกราฟ</a:t>
            </a:r>
            <a:r>
              <a:rPr lang="th-TH" sz="3000" b="1" spc="-70" dirty="0">
                <a:effectLst/>
                <a:latin typeface="TH SarabunIT๙" panose="020B0500040200020003" pitchFamily="34" charset="-34"/>
                <a:ea typeface="Garuda"/>
                <a:cs typeface="TH SarabunIT๙" panose="020B0500040200020003" pitchFamily="34" charset="-34"/>
              </a:rPr>
              <a:t> </a:t>
            </a:r>
            <a:r>
              <a:rPr lang="th-TH" sz="3000" b="1" spc="60" dirty="0">
                <a:effectLst/>
                <a:latin typeface="TH SarabunIT๙" panose="020B0500040200020003" pitchFamily="34" charset="-34"/>
                <a:ea typeface="Garuda"/>
                <a:cs typeface="TH SarabunIT๙" panose="020B0500040200020003" pitchFamily="34" charset="-34"/>
              </a:rPr>
              <a:t>จะใช้</a:t>
            </a:r>
            <a:r>
              <a:rPr lang="th-TH" sz="3000" b="1" spc="105" dirty="0">
                <a:effectLst/>
                <a:latin typeface="TH SarabunIT๙" panose="020B0500040200020003" pitchFamily="34" charset="-34"/>
                <a:ea typeface="Garuda"/>
                <a:cs typeface="TH SarabunIT๙" panose="020B0500040200020003" pitchFamily="34" charset="-34"/>
              </a:rPr>
              <a:t>กราฟแบบใดบ้</a:t>
            </a:r>
            <a:r>
              <a:rPr lang="th-TH" sz="3000" b="1" spc="75" dirty="0">
                <a:effectLst/>
                <a:latin typeface="TH SarabunIT๙" panose="020B0500040200020003" pitchFamily="34" charset="-34"/>
                <a:ea typeface="Garuda"/>
                <a:cs typeface="TH SarabunIT๙" panose="020B0500040200020003" pitchFamily="34" charset="-34"/>
              </a:rPr>
              <a:t>าง</a:t>
            </a:r>
            <a:r>
              <a:rPr lang="th-TH" sz="3000" b="1" spc="-75" dirty="0">
                <a:effectLst/>
                <a:latin typeface="TH SarabunIT๙" panose="020B0500040200020003" pitchFamily="34" charset="-34"/>
                <a:ea typeface="Garuda"/>
                <a:cs typeface="TH SarabunIT๙" panose="020B0500040200020003" pitchFamily="34" charset="-34"/>
              </a:rPr>
              <a:t> </a:t>
            </a:r>
            <a:r>
              <a:rPr lang="th-TH" sz="3000" b="1" spc="45" dirty="0">
                <a:effectLst/>
                <a:latin typeface="TH SarabunIT๙" panose="020B0500040200020003" pitchFamily="34" charset="-34"/>
                <a:ea typeface="Garuda"/>
                <a:cs typeface="TH SarabunIT๙" panose="020B0500040200020003" pitchFamily="34" charset="-34"/>
              </a:rPr>
              <a:t>กี่กราฟ</a:t>
            </a:r>
            <a:r>
              <a:rPr lang="th-TH" sz="3000" b="1" spc="-70" dirty="0">
                <a:effectLst/>
                <a:latin typeface="TH SarabunIT๙" panose="020B0500040200020003" pitchFamily="34" charset="-34"/>
                <a:ea typeface="Garuda"/>
                <a:cs typeface="TH SarabunIT๙" panose="020B0500040200020003" pitchFamily="34" charset="-34"/>
              </a:rPr>
              <a:t> ต้</a:t>
            </a:r>
            <a:r>
              <a:rPr lang="th-TH" sz="3000" b="1" spc="70" dirty="0">
                <a:effectLst/>
                <a:latin typeface="TH SarabunIT๙" panose="020B0500040200020003" pitchFamily="34" charset="-34"/>
                <a:ea typeface="Garuda"/>
                <a:cs typeface="TH SarabunIT๙" panose="020B0500040200020003" pitchFamily="34" charset="-34"/>
              </a:rPr>
              <a:t>องมีแผนผัง </a:t>
            </a:r>
            <a:r>
              <a:rPr lang="en-US" sz="3000" b="1" dirty="0">
                <a:effectLst/>
                <a:latin typeface="TH SarabunIT๙" panose="020B0500040200020003" pitchFamily="34" charset="-34"/>
                <a:ea typeface="Garuda"/>
                <a:cs typeface="TH SarabunIT๙" panose="020B0500040200020003" pitchFamily="34" charset="-34"/>
              </a:rPr>
              <a:t>(Diagram)</a:t>
            </a:r>
            <a:r>
              <a:rPr lang="en-US" sz="3000" b="1" spc="-100" dirty="0">
                <a:effectLst/>
                <a:latin typeface="TH SarabunIT๙" panose="020B0500040200020003" pitchFamily="34" charset="-34"/>
                <a:ea typeface="Garuda"/>
                <a:cs typeface="TH SarabunIT๙" panose="020B0500040200020003" pitchFamily="34" charset="-34"/>
              </a:rPr>
              <a:t> </a:t>
            </a:r>
            <a:r>
              <a:rPr lang="th-TH" sz="3000" b="1" spc="-35" dirty="0">
                <a:effectLst/>
                <a:latin typeface="TH SarabunIT๙" panose="020B0500040200020003" pitchFamily="34" charset="-34"/>
                <a:ea typeface="Garuda"/>
                <a:cs typeface="TH SarabunIT๙" panose="020B0500040200020003" pitchFamily="34" charset="-34"/>
              </a:rPr>
              <a:t>หรือไม่</a:t>
            </a:r>
            <a:endParaRPr lang="en-US" sz="3000" b="1" dirty="0">
              <a:effectLst/>
              <a:latin typeface="TH SarabunIT๙" panose="020B0500040200020003" pitchFamily="34" charset="-34"/>
              <a:ea typeface="Garuda"/>
              <a:cs typeface="TH SarabunIT๙" panose="020B0500040200020003" pitchFamily="34" charset="-34"/>
            </a:endParaRPr>
          </a:p>
          <a:p>
            <a:pPr marL="342900" marR="0" lvl="0" indent="-342900" algn="just">
              <a:spcBef>
                <a:spcPts val="0"/>
              </a:spcBef>
              <a:spcAft>
                <a:spcPts val="0"/>
              </a:spcAft>
              <a:buFont typeface="Wingdings" panose="05000000000000000000" pitchFamily="2" charset="2"/>
              <a:buChar char=""/>
              <a:tabLst>
                <a:tab pos="1151890" algn="l"/>
              </a:tabLst>
            </a:pPr>
            <a:r>
              <a:rPr lang="th-TH" sz="3000" b="1" spc="-30" dirty="0">
                <a:effectLst/>
                <a:latin typeface="TH SarabunIT๙" panose="020B0500040200020003" pitchFamily="34" charset="-34"/>
                <a:ea typeface="Garuda"/>
                <a:cs typeface="TH SarabunIT๙" panose="020B0500040200020003" pitchFamily="34" charset="-34"/>
              </a:rPr>
              <a:t>หากเป็</a:t>
            </a:r>
            <a:r>
              <a:rPr lang="th-TH" sz="3000" b="1" spc="20" dirty="0">
                <a:effectLst/>
                <a:latin typeface="TH SarabunIT๙" panose="020B0500040200020003" pitchFamily="34" charset="-34"/>
                <a:ea typeface="Garuda"/>
                <a:cs typeface="TH SarabunIT๙" panose="020B0500040200020003" pitchFamily="34" charset="-34"/>
              </a:rPr>
              <a:t>นเชิงคุณภาพต้อง</a:t>
            </a:r>
            <a:r>
              <a:rPr lang="th-TH" sz="3000" b="1" spc="-75" dirty="0">
                <a:effectLst/>
                <a:latin typeface="TH SarabunIT๙" panose="020B0500040200020003" pitchFamily="34" charset="-34"/>
                <a:ea typeface="Garuda"/>
                <a:cs typeface="TH SarabunIT๙" panose="020B0500040200020003" pitchFamily="34" charset="-34"/>
              </a:rPr>
              <a:t> </a:t>
            </a:r>
            <a:r>
              <a:rPr lang="th-TH" sz="3000" b="1" spc="30" dirty="0" err="1">
                <a:effectLst/>
                <a:latin typeface="TH SarabunIT๙" panose="020B0500040200020003" pitchFamily="34" charset="-34"/>
                <a:ea typeface="Garuda"/>
                <a:cs typeface="TH SarabunIT๙" panose="020B0500040200020003" pitchFamily="34" charset="-34"/>
              </a:rPr>
              <a:t>กําหนด</a:t>
            </a:r>
            <a:r>
              <a:rPr lang="th-TH" sz="3000" b="1" spc="30" dirty="0">
                <a:effectLst/>
                <a:latin typeface="TH SarabunIT๙" panose="020B0500040200020003" pitchFamily="34" charset="-34"/>
                <a:ea typeface="Garuda"/>
                <a:cs typeface="TH SarabunIT๙" panose="020B0500040200020003" pitchFamily="34" charset="-34"/>
              </a:rPr>
              <a:t>ประเด็นที่จะเสนอ</a:t>
            </a:r>
            <a:r>
              <a:rPr lang="th-TH" sz="3000" b="1" spc="-70" dirty="0">
                <a:effectLst/>
                <a:latin typeface="TH SarabunIT๙" panose="020B0500040200020003" pitchFamily="34" charset="-34"/>
                <a:ea typeface="Garuda"/>
                <a:cs typeface="TH SarabunIT๙" panose="020B0500040200020003" pitchFamily="34" charset="-34"/>
              </a:rPr>
              <a:t> </a:t>
            </a:r>
            <a:r>
              <a:rPr lang="th-TH" sz="3000" b="1" spc="-25" dirty="0">
                <a:effectLst/>
                <a:latin typeface="TH SarabunIT๙" panose="020B0500040200020003" pitchFamily="34" charset="-34"/>
                <a:ea typeface="Garuda"/>
                <a:cs typeface="TH SarabunIT๙" panose="020B0500040200020003" pitchFamily="34" charset="-34"/>
              </a:rPr>
              <a:t>เช่น</a:t>
            </a:r>
            <a:r>
              <a:rPr lang="th-TH" sz="3000" b="1" spc="-75" dirty="0">
                <a:effectLst/>
                <a:latin typeface="TH SarabunIT๙" panose="020B0500040200020003" pitchFamily="34" charset="-34"/>
                <a:ea typeface="Garuda"/>
                <a:cs typeface="TH SarabunIT๙" panose="020B0500040200020003" pitchFamily="34" charset="-34"/>
              </a:rPr>
              <a:t> </a:t>
            </a:r>
            <a:r>
              <a:rPr lang="th-TH" sz="3000" b="1" spc="-20" dirty="0">
                <a:effectLst/>
                <a:latin typeface="TH SarabunIT๙" panose="020B0500040200020003" pitchFamily="34" charset="-34"/>
                <a:ea typeface="Garuda"/>
                <a:cs typeface="TH SarabunIT๙" panose="020B0500040200020003" pitchFamily="34" charset="-34"/>
              </a:rPr>
              <a:t>คําตอบที่เป็</a:t>
            </a:r>
            <a:r>
              <a:rPr lang="th-TH" sz="3000" b="1" spc="-33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นจะเสนอ เช่น คำตอบที่เป็นคำอธิบายอย่างละเอียด ประโยควลี (</a:t>
            </a:r>
            <a:r>
              <a:rPr lang="en-US" sz="3000" dirty="0">
                <a:effectLst/>
                <a:latin typeface="TH SarabunIT๙" panose="020B0500040200020003" pitchFamily="34" charset="-34"/>
                <a:ea typeface="Garuda"/>
                <a:cs typeface="TH SarabunIT๙" panose="020B0500040200020003" pitchFamily="34" charset="-34"/>
              </a:rPr>
              <a:t>Quotations</a:t>
            </a:r>
            <a:r>
              <a:rPr lang="th-TH" sz="3000" dirty="0">
                <a:effectLst/>
                <a:latin typeface="TH SarabunIT๙" panose="020B0500040200020003" pitchFamily="34" charset="-34"/>
                <a:ea typeface="Garuda"/>
                <a:cs typeface="TH SarabunIT๙" panose="020B0500040200020003" pitchFamily="34" charset="-34"/>
              </a:rPr>
              <a:t>) </a:t>
            </a:r>
            <a:r>
              <a:rPr lang="th-TH" sz="3000" b="1" dirty="0">
                <a:effectLst/>
                <a:latin typeface="TH SarabunIT๙" panose="020B0500040200020003" pitchFamily="34" charset="-34"/>
                <a:ea typeface="Garuda"/>
                <a:cs typeface="TH SarabunIT๙" panose="020B0500040200020003" pitchFamily="34" charset="-34"/>
              </a:rPr>
              <a:t>กี่ครั้ง รูปภาพ แผนที่ แผนผังฯลฯ กี่รูป กี่แผนผัง</a:t>
            </a:r>
            <a:endParaRPr lang="en-US" sz="3000" b="1" dirty="0">
              <a:effectLst/>
              <a:latin typeface="TH SarabunIT๙" panose="020B0500040200020003" pitchFamily="34" charset="-34"/>
              <a:ea typeface="Garuda"/>
              <a:cs typeface="TH SarabunIT๙" panose="020B0500040200020003" pitchFamily="34" charset="-34"/>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4700" y="733425"/>
            <a:ext cx="8610600" cy="733534"/>
          </a:xfrm>
          <a:prstGeom prst="rect">
            <a:avLst/>
          </a:prstGeom>
        </p:spPr>
        <p:txBody>
          <a:bodyPr wrap="square">
            <a:spAutoFit/>
          </a:bodyPr>
          <a:lstStyle/>
          <a:p>
            <a:pPr marL="78740" marR="0">
              <a:lnSpc>
                <a:spcPts val="5015"/>
              </a:lnSpc>
              <a:spcBef>
                <a:spcPts val="0"/>
              </a:spcBef>
              <a:spcAft>
                <a:spcPts val="0"/>
              </a:spcAft>
            </a:pPr>
            <a:r>
              <a:rPr lang="th-TH" sz="4000" b="1" dirty="0">
                <a:solidFill>
                  <a:srgbClr val="00B050"/>
                </a:solidFill>
                <a:effectLst/>
                <a:latin typeface="TH SarabunIT๙" panose="020B0500040200020003" pitchFamily="34" charset="-34"/>
                <a:ea typeface="Garuda"/>
                <a:cs typeface="TH SarabunIT๙" panose="020B0500040200020003" pitchFamily="34" charset="-34"/>
              </a:rPr>
              <a:t>ขั้นตอนการกำหนดจุดเด่นของงาน </a:t>
            </a:r>
            <a:r>
              <a:rPr lang="en-US" sz="2800" b="1" dirty="0">
                <a:solidFill>
                  <a:srgbClr val="00B050"/>
                </a:solidFill>
                <a:effectLst/>
                <a:latin typeface="TH SarabunIT๙" panose="020B0500040200020003" pitchFamily="34" charset="-34"/>
                <a:ea typeface="Garuda"/>
                <a:cs typeface="TH SarabunIT๙" panose="020B0500040200020003" pitchFamily="34" charset="-34"/>
              </a:rPr>
              <a:t>:</a:t>
            </a:r>
            <a:r>
              <a:rPr lang="en-US" sz="4000" b="1" spc="-890" dirty="0">
                <a:solidFill>
                  <a:srgbClr val="00B050"/>
                </a:solidFill>
                <a:effectLst/>
                <a:latin typeface="TH SarabunIT๙" panose="020B0500040200020003" pitchFamily="34" charset="-34"/>
                <a:ea typeface="Garuda"/>
                <a:cs typeface="TH SarabunIT๙" panose="020B0500040200020003" pitchFamily="34" charset="-34"/>
              </a:rPr>
              <a:t> </a:t>
            </a:r>
            <a:r>
              <a:rPr lang="en-US" sz="4000" b="1" dirty="0">
                <a:solidFill>
                  <a:srgbClr val="00B050"/>
                </a:solidFill>
                <a:effectLst/>
                <a:latin typeface="TH SarabunIT๙" panose="020B0500040200020003" pitchFamily="34" charset="-34"/>
                <a:ea typeface="Garuda"/>
                <a:cs typeface="TH SarabunIT๙" panose="020B0500040200020003" pitchFamily="34" charset="-34"/>
              </a:rPr>
              <a:t>Article</a:t>
            </a:r>
            <a:r>
              <a:rPr lang="th-TH" sz="4000" b="1" dirty="0">
                <a:solidFill>
                  <a:srgbClr val="00B050"/>
                </a:solidFill>
                <a:effectLst/>
                <a:latin typeface="TH SarabunIT๙" panose="020B0500040200020003" pitchFamily="34" charset="-34"/>
                <a:ea typeface="Garuda"/>
                <a:cs typeface="TH SarabunIT๙" panose="020B0500040200020003" pitchFamily="34" charset="-34"/>
              </a:rPr>
              <a:t> </a:t>
            </a:r>
            <a:r>
              <a:rPr lang="en-US" sz="4000" b="1" spc="-890" dirty="0">
                <a:solidFill>
                  <a:srgbClr val="00B050"/>
                </a:solidFill>
                <a:effectLst/>
                <a:latin typeface="TH SarabunIT๙" panose="020B0500040200020003" pitchFamily="34" charset="-34"/>
                <a:ea typeface="Garuda"/>
                <a:cs typeface="TH SarabunIT๙" panose="020B0500040200020003" pitchFamily="34" charset="-34"/>
              </a:rPr>
              <a:t> </a:t>
            </a:r>
            <a:r>
              <a:rPr lang="en-US" sz="4000" b="1" dirty="0">
                <a:solidFill>
                  <a:srgbClr val="00B050"/>
                </a:solidFill>
                <a:effectLst/>
                <a:latin typeface="TH SarabunIT๙" panose="020B0500040200020003" pitchFamily="34" charset="-34"/>
                <a:ea typeface="Garuda"/>
                <a:cs typeface="TH SarabunIT๙" panose="020B0500040200020003" pitchFamily="34" charset="-34"/>
              </a:rPr>
              <a:t>Map</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622300" y="1647825"/>
            <a:ext cx="9753600" cy="4044697"/>
          </a:xfrm>
          <a:prstGeom prst="rect">
            <a:avLst/>
          </a:prstGeom>
        </p:spPr>
        <p:txBody>
          <a:bodyPr wrap="square">
            <a:spAutoFit/>
          </a:bodyPr>
          <a:lstStyle/>
          <a:p>
            <a:pPr marL="342900" marR="476885" lvl="0" indent="-342900">
              <a:spcBef>
                <a:spcPts val="735"/>
              </a:spcBef>
              <a:spcAft>
                <a:spcPts val="0"/>
              </a:spcAft>
              <a:buClr>
                <a:srgbClr val="00B050"/>
              </a:buClr>
              <a:buFont typeface="Wingdings" panose="05000000000000000000" pitchFamily="2" charset="2"/>
              <a:buChar char=""/>
              <a:tabLst>
                <a:tab pos="1151890" algn="l"/>
              </a:tabLst>
            </a:pPr>
            <a:r>
              <a:rPr lang="th-TH" sz="3200" b="1" dirty="0">
                <a:effectLst/>
                <a:latin typeface="TH SarabunIT๙" panose="020B0500040200020003" pitchFamily="34" charset="-34"/>
                <a:ea typeface="Garuda"/>
                <a:cs typeface="TH SarabunIT๙" panose="020B0500040200020003" pitchFamily="34" charset="-34"/>
              </a:rPr>
              <a:t>กำหนดประเด็นสําคัญให้ชัดเจนว่าในแต่ละตาราง กราฟ </a:t>
            </a:r>
            <a:r>
              <a:rPr lang="th-TH" sz="3200" b="1" spc="-15" dirty="0">
                <a:effectLst/>
                <a:latin typeface="TH SarabunIT๙" panose="020B0500040200020003" pitchFamily="34" charset="-34"/>
                <a:ea typeface="Garuda"/>
                <a:cs typeface="TH SarabunIT๙" panose="020B0500040200020003" pitchFamily="34" charset="-34"/>
              </a:rPr>
              <a:t>รูปภาพ </a:t>
            </a:r>
            <a:r>
              <a:rPr lang="th-TH" sz="3200" b="1" dirty="0">
                <a:effectLst/>
                <a:latin typeface="TH SarabunIT๙" panose="020B0500040200020003" pitchFamily="34" charset="-34"/>
                <a:ea typeface="Garuda"/>
                <a:cs typeface="TH SarabunIT๙" panose="020B0500040200020003" pitchFamily="34" charset="-34"/>
              </a:rPr>
              <a:t>แผนผัง</a:t>
            </a:r>
            <a:r>
              <a:rPr lang="th-TH" sz="3200" b="1" spc="60" dirty="0">
                <a:effectLst/>
                <a:latin typeface="TH SarabunIT๙" panose="020B0500040200020003" pitchFamily="34" charset="-34"/>
                <a:ea typeface="Garuda"/>
                <a:cs typeface="TH SarabunIT๙" panose="020B0500040200020003" pitchFamily="34" charset="-34"/>
              </a:rPr>
              <a:t>ฯลฯ</a:t>
            </a:r>
            <a:r>
              <a:rPr lang="th-TH" sz="3200" b="1" spc="55" dirty="0">
                <a:effectLst/>
                <a:latin typeface="TH SarabunIT๙" panose="020B0500040200020003" pitchFamily="34" charset="-34"/>
                <a:ea typeface="Garuda"/>
                <a:cs typeface="TH SarabunIT๙" panose="020B0500040200020003" pitchFamily="34" charset="-34"/>
              </a:rPr>
              <a:t>จะอธิบายอะไรเพื่อให้บรรณาธิการ </a:t>
            </a:r>
            <a:r>
              <a:rPr lang="th-TH" sz="3200" b="1" spc="10" dirty="0">
                <a:effectLst/>
                <a:latin typeface="TH SarabunIT๙" panose="020B0500040200020003" pitchFamily="34" charset="-34"/>
                <a:ea typeface="Garuda"/>
                <a:cs typeface="TH SarabunIT๙" panose="020B0500040200020003" pitchFamily="34" charset="-34"/>
              </a:rPr>
              <a:t>ผู้อ่านนิรนาม </a:t>
            </a:r>
            <a:r>
              <a:rPr lang="th-TH" sz="3200" b="1" spc="30" dirty="0">
                <a:effectLst/>
                <a:latin typeface="TH SarabunIT๙" panose="020B0500040200020003" pitchFamily="34" charset="-34"/>
                <a:ea typeface="Garuda"/>
                <a:cs typeface="TH SarabunIT๙" panose="020B0500040200020003" pitchFamily="34" charset="-34"/>
              </a:rPr>
              <a:t>และผู้อ่านใน</a:t>
            </a:r>
            <a:r>
              <a:rPr lang="th-TH" sz="3200" b="1" spc="-30" dirty="0">
                <a:effectLst/>
                <a:latin typeface="TH SarabunIT๙" panose="020B0500040200020003" pitchFamily="34" charset="-34"/>
                <a:ea typeface="Garuda"/>
                <a:cs typeface="TH SarabunIT๙" panose="020B0500040200020003" pitchFamily="34" charset="-34"/>
              </a:rPr>
              <a:t>ศาสตร์ของเราได้เข้าใจ</a:t>
            </a:r>
            <a:endParaRPr lang="en-US" sz="3200" dirty="0">
              <a:effectLst/>
              <a:latin typeface="TH SarabunIT๙" panose="020B0500040200020003" pitchFamily="34" charset="-34"/>
              <a:ea typeface="Garuda"/>
              <a:cs typeface="TH SarabunIT๙" panose="020B0500040200020003" pitchFamily="34" charset="-34"/>
            </a:endParaRPr>
          </a:p>
          <a:p>
            <a:pPr marL="342900" marR="490220" lvl="0" indent="-342900">
              <a:spcBef>
                <a:spcPts val="20"/>
              </a:spcBef>
              <a:spcAft>
                <a:spcPts val="0"/>
              </a:spcAft>
              <a:buClr>
                <a:srgbClr val="00B050"/>
              </a:buClr>
              <a:buFont typeface="Wingdings" panose="05000000000000000000" pitchFamily="2" charset="2"/>
              <a:buChar char=""/>
              <a:tabLst>
                <a:tab pos="1151890" algn="l"/>
              </a:tabLst>
            </a:pPr>
            <a:r>
              <a:rPr lang="th-TH" sz="3200" b="1" spc="-75" dirty="0">
                <a:effectLst/>
                <a:latin typeface="TH SarabunIT๙" panose="020B0500040200020003" pitchFamily="34" charset="-34"/>
                <a:ea typeface="Garuda"/>
                <a:cs typeface="TH SarabunIT๙" panose="020B0500040200020003" pitchFamily="34" charset="-34"/>
              </a:rPr>
              <a:t>ข้</a:t>
            </a:r>
            <a:r>
              <a:rPr lang="th-TH" sz="3200" b="1" spc="-10" dirty="0">
                <a:effectLst/>
                <a:latin typeface="TH SarabunIT๙" panose="020B0500040200020003" pitchFamily="34" charset="-34"/>
                <a:ea typeface="Garuda"/>
                <a:cs typeface="TH SarabunIT๙" panose="020B0500040200020003" pitchFamily="34" charset="-34"/>
              </a:rPr>
              <a:t>อค้</a:t>
            </a:r>
            <a:r>
              <a:rPr lang="th-TH" sz="3200" b="1" spc="80" dirty="0">
                <a:effectLst/>
                <a:latin typeface="TH SarabunIT๙" panose="020B0500040200020003" pitchFamily="34" charset="-34"/>
                <a:ea typeface="Garuda"/>
                <a:cs typeface="TH SarabunIT๙" panose="020B0500040200020003" pitchFamily="34" charset="-34"/>
              </a:rPr>
              <a:t>นพบที่แสดงในตาราง</a:t>
            </a:r>
            <a:r>
              <a:rPr lang="th-TH" sz="3200" b="1" spc="-90" dirty="0">
                <a:effectLst/>
                <a:latin typeface="TH SarabunIT๙" panose="020B0500040200020003" pitchFamily="34" charset="-34"/>
                <a:ea typeface="Garuda"/>
                <a:cs typeface="TH SarabunIT๙" panose="020B0500040200020003" pitchFamily="34" charset="-34"/>
              </a:rPr>
              <a:t> </a:t>
            </a:r>
            <a:r>
              <a:rPr lang="th-TH" sz="3200" b="1" spc="85" dirty="0">
                <a:effectLst/>
                <a:latin typeface="TH SarabunIT๙" panose="020B0500040200020003" pitchFamily="34" charset="-34"/>
                <a:ea typeface="Garuda"/>
                <a:cs typeface="TH SarabunIT๙" panose="020B0500040200020003" pitchFamily="34" charset="-34"/>
              </a:rPr>
              <a:t>กราฟ</a:t>
            </a:r>
            <a:r>
              <a:rPr lang="th-TH" sz="3200" b="1" spc="-95"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หรือ</a:t>
            </a:r>
            <a:r>
              <a:rPr lang="th-TH" sz="3200" b="1" spc="-90" dirty="0">
                <a:effectLst/>
                <a:latin typeface="TH SarabunIT๙" panose="020B0500040200020003" pitchFamily="34" charset="-34"/>
                <a:ea typeface="Garuda"/>
                <a:cs typeface="TH SarabunIT๙" panose="020B0500040200020003" pitchFamily="34" charset="-34"/>
              </a:rPr>
              <a:t> </a:t>
            </a:r>
            <a:r>
              <a:rPr lang="th-TH" sz="3200" b="1" spc="40" dirty="0">
                <a:effectLst/>
                <a:latin typeface="TH SarabunIT๙" panose="020B0500040200020003" pitchFamily="34" charset="-34"/>
                <a:ea typeface="Garuda"/>
                <a:cs typeface="TH SarabunIT๙" panose="020B0500040200020003" pitchFamily="34" charset="-34"/>
              </a:rPr>
              <a:t>รูปภาพ</a:t>
            </a:r>
            <a:r>
              <a:rPr lang="th-TH" sz="3200" b="1" spc="-90" dirty="0">
                <a:effectLst/>
                <a:latin typeface="TH SarabunIT๙" panose="020B0500040200020003" pitchFamily="34" charset="-34"/>
                <a:ea typeface="Garuda"/>
                <a:cs typeface="TH SarabunIT๙" panose="020B0500040200020003" pitchFamily="34" charset="-34"/>
              </a:rPr>
              <a:t> </a:t>
            </a:r>
            <a:r>
              <a:rPr lang="th-TH" sz="3200" b="1" spc="50" dirty="0">
                <a:effectLst/>
                <a:latin typeface="TH SarabunIT๙" panose="020B0500040200020003" pitchFamily="34" charset="-34"/>
                <a:ea typeface="Garuda"/>
                <a:cs typeface="TH SarabunIT๙" panose="020B0500040200020003" pitchFamily="34" charset="-34"/>
              </a:rPr>
              <a:t>สอดคล้</a:t>
            </a:r>
            <a:r>
              <a:rPr lang="th-TH" sz="3200" b="1" spc="65" dirty="0">
                <a:effectLst/>
                <a:latin typeface="TH SarabunIT๙" panose="020B0500040200020003" pitchFamily="34" charset="-34"/>
                <a:ea typeface="Garuda"/>
                <a:cs typeface="TH SarabunIT๙" panose="020B0500040200020003" pitchFamily="34" charset="-34"/>
              </a:rPr>
              <a:t>องกับทฤษฎี </a:t>
            </a:r>
            <a:r>
              <a:rPr lang="th-TH" sz="3200" b="1" spc="45" dirty="0">
                <a:effectLst/>
                <a:latin typeface="TH SarabunIT๙" panose="020B0500040200020003" pitchFamily="34" charset="-34"/>
                <a:ea typeface="Garuda"/>
                <a:cs typeface="TH SarabunIT๙" panose="020B0500040200020003" pitchFamily="34" charset="-34"/>
              </a:rPr>
              <a:t>วรรณกรรม</a:t>
            </a:r>
            <a:r>
              <a:rPr lang="th-TH" sz="3200" b="1" spc="-21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ที่ผ่านมาอย่างไร</a:t>
            </a:r>
            <a:r>
              <a:rPr lang="th-TH" sz="3200" b="1" spc="-215" dirty="0">
                <a:effectLst/>
                <a:latin typeface="TH SarabunIT๙" panose="020B0500040200020003" pitchFamily="34" charset="-34"/>
                <a:ea typeface="Garuda"/>
                <a:cs typeface="TH SarabunIT๙" panose="020B0500040200020003" pitchFamily="34" charset="-34"/>
              </a:rPr>
              <a:t> </a:t>
            </a:r>
            <a:r>
              <a:rPr lang="th-TH" sz="3200" b="1" spc="10" dirty="0">
                <a:effectLst/>
                <a:latin typeface="TH SarabunIT๙" panose="020B0500040200020003" pitchFamily="34" charset="-34"/>
                <a:ea typeface="Garuda"/>
                <a:cs typeface="TH SarabunIT๙" panose="020B0500040200020003" pitchFamily="34" charset="-34"/>
              </a:rPr>
              <a:t>หากขัดแย้ง</a:t>
            </a:r>
            <a:r>
              <a:rPr lang="th-TH" sz="3200" b="1" spc="-210" dirty="0">
                <a:effectLst/>
                <a:latin typeface="TH SarabunIT๙" panose="020B0500040200020003" pitchFamily="34" charset="-34"/>
                <a:ea typeface="Garuda"/>
                <a:cs typeface="TH SarabunIT๙" panose="020B0500040200020003" pitchFamily="34" charset="-34"/>
              </a:rPr>
              <a:t> ต้อง</a:t>
            </a:r>
            <a:r>
              <a:rPr lang="th-TH" sz="3200" b="1" dirty="0">
                <a:effectLst/>
                <a:latin typeface="TH SarabunIT๙" panose="020B0500040200020003" pitchFamily="34" charset="-34"/>
                <a:ea typeface="Garuda"/>
                <a:cs typeface="TH SarabunIT๙" panose="020B0500040200020003" pitchFamily="34" charset="-34"/>
              </a:rPr>
              <a:t>ชี้ให้เห็นถึงประเด็นที่ขัดแย้ง</a:t>
            </a:r>
            <a:r>
              <a:rPr lang="th-TH" sz="3200" b="1" spc="-15" dirty="0">
                <a:effectLst/>
                <a:latin typeface="TH SarabunIT๙" panose="020B0500040200020003" pitchFamily="34" charset="-34"/>
                <a:ea typeface="Garuda"/>
                <a:cs typeface="TH SarabunIT๙" panose="020B0500040200020003" pitchFamily="34" charset="-34"/>
              </a:rPr>
              <a:t>นั้น ๆ อย่างชัดเจน</a:t>
            </a:r>
            <a:endParaRPr lang="en-US" sz="3200" b="1" dirty="0">
              <a:effectLst/>
              <a:latin typeface="TH SarabunIT๙" panose="020B0500040200020003" pitchFamily="34" charset="-34"/>
              <a:ea typeface="Garuda"/>
              <a:cs typeface="TH SarabunIT๙" panose="020B0500040200020003" pitchFamily="34" charset="-34"/>
            </a:endParaRPr>
          </a:p>
          <a:p>
            <a:pPr marL="342900" marR="0" lvl="0" indent="-342900">
              <a:spcBef>
                <a:spcPts val="95"/>
              </a:spcBef>
              <a:spcAft>
                <a:spcPts val="0"/>
              </a:spcAft>
              <a:buClr>
                <a:srgbClr val="00B050"/>
              </a:buClr>
              <a:buFont typeface="Wingdings" panose="05000000000000000000" pitchFamily="2" charset="2"/>
              <a:buChar char=""/>
              <a:tabLst>
                <a:tab pos="1151890" algn="l"/>
              </a:tabLst>
            </a:pPr>
            <a:r>
              <a:rPr lang="th-TH" sz="3200" b="1" spc="70" dirty="0">
                <a:effectLst/>
                <a:latin typeface="TH SarabunIT๙" panose="020B0500040200020003" pitchFamily="34" charset="-34"/>
                <a:ea typeface="Garuda"/>
                <a:cs typeface="TH SarabunIT๙" panose="020B0500040200020003" pitchFamily="34" charset="-34"/>
              </a:rPr>
              <a:t>กําหนดบทความอ้</a:t>
            </a:r>
            <a:r>
              <a:rPr lang="th-TH" sz="3200" b="1" spc="-630" dirty="0">
                <a:effectLst/>
                <a:latin typeface="TH SarabunIT๙" panose="020B0500040200020003" pitchFamily="34" charset="-34"/>
                <a:ea typeface="Garuda"/>
                <a:cs typeface="TH SarabunIT๙" panose="020B0500040200020003" pitchFamily="34" charset="-34"/>
              </a:rPr>
              <a:t> </a:t>
            </a:r>
            <a:r>
              <a:rPr lang="th-TH" sz="3200" b="1" spc="60" dirty="0">
                <a:effectLst/>
                <a:latin typeface="TH SarabunIT๙" panose="020B0500040200020003" pitchFamily="34" charset="-34"/>
                <a:ea typeface="Garuda"/>
                <a:cs typeface="TH SarabunIT๙" panose="020B0500040200020003" pitchFamily="34" charset="-34"/>
              </a:rPr>
              <a:t>างอิงเอาไว้</a:t>
            </a:r>
            <a:r>
              <a:rPr lang="th-TH" sz="3200" b="1" spc="-625" dirty="0">
                <a:effectLst/>
                <a:latin typeface="TH SarabunIT๙" panose="020B0500040200020003" pitchFamily="34" charset="-34"/>
                <a:ea typeface="Garuda"/>
                <a:cs typeface="TH SarabunIT๙" panose="020B0500040200020003" pitchFamily="34" charset="-34"/>
              </a:rPr>
              <a:t> </a:t>
            </a:r>
            <a:r>
              <a:rPr lang="th-TH" sz="3200" b="1" spc="-50" dirty="0">
                <a:effectLst/>
                <a:latin typeface="TH SarabunIT๙" panose="020B0500040200020003" pitchFamily="34" charset="-34"/>
                <a:ea typeface="Garuda"/>
                <a:cs typeface="TH SarabunIT๙" panose="020B0500040200020003" pitchFamily="34" charset="-34"/>
              </a:rPr>
              <a:t>ใต้</a:t>
            </a:r>
            <a:r>
              <a:rPr lang="th-TH" sz="3200" b="1" spc="-50" dirty="0">
                <a:latin typeface="TH SarabunIT๙" panose="020B0500040200020003" pitchFamily="34" charset="-34"/>
                <a:ea typeface="Garuda"/>
                <a:cs typeface="TH SarabunIT๙" panose="020B0500040200020003" pitchFamily="34" charset="-34"/>
              </a:rPr>
              <a:t>ด้านล่</a:t>
            </a:r>
            <a:r>
              <a:rPr lang="th-TH" sz="3200" b="1" spc="90" dirty="0">
                <a:effectLst/>
                <a:latin typeface="TH SarabunIT๙" panose="020B0500040200020003" pitchFamily="34" charset="-34"/>
                <a:ea typeface="Garuda"/>
                <a:cs typeface="TH SarabunIT๙" panose="020B0500040200020003" pitchFamily="34" charset="-34"/>
              </a:rPr>
              <a:t>างของ</a:t>
            </a:r>
            <a:r>
              <a:rPr lang="th-TH" sz="3200" b="1" spc="-400" dirty="0">
                <a:effectLst/>
                <a:latin typeface="TH SarabunIT๙" panose="020B0500040200020003" pitchFamily="34" charset="-34"/>
                <a:ea typeface="Garuda"/>
                <a:cs typeface="TH SarabunIT๙" panose="020B0500040200020003" pitchFamily="34" charset="-34"/>
              </a:rPr>
              <a:t> </a:t>
            </a:r>
            <a:r>
              <a:rPr lang="th-TH" sz="3200" b="1" spc="90" dirty="0">
                <a:effectLst/>
                <a:latin typeface="TH SarabunIT๙" panose="020B0500040200020003" pitchFamily="34" charset="-34"/>
                <a:ea typeface="Garuda"/>
                <a:cs typeface="TH SarabunIT๙" panose="020B0500040200020003" pitchFamily="34" charset="-34"/>
              </a:rPr>
              <a:t>ตาราง</a:t>
            </a:r>
            <a:r>
              <a:rPr lang="th-TH" sz="3200" b="1" spc="-400" dirty="0">
                <a:effectLst/>
                <a:latin typeface="TH SarabunIT๙" panose="020B0500040200020003" pitchFamily="34" charset="-34"/>
                <a:ea typeface="Garuda"/>
                <a:cs typeface="TH SarabunIT๙" panose="020B0500040200020003" pitchFamily="34" charset="-34"/>
              </a:rPr>
              <a:t> </a:t>
            </a:r>
            <a:r>
              <a:rPr lang="th-TH" sz="3200" b="1" spc="85" dirty="0">
                <a:effectLst/>
                <a:latin typeface="TH SarabunIT๙" panose="020B0500040200020003" pitchFamily="34" charset="-34"/>
                <a:ea typeface="Garuda"/>
                <a:cs typeface="TH SarabunIT๙" panose="020B0500040200020003" pitchFamily="34" charset="-34"/>
              </a:rPr>
              <a:t>กราฟ</a:t>
            </a:r>
            <a:r>
              <a:rPr lang="th-TH" sz="3200" b="1" spc="-40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หรือ</a:t>
            </a:r>
            <a:r>
              <a:rPr lang="th-TH" sz="3200" b="1" spc="-400" dirty="0">
                <a:effectLst/>
                <a:latin typeface="TH SarabunIT๙" panose="020B0500040200020003" pitchFamily="34" charset="-34"/>
                <a:ea typeface="Garuda"/>
                <a:cs typeface="TH SarabunIT๙" panose="020B0500040200020003" pitchFamily="34" charset="-34"/>
              </a:rPr>
              <a:t> </a:t>
            </a:r>
            <a:r>
              <a:rPr lang="th-TH" sz="3200" b="1" spc="60" dirty="0">
                <a:effectLst/>
                <a:latin typeface="TH SarabunIT๙" panose="020B0500040200020003" pitchFamily="34" charset="-34"/>
                <a:ea typeface="Garuda"/>
                <a:cs typeface="TH SarabunIT๙" panose="020B0500040200020003" pitchFamily="34" charset="-34"/>
              </a:rPr>
              <a:t>รูปภาพ </a:t>
            </a:r>
            <a:r>
              <a:rPr lang="th-TH" sz="3200" b="1" dirty="0">
                <a:effectLst/>
                <a:latin typeface="TH SarabunIT๙" panose="020B0500040200020003" pitchFamily="34" charset="-34"/>
                <a:ea typeface="Garuda"/>
                <a:cs typeface="TH SarabunIT๙" panose="020B0500040200020003" pitchFamily="34" charset="-34"/>
              </a:rPr>
              <a:t>แผนผัง</a:t>
            </a:r>
            <a:r>
              <a:rPr lang="th-TH" sz="3200" b="1" spc="-410" dirty="0">
                <a:effectLst/>
                <a:latin typeface="TH SarabunIT๙" panose="020B0500040200020003" pitchFamily="34" charset="-34"/>
                <a:ea typeface="Garuda"/>
                <a:cs typeface="TH SarabunIT๙" panose="020B0500040200020003" pitchFamily="34" charset="-34"/>
              </a:rPr>
              <a:t> </a:t>
            </a:r>
            <a:r>
              <a:rPr lang="th-TH" sz="3200" b="1" dirty="0">
                <a:effectLst/>
                <a:latin typeface="TH SarabunIT๙" panose="020B0500040200020003" pitchFamily="34" charset="-34"/>
                <a:ea typeface="Garuda"/>
                <a:cs typeface="TH SarabunIT๙" panose="020B0500040200020003" pitchFamily="34" charset="-34"/>
              </a:rPr>
              <a:t>ฯลฯ</a:t>
            </a:r>
            <a:r>
              <a:rPr lang="th-TH" sz="3200" b="1" spc="-410" dirty="0">
                <a:effectLst/>
                <a:latin typeface="TH SarabunIT๙" panose="020B0500040200020003" pitchFamily="34" charset="-34"/>
                <a:ea typeface="Garuda"/>
                <a:cs typeface="TH SarabunIT๙" panose="020B0500040200020003" pitchFamily="34" charset="-34"/>
              </a:rPr>
              <a:t> </a:t>
            </a:r>
            <a:r>
              <a:rPr lang="th-TH" sz="3200" b="1" spc="-15" dirty="0">
                <a:effectLst/>
                <a:latin typeface="TH SarabunIT๙" panose="020B0500040200020003" pitchFamily="34" charset="-34"/>
                <a:ea typeface="Garuda"/>
                <a:cs typeface="TH SarabunIT๙" panose="020B0500040200020003" pitchFamily="34" charset="-34"/>
              </a:rPr>
              <a:t>ที่เราจะนําเสนอ</a:t>
            </a:r>
            <a:r>
              <a:rPr lang="th-TH" sz="3200" b="1" spc="-410" dirty="0">
                <a:effectLst/>
                <a:latin typeface="TH SarabunIT๙" panose="020B0500040200020003" pitchFamily="34" charset="-34"/>
                <a:ea typeface="Garuda"/>
                <a:cs typeface="TH SarabunIT๙" panose="020B0500040200020003" pitchFamily="34" charset="-34"/>
              </a:rPr>
              <a:t> </a:t>
            </a:r>
            <a:r>
              <a:rPr lang="th-TH" sz="3200" b="1" spc="-25" dirty="0">
                <a:effectLst/>
                <a:latin typeface="TH SarabunIT๙" panose="020B0500040200020003" pitchFamily="34" charset="-34"/>
                <a:ea typeface="Garuda"/>
                <a:cs typeface="TH SarabunIT๙" panose="020B0500040200020003" pitchFamily="34" charset="-34"/>
              </a:rPr>
              <a:t>ทั้งในด้านที่คล้ายกัน </a:t>
            </a:r>
            <a:r>
              <a:rPr lang="th-TH" sz="3200" b="1" spc="-410" dirty="0">
                <a:effectLst/>
                <a:latin typeface="TH SarabunIT๙" panose="020B0500040200020003" pitchFamily="34" charset="-34"/>
                <a:ea typeface="Garuda"/>
                <a:cs typeface="TH SarabunIT๙" panose="020B0500040200020003" pitchFamily="34" charset="-34"/>
              </a:rPr>
              <a:t> </a:t>
            </a:r>
            <a:r>
              <a:rPr lang="th-TH" sz="3200" b="1" spc="-35" dirty="0">
                <a:effectLst/>
                <a:latin typeface="TH SarabunIT๙" panose="020B0500040200020003" pitchFamily="34" charset="-34"/>
                <a:ea typeface="Garuda"/>
                <a:cs typeface="TH SarabunIT๙" panose="020B0500040200020003" pitchFamily="34" charset="-34"/>
              </a:rPr>
              <a:t>และด้านที่โต้แย้ง</a:t>
            </a:r>
            <a:endParaRPr lang="en-US" sz="3200"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9700" y="688901"/>
            <a:ext cx="4085734"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7030A0"/>
                </a:solidFill>
                <a:effectLst/>
                <a:latin typeface="TH SarabunIT๙" panose="020B0500040200020003" pitchFamily="34" charset="-34"/>
                <a:ea typeface="Garuda"/>
                <a:cs typeface="TH SarabunIT๙" panose="020B0500040200020003" pitchFamily="34" charset="-34"/>
              </a:rPr>
              <a:t>การกำหนดจุดเด่นข้อค้นพบ</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203200" y="1416824"/>
            <a:ext cx="10287000" cy="5229637"/>
          </a:xfrm>
          <a:prstGeom prst="rect">
            <a:avLst/>
          </a:prstGeom>
        </p:spPr>
        <p:txBody>
          <a:bodyPr wrap="square">
            <a:spAutoFit/>
          </a:bodyPr>
          <a:lstStyle/>
          <a:p>
            <a:pPr marL="342900" marR="490220" lvl="0" indent="-342900" algn="thaiDist">
              <a:spcBef>
                <a:spcPts val="0"/>
              </a:spcBef>
              <a:spcAft>
                <a:spcPts val="0"/>
              </a:spcAft>
              <a:buClr>
                <a:srgbClr val="7030A0"/>
              </a:buClr>
              <a:buFont typeface="Wingdings" panose="05000000000000000000" pitchFamily="2" charset="2"/>
              <a:buChar char=""/>
              <a:tabLst>
                <a:tab pos="456565" algn="l"/>
                <a:tab pos="457200" algn="l"/>
              </a:tabLst>
            </a:pPr>
            <a:r>
              <a:rPr lang="th-TH" sz="2800" b="1" dirty="0">
                <a:effectLst/>
                <a:latin typeface="TH SarabunIT๙" panose="020B0500040200020003" pitchFamily="34" charset="-34"/>
                <a:ea typeface="Garuda"/>
                <a:cs typeface="TH SarabunIT๙" panose="020B0500040200020003" pitchFamily="34" charset="-34"/>
              </a:rPr>
              <a:t>ในประเด็นของความเป็นมา และความสําคัญของ</a:t>
            </a:r>
            <a:r>
              <a:rPr lang="th-TH" sz="2800" b="1" u="sng" dirty="0">
                <a:effectLst/>
                <a:latin typeface="TH SarabunIT๙" panose="020B0500040200020003" pitchFamily="34" charset="-34"/>
                <a:ea typeface="Garuda"/>
                <a:cs typeface="TH SarabunIT๙" panose="020B0500040200020003" pitchFamily="34" charset="-34"/>
              </a:rPr>
              <a:t>ปัญหา </a:t>
            </a:r>
            <a:r>
              <a:rPr lang="th-TH" sz="2800" b="1" spc="-15" dirty="0">
                <a:effectLst/>
                <a:latin typeface="TH SarabunIT๙" panose="020B0500040200020003" pitchFamily="34" charset="-34"/>
                <a:ea typeface="Garuda"/>
                <a:cs typeface="TH SarabunIT๙" panose="020B0500040200020003" pitchFamily="34" charset="-34"/>
              </a:rPr>
              <a:t>ต้องหาพื้นที่เพื่อ</a:t>
            </a:r>
            <a:r>
              <a:rPr lang="th-TH" sz="2800" b="1" spc="-25" dirty="0">
                <a:effectLst/>
                <a:latin typeface="TH SarabunIT๙" panose="020B0500040200020003" pitchFamily="34" charset="-34"/>
                <a:ea typeface="Garuda"/>
                <a:cs typeface="TH SarabunIT๙" panose="020B0500040200020003" pitchFamily="34" charset="-34"/>
              </a:rPr>
              <a:t>ระบุว่า งานของเราเป็</a:t>
            </a:r>
            <a:r>
              <a:rPr lang="th-TH" sz="2800" b="1" spc="-30" dirty="0">
                <a:effectLst/>
                <a:latin typeface="TH SarabunIT๙" panose="020B0500040200020003" pitchFamily="34" charset="-34"/>
                <a:ea typeface="Garuda"/>
                <a:cs typeface="TH SarabunIT๙" panose="020B0500040200020003" pitchFamily="34" charset="-34"/>
              </a:rPr>
              <a:t>นหนึ่งงานที่กําลังเป็</a:t>
            </a:r>
            <a:r>
              <a:rPr lang="th-TH" sz="2800" b="1" dirty="0">
                <a:effectLst/>
                <a:latin typeface="TH SarabunIT๙" panose="020B0500040200020003" pitchFamily="34" charset="-34"/>
                <a:ea typeface="Garuda"/>
                <a:cs typeface="TH SarabunIT๙" panose="020B0500040200020003" pitchFamily="34" charset="-34"/>
              </a:rPr>
              <a:t>นที่นิยมในขณะนี้  </a:t>
            </a:r>
            <a:r>
              <a:rPr lang="th-TH" sz="2800" b="1" spc="-20" dirty="0">
                <a:effectLst/>
                <a:latin typeface="TH SarabunIT๙" panose="020B0500040200020003" pitchFamily="34" charset="-34"/>
                <a:ea typeface="Garuda"/>
                <a:cs typeface="TH SarabunIT๙" panose="020B0500040200020003" pitchFamily="34" charset="-34"/>
              </a:rPr>
              <a:t>อ้างอิง</a:t>
            </a:r>
            <a:r>
              <a:rPr lang="th-TH" sz="2800" b="1" dirty="0">
                <a:effectLst/>
                <a:latin typeface="TH SarabunIT๙" panose="020B0500040200020003" pitchFamily="34" charset="-34"/>
                <a:ea typeface="Garuda"/>
                <a:cs typeface="TH SarabunIT๙" panose="020B0500040200020003" pitchFamily="34" charset="-34"/>
              </a:rPr>
              <a:t>งานคน</a:t>
            </a:r>
            <a:r>
              <a:rPr lang="th-TH" sz="2800" b="1" spc="-25" dirty="0">
                <a:effectLst/>
                <a:latin typeface="TH SarabunIT๙" panose="020B0500040200020003" pitchFamily="34" charset="-34"/>
                <a:ea typeface="Garuda"/>
                <a:cs typeface="TH SarabunIT๙" panose="020B0500040200020003" pitchFamily="34" charset="-34"/>
              </a:rPr>
              <a:t>อื่น ๆ ที่เคยตีพิมพ์ในช่วงระยะหนึ่ง หรือ</a:t>
            </a:r>
            <a:r>
              <a:rPr lang="th-TH" sz="2800" b="1" spc="-80" dirty="0">
                <a:effectLst/>
                <a:latin typeface="TH SarabunIT๙" panose="020B0500040200020003" pitchFamily="34" charset="-34"/>
                <a:ea typeface="Garuda"/>
                <a:cs typeface="TH SarabunIT๙" panose="020B0500040200020003" pitchFamily="34" charset="-34"/>
              </a:rPr>
              <a:t>สองปี</a:t>
            </a:r>
            <a:r>
              <a:rPr lang="th-TH" sz="2800" b="1" spc="-455" dirty="0">
                <a:effectLst/>
                <a:latin typeface="TH SarabunIT๙" panose="020B0500040200020003" pitchFamily="34" charset="-34"/>
                <a:ea typeface="Garuda"/>
                <a:cs typeface="TH SarabunIT๙" panose="020B0500040200020003" pitchFamily="34" charset="-34"/>
              </a:rPr>
              <a:t> </a:t>
            </a:r>
            <a:r>
              <a:rPr lang="th-TH" sz="2800" b="1" spc="-35" dirty="0">
                <a:effectLst/>
                <a:latin typeface="TH SarabunIT๙" panose="020B0500040200020003" pitchFamily="34" charset="-34"/>
                <a:ea typeface="Garuda"/>
                <a:cs typeface="TH SarabunIT๙" panose="020B0500040200020003" pitchFamily="34" charset="-34"/>
              </a:rPr>
              <a:t>ที่ผ่านมา</a:t>
            </a:r>
            <a:endParaRPr lang="en-US" sz="2800" b="1" dirty="0">
              <a:effectLst/>
              <a:latin typeface="TH SarabunIT๙" panose="020B0500040200020003" pitchFamily="34" charset="-34"/>
              <a:ea typeface="Garuda"/>
              <a:cs typeface="TH SarabunIT๙" panose="020B0500040200020003" pitchFamily="34" charset="-34"/>
            </a:endParaRPr>
          </a:p>
          <a:p>
            <a:pPr marL="342900" marR="0" lvl="0" indent="-342900" algn="thaiDist">
              <a:spcBef>
                <a:spcPts val="0"/>
              </a:spcBef>
              <a:spcAft>
                <a:spcPts val="0"/>
              </a:spcAft>
              <a:buClr>
                <a:srgbClr val="7030A0"/>
              </a:buClr>
              <a:buFont typeface="Wingdings" panose="05000000000000000000" pitchFamily="2" charset="2"/>
              <a:buChar char=""/>
              <a:tabLst>
                <a:tab pos="1151255" algn="l"/>
                <a:tab pos="1151890" algn="l"/>
              </a:tabLst>
            </a:pPr>
            <a:r>
              <a:rPr lang="th-TH" sz="2800" b="1" spc="-20" dirty="0">
                <a:effectLst/>
                <a:latin typeface="TH SarabunIT๙" panose="020B0500040200020003" pitchFamily="34" charset="-34"/>
                <a:ea typeface="Garuda"/>
                <a:cs typeface="TH SarabunIT๙" panose="020B0500040200020003" pitchFamily="34" charset="-34"/>
              </a:rPr>
              <a:t>เน้</a:t>
            </a:r>
            <a:r>
              <a:rPr lang="th-TH" sz="2800" b="1" spc="50" dirty="0">
                <a:effectLst/>
                <a:latin typeface="TH SarabunIT๙" panose="020B0500040200020003" pitchFamily="34" charset="-34"/>
                <a:ea typeface="Garuda"/>
                <a:cs typeface="TH SarabunIT๙" panose="020B0500040200020003" pitchFamily="34" charset="-34"/>
              </a:rPr>
              <a:t>นความจําเป็</a:t>
            </a:r>
            <a:r>
              <a:rPr lang="th-TH" sz="2800" b="1" spc="-15" dirty="0">
                <a:effectLst/>
                <a:latin typeface="TH SarabunIT๙" panose="020B0500040200020003" pitchFamily="34" charset="-34"/>
                <a:ea typeface="Garuda"/>
                <a:cs typeface="TH SarabunIT๙" panose="020B0500040200020003" pitchFamily="34" charset="-34"/>
              </a:rPr>
              <a:t>นที่ต้</a:t>
            </a:r>
            <a:r>
              <a:rPr lang="th-TH" sz="2800" b="1" spc="45" dirty="0">
                <a:effectLst/>
                <a:latin typeface="TH SarabunIT๙" panose="020B0500040200020003" pitchFamily="34" charset="-34"/>
                <a:ea typeface="Garuda"/>
                <a:cs typeface="TH SarabunIT๙" panose="020B0500040200020003" pitchFamily="34" charset="-34"/>
              </a:rPr>
              <a:t>องทําการวิจัยเรื่องนี้ให้</a:t>
            </a:r>
            <a:r>
              <a:rPr lang="th-TH" sz="2800" b="1" spc="65" dirty="0">
                <a:effectLst/>
                <a:latin typeface="TH SarabunIT๙" panose="020B0500040200020003" pitchFamily="34" charset="-34"/>
                <a:ea typeface="Garuda"/>
                <a:cs typeface="TH SarabunIT๙" panose="020B0500040200020003" pitchFamily="34" charset="-34"/>
              </a:rPr>
              <a:t>ชัดเจน</a:t>
            </a:r>
            <a:r>
              <a:rPr lang="th-TH" sz="2800" b="1" spc="130" dirty="0">
                <a:effectLst/>
                <a:latin typeface="TH SarabunIT๙" panose="020B0500040200020003" pitchFamily="34" charset="-34"/>
                <a:ea typeface="Garuda"/>
                <a:cs typeface="TH SarabunIT๙" panose="020B0500040200020003" pitchFamily="34" charset="-34"/>
              </a:rPr>
              <a:t> </a:t>
            </a:r>
            <a:r>
              <a:rPr lang="th-TH" sz="2800" b="1" spc="50" dirty="0">
                <a:effectLst/>
                <a:latin typeface="TH SarabunIT๙" panose="020B0500040200020003" pitchFamily="34" charset="-34"/>
                <a:ea typeface="Garuda"/>
                <a:cs typeface="TH SarabunIT๙" panose="020B0500040200020003" pitchFamily="34" charset="-34"/>
              </a:rPr>
              <a:t>ประเด็นนี้ไม่</a:t>
            </a:r>
            <a:r>
              <a:rPr lang="th-TH" sz="2800" b="1" spc="-430"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ใช่</a:t>
            </a:r>
            <a:r>
              <a:rPr lang="th-TH" sz="2800" b="1" spc="-5" dirty="0">
                <a:effectLst/>
                <a:latin typeface="TH SarabunIT๙" panose="020B0500040200020003" pitchFamily="34" charset="-34"/>
                <a:ea typeface="Garuda"/>
                <a:cs typeface="TH SarabunIT๙" panose="020B0500040200020003" pitchFamily="34" charset="-34"/>
              </a:rPr>
              <a:t>ประโยช</a:t>
            </a:r>
            <a:r>
              <a:rPr lang="th-TH" sz="2800" b="1" spc="-180" dirty="0">
                <a:effectLst/>
                <a:latin typeface="TH SarabunIT๙" panose="020B0500040200020003" pitchFamily="34" charset="-34"/>
                <a:ea typeface="Garuda"/>
                <a:cs typeface="TH SarabunIT๙" panose="020B0500040200020003" pitchFamily="34" charset="-34"/>
              </a:rPr>
              <a:t>น</a:t>
            </a:r>
            <a:r>
              <a:rPr lang="th-TH" sz="2800" b="1" spc="175"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ของงาน</a:t>
            </a:r>
            <a:r>
              <a:rPr lang="th-TH" sz="2800" b="1" spc="-330"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แ</a:t>
            </a:r>
            <a:r>
              <a:rPr lang="th-TH" sz="2800" b="1" spc="-135" dirty="0">
                <a:effectLst/>
                <a:latin typeface="TH SarabunIT๙" panose="020B0500040200020003" pitchFamily="34" charset="-34"/>
                <a:ea typeface="Garuda"/>
                <a:cs typeface="TH SarabunIT๙" panose="020B0500040200020003" pitchFamily="34" charset="-34"/>
              </a:rPr>
              <a:t>ต</a:t>
            </a:r>
            <a:r>
              <a:rPr lang="th-TH" sz="2800" b="1" spc="130" dirty="0">
                <a:effectLst/>
                <a:latin typeface="TH SarabunIT๙" panose="020B0500040200020003" pitchFamily="34" charset="-34"/>
                <a:ea typeface="Garuda"/>
                <a:cs typeface="TH SarabunIT๙" panose="020B0500040200020003" pitchFamily="34" charset="-34"/>
              </a:rPr>
              <a:t>่</a:t>
            </a:r>
            <a:r>
              <a:rPr lang="th-TH" sz="2800" b="1" spc="-5" dirty="0">
                <a:effectLst/>
                <a:latin typeface="TH SarabunIT๙" panose="020B0500040200020003" pitchFamily="34" charset="-34"/>
                <a:ea typeface="Garuda"/>
                <a:cs typeface="TH SarabunIT๙" panose="020B0500040200020003" pitchFamily="34" charset="-34"/>
              </a:rPr>
              <a:t>เ</a:t>
            </a:r>
            <a:r>
              <a:rPr lang="th-TH" sz="2800" b="1" spc="-385" dirty="0">
                <a:effectLst/>
                <a:latin typeface="TH SarabunIT๙" panose="020B0500040200020003" pitchFamily="34" charset="-34"/>
                <a:ea typeface="Garuda"/>
                <a:cs typeface="TH SarabunIT๙" panose="020B0500040200020003" pitchFamily="34" charset="-34"/>
              </a:rPr>
              <a:t>ป</a:t>
            </a:r>
            <a:r>
              <a:rPr lang="th-TH" sz="2800" b="1" dirty="0">
                <a:effectLst/>
                <a:latin typeface="TH SarabunIT๙" panose="020B0500040200020003" pitchFamily="34" charset="-34"/>
                <a:ea typeface="Garuda"/>
                <a:cs typeface="TH SarabunIT๙" panose="020B0500040200020003" pitchFamily="34" charset="-34"/>
              </a:rPr>
              <a:t>็</a:t>
            </a:r>
            <a:r>
              <a:rPr lang="th-TH" sz="2800" b="1" spc="-590"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นความจ</a:t>
            </a:r>
            <a:r>
              <a:rPr lang="th-TH" sz="2800" b="1" spc="-5" dirty="0">
                <a:latin typeface="TH SarabunIT๙" panose="020B0500040200020003" pitchFamily="34" charset="-34"/>
                <a:ea typeface="Garuda"/>
                <a:cs typeface="TH SarabunIT๙" panose="020B0500040200020003" pitchFamily="34" charset="-34"/>
              </a:rPr>
              <a:t>ำ</a:t>
            </a:r>
            <a:r>
              <a:rPr lang="th-TH" sz="2800" b="1" spc="-5" dirty="0">
                <a:effectLst/>
                <a:latin typeface="TH SarabunIT๙" panose="020B0500040200020003" pitchFamily="34" charset="-34"/>
                <a:ea typeface="Garuda"/>
                <a:cs typeface="TH SarabunIT๙" panose="020B0500040200020003" pitchFamily="34" charset="-34"/>
              </a:rPr>
              <a:t>เ</a:t>
            </a:r>
            <a:r>
              <a:rPr lang="th-TH" sz="2800" b="1" spc="-385" dirty="0">
                <a:effectLst/>
                <a:latin typeface="TH SarabunIT๙" panose="020B0500040200020003" pitchFamily="34" charset="-34"/>
                <a:ea typeface="Garuda"/>
                <a:cs typeface="TH SarabunIT๙" panose="020B0500040200020003" pitchFamily="34" charset="-34"/>
              </a:rPr>
              <a:t>ป</a:t>
            </a:r>
            <a:r>
              <a:rPr lang="th-TH" sz="2800" b="1" dirty="0">
                <a:effectLst/>
                <a:latin typeface="TH SarabunIT๙" panose="020B0500040200020003" pitchFamily="34" charset="-34"/>
                <a:ea typeface="Garuda"/>
                <a:cs typeface="TH SarabunIT๙" panose="020B0500040200020003" pitchFamily="34" charset="-34"/>
              </a:rPr>
              <a:t>็</a:t>
            </a:r>
            <a:r>
              <a:rPr lang="th-TH" sz="2800" b="1" spc="-590"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น</a:t>
            </a:r>
            <a:r>
              <a:rPr lang="th-TH" sz="2800" b="1" spc="-95" dirty="0">
                <a:effectLst/>
                <a:latin typeface="TH SarabunIT๙" panose="020B0500040200020003" pitchFamily="34" charset="-34"/>
                <a:ea typeface="Garuda"/>
                <a:cs typeface="TH SarabunIT๙" panose="020B0500040200020003" pitchFamily="34" charset="-34"/>
              </a:rPr>
              <a:t>ท</a:t>
            </a:r>
            <a:r>
              <a:rPr lang="th-TH" sz="2800" b="1" spc="95" dirty="0">
                <a:latin typeface="TH SarabunIT๙" panose="020B0500040200020003" pitchFamily="34" charset="-34"/>
                <a:ea typeface="Garuda"/>
                <a:cs typeface="TH SarabunIT๙" panose="020B0500040200020003" pitchFamily="34" charset="-34"/>
              </a:rPr>
              <a:t>ี่</a:t>
            </a:r>
            <a:r>
              <a:rPr lang="th-TH" sz="2800" b="1" spc="-135" dirty="0">
                <a:effectLst/>
                <a:latin typeface="TH SarabunIT๙" panose="020B0500040200020003" pitchFamily="34" charset="-34"/>
                <a:ea typeface="Garuda"/>
                <a:cs typeface="TH SarabunIT๙" panose="020B0500040200020003" pitchFamily="34" charset="-34"/>
              </a:rPr>
              <a:t>ต</a:t>
            </a:r>
            <a:r>
              <a:rPr lang="th-TH" sz="2800" b="1" spc="13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อง</a:t>
            </a:r>
            <a:r>
              <a:rPr lang="th-TH" sz="2800" b="1" spc="-145" dirty="0">
                <a:effectLst/>
                <a:latin typeface="TH SarabunIT๙" panose="020B0500040200020003" pitchFamily="34" charset="-34"/>
                <a:ea typeface="Garuda"/>
                <a:cs typeface="TH SarabunIT๙" panose="020B0500040200020003" pitchFamily="34" charset="-34"/>
              </a:rPr>
              <a:t>ค</a:t>
            </a:r>
            <a:r>
              <a:rPr lang="th-TH" sz="2800" b="1" spc="14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นค</a:t>
            </a:r>
            <a:r>
              <a:rPr lang="th-TH" sz="2800" b="1" spc="-150" dirty="0">
                <a:effectLst/>
                <a:latin typeface="TH SarabunIT๙" panose="020B0500040200020003" pitchFamily="34" charset="-34"/>
                <a:ea typeface="Garuda"/>
                <a:cs typeface="TH SarabunIT๙" panose="020B0500040200020003" pitchFamily="34" charset="-34"/>
              </a:rPr>
              <a:t>ว</a:t>
            </a:r>
            <a:r>
              <a:rPr lang="th-TH" sz="2800" b="1" spc="140" dirty="0">
                <a:effectLst/>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า เพราะย</a:t>
            </a:r>
            <a:r>
              <a:rPr lang="th-TH" sz="2800" b="1" spc="5" dirty="0">
                <a:effectLst/>
                <a:latin typeface="TH SarabunIT๙" panose="020B0500040200020003" pitchFamily="34" charset="-34"/>
                <a:ea typeface="Garuda"/>
                <a:cs typeface="TH SarabunIT๙" panose="020B0500040200020003" pitchFamily="34" charset="-34"/>
              </a:rPr>
              <a:t>ัง</a:t>
            </a:r>
            <a:r>
              <a:rPr lang="th-TH" sz="2800" b="1" dirty="0">
                <a:effectLst/>
                <a:latin typeface="TH SarabunIT๙" panose="020B0500040200020003" pitchFamily="34" charset="-34"/>
                <a:ea typeface="Garuda"/>
                <a:cs typeface="TH SarabunIT๙" panose="020B0500040200020003" pitchFamily="34" charset="-34"/>
              </a:rPr>
              <a:t>ม</a:t>
            </a:r>
            <a:r>
              <a:rPr lang="th-TH" sz="2800" b="1" spc="-1230" dirty="0">
                <a:latin typeface="TH SarabunIT๙" panose="020B0500040200020003" pitchFamily="34" charset="-34"/>
                <a:ea typeface="Garuda"/>
                <a:cs typeface="TH SarabunIT๙" panose="020B0500040200020003" pitchFamily="34" charset="-34"/>
              </a:rPr>
              <a:t>ีข้</a:t>
            </a:r>
            <a:r>
              <a:rPr lang="th-TH" sz="2800" b="1" spc="5" dirty="0">
                <a:effectLst/>
                <a:latin typeface="TH SarabunIT๙" panose="020B0500040200020003" pitchFamily="34" charset="-34"/>
                <a:ea typeface="Garuda"/>
                <a:cs typeface="TH SarabunIT๙" panose="020B0500040200020003" pitchFamily="34" charset="-34"/>
              </a:rPr>
              <a:t>อ</a:t>
            </a:r>
            <a:r>
              <a:rPr lang="th-TH" sz="2800" b="1" spc="-145" dirty="0">
                <a:effectLst/>
                <a:latin typeface="TH SarabunIT๙" panose="020B0500040200020003" pitchFamily="34" charset="-34"/>
                <a:ea typeface="Garuda"/>
                <a:cs typeface="TH SarabunIT๙" panose="020B0500040200020003" pitchFamily="34" charset="-34"/>
              </a:rPr>
              <a:t>ค</a:t>
            </a:r>
            <a:r>
              <a:rPr lang="th-TH" sz="2800" b="1" spc="145" dirty="0">
                <a:effectLst/>
                <a:latin typeface="TH SarabunIT๙" panose="020B0500040200020003" pitchFamily="34" charset="-34"/>
                <a:ea typeface="Garuda"/>
                <a:cs typeface="TH SarabunIT๙" panose="020B0500040200020003" pitchFamily="34" charset="-34"/>
              </a:rPr>
              <a:t>้</a:t>
            </a:r>
            <a:r>
              <a:rPr lang="th-TH" sz="2800" b="1" spc="5" dirty="0">
                <a:effectLst/>
                <a:latin typeface="TH SarabunIT๙" panose="020B0500040200020003" pitchFamily="34" charset="-34"/>
                <a:ea typeface="Garuda"/>
                <a:cs typeface="TH SarabunIT๙" panose="020B0500040200020003" pitchFamily="34" charset="-34"/>
              </a:rPr>
              <a:t>นพบ</a:t>
            </a:r>
            <a:r>
              <a:rPr lang="th-TH" sz="2800" b="1" spc="-95" dirty="0">
                <a:effectLst/>
                <a:latin typeface="TH SarabunIT๙" panose="020B0500040200020003" pitchFamily="34" charset="-34"/>
                <a:ea typeface="Garuda"/>
                <a:cs typeface="TH SarabunIT๙" panose="020B0500040200020003" pitchFamily="34" charset="-34"/>
              </a:rPr>
              <a:t>ท</a:t>
            </a:r>
            <a:r>
              <a:rPr lang="th-TH" sz="2800" b="1" dirty="0">
                <a:latin typeface="TH SarabunIT๙" panose="020B0500040200020003" pitchFamily="34" charset="-34"/>
                <a:ea typeface="Garuda"/>
                <a:cs typeface="TH SarabunIT๙" panose="020B0500040200020003" pitchFamily="34" charset="-34"/>
              </a:rPr>
              <a:t>ี่</a:t>
            </a:r>
            <a:r>
              <a:rPr lang="th-TH" sz="2800" b="1" dirty="0">
                <a:effectLst/>
                <a:latin typeface="TH SarabunIT๙" panose="020B0500040200020003" pitchFamily="34" charset="-34"/>
                <a:ea typeface="Garuda"/>
                <a:cs typeface="TH SarabunIT๙" panose="020B0500040200020003" pitchFamily="34" charset="-34"/>
              </a:rPr>
              <a:t>โต้แย้งในหลายบริบทที่ต่างกัน   </a:t>
            </a:r>
            <a:r>
              <a:rPr lang="th-TH" sz="2800" b="1" spc="-15" dirty="0">
                <a:effectLst/>
                <a:latin typeface="TH SarabunIT๙" panose="020B0500040200020003" pitchFamily="34" charset="-34"/>
                <a:ea typeface="Garuda"/>
                <a:cs typeface="TH SarabunIT๙" panose="020B0500040200020003" pitchFamily="34" charset="-34"/>
              </a:rPr>
              <a:t>หรือ   </a:t>
            </a:r>
            <a:r>
              <a:rPr lang="th-TH" sz="2800" b="1" dirty="0">
                <a:effectLst/>
                <a:latin typeface="TH SarabunIT๙" panose="020B0500040200020003" pitchFamily="34" charset="-34"/>
                <a:ea typeface="Garuda"/>
                <a:cs typeface="TH SarabunIT๙" panose="020B0500040200020003" pitchFamily="34" charset="-34"/>
              </a:rPr>
              <a:t>มีการค้นคว้าในประเด็นนี้น้อย</a:t>
            </a:r>
            <a:r>
              <a:rPr lang="th-TH" sz="2800" b="1" spc="-15" dirty="0">
                <a:effectLst/>
                <a:latin typeface="TH SarabunIT๙" panose="020B0500040200020003" pitchFamily="34" charset="-34"/>
                <a:ea typeface="Garuda"/>
                <a:cs typeface="TH SarabunIT๙" panose="020B0500040200020003" pitchFamily="34" charset="-34"/>
              </a:rPr>
              <a:t>หรือ</a:t>
            </a:r>
            <a:r>
              <a:rPr lang="th-TH" sz="2800" b="1" spc="-20" dirty="0">
                <a:effectLst/>
                <a:latin typeface="TH SarabunIT๙" panose="020B0500040200020003" pitchFamily="34" charset="-34"/>
                <a:ea typeface="Garuda"/>
                <a:cs typeface="TH SarabunIT๙" panose="020B0500040200020003" pitchFamily="34" charset="-34"/>
              </a:rPr>
              <a:t>ต้องการพัฒนาสิ่งใหม่ ๆ </a:t>
            </a:r>
            <a:r>
              <a:rPr lang="th-TH" sz="2800" b="1" dirty="0">
                <a:effectLst/>
                <a:latin typeface="TH SarabunIT๙" panose="020B0500040200020003" pitchFamily="34" charset="-34"/>
                <a:ea typeface="Garuda"/>
                <a:cs typeface="TH SarabunIT๙" panose="020B0500040200020003" pitchFamily="34" charset="-34"/>
              </a:rPr>
              <a:t>ขึ้นมา</a:t>
            </a:r>
            <a:r>
              <a:rPr lang="th-TH" sz="2800" b="1" spc="-26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ฯลฯ</a:t>
            </a:r>
            <a:endParaRPr lang="en-US" sz="2800" b="1" dirty="0">
              <a:effectLst/>
              <a:latin typeface="TH SarabunIT๙" panose="020B0500040200020003" pitchFamily="34" charset="-34"/>
              <a:ea typeface="Garuda"/>
              <a:cs typeface="TH SarabunIT๙" panose="020B0500040200020003" pitchFamily="34" charset="-34"/>
            </a:endParaRPr>
          </a:p>
          <a:p>
            <a:pPr marL="342900" marR="489585" lvl="0" indent="-342900">
              <a:spcBef>
                <a:spcPts val="685"/>
              </a:spcBef>
              <a:spcAft>
                <a:spcPts val="0"/>
              </a:spcAft>
              <a:buClr>
                <a:srgbClr val="7030A0"/>
              </a:buClr>
              <a:buFont typeface="Wingdings" panose="05000000000000000000" pitchFamily="2" charset="2"/>
              <a:buChar char=""/>
              <a:tabLst>
                <a:tab pos="1151890" algn="l"/>
              </a:tabLst>
            </a:pPr>
            <a:r>
              <a:rPr lang="th-TH" sz="2800" b="1" spc="-20" dirty="0">
                <a:effectLst/>
                <a:latin typeface="TH SarabunIT๙" panose="020B0500040200020003" pitchFamily="34" charset="-34"/>
                <a:ea typeface="Garuda"/>
                <a:cs typeface="TH SarabunIT๙" panose="020B0500040200020003" pitchFamily="34" charset="-34"/>
              </a:rPr>
              <a:t>ตรวจสอบว่าประเด็นที่เราค้นคว้ามีคนทำวิจัยในช่วง</a:t>
            </a:r>
            <a:r>
              <a:rPr lang="th-TH" sz="2800" b="1" spc="-450" dirty="0">
                <a:effectLst/>
                <a:latin typeface="TH SarabunIT๙" panose="020B0500040200020003" pitchFamily="34" charset="-34"/>
                <a:ea typeface="Garuda"/>
                <a:cs typeface="TH SarabunIT๙" panose="020B0500040200020003" pitchFamily="34" charset="-34"/>
              </a:rPr>
              <a:t> </a:t>
            </a:r>
            <a:r>
              <a:rPr lang="th-TH" sz="2800" b="1" spc="-45" dirty="0">
                <a:effectLst/>
                <a:latin typeface="TH SarabunIT๙" panose="020B0500040200020003" pitchFamily="34" charset="-34"/>
                <a:ea typeface="Garuda"/>
                <a:cs typeface="TH SarabunIT๙" panose="020B0500040200020003" pitchFamily="34" charset="-34"/>
              </a:rPr>
              <a:t>ห้า</a:t>
            </a:r>
            <a:r>
              <a:rPr lang="th-TH" sz="2800" b="1" spc="-445" dirty="0">
                <a:effectLst/>
                <a:latin typeface="TH SarabunIT๙" panose="020B0500040200020003" pitchFamily="34" charset="-34"/>
                <a:ea typeface="Garuda"/>
                <a:cs typeface="TH SarabunIT๙" panose="020B0500040200020003" pitchFamily="34" charset="-34"/>
              </a:rPr>
              <a:t> </a:t>
            </a:r>
            <a:r>
              <a:rPr lang="th-TH" sz="2800" b="1" spc="-25" dirty="0">
                <a:effectLst/>
                <a:latin typeface="TH SarabunIT๙" panose="020B0500040200020003" pitchFamily="34" charset="-34"/>
                <a:ea typeface="Garuda"/>
                <a:cs typeface="TH SarabunIT๙" panose="020B0500040200020003" pitchFamily="34" charset="-34"/>
              </a:rPr>
              <a:t>หรือ</a:t>
            </a:r>
            <a:r>
              <a:rPr lang="th-TH" sz="2800" b="1" spc="-450" dirty="0">
                <a:effectLst/>
                <a:latin typeface="TH SarabunIT๙" panose="020B0500040200020003" pitchFamily="34" charset="-34"/>
                <a:ea typeface="Garuda"/>
                <a:cs typeface="TH SarabunIT๙" panose="020B0500040200020003" pitchFamily="34" charset="-34"/>
              </a:rPr>
              <a:t> </a:t>
            </a:r>
            <a:r>
              <a:rPr lang="th-TH" sz="2800" b="1" spc="-80" dirty="0">
                <a:effectLst/>
                <a:latin typeface="TH SarabunIT๙" panose="020B0500040200020003" pitchFamily="34" charset="-34"/>
                <a:ea typeface="Garuda"/>
                <a:cs typeface="TH SarabunIT๙" panose="020B0500040200020003" pitchFamily="34" charset="-34"/>
              </a:rPr>
              <a:t>สิบปี</a:t>
            </a:r>
            <a:r>
              <a:rPr lang="th-TH" sz="2800" b="1" spc="-535" dirty="0">
                <a:effectLst/>
                <a:latin typeface="TH SarabunIT๙" panose="020B0500040200020003" pitchFamily="34" charset="-34"/>
                <a:ea typeface="Garuda"/>
                <a:cs typeface="TH SarabunIT๙" panose="020B0500040200020003" pitchFamily="34" charset="-34"/>
              </a:rPr>
              <a:t> </a:t>
            </a:r>
            <a:r>
              <a:rPr lang="th-TH" sz="2800" b="1" spc="-25" dirty="0">
                <a:effectLst/>
                <a:latin typeface="TH SarabunIT๙" panose="020B0500040200020003" pitchFamily="34" charset="-34"/>
                <a:ea typeface="Garuda"/>
                <a:cs typeface="TH SarabunIT๙" panose="020B0500040200020003" pitchFamily="34" charset="-34"/>
              </a:rPr>
              <a:t>มานี้</a:t>
            </a:r>
            <a:r>
              <a:rPr lang="th-TH" sz="2800" b="1" spc="50" dirty="0">
                <a:latin typeface="TH SarabunIT๙" panose="020B0500040200020003" pitchFamily="34" charset="-34"/>
                <a:ea typeface="Garuda"/>
                <a:cs typeface="TH SarabunIT๙" panose="020B0500040200020003" pitchFamily="34" charset="-34"/>
              </a:rPr>
              <a:t> </a:t>
            </a:r>
            <a:r>
              <a:rPr lang="th-TH" sz="2800" b="1" spc="50" dirty="0">
                <a:effectLst/>
                <a:latin typeface="TH SarabunIT๙" panose="020B0500040200020003" pitchFamily="34" charset="-34"/>
                <a:ea typeface="Garuda"/>
                <a:cs typeface="TH SarabunIT๙" panose="020B0500040200020003" pitchFamily="34" charset="-34"/>
              </a:rPr>
              <a:t>แต่</a:t>
            </a:r>
            <a:r>
              <a:rPr lang="th-TH" sz="2800" b="1" spc="55" dirty="0">
                <a:effectLst/>
                <a:latin typeface="TH SarabunIT๙" panose="020B0500040200020003" pitchFamily="34" charset="-34"/>
                <a:ea typeface="Garuda"/>
                <a:cs typeface="TH SarabunIT๙" panose="020B0500040200020003" pitchFamily="34" charset="-34"/>
              </a:rPr>
              <a:t>สังคมมีพลวัตร </a:t>
            </a:r>
            <a:r>
              <a:rPr lang="th-TH" sz="2800" b="1" spc="90" dirty="0">
                <a:effectLst/>
                <a:latin typeface="TH SarabunIT๙" panose="020B0500040200020003" pitchFamily="34" charset="-34"/>
                <a:ea typeface="Garuda"/>
                <a:cs typeface="TH SarabunIT๙" panose="020B0500040200020003" pitchFamily="34" charset="-34"/>
              </a:rPr>
              <a:t>จึงควรมีการตรวจสอบ และวิเคราะห์ </a:t>
            </a:r>
            <a:r>
              <a:rPr lang="th-TH" sz="2800" b="1" dirty="0">
                <a:effectLst/>
                <a:latin typeface="TH SarabunIT๙" panose="020B0500040200020003" pitchFamily="34" charset="-34"/>
                <a:ea typeface="Garuda"/>
                <a:cs typeface="TH SarabunIT๙" panose="020B0500040200020003" pitchFamily="34" charset="-34"/>
              </a:rPr>
              <a:t>เพื่อ</a:t>
            </a:r>
            <a:r>
              <a:rPr lang="th-TH" sz="2800" b="1" spc="35" dirty="0">
                <a:effectLst/>
                <a:latin typeface="TH SarabunIT๙" panose="020B0500040200020003" pitchFamily="34" charset="-34"/>
                <a:ea typeface="Garuda"/>
                <a:cs typeface="TH SarabunIT๙" panose="020B0500040200020003" pitchFamily="34" charset="-34"/>
              </a:rPr>
              <a:t>ติดตาม</a:t>
            </a:r>
            <a:r>
              <a:rPr lang="th-TH" sz="2800" b="1" spc="-55" dirty="0">
                <a:effectLst/>
                <a:latin typeface="TH SarabunIT๙" panose="020B0500040200020003" pitchFamily="34" charset="-34"/>
                <a:ea typeface="Garuda"/>
                <a:cs typeface="TH SarabunIT๙" panose="020B0500040200020003" pitchFamily="34" charset="-34"/>
              </a:rPr>
              <a:t>พร้</a:t>
            </a:r>
            <a:r>
              <a:rPr lang="th-TH" sz="2800" b="1" spc="35" dirty="0">
                <a:effectLst/>
                <a:latin typeface="TH SarabunIT๙" panose="020B0500040200020003" pitchFamily="34" charset="-34"/>
                <a:ea typeface="Garuda"/>
                <a:cs typeface="TH SarabunIT๙" panose="020B0500040200020003" pitchFamily="34" charset="-34"/>
              </a:rPr>
              <a:t>อมกับอธิบายถึงประโยชน์ </a:t>
            </a:r>
            <a:r>
              <a:rPr lang="th-TH" sz="2800" b="1" spc="20" dirty="0">
                <a:effectLst/>
                <a:latin typeface="TH SarabunIT๙" panose="020B0500040200020003" pitchFamily="34" charset="-34"/>
                <a:ea typeface="Garuda"/>
                <a:cs typeface="TH SarabunIT๙" panose="020B0500040200020003" pitchFamily="34" charset="-34"/>
              </a:rPr>
              <a:t>ของข้อค้นพบทั้งในด้านการวิจัย </a:t>
            </a:r>
            <a:r>
              <a:rPr lang="th-TH" sz="2800" b="1" spc="-25" dirty="0">
                <a:effectLst/>
                <a:latin typeface="TH SarabunIT๙" panose="020B0500040200020003" pitchFamily="34" charset="-34"/>
                <a:ea typeface="Garuda"/>
                <a:cs typeface="TH SarabunIT๙" panose="020B0500040200020003" pitchFamily="34" charset="-34"/>
              </a:rPr>
              <a:t>บริสุทธิ์</a:t>
            </a:r>
            <a:r>
              <a:rPr lang="en-US" sz="2800" b="1" spc="-25" dirty="0">
                <a:effectLst/>
                <a:latin typeface="TH SarabunIT๙" panose="020B0500040200020003" pitchFamily="34" charset="-34"/>
                <a:ea typeface="Garuda"/>
                <a:cs typeface="TH SarabunIT๙" panose="020B0500040200020003" pitchFamily="34" charset="-34"/>
              </a:rPr>
              <a:t>(</a:t>
            </a:r>
            <a:r>
              <a:rPr lang="en-US" sz="2800" b="1" spc="-135"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R&amp;D</a:t>
            </a:r>
            <a:r>
              <a:rPr lang="th-TH" sz="2800" b="1" spc="-130" dirty="0">
                <a:latin typeface="TH SarabunIT๙" panose="020B0500040200020003" pitchFamily="34" charset="-34"/>
                <a:ea typeface="Garuda"/>
                <a:cs typeface="TH SarabunIT๙" panose="020B0500040200020003" pitchFamily="34" charset="-34"/>
              </a:rPr>
              <a:t> </a:t>
            </a:r>
            <a:r>
              <a:rPr lang="th-TH" sz="2800" b="1" spc="-25" dirty="0">
                <a:effectLst/>
                <a:latin typeface="TH SarabunIT๙" panose="020B0500040200020003" pitchFamily="34" charset="-34"/>
                <a:ea typeface="Garuda"/>
                <a:cs typeface="TH SarabunIT๙" panose="020B0500040200020003" pitchFamily="34" charset="-34"/>
              </a:rPr>
              <a:t>หรือ</a:t>
            </a:r>
            <a:r>
              <a:rPr lang="th-TH" sz="2800" b="1" spc="-455"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R</a:t>
            </a:r>
            <a:r>
              <a:rPr lang="en-US" sz="2800" b="1" spc="-130"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for</a:t>
            </a:r>
            <a:r>
              <a:rPr lang="en-US" sz="2800" b="1" spc="-130" dirty="0">
                <a:effectLst/>
                <a:latin typeface="TH SarabunIT๙" panose="020B0500040200020003" pitchFamily="34" charset="-34"/>
                <a:ea typeface="Garuda"/>
                <a:cs typeface="TH SarabunIT๙" panose="020B0500040200020003" pitchFamily="34" charset="-34"/>
              </a:rPr>
              <a:t> </a:t>
            </a:r>
            <a:r>
              <a:rPr lang="en-US" sz="2800" b="1" dirty="0">
                <a:effectLst/>
                <a:latin typeface="TH SarabunIT๙" panose="020B0500040200020003" pitchFamily="34" charset="-34"/>
                <a:ea typeface="Garuda"/>
                <a:cs typeface="TH SarabunIT๙" panose="020B0500040200020003" pitchFamily="34" charset="-34"/>
              </a:rPr>
              <a:t>D)</a:t>
            </a:r>
            <a:r>
              <a:rPr lang="en-US" sz="2800" b="1" spc="-19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การวิจัยประยุกต์</a:t>
            </a:r>
            <a:r>
              <a:rPr lang="th-TH" sz="2800" b="1" spc="-40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การทดลอง</a:t>
            </a:r>
            <a:r>
              <a:rPr lang="th-TH" sz="2800" b="1" spc="-455" dirty="0">
                <a:effectLst/>
                <a:latin typeface="TH SarabunIT๙" panose="020B0500040200020003" pitchFamily="34" charset="-34"/>
                <a:ea typeface="Garuda"/>
                <a:cs typeface="TH SarabunIT๙" panose="020B0500040200020003" pitchFamily="34" charset="-34"/>
              </a:rPr>
              <a:t> </a:t>
            </a:r>
            <a:r>
              <a:rPr lang="th-TH" sz="2800" b="1" spc="-35" dirty="0">
                <a:effectLst/>
                <a:latin typeface="TH SarabunIT๙" panose="020B0500040200020003" pitchFamily="34" charset="-34"/>
                <a:ea typeface="Garuda"/>
                <a:cs typeface="TH SarabunIT๙" panose="020B0500040200020003" pitchFamily="34" charset="-34"/>
              </a:rPr>
              <a:t>มั่นใจว่า </a:t>
            </a:r>
            <a:r>
              <a:rPr lang="th-TH" sz="2800" b="1" dirty="0">
                <a:effectLst/>
                <a:latin typeface="TH SarabunIT๙" panose="020B0500040200020003" pitchFamily="34" charset="-34"/>
                <a:ea typeface="Garuda"/>
                <a:cs typeface="TH SarabunIT๙" panose="020B0500040200020003" pitchFamily="34" charset="-34"/>
              </a:rPr>
              <a:t>ผลการวิจัยจะมีผลต่อการออกมาตรการทางสังคม กฎหมาย</a:t>
            </a:r>
            <a:r>
              <a:rPr lang="th-TH" sz="2800" b="1" spc="-455" dirty="0">
                <a:effectLst/>
                <a:latin typeface="TH SarabunIT๙" panose="020B0500040200020003" pitchFamily="34" charset="-34"/>
                <a:ea typeface="Garuda"/>
                <a:cs typeface="TH SarabunIT๙" panose="020B0500040200020003" pitchFamily="34" charset="-34"/>
              </a:rPr>
              <a:t> </a:t>
            </a:r>
            <a:r>
              <a:rPr lang="th-TH" sz="2800" b="1" dirty="0">
                <a:effectLst/>
                <a:latin typeface="TH SarabunIT๙" panose="020B0500040200020003" pitchFamily="34" charset="-34"/>
                <a:ea typeface="Garuda"/>
                <a:cs typeface="TH SarabunIT๙" panose="020B0500040200020003" pitchFamily="34" charset="-34"/>
              </a:rPr>
              <a:t>ฯลฯ</a:t>
            </a:r>
            <a:endParaRPr lang="en-US" sz="2800" dirty="0">
              <a:effectLst/>
              <a:latin typeface="TH SarabunIT๙" panose="020B0500040200020003" pitchFamily="34" charset="-34"/>
              <a:ea typeface="Garuda"/>
              <a:cs typeface="TH SarabunIT๙" panose="020B0500040200020003" pitchFamily="34" charset="-34"/>
            </a:endParaRPr>
          </a:p>
          <a:p>
            <a:pPr>
              <a:buClr>
                <a:srgbClr val="7030A0"/>
              </a:buClr>
            </a:pPr>
            <a:br>
              <a:rPr lang="en-US" sz="2400" dirty="0">
                <a:effectLst/>
                <a:latin typeface="TH SarabunIT๙" panose="020B0500040200020003" pitchFamily="34" charset="-34"/>
                <a:ea typeface="Wingdings" panose="05000000000000000000" pitchFamily="2" charset="2"/>
                <a:cs typeface="TH SarabunIT๙" panose="020B0500040200020003" pitchFamily="34" charset="-34"/>
              </a:rPr>
            </a:br>
            <a:endParaRPr lang="en-US" sz="2400" dirty="0">
              <a:latin typeface="TH SarabunIT๙" panose="020B0500040200020003" pitchFamily="34" charset="-34"/>
              <a:cs typeface="TH SarabunIT๙" panose="020B0500040200020003" pitchFamily="34" charset="-34"/>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9700" y="778665"/>
            <a:ext cx="4543231" cy="626582"/>
          </a:xfrm>
          <a:prstGeom prst="rect">
            <a:avLst/>
          </a:prstGeom>
        </p:spPr>
        <p:txBody>
          <a:bodyPr wrap="none">
            <a:spAutoFit/>
          </a:bodyPr>
          <a:lstStyle/>
          <a:p>
            <a:pPr marL="12700" marR="0">
              <a:lnSpc>
                <a:spcPts val="4140"/>
              </a:lnSpc>
              <a:spcBef>
                <a:spcPts val="0"/>
              </a:spcBef>
              <a:spcAft>
                <a:spcPts val="0"/>
              </a:spcAft>
            </a:pPr>
            <a:r>
              <a:rPr lang="th-TH" sz="4000" b="1" dirty="0">
                <a:solidFill>
                  <a:srgbClr val="31859C"/>
                </a:solidFill>
                <a:effectLst/>
                <a:latin typeface="TH SarabunIT๙" panose="020B0500040200020003" pitchFamily="34" charset="-34"/>
                <a:ea typeface="Garuda"/>
                <a:cs typeface="TH SarabunIT๙" panose="020B0500040200020003" pitchFamily="34" charset="-34"/>
              </a:rPr>
              <a:t>การเริ่มต้นในการเขียนบทความ</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88900" y="1500687"/>
            <a:ext cx="10604500" cy="5283498"/>
          </a:xfrm>
          <a:prstGeom prst="rect">
            <a:avLst/>
          </a:prstGeom>
        </p:spPr>
        <p:txBody>
          <a:bodyPr wrap="square">
            <a:spAutoFit/>
          </a:bodyPr>
          <a:lstStyle/>
          <a:p>
            <a:pPr marL="742950" marR="480695" lvl="1" indent="-285750" algn="just">
              <a:spcBef>
                <a:spcPts val="600"/>
              </a:spcBef>
              <a:spcAft>
                <a:spcPts val="0"/>
              </a:spcAft>
              <a:buClr>
                <a:srgbClr val="00B050"/>
              </a:buClr>
              <a:buFont typeface="Wingdings" panose="05000000000000000000" pitchFamily="2" charset="2"/>
              <a:buChar char=""/>
              <a:tabLst>
                <a:tab pos="1151890" algn="l"/>
              </a:tabLst>
            </a:pPr>
            <a:r>
              <a:rPr lang="th-TH" sz="3000" b="1" u="sng" dirty="0">
                <a:solidFill>
                  <a:srgbClr val="00B050"/>
                </a:solidFill>
                <a:effectLst/>
                <a:latin typeface="TH SarabunPSK" panose="020B0500040200020003" pitchFamily="34" charset="-34"/>
                <a:ea typeface="Garuda"/>
                <a:cs typeface="TH SarabunPSK" panose="020B0500040200020003" pitchFamily="34" charset="-34"/>
              </a:rPr>
              <a:t>หากเขียนจากการย่อรายงานวิจัยที่ทำเสร็จแล้ว</a:t>
            </a:r>
            <a:r>
              <a:rPr lang="en-US" sz="3000" b="1" u="sng" dirty="0">
                <a:solidFill>
                  <a:srgbClr val="00B050"/>
                </a:solidFill>
                <a:effectLst/>
                <a:latin typeface="TH SarabunPSK" panose="020B0500040200020003" pitchFamily="34" charset="-34"/>
                <a:ea typeface="Garuda"/>
                <a:cs typeface="TH SarabunPSK" panose="020B0500040200020003" pitchFamily="34" charset="-34"/>
              </a:rPr>
              <a:t> </a:t>
            </a:r>
            <a:r>
              <a:rPr lang="th-TH" sz="3000" b="1" u="sng" spc="-30" dirty="0">
                <a:solidFill>
                  <a:srgbClr val="00B050"/>
                </a:solidFill>
                <a:effectLst/>
                <a:latin typeface="TH SarabunPSK" panose="020B0500040200020003" pitchFamily="34" charset="-34"/>
                <a:ea typeface="Garuda"/>
                <a:cs typeface="TH SarabunPSK" panose="020B0500040200020003" pitchFamily="34" charset="-34"/>
              </a:rPr>
              <a:t>ให้เริ่มต้นดังน</a:t>
            </a:r>
            <a:r>
              <a:rPr lang="th-TH" sz="3000" b="1" spc="-30" dirty="0">
                <a:solidFill>
                  <a:srgbClr val="00B050"/>
                </a:solidFill>
                <a:effectLst/>
                <a:latin typeface="TH SarabunPSK" panose="020B0500040200020003" pitchFamily="34" charset="-34"/>
                <a:ea typeface="Garuda"/>
                <a:cs typeface="TH SarabunPSK" panose="020B0500040200020003" pitchFamily="34" charset="-34"/>
              </a:rPr>
              <a:t>ี้</a:t>
            </a:r>
            <a:r>
              <a:rPr lang="en-US" sz="3000" b="1" spc="-30" dirty="0">
                <a:solidFill>
                  <a:srgbClr val="00B050"/>
                </a:solidFill>
                <a:effectLst/>
                <a:latin typeface="TH SarabunPSK" panose="020B0500040200020003" pitchFamily="34" charset="-34"/>
                <a:ea typeface="Garuda"/>
                <a:cs typeface="TH SarabunPSK" panose="020B0500040200020003" pitchFamily="34" charset="-34"/>
              </a:rPr>
              <a:t> </a:t>
            </a:r>
            <a:r>
              <a:rPr lang="en-US" sz="3000" b="1" dirty="0">
                <a:solidFill>
                  <a:srgbClr val="00B050"/>
                </a:solidFill>
                <a:effectLst/>
                <a:latin typeface="TH SarabunPSK" panose="020B0500040200020003" pitchFamily="34" charset="-34"/>
                <a:ea typeface="Garuda"/>
                <a:cs typeface="TH SarabunPSK" panose="020B0500040200020003" pitchFamily="34" charset="-34"/>
              </a:rPr>
              <a:t>(</a:t>
            </a:r>
            <a:r>
              <a:rPr lang="th-TH" sz="3000" b="1" dirty="0">
                <a:solidFill>
                  <a:srgbClr val="00B050"/>
                </a:solidFill>
                <a:effectLst/>
                <a:latin typeface="TH SarabunPSK" panose="020B0500040200020003" pitchFamily="34" charset="-34"/>
                <a:ea typeface="Garuda"/>
                <a:cs typeface="TH SarabunPSK" panose="020B0500040200020003" pitchFamily="34" charset="-34"/>
              </a:rPr>
              <a:t>หากตั</a:t>
            </a:r>
            <a:r>
              <a:rPr lang="th-TH" sz="3000" b="1" dirty="0">
                <a:solidFill>
                  <a:srgbClr val="00B050"/>
                </a:solidFill>
                <a:latin typeface="TH SarabunPSK" panose="020B0500040200020003" pitchFamily="34" charset="-34"/>
                <a:ea typeface="Garuda"/>
                <a:cs typeface="TH SarabunPSK" panose="020B0500040200020003" pitchFamily="34" charset="-34"/>
              </a:rPr>
              <a:t>้</a:t>
            </a:r>
            <a:r>
              <a:rPr lang="th-TH" sz="3000" b="1" dirty="0">
                <a:solidFill>
                  <a:srgbClr val="00B050"/>
                </a:solidFill>
                <a:effectLst/>
                <a:latin typeface="TH SarabunPSK" panose="020B0500040200020003" pitchFamily="34" charset="-34"/>
                <a:ea typeface="Garuda"/>
                <a:cs typeface="TH SarabunPSK" panose="020B0500040200020003" pitchFamily="34" charset="-34"/>
              </a:rPr>
              <a:t>งใจจ</a:t>
            </a:r>
            <a:r>
              <a:rPr lang="th-TH" sz="3000" b="1" spc="10" dirty="0">
                <a:solidFill>
                  <a:srgbClr val="00B050"/>
                </a:solidFill>
                <a:effectLst/>
                <a:latin typeface="TH SarabunPSK" panose="020B0500040200020003" pitchFamily="34" charset="-34"/>
                <a:ea typeface="Garuda"/>
                <a:cs typeface="TH SarabunPSK" panose="020B0500040200020003" pitchFamily="34" charset="-34"/>
              </a:rPr>
              <a:t>ะเขียนก่อนวิเคราะห์ข้อมูลให้เริ่มต้นจาก</a:t>
            </a:r>
            <a:r>
              <a:rPr lang="th-TH" sz="3000" b="1" spc="10" dirty="0" err="1">
                <a:solidFill>
                  <a:srgbClr val="00B050"/>
                </a:solidFill>
                <a:effectLst/>
                <a:latin typeface="TH SarabunPSK" panose="020B0500040200020003" pitchFamily="34" charset="-34"/>
                <a:ea typeface="Garuda"/>
                <a:cs typeface="TH SarabunPSK" panose="020B0500040200020003" pitchFamily="34" charset="-34"/>
              </a:rPr>
              <a:t>บทนํา</a:t>
            </a:r>
            <a:r>
              <a:rPr lang="th-TH" sz="3000" b="1" spc="10" dirty="0">
                <a:solidFill>
                  <a:srgbClr val="00B050"/>
                </a:solidFill>
                <a:effectLst/>
                <a:latin typeface="TH SarabunPSK" panose="020B0500040200020003" pitchFamily="34" charset="-34"/>
                <a:ea typeface="Garuda"/>
                <a:cs typeface="TH SarabunPSK" panose="020B0500040200020003" pitchFamily="34" charset="-34"/>
              </a:rPr>
              <a:t> หรือความเป็</a:t>
            </a:r>
            <a:r>
              <a:rPr lang="th-TH" sz="3000" b="1" spc="65" dirty="0">
                <a:solidFill>
                  <a:srgbClr val="00B050"/>
                </a:solidFill>
                <a:effectLst/>
                <a:latin typeface="TH SarabunPSK" panose="020B0500040200020003" pitchFamily="34" charset="-34"/>
                <a:ea typeface="Garuda"/>
                <a:cs typeface="TH SarabunPSK" panose="020B0500040200020003" pitchFamily="34" charset="-34"/>
              </a:rPr>
              <a:t>นมา และค</a:t>
            </a:r>
            <a:r>
              <a:rPr lang="th-TH" sz="3000" b="1" spc="-20" dirty="0">
                <a:solidFill>
                  <a:srgbClr val="00B050"/>
                </a:solidFill>
                <a:effectLst/>
                <a:latin typeface="TH SarabunPSK" panose="020B0500040200020003" pitchFamily="34" charset="-34"/>
                <a:ea typeface="Garuda"/>
                <a:cs typeface="TH SarabunPSK" panose="020B0500040200020003" pitchFamily="34" charset="-34"/>
              </a:rPr>
              <a:t>วามสำคัญของปัญหาก่อน</a:t>
            </a:r>
            <a:r>
              <a:rPr lang="en-US" sz="3000" b="1" spc="-20" dirty="0">
                <a:solidFill>
                  <a:srgbClr val="00B050"/>
                </a:solidFill>
                <a:effectLst/>
                <a:latin typeface="TH SarabunPSK" panose="020B0500040200020003" pitchFamily="34" charset="-34"/>
                <a:ea typeface="Garuda"/>
                <a:cs typeface="TH SarabunPSK" panose="020B0500040200020003" pitchFamily="34" charset="-34"/>
              </a:rPr>
              <a:t>)</a:t>
            </a:r>
            <a:endParaRPr lang="en-US" sz="3000" dirty="0">
              <a:solidFill>
                <a:srgbClr val="00B050"/>
              </a:solidFill>
              <a:effectLst/>
              <a:latin typeface="TH SarabunPSK" panose="020B0500040200020003" pitchFamily="34" charset="-34"/>
              <a:ea typeface="Garuda"/>
              <a:cs typeface="TH SarabunPSK" panose="020B0500040200020003" pitchFamily="34" charset="-34"/>
            </a:endParaRPr>
          </a:p>
          <a:p>
            <a:pPr marL="742950" marR="0" lvl="1" indent="-285750">
              <a:spcBef>
                <a:spcPts val="0"/>
              </a:spcBef>
              <a:spcAft>
                <a:spcPts val="0"/>
              </a:spcAft>
              <a:buClr>
                <a:srgbClr val="00B050"/>
              </a:buClr>
              <a:buFont typeface="Wingdings" panose="05000000000000000000" pitchFamily="2" charset="2"/>
              <a:buChar char=""/>
              <a:tabLst>
                <a:tab pos="1151890" algn="l"/>
              </a:tabLst>
            </a:pPr>
            <a:r>
              <a:rPr lang="th-TH" sz="3000" b="1" dirty="0">
                <a:solidFill>
                  <a:srgbClr val="00B050"/>
                </a:solidFill>
                <a:effectLst/>
                <a:latin typeface="TH SarabunPSK" panose="020B0500040200020003" pitchFamily="34" charset="-34"/>
                <a:ea typeface="Garuda"/>
                <a:cs typeface="TH SarabunPSK" panose="020B0500040200020003" pitchFamily="34" charset="-34"/>
              </a:rPr>
              <a:t>เขียนบทสรุป และการอภิปรายผล</a:t>
            </a:r>
            <a:r>
              <a:rPr lang="th-TH" sz="3000" b="1" spc="-360"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130" dirty="0">
                <a:solidFill>
                  <a:srgbClr val="00B050"/>
                </a:solidFill>
                <a:effectLst/>
                <a:latin typeface="TH SarabunPSK" panose="020B0500040200020003" pitchFamily="34" charset="-34"/>
                <a:ea typeface="Garuda"/>
                <a:cs typeface="TH SarabunPSK" panose="020B0500040200020003" pitchFamily="34" charset="-34"/>
              </a:rPr>
              <a:t>เป็</a:t>
            </a:r>
            <a:r>
              <a:rPr lang="th-TH" sz="3000" b="1" dirty="0">
                <a:solidFill>
                  <a:srgbClr val="00B050"/>
                </a:solidFill>
                <a:effectLst/>
                <a:latin typeface="TH SarabunPSK" panose="020B0500040200020003" pitchFamily="34" charset="-34"/>
                <a:ea typeface="Garuda"/>
                <a:cs typeface="TH SarabunPSK" panose="020B0500040200020003" pitchFamily="34" charset="-34"/>
              </a:rPr>
              <a:t>นอันดับแรก </a:t>
            </a:r>
            <a:r>
              <a:rPr lang="th-TH" sz="3000" b="1" spc="-345"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65" dirty="0">
                <a:solidFill>
                  <a:srgbClr val="00B050"/>
                </a:solidFill>
                <a:effectLst/>
                <a:latin typeface="TH SarabunPSK" panose="020B0500040200020003" pitchFamily="34" charset="-34"/>
                <a:ea typeface="Garuda"/>
                <a:cs typeface="TH SarabunPSK" panose="020B0500040200020003" pitchFamily="34" charset="-34"/>
              </a:rPr>
              <a:t>หากเป็</a:t>
            </a:r>
            <a:r>
              <a:rPr lang="th-TH" sz="3000" b="1" dirty="0">
                <a:solidFill>
                  <a:srgbClr val="00B050"/>
                </a:solidFill>
                <a:effectLst/>
                <a:latin typeface="TH SarabunPSK" panose="020B0500040200020003" pitchFamily="34" charset="-34"/>
                <a:ea typeface="Garuda"/>
                <a:cs typeface="TH SarabunPSK" panose="020B0500040200020003" pitchFamily="34" charset="-34"/>
              </a:rPr>
              <a:t>นเชิงปริมาณ ควร</a:t>
            </a:r>
            <a:r>
              <a:rPr lang="th-TH" sz="3000" b="1" spc="-35" dirty="0">
                <a:solidFill>
                  <a:srgbClr val="00B050"/>
                </a:solidFill>
                <a:effectLst/>
                <a:latin typeface="TH SarabunPSK" panose="020B0500040200020003" pitchFamily="34" charset="-34"/>
                <a:ea typeface="Garuda"/>
                <a:cs typeface="TH SarabunPSK" panose="020B0500040200020003" pitchFamily="34" charset="-34"/>
              </a:rPr>
              <a:t>เน้นที่</a:t>
            </a:r>
            <a:r>
              <a:rPr lang="th-TH" sz="3000" b="1" spc="35" dirty="0">
                <a:solidFill>
                  <a:srgbClr val="00B050"/>
                </a:solidFill>
                <a:effectLst/>
                <a:latin typeface="TH SarabunPSK" panose="020B0500040200020003" pitchFamily="34" charset="-34"/>
                <a:ea typeface="Garuda"/>
                <a:cs typeface="TH SarabunPSK" panose="020B0500040200020003" pitchFamily="34" charset="-34"/>
              </a:rPr>
              <a:t>ขนาดของความสัมพั</a:t>
            </a:r>
            <a:r>
              <a:rPr lang="th-TH" sz="3000" b="1" spc="-40" dirty="0">
                <a:solidFill>
                  <a:srgbClr val="00B050"/>
                </a:solidFill>
                <a:effectLst/>
                <a:latin typeface="TH SarabunPSK" panose="020B0500040200020003" pitchFamily="34" charset="-34"/>
                <a:ea typeface="Garuda"/>
                <a:cs typeface="TH SarabunPSK" panose="020B0500040200020003" pitchFamily="34" charset="-34"/>
              </a:rPr>
              <a:t>นธ์</a:t>
            </a:r>
            <a:r>
              <a:rPr lang="th-TH" sz="3000" b="1" spc="-180" dirty="0">
                <a:solidFill>
                  <a:srgbClr val="00B050"/>
                </a:solidFill>
                <a:effectLst/>
                <a:latin typeface="TH SarabunPSK" panose="020B0500040200020003" pitchFamily="34" charset="-34"/>
                <a:ea typeface="Garuda"/>
                <a:cs typeface="TH SarabunPSK" panose="020B0500040200020003" pitchFamily="34" charset="-34"/>
              </a:rPr>
              <a:t> </a:t>
            </a:r>
            <a:r>
              <a:rPr lang="en-US" sz="3000" b="1" dirty="0">
                <a:solidFill>
                  <a:srgbClr val="00B050"/>
                </a:solidFill>
                <a:effectLst/>
                <a:latin typeface="TH SarabunPSK" panose="020B0500040200020003" pitchFamily="34" charset="-34"/>
                <a:ea typeface="Garuda"/>
                <a:cs typeface="TH SarabunPSK" panose="020B0500040200020003" pitchFamily="34" charset="-34"/>
              </a:rPr>
              <a:t>(Effect</a:t>
            </a:r>
            <a:r>
              <a:rPr lang="th-TH" sz="3000" b="1" dirty="0">
                <a:solidFill>
                  <a:srgbClr val="00B050"/>
                </a:solidFill>
                <a:effectLst/>
                <a:latin typeface="TH SarabunPSK" panose="020B0500040200020003" pitchFamily="34" charset="-34"/>
                <a:ea typeface="Garuda"/>
                <a:cs typeface="TH SarabunPSK" panose="020B0500040200020003" pitchFamily="34" charset="-34"/>
              </a:rPr>
              <a:t> </a:t>
            </a:r>
            <a:r>
              <a:rPr lang="en-US" sz="3000" b="1" dirty="0">
                <a:solidFill>
                  <a:srgbClr val="00B050"/>
                </a:solidFill>
                <a:effectLst/>
                <a:latin typeface="TH SarabunPSK" panose="020B0500040200020003" pitchFamily="34" charset="-34"/>
                <a:ea typeface="Garuda"/>
                <a:cs typeface="TH SarabunPSK" panose="020B0500040200020003" pitchFamily="34" charset="-34"/>
              </a:rPr>
              <a:t>size) </a:t>
            </a:r>
            <a:r>
              <a:rPr lang="th-TH" sz="3000" b="1" dirty="0">
                <a:solidFill>
                  <a:srgbClr val="00B050"/>
                </a:solidFill>
                <a:effectLst/>
                <a:latin typeface="TH SarabunPSK" panose="020B0500040200020003" pitchFamily="34" charset="-34"/>
                <a:ea typeface="Garuda"/>
                <a:cs typeface="TH SarabunPSK" panose="020B0500040200020003" pitchFamily="34" charset="-34"/>
              </a:rPr>
              <a:t>ที่สอดคล้อง</a:t>
            </a:r>
            <a:r>
              <a:rPr lang="th-TH" sz="3000" b="1" spc="-450" dirty="0">
                <a:solidFill>
                  <a:srgbClr val="00B050"/>
                </a:solidFill>
                <a:effectLst/>
                <a:latin typeface="TH SarabunPSK" panose="020B0500040200020003" pitchFamily="34" charset="-34"/>
                <a:ea typeface="Garuda"/>
                <a:cs typeface="TH SarabunPSK" panose="020B0500040200020003" pitchFamily="34" charset="-34"/>
              </a:rPr>
              <a:t> </a:t>
            </a:r>
            <a:r>
              <a:rPr lang="th-TH" sz="3000" b="1" dirty="0">
                <a:solidFill>
                  <a:srgbClr val="00B050"/>
                </a:solidFill>
                <a:effectLst/>
                <a:latin typeface="TH SarabunPSK" panose="020B0500040200020003" pitchFamily="34" charset="-34"/>
                <a:ea typeface="Garuda"/>
                <a:cs typeface="TH SarabunPSK" panose="020B0500040200020003" pitchFamily="34" charset="-34"/>
              </a:rPr>
              <a:t>คล้ายกับ</a:t>
            </a:r>
            <a:r>
              <a:rPr lang="th-TH" sz="3000" b="1" dirty="0">
                <a:solidFill>
                  <a:srgbClr val="00B050"/>
                </a:solidFill>
                <a:latin typeface="TH SarabunPSK" panose="020B0500040200020003" pitchFamily="34" charset="-34"/>
                <a:ea typeface="Garuda"/>
                <a:cs typeface="TH SarabunPSK" panose="020B0500040200020003" pitchFamily="34" charset="-34"/>
              </a:rPr>
              <a:t> </a:t>
            </a:r>
            <a:r>
              <a:rPr lang="th-TH" sz="3000" b="1" dirty="0">
                <a:solidFill>
                  <a:srgbClr val="00B050"/>
                </a:solidFill>
                <a:effectLst/>
                <a:latin typeface="TH SarabunPSK" panose="020B0500040200020003" pitchFamily="34" charset="-34"/>
                <a:ea typeface="Garuda"/>
                <a:cs typeface="TH SarabunPSK" panose="020B0500040200020003" pitchFamily="34" charset="-34"/>
              </a:rPr>
              <a:t>เหมือนกับ</a:t>
            </a:r>
            <a:r>
              <a:rPr lang="th-TH" sz="3000" b="1" spc="-305"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25" dirty="0">
                <a:solidFill>
                  <a:srgbClr val="00B050"/>
                </a:solidFill>
                <a:effectLst/>
                <a:latin typeface="TH SarabunPSK" panose="020B0500040200020003" pitchFamily="34" charset="-34"/>
                <a:ea typeface="Garuda"/>
                <a:cs typeface="TH SarabunPSK" panose="020B0500040200020003" pitchFamily="34" charset="-34"/>
              </a:rPr>
              <a:t>หรือ</a:t>
            </a:r>
            <a:r>
              <a:rPr lang="th-TH" sz="3000" b="1" spc="-300"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30" dirty="0">
                <a:solidFill>
                  <a:srgbClr val="00B050"/>
                </a:solidFill>
                <a:effectLst/>
                <a:latin typeface="TH SarabunPSK" panose="020B0500040200020003" pitchFamily="34" charset="-34"/>
                <a:ea typeface="Garuda"/>
                <a:cs typeface="TH SarabunPSK" panose="020B0500040200020003" pitchFamily="34" charset="-34"/>
              </a:rPr>
              <a:t>โต้แย้ง</a:t>
            </a:r>
          </a:p>
          <a:p>
            <a:pPr marR="0" lvl="1" algn="just">
              <a:spcBef>
                <a:spcPts val="0"/>
              </a:spcBef>
              <a:spcAft>
                <a:spcPts val="0"/>
              </a:spcAft>
              <a:buClr>
                <a:srgbClr val="00B050"/>
              </a:buClr>
              <a:tabLst>
                <a:tab pos="1151890" algn="l"/>
              </a:tabLst>
            </a:pPr>
            <a:r>
              <a:rPr lang="th-TH" sz="3000" b="1" spc="-30" dirty="0">
                <a:solidFill>
                  <a:srgbClr val="00B050"/>
                </a:solidFill>
                <a:effectLst/>
                <a:latin typeface="TH SarabunPSK" panose="020B0500040200020003" pitchFamily="34" charset="-34"/>
                <a:ea typeface="Garuda"/>
                <a:cs typeface="TH SarabunPSK" panose="020B0500040200020003" pitchFamily="34" charset="-34"/>
              </a:rPr>
              <a:t>   จากของผู้อื่น </a:t>
            </a:r>
            <a:r>
              <a:rPr lang="th-TH" sz="3000" b="1" spc="-300"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20" dirty="0">
                <a:solidFill>
                  <a:srgbClr val="00B050"/>
                </a:solidFill>
                <a:effectLst/>
                <a:latin typeface="TH SarabunPSK" panose="020B0500040200020003" pitchFamily="34" charset="-34"/>
                <a:ea typeface="Garuda"/>
                <a:cs typeface="TH SarabunPSK" panose="020B0500040200020003" pitchFamily="34" charset="-34"/>
              </a:rPr>
              <a:t>ต้องมีอ้างอิงเสมอ</a:t>
            </a:r>
            <a:r>
              <a:rPr lang="th-TH" sz="3000" b="1" spc="-300"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35" dirty="0">
                <a:solidFill>
                  <a:srgbClr val="00B050"/>
                </a:solidFill>
                <a:effectLst/>
                <a:latin typeface="TH SarabunPSK" panose="020B0500040200020003" pitchFamily="34" charset="-34"/>
                <a:ea typeface="Garuda"/>
                <a:cs typeface="TH SarabunPSK" panose="020B0500040200020003" pitchFamily="34" charset="-34"/>
              </a:rPr>
              <a:t>ยิ่งใหม่</a:t>
            </a:r>
            <a:r>
              <a:rPr lang="th-TH" sz="3000" b="1" spc="-205" dirty="0">
                <a:solidFill>
                  <a:srgbClr val="00B050"/>
                </a:solidFill>
                <a:effectLst/>
                <a:latin typeface="TH SarabunPSK" panose="020B0500040200020003" pitchFamily="34" charset="-34"/>
                <a:ea typeface="Garuda"/>
                <a:cs typeface="TH SarabunPSK" panose="020B0500040200020003" pitchFamily="34" charset="-34"/>
              </a:rPr>
              <a:t> </a:t>
            </a:r>
            <a:r>
              <a:rPr lang="th-TH" sz="3000" b="1" spc="-25" dirty="0">
                <a:solidFill>
                  <a:srgbClr val="00B050"/>
                </a:solidFill>
                <a:effectLst/>
                <a:latin typeface="TH SarabunPSK" panose="020B0500040200020003" pitchFamily="34" charset="-34"/>
                <a:ea typeface="Garuda"/>
                <a:cs typeface="TH SarabunPSK" panose="020B0500040200020003" pitchFamily="34" charset="-34"/>
              </a:rPr>
              <a:t>หรือ</a:t>
            </a:r>
            <a:r>
              <a:rPr lang="th-TH" sz="3000" b="1" spc="-290" dirty="0">
                <a:solidFill>
                  <a:srgbClr val="00B050"/>
                </a:solidFill>
                <a:effectLst/>
                <a:latin typeface="TH SarabunPSK" panose="020B0500040200020003" pitchFamily="34" charset="-34"/>
                <a:ea typeface="Garuda"/>
                <a:cs typeface="TH SarabunPSK" panose="020B0500040200020003" pitchFamily="34" charset="-34"/>
              </a:rPr>
              <a:t> </a:t>
            </a:r>
            <a:r>
              <a:rPr lang="th-TH" sz="3000" b="1" dirty="0">
                <a:solidFill>
                  <a:srgbClr val="00B050"/>
                </a:solidFill>
                <a:effectLst/>
                <a:latin typeface="TH SarabunPSK" panose="020B0500040200020003" pitchFamily="34" charset="-34"/>
                <a:ea typeface="Garuda"/>
                <a:cs typeface="TH SarabunPSK" panose="020B0500040200020003" pitchFamily="34" charset="-34"/>
              </a:rPr>
              <a:t>มีคนทําน้อยยิ่งดี </a:t>
            </a:r>
            <a:r>
              <a:rPr lang="th-TH" sz="3000" b="1" spc="10" dirty="0">
                <a:solidFill>
                  <a:srgbClr val="00B050"/>
                </a:solidFill>
                <a:effectLst/>
                <a:latin typeface="TH SarabunPSK" panose="020B0500040200020003" pitchFamily="34" charset="-34"/>
                <a:ea typeface="Garuda"/>
                <a:cs typeface="TH SarabunPSK" panose="020B0500040200020003" pitchFamily="34" charset="-34"/>
              </a:rPr>
              <a:t>ต้องนําทฤษฎีวรรณกรรม</a:t>
            </a:r>
          </a:p>
          <a:p>
            <a:pPr marR="0" lvl="1" algn="just">
              <a:spcBef>
                <a:spcPts val="0"/>
              </a:spcBef>
              <a:spcAft>
                <a:spcPts val="0"/>
              </a:spcAft>
              <a:buClr>
                <a:srgbClr val="00B050"/>
              </a:buClr>
              <a:tabLst>
                <a:tab pos="1151890" algn="l"/>
              </a:tabLst>
            </a:pPr>
            <a:r>
              <a:rPr lang="th-TH" sz="3000" b="1" spc="10" dirty="0">
                <a:solidFill>
                  <a:srgbClr val="00B050"/>
                </a:solidFill>
                <a:effectLst/>
                <a:latin typeface="TH SarabunPSK" panose="020B0500040200020003" pitchFamily="34" charset="-34"/>
                <a:ea typeface="Garuda"/>
                <a:cs typeface="TH SarabunPSK" panose="020B0500040200020003" pitchFamily="34" charset="-34"/>
              </a:rPr>
              <a:t>   และงานวิจัยที่เกี่ยวข้องมาร้</a:t>
            </a:r>
            <a:r>
              <a:rPr lang="th-TH" sz="3000" b="1" spc="25" dirty="0">
                <a:solidFill>
                  <a:srgbClr val="00B050"/>
                </a:solidFill>
                <a:effectLst/>
                <a:latin typeface="TH SarabunPSK" panose="020B0500040200020003" pitchFamily="34" charset="-34"/>
                <a:ea typeface="Garuda"/>
                <a:cs typeface="TH SarabunPSK" panose="020B0500040200020003" pitchFamily="34" charset="-34"/>
              </a:rPr>
              <a:t>อยเรียง และ</a:t>
            </a:r>
            <a:r>
              <a:rPr lang="th-TH" sz="3000" b="1" dirty="0">
                <a:solidFill>
                  <a:srgbClr val="00B050"/>
                </a:solidFill>
                <a:effectLst/>
                <a:latin typeface="TH SarabunPSK" panose="020B0500040200020003" pitchFamily="34" charset="-34"/>
                <a:ea typeface="Garuda"/>
                <a:cs typeface="TH SarabunPSK" panose="020B0500040200020003" pitchFamily="34" charset="-34"/>
              </a:rPr>
              <a:t> มาผูก ในเนื้อหาส่วนนี้ด้วย</a:t>
            </a:r>
            <a:endParaRPr lang="en-US" sz="3000" b="1" dirty="0">
              <a:solidFill>
                <a:srgbClr val="00B050"/>
              </a:solidFill>
              <a:effectLst/>
              <a:latin typeface="TH SarabunPSK" panose="020B0500040200020003" pitchFamily="34" charset="-34"/>
              <a:ea typeface="Garuda"/>
              <a:cs typeface="TH SarabunPSK" panose="020B0500040200020003" pitchFamily="34" charset="-34"/>
            </a:endParaRPr>
          </a:p>
          <a:p>
            <a:pPr marL="742950" marR="488315" lvl="1" indent="-285750">
              <a:spcBef>
                <a:spcPts val="425"/>
              </a:spcBef>
              <a:spcAft>
                <a:spcPts val="0"/>
              </a:spcAft>
              <a:buFont typeface="Wingdings" panose="05000000000000000000" pitchFamily="2" charset="2"/>
              <a:buChar char=""/>
              <a:tabLst>
                <a:tab pos="1151890" algn="l"/>
              </a:tabLst>
            </a:pPr>
            <a:r>
              <a:rPr lang="th-TH" sz="3000" b="1" dirty="0">
                <a:solidFill>
                  <a:srgbClr val="00B050"/>
                </a:solidFill>
                <a:effectLst/>
                <a:latin typeface="TH SarabunPSK" panose="020B0500040200020003" pitchFamily="34" charset="-34"/>
                <a:ea typeface="Garuda"/>
                <a:cs typeface="TH SarabunPSK" panose="020B0500040200020003" pitchFamily="34" charset="-34"/>
              </a:rPr>
              <a:t>ในการอ้างอิง </a:t>
            </a:r>
            <a:r>
              <a:rPr lang="th-TH" sz="3000" b="1" spc="-50" dirty="0">
                <a:solidFill>
                  <a:srgbClr val="00B050"/>
                </a:solidFill>
                <a:effectLst/>
                <a:latin typeface="TH SarabunPSK" panose="020B0500040200020003" pitchFamily="34" charset="-34"/>
                <a:ea typeface="Garuda"/>
                <a:cs typeface="TH SarabunPSK" panose="020B0500040200020003" pitchFamily="34" charset="-34"/>
              </a:rPr>
              <a:t>ควรเรียงปี</a:t>
            </a:r>
            <a:r>
              <a:rPr lang="th-TH" sz="3000" b="1" spc="-15" dirty="0">
                <a:solidFill>
                  <a:srgbClr val="00B050"/>
                </a:solidFill>
                <a:effectLst/>
                <a:latin typeface="TH SarabunPSK" panose="020B0500040200020003" pitchFamily="34" charset="-34"/>
                <a:ea typeface="Garuda"/>
                <a:cs typeface="TH SarabunPSK" panose="020B0500040200020003" pitchFamily="34" charset="-34"/>
              </a:rPr>
              <a:t>ที่ตีพิมพ์จากน้อยไปหามาก </a:t>
            </a:r>
            <a:r>
              <a:rPr lang="th-TH" sz="3000" b="1" spc="-40" dirty="0">
                <a:solidFill>
                  <a:srgbClr val="00B050"/>
                </a:solidFill>
                <a:effectLst/>
                <a:latin typeface="TH SarabunPSK" panose="020B0500040200020003" pitchFamily="34" charset="-34"/>
                <a:ea typeface="Garuda"/>
                <a:cs typeface="TH SarabunPSK" panose="020B0500040200020003" pitchFamily="34" charset="-34"/>
              </a:rPr>
              <a:t>เช่น </a:t>
            </a:r>
            <a:r>
              <a:rPr lang="en-US" sz="3000" b="1" dirty="0">
                <a:solidFill>
                  <a:srgbClr val="00B050"/>
                </a:solidFill>
                <a:effectLst/>
                <a:latin typeface="TH SarabunPSK" panose="020B0500040200020003" pitchFamily="34" charset="-34"/>
                <a:ea typeface="Garuda"/>
                <a:cs typeface="TH SarabunPSK" panose="020B0500040200020003" pitchFamily="34" charset="-34"/>
              </a:rPr>
              <a:t>(</a:t>
            </a:r>
            <a:r>
              <a:rPr lang="en-US" sz="3000" b="1" dirty="0" err="1">
                <a:solidFill>
                  <a:srgbClr val="00B050"/>
                </a:solidFill>
                <a:effectLst/>
                <a:latin typeface="TH SarabunPSK" panose="020B0500040200020003" pitchFamily="34" charset="-34"/>
                <a:ea typeface="Garuda"/>
                <a:cs typeface="TH SarabunPSK" panose="020B0500040200020003" pitchFamily="34" charset="-34"/>
              </a:rPr>
              <a:t>Entwisle</a:t>
            </a:r>
            <a:r>
              <a:rPr lang="en-US" sz="3000" b="1" dirty="0">
                <a:solidFill>
                  <a:srgbClr val="00B050"/>
                </a:solidFill>
                <a:effectLst/>
                <a:latin typeface="TH SarabunPSK" panose="020B0500040200020003" pitchFamily="34" charset="-34"/>
                <a:ea typeface="Garuda"/>
                <a:cs typeface="TH SarabunPSK" panose="020B0500040200020003" pitchFamily="34" charset="-34"/>
              </a:rPr>
              <a:t> </a:t>
            </a:r>
            <a:r>
              <a:rPr lang="en-US" sz="3000" b="1" cap="small" dirty="0">
                <a:solidFill>
                  <a:srgbClr val="00B050"/>
                </a:solidFill>
                <a:effectLst/>
                <a:latin typeface="TH SarabunPSK" panose="020B0500040200020003" pitchFamily="34" charset="-34"/>
                <a:ea typeface="Garuda"/>
                <a:cs typeface="TH SarabunPSK" panose="020B0500040200020003" pitchFamily="34" charset="-34"/>
              </a:rPr>
              <a:t>2005;</a:t>
            </a:r>
            <a:r>
              <a:rPr lang="en-US" sz="3000" b="1" dirty="0">
                <a:solidFill>
                  <a:srgbClr val="00B050"/>
                </a:solidFill>
                <a:effectLst/>
                <a:latin typeface="TH SarabunPSK" panose="020B0500040200020003" pitchFamily="34" charset="-34"/>
                <a:ea typeface="Garuda"/>
                <a:cs typeface="TH SarabunPSK" panose="020B0500040200020003" pitchFamily="34" charset="-34"/>
              </a:rPr>
              <a:t> </a:t>
            </a:r>
            <a:r>
              <a:rPr lang="en-US" sz="3000" b="1" dirty="0" err="1">
                <a:solidFill>
                  <a:srgbClr val="00B050"/>
                </a:solidFill>
                <a:effectLst/>
                <a:latin typeface="TH SarabunPSK" panose="020B0500040200020003" pitchFamily="34" charset="-34"/>
                <a:ea typeface="Garuda"/>
                <a:cs typeface="TH SarabunPSK" panose="020B0500040200020003" pitchFamily="34" charset="-34"/>
              </a:rPr>
              <a:t>Knodel</a:t>
            </a:r>
            <a:r>
              <a:rPr lang="en-US" sz="3000" b="1" dirty="0">
                <a:solidFill>
                  <a:srgbClr val="00B050"/>
                </a:solidFill>
                <a:effectLst/>
                <a:latin typeface="TH SarabunPSK" panose="020B0500040200020003" pitchFamily="34" charset="-34"/>
                <a:ea typeface="Garuda"/>
                <a:cs typeface="TH SarabunPSK" panose="020B0500040200020003" pitchFamily="34" charset="-34"/>
              </a:rPr>
              <a:t> </a:t>
            </a:r>
            <a:r>
              <a:rPr lang="en-US" sz="3000" b="1" cap="small" dirty="0">
                <a:solidFill>
                  <a:srgbClr val="00B050"/>
                </a:solidFill>
                <a:effectLst/>
                <a:latin typeface="TH SarabunPSK" panose="020B0500040200020003" pitchFamily="34" charset="-34"/>
                <a:ea typeface="Garuda"/>
                <a:cs typeface="TH SarabunPSK" panose="020B0500040200020003" pitchFamily="34" charset="-34"/>
              </a:rPr>
              <a:t>1978;</a:t>
            </a:r>
            <a:r>
              <a:rPr lang="en-US" sz="3000" b="1" dirty="0">
                <a:solidFill>
                  <a:srgbClr val="00B050"/>
                </a:solidFill>
                <a:effectLst/>
                <a:latin typeface="TH SarabunPSK" panose="020B0500040200020003" pitchFamily="34" charset="-34"/>
                <a:ea typeface="Garuda"/>
                <a:cs typeface="TH SarabunPSK" panose="020B0500040200020003" pitchFamily="34" charset="-34"/>
              </a:rPr>
              <a:t> </a:t>
            </a:r>
            <a:r>
              <a:rPr lang="en-US" sz="3000" b="1" dirty="0" err="1">
                <a:solidFill>
                  <a:srgbClr val="00B050"/>
                </a:solidFill>
                <a:effectLst/>
                <a:latin typeface="TH SarabunPSK" panose="020B0500040200020003" pitchFamily="34" charset="-34"/>
                <a:ea typeface="Garuda"/>
                <a:cs typeface="TH SarabunPSK" panose="020B0500040200020003" pitchFamily="34" charset="-34"/>
              </a:rPr>
              <a:t>Rindfuss</a:t>
            </a:r>
            <a:r>
              <a:rPr lang="en-US" sz="3000" b="1" dirty="0">
                <a:solidFill>
                  <a:srgbClr val="00B050"/>
                </a:solidFill>
                <a:effectLst/>
                <a:latin typeface="TH SarabunPSK" panose="020B0500040200020003" pitchFamily="34" charset="-34"/>
                <a:ea typeface="Garuda"/>
                <a:cs typeface="TH SarabunPSK" panose="020B0500040200020003" pitchFamily="34" charset="-34"/>
              </a:rPr>
              <a:t> 1960; </a:t>
            </a:r>
            <a:r>
              <a:rPr lang="en-US" sz="3000" b="1" dirty="0" err="1">
                <a:solidFill>
                  <a:srgbClr val="00B050"/>
                </a:solidFill>
                <a:effectLst/>
                <a:latin typeface="TH SarabunPSK" panose="020B0500040200020003" pitchFamily="34" charset="-34"/>
                <a:ea typeface="Garuda"/>
                <a:cs typeface="TH SarabunPSK" panose="020B0500040200020003" pitchFamily="34" charset="-34"/>
              </a:rPr>
              <a:t>Sawangdee</a:t>
            </a:r>
            <a:r>
              <a:rPr lang="en-US" sz="3000" b="1" dirty="0">
                <a:solidFill>
                  <a:srgbClr val="00B050"/>
                </a:solidFill>
                <a:effectLst/>
                <a:latin typeface="TH SarabunPSK" panose="020B0500040200020003" pitchFamily="34" charset="-34"/>
                <a:ea typeface="Garuda"/>
                <a:cs typeface="TH SarabunPSK" panose="020B0500040200020003" pitchFamily="34" charset="-34"/>
              </a:rPr>
              <a:t> 1997) </a:t>
            </a:r>
            <a:r>
              <a:rPr lang="th-TH" sz="3000" b="1" spc="-15" dirty="0">
                <a:solidFill>
                  <a:srgbClr val="00B050"/>
                </a:solidFill>
                <a:effectLst/>
                <a:latin typeface="TH SarabunPSK" panose="020B0500040200020003" pitchFamily="34" charset="-34"/>
                <a:ea typeface="Garuda"/>
                <a:cs typeface="TH SarabunPSK" panose="020B0500040200020003" pitchFamily="34" charset="-34"/>
              </a:rPr>
              <a:t>เพราะต้องชี้ให้เห็นถึง</a:t>
            </a:r>
            <a:r>
              <a:rPr lang="th-TH" sz="3000" b="1" spc="-25" dirty="0">
                <a:solidFill>
                  <a:srgbClr val="00B050"/>
                </a:solidFill>
                <a:effectLst/>
                <a:latin typeface="TH SarabunPSK" panose="020B0500040200020003" pitchFamily="34" charset="-34"/>
                <a:ea typeface="Garuda"/>
                <a:cs typeface="TH SarabunPSK" panose="020B0500040200020003" pitchFamily="34" charset="-34"/>
              </a:rPr>
              <a:t>ความก้าวหน้าของประเด็นนั้น ๆ อย่างต่อเนื่อง</a:t>
            </a:r>
            <a:endParaRPr lang="en-US" sz="3000" dirty="0">
              <a:solidFill>
                <a:srgbClr val="00B050"/>
              </a:solidFill>
              <a:effectLst/>
              <a:latin typeface="TH SarabunPSK" panose="020B0500040200020003" pitchFamily="34" charset="-34"/>
              <a:ea typeface="Garuda"/>
              <a:cs typeface="TH SarabunPSK" panose="020B0500040200020003" pitchFamily="34" charset="-34"/>
            </a:endParaRPr>
          </a:p>
          <a:p>
            <a:br>
              <a:rPr lang="en-US" sz="3200" dirty="0">
                <a:effectLst/>
                <a:latin typeface="TH SarabunPSK" panose="020B0500040200020003" pitchFamily="34" charset="-34"/>
                <a:ea typeface="Wingdings" panose="05000000000000000000" pitchFamily="2" charset="2"/>
                <a:cs typeface="TH SarabunPSK" panose="020B0500040200020003" pitchFamily="34" charset="-34"/>
              </a:rPr>
            </a:br>
            <a:endParaRPr lang="en-US" sz="3200" dirty="0">
              <a:latin typeface="TH SarabunPSK" panose="020B0500040200020003" pitchFamily="34" charset="-34"/>
              <a:cs typeface="TH SarabunPSK" panose="020B0500040200020003" pitchFamily="34" charset="-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7F3A82E9-5920-428D-95FF-F0EA03B65B90}"/>
              </a:ext>
            </a:extLst>
          </p:cNvPr>
          <p:cNvSpPr>
            <a:spLocks noGrp="1"/>
          </p:cNvSpPr>
          <p:nvPr>
            <p:ph idx="1"/>
          </p:nvPr>
        </p:nvSpPr>
        <p:spPr>
          <a:xfrm>
            <a:off x="771317" y="1190625"/>
            <a:ext cx="9223058" cy="4267200"/>
          </a:xfrm>
        </p:spPr>
        <p:txBody>
          <a:bodyPr>
            <a:noAutofit/>
          </a:bodyPr>
          <a:lstStyle/>
          <a:p>
            <a:pPr marL="0" indent="0">
              <a:lnSpc>
                <a:spcPct val="100000"/>
              </a:lnSpc>
              <a:spcBef>
                <a:spcPts val="0"/>
              </a:spcBef>
              <a:buNone/>
            </a:pPr>
            <a:r>
              <a:rPr lang="th-TH" sz="2000" b="1" dirty="0">
                <a:latin typeface="Angsana New" panose="02020603050405020304" pitchFamily="18" charset="-34"/>
                <a:cs typeface="Angsana New" panose="02020603050405020304" pitchFamily="18" charset="-34"/>
              </a:rPr>
              <a:t>บทคัดย่อ</a:t>
            </a:r>
          </a:p>
          <a:p>
            <a:pPr marL="0" indent="348099">
              <a:lnSpc>
                <a:spcPct val="100000"/>
              </a:lnSpc>
              <a:spcBef>
                <a:spcPts val="0"/>
              </a:spcBef>
              <a:buNone/>
            </a:pPr>
            <a:r>
              <a:rPr lang="th-TH" sz="2000" dirty="0">
                <a:latin typeface="Angsana New" panose="02020603050405020304" pitchFamily="18" charset="-34"/>
                <a:cs typeface="Angsana New" panose="02020603050405020304" pitchFamily="18" charset="-34"/>
              </a:rPr>
              <a:t>การวิจัยในครั้งนี้มีวัตถุประสงค์สสำคัญ คือ </a:t>
            </a:r>
            <a:r>
              <a:rPr lang="en-US" sz="2000" dirty="0">
                <a:latin typeface="Angsana New" panose="02020603050405020304" pitchFamily="18" charset="-34"/>
                <a:cs typeface="Angsana New" panose="02020603050405020304" pitchFamily="18" charset="-34"/>
              </a:rPr>
              <a:t>1)</a:t>
            </a:r>
            <a:r>
              <a:rPr lang="th-TH" sz="2000" dirty="0">
                <a:latin typeface="Angsana New" panose="02020603050405020304" pitchFamily="18" charset="-34"/>
                <a:cs typeface="Angsana New" panose="02020603050405020304" pitchFamily="18" charset="-34"/>
              </a:rPr>
              <a:t> เพื่อศึกษาแนวโน้มการลงทุนจากประเทศญี่ปุ่นในประเทศไทย </a:t>
            </a:r>
            <a:r>
              <a:rPr lang="en-US" sz="2000" dirty="0">
                <a:latin typeface="Angsana New" panose="02020603050405020304" pitchFamily="18" charset="-34"/>
                <a:cs typeface="Angsana New" panose="02020603050405020304" pitchFamily="18" charset="-34"/>
              </a:rPr>
              <a:t>2)</a:t>
            </a:r>
            <a:r>
              <a:rPr lang="th-TH" sz="2000" dirty="0">
                <a:latin typeface="Angsana New" panose="02020603050405020304" pitchFamily="18" charset="-34"/>
                <a:cs typeface="Angsana New" panose="02020603050405020304" pitchFamily="18" charset="-34"/>
              </a:rPr>
              <a:t> เพื่อสำรวจความเชื่อมั่นของนักลงทุนชาวญี่ปุ่นที่มีต่อฐานการผลิตในประเทสไทย และ </a:t>
            </a:r>
            <a:r>
              <a:rPr lang="en-US" sz="2000" dirty="0">
                <a:latin typeface="Angsana New" panose="02020603050405020304" pitchFamily="18" charset="-34"/>
                <a:cs typeface="Angsana New" panose="02020603050405020304" pitchFamily="18" charset="-34"/>
              </a:rPr>
              <a:t>3)</a:t>
            </a:r>
            <a:r>
              <a:rPr lang="th-TH" sz="2000" dirty="0">
                <a:latin typeface="Angsana New" panose="02020603050405020304" pitchFamily="18" charset="-34"/>
                <a:cs typeface="Angsana New" panose="02020603050405020304" pitchFamily="18" charset="-34"/>
              </a:rPr>
              <a:t> เพื่อเปรียบเทียบการลงทุนจากประเทศญี่ปุ่นในประเทศไทยและภูมิภาคอาเซียน กลุ่มตัวอย่างของการศึกษาครั้งนี้ คือ ผู้บริหารบริษัทสัญชาติญี่ปุ่นที่อยู่ในภาคอุตสาหกรรมการผลิตของประเทศไทย จำนวน </a:t>
            </a:r>
            <a:r>
              <a:rPr lang="en-US" sz="2000" dirty="0">
                <a:latin typeface="Angsana New" panose="02020603050405020304" pitchFamily="18" charset="-34"/>
                <a:cs typeface="Angsana New" panose="02020603050405020304" pitchFamily="18" charset="-34"/>
              </a:rPr>
              <a:t>5</a:t>
            </a:r>
            <a:r>
              <a:rPr lang="th-TH" sz="2000" dirty="0">
                <a:latin typeface="Angsana New" panose="02020603050405020304" pitchFamily="18" charset="-34"/>
                <a:cs typeface="Angsana New" panose="02020603050405020304" pitchFamily="18" charset="-34"/>
              </a:rPr>
              <a:t> บริษัท แบบสัมภาษณ์กึ่งโครงสร้าง (</a:t>
            </a:r>
            <a:r>
              <a:rPr lang="en-US" sz="2000" dirty="0">
                <a:latin typeface="Angsana New" panose="02020603050405020304" pitchFamily="18" charset="-34"/>
                <a:cs typeface="Angsana New" panose="02020603050405020304" pitchFamily="18" charset="-34"/>
              </a:rPr>
              <a:t>Simi Structure Interview)</a:t>
            </a:r>
            <a:r>
              <a:rPr lang="th-TH" sz="2000" dirty="0">
                <a:latin typeface="Angsana New" panose="02020603050405020304" pitchFamily="18" charset="-34"/>
                <a:cs typeface="Angsana New" panose="02020603050405020304" pitchFamily="18" charset="-34"/>
              </a:rPr>
              <a:t> ประยุกต์ขึ้นมาจากทฤษฎีการค้าระหว่างประเทศ (</a:t>
            </a:r>
            <a:r>
              <a:rPr lang="en-US" sz="2000" dirty="0">
                <a:latin typeface="Angsana New" panose="02020603050405020304" pitchFamily="18" charset="-34"/>
                <a:cs typeface="Angsana New" panose="02020603050405020304" pitchFamily="18" charset="-34"/>
              </a:rPr>
              <a:t>International Business Theories)</a:t>
            </a:r>
            <a:r>
              <a:rPr lang="th-TH" sz="2000" dirty="0">
                <a:latin typeface="Angsana New" panose="02020603050405020304" pitchFamily="18" charset="-34"/>
                <a:cs typeface="Angsana New" panose="02020603050405020304" pitchFamily="18" charset="-34"/>
              </a:rPr>
              <a:t> โดยผู้วิจัยได้นำเทคนิคแบบผสมผสาน (</a:t>
            </a:r>
            <a:r>
              <a:rPr lang="en-US" sz="2000" dirty="0">
                <a:latin typeface="Angsana New" panose="02020603050405020304" pitchFamily="18" charset="-34"/>
                <a:cs typeface="Angsana New" panose="02020603050405020304" pitchFamily="18" charset="-34"/>
              </a:rPr>
              <a:t>Parallel Mixed Analysis)</a:t>
            </a:r>
            <a:r>
              <a:rPr lang="th-TH" sz="2000" dirty="0">
                <a:latin typeface="Angsana New" panose="02020603050405020304" pitchFamily="18" charset="-34"/>
                <a:cs typeface="Angsana New" panose="02020603050405020304" pitchFamily="18" charset="-34"/>
              </a:rPr>
              <a:t> มาใช้ในการวิเคราะห์ข้อมูลทุติยภูมิและข้อมูลปฐมภูมิ</a:t>
            </a:r>
          </a:p>
          <a:p>
            <a:pPr marL="0" indent="348099">
              <a:lnSpc>
                <a:spcPct val="100000"/>
              </a:lnSpc>
              <a:spcBef>
                <a:spcPts val="0"/>
              </a:spcBef>
              <a:buNone/>
            </a:pPr>
            <a:r>
              <a:rPr lang="th-TH" sz="2000" dirty="0">
                <a:latin typeface="Angsana New" panose="02020603050405020304" pitchFamily="18" charset="-34"/>
                <a:cs typeface="Angsana New" panose="02020603050405020304" pitchFamily="18" charset="-34"/>
              </a:rPr>
              <a:t>ผลการวิจัยสรุปได้ดังนี้</a:t>
            </a:r>
          </a:p>
          <a:p>
            <a:pPr marL="0" indent="348099">
              <a:lnSpc>
                <a:spcPct val="100000"/>
              </a:lnSpc>
              <a:spcBef>
                <a:spcPts val="0"/>
              </a:spcBef>
              <a:buNone/>
            </a:pPr>
            <a:r>
              <a:rPr lang="th-TH" sz="2000" dirty="0">
                <a:latin typeface="Angsana New" panose="02020603050405020304" pitchFamily="18" charset="-34"/>
                <a:cs typeface="Angsana New" panose="02020603050405020304" pitchFamily="18" charset="-34"/>
              </a:rPr>
              <a:t>บริษัทสัญชาติญี่ปุ่นมีแนวโน้มที่จะขยายการลงทุนในประเทศไทยมากขึ้น เพื่อรองรับอุปสงค์การบริโภคภายในประเทศที่ขยายตัวเพิ่มขึ้นอย่างต่อเนื่อง เห็นได้จากจำนวนบริษัทญี่ปุ่นที่ยื่นขอรับการส่งเสริมการลงทุนในปี พ.ศ. </a:t>
            </a:r>
            <a:r>
              <a:rPr lang="en-US" sz="2000" dirty="0">
                <a:latin typeface="Angsana New" panose="02020603050405020304" pitchFamily="18" charset="-34"/>
                <a:cs typeface="Angsana New" panose="02020603050405020304" pitchFamily="18" charset="-34"/>
              </a:rPr>
              <a:t>2553</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a:t>
            </a:r>
            <a:r>
              <a:rPr lang="th-TH" sz="2000" dirty="0">
                <a:latin typeface="Angsana New" panose="02020603050405020304" pitchFamily="18" charset="-34"/>
                <a:cs typeface="Angsana New" panose="02020603050405020304" pitchFamily="18" charset="-34"/>
              </a:rPr>
              <a:t>ค.ศ.</a:t>
            </a:r>
            <a:r>
              <a:rPr lang="en-US" sz="2000" dirty="0">
                <a:latin typeface="Angsana New" panose="02020603050405020304" pitchFamily="18" charset="-34"/>
                <a:cs typeface="Angsana New" panose="02020603050405020304" pitchFamily="18" charset="-34"/>
              </a:rPr>
              <a:t> 2010)</a:t>
            </a:r>
            <a:r>
              <a:rPr lang="th-TH" sz="2000" dirty="0">
                <a:latin typeface="Angsana New" panose="02020603050405020304" pitchFamily="18" charset="-34"/>
                <a:cs typeface="Angsana New" panose="02020603050405020304" pitchFamily="18" charset="-34"/>
              </a:rPr>
              <a:t> จำนวน </a:t>
            </a:r>
            <a:r>
              <a:rPr lang="en-US" sz="2000" dirty="0">
                <a:latin typeface="Angsana New" panose="02020603050405020304" pitchFamily="18" charset="-34"/>
                <a:cs typeface="Angsana New" panose="02020603050405020304" pitchFamily="18" charset="-34"/>
              </a:rPr>
              <a:t>341 </a:t>
            </a:r>
            <a:r>
              <a:rPr lang="th-TH" sz="2000" dirty="0">
                <a:latin typeface="Angsana New" panose="02020603050405020304" pitchFamily="18" charset="-34"/>
                <a:cs typeface="Angsana New" panose="02020603050405020304" pitchFamily="18" charset="-34"/>
              </a:rPr>
              <a:t>บริษัท และขยับขึ้นมาเป็น </a:t>
            </a:r>
            <a:r>
              <a:rPr lang="en-US" sz="2000" dirty="0">
                <a:latin typeface="Angsana New" panose="02020603050405020304" pitchFamily="18" charset="-34"/>
                <a:cs typeface="Angsana New" panose="02020603050405020304" pitchFamily="18" charset="-34"/>
              </a:rPr>
              <a:t>483</a:t>
            </a:r>
            <a:r>
              <a:rPr lang="th-TH" sz="2000" dirty="0">
                <a:latin typeface="Angsana New" panose="02020603050405020304" pitchFamily="18" charset="-34"/>
                <a:cs typeface="Angsana New" panose="02020603050405020304" pitchFamily="18" charset="-34"/>
              </a:rPr>
              <a:t> บริษัทในปี พ.ศ. </a:t>
            </a:r>
            <a:r>
              <a:rPr lang="en-US" sz="2000" dirty="0">
                <a:latin typeface="Angsana New" panose="02020603050405020304" pitchFamily="18" charset="-34"/>
                <a:cs typeface="Angsana New" panose="02020603050405020304" pitchFamily="18" charset="-34"/>
              </a:rPr>
              <a:t>2554</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(2011)</a:t>
            </a:r>
            <a:r>
              <a:rPr lang="th-TH" sz="2000" dirty="0">
                <a:latin typeface="Angsana New" panose="02020603050405020304" pitchFamily="18" charset="-34"/>
                <a:cs typeface="Angsana New" panose="02020603050405020304" pitchFamily="18" charset="-34"/>
              </a:rPr>
              <a:t> ก่อนที่จะเพิ่มขึ้นเป็น </a:t>
            </a:r>
            <a:r>
              <a:rPr lang="en-US" sz="2000" dirty="0">
                <a:latin typeface="Angsana New" panose="02020603050405020304" pitchFamily="18" charset="-34"/>
                <a:cs typeface="Angsana New" panose="02020603050405020304" pitchFamily="18" charset="-34"/>
              </a:rPr>
              <a:t>716</a:t>
            </a:r>
            <a:r>
              <a:rPr lang="th-TH" sz="2000" dirty="0">
                <a:latin typeface="Angsana New" panose="02020603050405020304" pitchFamily="18" charset="-34"/>
                <a:cs typeface="Angsana New" panose="02020603050405020304" pitchFamily="18" charset="-34"/>
              </a:rPr>
              <a:t> บริษัทในปี พ.ศ. </a:t>
            </a:r>
            <a:r>
              <a:rPr lang="en-US" sz="2000" dirty="0">
                <a:latin typeface="Angsana New" panose="02020603050405020304" pitchFamily="18" charset="-34"/>
                <a:cs typeface="Angsana New" panose="02020603050405020304" pitchFamily="18" charset="-34"/>
              </a:rPr>
              <a:t>2555</a:t>
            </a:r>
            <a:r>
              <a:rPr lang="th-TH" sz="2000" dirty="0">
                <a:latin typeface="Angsana New" panose="02020603050405020304" pitchFamily="18" charset="-34"/>
                <a:cs typeface="Angsana New" panose="02020603050405020304" pitchFamily="18" charset="-34"/>
              </a:rPr>
              <a:t> (ค.ศ.</a:t>
            </a:r>
            <a:r>
              <a:rPr lang="en-US" sz="2000" dirty="0">
                <a:latin typeface="Angsana New" panose="02020603050405020304" pitchFamily="18" charset="-34"/>
                <a:cs typeface="Angsana New" panose="02020603050405020304" pitchFamily="18" charset="-34"/>
              </a:rPr>
              <a:t>2012</a:t>
            </a:r>
            <a:r>
              <a:rPr lang="th-TH" sz="2000" dirty="0">
                <a:latin typeface="Angsana New" panose="02020603050405020304" pitchFamily="18" charset="-34"/>
                <a:cs typeface="Angsana New" panose="02020603050405020304" pitchFamily="18" charset="-34"/>
              </a:rPr>
              <a:t>)</a:t>
            </a:r>
            <a:r>
              <a:rPr lang="en-US" sz="2000" dirty="0">
                <a:latin typeface="Angsana New" panose="02020603050405020304" pitchFamily="18" charset="-34"/>
                <a:cs typeface="Angsana New" panose="02020603050405020304" pitchFamily="18" charset="-34"/>
              </a:rPr>
              <a:t> </a:t>
            </a:r>
            <a:r>
              <a:rPr lang="th-TH" sz="2000" dirty="0">
                <a:latin typeface="Angsana New" panose="02020603050405020304" pitchFamily="18" charset="-34"/>
                <a:cs typeface="Angsana New" panose="02020603050405020304" pitchFamily="18" charset="-34"/>
              </a:rPr>
              <a:t>ตามลำดับ ล่าสุดปี พ.ศ. </a:t>
            </a:r>
            <a:r>
              <a:rPr lang="en-US" sz="2000" dirty="0">
                <a:latin typeface="Angsana New" panose="02020603050405020304" pitchFamily="18" charset="-34"/>
                <a:cs typeface="Angsana New" panose="02020603050405020304" pitchFamily="18" charset="-34"/>
              </a:rPr>
              <a:t>2555</a:t>
            </a:r>
            <a:r>
              <a:rPr lang="th-TH" sz="2000" dirty="0">
                <a:latin typeface="Angsana New" panose="02020603050405020304" pitchFamily="18" charset="-34"/>
                <a:cs typeface="Angsana New" panose="02020603050405020304" pitchFamily="18" charset="-34"/>
              </a:rPr>
              <a:t> (ค.ศ.</a:t>
            </a:r>
            <a:r>
              <a:rPr lang="en-US" sz="2000" dirty="0">
                <a:latin typeface="Angsana New" panose="02020603050405020304" pitchFamily="18" charset="-34"/>
                <a:cs typeface="Angsana New" panose="02020603050405020304" pitchFamily="18" charset="-34"/>
              </a:rPr>
              <a:t> 2012</a:t>
            </a:r>
            <a:r>
              <a:rPr lang="th-TH" sz="2000" dirty="0">
                <a:latin typeface="Angsana New" panose="02020603050405020304" pitchFamily="18" charset="-34"/>
                <a:cs typeface="Angsana New" panose="02020603050405020304" pitchFamily="18" charset="-34"/>
              </a:rPr>
              <a:t>)</a:t>
            </a:r>
            <a:r>
              <a:rPr lang="en-US" sz="2000" dirty="0">
                <a:latin typeface="Angsana New" panose="02020603050405020304" pitchFamily="18" charset="-34"/>
                <a:cs typeface="Angsana New" panose="02020603050405020304" pitchFamily="18" charset="-34"/>
              </a:rPr>
              <a:t> </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100,305</a:t>
            </a:r>
            <a:r>
              <a:rPr lang="th-TH" sz="2000" dirty="0">
                <a:latin typeface="Angsana New" panose="02020603050405020304" pitchFamily="18" charset="-34"/>
                <a:cs typeface="Angsana New" panose="02020603050405020304" pitchFamily="18" charset="-34"/>
              </a:rPr>
              <a:t> ล้านบาท) ถึง </a:t>
            </a:r>
            <a:r>
              <a:rPr lang="en-US" sz="2000" dirty="0">
                <a:latin typeface="Angsana New" panose="02020603050405020304" pitchFamily="18" charset="-34"/>
                <a:cs typeface="Angsana New" panose="02020603050405020304" pitchFamily="18" charset="-34"/>
              </a:rPr>
              <a:t>3</a:t>
            </a:r>
            <a:r>
              <a:rPr lang="th-TH" sz="2000" dirty="0">
                <a:latin typeface="Angsana New" panose="02020603050405020304" pitchFamily="18" charset="-34"/>
                <a:cs typeface="Angsana New" panose="02020603050405020304" pitchFamily="18" charset="-34"/>
              </a:rPr>
              <a:t> เท่าตัว   จากบทสัมภาษณ์ผู้บริหารพบว่า ผู้บริหารชาวญี่ปุ่นมีทัศนะต่อการลงทุนภายในประเทศโดยรวมอยู่ในเชิงบวก โดยมองว่า ประเทศไทยยังคงเป็นฐานการผลิตที่เข้มแข็งที่สุดในภูมิภาคเอเชีย รองลงมา คือ อินโดนีเซีย มาเลเซีย และฟิลิปปินส์ สิ่งเหล่านี้แสดงให้เห็นถึงความเชื่อมั่นของนักลงทุนชาวญี่ปุ่นที่มีต่อฐานการผลิตในประเทศไทยได้อย่างชัดเจน</a:t>
            </a:r>
            <a:endParaRPr lang="en-US" sz="2000" dirty="0">
              <a:latin typeface="Angsana New" panose="02020603050405020304" pitchFamily="18" charset="-34"/>
              <a:cs typeface="Angsana New" panose="02020603050405020304" pitchFamily="18" charset="-34"/>
            </a:endParaRPr>
          </a:p>
        </p:txBody>
      </p:sp>
      <p:sp>
        <p:nvSpPr>
          <p:cNvPr id="2" name="ตัวแทนหมายเลขสไลด์ 1">
            <a:extLst>
              <a:ext uri="{FF2B5EF4-FFF2-40B4-BE49-F238E27FC236}">
                <a16:creationId xmlns:a16="http://schemas.microsoft.com/office/drawing/2014/main" id="{D1CA2FC8-1015-417E-AAAC-0AC1D87E8334}"/>
              </a:ext>
            </a:extLst>
          </p:cNvPr>
          <p:cNvSpPr>
            <a:spLocks noGrp="1"/>
          </p:cNvSpPr>
          <p:nvPr>
            <p:ph type="sldNum" sz="quarter" idx="12"/>
          </p:nvPr>
        </p:nvSpPr>
        <p:spPr/>
        <p:txBody>
          <a:bodyPr/>
          <a:lstStyle/>
          <a:p>
            <a:fld id="{1EAF28F5-24D7-466C-B5FE-FBB3D897FE90}" type="slidenum">
              <a:rPr lang="en-US" smtClean="0"/>
              <a:t>5</a:t>
            </a:fld>
            <a:endParaRPr lang="en-US"/>
          </a:p>
        </p:txBody>
      </p:sp>
    </p:spTree>
    <p:extLst>
      <p:ext uri="{BB962C8B-B14F-4D97-AF65-F5344CB8AC3E}">
        <p14:creationId xmlns:p14="http://schemas.microsoft.com/office/powerpoint/2010/main" val="35461761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3141" y="827845"/>
            <a:ext cx="4543231" cy="626582"/>
          </a:xfrm>
          <a:prstGeom prst="rect">
            <a:avLst/>
          </a:prstGeom>
        </p:spPr>
        <p:txBody>
          <a:bodyPr wrap="none">
            <a:spAutoFit/>
          </a:bodyPr>
          <a:lstStyle/>
          <a:p>
            <a:pPr marL="12700" marR="0">
              <a:lnSpc>
                <a:spcPts val="4140"/>
              </a:lnSpc>
              <a:spcBef>
                <a:spcPts val="0"/>
              </a:spcBef>
              <a:spcAft>
                <a:spcPts val="0"/>
              </a:spcAft>
            </a:pPr>
            <a:r>
              <a:rPr lang="th-TH" sz="4000" b="1" dirty="0">
                <a:solidFill>
                  <a:srgbClr val="31859C"/>
                </a:solidFill>
                <a:effectLst/>
                <a:latin typeface="TH SarabunIT๙" panose="020B0500040200020003" pitchFamily="34" charset="-34"/>
                <a:ea typeface="Garuda"/>
                <a:cs typeface="TH SarabunIT๙" panose="020B0500040200020003" pitchFamily="34" charset="-34"/>
              </a:rPr>
              <a:t>การเริ่มต้นในการเขียนบทความ</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5" name="Rectangle 4"/>
          <p:cNvSpPr/>
          <p:nvPr/>
        </p:nvSpPr>
        <p:spPr>
          <a:xfrm>
            <a:off x="469900" y="1571625"/>
            <a:ext cx="9753600" cy="5534849"/>
          </a:xfrm>
          <a:prstGeom prst="rect">
            <a:avLst/>
          </a:prstGeom>
        </p:spPr>
        <p:txBody>
          <a:bodyPr wrap="square">
            <a:spAutoFit/>
          </a:bodyPr>
          <a:lstStyle/>
          <a:p>
            <a:pPr marL="742950" marR="478155" lvl="1" indent="-285750" algn="just">
              <a:spcBef>
                <a:spcPts val="720"/>
              </a:spcBef>
              <a:spcAft>
                <a:spcPts val="0"/>
              </a:spcAft>
              <a:buClr>
                <a:srgbClr val="00B050"/>
              </a:buClr>
              <a:buFont typeface="Wingdings" panose="05000000000000000000" pitchFamily="2" charset="2"/>
              <a:buChar char=""/>
              <a:tabLst>
                <a:tab pos="1151890" algn="l"/>
              </a:tabLst>
            </a:pPr>
            <a:r>
              <a:rPr lang="th-TH" sz="3200" b="1" dirty="0">
                <a:effectLst/>
                <a:latin typeface="AngsanaUPC" panose="02020603050405020304" pitchFamily="18" charset="-34"/>
                <a:ea typeface="Garuda"/>
              </a:rPr>
              <a:t>หากเป็</a:t>
            </a:r>
            <a:r>
              <a:rPr lang="th-TH" sz="3200" b="1" spc="45" dirty="0">
                <a:effectLst/>
                <a:latin typeface="AngsanaUPC" panose="02020603050405020304" pitchFamily="18" charset="-34"/>
                <a:ea typeface="Garuda"/>
              </a:rPr>
              <a:t>นเชิงคุณภาพ</a:t>
            </a:r>
            <a:r>
              <a:rPr lang="th-TH" sz="3200" b="1" spc="30" dirty="0">
                <a:effectLst/>
                <a:latin typeface="AngsanaUPC" panose="02020603050405020304" pitchFamily="18" charset="-34"/>
                <a:ea typeface="Garuda"/>
              </a:rPr>
              <a:t>ควรเน้</a:t>
            </a:r>
            <a:r>
              <a:rPr lang="th-TH" sz="3200" b="1" dirty="0">
                <a:effectLst/>
                <a:latin typeface="AngsanaUPC" panose="02020603050405020304" pitchFamily="18" charset="-34"/>
                <a:ea typeface="Garuda"/>
              </a:rPr>
              <a:t>นในข้อค้นพบที่เด่นที่สุด </a:t>
            </a:r>
            <a:r>
              <a:rPr lang="th-TH" sz="3200" b="1" spc="-20" dirty="0">
                <a:effectLst/>
                <a:latin typeface="AngsanaUPC" panose="02020603050405020304" pitchFamily="18" charset="-34"/>
                <a:ea typeface="Garuda"/>
              </a:rPr>
              <a:t>เช่น</a:t>
            </a:r>
            <a:r>
              <a:rPr lang="th-TH" sz="3200" b="1" spc="-15" dirty="0">
                <a:effectLst/>
                <a:latin typeface="AngsanaUPC" panose="02020603050405020304" pitchFamily="18" charset="-34"/>
                <a:ea typeface="Garuda"/>
              </a:rPr>
              <a:t> </a:t>
            </a:r>
            <a:r>
              <a:rPr lang="th-TH" sz="3200" b="1" spc="55" dirty="0">
                <a:effectLst/>
                <a:latin typeface="AngsanaUPC" panose="02020603050405020304" pitchFamily="18" charset="-34"/>
                <a:ea typeface="Garuda"/>
              </a:rPr>
              <a:t>บริบทของ </a:t>
            </a:r>
            <a:r>
              <a:rPr lang="th-TH" sz="3200" b="1" spc="25" dirty="0">
                <a:effectLst/>
                <a:latin typeface="AngsanaUPC" panose="02020603050405020304" pitchFamily="18" charset="-34"/>
                <a:ea typeface="Garuda"/>
              </a:rPr>
              <a:t>สังคม </a:t>
            </a:r>
            <a:r>
              <a:rPr lang="th-TH" sz="3200" b="1" spc="35" dirty="0">
                <a:effectLst/>
                <a:latin typeface="AngsanaUPC" panose="02020603050405020304" pitchFamily="18" charset="-34"/>
                <a:ea typeface="Garuda"/>
              </a:rPr>
              <a:t>วัฒนธรรมหลัก </a:t>
            </a:r>
            <a:r>
              <a:rPr lang="th-TH" sz="3200" b="1" spc="15" dirty="0">
                <a:effectLst/>
                <a:latin typeface="AngsanaUPC" panose="02020603050405020304" pitchFamily="18" charset="-34"/>
                <a:ea typeface="Garuda"/>
              </a:rPr>
              <a:t>วัฒนธรรมกลุ่มย่อย </a:t>
            </a:r>
            <a:r>
              <a:rPr lang="th-TH" sz="3200" b="1" spc="35" dirty="0">
                <a:effectLst/>
                <a:latin typeface="AngsanaUPC" panose="02020603050405020304" pitchFamily="18" charset="-34"/>
                <a:ea typeface="Garuda"/>
              </a:rPr>
              <a:t>ผลของโครงสร้</a:t>
            </a:r>
            <a:r>
              <a:rPr lang="th-TH" sz="3200" b="1" spc="20" dirty="0">
                <a:effectLst/>
                <a:latin typeface="AngsanaUPC" panose="02020603050405020304" pitchFamily="18" charset="-34"/>
                <a:ea typeface="Garuda"/>
              </a:rPr>
              <a:t>างสังคมต่อ</a:t>
            </a:r>
            <a:r>
              <a:rPr lang="th-TH" sz="3200" b="1" spc="30" dirty="0">
                <a:effectLst/>
                <a:latin typeface="AngsanaUPC" panose="02020603050405020304" pitchFamily="18" charset="-34"/>
                <a:ea typeface="Garuda"/>
              </a:rPr>
              <a:t>พฤติกรรมที่เราศึกษา</a:t>
            </a:r>
            <a:r>
              <a:rPr lang="th-TH" sz="3200" b="1" spc="-205" dirty="0">
                <a:effectLst/>
                <a:latin typeface="AngsanaUPC" panose="02020603050405020304" pitchFamily="18" charset="-34"/>
                <a:ea typeface="Garuda"/>
              </a:rPr>
              <a:t> </a:t>
            </a:r>
            <a:r>
              <a:rPr lang="th-TH" sz="3200" b="1" spc="55" dirty="0">
                <a:effectLst/>
                <a:latin typeface="AngsanaUPC" panose="02020603050405020304" pitchFamily="18" charset="-34"/>
                <a:ea typeface="Garuda"/>
              </a:rPr>
              <a:t>ตรวจสอบ</a:t>
            </a:r>
            <a:r>
              <a:rPr lang="th-TH" sz="3200" b="1" spc="-200" dirty="0">
                <a:effectLst/>
                <a:latin typeface="AngsanaUPC" panose="02020603050405020304" pitchFamily="18" charset="-34"/>
                <a:ea typeface="Garuda"/>
              </a:rPr>
              <a:t> </a:t>
            </a:r>
            <a:r>
              <a:rPr lang="th-TH" sz="3200" b="1" spc="15" dirty="0">
                <a:effectLst/>
                <a:latin typeface="AngsanaUPC" panose="02020603050405020304" pitchFamily="18" charset="-34"/>
                <a:ea typeface="Garuda"/>
              </a:rPr>
              <a:t>วิเคราะห์</a:t>
            </a:r>
            <a:r>
              <a:rPr lang="th-TH" sz="3200" b="1" spc="-130" dirty="0">
                <a:effectLst/>
                <a:latin typeface="AngsanaUPC" panose="02020603050405020304" pitchFamily="18" charset="-34"/>
                <a:ea typeface="Garuda"/>
              </a:rPr>
              <a:t> </a:t>
            </a:r>
            <a:r>
              <a:rPr lang="th-TH" sz="3200" b="1" spc="40" dirty="0">
                <a:effectLst/>
                <a:latin typeface="AngsanaUPC" panose="02020603050405020304" pitchFamily="18" charset="-34"/>
                <a:ea typeface="Garuda"/>
              </a:rPr>
              <a:t>ฯลฯ</a:t>
            </a:r>
            <a:r>
              <a:rPr lang="th-TH" sz="3200" b="1" spc="-195" dirty="0">
                <a:effectLst/>
                <a:latin typeface="AngsanaUPC" panose="02020603050405020304" pitchFamily="18" charset="-34"/>
                <a:ea typeface="Garuda"/>
              </a:rPr>
              <a:t> </a:t>
            </a:r>
            <a:r>
              <a:rPr lang="th-TH" sz="3200" b="1" spc="10" dirty="0">
                <a:effectLst/>
                <a:latin typeface="AngsanaUPC" panose="02020603050405020304" pitchFamily="18" charset="-34"/>
                <a:ea typeface="Garuda"/>
              </a:rPr>
              <a:t>ต้องมีอ้างอิงเสมอ งาน</a:t>
            </a:r>
            <a:r>
              <a:rPr lang="th-TH" sz="3200" b="1" spc="-25" dirty="0">
                <a:effectLst/>
                <a:latin typeface="AngsanaUPC" panose="02020603050405020304" pitchFamily="18" charset="-34"/>
                <a:ea typeface="Garuda"/>
              </a:rPr>
              <a:t>ยิ่ง</a:t>
            </a:r>
            <a:r>
              <a:rPr lang="th-TH" sz="3200" b="1" spc="20" dirty="0">
                <a:effectLst/>
                <a:latin typeface="AngsanaUPC" panose="02020603050405020304" pitchFamily="18" charset="-34"/>
                <a:ea typeface="Garuda"/>
              </a:rPr>
              <a:t>ใหม่</a:t>
            </a:r>
            <a:r>
              <a:rPr lang="th-TH" sz="3200" b="1" dirty="0">
                <a:effectLst/>
                <a:latin typeface="AngsanaUPC" panose="02020603050405020304" pitchFamily="18" charset="-34"/>
                <a:ea typeface="Garuda"/>
              </a:rPr>
              <a:t>หรือ</a:t>
            </a:r>
            <a:r>
              <a:rPr lang="th-TH" sz="3200" b="1" spc="20" dirty="0">
                <a:effectLst/>
                <a:latin typeface="AngsanaUPC" panose="02020603050405020304" pitchFamily="18" charset="-34"/>
                <a:ea typeface="Garuda"/>
              </a:rPr>
              <a:t>มีคน</a:t>
            </a:r>
            <a:r>
              <a:rPr lang="th-TH" sz="3200" b="1" spc="20" dirty="0" err="1">
                <a:effectLst/>
                <a:latin typeface="AngsanaUPC" panose="02020603050405020304" pitchFamily="18" charset="-34"/>
                <a:ea typeface="Garuda"/>
              </a:rPr>
              <a:t>ทํา</a:t>
            </a:r>
            <a:r>
              <a:rPr lang="th-TH" sz="3200" b="1" spc="20" dirty="0">
                <a:effectLst/>
                <a:latin typeface="AngsanaUPC" panose="02020603050405020304" pitchFamily="18" charset="-34"/>
                <a:ea typeface="Garuda"/>
              </a:rPr>
              <a:t>น้</a:t>
            </a:r>
            <a:r>
              <a:rPr lang="th-TH" sz="3200" b="1" spc="30" dirty="0">
                <a:effectLst/>
                <a:latin typeface="AngsanaUPC" panose="02020603050405020304" pitchFamily="18" charset="-34"/>
                <a:ea typeface="Garuda"/>
              </a:rPr>
              <a:t>อยยิ่งดี</a:t>
            </a:r>
            <a:r>
              <a:rPr lang="th-TH" sz="3200" b="1" spc="-135" dirty="0">
                <a:effectLst/>
                <a:latin typeface="AngsanaUPC" panose="02020603050405020304" pitchFamily="18" charset="-34"/>
                <a:ea typeface="Garuda"/>
              </a:rPr>
              <a:t> </a:t>
            </a:r>
            <a:r>
              <a:rPr lang="th-TH" sz="3200" b="1" spc="60" dirty="0">
                <a:effectLst/>
                <a:latin typeface="AngsanaUPC" panose="02020603050405020304" pitchFamily="18" charset="-34"/>
                <a:ea typeface="Garuda"/>
              </a:rPr>
              <a:t>ต้องนําทฤษฎีวรรณกรรม และงานวิจัยที่</a:t>
            </a:r>
            <a:r>
              <a:rPr lang="th-TH" sz="3200" b="1" spc="-35" dirty="0">
                <a:effectLst/>
                <a:latin typeface="AngsanaUPC" panose="02020603050405020304" pitchFamily="18" charset="-34"/>
                <a:ea typeface="Garuda"/>
              </a:rPr>
              <a:t>เกี่ยวข้องมาร้อย </a:t>
            </a:r>
            <a:r>
              <a:rPr lang="en-US" sz="3200" b="1" dirty="0">
                <a:effectLst/>
                <a:latin typeface="AngsanaUPC" panose="02020603050405020304" pitchFamily="18" charset="-34"/>
                <a:ea typeface="Garuda"/>
              </a:rPr>
              <a:t>&amp; </a:t>
            </a:r>
            <a:r>
              <a:rPr lang="th-TH" sz="3200" b="1" dirty="0">
                <a:effectLst/>
                <a:latin typeface="AngsanaUPC" panose="02020603050405020304" pitchFamily="18" charset="-34"/>
                <a:ea typeface="Garuda"/>
              </a:rPr>
              <a:t>มาผูก</a:t>
            </a:r>
            <a:r>
              <a:rPr lang="th-TH" sz="3200" b="1" spc="-505" dirty="0">
                <a:effectLst/>
                <a:latin typeface="AngsanaUPC" panose="02020603050405020304" pitchFamily="18" charset="-34"/>
                <a:ea typeface="Garuda"/>
              </a:rPr>
              <a:t> </a:t>
            </a:r>
            <a:r>
              <a:rPr lang="th-TH" sz="3200" b="1" spc="-25" dirty="0">
                <a:effectLst/>
                <a:latin typeface="AngsanaUPC" panose="02020603050405020304" pitchFamily="18" charset="-34"/>
                <a:ea typeface="Garuda"/>
              </a:rPr>
              <a:t>ในเนือหาส่วนนี้ด้วย</a:t>
            </a:r>
            <a:endParaRPr lang="en-US" sz="3200" b="1" dirty="0">
              <a:effectLst/>
              <a:latin typeface="AngsanaUPC" panose="02020603050405020304" pitchFamily="18" charset="-34"/>
              <a:ea typeface="Garuda"/>
            </a:endParaRPr>
          </a:p>
          <a:p>
            <a:pPr marL="742950" marR="483235" lvl="1" indent="-285750" algn="just">
              <a:spcBef>
                <a:spcPts val="215"/>
              </a:spcBef>
              <a:spcAft>
                <a:spcPts val="0"/>
              </a:spcAft>
              <a:buClr>
                <a:srgbClr val="00B050"/>
              </a:buClr>
              <a:buFont typeface="Wingdings" panose="05000000000000000000" pitchFamily="2" charset="2"/>
              <a:buChar char=""/>
              <a:tabLst>
                <a:tab pos="1151890" algn="l"/>
              </a:tabLst>
            </a:pPr>
            <a:r>
              <a:rPr lang="th-TH" sz="3200" b="1" dirty="0">
                <a:effectLst/>
                <a:latin typeface="AngsanaUPC" panose="02020603050405020304" pitchFamily="18" charset="-34"/>
                <a:ea typeface="Garuda"/>
              </a:rPr>
              <a:t>ในการอ้างอิง </a:t>
            </a:r>
            <a:r>
              <a:rPr lang="th-TH" sz="3200" b="1" spc="-50" dirty="0">
                <a:effectLst/>
                <a:latin typeface="AngsanaUPC" panose="02020603050405020304" pitchFamily="18" charset="-34"/>
                <a:ea typeface="Garuda"/>
              </a:rPr>
              <a:t>ควรเรียงปี</a:t>
            </a:r>
            <a:r>
              <a:rPr lang="th-TH" sz="3200" b="1" spc="-15" dirty="0">
                <a:effectLst/>
                <a:latin typeface="AngsanaUPC" panose="02020603050405020304" pitchFamily="18" charset="-34"/>
                <a:ea typeface="Garuda"/>
              </a:rPr>
              <a:t>ที่ตีพิมพ์จากน้อยไปหามาก </a:t>
            </a:r>
            <a:r>
              <a:rPr lang="th-TH" sz="3200" b="1" spc="-40" dirty="0">
                <a:effectLst/>
                <a:latin typeface="AngsanaUPC" panose="02020603050405020304" pitchFamily="18" charset="-34"/>
                <a:ea typeface="Garuda"/>
              </a:rPr>
              <a:t>เช่น </a:t>
            </a:r>
            <a:r>
              <a:rPr lang="en-US" sz="3200" b="1" dirty="0">
                <a:effectLst/>
                <a:latin typeface="AngsanaUPC" panose="02020603050405020304" pitchFamily="18" charset="-34"/>
                <a:ea typeface="Garuda"/>
              </a:rPr>
              <a:t>(</a:t>
            </a:r>
            <a:r>
              <a:rPr lang="en-US" sz="3200" b="1" dirty="0" err="1">
                <a:effectLst/>
                <a:latin typeface="AngsanaUPC" panose="02020603050405020304" pitchFamily="18" charset="-34"/>
                <a:ea typeface="Garuda"/>
              </a:rPr>
              <a:t>Entwisle</a:t>
            </a:r>
            <a:r>
              <a:rPr lang="en-US" sz="3200" b="1" dirty="0">
                <a:effectLst/>
                <a:latin typeface="AngsanaUPC" panose="02020603050405020304" pitchFamily="18" charset="-34"/>
                <a:ea typeface="Garuda"/>
              </a:rPr>
              <a:t> </a:t>
            </a:r>
            <a:r>
              <a:rPr lang="en-US" sz="3200" b="1" cap="small" dirty="0">
                <a:effectLst/>
                <a:latin typeface="AngsanaUPC" panose="02020603050405020304" pitchFamily="18" charset="-34"/>
                <a:ea typeface="Garuda"/>
              </a:rPr>
              <a:t>2005;</a:t>
            </a:r>
            <a:r>
              <a:rPr lang="en-US" sz="3200" b="1" dirty="0">
                <a:effectLst/>
                <a:latin typeface="AngsanaUPC" panose="02020603050405020304" pitchFamily="18" charset="-34"/>
                <a:ea typeface="Garuda"/>
              </a:rPr>
              <a:t> </a:t>
            </a:r>
            <a:r>
              <a:rPr lang="en-US" sz="3200" b="1" dirty="0" err="1">
                <a:effectLst/>
                <a:latin typeface="AngsanaUPC" panose="02020603050405020304" pitchFamily="18" charset="-34"/>
                <a:ea typeface="Garuda"/>
              </a:rPr>
              <a:t>Knodel</a:t>
            </a:r>
            <a:r>
              <a:rPr lang="en-US" sz="3200" b="1" dirty="0">
                <a:effectLst/>
                <a:latin typeface="AngsanaUPC" panose="02020603050405020304" pitchFamily="18" charset="-34"/>
                <a:ea typeface="Garuda"/>
              </a:rPr>
              <a:t> </a:t>
            </a:r>
            <a:r>
              <a:rPr lang="en-US" sz="3200" b="1" cap="small" dirty="0">
                <a:effectLst/>
                <a:latin typeface="AngsanaUPC" panose="02020603050405020304" pitchFamily="18" charset="-34"/>
                <a:ea typeface="Garuda"/>
              </a:rPr>
              <a:t>1978;</a:t>
            </a:r>
            <a:r>
              <a:rPr lang="en-US" sz="3200" b="1" dirty="0">
                <a:effectLst/>
                <a:latin typeface="AngsanaUPC" panose="02020603050405020304" pitchFamily="18" charset="-34"/>
                <a:ea typeface="Garuda"/>
              </a:rPr>
              <a:t> </a:t>
            </a:r>
            <a:r>
              <a:rPr lang="en-US" sz="3200" b="1" dirty="0" err="1">
                <a:effectLst/>
                <a:latin typeface="AngsanaUPC" panose="02020603050405020304" pitchFamily="18" charset="-34"/>
                <a:ea typeface="Garuda"/>
              </a:rPr>
              <a:t>Rindfuss</a:t>
            </a:r>
            <a:r>
              <a:rPr lang="en-US" sz="3200" b="1" dirty="0">
                <a:effectLst/>
                <a:latin typeface="AngsanaUPC" panose="02020603050405020304" pitchFamily="18" charset="-34"/>
                <a:ea typeface="Garuda"/>
              </a:rPr>
              <a:t> 1960; </a:t>
            </a:r>
            <a:r>
              <a:rPr lang="en-US" sz="3200" b="1" dirty="0" err="1">
                <a:effectLst/>
                <a:latin typeface="AngsanaUPC" panose="02020603050405020304" pitchFamily="18" charset="-34"/>
                <a:ea typeface="Garuda"/>
              </a:rPr>
              <a:t>Sawangdee</a:t>
            </a:r>
            <a:r>
              <a:rPr lang="en-US" sz="3200" b="1" dirty="0">
                <a:effectLst/>
                <a:latin typeface="AngsanaUPC" panose="02020603050405020304" pitchFamily="18" charset="-34"/>
                <a:ea typeface="Garuda"/>
              </a:rPr>
              <a:t> 1997) </a:t>
            </a:r>
            <a:r>
              <a:rPr lang="th-TH" sz="3200" b="1" spc="-15" dirty="0">
                <a:effectLst/>
                <a:latin typeface="AngsanaUPC" panose="02020603050405020304" pitchFamily="18" charset="-34"/>
                <a:ea typeface="Garuda"/>
              </a:rPr>
              <a:t>เพราะต้องชีให้เห็นถึง</a:t>
            </a:r>
            <a:r>
              <a:rPr lang="th-TH" sz="3200" b="1" spc="15" dirty="0">
                <a:effectLst/>
                <a:latin typeface="AngsanaUPC" panose="02020603050405020304" pitchFamily="18" charset="-34"/>
                <a:ea typeface="Garuda"/>
              </a:rPr>
              <a:t>ความก้าวหน้าของประเด็นนั้นๆ</a:t>
            </a:r>
            <a:r>
              <a:rPr lang="th-TH" sz="3200" b="1" spc="-325" dirty="0">
                <a:effectLst/>
                <a:latin typeface="AngsanaUPC" panose="02020603050405020304" pitchFamily="18" charset="-34"/>
                <a:ea typeface="Garuda"/>
              </a:rPr>
              <a:t> </a:t>
            </a:r>
            <a:r>
              <a:rPr lang="th-TH" sz="3200" b="1" dirty="0">
                <a:effectLst/>
                <a:latin typeface="AngsanaUPC" panose="02020603050405020304" pitchFamily="18" charset="-34"/>
                <a:ea typeface="Garuda"/>
              </a:rPr>
              <a:t>อย่างต่อเนื่อง</a:t>
            </a:r>
            <a:r>
              <a:rPr lang="th-TH" sz="3200" b="1" spc="-315" dirty="0">
                <a:effectLst/>
                <a:latin typeface="AngsanaUPC" panose="02020603050405020304" pitchFamily="18" charset="-34"/>
                <a:ea typeface="Garuda"/>
              </a:rPr>
              <a:t> </a:t>
            </a:r>
            <a:r>
              <a:rPr lang="th-TH" sz="3200" b="1" dirty="0">
                <a:effectLst/>
                <a:latin typeface="AngsanaUPC" panose="02020603050405020304" pitchFamily="18" charset="-34"/>
                <a:ea typeface="Garuda"/>
              </a:rPr>
              <a:t>ไม่ควรอ้างแบบ</a:t>
            </a:r>
            <a:r>
              <a:rPr lang="th-TH" sz="3200" b="1" spc="-320" dirty="0">
                <a:effectLst/>
                <a:latin typeface="AngsanaUPC" panose="02020603050405020304" pitchFamily="18" charset="-34"/>
                <a:ea typeface="Garuda"/>
              </a:rPr>
              <a:t> </a:t>
            </a:r>
            <a:r>
              <a:rPr lang="en-US" sz="3200" b="1" dirty="0">
                <a:effectLst/>
                <a:latin typeface="AngsanaUPC" panose="02020603050405020304" pitchFamily="18" charset="-34"/>
                <a:ea typeface="Garuda"/>
              </a:rPr>
              <a:t>“</a:t>
            </a:r>
            <a:r>
              <a:rPr lang="th-TH" sz="3200" b="1" dirty="0">
                <a:effectLst/>
                <a:latin typeface="AngsanaUPC" panose="02020603050405020304" pitchFamily="18" charset="-34"/>
                <a:ea typeface="Garuda"/>
              </a:rPr>
              <a:t>อ้างใน </a:t>
            </a:r>
            <a:r>
              <a:rPr lang="en-US" sz="3200" b="1" dirty="0">
                <a:effectLst/>
                <a:latin typeface="AngsanaUPC" panose="02020603050405020304" pitchFamily="18" charset="-34"/>
                <a:ea typeface="Garuda"/>
              </a:rPr>
              <a:t>..........”</a:t>
            </a:r>
          </a:p>
          <a:p>
            <a:br>
              <a:rPr lang="en-US" sz="3200" dirty="0">
                <a:effectLst/>
                <a:latin typeface="AngsanaUPC" panose="02020603050405020304" pitchFamily="18" charset="-34"/>
                <a:ea typeface="Garuda"/>
              </a:rPr>
            </a:br>
            <a:endParaRPr lang="en-US" sz="3200" dirty="0">
              <a:latin typeface="AngsanaUPC" panose="02020603050405020304" pitchFamily="18" charset="-34"/>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60700" y="809625"/>
            <a:ext cx="4543231" cy="640560"/>
          </a:xfrm>
          <a:prstGeom prst="rect">
            <a:avLst/>
          </a:prstGeom>
        </p:spPr>
        <p:txBody>
          <a:bodyPr wrap="none">
            <a:spAutoFit/>
          </a:bodyPr>
          <a:lstStyle/>
          <a:p>
            <a:pPr marL="12700" marR="0">
              <a:lnSpc>
                <a:spcPts val="4140"/>
              </a:lnSpc>
              <a:spcBef>
                <a:spcPts val="0"/>
              </a:spcBef>
              <a:spcAft>
                <a:spcPts val="0"/>
              </a:spcAft>
            </a:pPr>
            <a:r>
              <a:rPr lang="th-TH" sz="4000" b="1" dirty="0">
                <a:solidFill>
                  <a:srgbClr val="31859C"/>
                </a:solidFill>
                <a:effectLst/>
                <a:latin typeface="+mj-lt"/>
                <a:ea typeface="Garuda"/>
              </a:rPr>
              <a:t>การเริ่มต้นในการเขียนบทความ</a:t>
            </a:r>
            <a:endParaRPr lang="en-US" sz="4000" dirty="0">
              <a:effectLst/>
              <a:latin typeface="+mj-lt"/>
              <a:ea typeface="Garuda"/>
            </a:endParaRPr>
          </a:p>
        </p:txBody>
      </p:sp>
      <p:sp>
        <p:nvSpPr>
          <p:cNvPr id="8" name="Rectangle 7"/>
          <p:cNvSpPr/>
          <p:nvPr/>
        </p:nvSpPr>
        <p:spPr>
          <a:xfrm>
            <a:off x="469900" y="1571625"/>
            <a:ext cx="9601200" cy="6124754"/>
          </a:xfrm>
          <a:prstGeom prst="rect">
            <a:avLst/>
          </a:prstGeom>
        </p:spPr>
        <p:txBody>
          <a:bodyPr wrap="square">
            <a:spAutoFit/>
          </a:bodyPr>
          <a:lstStyle/>
          <a:p>
            <a:pPr marL="742950" marR="0" lvl="1" indent="-285750">
              <a:spcBef>
                <a:spcPts val="0"/>
              </a:spcBef>
              <a:spcAft>
                <a:spcPts val="0"/>
              </a:spcAft>
              <a:buClr>
                <a:srgbClr val="00B050"/>
              </a:buClr>
              <a:buFont typeface="Wingdings" panose="05000000000000000000" pitchFamily="2" charset="2"/>
              <a:buChar char=""/>
              <a:tabLst>
                <a:tab pos="662305" algn="l"/>
                <a:tab pos="1151890" algn="l"/>
              </a:tabLst>
            </a:pPr>
            <a:r>
              <a:rPr lang="th-TH" sz="2800" b="1" spc="-30" dirty="0">
                <a:effectLst/>
                <a:latin typeface="AngsanaUPC" panose="02020603050405020304" pitchFamily="18" charset="-34"/>
                <a:ea typeface="Garuda"/>
              </a:rPr>
              <a:t>เขียนบทคัดย่อ</a:t>
            </a:r>
            <a:r>
              <a:rPr lang="th-TH" sz="2800" b="1" spc="-30" dirty="0" err="1">
                <a:solidFill>
                  <a:srgbClr val="FF0000"/>
                </a:solidFill>
                <a:effectLst/>
                <a:latin typeface="AngsanaUPC" panose="02020603050405020304" pitchFamily="18" charset="-34"/>
                <a:ea typeface="Garuda"/>
              </a:rPr>
              <a:t>จะเป็</a:t>
            </a:r>
            <a:r>
              <a:rPr lang="th-TH" sz="2800" b="1" spc="-475" dirty="0">
                <a:solidFill>
                  <a:srgbClr val="FF0000"/>
                </a:solidFill>
                <a:effectLst/>
                <a:latin typeface="AngsanaUPC" panose="02020603050405020304" pitchFamily="18" charset="-34"/>
                <a:ea typeface="Garuda"/>
              </a:rPr>
              <a:t> </a:t>
            </a:r>
            <a:r>
              <a:rPr lang="th-TH" sz="2800" b="1" dirty="0">
                <a:solidFill>
                  <a:srgbClr val="FF0000"/>
                </a:solidFill>
                <a:effectLst/>
                <a:latin typeface="AngsanaUPC" panose="02020603050405020304" pitchFamily="18" charset="-34"/>
                <a:ea typeface="Garuda"/>
              </a:rPr>
              <a:t>นลําดับที่สอง </a:t>
            </a:r>
            <a:r>
              <a:rPr lang="th-TH" sz="2800" b="1" spc="-335" dirty="0">
                <a:solidFill>
                  <a:srgbClr val="FF0000"/>
                </a:solidFill>
                <a:effectLst/>
                <a:latin typeface="AngsanaUPC" panose="02020603050405020304" pitchFamily="18" charset="-34"/>
                <a:ea typeface="Garuda"/>
              </a:rPr>
              <a:t> </a:t>
            </a:r>
            <a:r>
              <a:rPr lang="th-TH" sz="2800" b="1" dirty="0">
                <a:effectLst/>
                <a:latin typeface="AngsanaUPC" panose="02020603050405020304" pitchFamily="18" charset="-34"/>
                <a:ea typeface="Garuda"/>
              </a:rPr>
              <a:t>ใช้หลักการเช่นเดียวกันกับที่กําหนดไว้ในวารสารี่เราเลือก เขียนให้ครบทุกประเด็น</a:t>
            </a:r>
            <a:r>
              <a:rPr lang="th-TH" sz="2800" b="1" dirty="0">
                <a:latin typeface="AngsanaUPC" panose="02020603050405020304" pitchFamily="18" charset="-34"/>
                <a:ea typeface="Garuda"/>
              </a:rPr>
              <a:t>ที่</a:t>
            </a:r>
            <a:r>
              <a:rPr lang="th-TH" sz="2800" b="1" dirty="0">
                <a:effectLst/>
                <a:latin typeface="AngsanaUPC" panose="02020603050405020304" pitchFamily="18" charset="-34"/>
                <a:ea typeface="Garuda"/>
              </a:rPr>
              <a:t>เราต้องการนําเสนอ</a:t>
            </a:r>
            <a:endParaRPr lang="en-US" sz="2800" b="1" dirty="0">
              <a:effectLst/>
              <a:latin typeface="AngsanaUPC" panose="02020603050405020304" pitchFamily="18" charset="-34"/>
              <a:ea typeface="Garuda"/>
            </a:endParaRPr>
          </a:p>
          <a:p>
            <a:pPr marL="742950" marR="0" lvl="1" indent="-285750">
              <a:spcBef>
                <a:spcPts val="0"/>
              </a:spcBef>
              <a:spcAft>
                <a:spcPts val="0"/>
              </a:spcAft>
              <a:buClr>
                <a:srgbClr val="00B050"/>
              </a:buClr>
              <a:buFont typeface="Wingdings" panose="05000000000000000000" pitchFamily="2" charset="2"/>
              <a:buChar char=""/>
              <a:tabLst>
                <a:tab pos="1151255" algn="l"/>
                <a:tab pos="1151890" algn="l"/>
              </a:tabLst>
            </a:pPr>
            <a:r>
              <a:rPr lang="th-TH" sz="2800" b="1" dirty="0">
                <a:effectLst/>
                <a:latin typeface="AngsanaUPC" panose="02020603050405020304" pitchFamily="18" charset="-34"/>
                <a:ea typeface="Garuda"/>
              </a:rPr>
              <a:t>บทคัดย่อจะเขียนเพื่อเน้นเฉพาะผลการวิจัยที่ค้นพบเท่านั้น</a:t>
            </a:r>
            <a:r>
              <a:rPr lang="th-TH" sz="2800" b="1" spc="-220" dirty="0">
                <a:effectLst/>
                <a:latin typeface="AngsanaUPC" panose="02020603050405020304" pitchFamily="18" charset="-34"/>
                <a:ea typeface="Garuda"/>
              </a:rPr>
              <a:t>  </a:t>
            </a:r>
            <a:r>
              <a:rPr lang="th-TH" sz="2800" b="1" spc="-20" dirty="0">
                <a:effectLst/>
                <a:latin typeface="AngsanaUPC" panose="02020603050405020304" pitchFamily="18" charset="-34"/>
                <a:ea typeface="Garuda"/>
              </a:rPr>
              <a:t>จะไม่เน้นวิธี</a:t>
            </a:r>
            <a:r>
              <a:rPr lang="th-TH" sz="2800" b="1" dirty="0">
                <a:effectLst/>
                <a:latin typeface="AngsanaUPC" panose="02020603050405020304" pitchFamily="18" charset="-34"/>
                <a:ea typeface="Garuda"/>
              </a:rPr>
              <a:t>วิจัย</a:t>
            </a:r>
            <a:endParaRPr lang="en-US" sz="2800" b="1" dirty="0">
              <a:effectLst/>
              <a:latin typeface="AngsanaUPC" panose="02020603050405020304" pitchFamily="18" charset="-34"/>
              <a:ea typeface="Garuda"/>
            </a:endParaRPr>
          </a:p>
          <a:p>
            <a:pPr marL="742950" marR="0" lvl="1" indent="-285750">
              <a:spcBef>
                <a:spcPts val="0"/>
              </a:spcBef>
              <a:spcAft>
                <a:spcPts val="0"/>
              </a:spcAft>
              <a:buClr>
                <a:srgbClr val="00B050"/>
              </a:buClr>
              <a:buFont typeface="Wingdings" panose="05000000000000000000" pitchFamily="2" charset="2"/>
              <a:buChar char=""/>
              <a:tabLst>
                <a:tab pos="1151255" algn="l"/>
                <a:tab pos="1151890" algn="l"/>
                <a:tab pos="4209415" algn="l"/>
              </a:tabLst>
            </a:pPr>
            <a:r>
              <a:rPr lang="th-TH" sz="2800" b="1" spc="-155" dirty="0">
                <a:effectLst/>
                <a:latin typeface="AngsanaUPC" panose="02020603050405020304" pitchFamily="18" charset="-34"/>
                <a:ea typeface="Garuda"/>
              </a:rPr>
              <a:t>ส</a:t>
            </a:r>
            <a:r>
              <a:rPr lang="th-TH" sz="2800" b="1" spc="165" dirty="0">
                <a:effectLst/>
                <a:latin typeface="AngsanaUPC" panose="02020603050405020304" pitchFamily="18" charset="-34"/>
                <a:ea typeface="Garuda"/>
              </a:rPr>
              <a:t>่</a:t>
            </a:r>
            <a:r>
              <a:rPr lang="th-TH" sz="2800" b="1" spc="20" dirty="0">
                <a:effectLst/>
                <a:latin typeface="AngsanaUPC" panose="02020603050405020304" pitchFamily="18" charset="-34"/>
                <a:ea typeface="Garuda"/>
              </a:rPr>
              <a:t>วนมากจะเ</a:t>
            </a:r>
            <a:r>
              <a:rPr lang="th-TH" sz="2800" b="1" spc="-185" dirty="0">
                <a:effectLst/>
                <a:latin typeface="AngsanaUPC" panose="02020603050405020304" pitchFamily="18" charset="-34"/>
                <a:ea typeface="Garuda"/>
              </a:rPr>
              <a:t>ร</a:t>
            </a:r>
            <a:r>
              <a:rPr lang="th-TH" sz="2800" b="1" spc="105" dirty="0">
                <a:latin typeface="AngsanaUPC" panose="02020603050405020304" pitchFamily="18" charset="-34"/>
                <a:ea typeface="Garuda"/>
              </a:rPr>
              <a:t>ิ่</a:t>
            </a:r>
            <a:r>
              <a:rPr lang="th-TH" sz="2800" b="1" spc="15" dirty="0">
                <a:effectLst/>
                <a:latin typeface="AngsanaUPC" panose="02020603050405020304" pitchFamily="18" charset="-34"/>
                <a:ea typeface="Garuda"/>
              </a:rPr>
              <a:t>ม</a:t>
            </a:r>
            <a:r>
              <a:rPr lang="th-TH" sz="2800" b="1" spc="-135" dirty="0">
                <a:effectLst/>
                <a:latin typeface="AngsanaUPC" panose="02020603050405020304" pitchFamily="18" charset="-34"/>
                <a:ea typeface="Garuda"/>
              </a:rPr>
              <a:t>ต</a:t>
            </a:r>
            <a:r>
              <a:rPr lang="th-TH" sz="2800" b="1" spc="155" dirty="0">
                <a:effectLst/>
                <a:latin typeface="AngsanaUPC" panose="02020603050405020304" pitchFamily="18" charset="-34"/>
                <a:ea typeface="Garuda"/>
              </a:rPr>
              <a:t>้</a:t>
            </a:r>
            <a:r>
              <a:rPr lang="th-TH" sz="2800" b="1" spc="20" dirty="0">
                <a:effectLst/>
                <a:latin typeface="AngsanaUPC" panose="02020603050405020304" pitchFamily="18" charset="-34"/>
                <a:ea typeface="Garuda"/>
              </a:rPr>
              <a:t>นแบบ</a:t>
            </a:r>
            <a:r>
              <a:rPr lang="th-TH" sz="2800" b="1" spc="-45" dirty="0">
                <a:effectLst/>
                <a:latin typeface="AngsanaUPC" panose="02020603050405020304" pitchFamily="18" charset="-34"/>
                <a:ea typeface="Garuda"/>
              </a:rPr>
              <a:t>น</a:t>
            </a:r>
            <a:r>
              <a:rPr lang="th-TH" sz="2800" b="1" spc="60" dirty="0">
                <a:effectLst/>
                <a:latin typeface="AngsanaUPC" panose="02020603050405020304" pitchFamily="18" charset="-34"/>
                <a:ea typeface="Garuda"/>
              </a:rPr>
              <a:t>ี้ </a:t>
            </a:r>
            <a:r>
              <a:rPr lang="en-US" sz="2800" b="1" dirty="0">
                <a:effectLst/>
                <a:latin typeface="AngsanaUPC" panose="02020603050405020304" pitchFamily="18" charset="-34"/>
                <a:ea typeface="Garuda"/>
              </a:rPr>
              <a:t>:</a:t>
            </a:r>
            <a:r>
              <a:rPr lang="th-TH" sz="2800" b="1" dirty="0">
                <a:effectLst/>
                <a:latin typeface="AngsanaUPC" panose="02020603050405020304" pitchFamily="18" charset="-34"/>
                <a:ea typeface="Garuda"/>
              </a:rPr>
              <a:t> </a:t>
            </a:r>
            <a:r>
              <a:rPr lang="th-TH" sz="2800" b="1" spc="20" dirty="0">
                <a:effectLst/>
                <a:latin typeface="AngsanaUPC" panose="02020603050405020304" pitchFamily="18" charset="-34"/>
                <a:ea typeface="Garuda"/>
              </a:rPr>
              <a:t>การ</a:t>
            </a:r>
            <a:r>
              <a:rPr lang="th-TH" sz="2800" b="1" spc="10" dirty="0">
                <a:effectLst/>
                <a:latin typeface="AngsanaUPC" panose="02020603050405020304" pitchFamily="18" charset="-34"/>
                <a:ea typeface="Garuda"/>
              </a:rPr>
              <a:t>วิ</a:t>
            </a:r>
            <a:r>
              <a:rPr lang="th-TH" sz="2800" b="1" spc="-1190" dirty="0">
                <a:effectLst/>
                <a:latin typeface="AngsanaUPC" panose="02020603050405020304" pitchFamily="18" charset="-34"/>
                <a:ea typeface="Garuda"/>
              </a:rPr>
              <a:t>จ</a:t>
            </a:r>
            <a:r>
              <a:rPr lang="th-TH" sz="2800" b="1" dirty="0">
                <a:latin typeface="AngsanaUPC" panose="02020603050405020304" pitchFamily="18" charset="-34"/>
                <a:ea typeface="Garuda"/>
              </a:rPr>
              <a:t>ั</a:t>
            </a:r>
            <a:r>
              <a:rPr lang="th-TH" sz="2800" b="1" spc="15" dirty="0">
                <a:effectLst/>
                <a:latin typeface="AngsanaUPC" panose="02020603050405020304" pitchFamily="18" charset="-34"/>
                <a:ea typeface="Garuda"/>
              </a:rPr>
              <a:t>ย</a:t>
            </a:r>
            <a:r>
              <a:rPr lang="th-TH" sz="2800" b="1" spc="-40" dirty="0">
                <a:effectLst/>
                <a:latin typeface="AngsanaUPC" panose="02020603050405020304" pitchFamily="18" charset="-34"/>
                <a:ea typeface="Garuda"/>
              </a:rPr>
              <a:t>น</a:t>
            </a:r>
            <a:r>
              <a:rPr lang="th-TH" sz="2800" b="1" spc="65" dirty="0">
                <a:effectLst/>
                <a:latin typeface="AngsanaUPC" panose="02020603050405020304" pitchFamily="18" charset="-34"/>
                <a:ea typeface="Garuda"/>
              </a:rPr>
              <a:t>ี้</a:t>
            </a:r>
            <a:r>
              <a:rPr lang="th-TH" sz="2800" b="1" spc="20" dirty="0">
                <a:effectLst/>
                <a:latin typeface="AngsanaUPC" panose="02020603050405020304" pitchFamily="18" charset="-34"/>
                <a:ea typeface="Garuda"/>
              </a:rPr>
              <a:t>ตรวจสอ</a:t>
            </a:r>
            <a:r>
              <a:rPr lang="th-TH" sz="2800" b="1" spc="10" dirty="0">
                <a:effectLst/>
                <a:latin typeface="AngsanaUPC" panose="02020603050405020304" pitchFamily="18" charset="-34"/>
                <a:ea typeface="Garuda"/>
              </a:rPr>
              <a:t>บ</a:t>
            </a:r>
            <a:r>
              <a:rPr lang="en-US" sz="2800" b="1" spc="20" dirty="0">
                <a:effectLst/>
                <a:latin typeface="AngsanaUPC" panose="02020603050405020304" pitchFamily="18" charset="-34"/>
                <a:ea typeface="Garuda"/>
              </a:rPr>
              <a:t>.</a:t>
            </a:r>
            <a:r>
              <a:rPr lang="en-US" sz="2800" b="1" spc="15" dirty="0">
                <a:effectLst/>
                <a:latin typeface="AngsanaUPC" panose="02020603050405020304" pitchFamily="18" charset="-34"/>
                <a:ea typeface="Garuda"/>
              </a:rPr>
              <a:t>.</a:t>
            </a:r>
            <a:r>
              <a:rPr lang="th-TH" sz="2800" b="1" spc="-145" dirty="0">
                <a:effectLst/>
                <a:latin typeface="AngsanaUPC" panose="02020603050405020304" pitchFamily="18" charset="-34"/>
                <a:ea typeface="Garuda"/>
              </a:rPr>
              <a:t>ค</a:t>
            </a:r>
            <a:r>
              <a:rPr lang="th-TH" sz="2800" b="1" spc="165" dirty="0">
                <a:effectLst/>
                <a:latin typeface="AngsanaUPC" panose="02020603050405020304" pitchFamily="18" charset="-34"/>
                <a:ea typeface="Garuda"/>
              </a:rPr>
              <a:t>้</a:t>
            </a:r>
            <a:r>
              <a:rPr lang="th-TH" sz="2800" b="1" spc="20" dirty="0">
                <a:effectLst/>
                <a:latin typeface="AngsanaUPC" panose="02020603050405020304" pitchFamily="18" charset="-34"/>
                <a:ea typeface="Garuda"/>
              </a:rPr>
              <a:t>นห</a:t>
            </a:r>
            <a:r>
              <a:rPr lang="th-TH" sz="2800" b="1" spc="15" dirty="0">
                <a:effectLst/>
                <a:latin typeface="AngsanaUPC" panose="02020603050405020304" pitchFamily="18" charset="-34"/>
                <a:ea typeface="Garuda"/>
              </a:rPr>
              <a:t>า</a:t>
            </a:r>
            <a:r>
              <a:rPr lang="en-US" sz="2800" b="1" spc="20" dirty="0">
                <a:effectLst/>
                <a:latin typeface="AngsanaUPC" panose="02020603050405020304" pitchFamily="18" charset="-34"/>
                <a:ea typeface="Garuda"/>
              </a:rPr>
              <a:t>.</a:t>
            </a:r>
            <a:r>
              <a:rPr lang="en-US" sz="2800" b="1" spc="15" dirty="0">
                <a:effectLst/>
                <a:latin typeface="AngsanaUPC" panose="02020603050405020304" pitchFamily="18" charset="-34"/>
                <a:ea typeface="Garuda"/>
              </a:rPr>
              <a:t>.</a:t>
            </a:r>
            <a:r>
              <a:rPr lang="th-TH" sz="2800" b="1" spc="15" dirty="0">
                <a:effectLst/>
                <a:latin typeface="AngsanaUPC" panose="02020603050405020304" pitchFamily="18" charset="-34"/>
                <a:ea typeface="Garuda"/>
              </a:rPr>
              <a:t>พ</a:t>
            </a:r>
            <a:r>
              <a:rPr lang="th-TH" sz="2800" b="1" spc="5" dirty="0">
                <a:effectLst/>
                <a:latin typeface="AngsanaUPC" panose="02020603050405020304" pitchFamily="18" charset="-34"/>
                <a:ea typeface="Garuda"/>
              </a:rPr>
              <a:t>ิ</a:t>
            </a:r>
            <a:r>
              <a:rPr lang="th-TH" sz="2800" b="1" spc="-15" dirty="0">
                <a:effectLst/>
                <a:latin typeface="AngsanaUPC" panose="02020603050405020304" pitchFamily="18" charset="-34"/>
                <a:ea typeface="Garuda"/>
              </a:rPr>
              <a:t>ส</a:t>
            </a:r>
            <a:r>
              <a:rPr lang="th-TH" sz="2800" b="1" spc="30" dirty="0">
                <a:effectLst/>
                <a:latin typeface="AngsanaUPC" panose="02020603050405020304" pitchFamily="18" charset="-34"/>
                <a:ea typeface="Garuda"/>
              </a:rPr>
              <a:t>ู</a:t>
            </a:r>
            <a:r>
              <a:rPr lang="th-TH" sz="2800" b="1" spc="25" dirty="0">
                <a:effectLst/>
                <a:latin typeface="AngsanaUPC" panose="02020603050405020304" pitchFamily="18" charset="-34"/>
                <a:ea typeface="Garuda"/>
              </a:rPr>
              <a:t>จ</a:t>
            </a:r>
            <a:r>
              <a:rPr lang="th-TH" sz="2800" b="1" spc="-180" dirty="0">
                <a:effectLst/>
                <a:latin typeface="AngsanaUPC" panose="02020603050405020304" pitchFamily="18" charset="-34"/>
                <a:ea typeface="Garuda"/>
              </a:rPr>
              <a:t>น</a:t>
            </a:r>
            <a:r>
              <a:rPr lang="th-TH" sz="2800" b="1" spc="195" dirty="0">
                <a:effectLst/>
                <a:latin typeface="AngsanaUPC" panose="02020603050405020304" pitchFamily="18" charset="-34"/>
                <a:ea typeface="Garuda"/>
              </a:rPr>
              <a:t>์</a:t>
            </a:r>
            <a:r>
              <a:rPr lang="en-US" sz="2800" b="1" spc="20" dirty="0">
                <a:effectLst/>
                <a:latin typeface="AngsanaUPC" panose="02020603050405020304" pitchFamily="18" charset="-34"/>
                <a:ea typeface="Garuda"/>
              </a:rPr>
              <a:t>.</a:t>
            </a:r>
            <a:r>
              <a:rPr lang="en-US" sz="2800" b="1" spc="15" dirty="0">
                <a:effectLst/>
                <a:latin typeface="AngsanaUPC" panose="02020603050405020304" pitchFamily="18" charset="-34"/>
                <a:ea typeface="Garuda"/>
              </a:rPr>
              <a:t>.</a:t>
            </a:r>
            <a:r>
              <a:rPr lang="th-TH" sz="2800" b="1" spc="20" dirty="0">
                <a:effectLst/>
                <a:latin typeface="AngsanaUPC" panose="02020603050405020304" pitchFamily="18" charset="-34"/>
                <a:ea typeface="Garuda"/>
              </a:rPr>
              <a:t>อะไ</a:t>
            </a:r>
            <a:r>
              <a:rPr lang="th-TH" sz="2800" b="1" spc="15" dirty="0">
                <a:effectLst/>
                <a:latin typeface="AngsanaUPC" panose="02020603050405020304" pitchFamily="18" charset="-34"/>
                <a:ea typeface="Garuda"/>
              </a:rPr>
              <a:t>ร</a:t>
            </a:r>
            <a:r>
              <a:rPr lang="en-US" sz="2800" b="1" spc="20" dirty="0">
                <a:effectLst/>
                <a:latin typeface="AngsanaUPC" panose="02020603050405020304" pitchFamily="18" charset="-34"/>
                <a:ea typeface="Garuda"/>
              </a:rPr>
              <a:t>...</a:t>
            </a:r>
            <a:endParaRPr lang="th-TH" sz="2800" dirty="0">
              <a:latin typeface="AngsanaUPC" panose="02020603050405020304" pitchFamily="18" charset="-34"/>
              <a:ea typeface="Garuda"/>
            </a:endParaRPr>
          </a:p>
          <a:p>
            <a:pPr marR="0" lvl="1">
              <a:spcBef>
                <a:spcPts val="0"/>
              </a:spcBef>
              <a:spcAft>
                <a:spcPts val="0"/>
              </a:spcAft>
              <a:buClr>
                <a:srgbClr val="00B050"/>
              </a:buClr>
              <a:tabLst>
                <a:tab pos="1151255" algn="l"/>
                <a:tab pos="1151890" algn="l"/>
                <a:tab pos="4209415" algn="l"/>
              </a:tabLst>
            </a:pPr>
            <a:r>
              <a:rPr lang="th-TH" sz="2800" b="1" spc="-15" dirty="0">
                <a:effectLst/>
                <a:latin typeface="AngsanaUPC" panose="02020603050405020304" pitchFamily="18" charset="-34"/>
                <a:ea typeface="Garuda"/>
              </a:rPr>
              <a:t>    ด้วยข้อมูลแบบไหน</a:t>
            </a:r>
            <a:r>
              <a:rPr lang="en-US" sz="2800" b="1" spc="-15" dirty="0">
                <a:effectLst/>
                <a:latin typeface="AngsanaUPC" panose="02020603050405020304" pitchFamily="18" charset="-34"/>
                <a:ea typeface="Garuda"/>
              </a:rPr>
              <a:t>..</a:t>
            </a:r>
            <a:r>
              <a:rPr lang="th-TH" sz="2800" b="1" spc="-15" dirty="0">
                <a:effectLst/>
                <a:latin typeface="AngsanaUPC" panose="02020603050405020304" pitchFamily="18" charset="-34"/>
                <a:ea typeface="Garuda"/>
              </a:rPr>
              <a:t>เมื่อไหร่</a:t>
            </a:r>
            <a:r>
              <a:rPr lang="en-US" sz="2800" b="1" spc="-15" dirty="0">
                <a:effectLst/>
                <a:latin typeface="AngsanaUPC" panose="02020603050405020304" pitchFamily="18" charset="-34"/>
                <a:ea typeface="Garuda"/>
              </a:rPr>
              <a:t>..</a:t>
            </a:r>
            <a:r>
              <a:rPr lang="th-TH" sz="2800" b="1" spc="-15" dirty="0">
                <a:effectLst/>
                <a:latin typeface="AngsanaUPC" panose="02020603050405020304" pitchFamily="18" charset="-34"/>
                <a:ea typeface="Garuda"/>
              </a:rPr>
              <a:t>ผลการวิจัยพบว่า </a:t>
            </a:r>
            <a:r>
              <a:rPr lang="en-US" sz="2800" b="1" spc="-15" dirty="0">
                <a:effectLst/>
                <a:latin typeface="AngsanaUPC" panose="02020603050405020304" pitchFamily="18" charset="-34"/>
                <a:ea typeface="Garuda"/>
              </a:rPr>
              <a:t>....</a:t>
            </a:r>
            <a:r>
              <a:rPr lang="th-TH" sz="2800" b="1" spc="-15" dirty="0">
                <a:effectLst/>
                <a:latin typeface="AngsanaUPC" panose="02020603050405020304" pitchFamily="18" charset="-34"/>
                <a:ea typeface="Garuda"/>
              </a:rPr>
              <a:t>ประเด็นตรงนี้หากเป็</a:t>
            </a:r>
            <a:r>
              <a:rPr lang="th-TH" sz="2800" b="1" dirty="0">
                <a:effectLst/>
                <a:latin typeface="AngsanaUPC" panose="02020603050405020304" pitchFamily="18" charset="-34"/>
                <a:ea typeface="Garuda"/>
              </a:rPr>
              <a:t>น </a:t>
            </a:r>
            <a:r>
              <a:rPr lang="th-TH" sz="2800" b="1" spc="55" dirty="0">
                <a:effectLst/>
                <a:latin typeface="AngsanaUPC" panose="02020603050405020304" pitchFamily="18" charset="-34"/>
                <a:ea typeface="Garuda"/>
              </a:rPr>
              <a:t>เชิงปริมาณ </a:t>
            </a:r>
          </a:p>
          <a:p>
            <a:pPr marR="0" lvl="1">
              <a:spcBef>
                <a:spcPts val="0"/>
              </a:spcBef>
              <a:spcAft>
                <a:spcPts val="0"/>
              </a:spcAft>
              <a:buClr>
                <a:srgbClr val="00B050"/>
              </a:buClr>
              <a:tabLst>
                <a:tab pos="1151255" algn="l"/>
                <a:tab pos="1151890" algn="l"/>
                <a:tab pos="4209415" algn="l"/>
              </a:tabLst>
            </a:pPr>
            <a:r>
              <a:rPr lang="th-TH" sz="2800" b="1" spc="55" dirty="0">
                <a:latin typeface="AngsanaUPC" panose="02020603050405020304" pitchFamily="18" charset="-34"/>
                <a:ea typeface="Garuda"/>
              </a:rPr>
              <a:t>   </a:t>
            </a:r>
            <a:r>
              <a:rPr lang="th-TH" sz="2800" b="1" spc="55" dirty="0">
                <a:effectLst/>
                <a:latin typeface="AngsanaUPC" panose="02020603050405020304" pitchFamily="18" charset="-34"/>
                <a:ea typeface="Garuda"/>
              </a:rPr>
              <a:t>ควรเน้</a:t>
            </a:r>
            <a:r>
              <a:rPr lang="th-TH" sz="2800" b="1" spc="-535" dirty="0">
                <a:effectLst/>
                <a:latin typeface="AngsanaUPC" panose="02020603050405020304" pitchFamily="18" charset="-34"/>
                <a:ea typeface="Garuda"/>
              </a:rPr>
              <a:t> </a:t>
            </a:r>
            <a:r>
              <a:rPr lang="th-TH" sz="2800" b="1" spc="25" dirty="0">
                <a:effectLst/>
                <a:latin typeface="AngsanaUPC" panose="02020603050405020304" pitchFamily="18" charset="-34"/>
                <a:ea typeface="Garuda"/>
              </a:rPr>
              <a:t>นผลที่เด่</a:t>
            </a:r>
            <a:r>
              <a:rPr lang="th-TH" sz="2800" b="1" spc="-550" dirty="0">
                <a:effectLst/>
                <a:latin typeface="AngsanaUPC" panose="02020603050405020304" pitchFamily="18" charset="-34"/>
                <a:ea typeface="Garuda"/>
              </a:rPr>
              <a:t> </a:t>
            </a:r>
            <a:r>
              <a:rPr lang="th-TH" sz="2800" b="1" dirty="0">
                <a:effectLst/>
                <a:latin typeface="AngsanaUPC" panose="02020603050405020304" pitchFamily="18" charset="-34"/>
                <a:ea typeface="Garuda"/>
              </a:rPr>
              <a:t>นที่สุดที่ได้</a:t>
            </a:r>
            <a:r>
              <a:rPr lang="th-TH" sz="2800" b="1" spc="-555" dirty="0">
                <a:effectLst/>
                <a:latin typeface="AngsanaUPC" panose="02020603050405020304" pitchFamily="18" charset="-34"/>
                <a:ea typeface="Garuda"/>
              </a:rPr>
              <a:t> </a:t>
            </a:r>
            <a:r>
              <a:rPr lang="th-TH" sz="2800" b="1" spc="95" dirty="0">
                <a:effectLst/>
                <a:latin typeface="AngsanaUPC" panose="02020603050405020304" pitchFamily="18" charset="-34"/>
                <a:ea typeface="Garuda"/>
              </a:rPr>
              <a:t>จากการประมาณ</a:t>
            </a:r>
            <a:r>
              <a:rPr lang="th-TH" sz="2800" b="1" spc="95" dirty="0" err="1">
                <a:effectLst/>
                <a:latin typeface="AngsanaUPC" panose="02020603050405020304" pitchFamily="18" charset="-34"/>
                <a:ea typeface="Garuda"/>
              </a:rPr>
              <a:t>ค่</a:t>
            </a:r>
            <a:r>
              <a:rPr lang="th-TH" sz="2800" b="1" spc="-550" dirty="0">
                <a:effectLst/>
                <a:latin typeface="AngsanaUPC" panose="02020603050405020304" pitchFamily="18" charset="-34"/>
                <a:ea typeface="Garuda"/>
              </a:rPr>
              <a:t> </a:t>
            </a:r>
            <a:r>
              <a:rPr lang="th-TH" sz="2800" b="1" dirty="0">
                <a:effectLst/>
                <a:latin typeface="AngsanaUPC" panose="02020603050405020304" pitchFamily="18" charset="-34"/>
                <a:ea typeface="Garuda"/>
              </a:rPr>
              <a:t>า </a:t>
            </a:r>
            <a:r>
              <a:rPr lang="th-TH" sz="2800" b="1" spc="-260" dirty="0">
                <a:effectLst/>
                <a:latin typeface="AngsanaUPC" panose="02020603050405020304" pitchFamily="18" charset="-34"/>
                <a:ea typeface="Garuda"/>
              </a:rPr>
              <a:t> </a:t>
            </a:r>
            <a:r>
              <a:rPr lang="th-TH" sz="2800" b="1" spc="-70" dirty="0">
                <a:effectLst/>
                <a:latin typeface="AngsanaUPC" panose="02020603050405020304" pitchFamily="18" charset="-34"/>
                <a:ea typeface="Garuda"/>
              </a:rPr>
              <a:t>ต้</a:t>
            </a:r>
            <a:r>
              <a:rPr lang="th-TH" sz="2800" b="1" spc="-555" dirty="0">
                <a:effectLst/>
                <a:latin typeface="AngsanaUPC" panose="02020603050405020304" pitchFamily="18" charset="-34"/>
                <a:ea typeface="Garuda"/>
              </a:rPr>
              <a:t> </a:t>
            </a:r>
            <a:r>
              <a:rPr lang="th-TH" sz="2800" b="1" dirty="0">
                <a:effectLst/>
                <a:latin typeface="AngsanaUPC" panose="02020603050405020304" pitchFamily="18" charset="-34"/>
                <a:ea typeface="Garuda"/>
              </a:rPr>
              <a:t>อง</a:t>
            </a:r>
            <a:r>
              <a:rPr lang="th-TH" sz="2800" b="1" dirty="0" err="1">
                <a:effectLst/>
                <a:latin typeface="AngsanaUPC" panose="02020603050405020304" pitchFamily="18" charset="-34"/>
                <a:ea typeface="Garuda"/>
              </a:rPr>
              <a:t>เป็</a:t>
            </a:r>
            <a:r>
              <a:rPr lang="th-TH" sz="2800" b="1" spc="-435" dirty="0">
                <a:effectLst/>
                <a:latin typeface="AngsanaUPC" panose="02020603050405020304" pitchFamily="18" charset="-34"/>
                <a:ea typeface="Garuda"/>
              </a:rPr>
              <a:t> </a:t>
            </a:r>
            <a:r>
              <a:rPr lang="th-TH" sz="2800" b="1" dirty="0">
                <a:effectLst/>
                <a:latin typeface="AngsanaUPC" panose="02020603050405020304" pitchFamily="18" charset="-34"/>
                <a:ea typeface="Garuda"/>
              </a:rPr>
              <a:t>นประเด็นที่สื่อถึงหัวข้อ </a:t>
            </a:r>
          </a:p>
          <a:p>
            <a:pPr marR="0" lvl="1">
              <a:spcBef>
                <a:spcPts val="0"/>
              </a:spcBef>
              <a:spcAft>
                <a:spcPts val="0"/>
              </a:spcAft>
              <a:buClr>
                <a:srgbClr val="00B050"/>
              </a:buClr>
              <a:tabLst>
                <a:tab pos="1151255" algn="l"/>
                <a:tab pos="1151890" algn="l"/>
                <a:tab pos="4209415" algn="l"/>
              </a:tabLst>
            </a:pPr>
            <a:r>
              <a:rPr lang="th-TH" sz="2800" b="1" dirty="0">
                <a:latin typeface="AngsanaUPC" panose="02020603050405020304" pitchFamily="18" charset="-34"/>
                <a:ea typeface="Garuda"/>
              </a:rPr>
              <a:t>   </a:t>
            </a:r>
            <a:r>
              <a:rPr lang="th-TH" sz="2800" b="1" dirty="0">
                <a:effectLst/>
                <a:latin typeface="AngsanaUPC" panose="02020603050405020304" pitchFamily="18" charset="-34"/>
                <a:ea typeface="Garuda"/>
              </a:rPr>
              <a:t>บทความ เพราะถือว่าเป็</a:t>
            </a:r>
            <a:r>
              <a:rPr lang="th-TH" sz="2800" b="1" spc="25" dirty="0">
                <a:effectLst/>
                <a:latin typeface="AngsanaUPC" panose="02020603050405020304" pitchFamily="18" charset="-34"/>
                <a:ea typeface="Garuda"/>
              </a:rPr>
              <a:t>นจุดขาย</a:t>
            </a:r>
            <a:r>
              <a:rPr lang="th-TH" sz="2800" b="1" spc="675" dirty="0">
                <a:effectLst/>
                <a:latin typeface="AngsanaUPC" panose="02020603050405020304" pitchFamily="18" charset="-34"/>
                <a:ea typeface="Garuda"/>
              </a:rPr>
              <a:t> </a:t>
            </a:r>
            <a:r>
              <a:rPr lang="th-TH" sz="2800" b="1" dirty="0">
                <a:effectLst/>
                <a:latin typeface="AngsanaUPC" panose="02020603050405020304" pitchFamily="18" charset="-34"/>
                <a:ea typeface="Garuda"/>
              </a:rPr>
              <a:t>จุดโดดเด่นที่สุด </a:t>
            </a:r>
            <a:r>
              <a:rPr lang="th-TH" sz="2800" b="1" spc="15" dirty="0">
                <a:effectLst/>
                <a:latin typeface="AngsanaUPC" panose="02020603050405020304" pitchFamily="18" charset="-34"/>
                <a:ea typeface="Garuda"/>
              </a:rPr>
              <a:t>ไม่</a:t>
            </a:r>
            <a:r>
              <a:rPr lang="th-TH" sz="2800" b="1" spc="-450" dirty="0">
                <a:effectLst/>
                <a:latin typeface="AngsanaUPC" panose="02020603050405020304" pitchFamily="18" charset="-34"/>
                <a:ea typeface="Garuda"/>
              </a:rPr>
              <a:t> </a:t>
            </a:r>
            <a:r>
              <a:rPr lang="th-TH" sz="2800" b="1" spc="125" dirty="0">
                <a:effectLst/>
                <a:latin typeface="AngsanaUPC" panose="02020603050405020304" pitchFamily="18" charset="-34"/>
                <a:ea typeface="Garuda"/>
              </a:rPr>
              <a:t>ควรนําเสนอสถิติเชิงพรรณนา</a:t>
            </a:r>
            <a:r>
              <a:rPr lang="th-TH" sz="2800" b="1" spc="15" dirty="0">
                <a:effectLst/>
                <a:latin typeface="AngsanaUPC" panose="02020603050405020304" pitchFamily="18" charset="-34"/>
                <a:ea typeface="Garuda"/>
              </a:rPr>
              <a:t>   </a:t>
            </a:r>
          </a:p>
          <a:p>
            <a:pPr marR="0" lvl="1">
              <a:spcBef>
                <a:spcPts val="0"/>
              </a:spcBef>
              <a:spcAft>
                <a:spcPts val="0"/>
              </a:spcAft>
              <a:buClr>
                <a:srgbClr val="00B050"/>
              </a:buClr>
              <a:tabLst>
                <a:tab pos="1151255" algn="l"/>
                <a:tab pos="1151890" algn="l"/>
                <a:tab pos="4209415" algn="l"/>
              </a:tabLst>
            </a:pPr>
            <a:r>
              <a:rPr lang="th-TH" sz="2800" b="1" spc="15" dirty="0">
                <a:latin typeface="AngsanaUPC" panose="02020603050405020304" pitchFamily="18" charset="-34"/>
                <a:ea typeface="Garuda"/>
              </a:rPr>
              <a:t>   </a:t>
            </a:r>
            <a:r>
              <a:rPr lang="th-TH" sz="2800" b="1" spc="65" dirty="0">
                <a:effectLst/>
                <a:latin typeface="AngsanaUPC" panose="02020603050405020304" pitchFamily="18" charset="-34"/>
                <a:ea typeface="Garuda"/>
              </a:rPr>
              <a:t>หากเป็</a:t>
            </a:r>
            <a:r>
              <a:rPr lang="th-TH" sz="2800" b="1" spc="-285" dirty="0">
                <a:effectLst/>
                <a:latin typeface="AngsanaUPC" panose="02020603050405020304" pitchFamily="18" charset="-34"/>
                <a:ea typeface="Garuda"/>
              </a:rPr>
              <a:t> </a:t>
            </a:r>
            <a:r>
              <a:rPr lang="th-TH" sz="2800" b="1" spc="105" dirty="0">
                <a:effectLst/>
                <a:latin typeface="AngsanaUPC" panose="02020603050405020304" pitchFamily="18" charset="-34"/>
                <a:ea typeface="Garuda"/>
              </a:rPr>
              <a:t>นเชิงคุณภาพ</a:t>
            </a:r>
            <a:r>
              <a:rPr lang="th-TH" sz="2800" b="1" spc="15" dirty="0">
                <a:effectLst/>
                <a:latin typeface="AngsanaUPC" panose="02020603050405020304" pitchFamily="18" charset="-34"/>
                <a:ea typeface="Garuda"/>
              </a:rPr>
              <a:t> </a:t>
            </a:r>
            <a:r>
              <a:rPr lang="th-TH" sz="2800" b="1" spc="-70" dirty="0">
                <a:effectLst/>
                <a:latin typeface="AngsanaUPC" panose="02020603050405020304" pitchFamily="18" charset="-34"/>
                <a:ea typeface="Garuda"/>
              </a:rPr>
              <a:t>ต้</a:t>
            </a:r>
            <a:r>
              <a:rPr lang="th-TH" sz="2800" b="1" spc="-450" dirty="0">
                <a:effectLst/>
                <a:latin typeface="AngsanaUPC" panose="02020603050405020304" pitchFamily="18" charset="-34"/>
                <a:ea typeface="Garuda"/>
              </a:rPr>
              <a:t> </a:t>
            </a:r>
            <a:r>
              <a:rPr lang="th-TH" sz="2800" b="1" spc="85" dirty="0">
                <a:effectLst/>
                <a:latin typeface="AngsanaUPC" panose="02020603050405020304" pitchFamily="18" charset="-34"/>
                <a:ea typeface="Garuda"/>
              </a:rPr>
              <a:t>องเน้</a:t>
            </a:r>
            <a:r>
              <a:rPr lang="th-TH" sz="2800" b="1" spc="-415" dirty="0">
                <a:effectLst/>
                <a:latin typeface="AngsanaUPC" panose="02020603050405020304" pitchFamily="18" charset="-34"/>
                <a:ea typeface="Garuda"/>
              </a:rPr>
              <a:t> </a:t>
            </a:r>
            <a:r>
              <a:rPr lang="th-TH" sz="2800" b="1" dirty="0">
                <a:effectLst/>
                <a:latin typeface="AngsanaUPC" panose="02020603050405020304" pitchFamily="18" charset="-34"/>
                <a:ea typeface="Garuda"/>
              </a:rPr>
              <a:t>น ผลการ</a:t>
            </a:r>
            <a:r>
              <a:rPr lang="th-TH" sz="2800" b="1" spc="-15" dirty="0">
                <a:effectLst/>
                <a:latin typeface="AngsanaUPC" panose="02020603050405020304" pitchFamily="18" charset="-34"/>
                <a:ea typeface="Garuda"/>
              </a:rPr>
              <a:t>ว</a:t>
            </a:r>
            <a:r>
              <a:rPr lang="th-TH" sz="2800" b="1" spc="10" dirty="0">
                <a:effectLst/>
                <a:latin typeface="AngsanaUPC" panose="02020603050405020304" pitchFamily="18" charset="-34"/>
                <a:ea typeface="Garuda"/>
              </a:rPr>
              <a:t>ิ</a:t>
            </a:r>
            <a:r>
              <a:rPr lang="th-TH" sz="2800" b="1" dirty="0">
                <a:effectLst/>
                <a:latin typeface="AngsanaUPC" panose="02020603050405020304" pitchFamily="18" charset="-34"/>
                <a:ea typeface="Garuda"/>
              </a:rPr>
              <a:t>จัย</a:t>
            </a:r>
            <a:r>
              <a:rPr lang="th-TH" sz="2800" b="1" spc="-95" dirty="0">
                <a:latin typeface="AngsanaUPC" panose="02020603050405020304" pitchFamily="18" charset="-34"/>
                <a:ea typeface="Garuda"/>
              </a:rPr>
              <a:t>ที่</a:t>
            </a:r>
            <a:r>
              <a:rPr lang="th-TH" sz="2800" b="1" spc="-5" dirty="0">
                <a:effectLst/>
                <a:latin typeface="AngsanaUPC" panose="02020603050405020304" pitchFamily="18" charset="-34"/>
                <a:ea typeface="Garuda"/>
              </a:rPr>
              <a:t>เ</a:t>
            </a:r>
            <a:r>
              <a:rPr lang="th-TH" sz="2800" b="1" spc="-135" dirty="0">
                <a:effectLst/>
                <a:latin typeface="AngsanaUPC" panose="02020603050405020304" pitchFamily="18" charset="-34"/>
                <a:ea typeface="Garuda"/>
              </a:rPr>
              <a:t>ด</a:t>
            </a:r>
            <a:r>
              <a:rPr lang="th-TH" sz="2800" b="1" spc="130" dirty="0">
                <a:effectLst/>
                <a:latin typeface="AngsanaUPC" panose="02020603050405020304" pitchFamily="18" charset="-34"/>
                <a:ea typeface="Garuda"/>
              </a:rPr>
              <a:t>่</a:t>
            </a:r>
            <a:r>
              <a:rPr lang="th-TH" sz="2800" b="1" dirty="0">
                <a:effectLst/>
                <a:latin typeface="AngsanaUPC" panose="02020603050405020304" pitchFamily="18" charset="-34"/>
                <a:ea typeface="Garuda"/>
              </a:rPr>
              <a:t>นเ</a:t>
            </a:r>
            <a:r>
              <a:rPr lang="th-TH" sz="2800" b="1" spc="-150" dirty="0">
                <a:effectLst/>
                <a:latin typeface="AngsanaUPC" panose="02020603050405020304" pitchFamily="18" charset="-34"/>
                <a:ea typeface="Garuda"/>
              </a:rPr>
              <a:t>ช</a:t>
            </a:r>
            <a:r>
              <a:rPr lang="th-TH" sz="2800" b="1" spc="145" dirty="0">
                <a:effectLst/>
                <a:latin typeface="AngsanaUPC" panose="02020603050405020304" pitchFamily="18" charset="-34"/>
                <a:ea typeface="Garuda"/>
              </a:rPr>
              <a:t>่</a:t>
            </a:r>
            <a:r>
              <a:rPr lang="th-TH" sz="2800" b="1" dirty="0">
                <a:effectLst/>
                <a:latin typeface="AngsanaUPC" panose="02020603050405020304" pitchFamily="18" charset="-34"/>
                <a:ea typeface="Garuda"/>
              </a:rPr>
              <a:t>น</a:t>
            </a:r>
            <a:r>
              <a:rPr lang="th-TH" sz="2800" b="1" spc="-10" dirty="0">
                <a:effectLst/>
                <a:latin typeface="AngsanaUPC" panose="02020603050405020304" pitchFamily="18" charset="-34"/>
                <a:ea typeface="Garuda"/>
              </a:rPr>
              <a:t>ก</a:t>
            </a:r>
            <a:r>
              <a:rPr lang="th-TH" sz="2800" b="1" spc="5" dirty="0">
                <a:effectLst/>
                <a:latin typeface="AngsanaUPC" panose="02020603050405020304" pitchFamily="18" charset="-34"/>
                <a:ea typeface="Garuda"/>
              </a:rPr>
              <a:t>ั</a:t>
            </a:r>
            <a:r>
              <a:rPr lang="th-TH" sz="2800" b="1" dirty="0">
                <a:effectLst/>
                <a:latin typeface="AngsanaUPC" panose="02020603050405020304" pitchFamily="18" charset="-34"/>
                <a:ea typeface="Garuda"/>
              </a:rPr>
              <a:t>น </a:t>
            </a:r>
            <a:r>
              <a:rPr lang="th-TH" sz="2800" b="1" spc="-335" dirty="0">
                <a:effectLst/>
                <a:latin typeface="AngsanaUPC" panose="02020603050405020304" pitchFamily="18" charset="-34"/>
                <a:ea typeface="Garuda"/>
              </a:rPr>
              <a:t> </a:t>
            </a:r>
            <a:r>
              <a:rPr lang="th-TH" sz="2800" b="1" spc="-5" dirty="0">
                <a:effectLst/>
                <a:latin typeface="AngsanaUPC" panose="02020603050405020304" pitchFamily="18" charset="-34"/>
                <a:ea typeface="Garuda"/>
              </a:rPr>
              <a:t>และ</a:t>
            </a:r>
            <a:r>
              <a:rPr lang="th-TH" sz="2800" b="1" spc="-135" dirty="0">
                <a:effectLst/>
                <a:latin typeface="AngsanaUPC" panose="02020603050405020304" pitchFamily="18" charset="-34"/>
                <a:ea typeface="Garuda"/>
              </a:rPr>
              <a:t>ต</a:t>
            </a:r>
            <a:r>
              <a:rPr lang="th-TH" sz="2800" b="1" spc="130" dirty="0">
                <a:effectLst/>
                <a:latin typeface="AngsanaUPC" panose="02020603050405020304" pitchFamily="18" charset="-34"/>
                <a:ea typeface="Garuda"/>
              </a:rPr>
              <a:t>้</a:t>
            </a:r>
            <a:r>
              <a:rPr lang="th-TH" sz="2800" b="1" dirty="0">
                <a:effectLst/>
                <a:latin typeface="AngsanaUPC" panose="02020603050405020304" pitchFamily="18" charset="-34"/>
                <a:ea typeface="Garuda"/>
              </a:rPr>
              <a:t>องเ</a:t>
            </a:r>
            <a:r>
              <a:rPr lang="th-TH" sz="2800" b="1" spc="-380" dirty="0">
                <a:effectLst/>
                <a:latin typeface="AngsanaUPC" panose="02020603050405020304" pitchFamily="18" charset="-34"/>
                <a:ea typeface="Garuda"/>
              </a:rPr>
              <a:t>ป</a:t>
            </a:r>
            <a:r>
              <a:rPr lang="th-TH" sz="2800" b="1" dirty="0">
                <a:effectLst/>
                <a:latin typeface="AngsanaUPC" panose="02020603050405020304" pitchFamily="18" charset="-34"/>
                <a:ea typeface="Garuda"/>
              </a:rPr>
              <a:t>็</a:t>
            </a:r>
            <a:r>
              <a:rPr lang="th-TH" sz="2800" b="1" spc="-590" dirty="0">
                <a:effectLst/>
                <a:latin typeface="AngsanaUPC" panose="02020603050405020304" pitchFamily="18" charset="-34"/>
                <a:ea typeface="Garuda"/>
              </a:rPr>
              <a:t> </a:t>
            </a:r>
            <a:r>
              <a:rPr lang="th-TH" sz="2800" b="1" spc="-5" dirty="0">
                <a:effectLst/>
                <a:latin typeface="AngsanaUPC" panose="02020603050405020304" pitchFamily="18" charset="-34"/>
                <a:ea typeface="Garuda"/>
              </a:rPr>
              <a:t>นประเ</a:t>
            </a:r>
            <a:r>
              <a:rPr lang="th-TH" sz="2800" b="1" dirty="0">
                <a:effectLst/>
                <a:latin typeface="AngsanaUPC" panose="02020603050405020304" pitchFamily="18" charset="-34"/>
                <a:ea typeface="Garuda"/>
              </a:rPr>
              <a:t>ด็น</a:t>
            </a:r>
            <a:r>
              <a:rPr lang="th-TH" sz="2800" b="1" spc="-95" dirty="0">
                <a:effectLst/>
                <a:latin typeface="AngsanaUPC" panose="02020603050405020304" pitchFamily="18" charset="-34"/>
                <a:ea typeface="Garuda"/>
              </a:rPr>
              <a:t>ท</a:t>
            </a:r>
            <a:r>
              <a:rPr lang="th-TH" sz="2800" b="1" spc="95" dirty="0">
                <a:latin typeface="AngsanaUPC" panose="02020603050405020304" pitchFamily="18" charset="-34"/>
                <a:ea typeface="Garuda"/>
              </a:rPr>
              <a:t>ี่</a:t>
            </a:r>
          </a:p>
          <a:p>
            <a:pPr marR="0" lvl="1">
              <a:spcBef>
                <a:spcPts val="0"/>
              </a:spcBef>
              <a:spcAft>
                <a:spcPts val="0"/>
              </a:spcAft>
              <a:buClr>
                <a:srgbClr val="00B050"/>
              </a:buClr>
              <a:tabLst>
                <a:tab pos="1151255" algn="l"/>
                <a:tab pos="1151890" algn="l"/>
                <a:tab pos="4209415" algn="l"/>
              </a:tabLst>
            </a:pPr>
            <a:r>
              <a:rPr lang="th-TH" sz="2800" b="1" spc="95" dirty="0">
                <a:effectLst/>
                <a:latin typeface="AngsanaUPC" panose="02020603050405020304" pitchFamily="18" charset="-34"/>
                <a:ea typeface="Garuda"/>
              </a:rPr>
              <a:t>   </a:t>
            </a:r>
            <a:r>
              <a:rPr lang="th-TH" sz="2800" b="1" spc="-125" dirty="0">
                <a:effectLst/>
                <a:latin typeface="AngsanaUPC" panose="02020603050405020304" pitchFamily="18" charset="-34"/>
                <a:ea typeface="Garuda"/>
              </a:rPr>
              <a:t>ส</a:t>
            </a:r>
            <a:r>
              <a:rPr lang="th-TH" sz="2800" b="1" spc="105" dirty="0">
                <a:latin typeface="AngsanaUPC" panose="02020603050405020304" pitchFamily="18" charset="-34"/>
                <a:ea typeface="Garuda"/>
              </a:rPr>
              <a:t>ื่</a:t>
            </a:r>
            <a:r>
              <a:rPr lang="th-TH" sz="2800" b="1" dirty="0">
                <a:effectLst/>
                <a:latin typeface="AngsanaUPC" panose="02020603050405020304" pitchFamily="18" charset="-34"/>
                <a:ea typeface="Garuda"/>
              </a:rPr>
              <a:t>อ</a:t>
            </a:r>
            <a:r>
              <a:rPr lang="th-TH" sz="2800" b="1" spc="-5" dirty="0">
                <a:effectLst/>
                <a:latin typeface="AngsanaUPC" panose="02020603050405020304" pitchFamily="18" charset="-34"/>
                <a:ea typeface="Garuda"/>
              </a:rPr>
              <a:t>ถึ</a:t>
            </a:r>
            <a:r>
              <a:rPr lang="th-TH" sz="2800" b="1" dirty="0">
                <a:effectLst/>
                <a:latin typeface="AngsanaUPC" panose="02020603050405020304" pitchFamily="18" charset="-34"/>
                <a:ea typeface="Garuda"/>
              </a:rPr>
              <a:t>ง</a:t>
            </a:r>
            <a:r>
              <a:rPr lang="th-TH" sz="2800" b="1" spc="-120" dirty="0">
                <a:effectLst/>
                <a:latin typeface="AngsanaUPC" panose="02020603050405020304" pitchFamily="18" charset="-34"/>
                <a:ea typeface="Garuda"/>
              </a:rPr>
              <a:t>ชื</a:t>
            </a:r>
            <a:r>
              <a:rPr lang="th-TH" sz="2800" b="1" spc="10" dirty="0">
                <a:latin typeface="AngsanaUPC" panose="02020603050405020304" pitchFamily="18" charset="-34"/>
                <a:ea typeface="Garuda"/>
              </a:rPr>
              <a:t>่</a:t>
            </a:r>
            <a:r>
              <a:rPr lang="th-TH" sz="2800" b="1" spc="-5" dirty="0">
                <a:effectLst/>
                <a:latin typeface="AngsanaUPC" panose="02020603050405020304" pitchFamily="18" charset="-34"/>
                <a:ea typeface="Garuda"/>
              </a:rPr>
              <a:t>อบทความ เ</a:t>
            </a:r>
            <a:r>
              <a:rPr lang="th-TH" sz="2800" b="1" spc="-150" dirty="0">
                <a:effectLst/>
                <a:latin typeface="AngsanaUPC" panose="02020603050405020304" pitchFamily="18" charset="-34"/>
                <a:ea typeface="Garuda"/>
              </a:rPr>
              <a:t>ช</a:t>
            </a:r>
            <a:r>
              <a:rPr lang="th-TH" sz="2800" b="1" spc="145" dirty="0">
                <a:effectLst/>
                <a:latin typeface="AngsanaUPC" panose="02020603050405020304" pitchFamily="18" charset="-34"/>
                <a:ea typeface="Garuda"/>
              </a:rPr>
              <a:t>่</a:t>
            </a:r>
            <a:r>
              <a:rPr lang="th-TH" sz="2800" b="1" dirty="0">
                <a:effectLst/>
                <a:latin typeface="AngsanaUPC" panose="02020603050405020304" pitchFamily="18" charset="-34"/>
                <a:ea typeface="Garuda"/>
              </a:rPr>
              <a:t>นกั</a:t>
            </a:r>
            <a:r>
              <a:rPr lang="th-TH" sz="2800" b="1" spc="-1360" dirty="0">
                <a:effectLst/>
                <a:latin typeface="AngsanaUPC" panose="02020603050405020304" pitchFamily="18" charset="-34"/>
                <a:ea typeface="Garuda"/>
              </a:rPr>
              <a:t>น</a:t>
            </a:r>
            <a:endParaRPr lang="en-US" sz="2800" b="1" dirty="0">
              <a:effectLst/>
              <a:latin typeface="AngsanaUPC" panose="02020603050405020304" pitchFamily="18" charset="-34"/>
              <a:ea typeface="Garuda"/>
            </a:endParaRPr>
          </a:p>
          <a:p>
            <a:pPr marL="742950" marR="0" lvl="1" indent="-285750">
              <a:spcBef>
                <a:spcPts val="0"/>
              </a:spcBef>
              <a:spcAft>
                <a:spcPts val="0"/>
              </a:spcAft>
              <a:buClr>
                <a:srgbClr val="00B050"/>
              </a:buClr>
              <a:buFont typeface="Wingdings" panose="05000000000000000000" pitchFamily="2" charset="2"/>
              <a:buChar char=""/>
              <a:tabLst>
                <a:tab pos="1151255" algn="l"/>
                <a:tab pos="1151890" algn="l"/>
              </a:tabLst>
            </a:pPr>
            <a:r>
              <a:rPr lang="th-TH" sz="2800" b="1" spc="-15" dirty="0">
                <a:effectLst/>
                <a:latin typeface="AngsanaUPC" panose="02020603050405020304" pitchFamily="18" charset="-34"/>
                <a:ea typeface="Garuda"/>
              </a:rPr>
              <a:t>ในบทคัดย่อต้องมีคำหลัก ๆ </a:t>
            </a:r>
            <a:r>
              <a:rPr lang="th-TH" sz="2800" b="1" spc="-250" dirty="0">
                <a:effectLst/>
                <a:latin typeface="AngsanaUPC" panose="02020603050405020304" pitchFamily="18" charset="-34"/>
                <a:ea typeface="Garuda"/>
              </a:rPr>
              <a:t> </a:t>
            </a:r>
            <a:r>
              <a:rPr lang="th-TH" sz="2800" b="1" spc="-30" dirty="0">
                <a:effectLst/>
                <a:latin typeface="AngsanaUPC" panose="02020603050405020304" pitchFamily="18" charset="-34"/>
                <a:ea typeface="Garuda"/>
              </a:rPr>
              <a:t>ในเรื่องที่ค้นคว้าปรากฏด้วย</a:t>
            </a:r>
            <a:endParaRPr lang="en-US" sz="2800" dirty="0">
              <a:effectLst/>
              <a:latin typeface="AngsanaUPC" panose="02020603050405020304" pitchFamily="18" charset="-34"/>
              <a:ea typeface="Garuda"/>
            </a:endParaRPr>
          </a:p>
          <a:p>
            <a:br>
              <a:rPr lang="en-US" sz="2800" dirty="0">
                <a:effectLst/>
                <a:latin typeface="AngsanaUPC" panose="02020603050405020304" pitchFamily="18" charset="-34"/>
                <a:ea typeface="Wingdings" panose="05000000000000000000" pitchFamily="2" charset="2"/>
              </a:rPr>
            </a:br>
            <a:endParaRPr lang="en-US" sz="2800" dirty="0">
              <a:latin typeface="AngsanaUPC" panose="02020603050405020304" pitchFamily="18" charset="-34"/>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780105" y="657225"/>
            <a:ext cx="2449068" cy="502702"/>
          </a:xfrm>
          <a:prstGeom prst="rect">
            <a:avLst/>
          </a:prstGeom>
        </p:spPr>
        <p:txBody>
          <a:bodyPr wrap="none">
            <a:spAutoFit/>
          </a:bodyPr>
          <a:lstStyle/>
          <a:p>
            <a:pPr marL="612140" marR="0">
              <a:lnSpc>
                <a:spcPts val="3205"/>
              </a:lnSpc>
              <a:spcBef>
                <a:spcPts val="0"/>
              </a:spcBef>
              <a:spcAft>
                <a:spcPts val="0"/>
              </a:spcAft>
            </a:pPr>
            <a:r>
              <a:rPr lang="th-TH" sz="2400" b="1" dirty="0">
                <a:effectLst/>
                <a:latin typeface="AngsanaUPC" panose="02020603050405020304" pitchFamily="18" charset="-34"/>
                <a:ea typeface="Garuda"/>
              </a:rPr>
              <a:t>ชิ่อเรื่อง</a:t>
            </a:r>
            <a:r>
              <a:rPr lang="en-US" sz="2400" b="1" dirty="0">
                <a:effectLst/>
                <a:latin typeface="AngsanaUPC" panose="02020603050405020304" pitchFamily="18" charset="-34"/>
                <a:ea typeface="Garuda"/>
              </a:rPr>
              <a:t>....................</a:t>
            </a:r>
            <a:endParaRPr lang="en-US" sz="2400" dirty="0">
              <a:effectLst/>
              <a:latin typeface="AngsanaUPC" panose="02020603050405020304" pitchFamily="18" charset="-34"/>
              <a:ea typeface="Garuda"/>
            </a:endParaRPr>
          </a:p>
        </p:txBody>
      </p:sp>
      <p:sp>
        <p:nvSpPr>
          <p:cNvPr id="9" name="Rectangle 8"/>
          <p:cNvSpPr/>
          <p:nvPr/>
        </p:nvSpPr>
        <p:spPr>
          <a:xfrm>
            <a:off x="4051300" y="1266825"/>
            <a:ext cx="1561005" cy="461665"/>
          </a:xfrm>
          <a:prstGeom prst="rect">
            <a:avLst/>
          </a:prstGeom>
        </p:spPr>
        <p:txBody>
          <a:bodyPr wrap="none">
            <a:spAutoFit/>
          </a:bodyPr>
          <a:lstStyle/>
          <a:p>
            <a:pPr marL="612140" marR="0">
              <a:spcBef>
                <a:spcPts val="0"/>
              </a:spcBef>
              <a:spcAft>
                <a:spcPts val="0"/>
              </a:spcAft>
            </a:pPr>
            <a:r>
              <a:rPr lang="th-TH" sz="2400" b="1" dirty="0">
                <a:effectLst/>
                <a:latin typeface="Garuda"/>
                <a:ea typeface="Garuda"/>
              </a:rPr>
              <a:t>บทคัดย่อ</a:t>
            </a:r>
            <a:endParaRPr lang="en-US" sz="2400" dirty="0">
              <a:effectLst/>
              <a:latin typeface="Garuda"/>
              <a:ea typeface="Garuda"/>
            </a:endParaRPr>
          </a:p>
        </p:txBody>
      </p:sp>
      <p:sp>
        <p:nvSpPr>
          <p:cNvPr id="10" name="Rectangle 9"/>
          <p:cNvSpPr/>
          <p:nvPr/>
        </p:nvSpPr>
        <p:spPr>
          <a:xfrm>
            <a:off x="6642100" y="651326"/>
            <a:ext cx="2994409" cy="707886"/>
          </a:xfrm>
          <a:prstGeom prst="rect">
            <a:avLst/>
          </a:prstGeom>
        </p:spPr>
        <p:txBody>
          <a:bodyPr wrap="none">
            <a:spAutoFit/>
          </a:bodyPr>
          <a:lstStyle/>
          <a:p>
            <a:pPr marL="612140" marR="1466215" indent="-635">
              <a:spcBef>
                <a:spcPts val="5"/>
              </a:spcBef>
              <a:spcAft>
                <a:spcPts val="0"/>
              </a:spcAft>
            </a:pPr>
            <a:r>
              <a:rPr lang="th-TH" sz="2000" b="1" dirty="0">
                <a:effectLst/>
                <a:latin typeface="Garuda"/>
                <a:ea typeface="Garuda"/>
              </a:rPr>
              <a:t>ชื่อผู้เขียน </a:t>
            </a:r>
          </a:p>
          <a:p>
            <a:pPr marL="612140" marR="1466215" indent="-635">
              <a:spcBef>
                <a:spcPts val="5"/>
              </a:spcBef>
              <a:spcAft>
                <a:spcPts val="0"/>
              </a:spcAft>
            </a:pPr>
            <a:r>
              <a:rPr lang="th-TH" sz="2000" b="1" dirty="0">
                <a:effectLst/>
                <a:latin typeface="Garuda"/>
                <a:ea typeface="Garuda"/>
              </a:rPr>
              <a:t>หน่วยงาน</a:t>
            </a:r>
            <a:endParaRPr lang="en-US" sz="1100" dirty="0">
              <a:effectLst/>
              <a:latin typeface="Garuda"/>
              <a:ea typeface="Garuda"/>
            </a:endParaRPr>
          </a:p>
        </p:txBody>
      </p:sp>
      <p:sp>
        <p:nvSpPr>
          <p:cNvPr id="11" name="Rectangle 10"/>
          <p:cNvSpPr/>
          <p:nvPr/>
        </p:nvSpPr>
        <p:spPr>
          <a:xfrm>
            <a:off x="741076" y="1980352"/>
            <a:ext cx="9143999" cy="3670236"/>
          </a:xfrm>
          <a:prstGeom prst="rect">
            <a:avLst/>
          </a:prstGeom>
        </p:spPr>
        <p:txBody>
          <a:bodyPr wrap="square">
            <a:spAutoFit/>
          </a:bodyPr>
          <a:lstStyle/>
          <a:p>
            <a:pPr marL="612140" marR="0">
              <a:lnSpc>
                <a:spcPts val="3310"/>
              </a:lnSpc>
              <a:spcBef>
                <a:spcPts val="0"/>
              </a:spcBef>
              <a:spcAft>
                <a:spcPts val="0"/>
              </a:spcAft>
            </a:pPr>
            <a:r>
              <a:rPr lang="th-TH" sz="2400" b="1" spc="-5" dirty="0">
                <a:effectLst/>
                <a:latin typeface="AngsanaUPC" panose="02020603050405020304" pitchFamily="18" charset="-34"/>
                <a:ea typeface="Garuda"/>
              </a:rPr>
              <a:t>โปรย</a:t>
            </a:r>
            <a:r>
              <a:rPr lang="th-TH" sz="2400" b="1" spc="-135" dirty="0">
                <a:effectLst/>
                <a:latin typeface="AngsanaUPC" panose="02020603050405020304" pitchFamily="18" charset="-34"/>
                <a:ea typeface="Garuda"/>
              </a:rPr>
              <a:t>ก</a:t>
            </a:r>
            <a:r>
              <a:rPr lang="th-TH" sz="2400" b="1" spc="130" dirty="0">
                <a:effectLst/>
                <a:latin typeface="AngsanaUPC" panose="02020603050405020304" pitchFamily="18" charset="-34"/>
                <a:ea typeface="Garuda"/>
              </a:rPr>
              <a:t>่</a:t>
            </a:r>
            <a:r>
              <a:rPr lang="th-TH" sz="2400" b="1" spc="-5" dirty="0">
                <a:effectLst/>
                <a:latin typeface="AngsanaUPC" panose="02020603050405020304" pitchFamily="18" charset="-34"/>
                <a:ea typeface="Garuda"/>
              </a:rPr>
              <a:t>อน</a:t>
            </a:r>
            <a:r>
              <a:rPr lang="th-TH" sz="2400" b="1" spc="-130" dirty="0">
                <a:effectLst/>
                <a:latin typeface="AngsanaUPC" panose="02020603050405020304" pitchFamily="18" charset="-34"/>
                <a:ea typeface="Garuda"/>
              </a:rPr>
              <a:t>ว</a:t>
            </a:r>
            <a:r>
              <a:rPr lang="th-TH" sz="2400" b="1" spc="130" dirty="0">
                <a:effectLst/>
                <a:latin typeface="AngsanaUPC" panose="02020603050405020304" pitchFamily="18" charset="-34"/>
                <a:ea typeface="Garuda"/>
              </a:rPr>
              <a:t>่</a:t>
            </a:r>
            <a:r>
              <a:rPr lang="th-TH" sz="2400" b="1" spc="-5" dirty="0">
                <a:effectLst/>
                <a:latin typeface="AngsanaUPC" panose="02020603050405020304" pitchFamily="18" charset="-34"/>
                <a:ea typeface="Garuda"/>
              </a:rPr>
              <a:t>า</a:t>
            </a:r>
            <a:r>
              <a:rPr lang="th-TH" sz="2400" b="1" spc="-95" dirty="0">
                <a:effectLst/>
                <a:latin typeface="AngsanaUPC" panose="02020603050405020304" pitchFamily="18" charset="-34"/>
                <a:ea typeface="Garuda"/>
              </a:rPr>
              <a:t>ท</a:t>
            </a:r>
            <a:r>
              <a:rPr lang="th-TH" sz="2400" b="1" spc="85" dirty="0">
                <a:latin typeface="AngsanaUPC" panose="02020603050405020304" pitchFamily="18" charset="-34"/>
                <a:ea typeface="Garuda"/>
              </a:rPr>
              <a:t>ี่</a:t>
            </a:r>
            <a:r>
              <a:rPr lang="th-TH" sz="2400" b="1" spc="-1135" dirty="0">
                <a:effectLst/>
                <a:latin typeface="AngsanaUPC" panose="02020603050405020304" pitchFamily="18" charset="-34"/>
                <a:ea typeface="Garuda"/>
              </a:rPr>
              <a:t>ผ</a:t>
            </a:r>
            <a:r>
              <a:rPr lang="th-TH" sz="2400" b="1" spc="-55" dirty="0">
                <a:effectLst/>
                <a:latin typeface="AngsanaUPC" panose="02020603050405020304" pitchFamily="18" charset="-34"/>
                <a:ea typeface="Garuda"/>
              </a:rPr>
              <a:t>่านมาการศึกษาเรื่องนี้ส</a:t>
            </a:r>
            <a:r>
              <a:rPr lang="th-TH" sz="2400" b="1" dirty="0">
                <a:effectLst/>
                <a:latin typeface="AngsanaUPC" panose="02020603050405020304" pitchFamily="18" charset="-34"/>
                <a:ea typeface="Garuda"/>
              </a:rPr>
              <a:t>่วนใหญ่ทำมาอย่างไรบ้าง และมีพบอะไรบ้าง หรือ</a:t>
            </a:r>
          </a:p>
          <a:p>
            <a:pPr marL="612140" marR="0">
              <a:lnSpc>
                <a:spcPts val="3310"/>
              </a:lnSpc>
              <a:spcBef>
                <a:spcPts val="0"/>
              </a:spcBef>
              <a:spcAft>
                <a:spcPts val="0"/>
              </a:spcAft>
            </a:pPr>
            <a:r>
              <a:rPr lang="th-TH" sz="2400" b="1" spc="35" dirty="0">
                <a:effectLst/>
                <a:latin typeface="AngsanaUPC" panose="02020603050405020304" pitchFamily="18" charset="-34"/>
                <a:ea typeface="Garuda"/>
              </a:rPr>
              <a:t>พบไ</a:t>
            </a:r>
            <a:r>
              <a:rPr lang="th-TH" sz="2400" b="1" spc="-135" dirty="0">
                <a:effectLst/>
                <a:latin typeface="AngsanaUPC" panose="02020603050405020304" pitchFamily="18" charset="-34"/>
                <a:ea typeface="Garuda"/>
              </a:rPr>
              <a:t>ม</a:t>
            </a:r>
            <a:r>
              <a:rPr lang="th-TH" sz="2400" b="1" spc="170" dirty="0">
                <a:effectLst/>
                <a:latin typeface="AngsanaUPC" panose="02020603050405020304" pitchFamily="18" charset="-34"/>
                <a:ea typeface="Garuda"/>
              </a:rPr>
              <a:t>่</a:t>
            </a:r>
            <a:r>
              <a:rPr lang="th-TH" sz="2400" b="1" spc="-15" dirty="0">
                <a:effectLst/>
                <a:latin typeface="AngsanaUPC" panose="02020603050405020304" pitchFamily="18" charset="-34"/>
                <a:ea typeface="Garuda"/>
              </a:rPr>
              <a:t>ช</a:t>
            </a:r>
            <a:r>
              <a:rPr lang="th-TH" sz="2400" b="1" spc="50" dirty="0">
                <a:effectLst/>
                <a:latin typeface="AngsanaUPC" panose="02020603050405020304" pitchFamily="18" charset="-34"/>
                <a:ea typeface="Garuda"/>
              </a:rPr>
              <a:t>ั</a:t>
            </a:r>
            <a:r>
              <a:rPr lang="th-TH" sz="2400" b="1" spc="40" dirty="0">
                <a:effectLst/>
                <a:latin typeface="AngsanaUPC" panose="02020603050405020304" pitchFamily="18" charset="-34"/>
                <a:ea typeface="Garuda"/>
              </a:rPr>
              <a:t>ดเจนอะไรบ้าง </a:t>
            </a:r>
            <a:r>
              <a:rPr lang="th-TH" sz="2400" b="1" dirty="0">
                <a:effectLst/>
                <a:latin typeface="AngsanaUPC" panose="02020603050405020304" pitchFamily="18" charset="-34"/>
                <a:ea typeface="Garuda"/>
              </a:rPr>
              <a:t>ด</a:t>
            </a:r>
            <a:r>
              <a:rPr lang="th-TH" sz="2400" b="1" spc="35" dirty="0">
                <a:effectLst/>
                <a:latin typeface="AngsanaUPC" panose="02020603050405020304" pitchFamily="18" charset="-34"/>
                <a:ea typeface="Garuda"/>
              </a:rPr>
              <a:t>ั</a:t>
            </a:r>
            <a:r>
              <a:rPr lang="th-TH" sz="2400" b="1" spc="40" dirty="0">
                <a:effectLst/>
                <a:latin typeface="AngsanaUPC" panose="02020603050405020304" pitchFamily="18" charset="-34"/>
                <a:ea typeface="Garuda"/>
              </a:rPr>
              <a:t>ง</a:t>
            </a:r>
            <a:r>
              <a:rPr lang="th-TH" sz="2400" b="1" spc="-40" dirty="0">
                <a:effectLst/>
                <a:latin typeface="AngsanaUPC" panose="02020603050405020304" pitchFamily="18" charset="-34"/>
                <a:ea typeface="Garuda"/>
              </a:rPr>
              <a:t>น</a:t>
            </a:r>
            <a:r>
              <a:rPr lang="th-TH" sz="2400" b="1" spc="70" dirty="0">
                <a:effectLst/>
                <a:latin typeface="AngsanaUPC" panose="02020603050405020304" pitchFamily="18" charset="-34"/>
                <a:ea typeface="Garuda"/>
              </a:rPr>
              <a:t>ั้</a:t>
            </a:r>
            <a:r>
              <a:rPr lang="th-TH" sz="2400" b="1" spc="-1185" dirty="0">
                <a:effectLst/>
                <a:latin typeface="AngsanaUPC" panose="02020603050405020304" pitchFamily="18" charset="-34"/>
                <a:ea typeface="Garuda"/>
              </a:rPr>
              <a:t>น </a:t>
            </a:r>
            <a:r>
              <a:rPr lang="th-TH" sz="2400" b="1" spc="-80" dirty="0">
                <a:effectLst/>
                <a:latin typeface="AngsanaUPC" panose="02020603050405020304" pitchFamily="18" charset="-34"/>
                <a:ea typeface="Garuda"/>
              </a:rPr>
              <a:t>งานวิจัยนี้จ</a:t>
            </a:r>
            <a:r>
              <a:rPr lang="th-TH" sz="2400" b="1" spc="30" dirty="0">
                <a:effectLst/>
                <a:latin typeface="AngsanaUPC" panose="02020603050405020304" pitchFamily="18" charset="-34"/>
                <a:ea typeface="Garuda"/>
              </a:rPr>
              <a:t>ึงทําการตรวจสอบ................................</a:t>
            </a:r>
            <a:r>
              <a:rPr lang="th-TH" sz="2400" b="1" spc="-15" dirty="0">
                <a:effectLst/>
                <a:latin typeface="AngsanaUPC" panose="02020603050405020304" pitchFamily="18" charset="-34"/>
                <a:ea typeface="Garuda"/>
              </a:rPr>
              <a:t>ด้วย</a:t>
            </a:r>
            <a:br>
              <a:rPr lang="en-US" sz="2400" dirty="0">
                <a:effectLst/>
                <a:latin typeface="AngsanaUPC" panose="02020603050405020304" pitchFamily="18" charset="-34"/>
                <a:ea typeface="Garuda"/>
              </a:rPr>
            </a:br>
            <a:r>
              <a:rPr lang="th-TH" sz="2400" b="1" spc="15" dirty="0">
                <a:effectLst/>
                <a:latin typeface="AngsanaUPC" panose="02020603050405020304" pitchFamily="18" charset="-34"/>
                <a:ea typeface="Garuda"/>
              </a:rPr>
              <a:t>ข้อมูลจาก......................................................................................</a:t>
            </a:r>
            <a:r>
              <a:rPr lang="th-TH" sz="2400" b="1" spc="15" dirty="0">
                <a:latin typeface="AngsanaUPC" panose="02020603050405020304" pitchFamily="18" charset="-34"/>
                <a:ea typeface="Garuda"/>
              </a:rPr>
              <a:t>....</a:t>
            </a:r>
            <a:r>
              <a:rPr lang="th-TH" sz="2400" b="1" spc="20" dirty="0">
                <a:effectLst/>
                <a:latin typeface="AngsanaUPC" panose="02020603050405020304" pitchFamily="18" charset="-34"/>
                <a:ea typeface="Garuda"/>
              </a:rPr>
              <a:t>ผลการวิจัยพบว่า</a:t>
            </a:r>
            <a:endParaRPr lang="en-US" sz="2400" dirty="0">
              <a:effectLst/>
              <a:latin typeface="AngsanaUPC" panose="02020603050405020304" pitchFamily="18" charset="-34"/>
              <a:ea typeface="Garuda"/>
            </a:endParaRPr>
          </a:p>
          <a:p>
            <a:pPr marL="612140" marR="0">
              <a:lnSpc>
                <a:spcPts val="2795"/>
              </a:lnSpc>
              <a:spcBef>
                <a:spcPts val="0"/>
              </a:spcBef>
              <a:spcAft>
                <a:spcPts val="0"/>
              </a:spcAft>
            </a:pPr>
            <a:r>
              <a:rPr lang="en-US" sz="2400" b="1" dirty="0">
                <a:effectLst/>
                <a:latin typeface="AngsanaUPC" panose="02020603050405020304" pitchFamily="18" charset="-34"/>
                <a:ea typeface="Garuda"/>
              </a:rPr>
              <a:t>.....................................................................................................................................</a:t>
            </a:r>
            <a:r>
              <a:rPr lang="th-TH" sz="2400" b="1" dirty="0">
                <a:effectLst/>
                <a:latin typeface="AngsanaUPC" panose="02020603050405020304" pitchFamily="18" charset="-34"/>
                <a:ea typeface="Garuda"/>
              </a:rPr>
              <a:t>.......</a:t>
            </a:r>
            <a:endParaRPr lang="en-US" sz="2400" dirty="0">
              <a:effectLst/>
              <a:latin typeface="AngsanaUPC" panose="02020603050405020304" pitchFamily="18" charset="-34"/>
              <a:ea typeface="Garuda"/>
            </a:endParaRPr>
          </a:p>
          <a:p>
            <a:pPr marL="612140" marR="0">
              <a:lnSpc>
                <a:spcPts val="2810"/>
              </a:lnSpc>
              <a:spcBef>
                <a:spcPts val="0"/>
              </a:spcBef>
              <a:spcAft>
                <a:spcPts val="0"/>
              </a:spcAft>
            </a:pPr>
            <a:r>
              <a:rPr lang="en-US" sz="2400" b="1" spc="25" dirty="0">
                <a:effectLst/>
                <a:latin typeface="AngsanaUPC" panose="02020603050405020304" pitchFamily="18" charset="-34"/>
                <a:ea typeface="Garuda"/>
              </a:rPr>
              <a:t>...............................................................................................................................</a:t>
            </a:r>
            <a:r>
              <a:rPr lang="th-TH" sz="2400" b="1" spc="25" dirty="0">
                <a:effectLst/>
                <a:latin typeface="AngsanaUPC" panose="02020603050405020304" pitchFamily="18" charset="-34"/>
                <a:ea typeface="Garuda"/>
              </a:rPr>
              <a:t>....</a:t>
            </a:r>
            <a:endParaRPr lang="en-US" sz="2400" dirty="0">
              <a:effectLst/>
              <a:latin typeface="AngsanaUPC" panose="02020603050405020304" pitchFamily="18" charset="-34"/>
              <a:ea typeface="Garuda"/>
            </a:endParaRPr>
          </a:p>
          <a:p>
            <a:pPr marL="612140" marR="0">
              <a:lnSpc>
                <a:spcPts val="3120"/>
              </a:lnSpc>
              <a:spcBef>
                <a:spcPts val="0"/>
              </a:spcBef>
              <a:spcAft>
                <a:spcPts val="0"/>
              </a:spcAft>
            </a:pPr>
            <a:r>
              <a:rPr lang="th-TH" sz="2400" b="1" dirty="0">
                <a:effectLst/>
                <a:latin typeface="AngsanaUPC" panose="02020603050405020304" pitchFamily="18" charset="-34"/>
                <a:ea typeface="Garuda"/>
              </a:rPr>
              <a:t>ดังนั้นจึงขอเสนอแนะว่า</a:t>
            </a:r>
            <a:r>
              <a:rPr lang="en-US" sz="2400" b="1" dirty="0">
                <a:effectLst/>
                <a:latin typeface="AngsanaUPC" panose="02020603050405020304" pitchFamily="18" charset="-34"/>
                <a:ea typeface="Garuda"/>
              </a:rPr>
              <a:t>..............................................................................................</a:t>
            </a:r>
            <a:r>
              <a:rPr lang="th-TH" sz="2400" b="1" dirty="0">
                <a:effectLst/>
                <a:latin typeface="AngsanaUPC" panose="02020603050405020304" pitchFamily="18" charset="-34"/>
                <a:ea typeface="Garuda"/>
              </a:rPr>
              <a:t>.......</a:t>
            </a:r>
            <a:endParaRPr lang="en-US" sz="2400" dirty="0">
              <a:effectLst/>
              <a:latin typeface="AngsanaUPC" panose="02020603050405020304" pitchFamily="18" charset="-34"/>
              <a:ea typeface="Garuda"/>
            </a:endParaRPr>
          </a:p>
          <a:p>
            <a:pPr marL="612140" marR="0">
              <a:lnSpc>
                <a:spcPts val="3120"/>
              </a:lnSpc>
              <a:spcBef>
                <a:spcPts val="0"/>
              </a:spcBef>
              <a:spcAft>
                <a:spcPts val="0"/>
              </a:spcAft>
            </a:pPr>
            <a:r>
              <a:rPr lang="en-US" sz="2400" b="1" dirty="0">
                <a:effectLst/>
                <a:latin typeface="AngsanaUPC" panose="02020603050405020304" pitchFamily="18" charset="-34"/>
                <a:ea typeface="Garuda"/>
              </a:rPr>
              <a:t>.....................................................................................................................................</a:t>
            </a:r>
            <a:r>
              <a:rPr lang="th-TH" sz="2400" b="1" dirty="0">
                <a:effectLst/>
                <a:latin typeface="AngsanaUPC" panose="02020603050405020304" pitchFamily="18" charset="-34"/>
                <a:ea typeface="Garuda"/>
              </a:rPr>
              <a:t>......</a:t>
            </a:r>
            <a:endParaRPr lang="en-US" sz="2400" dirty="0">
              <a:effectLst/>
              <a:latin typeface="AngsanaUPC" panose="02020603050405020304" pitchFamily="18" charset="-34"/>
              <a:ea typeface="Garuda"/>
            </a:endParaRPr>
          </a:p>
          <a:p>
            <a:pPr marL="612140" marR="0">
              <a:lnSpc>
                <a:spcPts val="3120"/>
              </a:lnSpc>
              <a:spcBef>
                <a:spcPts val="0"/>
              </a:spcBef>
              <a:spcAft>
                <a:spcPts val="0"/>
              </a:spcAft>
            </a:pPr>
            <a:r>
              <a:rPr lang="en-US" sz="2400" b="1" dirty="0">
                <a:effectLst/>
                <a:latin typeface="AngsanaUPC" panose="02020603050405020304" pitchFamily="18" charset="-34"/>
                <a:ea typeface="Garuda"/>
              </a:rPr>
              <a:t>....................................................................</a:t>
            </a:r>
            <a:endParaRPr lang="th-TH" sz="2400" b="1" dirty="0">
              <a:effectLst/>
              <a:latin typeface="AngsanaUPC" panose="02020603050405020304" pitchFamily="18" charset="-34"/>
              <a:ea typeface="Garuda"/>
            </a:endParaRPr>
          </a:p>
          <a:p>
            <a:pPr marL="612140" marR="0">
              <a:lnSpc>
                <a:spcPts val="3120"/>
              </a:lnSpc>
              <a:spcBef>
                <a:spcPts val="0"/>
              </a:spcBef>
              <a:spcAft>
                <a:spcPts val="0"/>
              </a:spcAft>
            </a:pPr>
            <a:r>
              <a:rPr lang="th-TH" sz="2400" b="1" dirty="0">
                <a:latin typeface="AngsanaUPC" panose="02020603050405020304" pitchFamily="18" charset="-34"/>
                <a:ea typeface="Garuda"/>
              </a:rPr>
              <a:t>คำหลัก..................................................</a:t>
            </a:r>
            <a:endParaRPr lang="en-US" sz="2400" dirty="0">
              <a:effectLst/>
              <a:latin typeface="AngsanaUPC" panose="02020603050405020304" pitchFamily="18" charset="-34"/>
              <a:ea typeface="Garud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750368" y="809625"/>
            <a:ext cx="1404552" cy="461665"/>
          </a:xfrm>
          <a:prstGeom prst="rect">
            <a:avLst/>
          </a:prstGeom>
        </p:spPr>
        <p:txBody>
          <a:bodyPr wrap="none">
            <a:spAutoFit/>
          </a:bodyPr>
          <a:lstStyle/>
          <a:p>
            <a:r>
              <a:rPr lang="en-US" sz="2400" b="1" dirty="0">
                <a:effectLst/>
                <a:latin typeface="AngsanaUPC" panose="02020603050405020304" pitchFamily="18" charset="-34"/>
                <a:ea typeface="Garuda"/>
                <a:cs typeface="AngsanaUPC" panose="02020603050405020304" pitchFamily="18" charset="-34"/>
              </a:rPr>
              <a:t>Title…………</a:t>
            </a:r>
            <a:endParaRPr lang="en-US" dirty="0">
              <a:latin typeface="AngsanaUPC" panose="02020603050405020304" pitchFamily="18" charset="-34"/>
              <a:cs typeface="AngsanaUPC" panose="02020603050405020304" pitchFamily="18" charset="-34"/>
            </a:endParaRPr>
          </a:p>
        </p:txBody>
      </p:sp>
      <p:sp>
        <p:nvSpPr>
          <p:cNvPr id="8" name="Rectangle 7"/>
          <p:cNvSpPr/>
          <p:nvPr/>
        </p:nvSpPr>
        <p:spPr>
          <a:xfrm>
            <a:off x="3822700" y="1268735"/>
            <a:ext cx="1557799" cy="461665"/>
          </a:xfrm>
          <a:prstGeom prst="rect">
            <a:avLst/>
          </a:prstGeom>
        </p:spPr>
        <p:txBody>
          <a:bodyPr wrap="none">
            <a:spAutoFit/>
          </a:bodyPr>
          <a:lstStyle/>
          <a:p>
            <a:pPr marL="612140" marR="0">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Abstract</a:t>
            </a:r>
            <a:endParaRPr lang="en-US" sz="1100" dirty="0">
              <a:effectLst/>
              <a:latin typeface="Angsana New" panose="02020603050405020304" pitchFamily="18" charset="-34"/>
              <a:ea typeface="Garuda"/>
              <a:cs typeface="Angsana New" panose="02020603050405020304" pitchFamily="18" charset="-34"/>
            </a:endParaRPr>
          </a:p>
        </p:txBody>
      </p:sp>
      <p:sp>
        <p:nvSpPr>
          <p:cNvPr id="9" name="Rectangle 8"/>
          <p:cNvSpPr/>
          <p:nvPr/>
        </p:nvSpPr>
        <p:spPr>
          <a:xfrm>
            <a:off x="7251700" y="711018"/>
            <a:ext cx="3297526" cy="557717"/>
          </a:xfrm>
          <a:prstGeom prst="rect">
            <a:avLst/>
          </a:prstGeom>
        </p:spPr>
        <p:txBody>
          <a:bodyPr wrap="square">
            <a:spAutoFit/>
          </a:bodyPr>
          <a:lstStyle/>
          <a:p>
            <a:pPr marL="612140" marR="1248410" indent="-635">
              <a:lnSpc>
                <a:spcPct val="63000"/>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name </a:t>
            </a:r>
            <a:endParaRPr lang="th-TH" sz="2400" b="1" dirty="0">
              <a:effectLst/>
              <a:latin typeface="Angsana New" panose="02020603050405020304" pitchFamily="18" charset="-34"/>
              <a:ea typeface="Garuda"/>
              <a:cs typeface="Angsana New" panose="02020603050405020304" pitchFamily="18" charset="-34"/>
            </a:endParaRPr>
          </a:p>
          <a:p>
            <a:pPr marL="612140" marR="1248410" indent="-635">
              <a:lnSpc>
                <a:spcPct val="63000"/>
              </a:lnSpc>
              <a:spcBef>
                <a:spcPts val="0"/>
              </a:spcBef>
              <a:spcAft>
                <a:spcPts val="0"/>
              </a:spcAft>
            </a:pPr>
            <a:r>
              <a:rPr lang="en-US" sz="2400" b="1" dirty="0">
                <a:effectLst/>
                <a:latin typeface="Angsana New" panose="02020603050405020304" pitchFamily="18" charset="-34"/>
                <a:ea typeface="Garuda"/>
                <a:cs typeface="Angsana New" panose="02020603050405020304" pitchFamily="18" charset="-34"/>
              </a:rPr>
              <a:t>institute</a:t>
            </a:r>
            <a:endParaRPr lang="en-US" sz="1100" dirty="0">
              <a:effectLst/>
              <a:latin typeface="Angsana New" panose="02020603050405020304" pitchFamily="18" charset="-34"/>
              <a:ea typeface="Garuda"/>
              <a:cs typeface="Angsana New" panose="02020603050405020304" pitchFamily="18" charset="-34"/>
            </a:endParaRPr>
          </a:p>
        </p:txBody>
      </p:sp>
      <p:sp>
        <p:nvSpPr>
          <p:cNvPr id="10" name="Rectangle 9"/>
          <p:cNvSpPr/>
          <p:nvPr/>
        </p:nvSpPr>
        <p:spPr>
          <a:xfrm>
            <a:off x="927100" y="1850739"/>
            <a:ext cx="9144000" cy="3970318"/>
          </a:xfrm>
          <a:prstGeom prst="rect">
            <a:avLst/>
          </a:prstGeom>
        </p:spPr>
        <p:txBody>
          <a:bodyPr wrap="square">
            <a:spAutoFit/>
          </a:bodyPr>
          <a:lstStyle/>
          <a:p>
            <a:r>
              <a:rPr lang="en-US" sz="2800" dirty="0">
                <a:latin typeface="AngsanaUPC" panose="02020603050405020304" pitchFamily="18" charset="-34"/>
                <a:cs typeface="AngsanaUPC" panose="02020603050405020304" pitchFamily="18" charset="-34"/>
              </a:rPr>
              <a:t>Discuss some issues about this topic in the past e.g. are there any weak point that people could not examine, the mention that this study examines…………………. Data are from………….. Empirical results show</a:t>
            </a:r>
            <a:r>
              <a:rPr lang="th-TH" sz="2800" dirty="0">
                <a:latin typeface="AngsanaUPC" panose="02020603050405020304" pitchFamily="18" charset="-34"/>
                <a:cs typeface="AngsanaUPC" panose="02020603050405020304" pitchFamily="18" charset="-34"/>
              </a:rPr>
              <a:t> </a:t>
            </a:r>
            <a:r>
              <a:rPr lang="en-US" sz="2800" dirty="0">
                <a:latin typeface="AngsanaUPC" panose="02020603050405020304" pitchFamily="18" charset="-34"/>
                <a:cs typeface="AngsanaUPC" panose="02020603050405020304" pitchFamily="18" charset="-34"/>
              </a:rPr>
              <a:t>that</a:t>
            </a:r>
            <a:r>
              <a:rPr lang="th-TH" sz="2800" dirty="0">
                <a:latin typeface="AngsanaUPC" panose="02020603050405020304" pitchFamily="18" charset="-34"/>
                <a:cs typeface="AngsanaUPC" panose="02020603050405020304" pitchFamily="18" charset="-34"/>
              </a:rPr>
              <a:t> .........................................</a:t>
            </a:r>
            <a:r>
              <a:rPr lang="en-US" sz="2800" dirty="0">
                <a:latin typeface="AngsanaUPC" panose="02020603050405020304" pitchFamily="18" charset="-34"/>
                <a:cs typeface="AngsanaUPC" panose="02020603050405020304" pitchFamily="18" charset="-34"/>
              </a:rPr>
              <a:t>……………………..</a:t>
            </a:r>
            <a:r>
              <a:rPr lang="th-TH" sz="2800" dirty="0">
                <a:latin typeface="AngsanaUPC" panose="02020603050405020304" pitchFamily="18" charset="-34"/>
                <a:cs typeface="AngsanaUPC" panose="02020603050405020304" pitchFamily="18" charset="-34"/>
              </a:rPr>
              <a:t>.............................</a:t>
            </a:r>
          </a:p>
          <a:p>
            <a:r>
              <a:rPr lang="th-TH" sz="2800" dirty="0">
                <a:latin typeface="AngsanaUPC" panose="02020603050405020304" pitchFamily="18" charset="-34"/>
                <a:cs typeface="AngsanaUPC" panose="02020603050405020304" pitchFamily="18" charset="-34"/>
              </a:rPr>
              <a:t>.....................................................................................................................................................</a:t>
            </a:r>
            <a:r>
              <a:rPr lang="en-US" sz="2800" dirty="0">
                <a:latin typeface="AngsanaUPC" panose="02020603050405020304" pitchFamily="18" charset="-34"/>
                <a:cs typeface="AngsanaUPC" panose="02020603050405020304" pitchFamily="18" charset="-34"/>
              </a:rPr>
              <a:t> For this reason, it is necessary to recommend that</a:t>
            </a:r>
            <a:r>
              <a:rPr lang="th-TH" sz="2800" dirty="0">
                <a:latin typeface="AngsanaUPC" panose="02020603050405020304" pitchFamily="18" charset="-34"/>
                <a:cs typeface="AngsanaUPC" panose="02020603050405020304" pitchFamily="18" charset="-34"/>
              </a:rPr>
              <a:t> ........................................................................</a:t>
            </a:r>
          </a:p>
          <a:p>
            <a:r>
              <a:rPr lang="th-TH" sz="2800" dirty="0">
                <a:latin typeface="AngsanaUPC" panose="02020603050405020304" pitchFamily="18" charset="-34"/>
                <a:cs typeface="AngsanaUPC" panose="02020603050405020304" pitchFamily="18" charset="-34"/>
              </a:rPr>
              <a:t>.......................................................................................................................................................</a:t>
            </a:r>
          </a:p>
          <a:p>
            <a:r>
              <a:rPr lang="th-TH" sz="2800" dirty="0">
                <a:latin typeface="AngsanaUPC" panose="02020603050405020304" pitchFamily="18" charset="-34"/>
                <a:cs typeface="AngsanaUPC" panose="02020603050405020304" pitchFamily="18" charset="-34"/>
              </a:rPr>
              <a:t>......................................................................................................................................................</a:t>
            </a:r>
          </a:p>
          <a:p>
            <a:endParaRPr lang="en-US" sz="2800" dirty="0">
              <a:latin typeface="AngsanaUPC" panose="02020603050405020304" pitchFamily="18" charset="-34"/>
              <a:cs typeface="AngsanaUPC" panose="02020603050405020304" pitchFamily="18" charset="-34"/>
            </a:endParaRPr>
          </a:p>
          <a:p>
            <a:r>
              <a:rPr lang="en-US" sz="2800" dirty="0">
                <a:latin typeface="AngsanaUPC" panose="02020603050405020304" pitchFamily="18" charset="-34"/>
                <a:cs typeface="AngsanaUPC" panose="02020603050405020304" pitchFamily="18" charset="-34"/>
              </a:rPr>
              <a:t>Key words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2100" y="733425"/>
            <a:ext cx="4609916" cy="713144"/>
          </a:xfrm>
          <a:prstGeom prst="rect">
            <a:avLst/>
          </a:prstGeom>
        </p:spPr>
        <p:txBody>
          <a:bodyPr wrap="none">
            <a:spAutoFit/>
          </a:bodyPr>
          <a:lstStyle/>
          <a:p>
            <a:pPr marL="78740" marR="0">
              <a:lnSpc>
                <a:spcPts val="5015"/>
              </a:lnSpc>
              <a:spcBef>
                <a:spcPts val="0"/>
              </a:spcBef>
              <a:spcAft>
                <a:spcPts val="0"/>
              </a:spcAft>
            </a:pPr>
            <a:r>
              <a:rPr lang="th-TH" sz="4000" b="1" dirty="0">
                <a:solidFill>
                  <a:srgbClr val="31859C"/>
                </a:solidFill>
                <a:effectLst/>
                <a:latin typeface="TH SarabunIT๙" panose="020B0500040200020003" pitchFamily="34" charset="-34"/>
                <a:ea typeface="Garuda"/>
                <a:cs typeface="TH SarabunIT๙" panose="020B0500040200020003" pitchFamily="34" charset="-34"/>
              </a:rPr>
              <a:t>การเริ่มต้นในการเขียนบทความ</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7" name="Rectangle 6"/>
          <p:cNvSpPr/>
          <p:nvPr/>
        </p:nvSpPr>
        <p:spPr>
          <a:xfrm>
            <a:off x="546101" y="1724025"/>
            <a:ext cx="9753600" cy="4031873"/>
          </a:xfrm>
          <a:prstGeom prst="rect">
            <a:avLst/>
          </a:prstGeom>
        </p:spPr>
        <p:txBody>
          <a:bodyPr wrap="square">
            <a:spAutoFit/>
          </a:bodyPr>
          <a:lstStyle/>
          <a:p>
            <a:pPr marL="457200" indent="-457200" algn="thaiDist">
              <a:buClr>
                <a:srgbClr val="00B050"/>
              </a:buClr>
              <a:buFont typeface="Wingdings" panose="05000000000000000000" pitchFamily="2" charset="2"/>
              <a:buChar char="q"/>
            </a:pPr>
            <a:r>
              <a:rPr lang="th-TH" sz="3200" dirty="0">
                <a:latin typeface="Angsana New" panose="02020603050405020304" pitchFamily="18" charset="-34"/>
              </a:rPr>
              <a:t>เขียนบท</a:t>
            </a:r>
            <a:r>
              <a:rPr lang="th-TH" sz="3200" dirty="0" err="1">
                <a:latin typeface="Angsana New" panose="02020603050405020304" pitchFamily="18" charset="-34"/>
              </a:rPr>
              <a:t>นํา</a:t>
            </a:r>
            <a:r>
              <a:rPr lang="th-TH" sz="3200" dirty="0">
                <a:latin typeface="Angsana New" panose="02020603050405020304" pitchFamily="18" charset="-34"/>
              </a:rPr>
              <a:t> หรือ ความเป็นมา และความสําคัญของปัญหารวมทั้งวัตถุประสงค์ และตามด้วยแนวคิดทฤษฎี และงานวิจัยที่เกี่ยวข้องกับการวิจัยมา</a:t>
            </a:r>
            <a:r>
              <a:rPr lang="th-TH" sz="3200" dirty="0">
                <a:solidFill>
                  <a:srgbClr val="FF0000"/>
                </a:solidFill>
                <a:latin typeface="Angsana New" panose="02020603050405020304" pitchFamily="18" charset="-34"/>
              </a:rPr>
              <a:t>เป็นลําดับที่สาม </a:t>
            </a:r>
            <a:r>
              <a:rPr lang="th-TH" sz="3200" dirty="0">
                <a:latin typeface="Angsana New" panose="02020603050405020304" pitchFamily="18" charset="-34"/>
              </a:rPr>
              <a:t>ส่วนนี้ต้องเกริ่นถึงทฤษฎีหลักที่เกี่ยวข้องกับหัวข้อด้วย เขียนร้อยเข้ากับคําถามวิจัย (โจทย์วิจัย) ต้องระบุความจําเป็นที่ต้องทำให้ชัดเจน  อาจจะเน้นประเด็นด้านความคลุมเครือของข้อค้นพบที่ผ่านมา เพราะข้อมูลการสร้างตัวชี้วัดไม่ถูกที่สุด ข้อโต้แย้ง ฯลฯ ตรงนี้อาจนําตารางข้อมูล หรือ กราฟมาช่วย เพื่อให้เห็นความรุนแรงของปัญหา หรือ การเปลี่ยนแปลงตามเวลา แล้วโยนต่อไปถึงวัตถุประสงค์การวิจัย</a:t>
            </a:r>
          </a:p>
          <a:p>
            <a:pPr marL="457200" indent="-457200">
              <a:buClr>
                <a:srgbClr val="00B050"/>
              </a:buClr>
              <a:buFont typeface="Wingdings" panose="05000000000000000000" pitchFamily="2" charset="2"/>
              <a:buChar char="q"/>
            </a:pPr>
            <a:r>
              <a:rPr lang="th-TH" sz="3200" dirty="0">
                <a:latin typeface="Angsana New" panose="02020603050405020304" pitchFamily="18" charset="-34"/>
              </a:rPr>
              <a:t>วัตถุประสงค์การวิจัย ต้องชัดเจนว่า ตรวจสอบ พิสูจน์ ค้นหา วิเคราะห์ อะไร</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32100" y="352425"/>
            <a:ext cx="4609916"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31859C"/>
                </a:solidFill>
                <a:effectLst/>
                <a:latin typeface="Garuda"/>
                <a:ea typeface="Garuda"/>
              </a:rPr>
              <a:t>การเริ่มต้นในการเขียนบทความ</a:t>
            </a:r>
            <a:endParaRPr lang="en-US" sz="4000" dirty="0">
              <a:effectLst/>
              <a:latin typeface="Garuda"/>
              <a:ea typeface="Garuda"/>
            </a:endParaRPr>
          </a:p>
        </p:txBody>
      </p:sp>
      <p:sp>
        <p:nvSpPr>
          <p:cNvPr id="8" name="Rectangle 7"/>
          <p:cNvSpPr/>
          <p:nvPr/>
        </p:nvSpPr>
        <p:spPr>
          <a:xfrm>
            <a:off x="469900" y="962025"/>
            <a:ext cx="9829800" cy="4524315"/>
          </a:xfrm>
          <a:prstGeom prst="rect">
            <a:avLst/>
          </a:prstGeom>
        </p:spPr>
        <p:txBody>
          <a:bodyPr wrap="square">
            <a:spAutoFit/>
          </a:bodyPr>
          <a:lstStyle/>
          <a:p>
            <a:pPr marL="285750" indent="-285750" algn="thaiDist">
              <a:buClr>
                <a:srgbClr val="00B050"/>
              </a:buClr>
              <a:buFont typeface="Wingdings" panose="05000000000000000000" pitchFamily="2" charset="2"/>
              <a:buChar char="q"/>
            </a:pPr>
            <a:r>
              <a:rPr lang="th-TH" sz="3000" b="1" dirty="0">
                <a:latin typeface="Angsana New" panose="02020603050405020304" pitchFamily="18" charset="-34"/>
              </a:rPr>
              <a:t>  </a:t>
            </a:r>
            <a:r>
              <a:rPr lang="th-TH" sz="3200" b="1" dirty="0">
                <a:solidFill>
                  <a:srgbClr val="FF0000"/>
                </a:solidFill>
                <a:latin typeface="Angsana New" panose="02020603050405020304" pitchFamily="18" charset="-34"/>
              </a:rPr>
              <a:t>เขียนวิธีวิทยาการวิจัย เป็นอันดับที่สี่ </a:t>
            </a:r>
            <a:r>
              <a:rPr lang="th-TH" sz="3200" b="1" dirty="0">
                <a:latin typeface="Angsana New" panose="02020603050405020304" pitchFamily="18" charset="-34"/>
              </a:rPr>
              <a:t>หากเป็นการวิจัยในเชิงปริมาณ ต้อง</a:t>
            </a:r>
          </a:p>
          <a:p>
            <a:pPr algn="thaiDist">
              <a:buClr>
                <a:srgbClr val="00B050"/>
              </a:buClr>
            </a:pPr>
            <a:r>
              <a:rPr lang="th-TH" sz="3200" b="1" dirty="0">
                <a:latin typeface="Angsana New" panose="02020603050405020304" pitchFamily="18" charset="-34"/>
              </a:rPr>
              <a:t>        เน้นแหล่งข้อมูล ลักษณะข้อมูล ขนาดตัวอย่าง และการเป็นตัวแทนกลุ่มตัว</a:t>
            </a:r>
          </a:p>
          <a:p>
            <a:pPr algn="thaiDist">
              <a:buClr>
                <a:srgbClr val="00B050"/>
              </a:buClr>
            </a:pPr>
            <a:r>
              <a:rPr lang="th-TH" sz="3200" b="1" dirty="0">
                <a:latin typeface="Angsana New" panose="02020603050405020304" pitchFamily="18" charset="-34"/>
              </a:rPr>
              <a:t>        อย่าง  วิธีการสร้างตัวชี้วัด พร้อมกับการอธิบายถึงระดับการวัด (มาตรวัด)</a:t>
            </a:r>
          </a:p>
          <a:p>
            <a:pPr algn="thaiDist">
              <a:buClr>
                <a:srgbClr val="00B050"/>
              </a:buClr>
            </a:pPr>
            <a:r>
              <a:rPr lang="th-TH" sz="3200" b="1" dirty="0">
                <a:latin typeface="Angsana New" panose="02020603050405020304" pitchFamily="18" charset="-34"/>
              </a:rPr>
              <a:t>        ของตัวแปรฯลฯ จะเขียนถึงประเด็นใดบ้างต้องดูจากบทความที่ตีพิมพ์</a:t>
            </a:r>
          </a:p>
          <a:p>
            <a:pPr algn="thaiDist">
              <a:buClr>
                <a:srgbClr val="00B050"/>
              </a:buClr>
            </a:pPr>
            <a:r>
              <a:rPr lang="th-TH" sz="3200" b="1" dirty="0">
                <a:latin typeface="Angsana New" panose="02020603050405020304" pitchFamily="18" charset="-34"/>
              </a:rPr>
              <a:t>        ในวารสารนั้นมาก่อน ดูได้จากวารสารฉบับล่าสุด</a:t>
            </a:r>
          </a:p>
          <a:p>
            <a:pPr marL="285750" indent="-285750" algn="thaiDist">
              <a:buClr>
                <a:srgbClr val="00B050"/>
              </a:buClr>
              <a:buFont typeface="Wingdings" panose="05000000000000000000" pitchFamily="2" charset="2"/>
              <a:buChar char="q"/>
            </a:pPr>
            <a:r>
              <a:rPr lang="th-TH" sz="3200" b="1" dirty="0">
                <a:latin typeface="Angsana New" panose="02020603050405020304" pitchFamily="18" charset="-34"/>
              </a:rPr>
              <a:t>  การจัดทําบรรณานุกรม เป็น</a:t>
            </a:r>
            <a:r>
              <a:rPr lang="th-TH" sz="3200" b="1" dirty="0">
                <a:solidFill>
                  <a:srgbClr val="FF0000"/>
                </a:solidFill>
                <a:latin typeface="Angsana New" panose="02020603050405020304" pitchFamily="18" charset="-34"/>
              </a:rPr>
              <a:t>อันดับที่ห้า </a:t>
            </a:r>
            <a:r>
              <a:rPr lang="th-TH" sz="3200" b="1" dirty="0">
                <a:latin typeface="Angsana New" panose="02020603050405020304" pitchFamily="18" charset="-34"/>
              </a:rPr>
              <a:t>ต้องสอดคล้องกับที่กําหนดใน</a:t>
            </a:r>
          </a:p>
          <a:p>
            <a:pPr algn="thaiDist">
              <a:buClr>
                <a:srgbClr val="00B050"/>
              </a:buClr>
            </a:pPr>
            <a:r>
              <a:rPr lang="th-TH" sz="3200" b="1" dirty="0">
                <a:latin typeface="Angsana New" panose="02020603050405020304" pitchFamily="18" charset="-34"/>
              </a:rPr>
              <a:t>       วารสาร และต้องมีครบตามที่อ้างไว้ในเนื้อความ และที่กล่าวถึง</a:t>
            </a:r>
          </a:p>
          <a:p>
            <a:pPr marL="285750" indent="-285750" algn="thaiDist">
              <a:buClr>
                <a:srgbClr val="00B050"/>
              </a:buClr>
              <a:buFont typeface="Wingdings" panose="05000000000000000000" pitchFamily="2" charset="2"/>
              <a:buChar char="q"/>
            </a:pPr>
            <a:r>
              <a:rPr lang="th-TH" sz="3200" b="1" dirty="0">
                <a:latin typeface="Angsana New" panose="02020603050405020304" pitchFamily="18" charset="-34"/>
              </a:rPr>
              <a:t>  การเขียนกิตติกรรมประกาศ เขียนหลังสุด</a:t>
            </a:r>
          </a:p>
          <a:p>
            <a:pPr marL="285750" indent="-285750" algn="thaiDist">
              <a:buClr>
                <a:srgbClr val="00B050"/>
              </a:buClr>
              <a:buFont typeface="Wingdings" panose="05000000000000000000" pitchFamily="2" charset="2"/>
              <a:buChar char="q"/>
            </a:pPr>
            <a:r>
              <a:rPr lang="th-TH" sz="3200" b="1" dirty="0">
                <a:latin typeface="Angsana New" panose="02020603050405020304" pitchFamily="18" charset="-34"/>
              </a:rPr>
              <a:t>  การจัดตาราง กราฟ รูปภาพ ให้กลมกลืนกับการนําเสนอในแต่ละประเด็น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100" y="809625"/>
            <a:ext cx="5132495" cy="569387"/>
          </a:xfrm>
          <a:prstGeom prst="rect">
            <a:avLst/>
          </a:prstGeom>
        </p:spPr>
        <p:txBody>
          <a:bodyPr wrap="none">
            <a:spAutoFit/>
          </a:bodyPr>
          <a:lstStyle/>
          <a:p>
            <a:pPr marL="78740" marR="0">
              <a:lnSpc>
                <a:spcPct val="70000"/>
              </a:lnSpc>
              <a:spcBef>
                <a:spcPts val="0"/>
              </a:spcBef>
              <a:spcAft>
                <a:spcPts val="0"/>
              </a:spcAft>
            </a:pPr>
            <a:r>
              <a:rPr lang="th-TH" sz="4000" b="1" dirty="0">
                <a:solidFill>
                  <a:srgbClr val="77933C"/>
                </a:solidFill>
                <a:effectLst/>
                <a:latin typeface="Garuda"/>
                <a:ea typeface="Garuda"/>
              </a:rPr>
              <a:t>การกำหนดชื่อตาราง</a:t>
            </a:r>
            <a:r>
              <a:rPr lang="th-TH" sz="4000" b="1" spc="-350" dirty="0">
                <a:solidFill>
                  <a:srgbClr val="77933C"/>
                </a:solidFill>
                <a:effectLst/>
                <a:latin typeface="Garuda"/>
                <a:ea typeface="Garuda"/>
              </a:rPr>
              <a:t> </a:t>
            </a:r>
            <a:r>
              <a:rPr lang="th-TH" sz="4000" b="1" dirty="0">
                <a:solidFill>
                  <a:srgbClr val="77933C"/>
                </a:solidFill>
                <a:effectLst/>
                <a:latin typeface="Garuda"/>
                <a:ea typeface="Garuda"/>
              </a:rPr>
              <a:t>กราฟ </a:t>
            </a:r>
            <a:r>
              <a:rPr lang="th-TH" sz="4000" b="1" spc="-905" dirty="0">
                <a:solidFill>
                  <a:srgbClr val="77933C"/>
                </a:solidFill>
                <a:effectLst/>
                <a:latin typeface="Garuda"/>
                <a:ea typeface="Garuda"/>
              </a:rPr>
              <a:t> </a:t>
            </a:r>
            <a:r>
              <a:rPr lang="th-TH" sz="4000" b="1" spc="-25" dirty="0">
                <a:solidFill>
                  <a:srgbClr val="77933C"/>
                </a:solidFill>
                <a:effectLst/>
                <a:latin typeface="Garuda"/>
                <a:ea typeface="Garuda"/>
              </a:rPr>
              <a:t>รูปภาพ</a:t>
            </a:r>
            <a:endParaRPr lang="en-US" sz="4000" dirty="0">
              <a:effectLst/>
              <a:latin typeface="Garuda"/>
              <a:ea typeface="Garuda"/>
            </a:endParaRPr>
          </a:p>
        </p:txBody>
      </p:sp>
      <p:sp>
        <p:nvSpPr>
          <p:cNvPr id="7" name="Rectangle 6"/>
          <p:cNvSpPr/>
          <p:nvPr/>
        </p:nvSpPr>
        <p:spPr>
          <a:xfrm>
            <a:off x="927100" y="1800225"/>
            <a:ext cx="9296400" cy="3354765"/>
          </a:xfrm>
          <a:prstGeom prst="rect">
            <a:avLst/>
          </a:prstGeom>
        </p:spPr>
        <p:txBody>
          <a:bodyPr wrap="square">
            <a:spAutoFit/>
          </a:bodyPr>
          <a:lstStyle/>
          <a:p>
            <a:pPr marL="457200" indent="-457200">
              <a:buClr>
                <a:srgbClr val="92D050"/>
              </a:buClr>
              <a:buFont typeface="Wingdings" panose="05000000000000000000" pitchFamily="2" charset="2"/>
              <a:buChar char="Ø"/>
            </a:pPr>
            <a:r>
              <a:rPr lang="th-TH" sz="3600" b="1" dirty="0">
                <a:latin typeface="Angsana New" panose="02020603050405020304" pitchFamily="18" charset="-34"/>
              </a:rPr>
              <a:t>พิจารณาตามบทความ</a:t>
            </a:r>
            <a:r>
              <a:rPr lang="en-US" sz="3600" b="1" dirty="0">
                <a:latin typeface="Angsana New" panose="02020603050405020304" pitchFamily="18" charset="-34"/>
              </a:rPr>
              <a:t> </a:t>
            </a:r>
            <a:r>
              <a:rPr lang="th-TH" sz="3600" b="1" dirty="0">
                <a:latin typeface="Angsana New" panose="02020603050405020304" pitchFamily="18" charset="-34"/>
              </a:rPr>
              <a:t>ที่ผู้อื่นเคยตีพิมพ์ในวารสารนี้ล่าสุด หรือ</a:t>
            </a:r>
            <a:r>
              <a:rPr lang="en-US" sz="3600" b="1" dirty="0">
                <a:latin typeface="Angsana New" panose="02020603050405020304" pitchFamily="18" charset="-34"/>
              </a:rPr>
              <a:t> </a:t>
            </a:r>
            <a:r>
              <a:rPr lang="th-TH" sz="3600" b="1" dirty="0">
                <a:latin typeface="Angsana New" panose="02020603050405020304" pitchFamily="18" charset="-34"/>
              </a:rPr>
              <a:t>หากมีการกำหนดตัวอย่างไว้ให้นําเสนอตามนั้น</a:t>
            </a:r>
          </a:p>
          <a:p>
            <a:pPr>
              <a:buClr>
                <a:srgbClr val="92D050"/>
              </a:buClr>
            </a:pPr>
            <a:r>
              <a:rPr lang="th-TH" sz="3600" b="1" dirty="0">
                <a:latin typeface="Angsana New" panose="02020603050405020304" pitchFamily="18" charset="-34"/>
              </a:rPr>
              <a:t> </a:t>
            </a:r>
          </a:p>
          <a:p>
            <a:pPr marL="457200" indent="-457200">
              <a:buClr>
                <a:srgbClr val="92D050"/>
              </a:buClr>
              <a:buFont typeface="Wingdings" panose="05000000000000000000" pitchFamily="2" charset="2"/>
              <a:buChar char="Ø"/>
            </a:pPr>
            <a:r>
              <a:rPr lang="th-TH" sz="3600" b="1" dirty="0">
                <a:latin typeface="Angsana New" panose="02020603050405020304" pitchFamily="18" charset="-34"/>
              </a:rPr>
              <a:t>วิธีการสร้างดัชนี ต้องแสดงสูตรให้ชัดเจน จาแนกย่อยออกเป็นรายตัว ให้ สอดคล้องกับตัวแปรทุกตัวที่ใช้ในการวิเคราะห์</a:t>
            </a:r>
          </a:p>
          <a:p>
            <a:r>
              <a:rPr lang="th-TH" sz="3200" dirty="0">
                <a:latin typeface="Angsana New" panose="02020603050405020304" pitchFamily="18" charset="-34"/>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7100" y="428625"/>
            <a:ext cx="8991600" cy="733534"/>
          </a:xfrm>
          <a:prstGeom prst="rect">
            <a:avLst/>
          </a:prstGeom>
        </p:spPr>
        <p:txBody>
          <a:bodyPr wrap="square">
            <a:spAutoFit/>
          </a:bodyPr>
          <a:lstStyle/>
          <a:p>
            <a:pPr marL="78740" marR="0">
              <a:lnSpc>
                <a:spcPts val="5015"/>
              </a:lnSpc>
              <a:spcBef>
                <a:spcPts val="0"/>
              </a:spcBef>
              <a:spcAft>
                <a:spcPts val="0"/>
              </a:spcAft>
            </a:pPr>
            <a:r>
              <a:rPr lang="th-TH" sz="4000" b="1" dirty="0">
                <a:solidFill>
                  <a:srgbClr val="C00000"/>
                </a:solidFill>
                <a:effectLst/>
                <a:latin typeface="Garuda"/>
                <a:ea typeface="Garuda"/>
              </a:rPr>
              <a:t>ขั้นตอนการวางผังการเขียนบทวิเคราะห์ และอภิปรายผล</a:t>
            </a:r>
            <a:endParaRPr lang="en-US" sz="4000" dirty="0">
              <a:effectLst/>
              <a:latin typeface="Garuda"/>
              <a:ea typeface="Garuda"/>
            </a:endParaRPr>
          </a:p>
        </p:txBody>
      </p:sp>
      <p:sp>
        <p:nvSpPr>
          <p:cNvPr id="6" name="Rectangle 5"/>
          <p:cNvSpPr/>
          <p:nvPr/>
        </p:nvSpPr>
        <p:spPr>
          <a:xfrm>
            <a:off x="203200" y="1390759"/>
            <a:ext cx="10287000" cy="4093428"/>
          </a:xfrm>
          <a:prstGeom prst="rect">
            <a:avLst/>
          </a:prstGeom>
        </p:spPr>
        <p:txBody>
          <a:bodyPr wrap="square">
            <a:spAutoFit/>
          </a:bodyPr>
          <a:lstStyle/>
          <a:p>
            <a:pPr marL="285750" indent="-285750" algn="thaiDist">
              <a:buFont typeface="Wingdings" panose="05000000000000000000" pitchFamily="2" charset="2"/>
              <a:buChar char="Ø"/>
            </a:pPr>
            <a:r>
              <a:rPr lang="th-TH" sz="2600" b="1" dirty="0">
                <a:latin typeface="TH SarabunIT๙" panose="020B0500040200020003" pitchFamily="34" charset="-34"/>
                <a:cs typeface="TH SarabunIT๙" panose="020B0500040200020003" pitchFamily="34" charset="-34"/>
              </a:rPr>
              <a:t>กําหนดเป็นประเด็นรายหัวข้อตามคําถามวิจัย ที่ชี้ให้เห็นประเด็นของหัวข้อนั้น ๆ แบบตรง ๆ โดย ไม่ต้องใส่เลขหัวข้อ เพราะไม่นิยม แต่จะเน้น เป็น ตัวดําโต เช่น </a:t>
            </a:r>
            <a:r>
              <a:rPr lang="th-TH" sz="2600" b="1" dirty="0">
                <a:solidFill>
                  <a:srgbClr val="00B0F0"/>
                </a:solidFill>
                <a:latin typeface="TH SarabunIT๙" panose="020B0500040200020003" pitchFamily="34" charset="-34"/>
                <a:cs typeface="TH SarabunIT๙" panose="020B0500040200020003" pitchFamily="34" charset="-34"/>
              </a:rPr>
              <a:t>ความสัมพันธ์ของปัจจัยที่มีอิทธิพลเชิงบวกต่อความสำเร็จของการจัดตั้งศูนย์ต้นแบบการกระจายสินค้าพาณิชย์อิเล็กทรอนิคส์ของภูมิภาคอาเซียน ณ ท่าอากาศยานนานาชาติอู่ตะเภา </a:t>
            </a:r>
          </a:p>
          <a:p>
            <a:pPr algn="thaiDist"/>
            <a:r>
              <a:rPr lang="th-TH" sz="2600" b="1" dirty="0">
                <a:latin typeface="TH SarabunIT๙" panose="020B0500040200020003" pitchFamily="34" charset="-34"/>
                <a:cs typeface="TH SarabunIT๙" panose="020B0500040200020003" pitchFamily="34" charset="-34"/>
              </a:rPr>
              <a:t>     ความสัมพันธ์ของกฎระเบียบการเข้าถึง การสนับสนุนด้านโลจิสติก</a:t>
            </a:r>
            <a:r>
              <a:rPr lang="th-TH" sz="2600" b="1" dirty="0" err="1">
                <a:latin typeface="TH SarabunIT๙" panose="020B0500040200020003" pitchFamily="34" charset="-34"/>
                <a:cs typeface="TH SarabunIT๙" panose="020B0500040200020003" pitchFamily="34" charset="-34"/>
              </a:rPr>
              <a:t>ส์</a:t>
            </a:r>
            <a:r>
              <a:rPr lang="th-TH" sz="2600" b="1" dirty="0">
                <a:latin typeface="TH SarabunIT๙" panose="020B0500040200020003" pitchFamily="34" charset="-34"/>
                <a:cs typeface="TH SarabunIT๙" panose="020B0500040200020003" pitchFamily="34" charset="-34"/>
              </a:rPr>
              <a:t> การบริหารจัดการระบบ กับความสำเร็จ</a:t>
            </a:r>
          </a:p>
          <a:p>
            <a:pPr algn="thaiDist"/>
            <a:r>
              <a:rPr lang="th-TH" sz="2600" b="1" dirty="0">
                <a:latin typeface="TH SarabunIT๙" panose="020B0500040200020003" pitchFamily="34" charset="-34"/>
                <a:cs typeface="TH SarabunIT๙" panose="020B0500040200020003" pitchFamily="34" charset="-34"/>
              </a:rPr>
              <a:t>     ของการจัดตั้งศูนย์ต้นแบบการกระจายสินค้าพาณิชย์อิเล็กทรอนิคส์ของภูมิภาคอาเซียน ณ ท่าอากาศยาน</a:t>
            </a:r>
          </a:p>
          <a:p>
            <a:pPr algn="thaiDist"/>
            <a:r>
              <a:rPr lang="th-TH" sz="2600" b="1" dirty="0">
                <a:latin typeface="TH SarabunIT๙" panose="020B0500040200020003" pitchFamily="34" charset="-34"/>
                <a:cs typeface="TH SarabunIT๙" panose="020B0500040200020003" pitchFamily="34" charset="-34"/>
              </a:rPr>
              <a:t>     นานาชาติอู่ตะเภา</a:t>
            </a:r>
            <a:r>
              <a:rPr lang="en-US" sz="2600" b="1" dirty="0">
                <a:latin typeface="TH SarabunIT๙" panose="020B0500040200020003" pitchFamily="34" charset="-34"/>
                <a:cs typeface="TH SarabunIT๙" panose="020B0500040200020003" pitchFamily="34" charset="-34"/>
              </a:rPr>
              <a:t>…………………………………………………………………………………….</a:t>
            </a:r>
          </a:p>
          <a:p>
            <a:pPr marL="285750" indent="-285750" algn="thaiDist">
              <a:buFont typeface="Wingdings" panose="05000000000000000000" pitchFamily="2" charset="2"/>
              <a:buChar char="Ø"/>
            </a:pPr>
            <a:r>
              <a:rPr lang="th-TH" sz="2600" b="1" dirty="0" err="1">
                <a:latin typeface="TH SarabunIT๙" panose="020B0500040200020003" pitchFamily="34" charset="-34"/>
                <a:cs typeface="TH SarabunIT๙" panose="020B0500040200020003" pitchFamily="34" charset="-34"/>
              </a:rPr>
              <a:t>กําหนด</a:t>
            </a:r>
            <a:r>
              <a:rPr lang="th-TH" sz="2600" b="1" dirty="0">
                <a:latin typeface="TH SarabunIT๙" panose="020B0500040200020003" pitchFamily="34" charset="-34"/>
                <a:cs typeface="TH SarabunIT๙" panose="020B0500040200020003" pitchFamily="34" charset="-34"/>
              </a:rPr>
              <a:t>ตารางผลทางสถิติ กราฟ รูปภาพ แล้วอภิปรายผล เช่น อาจใช้หลักการทางเศรษฐมิติ ที่</a:t>
            </a:r>
          </a:p>
          <a:p>
            <a:pPr algn="thaiDist"/>
            <a:r>
              <a:rPr lang="th-TH" sz="2600" b="1" dirty="0">
                <a:latin typeface="TH SarabunIT๙" panose="020B0500040200020003" pitchFamily="34" charset="-34"/>
                <a:cs typeface="TH SarabunIT๙" panose="020B0500040200020003" pitchFamily="34" charset="-34"/>
              </a:rPr>
              <a:t>    พิจารณาความสัมพันธ์ของตัวแปรอิสระกับตัวแปรตาม  ในด้านความสัมพันธ์เชิงเหตุ</a:t>
            </a:r>
            <a:r>
              <a:rPr lang="en-US" sz="2600" b="1" dirty="0">
                <a:latin typeface="TH SarabunIT๙" panose="020B0500040200020003" pitchFamily="34" charset="-34"/>
                <a:cs typeface="TH SarabunIT๙" panose="020B0500040200020003" pitchFamily="34" charset="-34"/>
              </a:rPr>
              <a:t> </a:t>
            </a:r>
            <a:r>
              <a:rPr lang="th-TH" sz="2600" b="1" dirty="0">
                <a:latin typeface="TH SarabunIT๙" panose="020B0500040200020003" pitchFamily="34" charset="-34"/>
                <a:cs typeface="TH SarabunIT๙" panose="020B0500040200020003" pitchFamily="34" charset="-34"/>
              </a:rPr>
              <a:t>และผล  </a:t>
            </a:r>
            <a:r>
              <a:rPr lang="en-US" sz="2600" b="1" dirty="0">
                <a:latin typeface="TH SarabunIT๙" panose="020B0500040200020003" pitchFamily="34" charset="-34"/>
                <a:cs typeface="TH SarabunIT๙" panose="020B0500040200020003" pitchFamily="34" charset="-34"/>
              </a:rPr>
              <a:t>(Cause and </a:t>
            </a:r>
            <a:endParaRPr lang="th-TH" sz="2600" b="1" dirty="0">
              <a:latin typeface="TH SarabunIT๙" panose="020B0500040200020003" pitchFamily="34" charset="-34"/>
              <a:cs typeface="TH SarabunIT๙" panose="020B0500040200020003" pitchFamily="34" charset="-34"/>
            </a:endParaRPr>
          </a:p>
          <a:p>
            <a:pPr algn="thaiDist"/>
            <a:r>
              <a:rPr lang="th-TH" sz="2600" b="1" dirty="0">
                <a:latin typeface="TH SarabunIT๙" panose="020B0500040200020003" pitchFamily="34" charset="-34"/>
                <a:cs typeface="TH SarabunIT๙" panose="020B0500040200020003" pitchFamily="34" charset="-34"/>
              </a:rPr>
              <a:t>     </a:t>
            </a:r>
            <a:r>
              <a:rPr lang="en-US" sz="2600" b="1" dirty="0">
                <a:latin typeface="TH SarabunIT๙" panose="020B0500040200020003" pitchFamily="34" charset="-34"/>
                <a:cs typeface="TH SarabunIT๙" panose="020B0500040200020003" pitchFamily="34" charset="-34"/>
              </a:rPr>
              <a:t>consequence model: causal relationship)</a:t>
            </a:r>
            <a:r>
              <a:rPr lang="th-TH" sz="2600" b="1" dirty="0">
                <a:latin typeface="TH SarabunIT๙" panose="020B0500040200020003" pitchFamily="34" charset="-34"/>
                <a:cs typeface="TH SarabunIT๙" panose="020B0500040200020003" pitchFamily="34" charset="-34"/>
              </a:rPr>
              <a:t> การเพิ่มขึ้น ลดลง หรือ ไม่มีการเปลี่ยนแปลงใดๆเกิดขึ้น</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100" y="657225"/>
            <a:ext cx="5802551"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0070C0"/>
                </a:solidFill>
                <a:effectLst/>
                <a:latin typeface="Garuda"/>
                <a:ea typeface="Garuda"/>
              </a:rPr>
              <a:t>การร่างประเด็นสำคัญในการอภิปรายผล</a:t>
            </a:r>
            <a:endParaRPr lang="en-US" sz="4000" dirty="0">
              <a:effectLst/>
              <a:latin typeface="Garuda"/>
              <a:ea typeface="Garuda"/>
            </a:endParaRPr>
          </a:p>
        </p:txBody>
      </p:sp>
      <p:sp>
        <p:nvSpPr>
          <p:cNvPr id="7" name="Rectangle 6"/>
          <p:cNvSpPr/>
          <p:nvPr/>
        </p:nvSpPr>
        <p:spPr>
          <a:xfrm>
            <a:off x="1079500" y="1800225"/>
            <a:ext cx="9144000" cy="4031873"/>
          </a:xfrm>
          <a:prstGeom prst="rect">
            <a:avLst/>
          </a:prstGeom>
        </p:spPr>
        <p:txBody>
          <a:bodyPr wrap="square">
            <a:spAutoFit/>
          </a:bodyPr>
          <a:lstStyle/>
          <a:p>
            <a:pPr marL="457200" indent="-457200">
              <a:buClr>
                <a:srgbClr val="00B050"/>
              </a:buClr>
              <a:buFont typeface="Wingdings" panose="05000000000000000000" pitchFamily="2" charset="2"/>
              <a:buChar char="Ø"/>
            </a:pPr>
            <a:r>
              <a:rPr lang="th-TH" sz="3200" b="1" dirty="0">
                <a:latin typeface="Angsana New" panose="02020603050405020304" pitchFamily="18" charset="-34"/>
              </a:rPr>
              <a:t>ควรเสนอผล</a:t>
            </a:r>
            <a:r>
              <a:rPr lang="en-US" sz="3200" b="1" dirty="0">
                <a:latin typeface="Angsana New" panose="02020603050405020304" pitchFamily="18" charset="-34"/>
              </a:rPr>
              <a:t> </a:t>
            </a:r>
            <a:r>
              <a:rPr lang="th-TH" sz="3200" b="1" dirty="0">
                <a:latin typeface="Angsana New" panose="02020603050405020304" pitchFamily="18" charset="-34"/>
              </a:rPr>
              <a:t>ในลักษณะการวิเคราะห์เปรียบเทียบกับผลการค้นพบ</a:t>
            </a:r>
            <a:r>
              <a:rPr lang="en-US" sz="3200" b="1" dirty="0">
                <a:latin typeface="Angsana New" panose="02020603050405020304" pitchFamily="18" charset="-34"/>
              </a:rPr>
              <a:t> </a:t>
            </a:r>
            <a:r>
              <a:rPr lang="th-TH" sz="3200" b="1" dirty="0">
                <a:latin typeface="Angsana New" panose="02020603050405020304" pitchFamily="18" charset="-34"/>
              </a:rPr>
              <a:t>ที่เคยมีการตีพิมพ์มาก่อน</a:t>
            </a:r>
          </a:p>
          <a:p>
            <a:pPr marL="457200" indent="-457200">
              <a:buClr>
                <a:srgbClr val="00B050"/>
              </a:buClr>
              <a:buFont typeface="Wingdings" panose="05000000000000000000" pitchFamily="2" charset="2"/>
              <a:buChar char="Ø"/>
            </a:pPr>
            <a:r>
              <a:rPr lang="th-TH" sz="3200" b="1" dirty="0">
                <a:latin typeface="Angsana New" panose="02020603050405020304" pitchFamily="18" charset="-34"/>
              </a:rPr>
              <a:t>เสนอให้เห็นถึงความสอดคล้อง ความขัดแย้ง ฯลฯ</a:t>
            </a:r>
          </a:p>
          <a:p>
            <a:pPr marL="457200" indent="-457200">
              <a:buClr>
                <a:srgbClr val="00B050"/>
              </a:buClr>
              <a:buFont typeface="Wingdings" panose="05000000000000000000" pitchFamily="2" charset="2"/>
              <a:buChar char="Ø"/>
            </a:pPr>
            <a:r>
              <a:rPr lang="th-TH" sz="3200" b="1" dirty="0">
                <a:latin typeface="Angsana New" panose="02020603050405020304" pitchFamily="18" charset="-34"/>
              </a:rPr>
              <a:t>ขัดแย้งกับ (อ้างอิง ชื่อ ปีที่พิมพ์) เพราะ ข้อมูล วิธีคํานวณ เหตุการณ์มี พลวัตร โดยควรแตกประเด็นโต้แย้ง และเปรียบเทียบเป็นรายข้อ อาทิ </a:t>
            </a:r>
          </a:p>
          <a:p>
            <a:pPr marL="457200" indent="-457200">
              <a:buClr>
                <a:srgbClr val="00B050"/>
              </a:buClr>
              <a:buFont typeface="Wingdings" panose="05000000000000000000" pitchFamily="2" charset="2"/>
              <a:buChar char="Ø"/>
            </a:pPr>
            <a:r>
              <a:rPr lang="th-TH" sz="3200" b="1" dirty="0">
                <a:latin typeface="Angsana New" panose="02020603050405020304" pitchFamily="18" charset="-34"/>
              </a:rPr>
              <a:t>1……… </a:t>
            </a:r>
          </a:p>
          <a:p>
            <a:pPr>
              <a:buClr>
                <a:srgbClr val="00B050"/>
              </a:buClr>
            </a:pPr>
            <a:r>
              <a:rPr lang="th-TH" sz="3200" b="1" dirty="0">
                <a:latin typeface="Angsana New" panose="02020603050405020304" pitchFamily="18" charset="-34"/>
              </a:rPr>
              <a:t>       2………. </a:t>
            </a:r>
          </a:p>
          <a:p>
            <a:pPr>
              <a:buClr>
                <a:srgbClr val="00B050"/>
              </a:buClr>
            </a:pPr>
            <a:r>
              <a:rPr lang="th-TH" sz="3200" b="1" dirty="0">
                <a:latin typeface="Angsana New" panose="02020603050405020304" pitchFamily="18" charset="-34"/>
              </a:rPr>
              <a:t>       3………….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428625"/>
            <a:ext cx="7585516" cy="733534"/>
          </a:xfrm>
          <a:prstGeom prst="rect">
            <a:avLst/>
          </a:prstGeom>
        </p:spPr>
        <p:txBody>
          <a:bodyPr wrap="square">
            <a:spAutoFit/>
          </a:bodyPr>
          <a:lstStyle/>
          <a:p>
            <a:pPr marL="78740" marR="0">
              <a:lnSpc>
                <a:spcPts val="5015"/>
              </a:lnSpc>
              <a:spcBef>
                <a:spcPts val="0"/>
              </a:spcBef>
              <a:spcAft>
                <a:spcPts val="0"/>
              </a:spcAft>
            </a:pPr>
            <a:r>
              <a:rPr lang="th-TH" sz="4000" b="1" dirty="0">
                <a:solidFill>
                  <a:srgbClr val="7030A0"/>
                </a:solidFill>
                <a:effectLst/>
                <a:latin typeface="Garuda"/>
                <a:ea typeface="Garuda"/>
              </a:rPr>
              <a:t>วิธีการวิเคราะห์ และตีความพร้อมอภิปรายผล</a:t>
            </a:r>
            <a:endParaRPr lang="en-US" sz="4000" dirty="0">
              <a:effectLst/>
              <a:latin typeface="Garuda"/>
              <a:ea typeface="Garuda"/>
            </a:endParaRPr>
          </a:p>
        </p:txBody>
      </p:sp>
      <p:sp>
        <p:nvSpPr>
          <p:cNvPr id="6" name="Rectangle 5"/>
          <p:cNvSpPr/>
          <p:nvPr/>
        </p:nvSpPr>
        <p:spPr>
          <a:xfrm>
            <a:off x="165100" y="1495425"/>
            <a:ext cx="10363200" cy="4401205"/>
          </a:xfrm>
          <a:prstGeom prst="rect">
            <a:avLst/>
          </a:prstGeom>
        </p:spPr>
        <p:txBody>
          <a:bodyPr wrap="square">
            <a:spAutoFit/>
          </a:bodyPr>
          <a:lstStyle/>
          <a:p>
            <a:pPr marL="342900" indent="-342900" algn="thaiDist">
              <a:buClr>
                <a:srgbClr val="7030A0"/>
              </a:buClr>
              <a:buFont typeface="Wingdings" panose="05000000000000000000" pitchFamily="2" charset="2"/>
              <a:buChar char="q"/>
            </a:pPr>
            <a:r>
              <a:rPr lang="th-TH" sz="2800" dirty="0">
                <a:latin typeface="Angsana New" panose="02020603050405020304" pitchFamily="18" charset="-34"/>
              </a:rPr>
              <a:t>หากเป็นเชิงปริมาณต้องอ่านตาราง หรือดูกราฟที่สร้างขึ้นมาด้วยการใส่ใจมากๆ ในการคิด แล้ววิเคราะห์ แยกแยะตามความรู้ที่เคยอ่านพบในทฤษฎี และวรรณกรรม ค้นหาคุณค่าให้เจอ เขียนความเห็นของเราลงไปก่อนว่าเราพบอะไรบ้างเมื่ออ่านจากตารางนี้ หรือ จากกราฟ จากรูปนี้ จะนิยมเขียนไว้ใต้ตาราง หรือใต้กราฟ ใต้รูปไว้ก่อน หากเป็นเชิงคุณภาพต้องตีความปรากฏการณ์ และหลักฐานนําทฤษฎีมาเทียบออกมาให้ได้</a:t>
            </a:r>
          </a:p>
          <a:p>
            <a:pPr marL="342900" indent="-342900" algn="thaiDist">
              <a:buClr>
                <a:srgbClr val="7030A0"/>
              </a:buClr>
              <a:buFont typeface="Wingdings" panose="05000000000000000000" pitchFamily="2" charset="2"/>
              <a:buChar char="q"/>
            </a:pPr>
            <a:r>
              <a:rPr lang="th-TH" sz="2800" dirty="0">
                <a:latin typeface="Angsana New" panose="02020603050405020304" pitchFamily="18" charset="-34"/>
              </a:rPr>
              <a:t>หลังจากนั้นพิจารณาด้วยการคิดวิเคราะห์ในใจอีกครั้งว่า ปรากฏการณ์ที่เห็นจากตารางนี้ จากกราฟนี้ หรือจากรูปนี้ เหมือน หรือ คล้าย หรือ สอดคล้องกับผลงานวิจัยที่ผ่าน ๆ มาในบทวรรณกรรมที่เราเขียนไว้ของใครบ้าง แล้วเขียนบรรยายไว้อีก โดย</a:t>
            </a:r>
            <a:r>
              <a:rPr lang="th-TH" sz="2800" dirty="0" err="1">
                <a:latin typeface="Angsana New" panose="02020603050405020304" pitchFamily="18" charset="-34"/>
              </a:rPr>
              <a:t>นํา</a:t>
            </a:r>
            <a:r>
              <a:rPr lang="th-TH" sz="2800" dirty="0">
                <a:latin typeface="Angsana New" panose="02020603050405020304" pitchFamily="18" charset="-34"/>
              </a:rPr>
              <a:t>รายการอ้างอิงมาใส่ไว้ด้วยทุกบทความที่สอดคล้อง</a:t>
            </a:r>
          </a:p>
          <a:p>
            <a:pPr marL="342900" indent="-342900" algn="thaiDist">
              <a:buClr>
                <a:srgbClr val="7030A0"/>
              </a:buClr>
              <a:buFont typeface="Wingdings" panose="05000000000000000000" pitchFamily="2" charset="2"/>
              <a:buChar char="q"/>
            </a:pPr>
            <a:r>
              <a:rPr lang="th-TH" sz="2800" dirty="0">
                <a:latin typeface="Angsana New" panose="02020603050405020304" pitchFamily="18" charset="-34"/>
              </a:rPr>
              <a:t>แล้วพิจารณาอีกว่าแตกต่าง ขัดแย้ง ไม่สอดคล้องกับใครบ้าง เพราะอะไร หาความต่างให้พบแล้วเขียนบรรยาย พร้อมอ้างอิงรายการคนที่เห็นต่าง</a:t>
            </a:r>
          </a:p>
          <a:p>
            <a:pPr marL="342900" indent="-342900" algn="thaiDist">
              <a:buClr>
                <a:srgbClr val="7030A0"/>
              </a:buClr>
              <a:buFont typeface="Wingdings" panose="05000000000000000000" pitchFamily="2" charset="2"/>
              <a:buChar char="q"/>
            </a:pPr>
            <a:r>
              <a:rPr lang="th-TH" sz="2800" dirty="0">
                <a:latin typeface="Angsana New" panose="02020603050405020304" pitchFamily="18" charset="-34"/>
              </a:rPr>
              <a:t>จากนั้นค่อยเขียนเรียบเรียงด้วยภาษาสารคดีให้สื่ออย่างเข้าใจ</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15C250C-27DF-4D30-A6CA-254C195F16CD}"/>
              </a:ext>
            </a:extLst>
          </p:cNvPr>
          <p:cNvSpPr>
            <a:spLocks noGrp="1"/>
          </p:cNvSpPr>
          <p:nvPr>
            <p:ph type="title"/>
          </p:nvPr>
        </p:nvSpPr>
        <p:spPr>
          <a:xfrm>
            <a:off x="735171" y="402653"/>
            <a:ext cx="9223058" cy="1010352"/>
          </a:xfrm>
        </p:spPr>
        <p:txBody>
          <a:bodyPr>
            <a:normAutofit/>
          </a:bodyPr>
          <a:lstStyle/>
          <a:p>
            <a:pPr algn="ctr"/>
            <a:br>
              <a:rPr lang="en-US" sz="2807" b="1" dirty="0">
                <a:latin typeface="Angsana New" panose="02020603050405020304" pitchFamily="18" charset="-34"/>
                <a:cs typeface="Angsana New" panose="02020603050405020304" pitchFamily="18" charset="-34"/>
              </a:rPr>
            </a:br>
            <a:r>
              <a:rPr lang="en-US" sz="2807" b="1" dirty="0">
                <a:solidFill>
                  <a:srgbClr val="FF0000"/>
                </a:solidFill>
                <a:latin typeface="Angsana New" panose="02020603050405020304" pitchFamily="18" charset="-34"/>
                <a:cs typeface="Angsana New" panose="02020603050405020304" pitchFamily="18" charset="-34"/>
              </a:rPr>
              <a:t>4. </a:t>
            </a:r>
            <a:r>
              <a:rPr lang="th-TH" sz="2807" b="1" dirty="0">
                <a:solidFill>
                  <a:srgbClr val="FF0000"/>
                </a:solidFill>
                <a:latin typeface="Angsana New" panose="02020603050405020304" pitchFamily="18" charset="-34"/>
                <a:cs typeface="Angsana New" panose="02020603050405020304" pitchFamily="18" charset="-34"/>
              </a:rPr>
              <a:t>การเขียนรายงานการวิจัยแบบสรุป</a:t>
            </a:r>
            <a:endParaRPr lang="en-US" sz="2807" b="1" dirty="0">
              <a:solidFill>
                <a:srgbClr val="FF0000"/>
              </a:solidFill>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2A368E2D-E0B8-4B9A-9423-A3544797E910}"/>
              </a:ext>
            </a:extLst>
          </p:cNvPr>
          <p:cNvSpPr>
            <a:spLocks noGrp="1"/>
          </p:cNvSpPr>
          <p:nvPr>
            <p:ph idx="1"/>
          </p:nvPr>
        </p:nvSpPr>
        <p:spPr>
          <a:xfrm>
            <a:off x="622300" y="2105025"/>
            <a:ext cx="9335929" cy="2971800"/>
          </a:xfrm>
        </p:spPr>
        <p:txBody>
          <a:bodyPr>
            <a:normAutofit/>
          </a:bodyPr>
          <a:lstStyle/>
          <a:p>
            <a:r>
              <a:rPr lang="th-TH" dirty="0">
                <a:latin typeface="Angsana New" panose="02020603050405020304" pitchFamily="18" charset="-34"/>
                <a:cs typeface="Angsana New" panose="02020603050405020304" pitchFamily="18" charset="-34"/>
              </a:rPr>
              <a:t>การเขียนรายงานการวิจัยแบบสรุป เป็นการสรุปข้อมูลที่ค้นพบจากงานวิจัยฉบับสมบูรณ์ รายงานประเภทนี้มีความละเอียดมากกว่ารายงานการวิจัยแบบย่อหรือบทคัดย่อ ตรงที่มีการแจกแจงรายละเอียดตามลำดับขั้นตอนในการทำการวิจัย เริ่มจากความสำคัญที่มาของปัญหาการวิจัยแบบรวบยอด วัตถุประสงค์ ขอบเขตการวิจัย วิธีดำเนินการเพื่อให้ได้มาซึ่งคำตอบของการวิจัย และผลการวิจัยที่ได้ รวมถึงข้อเสนอและการใช้ประโยชน์จากผลการวิจัย ทั้งนี้เพื่อให้ผู้อ่านสามารถเข้าใจบริบทของการวิจัยได้โดยง่าย และสามารถศึกษาค้นคว้ารายละเอียดเพิ่มเติมได้จากรายงานวิจัยฉบับสมบูรณ์ รายงานวิจัยประเภทนี้พบได้จากแบบสรุปรายงานวิจัยที่เป็นวิทยานิพนธ์ รายงานวิจัยในวารสารวิชาการ รายงานวิจัยจากการประชุมทางวิชาการ และจดหมายข่าว</a:t>
            </a:r>
            <a:endParaRPr lang="en-US"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373A0EFB-CCAA-47EB-99EE-DACF2214282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6</a:t>
            </a:fld>
            <a:endParaRPr lang="en-US"/>
          </a:p>
        </p:txBody>
      </p:sp>
    </p:spTree>
    <p:extLst>
      <p:ext uri="{BB962C8B-B14F-4D97-AF65-F5344CB8AC3E}">
        <p14:creationId xmlns:p14="http://schemas.microsoft.com/office/powerpoint/2010/main" val="356934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733425"/>
            <a:ext cx="4504118"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00B050"/>
                </a:solidFill>
                <a:effectLst/>
                <a:latin typeface="Garuda"/>
                <a:ea typeface="Garuda"/>
              </a:rPr>
              <a:t>วิธีการเขียนเพื่อบรรยายตาราง</a:t>
            </a:r>
            <a:endParaRPr lang="en-US" sz="4000" dirty="0">
              <a:effectLst/>
              <a:latin typeface="Garuda"/>
              <a:ea typeface="Garuda"/>
            </a:endParaRPr>
          </a:p>
        </p:txBody>
      </p:sp>
      <p:sp>
        <p:nvSpPr>
          <p:cNvPr id="6" name="Rectangle 5"/>
          <p:cNvSpPr/>
          <p:nvPr/>
        </p:nvSpPr>
        <p:spPr>
          <a:xfrm>
            <a:off x="927100" y="1876425"/>
            <a:ext cx="8991600" cy="3724096"/>
          </a:xfrm>
          <a:prstGeom prst="rect">
            <a:avLst/>
          </a:prstGeom>
        </p:spPr>
        <p:txBody>
          <a:bodyPr wrap="square">
            <a:spAutoFit/>
          </a:bodyPr>
          <a:lstStyle/>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th-TH" sz="3200" b="1" spc="-15" dirty="0">
                <a:effectLst/>
                <a:latin typeface="Garuda"/>
                <a:ea typeface="Garuda"/>
              </a:rPr>
              <a:t>ให้เขียนแบบจัดตารางไว้ตรงกลางหน้า</a:t>
            </a:r>
            <a:r>
              <a:rPr lang="th-TH" sz="3200" b="1" spc="-245" dirty="0">
                <a:effectLst/>
                <a:latin typeface="Garuda"/>
                <a:ea typeface="Garuda"/>
              </a:rPr>
              <a:t> </a:t>
            </a:r>
            <a:r>
              <a:rPr lang="en-US" sz="3200" b="1" dirty="0">
                <a:effectLst/>
                <a:latin typeface="TH SarabunIT๙" panose="020B0500040200020003" pitchFamily="34" charset="-34"/>
                <a:ea typeface="Garuda"/>
                <a:cs typeface="TH SarabunIT๙" panose="020B0500040200020003" pitchFamily="34" charset="-34"/>
              </a:rPr>
              <a:t>(Sandwich)</a:t>
            </a:r>
            <a:endParaRPr lang="en-US" sz="3200" dirty="0">
              <a:effectLst/>
              <a:latin typeface="TH SarabunIT๙" panose="020B0500040200020003" pitchFamily="34" charset="-34"/>
              <a:ea typeface="Garuda"/>
              <a:cs typeface="TH SarabunIT๙" panose="020B0500040200020003" pitchFamily="34" charset="-34"/>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th-TH" sz="3200" b="1" spc="-20" dirty="0">
                <a:effectLst/>
                <a:latin typeface="Garuda"/>
                <a:ea typeface="Garuda"/>
              </a:rPr>
              <a:t>เขียนบรรยายมาก่อนแล้วระบุ ตารางต่อไปนี้</a:t>
            </a:r>
            <a:endParaRPr lang="en-US" sz="1200" dirty="0">
              <a:effectLst/>
              <a:latin typeface="Garuda"/>
              <a:ea typeface="Garuda"/>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th-TH" sz="3200" b="1" spc="-30" dirty="0">
                <a:effectLst/>
                <a:latin typeface="Garuda"/>
                <a:ea typeface="Garuda"/>
              </a:rPr>
              <a:t>แล้วอธิบายต่อว่า</a:t>
            </a:r>
            <a:r>
              <a:rPr lang="th-TH" sz="3200" b="1" spc="-360" dirty="0">
                <a:effectLst/>
                <a:latin typeface="Garuda"/>
                <a:ea typeface="Garuda"/>
              </a:rPr>
              <a:t> </a:t>
            </a:r>
            <a:r>
              <a:rPr lang="th-TH" sz="3200" b="1" spc="-20" dirty="0">
                <a:effectLst/>
                <a:latin typeface="Garuda"/>
                <a:ea typeface="Garuda"/>
              </a:rPr>
              <a:t>จากตารางข้างต้น</a:t>
            </a:r>
            <a:r>
              <a:rPr lang="th-TH" sz="3200" b="1" spc="-350" dirty="0">
                <a:effectLst/>
                <a:latin typeface="Garuda"/>
                <a:ea typeface="Garuda"/>
              </a:rPr>
              <a:t> </a:t>
            </a:r>
            <a:r>
              <a:rPr lang="th-TH" sz="3200" b="1" spc="-20" dirty="0">
                <a:effectLst/>
                <a:latin typeface="Garuda"/>
                <a:ea typeface="Garuda"/>
              </a:rPr>
              <a:t>พบปรากฏการณ์อะไรอีกบ้าง</a:t>
            </a:r>
            <a:endParaRPr lang="en-US" sz="1200" dirty="0">
              <a:effectLst/>
              <a:latin typeface="Garuda"/>
              <a:ea typeface="Garuda"/>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th-TH" sz="3200" b="1" spc="-30" dirty="0">
                <a:effectLst/>
                <a:latin typeface="Garuda"/>
                <a:ea typeface="Garuda"/>
              </a:rPr>
              <a:t>ในหนึ่งหน้า</a:t>
            </a:r>
            <a:r>
              <a:rPr lang="th-TH" sz="3200" b="1" spc="-215" dirty="0">
                <a:effectLst/>
                <a:latin typeface="Garuda"/>
                <a:ea typeface="Garuda"/>
              </a:rPr>
              <a:t> </a:t>
            </a:r>
            <a:r>
              <a:rPr lang="th-TH" sz="3200" b="1" dirty="0">
                <a:effectLst/>
                <a:latin typeface="Garuda"/>
                <a:ea typeface="Garuda"/>
              </a:rPr>
              <a:t>ไม่ควรมีตารางมากเกินสองตาราง</a:t>
            </a:r>
            <a:endParaRPr lang="en-US" sz="1200" dirty="0">
              <a:effectLst/>
              <a:latin typeface="Garuda"/>
              <a:ea typeface="Garuda"/>
            </a:endParaRPr>
          </a:p>
          <a:p>
            <a:pPr marL="342900" marR="0" lvl="0" indent="-342900">
              <a:lnSpc>
                <a:spcPct val="150000"/>
              </a:lnSpc>
              <a:spcBef>
                <a:spcPts val="0"/>
              </a:spcBef>
              <a:spcAft>
                <a:spcPts val="0"/>
              </a:spcAft>
              <a:buClr>
                <a:srgbClr val="00B050"/>
              </a:buClr>
              <a:buFont typeface="Wingdings" panose="05000000000000000000" pitchFamily="2" charset="2"/>
              <a:buChar char=""/>
              <a:tabLst>
                <a:tab pos="1151255" algn="l"/>
                <a:tab pos="1151890" algn="l"/>
              </a:tabLst>
            </a:pPr>
            <a:r>
              <a:rPr lang="th-TH" sz="3200" b="1" spc="-25" dirty="0">
                <a:effectLst/>
                <a:latin typeface="Garuda"/>
                <a:ea typeface="Garuda"/>
              </a:rPr>
              <a:t>ในหนึ่งหน้าไม่ควรมีกราฟ</a:t>
            </a:r>
            <a:r>
              <a:rPr lang="th-TH" sz="3200" b="1" spc="-260" dirty="0">
                <a:effectLst/>
                <a:latin typeface="Garuda"/>
                <a:ea typeface="Garuda"/>
              </a:rPr>
              <a:t> </a:t>
            </a:r>
            <a:r>
              <a:rPr lang="th-TH" sz="3200" b="1" spc="-30" dirty="0">
                <a:effectLst/>
                <a:latin typeface="Garuda"/>
                <a:ea typeface="Garuda"/>
              </a:rPr>
              <a:t>หรือ รูป</a:t>
            </a:r>
            <a:r>
              <a:rPr lang="th-TH" sz="3200" b="1" spc="-255" dirty="0">
                <a:effectLst/>
                <a:latin typeface="Garuda"/>
                <a:ea typeface="Garuda"/>
              </a:rPr>
              <a:t> </a:t>
            </a:r>
            <a:r>
              <a:rPr lang="th-TH" sz="3200" b="1" dirty="0">
                <a:effectLst/>
                <a:latin typeface="Garuda"/>
                <a:ea typeface="Garuda"/>
              </a:rPr>
              <a:t>เกินสองสิ่ง</a:t>
            </a:r>
            <a:endParaRPr lang="en-US" sz="1200" dirty="0">
              <a:effectLst/>
              <a:latin typeface="Garuda"/>
              <a:ea typeface="Garud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32100" y="657225"/>
            <a:ext cx="4667624"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C00000"/>
                </a:solidFill>
                <a:effectLst/>
                <a:latin typeface="Garuda"/>
                <a:ea typeface="Garuda"/>
              </a:rPr>
              <a:t>การเสนอผลโดยมีกราฟประกอบ</a:t>
            </a:r>
            <a:endParaRPr lang="en-US" sz="4000" dirty="0">
              <a:effectLst/>
              <a:latin typeface="Garuda"/>
              <a:ea typeface="Garuda"/>
            </a:endParaRPr>
          </a:p>
        </p:txBody>
      </p:sp>
      <p:sp>
        <p:nvSpPr>
          <p:cNvPr id="10" name="Rectangle 9"/>
          <p:cNvSpPr/>
          <p:nvPr/>
        </p:nvSpPr>
        <p:spPr>
          <a:xfrm>
            <a:off x="355600" y="1495425"/>
            <a:ext cx="9982200" cy="4832092"/>
          </a:xfrm>
          <a:prstGeom prst="rect">
            <a:avLst/>
          </a:prstGeom>
        </p:spPr>
        <p:txBody>
          <a:bodyPr wrap="square">
            <a:spAutoFit/>
          </a:bodyPr>
          <a:lstStyle/>
          <a:p>
            <a:pPr marL="457200" indent="-457200">
              <a:buClr>
                <a:srgbClr val="FF0000"/>
              </a:buClr>
              <a:buFont typeface="Courier New" panose="02070309020205020404" pitchFamily="49" charset="0"/>
              <a:buChar char="o"/>
            </a:pPr>
            <a:r>
              <a:rPr lang="th-TH" sz="2800" b="1" dirty="0">
                <a:latin typeface="Angsana New" panose="02020603050405020304" pitchFamily="18" charset="-34"/>
              </a:rPr>
              <a:t>ปัจจุบันนิยมมาก</a:t>
            </a:r>
          </a:p>
          <a:p>
            <a:pPr marL="457200" indent="-457200">
              <a:buClr>
                <a:srgbClr val="FF0000"/>
              </a:buClr>
              <a:buFont typeface="Courier New" panose="02070309020205020404" pitchFamily="49" charset="0"/>
              <a:buChar char="o"/>
            </a:pPr>
            <a:r>
              <a:rPr lang="th-TH" sz="2800" b="1" dirty="0">
                <a:latin typeface="Angsana New" panose="02020603050405020304" pitchFamily="18" charset="-34"/>
              </a:rPr>
              <a:t>การใช้กราฟแท่ง เพื่อเปรียบเทียบระหว่างกลุ่ม ให้เห็นระดับสูง &amp; ต่ำตีความตามความต่าง ระหว่างแท่งที่ทำการเปรียบเทียบ</a:t>
            </a:r>
          </a:p>
          <a:p>
            <a:pPr marL="457200" indent="-457200">
              <a:buClr>
                <a:srgbClr val="FF0000"/>
              </a:buClr>
              <a:buFont typeface="Courier New" panose="02070309020205020404" pitchFamily="49" charset="0"/>
              <a:buChar char="o"/>
            </a:pPr>
            <a:r>
              <a:rPr lang="th-TH" sz="2800" b="1" dirty="0">
                <a:latin typeface="Angsana New" panose="02020603050405020304" pitchFamily="18" charset="-34"/>
              </a:rPr>
              <a:t>กราฟวงกลม ต้องการเน้น </a:t>
            </a:r>
            <a:r>
              <a:rPr lang="en-US" sz="2800" b="1" dirty="0">
                <a:latin typeface="Angsana New" panose="02020603050405020304" pitchFamily="18" charset="-34"/>
              </a:rPr>
              <a:t>Segment </a:t>
            </a:r>
            <a:r>
              <a:rPr lang="th-TH" sz="2800" b="1" dirty="0">
                <a:latin typeface="Angsana New" panose="02020603050405020304" pitchFamily="18" charset="-34"/>
              </a:rPr>
              <a:t>การ </a:t>
            </a:r>
            <a:r>
              <a:rPr lang="en-US" sz="2800" b="1" dirty="0">
                <a:latin typeface="Angsana New" panose="02020603050405020304" pitchFamily="18" charset="-34"/>
              </a:rPr>
              <a:t>Share</a:t>
            </a:r>
          </a:p>
          <a:p>
            <a:pPr marL="457200" indent="-457200">
              <a:buClr>
                <a:srgbClr val="FF0000"/>
              </a:buClr>
              <a:buFont typeface="Courier New" panose="02070309020205020404" pitchFamily="49" charset="0"/>
              <a:buChar char="o"/>
            </a:pPr>
            <a:r>
              <a:rPr lang="th-TH" sz="2800" b="1" dirty="0">
                <a:latin typeface="Angsana New" panose="02020603050405020304" pitchFamily="18" charset="-34"/>
              </a:rPr>
              <a:t>การใช้กราฟเส้น เพื่อชี้ให้เห็นถึงแนวโน้มของการเคลื่อนไหว (</a:t>
            </a:r>
            <a:r>
              <a:rPr lang="en-US" sz="2800" b="1" dirty="0">
                <a:latin typeface="Angsana New" panose="02020603050405020304" pitchFamily="18" charset="-34"/>
              </a:rPr>
              <a:t>Trend)</a:t>
            </a:r>
            <a:r>
              <a:rPr lang="th-TH" sz="2800" b="1" dirty="0">
                <a:latin typeface="Angsana New" panose="02020603050405020304" pitchFamily="18" charset="-34"/>
              </a:rPr>
              <a:t> ที่เน้น</a:t>
            </a:r>
          </a:p>
          <a:p>
            <a:pPr>
              <a:buClr>
                <a:srgbClr val="FF0000"/>
              </a:buClr>
            </a:pPr>
            <a:r>
              <a:rPr lang="th-TH" sz="2800" b="1" dirty="0">
                <a:latin typeface="Angsana New" panose="02020603050405020304" pitchFamily="18" charset="-34"/>
              </a:rPr>
              <a:t>      แบบแผน (</a:t>
            </a:r>
            <a:r>
              <a:rPr lang="en-US" sz="2800" b="1" dirty="0">
                <a:latin typeface="Angsana New" panose="02020603050405020304" pitchFamily="18" charset="-34"/>
              </a:rPr>
              <a:t>Pattern)</a:t>
            </a:r>
            <a:r>
              <a:rPr lang="th-TH" sz="2800" b="1" dirty="0">
                <a:latin typeface="Angsana New" panose="02020603050405020304" pitchFamily="18" charset="-34"/>
              </a:rPr>
              <a:t>ทิศทาง ของการเพิ่มขึ้น หรือ ลดลง ของตัวแปรตาม</a:t>
            </a:r>
          </a:p>
          <a:p>
            <a:pPr>
              <a:buClr>
                <a:srgbClr val="FF0000"/>
              </a:buClr>
            </a:pPr>
            <a:r>
              <a:rPr lang="th-TH" sz="2800" b="1" dirty="0">
                <a:latin typeface="Angsana New" panose="02020603050405020304" pitchFamily="18" charset="-34"/>
              </a:rPr>
              <a:t>      เมื่อตัวแปรอิสระเปลี่ยนไป หรือ เวลาเพิ่มขึ้น</a:t>
            </a:r>
          </a:p>
          <a:p>
            <a:pPr marL="457200" indent="-457200">
              <a:buClr>
                <a:srgbClr val="FF0000"/>
              </a:buClr>
              <a:buFont typeface="Courier New" panose="02070309020205020404" pitchFamily="49" charset="0"/>
              <a:buChar char="o"/>
            </a:pPr>
            <a:r>
              <a:rPr lang="th-TH" sz="2800" b="1" dirty="0">
                <a:latin typeface="Angsana New" panose="02020603050405020304" pitchFamily="18" charset="-34"/>
              </a:rPr>
              <a:t>การใช้กราฟเส้น ควรเน้นที่การเปรียบเทียบสองเส้น พิจารณาที่ความห่าง</a:t>
            </a:r>
          </a:p>
          <a:p>
            <a:pPr marL="398463" indent="-398463">
              <a:buClr>
                <a:srgbClr val="FF0000"/>
              </a:buClr>
            </a:pPr>
            <a:r>
              <a:rPr lang="th-TH" sz="2800" b="1" dirty="0">
                <a:latin typeface="Angsana New" panose="02020603050405020304" pitchFamily="18" charset="-34"/>
              </a:rPr>
              <a:t>     ความชัน ความแคบ ความเหมือน ความเร็ว ไม่ควรแสดงเกินสามเส้น หากมากจะมั่วทำให้เข้าใจยาก (บรรณาธิการบางฉบับจะไม่อ่านเลยเมื่อพบ) </a:t>
            </a:r>
          </a:p>
          <a:p>
            <a:r>
              <a:rPr lang="th-TH" sz="2800" dirty="0">
                <a:latin typeface="Angsana New" panose="02020603050405020304" pitchFamily="18" charset="-34"/>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100" y="657225"/>
            <a:ext cx="4667624" cy="733534"/>
          </a:xfrm>
          <a:prstGeom prst="rect">
            <a:avLst/>
          </a:prstGeom>
        </p:spPr>
        <p:txBody>
          <a:bodyPr wrap="none">
            <a:spAutoFit/>
          </a:bodyPr>
          <a:lstStyle/>
          <a:p>
            <a:pPr marL="78740" marR="0">
              <a:lnSpc>
                <a:spcPts val="5015"/>
              </a:lnSpc>
              <a:spcBef>
                <a:spcPts val="0"/>
              </a:spcBef>
              <a:spcAft>
                <a:spcPts val="0"/>
              </a:spcAft>
            </a:pPr>
            <a:r>
              <a:rPr lang="th-TH" sz="4000" b="1" dirty="0">
                <a:solidFill>
                  <a:srgbClr val="C00000"/>
                </a:solidFill>
                <a:effectLst/>
                <a:latin typeface="Garuda"/>
                <a:ea typeface="Garuda"/>
              </a:rPr>
              <a:t>การเสนอผลโดยมีกราฟประกอบ</a:t>
            </a:r>
            <a:endParaRPr lang="en-US" sz="4000" dirty="0">
              <a:effectLst/>
              <a:latin typeface="Garuda"/>
              <a:ea typeface="Garuda"/>
            </a:endParaRPr>
          </a:p>
        </p:txBody>
      </p:sp>
      <p:sp>
        <p:nvSpPr>
          <p:cNvPr id="6" name="Rectangle 5"/>
          <p:cNvSpPr/>
          <p:nvPr/>
        </p:nvSpPr>
        <p:spPr>
          <a:xfrm>
            <a:off x="1079500" y="1495425"/>
            <a:ext cx="8686800" cy="3836948"/>
          </a:xfrm>
          <a:prstGeom prst="rect">
            <a:avLst/>
          </a:prstGeom>
        </p:spPr>
        <p:txBody>
          <a:bodyPr wrap="square">
            <a:spAutoFit/>
          </a:bodyPr>
          <a:lstStyle/>
          <a:p>
            <a:pPr marL="342900" marR="627380" lvl="0" indent="-342900">
              <a:lnSpc>
                <a:spcPct val="150000"/>
              </a:lnSpc>
              <a:spcBef>
                <a:spcPts val="735"/>
              </a:spcBef>
              <a:spcAft>
                <a:spcPts val="0"/>
              </a:spcAft>
              <a:buClr>
                <a:srgbClr val="0070C0"/>
              </a:buClr>
              <a:buFont typeface="Wingdings" panose="05000000000000000000" pitchFamily="2" charset="2"/>
              <a:buChar char=""/>
              <a:tabLst>
                <a:tab pos="1151255" algn="l"/>
                <a:tab pos="1151890" algn="l"/>
              </a:tabLst>
            </a:pPr>
            <a:r>
              <a:rPr lang="th-TH" sz="3200" b="1" spc="-25" dirty="0">
                <a:effectLst/>
                <a:latin typeface="Angsana New" panose="02020603050405020304" pitchFamily="18" charset="-34"/>
                <a:ea typeface="Garuda"/>
              </a:rPr>
              <a:t>กราฟเส้น เส้นกรา</a:t>
            </a:r>
            <a:r>
              <a:rPr lang="th-TH" sz="3200" b="1" spc="-25" dirty="0">
                <a:latin typeface="Angsana New" panose="02020603050405020304" pitchFamily="18" charset="-34"/>
                <a:ea typeface="Garuda"/>
              </a:rPr>
              <a:t>ฟ</a:t>
            </a:r>
            <a:r>
              <a:rPr lang="th-TH" sz="3200" b="1" spc="-25" dirty="0">
                <a:effectLst/>
                <a:latin typeface="Angsana New" panose="02020603050405020304" pitchFamily="18" charset="-34"/>
                <a:ea typeface="Garuda"/>
              </a:rPr>
              <a:t>ทุกเส้นต้องมี</a:t>
            </a:r>
            <a:r>
              <a:rPr lang="th-TH" sz="3200" b="1" spc="-30" dirty="0">
                <a:effectLst/>
                <a:latin typeface="Angsana New" panose="02020603050405020304" pitchFamily="18" charset="-34"/>
                <a:ea typeface="Garuda"/>
              </a:rPr>
              <a:t>สัญลักษณ์ย่อ</a:t>
            </a:r>
            <a:r>
              <a:rPr lang="th-TH" sz="3200" b="1" spc="-25" dirty="0">
                <a:effectLst/>
                <a:latin typeface="Angsana New" panose="02020603050405020304" pitchFamily="18" charset="-34"/>
                <a:ea typeface="Garuda"/>
              </a:rPr>
              <a:t>แสดงไว้ </a:t>
            </a:r>
            <a:r>
              <a:rPr lang="th-TH" sz="3200" b="1" spc="-20" dirty="0">
                <a:effectLst/>
                <a:latin typeface="Angsana New" panose="02020603050405020304" pitchFamily="18" charset="-34"/>
                <a:ea typeface="Garuda"/>
              </a:rPr>
              <a:t>ต้องสอดคล้องกับรูปแบบ</a:t>
            </a:r>
            <a:r>
              <a:rPr lang="th-TH" sz="3200" b="1" spc="-15" dirty="0">
                <a:effectLst/>
                <a:latin typeface="Angsana New" panose="02020603050405020304" pitchFamily="18" charset="-34"/>
                <a:ea typeface="Garuda"/>
              </a:rPr>
              <a:t>ที่ทางวารสารกำหนด</a:t>
            </a:r>
            <a:endParaRPr lang="en-US" sz="3200" dirty="0">
              <a:effectLst/>
              <a:latin typeface="Angsana New" panose="02020603050405020304" pitchFamily="18" charset="-34"/>
              <a:ea typeface="Garuda"/>
            </a:endParaRPr>
          </a:p>
          <a:p>
            <a:pPr marL="342900" marR="0" lvl="0" indent="-342900">
              <a:lnSpc>
                <a:spcPct val="150000"/>
              </a:lnSpc>
              <a:spcBef>
                <a:spcPts val="0"/>
              </a:spcBef>
              <a:spcAft>
                <a:spcPts val="0"/>
              </a:spcAft>
              <a:buClr>
                <a:srgbClr val="0070C0"/>
              </a:buClr>
              <a:buFont typeface="Wingdings" panose="05000000000000000000" pitchFamily="2" charset="2"/>
              <a:buChar char=""/>
              <a:tabLst>
                <a:tab pos="1151255" algn="l"/>
                <a:tab pos="1151890" algn="l"/>
              </a:tabLst>
            </a:pPr>
            <a:r>
              <a:rPr lang="th-TH" sz="3200" b="1" dirty="0">
                <a:effectLst/>
                <a:latin typeface="Angsana New" panose="02020603050405020304" pitchFamily="18" charset="-34"/>
                <a:ea typeface="Garuda"/>
              </a:rPr>
              <a:t>กราฟวงกลม</a:t>
            </a:r>
            <a:r>
              <a:rPr lang="th-TH" sz="3200" b="1" spc="-145" dirty="0">
                <a:effectLst/>
                <a:latin typeface="Angsana New" panose="02020603050405020304" pitchFamily="18" charset="-34"/>
                <a:ea typeface="Garuda"/>
              </a:rPr>
              <a:t> </a:t>
            </a:r>
            <a:r>
              <a:rPr lang="th-TH" sz="3200" b="1" spc="-30" dirty="0">
                <a:effectLst/>
                <a:latin typeface="Angsana New" panose="02020603050405020304" pitchFamily="18" charset="-34"/>
                <a:ea typeface="Garuda"/>
              </a:rPr>
              <a:t>นิยมใช้กันน้อยมาก</a:t>
            </a:r>
            <a:endParaRPr lang="en-US" sz="3200" dirty="0">
              <a:effectLst/>
              <a:latin typeface="Angsana New" panose="02020603050405020304" pitchFamily="18" charset="-34"/>
              <a:ea typeface="Garuda"/>
            </a:endParaRPr>
          </a:p>
          <a:p>
            <a:pPr marL="342900" marR="882650" lvl="0" indent="-342900">
              <a:lnSpc>
                <a:spcPct val="150000"/>
              </a:lnSpc>
              <a:spcBef>
                <a:spcPts val="350"/>
              </a:spcBef>
              <a:spcAft>
                <a:spcPts val="0"/>
              </a:spcAft>
              <a:buClr>
                <a:srgbClr val="0070C0"/>
              </a:buClr>
              <a:buFont typeface="Wingdings" panose="05000000000000000000" pitchFamily="2" charset="2"/>
              <a:buChar char=""/>
              <a:tabLst>
                <a:tab pos="1151255" algn="l"/>
                <a:tab pos="1151890" algn="l"/>
              </a:tabLst>
            </a:pPr>
            <a:r>
              <a:rPr lang="th-TH" sz="3200" b="1" spc="-20" dirty="0">
                <a:effectLst/>
                <a:latin typeface="Angsana New" panose="02020603050405020304" pitchFamily="18" charset="-34"/>
                <a:ea typeface="Garuda"/>
              </a:rPr>
              <a:t>ปัจจุบันการวิจัยในเชิงปริมาณที่เน้นการประมาณค่า </a:t>
            </a:r>
            <a:r>
              <a:rPr lang="th-TH" sz="3200" b="1" dirty="0">
                <a:effectLst/>
                <a:latin typeface="Angsana New" panose="02020603050405020304" pitchFamily="18" charset="-34"/>
                <a:ea typeface="Garuda"/>
              </a:rPr>
              <a:t>นิยมเสนอผลการ</a:t>
            </a:r>
            <a:r>
              <a:rPr lang="th-TH" sz="3200" b="1" spc="-15" dirty="0">
                <a:effectLst/>
                <a:latin typeface="Angsana New" panose="02020603050405020304" pitchFamily="18" charset="-34"/>
                <a:ea typeface="Garuda"/>
              </a:rPr>
              <a:t>จำลองเหตุการณ์</a:t>
            </a:r>
            <a:r>
              <a:rPr lang="th-TH" sz="3200" b="1" spc="-445" dirty="0">
                <a:effectLst/>
                <a:latin typeface="Angsana New" panose="02020603050405020304" pitchFamily="18" charset="-34"/>
                <a:ea typeface="Garuda"/>
              </a:rPr>
              <a:t> </a:t>
            </a:r>
            <a:r>
              <a:rPr lang="en-US" sz="3200" b="1" dirty="0">
                <a:effectLst/>
                <a:latin typeface="Angsana New" panose="02020603050405020304" pitchFamily="18" charset="-34"/>
                <a:ea typeface="Garuda"/>
              </a:rPr>
              <a:t>(Simulation)</a:t>
            </a:r>
            <a:r>
              <a:rPr lang="en-US" sz="3200" b="1" spc="-480" dirty="0">
                <a:effectLst/>
                <a:latin typeface="Angsana New" panose="02020603050405020304" pitchFamily="18" charset="-34"/>
                <a:ea typeface="Garuda"/>
              </a:rPr>
              <a:t> </a:t>
            </a:r>
            <a:r>
              <a:rPr lang="th-TH" sz="3200" b="1" spc="-25" dirty="0">
                <a:effectLst/>
                <a:latin typeface="Angsana New" panose="02020603050405020304" pitchFamily="18" charset="-34"/>
                <a:ea typeface="Garuda"/>
              </a:rPr>
              <a:t>โดยใช้กราฟแท่ง</a:t>
            </a:r>
            <a:r>
              <a:rPr lang="th-TH" sz="3200" b="1" spc="-510" dirty="0">
                <a:effectLst/>
                <a:latin typeface="Angsana New" panose="02020603050405020304" pitchFamily="18" charset="-34"/>
                <a:ea typeface="Garuda"/>
              </a:rPr>
              <a:t>     </a:t>
            </a:r>
            <a:r>
              <a:rPr lang="th-TH" sz="3200" b="1" dirty="0">
                <a:effectLst/>
                <a:latin typeface="Angsana New" panose="02020603050405020304" pitchFamily="18" charset="-34"/>
                <a:ea typeface="Garuda"/>
              </a:rPr>
              <a:t>และ</a:t>
            </a:r>
            <a:r>
              <a:rPr lang="th-TH" sz="3200" b="1" spc="-505" dirty="0">
                <a:effectLst/>
                <a:latin typeface="Angsana New" panose="02020603050405020304" pitchFamily="18" charset="-34"/>
                <a:ea typeface="Garuda"/>
              </a:rPr>
              <a:t> </a:t>
            </a:r>
            <a:r>
              <a:rPr lang="th-TH" sz="3200" b="1" spc="-25" dirty="0">
                <a:effectLst/>
                <a:latin typeface="Angsana New" panose="02020603050405020304" pitchFamily="18" charset="-34"/>
                <a:ea typeface="Garuda"/>
              </a:rPr>
              <a:t>กราฟเส้น</a:t>
            </a:r>
            <a:endParaRPr lang="en-US" sz="3200" dirty="0">
              <a:effectLst/>
              <a:latin typeface="Angsana New" panose="02020603050405020304" pitchFamily="18" charset="-34"/>
              <a:ea typeface="Garuda"/>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733425"/>
            <a:ext cx="7092950" cy="733534"/>
          </a:xfrm>
          <a:prstGeom prst="rect">
            <a:avLst/>
          </a:prstGeom>
        </p:spPr>
        <p:txBody>
          <a:bodyPr wrap="square">
            <a:spAutoFit/>
          </a:bodyPr>
          <a:lstStyle/>
          <a:p>
            <a:pPr marL="78740" marR="0">
              <a:lnSpc>
                <a:spcPts val="5015"/>
              </a:lnSpc>
              <a:spcBef>
                <a:spcPts val="0"/>
              </a:spcBef>
              <a:spcAft>
                <a:spcPts val="0"/>
              </a:spcAft>
            </a:pPr>
            <a:r>
              <a:rPr lang="th-TH" sz="4000" b="1" dirty="0">
                <a:solidFill>
                  <a:srgbClr val="77933C"/>
                </a:solidFill>
                <a:effectLst/>
                <a:latin typeface="Garuda"/>
                <a:ea typeface="Garuda"/>
              </a:rPr>
              <a:t>ห</a:t>
            </a:r>
            <a:r>
              <a:rPr lang="th-TH" sz="4000" b="1" spc="-25" dirty="0">
                <a:solidFill>
                  <a:srgbClr val="77933C"/>
                </a:solidFill>
                <a:effectLst/>
                <a:latin typeface="Garuda"/>
                <a:ea typeface="Garuda"/>
              </a:rPr>
              <a:t>ล</a:t>
            </a:r>
            <a:r>
              <a:rPr lang="th-TH" sz="4000" b="1" spc="15" dirty="0">
                <a:solidFill>
                  <a:srgbClr val="77933C"/>
                </a:solidFill>
                <a:effectLst/>
                <a:latin typeface="Garuda"/>
                <a:ea typeface="Garuda"/>
              </a:rPr>
              <a:t>ั</a:t>
            </a:r>
            <a:r>
              <a:rPr lang="th-TH" sz="4000" b="1" dirty="0">
                <a:solidFill>
                  <a:srgbClr val="77933C"/>
                </a:solidFill>
                <a:effectLst/>
                <a:latin typeface="Garuda"/>
                <a:ea typeface="Garuda"/>
              </a:rPr>
              <a:t>กการเ</a:t>
            </a:r>
            <a:r>
              <a:rPr lang="th-TH" sz="4000" b="1" spc="-15" dirty="0">
                <a:solidFill>
                  <a:srgbClr val="77933C"/>
                </a:solidFill>
                <a:effectLst/>
                <a:latin typeface="Garuda"/>
                <a:ea typeface="Garuda"/>
              </a:rPr>
              <a:t>ข</a:t>
            </a:r>
            <a:r>
              <a:rPr lang="th-TH" sz="4000" b="1" spc="10" dirty="0">
                <a:solidFill>
                  <a:srgbClr val="77933C"/>
                </a:solidFill>
                <a:effectLst/>
                <a:latin typeface="Garuda"/>
                <a:ea typeface="Garuda"/>
              </a:rPr>
              <a:t>ี</a:t>
            </a:r>
            <a:r>
              <a:rPr lang="th-TH" sz="4000" b="1" dirty="0">
                <a:solidFill>
                  <a:srgbClr val="77933C"/>
                </a:solidFill>
                <a:effectLst/>
                <a:latin typeface="Garuda"/>
                <a:ea typeface="Garuda"/>
              </a:rPr>
              <a:t>ยน</a:t>
            </a:r>
            <a:r>
              <a:rPr lang="th-TH" sz="4000" b="1" spc="-15" dirty="0">
                <a:solidFill>
                  <a:srgbClr val="77933C"/>
                </a:solidFill>
                <a:effectLst/>
                <a:latin typeface="Garuda"/>
                <a:ea typeface="Garuda"/>
              </a:rPr>
              <a:t>ว</a:t>
            </a:r>
            <a:r>
              <a:rPr lang="th-TH" sz="4000" b="1" spc="10" dirty="0">
                <a:solidFill>
                  <a:srgbClr val="77933C"/>
                </a:solidFill>
                <a:effectLst/>
                <a:latin typeface="Garuda"/>
                <a:ea typeface="Garuda"/>
              </a:rPr>
              <a:t>ิ</a:t>
            </a:r>
            <a:r>
              <a:rPr lang="th-TH" sz="4000" b="1" dirty="0">
                <a:solidFill>
                  <a:srgbClr val="77933C"/>
                </a:solidFill>
                <a:effectLst/>
                <a:latin typeface="Garuda"/>
                <a:ea typeface="Garuda"/>
              </a:rPr>
              <a:t>เคราะ</a:t>
            </a:r>
            <a:r>
              <a:rPr lang="th-TH" sz="4000" b="1" spc="-155" dirty="0">
                <a:solidFill>
                  <a:srgbClr val="77933C"/>
                </a:solidFill>
                <a:effectLst/>
                <a:latin typeface="Garuda"/>
                <a:ea typeface="Garuda"/>
              </a:rPr>
              <a:t>ห</a:t>
            </a:r>
            <a:r>
              <a:rPr lang="th-TH" sz="4000" b="1" spc="155" dirty="0">
                <a:solidFill>
                  <a:srgbClr val="77933C"/>
                </a:solidFill>
                <a:effectLst/>
                <a:latin typeface="Garuda"/>
                <a:ea typeface="Garuda"/>
              </a:rPr>
              <a:t>์ </a:t>
            </a:r>
            <a:r>
              <a:rPr lang="th-TH" sz="4000" b="1" spc="-5" dirty="0">
                <a:solidFill>
                  <a:srgbClr val="77933C"/>
                </a:solidFill>
                <a:effectLst/>
                <a:latin typeface="Garuda"/>
                <a:ea typeface="Garuda"/>
              </a:rPr>
              <a:t>เ</a:t>
            </a:r>
            <a:r>
              <a:rPr lang="th-TH" sz="4000" b="1" spc="-135" dirty="0">
                <a:solidFill>
                  <a:srgbClr val="77933C"/>
                </a:solidFill>
                <a:effectLst/>
                <a:latin typeface="Garuda"/>
                <a:ea typeface="Garuda"/>
              </a:rPr>
              <a:t>พ</a:t>
            </a:r>
            <a:r>
              <a:rPr lang="th-TH" sz="4000" b="1" spc="120" dirty="0">
                <a:solidFill>
                  <a:srgbClr val="77933C"/>
                </a:solidFill>
                <a:latin typeface="Garuda"/>
                <a:ea typeface="Garuda"/>
              </a:rPr>
              <a:t>ื่</a:t>
            </a:r>
            <a:r>
              <a:rPr lang="th-TH" sz="4000" b="1" dirty="0">
                <a:solidFill>
                  <a:srgbClr val="77933C"/>
                </a:solidFill>
                <a:effectLst/>
                <a:latin typeface="Garuda"/>
                <a:ea typeface="Garuda"/>
              </a:rPr>
              <a:t>อเ</a:t>
            </a:r>
            <a:r>
              <a:rPr lang="th-TH" sz="4000" b="1" spc="-155" dirty="0">
                <a:solidFill>
                  <a:srgbClr val="77933C"/>
                </a:solidFill>
                <a:effectLst/>
                <a:latin typeface="Garuda"/>
                <a:ea typeface="Garuda"/>
              </a:rPr>
              <a:t>ช</a:t>
            </a:r>
            <a:r>
              <a:rPr lang="th-TH" sz="4000" b="1" spc="135" dirty="0">
                <a:solidFill>
                  <a:srgbClr val="77933C"/>
                </a:solidFill>
                <a:latin typeface="Garuda"/>
                <a:ea typeface="Garuda"/>
              </a:rPr>
              <a:t>ื่</a:t>
            </a:r>
            <a:r>
              <a:rPr lang="th-TH" sz="4000" b="1" dirty="0">
                <a:solidFill>
                  <a:srgbClr val="77933C"/>
                </a:solidFill>
                <a:effectLst/>
                <a:latin typeface="Garuda"/>
                <a:ea typeface="Garuda"/>
              </a:rPr>
              <a:t>อมโยง</a:t>
            </a:r>
            <a:r>
              <a:rPr lang="th-TH" sz="4000" b="1" spc="-190" dirty="0">
                <a:solidFill>
                  <a:srgbClr val="77933C"/>
                </a:solidFill>
                <a:effectLst/>
                <a:latin typeface="Garuda"/>
                <a:ea typeface="Garuda"/>
              </a:rPr>
              <a:t>ข</a:t>
            </a:r>
            <a:r>
              <a:rPr lang="th-TH" sz="4000" b="1" spc="185" dirty="0">
                <a:solidFill>
                  <a:srgbClr val="77933C"/>
                </a:solidFill>
                <a:effectLst/>
                <a:latin typeface="Garuda"/>
                <a:ea typeface="Garuda"/>
              </a:rPr>
              <a:t>้</a:t>
            </a:r>
            <a:r>
              <a:rPr lang="th-TH" sz="4000" b="1" dirty="0">
                <a:solidFill>
                  <a:srgbClr val="77933C"/>
                </a:solidFill>
                <a:effectLst/>
                <a:latin typeface="Garuda"/>
                <a:ea typeface="Garuda"/>
              </a:rPr>
              <a:t>ามประเด็</a:t>
            </a:r>
            <a:r>
              <a:rPr lang="th-TH" sz="4000" b="1" spc="-1725" dirty="0">
                <a:solidFill>
                  <a:srgbClr val="77933C"/>
                </a:solidFill>
                <a:effectLst/>
                <a:latin typeface="Garuda"/>
                <a:ea typeface="Garuda"/>
              </a:rPr>
              <a:t>น</a:t>
            </a:r>
            <a:endParaRPr lang="en-US" sz="4000" dirty="0">
              <a:effectLst/>
              <a:latin typeface="Garuda"/>
              <a:ea typeface="Garuda"/>
            </a:endParaRPr>
          </a:p>
        </p:txBody>
      </p:sp>
      <p:sp>
        <p:nvSpPr>
          <p:cNvPr id="6" name="Rectangle 5"/>
          <p:cNvSpPr/>
          <p:nvPr/>
        </p:nvSpPr>
        <p:spPr>
          <a:xfrm>
            <a:off x="469900" y="1647825"/>
            <a:ext cx="9982200" cy="4256293"/>
          </a:xfrm>
          <a:prstGeom prst="rect">
            <a:avLst/>
          </a:prstGeom>
        </p:spPr>
        <p:txBody>
          <a:bodyPr wrap="square">
            <a:spAutoFit/>
          </a:bodyPr>
          <a:lstStyle/>
          <a:p>
            <a:pPr marL="342900" marR="481330" lvl="0" indent="-342900" algn="just">
              <a:lnSpc>
                <a:spcPct val="150000"/>
              </a:lnSpc>
              <a:spcBef>
                <a:spcPts val="720"/>
              </a:spcBef>
              <a:spcAft>
                <a:spcPts val="0"/>
              </a:spcAft>
              <a:buClr>
                <a:srgbClr val="00B050"/>
              </a:buClr>
              <a:buFont typeface="Wingdings" panose="05000000000000000000" pitchFamily="2" charset="2"/>
              <a:buChar char=""/>
              <a:tabLst>
                <a:tab pos="1151890" algn="l"/>
              </a:tabLst>
            </a:pPr>
            <a:r>
              <a:rPr lang="th-TH" sz="3200" b="1" dirty="0">
                <a:effectLst/>
                <a:latin typeface="Angsana New" panose="02020603050405020304" pitchFamily="18" charset="-34"/>
                <a:ea typeface="Garuda"/>
              </a:rPr>
              <a:t> ควรเชื่อมโยงจากประเด็นหนึ่ง</a:t>
            </a:r>
            <a:r>
              <a:rPr lang="th-TH" sz="3200" b="1" spc="-15" dirty="0">
                <a:effectLst/>
                <a:latin typeface="Angsana New" panose="02020603050405020304" pitchFamily="18" charset="-34"/>
                <a:ea typeface="Garuda"/>
              </a:rPr>
              <a:t>ไปอีกประเด็นหนึ่งให้สอดคล้องกัน</a:t>
            </a:r>
            <a:r>
              <a:rPr lang="th-TH" sz="3200" b="1" spc="-25" dirty="0">
                <a:effectLst/>
                <a:latin typeface="Angsana New" panose="02020603050405020304" pitchFamily="18" charset="-34"/>
                <a:ea typeface="Garuda"/>
              </a:rPr>
              <a:t>ไม่ควรข้าม</a:t>
            </a:r>
            <a:r>
              <a:rPr lang="th-TH" sz="3200" b="1" spc="-170" dirty="0">
                <a:effectLst/>
                <a:latin typeface="Angsana New" panose="02020603050405020304" pitchFamily="18" charset="-34"/>
                <a:ea typeface="Garuda"/>
              </a:rPr>
              <a:t>ประเด็น </a:t>
            </a:r>
            <a:r>
              <a:rPr lang="th-TH" sz="3200" b="1" dirty="0">
                <a:effectLst/>
                <a:latin typeface="Angsana New" panose="02020603050405020304" pitchFamily="18" charset="-34"/>
                <a:ea typeface="Garuda"/>
              </a:rPr>
              <a:t>หรือ </a:t>
            </a:r>
            <a:r>
              <a:rPr lang="th-TH" sz="3200" b="1" spc="50" dirty="0">
                <a:effectLst/>
                <a:latin typeface="Angsana New" panose="02020603050405020304" pitchFamily="18" charset="-34"/>
                <a:ea typeface="Garuda"/>
              </a:rPr>
              <a:t>วนไปวนมา</a:t>
            </a:r>
            <a:r>
              <a:rPr lang="th-TH" sz="3200" b="1" spc="-165" dirty="0">
                <a:effectLst/>
                <a:latin typeface="Angsana New" panose="02020603050405020304" pitchFamily="18" charset="-34"/>
                <a:ea typeface="Garuda"/>
              </a:rPr>
              <a:t> </a:t>
            </a:r>
          </a:p>
          <a:p>
            <a:pPr marL="342900" marR="481330" lvl="0" indent="-342900">
              <a:lnSpc>
                <a:spcPct val="150000"/>
              </a:lnSpc>
              <a:spcBef>
                <a:spcPts val="720"/>
              </a:spcBef>
              <a:spcAft>
                <a:spcPts val="0"/>
              </a:spcAft>
              <a:buClr>
                <a:srgbClr val="00B050"/>
              </a:buClr>
              <a:buFont typeface="Wingdings" panose="05000000000000000000" pitchFamily="2" charset="2"/>
              <a:buChar char=""/>
              <a:tabLst>
                <a:tab pos="1151890" algn="l"/>
              </a:tabLst>
            </a:pPr>
            <a:r>
              <a:rPr lang="th-TH" sz="3200" b="1" spc="30" dirty="0">
                <a:effectLst/>
                <a:latin typeface="Angsana New" panose="02020603050405020304" pitchFamily="18" charset="-34"/>
                <a:ea typeface="Garuda"/>
              </a:rPr>
              <a:t> อธิบายให้จบในประเด็นนั้น ๆ</a:t>
            </a:r>
            <a:r>
              <a:rPr lang="th-TH" sz="3200" b="1" spc="-165" dirty="0">
                <a:effectLst/>
                <a:latin typeface="Angsana New" panose="02020603050405020304" pitchFamily="18" charset="-34"/>
                <a:ea typeface="Garuda"/>
              </a:rPr>
              <a:t> </a:t>
            </a:r>
            <a:r>
              <a:rPr lang="th-TH" sz="3200" b="1" dirty="0">
                <a:effectLst/>
                <a:latin typeface="Angsana New" panose="02020603050405020304" pitchFamily="18" charset="-34"/>
                <a:ea typeface="Garuda"/>
              </a:rPr>
              <a:t>เพราะจะเป็</a:t>
            </a:r>
            <a:r>
              <a:rPr lang="th-TH" sz="3200" b="1" spc="65" dirty="0">
                <a:effectLst/>
                <a:latin typeface="Angsana New" panose="02020603050405020304" pitchFamily="18" charset="-34"/>
                <a:ea typeface="Garuda"/>
              </a:rPr>
              <a:t>นการ</a:t>
            </a:r>
            <a:r>
              <a:rPr lang="th-TH" sz="3200" b="1" spc="15" dirty="0">
                <a:effectLst/>
                <a:latin typeface="Angsana New" panose="02020603050405020304" pitchFamily="18" charset="-34"/>
                <a:ea typeface="Garuda"/>
              </a:rPr>
              <a:t>เพิ่มความสําคัญว่าทุกประเด็นที่อภิปรายมีความสําคัญสอดคล้องซึ่งกัน</a:t>
            </a:r>
            <a:r>
              <a:rPr lang="th-TH" sz="3200" b="1" dirty="0">
                <a:effectLst/>
                <a:latin typeface="Angsana New" panose="02020603050405020304" pitchFamily="18" charset="-34"/>
                <a:ea typeface="Garuda"/>
              </a:rPr>
              <a:t>และกัน</a:t>
            </a:r>
            <a:r>
              <a:rPr lang="th-TH" sz="3200" b="1" spc="-135" dirty="0">
                <a:effectLst/>
                <a:latin typeface="Angsana New" panose="02020603050405020304" pitchFamily="18" charset="-34"/>
                <a:ea typeface="Garuda"/>
              </a:rPr>
              <a:t>และ</a:t>
            </a:r>
            <a:r>
              <a:rPr lang="th-TH" sz="3200" b="1" spc="-20" dirty="0">
                <a:effectLst/>
                <a:latin typeface="Angsana New" panose="02020603050405020304" pitchFamily="18" charset="-34"/>
                <a:ea typeface="Garuda"/>
              </a:rPr>
              <a:t>ต้องมีรายการอ้างอิงเสมอ</a:t>
            </a:r>
            <a:br>
              <a:rPr lang="en-US" sz="2800" dirty="0">
                <a:effectLst/>
                <a:latin typeface="Angsana New" panose="02020603050405020304" pitchFamily="18" charset="-34"/>
                <a:ea typeface="Wingdings" panose="05000000000000000000" pitchFamily="2" charset="2"/>
              </a:rPr>
            </a:br>
            <a:endParaRPr lang="en-US" dirty="0">
              <a:latin typeface="Angsana New" panose="02020603050405020304" pitchFamily="18" charset="-34"/>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6500" y="733425"/>
            <a:ext cx="2832186" cy="713144"/>
          </a:xfrm>
          <a:prstGeom prst="rect">
            <a:avLst/>
          </a:prstGeom>
        </p:spPr>
        <p:txBody>
          <a:bodyPr wrap="none">
            <a:spAutoFit/>
          </a:bodyPr>
          <a:lstStyle/>
          <a:p>
            <a:pPr marL="78740" marR="0">
              <a:lnSpc>
                <a:spcPts val="5015"/>
              </a:lnSpc>
              <a:spcBef>
                <a:spcPts val="0"/>
              </a:spcBef>
              <a:spcAft>
                <a:spcPts val="0"/>
              </a:spcAft>
            </a:pPr>
            <a:r>
              <a:rPr lang="th-TH" sz="4000" b="1" dirty="0">
                <a:solidFill>
                  <a:srgbClr val="E46C0A"/>
                </a:solidFill>
                <a:effectLst/>
                <a:latin typeface="TH SarabunIT๙" panose="020B0500040200020003" pitchFamily="34" charset="-34"/>
                <a:ea typeface="Garuda"/>
                <a:cs typeface="TH SarabunIT๙" panose="020B0500040200020003" pitchFamily="34" charset="-34"/>
              </a:rPr>
              <a:t>การตั้งชื่อบทความ</a:t>
            </a:r>
            <a:endParaRPr lang="en-US" sz="4000" dirty="0">
              <a:effectLst/>
              <a:latin typeface="TH SarabunIT๙" panose="020B0500040200020003" pitchFamily="34" charset="-34"/>
              <a:ea typeface="Garuda"/>
              <a:cs typeface="TH SarabunIT๙" panose="020B0500040200020003" pitchFamily="34" charset="-34"/>
            </a:endParaRPr>
          </a:p>
        </p:txBody>
      </p:sp>
      <p:sp>
        <p:nvSpPr>
          <p:cNvPr id="6" name="Rectangle 5"/>
          <p:cNvSpPr/>
          <p:nvPr/>
        </p:nvSpPr>
        <p:spPr>
          <a:xfrm>
            <a:off x="622300" y="1821832"/>
            <a:ext cx="9372600" cy="4031873"/>
          </a:xfrm>
          <a:prstGeom prst="rect">
            <a:avLst/>
          </a:prstGeom>
        </p:spPr>
        <p:txBody>
          <a:bodyPr wrap="square">
            <a:spAutoFit/>
          </a:bodyPr>
          <a:lstStyle/>
          <a:p>
            <a:pPr marL="742950" marR="482600" lvl="1" indent="-285750">
              <a:spcBef>
                <a:spcPts val="735"/>
              </a:spcBef>
              <a:spcAft>
                <a:spcPts val="0"/>
              </a:spcAft>
              <a:buClr>
                <a:schemeClr val="accent6">
                  <a:lumMod val="75000"/>
                </a:schemeClr>
              </a:buClr>
              <a:buFont typeface="Wingdings" panose="05000000000000000000" pitchFamily="2" charset="2"/>
              <a:buChar char=""/>
              <a:tabLst>
                <a:tab pos="1151255" algn="l"/>
                <a:tab pos="1151890" algn="l"/>
              </a:tabLst>
            </a:pPr>
            <a:r>
              <a:rPr lang="th-TH" sz="3200" b="1" dirty="0">
                <a:effectLst/>
                <a:latin typeface="Angsana New" panose="02020603050405020304" pitchFamily="18" charset="-34"/>
                <a:ea typeface="Garuda"/>
              </a:rPr>
              <a:t>เน้นผลการวิจัยที่เด่นที่สุด</a:t>
            </a:r>
            <a:r>
              <a:rPr lang="th-TH" sz="3200" b="1" spc="20" dirty="0">
                <a:effectLst/>
                <a:latin typeface="Angsana New" panose="02020603050405020304" pitchFamily="18" charset="-34"/>
                <a:ea typeface="Garuda"/>
              </a:rPr>
              <a:t>ในตัวบทวิเคราะห์ </a:t>
            </a:r>
            <a:r>
              <a:rPr lang="th-TH" sz="3200" b="1" dirty="0">
                <a:effectLst/>
                <a:latin typeface="Angsana New" panose="02020603050405020304" pitchFamily="18" charset="-34"/>
                <a:ea typeface="Garuda"/>
              </a:rPr>
              <a:t>เพราะเป็</a:t>
            </a:r>
            <a:r>
              <a:rPr lang="th-TH" sz="3200" b="1" spc="25" dirty="0">
                <a:effectLst/>
                <a:latin typeface="Angsana New" panose="02020603050405020304" pitchFamily="18" charset="-34"/>
                <a:ea typeface="Garuda"/>
              </a:rPr>
              <a:t>นจุดดึงดูดความ </a:t>
            </a:r>
            <a:r>
              <a:rPr lang="th-TH" sz="3200" b="1" dirty="0">
                <a:effectLst/>
                <a:latin typeface="Angsana New" panose="02020603050405020304" pitchFamily="18" charset="-34"/>
                <a:ea typeface="Garuda"/>
              </a:rPr>
              <a:t>สนใจของบรรณาธิการ </a:t>
            </a:r>
            <a:r>
              <a:rPr lang="th-TH" sz="3200" b="1" spc="-30" dirty="0">
                <a:effectLst/>
                <a:latin typeface="Angsana New" panose="02020603050405020304" pitchFamily="18" charset="-34"/>
                <a:ea typeface="Garuda"/>
              </a:rPr>
              <a:t>ผู้อ่านนิรนาม </a:t>
            </a:r>
            <a:r>
              <a:rPr lang="th-TH" sz="3200" b="1" spc="-595" dirty="0">
                <a:effectLst/>
                <a:latin typeface="Angsana New" panose="02020603050405020304" pitchFamily="18" charset="-34"/>
                <a:ea typeface="Garuda"/>
              </a:rPr>
              <a:t> </a:t>
            </a:r>
            <a:r>
              <a:rPr lang="th-TH" sz="3200" b="1" spc="-20" dirty="0">
                <a:effectLst/>
                <a:latin typeface="Angsana New" panose="02020603050405020304" pitchFamily="18" charset="-34"/>
                <a:ea typeface="Garuda"/>
              </a:rPr>
              <a:t>และผู้อ่านบทความ</a:t>
            </a:r>
            <a:endParaRPr lang="en-US" sz="3200" dirty="0">
              <a:effectLst/>
              <a:latin typeface="Angsana New" panose="02020603050405020304" pitchFamily="18" charset="-34"/>
              <a:ea typeface="Garuda"/>
            </a:endParaRPr>
          </a:p>
          <a:p>
            <a:pPr marL="742950" marR="0" lvl="1" indent="-285750">
              <a:spcBef>
                <a:spcPts val="0"/>
              </a:spcBef>
              <a:spcAft>
                <a:spcPts val="0"/>
              </a:spcAft>
              <a:buClr>
                <a:schemeClr val="accent6">
                  <a:lumMod val="75000"/>
                </a:schemeClr>
              </a:buClr>
              <a:buFont typeface="Wingdings" panose="05000000000000000000" pitchFamily="2" charset="2"/>
              <a:buChar char=""/>
              <a:tabLst>
                <a:tab pos="1151255" algn="l"/>
                <a:tab pos="1151890" algn="l"/>
              </a:tabLst>
            </a:pPr>
            <a:r>
              <a:rPr lang="th-TH" sz="3200" b="1" spc="-40" dirty="0">
                <a:effectLst/>
                <a:latin typeface="Angsana New" panose="02020603050405020304" pitchFamily="18" charset="-34"/>
                <a:ea typeface="Garuda"/>
              </a:rPr>
              <a:t>เช่น </a:t>
            </a:r>
            <a:r>
              <a:rPr lang="th-TH" sz="3200" b="1" spc="-15" dirty="0">
                <a:solidFill>
                  <a:srgbClr val="00B0F0"/>
                </a:solidFill>
                <a:latin typeface="Angsana New" panose="02020603050405020304" pitchFamily="18" charset="-34"/>
                <a:ea typeface="Garuda"/>
              </a:rPr>
              <a:t>ปัจจัยที่มีอิทธิพลเชิงบวกต่อความสำเร็จของการจัดตั้งศูนย์ต้นแบบในการกระจายสินค้าพาณิชย์อิเล็กทรอนิคส์ของภูมิภาคอาเซียน ณ ท่าอากาศยานนานาชาติอู่ตะเภา</a:t>
            </a:r>
            <a:r>
              <a:rPr lang="th-TH" sz="3200" b="1" dirty="0">
                <a:solidFill>
                  <a:srgbClr val="00B0F0"/>
                </a:solidFill>
                <a:latin typeface="AngsanaUPC" panose="02020603050405020304" pitchFamily="18" charset="-34"/>
                <a:ea typeface="Garuda"/>
              </a:rPr>
              <a:t> </a:t>
            </a:r>
            <a:endParaRPr lang="en-US" sz="3200" dirty="0">
              <a:effectLst/>
              <a:latin typeface="Angsana New" panose="02020603050405020304" pitchFamily="18" charset="-34"/>
              <a:ea typeface="Garuda"/>
            </a:endParaRPr>
          </a:p>
          <a:p>
            <a:pPr marL="742950" marR="0" lvl="1" indent="-285750">
              <a:spcBef>
                <a:spcPts val="0"/>
              </a:spcBef>
              <a:spcAft>
                <a:spcPts val="0"/>
              </a:spcAft>
              <a:buClr>
                <a:schemeClr val="accent6">
                  <a:lumMod val="75000"/>
                </a:schemeClr>
              </a:buClr>
              <a:buFont typeface="Wingdings" panose="05000000000000000000" pitchFamily="2" charset="2"/>
              <a:buChar char=""/>
              <a:tabLst>
                <a:tab pos="1151255" algn="l"/>
                <a:tab pos="1151890" algn="l"/>
              </a:tabLst>
            </a:pPr>
            <a:r>
              <a:rPr lang="th-TH" sz="3200" b="1" spc="-25" dirty="0">
                <a:effectLst/>
                <a:latin typeface="Angsana New" panose="02020603050405020304" pitchFamily="18" charset="-34"/>
                <a:ea typeface="Garuda"/>
              </a:rPr>
              <a:t>หรือ</a:t>
            </a:r>
            <a:r>
              <a:rPr lang="th-TH" sz="3200" b="1" spc="-410" dirty="0">
                <a:effectLst/>
                <a:latin typeface="Angsana New" panose="02020603050405020304" pitchFamily="18" charset="-34"/>
                <a:ea typeface="Garuda"/>
              </a:rPr>
              <a:t> </a:t>
            </a:r>
            <a:r>
              <a:rPr lang="th-TH" sz="3200" b="1" dirty="0">
                <a:effectLst/>
                <a:latin typeface="Angsana New" panose="02020603050405020304" pitchFamily="18" charset="-34"/>
                <a:ea typeface="Garuda"/>
              </a:rPr>
              <a:t>ผลทางลบหากไม่ได้ดำเนินการจัดตั้ง </a:t>
            </a:r>
            <a:r>
              <a:rPr lang="th-TH" sz="3200" b="1" spc="-20" dirty="0">
                <a:effectLst/>
                <a:latin typeface="Angsana New" panose="02020603050405020304" pitchFamily="18" charset="-34"/>
                <a:ea typeface="Garuda"/>
              </a:rPr>
              <a:t>หรือ </a:t>
            </a:r>
            <a:r>
              <a:rPr lang="th-TH" sz="3200" b="1" dirty="0">
                <a:effectLst/>
                <a:latin typeface="Angsana New" panose="02020603050405020304" pitchFamily="18" charset="-34"/>
                <a:ea typeface="Garuda"/>
              </a:rPr>
              <a:t>เน้นที่วิธีวิทยาการวิจัย </a:t>
            </a:r>
            <a:r>
              <a:rPr lang="th-TH" sz="3200" b="1" spc="-35" dirty="0">
                <a:effectLst/>
                <a:latin typeface="Angsana New" panose="02020603050405020304" pitchFamily="18" charset="-34"/>
                <a:ea typeface="Garuda"/>
              </a:rPr>
              <a:t>เช่น </a:t>
            </a:r>
            <a:r>
              <a:rPr lang="th-TH" sz="3200" b="1" dirty="0">
                <a:effectLst/>
                <a:latin typeface="Angsana New" panose="02020603050405020304" pitchFamily="18" charset="-34"/>
                <a:ea typeface="Garuda"/>
              </a:rPr>
              <a:t>สมการโครงสร้</a:t>
            </a:r>
            <a:r>
              <a:rPr lang="th-TH" sz="3200" b="1" spc="15" dirty="0">
                <a:effectLst/>
                <a:latin typeface="Angsana New" panose="02020603050405020304" pitchFamily="18" charset="-34"/>
                <a:ea typeface="Garuda"/>
              </a:rPr>
              <a:t>างของพลวัตรที่เกิดขึ้น </a:t>
            </a:r>
            <a:r>
              <a:rPr lang="th-TH" sz="3200" b="1" dirty="0">
                <a:effectLst/>
                <a:latin typeface="Angsana New" panose="02020603050405020304" pitchFamily="18" charset="-34"/>
                <a:ea typeface="Garuda"/>
              </a:rPr>
              <a:t>ต่อวิกฤตการกระจายสินค้าพาณิชย์</a:t>
            </a:r>
            <a:r>
              <a:rPr lang="th-TH" sz="3200" b="1" dirty="0" err="1">
                <a:effectLst/>
                <a:latin typeface="Angsana New" panose="02020603050405020304" pitchFamily="18" charset="-34"/>
                <a:ea typeface="Garuda"/>
              </a:rPr>
              <a:t>อิเล็กทรอนิคส์</a:t>
            </a:r>
            <a:endParaRPr lang="en-US" sz="3200" dirty="0">
              <a:latin typeface="Angsana New" panose="02020603050405020304" pitchFamily="18" charset="-3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60700" y="809625"/>
            <a:ext cx="4351832" cy="569387"/>
          </a:xfrm>
          <a:prstGeom prst="rect">
            <a:avLst/>
          </a:prstGeom>
        </p:spPr>
        <p:txBody>
          <a:bodyPr wrap="none">
            <a:spAutoFit/>
          </a:bodyPr>
          <a:lstStyle/>
          <a:p>
            <a:pPr marL="78740" marR="0">
              <a:lnSpc>
                <a:spcPct val="70000"/>
              </a:lnSpc>
              <a:spcBef>
                <a:spcPts val="0"/>
              </a:spcBef>
              <a:spcAft>
                <a:spcPts val="0"/>
              </a:spcAft>
            </a:pPr>
            <a:r>
              <a:rPr lang="th-TH" sz="4000" b="1" dirty="0">
                <a:solidFill>
                  <a:srgbClr val="7030A0"/>
                </a:solidFill>
                <a:effectLst/>
                <a:latin typeface="Garuda"/>
                <a:ea typeface="Garuda"/>
              </a:rPr>
              <a:t>การเข้าใจรูปแบบของวารสาร</a:t>
            </a:r>
            <a:endParaRPr lang="en-US" sz="4000" dirty="0">
              <a:effectLst/>
              <a:latin typeface="Garuda"/>
              <a:ea typeface="Garuda"/>
            </a:endParaRPr>
          </a:p>
        </p:txBody>
      </p:sp>
      <p:sp>
        <p:nvSpPr>
          <p:cNvPr id="6" name="Rectangle 5"/>
          <p:cNvSpPr/>
          <p:nvPr/>
        </p:nvSpPr>
        <p:spPr>
          <a:xfrm>
            <a:off x="927100" y="1724025"/>
            <a:ext cx="9372600" cy="4031873"/>
          </a:xfrm>
          <a:prstGeom prst="rect">
            <a:avLst/>
          </a:prstGeom>
        </p:spPr>
        <p:txBody>
          <a:bodyPr wrap="square">
            <a:spAutoFit/>
          </a:bodyPr>
          <a:lstStyle/>
          <a:p>
            <a:pPr marL="457200" indent="-457200">
              <a:buClr>
                <a:srgbClr val="7030A0"/>
              </a:buClr>
              <a:buFont typeface="Courier New" panose="02070309020205020404" pitchFamily="49" charset="0"/>
              <a:buChar char="o"/>
            </a:pPr>
            <a:r>
              <a:rPr lang="th-TH" sz="3200" b="1" dirty="0">
                <a:latin typeface="Angsana New" panose="02020603050405020304" pitchFamily="18" charset="-34"/>
              </a:rPr>
              <a:t>วิธีการเขียนอ้างอิง </a:t>
            </a:r>
            <a:r>
              <a:rPr lang="en-US" sz="3200" b="1" dirty="0">
                <a:latin typeface="Angsana New" panose="02020603050405020304" pitchFamily="18" charset="-34"/>
              </a:rPr>
              <a:t>et. al </a:t>
            </a:r>
            <a:r>
              <a:rPr lang="th-TH" sz="3200" b="1" dirty="0">
                <a:latin typeface="Angsana New" panose="02020603050405020304" pitchFamily="18" charset="-34"/>
              </a:rPr>
              <a:t>ตัวย่อ การวางตาราง การวางกราฟ รูปภาพ</a:t>
            </a:r>
          </a:p>
          <a:p>
            <a:pPr marL="457200" indent="-457200">
              <a:buClr>
                <a:srgbClr val="7030A0"/>
              </a:buClr>
              <a:buFont typeface="Courier New" panose="02070309020205020404" pitchFamily="49" charset="0"/>
              <a:buChar char="o"/>
            </a:pPr>
            <a:r>
              <a:rPr lang="th-TH" sz="3200" b="1" dirty="0">
                <a:latin typeface="Angsana New" panose="02020603050405020304" pitchFamily="18" charset="-34"/>
              </a:rPr>
              <a:t>วิธีการเขียนบรรณานุกรม</a:t>
            </a:r>
          </a:p>
          <a:p>
            <a:pPr marL="457200" indent="-457200">
              <a:buClr>
                <a:srgbClr val="7030A0"/>
              </a:buClr>
              <a:buFont typeface="Courier New" panose="02070309020205020404" pitchFamily="49" charset="0"/>
              <a:buChar char="o"/>
            </a:pPr>
            <a:r>
              <a:rPr lang="th-TH" sz="3200" b="1" dirty="0">
                <a:latin typeface="Angsana New" panose="02020603050405020304" pitchFamily="18" charset="-34"/>
              </a:rPr>
              <a:t>รูปแบบการส่งต้นฉบับ มีแสดงไว้ในเล่มวารสารของแต่ละวารสาร ซึ่งจะมีรูปแบบที่แตกต่างกันออกไป</a:t>
            </a:r>
          </a:p>
          <a:p>
            <a:pPr marL="457200" indent="-457200">
              <a:buClr>
                <a:srgbClr val="7030A0"/>
              </a:buClr>
              <a:buFont typeface="Courier New" panose="02070309020205020404" pitchFamily="49" charset="0"/>
              <a:buChar char="o"/>
            </a:pPr>
            <a:r>
              <a:rPr lang="th-TH" sz="3200" b="1" dirty="0">
                <a:latin typeface="Angsana New" panose="02020603050405020304" pitchFamily="18" charset="-34"/>
              </a:rPr>
              <a:t>การใช้สัญลักษณ์ เช่น : ; ‘ } ) *** ] ฯลฯ ต้องสอดคล้องกับที่วารสารวาง หลักเกณฑ์ไว้</a:t>
            </a:r>
          </a:p>
          <a:p>
            <a:pPr marL="457200" indent="-457200">
              <a:buClr>
                <a:srgbClr val="7030A0"/>
              </a:buClr>
              <a:buFont typeface="Courier New" panose="02070309020205020404" pitchFamily="49" charset="0"/>
              <a:buChar char="o"/>
            </a:pPr>
            <a:r>
              <a:rPr lang="th-TH" sz="3200" b="1" dirty="0">
                <a:latin typeface="Angsana New" panose="02020603050405020304" pitchFamily="18" charset="-34"/>
              </a:rPr>
              <a:t>ขนาดอักษร ขนาดกระดาษ ฯลฯ ต้องตรงตามวารสารกำหนด</a:t>
            </a:r>
          </a:p>
          <a:p>
            <a:r>
              <a:rPr lang="th-TH" sz="3200" b="1" dirty="0">
                <a:latin typeface="Angsana New" panose="02020603050405020304" pitchFamily="18" charset="-34"/>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7300" y="792817"/>
            <a:ext cx="5546070" cy="569387"/>
          </a:xfrm>
          <a:prstGeom prst="rect">
            <a:avLst/>
          </a:prstGeom>
        </p:spPr>
        <p:txBody>
          <a:bodyPr wrap="none">
            <a:spAutoFit/>
          </a:bodyPr>
          <a:lstStyle/>
          <a:p>
            <a:pPr marL="78740" marR="0">
              <a:lnSpc>
                <a:spcPct val="70000"/>
              </a:lnSpc>
              <a:spcBef>
                <a:spcPts val="0"/>
              </a:spcBef>
              <a:spcAft>
                <a:spcPts val="0"/>
              </a:spcAft>
            </a:pPr>
            <a:r>
              <a:rPr lang="th-TH" sz="4000" b="1" dirty="0">
                <a:solidFill>
                  <a:srgbClr val="C00000"/>
                </a:solidFill>
                <a:effectLst/>
                <a:latin typeface="Garuda"/>
                <a:ea typeface="Garuda"/>
              </a:rPr>
              <a:t>การตอบโต้ข้อคิดเห็นของผู้อ่านนิรนาม</a:t>
            </a:r>
            <a:endParaRPr lang="en-US" sz="4000" dirty="0">
              <a:effectLst/>
              <a:latin typeface="Garuda"/>
              <a:ea typeface="Garuda"/>
            </a:endParaRPr>
          </a:p>
        </p:txBody>
      </p:sp>
      <p:sp>
        <p:nvSpPr>
          <p:cNvPr id="6" name="Rectangle 5"/>
          <p:cNvSpPr/>
          <p:nvPr/>
        </p:nvSpPr>
        <p:spPr>
          <a:xfrm>
            <a:off x="850900" y="1724025"/>
            <a:ext cx="9601200" cy="3970318"/>
          </a:xfrm>
          <a:prstGeom prst="rect">
            <a:avLst/>
          </a:prstGeom>
        </p:spPr>
        <p:txBody>
          <a:bodyPr wrap="square">
            <a:spAutoFit/>
          </a:bodyPr>
          <a:lstStyle/>
          <a:p>
            <a:pPr marL="285750" indent="-285750">
              <a:buClr>
                <a:srgbClr val="7030A0"/>
              </a:buClr>
              <a:buFont typeface="Wingdings" panose="05000000000000000000" pitchFamily="2" charset="2"/>
              <a:buChar char="v"/>
            </a:pPr>
            <a:r>
              <a:rPr lang="th-TH" sz="2800" dirty="0">
                <a:latin typeface="Angsana New" panose="02020603050405020304" pitchFamily="18" charset="-34"/>
              </a:rPr>
              <a:t>  ตอบโต้เป็นรายข้อ ตามที่แต่ละคนให้ความเห็น ส่วนใหญ่จะมี 4 คน ต้องแยก</a:t>
            </a:r>
          </a:p>
          <a:p>
            <a:pPr>
              <a:buClr>
                <a:srgbClr val="7030A0"/>
              </a:buClr>
            </a:pPr>
            <a:r>
              <a:rPr lang="th-TH" sz="2800" dirty="0">
                <a:latin typeface="Angsana New" panose="02020603050405020304" pitchFamily="18" charset="-34"/>
              </a:rPr>
              <a:t>        ตอบทีละคน คนละแผ่น หากแก้ตามที่แนะนํา ต้องเขียนว่า แก้เป็นอย่างไร</a:t>
            </a:r>
          </a:p>
          <a:p>
            <a:pPr>
              <a:buClr>
                <a:srgbClr val="7030A0"/>
              </a:buClr>
            </a:pPr>
            <a:r>
              <a:rPr lang="th-TH" sz="2800" dirty="0">
                <a:latin typeface="Angsana New" panose="02020603050405020304" pitchFamily="18" charset="-34"/>
              </a:rPr>
              <a:t>        ปรากฏอยู่ในหน้าใดในต้นฉบับที่ส่งมาใหม่นั้น</a:t>
            </a:r>
          </a:p>
          <a:p>
            <a:pPr marL="285750" indent="-285750">
              <a:buClr>
                <a:srgbClr val="7030A0"/>
              </a:buClr>
              <a:buFont typeface="Wingdings" panose="05000000000000000000" pitchFamily="2" charset="2"/>
              <a:buChar char="v"/>
            </a:pPr>
            <a:r>
              <a:rPr lang="th-TH" sz="2800" dirty="0">
                <a:latin typeface="Angsana New" panose="02020603050405020304" pitchFamily="18" charset="-34"/>
              </a:rPr>
              <a:t>  ซึ่งไม่จำเป็นต้องแก้ตามเสมอไป แต่เราต้องมีเหตุผล หรือ มีอ้างอิงที่สามารถยืนยันได้    </a:t>
            </a:r>
          </a:p>
          <a:p>
            <a:pPr>
              <a:buClr>
                <a:srgbClr val="7030A0"/>
              </a:buClr>
            </a:pPr>
            <a:r>
              <a:rPr lang="th-TH" sz="2800" dirty="0">
                <a:latin typeface="Angsana New" panose="02020603050405020304" pitchFamily="18" charset="-34"/>
              </a:rPr>
              <a:t>        ผู้เขียนอาจ ยอมหรือไม่ยอมแก้ไขก็ได้ ขึ้นอยู่กับความรู้แจ้งของเรา สิ่งสำคัญคือเหตุผล</a:t>
            </a:r>
          </a:p>
          <a:p>
            <a:pPr marL="285750" indent="-285750">
              <a:buClr>
                <a:srgbClr val="7030A0"/>
              </a:buClr>
              <a:buFont typeface="Wingdings" panose="05000000000000000000" pitchFamily="2" charset="2"/>
              <a:buChar char="v"/>
            </a:pPr>
            <a:r>
              <a:rPr lang="th-TH" sz="2800" dirty="0">
                <a:latin typeface="Angsana New" panose="02020603050405020304" pitchFamily="18" charset="-34"/>
              </a:rPr>
              <a:t>  การตอบโต้ให้ระบุตามประเด็น หรือ หัวข้อ แล้วแก้ลงในบทความ ให้ระบุ</a:t>
            </a:r>
          </a:p>
          <a:p>
            <a:pPr>
              <a:buClr>
                <a:srgbClr val="7030A0"/>
              </a:buClr>
            </a:pPr>
            <a:r>
              <a:rPr lang="th-TH" sz="2800" dirty="0">
                <a:latin typeface="Angsana New" panose="02020603050405020304" pitchFamily="18" charset="-34"/>
              </a:rPr>
              <a:t>       บรรทัดที่แก้ไข ระบุหน้าที่ปรากฏใหม่ในต้นฉบบที่แก้ไขแล้ว และส่งไปใหม่</a:t>
            </a:r>
          </a:p>
          <a:p>
            <a:pPr marL="285750" indent="-285750">
              <a:buClr>
                <a:srgbClr val="7030A0"/>
              </a:buClr>
              <a:buFont typeface="Wingdings" panose="05000000000000000000" pitchFamily="2" charset="2"/>
              <a:buChar char="v"/>
            </a:pPr>
            <a:r>
              <a:rPr lang="th-TH" sz="2800" dirty="0">
                <a:latin typeface="Angsana New" panose="02020603050405020304" pitchFamily="18" charset="-34"/>
              </a:rPr>
              <a:t> ให้ตระหนักว่าให้อธิบายให้ผู้เชี่ยวชาญเฉพาะประเด็นที่เขาสั่งให้เราแก้ไข โดยส่งผ่าน   </a:t>
            </a:r>
          </a:p>
          <a:p>
            <a:pPr>
              <a:buClr>
                <a:srgbClr val="7030A0"/>
              </a:buClr>
            </a:pPr>
            <a:r>
              <a:rPr lang="th-TH" sz="2800" dirty="0">
                <a:latin typeface="Angsana New" panose="02020603050405020304" pitchFamily="18" charset="-34"/>
              </a:rPr>
              <a:t>       บรรณาธิการวารสารที่เป็นคนกลาง และโดยมารยาทบรรณาธิการจะเชื่อ ผู้อ่านนิรนาม</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31900" y="809625"/>
            <a:ext cx="6864350" cy="521681"/>
          </a:xfrm>
          <a:prstGeom prst="rect">
            <a:avLst/>
          </a:prstGeom>
        </p:spPr>
        <p:txBody>
          <a:bodyPr wrap="square">
            <a:spAutoFit/>
          </a:bodyPr>
          <a:lstStyle/>
          <a:p>
            <a:pPr marL="78740" marR="0">
              <a:lnSpc>
                <a:spcPct val="70000"/>
              </a:lnSpc>
              <a:spcBef>
                <a:spcPts val="0"/>
              </a:spcBef>
              <a:spcAft>
                <a:spcPts val="0"/>
              </a:spcAft>
            </a:pPr>
            <a:r>
              <a:rPr lang="th-TH" sz="3600" b="1" spc="-25" dirty="0">
                <a:solidFill>
                  <a:srgbClr val="0070C0"/>
                </a:solidFill>
                <a:effectLst/>
                <a:latin typeface="Garuda"/>
                <a:ea typeface="Garuda"/>
              </a:rPr>
              <a:t>ล</a:t>
            </a:r>
            <a:r>
              <a:rPr lang="th-TH" sz="3600" b="1" spc="15" dirty="0">
                <a:solidFill>
                  <a:srgbClr val="0070C0"/>
                </a:solidFill>
                <a:effectLst/>
                <a:latin typeface="Garuda"/>
                <a:ea typeface="Garuda"/>
              </a:rPr>
              <a:t>ั</a:t>
            </a:r>
            <a:r>
              <a:rPr lang="th-TH" sz="3600" b="1" dirty="0">
                <a:solidFill>
                  <a:srgbClr val="0070C0"/>
                </a:solidFill>
                <a:effectLst/>
                <a:latin typeface="Garuda"/>
                <a:ea typeface="Garuda"/>
              </a:rPr>
              <a:t>กษณะตาราง</a:t>
            </a:r>
            <a:r>
              <a:rPr lang="th-TH" sz="3600" b="1" spc="-120" dirty="0">
                <a:solidFill>
                  <a:srgbClr val="0070C0"/>
                </a:solidFill>
                <a:effectLst/>
                <a:latin typeface="Garuda"/>
                <a:ea typeface="Garuda"/>
              </a:rPr>
              <a:t>ที</a:t>
            </a:r>
            <a:r>
              <a:rPr lang="th-TH" sz="3600" b="1" spc="115" dirty="0">
                <a:solidFill>
                  <a:srgbClr val="0070C0"/>
                </a:solidFill>
                <a:effectLst/>
                <a:latin typeface="Garuda"/>
                <a:ea typeface="Garuda"/>
              </a:rPr>
              <a:t>่</a:t>
            </a:r>
            <a:r>
              <a:rPr lang="th-TH" sz="3600" b="1" spc="-1725" dirty="0">
                <a:solidFill>
                  <a:srgbClr val="0070C0"/>
                </a:solidFill>
                <a:effectLst/>
                <a:latin typeface="Garuda"/>
                <a:ea typeface="Garuda"/>
              </a:rPr>
              <a:t>น</a:t>
            </a:r>
            <a:r>
              <a:rPr lang="th-TH" sz="3600" b="1" dirty="0">
                <a:solidFill>
                  <a:srgbClr val="0070C0"/>
                </a:solidFill>
                <a:latin typeface="Garuda"/>
                <a:ea typeface="Garuda"/>
              </a:rPr>
              <a:t>ิ</a:t>
            </a:r>
            <a:r>
              <a:rPr lang="th-TH" sz="3600" b="1" dirty="0">
                <a:solidFill>
                  <a:srgbClr val="0070C0"/>
                </a:solidFill>
                <a:effectLst/>
                <a:latin typeface="Garuda"/>
                <a:ea typeface="Garuda"/>
              </a:rPr>
              <a:t>ยมใ</a:t>
            </a:r>
            <a:r>
              <a:rPr lang="th-TH" sz="3600" b="1" spc="-195" dirty="0">
                <a:solidFill>
                  <a:srgbClr val="0070C0"/>
                </a:solidFill>
                <a:effectLst/>
                <a:latin typeface="Garuda"/>
                <a:ea typeface="Garuda"/>
              </a:rPr>
              <a:t>ช</a:t>
            </a:r>
            <a:r>
              <a:rPr lang="th-TH" sz="3600" b="1" spc="185" dirty="0">
                <a:solidFill>
                  <a:srgbClr val="0070C0"/>
                </a:solidFill>
                <a:effectLst/>
                <a:latin typeface="Garuda"/>
                <a:ea typeface="Garuda"/>
              </a:rPr>
              <a:t>้</a:t>
            </a:r>
            <a:r>
              <a:rPr lang="th-TH" sz="3600" b="1" spc="-5" dirty="0">
                <a:solidFill>
                  <a:srgbClr val="0070C0"/>
                </a:solidFill>
                <a:effectLst/>
                <a:latin typeface="Garuda"/>
                <a:ea typeface="Garuda"/>
              </a:rPr>
              <a:t>เ</a:t>
            </a:r>
            <a:r>
              <a:rPr lang="th-TH" sz="3600" b="1" spc="-135" dirty="0">
                <a:solidFill>
                  <a:srgbClr val="0070C0"/>
                </a:solidFill>
                <a:effectLst/>
                <a:latin typeface="Garuda"/>
                <a:ea typeface="Garuda"/>
              </a:rPr>
              <a:t>พื</a:t>
            </a:r>
            <a:r>
              <a:rPr lang="th-TH" sz="3600" b="1" spc="10" dirty="0">
                <a:solidFill>
                  <a:srgbClr val="0070C0"/>
                </a:solidFill>
                <a:latin typeface="Garuda"/>
                <a:ea typeface="Garuda"/>
              </a:rPr>
              <a:t>่</a:t>
            </a:r>
            <a:r>
              <a:rPr lang="th-TH" sz="3600" b="1" dirty="0">
                <a:solidFill>
                  <a:srgbClr val="0070C0"/>
                </a:solidFill>
                <a:effectLst/>
                <a:latin typeface="Garuda"/>
                <a:ea typeface="Garuda"/>
              </a:rPr>
              <a:t>อตอบ</a:t>
            </a:r>
            <a:r>
              <a:rPr lang="th-TH" sz="3600" b="1" spc="-200" dirty="0">
                <a:solidFill>
                  <a:srgbClr val="0070C0"/>
                </a:solidFill>
                <a:effectLst/>
                <a:latin typeface="Garuda"/>
                <a:ea typeface="Garuda"/>
              </a:rPr>
              <a:t>ผู</a:t>
            </a:r>
            <a:r>
              <a:rPr lang="th-TH" sz="3600" b="1" spc="20" dirty="0">
                <a:solidFill>
                  <a:srgbClr val="0070C0"/>
                </a:solidFill>
                <a:latin typeface="Garuda"/>
                <a:ea typeface="Garuda"/>
              </a:rPr>
              <a:t>้</a:t>
            </a:r>
            <a:r>
              <a:rPr lang="th-TH" sz="3600" b="1" spc="-185" dirty="0">
                <a:solidFill>
                  <a:srgbClr val="0070C0"/>
                </a:solidFill>
                <a:effectLst/>
                <a:latin typeface="Garuda"/>
                <a:ea typeface="Garuda"/>
              </a:rPr>
              <a:t>อ</a:t>
            </a:r>
            <a:r>
              <a:rPr lang="th-TH" sz="3600" b="1" spc="185" dirty="0">
                <a:solidFill>
                  <a:srgbClr val="0070C0"/>
                </a:solidFill>
                <a:effectLst/>
                <a:latin typeface="Garuda"/>
                <a:ea typeface="Garuda"/>
              </a:rPr>
              <a:t>่</a:t>
            </a:r>
            <a:r>
              <a:rPr lang="th-TH" sz="3600" b="1" dirty="0">
                <a:solidFill>
                  <a:srgbClr val="0070C0"/>
                </a:solidFill>
                <a:effectLst/>
                <a:latin typeface="Garuda"/>
                <a:ea typeface="Garuda"/>
              </a:rPr>
              <a:t>าน</a:t>
            </a:r>
            <a:r>
              <a:rPr lang="th-TH" sz="3600" b="1" spc="-35" dirty="0">
                <a:solidFill>
                  <a:srgbClr val="0070C0"/>
                </a:solidFill>
                <a:effectLst/>
                <a:latin typeface="Garuda"/>
                <a:ea typeface="Garuda"/>
              </a:rPr>
              <a:t>น</a:t>
            </a:r>
            <a:r>
              <a:rPr lang="th-TH" sz="3600" b="1" spc="35" dirty="0">
                <a:solidFill>
                  <a:srgbClr val="0070C0"/>
                </a:solidFill>
                <a:effectLst/>
                <a:latin typeface="Garuda"/>
                <a:ea typeface="Garuda"/>
              </a:rPr>
              <a:t>ิ</a:t>
            </a:r>
            <a:r>
              <a:rPr lang="th-TH" sz="3600" b="1" dirty="0">
                <a:solidFill>
                  <a:srgbClr val="0070C0"/>
                </a:solidFill>
                <a:effectLst/>
                <a:latin typeface="Garuda"/>
                <a:ea typeface="Garuda"/>
              </a:rPr>
              <a:t>รนาม</a:t>
            </a:r>
            <a:endParaRPr lang="en-US" sz="1100" dirty="0">
              <a:effectLst/>
              <a:latin typeface="Garuda"/>
              <a:ea typeface="Garuda"/>
            </a:endParaRPr>
          </a:p>
        </p:txBody>
      </p:sp>
      <p:sp>
        <p:nvSpPr>
          <p:cNvPr id="7" name="Rectangle 6"/>
          <p:cNvSpPr/>
          <p:nvPr/>
        </p:nvSpPr>
        <p:spPr>
          <a:xfrm>
            <a:off x="850900" y="1495425"/>
            <a:ext cx="3175869" cy="452111"/>
          </a:xfrm>
          <a:prstGeom prst="rect">
            <a:avLst/>
          </a:prstGeom>
        </p:spPr>
        <p:txBody>
          <a:bodyPr wrap="none">
            <a:spAutoFit/>
          </a:bodyPr>
          <a:lstStyle/>
          <a:p>
            <a:pPr marL="406400" marR="0">
              <a:lnSpc>
                <a:spcPct val="78000"/>
              </a:lnSpc>
              <a:spcBef>
                <a:spcPts val="0"/>
              </a:spcBef>
              <a:spcAft>
                <a:spcPts val="0"/>
              </a:spcAft>
            </a:pPr>
            <a:r>
              <a:rPr lang="th-TH" sz="2800" b="1" dirty="0">
                <a:effectLst/>
                <a:latin typeface="Garuda"/>
                <a:ea typeface="Garuda"/>
              </a:rPr>
              <a:t>ผู้อ่านนิรนามคนที่ </a:t>
            </a:r>
            <a:r>
              <a:rPr lang="en-US" sz="2800" b="1" dirty="0">
                <a:effectLst/>
                <a:latin typeface="Garuda"/>
                <a:ea typeface="Garuda"/>
              </a:rPr>
              <a:t>........</a:t>
            </a:r>
          </a:p>
        </p:txBody>
      </p:sp>
      <p:graphicFrame>
        <p:nvGraphicFramePr>
          <p:cNvPr id="8" name="Table 7"/>
          <p:cNvGraphicFramePr>
            <a:graphicFrameLocks noGrp="1"/>
          </p:cNvGraphicFramePr>
          <p:nvPr>
            <p:extLst>
              <p:ext uri="{D42A27DB-BD31-4B8C-83A1-F6EECF244321}">
                <p14:modId xmlns:p14="http://schemas.microsoft.com/office/powerpoint/2010/main" val="817231457"/>
              </p:ext>
            </p:extLst>
          </p:nvPr>
        </p:nvGraphicFramePr>
        <p:xfrm>
          <a:off x="1155700" y="1913386"/>
          <a:ext cx="8305799" cy="4038833"/>
        </p:xfrm>
        <a:graphic>
          <a:graphicData uri="http://schemas.openxmlformats.org/drawingml/2006/table">
            <a:tbl>
              <a:tblPr firstRow="1" firstCol="1" lastRow="1" lastCol="1" bandRow="1" bandCol="1"/>
              <a:tblGrid>
                <a:gridCol w="1862907">
                  <a:extLst>
                    <a:ext uri="{9D8B030D-6E8A-4147-A177-3AD203B41FA5}">
                      <a16:colId xmlns:a16="http://schemas.microsoft.com/office/drawing/2014/main" val="20000"/>
                    </a:ext>
                  </a:extLst>
                </a:gridCol>
                <a:gridCol w="2182600">
                  <a:extLst>
                    <a:ext uri="{9D8B030D-6E8A-4147-A177-3AD203B41FA5}">
                      <a16:colId xmlns:a16="http://schemas.microsoft.com/office/drawing/2014/main" val="20001"/>
                    </a:ext>
                  </a:extLst>
                </a:gridCol>
                <a:gridCol w="1126063">
                  <a:extLst>
                    <a:ext uri="{9D8B030D-6E8A-4147-A177-3AD203B41FA5}">
                      <a16:colId xmlns:a16="http://schemas.microsoft.com/office/drawing/2014/main" val="20002"/>
                    </a:ext>
                  </a:extLst>
                </a:gridCol>
                <a:gridCol w="1126063">
                  <a:extLst>
                    <a:ext uri="{9D8B030D-6E8A-4147-A177-3AD203B41FA5}">
                      <a16:colId xmlns:a16="http://schemas.microsoft.com/office/drawing/2014/main" val="20003"/>
                    </a:ext>
                  </a:extLst>
                </a:gridCol>
                <a:gridCol w="2008166">
                  <a:extLst>
                    <a:ext uri="{9D8B030D-6E8A-4147-A177-3AD203B41FA5}">
                      <a16:colId xmlns:a16="http://schemas.microsoft.com/office/drawing/2014/main" val="20004"/>
                    </a:ext>
                  </a:extLst>
                </a:gridCol>
              </a:tblGrid>
              <a:tr h="463821">
                <a:tc>
                  <a:txBody>
                    <a:bodyPr/>
                    <a:lstStyle/>
                    <a:p>
                      <a:pPr marL="433705" marR="0">
                        <a:lnSpc>
                          <a:spcPts val="4265"/>
                        </a:lnSpc>
                        <a:spcBef>
                          <a:spcPts val="0"/>
                        </a:spcBef>
                        <a:spcAft>
                          <a:spcPts val="0"/>
                        </a:spcAft>
                      </a:pPr>
                      <a:r>
                        <a:rPr lang="th-TH" sz="2400" b="1" dirty="0">
                          <a:solidFill>
                            <a:srgbClr val="FFFFFF"/>
                          </a:solidFill>
                          <a:effectLst/>
                          <a:latin typeface="Garuda"/>
                          <a:ea typeface="Garuda"/>
                          <a:cs typeface="+mn-cs"/>
                        </a:rPr>
                        <a:t>ประเด็นที่</a:t>
                      </a:r>
                      <a:endParaRPr lang="en-US" sz="2400" dirty="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325755" marR="0">
                        <a:lnSpc>
                          <a:spcPts val="4265"/>
                        </a:lnSpc>
                        <a:spcBef>
                          <a:spcPts val="0"/>
                        </a:spcBef>
                        <a:spcAft>
                          <a:spcPts val="0"/>
                        </a:spcAft>
                      </a:pPr>
                      <a:r>
                        <a:rPr lang="th-TH" sz="2400" b="1" spc="-5" dirty="0">
                          <a:solidFill>
                            <a:srgbClr val="FFFFFF"/>
                          </a:solidFill>
                          <a:effectLst/>
                          <a:latin typeface="Garuda"/>
                          <a:ea typeface="Garuda"/>
                          <a:cs typeface="+mn-cs"/>
                        </a:rPr>
                        <a:t>ประเ</a:t>
                      </a:r>
                      <a:r>
                        <a:rPr lang="th-TH" sz="2400" b="1" dirty="0">
                          <a:solidFill>
                            <a:srgbClr val="FFFFFF"/>
                          </a:solidFill>
                          <a:effectLst/>
                          <a:latin typeface="Garuda"/>
                          <a:ea typeface="Garuda"/>
                          <a:cs typeface="+mn-cs"/>
                        </a:rPr>
                        <a:t>ด็</a:t>
                      </a:r>
                      <a:r>
                        <a:rPr lang="th-TH" sz="2400" b="1" spc="-1340" dirty="0">
                          <a:solidFill>
                            <a:srgbClr val="FFFFFF"/>
                          </a:solidFill>
                          <a:effectLst/>
                          <a:latin typeface="Garuda"/>
                          <a:ea typeface="Garuda"/>
                          <a:cs typeface="+mn-cs"/>
                        </a:rPr>
                        <a:t>น</a:t>
                      </a:r>
                      <a:endParaRPr lang="en-US" sz="2400" dirty="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131445" marR="0">
                        <a:lnSpc>
                          <a:spcPts val="4265"/>
                        </a:lnSpc>
                        <a:spcBef>
                          <a:spcPts val="0"/>
                        </a:spcBef>
                        <a:spcAft>
                          <a:spcPts val="0"/>
                        </a:spcAft>
                      </a:pPr>
                      <a:r>
                        <a:rPr lang="th-TH" sz="2400" b="1" dirty="0">
                          <a:solidFill>
                            <a:srgbClr val="FFFFFF"/>
                          </a:solidFill>
                          <a:effectLst/>
                          <a:latin typeface="Garuda"/>
                          <a:ea typeface="Garuda"/>
                          <a:cs typeface="+mn-cs"/>
                        </a:rPr>
                        <a:t>ห</a:t>
                      </a:r>
                      <a:r>
                        <a:rPr lang="th-TH" sz="2400" b="1" spc="-180" dirty="0">
                          <a:solidFill>
                            <a:srgbClr val="FFFFFF"/>
                          </a:solidFill>
                          <a:effectLst/>
                          <a:latin typeface="Garuda"/>
                          <a:ea typeface="Garuda"/>
                          <a:cs typeface="+mn-cs"/>
                        </a:rPr>
                        <a:t>น</a:t>
                      </a:r>
                      <a:r>
                        <a:rPr lang="th-TH" sz="2400" b="1" spc="175" dirty="0">
                          <a:solidFill>
                            <a:srgbClr val="FFFFFF"/>
                          </a:solidFill>
                          <a:effectLst/>
                          <a:latin typeface="Garuda"/>
                          <a:ea typeface="Garuda"/>
                          <a:cs typeface="+mn-cs"/>
                        </a:rPr>
                        <a:t>้</a:t>
                      </a:r>
                      <a:r>
                        <a:rPr lang="th-TH" sz="2400" b="1" spc="-5" dirty="0">
                          <a:solidFill>
                            <a:srgbClr val="FFFFFF"/>
                          </a:solidFill>
                          <a:effectLst/>
                          <a:latin typeface="Garuda"/>
                          <a:ea typeface="Garuda"/>
                          <a:cs typeface="+mn-cs"/>
                        </a:rPr>
                        <a:t>าเ</a:t>
                      </a:r>
                      <a:r>
                        <a:rPr lang="th-TH" sz="2400" b="1" dirty="0">
                          <a:solidFill>
                            <a:srgbClr val="FFFFFF"/>
                          </a:solidFill>
                          <a:effectLst/>
                          <a:latin typeface="Garuda"/>
                          <a:ea typeface="Garuda"/>
                          <a:cs typeface="+mn-cs"/>
                        </a:rPr>
                        <a:t>ดิ</a:t>
                      </a:r>
                      <a:r>
                        <a:rPr lang="th-TH" sz="2400" b="1" spc="-1305" dirty="0">
                          <a:solidFill>
                            <a:srgbClr val="FFFFFF"/>
                          </a:solidFill>
                          <a:effectLst/>
                          <a:latin typeface="Garuda"/>
                          <a:ea typeface="Garuda"/>
                          <a:cs typeface="+mn-cs"/>
                        </a:rPr>
                        <a:t>ม</a:t>
                      </a:r>
                      <a:endParaRPr lang="en-US" sz="2400" dirty="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43180" marR="46990" algn="ctr">
                        <a:lnSpc>
                          <a:spcPts val="4265"/>
                        </a:lnSpc>
                        <a:spcBef>
                          <a:spcPts val="0"/>
                        </a:spcBef>
                        <a:spcAft>
                          <a:spcPts val="0"/>
                        </a:spcAft>
                      </a:pPr>
                      <a:r>
                        <a:rPr lang="th-TH" sz="2400" b="1" dirty="0">
                          <a:solidFill>
                            <a:srgbClr val="FFFFFF"/>
                          </a:solidFill>
                          <a:effectLst/>
                          <a:latin typeface="Garuda"/>
                          <a:ea typeface="Garuda"/>
                          <a:cs typeface="+mn-cs"/>
                        </a:rPr>
                        <a:t>หน้าใหม่</a:t>
                      </a:r>
                      <a:endParaRPr lang="en-US" sz="2400" dirty="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tc>
                  <a:txBody>
                    <a:bodyPr/>
                    <a:lstStyle/>
                    <a:p>
                      <a:pPr marL="653415" marR="0">
                        <a:lnSpc>
                          <a:spcPts val="4265"/>
                        </a:lnSpc>
                        <a:spcBef>
                          <a:spcPts val="0"/>
                        </a:spcBef>
                        <a:spcAft>
                          <a:spcPts val="0"/>
                        </a:spcAft>
                      </a:pPr>
                      <a:r>
                        <a:rPr lang="th-TH" sz="2400" b="1" spc="-90" dirty="0">
                          <a:solidFill>
                            <a:srgbClr val="FFFFFF"/>
                          </a:solidFill>
                          <a:effectLst/>
                          <a:latin typeface="Garuda"/>
                          <a:ea typeface="Garuda"/>
                          <a:cs typeface="+mn-cs"/>
                        </a:rPr>
                        <a:t>การแก้ไข</a:t>
                      </a:r>
                      <a:endParaRPr lang="en-US" sz="2400" dirty="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863228">
                <a:tc>
                  <a:txBody>
                    <a:bodyPr/>
                    <a:lstStyle/>
                    <a:p>
                      <a:pPr marL="87630" marR="0">
                        <a:lnSpc>
                          <a:spcPts val="3455"/>
                        </a:lnSpc>
                        <a:spcBef>
                          <a:spcPts val="0"/>
                        </a:spcBef>
                        <a:spcAft>
                          <a:spcPts val="0"/>
                        </a:spcAft>
                      </a:pPr>
                      <a:r>
                        <a:rPr lang="en-US" sz="1500" dirty="0">
                          <a:effectLst/>
                          <a:latin typeface="Garuda"/>
                          <a:ea typeface="Garuda"/>
                          <a:cs typeface="+mn-cs"/>
                        </a:rPr>
                        <a:t>1).........................</a:t>
                      </a:r>
                      <a:endParaRPr lang="en-US" sz="700" dirty="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88265" marR="0">
                        <a:lnSpc>
                          <a:spcPts val="263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8826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43180" marR="31750" algn="ctr">
                        <a:lnSpc>
                          <a:spcPts val="3455"/>
                        </a:lnSpc>
                        <a:spcBef>
                          <a:spcPts val="0"/>
                        </a:spcBef>
                        <a:spcAft>
                          <a:spcPts val="0"/>
                        </a:spcAft>
                      </a:pPr>
                      <a:r>
                        <a:rPr lang="en-US" sz="1500" cap="small">
                          <a:effectLst/>
                          <a:latin typeface="Garuda"/>
                          <a:ea typeface="Garuda"/>
                          <a:cs typeface="+mn-cs"/>
                        </a:rPr>
                        <a:t>20</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43180" marR="30480" algn="ctr">
                        <a:lnSpc>
                          <a:spcPts val="3455"/>
                        </a:lnSpc>
                        <a:spcBef>
                          <a:spcPts val="0"/>
                        </a:spcBef>
                        <a:spcAft>
                          <a:spcPts val="0"/>
                        </a:spcAft>
                      </a:pPr>
                      <a:r>
                        <a:rPr lang="en-US" sz="1500" cap="small">
                          <a:effectLst/>
                          <a:latin typeface="Garuda"/>
                          <a:ea typeface="Garuda"/>
                          <a:cs typeface="+mn-cs"/>
                        </a:rPr>
                        <a:t>22</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90805" marR="0">
                        <a:lnSpc>
                          <a:spcPts val="263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9080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891530">
                <a:tc>
                  <a:txBody>
                    <a:bodyPr/>
                    <a:lstStyle/>
                    <a:p>
                      <a:pPr marL="87630" marR="0">
                        <a:lnSpc>
                          <a:spcPts val="3595"/>
                        </a:lnSpc>
                        <a:spcBef>
                          <a:spcPts val="0"/>
                        </a:spcBef>
                        <a:spcAft>
                          <a:spcPts val="0"/>
                        </a:spcAft>
                      </a:pPr>
                      <a:r>
                        <a:rPr lang="en-US" sz="1500" cap="small">
                          <a:effectLst/>
                          <a:latin typeface="Garuda"/>
                          <a:ea typeface="Garuda"/>
                          <a:cs typeface="+mn-cs"/>
                        </a:rPr>
                        <a:t>2).........................</a:t>
                      </a:r>
                      <a:endParaRPr lang="en-US" sz="70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88265" marR="0">
                        <a:lnSpc>
                          <a:spcPts val="2775"/>
                        </a:lnSpc>
                        <a:spcBef>
                          <a:spcPts val="0"/>
                        </a:spcBef>
                        <a:spcAft>
                          <a:spcPts val="0"/>
                        </a:spcAft>
                      </a:pPr>
                      <a:r>
                        <a:rPr lang="en-US" sz="1500" dirty="0">
                          <a:effectLst/>
                          <a:latin typeface="Garuda"/>
                          <a:ea typeface="Garuda"/>
                          <a:cs typeface="+mn-cs"/>
                        </a:rPr>
                        <a:t>....................................</a:t>
                      </a:r>
                      <a:endParaRPr lang="en-US" sz="700" dirty="0">
                        <a:effectLst/>
                        <a:latin typeface="Garuda"/>
                        <a:ea typeface="Garuda"/>
                        <a:cs typeface="+mn-cs"/>
                      </a:endParaRPr>
                    </a:p>
                    <a:p>
                      <a:pPr marL="88265" marR="0">
                        <a:lnSpc>
                          <a:spcPts val="3455"/>
                        </a:lnSpc>
                        <a:spcBef>
                          <a:spcPts val="0"/>
                        </a:spcBef>
                        <a:spcAft>
                          <a:spcPts val="0"/>
                        </a:spcAft>
                      </a:pPr>
                      <a:r>
                        <a:rPr lang="en-US" sz="1500" dirty="0">
                          <a:effectLst/>
                          <a:latin typeface="Garuda"/>
                          <a:ea typeface="Garuda"/>
                          <a:cs typeface="+mn-cs"/>
                        </a:rPr>
                        <a:t>....................................</a:t>
                      </a:r>
                      <a:endParaRPr lang="en-US" sz="700" dirty="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1750" algn="ctr">
                        <a:lnSpc>
                          <a:spcPts val="3595"/>
                        </a:lnSpc>
                        <a:spcBef>
                          <a:spcPts val="0"/>
                        </a:spcBef>
                        <a:spcAft>
                          <a:spcPts val="0"/>
                        </a:spcAft>
                      </a:pPr>
                      <a:r>
                        <a:rPr lang="en-US" sz="1500">
                          <a:effectLst/>
                          <a:latin typeface="Garuda"/>
                          <a:ea typeface="Garuda"/>
                          <a:cs typeface="+mn-cs"/>
                        </a:rPr>
                        <a:t>15</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0480" algn="ctr">
                        <a:lnSpc>
                          <a:spcPts val="3595"/>
                        </a:lnSpc>
                        <a:spcBef>
                          <a:spcPts val="0"/>
                        </a:spcBef>
                        <a:spcAft>
                          <a:spcPts val="0"/>
                        </a:spcAft>
                      </a:pPr>
                      <a:r>
                        <a:rPr lang="en-US" sz="1500">
                          <a:effectLst/>
                          <a:latin typeface="Garuda"/>
                          <a:ea typeface="Garuda"/>
                          <a:cs typeface="+mn-cs"/>
                        </a:rPr>
                        <a:t>17</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90805" marR="0">
                        <a:lnSpc>
                          <a:spcPts val="277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9080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891530">
                <a:tc>
                  <a:txBody>
                    <a:bodyPr/>
                    <a:lstStyle/>
                    <a:p>
                      <a:pPr marL="87630" marR="0">
                        <a:lnSpc>
                          <a:spcPts val="3595"/>
                        </a:lnSpc>
                        <a:spcBef>
                          <a:spcPts val="0"/>
                        </a:spcBef>
                        <a:spcAft>
                          <a:spcPts val="0"/>
                        </a:spcAft>
                      </a:pPr>
                      <a:r>
                        <a:rPr lang="en-US" sz="1500">
                          <a:effectLst/>
                          <a:latin typeface="Garuda"/>
                          <a:ea typeface="Garuda"/>
                          <a:cs typeface="+mn-cs"/>
                        </a:rPr>
                        <a:t>3).........................</a:t>
                      </a:r>
                      <a:endParaRPr lang="en-US" sz="70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88265" marR="0">
                        <a:lnSpc>
                          <a:spcPts val="277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8826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11430" marR="0" algn="ctr">
                        <a:lnSpc>
                          <a:spcPts val="3595"/>
                        </a:lnSpc>
                        <a:spcBef>
                          <a:spcPts val="0"/>
                        </a:spcBef>
                        <a:spcAft>
                          <a:spcPts val="0"/>
                        </a:spcAft>
                      </a:pPr>
                      <a:r>
                        <a:rPr lang="en-US" sz="1500">
                          <a:effectLst/>
                          <a:latin typeface="Garuda"/>
                          <a:ea typeface="Garuda"/>
                          <a:cs typeface="+mn-cs"/>
                        </a:rPr>
                        <a:t>5</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12065" marR="0" algn="ctr">
                        <a:lnSpc>
                          <a:spcPts val="3595"/>
                        </a:lnSpc>
                        <a:spcBef>
                          <a:spcPts val="0"/>
                        </a:spcBef>
                        <a:spcAft>
                          <a:spcPts val="0"/>
                        </a:spcAft>
                      </a:pPr>
                      <a:r>
                        <a:rPr lang="en-US" sz="1500" cap="small">
                          <a:effectLst/>
                          <a:latin typeface="Garuda"/>
                          <a:ea typeface="Garuda"/>
                          <a:cs typeface="+mn-cs"/>
                        </a:rPr>
                        <a:t>8</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90805" marR="0">
                        <a:lnSpc>
                          <a:spcPts val="277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9080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3"/>
                  </a:ext>
                </a:extLst>
              </a:tr>
              <a:tr h="891530">
                <a:tc>
                  <a:txBody>
                    <a:bodyPr/>
                    <a:lstStyle/>
                    <a:p>
                      <a:pPr marL="87630" marR="0">
                        <a:lnSpc>
                          <a:spcPts val="3595"/>
                        </a:lnSpc>
                        <a:spcBef>
                          <a:spcPts val="0"/>
                        </a:spcBef>
                        <a:spcAft>
                          <a:spcPts val="0"/>
                        </a:spcAft>
                      </a:pPr>
                      <a:r>
                        <a:rPr lang="en-US" sz="1500" dirty="0">
                          <a:effectLst/>
                          <a:latin typeface="Garuda"/>
                          <a:ea typeface="Garuda"/>
                          <a:cs typeface="+mn-cs"/>
                        </a:rPr>
                        <a:t>4).........................</a:t>
                      </a:r>
                      <a:endParaRPr lang="en-US" sz="700" dirty="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88265" marR="0">
                        <a:lnSpc>
                          <a:spcPts val="277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p>
                      <a:pPr marL="88265" marR="0">
                        <a:lnSpc>
                          <a:spcPts val="3455"/>
                        </a:lnSpc>
                        <a:spcBef>
                          <a:spcPts val="0"/>
                        </a:spcBef>
                        <a:spcAft>
                          <a:spcPts val="0"/>
                        </a:spcAft>
                      </a:pPr>
                      <a:r>
                        <a:rPr lang="en-US" sz="1500">
                          <a:effectLst/>
                          <a:latin typeface="Garuda"/>
                          <a:ea typeface="Garuda"/>
                          <a:cs typeface="+mn-cs"/>
                        </a:rPr>
                        <a:t>....................................</a:t>
                      </a:r>
                      <a:endParaRPr lang="en-US" sz="700">
                        <a:effectLst/>
                        <a:latin typeface="Garuda"/>
                        <a:ea typeface="Garuda"/>
                        <a:cs typeface="+mn-cs"/>
                      </a:endParaRPr>
                    </a:p>
                  </a:txBody>
                  <a:tcPr marL="0" marR="0" marT="0"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1750" algn="ctr">
                        <a:lnSpc>
                          <a:spcPts val="3595"/>
                        </a:lnSpc>
                        <a:spcBef>
                          <a:spcPts val="0"/>
                        </a:spcBef>
                        <a:spcAft>
                          <a:spcPts val="0"/>
                        </a:spcAft>
                      </a:pPr>
                      <a:r>
                        <a:rPr lang="en-US" sz="1500" cap="small">
                          <a:effectLst/>
                          <a:latin typeface="Garuda"/>
                          <a:ea typeface="Garuda"/>
                          <a:cs typeface="+mn-cs"/>
                        </a:rPr>
                        <a:t>32</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43180" marR="30480" algn="ctr">
                        <a:lnSpc>
                          <a:spcPts val="3595"/>
                        </a:lnSpc>
                        <a:spcBef>
                          <a:spcPts val="0"/>
                        </a:spcBef>
                        <a:spcAft>
                          <a:spcPts val="0"/>
                        </a:spcAft>
                      </a:pPr>
                      <a:r>
                        <a:rPr lang="en-US" sz="1500" cap="small">
                          <a:effectLst/>
                          <a:latin typeface="Garuda"/>
                          <a:ea typeface="Garuda"/>
                          <a:cs typeface="+mn-cs"/>
                        </a:rPr>
                        <a:t>38</a:t>
                      </a:r>
                      <a:endParaRPr lang="en-US" sz="70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marL="90805" marR="0">
                        <a:lnSpc>
                          <a:spcPts val="2775"/>
                        </a:lnSpc>
                        <a:spcBef>
                          <a:spcPts val="0"/>
                        </a:spcBef>
                        <a:spcAft>
                          <a:spcPts val="0"/>
                        </a:spcAft>
                      </a:pPr>
                      <a:r>
                        <a:rPr lang="en-US" sz="1500" dirty="0">
                          <a:effectLst/>
                          <a:latin typeface="Garuda"/>
                          <a:ea typeface="Garuda"/>
                          <a:cs typeface="+mn-cs"/>
                        </a:rPr>
                        <a:t>.................................</a:t>
                      </a:r>
                      <a:endParaRPr lang="en-US" sz="700" dirty="0">
                        <a:effectLst/>
                        <a:latin typeface="Garuda"/>
                        <a:ea typeface="Garuda"/>
                        <a:cs typeface="+mn-cs"/>
                      </a:endParaRPr>
                    </a:p>
                    <a:p>
                      <a:pPr marL="90805" marR="0">
                        <a:lnSpc>
                          <a:spcPts val="3455"/>
                        </a:lnSpc>
                        <a:spcBef>
                          <a:spcPts val="0"/>
                        </a:spcBef>
                        <a:spcAft>
                          <a:spcPts val="0"/>
                        </a:spcAft>
                      </a:pPr>
                      <a:r>
                        <a:rPr lang="en-US" sz="1500" dirty="0">
                          <a:effectLst/>
                          <a:latin typeface="Garuda"/>
                          <a:ea typeface="Garuda"/>
                          <a:cs typeface="+mn-cs"/>
                        </a:rPr>
                        <a:t>.................................</a:t>
                      </a:r>
                      <a:endParaRPr lang="en-US" sz="700" dirty="0">
                        <a:effectLst/>
                        <a:latin typeface="Garuda"/>
                        <a:ea typeface="Garuda"/>
                        <a:cs typeface="+mn-cs"/>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3825"/>
            <a:ext cx="10693400" cy="8120108"/>
          </a:xfrm>
          <a:prstGeom prst="rect">
            <a:avLst/>
          </a:prstGeom>
        </p:spPr>
      </p:pic>
    </p:spTree>
    <p:extLst>
      <p:ext uri="{BB962C8B-B14F-4D97-AF65-F5344CB8AC3E}">
        <p14:creationId xmlns:p14="http://schemas.microsoft.com/office/powerpoint/2010/main" val="9769413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700" y="1328446"/>
            <a:ext cx="10058400" cy="4292714"/>
          </a:xfrm>
          <a:prstGeom prst="rect">
            <a:avLst/>
          </a:prstGeom>
        </p:spPr>
        <p:txBody>
          <a:bodyPr wrap="square">
            <a:spAutoFit/>
          </a:bodyPr>
          <a:lstStyle/>
          <a:p>
            <a:pPr algn="ctr">
              <a:lnSpc>
                <a:spcPct val="115000"/>
              </a:lnSpc>
            </a:pPr>
            <a:r>
              <a:rPr lang="en-US" b="1" dirty="0">
                <a:latin typeface="Angsana New" panose="02020603050405020304" pitchFamily="18" charset="-34"/>
                <a:ea typeface="Times New Roman" panose="02020603050405020304" pitchFamily="18" charset="0"/>
                <a:cs typeface="Cordia New" panose="020B0304020202020204" pitchFamily="34" charset="-34"/>
              </a:rPr>
              <a:t>Abstract</a:t>
            </a:r>
            <a:endParaRPr lang="en-US" sz="1100" dirty="0">
              <a:latin typeface="Calibri" panose="020F0502020204030204" pitchFamily="34" charset="0"/>
              <a:ea typeface="Times New Roman" panose="02020603050405020304" pitchFamily="18" charset="0"/>
              <a:cs typeface="Cordia New" panose="020B0304020202020204" pitchFamily="34" charset="-34"/>
            </a:endParaRPr>
          </a:p>
          <a:p>
            <a:pPr algn="thaiDist">
              <a:lnSpc>
                <a:spcPct val="115000"/>
              </a:lnSpc>
            </a:pPr>
            <a:r>
              <a:rPr lang="en-US" sz="1600" dirty="0">
                <a:latin typeface="Angsana New" panose="02020603050405020304" pitchFamily="18" charset="-34"/>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The purpose of this research is to study the relationship of factors that have a positive influence on the success of the establishment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The sample group is involved with the development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consisting of 1) government groups 2) operators groups 3) groups of service users, totaling 400 people.</a:t>
            </a:r>
            <a:r>
              <a:rPr lang="en-US" sz="2000" dirty="0">
                <a:latin typeface="Calibri" panose="020F0502020204030204" pitchFamily="34" charset="0"/>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Research tools was a 5-level rating scale questionnaire with the discriminating power between .515 - .737 and Cronbach’s Alpha of .952.</a:t>
            </a:r>
            <a:r>
              <a:rPr lang="en-US" sz="2000" dirty="0">
                <a:latin typeface="Calibri" panose="020F0502020204030204" pitchFamily="34" charset="0"/>
                <a:ea typeface="Times New Roman" panose="02020603050405020304" pitchFamily="18" charset="0"/>
                <a:cs typeface="Cordia New" panose="020B0304020202020204" pitchFamily="34"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The data were analyzed using structural analysis model techniques. The research found that the structural equation model is in harmony with the empirical data. </a:t>
            </a:r>
            <a:r>
              <a:rPr lang="th-TH" sz="2000" dirty="0">
                <a:latin typeface="Angsana New" panose="02020603050405020304" pitchFamily="18" charset="-34"/>
                <a:ea typeface="Times New Roman" panose="02020603050405020304" pitchFamily="18" charset="0"/>
              </a:rPr>
              <a:t>(</a:t>
            </a:r>
            <a:r>
              <a:rPr lang="en-US" sz="2000" dirty="0">
                <a:latin typeface="Angsana New" panose="02020603050405020304" pitchFamily="18" charset="-34"/>
                <a:ea typeface="Times New Roman" panose="02020603050405020304" pitchFamily="18" charset="0"/>
                <a:cs typeface="Angsana New" panose="02020603050405020304" pitchFamily="18" charset="-34"/>
                <a:sym typeface="Symbol" panose="05050102010706020507" pitchFamily="18" charset="2"/>
              </a:rPr>
              <a:t></a:t>
            </a:r>
            <a:r>
              <a:rPr lang="en-US" sz="2000" baseline="30000" dirty="0">
                <a:latin typeface="Angsana New" panose="02020603050405020304" pitchFamily="18" charset="-34"/>
                <a:ea typeface="Times New Roman" panose="02020603050405020304" pitchFamily="18" charset="0"/>
                <a:cs typeface="Cordia New" panose="020B0304020202020204" pitchFamily="34" charset="-34"/>
              </a:rPr>
              <a:t>2</a:t>
            </a:r>
            <a:r>
              <a:rPr lang="en-US" sz="2000" dirty="0">
                <a:latin typeface="Angsana New" panose="02020603050405020304" pitchFamily="18" charset="-34"/>
                <a:ea typeface="Times New Roman" panose="02020603050405020304" pitchFamily="18" charset="0"/>
                <a:cs typeface="Cordia New" panose="020B0304020202020204" pitchFamily="34" charset="-34"/>
              </a:rPr>
              <a:t>=  302.61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df</a:t>
            </a:r>
            <a:r>
              <a:rPr lang="en-US" sz="2000" dirty="0">
                <a:latin typeface="Angsana New" panose="02020603050405020304" pitchFamily="18" charset="-34"/>
                <a:ea typeface="Times New Roman" panose="02020603050405020304" pitchFamily="18" charset="0"/>
                <a:cs typeface="Cordia New" panose="020B0304020202020204" pitchFamily="34" charset="-34"/>
              </a:rPr>
              <a:t> = 158 p-value = .00000, </a:t>
            </a:r>
            <a:r>
              <a:rPr lang="en-US" sz="2000" dirty="0">
                <a:latin typeface="Angsana New" panose="02020603050405020304" pitchFamily="18" charset="-34"/>
                <a:ea typeface="Times New Roman" panose="02020603050405020304" pitchFamily="18" charset="0"/>
                <a:cs typeface="Angsana New" panose="02020603050405020304" pitchFamily="18" charset="-34"/>
                <a:sym typeface="Symbol" panose="05050102010706020507" pitchFamily="18" charset="2"/>
              </a:rPr>
              <a:t></a:t>
            </a:r>
            <a:r>
              <a:rPr lang="en-US" sz="2000" baseline="30000" dirty="0">
                <a:latin typeface="Angsana New" panose="02020603050405020304" pitchFamily="18" charset="-34"/>
                <a:ea typeface="Times New Roman" panose="02020603050405020304" pitchFamily="18" charset="0"/>
                <a:cs typeface="Cordia New" panose="020B0304020202020204" pitchFamily="34" charset="-34"/>
              </a:rPr>
              <a:t>2</a:t>
            </a:r>
            <a:r>
              <a:rPr lang="en-US" sz="2000" dirty="0">
                <a:latin typeface="Angsana New" panose="02020603050405020304" pitchFamily="18" charset="-34"/>
                <a:ea typeface="Times New Roman" panose="02020603050405020304" pitchFamily="18" charset="0"/>
                <a:cs typeface="Cordia New" panose="020B0304020202020204" pitchFamily="34" charset="-34"/>
              </a:rPr>
              <a:t> / </a:t>
            </a:r>
            <a:r>
              <a:rPr lang="en-US" sz="2000" dirty="0" err="1">
                <a:latin typeface="Angsana New" panose="02020603050405020304" pitchFamily="18" charset="-34"/>
                <a:ea typeface="Times New Roman" panose="02020603050405020304" pitchFamily="18" charset="0"/>
                <a:cs typeface="Cordia New" panose="020B0304020202020204" pitchFamily="34" charset="-34"/>
              </a:rPr>
              <a:t>df</a:t>
            </a:r>
            <a:r>
              <a:rPr lang="en-US" sz="2000" dirty="0">
                <a:latin typeface="Angsana New" panose="02020603050405020304" pitchFamily="18" charset="-34"/>
                <a:ea typeface="Times New Roman" panose="02020603050405020304" pitchFamily="18" charset="0"/>
                <a:cs typeface="Cordia New" panose="020B0304020202020204" pitchFamily="34" charset="-34"/>
              </a:rPr>
              <a:t> = 1.91 , RMSEA = .049 ,  P-Value for Test of Close Fit = .66,  NFI =  .99, IFI  =  .99, RMR = .021, SRMR = .042, CFI = .99, GFI =  .94,AGFI = .91, CN = 276.84</a:t>
            </a:r>
            <a:r>
              <a:rPr lang="th-TH" sz="2000" dirty="0">
                <a:latin typeface="Angsana New" panose="02020603050405020304" pitchFamily="18" charset="-34"/>
                <a:ea typeface="Times New Roman" panose="02020603050405020304" pitchFamily="18" charset="0"/>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Factors affecting the success of the establishment of the ASEAN Electronic Commerce Distribution Model Center at U-</a:t>
            </a:r>
            <a:r>
              <a:rPr lang="en-US" sz="2000" dirty="0" err="1">
                <a:latin typeface="Angsana New" panose="02020603050405020304" pitchFamily="18" charset="-34"/>
                <a:ea typeface="Times New Roman" panose="02020603050405020304" pitchFamily="18" charset="0"/>
                <a:cs typeface="Cordia New" panose="020B0304020202020204" pitchFamily="34" charset="-34"/>
              </a:rPr>
              <a:t>Tapao</a:t>
            </a:r>
            <a:r>
              <a:rPr lang="en-US" sz="2000" dirty="0">
                <a:latin typeface="Angsana New" panose="02020603050405020304" pitchFamily="18" charset="-34"/>
                <a:ea typeface="Times New Roman" panose="02020603050405020304" pitchFamily="18" charset="0"/>
                <a:cs typeface="Cordia New" panose="020B0304020202020204" pitchFamily="34" charset="-34"/>
              </a:rPr>
              <a:t> International Airport are rules and regulations, accessibility access, logistics support and system management.</a:t>
            </a:r>
            <a:endParaRPr lang="en-US" sz="2000" dirty="0">
              <a:latin typeface="Calibri" panose="020F0502020204030204" pitchFamily="34" charset="0"/>
              <a:ea typeface="Times New Roman" panose="02020603050405020304" pitchFamily="18" charset="0"/>
              <a:cs typeface="Cordia New" panose="020B0304020202020204" pitchFamily="34" charset="-34"/>
            </a:endParaRPr>
          </a:p>
          <a:p>
            <a:pPr algn="thaiDist">
              <a:lnSpc>
                <a:spcPct val="115000"/>
              </a:lnSpc>
            </a:pPr>
            <a:r>
              <a:rPr lang="en-US" sz="2000" dirty="0">
                <a:latin typeface="Angsana New" panose="02020603050405020304" pitchFamily="18" charset="-34"/>
                <a:ea typeface="Times New Roman" panose="02020603050405020304" pitchFamily="18" charset="0"/>
                <a:cs typeface="Cordia New" panose="020B0304020202020204" pitchFamily="34" charset="-34"/>
              </a:rPr>
              <a:t> </a:t>
            </a:r>
            <a:endParaRPr lang="en-US" sz="2000" dirty="0">
              <a:latin typeface="Calibri" panose="020F0502020204030204" pitchFamily="34" charset="0"/>
              <a:ea typeface="Times New Roman" panose="02020603050405020304" pitchFamily="18" charset="0"/>
              <a:cs typeface="Cordia New" panose="020B0304020202020204" pitchFamily="34" charset="-34"/>
            </a:endParaRPr>
          </a:p>
          <a:p>
            <a:pPr algn="thaiDist">
              <a:lnSpc>
                <a:spcPct val="115000"/>
              </a:lnSpc>
            </a:pPr>
            <a:r>
              <a:rPr lang="en-US" sz="2000" b="1" dirty="0">
                <a:latin typeface="Angsana New" panose="02020603050405020304" pitchFamily="18" charset="-34"/>
                <a:ea typeface="Times New Roman" panose="02020603050405020304" pitchFamily="18" charset="0"/>
                <a:cs typeface="Cordia New" panose="020B0304020202020204" pitchFamily="34" charset="-34"/>
              </a:rPr>
              <a:t>Keywords</a:t>
            </a:r>
            <a:r>
              <a:rPr lang="th-TH" sz="2000" dirty="0">
                <a:latin typeface="Calibri" panose="020F0502020204030204" pitchFamily="34" charset="0"/>
                <a:ea typeface="Times New Roman" panose="02020603050405020304" pitchFamily="18" charset="0"/>
                <a:cs typeface="Angsana New" panose="02020603050405020304" pitchFamily="18" charset="-34"/>
              </a:rPr>
              <a:t>: </a:t>
            </a:r>
            <a:r>
              <a:rPr lang="en-US" sz="2000" dirty="0">
                <a:latin typeface="Angsana New" panose="02020603050405020304" pitchFamily="18" charset="-34"/>
                <a:ea typeface="Times New Roman" panose="02020603050405020304" pitchFamily="18" charset="0"/>
                <a:cs typeface="Cordia New" panose="020B0304020202020204" pitchFamily="34" charset="-34"/>
              </a:rPr>
              <a:t>Prototyping center for commercial product distribution</a:t>
            </a:r>
            <a:endParaRPr lang="en-US" sz="2000" dirty="0">
              <a:effectLst/>
              <a:latin typeface="Calibri" panose="020F0502020204030204" pitchFamily="34" charset="0"/>
              <a:ea typeface="Times New Roman" panose="02020603050405020304" pitchFamily="18" charset="0"/>
              <a:cs typeface="Cordia New" panose="020B0304020202020204" pitchFamily="34" charset="-34"/>
            </a:endParaRPr>
          </a:p>
        </p:txBody>
      </p:sp>
    </p:spTree>
    <p:extLst>
      <p:ext uri="{BB962C8B-B14F-4D97-AF65-F5344CB8AC3E}">
        <p14:creationId xmlns:p14="http://schemas.microsoft.com/office/powerpoint/2010/main" val="45976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A6B29B2-47D9-469E-AFFE-FDCCE7BDB578}"/>
              </a:ext>
            </a:extLst>
          </p:cNvPr>
          <p:cNvSpPr>
            <a:spLocks noGrp="1"/>
          </p:cNvSpPr>
          <p:nvPr>
            <p:ph type="title"/>
          </p:nvPr>
        </p:nvSpPr>
        <p:spPr>
          <a:xfrm>
            <a:off x="558800" y="228786"/>
            <a:ext cx="9223058" cy="648844"/>
          </a:xfrm>
        </p:spPr>
        <p:txBody>
          <a:bodyPr>
            <a:normAutofit/>
          </a:bodyPr>
          <a:lstStyle/>
          <a:p>
            <a:r>
              <a:rPr lang="th-TH" sz="2456" dirty="0">
                <a:latin typeface="Angsana New" panose="02020603050405020304" pitchFamily="18" charset="-34"/>
                <a:cs typeface="Angsana New" panose="02020603050405020304" pitchFamily="18" charset="-34"/>
              </a:rPr>
              <a:t>ตัวอย่างที่ </a:t>
            </a:r>
            <a:r>
              <a:rPr lang="en-US" sz="2456" dirty="0">
                <a:latin typeface="Angsana New" panose="02020603050405020304" pitchFamily="18" charset="-34"/>
                <a:cs typeface="Angsana New" panose="02020603050405020304" pitchFamily="18" charset="-34"/>
              </a:rPr>
              <a:t>2</a:t>
            </a:r>
            <a:r>
              <a:rPr lang="th-TH" sz="2456" dirty="0">
                <a:latin typeface="Angsana New" panose="02020603050405020304" pitchFamily="18" charset="-34"/>
                <a:cs typeface="Angsana New" panose="02020603050405020304" pitchFamily="18" charset="-34"/>
              </a:rPr>
              <a:t> การเขียนรายงานการวิจัยแบบสรุป</a:t>
            </a:r>
            <a:endParaRPr lang="en-US" sz="2456" dirty="0">
              <a:latin typeface="Angsana New" panose="02020603050405020304" pitchFamily="18" charset="-34"/>
              <a:cs typeface="Angsana New" panose="02020603050405020304" pitchFamily="18" charset="-34"/>
            </a:endParaRPr>
          </a:p>
        </p:txBody>
      </p:sp>
      <p:sp>
        <p:nvSpPr>
          <p:cNvPr id="3" name="ตัวแทนเนื้อหา 2">
            <a:extLst>
              <a:ext uri="{FF2B5EF4-FFF2-40B4-BE49-F238E27FC236}">
                <a16:creationId xmlns:a16="http://schemas.microsoft.com/office/drawing/2014/main" id="{027CE25E-8EB9-48CD-8D92-B3556270C096}"/>
              </a:ext>
            </a:extLst>
          </p:cNvPr>
          <p:cNvSpPr>
            <a:spLocks noGrp="1"/>
          </p:cNvSpPr>
          <p:nvPr>
            <p:ph idx="1"/>
          </p:nvPr>
        </p:nvSpPr>
        <p:spPr>
          <a:xfrm>
            <a:off x="546100" y="1001256"/>
            <a:ext cx="9601200" cy="5560338"/>
          </a:xfrm>
        </p:spPr>
        <p:txBody>
          <a:bodyPr>
            <a:noAutofit/>
          </a:bodyPr>
          <a:lstStyle/>
          <a:p>
            <a:pPr marL="0" indent="0">
              <a:buNone/>
            </a:pPr>
            <a:r>
              <a:rPr lang="th-TH" sz="1800" b="1" dirty="0">
                <a:latin typeface="Angsana New" panose="02020603050405020304" pitchFamily="18" charset="-34"/>
                <a:cs typeface="Angsana New" panose="02020603050405020304" pitchFamily="18" charset="-34"/>
              </a:rPr>
              <a:t>หัวเรื่องวิจัย        </a:t>
            </a:r>
            <a:r>
              <a:rPr lang="th-TH" sz="1800" dirty="0">
                <a:latin typeface="Angsana New" panose="02020603050405020304" pitchFamily="18" charset="-34"/>
                <a:cs typeface="Angsana New" panose="02020603050405020304" pitchFamily="18" charset="-34"/>
              </a:rPr>
              <a:t>กลยุทธ์การเพิ่มประสิทธิภาพการบริการของธุรกิจขายตรง ประเภทกลุ่มอาหารเสริมภายใต้กรอบการดำเนินงานของสมาคมการขายตรงไทย</a:t>
            </a:r>
          </a:p>
          <a:p>
            <a:pPr marL="1052652" indent="0">
              <a:buNone/>
            </a:pPr>
            <a:r>
              <a:rPr lang="en-US" sz="1800" dirty="0">
                <a:latin typeface="Angsana New" panose="02020603050405020304" pitchFamily="18" charset="-34"/>
                <a:cs typeface="Angsana New" panose="02020603050405020304" pitchFamily="18" charset="-34"/>
              </a:rPr>
              <a:t>Optimization Strategies of Direct Sales Services Type of Food Supplement Under the Framework of the Association for the Development of Thailand</a:t>
            </a:r>
          </a:p>
          <a:p>
            <a:pPr marL="0" indent="0">
              <a:buNone/>
            </a:pPr>
            <a:r>
              <a:rPr lang="th-TH" sz="1800" b="1" dirty="0">
                <a:latin typeface="Angsana New" panose="02020603050405020304" pitchFamily="18" charset="-34"/>
                <a:cs typeface="Angsana New" panose="02020603050405020304" pitchFamily="18" charset="-34"/>
              </a:rPr>
              <a:t>คณะผู้วิจัย</a:t>
            </a:r>
            <a:r>
              <a:rPr lang="th-TH" sz="1800" dirty="0">
                <a:latin typeface="Angsana New" panose="02020603050405020304" pitchFamily="18" charset="-34"/>
                <a:cs typeface="Angsana New" panose="02020603050405020304" pitchFamily="18" charset="-34"/>
              </a:rPr>
              <a:t>           อธิวัฒน์  กาญจนวณิชย์กุล</a:t>
            </a:r>
            <a:r>
              <a:rPr lang="th-TH" sz="1800" baseline="30000" dirty="0">
                <a:latin typeface="Angsana New" panose="02020603050405020304" pitchFamily="18" charset="-34"/>
                <a:cs typeface="Angsana New" panose="02020603050405020304" pitchFamily="18" charset="-34"/>
              </a:rPr>
              <a:t>๑</a:t>
            </a:r>
            <a:r>
              <a:rPr lang="en-US" sz="1800" baseline="30000" dirty="0">
                <a:latin typeface="Angsana New" panose="02020603050405020304" pitchFamily="18" charset="-34"/>
                <a:cs typeface="Angsana New" panose="02020603050405020304" pitchFamily="18" charset="-34"/>
              </a:rPr>
              <a:t> </a:t>
            </a:r>
            <a:r>
              <a:rPr lang="en-US" sz="1800" dirty="0">
                <a:latin typeface="Angsana New" panose="02020603050405020304" pitchFamily="18" charset="-34"/>
                <a:cs typeface="Angsana New" panose="02020603050405020304" pitchFamily="18" charset="-34"/>
              </a:rPr>
              <a:t>, </a:t>
            </a:r>
            <a:r>
              <a:rPr lang="th-TH" sz="1800" dirty="0">
                <a:latin typeface="Angsana New" panose="02020603050405020304" pitchFamily="18" charset="-34"/>
                <a:cs typeface="Angsana New" panose="02020603050405020304" pitchFamily="18" charset="-34"/>
              </a:rPr>
              <a:t>วินดา  วาดีเจริญ</a:t>
            </a:r>
            <a:r>
              <a:rPr lang="th-TH" sz="1800" baseline="30000" dirty="0">
                <a:latin typeface="Angsana New" panose="02020603050405020304" pitchFamily="18" charset="-34"/>
                <a:cs typeface="Angsana New" panose="02020603050405020304" pitchFamily="18" charset="-34"/>
              </a:rPr>
              <a:t>๒</a:t>
            </a:r>
            <a:r>
              <a:rPr lang="en-US" sz="1800" dirty="0">
                <a:latin typeface="Angsana New" panose="02020603050405020304" pitchFamily="18" charset="-34"/>
                <a:cs typeface="Angsana New" panose="02020603050405020304" pitchFamily="18" charset="-34"/>
              </a:rPr>
              <a:t>  </a:t>
            </a:r>
            <a:r>
              <a:rPr lang="th-TH" sz="1800" dirty="0">
                <a:latin typeface="Angsana New" panose="02020603050405020304" pitchFamily="18" charset="-34"/>
                <a:cs typeface="Angsana New" panose="02020603050405020304" pitchFamily="18" charset="-34"/>
              </a:rPr>
              <a:t>และสมบัติ  ทีฆทรัพย์</a:t>
            </a:r>
            <a:r>
              <a:rPr lang="th-TH" sz="1800" baseline="30000" dirty="0">
                <a:latin typeface="Angsana New" panose="02020603050405020304" pitchFamily="18" charset="-34"/>
                <a:cs typeface="Angsana New" panose="02020603050405020304" pitchFamily="18" charset="-34"/>
              </a:rPr>
              <a:t>๓</a:t>
            </a:r>
            <a:endParaRPr lang="en-US" sz="1800" baseline="30000" dirty="0">
              <a:latin typeface="Angsana New" panose="02020603050405020304" pitchFamily="18" charset="-34"/>
              <a:cs typeface="Angsana New" panose="02020603050405020304" pitchFamily="18" charset="-34"/>
            </a:endParaRPr>
          </a:p>
          <a:p>
            <a:pPr marL="200025" indent="773113">
              <a:buNone/>
            </a:pPr>
            <a:r>
              <a:rPr lang="th-TH" sz="1800" dirty="0">
                <a:latin typeface="Angsana New" panose="02020603050405020304" pitchFamily="18" charset="-34"/>
                <a:cs typeface="Angsana New" panose="02020603050405020304" pitchFamily="18" charset="-34"/>
              </a:rPr>
              <a:t>   </a:t>
            </a:r>
            <a:r>
              <a:rPr lang="en-US" sz="1800" dirty="0" err="1">
                <a:latin typeface="Angsana New" panose="02020603050405020304" pitchFamily="18" charset="-34"/>
                <a:cs typeface="Angsana New" panose="02020603050405020304" pitchFamily="18" charset="-34"/>
              </a:rPr>
              <a:t>Athiwat</a:t>
            </a:r>
            <a:r>
              <a:rPr lang="en-US" sz="1800" dirty="0">
                <a:latin typeface="Angsana New" panose="02020603050405020304" pitchFamily="18" charset="-34"/>
                <a:cs typeface="Angsana New" panose="02020603050405020304" pitchFamily="18" charset="-34"/>
              </a:rPr>
              <a:t> </a:t>
            </a:r>
            <a:r>
              <a:rPr lang="en-US" sz="1800" dirty="0" err="1">
                <a:latin typeface="Angsana New" panose="02020603050405020304" pitchFamily="18" charset="-34"/>
                <a:cs typeface="Angsana New" panose="02020603050405020304" pitchFamily="18" charset="-34"/>
              </a:rPr>
              <a:t>Kanjanavanikul</a:t>
            </a:r>
            <a:r>
              <a:rPr lang="th-TH" sz="1800" baseline="30000" dirty="0">
                <a:latin typeface="Angsana New" panose="02020603050405020304" pitchFamily="18" charset="-34"/>
                <a:cs typeface="Angsana New" panose="02020603050405020304" pitchFamily="18" charset="-34"/>
              </a:rPr>
              <a:t>๑</a:t>
            </a:r>
            <a:r>
              <a:rPr lang="en-US" sz="1800" dirty="0">
                <a:latin typeface="Angsana New" panose="02020603050405020304" pitchFamily="18" charset="-34"/>
                <a:cs typeface="Angsana New" panose="02020603050405020304" pitchFamily="18" charset="-34"/>
              </a:rPr>
              <a:t>, </a:t>
            </a:r>
            <a:r>
              <a:rPr lang="en-US" sz="1800" dirty="0" err="1">
                <a:latin typeface="Angsana New" panose="02020603050405020304" pitchFamily="18" charset="-34"/>
                <a:cs typeface="Angsana New" panose="02020603050405020304" pitchFamily="18" charset="-34"/>
              </a:rPr>
              <a:t>Wanida</a:t>
            </a:r>
            <a:r>
              <a:rPr lang="en-US" sz="1800" dirty="0">
                <a:latin typeface="Angsana New" panose="02020603050405020304" pitchFamily="18" charset="-34"/>
                <a:cs typeface="Angsana New" panose="02020603050405020304" pitchFamily="18" charset="-34"/>
              </a:rPr>
              <a:t> </a:t>
            </a:r>
            <a:r>
              <a:rPr lang="en-US" sz="1800" dirty="0" err="1">
                <a:latin typeface="Angsana New" panose="02020603050405020304" pitchFamily="18" charset="-34"/>
                <a:cs typeface="Angsana New" panose="02020603050405020304" pitchFamily="18" charset="-34"/>
              </a:rPr>
              <a:t>Wadeecharoen</a:t>
            </a:r>
            <a:r>
              <a:rPr lang="th-TH" sz="1800" baseline="30000" dirty="0">
                <a:latin typeface="Angsana New" panose="02020603050405020304" pitchFamily="18" charset="-34"/>
                <a:cs typeface="Angsana New" panose="02020603050405020304" pitchFamily="18" charset="-34"/>
              </a:rPr>
              <a:t>๒</a:t>
            </a:r>
            <a:r>
              <a:rPr lang="en-US" sz="1800" dirty="0">
                <a:latin typeface="Angsana New" panose="02020603050405020304" pitchFamily="18" charset="-34"/>
                <a:cs typeface="Angsana New" panose="02020603050405020304" pitchFamily="18" charset="-34"/>
              </a:rPr>
              <a:t> and </a:t>
            </a:r>
            <a:r>
              <a:rPr lang="en-US" sz="1800" dirty="0" err="1">
                <a:latin typeface="Angsana New" panose="02020603050405020304" pitchFamily="18" charset="-34"/>
                <a:cs typeface="Angsana New" panose="02020603050405020304" pitchFamily="18" charset="-34"/>
              </a:rPr>
              <a:t>Sombat</a:t>
            </a:r>
            <a:r>
              <a:rPr lang="en-US" sz="1800" dirty="0">
                <a:latin typeface="Angsana New" panose="02020603050405020304" pitchFamily="18" charset="-34"/>
                <a:cs typeface="Angsana New" panose="02020603050405020304" pitchFamily="18" charset="-34"/>
              </a:rPr>
              <a:t> </a:t>
            </a:r>
            <a:r>
              <a:rPr lang="en-US" sz="1800" dirty="0" err="1">
                <a:latin typeface="Angsana New" panose="02020603050405020304" pitchFamily="18" charset="-34"/>
                <a:cs typeface="Angsana New" panose="02020603050405020304" pitchFamily="18" charset="-34"/>
              </a:rPr>
              <a:t>Teekasap</a:t>
            </a:r>
            <a:r>
              <a:rPr lang="th-TH" sz="1800" baseline="30000" dirty="0">
                <a:latin typeface="Angsana New" panose="02020603050405020304" pitchFamily="18" charset="-34"/>
                <a:cs typeface="Angsana New" panose="02020603050405020304" pitchFamily="18" charset="-34"/>
              </a:rPr>
              <a:t>๓</a:t>
            </a:r>
            <a:endParaRPr lang="en-US" sz="1800" baseline="30000" dirty="0">
              <a:latin typeface="Angsana New" panose="02020603050405020304" pitchFamily="18" charset="-34"/>
              <a:cs typeface="Angsana New" panose="02020603050405020304" pitchFamily="18" charset="-34"/>
            </a:endParaRPr>
          </a:p>
          <a:p>
            <a:pPr marL="0" indent="0">
              <a:buNone/>
            </a:pPr>
            <a:r>
              <a:rPr lang="th-TH" sz="1800" b="1" dirty="0">
                <a:latin typeface="Angsana New" panose="02020603050405020304" pitchFamily="18" charset="-34"/>
                <a:cs typeface="Angsana New" panose="02020603050405020304" pitchFamily="18" charset="-34"/>
              </a:rPr>
              <a:t>ปีที่วิจัยแล้วเสร็จ        </a:t>
            </a:r>
            <a:r>
              <a:rPr lang="th-TH" sz="1800" dirty="0">
                <a:latin typeface="Angsana New" panose="02020603050405020304" pitchFamily="18" charset="-34"/>
                <a:cs typeface="Angsana New" panose="02020603050405020304" pitchFamily="18" charset="-34"/>
              </a:rPr>
              <a:t>ธันวาคม พ.ศ. ๒๕๕๖</a:t>
            </a:r>
          </a:p>
          <a:p>
            <a:pPr marL="0" indent="0">
              <a:buNone/>
            </a:pPr>
            <a:r>
              <a:rPr lang="th-TH" sz="1800" b="1" dirty="0">
                <a:latin typeface="Angsana New" panose="02020603050405020304" pitchFamily="18" charset="-34"/>
                <a:cs typeface="Angsana New" panose="02020603050405020304" pitchFamily="18" charset="-34"/>
              </a:rPr>
              <a:t>แหล่งทุนวิจัย  </a:t>
            </a:r>
            <a:r>
              <a:rPr lang="th-TH" sz="1800" dirty="0">
                <a:latin typeface="Angsana New" panose="02020603050405020304" pitchFamily="18" charset="-34"/>
                <a:cs typeface="Angsana New" panose="02020603050405020304" pitchFamily="18" charset="-34"/>
              </a:rPr>
              <a:t>           สำนักวิจัยและพัฒนา  มหาวิทยาลัยธนบุรี </a:t>
            </a:r>
          </a:p>
          <a:p>
            <a:pPr marL="0" indent="0">
              <a:buNone/>
            </a:pPr>
            <a:r>
              <a:rPr lang="th-TH" sz="1800" dirty="0">
                <a:latin typeface="Angsana New" panose="02020603050405020304" pitchFamily="18" charset="-34"/>
                <a:cs typeface="Angsana New" panose="02020603050405020304" pitchFamily="18" charset="-34"/>
              </a:rPr>
              <a:t>----------------------------------------------------------------------------------------------------------------------------------------------------------------------------------</a:t>
            </a:r>
          </a:p>
          <a:p>
            <a:pPr marL="200025" indent="198438">
              <a:buNone/>
            </a:pPr>
            <a:r>
              <a:rPr lang="th-TH" sz="1800" b="1" dirty="0">
                <a:latin typeface="Angsana New" panose="02020603050405020304" pitchFamily="18" charset="-34"/>
                <a:cs typeface="Angsana New" panose="02020603050405020304" pitchFamily="18" charset="-34"/>
              </a:rPr>
              <a:t>ความสำคัญและที่มาของปัญหา</a:t>
            </a:r>
          </a:p>
          <a:p>
            <a:pPr marL="200025" indent="492125">
              <a:buNone/>
            </a:pPr>
            <a:r>
              <a:rPr lang="th-TH" sz="1800" dirty="0">
                <a:latin typeface="Angsana New" panose="02020603050405020304" pitchFamily="18" charset="-34"/>
                <a:cs typeface="Angsana New" panose="02020603050405020304" pitchFamily="18" charset="-34"/>
              </a:rPr>
              <a:t>ธุรกิจขายตรงได้เข้ามามีบทบาทต่อการสร้างรายได้ให้กับภาคเศรษฐกิจของประเทศไทยมาหลายทศวรรษ โดยในช่วง ๑๐ ปีที่ผ่านมา มีธุรกิจขายตรงหลายรูปแบบทั้งขนาดใหญ่ กลาง และขนาดเล็ก เข้ามาแย่งชิงส่วนแบ่งตลาดของสินค้าอุปโภคและบริโภคภายในประเทศ โดยเฉพาะอย่างยิ่งสินค้าในกลุ่มอาหารเสริมที่นำเอาระบบขายตรงเข้ามาช่วยในการกระจายสินค้า และกระตุ้นยอดขาย ดังนั้นวัตถุประสงค์ของการวิจัยในครั้งนี้ มุ่งจะศึกษาถึงคุณภาพการให้บริการของธุรกิจขายตรงประเภทกลุ่มอาหารเสริม ผ่านมุมมองของตัวแทนจำหน่ายอิสระ เพื่อนำผลการวิจัยที่ได้มาพัฒนาและปรับปรุงคุณภาพบริการของธุรกิจอย่างมีประสิทธิภาพ</a:t>
            </a:r>
          </a:p>
          <a:p>
            <a:pPr marL="200025" indent="198438">
              <a:buNone/>
            </a:pPr>
            <a:r>
              <a:rPr lang="th-TH" sz="1800" b="1" dirty="0">
                <a:latin typeface="Angsana New" panose="02020603050405020304" pitchFamily="18" charset="-34"/>
                <a:cs typeface="Angsana New" panose="02020603050405020304" pitchFamily="18" charset="-34"/>
              </a:rPr>
              <a:t>วัตถุประสงค์ของการวิจัย</a:t>
            </a:r>
          </a:p>
          <a:p>
            <a:pPr marL="200025" indent="433388">
              <a:buNone/>
            </a:pPr>
            <a:r>
              <a:rPr lang="en-US" sz="1800" dirty="0">
                <a:latin typeface="Angsana New" panose="02020603050405020304" pitchFamily="18" charset="-34"/>
                <a:cs typeface="Angsana New" panose="02020603050405020304" pitchFamily="18" charset="-34"/>
              </a:rPr>
              <a:t>1. </a:t>
            </a:r>
            <a:r>
              <a:rPr lang="th-TH" sz="1800" dirty="0">
                <a:latin typeface="Angsana New" panose="02020603050405020304" pitchFamily="18" charset="-34"/>
                <a:cs typeface="Angsana New" panose="02020603050405020304" pitchFamily="18" charset="-34"/>
              </a:rPr>
              <a:t>เพื่อศึกษาถึงคุณภาพการให้บริการของธุรกิจขายตรง ประเภทกลุ่มอาหารเสริม</a:t>
            </a:r>
          </a:p>
          <a:p>
            <a:pPr marL="200025" indent="433388">
              <a:buNone/>
            </a:pPr>
            <a:r>
              <a:rPr lang="en-US" sz="1800" dirty="0">
                <a:latin typeface="Angsana New" panose="02020603050405020304" pitchFamily="18" charset="-34"/>
                <a:cs typeface="Angsana New" panose="02020603050405020304" pitchFamily="18" charset="-34"/>
              </a:rPr>
              <a:t>2.</a:t>
            </a:r>
            <a:r>
              <a:rPr lang="th-TH" sz="1800" dirty="0">
                <a:latin typeface="Angsana New" panose="02020603050405020304" pitchFamily="18" charset="-34"/>
                <a:cs typeface="Angsana New" panose="02020603050405020304" pitchFamily="18" charset="-34"/>
              </a:rPr>
              <a:t> เพื่อศึกษาทัศนคติและมุมมองของตัวแทนจำหน่ายอิสระที่มีต่อสินค้าประเภทกลุ่มอาหารเสริม</a:t>
            </a:r>
            <a:endParaRPr lang="en-US" sz="1800"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EA3D21F3-1DD8-485D-8B78-2062381CCBA7}"/>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7</a:t>
            </a:fld>
            <a:endParaRPr lang="en-US"/>
          </a:p>
        </p:txBody>
      </p:sp>
    </p:spTree>
    <p:extLst>
      <p:ext uri="{BB962C8B-B14F-4D97-AF65-F5344CB8AC3E}">
        <p14:creationId xmlns:p14="http://schemas.microsoft.com/office/powerpoint/2010/main" val="42858820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1346143"/>
            <a:ext cx="10287000" cy="4339650"/>
          </a:xfrm>
          <a:prstGeom prst="rect">
            <a:avLst/>
          </a:prstGeom>
        </p:spPr>
        <p:txBody>
          <a:bodyPr wrap="square">
            <a:spAutoFit/>
          </a:bodyPr>
          <a:lstStyle/>
          <a:p>
            <a:pPr>
              <a:lnSpc>
                <a:spcPct val="115000"/>
              </a:lnSpc>
            </a:pPr>
            <a:r>
              <a:rPr lang="th-TH" sz="2400" b="1" dirty="0">
                <a:latin typeface="Calibri" panose="020F0502020204030204" pitchFamily="34" charset="0"/>
                <a:ea typeface="Calibri" panose="020F0502020204030204" pitchFamily="34" charset="0"/>
                <a:cs typeface="Angsana New" panose="02020603050405020304" pitchFamily="18" charset="-34"/>
              </a:rPr>
              <a:t>ความสำคัญของปัญหาวิจัย</a:t>
            </a:r>
            <a:endParaRPr lang="en-US" sz="24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400" dirty="0">
                <a:latin typeface="Calibri" panose="020F0502020204030204" pitchFamily="34" charset="0"/>
                <a:ea typeface="Calibri" panose="020F0502020204030204" pitchFamily="34" charset="0"/>
                <a:cs typeface="Angsana New" panose="02020603050405020304" pitchFamily="18" charset="-34"/>
              </a:rPr>
              <a:t>	สืบเนื่องจากการลงทุนของกลุ่มอาลีบาบาในประเทศไทย ปลัดกระทรวงพาณิชย์ได้ลงนามหนังสือแสดงเจตจำนง (</a:t>
            </a:r>
            <a:r>
              <a:rPr lang="en-US" sz="2400" dirty="0">
                <a:latin typeface="Angsana New" panose="02020603050405020304" pitchFamily="18" charset="-34"/>
                <a:ea typeface="Calibri" panose="020F0502020204030204" pitchFamily="34" charset="0"/>
                <a:cs typeface="Cordia New" panose="020B0304020202020204" pitchFamily="34" charset="-34"/>
              </a:rPr>
              <a:t>Letter of Intent) </a:t>
            </a:r>
            <a:r>
              <a:rPr lang="th-TH" sz="2400" dirty="0">
                <a:latin typeface="Angsana New" panose="02020603050405020304" pitchFamily="18" charset="-34"/>
                <a:ea typeface="Calibri" panose="020F0502020204030204" pitchFamily="34" charset="0"/>
              </a:rPr>
              <a:t>กับประธานบริษัทกลุ่มอาลีบาบา เมื่อปลายปี </a:t>
            </a:r>
            <a:r>
              <a:rPr lang="en-US" sz="2400" dirty="0">
                <a:latin typeface="Angsana New" panose="02020603050405020304" pitchFamily="18" charset="-34"/>
                <a:ea typeface="Calibri" panose="020F0502020204030204" pitchFamily="34" charset="0"/>
                <a:cs typeface="Cordia New" panose="020B0304020202020204" pitchFamily="34" charset="-34"/>
              </a:rPr>
              <a:t>2559</a:t>
            </a:r>
            <a:r>
              <a:rPr lang="th-TH" sz="2400" dirty="0">
                <a:latin typeface="Angsana New" panose="02020603050405020304" pitchFamily="18" charset="-34"/>
                <a:ea typeface="Calibri" panose="020F0502020204030204" pitchFamily="34" charset="0"/>
              </a:rPr>
              <a:t>  ที่เมืองหาง</a:t>
            </a:r>
            <a:r>
              <a:rPr lang="th-TH" sz="2400" dirty="0" err="1">
                <a:latin typeface="Angsana New" panose="02020603050405020304" pitchFamily="18" charset="-34"/>
                <a:ea typeface="Calibri" panose="020F0502020204030204" pitchFamily="34" charset="0"/>
              </a:rPr>
              <a:t>โจว</a:t>
            </a:r>
            <a:r>
              <a:rPr lang="th-TH" sz="2400" dirty="0">
                <a:latin typeface="Angsana New" panose="02020603050405020304" pitchFamily="18" charset="-34"/>
                <a:ea typeface="Calibri" panose="020F0502020204030204" pitchFamily="34" charset="0"/>
              </a:rPr>
              <a:t> สาธารณรัฐประชาชนจีน โดยมีจุดประสงค์เพื่อการส่งเสริมและพัฒนาศักยภาพผู้ประกอบการรายย่อยของไทย ตั้งแต่ระดับรากฐานจนถึงผู้ประกอบการรายย่อยที่สามารถส่งออกได้ ให้สามารถดำเนินธุรกิจผ่านช่องทางพาณิชย์อิเล็กทรอนิกส์ พร้อมพัฒนาบุคลากรของไทยให้พร้อมต่อการก้าวสู่เศรษฐกิจ</a:t>
            </a:r>
            <a:r>
              <a:rPr lang="th-TH" sz="2400" dirty="0" err="1">
                <a:latin typeface="Angsana New" panose="02020603050405020304" pitchFamily="18" charset="-34"/>
                <a:ea typeface="Calibri" panose="020F0502020204030204" pitchFamily="34" charset="0"/>
              </a:rPr>
              <a:t>ยุคดิจิทัล</a:t>
            </a:r>
            <a:r>
              <a:rPr lang="th-TH" sz="2400" dirty="0">
                <a:latin typeface="Angsana New" panose="02020603050405020304" pitchFamily="18" charset="-34"/>
                <a:ea typeface="Calibri" panose="020F0502020204030204" pitchFamily="34" charset="0"/>
              </a:rPr>
              <a:t> โดยสาระสำคัญของความร่วมมือครอบคลุม </a:t>
            </a:r>
            <a:r>
              <a:rPr lang="en-US" sz="2400" dirty="0">
                <a:latin typeface="Angsana New" panose="02020603050405020304" pitchFamily="18" charset="-34"/>
                <a:ea typeface="Calibri" panose="020F0502020204030204" pitchFamily="34" charset="0"/>
                <a:cs typeface="Cordia New" panose="020B0304020202020204" pitchFamily="34" charset="-34"/>
              </a:rPr>
              <a:t>4</a:t>
            </a:r>
            <a:r>
              <a:rPr lang="th-TH" sz="2400" dirty="0">
                <a:latin typeface="Angsana New" panose="02020603050405020304" pitchFamily="18" charset="-34"/>
                <a:ea typeface="Calibri" panose="020F0502020204030204" pitchFamily="34" charset="0"/>
              </a:rPr>
              <a:t> ประเด็น ได้แก่  </a:t>
            </a:r>
            <a:r>
              <a:rPr lang="en-US" sz="2400" dirty="0">
                <a:latin typeface="Angsana New" panose="02020603050405020304" pitchFamily="18" charset="-34"/>
                <a:ea typeface="Calibri" panose="020F0502020204030204" pitchFamily="34" charset="0"/>
                <a:cs typeface="Cordia New" panose="020B0304020202020204" pitchFamily="34" charset="-34"/>
              </a:rPr>
              <a:t>1) </a:t>
            </a:r>
            <a:r>
              <a:rPr lang="th-TH" sz="2400" dirty="0">
                <a:latin typeface="Angsana New" panose="02020603050405020304" pitchFamily="18" charset="-34"/>
                <a:ea typeface="Calibri" panose="020F0502020204030204" pitchFamily="34" charset="0"/>
              </a:rPr>
              <a:t>การเสริมสร้างความเข้มแข็งของผู้ประกอบการรายย่อย และการพัฒนาแพลตฟอร์มพาณิชย์อิเล็กทรอนิกส์แห่งชาติ (</a:t>
            </a:r>
            <a:r>
              <a:rPr lang="en-US" sz="2400" dirty="0">
                <a:latin typeface="Angsana New" panose="02020603050405020304" pitchFamily="18" charset="-34"/>
                <a:ea typeface="Calibri" panose="020F0502020204030204" pitchFamily="34" charset="0"/>
                <a:cs typeface="Cordia New" panose="020B0304020202020204" pitchFamily="34" charset="-34"/>
              </a:rPr>
              <a:t>National e – Commerce Platform) 2) </a:t>
            </a:r>
            <a:r>
              <a:rPr lang="th-TH" sz="2400" dirty="0">
                <a:latin typeface="Angsana New" panose="02020603050405020304" pitchFamily="18" charset="-34"/>
                <a:ea typeface="Calibri" panose="020F0502020204030204" pitchFamily="34" charset="0"/>
              </a:rPr>
              <a:t>การพัฒนาศักยภาพบุคลากร</a:t>
            </a:r>
            <a:r>
              <a:rPr lang="th-TH" sz="2400" dirty="0" err="1">
                <a:latin typeface="Angsana New" panose="02020603050405020304" pitchFamily="18" charset="-34"/>
                <a:ea typeface="Calibri" panose="020F0502020204030204" pitchFamily="34" charset="0"/>
              </a:rPr>
              <a:t>ด้านดิจิทัล</a:t>
            </a:r>
            <a:r>
              <a:rPr lang="th-TH" sz="2400" dirty="0">
                <a:latin typeface="Angsana New" panose="02020603050405020304" pitchFamily="18" charset="-34"/>
                <a:ea typeface="Calibri" panose="020F0502020204030204" pitchFamily="34" charset="0"/>
              </a:rPr>
              <a:t>และเทคโนโลยี </a:t>
            </a:r>
            <a:r>
              <a:rPr lang="en-US" sz="2400" dirty="0">
                <a:latin typeface="Angsana New" panose="02020603050405020304" pitchFamily="18" charset="-34"/>
                <a:ea typeface="Calibri" panose="020F0502020204030204" pitchFamily="34" charset="0"/>
                <a:cs typeface="Cordia New" panose="020B0304020202020204" pitchFamily="34" charset="-34"/>
              </a:rPr>
              <a:t>3) </a:t>
            </a:r>
            <a:r>
              <a:rPr lang="th-TH" sz="2400" dirty="0">
                <a:latin typeface="Angsana New" panose="02020603050405020304" pitchFamily="18" charset="-34"/>
                <a:ea typeface="Calibri" panose="020F0502020204030204" pitchFamily="34" charset="0"/>
              </a:rPr>
              <a:t>การพัฒนา</a:t>
            </a:r>
            <a:r>
              <a:rPr lang="th-TH" sz="2400" dirty="0" err="1">
                <a:latin typeface="Angsana New" panose="02020603050405020304" pitchFamily="18" charset="-34"/>
                <a:ea typeface="Calibri" panose="020F0502020204030204" pitchFamily="34" charset="0"/>
              </a:rPr>
              <a:t>ระบบโล</a:t>
            </a:r>
            <a:r>
              <a:rPr lang="th-TH" sz="2400" dirty="0">
                <a:latin typeface="Angsana New" panose="02020603050405020304" pitchFamily="18" charset="-34"/>
                <a:ea typeface="Calibri" panose="020F0502020204030204" pitchFamily="34" charset="0"/>
              </a:rPr>
              <a:t>จิ</a:t>
            </a:r>
            <a:r>
              <a:rPr lang="th-TH" sz="2400" dirty="0" err="1">
                <a:latin typeface="Angsana New" panose="02020603050405020304" pitchFamily="18" charset="-34"/>
                <a:ea typeface="Calibri" panose="020F0502020204030204" pitchFamily="34" charset="0"/>
              </a:rPr>
              <a:t>สติกส์</a:t>
            </a:r>
            <a:r>
              <a:rPr lang="th-TH" sz="2400" dirty="0">
                <a:latin typeface="Angsana New" panose="02020603050405020304" pitchFamily="18" charset="-34"/>
                <a:ea typeface="Calibri" panose="020F0502020204030204" pitchFamily="34" charset="0"/>
              </a:rPr>
              <a:t>ในประเทศ และ </a:t>
            </a:r>
            <a:r>
              <a:rPr lang="en-US" sz="2400" dirty="0">
                <a:latin typeface="Angsana New" panose="02020603050405020304" pitchFamily="18" charset="-34"/>
                <a:ea typeface="Calibri" panose="020F0502020204030204" pitchFamily="34" charset="0"/>
                <a:cs typeface="Cordia New" panose="020B0304020202020204" pitchFamily="34" charset="-34"/>
              </a:rPr>
              <a:t>4) </a:t>
            </a:r>
            <a:r>
              <a:rPr lang="th-TH" sz="2400" dirty="0">
                <a:latin typeface="Angsana New" panose="02020603050405020304" pitchFamily="18" charset="-34"/>
                <a:ea typeface="Calibri" panose="020F0502020204030204" pitchFamily="34" charset="0"/>
              </a:rPr>
              <a:t>การเชิญชวนกลุ่มบริษัทอาลีบาบามาลงทุนในโครงการพัฒนาระเบียงเศรษฐกิจภาคตะวันออก โดยรัฐมนตรีว่าการกระทรวงพาณิชย์ (</a:t>
            </a:r>
            <a:r>
              <a:rPr lang="en-US" sz="2400" dirty="0">
                <a:latin typeface="Angsana New" panose="02020603050405020304" pitchFamily="18" charset="-34"/>
                <a:ea typeface="Calibri" panose="020F0502020204030204" pitchFamily="34" charset="0"/>
                <a:cs typeface="Cordia New" panose="020B0304020202020204" pitchFamily="34" charset="-34"/>
              </a:rPr>
              <a:t>2560) </a:t>
            </a:r>
            <a:r>
              <a:rPr lang="th-TH" sz="2400" dirty="0">
                <a:latin typeface="Angsana New" panose="02020603050405020304" pitchFamily="18" charset="-34"/>
                <a:ea typeface="Calibri" panose="020F0502020204030204" pitchFamily="34" charset="0"/>
              </a:rPr>
              <a:t>เปิดเผยว่า หลังการลงนามดังกล่าว ความร่วมมือระหว่างรัฐบาลไทยและอาลีบาบามีก้าวหน้าหลายด้าน 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42224768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1266825"/>
            <a:ext cx="9906000" cy="4552015"/>
          </a:xfrm>
          <a:prstGeom prst="rect">
            <a:avLst/>
          </a:prstGeom>
        </p:spPr>
        <p:txBody>
          <a:bodyPr wrap="square">
            <a:spAutoFit/>
          </a:bodyPr>
          <a:lstStyle/>
          <a:p>
            <a:pPr indent="457200" algn="thaiDist">
              <a:lnSpc>
                <a:spcPct val="115000"/>
              </a:lnSpc>
            </a:pPr>
            <a:r>
              <a:rPr lang="en-US" sz="2800" dirty="0">
                <a:latin typeface="Angsana New" panose="02020603050405020304" pitchFamily="18" charset="-34"/>
                <a:ea typeface="Calibri" panose="020F0502020204030204" pitchFamily="34" charset="0"/>
                <a:cs typeface="Cordia New" panose="020B0304020202020204" pitchFamily="34" charset="-34"/>
              </a:rPr>
              <a:t>1)</a:t>
            </a:r>
            <a:r>
              <a:rPr lang="th-TH" sz="2800" dirty="0">
                <a:latin typeface="Angsana New" panose="02020603050405020304" pitchFamily="18" charset="-34"/>
                <a:ea typeface="Calibri" panose="020F0502020204030204" pitchFamily="34" charset="0"/>
                <a:cs typeface="Cordia New" panose="020B0304020202020204" pitchFamily="34" charset="-34"/>
              </a:rPr>
              <a:t> </a:t>
            </a:r>
            <a:r>
              <a:rPr lang="th-TH" sz="2800" dirty="0">
                <a:latin typeface="Angsana New" panose="02020603050405020304" pitchFamily="18" charset="-34"/>
                <a:ea typeface="Calibri" panose="020F0502020204030204" pitchFamily="34" charset="0"/>
              </a:rPr>
              <a:t>ด้านการเสริมสร้างความเข้มแข็งของผู้ประการรายย่อยและการพัฒนาแพลตฟอร์มพาณิชย์อิเล็กทรอนิกส์แห่งชาติ กระทรวงพาณิชย์ได้มีการศึกษารูปแบบการดำเนินงานโครงการศูนย์บริการในพื้นที่ชนบท เรียกว่า </a:t>
            </a:r>
            <a:r>
              <a:rPr lang="en-US" sz="2800" dirty="0">
                <a:latin typeface="Angsana New" panose="02020603050405020304" pitchFamily="18" charset="-34"/>
                <a:ea typeface="Calibri" panose="020F0502020204030204" pitchFamily="34" charset="0"/>
                <a:cs typeface="Cordia New" panose="020B0304020202020204" pitchFamily="34" charset="-34"/>
              </a:rPr>
              <a:t>Rural </a:t>
            </a:r>
            <a:r>
              <a:rPr lang="en-US" sz="2800" dirty="0" err="1">
                <a:latin typeface="Angsana New" panose="02020603050405020304" pitchFamily="18" charset="-34"/>
                <a:ea typeface="Calibri" panose="020F0502020204030204" pitchFamily="34" charset="0"/>
                <a:cs typeface="Cordia New" panose="020B0304020202020204" pitchFamily="34" charset="-34"/>
              </a:rPr>
              <a:t>Taobao</a:t>
            </a:r>
            <a:r>
              <a:rPr lang="en-US" sz="2800" dirty="0">
                <a:latin typeface="Angsana New" panose="02020603050405020304" pitchFamily="18" charset="-34"/>
                <a:ea typeface="Calibri" panose="020F0502020204030204" pitchFamily="34" charset="0"/>
                <a:cs typeface="Cordia New" panose="020B0304020202020204" pitchFamily="34" charset="-34"/>
              </a:rPr>
              <a:t> </a:t>
            </a:r>
            <a:r>
              <a:rPr lang="th-TH" sz="2800" dirty="0">
                <a:latin typeface="Angsana New" panose="02020603050405020304" pitchFamily="18" charset="-34"/>
                <a:ea typeface="Calibri" panose="020F0502020204030204" pitchFamily="34" charset="0"/>
              </a:rPr>
              <a:t>ซึ่งอาลีบาบาประสบความสำเร็จในการเข้าไปช่วยเหลือเกษตรกรและผู้ประกอบการรายเล็ก ๆ ในชุมชนห่างไกลให้สามารถการทำธุรกิจการค้าทางออนไลน์ผ่านแพลตฟอร์มของอาลีบาบา และได้นำรูปแบบดังกล่าวมาเป็นโมเดลในการจัดตั้งสถาบันพัฒนาผู้ประกอบการการค้ายุคใหม่ (</a:t>
            </a:r>
            <a:r>
              <a:rPr lang="en-US" sz="2800" dirty="0">
                <a:latin typeface="Angsana New" panose="02020603050405020304" pitchFamily="18" charset="-34"/>
                <a:ea typeface="Calibri" panose="020F0502020204030204" pitchFamily="34" charset="0"/>
                <a:cs typeface="Cordia New" panose="020B0304020202020204" pitchFamily="34" charset="-34"/>
              </a:rPr>
              <a:t>New Economy Academy: NEA) </a:t>
            </a:r>
            <a:r>
              <a:rPr lang="th-TH" sz="2800" dirty="0">
                <a:latin typeface="Angsana New" panose="02020603050405020304" pitchFamily="18" charset="-34"/>
                <a:ea typeface="Calibri" panose="020F0502020204030204" pitchFamily="34" charset="0"/>
              </a:rPr>
              <a:t>เพื่อเป็นศูนย์กลางในการพัฒนายกระดับผู้ประกอบการรายย่อยของไทยให้เข้าสู่เศรษฐกิจยุคใหม่ผ่านเครือข่ายความร่วมมือที่เชื่อมต่อถึงกันทั่วประเทศ </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15000"/>
              </a:lnSpc>
            </a:pPr>
            <a:r>
              <a:rPr lang="en-US" sz="2800" dirty="0">
                <a:latin typeface="Angsana New" panose="02020603050405020304" pitchFamily="18" charset="-34"/>
                <a:ea typeface="Calibri" panose="020F0502020204030204" pitchFamily="34" charset="0"/>
                <a:cs typeface="Cordia New" panose="020B0304020202020204" pitchFamily="34" charset="-34"/>
              </a:rPr>
              <a:t>2)</a:t>
            </a:r>
            <a:r>
              <a:rPr lang="th-TH" sz="2800" dirty="0">
                <a:latin typeface="Angsana New" panose="02020603050405020304" pitchFamily="18" charset="-34"/>
                <a:ea typeface="Calibri" panose="020F0502020204030204" pitchFamily="34" charset="0"/>
                <a:cs typeface="Cordia New" panose="020B0304020202020204" pitchFamily="34" charset="-34"/>
              </a:rPr>
              <a:t> </a:t>
            </a:r>
            <a:r>
              <a:rPr lang="th-TH" sz="2800" dirty="0">
                <a:latin typeface="Angsana New" panose="02020603050405020304" pitchFamily="18" charset="-34"/>
                <a:ea typeface="Calibri" panose="020F0502020204030204" pitchFamily="34" charset="0"/>
              </a:rPr>
              <a:t>ด้านการพัฒนาศักยภาพบุคลากร</a:t>
            </a:r>
            <a:r>
              <a:rPr lang="th-TH" sz="2800" dirty="0" err="1">
                <a:latin typeface="Angsana New" panose="02020603050405020304" pitchFamily="18" charset="-34"/>
                <a:ea typeface="Calibri" panose="020F0502020204030204" pitchFamily="34" charset="0"/>
              </a:rPr>
              <a:t>ด้านดิจิทัล</a:t>
            </a:r>
            <a:r>
              <a:rPr lang="th-TH" sz="2800" dirty="0">
                <a:latin typeface="Angsana New" panose="02020603050405020304" pitchFamily="18" charset="-34"/>
                <a:ea typeface="Calibri" panose="020F0502020204030204" pitchFamily="34" charset="0"/>
              </a:rPr>
              <a:t>และเทคโนโลยี </a:t>
            </a:r>
            <a:r>
              <a:rPr lang="th-TH" sz="2800" dirty="0" err="1">
                <a:latin typeface="Angsana New" panose="02020603050405020304" pitchFamily="18" charset="-34"/>
                <a:ea typeface="Calibri" panose="020F0502020204030204" pitchFamily="34" charset="0"/>
              </a:rPr>
              <a:t>กระทรวงดิจิทัล</a:t>
            </a:r>
            <a:r>
              <a:rPr lang="th-TH" sz="2800" dirty="0">
                <a:latin typeface="Angsana New" panose="02020603050405020304" pitchFamily="18" charset="-34"/>
                <a:ea typeface="Calibri" panose="020F0502020204030204" pitchFamily="34" charset="0"/>
              </a:rPr>
              <a:t>เพื่อเศรษฐกิจและสังคม ได้ดำเนินการพัฒนาบุคลากร</a:t>
            </a:r>
            <a:r>
              <a:rPr lang="th-TH" sz="2800" dirty="0" err="1">
                <a:latin typeface="Angsana New" panose="02020603050405020304" pitchFamily="18" charset="-34"/>
                <a:ea typeface="Calibri" panose="020F0502020204030204" pitchFamily="34" charset="0"/>
              </a:rPr>
              <a:t>ด้านดิจิทัล</a:t>
            </a:r>
            <a:r>
              <a:rPr lang="th-TH" sz="2800" dirty="0">
                <a:latin typeface="Angsana New" panose="02020603050405020304" pitchFamily="18" charset="-34"/>
                <a:ea typeface="Calibri" panose="020F0502020204030204" pitchFamily="34" charset="0"/>
              </a:rPr>
              <a:t>อย่างต่อเนื่องผ่านการสร้างวิทยากร (</a:t>
            </a:r>
            <a:r>
              <a:rPr lang="en-US" sz="2800" dirty="0">
                <a:latin typeface="Angsana New" panose="02020603050405020304" pitchFamily="18" charset="-34"/>
                <a:ea typeface="Calibri" panose="020F0502020204030204" pitchFamily="34" charset="0"/>
                <a:cs typeface="Cordia New" panose="020B0304020202020204" pitchFamily="34" charset="-34"/>
              </a:rPr>
              <a:t>Train the Trainers)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8795235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0" y="1343025"/>
            <a:ext cx="9982200" cy="4690515"/>
          </a:xfrm>
          <a:prstGeom prst="rect">
            <a:avLst/>
          </a:prstGeom>
        </p:spPr>
        <p:txBody>
          <a:bodyPr wrap="square">
            <a:spAutoFit/>
          </a:bodyPr>
          <a:lstStyle/>
          <a:p>
            <a:pPr indent="457200" algn="thaiDist">
              <a:lnSpc>
                <a:spcPct val="115000"/>
              </a:lnSpc>
            </a:pPr>
            <a:r>
              <a:rPr lang="en-US" sz="2400" dirty="0">
                <a:latin typeface="Angsana New" panose="02020603050405020304" pitchFamily="18" charset="-34"/>
                <a:ea typeface="Calibri" panose="020F0502020204030204" pitchFamily="34" charset="0"/>
                <a:cs typeface="Cordia New" panose="020B0304020202020204" pitchFamily="34" charset="-34"/>
              </a:rPr>
              <a:t>3) </a:t>
            </a:r>
            <a:r>
              <a:rPr lang="th-TH" sz="2400" dirty="0">
                <a:latin typeface="Angsana New" panose="02020603050405020304" pitchFamily="18" charset="-34"/>
                <a:ea typeface="Calibri" panose="020F0502020204030204" pitchFamily="34" charset="0"/>
              </a:rPr>
              <a:t>ด้านการพัฒนา</a:t>
            </a:r>
            <a:r>
              <a:rPr lang="th-TH" sz="2400" dirty="0" err="1">
                <a:latin typeface="Angsana New" panose="02020603050405020304" pitchFamily="18" charset="-34"/>
                <a:ea typeface="Calibri" panose="020F0502020204030204" pitchFamily="34" charset="0"/>
              </a:rPr>
              <a:t>ระบบโล</a:t>
            </a:r>
            <a:r>
              <a:rPr lang="th-TH" sz="2400" dirty="0">
                <a:latin typeface="Angsana New" panose="02020603050405020304" pitchFamily="18" charset="-34"/>
                <a:ea typeface="Calibri" panose="020F0502020204030204" pitchFamily="34" charset="0"/>
              </a:rPr>
              <a:t>จิ</a:t>
            </a:r>
            <a:r>
              <a:rPr lang="th-TH" sz="2400" dirty="0" err="1">
                <a:latin typeface="Angsana New" panose="02020603050405020304" pitchFamily="18" charset="-34"/>
                <a:ea typeface="Calibri" panose="020F0502020204030204" pitchFamily="34" charset="0"/>
              </a:rPr>
              <a:t>สติกส์</a:t>
            </a:r>
            <a:r>
              <a:rPr lang="th-TH" sz="2400" dirty="0">
                <a:latin typeface="Angsana New" panose="02020603050405020304" pitchFamily="18" charset="-34"/>
                <a:ea typeface="Calibri" panose="020F0502020204030204" pitchFamily="34" charset="0"/>
              </a:rPr>
              <a:t>ในประเทศ โดยบริษัทไปรษณีย์ไทย จำกัด จัดตั้งคณะทำงานผลักดันความร่วมมือพัฒนาห่วงโซ่</a:t>
            </a:r>
            <a:r>
              <a:rPr lang="th-TH" sz="2400" dirty="0" err="1">
                <a:latin typeface="Angsana New" panose="02020603050405020304" pitchFamily="18" charset="-34"/>
                <a:ea typeface="Calibri" panose="020F0502020204030204" pitchFamily="34" charset="0"/>
              </a:rPr>
              <a:t>อุปทาน</a:t>
            </a:r>
            <a:r>
              <a:rPr lang="th-TH" sz="2400" dirty="0">
                <a:latin typeface="Angsana New" panose="02020603050405020304" pitchFamily="18" charset="-34"/>
                <a:ea typeface="Calibri" panose="020F0502020204030204" pitchFamily="34" charset="0"/>
              </a:rPr>
              <a:t>และการจัดตั้งคลังสินค้าทัณฑ์บน (</a:t>
            </a:r>
            <a:r>
              <a:rPr lang="en-US" sz="2400" dirty="0">
                <a:latin typeface="Angsana New" panose="02020603050405020304" pitchFamily="18" charset="-34"/>
                <a:ea typeface="Calibri" panose="020F0502020204030204" pitchFamily="34" charset="0"/>
                <a:cs typeface="Cordia New" panose="020B0304020202020204" pitchFamily="34" charset="-34"/>
              </a:rPr>
              <a:t>Bonded Warehouse) </a:t>
            </a:r>
            <a:r>
              <a:rPr lang="th-TH" sz="2400" dirty="0">
                <a:latin typeface="Angsana New" panose="02020603050405020304" pitchFamily="18" charset="-34"/>
                <a:ea typeface="Calibri" panose="020F0502020204030204" pitchFamily="34" charset="0"/>
              </a:rPr>
              <a:t>ร่วมกับกลุ่มธุรกิจในเครือ </a:t>
            </a:r>
            <a:r>
              <a:rPr lang="en-US" sz="2400" dirty="0">
                <a:latin typeface="Angsana New" panose="02020603050405020304" pitchFamily="18" charset="-34"/>
                <a:ea typeface="Calibri" panose="020F0502020204030204" pitchFamily="34" charset="0"/>
                <a:cs typeface="Cordia New" panose="020B0304020202020204" pitchFamily="34" charset="-34"/>
              </a:rPr>
              <a:t>Alibaba </a:t>
            </a:r>
            <a:r>
              <a:rPr lang="th-TH" sz="2400" dirty="0">
                <a:latin typeface="Angsana New" panose="02020603050405020304" pitchFamily="18" charset="-34"/>
                <a:ea typeface="Calibri" panose="020F0502020204030204" pitchFamily="34" charset="0"/>
              </a:rPr>
              <a:t>และหน่วยงานรัฐที่เกี่ยวข้อง อาทิ กรมศุลกากร เพื่อการดำเนินการอย่างเป็นรูปธรรมและเกิดการบูร</a:t>
            </a:r>
            <a:r>
              <a:rPr lang="th-TH" sz="2400" dirty="0" err="1">
                <a:latin typeface="Angsana New" panose="02020603050405020304" pitchFamily="18" charset="-34"/>
                <a:ea typeface="Calibri" panose="020F0502020204030204" pitchFamily="34" charset="0"/>
              </a:rPr>
              <a:t>ณา</a:t>
            </a:r>
            <a:r>
              <a:rPr lang="th-TH" sz="2400" dirty="0">
                <a:latin typeface="Angsana New" panose="02020603050405020304" pitchFamily="18" charset="-34"/>
                <a:ea typeface="Calibri" panose="020F0502020204030204" pitchFamily="34" charset="0"/>
              </a:rPr>
              <a:t>การมากขึ้น และ </a:t>
            </a:r>
            <a:endParaRPr lang="en-US" sz="2400" dirty="0">
              <a:latin typeface="Calibri" panose="020F0502020204030204" pitchFamily="34" charset="0"/>
              <a:ea typeface="Calibri" panose="020F0502020204030204" pitchFamily="34" charset="0"/>
              <a:cs typeface="Cordia New" panose="020B0304020202020204" pitchFamily="34" charset="-34"/>
            </a:endParaRPr>
          </a:p>
          <a:p>
            <a:r>
              <a:rPr lang="th-TH" sz="2400" dirty="0">
                <a:latin typeface="Angsana New" panose="02020603050405020304" pitchFamily="18" charset="-34"/>
                <a:ea typeface="Calibri" panose="020F0502020204030204" pitchFamily="34" charset="0"/>
              </a:rPr>
              <a:t>        </a:t>
            </a:r>
            <a:r>
              <a:rPr lang="en-US" sz="2400" dirty="0">
                <a:latin typeface="Angsana New" panose="02020603050405020304" pitchFamily="18" charset="-34"/>
                <a:ea typeface="Calibri" panose="020F0502020204030204" pitchFamily="34" charset="0"/>
              </a:rPr>
              <a:t>4) </a:t>
            </a:r>
            <a:r>
              <a:rPr lang="th-TH" sz="2400" dirty="0">
                <a:latin typeface="Angsana New" panose="02020603050405020304" pitchFamily="18" charset="-34"/>
                <a:ea typeface="Calibri" panose="020F0502020204030204" pitchFamily="34" charset="0"/>
              </a:rPr>
              <a:t>ด้านการเชิญชวนกลุ่มอาลีบาบามาลงทุนในโครงการพัฒนาระเบียงเศรษฐกิจภาคตะวันออก กระทรวงพาณิชย์ได้นำคณะทำงานของบริษัท ลา</a:t>
            </a:r>
            <a:r>
              <a:rPr lang="th-TH" sz="2400" dirty="0" err="1">
                <a:latin typeface="Angsana New" panose="02020603050405020304" pitchFamily="18" charset="-34"/>
                <a:ea typeface="Calibri" panose="020F0502020204030204" pitchFamily="34" charset="0"/>
              </a:rPr>
              <a:t>ซาด้า</a:t>
            </a:r>
            <a:r>
              <a:rPr lang="th-TH" sz="2400" dirty="0">
                <a:latin typeface="Angsana New" panose="02020603050405020304" pitchFamily="18" charset="-34"/>
                <a:ea typeface="Calibri" panose="020F0502020204030204" pitchFamily="34" charset="0"/>
              </a:rPr>
              <a:t> จำกัด ซึ่งเป็นบริษัทในกลุ่มอาลีบาบา หารือแนวทางพัฒนาโครงการ </a:t>
            </a:r>
            <a:r>
              <a:rPr lang="en-US" sz="2400" dirty="0">
                <a:latin typeface="Angsana New" panose="02020603050405020304" pitchFamily="18" charset="-34"/>
                <a:ea typeface="Calibri" panose="020F0502020204030204" pitchFamily="34" charset="0"/>
              </a:rPr>
              <a:t>e-Commerce Park </a:t>
            </a:r>
            <a:r>
              <a:rPr lang="th-TH" sz="2400" dirty="0">
                <a:latin typeface="Angsana New" panose="02020603050405020304" pitchFamily="18" charset="-34"/>
                <a:ea typeface="Calibri" panose="020F0502020204030204" pitchFamily="34" charset="0"/>
              </a:rPr>
              <a:t>ในประเทศไทย โดยเยี่ยมชม </a:t>
            </a:r>
            <a:r>
              <a:rPr lang="en-US" sz="2400" dirty="0">
                <a:latin typeface="Angsana New" panose="02020603050405020304" pitchFamily="18" charset="-34"/>
                <a:ea typeface="Calibri" panose="020F0502020204030204" pitchFamily="34" charset="0"/>
              </a:rPr>
              <a:t>3</a:t>
            </a:r>
            <a:r>
              <a:rPr lang="th-TH" sz="2400" dirty="0">
                <a:latin typeface="Angsana New" panose="02020603050405020304" pitchFamily="18" charset="-34"/>
                <a:ea typeface="Calibri" panose="020F0502020204030204" pitchFamily="34" charset="0"/>
              </a:rPr>
              <a:t> นิคมอุตสาหกรรมที่มีศักยภาพในโครงการระเบียงเศรษฐกิจภาคตะวันออก ได้แก่ นิคมอุตสาหกรรมปิ่นทอง (จังหวัดชลบุรี) นิคมอุตสาหกรรมเหมราชอีส</a:t>
            </a:r>
            <a:r>
              <a:rPr lang="th-TH" sz="2400" dirty="0" err="1">
                <a:latin typeface="Angsana New" panose="02020603050405020304" pitchFamily="18" charset="-34"/>
                <a:ea typeface="Calibri" panose="020F0502020204030204" pitchFamily="34" charset="0"/>
              </a:rPr>
              <a:t>เทิร์น</a:t>
            </a:r>
            <a:r>
              <a:rPr lang="th-TH" sz="2400" dirty="0">
                <a:latin typeface="Angsana New" panose="02020603050405020304" pitchFamily="18" charset="-34"/>
                <a:ea typeface="Calibri" panose="020F0502020204030204" pitchFamily="34" charset="0"/>
              </a:rPr>
              <a:t> ซีบอร์ด (จังหวัดชลบุรี) และนิคมอุตสาหกรรมอมตะ</a:t>
            </a:r>
            <a:r>
              <a:rPr lang="th-TH" sz="2400" dirty="0" err="1">
                <a:latin typeface="Angsana New" panose="02020603050405020304" pitchFamily="18" charset="-34"/>
                <a:ea typeface="Calibri" panose="020F0502020204030204" pitchFamily="34" charset="0"/>
              </a:rPr>
              <a:t>ซิตี้</a:t>
            </a:r>
            <a:r>
              <a:rPr lang="th-TH" sz="2400" dirty="0">
                <a:latin typeface="Angsana New" panose="02020603050405020304" pitchFamily="18" charset="-34"/>
                <a:ea typeface="Calibri" panose="020F0502020204030204" pitchFamily="34" charset="0"/>
              </a:rPr>
              <a:t> (จังหวัดระยอง) ซึ่งโครงการ </a:t>
            </a:r>
            <a:r>
              <a:rPr lang="en-US" sz="2400" dirty="0">
                <a:latin typeface="Angsana New" panose="02020603050405020304" pitchFamily="18" charset="-34"/>
                <a:ea typeface="Calibri" panose="020F0502020204030204" pitchFamily="34" charset="0"/>
              </a:rPr>
              <a:t>e-Commerce Park </a:t>
            </a:r>
            <a:r>
              <a:rPr lang="th-TH" sz="2400" dirty="0">
                <a:latin typeface="Angsana New" panose="02020603050405020304" pitchFamily="18" charset="-34"/>
                <a:ea typeface="Calibri" panose="020F0502020204030204" pitchFamily="34" charset="0"/>
              </a:rPr>
              <a:t>ถือเป็นโครงการสำคัญที่แสดงถึงความมุ่งมั่นในการลงทุนในประเทศไทยในอีกหลายปีข้างหน้าและทำหน้าที่เป็นช่องทาง (</a:t>
            </a:r>
            <a:r>
              <a:rPr lang="en-US" sz="2400" dirty="0">
                <a:latin typeface="Angsana New" panose="02020603050405020304" pitchFamily="18" charset="-34"/>
                <a:ea typeface="Calibri" panose="020F0502020204030204" pitchFamily="34" charset="0"/>
              </a:rPr>
              <a:t>Gateway) </a:t>
            </a:r>
            <a:r>
              <a:rPr lang="th-TH" sz="2400" dirty="0">
                <a:latin typeface="Angsana New" panose="02020603050405020304" pitchFamily="18" charset="-34"/>
                <a:ea typeface="Calibri" panose="020F0502020204030204" pitchFamily="34" charset="0"/>
              </a:rPr>
              <a:t>สู่ตลาดโลกและประเทศเพื่อนบ้านของไทย รวมถึงเป็นศูนย์รวมของระบบ</a:t>
            </a:r>
            <a:r>
              <a:rPr lang="th-TH" sz="2400" dirty="0"/>
              <a:t>โครงสร้าง</a:t>
            </a:r>
            <a:r>
              <a:rPr lang="th-TH" sz="2400" dirty="0" err="1"/>
              <a:t>ด้านโล</a:t>
            </a:r>
            <a:r>
              <a:rPr lang="th-TH" sz="2400" dirty="0"/>
              <a:t>จิ</a:t>
            </a:r>
            <a:r>
              <a:rPr lang="th-TH" sz="2400" dirty="0" err="1"/>
              <a:t>สติกส์</a:t>
            </a:r>
            <a:r>
              <a:rPr lang="th-TH" sz="2400" dirty="0"/>
              <a:t>และเทคโนโลยีขั้นสูง และระบบนิเวศน์อีคอมเมิร์ซครบวงจรสำหรับผู้ประกอบการรายย่อย ผู้ผลิต ผู้ให้บริการ และพันธมิตร</a:t>
            </a:r>
            <a:r>
              <a:rPr lang="th-TH" sz="2400" dirty="0" err="1"/>
              <a:t>ทางโล</a:t>
            </a:r>
            <a:r>
              <a:rPr lang="th-TH" sz="2400" dirty="0"/>
              <a:t>จิ</a:t>
            </a:r>
            <a:r>
              <a:rPr lang="th-TH" sz="2400" dirty="0" err="1"/>
              <a:t>สติกส์</a:t>
            </a:r>
            <a:r>
              <a:rPr lang="th-TH" sz="2400" dirty="0"/>
              <a:t> (อภิรดี ตันตรา</a:t>
            </a:r>
            <a:r>
              <a:rPr lang="th-TH" sz="2400" dirty="0" err="1"/>
              <a:t>ภรณ์</a:t>
            </a:r>
            <a:r>
              <a:rPr lang="en-US" sz="2400" dirty="0"/>
              <a:t>, 2560)</a:t>
            </a:r>
          </a:p>
          <a:p>
            <a:endParaRPr lang="en-US" sz="2400" dirty="0"/>
          </a:p>
        </p:txBody>
      </p:sp>
    </p:spTree>
    <p:extLst>
      <p:ext uri="{BB962C8B-B14F-4D97-AF65-F5344CB8AC3E}">
        <p14:creationId xmlns:p14="http://schemas.microsoft.com/office/powerpoint/2010/main" val="26099473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1266825"/>
            <a:ext cx="10287000" cy="4552015"/>
          </a:xfrm>
          <a:prstGeom prst="rect">
            <a:avLst/>
          </a:prstGeom>
        </p:spPr>
        <p:txBody>
          <a:bodyPr wrap="square">
            <a:spAutoFit/>
          </a:bodyPr>
          <a:lstStyle/>
          <a:p>
            <a:pPr algn="thaiDist">
              <a:lnSpc>
                <a:spcPct val="115000"/>
              </a:lnSpc>
            </a:pPr>
            <a:r>
              <a:rPr lang="th-TH" sz="2800" dirty="0">
                <a:latin typeface="Calibri" panose="020F0502020204030204" pitchFamily="34" charset="0"/>
                <a:ea typeface="Calibri" panose="020F0502020204030204" pitchFamily="34" charset="0"/>
                <a:cs typeface="Angsana New" panose="02020603050405020304" pitchFamily="18" charset="-34"/>
              </a:rPr>
              <a:t>	นอกจากความร่วมมือกับกลุ่มบริษัทอาลีบาบาที่มีมาอย่างต่อเนื่องแล้ว กระทรวงพาณิชย์ยังได้มีการจัดโครงการเพื่อการส่งเสริมและพัฒนาธุรกิจพาณิชย์อิเล็กทรอนิกส์มาโดยตลอด โดยให้ความสำคัญกับการสร้างความเข้มแข็งให้กับกลุ่มเกษตรกร ผู้ประกอบการรายย่อย และ </a:t>
            </a:r>
            <a:r>
              <a:rPr lang="en-US" sz="2800" dirty="0">
                <a:latin typeface="Angsana New" panose="02020603050405020304" pitchFamily="18" charset="-34"/>
                <a:ea typeface="Calibri" panose="020F0502020204030204" pitchFamily="34" charset="0"/>
                <a:cs typeface="Cordia New" panose="020B0304020202020204" pitchFamily="34" charset="-34"/>
              </a:rPr>
              <a:t>e-Market Place </a:t>
            </a:r>
            <a:r>
              <a:rPr lang="th-TH" sz="2800" dirty="0">
                <a:latin typeface="Angsana New" panose="02020603050405020304" pitchFamily="18" charset="-34"/>
                <a:ea typeface="Calibri" panose="020F0502020204030204" pitchFamily="34" charset="0"/>
              </a:rPr>
              <a:t>โดยมีโครงการที่น่าสนใจ อาทิ โครงการช่วยชาวนาขายข้าวผ่านระบบออนไลน์เพื่อขยายตลาดค้าข้าวทั้งภายในประเทศและต่างประเทศ ซึ่งในส่วนต่างประเทศได้มีการเชื่อมโยงกับเว็บไซต์ </a:t>
            </a:r>
            <a:r>
              <a:rPr lang="en-US" sz="2800" dirty="0">
                <a:latin typeface="Angsana New" panose="02020603050405020304" pitchFamily="18" charset="-34"/>
                <a:ea typeface="Calibri" panose="020F0502020204030204" pitchFamily="34" charset="0"/>
                <a:cs typeface="Cordia New" panose="020B0304020202020204" pitchFamily="34" charset="-34"/>
              </a:rPr>
              <a:t>Thaitrade.com </a:t>
            </a:r>
            <a:r>
              <a:rPr lang="th-TH" sz="2800" dirty="0">
                <a:latin typeface="Angsana New" panose="02020603050405020304" pitchFamily="18" charset="-34"/>
                <a:ea typeface="Calibri" panose="020F0502020204030204" pitchFamily="34" charset="0"/>
              </a:rPr>
              <a:t>เป็นที่เรียบร้อยแล้ว นอกจากนี้กระทรวงพาณิชย์ยังได้ลงพื้นที่ไปให้ความรู้กับผู้ประกอบการรายย่อย เช่น กลุ่มโอ</a:t>
            </a:r>
            <a:r>
              <a:rPr lang="th-TH" sz="2800" dirty="0" err="1">
                <a:latin typeface="Angsana New" panose="02020603050405020304" pitchFamily="18" charset="-34"/>
                <a:ea typeface="Calibri" panose="020F0502020204030204" pitchFamily="34" charset="0"/>
              </a:rPr>
              <a:t>ทอป</a:t>
            </a:r>
            <a:r>
              <a:rPr lang="th-TH" sz="2800" dirty="0">
                <a:latin typeface="Angsana New" panose="02020603050405020304" pitchFamily="18" charset="-34"/>
                <a:ea typeface="Calibri" panose="020F0502020204030204" pitchFamily="34" charset="0"/>
              </a:rPr>
              <a:t> (</a:t>
            </a:r>
            <a:r>
              <a:rPr lang="en-US" sz="2800" dirty="0">
                <a:latin typeface="Angsana New" panose="02020603050405020304" pitchFamily="18" charset="-34"/>
                <a:ea typeface="Calibri" panose="020F0502020204030204" pitchFamily="34" charset="0"/>
                <a:cs typeface="Cordia New" panose="020B0304020202020204" pitchFamily="34" charset="-34"/>
              </a:rPr>
              <a:t>OTOP) </a:t>
            </a:r>
            <a:r>
              <a:rPr lang="th-TH" sz="2800" dirty="0">
                <a:latin typeface="Angsana New" panose="02020603050405020304" pitchFamily="18" charset="-34"/>
                <a:ea typeface="Calibri" panose="020F0502020204030204" pitchFamily="34" charset="0"/>
              </a:rPr>
              <a:t>กลุ่ม</a:t>
            </a:r>
            <a:r>
              <a:rPr lang="th-TH" sz="2800" dirty="0" err="1">
                <a:latin typeface="Angsana New" panose="02020603050405020304" pitchFamily="18" charset="-34"/>
                <a:ea typeface="Calibri" panose="020F0502020204030204" pitchFamily="34" charset="0"/>
              </a:rPr>
              <a:t>ออร์</a:t>
            </a:r>
            <a:r>
              <a:rPr lang="th-TH" sz="2800" dirty="0">
                <a:latin typeface="Angsana New" panose="02020603050405020304" pitchFamily="18" charset="-34"/>
                <a:ea typeface="Calibri" panose="020F0502020204030204" pitchFamily="34" charset="0"/>
              </a:rPr>
              <a:t>แกนิกส์ และกลุ่มฮา</a:t>
            </a:r>
            <a:r>
              <a:rPr lang="th-TH" sz="2800" dirty="0" err="1">
                <a:latin typeface="Angsana New" panose="02020603050405020304" pitchFamily="18" charset="-34"/>
                <a:ea typeface="Calibri" panose="020F0502020204030204" pitchFamily="34" charset="0"/>
              </a:rPr>
              <a:t>ลาล</a:t>
            </a:r>
            <a:r>
              <a:rPr lang="th-TH" sz="2800" dirty="0">
                <a:latin typeface="Angsana New" panose="02020603050405020304" pitchFamily="18" charset="-34"/>
                <a:ea typeface="Calibri" panose="020F0502020204030204" pitchFamily="34" charset="0"/>
              </a:rPr>
              <a:t> (</a:t>
            </a:r>
            <a:r>
              <a:rPr lang="en-US" sz="2800" dirty="0">
                <a:latin typeface="Angsana New" panose="02020603050405020304" pitchFamily="18" charset="-34"/>
                <a:ea typeface="Calibri" panose="020F0502020204030204" pitchFamily="34" charset="0"/>
                <a:cs typeface="Cordia New" panose="020B0304020202020204" pitchFamily="34" charset="-34"/>
              </a:rPr>
              <a:t>Halal)</a:t>
            </a:r>
            <a:r>
              <a:rPr lang="th-TH" sz="2800" dirty="0">
                <a:latin typeface="Angsana New" panose="02020603050405020304" pitchFamily="18" charset="-34"/>
                <a:ea typeface="Calibri" panose="020F0502020204030204" pitchFamily="34" charset="0"/>
              </a:rPr>
              <a:t> เพื่อยกระดับผู้ประกอบให้มีความรู้ความสามารถในการค้าขายผ่านระบบออนไลน์ได้อย่างมีประสิทธิภาพ เพิ่มยอดขายและสร้างรายได้เพื่อความอยู่ดีมีสุขของชุนชนอย่างยั่งยืน (อภิรดี ตันตรา</a:t>
            </a:r>
            <a:r>
              <a:rPr lang="th-TH" sz="2800" dirty="0" err="1">
                <a:latin typeface="Angsana New" panose="02020603050405020304" pitchFamily="18" charset="-34"/>
                <a:ea typeface="Calibri" panose="020F0502020204030204" pitchFamily="34" charset="0"/>
              </a:rPr>
              <a:t>ภรณ์</a:t>
            </a:r>
            <a:r>
              <a:rPr lang="en-US" sz="2800" dirty="0">
                <a:latin typeface="Angsana New" panose="02020603050405020304" pitchFamily="18" charset="-34"/>
                <a:ea typeface="Calibri" panose="020F0502020204030204" pitchFamily="34" charset="0"/>
                <a:cs typeface="Cordia New" panose="020B0304020202020204" pitchFamily="34" charset="-34"/>
              </a:rPr>
              <a:t>, 2560)</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40828745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885825"/>
            <a:ext cx="10134600" cy="5613845"/>
          </a:xfrm>
          <a:prstGeom prst="rect">
            <a:avLst/>
          </a:prstGeom>
        </p:spPr>
        <p:txBody>
          <a:bodyPr wrap="square">
            <a:spAutoFit/>
          </a:bodyPr>
          <a:lstStyle/>
          <a:p>
            <a:pPr algn="thaiDist">
              <a:lnSpc>
                <a:spcPct val="115000"/>
              </a:lnSpc>
            </a:pPr>
            <a:r>
              <a:rPr lang="th-TH" sz="2400" dirty="0">
                <a:latin typeface="Calibri" panose="020F0502020204030204" pitchFamily="34" charset="0"/>
                <a:ea typeface="Calibri" panose="020F0502020204030204" pitchFamily="34" charset="0"/>
                <a:cs typeface="Angsana New" panose="02020603050405020304" pitchFamily="18" charset="-34"/>
              </a:rPr>
              <a:t>	จากความสำคัญของพาณิชย์อิเล็กทรอนิกส์ที่เพิ่มขึ้นอย่างรวดเร็ว ประกอบกับศักยภาพด้าน</a:t>
            </a:r>
            <a:r>
              <a:rPr lang="th-TH" sz="2400" dirty="0" err="1">
                <a:latin typeface="Calibri" panose="020F0502020204030204" pitchFamily="34" charset="0"/>
                <a:ea typeface="Calibri" panose="020F0502020204030204" pitchFamily="34" charset="0"/>
                <a:cs typeface="Angsana New" panose="02020603050405020304" pitchFamily="18" charset="-34"/>
              </a:rPr>
              <a:t>ทำเล</a:t>
            </a:r>
            <a:r>
              <a:rPr lang="th-TH" sz="2400" dirty="0">
                <a:latin typeface="Calibri" panose="020F0502020204030204" pitchFamily="34" charset="0"/>
                <a:ea typeface="Calibri" panose="020F0502020204030204" pitchFamily="34" charset="0"/>
                <a:cs typeface="Angsana New" panose="02020603050405020304" pitchFamily="18" charset="-34"/>
              </a:rPr>
              <a:t>ที่ตั้งของประเทศไทย และนโยบายของภาครัฐในการพัฒนาโครงสร้างพื้นฐานต่าง ๆ โดยเฉพาะอย่างยิ่งในพื้นที่ระเบียงเศรษฐกิจภาคตะวันออก ผู้วิจัยจึงเห็นว่าการผลักดันให้มีการจัดตั้งศูนย์กระจายสินค้าพาณิชย์อิเล็กทรอนิกส์ของภูมิภาคอาเซียน ณ ท่าอากาศยานนานาชาติอู่ตะเภา มีความเหมาะสม และมีสำคัญต่อการเจริญเติบโตของเศรษฐกิจ สามารถเพิ่มอัตราการจ้างงาน และยกระดับคุณภาพชีวิตและรายได้ของประชาชนได้อย่างยั่งยืน  ทั้งนี้ ผู้วิจัยสนใจศึกษาเกี่ยวกับ </a:t>
            </a:r>
            <a:r>
              <a:rPr lang="en-US" sz="2400" dirty="0">
                <a:latin typeface="Angsana New" panose="02020603050405020304" pitchFamily="18" charset="-34"/>
                <a:ea typeface="Calibri" panose="020F0502020204030204" pitchFamily="34" charset="0"/>
                <a:cs typeface="Cordia New" panose="020B0304020202020204" pitchFamily="34" charset="-34"/>
              </a:rPr>
              <a:t>1) </a:t>
            </a:r>
            <a:r>
              <a:rPr lang="th-TH" sz="2400" dirty="0">
                <a:latin typeface="Angsana New" panose="02020603050405020304" pitchFamily="18" charset="-34"/>
                <a:ea typeface="Calibri" panose="020F0502020204030204" pitchFamily="34" charset="0"/>
              </a:rPr>
              <a:t>ความสัมพันธ์ของ กฎระเบียบ การเข้าถึง การสนับสนุน</a:t>
            </a:r>
            <a:r>
              <a:rPr lang="th-TH" sz="2400" dirty="0" err="1">
                <a:latin typeface="Angsana New" panose="02020603050405020304" pitchFamily="18" charset="-34"/>
                <a:ea typeface="Calibri" panose="020F0502020204030204" pitchFamily="34" charset="0"/>
              </a:rPr>
              <a:t>ด้านโล</a:t>
            </a:r>
            <a:r>
              <a:rPr lang="th-TH" sz="2400" dirty="0">
                <a:latin typeface="Angsana New" panose="02020603050405020304" pitchFamily="18" charset="-34"/>
                <a:ea typeface="Calibri" panose="020F0502020204030204" pitchFamily="34" charset="0"/>
              </a:rPr>
              <a:t>จิ</a:t>
            </a:r>
            <a:r>
              <a:rPr lang="th-TH" sz="2400" dirty="0" err="1">
                <a:latin typeface="Angsana New" panose="02020603050405020304" pitchFamily="18" charset="-34"/>
                <a:ea typeface="Calibri" panose="020F0502020204030204" pitchFamily="34" charset="0"/>
              </a:rPr>
              <a:t>สติกส์</a:t>
            </a:r>
            <a:r>
              <a:rPr lang="th-TH" sz="2400" dirty="0">
                <a:latin typeface="Angsana New" panose="02020603050405020304" pitchFamily="18" charset="-34"/>
                <a:ea typeface="Calibri" panose="020F0502020204030204" pitchFamily="34" charset="0"/>
              </a:rPr>
              <a:t> การบริหารจัดการระบบ กับความสำเร็จของการตั้งศูนย์ต้นแบบในการกระจายสินค้าพาณิชย์อิเล็กทรอนิกส์ของภูมิภาคอาเซียน ณ ท่าอากาศยานนานาชาติอู่ตะเภา และ </a:t>
            </a:r>
            <a:r>
              <a:rPr lang="en-US" sz="2400" dirty="0">
                <a:latin typeface="Angsana New" panose="02020603050405020304" pitchFamily="18" charset="-34"/>
                <a:ea typeface="Calibri" panose="020F0502020204030204" pitchFamily="34" charset="0"/>
                <a:cs typeface="Cordia New" panose="020B0304020202020204" pitchFamily="34" charset="-34"/>
              </a:rPr>
              <a:t>2) </a:t>
            </a:r>
            <a:r>
              <a:rPr lang="th-TH" sz="2400" dirty="0">
                <a:latin typeface="Angsana New" panose="02020603050405020304" pitchFamily="18" charset="-34"/>
                <a:ea typeface="Calibri" panose="020F0502020204030204" pitchFamily="34" charset="0"/>
              </a:rPr>
              <a:t>ปัจจัยที่มีอิทธิพลเชิงบวกต่อความสำเร็จของการจัดตั้งศูนย์ต้นแบบการกระจายสินค้าพาณิชย์อิเล็กทรอนิกส์ของภูมิภาคอาเซียน ณ ท่าอากาศยานนานาชาติอู่ตะเภา ซึ่งผลการศึกษาวิจัยสามารถเป็นแนวทางสำหรับภาครัฐในการกำหนดนโยบายสนับสนุนการจัดตั้งศูนย์กระจายสินค้าพาณิชย์อิเล็กทรอนิกส์ของภูมิภาคอาเซียน ณ ท่าอากาศยานนานาชาติอู่ตะเภา ตลอดจนสามารถใช้ประเมินความพร้อมของท่าอากาศยานนานาชาติอู่ตะเภา ในการเป็นศูนย์กระจายสินค้าพาณิชย์อิเล็กทรอนิกส์ของภูมิภาคอาเซียน และเป็นแนวทางในการกำหนดรูปแบบการการบริหารจัดการระบบที่ทำให้ผู้ประกอบการและผู้รับบริการมีความไว้วางใจต่อการจัดตั้งศูนย์กระจายสินค้าพาณิชย์อิเล็กทรอนิกส์ของภูมิภาคอาเซียน ณ ท่าอากาศยานนานาชาติอู่ตะเภา</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955454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50" y="276225"/>
            <a:ext cx="10375900" cy="6073970"/>
          </a:xfrm>
          <a:prstGeom prst="rect">
            <a:avLst/>
          </a:prstGeom>
        </p:spPr>
        <p:txBody>
          <a:bodyPr wrap="square">
            <a:spAutoFit/>
          </a:bodyPr>
          <a:lstStyle/>
          <a:p>
            <a:pPr algn="thaiDist">
              <a:lnSpc>
                <a:spcPct val="115000"/>
              </a:lnSpc>
            </a:pPr>
            <a:r>
              <a:rPr lang="th-TH" sz="3200" b="1" dirty="0">
                <a:latin typeface="Angsana New" panose="02020603050405020304" pitchFamily="18" charset="-34"/>
                <a:ea typeface="Calibri" panose="020F0502020204030204" pitchFamily="34" charset="0"/>
                <a:cs typeface="Angsana New" panose="02020603050405020304" pitchFamily="18" charset="-34"/>
              </a:rPr>
              <a:t>วัตถุประสงค์การวิจัย</a:t>
            </a:r>
            <a:endParaRPr lang="en-US"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sz="3200" dirty="0">
                <a:latin typeface="Angsana New" panose="02020603050405020304" pitchFamily="18" charset="-34"/>
                <a:ea typeface="Calibri" panose="020F0502020204030204" pitchFamily="34" charset="0"/>
                <a:cs typeface="Angsana New" panose="02020603050405020304" pitchFamily="18" charset="-34"/>
              </a:rPr>
              <a:t>	</a:t>
            </a:r>
            <a:r>
              <a:rPr lang="th-TH" sz="3200" dirty="0">
                <a:latin typeface="Angsana New" panose="02020603050405020304" pitchFamily="18" charset="-34"/>
                <a:ea typeface="Calibri" panose="020F0502020204030204" pitchFamily="34" charset="0"/>
                <a:cs typeface="Angsana New" panose="02020603050405020304" pitchFamily="18" charset="-34"/>
              </a:rPr>
              <a:t>1. เพื่อศึกษาความสัมพันธ์ของ กฎระเบียบ การเข้าถึง การสนับสนุน</a:t>
            </a:r>
            <a:r>
              <a:rPr lang="th-TH" sz="3200" dirty="0" err="1">
                <a:latin typeface="Angsana New" panose="02020603050405020304" pitchFamily="18" charset="-34"/>
                <a:ea typeface="Calibri" panose="020F0502020204030204" pitchFamily="34" charset="0"/>
                <a:cs typeface="Angsana New" panose="02020603050405020304" pitchFamily="18" charset="-34"/>
              </a:rPr>
              <a:t>ด้านโล</a:t>
            </a:r>
            <a:r>
              <a:rPr lang="th-TH" sz="3200" dirty="0">
                <a:latin typeface="Angsana New" panose="02020603050405020304" pitchFamily="18" charset="-34"/>
                <a:ea typeface="Calibri" panose="020F0502020204030204" pitchFamily="34" charset="0"/>
                <a:cs typeface="Angsana New" panose="02020603050405020304" pitchFamily="18" charset="-34"/>
              </a:rPr>
              <a:t>จิ</a:t>
            </a:r>
            <a:r>
              <a:rPr lang="th-TH" sz="3200" dirty="0" err="1">
                <a:latin typeface="Angsana New" panose="02020603050405020304" pitchFamily="18" charset="-34"/>
                <a:ea typeface="Calibri" panose="020F0502020204030204" pitchFamily="34" charset="0"/>
                <a:cs typeface="Angsana New" panose="02020603050405020304" pitchFamily="18" charset="-34"/>
              </a:rPr>
              <a:t>สติกส์</a:t>
            </a:r>
            <a:r>
              <a:rPr lang="th-TH" sz="3200" dirty="0">
                <a:latin typeface="Angsana New" panose="02020603050405020304" pitchFamily="18" charset="-34"/>
                <a:ea typeface="Calibri" panose="020F0502020204030204" pitchFamily="34" charset="0"/>
                <a:cs typeface="Angsana New" panose="02020603050405020304" pitchFamily="18" charset="-34"/>
              </a:rPr>
              <a:t> การบริหารจัดการระบบ กับความสำเร็จของการตั้งศูนย์ต้นแบบในการกระจายสินค้าพาณิชย์อิเล็กทรอนิกส์ของภูมิภาคอาเซียน ณ ท่าอากาศยานนานาชาติอู่ตะเภา</a:t>
            </a:r>
            <a:endParaRPr lang="en-US"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th-TH" sz="3200" dirty="0">
                <a:latin typeface="Angsana New" panose="02020603050405020304" pitchFamily="18" charset="-34"/>
                <a:ea typeface="Calibri" panose="020F0502020204030204" pitchFamily="34" charset="0"/>
                <a:cs typeface="Angsana New" panose="02020603050405020304" pitchFamily="18" charset="-34"/>
              </a:rPr>
              <a:t>	2. เพื่อศึกษาความสัมพันธ์ของปัจจัยที่มีอิทธิพลเชิงบวกต่อความสำเร็จของการจัดตั้งศูนย์ต้นแบบการกระจายสินค้าพาณิชย์อิเล็กทรอนิกส์ของภูมิภาคอาเซียน ณ ท่าอากาศยานนานาชาติอู่ตะเภา</a:t>
            </a:r>
          </a:p>
          <a:p>
            <a:pPr algn="thaiDist">
              <a:lnSpc>
                <a:spcPct val="115000"/>
              </a:lnSpc>
            </a:pPr>
            <a:r>
              <a:rPr lang="th-TH" sz="3200" dirty="0">
                <a:latin typeface="Angsana New" panose="02020603050405020304" pitchFamily="18" charset="-34"/>
                <a:ea typeface="Calibri" panose="020F0502020204030204" pitchFamily="34" charset="0"/>
                <a:cs typeface="Angsana New" panose="02020603050405020304" pitchFamily="18" charset="-34"/>
              </a:rPr>
              <a:t>	</a:t>
            </a:r>
            <a:r>
              <a:rPr lang="en-US" sz="3200" dirty="0">
                <a:latin typeface="Angsana New" panose="02020603050405020304" pitchFamily="18" charset="-34"/>
                <a:ea typeface="Calibri" panose="020F0502020204030204" pitchFamily="34" charset="0"/>
                <a:cs typeface="Angsana New" panose="02020603050405020304" pitchFamily="18" charset="-34"/>
              </a:rPr>
              <a:t>3. </a:t>
            </a:r>
            <a:r>
              <a:rPr lang="th-TH" sz="3200" dirty="0">
                <a:latin typeface="Angsana New" panose="02020603050405020304" pitchFamily="18" charset="-34"/>
                <a:ea typeface="Calibri" panose="020F0502020204030204" pitchFamily="34" charset="0"/>
                <a:cs typeface="Angsana New" panose="02020603050405020304" pitchFamily="18" charset="-34"/>
              </a:rPr>
              <a:t>เพื่อศึกษารูปแบบความสำเร็จของการจัดตั้งศูนย์ต้นแบบการกระจายสินค้าพาณิชย์อิเล็กทรอนิกส์ของภูมิภาคอาเซียน ณ ท่าอากาศยานนานาชาติอู่ตะเภา</a:t>
            </a:r>
          </a:p>
          <a:p>
            <a:pPr algn="thaiDist">
              <a:lnSpc>
                <a:spcPct val="115000"/>
              </a:lnSpc>
            </a:pPr>
            <a:endParaRPr lang="en-US" sz="3200" dirty="0">
              <a:latin typeface="Angsana New" panose="02020603050405020304" pitchFamily="18" charset="-34"/>
              <a:ea typeface="Calibri" panose="020F0502020204030204" pitchFamily="34" charset="0"/>
              <a:cs typeface="Angsana New" panose="02020603050405020304" pitchFamily="18" charset="-34"/>
            </a:endParaRPr>
          </a:p>
          <a:p>
            <a:pPr algn="thaiDist">
              <a:lnSpc>
                <a:spcPct val="115000"/>
              </a:lnSpc>
            </a:pPr>
            <a:r>
              <a:rPr lang="en-US" dirty="0">
                <a:latin typeface="Angsana New" panose="02020603050405020304" pitchFamily="18" charset="-34"/>
                <a:ea typeface="BrowalliaNew"/>
                <a:cs typeface="Angsana New" panose="02020603050405020304" pitchFamily="18" charset="-34"/>
              </a:rPr>
              <a:t> </a:t>
            </a:r>
            <a:endParaRPr lang="en-US" sz="1200"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35521105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1190625"/>
            <a:ext cx="10363200" cy="4339650"/>
          </a:xfrm>
          <a:prstGeom prst="rect">
            <a:avLst/>
          </a:prstGeom>
        </p:spPr>
        <p:txBody>
          <a:bodyPr wrap="square">
            <a:spAutoFit/>
          </a:bodyPr>
          <a:lstStyle/>
          <a:p>
            <a:pPr algn="thaiDist">
              <a:lnSpc>
                <a:spcPct val="115000"/>
              </a:lnSpc>
            </a:pPr>
            <a:r>
              <a:rPr lang="th-TH" sz="2400" b="1" dirty="0">
                <a:latin typeface="Calibri" panose="020F0502020204030204" pitchFamily="34" charset="0"/>
                <a:ea typeface="BrowalliaNew"/>
                <a:cs typeface="Angsana New" panose="02020603050405020304" pitchFamily="18" charset="-34"/>
              </a:rPr>
              <a:t>ขอบเขตการวิจัย</a:t>
            </a:r>
            <a:endParaRPr lang="en-US" sz="24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400" dirty="0">
                <a:latin typeface="Calibri" panose="020F0502020204030204" pitchFamily="34" charset="0"/>
                <a:ea typeface="BrowalliaNew"/>
                <a:cs typeface="Angsana New" panose="02020603050405020304" pitchFamily="18" charset="-34"/>
              </a:rPr>
              <a:t>	ประชากรที่ใช้ในการวิจัย ได้แก่ </a:t>
            </a:r>
            <a:r>
              <a:rPr lang="th-TH" sz="2400" dirty="0">
                <a:latin typeface="Calibri" panose="020F0502020204030204" pitchFamily="34" charset="0"/>
                <a:ea typeface="Calibri" panose="020F0502020204030204" pitchFamily="34" charset="0"/>
                <a:cs typeface="Angsana New" panose="02020603050405020304" pitchFamily="18" charset="-34"/>
              </a:rPr>
              <a:t>ผู้ที่มีส่วนเกี่ยวข้องกับการพัฒนาศูนย์ต้นแบบการกระจายสินค้าพาณิชย์อิเล็กทรอนิกส์ของภูมิภาคอาเซียน ณ ท่าอากาศยานนานาชาติอู่ตะเภา ประกอบด้วย 1) กลุ่มราชการ ได้แก่ กรมศุลกากร กระทรวงการคลัง กระทรวงพาณิชย์ กรมการขนส่งทางบก การท่าอากาศยานแห่งประเทศไทย กรมการบิน</a:t>
            </a:r>
            <a:r>
              <a:rPr lang="th-TH" sz="2400" dirty="0" err="1">
                <a:latin typeface="Calibri" panose="020F0502020204030204" pitchFamily="34" charset="0"/>
                <a:ea typeface="Calibri" panose="020F0502020204030204" pitchFamily="34" charset="0"/>
                <a:cs typeface="Angsana New" panose="02020603050405020304" pitchFamily="18" charset="-34"/>
              </a:rPr>
              <a:t>พลเรือน</a:t>
            </a:r>
            <a:r>
              <a:rPr lang="th-TH" sz="2400" dirty="0">
                <a:latin typeface="Calibri" panose="020F0502020204030204" pitchFamily="34" charset="0"/>
                <a:ea typeface="Calibri" panose="020F0502020204030204" pitchFamily="34" charset="0"/>
                <a:cs typeface="Angsana New" panose="02020603050405020304" pitchFamily="18" charset="-34"/>
              </a:rPr>
              <a:t> สำนักงานนโยบายและแผนการขนส่งและจราจร สำนักงานคณะกรรมการพัฒนาการเศรษฐกิจและสังคมแห่งชาติ และคณะกรรมการส่งเสริมการลงทุน 2) กลุ่มผู้ประกอบการ ได้แก่ ผู้นำของเข้า ผู้ส่งของออก ตัวแทนออกของผู้ประกอบการของเร่งด่วน  ผู้ประกอบการพาณิชย์อิเล็กทรอนิกส์ และสมาคมธุรกิจต่าง ๆ ได้แก่ สมาคมผู้ประกอบการพาณิชย์อิเล็กทรอนิกส์ สมาคมกลุ่มผู้ประกอบการขนส่งพัสดุด่วนเอเชียแปซิฟิก (</a:t>
            </a:r>
            <a:r>
              <a:rPr lang="en-US" sz="2400" dirty="0">
                <a:latin typeface="Angsana New" panose="02020603050405020304" pitchFamily="18" charset="-34"/>
                <a:ea typeface="Calibri" panose="020F0502020204030204" pitchFamily="34" charset="0"/>
                <a:cs typeface="Cordia New" panose="020B0304020202020204" pitchFamily="34" charset="-34"/>
              </a:rPr>
              <a:t>Conference of Asia Pacific Express Carriers: CAPEC) </a:t>
            </a:r>
            <a:r>
              <a:rPr lang="th-TH" sz="2400" dirty="0">
                <a:latin typeface="Angsana New" panose="02020603050405020304" pitchFamily="18" charset="-34"/>
                <a:ea typeface="Calibri" panose="020F0502020204030204" pitchFamily="34" charset="0"/>
              </a:rPr>
              <a:t>สมาคมผู้รับจัดการขนส่งสินค้าระหว่างประเทศ (</a:t>
            </a:r>
            <a:r>
              <a:rPr lang="en-US" sz="2400" dirty="0">
                <a:latin typeface="Angsana New" panose="02020603050405020304" pitchFamily="18" charset="-34"/>
                <a:ea typeface="Calibri" panose="020F0502020204030204" pitchFamily="34" charset="0"/>
                <a:cs typeface="Cordia New" panose="020B0304020202020204" pitchFamily="34" charset="-34"/>
              </a:rPr>
              <a:t>Thai International Freight Forwarders Association) </a:t>
            </a:r>
            <a:r>
              <a:rPr lang="th-TH" sz="2400" dirty="0">
                <a:latin typeface="Angsana New" panose="02020603050405020304" pitchFamily="18" charset="-34"/>
                <a:ea typeface="Calibri" panose="020F0502020204030204" pitchFamily="34" charset="0"/>
              </a:rPr>
              <a:t>และหอการค้าแห่งประเทศไทย และ 3) กลุ่มผู้ใช้บริการ</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5124665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38225"/>
            <a:ext cx="10604500" cy="5189113"/>
          </a:xfrm>
          <a:prstGeom prst="rect">
            <a:avLst/>
          </a:prstGeom>
        </p:spPr>
        <p:txBody>
          <a:bodyPr wrap="square">
            <a:spAutoFit/>
          </a:bodyPr>
          <a:lstStyle/>
          <a:p>
            <a:pPr algn="thaiDist">
              <a:lnSpc>
                <a:spcPct val="115000"/>
              </a:lnSpc>
            </a:pPr>
            <a:r>
              <a:rPr lang="th-TH" sz="2400" dirty="0">
                <a:latin typeface="Calibri" panose="020F0502020204030204" pitchFamily="34" charset="0"/>
                <a:ea typeface="BrowalliaNew"/>
                <a:cs typeface="Angsana New" panose="02020603050405020304" pitchFamily="18" charset="-34"/>
              </a:rPr>
              <a:t>กลุ่มตัวอย่าง ได้แก่ </a:t>
            </a:r>
            <a:r>
              <a:rPr lang="th-TH" sz="2400" dirty="0">
                <a:latin typeface="Calibri" panose="020F0502020204030204" pitchFamily="34" charset="0"/>
                <a:ea typeface="Calibri" panose="020F0502020204030204" pitchFamily="34" charset="0"/>
                <a:cs typeface="Angsana New" panose="02020603050405020304" pitchFamily="18" charset="-34"/>
              </a:rPr>
              <a:t>ผู้ที่มีส่วนเกี่ยวข้องกับการพัฒนาศูนย์ต้นแบบการกระจายสินค้าพาณิชย์อิเล็กทรอนิกส์ของภูมิภาคอาเซียน ณ ท่าอากาศยานนานาชาติอู่ตะเภา</a:t>
            </a:r>
            <a:r>
              <a:rPr lang="th-TH" sz="2400" dirty="0">
                <a:latin typeface="Calibri" panose="020F0502020204030204" pitchFamily="34" charset="0"/>
                <a:ea typeface="BrowalliaNew"/>
                <a:cs typeface="Angsana New" panose="02020603050405020304" pitchFamily="18" charset="-34"/>
              </a:rPr>
              <a:t> ประกอบด้วย 1) กลุ่มราชการ 2) กลุ่มผู้ประกอบการ และ 3) กลุ่มผู้ใช้บริการ รวมจำนวน </a:t>
            </a:r>
            <a:r>
              <a:rPr lang="en-US" sz="2400" dirty="0">
                <a:latin typeface="Angsana New" panose="02020603050405020304" pitchFamily="18" charset="-34"/>
                <a:ea typeface="BrowalliaNew"/>
                <a:cs typeface="Cordia New" panose="020B0304020202020204" pitchFamily="34" charset="-34"/>
              </a:rPr>
              <a:t>400 </a:t>
            </a:r>
            <a:r>
              <a:rPr lang="th-TH" sz="2400" dirty="0">
                <a:latin typeface="Angsana New" panose="02020603050405020304" pitchFamily="18" charset="-34"/>
                <a:ea typeface="BrowalliaNew"/>
              </a:rPr>
              <a:t>คน</a:t>
            </a:r>
            <a:endParaRPr lang="en-US" sz="24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400" dirty="0">
                <a:latin typeface="Calibri" panose="020F0502020204030204" pitchFamily="34" charset="0"/>
                <a:ea typeface="Calibri" panose="020F0502020204030204" pitchFamily="34" charset="0"/>
                <a:cs typeface="Angsana New" panose="02020603050405020304" pitchFamily="18" charset="-34"/>
              </a:rPr>
              <a:t>	ตัวแปรที่ศึกษา</a:t>
            </a:r>
            <a:r>
              <a:rPr lang="th-TH" sz="2400" dirty="0">
                <a:latin typeface="Calibri" panose="020F0502020204030204" pitchFamily="34" charset="0"/>
                <a:ea typeface="BrowalliaNew"/>
                <a:cs typeface="Angsana New" panose="02020603050405020304" pitchFamily="18" charset="-34"/>
              </a:rPr>
              <a:t> ได้แก่ ตัวแปรอิสระและตัวแปรตามที่ใช้ในการวิจัยครั้งนี้ ประกอบด้วยตัวแปรตาม จำนวน 1 ตัวแปร คือ 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 (</a:t>
            </a:r>
            <a:r>
              <a:rPr lang="en-US" sz="2400" dirty="0">
                <a:latin typeface="Angsana New" panose="02020603050405020304" pitchFamily="18" charset="-34"/>
                <a:ea typeface="BrowalliaNew"/>
                <a:cs typeface="Cordia New" panose="020B0304020202020204" pitchFamily="34" charset="-34"/>
              </a:rPr>
              <a:t>Hub Success)</a:t>
            </a:r>
            <a:r>
              <a:rPr lang="th-TH" sz="2400" dirty="0">
                <a:latin typeface="Angsana New" panose="02020603050405020304" pitchFamily="18" charset="-34"/>
                <a:ea typeface="BrowalliaNew"/>
              </a:rPr>
              <a:t> ประกอบด้วย ปัจจัยสภาพแวดล้อมภายใน (</a:t>
            </a:r>
            <a:r>
              <a:rPr lang="en-US" sz="2400" dirty="0">
                <a:latin typeface="Angsana New" panose="02020603050405020304" pitchFamily="18" charset="-34"/>
                <a:ea typeface="BrowalliaNew"/>
                <a:cs typeface="Cordia New" panose="020B0304020202020204" pitchFamily="34" charset="-34"/>
              </a:rPr>
              <a:t>Internal Environment) </a:t>
            </a:r>
            <a:r>
              <a:rPr lang="th-TH" sz="2400" dirty="0">
                <a:latin typeface="Angsana New" panose="02020603050405020304" pitchFamily="18" charset="-34"/>
                <a:ea typeface="BrowalliaNew"/>
              </a:rPr>
              <a:t>ปัจจัยสภาพแวดล้อมภายนอก (</a:t>
            </a:r>
            <a:r>
              <a:rPr lang="en-US" sz="2400" dirty="0">
                <a:latin typeface="Angsana New" panose="02020603050405020304" pitchFamily="18" charset="-34"/>
                <a:ea typeface="BrowalliaNew"/>
                <a:cs typeface="Cordia New" panose="020B0304020202020204" pitchFamily="34" charset="-34"/>
              </a:rPr>
              <a:t>External Environment) </a:t>
            </a:r>
            <a:r>
              <a:rPr lang="th-TH" sz="2400" dirty="0">
                <a:latin typeface="Angsana New" panose="02020603050405020304" pitchFamily="18" charset="-34"/>
                <a:ea typeface="BrowalliaNew"/>
              </a:rPr>
              <a:t>และตัวแปรอิสระจำนวน 4 ตัวแปร ได้แก่ 1) กฎระเบียบ (</a:t>
            </a:r>
            <a:r>
              <a:rPr lang="en-US" sz="2400" dirty="0">
                <a:latin typeface="Angsana New" panose="02020603050405020304" pitchFamily="18" charset="-34"/>
                <a:ea typeface="BrowalliaNew"/>
                <a:cs typeface="Cordia New" panose="020B0304020202020204" pitchFamily="34" charset="-34"/>
              </a:rPr>
              <a:t>Rules &amp; Regulations) </a:t>
            </a:r>
            <a:r>
              <a:rPr lang="th-TH" sz="2400" dirty="0">
                <a:latin typeface="Angsana New" panose="02020603050405020304" pitchFamily="18" charset="-34"/>
                <a:ea typeface="BrowalliaNew"/>
              </a:rPr>
              <a:t>ประกอบด้วย มาตรการด้านภาษี (</a:t>
            </a:r>
            <a:r>
              <a:rPr lang="en-US" sz="2400" dirty="0">
                <a:latin typeface="Angsana New" panose="02020603050405020304" pitchFamily="18" charset="-34"/>
                <a:ea typeface="BrowalliaNew"/>
                <a:cs typeface="Cordia New" panose="020B0304020202020204" pitchFamily="34" charset="-34"/>
              </a:rPr>
              <a:t>Taxation) </a:t>
            </a:r>
            <a:r>
              <a:rPr lang="th-TH" sz="2400" dirty="0">
                <a:latin typeface="Angsana New" panose="02020603050405020304" pitchFamily="18" charset="-34"/>
                <a:ea typeface="BrowalliaNew"/>
              </a:rPr>
              <a:t>พิธีการศุลกากร (</a:t>
            </a:r>
            <a:r>
              <a:rPr lang="en-US" sz="2400" dirty="0">
                <a:latin typeface="Angsana New" panose="02020603050405020304" pitchFamily="18" charset="-34"/>
                <a:ea typeface="BrowalliaNew"/>
                <a:cs typeface="Cordia New" panose="020B0304020202020204" pitchFamily="34" charset="-34"/>
              </a:rPr>
              <a:t>Customs Regime) </a:t>
            </a:r>
            <a:r>
              <a:rPr lang="th-TH" sz="2400" dirty="0">
                <a:latin typeface="Angsana New" panose="02020603050405020304" pitchFamily="18" charset="-34"/>
                <a:ea typeface="BrowalliaNew"/>
              </a:rPr>
              <a:t>และสิทธิประโยชน์ (</a:t>
            </a:r>
            <a:r>
              <a:rPr lang="en-US" sz="2400" dirty="0">
                <a:latin typeface="Angsana New" panose="02020603050405020304" pitchFamily="18" charset="-34"/>
                <a:ea typeface="BrowalliaNew"/>
                <a:cs typeface="Cordia New" panose="020B0304020202020204" pitchFamily="34" charset="-34"/>
              </a:rPr>
              <a:t>Incentives) </a:t>
            </a:r>
            <a:r>
              <a:rPr lang="th-TH" sz="2400" dirty="0">
                <a:latin typeface="Angsana New" panose="02020603050405020304" pitchFamily="18" charset="-34"/>
                <a:ea typeface="BrowalliaNew"/>
              </a:rPr>
              <a:t>2) การเข้าถึง (</a:t>
            </a:r>
            <a:r>
              <a:rPr lang="en-US" sz="2400" dirty="0">
                <a:latin typeface="Angsana New" panose="02020603050405020304" pitchFamily="18" charset="-34"/>
                <a:ea typeface="BrowalliaNew"/>
                <a:cs typeface="Cordia New" panose="020B0304020202020204" pitchFamily="34" charset="-34"/>
              </a:rPr>
              <a:t>Accessibility Access) </a:t>
            </a:r>
            <a:r>
              <a:rPr lang="th-TH" sz="2400" dirty="0">
                <a:latin typeface="Angsana New" panose="02020603050405020304" pitchFamily="18" charset="-34"/>
                <a:ea typeface="BrowalliaNew"/>
              </a:rPr>
              <a:t>ประกอบด้วย ตำแหน่งที่ตั้ง (</a:t>
            </a:r>
            <a:r>
              <a:rPr lang="en-US" sz="2400" dirty="0">
                <a:latin typeface="Angsana New" panose="02020603050405020304" pitchFamily="18" charset="-34"/>
                <a:ea typeface="BrowalliaNew"/>
                <a:cs typeface="Cordia New" panose="020B0304020202020204" pitchFamily="34" charset="-34"/>
              </a:rPr>
              <a:t>Location) </a:t>
            </a:r>
            <a:r>
              <a:rPr lang="th-TH" sz="2400" dirty="0">
                <a:latin typeface="Angsana New" panose="02020603050405020304" pitchFamily="18" charset="-34"/>
                <a:ea typeface="BrowalliaNew"/>
              </a:rPr>
              <a:t>โครงสร้างพื้นฐาน (</a:t>
            </a:r>
            <a:r>
              <a:rPr lang="en-US" sz="2400" dirty="0">
                <a:latin typeface="Angsana New" panose="02020603050405020304" pitchFamily="18" charset="-34"/>
                <a:ea typeface="BrowalliaNew"/>
                <a:cs typeface="Cordia New" panose="020B0304020202020204" pitchFamily="34" charset="-34"/>
              </a:rPr>
              <a:t>Infrastructure) </a:t>
            </a:r>
            <a:r>
              <a:rPr lang="th-TH" sz="2400" dirty="0">
                <a:latin typeface="Angsana New" panose="02020603050405020304" pitchFamily="18" charset="-34"/>
                <a:ea typeface="BrowalliaNew"/>
              </a:rPr>
              <a:t>และการขนส่งต่อเนื่องหลายรูปแบบ (</a:t>
            </a:r>
            <a:r>
              <a:rPr lang="en-US" sz="2400" dirty="0">
                <a:latin typeface="Angsana New" panose="02020603050405020304" pitchFamily="18" charset="-34"/>
                <a:ea typeface="BrowalliaNew"/>
                <a:cs typeface="Cordia New" panose="020B0304020202020204" pitchFamily="34" charset="-34"/>
              </a:rPr>
              <a:t>Multimodal Transport) </a:t>
            </a:r>
            <a:r>
              <a:rPr lang="th-TH" sz="2400" dirty="0">
                <a:latin typeface="Angsana New" panose="02020603050405020304" pitchFamily="18" charset="-34"/>
                <a:ea typeface="BrowalliaNew"/>
              </a:rPr>
              <a:t>3) การสนับสนุน</a:t>
            </a:r>
            <a:r>
              <a:rPr lang="th-TH" sz="2400" dirty="0" err="1">
                <a:latin typeface="Angsana New" panose="02020603050405020304" pitchFamily="18" charset="-34"/>
                <a:ea typeface="BrowalliaNew"/>
              </a:rPr>
              <a:t>ด้านโล</a:t>
            </a:r>
            <a:r>
              <a:rPr lang="th-TH" sz="2400" dirty="0">
                <a:latin typeface="Angsana New" panose="02020603050405020304" pitchFamily="18" charset="-34"/>
                <a:ea typeface="BrowalliaNew"/>
              </a:rPr>
              <a:t>จิ</a:t>
            </a:r>
            <a:r>
              <a:rPr lang="th-TH" sz="2400" dirty="0" err="1">
                <a:latin typeface="Angsana New" panose="02020603050405020304" pitchFamily="18" charset="-34"/>
                <a:ea typeface="BrowalliaNew"/>
              </a:rPr>
              <a:t>สติกส์</a:t>
            </a:r>
            <a:r>
              <a:rPr lang="th-TH" sz="2400" dirty="0">
                <a:latin typeface="Angsana New" panose="02020603050405020304" pitchFamily="18" charset="-34"/>
                <a:ea typeface="BrowalliaNew"/>
              </a:rPr>
              <a:t> (</a:t>
            </a:r>
            <a:r>
              <a:rPr lang="en-US" sz="2400" dirty="0">
                <a:latin typeface="Angsana New" panose="02020603050405020304" pitchFamily="18" charset="-34"/>
                <a:ea typeface="BrowalliaNew"/>
                <a:cs typeface="Cordia New" panose="020B0304020202020204" pitchFamily="34" charset="-34"/>
              </a:rPr>
              <a:t>Logistics Support) </a:t>
            </a:r>
            <a:r>
              <a:rPr lang="th-TH" sz="2400" dirty="0">
                <a:latin typeface="Angsana New" panose="02020603050405020304" pitchFamily="18" charset="-34"/>
                <a:ea typeface="BrowalliaNew"/>
              </a:rPr>
              <a:t>ประกอบด้วย การบริหารการขนส่ง (</a:t>
            </a:r>
            <a:r>
              <a:rPr lang="en-US" sz="2400" dirty="0">
                <a:latin typeface="Angsana New" panose="02020603050405020304" pitchFamily="18" charset="-34"/>
                <a:ea typeface="BrowalliaNew"/>
                <a:cs typeface="Cordia New" panose="020B0304020202020204" pitchFamily="34" charset="-34"/>
              </a:rPr>
              <a:t>Transportation Management) </a:t>
            </a:r>
            <a:r>
              <a:rPr lang="th-TH" sz="2400" dirty="0">
                <a:latin typeface="Angsana New" panose="02020603050405020304" pitchFamily="18" charset="-34"/>
                <a:ea typeface="BrowalliaNew"/>
              </a:rPr>
              <a:t>การบริหารสินค้าคงคลัง (</a:t>
            </a:r>
            <a:r>
              <a:rPr lang="en-US" sz="2400" dirty="0">
                <a:latin typeface="Angsana New" panose="02020603050405020304" pitchFamily="18" charset="-34"/>
                <a:ea typeface="BrowalliaNew"/>
                <a:cs typeface="Cordia New" panose="020B0304020202020204" pitchFamily="34" charset="-34"/>
              </a:rPr>
              <a:t>Inventory Management) </a:t>
            </a:r>
            <a:r>
              <a:rPr lang="th-TH" sz="2400" dirty="0">
                <a:latin typeface="Angsana New" panose="02020603050405020304" pitchFamily="18" charset="-34"/>
                <a:ea typeface="BrowalliaNew"/>
              </a:rPr>
              <a:t>และการแลกเปลี่ยนข้อมูลผ่านสื่ออิเล็กทรอนิกส์ (</a:t>
            </a:r>
            <a:r>
              <a:rPr lang="en-US" sz="2400" dirty="0">
                <a:latin typeface="Angsana New" panose="02020603050405020304" pitchFamily="18" charset="-34"/>
                <a:ea typeface="BrowalliaNew"/>
                <a:cs typeface="Cordia New" panose="020B0304020202020204" pitchFamily="34" charset="-34"/>
              </a:rPr>
              <a:t>Electronic Data Interchange) </a:t>
            </a:r>
            <a:r>
              <a:rPr lang="th-TH" sz="2400" dirty="0">
                <a:latin typeface="Angsana New" panose="02020603050405020304" pitchFamily="18" charset="-34"/>
                <a:ea typeface="BrowalliaNew"/>
              </a:rPr>
              <a:t>และ 4) การบริหารจัดการระบบ (</a:t>
            </a:r>
            <a:r>
              <a:rPr lang="en-US" sz="2400" dirty="0">
                <a:latin typeface="Angsana New" panose="02020603050405020304" pitchFamily="18" charset="-34"/>
                <a:ea typeface="BrowalliaNew"/>
                <a:cs typeface="Cordia New" panose="020B0304020202020204" pitchFamily="34" charset="-34"/>
              </a:rPr>
              <a:t>System Management) </a:t>
            </a:r>
            <a:r>
              <a:rPr lang="th-TH" sz="2400" dirty="0">
                <a:latin typeface="Angsana New" panose="02020603050405020304" pitchFamily="18" charset="-34"/>
                <a:ea typeface="BrowalliaNew"/>
              </a:rPr>
              <a:t>ประกอบด้วยการบริหารการเงิน (</a:t>
            </a:r>
            <a:r>
              <a:rPr lang="en-US" sz="2400" dirty="0">
                <a:latin typeface="Angsana New" panose="02020603050405020304" pitchFamily="18" charset="-34"/>
                <a:ea typeface="BrowalliaNew"/>
                <a:cs typeface="Cordia New" panose="020B0304020202020204" pitchFamily="34" charset="-34"/>
              </a:rPr>
              <a:t>Financial  Management) </a:t>
            </a:r>
            <a:r>
              <a:rPr lang="th-TH" sz="2400" dirty="0">
                <a:latin typeface="Angsana New" panose="02020603050405020304" pitchFamily="18" charset="-34"/>
                <a:ea typeface="BrowalliaNew"/>
              </a:rPr>
              <a:t>การบริหารพนักงาน (</a:t>
            </a:r>
            <a:r>
              <a:rPr lang="en-US" sz="2400" dirty="0">
                <a:latin typeface="Angsana New" panose="02020603050405020304" pitchFamily="18" charset="-34"/>
                <a:ea typeface="BrowalliaNew"/>
                <a:cs typeface="Cordia New" panose="020B0304020202020204" pitchFamily="34" charset="-34"/>
              </a:rPr>
              <a:t>Human Management) </a:t>
            </a:r>
            <a:r>
              <a:rPr lang="th-TH" sz="2400" dirty="0">
                <a:latin typeface="Angsana New" panose="02020603050405020304" pitchFamily="18" charset="-34"/>
                <a:ea typeface="BrowalliaNew"/>
              </a:rPr>
              <a:t>และบริหารการตลาด (</a:t>
            </a:r>
            <a:r>
              <a:rPr lang="en-US" sz="2400" dirty="0">
                <a:latin typeface="Angsana New" panose="02020603050405020304" pitchFamily="18" charset="-34"/>
                <a:ea typeface="BrowalliaNew"/>
                <a:cs typeface="Cordia New" panose="020B0304020202020204" pitchFamily="34" charset="-34"/>
              </a:rPr>
              <a:t>Marketing  Management)</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96227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 y="809625"/>
            <a:ext cx="10134600" cy="4693593"/>
          </a:xfrm>
          <a:prstGeom prst="rect">
            <a:avLst/>
          </a:prstGeom>
        </p:spPr>
        <p:txBody>
          <a:bodyPr wrap="square">
            <a:spAutoFit/>
          </a:bodyPr>
          <a:lstStyle/>
          <a:p>
            <a:pPr algn="thaiDist">
              <a:lnSpc>
                <a:spcPct val="115000"/>
              </a:lnSpc>
            </a:pPr>
            <a:r>
              <a:rPr lang="th-TH" sz="2000" b="1" dirty="0">
                <a:latin typeface="Calibri" panose="020F0502020204030204" pitchFamily="34" charset="0"/>
                <a:ea typeface="Calibri" panose="020F0502020204030204" pitchFamily="34" charset="0"/>
                <a:cs typeface="Angsana New" panose="02020603050405020304" pitchFamily="18" charset="-34"/>
              </a:rPr>
              <a:t>การทบทวนวรรณกรรม </a:t>
            </a:r>
            <a:endParaRPr lang="en-US" sz="2000" dirty="0">
              <a:latin typeface="Calibri" panose="020F0502020204030204" pitchFamily="34" charset="0"/>
              <a:ea typeface="Calibri" panose="020F0502020204030204" pitchFamily="34" charset="0"/>
              <a:cs typeface="Cordia New" panose="020B0304020202020204" pitchFamily="34" charset="-34"/>
            </a:endParaRPr>
          </a:p>
          <a:p>
            <a:pPr>
              <a:lnSpc>
                <a:spcPct val="115000"/>
              </a:lnSpc>
            </a:pPr>
            <a:r>
              <a:rPr lang="th-TH" sz="2000" dirty="0">
                <a:latin typeface="Calibri" panose="020F0502020204030204" pitchFamily="34" charset="0"/>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 การวิจัยครั้งนี้ได้ทำการศึกษาแนวคิดเกี่ยวกับปัจจัยที่มีผลเชิงบวกต่อ</a:t>
            </a:r>
            <a:r>
              <a:rPr lang="th-TH" sz="2000" dirty="0">
                <a:latin typeface="Angsana New" panose="02020603050405020304" pitchFamily="18" charset="-34"/>
                <a:ea typeface="BrowalliaNew"/>
                <a:cs typeface="Angsana New" panose="02020603050405020304" pitchFamily="18" charset="-34"/>
              </a:rPr>
              <a:t>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a:t>
            </a:r>
            <a:r>
              <a:rPr lang="en-US" sz="2000" dirty="0">
                <a:latin typeface="Angsana New" panose="02020603050405020304" pitchFamily="18" charset="-34"/>
                <a:ea typeface="BrowalliaNew"/>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จากเอกสารและวรรณกรรมที่หลากหลาย เช่น แนวคิดและทฤษฎีที่เกี่ยวข้องกับมาตรการด้านภาษี (จันทพร แก้วพรหมภักดี</a:t>
            </a:r>
            <a:r>
              <a:rPr lang="en-US" sz="2000" dirty="0">
                <a:latin typeface="Angsana New" panose="02020603050405020304" pitchFamily="18" charset="-34"/>
                <a:ea typeface="Calibri" panose="020F0502020204030204" pitchFamily="34" charset="0"/>
                <a:cs typeface="Angsana New" panose="02020603050405020304" pitchFamily="18" charset="-34"/>
              </a:rPr>
              <a:t>,</a:t>
            </a:r>
            <a:r>
              <a:rPr lang="th-TH" sz="2000" dirty="0">
                <a:latin typeface="Angsana New" panose="02020603050405020304" pitchFamily="18" charset="-34"/>
                <a:ea typeface="Calibri" panose="020F0502020204030204" pitchFamily="34" charset="0"/>
                <a:cs typeface="Angsana New" panose="02020603050405020304" pitchFamily="18" charset="-34"/>
              </a:rPr>
              <a:t> 2553</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สำนักงานที่ปรึกษาศุลกากร กรุงบ</a:t>
            </a:r>
            <a:r>
              <a:rPr lang="th-TH" sz="2000" dirty="0" err="1">
                <a:latin typeface="Angsana New" panose="02020603050405020304" pitchFamily="18" charset="-34"/>
                <a:ea typeface="Calibri" panose="020F0502020204030204" pitchFamily="34" charset="0"/>
                <a:cs typeface="Angsana New" panose="02020603050405020304" pitchFamily="18" charset="-34"/>
              </a:rPr>
              <a:t>รัส</a:t>
            </a:r>
            <a:r>
              <a:rPr lang="th-TH" sz="2000" dirty="0">
                <a:latin typeface="Angsana New" panose="02020603050405020304" pitchFamily="18" charset="-34"/>
                <a:ea typeface="Calibri" panose="020F0502020204030204" pitchFamily="34" charset="0"/>
                <a:cs typeface="Angsana New" panose="02020603050405020304" pitchFamily="18" charset="-34"/>
              </a:rPr>
              <a:t>เซลล์</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2560</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สำนักงานที่ปรึกษาศุลกากร</a:t>
            </a:r>
            <a:br>
              <a:rPr lang="th-TH" sz="2000" dirty="0">
                <a:latin typeface="Angsana New" panose="02020603050405020304" pitchFamily="18" charset="-34"/>
                <a:ea typeface="Calibri" panose="020F0502020204030204" pitchFamily="34" charset="0"/>
                <a:cs typeface="Angsana New" panose="02020603050405020304" pitchFamily="18" charset="-34"/>
              </a:rPr>
            </a:br>
            <a:r>
              <a:rPr lang="th-TH" sz="2000" dirty="0">
                <a:latin typeface="Angsana New" panose="02020603050405020304" pitchFamily="18" charset="-34"/>
                <a:ea typeface="Calibri" panose="020F0502020204030204" pitchFamily="34" charset="0"/>
                <a:cs typeface="Angsana New" panose="02020603050405020304" pitchFamily="18" charset="-34"/>
              </a:rPr>
              <a:t>กรุงบ</a:t>
            </a:r>
            <a:r>
              <a:rPr lang="th-TH" sz="2000" dirty="0" err="1">
                <a:latin typeface="Angsana New" panose="02020603050405020304" pitchFamily="18" charset="-34"/>
                <a:ea typeface="Calibri" panose="020F0502020204030204" pitchFamily="34" charset="0"/>
                <a:cs typeface="Angsana New" panose="02020603050405020304" pitchFamily="18" charset="-34"/>
              </a:rPr>
              <a:t>รัส</a:t>
            </a:r>
            <a:r>
              <a:rPr lang="th-TH" sz="2000" dirty="0">
                <a:latin typeface="Angsana New" panose="02020603050405020304" pitchFamily="18" charset="-34"/>
                <a:ea typeface="Calibri" panose="020F0502020204030204" pitchFamily="34" charset="0"/>
                <a:cs typeface="Angsana New" panose="02020603050405020304" pitchFamily="18" charset="-34"/>
              </a:rPr>
              <a:t>เซลล์</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2560) แนวคิดทฤษฎีที่เกี่ยวข้องกับสิทธิประโยชน์ (จันทพร แก้วพรหมภักดี</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2553</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เกระทรวงคมนาคม</a:t>
            </a:r>
            <a:r>
              <a:rPr lang="en-US" sz="2000" dirty="0">
                <a:latin typeface="Angsana New" panose="02020603050405020304" pitchFamily="18" charset="-34"/>
                <a:ea typeface="Calibri" panose="020F0502020204030204" pitchFamily="34" charset="0"/>
                <a:cs typeface="Angsana New" panose="02020603050405020304" pitchFamily="18" charset="-34"/>
              </a:rPr>
              <a:t>,</a:t>
            </a:r>
            <a:r>
              <a:rPr lang="th-TH" sz="2000" dirty="0">
                <a:latin typeface="Angsana New" panose="02020603050405020304" pitchFamily="18" charset="-34"/>
                <a:ea typeface="Calibri" panose="020F0502020204030204" pitchFamily="34" charset="0"/>
                <a:cs typeface="Angsana New" panose="02020603050405020304" pitchFamily="18" charset="-34"/>
              </a:rPr>
              <a:t> 2558</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วทาง</a:t>
            </a:r>
            <a:r>
              <a:rPr lang="th-TH" sz="2000" dirty="0" err="1">
                <a:latin typeface="Angsana New" panose="02020603050405020304" pitchFamily="18" charset="-34"/>
                <a:ea typeface="Calibri" panose="020F0502020204030204" pitchFamily="34" charset="0"/>
                <a:cs typeface="Angsana New" panose="02020603050405020304" pitchFamily="18" charset="-34"/>
              </a:rPr>
              <a:t>ค์</a:t>
            </a:r>
            <a:r>
              <a:rPr lang="th-TH" sz="2000" dirty="0">
                <a:latin typeface="Angsana New" panose="02020603050405020304" pitchFamily="18" charset="-34"/>
                <a:ea typeface="Calibri" panose="020F0502020204030204" pitchFamily="34" charset="0"/>
                <a:cs typeface="Angsana New" panose="02020603050405020304" pitchFamily="18" charset="-34"/>
              </a:rPr>
              <a:t> พ่วงทรัพย์</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2559</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err="1">
                <a:latin typeface="Angsana New" panose="02020603050405020304" pitchFamily="18" charset="-34"/>
                <a:ea typeface="Calibri" panose="020F0502020204030204" pitchFamily="34" charset="0"/>
                <a:cs typeface="Angsana New" panose="02020603050405020304" pitchFamily="18" charset="-34"/>
              </a:rPr>
              <a:t>Zolt</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2015</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แนวคิดและทฤษฎีที่เกี่ยวข้องกับการเข้าถึง (ธนิต  </a:t>
            </a:r>
            <a:r>
              <a:rPr lang="th-TH" sz="2000" dirty="0" err="1">
                <a:latin typeface="Angsana New" panose="02020603050405020304" pitchFamily="18" charset="-34"/>
                <a:ea typeface="Calibri" panose="020F0502020204030204" pitchFamily="34" charset="0"/>
                <a:cs typeface="Angsana New" panose="02020603050405020304" pitchFamily="18" charset="-34"/>
              </a:rPr>
              <a:t>โส</a:t>
            </a:r>
            <a:r>
              <a:rPr lang="th-TH" sz="2000" dirty="0">
                <a:latin typeface="Angsana New" panose="02020603050405020304" pitchFamily="18" charset="-34"/>
                <a:ea typeface="Calibri" panose="020F0502020204030204" pitchFamily="34" charset="0"/>
                <a:cs typeface="Angsana New" panose="02020603050405020304" pitchFamily="18" charset="-34"/>
              </a:rPr>
              <a:t>รัตน์</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2558</a:t>
            </a:r>
            <a:r>
              <a:rPr lang="en-US" sz="2000" dirty="0">
                <a:latin typeface="Angsana New" panose="02020603050405020304" pitchFamily="18" charset="-34"/>
                <a:ea typeface="Calibri" panose="020F0502020204030204" pitchFamily="34" charset="0"/>
                <a:cs typeface="Angsana New" panose="02020603050405020304" pitchFamily="18" charset="-34"/>
              </a:rPr>
              <a:t>; James Fong, </a:t>
            </a:r>
            <a:r>
              <a:rPr lang="th-TH" sz="2000" dirty="0">
                <a:latin typeface="Angsana New" panose="02020603050405020304" pitchFamily="18" charset="-34"/>
                <a:ea typeface="Calibri" panose="020F0502020204030204" pitchFamily="34" charset="0"/>
                <a:cs typeface="Angsana New" panose="02020603050405020304" pitchFamily="18" charset="-34"/>
              </a:rPr>
              <a:t>2013</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กรมอุตสาหกรรมพื้นฐานและการเหมืองแร่</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2558</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err="1">
                <a:latin typeface="Angsana New" panose="02020603050405020304" pitchFamily="18" charset="-34"/>
                <a:ea typeface="Calibri" panose="020F0502020204030204" pitchFamily="34" charset="0"/>
                <a:cs typeface="Angsana New" panose="02020603050405020304" pitchFamily="18" charset="-34"/>
              </a:rPr>
              <a:t>ชีวรร</a:t>
            </a:r>
            <a:r>
              <a:rPr lang="th-TH" sz="2000" dirty="0">
                <a:latin typeface="Angsana New" panose="02020603050405020304" pitchFamily="18" charset="-34"/>
                <a:ea typeface="Calibri" panose="020F0502020204030204" pitchFamily="34" charset="0"/>
                <a:cs typeface="Angsana New" panose="02020603050405020304" pitchFamily="18" charset="-34"/>
              </a:rPr>
              <a:t>ณ เจริญสุข</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2557) แนวคิดทฤษฎีที่เกี่ยวข้องกับการสนับสนุนด้านโลจิสติก</a:t>
            </a:r>
            <a:r>
              <a:rPr lang="th-TH" sz="2000" dirty="0" err="1">
                <a:latin typeface="Angsana New" panose="02020603050405020304" pitchFamily="18" charset="-34"/>
                <a:ea typeface="Calibri" panose="020F0502020204030204" pitchFamily="34" charset="0"/>
                <a:cs typeface="Angsana New" panose="02020603050405020304" pitchFamily="18" charset="-34"/>
              </a:rPr>
              <a:t>ส์</a:t>
            </a:r>
            <a:r>
              <a:rPr lang="th-TH" sz="2000" dirty="0">
                <a:latin typeface="Angsana New" panose="02020603050405020304" pitchFamily="18" charset="-34"/>
                <a:ea typeface="Calibri" panose="020F0502020204030204" pitchFamily="34" charset="0"/>
                <a:cs typeface="Angsana New" panose="02020603050405020304" pitchFamily="18" charset="-34"/>
              </a:rPr>
              <a:t>  (กมลชนก สุทธิวาทนฤพุฒิ</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2553</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เกียรติพง</a:t>
            </a:r>
            <a:r>
              <a:rPr lang="th-TH" sz="2000" dirty="0" err="1">
                <a:latin typeface="Angsana New" panose="02020603050405020304" pitchFamily="18" charset="-34"/>
                <a:ea typeface="Calibri" panose="020F0502020204030204" pitchFamily="34" charset="0"/>
                <a:cs typeface="Angsana New" panose="02020603050405020304" pitchFamily="18" charset="-34"/>
              </a:rPr>
              <a:t>ษ์</a:t>
            </a:r>
            <a:r>
              <a:rPr lang="th-TH" sz="2000" dirty="0">
                <a:latin typeface="Angsana New" panose="02020603050405020304" pitchFamily="18" charset="-34"/>
                <a:ea typeface="Calibri" panose="020F0502020204030204" pitchFamily="34" charset="0"/>
                <a:cs typeface="Angsana New" panose="02020603050405020304" pitchFamily="18" charset="-34"/>
              </a:rPr>
              <a:t> อุดมธนะธีระ</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2560</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err="1">
                <a:latin typeface="Angsana New" panose="02020603050405020304" pitchFamily="18" charset="-34"/>
                <a:ea typeface="Calibri" panose="020F0502020204030204" pitchFamily="34" charset="0"/>
                <a:cs typeface="Angsana New" panose="02020603050405020304" pitchFamily="18" charset="-34"/>
              </a:rPr>
              <a:t>ปิ</a:t>
            </a:r>
            <a:r>
              <a:rPr lang="th-TH" sz="2000" dirty="0">
                <a:latin typeface="Angsana New" panose="02020603050405020304" pitchFamily="18" charset="-34"/>
                <a:ea typeface="Calibri" panose="020F0502020204030204" pitchFamily="34" charset="0"/>
                <a:cs typeface="Angsana New" panose="02020603050405020304" pitchFamily="18" charset="-34"/>
              </a:rPr>
              <a:t>ยะฉัตร จารุธีรศานต์</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2560) แนวคิดทฤษฎีที่เกี่ยวข้องกับการแลกเปลี่ยนข้อมูลผ่านสื่ออิเล็กทรอนิกส์ (ปีเตอร์ รักธรรม และลัดดาวัลย์ แก้วกิติพง</a:t>
            </a:r>
            <a:r>
              <a:rPr lang="th-TH" sz="2000" dirty="0" err="1">
                <a:latin typeface="Angsana New" panose="02020603050405020304" pitchFamily="18" charset="-34"/>
                <a:ea typeface="Calibri" panose="020F0502020204030204" pitchFamily="34" charset="0"/>
                <a:cs typeface="Angsana New" panose="02020603050405020304" pitchFamily="18" charset="-34"/>
              </a:rPr>
              <a:t>ษ์</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2556</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ฐานุพงศ์ รตะเศร</a:t>
            </a:r>
            <a:r>
              <a:rPr lang="th-TH" sz="2000" dirty="0" err="1">
                <a:latin typeface="Angsana New" panose="02020603050405020304" pitchFamily="18" charset="-34"/>
                <a:ea typeface="Calibri" panose="020F0502020204030204" pitchFamily="34" charset="0"/>
                <a:cs typeface="Angsana New" panose="02020603050405020304" pitchFamily="18" charset="-34"/>
              </a:rPr>
              <a:t>ษฐศั</a:t>
            </a:r>
            <a:r>
              <a:rPr lang="th-TH" sz="2000" dirty="0">
                <a:latin typeface="Angsana New" panose="02020603050405020304" pitchFamily="18" charset="-34"/>
                <a:ea typeface="Calibri" panose="020F0502020204030204" pitchFamily="34" charset="0"/>
                <a:cs typeface="Angsana New" panose="02020603050405020304" pitchFamily="18" charset="-34"/>
              </a:rPr>
              <a:t>กด์</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2559</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err="1">
                <a:latin typeface="Angsana New" panose="02020603050405020304" pitchFamily="18" charset="-34"/>
                <a:ea typeface="Calibri" panose="020F0502020204030204" pitchFamily="34" charset="0"/>
                <a:cs typeface="Angsana New" panose="02020603050405020304" pitchFamily="18" charset="-34"/>
              </a:rPr>
              <a:t>DeLone</a:t>
            </a:r>
            <a:r>
              <a:rPr lang="en-US" sz="2000" dirty="0">
                <a:latin typeface="Angsana New" panose="02020603050405020304" pitchFamily="18" charset="-34"/>
                <a:ea typeface="Calibri" panose="020F0502020204030204" pitchFamily="34" charset="0"/>
                <a:cs typeface="Angsana New" panose="02020603050405020304" pitchFamily="18" charset="-34"/>
              </a:rPr>
              <a:t> and McLean, </a:t>
            </a:r>
            <a:r>
              <a:rPr lang="th-TH" sz="2000" dirty="0">
                <a:latin typeface="Angsana New" panose="02020603050405020304" pitchFamily="18" charset="-34"/>
                <a:ea typeface="Calibri" panose="020F0502020204030204" pitchFamily="34" charset="0"/>
                <a:cs typeface="Angsana New" panose="02020603050405020304" pitchFamily="18" charset="-34"/>
              </a:rPr>
              <a:t>1992) แนวคิดทฤษฎีที่เกี่ยวข้องกับการบริหารจัดการระบบ (ทิพวรรณ หล่อสุวรรณรัตน์</a:t>
            </a:r>
            <a:r>
              <a:rPr lang="en-US" sz="2000" dirty="0">
                <a:latin typeface="Angsana New" panose="02020603050405020304" pitchFamily="18" charset="-34"/>
                <a:ea typeface="Calibri" panose="020F0502020204030204" pitchFamily="34" charset="0"/>
                <a:cs typeface="Angsana New" panose="02020603050405020304" pitchFamily="18" charset="-34"/>
              </a:rPr>
              <a:t>,</a:t>
            </a:r>
            <a:r>
              <a:rPr lang="th-TH" sz="2000" dirty="0">
                <a:latin typeface="Angsana New" panose="02020603050405020304" pitchFamily="18" charset="-34"/>
                <a:ea typeface="Calibri" panose="020F0502020204030204" pitchFamily="34" charset="0"/>
                <a:cs typeface="Angsana New" panose="02020603050405020304" pitchFamily="18" charset="-34"/>
              </a:rPr>
              <a:t> 2554</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นิตย์รดี ใจอาษา</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2555</a:t>
            </a:r>
            <a:r>
              <a:rPr lang="en-US" sz="2000" dirty="0">
                <a:latin typeface="Angsana New" panose="02020603050405020304" pitchFamily="18" charset="-34"/>
                <a:ea typeface="Calibri" panose="020F0502020204030204" pitchFamily="34" charset="0"/>
                <a:cs typeface="Angsana New" panose="02020603050405020304" pitchFamily="18" charset="-34"/>
              </a:rPr>
              <a:t>; </a:t>
            </a:r>
            <a:r>
              <a:rPr lang="th-TH" sz="2000" dirty="0">
                <a:latin typeface="Angsana New" panose="02020603050405020304" pitchFamily="18" charset="-34"/>
                <a:ea typeface="Calibri" panose="020F0502020204030204" pitchFamily="34" charset="0"/>
                <a:cs typeface="Angsana New" panose="02020603050405020304" pitchFamily="18" charset="-34"/>
              </a:rPr>
              <a:t>นภดล ร่มโพธิ์</a:t>
            </a:r>
            <a:r>
              <a:rPr lang="en-US" sz="2000" dirty="0">
                <a:latin typeface="Angsana New" panose="02020603050405020304" pitchFamily="18" charset="-34"/>
                <a:ea typeface="Calibri" panose="020F0502020204030204" pitchFamily="34" charset="0"/>
                <a:cs typeface="Angsana New" panose="02020603050405020304" pitchFamily="18" charset="-34"/>
              </a:rPr>
              <a:t>,</a:t>
            </a:r>
            <a:r>
              <a:rPr lang="th-TH" sz="2000" dirty="0">
                <a:latin typeface="Angsana New" panose="02020603050405020304" pitchFamily="18" charset="-34"/>
                <a:ea typeface="Calibri" panose="020F0502020204030204" pitchFamily="34" charset="0"/>
                <a:cs typeface="Angsana New" panose="02020603050405020304" pitchFamily="18" charset="-34"/>
              </a:rPr>
              <a:t> 2557)  การศึกษาแนวคิดดังกล่าว สามารถสรุปได้ว่า ปัจจัยที่มีอิทธิพลเชิงบวกต่อ</a:t>
            </a:r>
            <a:r>
              <a:rPr lang="th-TH" sz="2000" dirty="0">
                <a:latin typeface="Angsana New" panose="02020603050405020304" pitchFamily="18" charset="-34"/>
                <a:ea typeface="BrowalliaNew"/>
                <a:cs typeface="Angsana New" panose="02020603050405020304" pitchFamily="18" charset="-34"/>
              </a:rPr>
              <a:t>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a:t>
            </a:r>
            <a:r>
              <a:rPr lang="th-TH" sz="2000" dirty="0">
                <a:latin typeface="Angsana New" panose="02020603050405020304" pitchFamily="18" charset="-34"/>
                <a:ea typeface="Calibri" panose="020F0502020204030204" pitchFamily="34" charset="0"/>
                <a:cs typeface="Angsana New" panose="02020603050405020304" pitchFamily="18" charset="-34"/>
              </a:rPr>
              <a:t> ประกอบด้วย  กฎระเบียบ (</a:t>
            </a:r>
            <a:r>
              <a:rPr lang="en-US" sz="2000" dirty="0">
                <a:latin typeface="Angsana New" panose="02020603050405020304" pitchFamily="18" charset="-34"/>
                <a:ea typeface="Calibri" panose="020F0502020204030204" pitchFamily="34" charset="0"/>
                <a:cs typeface="Angsana New" panose="02020603050405020304" pitchFamily="18" charset="-34"/>
              </a:rPr>
              <a:t>Rules &amp; Regulations) </a:t>
            </a:r>
            <a:r>
              <a:rPr lang="th-TH" sz="2000" dirty="0">
                <a:latin typeface="Angsana New" panose="02020603050405020304" pitchFamily="18" charset="-34"/>
                <a:ea typeface="Calibri" panose="020F0502020204030204" pitchFamily="34" charset="0"/>
                <a:cs typeface="Angsana New" panose="02020603050405020304" pitchFamily="18" charset="-34"/>
              </a:rPr>
              <a:t>การเข้าถึง (</a:t>
            </a:r>
            <a:r>
              <a:rPr lang="en-US" sz="2000" dirty="0">
                <a:latin typeface="Angsana New" panose="02020603050405020304" pitchFamily="18" charset="-34"/>
                <a:ea typeface="Calibri" panose="020F0502020204030204" pitchFamily="34" charset="0"/>
                <a:cs typeface="Angsana New" panose="02020603050405020304" pitchFamily="18" charset="-34"/>
              </a:rPr>
              <a:t>Accessibility Access) </a:t>
            </a:r>
            <a:r>
              <a:rPr lang="th-TH" sz="2000" dirty="0">
                <a:latin typeface="Angsana New" panose="02020603050405020304" pitchFamily="18" charset="-34"/>
                <a:ea typeface="Calibri" panose="020F0502020204030204" pitchFamily="34" charset="0"/>
                <a:cs typeface="Angsana New" panose="02020603050405020304" pitchFamily="18" charset="-34"/>
              </a:rPr>
              <a:t>การสนับสนุนด้านโลจิสติก</a:t>
            </a:r>
            <a:r>
              <a:rPr lang="th-TH" sz="2000" dirty="0" err="1">
                <a:latin typeface="Angsana New" panose="02020603050405020304" pitchFamily="18" charset="-34"/>
                <a:ea typeface="Calibri" panose="020F0502020204030204" pitchFamily="34" charset="0"/>
                <a:cs typeface="Angsana New" panose="02020603050405020304" pitchFamily="18" charset="-34"/>
              </a:rPr>
              <a:t>ส์</a:t>
            </a:r>
            <a:r>
              <a:rPr lang="th-TH" sz="2000" dirty="0">
                <a:latin typeface="Angsana New" panose="02020603050405020304" pitchFamily="18" charset="-34"/>
                <a:ea typeface="Calibri" panose="020F0502020204030204" pitchFamily="34" charset="0"/>
                <a:cs typeface="Angsana New" panose="02020603050405020304" pitchFamily="18" charset="-34"/>
              </a:rPr>
              <a:t> (</a:t>
            </a:r>
            <a:r>
              <a:rPr lang="en-US" sz="2000" dirty="0">
                <a:latin typeface="Angsana New" panose="02020603050405020304" pitchFamily="18" charset="-34"/>
                <a:ea typeface="Calibri" panose="020F0502020204030204" pitchFamily="34" charset="0"/>
                <a:cs typeface="Angsana New" panose="02020603050405020304" pitchFamily="18" charset="-34"/>
              </a:rPr>
              <a:t>Logistics Support) </a:t>
            </a:r>
            <a:r>
              <a:rPr lang="th-TH" sz="2000" dirty="0">
                <a:latin typeface="Angsana New" panose="02020603050405020304" pitchFamily="18" charset="-34"/>
                <a:ea typeface="Calibri" panose="020F0502020204030204" pitchFamily="34" charset="0"/>
                <a:cs typeface="Angsana New" panose="02020603050405020304" pitchFamily="18" charset="-34"/>
              </a:rPr>
              <a:t>และการบริหารจัดการระบบ (</a:t>
            </a:r>
            <a:r>
              <a:rPr lang="en-US" sz="2000" dirty="0">
                <a:latin typeface="Angsana New" panose="02020603050405020304" pitchFamily="18" charset="-34"/>
                <a:ea typeface="Calibri" panose="020F0502020204030204" pitchFamily="34" charset="0"/>
                <a:cs typeface="Angsana New" panose="02020603050405020304" pitchFamily="18" charset="-34"/>
              </a:rPr>
              <a:t>System Management)</a:t>
            </a:r>
            <a:r>
              <a:rPr lang="th-TH" sz="2000" dirty="0">
                <a:latin typeface="Angsana New" panose="02020603050405020304" pitchFamily="18" charset="-34"/>
                <a:ea typeface="Calibri" panose="020F0502020204030204" pitchFamily="34" charset="0"/>
                <a:cs typeface="Angsana New" panose="02020603050405020304" pitchFamily="18" charset="-34"/>
              </a:rPr>
              <a:t>  แสดงเป็นกรอบแนวคิดในการวิจัยดังนี้</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7824519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222500" y="352425"/>
            <a:ext cx="5634355" cy="6091555"/>
          </a:xfrm>
          <a:prstGeom prst="rect">
            <a:avLst/>
          </a:prstGeom>
          <a:noFill/>
          <a:ln>
            <a:noFill/>
          </a:ln>
        </p:spPr>
      </p:pic>
    </p:spTree>
    <p:extLst>
      <p:ext uri="{BB962C8B-B14F-4D97-AF65-F5344CB8AC3E}">
        <p14:creationId xmlns:p14="http://schemas.microsoft.com/office/powerpoint/2010/main" val="251692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79011061-AC1F-42AF-8DEC-2A5E3452A7C7}"/>
              </a:ext>
            </a:extLst>
          </p:cNvPr>
          <p:cNvSpPr>
            <a:spLocks noGrp="1"/>
          </p:cNvSpPr>
          <p:nvPr>
            <p:ph idx="1"/>
          </p:nvPr>
        </p:nvSpPr>
        <p:spPr>
          <a:xfrm>
            <a:off x="546100" y="504825"/>
            <a:ext cx="9412129" cy="6705600"/>
          </a:xfrm>
        </p:spPr>
        <p:txBody>
          <a:bodyPr>
            <a:noAutofit/>
          </a:bodyPr>
          <a:lstStyle/>
          <a:p>
            <a:pPr indent="0">
              <a:buNone/>
            </a:pPr>
            <a:r>
              <a:rPr lang="th-TH" sz="1800" b="1" dirty="0">
                <a:latin typeface="Angsana New" panose="02020603050405020304" pitchFamily="18" charset="-34"/>
                <a:cs typeface="Angsana New" panose="02020603050405020304" pitchFamily="18" charset="-34"/>
              </a:rPr>
              <a:t>ขอบเขตการวิจัย</a:t>
            </a:r>
          </a:p>
          <a:p>
            <a:pPr marL="200025" indent="433388">
              <a:buNone/>
            </a:pPr>
            <a:r>
              <a:rPr lang="en-US" sz="1800" dirty="0">
                <a:latin typeface="Angsana New" panose="02020603050405020304" pitchFamily="18" charset="-34"/>
                <a:cs typeface="Angsana New" panose="02020603050405020304" pitchFamily="18" charset="-34"/>
              </a:rPr>
              <a:t>1.</a:t>
            </a:r>
            <a:r>
              <a:rPr lang="th-TH" sz="1800" dirty="0">
                <a:latin typeface="Angsana New" panose="02020603050405020304" pitchFamily="18" charset="-34"/>
                <a:cs typeface="Angsana New" panose="02020603050405020304" pitchFamily="18" charset="-34"/>
              </a:rPr>
              <a:t> กลุ่มตัวอย่าง คือ ผู้บริหารธุรกิจขายตรงจำนวน </a:t>
            </a:r>
            <a:r>
              <a:rPr lang="en-US" sz="1800" dirty="0">
                <a:latin typeface="Angsana New" panose="02020603050405020304" pitchFamily="18" charset="-34"/>
                <a:cs typeface="Angsana New" panose="02020603050405020304" pitchFamily="18" charset="-34"/>
              </a:rPr>
              <a:t>12</a:t>
            </a:r>
            <a:r>
              <a:rPr lang="th-TH" sz="1800" dirty="0">
                <a:latin typeface="Angsana New" panose="02020603050405020304" pitchFamily="18" charset="-34"/>
                <a:cs typeface="Angsana New" panose="02020603050405020304" pitchFamily="18" charset="-34"/>
              </a:rPr>
              <a:t> บริษัท และตัวแทนจำหน่ายอิสระจำนวน ๔๐๐ ตัวอย่าง</a:t>
            </a:r>
          </a:p>
          <a:p>
            <a:pPr marL="200025" indent="433388">
              <a:buNone/>
            </a:pPr>
            <a:r>
              <a:rPr lang="en-US" sz="1800" dirty="0">
                <a:latin typeface="Angsana New" panose="02020603050405020304" pitchFamily="18" charset="-34"/>
                <a:cs typeface="Angsana New" panose="02020603050405020304" pitchFamily="18" charset="-34"/>
              </a:rPr>
              <a:t>2.</a:t>
            </a:r>
            <a:r>
              <a:rPr lang="th-TH" sz="1800" dirty="0">
                <a:latin typeface="Angsana New" panose="02020603050405020304" pitchFamily="18" charset="-34"/>
                <a:cs typeface="Angsana New" panose="02020603050405020304" pitchFamily="18" charset="-34"/>
              </a:rPr>
              <a:t> เนื้อหา คือ การจัดการคุณภาพด้านความสัมพันธ์ระหว่างผู้ให้บริการ (บริษัท) และผู้รับบริการ (ตัวแทนจำหน่าย, ลูกค้า)</a:t>
            </a:r>
          </a:p>
          <a:p>
            <a:pPr indent="0">
              <a:buNone/>
            </a:pPr>
            <a:r>
              <a:rPr lang="th-TH" sz="1800" b="1" dirty="0">
                <a:latin typeface="Angsana New" panose="02020603050405020304" pitchFamily="18" charset="-34"/>
                <a:cs typeface="Angsana New" panose="02020603050405020304" pitchFamily="18" charset="-34"/>
              </a:rPr>
              <a:t>วิธีดำเนินการวิจัย</a:t>
            </a:r>
          </a:p>
          <a:p>
            <a:pPr marL="200025" indent="374650">
              <a:buNone/>
            </a:pPr>
            <a:r>
              <a:rPr lang="th-TH" sz="1800" dirty="0">
                <a:latin typeface="Angsana New" panose="02020603050405020304" pitchFamily="18" charset="-34"/>
                <a:cs typeface="Angsana New" panose="02020603050405020304" pitchFamily="18" charset="-34"/>
              </a:rPr>
              <a:t>ใช้ระเบียบวิธีการวิจัยแบบผสมผสานระหว่างการวิจัยเชิงปริมาณ และการวิจัยเชิงคุณภาพ</a:t>
            </a:r>
          </a:p>
          <a:p>
            <a:pPr marL="200025" indent="433388">
              <a:buNone/>
            </a:pPr>
            <a:r>
              <a:rPr lang="en-US" sz="1800" dirty="0">
                <a:latin typeface="Angsana New" panose="02020603050405020304" pitchFamily="18" charset="-34"/>
                <a:cs typeface="Angsana New" panose="02020603050405020304" pitchFamily="18" charset="-34"/>
              </a:rPr>
              <a:t>1.</a:t>
            </a:r>
            <a:r>
              <a:rPr lang="th-TH" sz="1800" dirty="0">
                <a:latin typeface="Angsana New" panose="02020603050405020304" pitchFamily="18" charset="-34"/>
                <a:cs typeface="Angsana New" panose="02020603050405020304" pitchFamily="18" charset="-34"/>
              </a:rPr>
              <a:t> ระเบียบวิธีวิจัยเชิงปริมาณ ใช้แบบสอบถามมาตราส่วน ๕ ระดับ (</a:t>
            </a:r>
            <a:r>
              <a:rPr lang="en-US" sz="1800" dirty="0">
                <a:latin typeface="Angsana New" panose="02020603050405020304" pitchFamily="18" charset="-34"/>
                <a:cs typeface="Angsana New" panose="02020603050405020304" pitchFamily="18" charset="-34"/>
              </a:rPr>
              <a:t>Five Point Likert Scale)</a:t>
            </a:r>
            <a:r>
              <a:rPr lang="th-TH" sz="1800" dirty="0">
                <a:latin typeface="Angsana New" panose="02020603050405020304" pitchFamily="18" charset="-34"/>
                <a:cs typeface="Angsana New" panose="02020603050405020304" pitchFamily="18" charset="-34"/>
              </a:rPr>
              <a:t> เป็นเครื่องมือเก็บข้อมูลจากตัวแทนจำหน่ายอิสระจำนวน </a:t>
            </a:r>
            <a:r>
              <a:rPr lang="en-US" sz="1800" dirty="0">
                <a:latin typeface="Angsana New" panose="02020603050405020304" pitchFamily="18" charset="-34"/>
                <a:cs typeface="Angsana New" panose="02020603050405020304" pitchFamily="18" charset="-34"/>
              </a:rPr>
              <a:t>400 </a:t>
            </a:r>
            <a:r>
              <a:rPr lang="th-TH" sz="1800" dirty="0">
                <a:latin typeface="Angsana New" panose="02020603050405020304" pitchFamily="18" charset="-34"/>
                <a:cs typeface="Angsana New" panose="02020603050405020304" pitchFamily="18" charset="-34"/>
              </a:rPr>
              <a:t>ตัวอย่าง สถิติที่ใช้ในการแปลผลข้อมูล คือ ร้อยละ (</a:t>
            </a:r>
            <a:r>
              <a:rPr lang="en-US" sz="1800" dirty="0">
                <a:latin typeface="Angsana New" panose="02020603050405020304" pitchFamily="18" charset="-34"/>
                <a:cs typeface="Angsana New" panose="02020603050405020304" pitchFamily="18" charset="-34"/>
              </a:rPr>
              <a:t>Percentage)</a:t>
            </a:r>
            <a:r>
              <a:rPr lang="th-TH" sz="1800" dirty="0">
                <a:latin typeface="Angsana New" panose="02020603050405020304" pitchFamily="18" charset="-34"/>
                <a:cs typeface="Angsana New" panose="02020603050405020304" pitchFamily="18" charset="-34"/>
              </a:rPr>
              <a:t> ค่าเฉลี่ย (</a:t>
            </a:r>
            <a:r>
              <a:rPr lang="en-US" sz="1800" dirty="0">
                <a:latin typeface="Angsana New" panose="02020603050405020304" pitchFamily="18" charset="-34"/>
                <a:cs typeface="Angsana New" panose="02020603050405020304" pitchFamily="18" charset="-34"/>
              </a:rPr>
              <a:t>Mean)</a:t>
            </a:r>
            <a:r>
              <a:rPr lang="th-TH" sz="1800" dirty="0">
                <a:latin typeface="Angsana New" panose="02020603050405020304" pitchFamily="18" charset="-34"/>
                <a:cs typeface="Angsana New" panose="02020603050405020304" pitchFamily="18" charset="-34"/>
              </a:rPr>
              <a:t> ค่าส่วนเบี่ยงเบนมาตรฐาน (</a:t>
            </a:r>
            <a:r>
              <a:rPr lang="en-US" sz="1800" dirty="0">
                <a:latin typeface="Angsana New" panose="02020603050405020304" pitchFamily="18" charset="-34"/>
                <a:cs typeface="Angsana New" panose="02020603050405020304" pitchFamily="18" charset="-34"/>
              </a:rPr>
              <a:t>Standard Deviation)</a:t>
            </a:r>
            <a:r>
              <a:rPr lang="th-TH" sz="1800" dirty="0">
                <a:latin typeface="Angsana New" panose="02020603050405020304" pitchFamily="18" charset="-34"/>
                <a:cs typeface="Angsana New" panose="02020603050405020304" pitchFamily="18" charset="-34"/>
              </a:rPr>
              <a:t> สถิติทดสอบค่าที (</a:t>
            </a:r>
            <a:r>
              <a:rPr lang="en-US" sz="1800" dirty="0">
                <a:latin typeface="Angsana New" panose="02020603050405020304" pitchFamily="18" charset="-34"/>
                <a:cs typeface="Angsana New" panose="02020603050405020304" pitchFamily="18" charset="-34"/>
              </a:rPr>
              <a:t>T-test)</a:t>
            </a:r>
            <a:r>
              <a:rPr lang="th-TH" sz="1800" dirty="0">
                <a:latin typeface="Angsana New" panose="02020603050405020304" pitchFamily="18" charset="-34"/>
                <a:cs typeface="Angsana New" panose="02020603050405020304" pitchFamily="18" charset="-34"/>
              </a:rPr>
              <a:t> และค่าเอฟ (</a:t>
            </a:r>
            <a:r>
              <a:rPr lang="en-US" sz="1800" dirty="0">
                <a:latin typeface="Angsana New" panose="02020603050405020304" pitchFamily="18" charset="-34"/>
                <a:cs typeface="Angsana New" panose="02020603050405020304" pitchFamily="18" charset="-34"/>
              </a:rPr>
              <a:t>F-test)</a:t>
            </a:r>
          </a:p>
          <a:p>
            <a:pPr marL="200025" indent="374650">
              <a:buNone/>
            </a:pPr>
            <a:r>
              <a:rPr lang="en-US" sz="1800" dirty="0">
                <a:latin typeface="Angsana New" panose="02020603050405020304" pitchFamily="18" charset="-34"/>
                <a:cs typeface="Angsana New" panose="02020603050405020304" pitchFamily="18" charset="-34"/>
              </a:rPr>
              <a:t>2. </a:t>
            </a:r>
            <a:r>
              <a:rPr lang="th-TH" sz="1800" dirty="0">
                <a:latin typeface="Angsana New" panose="02020603050405020304" pitchFamily="18" charset="-34"/>
                <a:cs typeface="Angsana New" panose="02020603050405020304" pitchFamily="18" charset="-34"/>
              </a:rPr>
              <a:t>ระเบียบวิธีวิจัยเชิงคุณภาพ ใช้แบบสัมภาษณ์กึ่งโครงสร้าง (</a:t>
            </a:r>
            <a:r>
              <a:rPr lang="en-US" sz="1800" dirty="0">
                <a:latin typeface="Angsana New" panose="02020603050405020304" pitchFamily="18" charset="-34"/>
                <a:cs typeface="Angsana New" panose="02020603050405020304" pitchFamily="18" charset="-34"/>
              </a:rPr>
              <a:t>Semi-Interview Structure) </a:t>
            </a:r>
            <a:r>
              <a:rPr lang="th-TH" sz="1800" dirty="0">
                <a:latin typeface="Angsana New" panose="02020603050405020304" pitchFamily="18" charset="-34"/>
                <a:cs typeface="Angsana New" panose="02020603050405020304" pitchFamily="18" charset="-34"/>
              </a:rPr>
              <a:t>เก็บข้อมูลจากผู้บริหารธุรกิจขายตรงจำนวน ๑๒ บริษัท</a:t>
            </a:r>
          </a:p>
          <a:p>
            <a:pPr indent="0">
              <a:buNone/>
            </a:pPr>
            <a:r>
              <a:rPr lang="th-TH" sz="1800" b="1" dirty="0">
                <a:latin typeface="Angsana New" panose="02020603050405020304" pitchFamily="18" charset="-34"/>
                <a:cs typeface="Angsana New" panose="02020603050405020304" pitchFamily="18" charset="-34"/>
              </a:rPr>
              <a:t>ผลการวิจัย</a:t>
            </a:r>
          </a:p>
          <a:p>
            <a:pPr marL="200025" indent="374650">
              <a:buNone/>
            </a:pPr>
            <a:r>
              <a:rPr lang="th-TH" sz="1800" dirty="0">
                <a:latin typeface="Angsana New" panose="02020603050405020304" pitchFamily="18" charset="-34"/>
                <a:cs typeface="Angsana New" panose="02020603050405020304" pitchFamily="18" charset="-34"/>
              </a:rPr>
              <a:t>ผลของการวิจัยแสดงให้เห็นว่า คุณภาพการให้บริการของธุรกิจขายตรง เป็นปัจจัยสำคัญที่ส่งเสริมให้ธุรกิจประสบความสำเร็จ เมื่อพิจารณารายละเอียดพบว่า คุณภาพด้านความสัมพันธ์ระหว่างผู้ให้บริการ (บริษัท) และผู้รับบริการ (ตัวแทนจำหน่าย หรือลูกค้า) มีความสำคัญมากที่สุด โดยเฉพาะบริษัทขายตรงขนาดใหญ่ให้ความสำคัญกับคุณภาพบริการในทุก ๆ รายละเอียด อย่างไรก็ตาม ในภาพรวมบริษัทขายตรงในประเทศไทยได้ให้บริการส่งเสริมการขายแก่ผู้จำหน่ายอิสระตรงตามมาตรฐานของสมาคมการขายตรงแห่งประเทศไทย</a:t>
            </a:r>
          </a:p>
          <a:p>
            <a:pPr indent="0">
              <a:buNone/>
            </a:pPr>
            <a:r>
              <a:rPr lang="th-TH" sz="1800" b="1" dirty="0">
                <a:latin typeface="Angsana New" panose="02020603050405020304" pitchFamily="18" charset="-34"/>
                <a:cs typeface="Angsana New" panose="02020603050405020304" pitchFamily="18" charset="-34"/>
              </a:rPr>
              <a:t>การใช้ประโยชน์จากการวิจัย</a:t>
            </a:r>
          </a:p>
          <a:p>
            <a:pPr marL="200025" indent="315913">
              <a:buNone/>
            </a:pPr>
            <a:r>
              <a:rPr lang="en-US" sz="1800" dirty="0">
                <a:latin typeface="Angsana New" panose="02020603050405020304" pitchFamily="18" charset="-34"/>
                <a:cs typeface="Angsana New" panose="02020603050405020304" pitchFamily="18" charset="-34"/>
              </a:rPr>
              <a:t>1.</a:t>
            </a:r>
            <a:r>
              <a:rPr lang="th-TH" sz="1800" dirty="0">
                <a:latin typeface="Angsana New" panose="02020603050405020304" pitchFamily="18" charset="-34"/>
                <a:cs typeface="Angsana New" panose="02020603050405020304" pitchFamily="18" charset="-34"/>
              </a:rPr>
              <a:t> เพื่อนำข้อมูลที่ได้มาพัฒนารูปแบบ และผนึกกำลังเดินหน้ายกระดับมาตรฐานธุรกิจขายตรงอย่างเป็นระบบ</a:t>
            </a:r>
          </a:p>
          <a:p>
            <a:pPr marL="200025" indent="315913">
              <a:buNone/>
            </a:pPr>
            <a:r>
              <a:rPr lang="en-US" sz="1800" dirty="0">
                <a:latin typeface="Angsana New" panose="02020603050405020304" pitchFamily="18" charset="-34"/>
                <a:cs typeface="Angsana New" panose="02020603050405020304" pitchFamily="18" charset="-34"/>
              </a:rPr>
              <a:t>2.</a:t>
            </a:r>
            <a:r>
              <a:rPr lang="th-TH" sz="1800" dirty="0">
                <a:latin typeface="Angsana New" panose="02020603050405020304" pitchFamily="18" charset="-34"/>
                <a:cs typeface="Angsana New" panose="02020603050405020304" pitchFamily="18" charset="-34"/>
              </a:rPr>
              <a:t> เพื่อสร้างแนวทางการควบคุมตัวแทนจำหน่ายธุรกิจขายตรงให้ดำเนินงานภายใต้กรอบของสมาคมพัฒนาการขายตรงแห่งประเทศไทย</a:t>
            </a:r>
          </a:p>
          <a:p>
            <a:pPr marL="200025" indent="315913">
              <a:buNone/>
            </a:pPr>
            <a:r>
              <a:rPr lang="en-US" sz="1800" dirty="0">
                <a:latin typeface="Angsana New" panose="02020603050405020304" pitchFamily="18" charset="-34"/>
                <a:cs typeface="Angsana New" panose="02020603050405020304" pitchFamily="18" charset="-34"/>
              </a:rPr>
              <a:t>3.</a:t>
            </a:r>
            <a:r>
              <a:rPr lang="th-TH" sz="1800" dirty="0">
                <a:latin typeface="Angsana New" panose="02020603050405020304" pitchFamily="18" charset="-34"/>
                <a:cs typeface="Angsana New" panose="02020603050405020304" pitchFamily="18" charset="-34"/>
              </a:rPr>
              <a:t> สร้างความเชื่อมั่น และการยอมรับให้กับผู้ที่จะเข้ามาทำธุรกิจเครือข่ายขายตรง รวมไปถึงผู้บริโภคว่าพวกเขาจะได้รับระบบบริการที่ดี เป็นธรรม และผู้บริโภคก็จะได้สินค้าที่มีมาตรฐานด้วย ราคา และคุณภาพที่ยุติธรรม</a:t>
            </a:r>
          </a:p>
          <a:p>
            <a:pPr indent="501263"/>
            <a:endParaRPr lang="en-US" sz="1800"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FDADF81A-A8CD-4B92-9A9D-08465A4E75BB}"/>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8</a:t>
            </a:fld>
            <a:endParaRPr lang="en-US"/>
          </a:p>
        </p:txBody>
      </p:sp>
    </p:spTree>
    <p:extLst>
      <p:ext uri="{BB962C8B-B14F-4D97-AF65-F5344CB8AC3E}">
        <p14:creationId xmlns:p14="http://schemas.microsoft.com/office/powerpoint/2010/main" val="28792104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549771"/>
            <a:ext cx="10134600" cy="6038576"/>
          </a:xfrm>
          <a:prstGeom prst="rect">
            <a:avLst/>
          </a:prstGeom>
        </p:spPr>
        <p:txBody>
          <a:bodyPr wrap="square">
            <a:spAutoFit/>
          </a:bodyPr>
          <a:lstStyle/>
          <a:p>
            <a:pPr>
              <a:lnSpc>
                <a:spcPct val="115000"/>
              </a:lnSpc>
            </a:pPr>
            <a:r>
              <a:rPr lang="th-TH" sz="2400" b="1" dirty="0">
                <a:latin typeface="Calibri" panose="020F0502020204030204" pitchFamily="34" charset="0"/>
                <a:ea typeface="Calibri" panose="020F0502020204030204" pitchFamily="34" charset="0"/>
                <a:cs typeface="Angsana New" panose="02020603050405020304" pitchFamily="18" charset="-34"/>
              </a:rPr>
              <a:t>วิธีดำเนินการวิจัย</a:t>
            </a:r>
            <a:endParaRPr lang="en-US" sz="24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en-US" sz="2400" dirty="0">
                <a:latin typeface="Angsana New" panose="02020603050405020304" pitchFamily="18" charset="-34"/>
                <a:ea typeface="Calibri" panose="020F0502020204030204" pitchFamily="34" charset="0"/>
                <a:cs typeface="Cordia New" panose="020B0304020202020204" pitchFamily="34" charset="-34"/>
              </a:rPr>
              <a:t>	</a:t>
            </a:r>
            <a:r>
              <a:rPr lang="th-TH" sz="2400" dirty="0">
                <a:latin typeface="Angsana New" panose="02020603050405020304" pitchFamily="18" charset="-34"/>
                <a:ea typeface="Calibri" panose="020F0502020204030204" pitchFamily="34" charset="0"/>
              </a:rPr>
              <a:t>กระบวนการวิจัยเริ่มจากการศึกษาถึงปัจจัยที่มีผลเชิงบวกต่อ</a:t>
            </a:r>
            <a:r>
              <a:rPr lang="th-TH" sz="2400" dirty="0">
                <a:latin typeface="Calibri" panose="020F0502020204030204" pitchFamily="34" charset="0"/>
                <a:ea typeface="BrowalliaNew"/>
                <a:cs typeface="Angsana New" panose="02020603050405020304" pitchFamily="18" charset="-34"/>
              </a:rPr>
              <a:t>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a:t>
            </a:r>
            <a:r>
              <a:rPr lang="th-TH" sz="2400" dirty="0">
                <a:latin typeface="Calibri" panose="020F0502020204030204" pitchFamily="34" charset="0"/>
                <a:ea typeface="Calibri" panose="020F0502020204030204" pitchFamily="34" charset="0"/>
                <a:cs typeface="Angsana New" panose="02020603050405020304" pitchFamily="18" charset="-34"/>
              </a:rPr>
              <a:t> ด้วยการทบทวนเอกสารและวรรณกรรมที่เกี่ยวข้อง และดำเนินการสัมภาษณ์เชิงลึก (</a:t>
            </a:r>
            <a:r>
              <a:rPr lang="en-US" sz="2400" dirty="0">
                <a:latin typeface="Angsana New" panose="02020603050405020304" pitchFamily="18" charset="-34"/>
                <a:ea typeface="Calibri" panose="020F0502020204030204" pitchFamily="34" charset="0"/>
                <a:cs typeface="Cordia New" panose="020B0304020202020204" pitchFamily="34" charset="-34"/>
              </a:rPr>
              <a:t>In</a:t>
            </a:r>
            <a:r>
              <a:rPr lang="th-TH" sz="2400" dirty="0">
                <a:latin typeface="Angsana New" panose="02020603050405020304" pitchFamily="18" charset="-34"/>
                <a:ea typeface="Calibri" panose="020F0502020204030204" pitchFamily="34" charset="0"/>
              </a:rPr>
              <a:t>-</a:t>
            </a:r>
            <a:r>
              <a:rPr lang="en-US" sz="2400" dirty="0">
                <a:latin typeface="Angsana New" panose="02020603050405020304" pitchFamily="18" charset="-34"/>
                <a:ea typeface="Calibri" panose="020F0502020204030204" pitchFamily="34" charset="0"/>
                <a:cs typeface="Cordia New" panose="020B0304020202020204" pitchFamily="34" charset="-34"/>
              </a:rPr>
              <a:t>Depth Interview</a:t>
            </a:r>
            <a:r>
              <a:rPr lang="th-TH" sz="2400" dirty="0">
                <a:latin typeface="Angsana New" panose="02020603050405020304" pitchFamily="18" charset="-34"/>
                <a:ea typeface="Calibri" panose="020F0502020204030204" pitchFamily="34" charset="0"/>
              </a:rPr>
              <a:t>) กับผู้มีส่วนเกี่ยวข้อง เพื่อพัฒนาแบบจำลองสมการโครงสร้างเชิงสาเหตุของ</a:t>
            </a:r>
            <a:r>
              <a:rPr lang="th-TH" sz="2400" dirty="0">
                <a:latin typeface="Calibri" panose="020F0502020204030204" pitchFamily="34" charset="0"/>
                <a:ea typeface="BrowalliaNew"/>
                <a:cs typeface="Angsana New" panose="02020603050405020304" pitchFamily="18" charset="-34"/>
              </a:rPr>
              <a:t>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a:t>
            </a:r>
            <a:r>
              <a:rPr lang="th-TH" sz="2400" dirty="0">
                <a:latin typeface="Calibri" panose="020F0502020204030204" pitchFamily="34" charset="0"/>
                <a:ea typeface="Calibri" panose="020F0502020204030204" pitchFamily="34" charset="0"/>
                <a:cs typeface="Angsana New" panose="02020603050405020304" pitchFamily="18" charset="-34"/>
              </a:rPr>
              <a:t> (</a:t>
            </a:r>
            <a:r>
              <a:rPr lang="en-US" sz="2400" dirty="0">
                <a:latin typeface="Angsana New" panose="02020603050405020304" pitchFamily="18" charset="-34"/>
                <a:ea typeface="Calibri" panose="020F0502020204030204" pitchFamily="34" charset="0"/>
                <a:cs typeface="Cordia New" panose="020B0304020202020204" pitchFamily="34" charset="-34"/>
              </a:rPr>
              <a:t>Mode) </a:t>
            </a:r>
            <a:r>
              <a:rPr lang="th-TH" sz="2400" dirty="0">
                <a:latin typeface="Angsana New" panose="02020603050405020304" pitchFamily="18" charset="-34"/>
                <a:ea typeface="Calibri" panose="020F0502020204030204" pitchFamily="34" charset="0"/>
              </a:rPr>
              <a:t> สังเคราะห์นิยามศัพท์เฉพาะของตัวแปรที่ทำการศึกษา พัฒนาแบบสอบถามเป็นแบบมาตรส่วนประมาณค่า </a:t>
            </a:r>
            <a:r>
              <a:rPr lang="en-US" sz="2400" dirty="0">
                <a:latin typeface="Angsana New" panose="02020603050405020304" pitchFamily="18" charset="-34"/>
                <a:ea typeface="Calibri" panose="020F0502020204030204" pitchFamily="34" charset="0"/>
                <a:cs typeface="Cordia New" panose="020B0304020202020204" pitchFamily="34" charset="-34"/>
              </a:rPr>
              <a:t>5</a:t>
            </a:r>
            <a:r>
              <a:rPr lang="th-TH" sz="2400" dirty="0">
                <a:latin typeface="Angsana New" panose="02020603050405020304" pitchFamily="18" charset="-34"/>
                <a:ea typeface="Calibri" panose="020F0502020204030204" pitchFamily="34" charset="0"/>
              </a:rPr>
              <a:t> ระดับ  หาคุณภาพของแบบสอบถามด้วยการหาค่าความเที่ยงตรงเชิงเนื้อหา (</a:t>
            </a:r>
            <a:r>
              <a:rPr lang="en-US" sz="2400" dirty="0">
                <a:latin typeface="Angsana New" panose="02020603050405020304" pitchFamily="18" charset="-34"/>
                <a:ea typeface="Calibri" panose="020F0502020204030204" pitchFamily="34" charset="0"/>
                <a:cs typeface="Cordia New" panose="020B0304020202020204" pitchFamily="34" charset="-34"/>
              </a:rPr>
              <a:t>Content Validity</a:t>
            </a:r>
            <a:r>
              <a:rPr lang="th-TH" sz="2400" dirty="0">
                <a:latin typeface="Angsana New" panose="02020603050405020304" pitchFamily="18" charset="-34"/>
                <a:ea typeface="Calibri" panose="020F0502020204030204" pitchFamily="34" charset="0"/>
              </a:rPr>
              <a:t>)  ด้วยเทคนิคการคำนวณหาค่าดัชนีความสอดคล้อง (</a:t>
            </a:r>
            <a:r>
              <a:rPr lang="en-US" sz="2400" dirty="0">
                <a:latin typeface="Angsana New" panose="02020603050405020304" pitchFamily="18" charset="-34"/>
                <a:ea typeface="Calibri" panose="020F0502020204030204" pitchFamily="34" charset="0"/>
                <a:cs typeface="Cordia New" panose="020B0304020202020204" pitchFamily="34" charset="-34"/>
              </a:rPr>
              <a:t>Item Objective Congruence </a:t>
            </a:r>
            <a:r>
              <a:rPr lang="th-TH" sz="2400" dirty="0">
                <a:latin typeface="Angsana New" panose="02020603050405020304" pitchFamily="18" charset="-34"/>
                <a:ea typeface="Calibri" panose="020F0502020204030204" pitchFamily="34" charset="0"/>
              </a:rPr>
              <a:t>: </a:t>
            </a:r>
            <a:r>
              <a:rPr lang="en-US" sz="2400" dirty="0">
                <a:latin typeface="Angsana New" panose="02020603050405020304" pitchFamily="18" charset="-34"/>
                <a:ea typeface="Calibri" panose="020F0502020204030204" pitchFamily="34" charset="0"/>
                <a:cs typeface="Cordia New" panose="020B0304020202020204" pitchFamily="34" charset="-34"/>
              </a:rPr>
              <a:t>IOC</a:t>
            </a:r>
            <a:r>
              <a:rPr lang="th-TH" sz="2400" dirty="0">
                <a:latin typeface="Angsana New" panose="02020603050405020304" pitchFamily="18" charset="-34"/>
                <a:ea typeface="Calibri" panose="020F0502020204030204" pitchFamily="34" charset="0"/>
              </a:rPr>
              <a:t>)  จากผู้เชี่ยวชาญ จำนวน </a:t>
            </a:r>
            <a:r>
              <a:rPr lang="en-US" sz="2400" dirty="0">
                <a:latin typeface="Angsana New" panose="02020603050405020304" pitchFamily="18" charset="-34"/>
                <a:ea typeface="Calibri" panose="020F0502020204030204" pitchFamily="34" charset="0"/>
                <a:cs typeface="Cordia New" panose="020B0304020202020204" pitchFamily="34" charset="-34"/>
              </a:rPr>
              <a:t>5</a:t>
            </a:r>
            <a:r>
              <a:rPr lang="th-TH" sz="2400" dirty="0">
                <a:latin typeface="Angsana New" panose="02020603050405020304" pitchFamily="18" charset="-34"/>
                <a:ea typeface="Calibri" panose="020F0502020204030204" pitchFamily="34" charset="0"/>
              </a:rPr>
              <a:t> คน  แล้วคัดเลือกข้อคำถามที่มีค่า </a:t>
            </a:r>
            <a:r>
              <a:rPr lang="en-US" sz="2400" dirty="0">
                <a:latin typeface="Angsana New" panose="02020603050405020304" pitchFamily="18" charset="-34"/>
                <a:ea typeface="Calibri" panose="020F0502020204030204" pitchFamily="34" charset="0"/>
                <a:cs typeface="Cordia New" panose="020B0304020202020204" pitchFamily="34" charset="-34"/>
              </a:rPr>
              <a:t>IOC </a:t>
            </a:r>
            <a:r>
              <a:rPr lang="th-TH" sz="2400" dirty="0">
                <a:latin typeface="Angsana New" panose="02020603050405020304" pitchFamily="18" charset="-34"/>
                <a:ea typeface="Calibri" panose="020F0502020204030204" pitchFamily="34" charset="0"/>
              </a:rPr>
              <a:t>มากกว่า .</a:t>
            </a:r>
            <a:r>
              <a:rPr lang="en-US" sz="2400" dirty="0">
                <a:latin typeface="Angsana New" panose="02020603050405020304" pitchFamily="18" charset="-34"/>
                <a:ea typeface="Calibri" panose="020F0502020204030204" pitchFamily="34" charset="0"/>
                <a:cs typeface="Cordia New" panose="020B0304020202020204" pitchFamily="34" charset="-34"/>
              </a:rPr>
              <a:t>60</a:t>
            </a:r>
            <a:r>
              <a:rPr lang="th-TH" sz="2400" dirty="0">
                <a:latin typeface="Angsana New" panose="02020603050405020304" pitchFamily="18" charset="-34"/>
                <a:ea typeface="Calibri" panose="020F0502020204030204" pitchFamily="34" charset="0"/>
              </a:rPr>
              <a:t> ขึ้นไป   นำแบบสอบถามไปทดลองใช้กับกลุ่มตัวอย่างจริง จำนวน </a:t>
            </a:r>
            <a:r>
              <a:rPr lang="en-US" sz="2400" dirty="0">
                <a:latin typeface="Angsana New" panose="02020603050405020304" pitchFamily="18" charset="-34"/>
                <a:ea typeface="Calibri" panose="020F0502020204030204" pitchFamily="34" charset="0"/>
                <a:cs typeface="Cordia New" panose="020B0304020202020204" pitchFamily="34" charset="-34"/>
              </a:rPr>
              <a:t>30 </a:t>
            </a:r>
            <a:r>
              <a:rPr lang="th-TH" sz="2400" dirty="0">
                <a:latin typeface="Angsana New" panose="02020603050405020304" pitchFamily="18" charset="-34"/>
                <a:ea typeface="Calibri" panose="020F0502020204030204" pitchFamily="34" charset="0"/>
              </a:rPr>
              <a:t>คน เพื่อหาค่าอำนาจจำแนกรายข้อด้วยวิธีการหาค่าสหสัมพันธ์คะแนนรายข้อกับคะแนนรวม (</a:t>
            </a:r>
            <a:r>
              <a:rPr lang="en-US" sz="2400" dirty="0">
                <a:latin typeface="Angsana New" panose="02020603050405020304" pitchFamily="18" charset="-34"/>
                <a:ea typeface="Calibri" panose="020F0502020204030204" pitchFamily="34" charset="0"/>
                <a:cs typeface="Cordia New" panose="020B0304020202020204" pitchFamily="34" charset="-34"/>
              </a:rPr>
              <a:t>Item</a:t>
            </a:r>
            <a:r>
              <a:rPr lang="th-TH" sz="2400" dirty="0">
                <a:latin typeface="Angsana New" panose="02020603050405020304" pitchFamily="18" charset="-34"/>
                <a:ea typeface="Calibri" panose="020F0502020204030204" pitchFamily="34" charset="0"/>
              </a:rPr>
              <a:t>-</a:t>
            </a:r>
            <a:r>
              <a:rPr lang="en-US" sz="2400" dirty="0">
                <a:latin typeface="Angsana New" panose="02020603050405020304" pitchFamily="18" charset="-34"/>
                <a:ea typeface="Calibri" panose="020F0502020204030204" pitchFamily="34" charset="0"/>
                <a:cs typeface="Cordia New" panose="020B0304020202020204" pitchFamily="34" charset="-34"/>
              </a:rPr>
              <a:t>total correlation</a:t>
            </a:r>
            <a:r>
              <a:rPr lang="th-TH" sz="2400" dirty="0">
                <a:latin typeface="Angsana New" panose="02020603050405020304" pitchFamily="18" charset="-34"/>
                <a:ea typeface="Calibri" panose="020F0502020204030204" pitchFamily="34" charset="0"/>
              </a:rPr>
              <a:t>) พบว่ามีค่าอำนาจจำแนกอยู่ระหว่าง .</a:t>
            </a:r>
            <a:r>
              <a:rPr lang="en-US" sz="2400" dirty="0">
                <a:latin typeface="Angsana New" panose="02020603050405020304" pitchFamily="18" charset="-34"/>
                <a:ea typeface="Calibri" panose="020F0502020204030204" pitchFamily="34" charset="0"/>
                <a:cs typeface="Cordia New" panose="020B0304020202020204" pitchFamily="34" charset="-34"/>
              </a:rPr>
              <a:t>515 </a:t>
            </a:r>
            <a:r>
              <a:rPr lang="th-TH" sz="2400" dirty="0">
                <a:latin typeface="Angsana New" panose="02020603050405020304" pitchFamily="18" charset="-34"/>
                <a:ea typeface="Calibri" panose="020F0502020204030204" pitchFamily="34" charset="0"/>
              </a:rPr>
              <a:t>- .</a:t>
            </a:r>
            <a:r>
              <a:rPr lang="en-US" sz="2400" dirty="0">
                <a:latin typeface="Angsana New" panose="02020603050405020304" pitchFamily="18" charset="-34"/>
                <a:ea typeface="Calibri" panose="020F0502020204030204" pitchFamily="34" charset="0"/>
                <a:cs typeface="Cordia New" panose="020B0304020202020204" pitchFamily="34" charset="-34"/>
              </a:rPr>
              <a:t>737  </a:t>
            </a:r>
            <a:r>
              <a:rPr lang="th-TH" sz="2400" dirty="0">
                <a:latin typeface="Angsana New" panose="02020603050405020304" pitchFamily="18" charset="-34"/>
                <a:ea typeface="Calibri" panose="020F0502020204030204" pitchFamily="34" charset="0"/>
              </a:rPr>
              <a:t>และหาค่าความเชื่อมั่นทั้งฉบับ (</a:t>
            </a:r>
            <a:r>
              <a:rPr lang="en-US" sz="2400" dirty="0">
                <a:latin typeface="Angsana New" panose="02020603050405020304" pitchFamily="18" charset="-34"/>
                <a:ea typeface="Calibri" panose="020F0502020204030204" pitchFamily="34" charset="0"/>
                <a:cs typeface="Cordia New" panose="020B0304020202020204" pitchFamily="34" charset="-34"/>
              </a:rPr>
              <a:t>Reliability</a:t>
            </a:r>
            <a:r>
              <a:rPr lang="th-TH" sz="2400" dirty="0">
                <a:latin typeface="Angsana New" panose="02020603050405020304" pitchFamily="18" charset="-34"/>
                <a:ea typeface="Calibri" panose="020F0502020204030204" pitchFamily="34" charset="0"/>
              </a:rPr>
              <a:t>) ด้วยการหาค่าสัมประสิทธิ์แอลฟา</a:t>
            </a:r>
            <a:r>
              <a:rPr lang="th-TH" sz="2400" dirty="0" err="1">
                <a:latin typeface="Angsana New" panose="02020603050405020304" pitchFamily="18" charset="-34"/>
                <a:ea typeface="Calibri" panose="020F0502020204030204" pitchFamily="34" charset="0"/>
              </a:rPr>
              <a:t>ของครอนบาค</a:t>
            </a:r>
            <a:r>
              <a:rPr lang="th-TH" sz="2400" dirty="0">
                <a:latin typeface="Angsana New" panose="02020603050405020304" pitchFamily="18" charset="-34"/>
                <a:ea typeface="Calibri" panose="020F0502020204030204" pitchFamily="34" charset="0"/>
              </a:rPr>
              <a:t> (</a:t>
            </a:r>
            <a:r>
              <a:rPr lang="en-US" sz="2400" dirty="0">
                <a:latin typeface="Angsana New" panose="02020603050405020304" pitchFamily="18" charset="-34"/>
                <a:ea typeface="Calibri" panose="020F0502020204030204" pitchFamily="34" charset="0"/>
                <a:cs typeface="Cordia New" panose="020B0304020202020204" pitchFamily="34" charset="-34"/>
              </a:rPr>
              <a:t>Cronbach's alpha coefficient</a:t>
            </a:r>
            <a:r>
              <a:rPr lang="th-TH" sz="2400" dirty="0">
                <a:latin typeface="Angsana New" panose="02020603050405020304" pitchFamily="18" charset="-34"/>
                <a:ea typeface="Calibri" panose="020F0502020204030204" pitchFamily="34" charset="0"/>
              </a:rPr>
              <a:t>) พบว่ามีค่าเท่ากับ .</a:t>
            </a:r>
            <a:r>
              <a:rPr lang="en-US" sz="2400" dirty="0">
                <a:latin typeface="Angsana New" panose="02020603050405020304" pitchFamily="18" charset="-34"/>
                <a:ea typeface="Calibri" panose="020F0502020204030204" pitchFamily="34" charset="0"/>
                <a:cs typeface="Cordia New" panose="020B0304020202020204" pitchFamily="34" charset="-34"/>
              </a:rPr>
              <a:t>952  </a:t>
            </a:r>
            <a:r>
              <a:rPr lang="th-TH" sz="2400" dirty="0">
                <a:latin typeface="Angsana New" panose="02020603050405020304" pitchFamily="18" charset="-34"/>
                <a:ea typeface="Calibri" panose="020F0502020204030204" pitchFamily="34" charset="0"/>
              </a:rPr>
              <a:t>หลังจากนั้น ดำเนินการเก็บข้อกับกลุ่มตัวอย่างจริงจำนวน </a:t>
            </a:r>
            <a:r>
              <a:rPr lang="en-US" sz="2400" dirty="0">
                <a:latin typeface="Angsana New" panose="02020603050405020304" pitchFamily="18" charset="-34"/>
                <a:ea typeface="Calibri" panose="020F0502020204030204" pitchFamily="34" charset="0"/>
                <a:cs typeface="Cordia New" panose="020B0304020202020204" pitchFamily="34" charset="-34"/>
              </a:rPr>
              <a:t>400 </a:t>
            </a:r>
            <a:r>
              <a:rPr lang="th-TH" sz="2400" dirty="0">
                <a:latin typeface="Angsana New" panose="02020603050405020304" pitchFamily="18" charset="-34"/>
                <a:ea typeface="Calibri" panose="020F0502020204030204" pitchFamily="34" charset="0"/>
              </a:rPr>
              <a:t>คน และดำเนินการวิเคราะห์ข้อมูลด้วยเทคนิคการวิเคราะห์แบบจำลองสมการโครงสร้าง (</a:t>
            </a:r>
            <a:r>
              <a:rPr lang="en-US" sz="2400" dirty="0">
                <a:latin typeface="Angsana New" panose="02020603050405020304" pitchFamily="18" charset="-34"/>
                <a:ea typeface="Calibri" panose="020F0502020204030204" pitchFamily="34" charset="0"/>
                <a:cs typeface="Cordia New" panose="020B0304020202020204" pitchFamily="34" charset="-34"/>
              </a:rPr>
              <a:t>Structural Equation Model, SEM) </a:t>
            </a:r>
            <a:r>
              <a:rPr lang="th-TH" sz="2400" dirty="0">
                <a:latin typeface="Angsana New" panose="02020603050405020304" pitchFamily="18" charset="-34"/>
                <a:ea typeface="Calibri" panose="020F0502020204030204" pitchFamily="34" charset="0"/>
              </a:rPr>
              <a:t>ด้วยโปรแกรมสำเร็จรูปทางสถิติ </a:t>
            </a:r>
            <a:r>
              <a:rPr lang="en-US" sz="2400" dirty="0">
                <a:latin typeface="Angsana New" panose="02020603050405020304" pitchFamily="18" charset="-34"/>
                <a:ea typeface="Calibri" panose="020F0502020204030204" pitchFamily="34" charset="0"/>
                <a:cs typeface="Cordia New" panose="020B0304020202020204" pitchFamily="34" charset="-34"/>
              </a:rPr>
              <a:t>LISREL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2047097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29656374"/>
              </p:ext>
            </p:extLst>
          </p:nvPr>
        </p:nvGraphicFramePr>
        <p:xfrm>
          <a:off x="1422400" y="1571625"/>
          <a:ext cx="7924800" cy="4311032"/>
        </p:xfrm>
        <a:graphic>
          <a:graphicData uri="http://schemas.openxmlformats.org/drawingml/2006/table">
            <a:tbl>
              <a:tblPr firstRow="1" firstCol="1" lastRow="1" lastCol="1" bandRow="1" bandCol="1"/>
              <a:tblGrid>
                <a:gridCol w="2673154">
                  <a:extLst>
                    <a:ext uri="{9D8B030D-6E8A-4147-A177-3AD203B41FA5}">
                      <a16:colId xmlns:a16="http://schemas.microsoft.com/office/drawing/2014/main" val="20000"/>
                    </a:ext>
                  </a:extLst>
                </a:gridCol>
                <a:gridCol w="2673154">
                  <a:extLst>
                    <a:ext uri="{9D8B030D-6E8A-4147-A177-3AD203B41FA5}">
                      <a16:colId xmlns:a16="http://schemas.microsoft.com/office/drawing/2014/main" val="20001"/>
                    </a:ext>
                  </a:extLst>
                </a:gridCol>
                <a:gridCol w="2578492">
                  <a:extLst>
                    <a:ext uri="{9D8B030D-6E8A-4147-A177-3AD203B41FA5}">
                      <a16:colId xmlns:a16="http://schemas.microsoft.com/office/drawing/2014/main" val="20002"/>
                    </a:ext>
                  </a:extLst>
                </a:gridCol>
              </a:tblGrid>
              <a:tr h="238478">
                <a:tc rowSpan="2">
                  <a:txBody>
                    <a:bodyPr/>
                    <a:lstStyle/>
                    <a:p>
                      <a:pPr marL="0" marR="0" algn="ctr">
                        <a:lnSpc>
                          <a:spcPct val="115000"/>
                        </a:lnSpc>
                        <a:spcBef>
                          <a:spcPts val="0"/>
                        </a:spcBef>
                        <a:spcAft>
                          <a:spcPts val="0"/>
                        </a:spcAft>
                      </a:pPr>
                      <a:r>
                        <a:rPr lang="th-TH" sz="1400" b="1" dirty="0">
                          <a:effectLst/>
                          <a:latin typeface="Calibri" panose="020F0502020204030204" pitchFamily="34" charset="0"/>
                          <a:ea typeface="Calibri" panose="020F0502020204030204" pitchFamily="34" charset="0"/>
                          <a:cs typeface="Angsana New" panose="02020603050405020304" pitchFamily="18" charset="-34"/>
                        </a:rPr>
                        <a:t>ตัวแปรต้น (</a:t>
                      </a:r>
                      <a:r>
                        <a:rPr lang="en-US" sz="1400" b="1" dirty="0">
                          <a:effectLst/>
                          <a:latin typeface="Angsana New" panose="02020603050405020304" pitchFamily="18" charset="-34"/>
                          <a:ea typeface="Calibri" panose="020F0502020204030204" pitchFamily="34" charset="0"/>
                          <a:cs typeface="Cordia New" panose="020B0304020202020204" pitchFamily="34" charset="-34"/>
                        </a:rPr>
                        <a:t>Independent Variable)</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th-TH" sz="1400" b="1">
                          <a:effectLst/>
                          <a:latin typeface="Calibri" panose="020F0502020204030204" pitchFamily="34" charset="0"/>
                          <a:ea typeface="Calibri" panose="020F0502020204030204" pitchFamily="34" charset="0"/>
                          <a:cs typeface="Angsana New" panose="02020603050405020304" pitchFamily="18" charset="-34"/>
                        </a:rPr>
                        <a:t>อิทธิพล</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th-TH" sz="1400" b="1" dirty="0">
                          <a:effectLst/>
                          <a:latin typeface="Calibri" panose="020F0502020204030204" pitchFamily="34" charset="0"/>
                          <a:ea typeface="Calibri" panose="020F0502020204030204" pitchFamily="34" charset="0"/>
                          <a:cs typeface="Angsana New" panose="02020603050405020304" pitchFamily="18" charset="-34"/>
                        </a:rPr>
                        <a:t>ตัวแปรตาม (</a:t>
                      </a:r>
                      <a:r>
                        <a:rPr lang="en-US" sz="1400" b="1" dirty="0">
                          <a:effectLst/>
                          <a:latin typeface="Angsana New" panose="02020603050405020304" pitchFamily="18" charset="-34"/>
                          <a:ea typeface="Calibri" panose="020F0502020204030204" pitchFamily="34" charset="0"/>
                          <a:cs typeface="Cordia New" panose="020B0304020202020204" pitchFamily="34" charset="-34"/>
                        </a:rPr>
                        <a:t>Dependent Variable)</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71543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th-TH" sz="1400">
                          <a:effectLst/>
                          <a:latin typeface="Calibri" panose="020F0502020204030204" pitchFamily="34" charset="0"/>
                          <a:ea typeface="Calibri" panose="020F0502020204030204" pitchFamily="34" charset="0"/>
                          <a:cs typeface="Angsana New" panose="02020603050405020304" pitchFamily="18" charset="-34"/>
                        </a:rPr>
                        <a:t>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a:t>
                      </a:r>
                      <a:r>
                        <a:rPr lang="th-TH" sz="1400" b="1">
                          <a:effectLst/>
                          <a:latin typeface="Calibri" panose="020F0502020204030204" pitchFamily="34" charset="0"/>
                          <a:ea typeface="Calibri" panose="020F0502020204030204" pitchFamily="34" charset="0"/>
                          <a:cs typeface="Angsana New" panose="02020603050405020304" pitchFamily="18" charset="-34"/>
                        </a:rPr>
                        <a:t>  </a:t>
                      </a:r>
                      <a:r>
                        <a:rPr lang="en-US" sz="1400" b="1">
                          <a:effectLst/>
                          <a:latin typeface="Angsana New" panose="02020603050405020304" pitchFamily="18" charset="-34"/>
                          <a:ea typeface="Calibri" panose="020F0502020204030204" pitchFamily="34" charset="0"/>
                          <a:cs typeface="Cordia New" panose="020B0304020202020204" pitchFamily="34" charset="-34"/>
                        </a:rPr>
                        <a:t>R</a:t>
                      </a:r>
                      <a:r>
                        <a:rPr lang="en-US" sz="1400" b="1" baseline="30000">
                          <a:effectLst/>
                          <a:latin typeface="Angsana New" panose="02020603050405020304" pitchFamily="18" charset="-34"/>
                          <a:ea typeface="Calibri" panose="020F0502020204030204" pitchFamily="34" charset="0"/>
                          <a:cs typeface="Cordia New" panose="020B0304020202020204" pitchFamily="34" charset="-34"/>
                        </a:rPr>
                        <a:t>2</a:t>
                      </a:r>
                      <a:r>
                        <a:rPr lang="en-US" sz="1400" b="1">
                          <a:effectLst/>
                          <a:latin typeface="Angsana New" panose="02020603050405020304" pitchFamily="18" charset="-34"/>
                          <a:ea typeface="Calibri" panose="020F0502020204030204" pitchFamily="34" charset="0"/>
                          <a:cs typeface="Cordia New" panose="020B0304020202020204" pitchFamily="34" charset="-34"/>
                        </a:rPr>
                        <a:t>=.92</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478">
                <a:tc rowSpan="3">
                  <a:txBody>
                    <a:bodyPr/>
                    <a:lstStyle/>
                    <a:p>
                      <a:pPr marL="0" marR="0">
                        <a:lnSpc>
                          <a:spcPct val="115000"/>
                        </a:lnSpc>
                        <a:spcBef>
                          <a:spcPts val="0"/>
                        </a:spcBef>
                        <a:spcAft>
                          <a:spcPts val="0"/>
                        </a:spcAft>
                      </a:pPr>
                      <a:r>
                        <a:rPr lang="th-TH" sz="1400">
                          <a:effectLst/>
                          <a:latin typeface="Calibri" panose="020F0502020204030204" pitchFamily="34" charset="0"/>
                          <a:ea typeface="Calibri" panose="020F0502020204030204" pitchFamily="34" charset="0"/>
                          <a:cs typeface="Angsana New" panose="02020603050405020304" pitchFamily="18" charset="-34"/>
                        </a:rPr>
                        <a:t>กฎระเบียบ (</a:t>
                      </a:r>
                      <a:r>
                        <a:rPr lang="en-US" sz="1400">
                          <a:effectLst/>
                          <a:latin typeface="Angsana New" panose="02020603050405020304" pitchFamily="18" charset="-34"/>
                          <a:ea typeface="Calibri" panose="020F0502020204030204" pitchFamily="34" charset="0"/>
                          <a:cs typeface="Cordia New" panose="020B0304020202020204" pitchFamily="34" charset="-34"/>
                        </a:rPr>
                        <a:t>Rules &amp; Regulations)</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DE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.49 (2.89)</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IE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Angsana New" panose="02020603050405020304" pitchFamily="18" charset="-34"/>
                          <a:ea typeface="Calibri" panose="020F0502020204030204" pitchFamily="34" charset="0"/>
                          <a:cs typeface="Cordia New" panose="020B0304020202020204" pitchFamily="34" charset="-34"/>
                        </a:rPr>
                        <a:t>n/a</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extLst>
                  <a:ext uri="{0D108BD9-81ED-4DB2-BD59-A6C34878D82A}">
                    <a16:rowId xmlns:a16="http://schemas.microsoft.com/office/drawing/2014/main" val="10003"/>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TE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ngsana New" panose="02020603050405020304" pitchFamily="18" charset="-34"/>
                          <a:ea typeface="Calibri" panose="020F0502020204030204" pitchFamily="34" charset="0"/>
                          <a:cs typeface="Cordia New" panose="020B0304020202020204" pitchFamily="34" charset="-34"/>
                        </a:rPr>
                        <a:t>.49 (2.89)</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478">
                <a:tc rowSpan="3">
                  <a:txBody>
                    <a:bodyPr/>
                    <a:lstStyle/>
                    <a:p>
                      <a:pPr marL="0" marR="0">
                        <a:lnSpc>
                          <a:spcPct val="115000"/>
                        </a:lnSpc>
                        <a:spcBef>
                          <a:spcPts val="0"/>
                        </a:spcBef>
                        <a:spcAft>
                          <a:spcPts val="0"/>
                        </a:spcAft>
                      </a:pPr>
                      <a:r>
                        <a:rPr lang="th-TH" sz="1400">
                          <a:effectLst/>
                          <a:latin typeface="Calibri" panose="020F0502020204030204" pitchFamily="34" charset="0"/>
                          <a:ea typeface="Calibri" panose="020F0502020204030204" pitchFamily="34" charset="0"/>
                          <a:cs typeface="Angsana New" panose="02020603050405020304" pitchFamily="18" charset="-34"/>
                        </a:rPr>
                        <a:t>การเข้าถึง (</a:t>
                      </a:r>
                      <a:r>
                        <a:rPr lang="en-US" sz="1400">
                          <a:effectLst/>
                          <a:latin typeface="Angsana New" panose="02020603050405020304" pitchFamily="18" charset="-34"/>
                          <a:ea typeface="Calibri" panose="020F0502020204030204" pitchFamily="34" charset="0"/>
                          <a:cs typeface="Cordia New" panose="020B0304020202020204" pitchFamily="34" charset="-34"/>
                        </a:rPr>
                        <a:t>Accessibility Access) </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DE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Angsana New" panose="02020603050405020304" pitchFamily="18" charset="-34"/>
                          <a:ea typeface="Calibri" panose="020F0502020204030204" pitchFamily="34" charset="0"/>
                          <a:cs typeface="Cordia New" panose="020B0304020202020204" pitchFamily="34" charset="-34"/>
                        </a:rPr>
                        <a:t>.39 (6.33)</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IE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n/a</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extLst>
                  <a:ext uri="{0D108BD9-81ED-4DB2-BD59-A6C34878D82A}">
                    <a16:rowId xmlns:a16="http://schemas.microsoft.com/office/drawing/2014/main" val="10006"/>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TE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.39 (6.33)</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478">
                <a:tc rowSpan="3">
                  <a:txBody>
                    <a:bodyPr/>
                    <a:lstStyle/>
                    <a:p>
                      <a:pPr marL="0" marR="0">
                        <a:lnSpc>
                          <a:spcPct val="115000"/>
                        </a:lnSpc>
                        <a:spcBef>
                          <a:spcPts val="0"/>
                        </a:spcBef>
                        <a:spcAft>
                          <a:spcPts val="0"/>
                        </a:spcAft>
                      </a:pPr>
                      <a:r>
                        <a:rPr lang="th-TH" sz="1400">
                          <a:effectLst/>
                          <a:latin typeface="Calibri" panose="020F0502020204030204" pitchFamily="34" charset="0"/>
                          <a:ea typeface="Calibri" panose="020F0502020204030204" pitchFamily="34" charset="0"/>
                          <a:cs typeface="Angsana New" panose="02020603050405020304" pitchFamily="18" charset="-34"/>
                        </a:rPr>
                        <a:t>การสนับสนุนด้านโลจิสติกส์ (</a:t>
                      </a:r>
                      <a:r>
                        <a:rPr lang="en-US" sz="1400">
                          <a:effectLst/>
                          <a:latin typeface="Angsana New" panose="02020603050405020304" pitchFamily="18" charset="-34"/>
                          <a:ea typeface="Calibri" panose="020F0502020204030204" pitchFamily="34" charset="0"/>
                          <a:cs typeface="Cordia New" panose="020B0304020202020204" pitchFamily="34" charset="-34"/>
                        </a:rPr>
                        <a:t>Logistics Support)</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DE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.43(5.18)</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IE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n/a</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extLst>
                  <a:ext uri="{0D108BD9-81ED-4DB2-BD59-A6C34878D82A}">
                    <a16:rowId xmlns:a16="http://schemas.microsoft.com/office/drawing/2014/main" val="10009"/>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TE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43(5.18)</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8478">
                <a:tc rowSpan="3">
                  <a:txBody>
                    <a:bodyPr/>
                    <a:lstStyle/>
                    <a:p>
                      <a:pPr marL="0" marR="0">
                        <a:lnSpc>
                          <a:spcPct val="115000"/>
                        </a:lnSpc>
                        <a:spcBef>
                          <a:spcPts val="0"/>
                        </a:spcBef>
                        <a:spcAft>
                          <a:spcPts val="0"/>
                        </a:spcAft>
                      </a:pPr>
                      <a:r>
                        <a:rPr lang="th-TH" sz="1400">
                          <a:effectLst/>
                          <a:latin typeface="Calibri" panose="020F0502020204030204" pitchFamily="34" charset="0"/>
                          <a:ea typeface="Calibri" panose="020F0502020204030204" pitchFamily="34" charset="0"/>
                          <a:cs typeface="Angsana New" panose="02020603050405020304" pitchFamily="18" charset="-34"/>
                        </a:rPr>
                        <a:t>การบริหารจัดการระบบ (</a:t>
                      </a:r>
                      <a:r>
                        <a:rPr lang="en-US" sz="1400">
                          <a:effectLst/>
                          <a:latin typeface="Angsana New" panose="02020603050405020304" pitchFamily="18" charset="-34"/>
                          <a:ea typeface="Calibri" panose="020F0502020204030204" pitchFamily="34" charset="0"/>
                          <a:cs typeface="Cordia New" panose="020B0304020202020204" pitchFamily="34" charset="-34"/>
                        </a:rPr>
                        <a:t>System Management)</a:t>
                      </a:r>
                      <a:r>
                        <a:rPr lang="th-TH" sz="1400">
                          <a:effectLst/>
                          <a:latin typeface="Angsana New" panose="02020603050405020304" pitchFamily="18" charset="-34"/>
                          <a:ea typeface="Calibri" panose="020F0502020204030204" pitchFamily="34" charset="0"/>
                          <a:cs typeface="Cordia New" panose="020B0304020202020204" pitchFamily="34" charset="-34"/>
                        </a:rPr>
                        <a:t>  </a:t>
                      </a:r>
                      <a:endParaRPr lang="en-US" sz="900">
                        <a:effectLst/>
                        <a:latin typeface="Calibri" panose="020F0502020204030204" pitchFamily="34" charset="0"/>
                        <a:ea typeface="Calibri" panose="020F0502020204030204" pitchFamily="34" charset="0"/>
                        <a:cs typeface="Cordia New" panose="020B0304020202020204" pitchFamily="34" charset="-34"/>
                      </a:endParaRPr>
                    </a:p>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 </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DE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.51 (3.85)</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IE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n/a</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a:noFill/>
                    </a:lnB>
                  </a:tcPr>
                </a:tc>
                <a:extLst>
                  <a:ext uri="{0D108BD9-81ED-4DB2-BD59-A6C34878D82A}">
                    <a16:rowId xmlns:a16="http://schemas.microsoft.com/office/drawing/2014/main" val="10012"/>
                  </a:ext>
                </a:extLst>
              </a:tr>
              <a:tr h="238478">
                <a:tc vMerge="1">
                  <a:txBody>
                    <a:bodyPr/>
                    <a:lstStyle/>
                    <a:p>
                      <a:endParaRPr lang="en-US"/>
                    </a:p>
                  </a:txBody>
                  <a:tcPr/>
                </a:tc>
                <a:tc>
                  <a:txBody>
                    <a:bodyPr/>
                    <a:lstStyle/>
                    <a:p>
                      <a:pPr marL="0" marR="0">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TE</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ngsana New" panose="02020603050405020304" pitchFamily="18" charset="-34"/>
                          <a:ea typeface="Calibri" panose="020F0502020204030204" pitchFamily="34" charset="0"/>
                          <a:cs typeface="Cordia New" panose="020B0304020202020204" pitchFamily="34" charset="-34"/>
                        </a:rPr>
                        <a:t>.51 (3.85)</a:t>
                      </a:r>
                      <a:endParaRPr lang="en-US" sz="90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76956">
                <a:tc gridSpan="3">
                  <a:txBody>
                    <a:bodyPr/>
                    <a:lstStyle/>
                    <a:p>
                      <a:pPr marL="0" marR="0" algn="ctr">
                        <a:lnSpc>
                          <a:spcPct val="115000"/>
                        </a:lnSpc>
                        <a:spcBef>
                          <a:spcPts val="0"/>
                        </a:spcBef>
                        <a:spcAft>
                          <a:spcPts val="1000"/>
                        </a:spcAft>
                      </a:pP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sym typeface="Symbol" panose="05050102010706020507" pitchFamily="18" charset="2"/>
                        </a:rPr>
                        <a:t></a:t>
                      </a:r>
                      <a:r>
                        <a:rPr lang="en-US" sz="1400" baseline="300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2</a:t>
                      </a: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  302.61   </a:t>
                      </a:r>
                      <a:r>
                        <a:rPr lang="en-US" sz="1400" dirty="0" err="1">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df</a:t>
                      </a: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 = 158 p-value = .00000, </a:t>
                      </a: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sym typeface="Symbol" panose="05050102010706020507" pitchFamily="18" charset="2"/>
                        </a:rPr>
                        <a:t></a:t>
                      </a:r>
                      <a:r>
                        <a:rPr lang="en-US" sz="1400" baseline="300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2</a:t>
                      </a: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 / </a:t>
                      </a:r>
                      <a:r>
                        <a:rPr lang="en-US" sz="1400" dirty="0" err="1">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df</a:t>
                      </a:r>
                      <a:r>
                        <a:rPr lang="en-US" sz="1400" dirty="0">
                          <a:solidFill>
                            <a:srgbClr val="000000"/>
                          </a:solidFill>
                          <a:effectLst/>
                          <a:latin typeface="Angsana New" panose="02020603050405020304" pitchFamily="18" charset="-34"/>
                          <a:ea typeface="Calibri" panose="020F0502020204030204" pitchFamily="34" charset="0"/>
                          <a:cs typeface="Cordia New" panose="020B0304020202020204" pitchFamily="34" charset="-34"/>
                        </a:rPr>
                        <a:t> = 1.91 , RMSEA = .049 ,  P-Value for Test of Close Fit = .66,  NFI =  .99, IFI  =  .99, RMR = .021, SRMR = .042, CFI = .99, GFI =  .94,AGFI = .91, CN = 276.84</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a:txBody>
                  <a:tcPr marL="58323" marR="583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
        <p:nvSpPr>
          <p:cNvPr id="5" name="Rectangle 2"/>
          <p:cNvSpPr>
            <a:spLocks noChangeArrowheads="1"/>
          </p:cNvSpPr>
          <p:nvPr/>
        </p:nvSpPr>
        <p:spPr bwMode="auto">
          <a:xfrm>
            <a:off x="317500" y="0"/>
            <a:ext cx="101346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1"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ผลการวิเคราะห์ข้อมูล</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ผลการศึกษาถึงปัจจัยที่มีอิทธิพลเชิงบวกต่อความสำเร็จของการจัดตั้งศูนย์ต้นแบบการกระจายสินค้าพาณิชย์อิเล็กทรอนิกส์ของภูมิภาคอาเซียน</a:t>
            </a:r>
            <a:endPar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ณ ท่าอากาศยานนานาชาติอู่ตะเภา</a:t>
            </a:r>
            <a:r>
              <a:rPr kumimoji="0" lang="th-TH" altLang="en-US" sz="1600" b="0" i="0" u="none" strike="noStrike" cap="none" normalizeH="0" baseline="0" dirty="0">
                <a:ln>
                  <a:noFill/>
                </a:ln>
                <a:solidFill>
                  <a:schemeClr val="tx1"/>
                </a:solidFill>
                <a:effectLst/>
                <a:latin typeface="Angsana New" panose="02020603050405020304" pitchFamily="18" charset="-34"/>
                <a:ea typeface="BrowalliaNew" charset="-120"/>
                <a:cs typeface="Angsana New" panose="02020603050405020304" pitchFamily="18" charset="-34"/>
              </a:rPr>
              <a:t> รายละเอียดดังตาราง </a:t>
            </a:r>
            <a:r>
              <a:rPr kumimoji="0" lang="en-US" altLang="en-US" sz="1600" b="0" i="0" u="none" strike="noStrike" cap="none" normalizeH="0" baseline="0" dirty="0">
                <a:ln>
                  <a:noFill/>
                </a:ln>
                <a:solidFill>
                  <a:schemeClr val="tx1"/>
                </a:solidFill>
                <a:effectLst/>
                <a:latin typeface="Angsana New" panose="02020603050405020304" pitchFamily="18" charset="-34"/>
                <a:ea typeface="BrowalliaNew" charset="-120"/>
                <a:cs typeface="Angsana New" panose="02020603050405020304" pitchFamily="18" charset="-34"/>
              </a:rPr>
              <a:t>1</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ตารางที่ </a:t>
            </a:r>
            <a:r>
              <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1  </a:t>
            </a: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ผลการประมาณค่าพารามิเตอร์ของสัมประสิทธิ์อิทธิพลทางตรง (</a:t>
            </a:r>
            <a:r>
              <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Direct Effect)  </a:t>
            </a: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อิทธิพลทางอ้อม (</a:t>
            </a:r>
            <a:r>
              <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Indirect Effect) </a:t>
            </a: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และอิทธิพลโดยรวม (</a:t>
            </a:r>
            <a:r>
              <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Total Effect)  </a:t>
            </a: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จาก</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                แบบจำลองสมการปรับแก้ (</a:t>
            </a:r>
            <a:r>
              <a:rPr kumimoji="0" lang="en-US"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n=400</a:t>
            </a:r>
            <a:r>
              <a:rPr kumimoji="0" lang="th-TH" altLang="en-US" sz="1600" b="0" i="0" u="none" strike="noStrike" cap="none" normalizeH="0" baseline="0" dirty="0">
                <a:ln>
                  <a:noFill/>
                </a:ln>
                <a:solidFill>
                  <a:schemeClr val="tx1"/>
                </a:solidFill>
                <a:effectLst/>
                <a:latin typeface="Angsana New" panose="02020603050405020304" pitchFamily="18" charset="-34"/>
                <a:ea typeface="Calibri" panose="020F0502020204030204" pitchFamily="34" charset="0"/>
                <a:cs typeface="Angsana New" panose="02020603050405020304" pitchFamily="18" charset="-34"/>
              </a:rPr>
              <a:t>)</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92274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390497"/>
            <a:ext cx="10058400" cy="6463308"/>
          </a:xfrm>
          <a:prstGeom prst="rect">
            <a:avLst/>
          </a:prstGeom>
        </p:spPr>
        <p:txBody>
          <a:bodyPr wrap="square">
            <a:spAutoFit/>
          </a:bodyPr>
          <a:lstStyle/>
          <a:p>
            <a:pPr>
              <a:lnSpc>
                <a:spcPct val="115000"/>
              </a:lnSpc>
            </a:pPr>
            <a:r>
              <a:rPr lang="th-TH" sz="2400" b="1" dirty="0">
                <a:latin typeface="Calibri" panose="020F0502020204030204" pitchFamily="34" charset="0"/>
                <a:ea typeface="Calibri" panose="020F0502020204030204" pitchFamily="34" charset="0"/>
                <a:cs typeface="Angsana New" panose="02020603050405020304" pitchFamily="18" charset="-34"/>
              </a:rPr>
              <a:t>สรุปและอภิปรายผลการวิจัย</a:t>
            </a:r>
            <a:r>
              <a:rPr lang="th-TH" sz="2400" dirty="0">
                <a:latin typeface="Calibri" panose="020F0502020204030204" pitchFamily="34" charset="0"/>
                <a:ea typeface="Calibri" panose="020F0502020204030204" pitchFamily="34" charset="0"/>
                <a:cs typeface="Angsana New" panose="02020603050405020304" pitchFamily="18" charset="-34"/>
              </a:rPr>
              <a:t>	</a:t>
            </a:r>
            <a:endParaRPr lang="en-US" sz="24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400" dirty="0">
                <a:latin typeface="Calibri" panose="020F0502020204030204" pitchFamily="34" charset="0"/>
                <a:ea typeface="Calibri" panose="020F0502020204030204" pitchFamily="34" charset="0"/>
                <a:cs typeface="Angsana New" panose="02020603050405020304" pitchFamily="18" charset="-34"/>
              </a:rPr>
              <a:t>	ผลการวิเคราะห์ข้อมูลดังกล่าว แสดงให้เห็นว่าแนวคิดและทฤษฎีที่นำมาใช้ในการศึกษาครั้งนี้ สามารถอธิบายถึงปัจจัยของตัวแปรทั้งหมดที่ส่งผลทางบวกต่อ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 ได้เป็นอย่างดี ทั้งนี้ เพราะปัจจุบันสินค้าพาณิชย์อิเล็กทรอนิกส์กำลังได้รับความนิยมเป็นอย่างมาก เนื่องจากเข้าถึงง่าย  และสามารถตอบสนองรสนิยมที่หลากหลายของลูกค้าได้อย่างเหมาะสม ปัจจัยด้านการขนส่งจึงมีผลอย่างยิ่ง แม้การกระจายสินค้าจะอยู่ที่สนามบิน แต่กระบวนการขนส่งสินค้าจากสนามบินมายังผู้บริโภค หรือการขนส่งจากร้านค้าและโรงงานมายังสนามบินล้วนต้องอาศัยความสะดวกสบายของการขนส่งสินค้าทางบกที่มีคุณภาพ ซึ่งถือเป็นต้นทุนในการดำเนินงาน หากรัฐบาลมีการปรับโครงสร้างพื้นฐานดังกล่าวให้มีประสิทธิภาพย่อมส่งผลให้การจัดตั้งศูนย์ต้นแบบในการกระจายสินค้าพาณิชย์อิเล็กทรอนิกส์ของภูมิภาคอาเซียน ณ ท่าอากาศยานนานาชาติอู่ตะเภา เป็นไปอย่างประสิทธิภาพเช่นกัน สอดคล้องกับ  </a:t>
            </a:r>
            <a:r>
              <a:rPr lang="en-US" sz="2400" dirty="0">
                <a:latin typeface="Angsana New" panose="02020603050405020304" pitchFamily="18" charset="-34"/>
                <a:ea typeface="Calibri" panose="020F0502020204030204" pitchFamily="34" charset="0"/>
                <a:cs typeface="Cordia New" panose="020B0304020202020204" pitchFamily="34" charset="-34"/>
              </a:rPr>
              <a:t>Lee (</a:t>
            </a:r>
            <a:r>
              <a:rPr lang="th-TH" sz="2400" dirty="0">
                <a:latin typeface="Angsana New" panose="02020603050405020304" pitchFamily="18" charset="-34"/>
                <a:ea typeface="Calibri" panose="020F0502020204030204" pitchFamily="34" charset="0"/>
              </a:rPr>
              <a:t>2003) ที่ได้อธิบายว่า ปัจจัยสำคัญที่ส่งเสริมการเป็น</a:t>
            </a:r>
            <a:r>
              <a:rPr lang="th-TH" sz="2400" dirty="0" err="1">
                <a:latin typeface="Angsana New" panose="02020603050405020304" pitchFamily="18" charset="-34"/>
                <a:ea typeface="Calibri" panose="020F0502020204030204" pitchFamily="34" charset="0"/>
              </a:rPr>
              <a:t>ศูนย์กลางโล</a:t>
            </a:r>
            <a:r>
              <a:rPr lang="th-TH" sz="2400" dirty="0">
                <a:latin typeface="Angsana New" panose="02020603050405020304" pitchFamily="18" charset="-34"/>
                <a:ea typeface="Calibri" panose="020F0502020204030204" pitchFamily="34" charset="0"/>
              </a:rPr>
              <a:t>จิ</a:t>
            </a:r>
            <a:r>
              <a:rPr lang="th-TH" sz="2400" dirty="0" err="1">
                <a:latin typeface="Angsana New" panose="02020603050405020304" pitchFamily="18" charset="-34"/>
                <a:ea typeface="Calibri" panose="020F0502020204030204" pitchFamily="34" charset="0"/>
              </a:rPr>
              <a:t>สติกส์</a:t>
            </a:r>
            <a:r>
              <a:rPr lang="th-TH" sz="2400" dirty="0">
                <a:latin typeface="Angsana New" panose="02020603050405020304" pitchFamily="18" charset="-34"/>
                <a:ea typeface="Calibri" panose="020F0502020204030204" pitchFamily="34" charset="0"/>
              </a:rPr>
              <a:t>การบินระหว่างประเทศ ได้แก่ 1) โครงสร้างพื้นฐานด้านการคมนาคมขนส่งที่ดีและสามารถเชื่อมโยงไปยังประเภทการขนส่งอื่น ๆ  2) นโยบายของรัฐบาลและกฎระเบียบที่เกี่ยวข้อง รวมถึงนโยบายด้านศุลกากร ที่สามารถอำนวยความสะดวกให้กับผู้ประกอบการที่จะเข้ามาประกอบธุรกรรมหรือใช้บริการภายใน </a:t>
            </a:r>
            <a:r>
              <a:rPr lang="en-US" sz="2400" dirty="0">
                <a:latin typeface="Angsana New" panose="02020603050405020304" pitchFamily="18" charset="-34"/>
                <a:ea typeface="Calibri" panose="020F0502020204030204" pitchFamily="34" charset="0"/>
                <a:cs typeface="Cordia New" panose="020B0304020202020204" pitchFamily="34" charset="-34"/>
              </a:rPr>
              <a:t>Asian Hub Center </a:t>
            </a:r>
            <a:r>
              <a:rPr lang="th-TH" sz="2400" dirty="0">
                <a:latin typeface="Angsana New" panose="02020603050405020304" pitchFamily="18" charset="-34"/>
                <a:ea typeface="Calibri" panose="020F0502020204030204" pitchFamily="34" charset="0"/>
              </a:rPr>
              <a:t>3) การสนับสนุนให้เกิดธุรกิจประเภท </a:t>
            </a:r>
            <a:r>
              <a:rPr lang="en-US" sz="2400" dirty="0">
                <a:latin typeface="Angsana New" panose="02020603050405020304" pitchFamily="18" charset="-34"/>
                <a:ea typeface="Calibri" panose="020F0502020204030204" pitchFamily="34" charset="0"/>
                <a:cs typeface="Cordia New" panose="020B0304020202020204" pitchFamily="34" charset="-34"/>
              </a:rPr>
              <a:t>e-Commerce </a:t>
            </a:r>
            <a:r>
              <a:rPr lang="th-TH" sz="2400" dirty="0">
                <a:latin typeface="Angsana New" panose="02020603050405020304" pitchFamily="18" charset="-34"/>
                <a:ea typeface="Calibri" panose="020F0502020204030204" pitchFamily="34" charset="0"/>
              </a:rPr>
              <a:t>และ 4) ธุรกิจที่เป็นธุรกิจสนับสนุน เช่น การเงิน การประกันภัย หรือธุรกิจบริการประเภท </a:t>
            </a:r>
            <a:r>
              <a:rPr lang="en-US" sz="2400" dirty="0">
                <a:latin typeface="Angsana New" panose="02020603050405020304" pitchFamily="18" charset="-34"/>
                <a:ea typeface="Calibri" panose="020F0502020204030204" pitchFamily="34" charset="0"/>
                <a:cs typeface="Cordia New" panose="020B0304020202020204" pitchFamily="34" charset="-34"/>
              </a:rPr>
              <a:t>administrative services </a:t>
            </a:r>
            <a:r>
              <a:rPr lang="th-TH" sz="2400" dirty="0">
                <a:latin typeface="Angsana New" panose="02020603050405020304" pitchFamily="18" charset="-34"/>
                <a:ea typeface="Calibri" panose="020F0502020204030204" pitchFamily="34" charset="0"/>
              </a:rPr>
              <a:t>เป็นต้น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4236959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00" y="1190625"/>
            <a:ext cx="8845550" cy="5133713"/>
          </a:xfrm>
          <a:prstGeom prst="rect">
            <a:avLst/>
          </a:prstGeom>
        </p:spPr>
        <p:txBody>
          <a:bodyPr wrap="square">
            <a:spAutoFit/>
          </a:bodyPr>
          <a:lstStyle/>
          <a:p>
            <a:pPr indent="457200" algn="thaiDist">
              <a:lnSpc>
                <a:spcPct val="115000"/>
              </a:lnSpc>
            </a:pPr>
            <a:r>
              <a:rPr lang="th-TH" sz="2400" dirty="0">
                <a:latin typeface="Calibri" panose="020F0502020204030204" pitchFamily="34" charset="0"/>
                <a:ea typeface="Calibri" panose="020F0502020204030204" pitchFamily="34" charset="0"/>
                <a:cs typeface="Angsana New" panose="02020603050405020304" pitchFamily="18" charset="-34"/>
              </a:rPr>
              <a:t>นอกจากนี้แล้ว มาตรการทางด้านภาษีก็มีผลอย่างมากต่อการตัดสินใจของนักลงทุน ภาษีที่สูงจะทำให้สินค้ามีราคาสูงตามไปด้วย การส่งเสริมมาตรการทางภาษีที่จูงใจนักลงทุนจึงเป็นหนึ่งในแนวทางหลักที่หน่วยงานภาครัฐนำมาใช้อย่างต่อเนื่องเพื่อส่งเสริมการลงทุน สอดคล้องกับแนวคิดของ</a:t>
            </a:r>
            <a:r>
              <a:rPr lang="th-TH" sz="2400" dirty="0" err="1">
                <a:latin typeface="Calibri" panose="020F0502020204030204" pitchFamily="34" charset="0"/>
                <a:ea typeface="Calibri" panose="020F0502020204030204" pitchFamily="34" charset="0"/>
                <a:cs typeface="Angsana New" panose="02020603050405020304" pitchFamily="18" charset="-34"/>
              </a:rPr>
              <a:t>จันทพร</a:t>
            </a:r>
            <a:r>
              <a:rPr lang="th-TH" sz="2400" dirty="0">
                <a:latin typeface="Calibri" panose="020F0502020204030204" pitchFamily="34" charset="0"/>
                <a:ea typeface="Calibri" panose="020F0502020204030204" pitchFamily="34" charset="0"/>
                <a:cs typeface="Angsana New" panose="02020603050405020304" pitchFamily="18" charset="-34"/>
              </a:rPr>
              <a:t> แก้วพรหมภักดี (2553)  ที่อธิบายว่า รูปแบบของสิทธิประโยชน์ที่ภาครัฐนำมาใช้ในการส่งเสริมการลงทุนมี 2 ลักษณะ คือ 1) สิทธิประโยชน์ที่ไม่เกี่ยวกับภาษีอากร และ 2) สิทธิประโยชน์ที่เกี่ยวกับทางภาษีอากร โดยการสนับสนุนการลงทุนเป็นการให้ประโยชน์ทางการเงินแก่กิจการผ่านมาตรการทางการคลัง คือ มาตรการทางภาษี โดยทั่วไปจะเป็นการให้ประโยชน์ในภาษีเงินได้และภาษีศุลกากร ซึ่งมีรูปแบบในการให้สิทธิประโยชน์หลายวิธี เช่น การยกเว้นหรือลดอัตราภาษีเงินได้ และการยกเว้นหรือลดอัตราภาษีศุลกากร เป็นต้น โดยมาตรการส่งเสริมการลงทุนอาจเป็นไปเพื่อส่งเสริมการลงทุนในกิจการประเภทหนึ่งประเภทใดโดยเฉพาะ หรือส่งเสริมการลงทุนในพื้นที่ใดพื้นที่หนึ่งภายในประเทศเป็นการเฉพาะ </a:t>
            </a:r>
            <a:r>
              <a:rPr lang="th-TH" sz="2400" dirty="0">
                <a:highlight>
                  <a:srgbClr val="FFFF00"/>
                </a:highlight>
                <a:latin typeface="Calibri" panose="020F0502020204030204" pitchFamily="34" charset="0"/>
                <a:ea typeface="Calibri" panose="020F0502020204030204" pitchFamily="34" charset="0"/>
                <a:cs typeface="Angsana New" panose="02020603050405020304" pitchFamily="18" charset="-34"/>
              </a:rPr>
              <a:t>สอดคล้องกับที่ประชาคมเพื่อการพัฒนา</a:t>
            </a:r>
            <a:r>
              <a:rPr lang="th-TH" sz="2400" dirty="0" err="1">
                <a:highlight>
                  <a:srgbClr val="FFFF00"/>
                </a:highlight>
                <a:latin typeface="Calibri" panose="020F0502020204030204" pitchFamily="34" charset="0"/>
                <a:ea typeface="Calibri" panose="020F0502020204030204" pitchFamily="34" charset="0"/>
                <a:cs typeface="Angsana New" panose="02020603050405020304" pitchFamily="18" charset="-34"/>
              </a:rPr>
              <a:t>แอฟ</a:t>
            </a:r>
            <a:r>
              <a:rPr lang="th-TH" sz="2400" dirty="0">
                <a:highlight>
                  <a:srgbClr val="FFFF00"/>
                </a:highlight>
                <a:latin typeface="Calibri" panose="020F0502020204030204" pitchFamily="34" charset="0"/>
                <a:ea typeface="Calibri" panose="020F0502020204030204" pitchFamily="34" charset="0"/>
                <a:cs typeface="Angsana New" panose="02020603050405020304" pitchFamily="18" charset="-34"/>
              </a:rPr>
              <a:t>ริกาตอนใต้</a:t>
            </a:r>
            <a:r>
              <a:rPr lang="en-US" sz="2400" dirty="0">
                <a:latin typeface="Calibri" panose="020F0502020204030204" pitchFamily="34" charset="0"/>
                <a:ea typeface="Calibri" panose="020F0502020204030204" pitchFamily="34" charset="0"/>
                <a:cs typeface="Cordia New" panose="020B0304020202020204" pitchFamily="34" charset="-34"/>
              </a:rPr>
              <a:t> </a:t>
            </a:r>
          </a:p>
          <a:p>
            <a:pPr>
              <a:spcAft>
                <a:spcPts val="800"/>
              </a:spcAft>
            </a:pP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4627818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500" y="428625"/>
            <a:ext cx="9671231" cy="5861605"/>
          </a:xfrm>
          <a:prstGeom prst="rect">
            <a:avLst/>
          </a:prstGeom>
        </p:spPr>
        <p:txBody>
          <a:bodyPr wrap="square">
            <a:spAutoFit/>
          </a:bodyPr>
          <a:lstStyle/>
          <a:p>
            <a:pPr algn="thaiDist">
              <a:lnSpc>
                <a:spcPct val="115000"/>
              </a:lnSpc>
            </a:pPr>
            <a:r>
              <a:rPr lang="th-TH" sz="2800" b="1" dirty="0">
                <a:latin typeface="Calibri" panose="020F0502020204030204" pitchFamily="34" charset="0"/>
                <a:ea typeface="Calibri" panose="020F0502020204030204" pitchFamily="34" charset="0"/>
                <a:cs typeface="Angsana New" panose="02020603050405020304" pitchFamily="18" charset="-34"/>
              </a:rPr>
              <a:t>ข้อเสนอแนะ</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800" dirty="0">
                <a:latin typeface="Calibri" panose="020F0502020204030204" pitchFamily="34" charset="0"/>
                <a:ea typeface="Calibri" panose="020F0502020204030204" pitchFamily="34" charset="0"/>
                <a:cs typeface="Angsana New" panose="02020603050405020304" pitchFamily="18" charset="-34"/>
              </a:rPr>
              <a:t>	</a:t>
            </a:r>
            <a:r>
              <a:rPr lang="th-TH" sz="2800" b="1" dirty="0">
                <a:latin typeface="Calibri" panose="020F0502020204030204" pitchFamily="34" charset="0"/>
                <a:ea typeface="Calibri" panose="020F0502020204030204" pitchFamily="34" charset="0"/>
                <a:cs typeface="Angsana New" panose="02020603050405020304" pitchFamily="18" charset="-34"/>
              </a:rPr>
              <a:t>ข้อเสนอแนะเพื่อการปฏิบัติ</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en-US" sz="2800" dirty="0">
                <a:latin typeface="Angsana New" panose="02020603050405020304" pitchFamily="18" charset="-34"/>
                <a:ea typeface="Calibri" panose="020F0502020204030204" pitchFamily="34" charset="0"/>
                <a:cs typeface="Cordia New" panose="020B0304020202020204" pitchFamily="34" charset="-34"/>
              </a:rPr>
              <a:t>	</a:t>
            </a:r>
            <a:r>
              <a:rPr lang="th-TH" sz="2800" dirty="0">
                <a:latin typeface="Angsana New" panose="02020603050405020304" pitchFamily="18" charset="-34"/>
                <a:ea typeface="Calibri" panose="020F0502020204030204" pitchFamily="34" charset="0"/>
              </a:rPr>
              <a:t> ควรพัฒนาเส้นทางขนส่งทางบกไปยังท่าอากาศยานนานาชาติอู่ตะเภาให้มีประสิทธิภาพ ทั้งในด้านระยะทางและคุณภาพของเส้นทาง การพัฒนาเส้นทางขนส่งควรเกิดจากความร่วมมือกันของหลายหน่วยงาน เพื่อให้เส้นทางตอบสนองต่อความต้องการของประเทศ และยังเป็นการตอบสนองต่อการเจริญเติบโตของธุรกิจการกระจายสินค้าพาณิชย์อิเล็กทรอนิกส์ของภูมิภาคอาเซียน</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800" dirty="0">
                <a:latin typeface="Calibri" panose="020F0502020204030204" pitchFamily="34" charset="0"/>
                <a:ea typeface="Calibri" panose="020F0502020204030204" pitchFamily="34" charset="0"/>
                <a:cs typeface="Angsana New" panose="02020603050405020304" pitchFamily="18" charset="-34"/>
              </a:rPr>
              <a:t>	</a:t>
            </a:r>
            <a:r>
              <a:rPr lang="th-TH" sz="2800" b="1" dirty="0">
                <a:latin typeface="Calibri" panose="020F0502020204030204" pitchFamily="34" charset="0"/>
                <a:ea typeface="Calibri" panose="020F0502020204030204" pitchFamily="34" charset="0"/>
                <a:cs typeface="Angsana New" panose="02020603050405020304" pitchFamily="18" charset="-34"/>
              </a:rPr>
              <a:t>ข้อเสนอแนะเพื่อการวิจัย</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algn="thaiDist">
              <a:lnSpc>
                <a:spcPct val="115000"/>
              </a:lnSpc>
            </a:pPr>
            <a:r>
              <a:rPr lang="th-TH" sz="2800" dirty="0">
                <a:latin typeface="Calibri" panose="020F0502020204030204" pitchFamily="34" charset="0"/>
                <a:ea typeface="Calibri" panose="020F0502020204030204" pitchFamily="34" charset="0"/>
                <a:cs typeface="Angsana New" panose="02020603050405020304" pitchFamily="18" charset="-34"/>
              </a:rPr>
              <a:t>	ควรมีการศึกษาเกี่ยวกับรูปแบบการส่งเสริมความสำเร็จของการจัดตั้งศูนย์ต้นแบบในการกระจายสินค้าพาณิชย์อิเล็กทรอนิกส์ของภูมิภาคอาเซียน ณ ท่าอากาศยานนานาชาติอู่ตะเภา ด้วยกระบวนการศึกษาเชิงนโยบาย เพื่อค้นหาแนวทางที่เป็นรูปธรรมในการจัดการ และส่งเสริมให้เกิดขึ้นจริงในการปฏิบัติ และการผลักดันในเชิงนโยบาย</a:t>
            </a:r>
            <a:endParaRPr lang="en-US" sz="2800" dirty="0">
              <a:latin typeface="Calibri" panose="020F0502020204030204" pitchFamily="34" charset="0"/>
              <a:ea typeface="Calibri" panose="020F0502020204030204" pitchFamily="34" charset="0"/>
              <a:cs typeface="Cordia New" panose="020B0304020202020204" pitchFamily="34" charset="-34"/>
            </a:endParaRPr>
          </a:p>
          <a:p>
            <a:pPr>
              <a:lnSpc>
                <a:spcPct val="115000"/>
              </a:lnSpc>
            </a:pPr>
            <a:r>
              <a:rPr lang="th-TH" dirty="0">
                <a:latin typeface="Calibri" panose="020F0502020204030204" pitchFamily="34" charset="0"/>
                <a:ea typeface="Calibri" panose="020F0502020204030204" pitchFamily="34" charset="0"/>
                <a:cs typeface="Angsana New" panose="02020603050405020304" pitchFamily="18" charset="-34"/>
              </a:rPr>
              <a:t> </a:t>
            </a:r>
            <a:endParaRPr lang="en-US" sz="12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41412807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462824"/>
            <a:ext cx="10058400" cy="5917004"/>
          </a:xfrm>
          <a:prstGeom prst="rect">
            <a:avLst/>
          </a:prstGeom>
        </p:spPr>
        <p:txBody>
          <a:bodyPr wrap="square">
            <a:spAutoFit/>
          </a:bodyPr>
          <a:lstStyle/>
          <a:p>
            <a:pPr>
              <a:lnSpc>
                <a:spcPct val="115000"/>
              </a:lnSpc>
            </a:pPr>
            <a:r>
              <a:rPr lang="th-TH" b="1" dirty="0">
                <a:latin typeface="Angsana New" panose="02020603050405020304" pitchFamily="18" charset="-34"/>
                <a:ea typeface="Calibri" panose="020F0502020204030204" pitchFamily="34" charset="0"/>
                <a:cs typeface="Angsana New" panose="02020603050405020304" pitchFamily="18" charset="-34"/>
              </a:rPr>
              <a:t>เอกสารอ้างอิง</a:t>
            </a:r>
            <a:endParaRPr lang="en-US" dirty="0">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กรมส่งเสริมการค้าระหว่างประเทศ. (2559).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บทบาทของ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Logistic  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ในภูมิภาคอาเซียน</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23, 2560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ditp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go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contents_attach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150636</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150636</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p>
          <a:p>
            <a:pPr marL="457200" marR="0" indent="-457200">
              <a:lnSpc>
                <a:spcPct val="115000"/>
              </a:lnSpc>
              <a:spcBef>
                <a:spcPts val="600"/>
              </a:spcBef>
              <a:spcAft>
                <a:spcPts val="0"/>
              </a:spcAft>
              <a:tabLst>
                <a:tab pos="548640" algn="l"/>
                <a:tab pos="777240" algn="l"/>
                <a:tab pos="1005840" algn="l"/>
                <a:tab pos="1234440" algn="l"/>
              </a:tabLs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กระทรวงการต่างประเทศ. (2560)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การขับเคลื่อนนวัตกรรมในต่างประเทศ : มาเลเซียประกาศเปิดเขตการค้าเสรีดิจิทัล</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20 กรกฎาคม 2560 จาก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mfa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go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endParaRPr lang="en-US" dirty="0">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เกียรติ</a:t>
            </a: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พงษ์</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อุดมธนะธี</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ระ. (2560).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ระดับการ</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วางแผนโล</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สติกส์</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28 ตุลาคม 2560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ioklogistics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blogspot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com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/2017/07/</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logistics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plan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level</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2"/>
              </a:rPr>
              <a:t>html</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0215" marR="0" indent="-450215">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จักรกฤษณ์ </a:t>
            </a: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ดวงพัส</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ตรา. (2558).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การเพิ่มขีดความสามารถทางการแข่งขัน</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ด้านโล</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สติกส์</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การค้าของประเทศไทยด้วยการปรับกฎระเบียบการค้า</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และโล</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สติกส์</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และโครงสร้างพื้นฐานทางการค้าเพื่อรองรับการ</a:t>
            </a:r>
            <a:r>
              <a:rPr lang="th-TH" b="1" dirty="0">
                <a:latin typeface="Angsana New" panose="02020603050405020304" pitchFamily="18" charset="-34"/>
                <a:ea typeface="Calibri" panose="020F0502020204030204" pitchFamily="34" charset="0"/>
                <a:cs typeface="Angsana New" panose="02020603050405020304" pitchFamily="18" charset="-34"/>
              </a:rPr>
              <a:t>รวมกลุ่มเศรษฐกิจและข้อตกลง</a:t>
            </a:r>
            <a:r>
              <a:rPr lang="th-TH" b="1" dirty="0" err="1">
                <a:latin typeface="Angsana New" panose="02020603050405020304" pitchFamily="18" charset="-34"/>
                <a:ea typeface="Calibri" panose="020F0502020204030204" pitchFamily="34" charset="0"/>
                <a:cs typeface="Angsana New" panose="02020603050405020304" pitchFamily="18" charset="-34"/>
              </a:rPr>
              <a:t>ด้านโล</a:t>
            </a:r>
            <a:r>
              <a:rPr lang="th-TH" b="1" dirty="0">
                <a:latin typeface="Angsana New" panose="02020603050405020304" pitchFamily="18" charset="-34"/>
                <a:ea typeface="Calibri" panose="020F0502020204030204" pitchFamily="34" charset="0"/>
                <a:cs typeface="Angsana New" panose="02020603050405020304" pitchFamily="18" charset="-34"/>
              </a:rPr>
              <a:t>จิ</a:t>
            </a:r>
            <a:r>
              <a:rPr lang="th-TH" b="1" dirty="0" err="1">
                <a:latin typeface="Angsana New" panose="02020603050405020304" pitchFamily="18" charset="-34"/>
                <a:ea typeface="Calibri" panose="020F0502020204030204" pitchFamily="34" charset="0"/>
                <a:cs typeface="Angsana New" panose="02020603050405020304" pitchFamily="18" charset="-34"/>
              </a:rPr>
              <a:t>สติกส์</a:t>
            </a:r>
            <a:r>
              <a:rPr lang="th-TH" b="1" dirty="0">
                <a:latin typeface="Angsana New" panose="02020603050405020304" pitchFamily="18" charset="-34"/>
                <a:ea typeface="Calibri" panose="020F0502020204030204" pitchFamily="34" charset="0"/>
                <a:cs typeface="Angsana New" panose="02020603050405020304" pitchFamily="18" charset="-34"/>
              </a:rPr>
              <a:t>และการค้าระหว่างประเทศ.</a:t>
            </a:r>
            <a:endParaRPr lang="en-US" b="1" dirty="0">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จันทพร</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แก้วพรหมภักดี. (2553).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มาตรการทางภาษีกับการส่งเสริมการลงทุนจากต่างประเทศ ศึกษาเปรียบเทียบระหว่างไทย และ </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สปป</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ลาว</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กรกฎาคม 25</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2561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digi</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library</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tu</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ac</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thesis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1639</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01title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contents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p>
          <a:p>
            <a:pPr marL="457200" marR="0" indent="-457200">
              <a:lnSpc>
                <a:spcPct val="115000"/>
              </a:lnSpc>
              <a:spcBef>
                <a:spcPts val="0"/>
              </a:spcBef>
              <a:spcAft>
                <a:spcPts val="0"/>
              </a:spcAft>
              <a:tabLst>
                <a:tab pos="548640" algn="l"/>
                <a:tab pos="777240" algn="l"/>
                <a:tab pos="1005840" algn="l"/>
                <a:tab pos="1234440" algn="l"/>
              </a:tabLs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จีราภรณ์ </a:t>
            </a: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สุธัมมส</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ภา.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2560</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พาณิชย์อิเล็กทรอนิกส์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21,  2560 จาก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stouonline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stou</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ac</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latin typeface="Angsana New" panose="02020603050405020304" pitchFamily="18" charset="-34"/>
              <a:ea typeface="Calibri" panose="020F0502020204030204" pitchFamily="34" charset="0"/>
              <a:cs typeface="Angsana New" panose="02020603050405020304" pitchFamily="18" charset="-34"/>
            </a:endParaRPr>
          </a:p>
          <a:p>
            <a:pPr marL="450215" marR="0" indent="-450215">
              <a:lnSpc>
                <a:spcPct val="115000"/>
              </a:lnSpc>
              <a:spcBef>
                <a:spcPts val="0"/>
              </a:spcBef>
              <a:spcAft>
                <a:spcPts val="0"/>
              </a:spcAft>
            </a:pPr>
            <a:r>
              <a:rPr lang="th-TH"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ชีวรรณ</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เจริญสุข.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2557</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ช่องทางการจัดจำหน่าย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DISTRIBUTION</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22, 2560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maymayny</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wordpress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com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2014</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hlinkClick r:id="rId3"/>
              </a:rPr>
              <a:t>/</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สำนักงานคณะกรรมการพัฒนาการเศรษฐกิจและสังคมแห่งชาติ. (2560).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การขับเคลื่อนแผนฯ 12 สู่อนาคตประเทศไทย</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28</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2560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waa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inter</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nstda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or</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stks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pub</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2017</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20170702</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4</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Infrastructure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Logistics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endParaRPr lang="en-US" sz="1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_______</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(2560).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แผนยุทธศาสตร์การพัฒนาระบบโลจิสติก</a:t>
            </a:r>
            <a:r>
              <a:rPr lang="th-TH" b="1"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ส์ข</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องประเทศไทย ฉบับที่ 3 (พ.ศ. 2560-2564)</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sz="1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สำนักงานพัฒนาวิทยาศาสตร์และเทคโนโลยีแห่งชาติ. (2559).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พิมพ์เขียว</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Thailand 4</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0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โมเดลขับเคลื่อนประเทศไทยสู่ความมั่งคั่ง มั่นคง และยั่งยืน</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มกราคม 15, 2561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nstda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or</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nstda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doc</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archives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thailand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40</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11625</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blueprint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thailand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4 </a:t>
            </a:r>
            <a:endParaRPr lang="en-US" sz="1400"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สำนักงานเลขาธิการสภาผู้แทนราษฎร. </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การพัฒนาสนามบินอู่ตะเภาสู่การก้าวเป็นมหานครการบิน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สืบค้นเมื่อ มกราคม 15</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2561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parliament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go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ewtadmin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ewt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parliament_parcy</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download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article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b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b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article_</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20180124103313.</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endParaRPr lang="en-US" dirty="0">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24257692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667495"/>
            <a:ext cx="10363200" cy="5992410"/>
          </a:xfrm>
          <a:prstGeom prst="rect">
            <a:avLst/>
          </a:prstGeom>
        </p:spPr>
        <p:txBody>
          <a:bodyPr wrap="square">
            <a:spAutoFit/>
          </a:bodyPr>
          <a:lstStyle/>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Stephen and 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Toubai</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2010</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Deriving Value from Social Commerce Networks.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Marketing Research, XL(</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VII), 215</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228</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Bansal and L</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Chen.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If they Trust our 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 Site, Will They Trust our Social Commerce Site Too? Differentiating the Trust in Ecommerce and S</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The Moderating Role of Privacy and Security Concerns</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Proceedings of the Sixth Midwest Association for Information Systems Conference, Omaha, NE, pp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Hartono, et al.,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2014</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Measuring perceived security in B2C electronic commerce website usage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respecification</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validation</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Decision Support Systems, </a:t>
            </a:r>
            <a:b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b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62</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Fong</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Building an Air Cargo Hub</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สิงหาคม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22, 2560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icao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Fong</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Building an Air Cargo Hub</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กรกฎาคม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25, 2560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จาก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https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www</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icao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Meetings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AirCargoDevelopmentForum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2014</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Documents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Session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6_JamesFong_en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pdf</a:t>
            </a: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Shadkam</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J</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Hara.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Social Commerce Dimensions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The Potential Leverage </a:t>
            </a:r>
            <a:r>
              <a:rPr lang="en-US"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for Marketers.</a:t>
            </a:r>
            <a:r>
              <a:rPr lang="th-TH"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Internet Banking and Commerce, 18(</a:t>
            </a:r>
            <a:r>
              <a:rPr lang="en-US"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 April 2013</a:t>
            </a:r>
            <a:r>
              <a:rPr lang="th-TH" spc="-3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Teh</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K</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Ahmed.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MOA and TRA in Social Commerce</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An Integrated Model</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Proceedings of the 2011 IEEE International Conference on Industrial Engineering and Engineering Management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IEEM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pp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1375</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1379</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Doney</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and J</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Cannon.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1997</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An examination of the nature of trust in buyer</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seller relationships.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Journal of Marketing, 61</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 35</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51</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Kim and 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Park.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Effects of various characteristics of social commerce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on consumers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trust and trust performance.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International Journal of Information Management, 33</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318</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332</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Yuen</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2015</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Thailand</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ASEAN</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 Key Logistics Hub</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สืบค้นเมื่อ กรกฎาคม 25</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2560 จาก</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http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economists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pick</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research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hktdc</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Z</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Huang and M</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err="1">
                <a:solidFill>
                  <a:srgbClr val="000000"/>
                </a:solidFill>
                <a:latin typeface="Angsana New" panose="02020603050405020304" pitchFamily="18" charset="-34"/>
                <a:ea typeface="Calibri" panose="020F0502020204030204" pitchFamily="34" charset="0"/>
                <a:cs typeface="Angsana New" panose="02020603050405020304" pitchFamily="18" charset="-34"/>
              </a:rPr>
              <a:t>Benyoucef</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2013</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From 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Commerce to social commerce</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close </a:t>
            </a:r>
            <a:r>
              <a:rPr lang="en-US"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look at design features.</a:t>
            </a:r>
            <a:r>
              <a:rPr lang="th-TH" b="1"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Electronic Commerce Research and Applications, 12</a:t>
            </a:r>
            <a:r>
              <a:rPr lang="en-US" spc="-20"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4), 246</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259</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endPar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endParaRPr>
          </a:p>
          <a:p>
            <a:pPr marL="457200" indent="-457200">
              <a:lnSpc>
                <a:spcPct val="115000"/>
              </a:lnSpc>
            </a:pP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Zhu, B</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Walter, S</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Rosenbaum, 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Russell, D</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J</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&amp; Raina, P</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2006</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Structural equation and log</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linear modeling</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A comparison of methods in analysis of a study on caregivers</a:t>
            </a:r>
            <a:r>
              <a:rPr lang="th-TH"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b="1" dirty="0">
                <a:solidFill>
                  <a:srgbClr val="000000"/>
                </a:solidFill>
                <a:latin typeface="Angsana New" panose="02020603050405020304" pitchFamily="18" charset="-34"/>
                <a:ea typeface="Calibri" panose="020F0502020204030204" pitchFamily="34" charset="0"/>
                <a:cs typeface="Angsana New" panose="02020603050405020304" pitchFamily="18" charset="-34"/>
              </a:rPr>
              <a:t>health</a:t>
            </a:r>
            <a:r>
              <a:rPr lang="th-TH" dirty="0">
                <a:solidFill>
                  <a:srgbClr val="000000"/>
                </a:solidFill>
                <a:latin typeface="Angsana New" panose="02020603050405020304" pitchFamily="18" charset="-34"/>
                <a:ea typeface="Calibri" panose="020F0502020204030204" pitchFamily="34" charset="0"/>
                <a:cs typeface="Angsana New" panose="02020603050405020304" pitchFamily="18" charset="-34"/>
              </a:rPr>
              <a:t>. </a:t>
            </a:r>
            <a:r>
              <a:rPr lang="en-US" dirty="0">
                <a:solidFill>
                  <a:srgbClr val="000000"/>
                </a:solidFill>
                <a:latin typeface="Angsana New" panose="02020603050405020304" pitchFamily="18" charset="-34"/>
                <a:ea typeface="Calibri" panose="020F0502020204030204" pitchFamily="34" charset="0"/>
                <a:cs typeface="Angsana New" panose="02020603050405020304" pitchFamily="18" charset="-34"/>
              </a:rPr>
              <a:t>BMC Medical R</a:t>
            </a:r>
            <a:endParaRPr lang="en-US" dirty="0">
              <a:effectLst/>
              <a:latin typeface="Angsana New" panose="02020603050405020304" pitchFamily="18" charset="-34"/>
              <a:ea typeface="Calibri" panose="020F0502020204030204" pitchFamily="34" charset="0"/>
              <a:cs typeface="Angsana New" panose="02020603050405020304" pitchFamily="18" charset="-34"/>
            </a:endParaRPr>
          </a:p>
          <a:p>
            <a:pPr marL="457200" marR="0" indent="-457200">
              <a:spcBef>
                <a:spcPts val="0"/>
              </a:spcBef>
              <a:spcAft>
                <a:spcPts val="0"/>
              </a:spcAft>
            </a:pPr>
            <a:endParaRPr lang="en-US" dirty="0">
              <a:solidFill>
                <a:srgbClr val="000000"/>
              </a:solidFill>
              <a:effectLst/>
              <a:latin typeface="Angsana New" panose="02020603050405020304" pitchFamily="18" charset="-34"/>
              <a:ea typeface="Calibri" panose="020F0502020204030204" pitchFamily="34" charset="0"/>
              <a:cs typeface="Angsana New" panose="02020603050405020304" pitchFamily="18" charset="-34"/>
            </a:endParaRPr>
          </a:p>
        </p:txBody>
      </p:sp>
    </p:spTree>
    <p:extLst>
      <p:ext uri="{BB962C8B-B14F-4D97-AF65-F5344CB8AC3E}">
        <p14:creationId xmlns:p14="http://schemas.microsoft.com/office/powerpoint/2010/main" val="16840554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3342" y="476250"/>
            <a:ext cx="10693400" cy="7086600"/>
          </a:xfrm>
          <a:prstGeom prst="roundRect">
            <a:avLst>
              <a:gd name="adj" fmla="val 50000"/>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h-TH" sz="4400" b="1" dirty="0">
              <a:solidFill>
                <a:schemeClr val="tx1"/>
              </a:solidFill>
              <a:latin typeface="Angsana New" panose="02020603050405020304" pitchFamily="18" charset="-34"/>
              <a:cs typeface="Angsana New" panose="02020603050405020304" pitchFamily="18" charset="-34"/>
            </a:endParaRPr>
          </a:p>
          <a:p>
            <a:pPr marL="0" indent="0" algn="ctr">
              <a:buNone/>
            </a:pPr>
            <a:r>
              <a:rPr lang="en-US" sz="4400" kern="1200" dirty="0">
                <a:solidFill>
                  <a:prstClr val="black"/>
                </a:solidFill>
                <a:latin typeface="DilleniaUPC" panose="02020603050405020304" pitchFamily="18" charset="-34"/>
                <a:ea typeface="+mj-ea"/>
                <a:cs typeface="DilleniaUPC" panose="02020603050405020304" pitchFamily="18" charset="-34"/>
              </a:rPr>
              <a:t>DAD 8102 Advanced Research Methodology and </a:t>
            </a:r>
            <a:endParaRPr lang="th-TH" sz="4400" kern="1200" dirty="0">
              <a:solidFill>
                <a:prstClr val="black"/>
              </a:solidFill>
              <a:latin typeface="DilleniaUPC" panose="02020603050405020304" pitchFamily="18" charset="-34"/>
              <a:ea typeface="+mj-ea"/>
              <a:cs typeface="DilleniaUPC" panose="02020603050405020304" pitchFamily="18" charset="-34"/>
            </a:endParaRPr>
          </a:p>
          <a:p>
            <a:pPr marL="0" indent="0" algn="ctr">
              <a:buNone/>
            </a:pPr>
            <a:r>
              <a:rPr lang="en-US" sz="4400" kern="1200" dirty="0">
                <a:solidFill>
                  <a:prstClr val="black"/>
                </a:solidFill>
                <a:latin typeface="DilleniaUPC" panose="02020603050405020304" pitchFamily="18" charset="-34"/>
                <a:ea typeface="+mj-ea"/>
                <a:cs typeface="DilleniaUPC" panose="02020603050405020304" pitchFamily="18" charset="-34"/>
              </a:rPr>
              <a:t>Research Design</a:t>
            </a:r>
            <a:endParaRPr lang="th-TH" sz="4400" b="1" kern="1200" dirty="0">
              <a:solidFill>
                <a:prstClr val="black"/>
              </a:solidFill>
              <a:latin typeface="Angsana New" panose="02020603050405020304" pitchFamily="18" charset="-34"/>
              <a:ea typeface="+mj-ea"/>
              <a:cs typeface="Angsana New" panose="02020603050405020304" pitchFamily="18" charset="-34"/>
            </a:endParaRPr>
          </a:p>
          <a:p>
            <a:pPr marL="0" indent="0" algn="ctr">
              <a:buNone/>
            </a:pPr>
            <a:r>
              <a:rPr lang="en-US" sz="4400" b="1" kern="1200" dirty="0">
                <a:solidFill>
                  <a:prstClr val="black"/>
                </a:solidFill>
                <a:latin typeface="Angsana New" panose="02020603050405020304" pitchFamily="18" charset="-34"/>
                <a:ea typeface="+mj-ea"/>
                <a:cs typeface="Angsana New" panose="02020603050405020304" pitchFamily="18" charset="-34"/>
              </a:rPr>
              <a:t>Management and Development</a:t>
            </a:r>
            <a:endParaRPr lang="en-US" sz="4400" b="1" dirty="0">
              <a:solidFill>
                <a:schemeClr val="tx1"/>
              </a:solidFill>
              <a:latin typeface="Angsana New" panose="02020603050405020304" pitchFamily="18" charset="-34"/>
              <a:cs typeface="Angsana New" panose="02020603050405020304" pitchFamily="18" charset="-34"/>
            </a:endParaRPr>
          </a:p>
          <a:p>
            <a:pPr algn="ctr"/>
            <a:endParaRPr lang="en-US" sz="3200" b="1" dirty="0">
              <a:solidFill>
                <a:srgbClr val="0066FF"/>
              </a:solidFill>
              <a:latin typeface="Angsana New" panose="02020603050405020304" pitchFamily="18" charset="-34"/>
              <a:cs typeface="Angsana New" panose="02020603050405020304" pitchFamily="18" charset="-34"/>
            </a:endParaRPr>
          </a:p>
          <a:p>
            <a:pPr algn="ctr"/>
            <a:r>
              <a:rPr lang="en-US" sz="5400" b="1" dirty="0">
                <a:solidFill>
                  <a:srgbClr val="FF0000"/>
                </a:solidFill>
                <a:latin typeface="Angsana New" panose="02020603050405020304" pitchFamily="18" charset="-34"/>
                <a:cs typeface="Angsana New" panose="02020603050405020304" pitchFamily="18" charset="-34"/>
              </a:rPr>
              <a:t>Academic Article Writing</a:t>
            </a:r>
          </a:p>
          <a:p>
            <a:pPr algn="ctr"/>
            <a:endParaRPr lang="en-US" sz="3600" dirty="0">
              <a:solidFill>
                <a:srgbClr val="0066FF"/>
              </a:solidFill>
              <a:latin typeface="Angsana New" panose="02020603050405020304" pitchFamily="18" charset="-34"/>
              <a:cs typeface="Angsana New" panose="02020603050405020304" pitchFamily="18" charset="-34"/>
            </a:endParaRPr>
          </a:p>
          <a:p>
            <a:pPr algn="ctr"/>
            <a:r>
              <a:rPr lang="en-US" sz="4400" b="1" dirty="0">
                <a:solidFill>
                  <a:srgbClr val="00B0F0"/>
                </a:solidFill>
                <a:latin typeface="Angsana New" panose="02020603050405020304" pitchFamily="18" charset="-34"/>
                <a:ea typeface="+mj-ea"/>
                <a:cs typeface="Angsana New" panose="02020603050405020304" pitchFamily="18" charset="-34"/>
              </a:rPr>
              <a:t>By</a:t>
            </a:r>
            <a:r>
              <a:rPr lang="th-TH" sz="4400" b="1" dirty="0">
                <a:solidFill>
                  <a:srgbClr val="00B0F0"/>
                </a:solidFill>
                <a:latin typeface="Angsana New" panose="02020603050405020304" pitchFamily="18" charset="-34"/>
                <a:ea typeface="+mj-ea"/>
                <a:cs typeface="Angsana New" panose="02020603050405020304" pitchFamily="18" charset="-34"/>
              </a:rPr>
              <a:t> </a:t>
            </a:r>
            <a:r>
              <a:rPr lang="en-US" sz="4400" b="1" dirty="0">
                <a:solidFill>
                  <a:srgbClr val="0066FF"/>
                </a:solidFill>
                <a:latin typeface="DilleniaUPC" panose="02020603050405020304" pitchFamily="18" charset="-34"/>
                <a:cs typeface="DilleniaUPC" panose="02020603050405020304" pitchFamily="18" charset="-34"/>
              </a:rPr>
              <a:t>Assistant Professor Dr. </a:t>
            </a:r>
            <a:r>
              <a:rPr lang="en-US" sz="4400" b="1" dirty="0" err="1">
                <a:solidFill>
                  <a:srgbClr val="0066FF"/>
                </a:solidFill>
                <a:latin typeface="DilleniaUPC" panose="02020603050405020304" pitchFamily="18" charset="-34"/>
                <a:cs typeface="DilleniaUPC" panose="02020603050405020304" pitchFamily="18" charset="-34"/>
              </a:rPr>
              <a:t>Suramon</a:t>
            </a:r>
            <a:r>
              <a:rPr lang="en-US" sz="4400" b="1" dirty="0">
                <a:solidFill>
                  <a:srgbClr val="0066FF"/>
                </a:solidFill>
                <a:latin typeface="DilleniaUPC" panose="02020603050405020304" pitchFamily="18" charset="-34"/>
                <a:cs typeface="DilleniaUPC" panose="02020603050405020304" pitchFamily="18" charset="-34"/>
              </a:rPr>
              <a:t> </a:t>
            </a:r>
            <a:r>
              <a:rPr lang="en-US" sz="4400" b="1" dirty="0" err="1">
                <a:solidFill>
                  <a:srgbClr val="0066FF"/>
                </a:solidFill>
                <a:latin typeface="DilleniaUPC" panose="02020603050405020304" pitchFamily="18" charset="-34"/>
                <a:cs typeface="DilleniaUPC" panose="02020603050405020304" pitchFamily="18" charset="-34"/>
              </a:rPr>
              <a:t>Chancharoen</a:t>
            </a:r>
            <a:r>
              <a:rPr lang="th-TH" sz="4400" b="1" dirty="0">
                <a:solidFill>
                  <a:srgbClr val="00B0F0"/>
                </a:solidFill>
                <a:latin typeface="Angsana New" panose="02020603050405020304" pitchFamily="18" charset="-34"/>
                <a:cs typeface="Angsana New" panose="02020603050405020304" pitchFamily="18" charset="-34"/>
              </a:rPr>
              <a:t> </a:t>
            </a:r>
            <a:br>
              <a:rPr lang="en-US" sz="3900" b="1" dirty="0">
                <a:solidFill>
                  <a:srgbClr val="00B0F0"/>
                </a:solidFill>
                <a:latin typeface="Angsana New" panose="02020603050405020304" pitchFamily="18" charset="-34"/>
                <a:cs typeface="Angsana New" panose="02020603050405020304" pitchFamily="18" charset="-34"/>
              </a:rPr>
            </a:br>
            <a:r>
              <a:rPr lang="en-US" sz="3900" b="1" dirty="0">
                <a:solidFill>
                  <a:srgbClr val="00B0F0"/>
                </a:solidFill>
                <a:latin typeface="DilleniaUPC" panose="02020603050405020304" pitchFamily="18" charset="-34"/>
                <a:cs typeface="DilleniaUPC" panose="02020603050405020304" pitchFamily="18" charset="-34"/>
              </a:rPr>
              <a:t>Lecturer for the Doctor of Philosophy Program</a:t>
            </a:r>
            <a:br>
              <a:rPr lang="th-TH" sz="3900" b="1" dirty="0">
                <a:solidFill>
                  <a:srgbClr val="00B0F0"/>
                </a:solidFill>
                <a:latin typeface="DilleniaUPC" panose="02020603050405020304" pitchFamily="18" charset="-34"/>
                <a:cs typeface="DilleniaUPC" panose="02020603050405020304" pitchFamily="18" charset="-34"/>
              </a:rPr>
            </a:br>
            <a:r>
              <a:rPr lang="en-US" sz="3900" b="1" spc="-90" dirty="0">
                <a:solidFill>
                  <a:srgbClr val="00B0F0"/>
                </a:solidFill>
                <a:latin typeface="DilleniaUPC" panose="02020603050405020304" pitchFamily="18" charset="-34"/>
                <a:cs typeface="DilleniaUPC" panose="02020603050405020304" pitchFamily="18" charset="-34"/>
              </a:rPr>
              <a:t>Development Management</a:t>
            </a:r>
            <a:r>
              <a:rPr lang="en-US" sz="3900" spc="-90" dirty="0">
                <a:solidFill>
                  <a:srgbClr val="00B0F0"/>
                </a:solidFill>
                <a:latin typeface="DilleniaUPC" panose="02020603050405020304" pitchFamily="18" charset="-34"/>
                <a:cs typeface="DilleniaUPC" panose="02020603050405020304" pitchFamily="18" charset="-34"/>
              </a:rPr>
              <a:t>,</a:t>
            </a:r>
            <a:r>
              <a:rPr lang="en-US" sz="3900" b="1" spc="-90" dirty="0">
                <a:solidFill>
                  <a:srgbClr val="00B0F0"/>
                </a:solidFill>
                <a:latin typeface="DilleniaUPC" panose="02020603050405020304" pitchFamily="18" charset="-34"/>
                <a:cs typeface="DilleniaUPC" panose="02020603050405020304" pitchFamily="18" charset="-34"/>
              </a:rPr>
              <a:t> </a:t>
            </a:r>
            <a:r>
              <a:rPr lang="en-US" sz="3900" b="1" spc="-90" dirty="0" err="1">
                <a:solidFill>
                  <a:srgbClr val="00B0F0"/>
                </a:solidFill>
                <a:latin typeface="DilleniaUPC" panose="02020603050405020304" pitchFamily="18" charset="-34"/>
                <a:cs typeface="DilleniaUPC" panose="02020603050405020304" pitchFamily="18" charset="-34"/>
              </a:rPr>
              <a:t>Suan</a:t>
            </a:r>
            <a:r>
              <a:rPr lang="en-US" sz="3900" b="1" spc="-90" dirty="0">
                <a:solidFill>
                  <a:srgbClr val="00B0F0"/>
                </a:solidFill>
                <a:latin typeface="DilleniaUPC" panose="02020603050405020304" pitchFamily="18" charset="-34"/>
                <a:cs typeface="DilleniaUPC" panose="02020603050405020304" pitchFamily="18" charset="-34"/>
              </a:rPr>
              <a:t> </a:t>
            </a:r>
            <a:r>
              <a:rPr lang="en-US" sz="3900" b="1" spc="-90" dirty="0" err="1">
                <a:solidFill>
                  <a:srgbClr val="00B0F0"/>
                </a:solidFill>
                <a:latin typeface="DilleniaUPC" panose="02020603050405020304" pitchFamily="18" charset="-34"/>
                <a:cs typeface="DilleniaUPC" panose="02020603050405020304" pitchFamily="18" charset="-34"/>
              </a:rPr>
              <a:t>Sunandha</a:t>
            </a:r>
            <a:r>
              <a:rPr lang="en-US" sz="3900" b="1" spc="-90" dirty="0">
                <a:solidFill>
                  <a:srgbClr val="00B0F0"/>
                </a:solidFill>
                <a:latin typeface="DilleniaUPC" panose="02020603050405020304" pitchFamily="18" charset="-34"/>
                <a:cs typeface="DilleniaUPC" panose="02020603050405020304" pitchFamily="18" charset="-34"/>
              </a:rPr>
              <a:t> Rajabhat University</a:t>
            </a:r>
            <a:endParaRPr lang="th-TH" sz="3900" b="1" spc="-90" dirty="0">
              <a:solidFill>
                <a:srgbClr val="0066FF"/>
              </a:solidFill>
              <a:latin typeface="Angsana New" panose="02020603050405020304" pitchFamily="18" charset="-34"/>
              <a:cs typeface="Angsana New" panose="02020603050405020304" pitchFamily="18" charset="-34"/>
            </a:endParaRPr>
          </a:p>
          <a:p>
            <a:pPr algn="ctr"/>
            <a:r>
              <a:rPr lang="en-US" sz="4000" b="1" dirty="0">
                <a:solidFill>
                  <a:srgbClr val="00B050"/>
                </a:solidFill>
                <a:latin typeface="Angsana New" panose="02020603050405020304" pitchFamily="18" charset="-34"/>
                <a:cs typeface="Angsana New" panose="02020603050405020304" pitchFamily="18" charset="-34"/>
              </a:rPr>
              <a:t>10 September</a:t>
            </a:r>
            <a:r>
              <a:rPr lang="th-TH" sz="4000" b="1" dirty="0">
                <a:solidFill>
                  <a:srgbClr val="00B050"/>
                </a:solidFill>
                <a:latin typeface="Angsana New" panose="02020603050405020304" pitchFamily="18" charset="-34"/>
                <a:cs typeface="Angsana New" panose="02020603050405020304" pitchFamily="18" charset="-34"/>
              </a:rPr>
              <a:t> </a:t>
            </a:r>
            <a:r>
              <a:rPr lang="en-US" sz="4000" b="1" dirty="0">
                <a:solidFill>
                  <a:srgbClr val="00B050"/>
                </a:solidFill>
                <a:latin typeface="Angsana New" panose="02020603050405020304" pitchFamily="18" charset="-34"/>
                <a:cs typeface="Angsana New" panose="02020603050405020304" pitchFamily="18" charset="-34"/>
              </a:rPr>
              <a:t>2023</a:t>
            </a:r>
            <a:r>
              <a:rPr lang="th-TH" sz="4000" b="1" dirty="0">
                <a:solidFill>
                  <a:srgbClr val="00B050"/>
                </a:solidFill>
                <a:latin typeface="Angsana New" panose="02020603050405020304" pitchFamily="18" charset="-34"/>
                <a:cs typeface="Angsana New" panose="02020603050405020304" pitchFamily="18" charset="-34"/>
              </a:rPr>
              <a:t> </a:t>
            </a:r>
            <a:r>
              <a:rPr lang="en-US" sz="4000" b="1" dirty="0">
                <a:solidFill>
                  <a:srgbClr val="00B050"/>
                </a:solidFill>
                <a:latin typeface="Angsana New" panose="02020603050405020304" pitchFamily="18" charset="-34"/>
                <a:cs typeface="Angsana New" panose="02020603050405020304" pitchFamily="18" charset="-34"/>
              </a:rPr>
              <a:t>(9.00 – 12.00</a:t>
            </a:r>
            <a:r>
              <a:rPr lang="th-TH" sz="4000" b="1" dirty="0">
                <a:solidFill>
                  <a:srgbClr val="00B050"/>
                </a:solidFill>
                <a:latin typeface="Angsana New" panose="02020603050405020304" pitchFamily="18" charset="-34"/>
                <a:cs typeface="Angsana New" panose="02020603050405020304" pitchFamily="18" charset="-34"/>
              </a:rPr>
              <a:t>)</a:t>
            </a:r>
          </a:p>
          <a:p>
            <a:pPr algn="ctr"/>
            <a:endParaRPr lang="th-TH" sz="3600" b="1" dirty="0">
              <a:solidFill>
                <a:srgbClr val="0066FF"/>
              </a:solidFill>
              <a:latin typeface="Angsana New" panose="02020603050405020304" pitchFamily="18" charset="-34"/>
              <a:cs typeface="Angsana New" panose="02020603050405020304" pitchFamily="18" charset="-34"/>
            </a:endParaRPr>
          </a:p>
          <a:p>
            <a:pPr algn="ctr"/>
            <a:r>
              <a:rPr lang="th-TH" sz="3600" b="1" dirty="0">
                <a:solidFill>
                  <a:srgbClr val="0066FF"/>
                </a:solidFill>
                <a:latin typeface="CordiaUPC" panose="020B0304020202020204" pitchFamily="34" charset="-34"/>
              </a:rPr>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45B6566-0016-4632-96FE-F465A354F9A8}"/>
              </a:ext>
            </a:extLst>
          </p:cNvPr>
          <p:cNvSpPr>
            <a:spLocks noGrp="1"/>
          </p:cNvSpPr>
          <p:nvPr>
            <p:ph type="title"/>
          </p:nvPr>
        </p:nvSpPr>
        <p:spPr>
          <a:xfrm>
            <a:off x="735171" y="352425"/>
            <a:ext cx="9223058" cy="1162629"/>
          </a:xfrm>
        </p:spPr>
        <p:txBody>
          <a:bodyPr>
            <a:normAutofit/>
          </a:bodyPr>
          <a:lstStyle/>
          <a:p>
            <a:pPr algn="ctr"/>
            <a:r>
              <a:rPr lang="en-US" sz="3600" b="1" dirty="0">
                <a:solidFill>
                  <a:srgbClr val="FF0000"/>
                </a:solidFill>
                <a:latin typeface="Angsana New" panose="02020603050405020304" pitchFamily="18" charset="-34"/>
                <a:cs typeface="Angsana New" panose="02020603050405020304" pitchFamily="18" charset="-34"/>
              </a:rPr>
              <a:t>1. Purpose of the research report</a:t>
            </a:r>
          </a:p>
        </p:txBody>
      </p:sp>
      <p:sp>
        <p:nvSpPr>
          <p:cNvPr id="3" name="ตัวแทนเนื้อหา 2">
            <a:extLst>
              <a:ext uri="{FF2B5EF4-FFF2-40B4-BE49-F238E27FC236}">
                <a16:creationId xmlns:a16="http://schemas.microsoft.com/office/drawing/2014/main" id="{F0BC775A-A684-472D-A866-E957FE207615}"/>
              </a:ext>
            </a:extLst>
          </p:cNvPr>
          <p:cNvSpPr>
            <a:spLocks noGrp="1"/>
          </p:cNvSpPr>
          <p:nvPr>
            <p:ph idx="1"/>
          </p:nvPr>
        </p:nvSpPr>
        <p:spPr>
          <a:xfrm>
            <a:off x="469900" y="1647825"/>
            <a:ext cx="9906000" cy="4683409"/>
          </a:xfrm>
        </p:spPr>
        <p:txBody>
          <a:bodyPr>
            <a:noAutofit/>
          </a:bodyPr>
          <a:lstStyle/>
          <a:p>
            <a:r>
              <a:rPr lang="en-US" sz="2400" dirty="0">
                <a:latin typeface="Angsana New" panose="02020603050405020304" pitchFamily="18" charset="-34"/>
                <a:cs typeface="Angsana New" panose="02020603050405020304" pitchFamily="18" charset="-34"/>
              </a:rPr>
              <a:t>Research Report Writing;</a:t>
            </a:r>
            <a:r>
              <a:rPr lang="th-TH" sz="2400" dirty="0">
                <a:latin typeface="Angsana New" panose="02020603050405020304" pitchFamily="18" charset="-34"/>
                <a:cs typeface="Angsana New" panose="02020603050405020304" pitchFamily="18" charset="-34"/>
              </a:rPr>
              <a:t> </a:t>
            </a:r>
            <a:r>
              <a:rPr lang="en-US" sz="2400" dirty="0">
                <a:latin typeface="Angsana New" panose="02020603050405020304" pitchFamily="18" charset="-34"/>
                <a:cs typeface="Angsana New" panose="02020603050405020304" pitchFamily="18" charset="-34"/>
              </a:rPr>
              <a:t>It is a presentation of research data. Starting from the determination of research problems, objectives, research hypotheses. research design How to collect research data, data analysis, discussion of results, and research recommendations.</a:t>
            </a:r>
            <a:r>
              <a:rPr lang="th-TH" sz="2400" dirty="0">
                <a:latin typeface="Angsana New" panose="02020603050405020304" pitchFamily="18" charset="-34"/>
                <a:cs typeface="Angsana New" panose="02020603050405020304" pitchFamily="18" charset="-34"/>
              </a:rPr>
              <a:t> </a:t>
            </a:r>
          </a:p>
          <a:p>
            <a:r>
              <a:rPr lang="en-US" sz="2400" dirty="0">
                <a:latin typeface="Angsana New" panose="02020603050405020304" pitchFamily="18" charset="-34"/>
                <a:cs typeface="Angsana New" panose="02020603050405020304" pitchFamily="18" charset="-34"/>
              </a:rPr>
              <a:t>The main aim of writing a research report is to present research findings to the public whether the thesis Research papers funded by various agencies or research papers published in journals. These research results have the same goal, which is disseminating alms. From the study that the researcher found for students, teachers, academics, business people and general interested people. be utilized in related fields.</a:t>
            </a:r>
            <a:endParaRPr lang="th-TH" sz="2400" dirty="0">
              <a:latin typeface="Angsana New" panose="02020603050405020304" pitchFamily="18" charset="-34"/>
              <a:cs typeface="Angsana New" panose="02020603050405020304" pitchFamily="18" charset="-34"/>
            </a:endParaRPr>
          </a:p>
          <a:p>
            <a:r>
              <a:rPr lang="en-US" sz="2400" dirty="0">
                <a:latin typeface="Angsana New" panose="02020603050405020304" pitchFamily="18" charset="-34"/>
                <a:cs typeface="Angsana New" panose="02020603050405020304" pitchFamily="18" charset="-34"/>
              </a:rPr>
              <a:t>Objectives of research paper writing are as follows</a:t>
            </a:r>
            <a:endParaRPr lang="th-TH" sz="2400" dirty="0">
              <a:latin typeface="Angsana New" panose="02020603050405020304" pitchFamily="18" charset="-34"/>
              <a:cs typeface="Angsana New" panose="02020603050405020304" pitchFamily="18" charset="-34"/>
            </a:endParaRPr>
          </a:p>
          <a:p>
            <a:pPr marL="0" indent="405188">
              <a:buNone/>
            </a:pPr>
            <a:r>
              <a:rPr lang="en-US" sz="2400" dirty="0">
                <a:latin typeface="Angsana New" panose="02020603050405020304" pitchFamily="18" charset="-34"/>
                <a:cs typeface="Angsana New" panose="02020603050405020304" pitchFamily="18" charset="-34"/>
              </a:rPr>
              <a:t>1. To present the facts of the problems discovered by the researcher to the public.</a:t>
            </a:r>
          </a:p>
          <a:p>
            <a:pPr marL="0" indent="405188">
              <a:buNone/>
            </a:pPr>
            <a:r>
              <a:rPr lang="en-US" sz="2400" dirty="0">
                <a:latin typeface="Angsana New" panose="02020603050405020304" pitchFamily="18" charset="-34"/>
                <a:cs typeface="Angsana New" panose="02020603050405020304" pitchFamily="18" charset="-34"/>
              </a:rPr>
              <a:t>2. To apply research results to solve various related problems.</a:t>
            </a:r>
          </a:p>
          <a:p>
            <a:pPr marL="0" indent="405188">
              <a:buNone/>
            </a:pPr>
            <a:r>
              <a:rPr lang="en-US" sz="2400" dirty="0">
                <a:latin typeface="Angsana New" panose="02020603050405020304" pitchFamily="18" charset="-34"/>
                <a:cs typeface="Angsana New" panose="02020603050405020304" pitchFamily="18" charset="-34"/>
              </a:rPr>
              <a:t>3. To apply the research results as a guideline for organizational development and national development.</a:t>
            </a:r>
          </a:p>
          <a:p>
            <a:pPr marL="0" indent="405188">
              <a:buNone/>
            </a:pPr>
            <a:r>
              <a:rPr lang="en-US" sz="2400" dirty="0">
                <a:latin typeface="Angsana New" panose="02020603050405020304" pitchFamily="18" charset="-34"/>
                <a:cs typeface="Angsana New" panose="02020603050405020304" pitchFamily="18" charset="-34"/>
              </a:rPr>
              <a:t>4. To be used as a reference document for study, research and information trade for future research development</a:t>
            </a:r>
          </a:p>
        </p:txBody>
      </p:sp>
      <p:sp>
        <p:nvSpPr>
          <p:cNvPr id="4" name="ตัวแทนหมายเลขสไลด์ 3">
            <a:extLst>
              <a:ext uri="{FF2B5EF4-FFF2-40B4-BE49-F238E27FC236}">
                <a16:creationId xmlns:a16="http://schemas.microsoft.com/office/drawing/2014/main" id="{53BE3042-015F-4655-A302-17636A2DCE64}"/>
              </a:ext>
            </a:extLst>
          </p:cNvPr>
          <p:cNvSpPr>
            <a:spLocks noGrp="1"/>
          </p:cNvSpPr>
          <p:nvPr>
            <p:ph type="sldNum" sz="quarter" idx="12"/>
          </p:nvPr>
        </p:nvSpPr>
        <p:spPr/>
        <p:txBody>
          <a:bodyPr/>
          <a:lstStyle/>
          <a:p>
            <a:fld id="{1EAF28F5-24D7-466C-B5FE-FBB3D897FE90}" type="slidenum">
              <a:rPr lang="en-US" smtClean="0"/>
              <a:t>88</a:t>
            </a:fld>
            <a:endParaRPr lang="en-US"/>
          </a:p>
        </p:txBody>
      </p:sp>
    </p:spTree>
    <p:extLst>
      <p:ext uri="{BB962C8B-B14F-4D97-AF65-F5344CB8AC3E}">
        <p14:creationId xmlns:p14="http://schemas.microsoft.com/office/powerpoint/2010/main" val="32309867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82661BB-1D24-4326-A58F-CF83187E7EE8}"/>
              </a:ext>
            </a:extLst>
          </p:cNvPr>
          <p:cNvSpPr>
            <a:spLocks noGrp="1"/>
          </p:cNvSpPr>
          <p:nvPr>
            <p:ph type="title"/>
          </p:nvPr>
        </p:nvSpPr>
        <p:spPr>
          <a:xfrm>
            <a:off x="735171" y="150556"/>
            <a:ext cx="9223058" cy="1162629"/>
          </a:xfrm>
        </p:spPr>
        <p:txBody>
          <a:bodyPr>
            <a:normAutofit/>
          </a:bodyPr>
          <a:lstStyle/>
          <a:p>
            <a:pPr algn="ctr"/>
            <a:r>
              <a:rPr lang="en-US" sz="3600" b="1" dirty="0">
                <a:solidFill>
                  <a:srgbClr val="FF0000"/>
                </a:solidFill>
                <a:latin typeface="Angsana New" panose="02020603050405020304" pitchFamily="18" charset="-34"/>
                <a:cs typeface="Angsana New" panose="02020603050405020304" pitchFamily="18" charset="-34"/>
              </a:rPr>
              <a:t>2. Types of Research Reports</a:t>
            </a:r>
          </a:p>
        </p:txBody>
      </p:sp>
      <p:sp>
        <p:nvSpPr>
          <p:cNvPr id="3" name="ตัวแทนเนื้อหา 2">
            <a:extLst>
              <a:ext uri="{FF2B5EF4-FFF2-40B4-BE49-F238E27FC236}">
                <a16:creationId xmlns:a16="http://schemas.microsoft.com/office/drawing/2014/main" id="{BC20E778-D5BA-4CBC-9784-3F0B2985189D}"/>
              </a:ext>
            </a:extLst>
          </p:cNvPr>
          <p:cNvSpPr>
            <a:spLocks noGrp="1"/>
          </p:cNvSpPr>
          <p:nvPr>
            <p:ph idx="1"/>
          </p:nvPr>
        </p:nvSpPr>
        <p:spPr>
          <a:xfrm>
            <a:off x="711776" y="1571625"/>
            <a:ext cx="9223058" cy="3966722"/>
          </a:xfrm>
        </p:spPr>
        <p:txBody>
          <a:bodyPr>
            <a:noAutofit/>
          </a:bodyPr>
          <a:lstStyle/>
          <a:p>
            <a:pPr marL="0" indent="0">
              <a:buNone/>
            </a:pPr>
            <a:r>
              <a:rPr lang="en-US" sz="2400" dirty="0">
                <a:latin typeface="Angsana New" panose="02020603050405020304" pitchFamily="18" charset="-34"/>
                <a:cs typeface="Angsana New" panose="02020603050405020304" pitchFamily="18" charset="-34"/>
              </a:rPr>
              <a:t>Research reports can be classified into 3 types as follows:</a:t>
            </a:r>
          </a:p>
          <a:p>
            <a:pPr marL="0" indent="457200">
              <a:buNone/>
            </a:pPr>
            <a:r>
              <a:rPr lang="en-US" sz="2400" dirty="0">
                <a:latin typeface="Angsana New" panose="02020603050405020304" pitchFamily="18" charset="-34"/>
                <a:cs typeface="Angsana New" panose="02020603050405020304" pitchFamily="18" charset="-34"/>
              </a:rPr>
              <a:t>1.</a:t>
            </a:r>
            <a:r>
              <a:rPr lang="th-TH" sz="2400" dirty="0">
                <a:latin typeface="Angsana New" panose="02020603050405020304" pitchFamily="18" charset="-34"/>
                <a:cs typeface="Angsana New" panose="02020603050405020304" pitchFamily="18" charset="-34"/>
              </a:rPr>
              <a:t> </a:t>
            </a:r>
            <a:r>
              <a:rPr lang="en-US" sz="2400" dirty="0">
                <a:latin typeface="Angsana New" panose="02020603050405020304" pitchFamily="18" charset="-34"/>
                <a:cs typeface="Angsana New" panose="02020603050405020304" pitchFamily="18" charset="-34"/>
              </a:rPr>
              <a:t>Research report </a:t>
            </a:r>
            <a:r>
              <a:rPr lang="th-TH" sz="2400" dirty="0">
                <a:latin typeface="Angsana New" panose="02020603050405020304" pitchFamily="18" charset="-34"/>
                <a:cs typeface="Angsana New" panose="02020603050405020304" pitchFamily="18" charset="-34"/>
              </a:rPr>
              <a:t>(</a:t>
            </a:r>
            <a:r>
              <a:rPr lang="en-US" sz="2400" dirty="0">
                <a:latin typeface="Angsana New" panose="02020603050405020304" pitchFamily="18" charset="-34"/>
                <a:cs typeface="Angsana New" panose="02020603050405020304" pitchFamily="18" charset="-34"/>
              </a:rPr>
              <a:t>Thesis or Dissertation)</a:t>
            </a:r>
            <a:r>
              <a:rPr lang="th-TH" sz="2400" dirty="0">
                <a:latin typeface="Angsana New" panose="02020603050405020304" pitchFamily="18" charset="-34"/>
                <a:cs typeface="Angsana New" panose="02020603050405020304" pitchFamily="18" charset="-34"/>
              </a:rPr>
              <a:t> </a:t>
            </a:r>
            <a:r>
              <a:rPr lang="en-US" sz="2400" dirty="0">
                <a:latin typeface="Angsana New" panose="02020603050405020304" pitchFamily="18" charset="-34"/>
                <a:cs typeface="Angsana New" panose="02020603050405020304" pitchFamily="18" charset="-34"/>
              </a:rPr>
              <a:t>This type of research paper is considered part of graduate studies. The format of the report is determined by the graduate school of each institution.</a:t>
            </a:r>
            <a:endParaRPr lang="th-TH" sz="2400" dirty="0">
              <a:latin typeface="Angsana New" panose="02020603050405020304" pitchFamily="18" charset="-34"/>
              <a:cs typeface="Angsana New" panose="02020603050405020304" pitchFamily="18" charset="-34"/>
            </a:endParaRPr>
          </a:p>
          <a:p>
            <a:pPr marL="0" indent="457200">
              <a:buNone/>
            </a:pPr>
            <a:r>
              <a:rPr lang="en-US" sz="2400" dirty="0">
                <a:latin typeface="Angsana New" panose="02020603050405020304" pitchFamily="18" charset="-34"/>
                <a:cs typeface="Angsana New" panose="02020603050405020304" pitchFamily="18" charset="-34"/>
              </a:rPr>
              <a:t>2.</a:t>
            </a:r>
            <a:r>
              <a:rPr lang="th-TH" sz="2400" dirty="0">
                <a:latin typeface="Angsana New" panose="02020603050405020304" pitchFamily="18" charset="-34"/>
                <a:cs typeface="Angsana New" panose="02020603050405020304" pitchFamily="18" charset="-34"/>
              </a:rPr>
              <a:t> </a:t>
            </a:r>
            <a:r>
              <a:rPr lang="en-US" sz="2400" dirty="0">
                <a:latin typeface="Angsana New" panose="02020603050405020304" pitchFamily="18" charset="-34"/>
                <a:cs typeface="Angsana New" panose="02020603050405020304" pitchFamily="18" charset="-34"/>
              </a:rPr>
              <a:t>Research reports for research projects funded by various funding sources Research reports for research projects funded by various funding sources: The Thailand Research Fund (TRF), National Research Council of Thailand (NRCT)  Research funding from different ministries. The research report format will vary depending on the needs of the funder.</a:t>
            </a:r>
            <a:endParaRPr lang="th-TH" sz="2400" dirty="0">
              <a:latin typeface="Angsana New" panose="02020603050405020304" pitchFamily="18" charset="-34"/>
              <a:cs typeface="Angsana New" panose="02020603050405020304" pitchFamily="18" charset="-34"/>
            </a:endParaRPr>
          </a:p>
          <a:p>
            <a:pPr marL="0" indent="457200">
              <a:buNone/>
            </a:pPr>
            <a:r>
              <a:rPr lang="en-US" sz="2400" dirty="0">
                <a:latin typeface="Angsana New" panose="02020603050405020304" pitchFamily="18" charset="-34"/>
                <a:cs typeface="Angsana New" panose="02020603050405020304" pitchFamily="18" charset="-34"/>
              </a:rPr>
              <a:t>3.</a:t>
            </a:r>
            <a:r>
              <a:rPr lang="th-TH" sz="2400" dirty="0">
                <a:latin typeface="Angsana New" panose="02020603050405020304" pitchFamily="18" charset="-34"/>
                <a:cs typeface="Angsana New" panose="02020603050405020304" pitchFamily="18" charset="-34"/>
              </a:rPr>
              <a:t> </a:t>
            </a:r>
            <a:r>
              <a:rPr lang="en-US" sz="2400" dirty="0">
                <a:latin typeface="Angsana New" panose="02020603050405020304" pitchFamily="18" charset="-34"/>
                <a:cs typeface="Angsana New" panose="02020603050405020304" pitchFamily="18" charset="-34"/>
              </a:rPr>
              <a:t>Research papers published in international and national journals. (International and National Journal) This type of research report is a brief report. In the form of a research article presenting the problems, objectives and results of the research. Approximately 10-30 pages in length, depending on the editorial staff of the journal. This type of report is popular with students, faculty, and academics. to use as a channel for dissemination of research results used in reference and reviewing relevant literature (Literature Review), such as the Chulalongkorn Journal Business Review, Journal of International Business Studies, Journal of American Academy of Business, Cambridge are listed in a recognized database. and has international credibility.</a:t>
            </a:r>
          </a:p>
        </p:txBody>
      </p:sp>
      <p:sp>
        <p:nvSpPr>
          <p:cNvPr id="4" name="ตัวแทนหมายเลขสไลด์ 3">
            <a:extLst>
              <a:ext uri="{FF2B5EF4-FFF2-40B4-BE49-F238E27FC236}">
                <a16:creationId xmlns:a16="http://schemas.microsoft.com/office/drawing/2014/main" id="{02395B5D-CF7A-43FF-A11E-2B13DC8285A5}"/>
              </a:ext>
            </a:extLst>
          </p:cNvPr>
          <p:cNvSpPr>
            <a:spLocks noGrp="1"/>
          </p:cNvSpPr>
          <p:nvPr>
            <p:ph type="sldNum" sz="quarter" idx="12"/>
          </p:nvPr>
        </p:nvSpPr>
        <p:spPr/>
        <p:txBody>
          <a:bodyPr/>
          <a:lstStyle/>
          <a:p>
            <a:fld id="{1EAF28F5-24D7-466C-B5FE-FBB3D897FE90}" type="slidenum">
              <a:rPr lang="en-US" smtClean="0"/>
              <a:t>89</a:t>
            </a:fld>
            <a:endParaRPr lang="en-US"/>
          </a:p>
        </p:txBody>
      </p:sp>
    </p:spTree>
    <p:extLst>
      <p:ext uri="{BB962C8B-B14F-4D97-AF65-F5344CB8AC3E}">
        <p14:creationId xmlns:p14="http://schemas.microsoft.com/office/powerpoint/2010/main" val="198291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38BDF5E9-44E4-4FA4-8266-716746DB4C16}"/>
              </a:ext>
            </a:extLst>
          </p:cNvPr>
          <p:cNvSpPr>
            <a:spLocks noGrp="1"/>
          </p:cNvSpPr>
          <p:nvPr>
            <p:ph idx="1"/>
          </p:nvPr>
        </p:nvSpPr>
        <p:spPr>
          <a:xfrm>
            <a:off x="651629" y="1197186"/>
            <a:ext cx="9223058" cy="5151769"/>
          </a:xfrm>
        </p:spPr>
        <p:txBody>
          <a:bodyPr>
            <a:normAutofit lnSpcReduction="10000"/>
          </a:bodyPr>
          <a:lstStyle/>
          <a:p>
            <a:pPr indent="0">
              <a:buNone/>
            </a:pPr>
            <a:r>
              <a:rPr lang="th-TH" sz="2105" b="1" dirty="0">
                <a:latin typeface="Angsana New" panose="02020603050405020304" pitchFamily="18" charset="-34"/>
                <a:cs typeface="Angsana New" panose="02020603050405020304" pitchFamily="18" charset="-34"/>
              </a:rPr>
              <a:t>ข้อเสนอแนะจากการวิจัย</a:t>
            </a:r>
          </a:p>
          <a:p>
            <a:pPr marL="200025" indent="366713">
              <a:buNone/>
            </a:pPr>
            <a:r>
              <a:rPr lang="th-TH" sz="2105" dirty="0">
                <a:latin typeface="Angsana New" panose="02020603050405020304" pitchFamily="18" charset="-34"/>
                <a:cs typeface="Angsana New" panose="02020603050405020304" pitchFamily="18" charset="-34"/>
              </a:rPr>
              <a:t>การส่งเสริมและพัฒนาธุรกิจขายตรงมีความจำเป็นที่จะต้องอาศัยผู้มีความรู้ความเข้าใจในธุรกิจประเภทนี้อย่างลึกซึ้งเข้ามากำกับดูแล และดำเนินการให้เป็นไปตามมาตรฐานของสมาคมพัฒนาการขายตรงแห่งประเทศไทย โดยข้อเสนอแนะที่ได้จาก</a:t>
            </a:r>
            <a:r>
              <a:rPr lang="th-TH" sz="2105" dirty="0" err="1">
                <a:latin typeface="Angsana New" panose="02020603050405020304" pitchFamily="18" charset="-34"/>
                <a:cs typeface="Angsana New" panose="02020603050405020304" pitchFamily="18" charset="-34"/>
              </a:rPr>
              <a:t>การทำ</a:t>
            </a:r>
            <a:r>
              <a:rPr lang="th-TH" sz="2105" dirty="0">
                <a:latin typeface="Angsana New" panose="02020603050405020304" pitchFamily="18" charset="-34"/>
                <a:cs typeface="Angsana New" panose="02020603050405020304" pitchFamily="18" charset="-34"/>
              </a:rPr>
              <a:t>วิจัยในครั้งนี้ คือ</a:t>
            </a:r>
          </a:p>
          <a:p>
            <a:pPr marL="200025" indent="366713">
              <a:buNone/>
            </a:pPr>
            <a:r>
              <a:rPr lang="en-US" sz="2105" dirty="0">
                <a:latin typeface="Angsana New" panose="02020603050405020304" pitchFamily="18" charset="-34"/>
                <a:cs typeface="Angsana New" panose="02020603050405020304" pitchFamily="18" charset="-34"/>
              </a:rPr>
              <a:t>1.</a:t>
            </a:r>
            <a:r>
              <a:rPr lang="th-TH" sz="2105" dirty="0">
                <a:latin typeface="Angsana New" panose="02020603050405020304" pitchFamily="18" charset="-34"/>
                <a:cs typeface="Angsana New" panose="02020603050405020304" pitchFamily="18" charset="-34"/>
              </a:rPr>
              <a:t> ควรมีการศึกษาถึงปัจจัยที่เอื้อต่อการพัฒนาคุณภาพของสินค้าอุปโภค บริโภค ที่เข้าสู่ระบบขายตรงในเชิงลึกมากขึ้น โดยจำเพาะลงไปในด้านของมาตรฐาน กระบวนการผลิต วัตถุดิบที่ใช้ และการรับรองมาตรฐานจากหน่วยงานด้านสาธารณสุข</a:t>
            </a:r>
          </a:p>
          <a:p>
            <a:pPr marL="200025" indent="312738">
              <a:buNone/>
            </a:pPr>
            <a:r>
              <a:rPr lang="en-US" sz="2105" dirty="0">
                <a:latin typeface="Angsana New" panose="02020603050405020304" pitchFamily="18" charset="-34"/>
                <a:cs typeface="Angsana New" panose="02020603050405020304" pitchFamily="18" charset="-34"/>
              </a:rPr>
              <a:t>2.</a:t>
            </a:r>
            <a:r>
              <a:rPr lang="th-TH" sz="2105" dirty="0">
                <a:latin typeface="Angsana New" panose="02020603050405020304" pitchFamily="18" charset="-34"/>
                <a:cs typeface="Angsana New" panose="02020603050405020304" pitchFamily="18" charset="-34"/>
              </a:rPr>
              <a:t> ควรมีการศึกษาเชิงเปรียบเทียบ (</a:t>
            </a:r>
            <a:r>
              <a:rPr lang="en-US" sz="2105" dirty="0">
                <a:latin typeface="Angsana New" panose="02020603050405020304" pitchFamily="18" charset="-34"/>
                <a:cs typeface="Angsana New" panose="02020603050405020304" pitchFamily="18" charset="-34"/>
              </a:rPr>
              <a:t>Comparative Study)</a:t>
            </a:r>
            <a:r>
              <a:rPr lang="th-TH" sz="2105" dirty="0">
                <a:latin typeface="Angsana New" panose="02020603050405020304" pitchFamily="18" charset="-34"/>
                <a:cs typeface="Angsana New" panose="02020603050405020304" pitchFamily="18" charset="-34"/>
              </a:rPr>
              <a:t> ระหว่างบริษัทขายตรงของประเทศไทยกับบริษัทขายตรงข้ามชาติจากต่างประเทศ เพื่อให้เห็นข้อแตกต่าง ความได้เปรียบ และเสียเปรียบ โดยนำข้อมูลเหล่านั้นมาพัฒนาปรับปรุงสายงานของธุรกิจขายตรงให้สามารถแข่งขันได้ภายในกลุ่มประเทศอาเซียน</a:t>
            </a:r>
          </a:p>
          <a:p>
            <a:pPr marL="200025" indent="312738">
              <a:buNone/>
            </a:pPr>
            <a:r>
              <a:rPr lang="en-US" sz="2105" dirty="0">
                <a:latin typeface="Angsana New" panose="02020603050405020304" pitchFamily="18" charset="-34"/>
                <a:cs typeface="Angsana New" panose="02020603050405020304" pitchFamily="18" charset="-34"/>
              </a:rPr>
              <a:t>3.</a:t>
            </a:r>
            <a:r>
              <a:rPr lang="th-TH" sz="2105" dirty="0">
                <a:latin typeface="Angsana New" panose="02020603050405020304" pitchFamily="18" charset="-34"/>
                <a:cs typeface="Angsana New" panose="02020603050405020304" pitchFamily="18" charset="-34"/>
              </a:rPr>
              <a:t> ควรมีการใช้สถิติวิเคราะห์แบบการวิเคราะห์เส้นทาง (</a:t>
            </a:r>
            <a:r>
              <a:rPr lang="en-US" sz="2105" dirty="0">
                <a:latin typeface="Angsana New" panose="02020603050405020304" pitchFamily="18" charset="-34"/>
                <a:cs typeface="Angsana New" panose="02020603050405020304" pitchFamily="18" charset="-34"/>
              </a:rPr>
              <a:t>Path Analysis)</a:t>
            </a:r>
            <a:r>
              <a:rPr lang="th-TH" sz="2105" dirty="0">
                <a:latin typeface="Angsana New" panose="02020603050405020304" pitchFamily="18" charset="-34"/>
                <a:cs typeface="Angsana New" panose="02020603050405020304" pitchFamily="18" charset="-34"/>
              </a:rPr>
              <a:t> เพื่อนำมาใช้กำหนดทิศทางความสัมพันธ์ของปัจจัยต่าง ๆ ที่เกี่ยวข้อง ทำให้เห็นภาพความเชื่อมโยงของตัวแปรที่ต้องการศึกษาได้อย่างชัดเจน และเป็นรูปธรรมมากขึ้น</a:t>
            </a:r>
          </a:p>
          <a:p>
            <a:pPr marL="200025" indent="315913">
              <a:buNone/>
            </a:pPr>
            <a:r>
              <a:rPr lang="en-US" sz="2105" dirty="0">
                <a:latin typeface="Angsana New" panose="02020603050405020304" pitchFamily="18" charset="-34"/>
                <a:cs typeface="Angsana New" panose="02020603050405020304" pitchFamily="18" charset="-34"/>
              </a:rPr>
              <a:t>4.</a:t>
            </a:r>
            <a:r>
              <a:rPr lang="th-TH" sz="2105" dirty="0">
                <a:latin typeface="Angsana New" panose="02020603050405020304" pitchFamily="18" charset="-34"/>
                <a:cs typeface="Angsana New" panose="02020603050405020304" pitchFamily="18" charset="-34"/>
              </a:rPr>
              <a:t> นอกจากนี้ควรมีการวิเคราะห์แบบพหุระดับ (</a:t>
            </a:r>
            <a:r>
              <a:rPr lang="en-US" sz="2105" dirty="0">
                <a:latin typeface="Angsana New" panose="02020603050405020304" pitchFamily="18" charset="-34"/>
                <a:cs typeface="Angsana New" panose="02020603050405020304" pitchFamily="18" charset="-34"/>
              </a:rPr>
              <a:t>Multi-Level Analysis)</a:t>
            </a:r>
            <a:r>
              <a:rPr lang="th-TH" sz="2105" dirty="0">
                <a:latin typeface="Angsana New" panose="02020603050405020304" pitchFamily="18" charset="-34"/>
                <a:cs typeface="Angsana New" panose="02020603050405020304" pitchFamily="18" charset="-34"/>
              </a:rPr>
              <a:t> ในการศึกษาคุณภาพการให้บริการ และคุณภาพสินค้าอุปโภคบริโภคที่เข้าสู่ระบบขายตรง แยกตามขนาดของบริษัทเป็นระดับ ๆ ไป เช่น บริษัทขนาดเล็ก ขนากลาง และขนาดใหญ่ แยกตามจำนวนตัวแทนจำหน่ายอิสระ หรือจำนวนเครือข่ายขายตรง แยกตามระยะเวลาการจัดตั้งบริษัท เช่น บริษัทที่เปิดดำเนินการมาน้อยกว่า </a:t>
            </a:r>
            <a:r>
              <a:rPr lang="en-US" sz="2105" dirty="0">
                <a:latin typeface="Angsana New" panose="02020603050405020304" pitchFamily="18" charset="-34"/>
                <a:cs typeface="Angsana New" panose="02020603050405020304" pitchFamily="18" charset="-34"/>
              </a:rPr>
              <a:t>5</a:t>
            </a:r>
            <a:r>
              <a:rPr lang="th-TH" sz="2105" dirty="0">
                <a:latin typeface="Angsana New" panose="02020603050405020304" pitchFamily="18" charset="-34"/>
                <a:cs typeface="Angsana New" panose="02020603050405020304" pitchFamily="18" charset="-34"/>
              </a:rPr>
              <a:t> ปี หรือมากกว่า </a:t>
            </a:r>
            <a:r>
              <a:rPr lang="en-US" sz="2105" dirty="0">
                <a:latin typeface="Angsana New" panose="02020603050405020304" pitchFamily="18" charset="-34"/>
                <a:cs typeface="Angsana New" panose="02020603050405020304" pitchFamily="18" charset="-34"/>
              </a:rPr>
              <a:t>10</a:t>
            </a:r>
            <a:r>
              <a:rPr lang="th-TH" sz="2105" dirty="0">
                <a:latin typeface="Angsana New" panose="02020603050405020304" pitchFamily="18" charset="-34"/>
                <a:cs typeface="Angsana New" panose="02020603050405020304" pitchFamily="18" charset="-34"/>
              </a:rPr>
              <a:t> ปีขึ้นไป แยกตามลักษณะการดำเนินงานของบริษัท เช่น บริษัทที่เป็นผู้ผลิต และจัดจำหน่าย หรือบริษัทที่ไม่ได้เป็นผู้ผลิต แต่เป็นเพียงผู้จัดจำหน่ายเท่านั้น เหล่านี้จะทำให้ผู้วิจัยสามารถศึกษาโครงสร้างและความแตกต่างของธุรกิจขายตรงในแต่ละระดับ หรือประเภทได้อย่างชัดเจน</a:t>
            </a:r>
            <a:endParaRPr lang="en-US" sz="2105"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6410C2DE-8F51-49CE-ADD4-8B261B96BF4F}"/>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9</a:t>
            </a:fld>
            <a:endParaRPr lang="en-US"/>
          </a:p>
        </p:txBody>
      </p:sp>
    </p:spTree>
    <p:extLst>
      <p:ext uri="{BB962C8B-B14F-4D97-AF65-F5344CB8AC3E}">
        <p14:creationId xmlns:p14="http://schemas.microsoft.com/office/powerpoint/2010/main" val="7090205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111BF38-C164-4E56-8E62-EB3745150E42}"/>
              </a:ext>
            </a:extLst>
          </p:cNvPr>
          <p:cNvSpPr>
            <a:spLocks noGrp="1"/>
          </p:cNvSpPr>
          <p:nvPr>
            <p:ph type="title"/>
          </p:nvPr>
        </p:nvSpPr>
        <p:spPr>
          <a:xfrm>
            <a:off x="735171" y="123825"/>
            <a:ext cx="9223058" cy="878712"/>
          </a:xfrm>
        </p:spPr>
        <p:txBody>
          <a:bodyPr>
            <a:normAutofit/>
          </a:bodyPr>
          <a:lstStyle/>
          <a:p>
            <a:pPr algn="ctr"/>
            <a:r>
              <a:rPr lang="en-US" sz="3600" b="1" dirty="0">
                <a:solidFill>
                  <a:srgbClr val="FF0000"/>
                </a:solidFill>
                <a:latin typeface="Angsana New" panose="02020603050405020304" pitchFamily="18" charset="-34"/>
                <a:cs typeface="Angsana New" panose="02020603050405020304" pitchFamily="18" charset="-34"/>
              </a:rPr>
              <a:t>3. Report Writing Techniques</a:t>
            </a:r>
          </a:p>
        </p:txBody>
      </p:sp>
      <p:sp>
        <p:nvSpPr>
          <p:cNvPr id="3" name="ตัวแทนเนื้อหา 2">
            <a:extLst>
              <a:ext uri="{FF2B5EF4-FFF2-40B4-BE49-F238E27FC236}">
                <a16:creationId xmlns:a16="http://schemas.microsoft.com/office/drawing/2014/main" id="{429C6F4C-43AD-496F-8DF9-92E4476B4061}"/>
              </a:ext>
            </a:extLst>
          </p:cNvPr>
          <p:cNvSpPr>
            <a:spLocks noGrp="1"/>
          </p:cNvSpPr>
          <p:nvPr>
            <p:ph idx="1"/>
          </p:nvPr>
        </p:nvSpPr>
        <p:spPr>
          <a:xfrm>
            <a:off x="582263" y="1343025"/>
            <a:ext cx="9528873" cy="4476069"/>
          </a:xfrm>
        </p:spPr>
        <p:txBody>
          <a:bodyPr>
            <a:noAutofit/>
          </a:bodyPr>
          <a:lstStyle/>
          <a:p>
            <a:pPr marL="0" indent="299366">
              <a:buNone/>
            </a:pPr>
            <a:r>
              <a:rPr lang="en-US" sz="2800" dirty="0">
                <a:latin typeface="Angsana New" panose="02020603050405020304" pitchFamily="18" charset="-34"/>
                <a:cs typeface="Angsana New" panose="02020603050405020304" pitchFamily="18" charset="-34"/>
              </a:rPr>
              <a:t>The technique for writing a research report is to write an abbreviated or abstract research report writing a summary research report and writing a complete research report Each technique has the following details.</a:t>
            </a:r>
            <a:endParaRPr lang="th-TH" sz="2800" dirty="0">
              <a:latin typeface="Angsana New" panose="02020603050405020304" pitchFamily="18" charset="-34"/>
              <a:cs typeface="Angsana New" panose="02020603050405020304" pitchFamily="18" charset="-34"/>
            </a:endParaRPr>
          </a:p>
          <a:p>
            <a:pPr marL="0" indent="299366">
              <a:buNone/>
            </a:pPr>
            <a:r>
              <a:rPr lang="en-US" sz="2800" dirty="0">
                <a:latin typeface="Angsana New" panose="02020603050405020304" pitchFamily="18" charset="-34"/>
                <a:cs typeface="Angsana New" panose="02020603050405020304" pitchFamily="18" charset="-34"/>
              </a:rPr>
              <a:t>Writing a short research paper or abstract It is a research report that tells only the title of the researcher, the name of the consultant (if any), the name of the funding source (if any), the research objectives. how to conduct research and results of research In summary, most abstracts are approximately 1-2 pages long.</a:t>
            </a:r>
            <a:endParaRPr lang="th-TH" sz="2800" dirty="0">
              <a:latin typeface="Angsana New" panose="02020603050405020304" pitchFamily="18" charset="-34"/>
              <a:cs typeface="Angsana New" panose="02020603050405020304" pitchFamily="18" charset="-34"/>
            </a:endParaRPr>
          </a:p>
          <a:p>
            <a:pPr marL="0" indent="0">
              <a:buNone/>
            </a:pPr>
            <a:r>
              <a:rPr lang="en-US" sz="2800" b="1" dirty="0">
                <a:latin typeface="Angsana New" panose="02020603050405020304" pitchFamily="18" charset="-34"/>
                <a:cs typeface="Angsana New" panose="02020603050405020304" pitchFamily="18" charset="-34"/>
              </a:rPr>
              <a:t>Example</a:t>
            </a:r>
            <a:r>
              <a:rPr lang="th-TH" sz="2800" b="1" dirty="0">
                <a:latin typeface="Angsana New" panose="02020603050405020304" pitchFamily="18" charset="-34"/>
                <a:cs typeface="Angsana New" panose="02020603050405020304" pitchFamily="18" charset="-34"/>
              </a:rPr>
              <a:t> </a:t>
            </a:r>
            <a:r>
              <a:rPr lang="en-US" sz="2800" b="1" dirty="0">
                <a:latin typeface="Angsana New" panose="02020603050405020304" pitchFamily="18" charset="-34"/>
                <a:cs typeface="Angsana New" panose="02020603050405020304" pitchFamily="18" charset="-34"/>
              </a:rPr>
              <a:t>1 </a:t>
            </a:r>
            <a:r>
              <a:rPr lang="en-US" sz="2800" dirty="0">
                <a:latin typeface="Angsana New" panose="02020603050405020304" pitchFamily="18" charset="-34"/>
                <a:cs typeface="Angsana New" panose="02020603050405020304" pitchFamily="18" charset="-34"/>
              </a:rPr>
              <a:t>Writing a short research paper or abstract</a:t>
            </a:r>
            <a:endParaRPr lang="th-TH" sz="2800" dirty="0">
              <a:latin typeface="Angsana New" panose="02020603050405020304" pitchFamily="18" charset="-34"/>
              <a:cs typeface="Angsana New" panose="02020603050405020304" pitchFamily="18" charset="-34"/>
            </a:endParaRPr>
          </a:p>
          <a:p>
            <a:pPr marL="0" indent="0">
              <a:buNone/>
            </a:pPr>
            <a:r>
              <a:rPr lang="en-US" sz="2800" b="1" dirty="0">
                <a:latin typeface="Angsana New" panose="02020603050405020304" pitchFamily="18" charset="-34"/>
                <a:cs typeface="Angsana New" panose="02020603050405020304" pitchFamily="18" charset="-34"/>
              </a:rPr>
              <a:t>Research title: </a:t>
            </a:r>
            <a:r>
              <a:rPr lang="en-US" sz="2800" dirty="0">
                <a:latin typeface="Angsana New" panose="02020603050405020304" pitchFamily="18" charset="-34"/>
                <a:cs typeface="Angsana New" panose="02020603050405020304" pitchFamily="18" charset="-34"/>
              </a:rPr>
              <a:t>Thailand Investment Position Outlook through the Lens of Japanese Investor: An Examine of Japanese Investment Trend towards Asian Economic Community (AEC)</a:t>
            </a:r>
            <a:endParaRPr lang="th-TH" sz="2800" dirty="0">
              <a:latin typeface="Angsana New" panose="02020603050405020304" pitchFamily="18" charset="-34"/>
              <a:cs typeface="Angsana New" panose="02020603050405020304" pitchFamily="18" charset="-34"/>
            </a:endParaRPr>
          </a:p>
          <a:p>
            <a:pPr marL="0" indent="0">
              <a:buNone/>
            </a:pPr>
            <a:r>
              <a:rPr lang="en-US" sz="2800" b="1" dirty="0">
                <a:latin typeface="Angsana New" panose="02020603050405020304" pitchFamily="18" charset="-34"/>
                <a:cs typeface="Angsana New" panose="02020603050405020304" pitchFamily="18" charset="-34"/>
              </a:rPr>
              <a:t>Research team:</a:t>
            </a:r>
            <a:r>
              <a:rPr lang="th-TH" sz="2800" dirty="0">
                <a:latin typeface="Angsana New" panose="02020603050405020304" pitchFamily="18" charset="-34"/>
                <a:cs typeface="Angsana New" panose="02020603050405020304" pitchFamily="18" charset="-34"/>
              </a:rPr>
              <a:t>    </a:t>
            </a:r>
            <a:r>
              <a:rPr lang="en-US" sz="2800" dirty="0" err="1">
                <a:latin typeface="Angsana New" panose="02020603050405020304" pitchFamily="18" charset="-34"/>
                <a:cs typeface="Angsana New" panose="02020603050405020304" pitchFamily="18" charset="-34"/>
              </a:rPr>
              <a:t>Wanida</a:t>
            </a:r>
            <a:r>
              <a:rPr lang="en-US" sz="2800" dirty="0">
                <a:latin typeface="Angsana New" panose="02020603050405020304" pitchFamily="18" charset="-34"/>
                <a:cs typeface="Angsana New" panose="02020603050405020304" pitchFamily="18" charset="-34"/>
              </a:rPr>
              <a:t> </a:t>
            </a:r>
            <a:r>
              <a:rPr lang="en-US" sz="2800" dirty="0" err="1">
                <a:latin typeface="Angsana New" panose="02020603050405020304" pitchFamily="18" charset="-34"/>
                <a:cs typeface="Angsana New" panose="02020603050405020304" pitchFamily="18" charset="-34"/>
              </a:rPr>
              <a:t>Wadeecharoen</a:t>
            </a:r>
            <a:r>
              <a:rPr lang="en-US" sz="2800" baseline="30000" dirty="0">
                <a:latin typeface="Angsana New" panose="02020603050405020304" pitchFamily="18" charset="-34"/>
                <a:cs typeface="Angsana New" panose="02020603050405020304" pitchFamily="18" charset="-34"/>
              </a:rPr>
              <a:t> 1  </a:t>
            </a:r>
            <a:r>
              <a:rPr lang="en-US" sz="2800" dirty="0" err="1">
                <a:latin typeface="Angsana New" panose="02020603050405020304" pitchFamily="18" charset="-34"/>
                <a:cs typeface="Angsana New" panose="02020603050405020304" pitchFamily="18" charset="-34"/>
              </a:rPr>
              <a:t>Ntapat</a:t>
            </a:r>
            <a:r>
              <a:rPr lang="en-US" sz="2800" dirty="0">
                <a:latin typeface="Angsana New" panose="02020603050405020304" pitchFamily="18" charset="-34"/>
                <a:cs typeface="Angsana New" panose="02020603050405020304" pitchFamily="18" charset="-34"/>
              </a:rPr>
              <a:t> </a:t>
            </a:r>
            <a:r>
              <a:rPr lang="en-US" sz="2800" dirty="0" err="1">
                <a:latin typeface="Angsana New" panose="02020603050405020304" pitchFamily="18" charset="-34"/>
                <a:cs typeface="Angsana New" panose="02020603050405020304" pitchFamily="18" charset="-34"/>
              </a:rPr>
              <a:t>Worapongpat</a:t>
            </a:r>
            <a:r>
              <a:rPr lang="en-US" sz="2800" baseline="30000" dirty="0">
                <a:latin typeface="Angsana New" panose="02020603050405020304" pitchFamily="18" charset="-34"/>
                <a:cs typeface="Angsana New" panose="02020603050405020304" pitchFamily="18" charset="-34"/>
              </a:rPr>
              <a:t> 2</a:t>
            </a:r>
            <a:r>
              <a:rPr lang="en-US" sz="2800" dirty="0">
                <a:latin typeface="Angsana New" panose="02020603050405020304" pitchFamily="18" charset="-34"/>
                <a:cs typeface="Angsana New" panose="02020603050405020304" pitchFamily="18" charset="-34"/>
              </a:rPr>
              <a:t> and </a:t>
            </a:r>
            <a:r>
              <a:rPr lang="en-US" sz="2800" dirty="0" err="1">
                <a:latin typeface="Angsana New" panose="02020603050405020304" pitchFamily="18" charset="-34"/>
                <a:cs typeface="Angsana New" panose="02020603050405020304" pitchFamily="18" charset="-34"/>
              </a:rPr>
              <a:t>Sombat</a:t>
            </a:r>
            <a:r>
              <a:rPr lang="en-US" sz="2800" dirty="0">
                <a:latin typeface="Angsana New" panose="02020603050405020304" pitchFamily="18" charset="-34"/>
                <a:cs typeface="Angsana New" panose="02020603050405020304" pitchFamily="18" charset="-34"/>
              </a:rPr>
              <a:t> Teekasap</a:t>
            </a:r>
            <a:r>
              <a:rPr lang="en-US" sz="2800" baseline="30000" dirty="0">
                <a:latin typeface="Angsana New" panose="02020603050405020304" pitchFamily="18" charset="-34"/>
                <a:cs typeface="Angsana New" panose="02020603050405020304" pitchFamily="18" charset="-34"/>
              </a:rPr>
              <a:t>3</a:t>
            </a:r>
          </a:p>
          <a:p>
            <a:pPr marL="0" indent="0">
              <a:buNone/>
            </a:pPr>
            <a:r>
              <a:rPr lang="en-US" sz="2800" b="1" dirty="0">
                <a:latin typeface="Angsana New" panose="02020603050405020304" pitchFamily="18" charset="-34"/>
                <a:cs typeface="Angsana New" panose="02020603050405020304" pitchFamily="18" charset="-34"/>
              </a:rPr>
              <a:t>Year of research completed: </a:t>
            </a:r>
            <a:r>
              <a:rPr lang="en-US" sz="2800" dirty="0">
                <a:latin typeface="Angsana New" panose="02020603050405020304" pitchFamily="18" charset="-34"/>
                <a:cs typeface="Angsana New" panose="02020603050405020304" pitchFamily="18" charset="-34"/>
              </a:rPr>
              <a:t>December 2014</a:t>
            </a:r>
          </a:p>
          <a:p>
            <a:pPr marL="0" indent="0">
              <a:buNone/>
            </a:pPr>
            <a:r>
              <a:rPr lang="en-US" sz="2800" b="1" dirty="0">
                <a:latin typeface="Angsana New" panose="02020603050405020304" pitchFamily="18" charset="-34"/>
                <a:cs typeface="Angsana New" panose="02020603050405020304" pitchFamily="18" charset="-34"/>
              </a:rPr>
              <a:t>Research funding source: </a:t>
            </a:r>
            <a:r>
              <a:rPr lang="en-US" sz="2800" dirty="0">
                <a:latin typeface="Angsana New" panose="02020603050405020304" pitchFamily="18" charset="-34"/>
                <a:cs typeface="Angsana New" panose="02020603050405020304" pitchFamily="18" charset="-34"/>
              </a:rPr>
              <a:t>Research and Development Office Thonburi University</a:t>
            </a:r>
          </a:p>
        </p:txBody>
      </p:sp>
      <p:sp>
        <p:nvSpPr>
          <p:cNvPr id="4" name="ตัวแทนหมายเลขสไลด์ 3">
            <a:extLst>
              <a:ext uri="{FF2B5EF4-FFF2-40B4-BE49-F238E27FC236}">
                <a16:creationId xmlns:a16="http://schemas.microsoft.com/office/drawing/2014/main" id="{CECA7AB5-13E6-4FED-BDA3-1ABC4BE3333F}"/>
              </a:ext>
            </a:extLst>
          </p:cNvPr>
          <p:cNvSpPr>
            <a:spLocks noGrp="1"/>
          </p:cNvSpPr>
          <p:nvPr>
            <p:ph type="sldNum" sz="quarter" idx="12"/>
          </p:nvPr>
        </p:nvSpPr>
        <p:spPr/>
        <p:txBody>
          <a:bodyPr/>
          <a:lstStyle/>
          <a:p>
            <a:fld id="{1EAF28F5-24D7-466C-B5FE-FBB3D897FE90}" type="slidenum">
              <a:rPr lang="en-US" smtClean="0"/>
              <a:t>90</a:t>
            </a:fld>
            <a:endParaRPr lang="en-US"/>
          </a:p>
        </p:txBody>
      </p:sp>
    </p:spTree>
    <p:extLst>
      <p:ext uri="{BB962C8B-B14F-4D97-AF65-F5344CB8AC3E}">
        <p14:creationId xmlns:p14="http://schemas.microsoft.com/office/powerpoint/2010/main" val="29984965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7F3A82E9-5920-428D-95FF-F0EA03B65B90}"/>
              </a:ext>
            </a:extLst>
          </p:cNvPr>
          <p:cNvSpPr>
            <a:spLocks noGrp="1"/>
          </p:cNvSpPr>
          <p:nvPr>
            <p:ph idx="1"/>
          </p:nvPr>
        </p:nvSpPr>
        <p:spPr>
          <a:xfrm>
            <a:off x="709770" y="809625"/>
            <a:ext cx="9437529" cy="4267200"/>
          </a:xfrm>
        </p:spPr>
        <p:txBody>
          <a:bodyPr>
            <a:noAutofit/>
          </a:bodyPr>
          <a:lstStyle/>
          <a:p>
            <a:pPr marL="0" indent="0">
              <a:lnSpc>
                <a:spcPct val="100000"/>
              </a:lnSpc>
              <a:spcBef>
                <a:spcPts val="0"/>
              </a:spcBef>
              <a:buNone/>
            </a:pPr>
            <a:r>
              <a:rPr lang="en-US" sz="3200" b="1" dirty="0">
                <a:latin typeface="Angsana New" panose="02020603050405020304" pitchFamily="18" charset="-34"/>
                <a:cs typeface="Angsana New" panose="02020603050405020304" pitchFamily="18" charset="-34"/>
              </a:rPr>
              <a:t>Abstract</a:t>
            </a:r>
            <a:endParaRPr lang="en-US" sz="3200" dirty="0">
              <a:latin typeface="Angsana New" panose="02020603050405020304" pitchFamily="18" charset="-34"/>
              <a:cs typeface="Angsana New" panose="02020603050405020304" pitchFamily="18" charset="-34"/>
            </a:endParaRPr>
          </a:p>
          <a:p>
            <a:pPr marL="0" indent="0">
              <a:lnSpc>
                <a:spcPct val="100000"/>
              </a:lnSpc>
              <a:spcBef>
                <a:spcPts val="0"/>
              </a:spcBef>
              <a:buNone/>
            </a:pPr>
            <a:endParaRPr lang="th-TH" sz="2000" b="1" dirty="0">
              <a:latin typeface="Angsana New" panose="02020603050405020304" pitchFamily="18" charset="-34"/>
              <a:cs typeface="Angsana New" panose="02020603050405020304" pitchFamily="18" charset="-34"/>
            </a:endParaRPr>
          </a:p>
          <a:p>
            <a:pPr marL="0" indent="348099">
              <a:lnSpc>
                <a:spcPct val="100000"/>
              </a:lnSpc>
              <a:spcBef>
                <a:spcPts val="0"/>
              </a:spcBef>
              <a:buNone/>
            </a:pPr>
            <a:r>
              <a:rPr lang="en-US" sz="2400" dirty="0">
                <a:latin typeface="Angsana New" panose="02020603050405020304" pitchFamily="18" charset="-34"/>
                <a:cs typeface="Angsana New" panose="02020603050405020304" pitchFamily="18" charset="-34"/>
              </a:rPr>
              <a:t>The main objectives of this research are 1) to study the trend of Japanese investment in Thailand, 2) to survey Japanese investors' confidence in the production base in Thailand, and 3) to compare. Investment from Japan in Thailand and the ASEAN region The sample group of this study was executives of 5 Japanese companies in the manufacturing industry in Thailand. The Simi Structure Interview was applied from the theory of international trade. (International Business Theories) where the researcher uses a mixed technique (Parallel Mixed Analysis) to analyze secondary and primary data.</a:t>
            </a:r>
            <a:endParaRPr lang="th-TH" sz="2400" dirty="0">
              <a:latin typeface="Angsana New" panose="02020603050405020304" pitchFamily="18" charset="-34"/>
              <a:cs typeface="Angsana New" panose="02020603050405020304" pitchFamily="18" charset="-34"/>
            </a:endParaRPr>
          </a:p>
          <a:p>
            <a:pPr marL="0" indent="348099">
              <a:lnSpc>
                <a:spcPct val="100000"/>
              </a:lnSpc>
              <a:spcBef>
                <a:spcPts val="0"/>
              </a:spcBef>
              <a:buNone/>
            </a:pPr>
            <a:r>
              <a:rPr lang="en-US" sz="2400" dirty="0">
                <a:latin typeface="Angsana New" panose="02020603050405020304" pitchFamily="18" charset="-34"/>
                <a:cs typeface="Angsana New" panose="02020603050405020304" pitchFamily="18" charset="-34"/>
              </a:rPr>
              <a:t>The research results as follows.</a:t>
            </a:r>
          </a:p>
          <a:p>
            <a:pPr marL="0" indent="348099">
              <a:lnSpc>
                <a:spcPct val="100000"/>
              </a:lnSpc>
              <a:spcBef>
                <a:spcPts val="0"/>
              </a:spcBef>
              <a:buNone/>
            </a:pPr>
            <a:r>
              <a:rPr lang="en-US" sz="2400" dirty="0">
                <a:latin typeface="Angsana New" panose="02020603050405020304" pitchFamily="18" charset="-34"/>
                <a:cs typeface="Angsana New" panose="02020603050405020304" pitchFamily="18" charset="-34"/>
              </a:rPr>
              <a:t>Japanese companies tend to expand investments in Thailand more. to support the growing demand for domestic consumption It can be seen from the number of Japanese companies applying for investment promotion in the year 2010 amounting to 341 companies and moving up to 483 companies in the year 2011 before Increased to 716 companies in the year 2012, respectively, the latest year 2012 (100,305 million baht) up to 3 times. Japanese executives have a positive outlook on domestic investment overall, considering that Thailand remains the strongest production base in Asia, followed by Indonesia, Malaysia and the Philippines. These clearly show the confidence of Japanese investors towards the production base in Thailand.</a:t>
            </a:r>
          </a:p>
        </p:txBody>
      </p:sp>
      <p:sp>
        <p:nvSpPr>
          <p:cNvPr id="2" name="ตัวแทนหมายเลขสไลด์ 1">
            <a:extLst>
              <a:ext uri="{FF2B5EF4-FFF2-40B4-BE49-F238E27FC236}">
                <a16:creationId xmlns:a16="http://schemas.microsoft.com/office/drawing/2014/main" id="{D1CA2FC8-1015-417E-AAAC-0AC1D87E8334}"/>
              </a:ext>
            </a:extLst>
          </p:cNvPr>
          <p:cNvSpPr>
            <a:spLocks noGrp="1"/>
          </p:cNvSpPr>
          <p:nvPr>
            <p:ph type="sldNum" sz="quarter" idx="12"/>
          </p:nvPr>
        </p:nvSpPr>
        <p:spPr/>
        <p:txBody>
          <a:bodyPr/>
          <a:lstStyle/>
          <a:p>
            <a:fld id="{1EAF28F5-24D7-466C-B5FE-FBB3D897FE90}" type="slidenum">
              <a:rPr lang="en-US" smtClean="0"/>
              <a:t>91</a:t>
            </a:fld>
            <a:endParaRPr lang="en-US"/>
          </a:p>
        </p:txBody>
      </p:sp>
    </p:spTree>
    <p:extLst>
      <p:ext uri="{BB962C8B-B14F-4D97-AF65-F5344CB8AC3E}">
        <p14:creationId xmlns:p14="http://schemas.microsoft.com/office/powerpoint/2010/main" val="39252560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15C250C-27DF-4D30-A6CA-254C195F16CD}"/>
              </a:ext>
            </a:extLst>
          </p:cNvPr>
          <p:cNvSpPr>
            <a:spLocks noGrp="1"/>
          </p:cNvSpPr>
          <p:nvPr>
            <p:ph type="title"/>
          </p:nvPr>
        </p:nvSpPr>
        <p:spPr>
          <a:xfrm>
            <a:off x="735171" y="402653"/>
            <a:ext cx="9223058" cy="1010352"/>
          </a:xfrm>
        </p:spPr>
        <p:txBody>
          <a:bodyPr>
            <a:noAutofit/>
          </a:bodyPr>
          <a:lstStyle/>
          <a:p>
            <a:pPr algn="ctr"/>
            <a:br>
              <a:rPr lang="en-US" sz="3600" b="1" dirty="0">
                <a:latin typeface="Angsana New" panose="02020603050405020304" pitchFamily="18" charset="-34"/>
                <a:cs typeface="Angsana New" panose="02020603050405020304" pitchFamily="18" charset="-34"/>
              </a:rPr>
            </a:br>
            <a:r>
              <a:rPr lang="en-US" sz="3600" b="1" dirty="0">
                <a:solidFill>
                  <a:srgbClr val="FF0000"/>
                </a:solidFill>
                <a:latin typeface="Angsana New" panose="02020603050405020304" pitchFamily="18" charset="-34"/>
                <a:cs typeface="Angsana New" panose="02020603050405020304" pitchFamily="18" charset="-34"/>
              </a:rPr>
              <a:t>4. Writing a Summary Research Report</a:t>
            </a:r>
          </a:p>
        </p:txBody>
      </p:sp>
      <p:sp>
        <p:nvSpPr>
          <p:cNvPr id="3" name="ตัวแทนเนื้อหา 2">
            <a:extLst>
              <a:ext uri="{FF2B5EF4-FFF2-40B4-BE49-F238E27FC236}">
                <a16:creationId xmlns:a16="http://schemas.microsoft.com/office/drawing/2014/main" id="{2A368E2D-E0B8-4B9A-9423-A3544797E910}"/>
              </a:ext>
            </a:extLst>
          </p:cNvPr>
          <p:cNvSpPr>
            <a:spLocks noGrp="1"/>
          </p:cNvSpPr>
          <p:nvPr>
            <p:ph idx="1"/>
          </p:nvPr>
        </p:nvSpPr>
        <p:spPr>
          <a:xfrm>
            <a:off x="622300" y="2105025"/>
            <a:ext cx="9335929" cy="2971800"/>
          </a:xfrm>
        </p:spPr>
        <p:txBody>
          <a:bodyPr>
            <a:noAutofit/>
          </a:bodyPr>
          <a:lstStyle/>
          <a:p>
            <a:r>
              <a:rPr lang="en-US" sz="2800" dirty="0">
                <a:latin typeface="Angsana New" panose="02020603050405020304" pitchFamily="18" charset="-34"/>
                <a:cs typeface="Angsana New" panose="02020603050405020304" pitchFamily="18" charset="-34"/>
              </a:rPr>
              <a:t>Writing a summary research report:</a:t>
            </a:r>
            <a:r>
              <a:rPr lang="th-TH" sz="2800" dirty="0">
                <a:latin typeface="Angsana New" panose="02020603050405020304" pitchFamily="18" charset="-34"/>
                <a:cs typeface="Angsana New" panose="02020603050405020304" pitchFamily="18" charset="-34"/>
              </a:rPr>
              <a:t> </a:t>
            </a:r>
            <a:r>
              <a:rPr lang="en-US" sz="2800" dirty="0">
                <a:latin typeface="Angsana New" panose="02020603050405020304" pitchFamily="18" charset="-34"/>
                <a:cs typeface="Angsana New" panose="02020603050405020304" pitchFamily="18" charset="-34"/>
              </a:rPr>
              <a:t>It is a summary of the findings from the complete research. This type of report is more detailed than an abbreviated research report or abstract. where there is a detailed breakdown of the steps in the research process. It starts with the importance of the origin of the problem of collective research, the objectives, and the scope of the research. Methods to obtain research answers and research results including proposals and utilization of research findings. This is so that readers can easily understand the context of the research and can study and research more details from the complete research report This type of research report can be found in the thesis research report summary form. research papers in academic journals Research papers from academic conferences and newsletter.</a:t>
            </a:r>
          </a:p>
        </p:txBody>
      </p:sp>
      <p:sp>
        <p:nvSpPr>
          <p:cNvPr id="4" name="ตัวแทนหมายเลขสไลด์ 3">
            <a:extLst>
              <a:ext uri="{FF2B5EF4-FFF2-40B4-BE49-F238E27FC236}">
                <a16:creationId xmlns:a16="http://schemas.microsoft.com/office/drawing/2014/main" id="{373A0EFB-CCAA-47EB-99EE-DACF2214282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92</a:t>
            </a:fld>
            <a:endParaRPr lang="en-US"/>
          </a:p>
        </p:txBody>
      </p:sp>
    </p:spTree>
    <p:extLst>
      <p:ext uri="{BB962C8B-B14F-4D97-AF65-F5344CB8AC3E}">
        <p14:creationId xmlns:p14="http://schemas.microsoft.com/office/powerpoint/2010/main" val="2873834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A6B29B2-47D9-469E-AFFE-FDCCE7BDB578}"/>
              </a:ext>
            </a:extLst>
          </p:cNvPr>
          <p:cNvSpPr>
            <a:spLocks noGrp="1"/>
          </p:cNvSpPr>
          <p:nvPr>
            <p:ph type="title"/>
          </p:nvPr>
        </p:nvSpPr>
        <p:spPr>
          <a:xfrm>
            <a:off x="558800" y="228786"/>
            <a:ext cx="9223058" cy="648844"/>
          </a:xfrm>
        </p:spPr>
        <p:txBody>
          <a:bodyPr>
            <a:normAutofit/>
          </a:bodyPr>
          <a:lstStyle/>
          <a:p>
            <a:r>
              <a:rPr lang="en-US" sz="3200" dirty="0">
                <a:latin typeface="Angsana New" panose="02020603050405020304" pitchFamily="18" charset="-34"/>
                <a:cs typeface="Angsana New" panose="02020603050405020304" pitchFamily="18" charset="-34"/>
              </a:rPr>
              <a:t>Example</a:t>
            </a:r>
            <a:r>
              <a:rPr lang="th-TH" sz="32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2</a:t>
            </a:r>
            <a:r>
              <a:rPr lang="th-TH" sz="3200" dirty="0">
                <a:latin typeface="Angsana New" panose="02020603050405020304" pitchFamily="18" charset="-34"/>
                <a:cs typeface="Angsana New" panose="02020603050405020304" pitchFamily="18" charset="-34"/>
              </a:rPr>
              <a:t> </a:t>
            </a:r>
            <a:r>
              <a:rPr lang="en-US" sz="3200" dirty="0">
                <a:latin typeface="Angsana New" panose="02020603050405020304" pitchFamily="18" charset="-34"/>
                <a:cs typeface="Angsana New" panose="02020603050405020304" pitchFamily="18" charset="-34"/>
              </a:rPr>
              <a:t>Writing a summary research report</a:t>
            </a:r>
          </a:p>
        </p:txBody>
      </p:sp>
      <p:sp>
        <p:nvSpPr>
          <p:cNvPr id="3" name="ตัวแทนเนื้อหา 2">
            <a:extLst>
              <a:ext uri="{FF2B5EF4-FFF2-40B4-BE49-F238E27FC236}">
                <a16:creationId xmlns:a16="http://schemas.microsoft.com/office/drawing/2014/main" id="{027CE25E-8EB9-48CD-8D92-B3556270C096}"/>
              </a:ext>
            </a:extLst>
          </p:cNvPr>
          <p:cNvSpPr>
            <a:spLocks noGrp="1"/>
          </p:cNvSpPr>
          <p:nvPr>
            <p:ph idx="1"/>
          </p:nvPr>
        </p:nvSpPr>
        <p:spPr>
          <a:xfrm>
            <a:off x="546100" y="1001256"/>
            <a:ext cx="9601200" cy="5560338"/>
          </a:xfrm>
        </p:spPr>
        <p:txBody>
          <a:bodyPr>
            <a:noAutofit/>
          </a:bodyPr>
          <a:lstStyle/>
          <a:p>
            <a:pPr marL="800100" indent="-800100">
              <a:buNone/>
            </a:pPr>
            <a:r>
              <a:rPr lang="en-US" sz="2000" b="1" dirty="0">
                <a:latin typeface="Angsana New" panose="02020603050405020304" pitchFamily="18" charset="-34"/>
                <a:cs typeface="Angsana New" panose="02020603050405020304" pitchFamily="18" charset="-34"/>
              </a:rPr>
              <a:t>Title	</a:t>
            </a:r>
            <a:r>
              <a:rPr lang="en-US" sz="2000" dirty="0">
                <a:latin typeface="Angsana New" panose="02020603050405020304" pitchFamily="18" charset="-34"/>
                <a:cs typeface="Angsana New" panose="02020603050405020304" pitchFamily="18" charset="-34"/>
              </a:rPr>
              <a:t>Optimization Strategies of Direct Sales Services Type of Food Supplement Under the Framework of the Association for the Development of Thailand</a:t>
            </a:r>
          </a:p>
          <a:p>
            <a:pPr marL="0" indent="0">
              <a:buNone/>
            </a:pPr>
            <a:r>
              <a:rPr lang="en-US" sz="2000" b="1" dirty="0">
                <a:latin typeface="Angsana New" panose="02020603050405020304" pitchFamily="18" charset="-34"/>
                <a:cs typeface="Angsana New" panose="02020603050405020304" pitchFamily="18" charset="-34"/>
              </a:rPr>
              <a:t>Research team                           </a:t>
            </a:r>
            <a:r>
              <a:rPr lang="en-US" sz="2000" dirty="0" err="1">
                <a:latin typeface="Angsana New" panose="02020603050405020304" pitchFamily="18" charset="-34"/>
                <a:cs typeface="Angsana New" panose="02020603050405020304" pitchFamily="18" charset="-34"/>
              </a:rPr>
              <a:t>Athiwat</a:t>
            </a:r>
            <a:r>
              <a:rPr lang="en-US" sz="2000" dirty="0">
                <a:latin typeface="Angsana New" panose="02020603050405020304" pitchFamily="18" charset="-34"/>
                <a:cs typeface="Angsana New" panose="02020603050405020304" pitchFamily="18" charset="-34"/>
              </a:rPr>
              <a:t> Kanjanavanikul</a:t>
            </a:r>
            <a:r>
              <a:rPr lang="en-US" sz="2000" baseline="30000" dirty="0">
                <a:latin typeface="Angsana New" panose="02020603050405020304" pitchFamily="18" charset="-34"/>
                <a:cs typeface="Angsana New" panose="02020603050405020304" pitchFamily="18" charset="-34"/>
              </a:rPr>
              <a:t>1</a:t>
            </a:r>
            <a:r>
              <a:rPr lang="en-US" sz="2000" dirty="0">
                <a:latin typeface="Angsana New" panose="02020603050405020304" pitchFamily="18" charset="-34"/>
                <a:cs typeface="Angsana New" panose="02020603050405020304" pitchFamily="18" charset="-34"/>
              </a:rPr>
              <a:t>, </a:t>
            </a:r>
            <a:r>
              <a:rPr lang="en-US" sz="2000" dirty="0" err="1">
                <a:latin typeface="Angsana New" panose="02020603050405020304" pitchFamily="18" charset="-34"/>
                <a:cs typeface="Angsana New" panose="02020603050405020304" pitchFamily="18" charset="-34"/>
              </a:rPr>
              <a:t>Wanida</a:t>
            </a:r>
            <a:r>
              <a:rPr lang="en-US" sz="2000" dirty="0">
                <a:latin typeface="Angsana New" panose="02020603050405020304" pitchFamily="18" charset="-34"/>
                <a:cs typeface="Angsana New" panose="02020603050405020304" pitchFamily="18" charset="-34"/>
              </a:rPr>
              <a:t> Wadeecharoen</a:t>
            </a:r>
            <a:r>
              <a:rPr lang="en-US" sz="2000" baseline="30000" dirty="0">
                <a:latin typeface="Angsana New" panose="02020603050405020304" pitchFamily="18" charset="-34"/>
                <a:cs typeface="Angsana New" panose="02020603050405020304" pitchFamily="18" charset="-34"/>
              </a:rPr>
              <a:t>2</a:t>
            </a:r>
            <a:r>
              <a:rPr lang="en-US" sz="2000" dirty="0">
                <a:latin typeface="Angsana New" panose="02020603050405020304" pitchFamily="18" charset="-34"/>
                <a:cs typeface="Angsana New" panose="02020603050405020304" pitchFamily="18" charset="-34"/>
              </a:rPr>
              <a:t> and </a:t>
            </a:r>
            <a:r>
              <a:rPr lang="en-US" sz="2000" dirty="0" err="1">
                <a:latin typeface="Angsana New" panose="02020603050405020304" pitchFamily="18" charset="-34"/>
                <a:cs typeface="Angsana New" panose="02020603050405020304" pitchFamily="18" charset="-34"/>
              </a:rPr>
              <a:t>Sombat</a:t>
            </a:r>
            <a:r>
              <a:rPr lang="en-US" sz="2000" dirty="0">
                <a:latin typeface="Angsana New" panose="02020603050405020304" pitchFamily="18" charset="-34"/>
                <a:cs typeface="Angsana New" panose="02020603050405020304" pitchFamily="18" charset="-34"/>
              </a:rPr>
              <a:t> Teekasap</a:t>
            </a:r>
            <a:r>
              <a:rPr lang="en-US" sz="2000" baseline="30000" dirty="0">
                <a:latin typeface="Angsana New" panose="02020603050405020304" pitchFamily="18" charset="-34"/>
                <a:cs typeface="Angsana New" panose="02020603050405020304" pitchFamily="18" charset="-34"/>
              </a:rPr>
              <a:t>3</a:t>
            </a:r>
          </a:p>
          <a:p>
            <a:pPr marL="0" indent="0">
              <a:buNone/>
            </a:pPr>
            <a:r>
              <a:rPr lang="en-US" sz="2000" b="1" dirty="0">
                <a:latin typeface="Angsana New" panose="02020603050405020304" pitchFamily="18" charset="-34"/>
                <a:cs typeface="Angsana New" panose="02020603050405020304" pitchFamily="18" charset="-34"/>
              </a:rPr>
              <a:t>Year of research completion</a:t>
            </a:r>
            <a:r>
              <a:rPr lang="th-TH" sz="2000" b="1"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December 2013</a:t>
            </a:r>
            <a:endParaRPr lang="th-TH" sz="2000" dirty="0">
              <a:latin typeface="Angsana New" panose="02020603050405020304" pitchFamily="18" charset="-34"/>
              <a:cs typeface="Angsana New" panose="02020603050405020304" pitchFamily="18" charset="-34"/>
            </a:endParaRPr>
          </a:p>
          <a:p>
            <a:pPr marL="0" indent="0">
              <a:buNone/>
            </a:pPr>
            <a:r>
              <a:rPr lang="en-US" sz="2000" b="1" dirty="0">
                <a:latin typeface="Angsana New" panose="02020603050405020304" pitchFamily="18" charset="-34"/>
                <a:cs typeface="Angsana New" panose="02020603050405020304" pitchFamily="18" charset="-34"/>
              </a:rPr>
              <a:t>research funding source</a:t>
            </a:r>
            <a:r>
              <a:rPr lang="th-TH" sz="2000" b="1" dirty="0">
                <a:latin typeface="Angsana New" panose="02020603050405020304" pitchFamily="18" charset="-34"/>
                <a:cs typeface="Angsana New" panose="02020603050405020304" pitchFamily="18" charset="-34"/>
              </a:rPr>
              <a:t> </a:t>
            </a:r>
            <a:r>
              <a:rPr lang="en-US" sz="2000" b="1"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Research and Development Office Thonburi Univers</a:t>
            </a:r>
            <a:r>
              <a:rPr lang="en-US" sz="2000" b="1" dirty="0">
                <a:latin typeface="Angsana New" panose="02020603050405020304" pitchFamily="18" charset="-34"/>
                <a:cs typeface="Angsana New" panose="02020603050405020304" pitchFamily="18" charset="-34"/>
              </a:rPr>
              <a:t>ity</a:t>
            </a:r>
            <a:endParaRPr lang="th-TH" sz="2000" dirty="0">
              <a:latin typeface="Angsana New" panose="02020603050405020304" pitchFamily="18" charset="-34"/>
              <a:cs typeface="Angsana New" panose="02020603050405020304" pitchFamily="18" charset="-34"/>
            </a:endParaRPr>
          </a:p>
          <a:p>
            <a:pPr marL="0" indent="0">
              <a:buNone/>
            </a:pPr>
            <a:r>
              <a:rPr lang="th-TH" sz="2000" dirty="0">
                <a:latin typeface="Angsana New" panose="02020603050405020304" pitchFamily="18" charset="-34"/>
                <a:cs typeface="Angsana New" panose="02020603050405020304" pitchFamily="18" charset="-34"/>
              </a:rPr>
              <a:t>----------------------------------------------------------------------------------------------------------------------------------------------------------------------------------</a:t>
            </a:r>
          </a:p>
          <a:p>
            <a:pPr marL="200025" indent="28575">
              <a:buNone/>
            </a:pPr>
            <a:r>
              <a:rPr lang="en-US" sz="2000" b="1" dirty="0">
                <a:latin typeface="Angsana New" panose="02020603050405020304" pitchFamily="18" charset="-34"/>
                <a:cs typeface="Angsana New" panose="02020603050405020304" pitchFamily="18" charset="-34"/>
              </a:rPr>
              <a:t>The importance and origin of the problem</a:t>
            </a:r>
            <a:endParaRPr lang="th-TH" sz="2000" b="1" dirty="0">
              <a:latin typeface="Angsana New" panose="02020603050405020304" pitchFamily="18" charset="-34"/>
              <a:cs typeface="Angsana New" panose="02020603050405020304" pitchFamily="18" charset="-34"/>
            </a:endParaRPr>
          </a:p>
          <a:p>
            <a:pPr marL="200025" indent="492125">
              <a:buNone/>
            </a:pPr>
            <a:r>
              <a:rPr lang="en-US" sz="2000" dirty="0">
                <a:latin typeface="Angsana New" panose="02020603050405020304" pitchFamily="18" charset="-34"/>
                <a:cs typeface="Angsana New" panose="02020603050405020304" pitchFamily="18" charset="-34"/>
              </a:rPr>
              <a:t>Direct selling business has played a role in generating income for Thailand's economy for decades. Market of consumer goods and domestic consumption Especially products in the dietary supplement group that bring the direct sales system to help in product distribution and boost sales Therefore, the objectives of this research aims to study the service quality of the direct sales business in the category of dietary supplements. Through the perspective of an independent dealer to apply the results of research to develop and improve the quality of business services efficiently.</a:t>
            </a:r>
            <a:endParaRPr lang="th-TH" sz="2000" dirty="0">
              <a:latin typeface="Angsana New" panose="02020603050405020304" pitchFamily="18" charset="-34"/>
              <a:cs typeface="Angsana New" panose="02020603050405020304" pitchFamily="18" charset="-34"/>
            </a:endParaRPr>
          </a:p>
          <a:p>
            <a:pPr marL="200025" indent="-28575">
              <a:buNone/>
            </a:pPr>
            <a:r>
              <a:rPr lang="en-US" sz="2000" b="1" dirty="0">
                <a:latin typeface="Angsana New" panose="02020603050405020304" pitchFamily="18" charset="-34"/>
                <a:cs typeface="Angsana New" panose="02020603050405020304" pitchFamily="18" charset="-34"/>
              </a:rPr>
              <a:t>Research objective</a:t>
            </a:r>
            <a:endParaRPr lang="th-TH" sz="2000" b="1" dirty="0">
              <a:latin typeface="Angsana New" panose="02020603050405020304" pitchFamily="18" charset="-34"/>
              <a:cs typeface="Angsana New" panose="02020603050405020304" pitchFamily="18" charset="-34"/>
            </a:endParaRPr>
          </a:p>
          <a:p>
            <a:pPr marL="200025" indent="433388">
              <a:buNone/>
            </a:pPr>
            <a:r>
              <a:rPr lang="en-US" sz="2000" dirty="0">
                <a:latin typeface="Angsana New" panose="02020603050405020304" pitchFamily="18" charset="-34"/>
                <a:cs typeface="Angsana New" panose="02020603050405020304" pitchFamily="18" charset="-34"/>
              </a:rPr>
              <a:t>1. To study the service quality of the direct sales business Type of supplement group. </a:t>
            </a:r>
          </a:p>
          <a:p>
            <a:pPr marL="200025" indent="433388">
              <a:buNone/>
            </a:pPr>
            <a:r>
              <a:rPr lang="en-US" sz="2000" dirty="0">
                <a:latin typeface="Angsana New" panose="02020603050405020304" pitchFamily="18" charset="-34"/>
                <a:cs typeface="Angsana New" panose="02020603050405020304" pitchFamily="18" charset="-34"/>
              </a:rPr>
              <a:t>2. To study the attitudes and perspectives of independent distributors towards dietary supplement products.</a:t>
            </a:r>
          </a:p>
        </p:txBody>
      </p:sp>
      <p:sp>
        <p:nvSpPr>
          <p:cNvPr id="4" name="ตัวแทนหมายเลขสไลด์ 3">
            <a:extLst>
              <a:ext uri="{FF2B5EF4-FFF2-40B4-BE49-F238E27FC236}">
                <a16:creationId xmlns:a16="http://schemas.microsoft.com/office/drawing/2014/main" id="{EA3D21F3-1DD8-485D-8B78-2062381CCBA7}"/>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93</a:t>
            </a:fld>
            <a:endParaRPr lang="en-US"/>
          </a:p>
        </p:txBody>
      </p:sp>
    </p:spTree>
    <p:extLst>
      <p:ext uri="{BB962C8B-B14F-4D97-AF65-F5344CB8AC3E}">
        <p14:creationId xmlns:p14="http://schemas.microsoft.com/office/powerpoint/2010/main" val="11978872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79011061-AC1F-42AF-8DEC-2A5E3452A7C7}"/>
              </a:ext>
            </a:extLst>
          </p:cNvPr>
          <p:cNvSpPr>
            <a:spLocks noGrp="1"/>
          </p:cNvSpPr>
          <p:nvPr>
            <p:ph idx="1"/>
          </p:nvPr>
        </p:nvSpPr>
        <p:spPr>
          <a:xfrm>
            <a:off x="546100" y="304042"/>
            <a:ext cx="9412129" cy="6705600"/>
          </a:xfrm>
        </p:spPr>
        <p:txBody>
          <a:bodyPr>
            <a:noAutofit/>
          </a:bodyPr>
          <a:lstStyle/>
          <a:p>
            <a:pPr indent="0">
              <a:buNone/>
            </a:pPr>
            <a:r>
              <a:rPr lang="en-US" sz="2000" b="1" dirty="0">
                <a:latin typeface="Angsana New" panose="02020603050405020304" pitchFamily="18" charset="-34"/>
                <a:cs typeface="Angsana New" panose="02020603050405020304" pitchFamily="18" charset="-34"/>
              </a:rPr>
              <a:t>Research scope</a:t>
            </a:r>
            <a:endParaRPr lang="th-TH" sz="2000" b="1" dirty="0">
              <a:latin typeface="Angsana New" panose="02020603050405020304" pitchFamily="18" charset="-34"/>
              <a:cs typeface="Angsana New" panose="02020603050405020304" pitchFamily="18" charset="-34"/>
            </a:endParaRPr>
          </a:p>
          <a:p>
            <a:pPr marL="200025" indent="433388">
              <a:buNone/>
            </a:pPr>
            <a:r>
              <a:rPr lang="en-US" sz="2000" dirty="0">
                <a:latin typeface="Angsana New" panose="02020603050405020304" pitchFamily="18" charset="-34"/>
                <a:cs typeface="Angsana New" panose="02020603050405020304" pitchFamily="18" charset="-34"/>
              </a:rPr>
              <a:t>1. The sample group was executives of 12 direct sales companies and 400 independent dealers.</a:t>
            </a:r>
          </a:p>
          <a:p>
            <a:pPr marL="200025" indent="433388">
              <a:buNone/>
            </a:pPr>
            <a:r>
              <a:rPr lang="en-US" sz="2000" dirty="0">
                <a:latin typeface="Angsana New" panose="02020603050405020304" pitchFamily="18" charset="-34"/>
                <a:cs typeface="Angsana New" panose="02020603050405020304" pitchFamily="18" charset="-34"/>
              </a:rPr>
              <a:t>2. Content is the relationship quality management between company and service users. (dealer, customer)</a:t>
            </a:r>
            <a:endParaRPr lang="th-TH" sz="2000" dirty="0">
              <a:latin typeface="Angsana New" panose="02020603050405020304" pitchFamily="18" charset="-34"/>
              <a:cs typeface="Angsana New" panose="02020603050405020304" pitchFamily="18" charset="-34"/>
            </a:endParaRPr>
          </a:p>
          <a:p>
            <a:pPr indent="0">
              <a:buNone/>
            </a:pPr>
            <a:r>
              <a:rPr lang="en-US" sz="2000" b="1" dirty="0">
                <a:latin typeface="Angsana New" panose="02020603050405020304" pitchFamily="18" charset="-34"/>
                <a:cs typeface="Angsana New" panose="02020603050405020304" pitchFamily="18" charset="-34"/>
              </a:rPr>
              <a:t>Research Methodology</a:t>
            </a:r>
            <a:endParaRPr lang="th-TH" sz="2000" b="1" dirty="0">
              <a:latin typeface="Angsana New" panose="02020603050405020304" pitchFamily="18" charset="-34"/>
              <a:cs typeface="Angsana New" panose="02020603050405020304" pitchFamily="18" charset="-34"/>
            </a:endParaRPr>
          </a:p>
          <a:p>
            <a:pPr marL="200025" indent="374650">
              <a:buNone/>
            </a:pPr>
            <a:r>
              <a:rPr lang="en-US" sz="2000" dirty="0">
                <a:latin typeface="Angsana New" panose="02020603050405020304" pitchFamily="18" charset="-34"/>
                <a:cs typeface="Angsana New" panose="02020603050405020304" pitchFamily="18" charset="-34"/>
              </a:rPr>
              <a:t>Using a research methodology that combines quantitative research and qualitative research.</a:t>
            </a:r>
          </a:p>
          <a:p>
            <a:pPr marL="200025" indent="374650">
              <a:buNone/>
            </a:pPr>
            <a:r>
              <a:rPr lang="en-US" sz="2000" dirty="0">
                <a:latin typeface="Angsana New" panose="02020603050405020304" pitchFamily="18" charset="-34"/>
                <a:cs typeface="Angsana New" panose="02020603050405020304" pitchFamily="18" charset="-34"/>
              </a:rPr>
              <a:t>1.</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quantitative research methodology A Five Point Likert Scale was used as a tool to collect data from 400 independent distributors. Statistics used in data interpretation</a:t>
            </a:r>
            <a:r>
              <a:rPr lang="th-TH" sz="2000" dirty="0">
                <a:latin typeface="Angsana New" panose="02020603050405020304" pitchFamily="18" charset="-34"/>
                <a:cs typeface="Angsana New" panose="02020603050405020304" pitchFamily="18" charset="-34"/>
              </a:rPr>
              <a:t> คือ </a:t>
            </a:r>
            <a:r>
              <a:rPr lang="en-US" sz="2000" dirty="0">
                <a:latin typeface="Angsana New" panose="02020603050405020304" pitchFamily="18" charset="-34"/>
                <a:cs typeface="Angsana New" panose="02020603050405020304" pitchFamily="18" charset="-34"/>
              </a:rPr>
              <a:t>Percentage,</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Mean,</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Standard Deviation,</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T-test and</a:t>
            </a:r>
            <a:r>
              <a:rPr lang="th-TH" sz="2000" dirty="0">
                <a:latin typeface="Angsana New" panose="02020603050405020304" pitchFamily="18" charset="-34"/>
                <a:cs typeface="Angsana New" panose="02020603050405020304" pitchFamily="18" charset="-34"/>
              </a:rPr>
              <a:t> </a:t>
            </a:r>
            <a:r>
              <a:rPr lang="en-US" sz="2000" dirty="0">
                <a:latin typeface="Angsana New" panose="02020603050405020304" pitchFamily="18" charset="-34"/>
                <a:cs typeface="Angsana New" panose="02020603050405020304" pitchFamily="18" charset="-34"/>
              </a:rPr>
              <a:t>F-test.</a:t>
            </a:r>
          </a:p>
          <a:p>
            <a:pPr marL="200025" indent="374650">
              <a:buNone/>
            </a:pPr>
            <a:r>
              <a:rPr lang="en-US" sz="2000" dirty="0">
                <a:latin typeface="Angsana New" panose="02020603050405020304" pitchFamily="18" charset="-34"/>
                <a:cs typeface="Angsana New" panose="02020603050405020304" pitchFamily="18" charset="-34"/>
              </a:rPr>
              <a:t>2. Qualitative research methods use a semi-interview structure collecting information from executives of direct sales business 12 companies.</a:t>
            </a:r>
            <a:endParaRPr lang="th-TH" sz="2000" dirty="0">
              <a:latin typeface="Angsana New" panose="02020603050405020304" pitchFamily="18" charset="-34"/>
              <a:cs typeface="Angsana New" panose="02020603050405020304" pitchFamily="18" charset="-34"/>
            </a:endParaRPr>
          </a:p>
          <a:p>
            <a:pPr indent="0">
              <a:buNone/>
            </a:pPr>
            <a:r>
              <a:rPr lang="en-US" sz="2000" b="1" dirty="0">
                <a:latin typeface="Angsana New" panose="02020603050405020304" pitchFamily="18" charset="-34"/>
                <a:cs typeface="Angsana New" panose="02020603050405020304" pitchFamily="18" charset="-34"/>
              </a:rPr>
              <a:t>Research results</a:t>
            </a:r>
          </a:p>
          <a:p>
            <a:pPr marL="200025" indent="371475">
              <a:buNone/>
            </a:pPr>
            <a:r>
              <a:rPr lang="en-US" sz="2000" dirty="0">
                <a:latin typeface="Angsana New" panose="02020603050405020304" pitchFamily="18" charset="-34"/>
                <a:cs typeface="Angsana New" panose="02020603050405020304" pitchFamily="18" charset="-34"/>
              </a:rPr>
              <a:t>The results of the research show that Service quality of direct sales business It is an important factor that promotes business success. When considering the details, it was found that the quality of the relationship between the service provider (company) and the customer (dealer or customer) is of the utmost importance. Especially large direct selling companies pay attention to the quality of service in every detail. However, in general, direct selling companies in Thailand provide promotional services to independent distributors that meet the standards of the Direct Selling Association of Thailand.</a:t>
            </a:r>
            <a:endParaRPr lang="th-TH" sz="2000" dirty="0">
              <a:latin typeface="Angsana New" panose="02020603050405020304" pitchFamily="18" charset="-34"/>
              <a:cs typeface="Angsana New" panose="02020603050405020304" pitchFamily="18" charset="-34"/>
            </a:endParaRPr>
          </a:p>
          <a:p>
            <a:pPr indent="0">
              <a:buNone/>
            </a:pPr>
            <a:r>
              <a:rPr lang="en-US" sz="2000" b="1" dirty="0">
                <a:latin typeface="Angsana New" panose="02020603050405020304" pitchFamily="18" charset="-34"/>
                <a:cs typeface="Angsana New" panose="02020603050405020304" pitchFamily="18" charset="-34"/>
              </a:rPr>
              <a:t>Research Utilization</a:t>
            </a:r>
            <a:endParaRPr lang="th-TH" sz="2000" b="1" dirty="0">
              <a:latin typeface="Angsana New" panose="02020603050405020304" pitchFamily="18" charset="-34"/>
              <a:cs typeface="Angsana New" panose="02020603050405020304" pitchFamily="18" charset="-34"/>
            </a:endParaRPr>
          </a:p>
          <a:p>
            <a:pPr marL="200025" indent="315913">
              <a:buNone/>
            </a:pPr>
            <a:r>
              <a:rPr lang="en-US" sz="2000" dirty="0">
                <a:latin typeface="Angsana New" panose="02020603050405020304" pitchFamily="18" charset="-34"/>
                <a:cs typeface="Angsana New" panose="02020603050405020304" pitchFamily="18" charset="-34"/>
              </a:rPr>
              <a:t>1. To bring the acquired data to develop a model And join forces to systematically raise the standards of the direct sales business.</a:t>
            </a:r>
          </a:p>
          <a:p>
            <a:pPr marL="200025" indent="315913">
              <a:buNone/>
            </a:pPr>
            <a:r>
              <a:rPr lang="en-US" sz="2000" dirty="0">
                <a:latin typeface="Angsana New" panose="02020603050405020304" pitchFamily="18" charset="-34"/>
                <a:cs typeface="Angsana New" panose="02020603050405020304" pitchFamily="18" charset="-34"/>
              </a:rPr>
              <a:t>2. To create guidelines for controlling direct sales representatives to operate within the framework of the Direct Selling Development Association of Thailand.</a:t>
            </a:r>
          </a:p>
          <a:p>
            <a:pPr marL="200025" indent="315913">
              <a:buNone/>
            </a:pPr>
            <a:r>
              <a:rPr lang="en-US" sz="2000" dirty="0">
                <a:latin typeface="Angsana New" panose="02020603050405020304" pitchFamily="18" charset="-34"/>
                <a:cs typeface="Angsana New" panose="02020603050405020304" pitchFamily="18" charset="-34"/>
              </a:rPr>
              <a:t>3. Build trust And acceptance for those who will enter the direct sales network business. Including consumers that they will receive a good, fair service system and consumers will receive standardized products with fair prices and quality.</a:t>
            </a:r>
            <a:endParaRPr lang="th-TH" sz="2000" dirty="0">
              <a:latin typeface="Angsana New" panose="02020603050405020304" pitchFamily="18" charset="-34"/>
              <a:cs typeface="Angsana New" panose="02020603050405020304" pitchFamily="18" charset="-34"/>
            </a:endParaRPr>
          </a:p>
          <a:p>
            <a:pPr indent="501263"/>
            <a:endParaRPr lang="en-US" sz="2000" dirty="0">
              <a:latin typeface="Angsana New" panose="02020603050405020304" pitchFamily="18" charset="-34"/>
              <a:cs typeface="Angsana New" panose="02020603050405020304" pitchFamily="18" charset="-34"/>
            </a:endParaRPr>
          </a:p>
        </p:txBody>
      </p:sp>
      <p:sp>
        <p:nvSpPr>
          <p:cNvPr id="4" name="ตัวแทนหมายเลขสไลด์ 3">
            <a:extLst>
              <a:ext uri="{FF2B5EF4-FFF2-40B4-BE49-F238E27FC236}">
                <a16:creationId xmlns:a16="http://schemas.microsoft.com/office/drawing/2014/main" id="{FDADF81A-A8CD-4B92-9A9D-08465A4E75BB}"/>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94</a:t>
            </a:fld>
            <a:endParaRPr lang="en-US"/>
          </a:p>
        </p:txBody>
      </p:sp>
    </p:spTree>
    <p:extLst>
      <p:ext uri="{BB962C8B-B14F-4D97-AF65-F5344CB8AC3E}">
        <p14:creationId xmlns:p14="http://schemas.microsoft.com/office/powerpoint/2010/main" val="1504503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38BDF5E9-44E4-4FA4-8266-716746DB4C16}"/>
              </a:ext>
            </a:extLst>
          </p:cNvPr>
          <p:cNvSpPr>
            <a:spLocks noGrp="1"/>
          </p:cNvSpPr>
          <p:nvPr>
            <p:ph idx="1"/>
          </p:nvPr>
        </p:nvSpPr>
        <p:spPr>
          <a:xfrm>
            <a:off x="546100" y="809625"/>
            <a:ext cx="9223058" cy="5685169"/>
          </a:xfrm>
        </p:spPr>
        <p:txBody>
          <a:bodyPr>
            <a:normAutofit/>
          </a:bodyPr>
          <a:lstStyle/>
          <a:p>
            <a:pPr indent="0">
              <a:buNone/>
            </a:pPr>
            <a:r>
              <a:rPr lang="en-US" sz="2000" b="1" dirty="0">
                <a:latin typeface="Angsana New" panose="02020603050405020304" pitchFamily="18" charset="-34"/>
                <a:cs typeface="Angsana New" panose="02020603050405020304" pitchFamily="18" charset="-34"/>
              </a:rPr>
              <a:t>Research recommendations</a:t>
            </a:r>
            <a:endParaRPr lang="th-TH" sz="2000" b="1" dirty="0">
              <a:latin typeface="Angsana New" panose="02020603050405020304" pitchFamily="18" charset="-34"/>
              <a:cs typeface="Angsana New" panose="02020603050405020304" pitchFamily="18" charset="-34"/>
            </a:endParaRPr>
          </a:p>
          <a:p>
            <a:pPr marL="200025" indent="366713">
              <a:buNone/>
            </a:pPr>
            <a:r>
              <a:rPr lang="en-US" sz="2000" dirty="0">
                <a:latin typeface="Angsana New" panose="02020603050405020304" pitchFamily="18" charset="-34"/>
                <a:cs typeface="Angsana New" panose="02020603050405020304" pitchFamily="18" charset="-34"/>
              </a:rPr>
              <a:t>To promote and develop the direct sales business, it is necessary to rely on people with profound knowledge and understanding of this type of business to supervise. And operate in accordance with the standards of the Direct Selling Development Association of Thailand. The recommendations obtained from this research are:</a:t>
            </a:r>
            <a:endParaRPr lang="th-TH" sz="2000" dirty="0">
              <a:latin typeface="Angsana New" panose="02020603050405020304" pitchFamily="18" charset="-34"/>
              <a:cs typeface="Angsana New" panose="02020603050405020304" pitchFamily="18" charset="-34"/>
            </a:endParaRPr>
          </a:p>
          <a:p>
            <a:pPr marL="200025" indent="366713">
              <a:buNone/>
            </a:pPr>
            <a:r>
              <a:rPr lang="en-US" sz="2000" dirty="0">
                <a:latin typeface="Angsana New" panose="02020603050405020304" pitchFamily="18" charset="-34"/>
                <a:cs typeface="Angsana New" panose="02020603050405020304" pitchFamily="18" charset="-34"/>
              </a:rPr>
              <a:t>1. There should be a more in-depth study of factors contributing to the development of the quality of consumer products entering the direct sales system. specifically down to the standard production process raw materials used and certification from public health agencies.</a:t>
            </a:r>
            <a:endParaRPr lang="th-TH" sz="2000" dirty="0">
              <a:latin typeface="Angsana New" panose="02020603050405020304" pitchFamily="18" charset="-34"/>
              <a:cs typeface="Angsana New" panose="02020603050405020304" pitchFamily="18" charset="-34"/>
            </a:endParaRPr>
          </a:p>
          <a:p>
            <a:pPr marL="200025" indent="312738">
              <a:buNone/>
            </a:pPr>
            <a:r>
              <a:rPr lang="en-US" sz="2000" dirty="0">
                <a:latin typeface="Angsana New" panose="02020603050405020304" pitchFamily="18" charset="-34"/>
                <a:cs typeface="Angsana New" panose="02020603050405020304" pitchFamily="18" charset="-34"/>
              </a:rPr>
              <a:t>2. There should be a comparative study between direct sales companies in Thailand and foreign sales companies from abroad. to see the difference advantage and disadvantage by bringing those information to develop and improve the line of direct sales business to be able to compete within ASEAN countries.</a:t>
            </a:r>
            <a:endParaRPr lang="th-TH" sz="2000" dirty="0">
              <a:latin typeface="Angsana New" panose="02020603050405020304" pitchFamily="18" charset="-34"/>
              <a:cs typeface="Angsana New" panose="02020603050405020304" pitchFamily="18" charset="-34"/>
            </a:endParaRPr>
          </a:p>
          <a:p>
            <a:pPr marL="200025" indent="312738">
              <a:buNone/>
            </a:pPr>
            <a:r>
              <a:rPr lang="en-US" sz="2000" dirty="0">
                <a:latin typeface="Angsana New" panose="02020603050405020304" pitchFamily="18" charset="-34"/>
                <a:cs typeface="Angsana New" panose="02020603050405020304" pitchFamily="18" charset="-34"/>
              </a:rPr>
              <a:t>3. Path Analysis should be used to determine the direction of the relationship of various factors involved. to clearly illustrate the relationship between the variables to be studied and more concrete.</a:t>
            </a:r>
            <a:endParaRPr lang="th-TH" sz="2000" dirty="0">
              <a:latin typeface="Angsana New" panose="02020603050405020304" pitchFamily="18" charset="-34"/>
              <a:cs typeface="Angsana New" panose="02020603050405020304" pitchFamily="18" charset="-34"/>
            </a:endParaRPr>
          </a:p>
          <a:p>
            <a:pPr marL="200025" indent="315913">
              <a:buNone/>
            </a:pPr>
            <a:r>
              <a:rPr lang="en-US" sz="2000" dirty="0">
                <a:latin typeface="Angsana New" panose="02020603050405020304" pitchFamily="18" charset="-34"/>
                <a:cs typeface="Angsana New" panose="02020603050405020304" pitchFamily="18" charset="-34"/>
              </a:rPr>
              <a:t>4. In addition, there should be a multi-level analysis in the study of service quality. and the quality of consumer products that enter the direct sales system classified by the size of the company, such as small, medium and large companies, classified by the number of independent distributors. or the number of direct sales networks Classified by company establishment period, for example, companies that have been in operation for less than 5 years or more than 10 years and distribute or non-manufacturing companies. But it's only a distributor. These will allow the researcher to study the structure and differences of the direct sales business at each level or type clearly</a:t>
            </a:r>
          </a:p>
        </p:txBody>
      </p:sp>
      <p:sp>
        <p:nvSpPr>
          <p:cNvPr id="4" name="ตัวแทนหมายเลขสไลด์ 3">
            <a:extLst>
              <a:ext uri="{FF2B5EF4-FFF2-40B4-BE49-F238E27FC236}">
                <a16:creationId xmlns:a16="http://schemas.microsoft.com/office/drawing/2014/main" id="{6410C2DE-8F51-49CE-ADD4-8B261B96BF4F}"/>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98241E-F509-48D7-82BE-14B5B9F155EE}" type="slidenum">
              <a:rPr lang="en-US" smtClean="0"/>
              <a:pPr/>
              <a:t>95</a:t>
            </a:fld>
            <a:endParaRPr lang="en-US"/>
          </a:p>
        </p:txBody>
      </p:sp>
    </p:spTree>
    <p:extLst>
      <p:ext uri="{BB962C8B-B14F-4D97-AF65-F5344CB8AC3E}">
        <p14:creationId xmlns:p14="http://schemas.microsoft.com/office/powerpoint/2010/main" val="17455031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22B0803-27ED-4CC4-83BC-EDE5B5D99FB3}"/>
              </a:ext>
            </a:extLst>
          </p:cNvPr>
          <p:cNvSpPr>
            <a:spLocks noGrp="1"/>
          </p:cNvSpPr>
          <p:nvPr>
            <p:ph type="title"/>
          </p:nvPr>
        </p:nvSpPr>
        <p:spPr>
          <a:xfrm>
            <a:off x="738346" y="885825"/>
            <a:ext cx="9223058" cy="903015"/>
          </a:xfrm>
        </p:spPr>
        <p:txBody>
          <a:bodyPr>
            <a:normAutofit/>
          </a:bodyPr>
          <a:lstStyle/>
          <a:p>
            <a:pPr algn="ctr"/>
            <a:r>
              <a:rPr lang="en-US" sz="2456" b="1" dirty="0">
                <a:latin typeface="Angsana New" panose="02020603050405020304" pitchFamily="18" charset="-34"/>
                <a:cs typeface="Angsana New" panose="02020603050405020304" pitchFamily="18" charset="-34"/>
              </a:rPr>
              <a:t>5. Writing a complete research report</a:t>
            </a:r>
          </a:p>
        </p:txBody>
      </p:sp>
      <p:sp>
        <p:nvSpPr>
          <p:cNvPr id="3" name="ตัวแทนเนื้อหา 2">
            <a:extLst>
              <a:ext uri="{FF2B5EF4-FFF2-40B4-BE49-F238E27FC236}">
                <a16:creationId xmlns:a16="http://schemas.microsoft.com/office/drawing/2014/main" id="{13103404-4F94-4FCC-B214-51E160E536C3}"/>
              </a:ext>
            </a:extLst>
          </p:cNvPr>
          <p:cNvSpPr>
            <a:spLocks noGrp="1"/>
          </p:cNvSpPr>
          <p:nvPr>
            <p:ph idx="1"/>
          </p:nvPr>
        </p:nvSpPr>
        <p:spPr>
          <a:xfrm>
            <a:off x="619731" y="1796360"/>
            <a:ext cx="9786081" cy="1282752"/>
          </a:xfrm>
        </p:spPr>
        <p:txBody>
          <a:bodyPr>
            <a:normAutofit fontScale="92500" lnSpcReduction="20000"/>
          </a:bodyPr>
          <a:lstStyle/>
          <a:p>
            <a:r>
              <a:rPr lang="en-US" dirty="0">
                <a:latin typeface="Angsana New" panose="02020603050405020304" pitchFamily="18" charset="-34"/>
                <a:cs typeface="Angsana New" panose="02020603050405020304" pitchFamily="18" charset="-34"/>
              </a:rPr>
              <a:t>Writing a complete research report; It presents a detailed research report in every step. According to the international standard, it consists of 1 part, namely 1) the introduction part 2) the content part 3) the reference part, each part having different elements as shown in Table 1.</a:t>
            </a:r>
          </a:p>
          <a:p>
            <a:r>
              <a:rPr lang="en-US" dirty="0">
                <a:latin typeface="Angsana New" panose="02020603050405020304" pitchFamily="18" charset="-34"/>
                <a:cs typeface="Angsana New" panose="02020603050405020304" pitchFamily="18" charset="-34"/>
              </a:rPr>
              <a:t>Table</a:t>
            </a:r>
            <a:r>
              <a:rPr lang="th-TH" dirty="0">
                <a:latin typeface="Angsana New" panose="02020603050405020304" pitchFamily="18" charset="-34"/>
                <a:cs typeface="Angsana New" panose="02020603050405020304" pitchFamily="18" charset="-34"/>
              </a:rPr>
              <a:t> </a:t>
            </a:r>
            <a:r>
              <a:rPr lang="en-US" dirty="0">
                <a:latin typeface="Angsana New" panose="02020603050405020304" pitchFamily="18" charset="-34"/>
                <a:cs typeface="Angsana New" panose="02020603050405020304" pitchFamily="18" charset="-34"/>
              </a:rPr>
              <a:t>1 Writing a complete research report </a:t>
            </a:r>
            <a:endParaRPr lang="th-TH" dirty="0">
              <a:latin typeface="Angsana New" panose="02020603050405020304" pitchFamily="18" charset="-34"/>
              <a:cs typeface="Angsana New" panose="02020603050405020304" pitchFamily="18" charset="-34"/>
            </a:endParaRPr>
          </a:p>
          <a:p>
            <a:endParaRPr lang="en-US" dirty="0">
              <a:latin typeface="Angsana New" panose="02020603050405020304" pitchFamily="18" charset="-34"/>
              <a:cs typeface="Angsana New" panose="02020603050405020304" pitchFamily="18" charset="-34"/>
            </a:endParaRPr>
          </a:p>
        </p:txBody>
      </p:sp>
      <p:graphicFrame>
        <p:nvGraphicFramePr>
          <p:cNvPr id="4" name="ตาราง 4">
            <a:extLst>
              <a:ext uri="{FF2B5EF4-FFF2-40B4-BE49-F238E27FC236}">
                <a16:creationId xmlns:a16="http://schemas.microsoft.com/office/drawing/2014/main" id="{8F213718-B8CA-4665-B8F1-AE965F9A3642}"/>
              </a:ext>
            </a:extLst>
          </p:cNvPr>
          <p:cNvGraphicFramePr>
            <a:graphicFrameLocks noGrp="1"/>
          </p:cNvGraphicFramePr>
          <p:nvPr/>
        </p:nvGraphicFramePr>
        <p:xfrm>
          <a:off x="619731" y="3203172"/>
          <a:ext cx="9453938" cy="3818000"/>
        </p:xfrm>
        <a:graphic>
          <a:graphicData uri="http://schemas.openxmlformats.org/drawingml/2006/table">
            <a:tbl>
              <a:tblPr firstRow="1" bandRow="1">
                <a:tableStyleId>{21E4AEA4-8DFA-4A89-87EB-49C32662AFE0}</a:tableStyleId>
              </a:tblPr>
              <a:tblGrid>
                <a:gridCol w="2669569">
                  <a:extLst>
                    <a:ext uri="{9D8B030D-6E8A-4147-A177-3AD203B41FA5}">
                      <a16:colId xmlns:a16="http://schemas.microsoft.com/office/drawing/2014/main" val="2818726799"/>
                    </a:ext>
                  </a:extLst>
                </a:gridCol>
                <a:gridCol w="6784369">
                  <a:extLst>
                    <a:ext uri="{9D8B030D-6E8A-4147-A177-3AD203B41FA5}">
                      <a16:colId xmlns:a16="http://schemas.microsoft.com/office/drawing/2014/main" val="14923788"/>
                    </a:ext>
                  </a:extLst>
                </a:gridCol>
              </a:tblGrid>
              <a:tr h="347536">
                <a:tc>
                  <a:txBody>
                    <a:bodyPr/>
                    <a:lstStyle/>
                    <a:p>
                      <a:pPr algn="ctr"/>
                      <a:r>
                        <a:rPr lang="en-US" sz="2400" dirty="0">
                          <a:solidFill>
                            <a:schemeClr val="tx1"/>
                          </a:solidFill>
                          <a:latin typeface="Angsana New" panose="02020603050405020304" pitchFamily="18" charset="-34"/>
                          <a:cs typeface="Angsana New" panose="02020603050405020304" pitchFamily="18" charset="-34"/>
                        </a:rPr>
                        <a:t>Component </a:t>
                      </a:r>
                    </a:p>
                  </a:txBody>
                  <a:tcPr marL="80201" marR="80201" marT="40100" marB="40100"/>
                </a:tc>
                <a:tc>
                  <a:txBody>
                    <a:bodyPr/>
                    <a:lstStyle/>
                    <a:p>
                      <a:pPr algn="ctr"/>
                      <a:r>
                        <a:rPr lang="en-US" sz="2400" dirty="0">
                          <a:solidFill>
                            <a:schemeClr val="tx1"/>
                          </a:solidFill>
                          <a:latin typeface="Angsana New" panose="02020603050405020304" pitchFamily="18" charset="-34"/>
                          <a:cs typeface="Angsana New" panose="02020603050405020304" pitchFamily="18" charset="-34"/>
                        </a:rPr>
                        <a:t>details of each component</a:t>
                      </a:r>
                    </a:p>
                  </a:txBody>
                  <a:tcPr marL="80201" marR="80201" marT="40100" marB="40100"/>
                </a:tc>
                <a:extLst>
                  <a:ext uri="{0D108BD9-81ED-4DB2-BD59-A6C34878D82A}">
                    <a16:rowId xmlns:a16="http://schemas.microsoft.com/office/drawing/2014/main" val="4112077325"/>
                  </a:ext>
                </a:extLst>
              </a:tr>
              <a:tr h="3071620">
                <a:tc>
                  <a:txBody>
                    <a:bodyPr/>
                    <a:lstStyle/>
                    <a:p>
                      <a:r>
                        <a:rPr lang="en-US" sz="2400" dirty="0">
                          <a:solidFill>
                            <a:schemeClr val="tx1"/>
                          </a:solidFill>
                          <a:latin typeface="Angsana New" panose="02020603050405020304" pitchFamily="18" charset="-34"/>
                          <a:cs typeface="Angsana New" panose="02020603050405020304" pitchFamily="18" charset="-34"/>
                        </a:rPr>
                        <a:t>Part 1</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leading part</a:t>
                      </a:r>
                    </a:p>
                  </a:txBody>
                  <a:tcPr marL="80201" marR="80201" marT="40100" marB="40100"/>
                </a:tc>
                <a:tc>
                  <a:txBody>
                    <a:bodyPr/>
                    <a:lstStyle/>
                    <a:p>
                      <a:r>
                        <a:rPr lang="en-US" sz="2400" dirty="0">
                          <a:solidFill>
                            <a:schemeClr val="tx1"/>
                          </a:solidFill>
                          <a:latin typeface="Angsana New" panose="02020603050405020304" pitchFamily="18" charset="-34"/>
                          <a:cs typeface="Angsana New" panose="02020603050405020304" pitchFamily="18" charset="-34"/>
                        </a:rPr>
                        <a:t>1) outside cover</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2)</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inside cover</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3)</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approval page</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4) acknowledgment</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5)</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list of contents</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6)</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table of contents</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7)</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Illustrated table of contents</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8)</a:t>
                      </a:r>
                      <a:r>
                        <a:rPr lang="th-TH" sz="2400" dirty="0">
                          <a:solidFill>
                            <a:schemeClr val="tx1"/>
                          </a:solidFill>
                          <a:latin typeface="Angsana New" panose="02020603050405020304" pitchFamily="18" charset="-34"/>
                          <a:cs typeface="Angsana New" panose="02020603050405020304" pitchFamily="18" charset="-34"/>
                        </a:rPr>
                        <a:t> </a:t>
                      </a:r>
                      <a:r>
                        <a:rPr lang="en-US" sz="2400" dirty="0">
                          <a:solidFill>
                            <a:schemeClr val="tx1"/>
                          </a:solidFill>
                          <a:latin typeface="Angsana New" panose="02020603050405020304" pitchFamily="18" charset="-34"/>
                          <a:cs typeface="Angsana New" panose="02020603050405020304" pitchFamily="18" charset="-34"/>
                        </a:rPr>
                        <a:t>Thai abstract</a:t>
                      </a:r>
                      <a:endParaRPr lang="th-TH" sz="2400" dirty="0">
                        <a:solidFill>
                          <a:schemeClr val="tx1"/>
                        </a:solidFill>
                        <a:latin typeface="Angsana New" panose="02020603050405020304" pitchFamily="18" charset="-34"/>
                        <a:cs typeface="Angsana New" panose="02020603050405020304" pitchFamily="18" charset="-34"/>
                      </a:endParaRPr>
                    </a:p>
                    <a:p>
                      <a:r>
                        <a:rPr lang="en-US" sz="2400" dirty="0">
                          <a:solidFill>
                            <a:schemeClr val="tx1"/>
                          </a:solidFill>
                          <a:latin typeface="Angsana New" panose="02020603050405020304" pitchFamily="18" charset="-34"/>
                          <a:cs typeface="Angsana New" panose="02020603050405020304" pitchFamily="18" charset="-34"/>
                        </a:rPr>
                        <a:t>9) English abstract</a:t>
                      </a:r>
                    </a:p>
                  </a:txBody>
                  <a:tcPr marL="80201" marR="80201" marT="40100" marB="40100"/>
                </a:tc>
                <a:extLst>
                  <a:ext uri="{0D108BD9-81ED-4DB2-BD59-A6C34878D82A}">
                    <a16:rowId xmlns:a16="http://schemas.microsoft.com/office/drawing/2014/main" val="135185168"/>
                  </a:ext>
                </a:extLst>
              </a:tr>
            </a:tbl>
          </a:graphicData>
        </a:graphic>
      </p:graphicFrame>
      <p:sp>
        <p:nvSpPr>
          <p:cNvPr id="5" name="ตัวแทนหมายเลขสไลด์ 4">
            <a:extLst>
              <a:ext uri="{FF2B5EF4-FFF2-40B4-BE49-F238E27FC236}">
                <a16:creationId xmlns:a16="http://schemas.microsoft.com/office/drawing/2014/main" id="{E6FB75C9-438F-4BAB-8745-E42473C04B9E}"/>
              </a:ext>
            </a:extLst>
          </p:cNvPr>
          <p:cNvSpPr>
            <a:spLocks noGrp="1"/>
          </p:cNvSpPr>
          <p:nvPr>
            <p:ph type="sldNum" sz="quarter" idx="12"/>
          </p:nvPr>
        </p:nvSpPr>
        <p:spPr/>
        <p:txBody>
          <a:bodyPr/>
          <a:lstStyle/>
          <a:p>
            <a:fld id="{1EAF28F5-24D7-466C-B5FE-FBB3D897FE90}" type="slidenum">
              <a:rPr lang="en-US" smtClean="0"/>
              <a:t>96</a:t>
            </a:fld>
            <a:endParaRPr lang="en-US"/>
          </a:p>
        </p:txBody>
      </p:sp>
    </p:spTree>
    <p:extLst>
      <p:ext uri="{BB962C8B-B14F-4D97-AF65-F5344CB8AC3E}">
        <p14:creationId xmlns:p14="http://schemas.microsoft.com/office/powerpoint/2010/main" val="422992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256DCDB-0ADF-41AB-8F24-C28CC7C65C0D}"/>
              </a:ext>
            </a:extLst>
          </p:cNvPr>
          <p:cNvSpPr>
            <a:spLocks noGrp="1"/>
          </p:cNvSpPr>
          <p:nvPr>
            <p:ph type="title"/>
          </p:nvPr>
        </p:nvSpPr>
        <p:spPr>
          <a:xfrm>
            <a:off x="735171" y="191836"/>
            <a:ext cx="9223058" cy="619478"/>
          </a:xfrm>
        </p:spPr>
        <p:txBody>
          <a:bodyPr>
            <a:normAutofit/>
          </a:bodyPr>
          <a:lstStyle/>
          <a:p>
            <a:r>
              <a:rPr lang="en-US" sz="2105" dirty="0">
                <a:latin typeface="Angsana New" panose="02020603050405020304" pitchFamily="18" charset="-34"/>
                <a:cs typeface="Angsana New" panose="02020603050405020304" pitchFamily="18" charset="-34"/>
              </a:rPr>
              <a:t>Table 1 (next)</a:t>
            </a:r>
          </a:p>
        </p:txBody>
      </p:sp>
      <p:graphicFrame>
        <p:nvGraphicFramePr>
          <p:cNvPr id="4" name="ตาราง 4">
            <a:extLst>
              <a:ext uri="{FF2B5EF4-FFF2-40B4-BE49-F238E27FC236}">
                <a16:creationId xmlns:a16="http://schemas.microsoft.com/office/drawing/2014/main" id="{CCF164C2-33CD-4183-9E42-B5E5D4C47CD3}"/>
              </a:ext>
            </a:extLst>
          </p:cNvPr>
          <p:cNvGraphicFramePr>
            <a:graphicFrameLocks noGrp="1"/>
          </p:cNvGraphicFramePr>
          <p:nvPr/>
        </p:nvGraphicFramePr>
        <p:xfrm>
          <a:off x="735171" y="657225"/>
          <a:ext cx="9453938" cy="6875126"/>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394126">
                <a:tc>
                  <a:txBody>
                    <a:bodyPr/>
                    <a:lstStyle/>
                    <a:p>
                      <a:pPr algn="ctr"/>
                      <a:r>
                        <a:rPr lang="en-US" sz="2000" dirty="0">
                          <a:solidFill>
                            <a:schemeClr val="tx1"/>
                          </a:solidFill>
                          <a:latin typeface="Angsana New" panose="02020603050405020304" pitchFamily="18" charset="-34"/>
                          <a:cs typeface="Angsana New" panose="02020603050405020304" pitchFamily="18" charset="-34"/>
                        </a:rPr>
                        <a:t>Component </a:t>
                      </a:r>
                    </a:p>
                  </a:txBody>
                  <a:tcPr marL="80201" marR="80201" marT="40100" marB="40100"/>
                </a:tc>
                <a:tc>
                  <a:txBody>
                    <a:bodyPr/>
                    <a:lstStyle/>
                    <a:p>
                      <a:pPr algn="ctr"/>
                      <a:r>
                        <a:rPr lang="en-US" sz="2000" dirty="0">
                          <a:solidFill>
                            <a:schemeClr val="tx1"/>
                          </a:solidFill>
                          <a:latin typeface="Angsana New" panose="02020603050405020304" pitchFamily="18" charset="-34"/>
                          <a:cs typeface="Angsana New" panose="02020603050405020304" pitchFamily="18" charset="-34"/>
                        </a:rPr>
                        <a:t>details of each component</a:t>
                      </a:r>
                    </a:p>
                  </a:txBody>
                  <a:tcPr marL="80201" marR="80201" marT="40100" marB="40100"/>
                </a:tc>
                <a:extLst>
                  <a:ext uri="{0D108BD9-81ED-4DB2-BD59-A6C34878D82A}">
                    <a16:rowId xmlns:a16="http://schemas.microsoft.com/office/drawing/2014/main" val="4112077325"/>
                  </a:ext>
                </a:extLst>
              </a:tr>
              <a:tr h="6260203">
                <a:tc>
                  <a:txBody>
                    <a:bodyPr/>
                    <a:lstStyle/>
                    <a:p>
                      <a:r>
                        <a:rPr lang="en-US" sz="2000" dirty="0">
                          <a:solidFill>
                            <a:schemeClr val="tx1"/>
                          </a:solidFill>
                          <a:latin typeface="Angsana New" panose="02020603050405020304" pitchFamily="18" charset="-34"/>
                          <a:cs typeface="Angsana New" panose="02020603050405020304" pitchFamily="18" charset="-34"/>
                        </a:rPr>
                        <a:t>Part 2</a:t>
                      </a:r>
                      <a:r>
                        <a:rPr lang="th-TH" sz="2000" dirty="0">
                          <a:solidFill>
                            <a:schemeClr val="tx1"/>
                          </a:solidFill>
                          <a:latin typeface="Angsana New" panose="02020603050405020304" pitchFamily="18" charset="-34"/>
                          <a:cs typeface="Angsana New" panose="02020603050405020304" pitchFamily="18" charset="-34"/>
                        </a:rPr>
                        <a:t> </a:t>
                      </a:r>
                      <a:r>
                        <a:rPr lang="en-US" sz="2000" dirty="0">
                          <a:solidFill>
                            <a:schemeClr val="tx1"/>
                          </a:solidFill>
                          <a:latin typeface="Angsana New" panose="02020603050405020304" pitchFamily="18" charset="-34"/>
                          <a:cs typeface="Angsana New" panose="02020603050405020304" pitchFamily="18" charset="-34"/>
                        </a:rPr>
                        <a:t>content part</a:t>
                      </a:r>
                    </a:p>
                  </a:txBody>
                  <a:tcPr marL="80201" marR="80201" marT="40100" marB="40100"/>
                </a:tc>
                <a:tc>
                  <a:txBody>
                    <a:bodyPr/>
                    <a:lstStyle/>
                    <a:p>
                      <a:r>
                        <a:rPr lang="en-US" sz="2000" dirty="0">
                          <a:solidFill>
                            <a:schemeClr val="tx1"/>
                          </a:solidFill>
                          <a:latin typeface="Angsana New" panose="02020603050405020304" pitchFamily="18" charset="-34"/>
                          <a:cs typeface="Angsana New" panose="02020603050405020304" pitchFamily="18" charset="-34"/>
                        </a:rPr>
                        <a:t>Chapter 1 Introduction consists of;</a:t>
                      </a:r>
                    </a:p>
                    <a:p>
                      <a:pPr marL="0" indent="514350"/>
                      <a:r>
                        <a:rPr lang="en-US" sz="2000" dirty="0">
                          <a:solidFill>
                            <a:schemeClr val="tx1"/>
                          </a:solidFill>
                          <a:latin typeface="Angsana New" panose="02020603050405020304" pitchFamily="18" charset="-34"/>
                          <a:cs typeface="Angsana New" panose="02020603050405020304" pitchFamily="18" charset="-34"/>
                        </a:rPr>
                        <a:t>1.1 Background or origin of the problem</a:t>
                      </a:r>
                    </a:p>
                    <a:p>
                      <a:pPr marL="0" indent="514350"/>
                      <a:r>
                        <a:rPr lang="en-US" sz="2000" dirty="0">
                          <a:solidFill>
                            <a:schemeClr val="tx1"/>
                          </a:solidFill>
                          <a:latin typeface="Angsana New" panose="02020603050405020304" pitchFamily="18" charset="-34"/>
                          <a:cs typeface="Angsana New" panose="02020603050405020304" pitchFamily="18" charset="-34"/>
                        </a:rPr>
                        <a:t>1.2 Importance of the research problem (with or without)</a:t>
                      </a:r>
                    </a:p>
                    <a:p>
                      <a:pPr marL="0" indent="514350"/>
                      <a:r>
                        <a:rPr lang="en-US" sz="2000" dirty="0">
                          <a:solidFill>
                            <a:schemeClr val="tx1"/>
                          </a:solidFill>
                          <a:latin typeface="Angsana New" panose="02020603050405020304" pitchFamily="18" charset="-34"/>
                          <a:cs typeface="Angsana New" panose="02020603050405020304" pitchFamily="18" charset="-34"/>
                        </a:rPr>
                        <a:t>1.3 Objectives of the research</a:t>
                      </a:r>
                    </a:p>
                    <a:p>
                      <a:pPr marL="0" indent="514350"/>
                      <a:r>
                        <a:rPr lang="en-US" sz="2000" dirty="0">
                          <a:solidFill>
                            <a:schemeClr val="tx1"/>
                          </a:solidFill>
                          <a:latin typeface="Angsana New" panose="02020603050405020304" pitchFamily="18" charset="-34"/>
                          <a:cs typeface="Angsana New" panose="02020603050405020304" pitchFamily="18" charset="-34"/>
                        </a:rPr>
                        <a:t>1.4 Research Hypothesis (with or without depending on the type of research)</a:t>
                      </a:r>
                    </a:p>
                    <a:p>
                      <a:pPr marL="0" indent="514350"/>
                      <a:r>
                        <a:rPr lang="en-US" sz="2000" dirty="0">
                          <a:solidFill>
                            <a:schemeClr val="tx1"/>
                          </a:solidFill>
                          <a:latin typeface="Angsana New" panose="02020603050405020304" pitchFamily="18" charset="-34"/>
                          <a:cs typeface="Angsana New" panose="02020603050405020304" pitchFamily="18" charset="-34"/>
                        </a:rPr>
                        <a:t>1.5 Preliminary Agreement (with or without)</a:t>
                      </a:r>
                    </a:p>
                    <a:p>
                      <a:pPr marL="0" indent="514350"/>
                      <a:r>
                        <a:rPr lang="en-US" sz="2000" dirty="0">
                          <a:solidFill>
                            <a:schemeClr val="tx1"/>
                          </a:solidFill>
                          <a:latin typeface="Angsana New" panose="02020603050405020304" pitchFamily="18" charset="-34"/>
                          <a:cs typeface="Angsana New" panose="02020603050405020304" pitchFamily="18" charset="-34"/>
                        </a:rPr>
                        <a:t>1.6 Scope of research</a:t>
                      </a:r>
                    </a:p>
                    <a:p>
                      <a:pPr marL="0" indent="514350"/>
                      <a:r>
                        <a:rPr lang="en-US" sz="2000" dirty="0">
                          <a:solidFill>
                            <a:schemeClr val="tx1"/>
                          </a:solidFill>
                          <a:latin typeface="Angsana New" panose="02020603050405020304" pitchFamily="18" charset="-34"/>
                          <a:cs typeface="Angsana New" panose="02020603050405020304" pitchFamily="18" charset="-34"/>
                        </a:rPr>
                        <a:t>1.7 Research Limitations (with or without)</a:t>
                      </a:r>
                    </a:p>
                    <a:p>
                      <a:pPr marL="0" indent="514350"/>
                      <a:r>
                        <a:rPr lang="en-US" sz="2000" dirty="0">
                          <a:solidFill>
                            <a:schemeClr val="tx1"/>
                          </a:solidFill>
                          <a:latin typeface="Angsana New" panose="02020603050405020304" pitchFamily="18" charset="-34"/>
                          <a:cs typeface="Angsana New" panose="02020603050405020304" pitchFamily="18" charset="-34"/>
                        </a:rPr>
                        <a:t>1.8 Definitions of terminology</a:t>
                      </a:r>
                    </a:p>
                    <a:p>
                      <a:pPr marL="0" indent="514350"/>
                      <a:r>
                        <a:rPr lang="en-US" sz="2000" dirty="0">
                          <a:solidFill>
                            <a:schemeClr val="tx1"/>
                          </a:solidFill>
                          <a:latin typeface="Angsana New" panose="02020603050405020304" pitchFamily="18" charset="-34"/>
                          <a:cs typeface="Angsana New" panose="02020603050405020304" pitchFamily="18" charset="-34"/>
                        </a:rPr>
                        <a:t>1.9 Benefits from research</a:t>
                      </a:r>
                      <a:endParaRPr lang="th-TH" sz="2000" dirty="0">
                        <a:solidFill>
                          <a:schemeClr val="tx1"/>
                        </a:solidFill>
                        <a:latin typeface="Angsana New" panose="02020603050405020304" pitchFamily="18" charset="-34"/>
                        <a:cs typeface="Angsana New" panose="02020603050405020304" pitchFamily="18" charset="-34"/>
                      </a:endParaRPr>
                    </a:p>
                    <a:p>
                      <a:pPr marL="0" indent="0"/>
                      <a:r>
                        <a:rPr lang="en-US" sz="2000" dirty="0">
                          <a:solidFill>
                            <a:schemeClr val="tx1"/>
                          </a:solidFill>
                          <a:latin typeface="Angsana New" panose="02020603050405020304" pitchFamily="18" charset="-34"/>
                          <a:cs typeface="Angsana New" panose="02020603050405020304" pitchFamily="18" charset="-34"/>
                        </a:rPr>
                        <a:t>Chapter 2 Documents and related research consisting of;</a:t>
                      </a:r>
                    </a:p>
                    <a:p>
                      <a:pPr marL="0" indent="457200"/>
                      <a:r>
                        <a:rPr lang="en-US" sz="2000" dirty="0">
                          <a:solidFill>
                            <a:schemeClr val="tx1"/>
                          </a:solidFill>
                          <a:latin typeface="Angsana New" panose="02020603050405020304" pitchFamily="18" charset="-34"/>
                          <a:cs typeface="Angsana New" panose="02020603050405020304" pitchFamily="18" charset="-34"/>
                        </a:rPr>
                        <a:t>2.1 Concepts related to research problems</a:t>
                      </a:r>
                    </a:p>
                    <a:p>
                      <a:pPr marL="0" indent="457200"/>
                      <a:r>
                        <a:rPr lang="en-US" sz="2000" dirty="0">
                          <a:solidFill>
                            <a:schemeClr val="tx1"/>
                          </a:solidFill>
                          <a:latin typeface="Angsana New" panose="02020603050405020304" pitchFamily="18" charset="-34"/>
                          <a:cs typeface="Angsana New" panose="02020603050405020304" pitchFamily="18" charset="-34"/>
                        </a:rPr>
                        <a:t>2.2. Theories related to research problems</a:t>
                      </a:r>
                    </a:p>
                    <a:p>
                      <a:pPr marL="0" indent="457200"/>
                      <a:r>
                        <a:rPr lang="en-US" sz="2000" dirty="0">
                          <a:solidFill>
                            <a:schemeClr val="tx1"/>
                          </a:solidFill>
                          <a:latin typeface="Angsana New" panose="02020603050405020304" pitchFamily="18" charset="-34"/>
                          <a:cs typeface="Angsana New" panose="02020603050405020304" pitchFamily="18" charset="-34"/>
                        </a:rPr>
                        <a:t>2.3 Research related to the research problem</a:t>
                      </a:r>
                      <a:endParaRPr lang="th-TH" sz="2000" dirty="0">
                        <a:solidFill>
                          <a:schemeClr val="tx1"/>
                        </a:solidFill>
                        <a:latin typeface="Angsana New" panose="02020603050405020304" pitchFamily="18" charset="-34"/>
                        <a:cs typeface="Angsana New" panose="02020603050405020304" pitchFamily="18" charset="-34"/>
                      </a:endParaRPr>
                    </a:p>
                    <a:p>
                      <a:r>
                        <a:rPr lang="en-US" sz="2000" dirty="0">
                          <a:solidFill>
                            <a:schemeClr val="tx1"/>
                          </a:solidFill>
                          <a:latin typeface="Angsana New" panose="02020603050405020304" pitchFamily="18" charset="-34"/>
                          <a:cs typeface="Angsana New" panose="02020603050405020304" pitchFamily="18" charset="-34"/>
                        </a:rPr>
                        <a:t>Chapter 3 Research Methods consists of</a:t>
                      </a:r>
                      <a:r>
                        <a:rPr lang="th-TH" sz="2000" dirty="0">
                          <a:solidFill>
                            <a:schemeClr val="tx1"/>
                          </a:solidFill>
                          <a:latin typeface="Angsana New" panose="02020603050405020304" pitchFamily="18" charset="-34"/>
                          <a:cs typeface="Angsana New" panose="02020603050405020304" pitchFamily="18" charset="-34"/>
                        </a:rPr>
                        <a:t>ว</a:t>
                      </a:r>
                    </a:p>
                    <a:p>
                      <a:pPr marL="0" indent="457200"/>
                      <a:r>
                        <a:rPr lang="en-US" sz="2000" dirty="0">
                          <a:solidFill>
                            <a:schemeClr val="tx1"/>
                          </a:solidFill>
                          <a:latin typeface="Angsana New" panose="02020603050405020304" pitchFamily="18" charset="-34"/>
                          <a:cs typeface="Angsana New" panose="02020603050405020304" pitchFamily="18" charset="-34"/>
                        </a:rPr>
                        <a:t>3.1 Research Design</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3.2 Research variables</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3.3 Population and sample</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3.4 Data Collection Tools</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3.5 Methods of collecting information</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3.6 Statistics used in data analysis</a:t>
                      </a:r>
                    </a:p>
                  </a:txBody>
                  <a:tcPr marL="80201" marR="80201" marT="40100" marB="40100"/>
                </a:tc>
                <a:extLst>
                  <a:ext uri="{0D108BD9-81ED-4DB2-BD59-A6C34878D82A}">
                    <a16:rowId xmlns:a16="http://schemas.microsoft.com/office/drawing/2014/main" val="135185168"/>
                  </a:ext>
                </a:extLst>
              </a:tr>
            </a:tbl>
          </a:graphicData>
        </a:graphic>
      </p:graphicFrame>
      <p:sp>
        <p:nvSpPr>
          <p:cNvPr id="3" name="ตัวแทนหมายเลขสไลด์ 2">
            <a:extLst>
              <a:ext uri="{FF2B5EF4-FFF2-40B4-BE49-F238E27FC236}">
                <a16:creationId xmlns:a16="http://schemas.microsoft.com/office/drawing/2014/main" id="{88A5A954-1954-450E-9240-A84A0780C9BC}"/>
              </a:ext>
            </a:extLst>
          </p:cNvPr>
          <p:cNvSpPr>
            <a:spLocks noGrp="1"/>
          </p:cNvSpPr>
          <p:nvPr>
            <p:ph type="sldNum" sz="quarter" idx="12"/>
          </p:nvPr>
        </p:nvSpPr>
        <p:spPr/>
        <p:txBody>
          <a:bodyPr/>
          <a:lstStyle/>
          <a:p>
            <a:fld id="{1EAF28F5-24D7-466C-B5FE-FBB3D897FE90}" type="slidenum">
              <a:rPr lang="en-US" smtClean="0"/>
              <a:t>97</a:t>
            </a:fld>
            <a:endParaRPr lang="en-US"/>
          </a:p>
        </p:txBody>
      </p:sp>
    </p:spTree>
    <p:extLst>
      <p:ext uri="{BB962C8B-B14F-4D97-AF65-F5344CB8AC3E}">
        <p14:creationId xmlns:p14="http://schemas.microsoft.com/office/powerpoint/2010/main" val="10856539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a:extLst>
              <a:ext uri="{FF2B5EF4-FFF2-40B4-BE49-F238E27FC236}">
                <a16:creationId xmlns:a16="http://schemas.microsoft.com/office/drawing/2014/main" id="{424FE4DE-BA97-44C0-9819-67D826A9CD44}"/>
              </a:ext>
            </a:extLst>
          </p:cNvPr>
          <p:cNvSpPr>
            <a:spLocks noGrp="1"/>
          </p:cNvSpPr>
          <p:nvPr>
            <p:ph type="title"/>
          </p:nvPr>
        </p:nvSpPr>
        <p:spPr>
          <a:xfrm>
            <a:off x="770599" y="285949"/>
            <a:ext cx="9223058" cy="643781"/>
          </a:xfrm>
        </p:spPr>
        <p:txBody>
          <a:bodyPr>
            <a:normAutofit/>
          </a:bodyPr>
          <a:lstStyle/>
          <a:p>
            <a:r>
              <a:rPr lang="en-US" sz="2105" dirty="0">
                <a:latin typeface="Angsana New" panose="02020603050405020304" pitchFamily="18" charset="-34"/>
                <a:cs typeface="Angsana New" panose="02020603050405020304" pitchFamily="18" charset="-34"/>
              </a:rPr>
              <a:t>Table 1 (next)</a:t>
            </a:r>
          </a:p>
        </p:txBody>
      </p:sp>
      <p:graphicFrame>
        <p:nvGraphicFramePr>
          <p:cNvPr id="5" name="ตาราง 4">
            <a:extLst>
              <a:ext uri="{FF2B5EF4-FFF2-40B4-BE49-F238E27FC236}">
                <a16:creationId xmlns:a16="http://schemas.microsoft.com/office/drawing/2014/main" id="{3EF80CC5-4E9D-4766-ACD6-22C239CB78CF}"/>
              </a:ext>
            </a:extLst>
          </p:cNvPr>
          <p:cNvGraphicFramePr>
            <a:graphicFrameLocks noGrp="1"/>
          </p:cNvGraphicFramePr>
          <p:nvPr/>
        </p:nvGraphicFramePr>
        <p:xfrm>
          <a:off x="770599" y="929730"/>
          <a:ext cx="9453938" cy="5646800"/>
        </p:xfrm>
        <a:graphic>
          <a:graphicData uri="http://schemas.openxmlformats.org/drawingml/2006/table">
            <a:tbl>
              <a:tblPr firstRow="1" bandRow="1">
                <a:tableStyleId>{21E4AEA4-8DFA-4A89-87EB-49C32662AFE0}</a:tableStyleId>
              </a:tblPr>
              <a:tblGrid>
                <a:gridCol w="1996282">
                  <a:extLst>
                    <a:ext uri="{9D8B030D-6E8A-4147-A177-3AD203B41FA5}">
                      <a16:colId xmlns:a16="http://schemas.microsoft.com/office/drawing/2014/main" val="2818726799"/>
                    </a:ext>
                  </a:extLst>
                </a:gridCol>
                <a:gridCol w="7457656">
                  <a:extLst>
                    <a:ext uri="{9D8B030D-6E8A-4147-A177-3AD203B41FA5}">
                      <a16:colId xmlns:a16="http://schemas.microsoft.com/office/drawing/2014/main" val="14923788"/>
                    </a:ext>
                  </a:extLst>
                </a:gridCol>
              </a:tblGrid>
              <a:tr h="347536">
                <a:tc>
                  <a:txBody>
                    <a:bodyPr/>
                    <a:lstStyle/>
                    <a:p>
                      <a:pPr algn="ctr"/>
                      <a:r>
                        <a:rPr lang="en-US" sz="2000" dirty="0">
                          <a:solidFill>
                            <a:schemeClr val="tx1"/>
                          </a:solidFill>
                          <a:latin typeface="Angsana New" panose="02020603050405020304" pitchFamily="18" charset="-34"/>
                          <a:cs typeface="Angsana New" panose="02020603050405020304" pitchFamily="18" charset="-34"/>
                        </a:rPr>
                        <a:t>Component </a:t>
                      </a:r>
                    </a:p>
                  </a:txBody>
                  <a:tcPr marL="80201" marR="80201" marT="40100" marB="40100"/>
                </a:tc>
                <a:tc>
                  <a:txBody>
                    <a:bodyPr/>
                    <a:lstStyle/>
                    <a:p>
                      <a:pPr algn="ctr"/>
                      <a:r>
                        <a:rPr lang="en-US" sz="2000" dirty="0">
                          <a:solidFill>
                            <a:schemeClr val="tx1"/>
                          </a:solidFill>
                          <a:latin typeface="Angsana New" panose="02020603050405020304" pitchFamily="18" charset="-34"/>
                          <a:cs typeface="Angsana New" panose="02020603050405020304" pitchFamily="18" charset="-34"/>
                        </a:rPr>
                        <a:t>details of each component</a:t>
                      </a:r>
                    </a:p>
                  </a:txBody>
                  <a:tcPr marL="80201" marR="80201" marT="40100" marB="40100"/>
                </a:tc>
                <a:extLst>
                  <a:ext uri="{0D108BD9-81ED-4DB2-BD59-A6C34878D82A}">
                    <a16:rowId xmlns:a16="http://schemas.microsoft.com/office/drawing/2014/main" val="4112077325"/>
                  </a:ext>
                </a:extLst>
              </a:tr>
              <a:tr h="4892231">
                <a:tc>
                  <a:txBody>
                    <a:bodyPr/>
                    <a:lstStyle/>
                    <a:p>
                      <a:r>
                        <a:rPr lang="en-US" sz="2000" dirty="0">
                          <a:solidFill>
                            <a:schemeClr val="tx1"/>
                          </a:solidFill>
                          <a:latin typeface="Angsana New" panose="02020603050405020304" pitchFamily="18" charset="-34"/>
                          <a:cs typeface="Angsana New" panose="02020603050405020304" pitchFamily="18" charset="-34"/>
                        </a:rPr>
                        <a:t>Part 2</a:t>
                      </a:r>
                      <a:r>
                        <a:rPr lang="th-TH" sz="2000" dirty="0">
                          <a:solidFill>
                            <a:schemeClr val="tx1"/>
                          </a:solidFill>
                          <a:latin typeface="Angsana New" panose="02020603050405020304" pitchFamily="18" charset="-34"/>
                          <a:cs typeface="Angsana New" panose="02020603050405020304" pitchFamily="18" charset="-34"/>
                        </a:rPr>
                        <a:t> </a:t>
                      </a:r>
                      <a:r>
                        <a:rPr lang="en-US" sz="2000" dirty="0">
                          <a:solidFill>
                            <a:schemeClr val="tx1"/>
                          </a:solidFill>
                          <a:latin typeface="Angsana New" panose="02020603050405020304" pitchFamily="18" charset="-34"/>
                          <a:cs typeface="Angsana New" panose="02020603050405020304" pitchFamily="18" charset="-34"/>
                        </a:rPr>
                        <a:t>content part</a:t>
                      </a:r>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endParaRPr lang="th-TH" sz="2000" dirty="0">
                        <a:solidFill>
                          <a:schemeClr val="tx1"/>
                        </a:solidFill>
                        <a:latin typeface="Angsana New" panose="02020603050405020304" pitchFamily="18" charset="-34"/>
                        <a:cs typeface="Angsana New" panose="02020603050405020304" pitchFamily="18" charset="-34"/>
                      </a:endParaRPr>
                    </a:p>
                    <a:p>
                      <a:pPr marL="0" marR="0" lvl="0" indent="0" algn="l" defTabSz="802020" rtl="0" eaLnBrk="1" fontAlgn="auto" latinLnBrk="0" hangingPunct="1">
                        <a:lnSpc>
                          <a:spcPct val="100000"/>
                        </a:lnSpc>
                        <a:spcBef>
                          <a:spcPts val="0"/>
                        </a:spcBef>
                        <a:spcAft>
                          <a:spcPts val="0"/>
                        </a:spcAft>
                        <a:buClrTx/>
                        <a:buSzTx/>
                        <a:buFontTx/>
                        <a:buNone/>
                        <a:tabLst/>
                        <a:defRPr/>
                      </a:pPr>
                      <a:endParaRPr lang="th-TH" sz="2000" dirty="0">
                        <a:solidFill>
                          <a:schemeClr val="tx1"/>
                        </a:solidFill>
                        <a:latin typeface="Angsana New" panose="02020603050405020304" pitchFamily="18" charset="-34"/>
                        <a:cs typeface="Angsana New" panose="02020603050405020304" pitchFamily="18" charset="-34"/>
                      </a:endParaRPr>
                    </a:p>
                    <a:p>
                      <a:pPr marL="0" marR="0" lvl="0" indent="0" algn="l" defTabSz="80202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ngsana New" panose="02020603050405020304" pitchFamily="18" charset="-34"/>
                          <a:cs typeface="Angsana New" panose="02020603050405020304" pitchFamily="18" charset="-34"/>
                        </a:rPr>
                        <a:t>Part 3</a:t>
                      </a:r>
                      <a:r>
                        <a:rPr lang="th-TH" sz="2000" dirty="0">
                          <a:solidFill>
                            <a:schemeClr val="tx1"/>
                          </a:solidFill>
                          <a:latin typeface="Angsana New" panose="02020603050405020304" pitchFamily="18" charset="-34"/>
                          <a:cs typeface="Angsana New" panose="02020603050405020304" pitchFamily="18" charset="-34"/>
                        </a:rPr>
                        <a:t> </a:t>
                      </a:r>
                      <a:r>
                        <a:rPr lang="en-US" sz="2000" dirty="0">
                          <a:solidFill>
                            <a:schemeClr val="tx1"/>
                          </a:solidFill>
                          <a:latin typeface="Angsana New" panose="02020603050405020304" pitchFamily="18" charset="-34"/>
                          <a:cs typeface="Angsana New" panose="02020603050405020304" pitchFamily="18" charset="-34"/>
                        </a:rPr>
                        <a:t>referent</a:t>
                      </a:r>
                    </a:p>
                    <a:p>
                      <a:endParaRPr lang="th-TH" sz="2000" dirty="0">
                        <a:solidFill>
                          <a:schemeClr val="tx1"/>
                        </a:solidFill>
                        <a:latin typeface="Angsana New" panose="02020603050405020304" pitchFamily="18" charset="-34"/>
                        <a:cs typeface="Angsana New" panose="02020603050405020304" pitchFamily="18" charset="-34"/>
                      </a:endParaRPr>
                    </a:p>
                    <a:p>
                      <a:endParaRPr lang="en-US"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tc>
                  <a:txBody>
                    <a:bodyPr/>
                    <a:lstStyle/>
                    <a:p>
                      <a:pPr marL="0" indent="0"/>
                      <a:r>
                        <a:rPr lang="en-US" sz="2000" dirty="0">
                          <a:solidFill>
                            <a:schemeClr val="tx1"/>
                          </a:solidFill>
                          <a:latin typeface="Angsana New" panose="02020603050405020304" pitchFamily="18" charset="-34"/>
                          <a:cs typeface="Angsana New" panose="02020603050405020304" pitchFamily="18" charset="-34"/>
                        </a:rPr>
                        <a:t>Chapter 4 Data Analysis Results</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4.1 Hierarchy of presentation of data analysis results (with or without)</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4.2 Presentation of data analysis results</a:t>
                      </a:r>
                      <a:endParaRPr lang="th-TH" sz="2000" dirty="0">
                        <a:solidFill>
                          <a:schemeClr val="tx1"/>
                        </a:solidFill>
                        <a:latin typeface="Angsana New" panose="02020603050405020304" pitchFamily="18" charset="-34"/>
                        <a:cs typeface="Angsana New" panose="02020603050405020304" pitchFamily="18" charset="-34"/>
                      </a:endParaRPr>
                    </a:p>
                    <a:p>
                      <a:pPr marL="0" indent="457200"/>
                      <a:r>
                        <a:rPr lang="en-US" sz="2000" dirty="0">
                          <a:solidFill>
                            <a:schemeClr val="tx1"/>
                          </a:solidFill>
                          <a:latin typeface="Angsana New" panose="02020603050405020304" pitchFamily="18" charset="-34"/>
                          <a:cs typeface="Angsana New" panose="02020603050405020304" pitchFamily="18" charset="-34"/>
                        </a:rPr>
                        <a:t>4.3 Interpretation of data analysis results</a:t>
                      </a:r>
                      <a:endParaRPr lang="th-TH" sz="2000" dirty="0">
                        <a:solidFill>
                          <a:schemeClr val="tx1"/>
                        </a:solidFill>
                        <a:latin typeface="Angsana New" panose="02020603050405020304" pitchFamily="18" charset="-34"/>
                        <a:cs typeface="Angsana New" panose="02020603050405020304" pitchFamily="18" charset="-34"/>
                      </a:endParaRPr>
                    </a:p>
                    <a:p>
                      <a:pPr marL="0" indent="0"/>
                      <a:r>
                        <a:rPr lang="en-US" sz="2000" dirty="0">
                          <a:solidFill>
                            <a:schemeClr val="tx1"/>
                          </a:solidFill>
                          <a:latin typeface="Angsana New" panose="02020603050405020304" pitchFamily="18" charset="-34"/>
                          <a:cs typeface="Angsana New" panose="02020603050405020304" pitchFamily="18" charset="-34"/>
                        </a:rPr>
                        <a:t>Chapter 5 Summary, Discussion and Recommendation consisting of</a:t>
                      </a:r>
                      <a:r>
                        <a:rPr lang="th-TH" sz="2000" dirty="0">
                          <a:solidFill>
                            <a:schemeClr val="tx1"/>
                          </a:solidFill>
                          <a:latin typeface="Angsana New" panose="02020603050405020304" pitchFamily="18" charset="-34"/>
                          <a:cs typeface="Angsana New" panose="02020603050405020304" pitchFamily="18" charset="-34"/>
                        </a:rPr>
                        <a:t>ว</a:t>
                      </a:r>
                    </a:p>
                    <a:p>
                      <a:pPr marL="0" indent="396875"/>
                      <a:r>
                        <a:rPr lang="en-US" sz="2000" dirty="0">
                          <a:solidFill>
                            <a:schemeClr val="tx1"/>
                          </a:solidFill>
                          <a:latin typeface="Angsana New" panose="02020603050405020304" pitchFamily="18" charset="-34"/>
                          <a:cs typeface="Angsana New" panose="02020603050405020304" pitchFamily="18" charset="-34"/>
                        </a:rPr>
                        <a:t>5.1 Brief background of the research problem</a:t>
                      </a:r>
                      <a:endParaRPr lang="th-TH" sz="2000" dirty="0">
                        <a:solidFill>
                          <a:schemeClr val="tx1"/>
                        </a:solidFill>
                        <a:latin typeface="Angsana New" panose="02020603050405020304" pitchFamily="18" charset="-34"/>
                        <a:cs typeface="Angsana New" panose="02020603050405020304" pitchFamily="18" charset="-34"/>
                      </a:endParaRPr>
                    </a:p>
                    <a:p>
                      <a:pPr marL="0" indent="396875"/>
                      <a:r>
                        <a:rPr lang="en-US" sz="2000" dirty="0">
                          <a:solidFill>
                            <a:schemeClr val="tx1"/>
                          </a:solidFill>
                          <a:latin typeface="Angsana New" panose="02020603050405020304" pitchFamily="18" charset="-34"/>
                          <a:cs typeface="Angsana New" panose="02020603050405020304" pitchFamily="18" charset="-34"/>
                        </a:rPr>
                        <a:t>5.2 Objectives of the research in a nutshell</a:t>
                      </a:r>
                      <a:endParaRPr lang="th-TH" sz="2000" dirty="0">
                        <a:solidFill>
                          <a:schemeClr val="tx1"/>
                        </a:solidFill>
                        <a:latin typeface="Angsana New" panose="02020603050405020304" pitchFamily="18" charset="-34"/>
                        <a:cs typeface="Angsana New" panose="02020603050405020304" pitchFamily="18" charset="-34"/>
                      </a:endParaRPr>
                    </a:p>
                    <a:p>
                      <a:pPr marL="0" indent="396875"/>
                      <a:r>
                        <a:rPr lang="en-US" sz="2000" dirty="0">
                          <a:solidFill>
                            <a:schemeClr val="tx1"/>
                          </a:solidFill>
                          <a:latin typeface="Angsana New" panose="02020603050405020304" pitchFamily="18" charset="-34"/>
                          <a:cs typeface="Angsana New" panose="02020603050405020304" pitchFamily="18" charset="-34"/>
                        </a:rPr>
                        <a:t>5.3 Brief research methods</a:t>
                      </a:r>
                      <a:endParaRPr lang="th-TH" sz="2000" dirty="0">
                        <a:solidFill>
                          <a:schemeClr val="tx1"/>
                        </a:solidFill>
                        <a:latin typeface="Angsana New" panose="02020603050405020304" pitchFamily="18" charset="-34"/>
                        <a:cs typeface="Angsana New" panose="02020603050405020304" pitchFamily="18" charset="-34"/>
                      </a:endParaRPr>
                    </a:p>
                    <a:p>
                      <a:pPr marL="0" indent="396875"/>
                      <a:r>
                        <a:rPr lang="en-US" sz="2000" dirty="0">
                          <a:solidFill>
                            <a:schemeClr val="tx1"/>
                          </a:solidFill>
                          <a:latin typeface="Angsana New" panose="02020603050405020304" pitchFamily="18" charset="-34"/>
                          <a:cs typeface="Angsana New" panose="02020603050405020304" pitchFamily="18" charset="-34"/>
                        </a:rPr>
                        <a:t>5.4 Discussion of research results</a:t>
                      </a:r>
                      <a:endParaRPr lang="th-TH" sz="2000" dirty="0">
                        <a:solidFill>
                          <a:schemeClr val="tx1"/>
                        </a:solidFill>
                        <a:latin typeface="Angsana New" panose="02020603050405020304" pitchFamily="18" charset="-34"/>
                        <a:cs typeface="Angsana New" panose="02020603050405020304" pitchFamily="18" charset="-34"/>
                      </a:endParaRPr>
                    </a:p>
                    <a:p>
                      <a:pPr marL="0" indent="396875"/>
                      <a:r>
                        <a:rPr lang="en-US" sz="2000" dirty="0">
                          <a:solidFill>
                            <a:schemeClr val="tx1"/>
                          </a:solidFill>
                          <a:latin typeface="Angsana New" panose="02020603050405020304" pitchFamily="18" charset="-34"/>
                          <a:cs typeface="Angsana New" panose="02020603050405020304" pitchFamily="18" charset="-34"/>
                        </a:rPr>
                        <a:t>5.5 Recommendations for applying research results</a:t>
                      </a:r>
                      <a:endParaRPr lang="th-TH" sz="2000" dirty="0">
                        <a:solidFill>
                          <a:schemeClr val="tx1"/>
                        </a:solidFill>
                        <a:latin typeface="Angsana New" panose="02020603050405020304" pitchFamily="18" charset="-34"/>
                        <a:cs typeface="Angsana New" panose="02020603050405020304" pitchFamily="18" charset="-34"/>
                      </a:endParaRPr>
                    </a:p>
                    <a:p>
                      <a:pPr marL="0" indent="396875"/>
                      <a:r>
                        <a:rPr lang="en-US" sz="2000" dirty="0">
                          <a:solidFill>
                            <a:schemeClr val="tx1"/>
                          </a:solidFill>
                          <a:latin typeface="Angsana New" panose="02020603050405020304" pitchFamily="18" charset="-34"/>
                          <a:cs typeface="Angsana New" panose="02020603050405020304" pitchFamily="18" charset="-34"/>
                        </a:rPr>
                        <a:t>5.6 Recommendations for further study and research</a:t>
                      </a:r>
                      <a:endParaRPr lang="th-TH" sz="2000" dirty="0">
                        <a:solidFill>
                          <a:schemeClr val="tx1"/>
                        </a:solidFill>
                        <a:latin typeface="Angsana New" panose="02020603050405020304" pitchFamily="18" charset="-34"/>
                        <a:cs typeface="Angsana New" panose="02020603050405020304" pitchFamily="18" charset="-34"/>
                      </a:endParaRPr>
                    </a:p>
                    <a:p>
                      <a:pPr marL="0" indent="396875"/>
                      <a:endParaRPr lang="th-TH" sz="2000" dirty="0">
                        <a:solidFill>
                          <a:schemeClr val="tx1"/>
                        </a:solidFill>
                        <a:latin typeface="Angsana New" panose="02020603050405020304" pitchFamily="18" charset="-34"/>
                        <a:cs typeface="Angsana New" panose="02020603050405020304" pitchFamily="18" charset="-34"/>
                      </a:endParaRPr>
                    </a:p>
                    <a:p>
                      <a:r>
                        <a:rPr lang="en-US" sz="2000" dirty="0">
                          <a:solidFill>
                            <a:schemeClr val="tx1"/>
                          </a:solidFill>
                          <a:latin typeface="Angsana New" panose="02020603050405020304" pitchFamily="18" charset="-34"/>
                          <a:cs typeface="Angsana New" panose="02020603050405020304" pitchFamily="18" charset="-34"/>
                        </a:rPr>
                        <a:t>1) Footnotes</a:t>
                      </a:r>
                      <a:endParaRPr lang="th-TH" sz="2000" dirty="0">
                        <a:solidFill>
                          <a:schemeClr val="tx1"/>
                        </a:solidFill>
                        <a:latin typeface="Angsana New" panose="02020603050405020304" pitchFamily="18" charset="-34"/>
                        <a:cs typeface="Angsana New" panose="02020603050405020304" pitchFamily="18" charset="-34"/>
                      </a:endParaRPr>
                    </a:p>
                    <a:p>
                      <a:r>
                        <a:rPr lang="en-US" sz="2000" dirty="0">
                          <a:solidFill>
                            <a:schemeClr val="tx1"/>
                          </a:solidFill>
                          <a:latin typeface="Angsana New" panose="02020603050405020304" pitchFamily="18" charset="-34"/>
                          <a:cs typeface="Angsana New" panose="02020603050405020304" pitchFamily="18" charset="-34"/>
                        </a:rPr>
                        <a:t>2) Bibliography</a:t>
                      </a:r>
                      <a:endParaRPr lang="th-TH" sz="2000" dirty="0">
                        <a:solidFill>
                          <a:schemeClr val="tx1"/>
                        </a:solidFill>
                        <a:latin typeface="Angsana New" panose="02020603050405020304" pitchFamily="18" charset="-34"/>
                        <a:cs typeface="Angsana New" panose="02020603050405020304" pitchFamily="18" charset="-34"/>
                      </a:endParaRPr>
                    </a:p>
                    <a:p>
                      <a:r>
                        <a:rPr lang="en-US" sz="2000" dirty="0">
                          <a:solidFill>
                            <a:schemeClr val="tx1"/>
                          </a:solidFill>
                          <a:latin typeface="Angsana New" panose="02020603050405020304" pitchFamily="18" charset="-34"/>
                          <a:cs typeface="Angsana New" panose="02020603050405020304" pitchFamily="18" charset="-34"/>
                        </a:rPr>
                        <a:t>3) Appendix</a:t>
                      </a:r>
                      <a:endParaRPr lang="th-TH" sz="2000" dirty="0">
                        <a:solidFill>
                          <a:schemeClr val="tx1"/>
                        </a:solidFill>
                        <a:latin typeface="Angsana New" panose="02020603050405020304" pitchFamily="18" charset="-34"/>
                        <a:cs typeface="Angsana New" panose="02020603050405020304" pitchFamily="18" charset="-34"/>
                      </a:endParaRPr>
                    </a:p>
                    <a:p>
                      <a:r>
                        <a:rPr lang="en-US" sz="2000" dirty="0">
                          <a:solidFill>
                            <a:schemeClr val="tx1"/>
                          </a:solidFill>
                          <a:latin typeface="Angsana New" panose="02020603050405020304" pitchFamily="18" charset="-34"/>
                          <a:cs typeface="Angsana New" panose="02020603050405020304" pitchFamily="18" charset="-34"/>
                        </a:rPr>
                        <a:t>4) Researcher's profile</a:t>
                      </a:r>
                      <a:endParaRPr lang="th-TH" sz="2000" dirty="0">
                        <a:solidFill>
                          <a:schemeClr val="tx1"/>
                        </a:solidFill>
                        <a:latin typeface="Angsana New" panose="02020603050405020304" pitchFamily="18" charset="-34"/>
                        <a:cs typeface="Angsana New" panose="02020603050405020304" pitchFamily="18" charset="-34"/>
                      </a:endParaRPr>
                    </a:p>
                    <a:p>
                      <a:pPr marL="0" indent="0"/>
                      <a:endParaRPr lang="th-TH" sz="2000" dirty="0">
                        <a:solidFill>
                          <a:schemeClr val="tx1"/>
                        </a:solidFill>
                        <a:latin typeface="Angsana New" panose="02020603050405020304" pitchFamily="18" charset="-34"/>
                        <a:cs typeface="Angsana New" panose="02020603050405020304" pitchFamily="18" charset="-34"/>
                      </a:endParaRPr>
                    </a:p>
                  </a:txBody>
                  <a:tcPr marL="80201" marR="80201" marT="40100" marB="40100"/>
                </a:tc>
                <a:extLst>
                  <a:ext uri="{0D108BD9-81ED-4DB2-BD59-A6C34878D82A}">
                    <a16:rowId xmlns:a16="http://schemas.microsoft.com/office/drawing/2014/main" val="135185168"/>
                  </a:ext>
                </a:extLst>
              </a:tr>
            </a:tbl>
          </a:graphicData>
        </a:graphic>
      </p:graphicFrame>
      <p:sp>
        <p:nvSpPr>
          <p:cNvPr id="2" name="ตัวแทนหมายเลขสไลด์ 1">
            <a:extLst>
              <a:ext uri="{FF2B5EF4-FFF2-40B4-BE49-F238E27FC236}">
                <a16:creationId xmlns:a16="http://schemas.microsoft.com/office/drawing/2014/main" id="{775BB4AC-DC1B-4BC5-A142-589799461257}"/>
              </a:ext>
            </a:extLst>
          </p:cNvPr>
          <p:cNvSpPr>
            <a:spLocks noGrp="1"/>
          </p:cNvSpPr>
          <p:nvPr>
            <p:ph type="sldNum" sz="quarter" idx="12"/>
          </p:nvPr>
        </p:nvSpPr>
        <p:spPr/>
        <p:txBody>
          <a:bodyPr/>
          <a:lstStyle/>
          <a:p>
            <a:fld id="{1EAF28F5-24D7-466C-B5FE-FBB3D897FE90}" type="slidenum">
              <a:rPr lang="en-US" smtClean="0"/>
              <a:t>98</a:t>
            </a:fld>
            <a:endParaRPr lang="en-US"/>
          </a:p>
        </p:txBody>
      </p:sp>
    </p:spTree>
    <p:extLst>
      <p:ext uri="{BB962C8B-B14F-4D97-AF65-F5344CB8AC3E}">
        <p14:creationId xmlns:p14="http://schemas.microsoft.com/office/powerpoint/2010/main" val="5343774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435101" y="657225"/>
            <a:ext cx="4597400" cy="566822"/>
          </a:xfrm>
          <a:prstGeom prst="rect">
            <a:avLst/>
          </a:prstGeom>
        </p:spPr>
        <p:txBody>
          <a:bodyPr vert="horz" wrap="square" lIns="0" tIns="12700" rIns="0" bIns="0" rtlCol="0">
            <a:spAutoFit/>
          </a:bodyPr>
          <a:lstStyle/>
          <a:p>
            <a:pPr marL="12700" marR="187960">
              <a:lnSpc>
                <a:spcPct val="100000"/>
              </a:lnSpc>
              <a:spcBef>
                <a:spcPts val="100"/>
              </a:spcBef>
            </a:pPr>
            <a:r>
              <a:rPr lang="en-US" sz="3600" b="1" dirty="0">
                <a:solidFill>
                  <a:srgbClr val="0070C0"/>
                </a:solidFill>
                <a:latin typeface="Angsana New" panose="02020603050405020304" pitchFamily="18" charset="-34"/>
                <a:cs typeface="Angsana New" panose="02020603050405020304" pitchFamily="18" charset="-34"/>
              </a:rPr>
              <a:t>Published Articles</a:t>
            </a:r>
            <a:endParaRPr sz="3400" b="1" dirty="0">
              <a:solidFill>
                <a:srgbClr val="0070C0"/>
              </a:solidFill>
              <a:latin typeface="Angsana New" panose="02020603050405020304" pitchFamily="18" charset="-34"/>
              <a:cs typeface="Angsana New" panose="02020603050405020304" pitchFamily="18" charset="-34"/>
            </a:endParaRPr>
          </a:p>
        </p:txBody>
      </p:sp>
      <p:sp>
        <p:nvSpPr>
          <p:cNvPr id="6" name="Rectangle 5"/>
          <p:cNvSpPr/>
          <p:nvPr/>
        </p:nvSpPr>
        <p:spPr>
          <a:xfrm>
            <a:off x="1422400" y="1724025"/>
            <a:ext cx="7848600" cy="4406334"/>
          </a:xfrm>
          <a:prstGeom prst="rect">
            <a:avLst/>
          </a:prstGeom>
        </p:spPr>
        <p:txBody>
          <a:bodyPr wrap="square">
            <a:spAutoFit/>
          </a:bodyPr>
          <a:lstStyle/>
          <a:p>
            <a:pPr marL="342900" marR="0" lvl="0" indent="-342900">
              <a:lnSpc>
                <a:spcPts val="3865"/>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Policy</a:t>
            </a:r>
            <a:r>
              <a:rPr lang="en-US" sz="3600" spc="-33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implication</a:t>
            </a:r>
          </a:p>
          <a:p>
            <a:pPr marL="342900" marR="0" lvl="0" indent="-342900">
              <a:lnSpc>
                <a:spcPts val="323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Research</a:t>
            </a:r>
            <a:r>
              <a:rPr lang="en-US" sz="3600" spc="-15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for</a:t>
            </a:r>
            <a:r>
              <a:rPr lang="en-US" sz="3600" spc="-15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Development</a:t>
            </a:r>
            <a:r>
              <a:rPr lang="en-US" sz="3600" spc="-13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(R</a:t>
            </a:r>
            <a:r>
              <a:rPr lang="en-US" sz="3600" spc="-15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for</a:t>
            </a:r>
            <a:r>
              <a:rPr lang="en-US" sz="3600" spc="-15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D)</a:t>
            </a: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Research</a:t>
            </a:r>
            <a:r>
              <a:rPr lang="en-US" sz="3600" spc="-24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and</a:t>
            </a:r>
            <a:r>
              <a:rPr lang="en-US" sz="3600" spc="-240"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Development</a:t>
            </a:r>
            <a:r>
              <a:rPr lang="en-US" sz="3600" spc="-22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(R</a:t>
            </a:r>
            <a:r>
              <a:rPr lang="en-US" sz="3600" spc="-24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and</a:t>
            </a:r>
            <a:r>
              <a:rPr lang="en-US" sz="3600" spc="-235"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D)</a:t>
            </a: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Place</a:t>
            </a:r>
            <a:r>
              <a:rPr lang="en-US" sz="3600" spc="-110"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spc="-15" dirty="0">
                <a:effectLst/>
                <a:latin typeface="Angsana New" panose="02020603050405020304" pitchFamily="18" charset="-34"/>
                <a:ea typeface="Wingdings" panose="05000000000000000000" pitchFamily="2" charset="2"/>
                <a:cs typeface="Angsana New" panose="02020603050405020304" pitchFamily="18" charset="-34"/>
              </a:rPr>
              <a:t>Journal name)</a:t>
            </a:r>
            <a:endParaRPr lang="en-US" sz="3600" dirty="0">
              <a:effectLst/>
              <a:latin typeface="Angsana New" panose="02020603050405020304" pitchFamily="18" charset="-34"/>
              <a:ea typeface="Wingdings" panose="05000000000000000000" pitchFamily="2" charset="2"/>
              <a:cs typeface="Angsana New" panose="02020603050405020304" pitchFamily="18" charset="-34"/>
            </a:endParaRP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Price</a:t>
            </a:r>
          </a:p>
          <a:p>
            <a:pPr marL="342900" marR="0" lvl="0" indent="-342900">
              <a:lnSpc>
                <a:spcPts val="3360"/>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Product</a:t>
            </a:r>
          </a:p>
          <a:p>
            <a:pPr marL="342900" marR="0" lvl="0" indent="-342900">
              <a:lnSpc>
                <a:spcPts val="4305"/>
              </a:lnSpc>
              <a:spcBef>
                <a:spcPts val="0"/>
              </a:spcBef>
              <a:spcAft>
                <a:spcPts val="0"/>
              </a:spcAft>
              <a:buClr>
                <a:srgbClr val="0070C0"/>
              </a:buClr>
              <a:buSzPts val="2800"/>
              <a:buFont typeface="Wingdings" panose="05000000000000000000" pitchFamily="2" charset="2"/>
              <a:buChar char=""/>
              <a:tabLst>
                <a:tab pos="1439545" algn="l"/>
                <a:tab pos="1440180" algn="l"/>
              </a:tabLst>
            </a:pPr>
            <a:r>
              <a:rPr lang="en-US" sz="3600" dirty="0">
                <a:effectLst/>
                <a:latin typeface="Angsana New" panose="02020603050405020304" pitchFamily="18" charset="-34"/>
                <a:ea typeface="Wingdings" panose="05000000000000000000" pitchFamily="2" charset="2"/>
                <a:cs typeface="Angsana New" panose="02020603050405020304" pitchFamily="18" charset="-34"/>
              </a:rPr>
              <a:t>Promotion, impact</a:t>
            </a:r>
            <a:r>
              <a:rPr lang="en-US" sz="3600" spc="-530" dirty="0">
                <a:effectLst/>
                <a:latin typeface="Angsana New" panose="02020603050405020304" pitchFamily="18" charset="-34"/>
                <a:ea typeface="Wingdings" panose="05000000000000000000" pitchFamily="2" charset="2"/>
                <a:cs typeface="Angsana New" panose="02020603050405020304" pitchFamily="18" charset="-34"/>
              </a:rPr>
              <a:t> </a:t>
            </a:r>
            <a:r>
              <a:rPr lang="en-US" sz="3600" dirty="0">
                <a:effectLst/>
                <a:latin typeface="Angsana New" panose="02020603050405020304" pitchFamily="18" charset="-34"/>
                <a:ea typeface="Wingdings" panose="05000000000000000000" pitchFamily="2" charset="2"/>
                <a:cs typeface="Angsana New" panose="02020603050405020304" pitchFamily="18" charset="-34"/>
              </a:rPr>
              <a:t>factors</a:t>
            </a:r>
          </a:p>
          <a:p>
            <a:br>
              <a:rPr lang="en-US" sz="3600" dirty="0">
                <a:effectLst/>
                <a:latin typeface="Angsana New" panose="02020603050405020304" pitchFamily="18" charset="-34"/>
                <a:ea typeface="Garuda"/>
                <a:cs typeface="Angsana New" panose="02020603050405020304" pitchFamily="18" charset="-34"/>
              </a:rPr>
            </a:br>
            <a:endParaRPr lang="en-US" sz="3600" dirty="0">
              <a:latin typeface="Angsana New" panose="02020603050405020304" pitchFamily="18" charset="-34"/>
              <a:cs typeface="Angsana New" panose="02020603050405020304" pitchFamily="18" charset="-34"/>
            </a:endParaRPr>
          </a:p>
        </p:txBody>
      </p:sp>
    </p:spTree>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1666</TotalTime>
  <Words>25327</Words>
  <Application>Microsoft Office PowerPoint</Application>
  <PresentationFormat>กำหนดเอง</PresentationFormat>
  <Paragraphs>1116</Paragraphs>
  <Slides>166</Slides>
  <Notes>0</Notes>
  <HiddenSlides>0</HiddenSlides>
  <MMClips>0</MMClips>
  <ScaleCrop>false</ScaleCrop>
  <HeadingPairs>
    <vt:vector size="6" baseType="variant">
      <vt:variant>
        <vt:lpstr>ฟอนต์ที่ถูกใช้</vt:lpstr>
      </vt:variant>
      <vt:variant>
        <vt:i4>12</vt:i4>
      </vt:variant>
      <vt:variant>
        <vt:lpstr>ธีม</vt:lpstr>
      </vt:variant>
      <vt:variant>
        <vt:i4>1</vt:i4>
      </vt:variant>
      <vt:variant>
        <vt:lpstr>ชื่อเรื่องสไลด์</vt:lpstr>
      </vt:variant>
      <vt:variant>
        <vt:i4>166</vt:i4>
      </vt:variant>
    </vt:vector>
  </HeadingPairs>
  <TitlesOfParts>
    <vt:vector size="179" baseType="lpstr">
      <vt:lpstr>Angsana New</vt:lpstr>
      <vt:lpstr>AngsanaUPC</vt:lpstr>
      <vt:lpstr>Arial</vt:lpstr>
      <vt:lpstr>Calibri</vt:lpstr>
      <vt:lpstr>Calibri Light</vt:lpstr>
      <vt:lpstr>CordiaUPC</vt:lpstr>
      <vt:lpstr>Courier New</vt:lpstr>
      <vt:lpstr>DilleniaUPC</vt:lpstr>
      <vt:lpstr>Garuda</vt:lpstr>
      <vt:lpstr>TH SarabunIT๙</vt:lpstr>
      <vt:lpstr>TH SarabunPSK</vt:lpstr>
      <vt:lpstr>Wingdings</vt:lpstr>
      <vt:lpstr>ธีมของ Office</vt:lpstr>
      <vt:lpstr>งานนำเสนอ PowerPoint</vt:lpstr>
      <vt:lpstr>1. จุดมุ่งหมายของรายงานการวิจัย</vt:lpstr>
      <vt:lpstr>2. ประเภทของรายงานการวิจัย</vt:lpstr>
      <vt:lpstr>3.  เทคนิคการเขียนรายงาน</vt:lpstr>
      <vt:lpstr>งานนำเสนอ PowerPoint</vt:lpstr>
      <vt:lpstr> 4. การเขียนรายงานการวิจัยแบบสรุป</vt:lpstr>
      <vt:lpstr>ตัวอย่างที่ 2 การเขียนรายงานการวิจัยแบบสรุป</vt:lpstr>
      <vt:lpstr>งานนำเสนอ PowerPoint</vt:lpstr>
      <vt:lpstr>งานนำเสนอ PowerPoint</vt:lpstr>
      <vt:lpstr>5. การเขียนรายงานวิจัยฉบับสมบูรณ์</vt:lpstr>
      <vt:lpstr>ตารางที่ 1 การเขียนรายงานวิจัยฉบับสมบูรณ์ (ต่อ)</vt:lpstr>
      <vt:lpstr>ตารางที่ ๑ การเขียนรายงานวิจัยฉบับสมบูรณ์ (ต่อ)</vt:lpstr>
      <vt:lpstr>ตารางที่  1 การเขียนรายงานวิจัยฉบับสมบูรณ์ (ต่อ)</vt:lpstr>
      <vt:lpstr>บทความที่เผยแพร่</vt:lpstr>
      <vt:lpstr>          การเขียนบทความทางวิชาการ    การเขียนบทความวิชาการ (Academic Article) เป็นส่วนหนึ่งในหลักสูตรการศึกษา ของวิทยาลัยเสนาธิการทหาร ที่นักศึกษา/นายทหารนักเรียนจะต้องดำเนินการให้เป็นไปตามกรอบเวลาที่กำหนด โดยวิทยาลัยฯ มีความมุ่งหมายให้นักศึกษาได้มีโอกาสบูรณาการองค์ความรู้อันสืบเนื่องมาจาก ประสบการณ์ในการปฏิบัติงาน หรือมาจากการค้นคว้าบนพื้นฐานของความสนใจ บทความทางวิชาการที่นำเสนอองค์ความรู้และมีข้อเสนอแนะที่เป็นประโยชน์ในวงกว้าง จะได้รับการพิจารณาตีพิมพ์ในเอกสารเผยแพร่ทางวิชาการของสถาบันวิชาการป้องกันประเทศ ได้แก่ วารสารรัฏฐาภิรักษ์ หรือเอกสารข้อเสนอแนะเชิงนโยบายด้านความมั่นคง (NDC Security Review)   </vt:lpstr>
      <vt:lpstr>         บทความทางวิชาการที่ต้องดำเนินการ ประกอบด้วย     บทความรายบุคคล จำนวน 1 เรื่อง มีลักษณะเป็นงานเขียนทางวิชาการขนาดสั้นที่นำเสนอองค์ความรู้ และข้อคิดเห็นอย่างเฉพาะเจาะจง มีประเด็นการวิเคราะห์ที่ชัดเจนเป็นระบบ สอดคล้องกับ สถานการณ์ปัจจุบัน ประเด็นปัญหาสำคัญ แนวทางการพัฒนาในอนาคตและการขับเคลื่อนยุทธศาสตร์ชาติมีกระบวนการเขียนที่น่าเชื่อถือได้ตามหลักวิชาการ และรูปแบบเป็นไปตามที่กำหนด ในเอกสารคู่มือการเขียนเอกสารวิจัยส่วนบุคคลของ วปอ. (เอกสารหมายเลข ๐๐๖) และมาตรฐาน ของศูนย์ดัชนีการอ้างอิงวารสารไทย (Thai Journal Citation Index Center : TCI) </vt:lpstr>
      <vt:lpstr>          บทความทางวิชาการมีวัตถุประสงค์ในการนำเสนอ ดังนี้  @ นำเสนอความรู้ความคิดใหม่ ๆ รวมทั้ง ประสบการณ์ของผู้เขียนเกี่ยวกับเรื่องนั้น ๆ อยู่บนพื้นฐานของวิชาการในเรื่องนั้น ๆ หรืออาจจะเป็นการ แสดงความคิดเห็นในเชิงวิเคราะห์ วิจารณ์ วิชาการในเรื่องนั้นๆ   @ เพื่อนำเสนอแนวคิดใหม่ ๆ เกี่ยวกับเรื่องนั้น ๆ หรือ เพื่อตั้งคำถาม หรือ ประเด็นใหม่ ๆ ที่จะกระตุ้นให้ผู้อ่านเกิดความสนใจที่จะศึกษาค้นคว้าในเรื่องนั้นต่อไป   @ บทความทางวิชาการเป็นช่องทางหนึ่งที่จะเผยแพร่ความรู้ ความคิด และประสบการณ์ของตนเองสู่สาธารณะ และช่วยให้ได้พัฒนาความคิด และความรู้ใหม่ ๆ   @ ความรู้ และความคิดเหล่านี้ควรจะได้มาจากการที่ผู้เขียนได้ศึกษาค้นคว้า วิเคราะห์ วิจารณ์มาอย่างดีแล้ว จนกระทั่งเกิดแนวคิดใหม่ๆ ต่อเนื่องออกไป ในทางที่จะสร้างสรรค์วิชาการเรื่องนั้น ๆ ให้งอกงาม ต่อไปอีก บทความทางวิชาการที่ดี ควรมีส่วนช่วยกระตุ้นให้ผู้อ่านได้แนวคิดแนวทางในการนำความคิดนั้นไปใช้ให้เกิดประโยชน์ในรูปแบบหนึ่ง หรือช่วยกระตุ้นให้ผู้อ่านเกิดการพัฒนาความคิดใน เรื่องนั้น ๆ ต่อไป    </vt:lpstr>
      <vt:lpstr>                            บทความทางวิชาการ มีลักษณะสำคัญ ๆ ดังนี้   1. มีการนำเสนอความรู้ ความคิดที่ตั้งอยู่บนพื้นฐานทางวิชาการที่เชื่อถือได้ในเรื่องนั้น ๆ โดยมีหลักฐานทางวิชาการอ้างอิง   2. มีการวิเคราะห์วิจารณ์ให้ผู้อ่านเห็นประเด็นสำคัญอันเป็นสาระประโยชน์ที่ผู้เขียน ต้องการนำเสนอแก่ผู้อ่าน ซึ่งอาจจำเป็นต้องใช้ประสบการณ์ส่วนตัว หรือประสบการณ์และผลงาน ของผู้อื่นมาใช้  3. มีการเรียบเรียงเนื้อหาสาระอย่างเหมาะสม เพื่อช่วยให้ผู้อ่านเกิดความกระจ่าง ในความรู้ความคิดที่นำเสนอ   4. มีการอ้างอิงทางวิชาการและให้แหล่งอ้างอิงทางวิชาการอย่างถูกต้อง เหมาะสมตาม หลักวิชาการ และจรรยาบรรณของนักวิชาการ   5. มีการอภิปรายให้แนวคิด แนวทางในการนำความรู้ ความคิดที่นำเสนอไปใช้ให้เป็น ประโยชน์หรือมีประเด็นใหม่ ๆ ที่กระตุ้นให้ผู้อ่านเกิดความต้องการสืบเสาะหาความรู้หรือพัฒนา ความคิดในประเด็นนั้น ๆ ต่อไป  </vt:lpstr>
      <vt:lpstr>                                      คำแนะนำในการเขียนบทความทางวิชาการ    ปฏิบัติตามแนวทางการเขียนบทความทางวิชาการตาม รูปแบบของ ศูนย์ดัชนีการอ้างอิงวารสารไทย (Thai Journal Citation Index Centre-TCI) ดังนั้น จึงให้ดำเนินการโดยมีรูปแบบการจัดพิมพ์บทความทางวิชาการ และตัวอย่างการเขียนบทความทางวิชาการท้ายเอกสาร สรุปได้ ดังนี้  1.ความยาวของของเนื้อหาในบทความรายบุคคล ไม่น้อยกว่า ๑๑ - ๑๕  หน้ากระดาษ A 4 โดยไม่นับรวมตารางและแผนภาพ (รูปภาพ แผนที่แผนภูมิ และกราฟ)   2. ขนาดตัวอักษรในการพิมพ์    2.1 ใช้ตัวอักษร TH SarabunPSK    2.2 ชื่อบทความฯ / ชื่อเรื่อง ใช้ตัวอักษรเข้ม ขนาด ๒๔   2.3 ชื่อนักศึกษาผู้เขียนบทความฯ และหลักสูตรการศึกษา ให้เขียนทั้ง ภาษาไทย และภาษาอังกฤษ ใช้ตัวอักษรเข้ม ขนาด ๑๘    2.4 เนื้อหาในบทความฯ ใช้ตัวอักษรขนาด ๑๖ </vt:lpstr>
      <vt:lpstr>  2. เนื้อหาในบทความ     เป็นเรื่องราวที่มาจากความรู้ ประสบการณ์และปรากฏการณ์ที่กำลังเกิดขึ้น หรือเหตุการณ์ที่น่าสนใจ รวมทั้งแนวความคิดของนักศึกษา/นายทหารนักเรียน ในเรื่องนั้น ๆ    โดยดำเนินเรื่องตามลำดับ ตั้งแต่ปัญหาที่พบเห็นจนถึงการเสนอแนะแนวทางในการแก้ปัญหานั้น ๆ ทั้งนี้ การดำเนินเรื่องขอให้มีความสัมพันธ์ต่อเนื่องกัน ผู้อ่านสามารถลำดับเหตุการณ์เรื่องราวได้ง่าย  </vt:lpstr>
      <vt:lpstr>          บทความวิชาการที่วิทยาลัยป้องกันราชอาณาจักรฯ ให้นักศึกษาจัดทำมีส่วนประกอบ 3 ส่วน คือ ส่วนนำ ส่วนเนื้อหา และส่วนอ้างอิง ดังนี้         3.1 ส่วนนำ ส่วนนำจะเป็นส่วนที่ผู้เขียนจูงใจให้ผู้อ่านเกิดความสนใจในเรื่องนั้น ๆ ซึ่งสามารถใช้วิธีการและเทคนิคต่าง ๆ ตามแต่ผู้เขียนจะเห็นสมควร เช่น อาจใช้ภาษาที่กระตุ้น จูงใจ ผู้อ่านหรือยกปัญหาที่กำลังเป็นที่สนใจขณะนั้นขึ้นมาอภิปราย หรือตั้งประเด็นคำถามหรือปัญหาที่ท้าทายความคิดของผู้อ่านหรืออาจจะกล่าวถึงประโยชน์ที่ผู้อ่านจะได้รับจากการอ่าน เป็นต้น นอกจาก จะเป็นส่วนที่ใช้จูงใจผู้อ่านแล้ว ส่วนนำเป็นส่วนที่ผู้เขียนสามารถกล่าวถึงวัตถุประสงค์ของการเขียน บทความนั้น หรือให้คำชี้แจงที่มาของการเขียนบทความนั้น ๆ รวมทั้งขอบเขตของบทความนั้น เพื่อช่วยให้ผู้อ่านไม่คาดหวังเกินขอบเขตที่กำหนด นอกจากนั้นผู้เขียนอาจใช้ส่วนนำนี้ในการ ปูพื้นฐานที่จะเป็นในการอ่านเรื่องนั้นให้แก่ผู้อ่าน หรือให้กรอบแนวคิดที่จะช่วยให้ผู้อ่านเข้าใจเนื้อหา สาระที่นำเสนอต่อไป </vt:lpstr>
      <vt:lpstr> 3.2 ส่วนเนื้อหา การเขียนเนื้อหาของบทความวิชาการ เป็นการนำเสนอเนื้อหา           สาระสำคัญของเรื่องซึ่งในส่วนนี้ควรคำนึงถึงประเด็นสำคัญ ๆ ดังต่อไปนี้   3.2.1 การจัดลำดับเนื้อหาสาระ ผู้เขียนควรมีการวางแผนจัดโครงสร้างของ เนื้อหาสาระที่จะนำเสนอ และจัดลำดับเนื้อหาสาระให้เหมาะสมตามธรรมชาติของเนื้อหาสาระนั้น การนำเสนอเนื้อหาสาระควรมีความต่อเนื่องกัน เพื่อช่วยให้ผู้อ่านเข้าใจสาระนั้นได้โดยง่าย   3.2.1 การเรียบเรียงเนื้อหา ในส่วนนี้ต้องอาศัยความสามารถของผู้เขียน ในหลายด้านนอกเหนือจากความเข้าใจในเนื้อหาสาระ เช่น ด้านภาษาด้านสไตล์การเขียน ด้านวิธีการ นำเสนอเป็นต้น </vt:lpstr>
      <vt:lpstr>        3.2.3 ด้านการใช้ภาษา การเขียนบทความทางวิชาการ            จะต้องใช้คำในภาษาไทยหากคำไทยนั้นยังไม่เป็นที่เผยแพร่หลายควรใส่คำภาษาต่างประเทศไว้ในวงเล็บ ในกรณีที่ ไม่สามารถหาคำไทยได้ จะเป็นต้องทับศัพท์ก็ควรเขียนคำนั้นให้ถูกต้องตามหลักเกณฑ์ของราชบัณฑิต สถาน ไม่ควรเขียนภาษาไทยและต่างประเทศปะปนกันในลักษณะที่เรียกว่า “ไทยคำอังกฤษคำ” เพราะ จะทำให้งานเขียนนั้นมีลักษณะของความเป็นทางการ (formal) ลดลง ผู้เขียนบทความ ทางวิชาการ จำเป็นต้องพิถีพิถันในเรื่องการเขียนตัวสะกดการันต์ต่าง ๆ ให้ถูกต้องตามพจนานุกรม ฉบับราชบัณฑิตยสถาน และควรตรวจทานงานของตนไม่ให้ผิดพลาด เพราะงานนั้นจะเป็นแหล่งอ้างอิงทางวิชาการต่อไป  </vt:lpstr>
      <vt:lpstr>    3.2.4 ด้านสไตล์การเขียน ผู้เขียนแต่ละคนย่อมมีสไตล์การเขียนของตนซึ่งจะ เป็น   เอกลักษณ์และเป็นเสรีภาพของผู้เขียน อย่างไรก็ตาม ไม่ว่าผู้เขียนจะใช้สไตล์อะไร สิ่งที่ควรคำนึง ก็คือ ผู้เขียนจะต้องเขียนอธิบายเรื่องนั้นๆ ให้ผู้อ่านเกิดความกระจ่างมากที่สุด ซึ่งอาจต้องใช้เทคนิค ต่าง ๆ ที่จำเป็น เช่น การจัดลำดับหัวข้อ การยกตัวอย่างที่เหมาะสม การใช้ภาษาที่กระชับ ชัดเจน และเหมาะสมกับผู้อ่าน     3.2.5 ด้านวิธีการนำเสนอ การนำเสนอเนื้อหาสาระให้ผู้อ่านเข้าใจได้ง่าย และได้อย่างรวดเร็วนั้น จำเป็นต้องใช้เทคนิคต่าง ๆ ในการนำเสนอเข้าช่วย เช่น การใช้สื่อประเภท ภาพ แผนภูมิ ตาราง กราฟ เป็นต้น   ผู้เขียนควรมีการนำเสนอสื่อต่าง ๆ นี้อย่างเหมาะสม และ ถูกต้องตามหลักวิชาการ เช่น การเขียนชื่อตาราง การให้หัวข้อต่าง ๆ ในตาราง เป็นต้น </vt:lpstr>
      <vt:lpstr>     3.2.6 การวิเคราะห์ วิพากษ์ วิจารณ์ และการนำเสนอความคิดของผู้เขียน  บทความที่ดี ควรมีการนำเสนอความคิดเห็นของผู้เขียน ซึ่งอาจออกมาในลักษณะของการ วิเคราะห์ วิจารณ์ ข้อมูลเนื้อหาสาระให้เป็นประเด็นที่เป็นส่วนของการริเริ่มสร้างสรรค์ของผู้เขียน ซึ่งอาจจะนำเสนอไปพร้อม ๆ กับการนำเสนอเนื้อหาสาระ หรืออาจจะนำเสนอก่อนการนำเสนอข้อมูล หรือเนื้อหาสาระก็ได้ แล้วแต่สไตล์การเขียนของผู้เขียน หรือ ความเหมาะสมกับลักษณะเนื้อหาของเรื่องนั้น ๆ        </vt:lpstr>
      <vt:lpstr>    4. มีการนำเสนอข้อมูลที่เข้าใจง่าย และเป็นระบบ   ใช้ศัพท์ และภาษาทางวิชาการ อย่างเหมาะสม มีตาราง แผนภูมิ แผนภาพ หรือ อื่น ๆ ประกอบได้ตามความจำเป็น เพื่อให้เข้าใจง่าย และชัดเจน    5. มีการค้นคว้าอ้างอิงจากแหล่งอ้างอิงที่เชื่อถือได้ มีความทันสมัย เป็นระบบ ถูกต้องตาม แบบแผน จัดทำเป็นเอกสารอ้างอิงในเนื้อหา และรวบรวมจัดทำเป็นบรรณานุกรมท้ายบทความ โดยรูปแบบการพิมพ์ส่วนอ้างอิงเป็นไปตามรูปแบบการพิมพ์ของวิทยาลัยป้องกันราชอาณาจักรฯ </vt:lpstr>
      <vt:lpstr>                               ข้อกำหนดของบทความทางวิชาการ     1. เป็นหัวข้อเปิด นักศึกษาสามารถเลือกหัวข้อเรื่องที่นักศึกษามีความถนัด และมีประสบการณ์ หรือ ประสงค์จะเขียนเพื่อให้ผู้อ่านเกิดความรู้ความเข้าใจ ทราบข้อเท็จจริงในเรื่อง นั้น ๆ หรือ อาจเป็นข้อคิดเห็น แนวทางปฏิบัติ แนวทางการแก้ไขปัญหา และนำไปใช้ประโยชน์    2. ให้นักศึกษาพิจารณาเบื้องต้นว่า เนื้อหาสามารถเผยแพร่ได้ และต้องไม่มีชั้นความลับ เนื่องจากวิทยาลัยเสนาธิการทหาร จะพิจารณานำเผยแพร่ทางเว็บไซต์ของหน่วย  </vt:lpstr>
      <vt:lpstr>          3. ให้นักศึกษาส่งบทความทางวิชาการในรูปเอกสารที่จัดพิมพ์ ตามรูปแบบที่วิทยาลัย ป้องกันราชอาณาจักรฯ กำหนดเป็นเอกสาร ๒ ชุด พร้อมแผ่นบันทึกข้อมูล ๑ แผ่น (บันทึกเป็น Microsoft Word 2007 ขึ้นไป) ที่กองวิชาเอกสารวิจัย ภายในระยะเวลาที่กำหนด         4. นักศึกษาสามารถดูตัวอย่างการเขียนส่วนเนื้อหาของบทความทางวิชาการได้จากวารสารรัฏฐาภิรักษ์ ซึ่งเป็นวารสารของวิทยาลัยป้องกันราชอาณาจักร และบทความวิชาการของนักศึกษารุ่นที่ผ่านมา ที่จัดเก็บไว้ที่ห้องสมุดของวิทยาลัยฯ          5. เมื่อนักศึกษาส่งบทความฯ แล้ว จะได้รับการตรวจความถูกต้องของรูปแบบจากกองวิชาเอกสารวิจัย พร้อมข้อเสนอแนะจาก DS ของแต่ละตอน ซึ่งเป็นส่วนหนึ่งของการศึกษาตามหลักสูตรของวิทยาลัยฯ </vt:lpstr>
      <vt:lpstr> กลาโหม, กระทรวง. “ระเบียบกระทรวงกลาโหม ว่าด้วย วิทยาลัยป้องกันราชอาณาจักร สถาบัน วิชาการป้องกันประเทศ พุทธศักราช ๒๕๔๗”. ลงวันที่ ๒๘ ตุลาคม ๒๕๔๗. กลาโหม, กระทรวง. “ระเบียบกระทรวงกลาโหม ว่าด้วย วิทยาลัยป้องกันราชอาณาจักร สถาบันวิชาการป้องกันประเทศ (ฉบับที่ ๒) พุทธศักราช ๒๕๕๑”. ลงวันที่ ๓๑ มกราคม ๒๕๕๑. “การเรียงลำดับพจนานุกรม”. (ออนไลน์). เข้าถึงได้จาก : http://www.thaijb619.blogspot.com, ๒๕๕๒.  คณะกรรมการวิจัยแห่งชาติ, สำนักงาน. “จรรยาบรรณนักวิจัย และแนวทางปฏิบัติ”. (ออนไลน์). เข้าถึงได้จาก : http://www.riclib.nrct.go.th/ebook/Researcher/20Ethics%20 Thai.pdf, ๒๕๕๖. คำรณ พิสณฑ์ยุทธการ. การปฏิรูปยุทธศาสตร์ทางเรือ. เอกสารวิจัยส่วนบุคคล. วิทยาลัยป้องกันราช อาณาจักร. ๒๕๕๙.  เครือวัลย์ ลิ้มปิยะศรีสกุล. การวิจัยทางรัฐประศาสนศาสตร์. กรุงเทพฯ : จุฬาลงกรณ์มหาวิทยาลัย, ๒๕๓๐. จ้อย นันทิวัชรินทร์, ม.ล.. แบบบรรณานุกรมและเชิงอรรถ. พระนคร : ไทยวัฒนาพานิช, ๒๕๑๔. จุฬาลงกรณ์มหาวิทยาลัย. คู่มือการพิมพ์วิทยานิพนธ์. กรุงเทพฯ : บัณฑิตวิทยาลัย จุฬาลงกรณ์ มหาวิทยาลัย, ๒๕๓๒. ชินวุธ สุนทรสีมะ, พ.อ. หลักและวิธีการทำวิทยานิพนธ์ รายงานประจำภาคและเอกสารวิจัย. พิมพ์ครั้งที่ ๕, กรุงเทพฯ : ไทยวัฒนาพานิช, ๒๕๓๕. เทคโนโลยีพระจอมเกล้า, สถาบัน. คู่มือการจัดทำวิทยานิพนธ์. กรุงเทพ : บัณฑิตวิทยาลัย สถาบัน เทคโนโลยีพระจอมเกล้า ฯ, ๒๕๓๐. ป้องกันราชอาณาจักร, วิทยาลัย. “ระเบียบวิทยาลัยป้องกันราชอาณาจักร สถาบันวิชาการป้องกันประเทศ ว่าด้วย การให้รางวัลเอกสารวิจัย พุทธศักราช ๒๕๕๗”. ลงวันที่ ๗ พฤศจิกายน ๒๕๕๗.  ป้องกันราชอาณาจักร, วิทยาลัย. “เอกสาร วปอ. หมายเลข ๐๐๖ คำแนะนำการเขียนเอกสารวิจัย ส่วนบุคคล ประจำปีการศึกษาพุทธศักราช ๒๕๖๐ - ๒๕๖๑”. ๒๕๖๑.      </vt:lpstr>
      <vt:lpstr>โครงสร้างของต้นฉบับ บทความที่เป็นมาตรฐาน และใช้ทั่วไป </vt:lpstr>
      <vt:lpstr>โครงสร้างของต้นฉบับบทความที่มาตรฐานและใช้ทั่วไป</vt:lpstr>
      <vt:lpstr>งานนำเสนอ PowerPoint</vt:lpstr>
      <vt:lpstr>โครงสร้างของแต่ละหน้า </vt:lpstr>
      <vt:lpstr>ข้อมูล และระเบียบวิธีการวิจัย</vt:lpstr>
      <vt:lpstr>ประเภท และระเบียบวิธีการวิจัยกับข้อมูล </vt:lpstr>
      <vt:lpstr>งานนำเสนอ PowerPoint</vt:lpstr>
      <vt:lpstr>หลักการสำคัญ </vt:lpstr>
      <vt:lpstr>หลักการสำคัญ : Price และ Promotion </vt:lpstr>
      <vt:lpstr>หลักการสำคัญ </vt:lpstr>
      <vt:lpstr>หลักสำคัญในการเลือกเรื่อง และประเด็นที่จะเขียน </vt:lpstr>
      <vt:lpstr>หลักสำคัญในการเลือกเรื่องและประเด็นที่จะเขียน : Place </vt:lpstr>
      <vt:lpstr>งานนำเสนอ PowerPoint</vt:lpstr>
      <vt:lpstr>งานนำเสนอ PowerPoint</vt:lpstr>
      <vt:lpstr>การเริ่มต้นในการวางประเด็นสำคัญของเนื้อหา : Product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1. Purpose of the research report</vt:lpstr>
      <vt:lpstr>2. Types of Research Reports</vt:lpstr>
      <vt:lpstr>3. Report Writing Techniques</vt:lpstr>
      <vt:lpstr>งานนำเสนอ PowerPoint</vt:lpstr>
      <vt:lpstr> 4. Writing a Summary Research Report</vt:lpstr>
      <vt:lpstr>Example 2 Writing a summary research report</vt:lpstr>
      <vt:lpstr>งานนำเสนอ PowerPoint</vt:lpstr>
      <vt:lpstr>งานนำเสนอ PowerPoint</vt:lpstr>
      <vt:lpstr>5. Writing a complete research report</vt:lpstr>
      <vt:lpstr>Table 1 (next)</vt:lpstr>
      <vt:lpstr>Table 1 (next)</vt:lpstr>
      <vt:lpstr>Published Articles</vt:lpstr>
      <vt:lpstr>             Academic Article Writing    Academic article writing It is part of the course of study. of the Military Staff College that students / student officers must complete according to the time frame specified by the College, with the aim of giving students the opportunity to integrate the knowledge resulting from operational experience or from research based on interest Academic articles that present a body of knowledge and offer a broad range of useful suggestions. will be considered for publication in academic publications of the National Defense Studies Institute, namely, Ratthapirak Journal or a security policy recommendation document (NDC Security Review)   </vt:lpstr>
      <vt:lpstr>  Academic articles that need to be processed include:    1 individual article. It is a short academic writing that presents a body of knowledge. and specific comments There is a clear, systematic analysis that is in line with the current situation. key issues Guidelines for future development and driving national strategies have a reliable writing process according to academic principles. and the format is as specified in the manual for writing personal research papers of the NACC (Document No. 006) and the standards of the Thai Journal Citation Index Center (Thai Journal Citation Index Center : TCI) </vt:lpstr>
      <vt:lpstr>   Academic article has the objectives of presenting as follows:  @ Present knowledge, new ideas, as well as the author's experience on that subject based on academics in that subject or may be Express opinions in an analytical way, criticizing academics on that subject.  @ To present new ideas about that subject or to ask new questions or issues that will encourage readers to be interested in continuing to study and research on that subject.  @ Academic articles are a way to disseminate knowledge, ideas and experiences to the public. and help develop ideas and new knowledge  @ These knowledge and ideas should be derived from the author's extensive study, research, analysis and criticism until a new concept continuation In a way that will create more academic subjects to flourish. A good academic article. It should help encourage readers to get ideas and guidelines for applying that idea to be useful in some form. Or help encourage readers to develop ideas on that subject further.   </vt:lpstr>
      <vt:lpstr>  Academic article has the following important characteristics:        1. Knowledge is presented.        2. There is an analysis and criticism for readers to see the important issues that are useful to the author. want to present to readers This may require personal experience. or experience and work         3. The contents are compiled appropriately to help the reader to be clear.         4. Academic references and academic references are provided correctly and appropriately according to academic principles and academic ethics.        5. Discuss ideas Guidelines for bringing knowledge The idea is presented to be used as useful or have new issues that stimulate readers to seek knowledge or develop thoughts on the next issue. </vt:lpstr>
      <vt:lpstr>  Advice on writing academic papers  Follow the guidelines for writing academic articles according to the format of the Thai Journal Citation Index Center (TCI). and examples of writing academic articles at the end of the document can be summarized as follows            1. The length of content in individual articles is at least 11-15 pages of A 4 paper, not including tables and diagrams (pictures, maps, charts and graphs).   2. Font size for printing    2.1 Use the font TH SarabunPSK    2.2 The title of the article / title uses dark font, size 24.   2.3 Name of the student who wrote the article and educational curriculum to be written in both Thai and English Use a dark font, size 18    2.4 Content in the article Use font size 16 </vt:lpstr>
      <vt:lpstr>  2. Article content      It's a story that comes from knowledge. Experiences and happenings or interesting events Including the ideas of students / student officers on that subject.      Proceeding in order from problems encountered to suggesting ways to solve those problems. Readers can easily sequence the events of the story. </vt:lpstr>
      <vt:lpstr> Academic articles at the National Defense College Have students prepare three components: introduction, content, and references as follows:   3.1 The introductory part The introductory part will be the part where the author persuades the reader to be interested in that subject, which can use various methods and techniques as the author deems appropriate, such as language that may stimulate, persuade readers or raise problems. which was of interest at that time came up for discussion or set a question or problem that challenges the reader's thinking, or may mention the benefits that the reader will receive from reading, etc. In addition to being used to motivate the reader. The introduction is where the author can state the purpose of writing the article or provide an explanation of the origin of the article and the scope of the article to help readers not expect more than the specified limits. In addition, the author may use this introduction to lays the foundation on which to read the story to the reader. Or provide a conceptual framework that will help readers understand the content. Substance presented next </vt:lpstr>
      <vt:lpstr>3.2 Content part Writing the content of an academic article is a content presentation The essence of the matter, in this section, the following important points should be taken into account.    3.2.1 Ranking of content The author should have a plan to organize the structure of Substantive content to be presented and prioritize content to suit the nature of that content Content presentation should be continuous. To help readers understand that matter easily.    3.2.2 Compilation of Content In this section, it relies on the author's ability. In many aspects besides the understanding of the content such as language, writing style, presentation method, etc.        3.2.3 Language use academic paper writing, Thai words must be used if that Thai word has not yet been published. Many foreign language words should be placed in parentheses in case the Thai word cannot be found. The word must be transliterated, then the word should be written correctly according to the rules of the Royal Institute. Thai and foreign languages should not be written in a manner known as "Thai Kham English Kham" because it will make the writing look less formal (formal). Authors of academic articles need to be meticulous in writing various orthography to be correct according to the dictionary. Royal Institute Edition And should review their work to not make mistakes. Because that work will continue to be a source of academic reference.</vt:lpstr>
      <vt:lpstr> 3.2.4 Writing Style Each author has their own writing style that is unique. And it is the author's freedom, however, no matter what style the author uses. What should be taken into account is that the author must write a description of that subject. to make the reader as clear as possible This may require various necessary techniques such as topic sequencing. appropriate example Use of language that is concise, clear, and suitable for readers.         3.2.5 Method of presentation Presenting content for readers to understand easily and quickly It is necessary to use various techniques in presenting to help, such as the use of media types, images, charts, tables, graphs, etc.         The author should present this media appropriately and correctly according to academic principles, such as writing table names. Giving topics in tables, etc.         3.2.6 Analysis, criticism, and presentation of ideas of good article writers The author's opinion should be presented.  This may come out in the form of analysis, criticism, content information to be issues that are part of the author's creative initiative. which may be presented together with the content presentation or may be presented before the presentation of information or content It depends on the writing style of the author or suitability to the nature of the content of that story. 4. Information is presented in an easy-to-understand and systematic manner, using appropriate academic vocabulary and language, with tables, charts, diagrams, or others as necessary. To make it easy and clear to understand   5. Research is based on reliable references. It is up-to-date, systematic, correct according to the plan, prepared as a reference document in the content. and compiled into a bibliography at the end of the article The reference format is in accordance with the National Defense College of Thailand's printing style.  </vt:lpstr>
      <vt:lpstr>                            Academic Article Requirements    1. It's an open topic. Students can choose a topic that they are good at. And have experience or wish to write for readers to gain knowledge and understanding know the facts in that matter or may be an opinion Guidelines solution and put to good use   2. Ask students to consider the preliminary that Content can be published and must not have a secret layer Because the Military Staff College Will consider publishing on the website of the unit.              3. Students submit academic papers in the form of printed documents. according to the college theme defense of the kingdom Set to be 2 sets of documents with 1 data sheet (recorded as Microsoft Word 2007 or higher) at the Research Document Division. within the specified period.              4. Students can see an example of writing the content of an academic article from the Rathapirak Journal. which is a journal of the National Defense College and academic articles of past students stored at the college's library.              5. When the students submit the paper, they will be checked for correctness of the format by the Department of Research Papers. With recommendations from the DS of each episode, which is part of the study of the college curriculum.  </vt:lpstr>
      <vt:lpstr> Defense, Ministry. “Regulations of the Ministry of Defense concerning National Defense College, National Defense Academy, B.E. 2547 (2004)”. Date 28 October 2004. Defense, Ministry of Defense. National Defense Studies Institute (No. 2), B.E. 2551 (2008) dated January 31, 2008. (Online). Available from : http://www.thaijb619.blogspot.com, 2009. National Research Council of Thailand, Office. “Researcher Ethics and guidelines”. (Online). Available from : http://www.riclib.nrct.go.th/ebook/Researcher/20Ethics%20 Thai.pdf, 2013. Khamron Phisonyuthakarn Maritime Strategic Reform. Personal research papers. National Defense College, 2016. Kruewan Limpiyasrisakul Research in Public Administration. Bangkok : Chulalongkorn University, 1987. Joy Nantiwatcharin, ML. Bibliography and footnote form. Phra Nakhon : Thai Wattana Panich, 1971. Chulalongkorn University. Thesis Printing Manual. Bangkok : Graduate School, Chulalongkorn University, 1989. Chinnawut Soonthornsima, Col. Thesis principles and methods Regional reports and research papers. 5th edition, Bangkok: Thai Wattana Panich, 1992. King Mongkut's Institute of Technology, Institute. Handbook for thesis preparation. Bangkok : Graduate School, King Mongkut's Institute of Technology, 1987. National Defense College, National Defense College. “National Defense College Regulations National Defense Studies Institute on Rewarding Research Documents, B.E. 2557 (2014)". Date 7 November 2014 National Defense College, National Defense College. “Document Wor Por. No. 006, personal research document writing advice, Academic Year 2017-2018”. 2018. American Psychological Association. Publication manual of the American Psychological Association. 5 th Ed., Washington, DC : Author, 2002.  Isaac, Stephen and William, Michael B. Handbook in Research and Evaluation. San Diago, California : Edits Publishers, 1983. Turabian, Kate I. A Manual for Writers of Term Papers, Theses and Dissertations. 5th Ed., Chicago and London : The University of Chicago Press, 1982.      </vt:lpstr>
      <vt:lpstr>Original structure Articles are standard and commonly.  </vt:lpstr>
      <vt:lpstr>The structure of a standard and commonly used manuscript</vt:lpstr>
      <vt:lpstr>งานนำเสนอ PowerPoint</vt:lpstr>
      <vt:lpstr>Structure of each page </vt:lpstr>
      <vt:lpstr>Data and research methodology</vt:lpstr>
      <vt:lpstr>Types and methodologies of research and data. </vt:lpstr>
      <vt:lpstr>งานนำเสนอ PowerPoint</vt:lpstr>
      <vt:lpstr>Key principles </vt:lpstr>
      <vt:lpstr>Key principles :  Price  and  Promotion </vt:lpstr>
      <vt:lpstr>Key principles </vt:lpstr>
      <vt:lpstr>The main in choosing a subject and issues to write </vt:lpstr>
      <vt:lpstr>The main in choosing a subject and topic to write : Place</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MONTREE CHANCHAROEN</dc:creator>
  <cp:lastModifiedBy>ASUS</cp:lastModifiedBy>
  <cp:revision>229</cp:revision>
  <dcterms:created xsi:type="dcterms:W3CDTF">2022-01-18T07:55:44Z</dcterms:created>
  <dcterms:modified xsi:type="dcterms:W3CDTF">2023-08-24T09:57:19Z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2020-02-24T00:00:00Z</vt:filetime>
  </property>
  <property fmtid="{D5CDD505-2E9C-101B-9397-08002B2CF9AE}" pid="3" name="Creator">
    <vt:lpwstr>PScript5.dll Version 5.2.2</vt:lpwstr>
  </property>
  <property fmtid="{D5CDD505-2E9C-101B-9397-08002B2CF9AE}" pid="4" name="LastSaved">
    <vt:filetime>2022-01-18T00:00:00Z</vt:filetime>
  </property>
</Properties>
</file>