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68" r:id="rId15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FA2EA8-09F6-7782-1440-DD0B1E12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565525" cy="7334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DAD 5301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CFFF6-170D-0CCA-23EE-713467A6F4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67CAD-5AFB-4A50-9F8F-70287018D8D3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0E0E1-BC7C-D7C5-1A91-18938F51A9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13896976"/>
            <a:ext cx="3565525" cy="733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DB686-6827-2CAA-BA9F-A32969711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6"/>
            <a:ext cx="3567113" cy="733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D6BF-AD48-413C-A235-F71E147EC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9055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26375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megaclever.blogspot.com/2008/07/blog-post_6269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2051447"/>
            <a:ext cx="7477601" cy="24995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400" b="1" kern="0" spc="-105" dirty="0">
                <a:solidFill>
                  <a:srgbClr val="CC0066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DAD 5301 : นโยบายความมั่นคงและความสัมพันธ์ระหว่างประเทศ</a:t>
            </a:r>
            <a:endParaRPr lang="en-US" sz="5400" dirty="0">
              <a:solidFill>
                <a:srgbClr val="CC0066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833199" y="4884301"/>
            <a:ext cx="74776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833199" y="5489615"/>
            <a:ext cx="7477601" cy="688538"/>
          </a:xfrm>
          <a:prstGeom prst="roundRect">
            <a:avLst>
              <a:gd name="adj" fmla="val 14522"/>
            </a:avLst>
          </a:prstGeom>
          <a:solidFill>
            <a:srgbClr val="F5E7FD"/>
          </a:solidFill>
          <a:ln/>
        </p:spPr>
      </p:sp>
      <p:sp>
        <p:nvSpPr>
          <p:cNvPr id="8" name="Shape 4"/>
          <p:cNvSpPr/>
          <p:nvPr/>
        </p:nvSpPr>
        <p:spPr>
          <a:xfrm>
            <a:off x="822127" y="5489615"/>
            <a:ext cx="7499747" cy="688538"/>
          </a:xfrm>
          <a:prstGeom prst="roundRect">
            <a:avLst>
              <a:gd name="adj" fmla="val 4841"/>
            </a:avLst>
          </a:prstGeom>
          <a:solidFill>
            <a:srgbClr val="F5E7FD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1044297" y="5656183"/>
            <a:ext cx="705540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th-TH" sz="2400" b="1" kern="0" spc="-35" dirty="0">
                <a:solidFill>
                  <a:srgbClr val="272525"/>
                </a:solidFill>
                <a:highlight>
                  <a:srgbClr val="F5E7F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อาจารย์ </a:t>
            </a:r>
            <a:r>
              <a:rPr lang="en-US" sz="2400" b="1" kern="0" spc="-35" dirty="0" err="1">
                <a:solidFill>
                  <a:srgbClr val="272525"/>
                </a:solidFill>
                <a:highlight>
                  <a:srgbClr val="F5E7F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ดร.เอื้ออัมพร</a:t>
            </a:r>
            <a:r>
              <a:rPr lang="en-US" sz="2400" b="1" kern="0" spc="-35" dirty="0">
                <a:solidFill>
                  <a:srgbClr val="272525"/>
                </a:solidFill>
                <a:highlight>
                  <a:srgbClr val="F5E7F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ทิพยทิฆัมพร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1060252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2348389" y="1665565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2348389" y="2270879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2348389" y="2876193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2348389" y="3481507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2348389" y="4170164"/>
            <a:ext cx="762833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ตอนที่ 4 </a:t>
            </a:r>
            <a:r>
              <a:rPr lang="th-TH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  </a:t>
            </a:r>
            <a:r>
              <a:rPr lang="en-US" sz="4400" b="1" kern="0" spc="-87" dirty="0" err="1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มิติทางสังคมและวัฒนธรรม</a:t>
            </a:r>
            <a:endParaRPr lang="en-US" sz="4400" dirty="0"/>
          </a:p>
        </p:txBody>
      </p:sp>
      <p:sp>
        <p:nvSpPr>
          <p:cNvPr id="12" name="Text 8"/>
          <p:cNvSpPr/>
          <p:nvPr/>
        </p:nvSpPr>
        <p:spPr>
          <a:xfrm>
            <a:off x="2348389" y="5197793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2348389" y="5803106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2348389" y="6408420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2348389" y="7013734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729496"/>
            <a:ext cx="5778341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มิติทางสังคมและวัฒนธรรม</a:t>
            </a:r>
            <a:endParaRPr lang="en-US" sz="44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99" y="1757124"/>
            <a:ext cx="1110972" cy="177748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277428" y="1979295"/>
            <a:ext cx="469213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000" b="1" kern="0" spc="-44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การทูตทางวัฒนธรรม (Cultural Diplomacy)</a:t>
            </a:r>
            <a:endParaRPr lang="en-US" sz="2000" dirty="0"/>
          </a:p>
        </p:txBody>
      </p:sp>
      <p:sp>
        <p:nvSpPr>
          <p:cNvPr id="8" name="Text 3"/>
          <p:cNvSpPr/>
          <p:nvPr/>
        </p:nvSpPr>
        <p:spPr>
          <a:xfrm>
            <a:off x="2277428" y="2459712"/>
            <a:ext cx="7862173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กำหนดบทบาทด้านการทูตทางวัฒนธรรมในความสัมพันธ์ระหว่างประเทศ สำรวจตัวอย่างโครงการด้านการทูตทางวัฒนธรรมที่ประสบความสำเร็จ</a:t>
            </a:r>
            <a:endParaRPr lang="en-US" sz="16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99" y="3534608"/>
            <a:ext cx="1110972" cy="198274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2277428" y="3756779"/>
            <a:ext cx="786217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000" b="1" kern="0" spc="-44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โลกาภิวัตน์และการแลกเปลี่ยนทางวัฒนธรรม (Globalization and Cultural Exchange)</a:t>
            </a:r>
            <a:endParaRPr lang="en-US" sz="2000" dirty="0"/>
          </a:p>
        </p:txBody>
      </p:sp>
      <p:sp>
        <p:nvSpPr>
          <p:cNvPr id="11" name="Text 5"/>
          <p:cNvSpPr/>
          <p:nvPr/>
        </p:nvSpPr>
        <p:spPr>
          <a:xfrm>
            <a:off x="2277428" y="4584383"/>
            <a:ext cx="7862173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อภิปรายการผลกระทบของโลกาภิวัตน์ที่มีต่อวัฒนธรรม วิเคราะห์ความท้าทายและประโยชน์ของการแลกเปลี่ยนวัฒนธรรม</a:t>
            </a:r>
            <a:endParaRPr lang="en-US" sz="16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199" y="5517356"/>
            <a:ext cx="1110972" cy="1982748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2277428" y="5739527"/>
            <a:ext cx="786217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000" b="1" kern="0" spc="-44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การเคลื่อนไหวทางสังคมและประเด็นในระดับโลก (Social Movements and Global Issues)</a:t>
            </a:r>
            <a:endParaRPr lang="en-US" sz="2000" dirty="0"/>
          </a:p>
        </p:txBody>
      </p:sp>
      <p:sp>
        <p:nvSpPr>
          <p:cNvPr id="14" name="Text 7"/>
          <p:cNvSpPr/>
          <p:nvPr/>
        </p:nvSpPr>
        <p:spPr>
          <a:xfrm>
            <a:off x="2277428" y="6567130"/>
            <a:ext cx="7862173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สำรวจบทบาทของการเคลื่อนไหวทางสังคมในการแก้ไขประเด็นปัญหาในระดับโลก อภิปรายถึงการแทรกแซงของประเด็นทางสังคมกับความสัมพันธ์ระหว่างประเทศ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D210A-C628-C005-1CE0-61296A634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891" y="0"/>
            <a:ext cx="722661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11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472E60-2777-E27E-5100-29DE7DC4066B}"/>
              </a:ext>
            </a:extLst>
          </p:cNvPr>
          <p:cNvSpPr txBox="1"/>
          <p:nvPr/>
        </p:nvSpPr>
        <p:spPr>
          <a:xfrm>
            <a:off x="1135117" y="1087821"/>
            <a:ext cx="12360166" cy="6360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Aft>
                <a:spcPts val="800"/>
              </a:spcAft>
            </a:pPr>
            <a:r>
              <a:rPr lang="th-TH" sz="4400" b="1" dirty="0">
                <a:effectLst/>
                <a:latin typeface="Calibri" panose="020F0502020204030204" pitchFamily="34" charset="0"/>
                <a:ea typeface="BrowalliaNew-Bold"/>
                <a:cs typeface="TH SarabunPSK" panose="020B0500040200020003" pitchFamily="34" charset="-34"/>
              </a:rPr>
              <a:t>เอกสารและข้อมูลแนะนำเพื่อการศึกษาเพิ่มเติม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4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แผนระดับชาติว่าด้วยความมั่นคงแห่งชาติ (</a:t>
            </a:r>
            <a:r>
              <a:rPr lang="en-US" sz="4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2566-2570)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4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แผนบูรณาการขับเคลื่อนยุทธศาสตร์ชาติด้านความมั่นคง (พ.ศ. </a:t>
            </a:r>
            <a:r>
              <a:rPr lang="en-US" sz="4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2566-2570)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4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ผลการดำเนินงานสำนักงานสภาความมั่นคงแห่งชาติ ประจำปีงบประมาณ พ.ศ.     </a:t>
            </a:r>
            <a:r>
              <a:rPr lang="en-US" sz="4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2565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4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นโยบายและแผนระดับชาติว่าด้วยความมั่นคงแห่งชาติ (พ.ศ. </a:t>
            </a:r>
            <a:r>
              <a:rPr lang="en-US" sz="4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2566-2570)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4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ความสัมพันธ์ระหว่างประเทศ </a:t>
            </a:r>
            <a:endParaRPr lang="en-US" sz="4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4400" u="none" strike="noStrike" dirty="0">
                <a:solidFill>
                  <a:srgbClr val="0563C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  <a:hlinkClick r:id="rId2"/>
              </a:rPr>
              <a:t>http://megaclever.blogspot.com/2008/07/blog-post_6269.html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0710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19599" y="1462326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ข้อสอบ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6319599" y="2489954"/>
            <a:ext cx="7477601" cy="7565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highlight>
                  <a:srgbClr val="F5E7F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ข้อสอบมี 3 ข้อ ให้นักศึกษาเลือกทำเพียง 2 ข้อ คะแนนข้อละ 15 คะแนน รวมทั้งหมด 30 คะแนน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675001" y="3496389"/>
            <a:ext cx="712220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th-TH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ท่านคิดว่าปัจจุบันประเทศไทยมีความมั่นคงภายในหรือไม่  อย่างไร  จงอธิบายถึงภัยคุกคามต่อความมั่นคงของคนในชาติ</a:t>
            </a: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th-TH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ระบุแนวทางแก้ไขตามความคิดเห็นของท่านพร้อมทั้งยกตัวอย่างประกอบ (15 คะแนน)</a:t>
            </a:r>
          </a:p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endParaRPr lang="th-TH" sz="1750" kern="0" spc="-35" dirty="0">
              <a:solidFill>
                <a:srgbClr val="272525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675001" y="4651415"/>
            <a:ext cx="712220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r>
              <a:rPr lang="th-TH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จงแสดงความคิดเห็นด้านความสัมพันธ์ระหว่างประเทศของไทยกับนานาประเทศในรอบ  3  ปีที่ผ่านมา ว่าประสบความสำเร็จในด้านใดบ้าง  ให้อธิบายพอเข้าใจ (15 คะแนน) </a:t>
            </a:r>
          </a:p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r>
              <a:rPr lang="th-TH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การค้าระหว่างประเทศมีผลกระทบต่อการพัฒนาเศรษฐกิจอย่างไรบ้าง  การจัดการด้านการค้าควรเป็นอย่างไร  เพื่อป้องกันการได้เปรียบ/เสียเปรียบ ให้แสดงความคิดเห็นและยกตัวอย่างประกอบการอธิบาย (15 คะแนน)</a:t>
            </a:r>
          </a:p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6604117" y="6589455"/>
            <a:ext cx="712220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3"/>
            </a:pP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6319599" y="6411754"/>
            <a:ext cx="74776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2348389" y="838319"/>
            <a:ext cx="7024568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                              </a:t>
            </a:r>
            <a:r>
              <a:rPr lang="en-US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Course Outline</a:t>
            </a:r>
            <a:endParaRPr lang="en-US" sz="4400" dirty="0"/>
          </a:p>
        </p:txBody>
      </p:sp>
      <p:sp>
        <p:nvSpPr>
          <p:cNvPr id="7" name="Text 3"/>
          <p:cNvSpPr/>
          <p:nvPr/>
        </p:nvSpPr>
        <p:spPr>
          <a:xfrm>
            <a:off x="2348389" y="1865948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2348389" y="2471261"/>
            <a:ext cx="9933503" cy="688538"/>
          </a:xfrm>
          <a:prstGeom prst="roundRect">
            <a:avLst>
              <a:gd name="adj" fmla="val 14522"/>
            </a:avLst>
          </a:prstGeom>
          <a:solidFill>
            <a:srgbClr val="F5E7FD"/>
          </a:solidFill>
          <a:ln/>
        </p:spPr>
      </p:sp>
      <p:sp>
        <p:nvSpPr>
          <p:cNvPr id="9" name="Shape 5"/>
          <p:cNvSpPr/>
          <p:nvPr/>
        </p:nvSpPr>
        <p:spPr>
          <a:xfrm>
            <a:off x="2337316" y="2471261"/>
            <a:ext cx="9955649" cy="688538"/>
          </a:xfrm>
          <a:prstGeom prst="roundRect">
            <a:avLst>
              <a:gd name="adj" fmla="val 4841"/>
            </a:avLst>
          </a:prstGeom>
          <a:solidFill>
            <a:srgbClr val="F5E7FD"/>
          </a:solidFill>
          <a:ln/>
        </p:spPr>
      </p:sp>
      <p:sp>
        <p:nvSpPr>
          <p:cNvPr id="10" name="Text 6"/>
          <p:cNvSpPr/>
          <p:nvPr/>
        </p:nvSpPr>
        <p:spPr>
          <a:xfrm>
            <a:off x="2559487" y="2637830"/>
            <a:ext cx="9511308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highlight>
                  <a:srgbClr val="F5E7F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</a:t>
            </a:r>
            <a:r>
              <a:rPr lang="en-US" sz="2400" kern="0" spc="-35" dirty="0">
                <a:solidFill>
                  <a:srgbClr val="272525"/>
                </a:solidFill>
                <a:highlight>
                  <a:srgbClr val="F5E7F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สาระการเรียนรู้ ประกอบด้วย :-</a:t>
            </a:r>
            <a:endParaRPr lang="en-US" sz="2400" dirty="0"/>
          </a:p>
        </p:txBody>
      </p:sp>
      <p:sp>
        <p:nvSpPr>
          <p:cNvPr id="11" name="Text 7"/>
          <p:cNvSpPr/>
          <p:nvPr/>
        </p:nvSpPr>
        <p:spPr>
          <a:xfrm>
            <a:off x="2703790" y="3409712"/>
            <a:ext cx="957810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แนวคิด และวิเคราะห์นโยบายการรักษาความมั่นคงภายใน</a:t>
            </a:r>
            <a:endParaRPr lang="en-US" sz="2400" dirty="0"/>
          </a:p>
        </p:txBody>
      </p:sp>
      <p:sp>
        <p:nvSpPr>
          <p:cNvPr id="12" name="Text 8"/>
          <p:cNvSpPr/>
          <p:nvPr/>
        </p:nvSpPr>
        <p:spPr>
          <a:xfrm>
            <a:off x="2703790" y="3853934"/>
            <a:ext cx="957810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ความสัมพันธ์ระหว่างประเทศทางด้านการเมือง</a:t>
            </a:r>
            <a:endParaRPr lang="en-US" sz="2400" dirty="0"/>
          </a:p>
        </p:txBody>
      </p:sp>
      <p:sp>
        <p:nvSpPr>
          <p:cNvPr id="13" name="Text 9"/>
          <p:cNvSpPr/>
          <p:nvPr/>
        </p:nvSpPr>
        <p:spPr>
          <a:xfrm>
            <a:off x="2703790" y="4298156"/>
            <a:ext cx="957810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ความสัมพันธ์ระหว่างประเทศด้านการบริหาร</a:t>
            </a:r>
            <a:endParaRPr lang="en-US" sz="2400" dirty="0"/>
          </a:p>
        </p:txBody>
      </p:sp>
      <p:sp>
        <p:nvSpPr>
          <p:cNvPr id="14" name="Text 10"/>
          <p:cNvSpPr/>
          <p:nvPr/>
        </p:nvSpPr>
        <p:spPr>
          <a:xfrm>
            <a:off x="2703790" y="4742378"/>
            <a:ext cx="957810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ความสัมพันธ์ระหว่างประเทศด้านเศรษฐกิจ</a:t>
            </a:r>
            <a:endParaRPr lang="en-US" sz="2400" dirty="0"/>
          </a:p>
        </p:txBody>
      </p:sp>
      <p:sp>
        <p:nvSpPr>
          <p:cNvPr id="15" name="Text 11"/>
          <p:cNvSpPr/>
          <p:nvPr/>
        </p:nvSpPr>
        <p:spPr>
          <a:xfrm>
            <a:off x="2703790" y="5186601"/>
            <a:ext cx="957810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ความสัมพันธ์ระหว่างประเทศด้านวัฒนธรรมและสังคม</a:t>
            </a:r>
            <a:endParaRPr lang="en-US" sz="2400" dirty="0"/>
          </a:p>
        </p:txBody>
      </p:sp>
      <p:sp>
        <p:nvSpPr>
          <p:cNvPr id="16" name="Text 12"/>
          <p:cNvSpPr/>
          <p:nvPr/>
        </p:nvSpPr>
        <p:spPr>
          <a:xfrm>
            <a:off x="2703790" y="5630823"/>
            <a:ext cx="957810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ความร่วมมือและประสานผลประโยชน์ระหว่างประเทศ</a:t>
            </a:r>
            <a:endParaRPr lang="en-US" sz="2400" dirty="0"/>
          </a:p>
        </p:txBody>
      </p:sp>
      <p:sp>
        <p:nvSpPr>
          <p:cNvPr id="17" name="Text 13"/>
          <p:cNvSpPr/>
          <p:nvPr/>
        </p:nvSpPr>
        <p:spPr>
          <a:xfrm>
            <a:off x="2703790" y="6075045"/>
            <a:ext cx="9578102" cy="9091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บทบาทขององค์การระหว่างประเทศในการกำหนดนโยบายสาธารณะ</a:t>
            </a:r>
            <a:br>
              <a:rPr lang="th-TH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</a:br>
            <a:r>
              <a:rPr lang="en-US" sz="24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ที่ส่งเสริมความสัมพันธ์ระหว่างประเทศ</a:t>
            </a:r>
            <a:endParaRPr lang="en-US" sz="2400" dirty="0"/>
          </a:p>
        </p:txBody>
      </p:sp>
      <p:sp>
        <p:nvSpPr>
          <p:cNvPr id="18" name="Text 14"/>
          <p:cNvSpPr/>
          <p:nvPr/>
        </p:nvSpPr>
        <p:spPr>
          <a:xfrm>
            <a:off x="2348389" y="6680359"/>
            <a:ext cx="9933503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
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1060252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2348389" y="1665565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2348389" y="2270879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2348389" y="2876193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2348389" y="3564850"/>
            <a:ext cx="720161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ตอนที่ 1 </a:t>
            </a:r>
            <a:r>
              <a:rPr lang="th-TH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 </a:t>
            </a:r>
            <a:r>
              <a:rPr lang="en-US" sz="4400" b="1" kern="0" spc="-87" dirty="0" err="1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ความมั่นคงภายในประเทศ</a:t>
            </a:r>
            <a:endParaRPr lang="en-US" sz="4400" dirty="0"/>
          </a:p>
        </p:txBody>
      </p:sp>
      <p:sp>
        <p:nvSpPr>
          <p:cNvPr id="11" name="Text 7"/>
          <p:cNvSpPr/>
          <p:nvPr/>
        </p:nvSpPr>
        <p:spPr>
          <a:xfrm>
            <a:off x="2348389" y="4592479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2348389" y="5197793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2348389" y="5803106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2348389" y="6408420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2348389" y="7013734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833926" y="552212"/>
            <a:ext cx="4785479" cy="6265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933"/>
              </a:lnSpc>
              <a:buNone/>
            </a:pPr>
            <a:r>
              <a:rPr lang="en-US" sz="4400" b="1" kern="0" spc="-79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ความมั่นคงภายในประเทศ</a:t>
            </a:r>
            <a:endParaRPr lang="en-US" sz="4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926" y="1579602"/>
            <a:ext cx="2787015" cy="172247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833926" y="3552587"/>
            <a:ext cx="2850948" cy="12530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467"/>
              </a:lnSpc>
              <a:buNone/>
            </a:pPr>
            <a:r>
              <a:rPr lang="en-US" sz="2000" b="1" kern="0" spc="-39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นิยามและขอบเขตของความมั่นคงภายในประเทศ (Definition and Scope of National Security)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2833925" y="5031105"/>
            <a:ext cx="2787016" cy="16037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526"/>
              </a:lnSpc>
              <a:buSzPct val="100000"/>
              <a:buChar char="•"/>
            </a:pPr>
            <a:r>
              <a:rPr lang="en-US" sz="1600" kern="0" spc="-32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นิยามความมั่นคงของชาติและความสำคัญของความมั่นคง ระบุองค์ประกอบของความมั่นคงของชาติ (เช่น การทหาร เศรษฐกิจ การเมือง สังคม)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2833926" y="6715006"/>
            <a:ext cx="2787015" cy="9622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526"/>
              </a:lnSpc>
              <a:buSzPct val="100000"/>
              <a:buChar char="•"/>
            </a:pPr>
            <a:r>
              <a:rPr lang="en-US" sz="1600" kern="0" spc="-32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อภิปรายแนวคิดเรื่องการรักษาความปลอดภัยที่ครอบคลุมสาระดังกล่าว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573" y="1579602"/>
            <a:ext cx="2787134" cy="172247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21573" y="3552587"/>
            <a:ext cx="2787134" cy="939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467"/>
              </a:lnSpc>
              <a:buNone/>
            </a:pPr>
            <a:r>
              <a:rPr lang="en-US" sz="2000" b="1" kern="0" spc="-39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ภัยคุกคามต่อความมั่นคงภายในประเทศ (Threats to National Security)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5921573" y="4717852"/>
            <a:ext cx="2787135" cy="16037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526"/>
              </a:lnSpc>
              <a:buSzPct val="100000"/>
              <a:buChar char="•"/>
            </a:pPr>
            <a:r>
              <a:rPr lang="en-US" sz="1600" kern="0" spc="-32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วิเคราะห์ภัยคุกคามทางด้านการทหารและทางอาชีพ (เช่น การลงโทษทางทหาร การก่อการร้าย การล่าสังคม การเปลี่ยนแปลงสภาพภูมิอากาศ)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5921573" y="6401753"/>
            <a:ext cx="2787135" cy="6415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526"/>
              </a:lnSpc>
              <a:buSzPct val="100000"/>
              <a:buChar char="•"/>
            </a:pPr>
            <a:r>
              <a:rPr lang="en-US" sz="1600" kern="0" spc="-32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อภิปรายเกี่ยวกับความเชื่อมโยงของความมั่นคงทั่วโลก</a:t>
            </a:r>
            <a:endParaRPr lang="en-US" sz="16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340" y="1579602"/>
            <a:ext cx="2787134" cy="172247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009340" y="3552587"/>
            <a:ext cx="2787134" cy="939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467"/>
              </a:lnSpc>
              <a:buNone/>
            </a:pPr>
            <a:r>
              <a:rPr lang="en-US" sz="2000" b="1" kern="0" spc="-39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กลยุทธ์ด้านความมั่นคงภายในประเทศ (National Security Strategies)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9009340" y="4717852"/>
            <a:ext cx="2787135" cy="12830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526"/>
              </a:lnSpc>
              <a:buSzPct val="100000"/>
              <a:buChar char="•"/>
            </a:pPr>
            <a:r>
              <a:rPr lang="en-US" sz="1600" kern="0" spc="-32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การสำรวจกลยุทธ์ด้านความมั่นคงของชาติมีหลากหลายแนวทาง (เช่น การขับไล่ </a:t>
            </a:r>
            <a:r>
              <a:rPr lang="en-US" sz="1600" kern="0" spc="-32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การป้องกัน</a:t>
            </a:r>
            <a:r>
              <a:rPr lang="th-TH" sz="1600" kern="0" spc="-32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ทาง</a:t>
            </a:r>
            <a:r>
              <a:rPr lang="en-US" sz="1600" kern="0" spc="-32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การทูต</a:t>
            </a:r>
            <a:r>
              <a:rPr lang="en-US" sz="1600" kern="0" spc="-32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) </a:t>
            </a:r>
            <a:endParaRPr lang="en-US" sz="1600" dirty="0"/>
          </a:p>
        </p:txBody>
      </p:sp>
      <p:sp>
        <p:nvSpPr>
          <p:cNvPr id="16" name="Text 10"/>
          <p:cNvSpPr/>
          <p:nvPr/>
        </p:nvSpPr>
        <p:spPr>
          <a:xfrm>
            <a:off x="9009340" y="6080998"/>
            <a:ext cx="2787135" cy="9622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526"/>
              </a:lnSpc>
              <a:buSzPct val="100000"/>
              <a:buChar char="•"/>
            </a:pPr>
            <a:r>
              <a:rPr lang="en-US" sz="1600" kern="0" spc="-32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วิเคราะห์กรณีศึกษาของกลยุทธ์ด้านความมั่นคงที่ประสบความสำเร็จและไม่ประสบความสำเร็จ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1107281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2348389" y="1712595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2348389" y="2317909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2348389" y="2923223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2348389" y="3611880"/>
            <a:ext cx="993350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ตอนที่ 2 </a:t>
            </a:r>
            <a:r>
              <a:rPr lang="th-TH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 </a:t>
            </a:r>
            <a:r>
              <a:rPr lang="en-US" sz="4400" b="1" kern="0" spc="-87" dirty="0" err="1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ความสัมพันธ์ระหว่างประเทศในด้านการเมือง</a:t>
            </a:r>
            <a:endParaRPr lang="en-US" sz="4400" dirty="0"/>
          </a:p>
        </p:txBody>
      </p:sp>
      <p:sp>
        <p:nvSpPr>
          <p:cNvPr id="11" name="Text 7"/>
          <p:cNvSpPr/>
          <p:nvPr/>
        </p:nvSpPr>
        <p:spPr>
          <a:xfrm>
            <a:off x="2348389" y="5333881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2348389" y="5939195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2348389" y="6627852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endParaRPr lang="en-US" sz="4374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2348389" y="792361"/>
            <a:ext cx="915078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ความสัมพันธ์ระหว่างประเทศในด้านการเมือง</a:t>
            </a:r>
            <a:endParaRPr lang="en-US" sz="4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89" y="1931075"/>
            <a:ext cx="2880003" cy="177986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3988594"/>
            <a:ext cx="4800124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000" b="1" kern="0" spc="-44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รากฐานของความสัมพันธ์ระหว่างประเทศ (Foundations of International Relations)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2348389" y="5022862"/>
            <a:ext cx="480012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อธิบายการวิวัฒนาการของระบบระหว่างประเทศ การอภิปรายเกี่ยวกับทฤษฎีหลัก (เช่น realism, liberalism, constructivism) ในความสัมพันธ์ระหว่างประเทศ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768" y="1931075"/>
            <a:ext cx="2880003" cy="177986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81768" y="3988594"/>
            <a:ext cx="4800124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000" b="1" kern="0" spc="-44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ผู้เข้าร่วมแสดงในความสัมพันธ์ระหว่างประเทศ (Actors in International Relations)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7481768" y="5022862"/>
            <a:ext cx="5022120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ระบุผู้เข้าร่วมที่เป็นตัวแทนรัฐ (state actors) เช่น ผู้นำ, เอกอัครราชทูต, กงสุล, รัฐมนตรีว่าการกระทรวงต่างประเทศ และตัวแสดงที่มิใช่รัฐ (non-state actor) เช่น องค์การระหว่างประเทศระดับระหว่างรัฐ (intergovernmental organization), บรรษัทข้ามชาติ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7481768" y="6726435"/>
            <a:ext cx="480012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รวมถึงวิเคราะห์บทบาทขององค์การระหว่างประเทศ (เช่น สหประชาชาติ) และองค์การที่มิใช่รัฐ (NGOs เช่น กรีนพีช)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2761536" y="567214"/>
            <a:ext cx="9107210" cy="12730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013"/>
              </a:lnSpc>
              <a:buNone/>
            </a:pPr>
            <a:r>
              <a:rPr lang="en-US" sz="4000" b="1" kern="0" spc="-8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ความสัมพันธ์ระหว่างประเทศในด้านการเมือง (ต่อ)</a:t>
            </a:r>
            <a:endParaRPr lang="en-US" sz="4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536" y="2247543"/>
            <a:ext cx="2640449" cy="16318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761536" y="4133969"/>
            <a:ext cx="4400788" cy="6365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06"/>
              </a:lnSpc>
              <a:buNone/>
            </a:pPr>
            <a:r>
              <a:rPr lang="en-US" sz="2000" b="1" kern="0" spc="-4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ความขัดแย้งและความร่วมมือระหว่างประเทศ (International Conflict and Cooperation) 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2761536" y="5218509"/>
            <a:ext cx="4400788" cy="6517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66"/>
              </a:lnSpc>
              <a:buNone/>
            </a:pPr>
            <a:r>
              <a:rPr lang="en-US" sz="1604" kern="0" spc="-32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สำรวจสาเหตุของการขัดแย้งระหว่างประเทศ การอภิปรายเกี่ยวกับวิธีการแก้ไขข้อขัดแย้งและความร่วมมือ</a:t>
            </a:r>
            <a:endParaRPr lang="en-US" sz="1604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838" y="2247543"/>
            <a:ext cx="2640449" cy="163187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67838" y="4133969"/>
            <a:ext cx="4400907" cy="6365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06"/>
              </a:lnSpc>
              <a:buNone/>
            </a:pPr>
            <a:r>
              <a:rPr lang="en-US" sz="2000" b="1" kern="0" spc="-4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การปกครองโลก/ธรรมาภิบาลระดับโลก (Global Governance)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7467838" y="4892635"/>
            <a:ext cx="4400907" cy="130349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66"/>
              </a:lnSpc>
              <a:buNone/>
            </a:pPr>
            <a:r>
              <a:rPr lang="en-US" sz="1604" kern="0" spc="-32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วิเคราะห์บทบาทของสถาบันระหว่างประเทศ (เช่น องค์การสหประชาชาติ องค์การการค้าโลก) ในการปกครองระดับโลก อภิปรายเกี่ยวกับความท้าทายและประสิทธิภาพของการปกครองระดับโลก</a:t>
            </a:r>
            <a:endParaRPr lang="en-US" sz="1604" dirty="0"/>
          </a:p>
        </p:txBody>
      </p:sp>
      <p:sp>
        <p:nvSpPr>
          <p:cNvPr id="11" name="Text 6"/>
          <p:cNvSpPr/>
          <p:nvPr/>
        </p:nvSpPr>
        <p:spPr>
          <a:xfrm>
            <a:off x="2761536" y="6425208"/>
            <a:ext cx="9107210" cy="32587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66"/>
              </a:lnSpc>
              <a:buNone/>
            </a:pPr>
            <a:r>
              <a:rPr lang="en-US" sz="2000" b="1" kern="0" spc="-32" dirty="0">
                <a:solidFill>
                  <a:srgbClr val="272525"/>
                </a:solidFill>
                <a:latin typeface="adonis-web"/>
                <a:ea typeface="Source Sans Pro" pitchFamily="34" charset="-122"/>
                <a:cs typeface="Source Sans Pro" pitchFamily="34" charset="-120"/>
              </a:rPr>
              <a:t>การเคลื่อนไหวทางสังคมและประเด็นในระดับโลก</a:t>
            </a:r>
            <a:endParaRPr lang="en-US" sz="2000" dirty="0">
              <a:latin typeface="adonis-web"/>
            </a:endParaRPr>
          </a:p>
        </p:txBody>
      </p:sp>
      <p:sp>
        <p:nvSpPr>
          <p:cNvPr id="12" name="Text 7"/>
          <p:cNvSpPr/>
          <p:nvPr/>
        </p:nvSpPr>
        <p:spPr>
          <a:xfrm>
            <a:off x="2761536" y="6980158"/>
            <a:ext cx="9107210" cy="6822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66"/>
              </a:lnSpc>
              <a:buNone/>
            </a:pPr>
            <a:r>
              <a:rPr lang="en-US" sz="1604" kern="0" spc="-32" dirty="0">
                <a:solidFill>
                  <a:srgbClr val="272525"/>
                </a:solidFill>
                <a:highlight>
                  <a:srgbClr val="F5E7FD"/>
                </a:highlight>
                <a:latin typeface="Source Sans Pro" panose="020B0503030403020204" pitchFamily="34" charset="0"/>
                <a:ea typeface="Source Sans Pro" panose="020B0503030403020204" pitchFamily="34" charset="0"/>
                <a:cs typeface="Consolas" pitchFamily="34" charset="-120"/>
              </a:rPr>
              <a:t>การสำรวจบทบาทของการเคลื่อนไหวทางสังคมในการแก้ไขประเด็นปัญหาในระดับโลก และการอภิปรายถึงการแทรกแซงของประเด็นทางสังคมกับความสัมพันธ์ระหว่างประเทศ</a:t>
            </a:r>
            <a:endParaRPr lang="en-US" sz="1604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1060252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2348389" y="1665565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2348389" y="2270879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2348389" y="2876193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2348389" y="3564850"/>
            <a:ext cx="6312932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ตอนที่ 3​ ​</a:t>
            </a:r>
            <a:r>
              <a:rPr lang="th-TH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 ก</a:t>
            </a:r>
            <a:r>
              <a:rPr lang="en-US" sz="4400" b="1" kern="0" spc="-87" dirty="0" err="1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ารจัดการด้านการค้า</a:t>
            </a:r>
            <a:endParaRPr lang="en-US" sz="4400" dirty="0"/>
          </a:p>
        </p:txBody>
      </p:sp>
      <p:sp>
        <p:nvSpPr>
          <p:cNvPr id="11" name="Text 7"/>
          <p:cNvSpPr/>
          <p:nvPr/>
        </p:nvSpPr>
        <p:spPr>
          <a:xfrm>
            <a:off x="2348389" y="4592479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2348389" y="5197793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2348389" y="5803106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2348389" y="6408420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2348389" y="7013734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90799" y="1097756"/>
            <a:ext cx="446293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400" b="1" kern="0" spc="-87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การจัดการด้านการค้า</a:t>
            </a:r>
            <a:endParaRPr lang="en-US" sz="4400" dirty="0"/>
          </a:p>
        </p:txBody>
      </p:sp>
      <p:sp>
        <p:nvSpPr>
          <p:cNvPr id="6" name="Shape 2"/>
          <p:cNvSpPr/>
          <p:nvPr/>
        </p:nvSpPr>
        <p:spPr>
          <a:xfrm>
            <a:off x="4490799" y="2298978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4648795" y="2340650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52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1</a:t>
            </a:r>
            <a:endParaRPr lang="en-US" sz="2624" dirty="0"/>
          </a:p>
        </p:txBody>
      </p:sp>
      <p:sp>
        <p:nvSpPr>
          <p:cNvPr id="8" name="Text 4"/>
          <p:cNvSpPr/>
          <p:nvPr/>
        </p:nvSpPr>
        <p:spPr>
          <a:xfrm>
            <a:off x="5212913" y="2375297"/>
            <a:ext cx="3820001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000" b="1" kern="0" spc="-44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พื้นฐานของการค้าระหว่างประเทศ (International Trade Basics)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5212913" y="3202900"/>
            <a:ext cx="38200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การกำหนดการค้าระหว่างประเทศและความสำคัญ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5212913" y="4046934"/>
            <a:ext cx="38200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อธิบายข้อดี ข้อเสียของการได้เปรียบ เสียเปรียบและทฤษฎีการค้า (เช่น ทฤษฎีการเปรียบเทียบความได้เสียของริคาร์โด - Ricardo's comparative advantage )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9255085" y="2298978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9413081" y="2340650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52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2</a:t>
            </a:r>
            <a:endParaRPr lang="en-US" sz="2624" dirty="0"/>
          </a:p>
        </p:txBody>
      </p:sp>
      <p:sp>
        <p:nvSpPr>
          <p:cNvPr id="13" name="Text 9"/>
          <p:cNvSpPr/>
          <p:nvPr/>
        </p:nvSpPr>
        <p:spPr>
          <a:xfrm>
            <a:off x="9977199" y="2375297"/>
            <a:ext cx="3820001" cy="10415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000" b="1" kern="0" spc="-44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นโยบายทางการค้าและข้อตกลงทางการค้า (Trade Policies and Agreements)</a:t>
            </a:r>
            <a:endParaRPr lang="en-US" sz="2000" dirty="0"/>
          </a:p>
        </p:txBody>
      </p:sp>
      <p:sp>
        <p:nvSpPr>
          <p:cNvPr id="14" name="Text 10"/>
          <p:cNvSpPr/>
          <p:nvPr/>
        </p:nvSpPr>
        <p:spPr>
          <a:xfrm>
            <a:off x="9977199" y="3550087"/>
            <a:ext cx="38200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การหารือเกี่ยวกับนโยบายกีดกันทางการค้าและการค้าเสรี (Free Trading Area - FTA)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9977199" y="4394121"/>
            <a:ext cx="38200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สำรวจข้อตกลงการค้าระหว่างประเทศที่สำคัญ (เช่น NAFTA, EU, TPP)</a:t>
            </a:r>
            <a:endParaRPr lang="en-US" sz="1600" dirty="0"/>
          </a:p>
        </p:txBody>
      </p:sp>
      <p:sp>
        <p:nvSpPr>
          <p:cNvPr id="16" name="Shape 12"/>
          <p:cNvSpPr/>
          <p:nvPr/>
        </p:nvSpPr>
        <p:spPr>
          <a:xfrm>
            <a:off x="4490799" y="5864304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17" name="Text 13"/>
          <p:cNvSpPr/>
          <p:nvPr/>
        </p:nvSpPr>
        <p:spPr>
          <a:xfrm>
            <a:off x="4648795" y="5905976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52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3</a:t>
            </a:r>
            <a:endParaRPr lang="en-US" sz="2624" dirty="0"/>
          </a:p>
        </p:txBody>
      </p:sp>
      <p:sp>
        <p:nvSpPr>
          <p:cNvPr id="18" name="Text 14"/>
          <p:cNvSpPr/>
          <p:nvPr/>
        </p:nvSpPr>
        <p:spPr>
          <a:xfrm>
            <a:off x="5212913" y="5940623"/>
            <a:ext cx="7284006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000" b="1" kern="0" spc="-44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การค้าและการพัฒนาเศรษฐกิจ (Trade and Economic Development)</a:t>
            </a:r>
            <a:endParaRPr lang="en-US" sz="2000" dirty="0"/>
          </a:p>
        </p:txBody>
      </p:sp>
      <p:sp>
        <p:nvSpPr>
          <p:cNvPr id="19" name="Text 15"/>
          <p:cNvSpPr/>
          <p:nvPr/>
        </p:nvSpPr>
        <p:spPr>
          <a:xfrm>
            <a:off x="5212913" y="6421041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วิเคราะห์ผลกระทบของการค้าระหว่างประเทศต่อการพัฒนาเศรษฐกิจ หารือเกี่ยวกับบทบาทของบรรษัทข้ามชาติในเศรษฐกิจโลก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954</Words>
  <Application>Microsoft Office PowerPoint</Application>
  <PresentationFormat>Custom</PresentationFormat>
  <Paragraphs>70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adonis-web</vt:lpstr>
      <vt:lpstr>Arial</vt:lpstr>
      <vt:lpstr>Calibri</vt:lpstr>
      <vt:lpstr>Consolas</vt:lpstr>
      <vt:lpstr>Source Sans Pro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9</cp:revision>
  <dcterms:created xsi:type="dcterms:W3CDTF">2024-01-07T12:24:13Z</dcterms:created>
  <dcterms:modified xsi:type="dcterms:W3CDTF">2024-02-26T04:25:10Z</dcterms:modified>
</cp:coreProperties>
</file>