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2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486400" y="1124069"/>
            <a:ext cx="9144000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05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การวิเคราะห์นโยบาย</a:t>
            </a:r>
            <a:r>
              <a:rPr lang="th-TH" sz="5249" b="1" kern="0" spc="-105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สาธารณะ</a:t>
            </a:r>
            <a:r>
              <a:rPr lang="en-US" sz="5249" b="1" kern="0" spc="-105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DAD 5305</a:t>
            </a:r>
            <a:endParaRPr lang="en-US" sz="524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3123724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b="1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นโยบายสาธารณะของไทยด้านต่าง ๆ 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3729038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ด้านการเมือง 
2. ด้านการปกครอง 
3. ด้านสังคม 
4. ด้านสิ่งแวดลัอม 
5. ด้านความมั่นคง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19599" y="5755958"/>
            <a:ext cx="7477601" cy="11339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อุปสรรค</a:t>
            </a:r>
            <a:r>
              <a:rPr lang="en-US" sz="2400" b="1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400" b="1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</a:t>
            </a:r>
            <a:r>
              <a:rPr lang="th-TH" sz="2400" b="1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ในการบริหารนโยบายสาธารณะ</a:t>
            </a:r>
            <a:r>
              <a:rPr lang="en-US" sz="2400" b="1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
- </a:t>
            </a: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การขับเคลื่อนนโยบายสาธารณะไปสู่การปฏิบัติ  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(หลักการ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อุปสรรคสำคัญ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ปัจจัยสิ่งแวดล้อมที่มีอิทธิพล)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486400" y="6797750"/>
            <a:ext cx="9144000" cy="14318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th-TH" sz="3200" b="1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ts val="3062"/>
              </a:lnSpc>
              <a:buNone/>
            </a:pPr>
            <a:r>
              <a:rPr lang="th-TH" sz="3200" b="1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ดร.</a:t>
            </a:r>
            <a:r>
              <a:rPr lang="en-US" sz="3200" b="1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3200" b="1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เอื้ออัมพร  ทิพ</a:t>
            </a:r>
            <a:r>
              <a:rPr lang="th-TH" sz="3200" b="1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ยทิฆัม</a:t>
            </a:r>
            <a:r>
              <a:rPr lang="th-TH" sz="3200" b="1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1059299"/>
            <a:ext cx="1463039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การบริหารนโยบายสาธารณะ</a:t>
            </a:r>
            <a:br>
              <a:rPr lang="th-TH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ในด้านความมั่นคงของไทย</a:t>
            </a:r>
            <a:r>
              <a:rPr lang="en-US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(ต่อ)</a:t>
            </a:r>
            <a:endParaRPr lang="en-US" sz="4800" dirty="0"/>
          </a:p>
        </p:txBody>
      </p:sp>
      <p:sp>
        <p:nvSpPr>
          <p:cNvPr id="5" name="Shape 2"/>
          <p:cNvSpPr/>
          <p:nvPr/>
        </p:nvSpPr>
        <p:spPr>
          <a:xfrm>
            <a:off x="2348389" y="2892386"/>
            <a:ext cx="4855726" cy="4578758"/>
          </a:xfrm>
          <a:prstGeom prst="roundRect">
            <a:avLst>
              <a:gd name="adj" fmla="val 1283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2578179" y="3122176"/>
            <a:ext cx="439614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นโยบายการพัฒนาทางอาชญากรรมและกฎหมาย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2473843" y="4038719"/>
            <a:ext cx="4614530" cy="34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มุ่งเสริมสร้างระบบกฎหมายที่เข้มแข็งและสามารถปรับตัวกับสภาพการเปลี่ยนแปลงในสังคมได้ </a:t>
            </a: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สร้างระบบ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ที่มีประสิทธิภาพเพื่อการปฏิบัติตามกฎหมาย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การบังคับใช้กฎหมายอย่างมีประสิทธิภาพ</a:t>
            </a: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เพื่อการควบคุมอาชญากรรม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578179" y="6015633"/>
            <a:ext cx="43961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2578179" y="659320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0" name="Shape 7"/>
          <p:cNvSpPr/>
          <p:nvPr/>
        </p:nvSpPr>
        <p:spPr>
          <a:xfrm>
            <a:off x="7426285" y="2892385"/>
            <a:ext cx="4855726" cy="4578758"/>
          </a:xfrm>
          <a:prstGeom prst="roundRect">
            <a:avLst>
              <a:gd name="adj" fmla="val 1283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7656076" y="3122176"/>
            <a:ext cx="439614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นโยบายการส่งเสริมความมั่นคงทางเศรษฐกิจ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7577470" y="4038719"/>
            <a:ext cx="4579087" cy="2901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ให้ความสำคัญในการส่งเสริมเศรษฐกิจที่มั่งคั่งและความเจริญก้าวหน้า </a:t>
            </a:r>
            <a:endParaRPr lang="th-TH" sz="240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2799"/>
              </a:lnSpc>
              <a:buNone/>
            </a:pPr>
            <a:endParaRPr lang="th-TH" sz="240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การสร้างโอกาสในการทำงานและการเติบโตของธุรกิจที่ยั่งยืน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4189571" y="1352431"/>
            <a:ext cx="6251019" cy="555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4374"/>
              </a:lnSpc>
              <a:buNone/>
            </a:pPr>
            <a:r>
              <a:rPr lang="en-US" sz="3499" b="1" kern="0" spc="-70" dirty="0">
                <a:solidFill>
                  <a:srgbClr val="AF41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 นโยบายการพัฒนาเทคโนโลยี</a:t>
            </a:r>
            <a:endParaRPr lang="en-US" sz="3499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352199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538901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นโยบายการส่งเสริมการวิจัยและพัฒนาเทคโนโลยี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808361"/>
            <a:ext cx="3088958" cy="16415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นับสนุนการวิจัยและพัฒนาที่สร้างความคิดสร้างสรรค์และมีส่วนร่วมในการแก้ปัญหาทางปัญญาประดิษฐ์อย่างสร้างสรรค์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352199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538901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นโยบายการส่งเสริมการใช้เทคโนโลยีอย่างมีประสิทธิภาพ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808361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การสนับสนุนการใช้เทคโนโลยีใหม่ๆ อย่างจริงจังในด้านต่างๆ และการสร้างโอกาสในการทำธุรกิจใหม่ๆ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352199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539020"/>
            <a:ext cx="308907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นโยบายการส่งเสริมนวัตกรรมทางธุรกิจ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808361"/>
            <a:ext cx="3089077" cy="16415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การส่งเสริมการนวัตกรรมและความคิดสร้างสรรค์ในธุรกิจ รวมถึงการทำให้ธุรกิจสามารถเข้าสู่ตลาดใหม่ๆได้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3806666" y="2504242"/>
            <a:ext cx="7016829" cy="555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4374"/>
              </a:lnSpc>
              <a:buNone/>
            </a:pPr>
            <a:r>
              <a:rPr lang="en-US" sz="3499" b="1" kern="0" spc="-70" dirty="0">
                <a:solidFill>
                  <a:srgbClr val="AF41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 นโยบายการพัฒนาทางการเกษตร</a:t>
            </a:r>
            <a:endParaRPr lang="en-US" sz="3499" dirty="0"/>
          </a:p>
        </p:txBody>
      </p:sp>
      <p:sp>
        <p:nvSpPr>
          <p:cNvPr id="5" name="Shape 2"/>
          <p:cNvSpPr/>
          <p:nvPr/>
        </p:nvSpPr>
        <p:spPr>
          <a:xfrm>
            <a:off x="2348389" y="3483173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2506385" y="3524845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3070503" y="3559493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นโยบายการส่งเสริมเกษตรยั่งยืน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3070503" y="4753690"/>
            <a:ext cx="2440900" cy="20724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การส่งเสริมการพัฒนาเกษตรที่สามารถสร้างรายได้ในระยะยาวและพัฒนาชุมชน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733574" y="3483173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5891570" y="3524845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455688" y="3559493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นโยบายการยกระดับพื้นที่เกษตร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455688" y="4753689"/>
            <a:ext cx="2440900" cy="25402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การสนับสนุนสิ่งแวดล้อมและการเติบโตพื้นที่เกษตร เพื่อส่งเสริมการเพาะปลูกผักและผลไม้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118759" y="3483173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276755" y="3524845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9840873" y="3559493"/>
            <a:ext cx="244090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นโยบายการทำให้เกษตรกรทั้งหมดเข้าถึงการใช้เทคโนโลยีที่สมเหตุสมผล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9840873" y="5448062"/>
            <a:ext cx="2440900" cy="22782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การส่งเสริมให้เกษตรกรต่างๆ</a:t>
            </a:r>
            <a:r>
              <a:rPr lang="th-TH" sz="175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มีการเชื่อมต่อกันเพื่อแลกเปลี่ยน</a:t>
            </a:r>
            <a:r>
              <a:rPr lang="en-US" sz="175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รวมถึงการเพิ่มโอกาสในการเข้าถึงสินเชื่อเพื่อพัฒนาธุรกิจ</a:t>
            </a:r>
            <a:endParaRPr lang="en-US" sz="175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5310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64016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348389" y="1001197"/>
            <a:ext cx="8266509" cy="555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74"/>
              </a:lnSpc>
              <a:buNone/>
            </a:pPr>
            <a:r>
              <a:rPr lang="en-US" sz="3499" b="1" kern="0" spc="-70" dirty="0">
                <a:solidFill>
                  <a:srgbClr val="AF41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 นโยบายสนับสนุนการศึกษาและการเรียนรู้</a:t>
            </a:r>
            <a:endParaRPr lang="en-US" sz="3499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000964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187666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นโยบายการพัฒนาการศึกษาและการอนุรักษ์ศิลปะและวัฒนธรรม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673287"/>
            <a:ext cx="3088958" cy="21593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การส่งเสริมการเรียนรู้ทักษะและการศึกษาสำหรับกลุ่มบุคคลที่บกพร่องในกระบวนการศึกษา รวมถึงการสนับสนุนศิลปะและวัฒนธรรมท้องถิ่น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000964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187666"/>
            <a:ext cx="3088958" cy="10416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นโยบายการส่งเสริมการพัฒนาอาชีพและแรงงาน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673287"/>
            <a:ext cx="3088958" cy="19608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การส่งเสริมการพัฒนาอาชีพและแรงงานให้เหมาะสมกับตลาดแรงงาน รวมถึงการที่จะให้สิทธิและโอกาสเท่าเทียมในการทำงาน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000964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187785"/>
            <a:ext cx="308907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นโยบายการส่งเสริมการศึกษาในด้านเทคโนโลยีและการพัฒนาระบบการศึกษา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673287"/>
            <a:ext cx="3089077" cy="19608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การศึกษาในด้านเทคโนโลยีและการพัฒนาระบบการศึกษาเพื่อให้ผู้เรียนมีสิ่งที่จำเป็นในการแข่งขันในตลาดแรงงาน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" y="1403499"/>
            <a:ext cx="9144000" cy="167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05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การบริหารนโยบายสาธารณะ: อุปสรรคและแนวทาง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833199" y="3406973"/>
            <a:ext cx="83108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b="1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อุปสรรคและปัญหาในการบริหารนโยบายสาธารณะ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833198" y="3903500"/>
            <a:ext cx="8105239" cy="1311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การบริหารนโยบายสาธารณะ เป็นกระบวนการที่ซับซ้อนต้องพิจารณาและตัดสินใจต่างๆ เพื่อให้สามารถประสบความสำเร็จและเป็นประโยชน์ต่อสังคมได้อย่างมีประสิทธิภาพ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833200" y="5415516"/>
            <a:ext cx="7477601" cy="4040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b="1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การขับเคลื่อนนโยบายสาธารณะไปสู่การปฏิบัติ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893136" y="5960676"/>
            <a:ext cx="7829772" cy="14608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หลักการในการขับเคลื่อนนโยบายสาธารณะไปสู่การปฏิบัติ</a:t>
            </a:r>
            <a:endParaRPr lang="th-TH" sz="240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อุปสรรคสำคัญในการนำนโยบายสาธารณะไปสู่การปฏิบัติ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ปัจจัยสิ่งแวดล้อมที่มีอิทธิพลต่อนโยบายสาธารณะ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th-TH" sz="175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th-TH" sz="175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th-TH" sz="175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188601" y="6466761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548045"/>
            <a:ext cx="14630400" cy="622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800" b="1" kern="0" spc="-78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อุปสรรคของการบริหารนโยบายสาธารณะ</a:t>
            </a:r>
            <a:endParaRPr lang="en-US" sz="4800" dirty="0"/>
          </a:p>
        </p:txBody>
      </p:sp>
      <p:sp>
        <p:nvSpPr>
          <p:cNvPr id="5" name="Shape 2"/>
          <p:cNvSpPr/>
          <p:nvPr/>
        </p:nvSpPr>
        <p:spPr>
          <a:xfrm>
            <a:off x="2863572" y="1724144"/>
            <a:ext cx="448032" cy="448032"/>
          </a:xfrm>
          <a:prstGeom prst="roundRect">
            <a:avLst>
              <a:gd name="adj" fmla="val 12246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3006685" y="1761411"/>
            <a:ext cx="161687" cy="3733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0"/>
              </a:lnSpc>
              <a:buNone/>
            </a:pPr>
            <a:r>
              <a:rPr lang="en-US" sz="2352" b="1" kern="0" spc="-47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352" dirty="0"/>
          </a:p>
        </p:txBody>
      </p:sp>
      <p:sp>
        <p:nvSpPr>
          <p:cNvPr id="7" name="Text 4"/>
          <p:cNvSpPr/>
          <p:nvPr/>
        </p:nvSpPr>
        <p:spPr>
          <a:xfrm>
            <a:off x="3510678" y="1792605"/>
            <a:ext cx="2187892" cy="933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2400" b="1" kern="0" spc="-39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การฝ่าฝืนกฎหมายและการทุจริต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863572" y="2794395"/>
            <a:ext cx="3034069" cy="27154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9"/>
              </a:lnSpc>
              <a:buNone/>
            </a:pPr>
            <a:r>
              <a:rPr lang="en-US" sz="2000" kern="0" spc="-31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สรรคในการดำเนินการนโยบายสาธารณะสามารถเกิดขึ้นจากการฝ่าฝืนกฎหมายและการทุจริตของบุคคลในตำแหน่งอำนวยการหรือการบริหารงาน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5897642" y="1724144"/>
            <a:ext cx="448032" cy="448032"/>
          </a:xfrm>
          <a:prstGeom prst="roundRect">
            <a:avLst>
              <a:gd name="adj" fmla="val 12246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040755" y="1761411"/>
            <a:ext cx="161687" cy="3733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0"/>
              </a:lnSpc>
              <a:buNone/>
            </a:pPr>
            <a:r>
              <a:rPr lang="en-US" sz="2352" b="1" kern="0" spc="-47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352" dirty="0"/>
          </a:p>
        </p:txBody>
      </p:sp>
      <p:sp>
        <p:nvSpPr>
          <p:cNvPr id="11" name="Text 8"/>
          <p:cNvSpPr/>
          <p:nvPr/>
        </p:nvSpPr>
        <p:spPr>
          <a:xfrm>
            <a:off x="6544747" y="1792605"/>
            <a:ext cx="2322806" cy="933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2400" b="1" kern="0" spc="-39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การขาดความโปร่งใสและการมีส่วนร่วม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5897642" y="2794394"/>
            <a:ext cx="3034069" cy="2715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9"/>
              </a:lnSpc>
              <a:buNone/>
            </a:pPr>
            <a:r>
              <a:rPr lang="en-US" sz="2000" kern="0" spc="-31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การบริหารนโยบายสาธารณะอาจขาดความโปร่งใสและการมีส่วนร่วมจากประชาชน ที่สามารถส่งผลให้ให้การตัดสินใจที่ไม่เหมาะสมหรือไม่ได้สะท้อนความต้องการและความเป็นอยู่ของประชาชน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8931712" y="1724144"/>
            <a:ext cx="448032" cy="448032"/>
          </a:xfrm>
          <a:prstGeom prst="roundRect">
            <a:avLst>
              <a:gd name="adj" fmla="val 12246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074825" y="1761411"/>
            <a:ext cx="161687" cy="3733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0"/>
              </a:lnSpc>
              <a:buNone/>
            </a:pPr>
            <a:r>
              <a:rPr lang="en-US" sz="2352" b="1" kern="0" spc="-47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352" dirty="0"/>
          </a:p>
        </p:txBody>
      </p:sp>
      <p:sp>
        <p:nvSpPr>
          <p:cNvPr id="15" name="Text 12"/>
          <p:cNvSpPr/>
          <p:nvPr/>
        </p:nvSpPr>
        <p:spPr>
          <a:xfrm>
            <a:off x="9578816" y="1792605"/>
            <a:ext cx="2187893" cy="933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2400" b="1" kern="0" spc="-39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ความแตกแยกและขั้นตอนการตัดสินใจที่ซับซ้อน</a:t>
            </a:r>
            <a:endParaRPr lang="en-US" sz="2400" dirty="0"/>
          </a:p>
        </p:txBody>
      </p:sp>
      <p:sp>
        <p:nvSpPr>
          <p:cNvPr id="16" name="Text 13"/>
          <p:cNvSpPr/>
          <p:nvPr/>
        </p:nvSpPr>
        <p:spPr>
          <a:xfrm>
            <a:off x="8931711" y="3104706"/>
            <a:ext cx="3034069" cy="23926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9"/>
              </a:lnSpc>
              <a:buNone/>
            </a:pPr>
            <a:r>
              <a:rPr lang="en-US" sz="2000" kern="0" spc="-31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อุปสรรคอื่น ๆ อาจเกิดจากความแตกแยกในการตัดสินใจระหว่างหน่วยงานที่เกี่ยวข้องหรือความซับซ้อนของกระบวนการตัดสินใจที่ซับซ้อนทำให้การดำเนินการไม่ราบรื่นหรือช้าลง</a:t>
            </a:r>
            <a:endParaRPr lang="en-US" sz="2000" dirty="0"/>
          </a:p>
        </p:txBody>
      </p:sp>
      <p:sp>
        <p:nvSpPr>
          <p:cNvPr id="17" name="Shape 14"/>
          <p:cNvSpPr/>
          <p:nvPr/>
        </p:nvSpPr>
        <p:spPr>
          <a:xfrm>
            <a:off x="2863572" y="5509855"/>
            <a:ext cx="448032" cy="448032"/>
          </a:xfrm>
          <a:prstGeom prst="roundRect">
            <a:avLst>
              <a:gd name="adj" fmla="val 12246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3006685" y="5547122"/>
            <a:ext cx="161687" cy="3733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0"/>
              </a:lnSpc>
              <a:buNone/>
            </a:pPr>
            <a:r>
              <a:rPr lang="en-US" sz="2352" b="1" kern="0" spc="-47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352" dirty="0"/>
          </a:p>
        </p:txBody>
      </p:sp>
      <p:sp>
        <p:nvSpPr>
          <p:cNvPr id="19" name="Text 16"/>
          <p:cNvSpPr/>
          <p:nvPr/>
        </p:nvSpPr>
        <p:spPr>
          <a:xfrm>
            <a:off x="3510676" y="5578316"/>
            <a:ext cx="3904059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2400" b="1" kern="0" spc="-39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การเผชิญกับอุปสรรค</a:t>
            </a:r>
            <a:br>
              <a:rPr lang="th-TH" sz="2400" b="1" kern="0" spc="-39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kern="0" spc="-39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ทางการเงิน</a:t>
            </a:r>
            <a:endParaRPr lang="en-US" sz="2400" dirty="0"/>
          </a:p>
        </p:txBody>
      </p:sp>
      <p:sp>
        <p:nvSpPr>
          <p:cNvPr id="20" name="Text 17"/>
          <p:cNvSpPr/>
          <p:nvPr/>
        </p:nvSpPr>
        <p:spPr>
          <a:xfrm>
            <a:off x="2863573" y="6436994"/>
            <a:ext cx="4352092" cy="1792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9"/>
              </a:lnSpc>
              <a:buNone/>
            </a:pPr>
            <a:r>
              <a:rPr lang="en-US" sz="2000" kern="0" spc="-31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การบริหารนโยบายสาธารณะอาจเจอกับข้อจำกัดทางการเงิน เช่น ขาดแคลนงบประมาณหรือปัญหาทางการเงินที่อาจจำกัดความสามารถในการดำเนินการ</a:t>
            </a:r>
            <a:endParaRPr lang="en-US" sz="2000" dirty="0"/>
          </a:p>
        </p:txBody>
      </p:sp>
      <p:sp>
        <p:nvSpPr>
          <p:cNvPr id="21" name="Shape 18"/>
          <p:cNvSpPr/>
          <p:nvPr/>
        </p:nvSpPr>
        <p:spPr>
          <a:xfrm>
            <a:off x="7414736" y="5509855"/>
            <a:ext cx="448032" cy="448032"/>
          </a:xfrm>
          <a:prstGeom prst="roundRect">
            <a:avLst>
              <a:gd name="adj" fmla="val 12246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7557849" y="5547122"/>
            <a:ext cx="161687" cy="3733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0"/>
              </a:lnSpc>
              <a:buNone/>
            </a:pPr>
            <a:r>
              <a:rPr lang="en-US" sz="2352" b="1" kern="0" spc="-47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2352" dirty="0"/>
          </a:p>
        </p:txBody>
      </p:sp>
      <p:sp>
        <p:nvSpPr>
          <p:cNvPr id="23" name="Text 20"/>
          <p:cNvSpPr/>
          <p:nvPr/>
        </p:nvSpPr>
        <p:spPr>
          <a:xfrm>
            <a:off x="8061841" y="5578316"/>
            <a:ext cx="3825359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2400" b="1" kern="0" spc="-39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การแก้ปัญหาชั่วคราว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7414737" y="6088498"/>
            <a:ext cx="4685114" cy="21411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9"/>
              </a:lnSpc>
              <a:buNone/>
            </a:pPr>
            <a:r>
              <a:rPr lang="en-US" sz="2000" kern="0" spc="-31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อาจเผชิญกับปัญหาการบริหารนโยบายสาธารณะที่แก้ไขปัญหาเพียงแค่ช่วงเวลาสั้นๆ  โดยไม่ให้ความสำคัญกับการแก้ไขปัญหาต้นตอที่สร้างความยั่งยืน และไม่ได้เรียนรู้จากประสบการณ์ในการบริหารนโยบายสาธารณะในอดีต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656987"/>
            <a:ext cx="1463039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การขับเคลื่อนนโยบายสาธารณะไปสู่การปฏิบัติ</a:t>
            </a:r>
            <a:endParaRPr lang="en-US" sz="4800" dirty="0"/>
          </a:p>
        </p:txBody>
      </p:sp>
      <p:sp>
        <p:nvSpPr>
          <p:cNvPr id="5" name="Shape 2"/>
          <p:cNvSpPr/>
          <p:nvPr/>
        </p:nvSpPr>
        <p:spPr>
          <a:xfrm>
            <a:off x="2659499" y="1795701"/>
            <a:ext cx="44410" cy="5776793"/>
          </a:xfrm>
          <a:prstGeom prst="rect">
            <a:avLst/>
          </a:prstGeom>
          <a:solidFill>
            <a:srgbClr val="D7A1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2931616" y="2197001"/>
            <a:ext cx="777597" cy="44410"/>
          </a:xfrm>
          <a:prstGeom prst="rect">
            <a:avLst/>
          </a:prstGeom>
          <a:solidFill>
            <a:srgbClr val="D7A1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2431673" y="1969294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2589669" y="2010966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903702" y="201787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3903702" y="2587228"/>
            <a:ext cx="837819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หลักการชั่งความเป็นไปได้และมีเหตุผล, หลักการชั่งความเป็นอยู่ของประชาชน, หลักการความเท่าเทียมและยุติธรรม, หลักการความร่วมมือ</a:t>
            </a:r>
            <a:endParaRPr lang="en-US" sz="2400" dirty="0"/>
          </a:p>
        </p:txBody>
      </p:sp>
      <p:sp>
        <p:nvSpPr>
          <p:cNvPr id="11" name="Shape 8"/>
          <p:cNvSpPr/>
          <p:nvPr/>
        </p:nvSpPr>
        <p:spPr>
          <a:xfrm>
            <a:off x="2931616" y="4196655"/>
            <a:ext cx="777597" cy="44410"/>
          </a:xfrm>
          <a:prstGeom prst="rect">
            <a:avLst/>
          </a:prstGeom>
          <a:solidFill>
            <a:srgbClr val="D7A1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2431673" y="3968948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2589669" y="4010620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3903702" y="4017526"/>
            <a:ext cx="238368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อุปสรรคสำคัญ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3903702" y="4586883"/>
            <a:ext cx="8378190" cy="12964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ข้อจำกัดทางการเงินและทรัพยากร, ปัญหาในกระบวนการปฏิบัติ, อุปสรรคทางนโยบาย, ความเปลี่ยนแปลงของสภาพแวดล้อม, ปัญหาความสัมพันธ์ระหว่างองค์กรและประชาชน</a:t>
            </a:r>
            <a:endParaRPr lang="en-US" sz="2400" dirty="0"/>
          </a:p>
        </p:txBody>
      </p:sp>
      <p:sp>
        <p:nvSpPr>
          <p:cNvPr id="16" name="Shape 13"/>
          <p:cNvSpPr/>
          <p:nvPr/>
        </p:nvSpPr>
        <p:spPr>
          <a:xfrm>
            <a:off x="2931616" y="6196310"/>
            <a:ext cx="777597" cy="44410"/>
          </a:xfrm>
          <a:prstGeom prst="rect">
            <a:avLst/>
          </a:prstGeom>
          <a:solidFill>
            <a:srgbClr val="D7A1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2431673" y="5968603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2589669" y="6010275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3903702" y="6017181"/>
            <a:ext cx="448893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ปัจจัยสิ่งแวดล้อมที่มีอิทธิพล</a:t>
            </a:r>
            <a:endParaRPr lang="en-US" sz="2800" dirty="0"/>
          </a:p>
        </p:txBody>
      </p:sp>
      <p:sp>
        <p:nvSpPr>
          <p:cNvPr id="20" name="Text 17"/>
          <p:cNvSpPr/>
          <p:nvPr/>
        </p:nvSpPr>
        <p:spPr>
          <a:xfrm>
            <a:off x="3903702" y="6586538"/>
            <a:ext cx="8378190" cy="9859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ปัจจัยด้านสิ่งแวดล้อมอื่นๆ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ที่ไม่ใช่การเมือง (เศรษฐกิจ สังคม </a:t>
            </a: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ฯลฯ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240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ปัจจัยด้านการเมือง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877014"/>
            <a:ext cx="9143999" cy="12613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966"/>
              </a:lnSpc>
              <a:buNone/>
            </a:pPr>
            <a:r>
              <a:rPr lang="en-US" sz="4800" b="1" kern="0" spc="-79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หลักการในการขับเคลื่อน</a:t>
            </a:r>
            <a:br>
              <a:rPr lang="th-TH" sz="4800" b="1" kern="0" spc="-79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79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นโยบายสาธารณะไปสู่การปฏิบัติ</a:t>
            </a:r>
            <a:endParaRPr lang="en-US" sz="4800" dirty="0"/>
          </a:p>
        </p:txBody>
      </p:sp>
      <p:sp>
        <p:nvSpPr>
          <p:cNvPr id="5" name="Shape 2"/>
          <p:cNvSpPr/>
          <p:nvPr/>
        </p:nvSpPr>
        <p:spPr>
          <a:xfrm>
            <a:off x="756761" y="2598658"/>
            <a:ext cx="454104" cy="454104"/>
          </a:xfrm>
          <a:prstGeom prst="roundRect">
            <a:avLst>
              <a:gd name="adj" fmla="val 12082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9160" y="2636520"/>
            <a:ext cx="169307" cy="3783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0"/>
              </a:lnSpc>
              <a:buNone/>
            </a:pPr>
            <a:r>
              <a:rPr lang="en-US" sz="2384" b="1" kern="0" spc="-48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384" dirty="0"/>
          </a:p>
        </p:txBody>
      </p:sp>
      <p:sp>
        <p:nvSpPr>
          <p:cNvPr id="7" name="Text 4"/>
          <p:cNvSpPr/>
          <p:nvPr/>
        </p:nvSpPr>
        <p:spPr>
          <a:xfrm>
            <a:off x="1412677" y="2668072"/>
            <a:ext cx="3117890" cy="6305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3"/>
              </a:lnSpc>
              <a:buNone/>
            </a:pPr>
            <a:r>
              <a:rPr lang="en-US" sz="2400" b="1" kern="0" spc="-40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หลักการชั่งความเป็นไปได้และมีเหตุผล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899160" y="3500437"/>
            <a:ext cx="3631408" cy="19739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3"/>
              </a:lnSpc>
              <a:buNone/>
            </a:pPr>
            <a:r>
              <a:rPr lang="en-US" sz="20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นโยบายสาธารณะควรสอดคล้องกับสภาพความเป็นไปได้และมีเหตุผลที่มีพื้นฐาน รวมถึงคำนึงถึงข้อมูลและการวิเคราะห์ที่เป็นฐานที่สามารถพิจารณาความเป็นไปได้ของนโยบาย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4672965" y="2598658"/>
            <a:ext cx="454104" cy="454104"/>
          </a:xfrm>
          <a:prstGeom prst="roundRect">
            <a:avLst>
              <a:gd name="adj" fmla="val 12082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815364" y="2636520"/>
            <a:ext cx="169307" cy="3783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0"/>
              </a:lnSpc>
              <a:buNone/>
            </a:pPr>
            <a:r>
              <a:rPr lang="en-US" sz="2384" b="1" kern="0" spc="-48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384" dirty="0"/>
          </a:p>
        </p:txBody>
      </p:sp>
      <p:sp>
        <p:nvSpPr>
          <p:cNvPr id="11" name="Text 8"/>
          <p:cNvSpPr/>
          <p:nvPr/>
        </p:nvSpPr>
        <p:spPr>
          <a:xfrm>
            <a:off x="5328880" y="2668072"/>
            <a:ext cx="3058478" cy="6305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3"/>
              </a:lnSpc>
              <a:buNone/>
            </a:pPr>
            <a:r>
              <a:rPr lang="en-US" sz="2400" b="1" kern="0" spc="-40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หลักการชั่งความเป็นอยู่ของประชาชน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4874773" y="3500438"/>
            <a:ext cx="3714393" cy="19739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3"/>
              </a:lnSpc>
              <a:buNone/>
            </a:pPr>
            <a:r>
              <a:rPr lang="en-US" sz="20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นโยบายสาธารณะควรคำนึงถึงความคิดเห็นและความต้องการของประชาชนที่ได้รับผลกระทบจากนโยบาย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756761" y="5614542"/>
            <a:ext cx="454104" cy="454104"/>
          </a:xfrm>
          <a:prstGeom prst="roundRect">
            <a:avLst>
              <a:gd name="adj" fmla="val 12082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99160" y="5614542"/>
            <a:ext cx="169307" cy="3783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0"/>
              </a:lnSpc>
              <a:buNone/>
            </a:pPr>
            <a:r>
              <a:rPr lang="en-US" sz="2384" b="1" kern="0" spc="-48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384" dirty="0"/>
          </a:p>
        </p:txBody>
      </p:sp>
      <p:sp>
        <p:nvSpPr>
          <p:cNvPr id="15" name="Text 12"/>
          <p:cNvSpPr/>
          <p:nvPr/>
        </p:nvSpPr>
        <p:spPr>
          <a:xfrm>
            <a:off x="1410724" y="5614542"/>
            <a:ext cx="3058478" cy="6305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3"/>
              </a:lnSpc>
              <a:buNone/>
            </a:pPr>
            <a:r>
              <a:rPr lang="en-US" sz="2400" b="1" kern="0" spc="-40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หลักการความเท่าเทียมและยุติธรรม</a:t>
            </a:r>
            <a:endParaRPr lang="en-US" sz="2400" dirty="0"/>
          </a:p>
        </p:txBody>
      </p:sp>
      <p:sp>
        <p:nvSpPr>
          <p:cNvPr id="16" name="Text 13"/>
          <p:cNvSpPr/>
          <p:nvPr/>
        </p:nvSpPr>
        <p:spPr>
          <a:xfrm>
            <a:off x="978195" y="6471684"/>
            <a:ext cx="3552373" cy="1332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3"/>
              </a:lnSpc>
              <a:buNone/>
            </a:pPr>
            <a:r>
              <a:rPr lang="en-US" sz="20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นโยบายสาธารณะควรส่งเสริมความเท่าเทียมและยุติธรรมในการให้บริการและการจัดสรรทรัพยากรต่าง ๆ</a:t>
            </a:r>
            <a:endParaRPr lang="en-US" sz="2000" dirty="0"/>
          </a:p>
        </p:txBody>
      </p:sp>
      <p:sp>
        <p:nvSpPr>
          <p:cNvPr id="17" name="Shape 14"/>
          <p:cNvSpPr/>
          <p:nvPr/>
        </p:nvSpPr>
        <p:spPr>
          <a:xfrm>
            <a:off x="4674917" y="5576680"/>
            <a:ext cx="454104" cy="454104"/>
          </a:xfrm>
          <a:prstGeom prst="roundRect">
            <a:avLst>
              <a:gd name="adj" fmla="val 12082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815364" y="5576680"/>
            <a:ext cx="169307" cy="3783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80"/>
              </a:lnSpc>
              <a:buNone/>
            </a:pPr>
            <a:r>
              <a:rPr lang="en-US" sz="2384" b="1" kern="0" spc="-48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384" dirty="0"/>
          </a:p>
        </p:txBody>
      </p:sp>
      <p:sp>
        <p:nvSpPr>
          <p:cNvPr id="19" name="Text 16"/>
          <p:cNvSpPr/>
          <p:nvPr/>
        </p:nvSpPr>
        <p:spPr>
          <a:xfrm>
            <a:off x="5328880" y="5614542"/>
            <a:ext cx="2716422" cy="315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3"/>
              </a:lnSpc>
              <a:buNone/>
            </a:pPr>
            <a:r>
              <a:rPr lang="en-US" sz="2400" b="1" kern="0" spc="-40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หลักการความร่วมมือ</a:t>
            </a:r>
            <a:endParaRPr lang="en-US" sz="2400" dirty="0"/>
          </a:p>
        </p:txBody>
      </p:sp>
      <p:sp>
        <p:nvSpPr>
          <p:cNvPr id="20" name="Text 17"/>
          <p:cNvSpPr/>
          <p:nvPr/>
        </p:nvSpPr>
        <p:spPr>
          <a:xfrm>
            <a:off x="4874773" y="6133089"/>
            <a:ext cx="3714393" cy="17279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43"/>
              </a:lnSpc>
              <a:buNone/>
            </a:pPr>
            <a:r>
              <a:rPr lang="en-US" sz="20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นโยบายสาธารณะควรให้ความสำคัญในการสร้างความร่วมมือระหว่างหน่วยงานต่าง ๆ และกลุ่มสังคมต่าง ๆ เพื่อส่งเสริมการดำเนินการให้เกิดผลดีต่อสังคม</a:t>
            </a:r>
            <a:endParaRPr lang="en-US" sz="2000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486400" y="602695"/>
            <a:ext cx="9143999" cy="18568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176"/>
              </a:lnSpc>
              <a:buNone/>
            </a:pPr>
            <a:r>
              <a:rPr lang="en-US" sz="4800" b="1" kern="0" spc="-6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อุปสรรคสำคัญ</a:t>
            </a:r>
            <a:br>
              <a:rPr lang="th-TH" sz="4800" b="1" kern="0" spc="-6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6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ในการนำนโยบายสาธารณะ</a:t>
            </a:r>
            <a:br>
              <a:rPr lang="th-TH" sz="4800" b="1" kern="0" spc="-6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6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ไปสู่การปฏิบัติ</a:t>
            </a:r>
            <a:endParaRPr lang="en-US" sz="4800" dirty="0"/>
          </a:p>
        </p:txBody>
      </p:sp>
      <p:sp>
        <p:nvSpPr>
          <p:cNvPr id="5" name="Shape 2"/>
          <p:cNvSpPr/>
          <p:nvPr/>
        </p:nvSpPr>
        <p:spPr>
          <a:xfrm>
            <a:off x="6264831" y="2846665"/>
            <a:ext cx="381833" cy="381833"/>
          </a:xfrm>
          <a:prstGeom prst="roundRect">
            <a:avLst>
              <a:gd name="adj" fmla="val 14369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85798" y="2878455"/>
            <a:ext cx="139779" cy="318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6"/>
              </a:lnSpc>
              <a:buNone/>
            </a:pPr>
            <a:r>
              <a:rPr lang="en-US" sz="2004" b="1" kern="0" spc="-40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004" dirty="0"/>
          </a:p>
        </p:txBody>
      </p:sp>
      <p:sp>
        <p:nvSpPr>
          <p:cNvPr id="7" name="Text 4"/>
          <p:cNvSpPr/>
          <p:nvPr/>
        </p:nvSpPr>
        <p:spPr>
          <a:xfrm>
            <a:off x="6816328" y="2905006"/>
            <a:ext cx="3326964" cy="2651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8"/>
              </a:lnSpc>
              <a:buNone/>
            </a:pPr>
            <a:r>
              <a:rPr lang="en-US" sz="2400" b="1" kern="0" spc="-33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ข้อจำกัดทางการเงิน</a:t>
            </a:r>
            <a:br>
              <a:rPr lang="th-TH" sz="2400" b="1" kern="0" spc="-33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kern="0" spc="-33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และทรัพยากร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6464595" y="3532704"/>
            <a:ext cx="3678697" cy="6215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8"/>
              </a:lnSpc>
              <a:buNone/>
            </a:pPr>
            <a:r>
              <a:rPr lang="en-US" sz="2000" kern="0" spc="-27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ข้อจำกัดทางการเงินและทรัพยากรอาจขัดขวางการดำเนินการนโยบาย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10143292" y="2846665"/>
            <a:ext cx="381833" cy="381833"/>
          </a:xfrm>
          <a:prstGeom prst="roundRect">
            <a:avLst>
              <a:gd name="adj" fmla="val 14369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264259" y="2878455"/>
            <a:ext cx="139779" cy="318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6"/>
              </a:lnSpc>
              <a:buNone/>
            </a:pPr>
            <a:r>
              <a:rPr lang="en-US" sz="2004" b="1" kern="0" spc="-40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004" dirty="0"/>
          </a:p>
        </p:txBody>
      </p:sp>
      <p:sp>
        <p:nvSpPr>
          <p:cNvPr id="11" name="Text 8"/>
          <p:cNvSpPr/>
          <p:nvPr/>
        </p:nvSpPr>
        <p:spPr>
          <a:xfrm>
            <a:off x="10694789" y="2905006"/>
            <a:ext cx="3157300" cy="2651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8"/>
              </a:lnSpc>
              <a:buNone/>
            </a:pPr>
            <a:r>
              <a:rPr lang="en-US" sz="2400" b="1" kern="0" spc="-33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ปัญหาในกระบวนการ</a:t>
            </a:r>
            <a:br>
              <a:rPr lang="th-TH" sz="2400" b="1" kern="0" spc="-33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kern="0" spc="-33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10320671" y="3525470"/>
            <a:ext cx="3891515" cy="659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8"/>
              </a:lnSpc>
              <a:buNone/>
            </a:pPr>
            <a:r>
              <a:rPr lang="en-US" sz="2000" kern="0" spc="-27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กระบวนการที่ซับซ้อนหรือยากลำบากอาจเป็นอุปสรรคในการดำเนินการ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6264831" y="4184928"/>
            <a:ext cx="381833" cy="381833"/>
          </a:xfrm>
          <a:prstGeom prst="roundRect">
            <a:avLst>
              <a:gd name="adj" fmla="val 14369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385798" y="4216718"/>
            <a:ext cx="139779" cy="318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6"/>
              </a:lnSpc>
              <a:buNone/>
            </a:pPr>
            <a:r>
              <a:rPr lang="en-US" sz="2004" b="1" kern="0" spc="-40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004" dirty="0"/>
          </a:p>
        </p:txBody>
      </p:sp>
      <p:sp>
        <p:nvSpPr>
          <p:cNvPr id="15" name="Text 12"/>
          <p:cNvSpPr/>
          <p:nvPr/>
        </p:nvSpPr>
        <p:spPr>
          <a:xfrm>
            <a:off x="6816328" y="4243268"/>
            <a:ext cx="3326844" cy="2651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8"/>
              </a:lnSpc>
              <a:buNone/>
            </a:pPr>
            <a:r>
              <a:rPr lang="en-US" sz="2400" b="1" kern="0" spc="-33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นโยบายที่มีปมขัดแย้ง</a:t>
            </a:r>
            <a:endParaRPr lang="en-US" sz="2400" dirty="0"/>
          </a:p>
        </p:txBody>
      </p:sp>
      <p:sp>
        <p:nvSpPr>
          <p:cNvPr id="16" name="Text 13"/>
          <p:cNvSpPr/>
          <p:nvPr/>
        </p:nvSpPr>
        <p:spPr>
          <a:xfrm>
            <a:off x="6464596" y="4678085"/>
            <a:ext cx="3600892" cy="11165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8"/>
              </a:lnSpc>
              <a:buNone/>
            </a:pPr>
            <a:r>
              <a:rPr lang="en-US" sz="2000" kern="0" spc="-27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มีการถกแย้งกันของฝั่งที่เห็นด้วยและเห็นต่าง ต่อสู้กันในประเด็นของนโยบาย ที่ส่งผลกระทบจนเป็นอุปสรรคต่อการนำนโยบายไปสู่การปฏิบัติ</a:t>
            </a:r>
            <a:endParaRPr lang="en-US" sz="2000" dirty="0"/>
          </a:p>
        </p:txBody>
      </p:sp>
      <p:sp>
        <p:nvSpPr>
          <p:cNvPr id="17" name="Shape 14"/>
          <p:cNvSpPr/>
          <p:nvPr/>
        </p:nvSpPr>
        <p:spPr>
          <a:xfrm>
            <a:off x="10143292" y="4184928"/>
            <a:ext cx="381833" cy="381833"/>
          </a:xfrm>
          <a:prstGeom prst="roundRect">
            <a:avLst>
              <a:gd name="adj" fmla="val 14369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64259" y="4216718"/>
            <a:ext cx="139779" cy="318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6"/>
              </a:lnSpc>
              <a:buNone/>
            </a:pPr>
            <a:r>
              <a:rPr lang="en-US" sz="2004" b="1" kern="0" spc="-40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004" dirty="0"/>
          </a:p>
        </p:txBody>
      </p:sp>
      <p:sp>
        <p:nvSpPr>
          <p:cNvPr id="19" name="Text 16"/>
          <p:cNvSpPr/>
          <p:nvPr/>
        </p:nvSpPr>
        <p:spPr>
          <a:xfrm>
            <a:off x="10694789" y="4243268"/>
            <a:ext cx="3425248" cy="2651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8"/>
              </a:lnSpc>
              <a:buNone/>
            </a:pPr>
            <a:r>
              <a:rPr lang="en-US" sz="2400" b="1" kern="0" spc="-33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ความเปลี่ยนแปลงของ</a:t>
            </a:r>
            <a:br>
              <a:rPr lang="th-TH" sz="2400" b="1" kern="0" spc="-33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kern="0" spc="-33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สภาพแวดล้อม</a:t>
            </a:r>
            <a:endParaRPr lang="en-US" sz="2400" dirty="0"/>
          </a:p>
        </p:txBody>
      </p:sp>
      <p:sp>
        <p:nvSpPr>
          <p:cNvPr id="20" name="Text 17"/>
          <p:cNvSpPr/>
          <p:nvPr/>
        </p:nvSpPr>
        <p:spPr>
          <a:xfrm>
            <a:off x="10320671" y="4888945"/>
            <a:ext cx="3600892" cy="8526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8"/>
              </a:lnSpc>
              <a:buNone/>
            </a:pPr>
            <a:r>
              <a:rPr lang="en-US" sz="2000" kern="0" spc="-27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การขัดแย้งระหว่างองค์กรกับประชาชนสามารถส่งผลต่อการดำเนินการนโยบายอย่างประสบความสำเร็จได้</a:t>
            </a:r>
            <a:endParaRPr lang="en-US" sz="2000" dirty="0"/>
          </a:p>
        </p:txBody>
      </p:sp>
      <p:sp>
        <p:nvSpPr>
          <p:cNvPr id="21" name="Shape 18"/>
          <p:cNvSpPr/>
          <p:nvPr/>
        </p:nvSpPr>
        <p:spPr>
          <a:xfrm>
            <a:off x="6271919" y="6096893"/>
            <a:ext cx="381833" cy="381833"/>
          </a:xfrm>
          <a:prstGeom prst="roundRect">
            <a:avLst>
              <a:gd name="adj" fmla="val 14369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385797" y="6096813"/>
            <a:ext cx="139779" cy="318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6"/>
              </a:lnSpc>
              <a:buNone/>
            </a:pPr>
            <a:r>
              <a:rPr lang="en-US" sz="2004" b="1" kern="0" spc="-40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2004" dirty="0"/>
          </a:p>
        </p:txBody>
      </p:sp>
      <p:sp>
        <p:nvSpPr>
          <p:cNvPr id="23" name="Text 20"/>
          <p:cNvSpPr/>
          <p:nvPr/>
        </p:nvSpPr>
        <p:spPr>
          <a:xfrm>
            <a:off x="6816329" y="6175177"/>
            <a:ext cx="7395858" cy="3818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8"/>
              </a:lnSpc>
              <a:buNone/>
            </a:pPr>
            <a:r>
              <a:rPr lang="en-US" sz="2400" b="1" kern="0" spc="-33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ปัญหาความสัมพันธ์ระหว่างองค์กรและประชาชน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6456112" y="6587728"/>
            <a:ext cx="7395857" cy="16418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8"/>
              </a:lnSpc>
              <a:buNone/>
            </a:pPr>
            <a:r>
              <a:rPr lang="en-US" sz="2000" kern="0" spc="-27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กิดความขัดแย้งหรือความไม่เข้าใจในระหว่างองค์กรกับประชาชนอาจทำให้กระบวนการนำนโยบายไปสู่การปฏิบัติไม่สามารถเกิดขึ้นได้</a:t>
            </a:r>
            <a:endParaRPr lang="en-US" sz="2000" dirty="0"/>
          </a:p>
        </p:txBody>
      </p:sp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1273254"/>
            <a:ext cx="1463039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ปัจจัยสิ่งแวดล้อมที่มีอิทธิพลต่อ</a:t>
            </a:r>
            <a:br>
              <a:rPr lang="th-TH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นโยบายสาธารณะ</a:t>
            </a:r>
            <a:endParaRPr lang="en-US" sz="48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3106341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5293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เศรษฐกิจ</a:t>
            </a:r>
            <a:endParaRPr lang="en-US" sz="2800" dirty="0"/>
          </a:p>
        </p:txBody>
      </p:sp>
      <p:sp>
        <p:nvSpPr>
          <p:cNvPr id="7" name="Text 3"/>
          <p:cNvSpPr/>
          <p:nvPr/>
        </p:nvSpPr>
        <p:spPr>
          <a:xfrm>
            <a:off x="2703790" y="5890141"/>
            <a:ext cx="2733556" cy="21976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ระดับการพัฒนา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ระดับของทรัพยากร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ระดับของการกระจายทรัพยากร</a:t>
            </a:r>
            <a:endParaRPr lang="en-US" sz="24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3106341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5293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สังคม</a:t>
            </a:r>
            <a:endParaRPr lang="en-US" sz="2800" dirty="0"/>
          </a:p>
        </p:txBody>
      </p:sp>
      <p:sp>
        <p:nvSpPr>
          <p:cNvPr id="10" name="Text 5"/>
          <p:cNvSpPr/>
          <p:nvPr/>
        </p:nvSpPr>
        <p:spPr>
          <a:xfrm>
            <a:off x="6126004" y="5890140"/>
            <a:ext cx="3066812" cy="9288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วัฒนธรรม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บรรทัดฐานทางสังคม</a:t>
            </a:r>
            <a:endParaRPr lang="en-US" sz="24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3106341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5293162"/>
            <a:ext cx="37505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ปัจจัยสิ่งแวดล้อมอื่นๆ</a:t>
            </a:r>
            <a:endParaRPr lang="en-US" sz="2800" dirty="0"/>
          </a:p>
        </p:txBody>
      </p:sp>
      <p:sp>
        <p:nvSpPr>
          <p:cNvPr id="13" name="Text 7"/>
          <p:cNvSpPr/>
          <p:nvPr/>
        </p:nvSpPr>
        <p:spPr>
          <a:xfrm>
            <a:off x="9548217" y="5890260"/>
            <a:ext cx="3066812" cy="15950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ภูมิศาสตร์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ประวัติศาสตร์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เทคโนโลย</a:t>
            </a: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ี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ทรัพยากรธรรมชาติ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219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557332"/>
            <a:ext cx="14630400" cy="12668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987"/>
              </a:lnSpc>
              <a:buNone/>
            </a:pPr>
            <a:r>
              <a:rPr lang="en-US" sz="4800" b="1" kern="0" spc="-80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การบริหารนโยบายสาธารณะ</a:t>
            </a:r>
            <a:br>
              <a:rPr lang="en-US" sz="4800" b="1" kern="0" spc="-80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80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ในด้านการเมืองของไทย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474382" y="2330768"/>
            <a:ext cx="3204656" cy="1139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2800" b="1" kern="0" spc="-48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การส่งเสริมการปรับปรุงระบบการปกครอง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1474381" y="3616374"/>
            <a:ext cx="2528158" cy="3004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553"/>
              </a:lnSpc>
              <a:buSzPct val="100000"/>
              <a:buChar char="•"/>
            </a:pPr>
            <a:r>
              <a:rPr lang="en-US" sz="2400" kern="0" spc="-32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การปรับปรุงระบบศาล</a:t>
            </a:r>
            <a:br>
              <a:rPr lang="th-TH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2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r>
              <a:rPr lang="th-TH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การปรับปรุงการปกครองท้องถิ่น</a:t>
            </a:r>
            <a:br>
              <a:rPr lang="th-TH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2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r>
              <a:rPr lang="th-TH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การสนับสนุนการลงมติและการประชาธิปไตย</a:t>
            </a: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endParaRPr lang="th-TH" sz="1596" kern="0" spc="-32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endParaRPr lang="th-TH" sz="1596" kern="0" spc="-32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endParaRPr lang="th-TH" sz="1596" kern="0" spc="-32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endParaRPr lang="en-US" sz="1596" dirty="0"/>
          </a:p>
        </p:txBody>
      </p:sp>
      <p:sp>
        <p:nvSpPr>
          <p:cNvPr id="8" name="Text 5"/>
          <p:cNvSpPr/>
          <p:nvPr/>
        </p:nvSpPr>
        <p:spPr>
          <a:xfrm>
            <a:off x="3108722" y="5157311"/>
            <a:ext cx="1570315" cy="972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553"/>
              </a:lnSpc>
              <a:buSzPct val="100000"/>
            </a:pPr>
            <a:endParaRPr lang="en-US" sz="1596" dirty="0"/>
          </a:p>
        </p:txBody>
      </p:sp>
      <p:sp>
        <p:nvSpPr>
          <p:cNvPr id="9" name="Text 6"/>
          <p:cNvSpPr/>
          <p:nvPr/>
        </p:nvSpPr>
        <p:spPr>
          <a:xfrm>
            <a:off x="4579089" y="2330768"/>
            <a:ext cx="2736112" cy="1139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2800" b="1" kern="0" spc="-48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การสร้างความเสมอภาคและพัฒนาท้องถิ่น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4579089" y="3616374"/>
            <a:ext cx="2573079" cy="3004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553"/>
              </a:lnSpc>
              <a:buSzPct val="100000"/>
              <a:buChar char="•"/>
            </a:pPr>
            <a:r>
              <a:rPr lang="en-US" sz="2400" kern="0" spc="-32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การกระจายสิทธิและการเข้าถึงทรัพยากรต่าง</a:t>
            </a:r>
            <a:r>
              <a:rPr lang="en-US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ๆ</a:t>
            </a:r>
            <a:br>
              <a:rPr lang="th-TH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2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r>
              <a:rPr lang="th-TH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การส่งเสริมการพัฒนาท้องถิ่น</a:t>
            </a: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endParaRPr lang="th-TH" sz="1596" kern="0" spc="-32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endParaRPr lang="en-US" sz="1596" dirty="0"/>
          </a:p>
        </p:txBody>
      </p:sp>
      <p:sp>
        <p:nvSpPr>
          <p:cNvPr id="11" name="Text 8"/>
          <p:cNvSpPr/>
          <p:nvPr/>
        </p:nvSpPr>
        <p:spPr>
          <a:xfrm>
            <a:off x="5505093" y="4752142"/>
            <a:ext cx="1570315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553"/>
              </a:lnSpc>
              <a:buSzPct val="100000"/>
            </a:pPr>
            <a:endParaRPr lang="en-US" sz="1596" dirty="0"/>
          </a:p>
        </p:txBody>
      </p:sp>
      <p:sp>
        <p:nvSpPr>
          <p:cNvPr id="12" name="Text 9"/>
          <p:cNvSpPr/>
          <p:nvPr/>
        </p:nvSpPr>
        <p:spPr>
          <a:xfrm>
            <a:off x="7478233" y="2330768"/>
            <a:ext cx="2819602" cy="22795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2800" b="1" kern="0" spc="-48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การปรับตัวเข้ากับเศรษฐกิจ</a:t>
            </a:r>
            <a:r>
              <a:rPr lang="th-TH" sz="2800" b="1" kern="0" spc="-48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sz="2800" b="1" kern="0" spc="-48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kern="0" spc="-48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และความเปลี่ยนแปลงทางเทคโนโลยี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7478232" y="4408966"/>
            <a:ext cx="2982636" cy="38232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553"/>
              </a:lnSpc>
              <a:buSzPct val="100000"/>
              <a:buChar char="•"/>
            </a:pPr>
            <a:r>
              <a:rPr lang="en-US" sz="2400" kern="0" spc="-32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การส่งเสริมการศึกษาและการอบรมทักษะในการทำงาน</a:t>
            </a:r>
            <a:br>
              <a:rPr lang="th-TH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2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r>
              <a:rPr lang="en-US" sz="2400" kern="0" spc="-32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การสนับสนุนธุรกิจ</a:t>
            </a:r>
            <a:r>
              <a:rPr lang="en-US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SME</a:t>
            </a:r>
            <a:br>
              <a:rPr lang="th-TH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2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ts val="2553"/>
              </a:lnSpc>
              <a:buSzPct val="100000"/>
              <a:buFontTx/>
              <a:buChar char="•"/>
            </a:pPr>
            <a:r>
              <a:rPr lang="en-US" sz="2400" kern="0" spc="-32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การสนับสนุนการนำเทคโนโลยีใหม่</a:t>
            </a:r>
            <a:r>
              <a:rPr lang="en-US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ๆ </a:t>
            </a:r>
            <a:r>
              <a:rPr lang="en-US" sz="2400" kern="0" spc="-32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เข้ามาใช้ในกิจการ</a:t>
            </a:r>
            <a:endParaRPr lang="en-US" sz="2400" dirty="0"/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endParaRPr lang="en-US" sz="1596" dirty="0"/>
          </a:p>
        </p:txBody>
      </p:sp>
      <p:sp>
        <p:nvSpPr>
          <p:cNvPr id="14" name="Text 11"/>
          <p:cNvSpPr/>
          <p:nvPr/>
        </p:nvSpPr>
        <p:spPr>
          <a:xfrm>
            <a:off x="7901464" y="5891927"/>
            <a:ext cx="1570315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553"/>
              </a:lnSpc>
              <a:buSzPct val="100000"/>
            </a:pPr>
            <a:endParaRPr lang="en-US" sz="1596" dirty="0"/>
          </a:p>
        </p:txBody>
      </p:sp>
      <p:sp>
        <p:nvSpPr>
          <p:cNvPr id="15" name="Text 12"/>
          <p:cNvSpPr/>
          <p:nvPr/>
        </p:nvSpPr>
        <p:spPr>
          <a:xfrm>
            <a:off x="7901464" y="6621304"/>
            <a:ext cx="1570315" cy="972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553"/>
              </a:lnSpc>
              <a:buSzPct val="100000"/>
            </a:pPr>
            <a:endParaRPr lang="en-US" sz="1596" dirty="0"/>
          </a:p>
        </p:txBody>
      </p:sp>
      <p:sp>
        <p:nvSpPr>
          <p:cNvPr id="16" name="Text 13"/>
          <p:cNvSpPr/>
          <p:nvPr/>
        </p:nvSpPr>
        <p:spPr>
          <a:xfrm>
            <a:off x="10308244" y="2330768"/>
            <a:ext cx="3182271" cy="1139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2800" b="1" kern="0" spc="-48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การสร้างความสัมพันธ์ระหว่างประเทศ</a:t>
            </a:r>
            <a:endParaRPr lang="en-US" sz="2800" dirty="0"/>
          </a:p>
        </p:txBody>
      </p:sp>
      <p:sp>
        <p:nvSpPr>
          <p:cNvPr id="17" name="Text 14"/>
          <p:cNvSpPr/>
          <p:nvPr/>
        </p:nvSpPr>
        <p:spPr>
          <a:xfrm>
            <a:off x="10336417" y="3616373"/>
            <a:ext cx="2819602" cy="4615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553"/>
              </a:lnSpc>
              <a:buSzPct val="100000"/>
              <a:buChar char="•"/>
            </a:pPr>
            <a:r>
              <a:rPr lang="en-US" sz="2400" kern="0" spc="-32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การเข้าร่วมองค์กรระหว่างประเทศ</a:t>
            </a:r>
            <a:r>
              <a:rPr lang="en-US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2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r>
              <a:rPr lang="th-TH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การเซ็นสัญญาการค้า</a:t>
            </a:r>
            <a:br>
              <a:rPr lang="th-TH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2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r>
              <a:rPr lang="th-TH" sz="2400" kern="0" spc="-3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การสนับสนุนการควบคุมโรคต่าง ๆ</a:t>
            </a: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endParaRPr lang="th-TH" sz="1596" kern="0" spc="-32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553"/>
              </a:lnSpc>
              <a:buSzPct val="100000"/>
              <a:buChar char="•"/>
            </a:pPr>
            <a:endParaRPr lang="en-US" sz="159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1446609"/>
            <a:ext cx="914399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ปัจจัยสิ่งแวดล้อมที่มีอิทธิพลต่อนโยบายสาธารณะ</a:t>
            </a:r>
            <a:r>
              <a:rPr lang="en-US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(ต่อ)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833199" y="3168610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800" b="1" kern="0" spc="-5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สถาบันการเมือง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833199" y="3918347"/>
            <a:ext cx="7477601" cy="806768"/>
          </a:xfrm>
          <a:prstGeom prst="roundRect">
            <a:avLst>
              <a:gd name="adj" fmla="val 6800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461028" y="414813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พรรคการเมือง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833199" y="4947285"/>
            <a:ext cx="7477601" cy="806768"/>
          </a:xfrm>
          <a:prstGeom prst="roundRect">
            <a:avLst>
              <a:gd name="adj" fmla="val 6800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461028" y="517707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รัฐสภา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833199" y="5976223"/>
            <a:ext cx="7477601" cy="806768"/>
          </a:xfrm>
          <a:prstGeom prst="roundRect">
            <a:avLst>
              <a:gd name="adj" fmla="val 6800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461028" y="620601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รัฐบาล</a:t>
            </a:r>
            <a:endParaRPr lang="en-US" sz="24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1268611"/>
            <a:ext cx="1463039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ปัจจัยสิ่งแวดล้อมที่มีอิทธิพลต่อ</a:t>
            </a:r>
            <a:br>
              <a:rPr lang="th-TH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นโยบายสาธารณะ</a:t>
            </a:r>
            <a:r>
              <a:rPr lang="en-US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(ต่อ)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1379708" y="3218140"/>
            <a:ext cx="4834270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800" b="1" kern="0" spc="-52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กระบวนการนโยบายสาธารณะในระบบการเมือง 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1379708" y="4295656"/>
            <a:ext cx="566438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ระบุปัญหานโยบาย (Identification)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379708" y="4739878"/>
            <a:ext cx="566438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จัดทำวาระ (Agenda Setting)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1379708" y="5184100"/>
            <a:ext cx="566438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ร่าง</a:t>
            </a: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(Formulation)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1379708" y="5628323"/>
            <a:ext cx="621397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4"/>
            </a:pP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 ทำให้ชอบด้วยกฎหมาย 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(Legitimation)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1379708" y="6072545"/>
            <a:ext cx="566438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5"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นำนโยบายไปปฏิบัติ (Implementation)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1379708" y="6516767"/>
            <a:ext cx="566438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6"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ประเมินผลนโยบาย (Evaluation)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7593686" y="3190518"/>
            <a:ext cx="5930927" cy="43444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b="1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Dye (1998)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ได้เสนอแนวคิด กระบวนการนโยบายสาธารณะว่า การศึกษานโยบายสาธารณะ บ่อยครั้งมุ่งเน้นไปดูว่า</a:t>
            </a:r>
            <a:r>
              <a:rPr lang="en-US" sz="2400" b="1" u="sng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นโยบายเกิดขึ้นได้อย่างไร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มากกว่าดูเนื้อหานโยบายหรือสาเหตุและผลทีตามมาของนโยบาย ในการศึกษาว่านโยบายต่าง ๆ เกิดขึ้นได้อย่างไร โดยทั่วไปจะพิจารณาชุดของกิจกรรมหรือ</a:t>
            </a:r>
            <a:r>
              <a:rPr lang="en-US" sz="2400" b="1" u="sng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กระบวนการที่เกิดขึ้นในระบบการเมือง (political system)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ตามนัยของตัวแบบกระบวนการ (process model) โดยสามารถระบุขั้นตอน และแต่ละขั้นตอนสามารถแยกส่วนกันในการตรวจสอบได้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" y="1446609"/>
            <a:ext cx="9143998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ปัจจัยสิ่งแวดล้อมที่มีอิทธิพลต่อนโยบายสาธารณะ (ต่อ)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833198" y="3168610"/>
            <a:ext cx="496508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800" b="1" kern="0" spc="-52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พฤติกรรมทางการเมือง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833199" y="3918347"/>
            <a:ext cx="7477601" cy="806768"/>
          </a:xfrm>
          <a:prstGeom prst="roundRect">
            <a:avLst>
              <a:gd name="adj" fmla="val 6800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33198" y="4148138"/>
            <a:ext cx="747760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ผู้นำแบบประชาธิปไตย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833199" y="4947285"/>
            <a:ext cx="7477601" cy="806768"/>
          </a:xfrm>
          <a:prstGeom prst="roundRect">
            <a:avLst>
              <a:gd name="adj" fmla="val 6800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461028" y="517707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ผู้นำแบบเผด็จการ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833199" y="5976223"/>
            <a:ext cx="7477601" cy="806768"/>
          </a:xfrm>
          <a:prstGeom prst="roundRect">
            <a:avLst>
              <a:gd name="adj" fmla="val 6800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461028" y="620601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ผู้นำแบบเสรีนิยม</a:t>
            </a:r>
            <a:endParaRPr lang="en-US" sz="24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0"/>
            <a:ext cx="5486401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1421725"/>
            <a:ext cx="1463039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การบริหารนโยบายสาธารณะ</a:t>
            </a:r>
            <a:br>
              <a:rPr lang="en-US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ในด้านการปกครองของไทย</a:t>
            </a:r>
            <a:endParaRPr lang="en-US" sz="4800" dirty="0"/>
          </a:p>
        </p:txBody>
      </p:sp>
      <p:sp>
        <p:nvSpPr>
          <p:cNvPr id="5" name="Shape 2"/>
          <p:cNvSpPr/>
          <p:nvPr/>
        </p:nvSpPr>
        <p:spPr>
          <a:xfrm>
            <a:off x="2348389" y="3254812"/>
            <a:ext cx="4855726" cy="3552944"/>
          </a:xfrm>
          <a:prstGeom prst="roundRect">
            <a:avLst>
              <a:gd name="adj" fmla="val 1544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2578179" y="3484602"/>
            <a:ext cx="439614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นโยบายการสร้างระบบการปกครองที่มีความโปร่งใสและเปิดเผย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2578179" y="4685414"/>
            <a:ext cx="4396145" cy="21223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การเพิ่มความโปร่งใสในกระบวนการตัดสินใจของรัฐบาลและเพิ่มความเปิดเผยในการประชุมสภาผู้แทนราษฎร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578179" y="5667256"/>
            <a:ext cx="43961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2578179" y="6222563"/>
            <a:ext cx="43961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426285" y="3254812"/>
            <a:ext cx="4855726" cy="3552944"/>
          </a:xfrm>
          <a:prstGeom prst="roundRect">
            <a:avLst>
              <a:gd name="adj" fmla="val 1544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656076" y="3484602"/>
            <a:ext cx="439614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นโยบายการส่งเสริมความมั่นคงทางการเมือง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7656076" y="4685414"/>
            <a:ext cx="4396145" cy="21223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เน้นการเสริมสร้างความมั่นคงทางการเมือง รวมถึงการควบคุมการใช้กำลังทางทหารและการรักษาความสงบในพื้นที่ที่มีสภาพการณ์ที่ไม่สงบ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7656076" y="5667256"/>
            <a:ext cx="43961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656076" y="6222563"/>
            <a:ext cx="43961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1346792"/>
            <a:ext cx="14630399" cy="14899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การบริหารนโยบายสาธารณะ</a:t>
            </a:r>
            <a:br>
              <a:rPr lang="en-US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ในด้านการปกครองของไทย</a:t>
            </a:r>
            <a:r>
              <a:rPr lang="en-US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(ต่อ)</a:t>
            </a:r>
            <a:endParaRPr lang="en-US" sz="4800" dirty="0"/>
          </a:p>
        </p:txBody>
      </p:sp>
      <p:sp>
        <p:nvSpPr>
          <p:cNvPr id="5" name="Shape 2"/>
          <p:cNvSpPr/>
          <p:nvPr/>
        </p:nvSpPr>
        <p:spPr>
          <a:xfrm>
            <a:off x="2348389" y="3048000"/>
            <a:ext cx="3163014" cy="4607440"/>
          </a:xfrm>
          <a:prstGeom prst="roundRect">
            <a:avLst>
              <a:gd name="adj" fmla="val 1735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2466753" y="3239386"/>
            <a:ext cx="3044650" cy="1694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นโยบายการส่งเสริมความเป็นอยู่ที่ดีในสังคม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2466753" y="4238847"/>
            <a:ext cx="2941675" cy="31755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th-TH" sz="175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มุ่งเสริมสร้างความสัมพันธ์ที่ดีระหว่างประชาชนและองค์กรต่างๆ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รวมถึงการส่งเสริมความร่วมมือและการเข้าร่วมในกิจกรรมทางสังคม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5733574" y="3048001"/>
            <a:ext cx="3163014" cy="4607440"/>
          </a:xfrm>
          <a:prstGeom prst="roundRect">
            <a:avLst>
              <a:gd name="adj" fmla="val 1735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838538" y="3239386"/>
            <a:ext cx="2958132" cy="20414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นโยบายการสร้างความสงบและความมั่นคงในพื้นที่ที่มีความขัดแย้ง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5838538" y="4933506"/>
            <a:ext cx="2958132" cy="24242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th-TH" sz="175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เน้นการส่งเสริมความสงบและความมั่นคงในพื้นที่ที่มีความขัดแย้ง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รวมถึงกา</a:t>
            </a:r>
            <a:r>
              <a:rPr lang="th-TH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รป</a:t>
            </a: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ราบป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</a:t>
            </a:r>
            <a:r>
              <a:rPr lang="th-TH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าม</a:t>
            </a: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/ประนีประนอมใ</a:t>
            </a: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นพื้นที่</a:t>
            </a: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ที่เกิดความขัดแย้ง</a:t>
            </a:r>
            <a:endParaRPr lang="en-US" sz="2400" dirty="0"/>
          </a:p>
        </p:txBody>
      </p:sp>
      <p:sp>
        <p:nvSpPr>
          <p:cNvPr id="11" name="Shape 8"/>
          <p:cNvSpPr/>
          <p:nvPr/>
        </p:nvSpPr>
        <p:spPr>
          <a:xfrm>
            <a:off x="9118759" y="3048000"/>
            <a:ext cx="3163014" cy="4607441"/>
          </a:xfrm>
          <a:prstGeom prst="roundRect">
            <a:avLst>
              <a:gd name="adj" fmla="val 1735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9250327" y="3239386"/>
            <a:ext cx="2913320" cy="1694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นโยบายการสร้างสังคมที่ยั่งยืนและเท่าเทียม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9250327" y="4238847"/>
            <a:ext cx="2913320" cy="31188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th-TH" sz="175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เน้นการสร้างสังคมที่เท่าเทียมกันทุกกลุ่ม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รวมถึงการส่งเสริมความเป็นอยู่ที่ยั่งยืนให้กับประชาชนทุกชนชั้น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0" y="1647349"/>
            <a:ext cx="14630400" cy="12468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908"/>
              </a:lnSpc>
              <a:buNone/>
            </a:pPr>
            <a:r>
              <a:rPr lang="en-US" sz="4800" b="1" kern="0" spc="-79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การบริหารนโยบายสาธารณะ</a:t>
            </a:r>
            <a:br>
              <a:rPr lang="th-TH" sz="4800" b="1" kern="0" spc="-79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79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ในด้านสังคมของไทย</a:t>
            </a:r>
            <a:endParaRPr lang="en-US" sz="4800" dirty="0"/>
          </a:p>
        </p:txBody>
      </p:sp>
      <p:sp>
        <p:nvSpPr>
          <p:cNvPr id="5" name="Shape 2"/>
          <p:cNvSpPr/>
          <p:nvPr/>
        </p:nvSpPr>
        <p:spPr>
          <a:xfrm>
            <a:off x="7295198" y="3193375"/>
            <a:ext cx="39886" cy="4485918"/>
          </a:xfrm>
          <a:prstGeom prst="rect">
            <a:avLst/>
          </a:prstGeom>
          <a:solidFill>
            <a:srgbClr val="D7A1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489567" y="3553480"/>
            <a:ext cx="698063" cy="39886"/>
          </a:xfrm>
          <a:prstGeom prst="rect">
            <a:avLst/>
          </a:prstGeom>
          <a:solidFill>
            <a:srgbClr val="D7A1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7140595" y="3398996"/>
            <a:ext cx="348972" cy="348972"/>
          </a:xfrm>
          <a:prstGeom prst="roundRect">
            <a:avLst>
              <a:gd name="adj" fmla="val 15722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412123" y="3392805"/>
            <a:ext cx="4488714" cy="3115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4"/>
              </a:lnSpc>
              <a:buNone/>
            </a:pPr>
            <a:r>
              <a:rPr lang="en-US" sz="2800" b="1" kern="0" spc="-39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นโยบายความเสมอภาค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8412122" y="3903821"/>
            <a:ext cx="3521097" cy="1768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3"/>
              </a:lnSpc>
              <a:buNone/>
            </a:pPr>
            <a:r>
              <a:rPr lang="en-US" sz="2400" kern="0" spc="-31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ให้ความสำคัญในการพัฒนาทักษะ</a:t>
            </a:r>
            <a:r>
              <a:rPr lang="en-US" sz="2400" kern="0" spc="-31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1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และโอกาสทางการศึกษาสำหรับประชาชนทุกกลุ่ม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6442531" y="4550747"/>
            <a:ext cx="698063" cy="39886"/>
          </a:xfrm>
          <a:prstGeom prst="rect">
            <a:avLst/>
          </a:prstGeom>
          <a:solidFill>
            <a:srgbClr val="D7A1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140595" y="4396264"/>
            <a:ext cx="348972" cy="348972"/>
          </a:xfrm>
          <a:prstGeom prst="roundRect">
            <a:avLst>
              <a:gd name="adj" fmla="val 15722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30103" y="4390073"/>
            <a:ext cx="5487938" cy="3115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54"/>
              </a:lnSpc>
              <a:buNone/>
            </a:pPr>
            <a:r>
              <a:rPr lang="en-US" sz="2800" b="1" kern="0" spc="-39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นโยบายคุ้มครองเด็กและครอบครัว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2856190" y="4901089"/>
            <a:ext cx="3361849" cy="12964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3"/>
              </a:lnSpc>
              <a:buNone/>
            </a:pPr>
            <a:r>
              <a:rPr lang="en-US" sz="2400" kern="0" spc="-31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การป้องกันสิทธิและการประกันความเป็นอยู่ของเด็กและครอบครัว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856190" y="6027777"/>
            <a:ext cx="3361849" cy="1653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3"/>
              </a:lnSpc>
              <a:buNone/>
            </a:pPr>
            <a:r>
              <a:rPr lang="en-US" sz="2400" kern="0" spc="-31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การให้การสนับสนุนในการดูแลผู้สูงอายุ และเด็กที่มีปัญหาพิเศษ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7489567" y="5833289"/>
            <a:ext cx="698063" cy="39886"/>
          </a:xfrm>
          <a:prstGeom prst="rect">
            <a:avLst/>
          </a:prstGeom>
          <a:solidFill>
            <a:srgbClr val="D7A1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140595" y="5678805"/>
            <a:ext cx="348972" cy="348972"/>
          </a:xfrm>
          <a:prstGeom prst="roundRect">
            <a:avLst>
              <a:gd name="adj" fmla="val 15722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412123" y="5672614"/>
            <a:ext cx="4417830" cy="3115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4"/>
              </a:lnSpc>
              <a:buNone/>
            </a:pPr>
            <a:r>
              <a:rPr lang="en-US" sz="2800" b="1" kern="0" spc="-39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นโยบายการส่งเสริมสุขภาพ</a:t>
            </a:r>
            <a:endParaRPr lang="en-US" sz="2800" dirty="0"/>
          </a:p>
        </p:txBody>
      </p:sp>
      <p:sp>
        <p:nvSpPr>
          <p:cNvPr id="18" name="Text 15"/>
          <p:cNvSpPr/>
          <p:nvPr/>
        </p:nvSpPr>
        <p:spPr>
          <a:xfrm>
            <a:off x="8412123" y="6183629"/>
            <a:ext cx="5240082" cy="7275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3"/>
              </a:lnSpc>
              <a:buNone/>
            </a:pPr>
            <a:r>
              <a:rPr lang="en-US" sz="2400" kern="0" spc="-31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การพัฒนาสภาพแวดล้อมที่</a:t>
            </a:r>
            <a:br>
              <a:rPr lang="th-TH" sz="2400" kern="0" spc="-31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kern="0" spc="-31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ส่งเสริมสุขภาพ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8412123" y="6993848"/>
            <a:ext cx="3521096" cy="11294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3"/>
              </a:lnSpc>
              <a:buNone/>
            </a:pPr>
            <a:r>
              <a:rPr lang="en-US" sz="2400" kern="0" spc="-31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การสนับสนุนการรับประทานอาหารที่ดีต่อสุขภาพ / การออกกำลังกาย</a:t>
            </a:r>
            <a:endParaRPr lang="en-US" sz="2400" dirty="0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4927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1055846"/>
            <a:ext cx="1463039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การบริหารนโยบายสาธารณะ</a:t>
            </a:r>
            <a:br>
              <a:rPr lang="th-TH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ในด้านสังคมของไทย</a:t>
            </a:r>
            <a:r>
              <a:rPr lang="en-US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(ต่อ)</a:t>
            </a:r>
            <a:endParaRPr lang="en-US" sz="4800" dirty="0"/>
          </a:p>
        </p:txBody>
      </p:sp>
      <p:sp>
        <p:nvSpPr>
          <p:cNvPr id="5" name="Shape 2"/>
          <p:cNvSpPr/>
          <p:nvPr/>
        </p:nvSpPr>
        <p:spPr>
          <a:xfrm>
            <a:off x="7292935" y="2888933"/>
            <a:ext cx="44410" cy="4284821"/>
          </a:xfrm>
          <a:prstGeom prst="rect">
            <a:avLst/>
          </a:prstGeom>
          <a:solidFill>
            <a:srgbClr val="D7A1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509450" y="3290233"/>
            <a:ext cx="777597" cy="44410"/>
          </a:xfrm>
          <a:prstGeom prst="rect">
            <a:avLst/>
          </a:prstGeom>
          <a:solidFill>
            <a:srgbClr val="D7A1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7120711" y="3118128"/>
            <a:ext cx="388739" cy="388739"/>
          </a:xfrm>
          <a:prstGeom prst="roundRect">
            <a:avLst>
              <a:gd name="adj" fmla="val 14113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537137" y="3111103"/>
            <a:ext cx="475356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นโยบายการส่งเสริมสวัสดิการและคุ้มครองสิทธิพลเมือง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8537138" y="4027646"/>
            <a:ext cx="3744754" cy="29473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มุ่งเสริมสวัสดิการและความคุ้มครองสิทธิให้กับพลเมืองที่มีการด้อยค่าในสังคม โดยเน้นการให้บริการด้านสุขภาพ การศึกษา ที่พักอาศัย และความเป็นอยู่ที่มั่นคง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6343114" y="4401086"/>
            <a:ext cx="777597" cy="44410"/>
          </a:xfrm>
          <a:prstGeom prst="rect">
            <a:avLst/>
          </a:prstGeom>
          <a:solidFill>
            <a:srgbClr val="D7A1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120711" y="4228981"/>
            <a:ext cx="388739" cy="388739"/>
          </a:xfrm>
          <a:prstGeom prst="roundRect">
            <a:avLst>
              <a:gd name="adj" fmla="val 14113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969731" y="4221956"/>
            <a:ext cx="412329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นโยบายการส่งเสริมการทำงานและอาชีพ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2279127" y="5151357"/>
            <a:ext cx="3933393" cy="2213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การส่งเสริมโอกาสในการทำงานและอาชีพที่มีความสอดคล้องกับความต้องการของตลาดแรงงาน การให้สิทธิและการส่งเสริมความเท่าเทียมในการทำงาน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882610"/>
            <a:ext cx="1463040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การบริหารนโยบายสาธารณะ</a:t>
            </a:r>
            <a:br>
              <a:rPr lang="th-TH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ในด้านสิ่งแวดล้อมของไทย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1389321" y="2826782"/>
            <a:ext cx="3035875" cy="16659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800" b="1" kern="0" spc="-52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นโยบายการบริหารจัดการทรัพยากร
ธรรมชาติ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1389320" y="4651343"/>
            <a:ext cx="2763257" cy="19833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การอนุรักษ์ป่าไม้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การเก็บรักษา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ทรัพยากร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ทางทะเล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th-TH" sz="175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703790" y="5186839"/>
            <a:ext cx="172140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348389" y="6097548"/>
            <a:ext cx="207680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405982" y="2826782"/>
            <a:ext cx="2920409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800" b="1" kern="0" spc="-52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นโยบายสิ่งแวดล้อมและการเสียภาษี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1370666" y="5925384"/>
            <a:ext cx="17214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799"/>
              </a:lnSpc>
              <a:buSzPct val="100000"/>
            </a:pPr>
            <a:r>
              <a:rPr lang="en-US" sz="175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7523930" y="2826782"/>
            <a:ext cx="2819122" cy="16659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800" b="1" kern="0" spc="-52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นโยบายการจัดการขยะและการบริหารจัดการของเสีย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7579794" y="4651343"/>
            <a:ext cx="2763257" cy="35782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การนำขยะกลับมาใช้ใหม่ (Reuse)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การรีไซเคิล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Recycle)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การกำจัดขยะมูลฝอยที่เหมาะสม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th-TH" sz="175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0549915" y="2826782"/>
            <a:ext cx="3137732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800" b="1" kern="0" spc="-52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นโยบายการลดมลพิษและสภาพแวดล้อม</a:t>
            </a:r>
            <a:endParaRPr lang="en-US" sz="2800" dirty="0"/>
          </a:p>
        </p:txBody>
      </p:sp>
      <p:sp>
        <p:nvSpPr>
          <p:cNvPr id="17" name="Text 14"/>
          <p:cNvSpPr/>
          <p:nvPr/>
        </p:nvSpPr>
        <p:spPr>
          <a:xfrm>
            <a:off x="10577548" y="4290981"/>
            <a:ext cx="2763259" cy="33219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ลดการปล่อยมลพิษลงในอากาศ </a:t>
            </a: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ดิน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ส่งเสริมการใช้เทคโนโลยีที่เป็นมิตรกับสิ่งแวดล้อม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th-TH" sz="175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9796179" y="6910235"/>
            <a:ext cx="172140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/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11B8A684-EF51-36F2-FD2D-3E005E1368E9}"/>
              </a:ext>
            </a:extLst>
          </p:cNvPr>
          <p:cNvSpPr/>
          <p:nvPr/>
        </p:nvSpPr>
        <p:spPr>
          <a:xfrm>
            <a:off x="4405271" y="4319091"/>
            <a:ext cx="2934587" cy="39105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การยกเว้นภาษี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สำหรับผู้ที่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ลงทุนในเทคโนโลยี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ที่เป็นมิตร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กับสิ่งแวดล้อม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การเสียภาษีสำหรับ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พลังงานที่ใช้เป็น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แหล่งพลังงานทดแทน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0" y="877491"/>
            <a:ext cx="1463039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การบริหารนโยบายสาธารณะ</a:t>
            </a:r>
            <a:br>
              <a:rPr lang="th-TH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ในด้านสิ่งแวดล้อมของไทย</a:t>
            </a:r>
            <a:r>
              <a:rPr lang="en-US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(ต่อ)</a:t>
            </a:r>
            <a:endParaRPr lang="en-US" sz="48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507" y="2543890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54102" y="4636904"/>
            <a:ext cx="3629247" cy="12199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นโยบายการประหยัดพลังงานและการใช้พลังงานทดแทน</a:t>
            </a:r>
            <a:endParaRPr lang="en-US" sz="2800" dirty="0"/>
          </a:p>
        </p:txBody>
      </p:sp>
      <p:sp>
        <p:nvSpPr>
          <p:cNvPr id="7" name="Text 3"/>
          <p:cNvSpPr/>
          <p:nvPr/>
        </p:nvSpPr>
        <p:spPr>
          <a:xfrm>
            <a:off x="2290777" y="5799154"/>
            <a:ext cx="3146570" cy="24304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การส่งเสริมการใช้พลังงานแสงอาทิตย์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การพัฒนาการเก็บรักษาพลังงานจากแหล่งที่มีอยู่</a:t>
            </a:r>
            <a:endParaRPr lang="en-US" sz="2400" dirty="0"/>
          </a:p>
          <a:p>
            <a:pPr algn="l">
              <a:lnSpc>
                <a:spcPts val="2799"/>
              </a:lnSpc>
              <a:buSzPct val="100000"/>
            </a:pPr>
            <a:r>
              <a:rPr lang="en-US" sz="175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543890"/>
            <a:ext cx="3088958" cy="190904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770602" y="4643128"/>
            <a:ext cx="3146570" cy="1156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นโยบายอนุรักษ์ทรัพยากรทางทะเลและสิ่งแวดล้อม</a:t>
            </a:r>
            <a:endParaRPr lang="en-US" sz="2800" dirty="0"/>
          </a:p>
        </p:txBody>
      </p:sp>
      <p:sp>
        <p:nvSpPr>
          <p:cNvPr id="11" name="Text 6"/>
          <p:cNvSpPr/>
          <p:nvPr/>
        </p:nvSpPr>
        <p:spPr>
          <a:xfrm>
            <a:off x="5792747" y="5805378"/>
            <a:ext cx="3066813" cy="24179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การป้องกันการทำลายของชุมชนชายฝั่ง</a:t>
            </a:r>
            <a:r>
              <a:rPr lang="en-US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การรักษาชายฝั่งให้สะอาด</a:t>
            </a:r>
            <a:endParaRPr lang="en-US" sz="2400" dirty="0"/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697" y="2555846"/>
            <a:ext cx="3089077" cy="1909167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192697" y="4634668"/>
            <a:ext cx="3089076" cy="12836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44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นโยบายปรับปรุง</a:t>
            </a:r>
            <a:r>
              <a:rPr lang="en-US" sz="2800" b="1" kern="0" spc="-44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b="1" kern="0" spc="-44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en-US" sz="2800" b="1" kern="0" spc="-44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การประกันคุณภาพอากาศ</a:t>
            </a:r>
            <a:endParaRPr lang="en-US" sz="2800" dirty="0"/>
          </a:p>
        </p:txBody>
      </p:sp>
      <p:sp>
        <p:nvSpPr>
          <p:cNvPr id="15" name="Text 9"/>
          <p:cNvSpPr/>
          <p:nvPr/>
        </p:nvSpPr>
        <p:spPr>
          <a:xfrm>
            <a:off x="9250427" y="5805378"/>
            <a:ext cx="3066813" cy="24117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การควบคุมมลพิษ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ในอากาศ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kern="0" spc="-35" dirty="0">
              <a:solidFill>
                <a:srgbClr val="2725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กำหนดมาตรฐาน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kern="0" spc="-35" dirty="0" err="1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คุณภาพอากาศ</a:t>
            </a:r>
            <a:endParaRPr lang="en-US" sz="2400" dirty="0"/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6" name="Text 10"/>
          <p:cNvSpPr/>
          <p:nvPr/>
        </p:nvSpPr>
        <p:spPr>
          <a:xfrm>
            <a:off x="9548217" y="6285905"/>
            <a:ext cx="273367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-120" y="921656"/>
            <a:ext cx="1463039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การบริหารนโยบายสาธารณะ</a:t>
            </a:r>
            <a:br>
              <a:rPr lang="th-TH" sz="4800" b="1" kern="0" spc="-87" dirty="0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b="1" kern="0" spc="-87" dirty="0" err="1">
                <a:solidFill>
                  <a:srgbClr val="FF75D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ในด้านความมั่นคงของไทย</a:t>
            </a:r>
            <a:endParaRPr lang="en-US" sz="4800" dirty="0"/>
          </a:p>
        </p:txBody>
      </p:sp>
      <p:sp>
        <p:nvSpPr>
          <p:cNvPr id="5" name="Shape 2"/>
          <p:cNvSpPr/>
          <p:nvPr/>
        </p:nvSpPr>
        <p:spPr>
          <a:xfrm>
            <a:off x="2348627" y="2580167"/>
            <a:ext cx="3163014" cy="5124894"/>
          </a:xfrm>
          <a:prstGeom prst="roundRect">
            <a:avLst>
              <a:gd name="adj" fmla="val 1745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2578178" y="2729023"/>
            <a:ext cx="2703433" cy="13857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นโยบายการรักษาความสงบและความมั่นคงในภูมิภาค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2473841" y="4263655"/>
            <a:ext cx="3037800" cy="344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มุ่งเสริมสร้างความสงบและความมั่นคงทางภูมิภาค 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่อสู้กับกลุ่มก่อการร้ายและการสนับสนุนองค์กรระหว่างประเทศในเหตุการณ์ที่เกี่ยวข้องกับความมั่นคงในพื้นที่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5741191" y="2580167"/>
            <a:ext cx="3163014" cy="5124894"/>
          </a:xfrm>
          <a:prstGeom prst="roundRect">
            <a:avLst>
              <a:gd name="adj" fmla="val 1745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963364" y="2729023"/>
            <a:ext cx="2703433" cy="19209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th-TH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นโยบายการคุ้มครองความมั่นคงและความปลอดภัยของประชาชน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5876259" y="4649972"/>
            <a:ext cx="3117285" cy="27999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ให้ความสำคัญในการคุ้มครองความปลอดภัยของประชาชน 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การเสริมสร้างความระมัดระวังเพื่อป้องกันอุบัติเหตุ การระบาดของโรค และอาชญากรรม</a:t>
            </a:r>
            <a:endParaRPr lang="en-US" sz="2400" dirty="0"/>
          </a:p>
        </p:txBody>
      </p:sp>
      <p:sp>
        <p:nvSpPr>
          <p:cNvPr id="11" name="Shape 8"/>
          <p:cNvSpPr/>
          <p:nvPr/>
        </p:nvSpPr>
        <p:spPr>
          <a:xfrm>
            <a:off x="9118759" y="2580167"/>
            <a:ext cx="3163014" cy="5124894"/>
          </a:xfrm>
          <a:prstGeom prst="roundRect">
            <a:avLst>
              <a:gd name="adj" fmla="val 1745"/>
            </a:avLst>
          </a:prstGeom>
          <a:solidFill>
            <a:srgbClr val="EBD0FB"/>
          </a:solidFill>
          <a:ln w="7620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9348549" y="2729023"/>
            <a:ext cx="2703433" cy="13289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th-TH" sz="2800" b="1" kern="0" spc="-44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นโยบายการรักษาความมั่นคงทางสังคม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9278679" y="4263655"/>
            <a:ext cx="2877880" cy="32925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เน้นการสร้างความสามัคคีและความสงบสุขในสังคม </a:t>
            </a: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kern="0" spc="-35" dirty="0">
                <a:solidFill>
                  <a:srgbClr val="27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การส่งเสริมการทำงานร่วมกันของภูมิภาคและสังคมในการแก้ไขปัญหาที่เกิดขึ้นในสังคม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2147</Words>
  <Application>Microsoft Office PowerPoint</Application>
  <PresentationFormat>Custom</PresentationFormat>
  <Paragraphs>236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12</cp:revision>
  <dcterms:created xsi:type="dcterms:W3CDTF">2023-08-15T13:55:16Z</dcterms:created>
  <dcterms:modified xsi:type="dcterms:W3CDTF">2024-02-28T15:00:00Z</dcterms:modified>
</cp:coreProperties>
</file>