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612" y="6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82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486400" y="1124069"/>
            <a:ext cx="9144000" cy="16663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6561"/>
              </a:lnSpc>
              <a:buNone/>
            </a:pPr>
            <a:r>
              <a:rPr lang="en-US" sz="5249" b="1" kern="0" spc="-105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การวิเคราะห์นโยบาย</a:t>
            </a:r>
            <a:r>
              <a:rPr lang="th-TH" sz="5249" b="1" kern="0" spc="-105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สาธารณะ</a:t>
            </a:r>
            <a:r>
              <a:rPr lang="en-US" sz="5249" b="1" kern="0" spc="-105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-105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DAD 5305</a:t>
            </a:r>
            <a:endParaRPr lang="en-US" sz="44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319599" y="3123724"/>
            <a:ext cx="7477601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th-TH" sz="2800" b="1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800" b="1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นโยบายสาธารณะของไทยด้านต่าง</a:t>
            </a:r>
            <a:r>
              <a:rPr lang="en-US" sz="2800" b="1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ๆ 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319599" y="3729038"/>
            <a:ext cx="7477601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ด้านการเมือง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
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ด้านการปกครอง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
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ด้านสังคม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
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ด้านสิ่งแวดลัอม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
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ด้านความมั่นคง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319599" y="5755958"/>
            <a:ext cx="7477601" cy="11339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อุปสรรค</a:t>
            </a:r>
            <a:r>
              <a:rPr lang="en-US" sz="2400" b="1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</a:t>
            </a:r>
            <a:r>
              <a:rPr lang="en-US" sz="2400" b="1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ปัญหา</a:t>
            </a:r>
            <a:r>
              <a:rPr lang="th-TH" sz="2400" b="1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ในการบริหารนโยบายสาธารณะ</a:t>
            </a:r>
            <a:r>
              <a:rPr lang="en-US" sz="2400" b="1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- 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400" b="1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การขับเคลื่อนนโยบายสาธารณะไปสู่การปฏิบัติ  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(หลักการ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อุปสรรคสำคัญ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ปัจจัยสิ่งแวดล้อมที่มีอิทธิพล)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486400" y="6797750"/>
            <a:ext cx="9144000" cy="143185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062"/>
              </a:lnSpc>
              <a:buNone/>
            </a:pPr>
            <a:endParaRPr lang="th-TH" sz="3200" b="1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ts val="3062"/>
              </a:lnSpc>
              <a:buNone/>
            </a:pPr>
            <a:r>
              <a:rPr lang="th-TH" sz="3200" b="1" kern="0" spc="-3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ดร.</a:t>
            </a:r>
            <a:r>
              <a:rPr lang="en-US" sz="3200" b="1" kern="0" spc="-3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3200" b="1" kern="0" spc="-3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เอื้ออัมพร  ทิพ</a:t>
            </a:r>
            <a:r>
              <a:rPr lang="th-TH" sz="3200" b="1" kern="0" spc="-35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ยทิฆัม</a:t>
            </a:r>
            <a:r>
              <a:rPr lang="th-TH" sz="3200" b="1" kern="0" spc="-3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พร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0" y="1059299"/>
            <a:ext cx="14630399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800" b="1" kern="0" spc="-87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การบริหารนโยบายสาธารณะ</a:t>
            </a:r>
            <a:br>
              <a:rPr lang="th-TH" sz="4800" b="1" kern="0" spc="-87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kern="0" spc="-87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ในด้านความมั่นคงของไทย</a:t>
            </a:r>
            <a:r>
              <a:rPr lang="en-US" sz="4800" b="1" kern="0" spc="-87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(ต่อ)</a:t>
            </a: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2348389" y="2892386"/>
            <a:ext cx="4855726" cy="4578758"/>
          </a:xfrm>
          <a:prstGeom prst="roundRect">
            <a:avLst>
              <a:gd name="adj" fmla="val 1283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2578179" y="3122176"/>
            <a:ext cx="4396145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8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นโยบายการพัฒนาทางอาชญากรรมและกฎหมาย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2473843" y="4038719"/>
            <a:ext cx="4614530" cy="34324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มุ่งเสริมสร้างระบบกฎหมายที่เข้มแข็งและสามารถปรับตัวกับสภาพการเปลี่ยนแปลงในสังคมได้ 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สร้างระบบ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ที่มีประสิทธิภาพเพื่อการปฏิบัติตามกฎหมาย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การบังคับใช้กฎหมายอย่างมีประสิทธิภาพ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เพื่อการควบคุมอาชญากรรม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2578179" y="6015633"/>
            <a:ext cx="4396145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2578179" y="6593205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endParaRPr lang="en-US" sz="2187" dirty="0"/>
          </a:p>
        </p:txBody>
      </p:sp>
      <p:sp>
        <p:nvSpPr>
          <p:cNvPr id="10" name="Shape 7"/>
          <p:cNvSpPr/>
          <p:nvPr/>
        </p:nvSpPr>
        <p:spPr>
          <a:xfrm>
            <a:off x="7426285" y="2892385"/>
            <a:ext cx="4855726" cy="4578758"/>
          </a:xfrm>
          <a:prstGeom prst="roundRect">
            <a:avLst>
              <a:gd name="adj" fmla="val 1283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7656076" y="3122176"/>
            <a:ext cx="4396145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8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นโยบายการส่งเสริมความมั่นคงทางเศรษฐกิจ</a:t>
            </a:r>
            <a:endParaRPr lang="en-US" sz="2800" dirty="0"/>
          </a:p>
        </p:txBody>
      </p:sp>
      <p:sp>
        <p:nvSpPr>
          <p:cNvPr id="12" name="Text 9"/>
          <p:cNvSpPr/>
          <p:nvPr/>
        </p:nvSpPr>
        <p:spPr>
          <a:xfrm>
            <a:off x="7577470" y="4038719"/>
            <a:ext cx="4579087" cy="29016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ให้ความสำคัญในการส่งเสริมเศรษฐกิจที่มั่งคั่งและความเจริญก้าวหน้า </a:t>
            </a:r>
            <a:endParaRPr lang="th-TH" sz="240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ts val="2799"/>
              </a:lnSpc>
              <a:buNone/>
            </a:pPr>
            <a:endParaRPr lang="th-TH" sz="240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ts val="2799"/>
              </a:lnSpc>
              <a:buNone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การสร้างโอกาสในการทำงานและการเติบโตของธุรกิจที่ยั่งยืน</a:t>
            </a:r>
            <a:endParaRPr 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4189571" y="1352431"/>
            <a:ext cx="6251019" cy="5554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4374"/>
              </a:lnSpc>
              <a:buNone/>
            </a:pPr>
            <a:r>
              <a:rPr lang="en-US" sz="3499" b="1" kern="0" spc="-70" dirty="0">
                <a:solidFill>
                  <a:srgbClr val="AF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 นโยบายการพัฒนาเทคโนโลยี</a:t>
            </a:r>
            <a:endParaRPr lang="en-US" sz="3499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389" y="2352199"/>
            <a:ext cx="3088958" cy="19090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348389" y="4538901"/>
            <a:ext cx="3088958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kern="0" spc="-44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นโยบายการส่งเสริมการวิจัยและพัฒนาเทคโนโลยี</a:t>
            </a:r>
            <a:endParaRPr lang="en-US" sz="2187" dirty="0"/>
          </a:p>
        </p:txBody>
      </p:sp>
      <p:sp>
        <p:nvSpPr>
          <p:cNvPr id="7" name="Text 3"/>
          <p:cNvSpPr/>
          <p:nvPr/>
        </p:nvSpPr>
        <p:spPr>
          <a:xfrm>
            <a:off x="2348389" y="5808361"/>
            <a:ext cx="3088958" cy="164151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นับสนุนการวิจัยและพัฒนาที่สร้างความคิดสร้างสรรค์และมีส่วนร่วมในการแก้ปัญหาทางปัญญาประดิษฐ์อย่างสร้างสรรค์</a:t>
            </a:r>
            <a:endParaRPr lang="en-US" sz="17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602" y="2352199"/>
            <a:ext cx="3088958" cy="190904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770602" y="4538901"/>
            <a:ext cx="3088958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kern="0" spc="-44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นโยบายการส่งเสริมการใช้เทคโนโลยีอย่างมีประสิทธิภาพ</a:t>
            </a:r>
            <a:endParaRPr lang="en-US" sz="2187" dirty="0"/>
          </a:p>
        </p:txBody>
      </p:sp>
      <p:sp>
        <p:nvSpPr>
          <p:cNvPr id="10" name="Text 5"/>
          <p:cNvSpPr/>
          <p:nvPr/>
        </p:nvSpPr>
        <p:spPr>
          <a:xfrm>
            <a:off x="5770602" y="5808361"/>
            <a:ext cx="3088958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การสนับสนุนการใช้เทคโนโลยีใหม่ๆ อย่างจริงจังในด้านต่างๆ และการสร้างโอกาสในการทำธุรกิจใหม่ๆ</a:t>
            </a:r>
            <a:endParaRPr lang="en-US" sz="17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816" y="2352199"/>
            <a:ext cx="3089077" cy="190916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192816" y="4539020"/>
            <a:ext cx="3089077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kern="0" spc="-44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นโยบายการส่งเสริมนวัตกรรมทางธุรกิจ</a:t>
            </a:r>
            <a:endParaRPr lang="en-US" sz="2187" dirty="0"/>
          </a:p>
        </p:txBody>
      </p:sp>
      <p:sp>
        <p:nvSpPr>
          <p:cNvPr id="13" name="Text 7"/>
          <p:cNvSpPr/>
          <p:nvPr/>
        </p:nvSpPr>
        <p:spPr>
          <a:xfrm>
            <a:off x="9192816" y="5808361"/>
            <a:ext cx="3089077" cy="164151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การส่งเสริมการนวัตกรรมและความคิดสร้างสรรค์ในธุรกิจ รวมถึงการทำให้ธุรกิจสามารถเข้าสู่ตลาดใหม่ๆได้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3806666" y="2504242"/>
            <a:ext cx="7016829" cy="5554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4374"/>
              </a:lnSpc>
              <a:buNone/>
            </a:pPr>
            <a:r>
              <a:rPr lang="en-US" sz="3499" b="1" kern="0" spc="-70" dirty="0">
                <a:solidFill>
                  <a:srgbClr val="AF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 นโยบายการพัฒนาทางการเกษตร</a:t>
            </a:r>
            <a:endParaRPr lang="en-US" sz="3499" dirty="0"/>
          </a:p>
        </p:txBody>
      </p:sp>
      <p:sp>
        <p:nvSpPr>
          <p:cNvPr id="5" name="Shape 2"/>
          <p:cNvSpPr/>
          <p:nvPr/>
        </p:nvSpPr>
        <p:spPr>
          <a:xfrm>
            <a:off x="2348389" y="3483173"/>
            <a:ext cx="499943" cy="499943"/>
          </a:xfrm>
          <a:prstGeom prst="roundRect">
            <a:avLst>
              <a:gd name="adj" fmla="val 10974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2506385" y="3524845"/>
            <a:ext cx="18395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5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624" dirty="0"/>
          </a:p>
        </p:txBody>
      </p:sp>
      <p:sp>
        <p:nvSpPr>
          <p:cNvPr id="7" name="Text 4"/>
          <p:cNvSpPr/>
          <p:nvPr/>
        </p:nvSpPr>
        <p:spPr>
          <a:xfrm>
            <a:off x="3070503" y="3559493"/>
            <a:ext cx="2440900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นโยบายการส่งเสริมเกษตรยั่งยืน</a:t>
            </a:r>
            <a:endParaRPr lang="en-US" sz="2187" dirty="0"/>
          </a:p>
        </p:txBody>
      </p:sp>
      <p:sp>
        <p:nvSpPr>
          <p:cNvPr id="8" name="Text 5"/>
          <p:cNvSpPr/>
          <p:nvPr/>
        </p:nvSpPr>
        <p:spPr>
          <a:xfrm>
            <a:off x="3070503" y="4753690"/>
            <a:ext cx="2440900" cy="20724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การส่งเสริมการพัฒนาเกษตรที่สามารถสร้างรายได้ในระยะยาวและพัฒนาชุมชน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733574" y="3483173"/>
            <a:ext cx="499943" cy="499943"/>
          </a:xfrm>
          <a:prstGeom prst="roundRect">
            <a:avLst>
              <a:gd name="adj" fmla="val 10974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5891570" y="3524845"/>
            <a:ext cx="18395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5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2624" dirty="0"/>
          </a:p>
        </p:txBody>
      </p:sp>
      <p:sp>
        <p:nvSpPr>
          <p:cNvPr id="11" name="Text 8"/>
          <p:cNvSpPr/>
          <p:nvPr/>
        </p:nvSpPr>
        <p:spPr>
          <a:xfrm>
            <a:off x="6455688" y="3559493"/>
            <a:ext cx="2440900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นโยบายการยกระดับพื้นที่เกษตร</a:t>
            </a:r>
            <a:endParaRPr lang="en-US" sz="2187" dirty="0"/>
          </a:p>
        </p:txBody>
      </p:sp>
      <p:sp>
        <p:nvSpPr>
          <p:cNvPr id="12" name="Text 9"/>
          <p:cNvSpPr/>
          <p:nvPr/>
        </p:nvSpPr>
        <p:spPr>
          <a:xfrm>
            <a:off x="6455688" y="4753689"/>
            <a:ext cx="2440900" cy="25402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การสนับสนุนสิ่งแวดล้อมและการเติบโตพื้นที่เกษตร เพื่อส่งเสริมการเพาะปลูกผักและผลไม้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9118759" y="3483173"/>
            <a:ext cx="499943" cy="499943"/>
          </a:xfrm>
          <a:prstGeom prst="roundRect">
            <a:avLst>
              <a:gd name="adj" fmla="val 10974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9276755" y="3524845"/>
            <a:ext cx="18395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5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2624" dirty="0"/>
          </a:p>
        </p:txBody>
      </p:sp>
      <p:sp>
        <p:nvSpPr>
          <p:cNvPr id="15" name="Text 12"/>
          <p:cNvSpPr/>
          <p:nvPr/>
        </p:nvSpPr>
        <p:spPr>
          <a:xfrm>
            <a:off x="9840873" y="3559493"/>
            <a:ext cx="2440900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นโยบายการทำให้เกษตรกรทั้งหมดเข้าถึงการใช้เทคโนโลยีที่สมเหตุสมผล</a:t>
            </a:r>
            <a:endParaRPr lang="en-US" sz="2187" dirty="0"/>
          </a:p>
        </p:txBody>
      </p:sp>
      <p:sp>
        <p:nvSpPr>
          <p:cNvPr id="16" name="Text 13"/>
          <p:cNvSpPr/>
          <p:nvPr/>
        </p:nvSpPr>
        <p:spPr>
          <a:xfrm>
            <a:off x="9840873" y="5448062"/>
            <a:ext cx="2440900" cy="227826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การส่งเสริมให้เกษตรกรต่างๆ</a:t>
            </a:r>
            <a:r>
              <a:rPr lang="th-TH" sz="175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5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มีการเชื่อมต่อกันเพื่อแลกเปลี่ยน</a:t>
            </a:r>
            <a:r>
              <a:rPr lang="en-US" sz="175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รวมถึงการเพิ่มโอกาสในการเข้าถึงสินเชื่อเพื่อพัฒนาธุรกิจ</a:t>
            </a:r>
            <a:endParaRPr lang="en-US" sz="1750" dirty="0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153108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64016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2348389" y="1001197"/>
            <a:ext cx="8266509" cy="5554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4374"/>
              </a:lnSpc>
              <a:buNone/>
            </a:pPr>
            <a:r>
              <a:rPr lang="en-US" sz="3499" b="1" kern="0" spc="-70" dirty="0">
                <a:solidFill>
                  <a:srgbClr val="AF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 นโยบายสนับสนุนการศึกษาและการเรียนรู้</a:t>
            </a:r>
            <a:endParaRPr lang="en-US" sz="3499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389" y="2000964"/>
            <a:ext cx="3088958" cy="19090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348389" y="4187666"/>
            <a:ext cx="3088958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kern="0" spc="-44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นโยบายการพัฒนาการศึกษาและการอนุรักษ์ศิลปะและวัฒนธรรม</a:t>
            </a:r>
            <a:endParaRPr lang="en-US" sz="2187" dirty="0"/>
          </a:p>
        </p:txBody>
      </p:sp>
      <p:sp>
        <p:nvSpPr>
          <p:cNvPr id="7" name="Text 3"/>
          <p:cNvSpPr/>
          <p:nvPr/>
        </p:nvSpPr>
        <p:spPr>
          <a:xfrm>
            <a:off x="2348389" y="5673287"/>
            <a:ext cx="3088958" cy="21593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การส่งเสริมการเรียนรู้ทักษะและการศึกษาสำหรับกลุ่มบุคคลที่บกพร่องในกระบวนการศึกษา รวมถึงการสนับสนุนศิลปะและวัฒนธรรมท้องถิ่น</a:t>
            </a:r>
            <a:endParaRPr lang="en-US" sz="17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602" y="2000964"/>
            <a:ext cx="3088958" cy="190904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770602" y="4187666"/>
            <a:ext cx="3088958" cy="104167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kern="0" spc="-44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นโยบายการส่งเสริมการพัฒนาอาชีพและแรงงาน</a:t>
            </a:r>
            <a:endParaRPr lang="en-US" sz="2187" dirty="0"/>
          </a:p>
        </p:txBody>
      </p:sp>
      <p:sp>
        <p:nvSpPr>
          <p:cNvPr id="10" name="Text 5"/>
          <p:cNvSpPr/>
          <p:nvPr/>
        </p:nvSpPr>
        <p:spPr>
          <a:xfrm>
            <a:off x="5770602" y="5673287"/>
            <a:ext cx="3088958" cy="196089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การส่งเสริมการพัฒนาอาชีพและแรงงานให้เหมาะสมกับตลาดแรงงาน รวมถึงการที่จะให้สิทธิและโอกาสเท่าเทียมในการทำงาน</a:t>
            </a:r>
            <a:endParaRPr lang="en-US" sz="17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816" y="2000964"/>
            <a:ext cx="3089077" cy="190916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192816" y="4187785"/>
            <a:ext cx="3089077" cy="104155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b="1" kern="0" spc="-44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นโยบายการส่งเสริมการศึกษาในด้านเทคโนโลยีและการพัฒนาระบบการศึกษา</a:t>
            </a:r>
            <a:endParaRPr lang="en-US" sz="2187" dirty="0"/>
          </a:p>
        </p:txBody>
      </p:sp>
      <p:sp>
        <p:nvSpPr>
          <p:cNvPr id="13" name="Text 7"/>
          <p:cNvSpPr/>
          <p:nvPr/>
        </p:nvSpPr>
        <p:spPr>
          <a:xfrm>
            <a:off x="9192816" y="5673287"/>
            <a:ext cx="3089077" cy="196089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่งเสริมการศึกษาในด้านเทคโนโลยีและการพัฒนาระบบการศึกษาเพื่อให้ผู้เรียนมีสิ่งที่จำเป็นในการแข่งขันในตลาดแรงงาน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1" y="1403499"/>
            <a:ext cx="9144000" cy="16702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6561"/>
              </a:lnSpc>
              <a:buNone/>
            </a:pPr>
            <a:r>
              <a:rPr lang="en-US" sz="5249" b="1" kern="0" spc="-105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การบริหารนโยบายสาธารณะ: อุปสรรคและแนวทาง</a:t>
            </a:r>
            <a:endParaRPr lang="en-US" sz="5249" dirty="0">
              <a:solidFill>
                <a:schemeClr val="accent2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833199" y="3406973"/>
            <a:ext cx="8310801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b="1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อุปสรรคและปัญหาในการบริหารนโยบายสาธารณะ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833198" y="3903500"/>
            <a:ext cx="8105239" cy="131112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การบริหารนโยบายสาธารณะ เป็นกระบวนการที่ซับซ้อนต้องพิจารณาและตัดสินใจต่างๆ เพื่อให้สามารถประสบความสำเร็จและเป็นประโยชน์ต่อสังคมได้อย่างมีประสิทธิภาพ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833200" y="5415516"/>
            <a:ext cx="7477601" cy="40403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b="1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การขับเคลื่อนนโยบายสาธารณะไปสู่การปฏิบัติ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893136" y="5960676"/>
            <a:ext cx="7829772" cy="146084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หลักการในการขับเคลื่อนนโยบายสาธารณะไปสู่การปฏิบัติ</a:t>
            </a:r>
            <a:endParaRPr lang="th-TH" sz="240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อุปสรรคสำคัญในการนำนโยบายสาธารณะไปสู่การปฏิบัติ</a:t>
            </a: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ปัจจัยสิ่งแวดล้อมที่มีอิทธิพลต่อนโยบายสาธารณะ</a:t>
            </a: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th-TH" sz="175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th-TH" sz="175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th-TH" sz="175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188601" y="6466761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en-US" sz="175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0" y="548045"/>
            <a:ext cx="14630400" cy="62234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800" b="1" kern="0" spc="-78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อุปสรรคของการบริหารนโยบายสาธารณะ</a:t>
            </a:r>
            <a:endParaRPr lang="en-US" sz="4800" dirty="0">
              <a:solidFill>
                <a:schemeClr val="accent2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2863572" y="1724144"/>
            <a:ext cx="448032" cy="448032"/>
          </a:xfrm>
          <a:prstGeom prst="roundRect">
            <a:avLst>
              <a:gd name="adj" fmla="val 12246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3006685" y="1761411"/>
            <a:ext cx="161687" cy="3733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40"/>
              </a:lnSpc>
              <a:buNone/>
            </a:pPr>
            <a:r>
              <a:rPr lang="en-US" sz="2352" b="1" kern="0" spc="-47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352" dirty="0"/>
          </a:p>
        </p:txBody>
      </p:sp>
      <p:sp>
        <p:nvSpPr>
          <p:cNvPr id="7" name="Text 4"/>
          <p:cNvSpPr/>
          <p:nvPr/>
        </p:nvSpPr>
        <p:spPr>
          <a:xfrm>
            <a:off x="3510678" y="1792605"/>
            <a:ext cx="2187892" cy="93333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2400" b="1" kern="0" spc="-39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การฝ่าฝืนกฎหมายและการทุจริต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2863572" y="2794395"/>
            <a:ext cx="3034069" cy="271545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09"/>
              </a:lnSpc>
              <a:buNone/>
            </a:pPr>
            <a:r>
              <a:rPr lang="en-US" sz="2000" kern="0" spc="-31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สรรคในการดำเนินการนโยบายสาธารณะสามารถเกิดขึ้นจากการฝ่าฝืนกฎหมายและการทุจริตของบุคคลในตำแหน่งอำนวยการหรือการบริหารงาน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5897642" y="1724144"/>
            <a:ext cx="448032" cy="448032"/>
          </a:xfrm>
          <a:prstGeom prst="roundRect">
            <a:avLst>
              <a:gd name="adj" fmla="val 12246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6040755" y="1761411"/>
            <a:ext cx="161687" cy="3733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40"/>
              </a:lnSpc>
              <a:buNone/>
            </a:pPr>
            <a:r>
              <a:rPr lang="en-US" sz="2352" b="1" kern="0" spc="-47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2352" dirty="0"/>
          </a:p>
        </p:txBody>
      </p:sp>
      <p:sp>
        <p:nvSpPr>
          <p:cNvPr id="11" name="Text 8"/>
          <p:cNvSpPr/>
          <p:nvPr/>
        </p:nvSpPr>
        <p:spPr>
          <a:xfrm>
            <a:off x="6544747" y="1792605"/>
            <a:ext cx="2322806" cy="93333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2400" b="1" kern="0" spc="-39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การขาดความโปร่งใสและการมีส่วนร่วม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5897642" y="2794394"/>
            <a:ext cx="3034069" cy="27154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09"/>
              </a:lnSpc>
              <a:buNone/>
            </a:pPr>
            <a:r>
              <a:rPr lang="en-US" sz="2000" kern="0" spc="-31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การบริหารนโยบายสาธารณะอาจขาดความโปร่งใสและการมีส่วนร่วมจากประชาชน ที่สามารถส่งผลให้ให้การตัดสินใจที่ไม่เหมาะสมหรือไม่ได้สะท้อนความต้องการและความเป็นอยู่ของประชาชน</a:t>
            </a:r>
            <a:endParaRPr lang="en-US" sz="2000" dirty="0"/>
          </a:p>
        </p:txBody>
      </p:sp>
      <p:sp>
        <p:nvSpPr>
          <p:cNvPr id="13" name="Shape 10"/>
          <p:cNvSpPr/>
          <p:nvPr/>
        </p:nvSpPr>
        <p:spPr>
          <a:xfrm>
            <a:off x="8931712" y="1724144"/>
            <a:ext cx="448032" cy="448032"/>
          </a:xfrm>
          <a:prstGeom prst="roundRect">
            <a:avLst>
              <a:gd name="adj" fmla="val 12246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9074825" y="1761411"/>
            <a:ext cx="161687" cy="3733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40"/>
              </a:lnSpc>
              <a:buNone/>
            </a:pPr>
            <a:r>
              <a:rPr lang="en-US" sz="2352" b="1" kern="0" spc="-47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2352" dirty="0"/>
          </a:p>
        </p:txBody>
      </p:sp>
      <p:sp>
        <p:nvSpPr>
          <p:cNvPr id="15" name="Text 12"/>
          <p:cNvSpPr/>
          <p:nvPr/>
        </p:nvSpPr>
        <p:spPr>
          <a:xfrm>
            <a:off x="9578816" y="1792605"/>
            <a:ext cx="2187893" cy="93333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2400" b="1" kern="0" spc="-39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ความแตกแยกและขั้นตอนการตัดสินใจที่ซับซ้อน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8931711" y="3104706"/>
            <a:ext cx="3034069" cy="239264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09"/>
              </a:lnSpc>
              <a:buNone/>
            </a:pPr>
            <a:r>
              <a:rPr lang="en-US" sz="2000" kern="0" spc="-31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อุปสรรคอื่น ๆ อาจเกิดจากความแตกแยกในการตัดสินใจระหว่างหน่วยงานที่เกี่ยวข้องหรือความซับซ้อนของกระบวนการตัดสินใจที่ซับซ้อนทำให้การดำเนินการไม่ราบรื่นหรือช้าลง</a:t>
            </a:r>
            <a:endParaRPr lang="en-US" sz="2000" dirty="0"/>
          </a:p>
        </p:txBody>
      </p:sp>
      <p:sp>
        <p:nvSpPr>
          <p:cNvPr id="17" name="Shape 14"/>
          <p:cNvSpPr/>
          <p:nvPr/>
        </p:nvSpPr>
        <p:spPr>
          <a:xfrm>
            <a:off x="2863572" y="5509855"/>
            <a:ext cx="448032" cy="448032"/>
          </a:xfrm>
          <a:prstGeom prst="roundRect">
            <a:avLst>
              <a:gd name="adj" fmla="val 12246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3006685" y="5547122"/>
            <a:ext cx="161687" cy="3733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40"/>
              </a:lnSpc>
              <a:buNone/>
            </a:pPr>
            <a:r>
              <a:rPr lang="en-US" sz="2352" b="1" kern="0" spc="-47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2352" dirty="0"/>
          </a:p>
        </p:txBody>
      </p:sp>
      <p:sp>
        <p:nvSpPr>
          <p:cNvPr id="19" name="Text 16"/>
          <p:cNvSpPr/>
          <p:nvPr/>
        </p:nvSpPr>
        <p:spPr>
          <a:xfrm>
            <a:off x="3510676" y="5578316"/>
            <a:ext cx="3904059" cy="31111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2400" b="1" kern="0" spc="-39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การเผชิญกับอุปสรรค</a:t>
            </a:r>
            <a:br>
              <a:rPr lang="th-TH" sz="2400" b="1" kern="0" spc="-39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kern="0" spc="-39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ทางการเงิน</a:t>
            </a:r>
            <a:endParaRPr lang="en-US" sz="2400" dirty="0"/>
          </a:p>
        </p:txBody>
      </p:sp>
      <p:sp>
        <p:nvSpPr>
          <p:cNvPr id="20" name="Text 17"/>
          <p:cNvSpPr/>
          <p:nvPr/>
        </p:nvSpPr>
        <p:spPr>
          <a:xfrm>
            <a:off x="2863573" y="6436994"/>
            <a:ext cx="4352092" cy="17926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09"/>
              </a:lnSpc>
              <a:buNone/>
            </a:pPr>
            <a:r>
              <a:rPr lang="en-US" sz="2000" kern="0" spc="-31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การบริหารนโยบายสาธารณะอาจเจอกับข้อจำกัดทางการเงิน เช่น ขาดแคลนงบประมาณหรือปัญหาทางการเงินที่อาจจำกัดความสามารถในการดำเนินการ</a:t>
            </a:r>
            <a:endParaRPr lang="en-US" sz="2000" dirty="0"/>
          </a:p>
        </p:txBody>
      </p:sp>
      <p:sp>
        <p:nvSpPr>
          <p:cNvPr id="21" name="Shape 18"/>
          <p:cNvSpPr/>
          <p:nvPr/>
        </p:nvSpPr>
        <p:spPr>
          <a:xfrm>
            <a:off x="7414736" y="5509855"/>
            <a:ext cx="448032" cy="448032"/>
          </a:xfrm>
          <a:prstGeom prst="roundRect">
            <a:avLst>
              <a:gd name="adj" fmla="val 12246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19"/>
          <p:cNvSpPr/>
          <p:nvPr/>
        </p:nvSpPr>
        <p:spPr>
          <a:xfrm>
            <a:off x="7557849" y="5547122"/>
            <a:ext cx="161687" cy="3733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40"/>
              </a:lnSpc>
              <a:buNone/>
            </a:pPr>
            <a:r>
              <a:rPr lang="en-US" sz="2352" b="1" kern="0" spc="-47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2352" dirty="0"/>
          </a:p>
        </p:txBody>
      </p:sp>
      <p:sp>
        <p:nvSpPr>
          <p:cNvPr id="23" name="Text 20"/>
          <p:cNvSpPr/>
          <p:nvPr/>
        </p:nvSpPr>
        <p:spPr>
          <a:xfrm>
            <a:off x="8061841" y="5578316"/>
            <a:ext cx="3825359" cy="31111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2400" b="1" kern="0" spc="-39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การแก้ปัญหาชั่วคราว</a:t>
            </a:r>
            <a:endParaRPr lang="en-US" sz="2400" dirty="0"/>
          </a:p>
        </p:txBody>
      </p:sp>
      <p:sp>
        <p:nvSpPr>
          <p:cNvPr id="24" name="Text 21"/>
          <p:cNvSpPr/>
          <p:nvPr/>
        </p:nvSpPr>
        <p:spPr>
          <a:xfrm>
            <a:off x="7414737" y="6088498"/>
            <a:ext cx="4685114" cy="214110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09"/>
              </a:lnSpc>
              <a:buNone/>
            </a:pPr>
            <a:r>
              <a:rPr lang="en-US" sz="2000" kern="0" spc="-31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อาจเผชิญกับปัญหาการบริหารนโยบายสาธารณะที่แก้ไขปัญหาเพียงแค่ช่วงเวลาสั้นๆ  โดยไม่ให้ความสำคัญกับการแก้ไขปัญหาต้นตอที่สร้างความยั่งยืน และไม่ได้เรียนรู้จากประสบการณ์ในการบริหารนโยบายสาธารณะในอดีต</a:t>
            </a:r>
            <a:endParaRPr lang="en-US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0" y="656987"/>
            <a:ext cx="1463039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800" b="1" kern="0" spc="-87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การขับเคลื่อนนโยบายสาธารณะไปสู่การปฏิบัติ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2659499" y="1795701"/>
            <a:ext cx="44410" cy="5776793"/>
          </a:xfrm>
          <a:prstGeom prst="rect">
            <a:avLst/>
          </a:prstGeom>
          <a:solidFill>
            <a:srgbClr val="D7A1F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2931616" y="2197001"/>
            <a:ext cx="777597" cy="44410"/>
          </a:xfrm>
          <a:prstGeom prst="rect">
            <a:avLst/>
          </a:prstGeom>
          <a:solidFill>
            <a:srgbClr val="D7A1F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2431673" y="1969294"/>
            <a:ext cx="499943" cy="499943"/>
          </a:xfrm>
          <a:prstGeom prst="roundRect">
            <a:avLst>
              <a:gd name="adj" fmla="val 10974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2589669" y="2010966"/>
            <a:ext cx="18395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5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624" dirty="0"/>
          </a:p>
        </p:txBody>
      </p:sp>
      <p:sp>
        <p:nvSpPr>
          <p:cNvPr id="9" name="Text 6"/>
          <p:cNvSpPr/>
          <p:nvPr/>
        </p:nvSpPr>
        <p:spPr>
          <a:xfrm>
            <a:off x="3903702" y="2017871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8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หลักการ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3903702" y="2587228"/>
            <a:ext cx="8378190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หลักการชั่งความเป็นไปได้และมีเหตุผล, หลักการชั่งความเป็นอยู่ของประชาชน, หลักการความเท่าเทียมและยุติธรรม, หลักการความร่วมมือ</a:t>
            </a:r>
            <a:endParaRPr lang="en-US" sz="2400" dirty="0"/>
          </a:p>
        </p:txBody>
      </p:sp>
      <p:sp>
        <p:nvSpPr>
          <p:cNvPr id="11" name="Shape 8"/>
          <p:cNvSpPr/>
          <p:nvPr/>
        </p:nvSpPr>
        <p:spPr>
          <a:xfrm>
            <a:off x="2931616" y="4196655"/>
            <a:ext cx="777597" cy="44410"/>
          </a:xfrm>
          <a:prstGeom prst="rect">
            <a:avLst/>
          </a:prstGeom>
          <a:solidFill>
            <a:srgbClr val="D7A1F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2431673" y="3968948"/>
            <a:ext cx="499943" cy="499943"/>
          </a:xfrm>
          <a:prstGeom prst="roundRect">
            <a:avLst>
              <a:gd name="adj" fmla="val 10974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2589669" y="4010620"/>
            <a:ext cx="18395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5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2624" dirty="0"/>
          </a:p>
        </p:txBody>
      </p:sp>
      <p:sp>
        <p:nvSpPr>
          <p:cNvPr id="14" name="Text 11"/>
          <p:cNvSpPr/>
          <p:nvPr/>
        </p:nvSpPr>
        <p:spPr>
          <a:xfrm>
            <a:off x="3903702" y="4017526"/>
            <a:ext cx="238368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8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อุปสรรคสำคัญ</a:t>
            </a:r>
            <a:endParaRPr lang="en-US" sz="2800" dirty="0"/>
          </a:p>
        </p:txBody>
      </p:sp>
      <p:sp>
        <p:nvSpPr>
          <p:cNvPr id="15" name="Text 12"/>
          <p:cNvSpPr/>
          <p:nvPr/>
        </p:nvSpPr>
        <p:spPr>
          <a:xfrm>
            <a:off x="3903702" y="4586883"/>
            <a:ext cx="8378190" cy="12964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ข้อจำกัดทางการเงินและทรัพยากร, ปัญหาในกระบวนการปฏิบัติ, อุปสรรคทางนโยบาย, ความเปลี่ยนแปลงของสภาพแวดล้อม, ปัญหาความสัมพันธ์ระหว่างองค์กรและประชาชน</a:t>
            </a:r>
            <a:endParaRPr lang="en-US" sz="2400" dirty="0"/>
          </a:p>
        </p:txBody>
      </p:sp>
      <p:sp>
        <p:nvSpPr>
          <p:cNvPr id="16" name="Shape 13"/>
          <p:cNvSpPr/>
          <p:nvPr/>
        </p:nvSpPr>
        <p:spPr>
          <a:xfrm>
            <a:off x="2931616" y="6196310"/>
            <a:ext cx="777597" cy="44410"/>
          </a:xfrm>
          <a:prstGeom prst="rect">
            <a:avLst/>
          </a:prstGeom>
          <a:solidFill>
            <a:srgbClr val="D7A1F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4"/>
          <p:cNvSpPr/>
          <p:nvPr/>
        </p:nvSpPr>
        <p:spPr>
          <a:xfrm>
            <a:off x="2431673" y="5968603"/>
            <a:ext cx="499943" cy="499943"/>
          </a:xfrm>
          <a:prstGeom prst="roundRect">
            <a:avLst>
              <a:gd name="adj" fmla="val 10974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2589669" y="6010275"/>
            <a:ext cx="183952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b="1" kern="0" spc="-5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2624" dirty="0"/>
          </a:p>
        </p:txBody>
      </p:sp>
      <p:sp>
        <p:nvSpPr>
          <p:cNvPr id="19" name="Text 16"/>
          <p:cNvSpPr/>
          <p:nvPr/>
        </p:nvSpPr>
        <p:spPr>
          <a:xfrm>
            <a:off x="3903702" y="6017181"/>
            <a:ext cx="4488931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8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ปัจจัยสิ่งแวดล้อมที่มีอิทธิพล</a:t>
            </a:r>
            <a:endParaRPr lang="en-US" sz="2800" dirty="0"/>
          </a:p>
        </p:txBody>
      </p:sp>
      <p:sp>
        <p:nvSpPr>
          <p:cNvPr id="20" name="Text 17"/>
          <p:cNvSpPr/>
          <p:nvPr/>
        </p:nvSpPr>
        <p:spPr>
          <a:xfrm>
            <a:off x="3903702" y="6586538"/>
            <a:ext cx="8378190" cy="98595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ปัจจัยด้านสิ่งแวดล้อมอื่นๆ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ที่ไม่ใช่การเมือง (เศรษฐกิจ สังคม 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ฯลฯ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th-TH" sz="240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799"/>
              </a:lnSpc>
              <a:buFont typeface="Arial" panose="020B0604020202020204" pitchFamily="34" charset="0"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ปัจจัยด้านการเมือง</a:t>
            </a:r>
            <a:endParaRPr lang="en-US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0" y="877014"/>
            <a:ext cx="9143999" cy="12613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4966"/>
              </a:lnSpc>
              <a:buNone/>
            </a:pPr>
            <a:r>
              <a:rPr lang="en-US" sz="4800" b="1" kern="0" spc="-79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หลักการในการขับเคลื่อน</a:t>
            </a:r>
            <a:br>
              <a:rPr lang="th-TH" sz="4800" b="1" kern="0" spc="-79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kern="0" spc="-79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นโยบายสาธารณะไปสู่การปฏิบัติ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56761" y="2598658"/>
            <a:ext cx="454104" cy="454104"/>
          </a:xfrm>
          <a:prstGeom prst="roundRect">
            <a:avLst>
              <a:gd name="adj" fmla="val 12082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899160" y="2636520"/>
            <a:ext cx="169307" cy="3783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80"/>
              </a:lnSpc>
              <a:buNone/>
            </a:pPr>
            <a:r>
              <a:rPr lang="en-US" sz="2384" b="1" kern="0" spc="-48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384" dirty="0"/>
          </a:p>
        </p:txBody>
      </p:sp>
      <p:sp>
        <p:nvSpPr>
          <p:cNvPr id="7" name="Text 4"/>
          <p:cNvSpPr/>
          <p:nvPr/>
        </p:nvSpPr>
        <p:spPr>
          <a:xfrm>
            <a:off x="1412677" y="2668072"/>
            <a:ext cx="3117890" cy="63055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83"/>
              </a:lnSpc>
              <a:buNone/>
            </a:pPr>
            <a:r>
              <a:rPr lang="en-US" sz="2400" b="1" kern="0" spc="-40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หลักการชั่งความเป็นไปได้และมีเหตุผล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899160" y="3500437"/>
            <a:ext cx="3631408" cy="197393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43"/>
              </a:lnSpc>
              <a:buNone/>
            </a:pPr>
            <a:r>
              <a:rPr lang="en-US" sz="20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นโยบายสาธารณะควรสอดคล้องกับสภาพความเป็นไปได้และมีเหตุผลที่มีพื้นฐาน รวมถึงคำนึงถึงข้อมูลและการวิเคราะห์ที่เป็นฐานที่สามารถพิจารณาความเป็นไปได้ของนโยบาย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4672965" y="2598658"/>
            <a:ext cx="454104" cy="454104"/>
          </a:xfrm>
          <a:prstGeom prst="roundRect">
            <a:avLst>
              <a:gd name="adj" fmla="val 12082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4815364" y="2636520"/>
            <a:ext cx="169307" cy="3783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80"/>
              </a:lnSpc>
              <a:buNone/>
            </a:pPr>
            <a:r>
              <a:rPr lang="en-US" sz="2384" b="1" kern="0" spc="-48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2384" dirty="0"/>
          </a:p>
        </p:txBody>
      </p:sp>
      <p:sp>
        <p:nvSpPr>
          <p:cNvPr id="11" name="Text 8"/>
          <p:cNvSpPr/>
          <p:nvPr/>
        </p:nvSpPr>
        <p:spPr>
          <a:xfrm>
            <a:off x="5328880" y="2668072"/>
            <a:ext cx="3058478" cy="63055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83"/>
              </a:lnSpc>
              <a:buNone/>
            </a:pPr>
            <a:r>
              <a:rPr lang="en-US" sz="2400" b="1" kern="0" spc="-40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หลักการชั่งความเป็นอยู่ของประชาชน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4874773" y="3500438"/>
            <a:ext cx="3714393" cy="19739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43"/>
              </a:lnSpc>
              <a:buNone/>
            </a:pPr>
            <a:r>
              <a:rPr lang="en-US" sz="20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นโยบายสาธารณะควรคำนึงถึงความคิดเห็นและความต้องการของประชาชนที่ได้รับผลกระทบจากนโยบาย</a:t>
            </a:r>
            <a:endParaRPr lang="en-US" sz="2000" dirty="0"/>
          </a:p>
        </p:txBody>
      </p:sp>
      <p:sp>
        <p:nvSpPr>
          <p:cNvPr id="13" name="Shape 10"/>
          <p:cNvSpPr/>
          <p:nvPr/>
        </p:nvSpPr>
        <p:spPr>
          <a:xfrm>
            <a:off x="756761" y="5614542"/>
            <a:ext cx="454104" cy="454104"/>
          </a:xfrm>
          <a:prstGeom prst="roundRect">
            <a:avLst>
              <a:gd name="adj" fmla="val 12082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899160" y="5614542"/>
            <a:ext cx="169307" cy="3783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80"/>
              </a:lnSpc>
              <a:buNone/>
            </a:pPr>
            <a:r>
              <a:rPr lang="en-US" sz="2384" b="1" kern="0" spc="-48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2384" dirty="0"/>
          </a:p>
        </p:txBody>
      </p:sp>
      <p:sp>
        <p:nvSpPr>
          <p:cNvPr id="15" name="Text 12"/>
          <p:cNvSpPr/>
          <p:nvPr/>
        </p:nvSpPr>
        <p:spPr>
          <a:xfrm>
            <a:off x="1410724" y="5614542"/>
            <a:ext cx="3058478" cy="63055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83"/>
              </a:lnSpc>
              <a:buNone/>
            </a:pPr>
            <a:r>
              <a:rPr lang="en-US" sz="2400" b="1" kern="0" spc="-40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หลักการความเท่าเทียมและยุติธรรม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978195" y="6471684"/>
            <a:ext cx="3552373" cy="13326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43"/>
              </a:lnSpc>
              <a:buNone/>
            </a:pPr>
            <a:r>
              <a:rPr lang="en-US" sz="20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นโยบายสาธารณะควรส่งเสริมความเท่าเทียมและยุติธรรมในการให้บริการและการจัดสรรทรัพยากรต่าง ๆ</a:t>
            </a:r>
            <a:endParaRPr lang="en-US" sz="2000" dirty="0"/>
          </a:p>
        </p:txBody>
      </p:sp>
      <p:sp>
        <p:nvSpPr>
          <p:cNvPr id="17" name="Shape 14"/>
          <p:cNvSpPr/>
          <p:nvPr/>
        </p:nvSpPr>
        <p:spPr>
          <a:xfrm>
            <a:off x="4674917" y="5576680"/>
            <a:ext cx="454104" cy="454104"/>
          </a:xfrm>
          <a:prstGeom prst="roundRect">
            <a:avLst>
              <a:gd name="adj" fmla="val 12082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4815364" y="5576680"/>
            <a:ext cx="169307" cy="3783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80"/>
              </a:lnSpc>
              <a:buNone/>
            </a:pPr>
            <a:r>
              <a:rPr lang="en-US" sz="2384" b="1" kern="0" spc="-48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2384" dirty="0"/>
          </a:p>
        </p:txBody>
      </p:sp>
      <p:sp>
        <p:nvSpPr>
          <p:cNvPr id="19" name="Text 16"/>
          <p:cNvSpPr/>
          <p:nvPr/>
        </p:nvSpPr>
        <p:spPr>
          <a:xfrm>
            <a:off x="5328880" y="5614542"/>
            <a:ext cx="2716422" cy="31527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483"/>
              </a:lnSpc>
              <a:buNone/>
            </a:pPr>
            <a:r>
              <a:rPr lang="en-US" sz="2400" b="1" kern="0" spc="-40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หลักการความร่วมมือ</a:t>
            </a:r>
            <a:endParaRPr lang="en-US" sz="2400" dirty="0"/>
          </a:p>
        </p:txBody>
      </p:sp>
      <p:sp>
        <p:nvSpPr>
          <p:cNvPr id="20" name="Text 17"/>
          <p:cNvSpPr/>
          <p:nvPr/>
        </p:nvSpPr>
        <p:spPr>
          <a:xfrm>
            <a:off x="4874773" y="6133089"/>
            <a:ext cx="3714393" cy="172791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43"/>
              </a:lnSpc>
              <a:buNone/>
            </a:pPr>
            <a:r>
              <a:rPr lang="en-US" sz="20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นโยบายสาธารณะควรให้ความสำคัญในการสร้างความร่วมมือระหว่างหน่วยงานต่าง ๆ และกลุ่มสังคมต่าง ๆ เพื่อส่งเสริมการดำเนินการให้เกิดผลดีต่อสังคม</a:t>
            </a:r>
            <a:endParaRPr lang="en-US" sz="2000" dirty="0"/>
          </a:p>
        </p:txBody>
      </p:sp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486400" y="602695"/>
            <a:ext cx="9143999" cy="18568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4176"/>
              </a:lnSpc>
              <a:buNone/>
            </a:pPr>
            <a:r>
              <a:rPr lang="en-US" sz="4800" b="1" kern="0" spc="-67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อุปสรรคสำคัญ</a:t>
            </a:r>
            <a:br>
              <a:rPr lang="th-TH" sz="4800" b="1" kern="0" spc="-67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kern="0" spc="-67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ในการนำนโยบายสาธารณะ</a:t>
            </a:r>
            <a:br>
              <a:rPr lang="th-TH" sz="4800" b="1" kern="0" spc="-67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kern="0" spc="-67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ไปสู่การปฏิบัติ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6264831" y="2846665"/>
            <a:ext cx="381833" cy="381833"/>
          </a:xfrm>
          <a:prstGeom prst="roundRect">
            <a:avLst>
              <a:gd name="adj" fmla="val 14369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385798" y="2878455"/>
            <a:ext cx="139779" cy="31813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506"/>
              </a:lnSpc>
              <a:buNone/>
            </a:pPr>
            <a:r>
              <a:rPr lang="en-US" sz="2004" b="1" kern="0" spc="-40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004" dirty="0"/>
          </a:p>
        </p:txBody>
      </p:sp>
      <p:sp>
        <p:nvSpPr>
          <p:cNvPr id="7" name="Text 4"/>
          <p:cNvSpPr/>
          <p:nvPr/>
        </p:nvSpPr>
        <p:spPr>
          <a:xfrm>
            <a:off x="6816328" y="2905006"/>
            <a:ext cx="3326964" cy="26515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088"/>
              </a:lnSpc>
              <a:buNone/>
            </a:pPr>
            <a:r>
              <a:rPr lang="en-US" sz="2400" b="1" kern="0" spc="-33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ข้อจำกัดทางการเงิน</a:t>
            </a:r>
            <a:br>
              <a:rPr lang="th-TH" sz="2400" b="1" kern="0" spc="-33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kern="0" spc="-33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และทรัพยากร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6464595" y="3532704"/>
            <a:ext cx="3678697" cy="6215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138"/>
              </a:lnSpc>
              <a:buNone/>
            </a:pPr>
            <a:r>
              <a:rPr lang="en-US" sz="2000" kern="0" spc="-27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ข้อจำกัดทางการเงินและทรัพยากรอาจขัดขวางการดำเนินการนโยบาย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10143292" y="2846665"/>
            <a:ext cx="381833" cy="381833"/>
          </a:xfrm>
          <a:prstGeom prst="roundRect">
            <a:avLst>
              <a:gd name="adj" fmla="val 14369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10264259" y="2878455"/>
            <a:ext cx="139779" cy="31813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506"/>
              </a:lnSpc>
              <a:buNone/>
            </a:pPr>
            <a:r>
              <a:rPr lang="en-US" sz="2004" b="1" kern="0" spc="-40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2004" dirty="0"/>
          </a:p>
        </p:txBody>
      </p:sp>
      <p:sp>
        <p:nvSpPr>
          <p:cNvPr id="11" name="Text 8"/>
          <p:cNvSpPr/>
          <p:nvPr/>
        </p:nvSpPr>
        <p:spPr>
          <a:xfrm>
            <a:off x="10694789" y="2905006"/>
            <a:ext cx="3157300" cy="26515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088"/>
              </a:lnSpc>
              <a:buNone/>
            </a:pPr>
            <a:r>
              <a:rPr lang="en-US" sz="2400" b="1" kern="0" spc="-33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ปัญหาในกระบวนการ</a:t>
            </a:r>
            <a:br>
              <a:rPr lang="th-TH" sz="2400" b="1" kern="0" spc="-33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kern="0" spc="-33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ปฏิบัติ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10320671" y="3525470"/>
            <a:ext cx="3891515" cy="6594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138"/>
              </a:lnSpc>
              <a:buNone/>
            </a:pPr>
            <a:r>
              <a:rPr lang="en-US" sz="2000" kern="0" spc="-27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กระบวนการที่ซับซ้อนหรือยากลำบากอาจเป็นอุปสรรคในการดำเนินการ</a:t>
            </a:r>
            <a:endParaRPr lang="en-US" sz="2000" dirty="0"/>
          </a:p>
        </p:txBody>
      </p:sp>
      <p:sp>
        <p:nvSpPr>
          <p:cNvPr id="13" name="Shape 10"/>
          <p:cNvSpPr/>
          <p:nvPr/>
        </p:nvSpPr>
        <p:spPr>
          <a:xfrm>
            <a:off x="6264831" y="4184928"/>
            <a:ext cx="381833" cy="381833"/>
          </a:xfrm>
          <a:prstGeom prst="roundRect">
            <a:avLst>
              <a:gd name="adj" fmla="val 14369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385798" y="4216718"/>
            <a:ext cx="139779" cy="31813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506"/>
              </a:lnSpc>
              <a:buNone/>
            </a:pPr>
            <a:r>
              <a:rPr lang="en-US" sz="2004" b="1" kern="0" spc="-40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2004" dirty="0"/>
          </a:p>
        </p:txBody>
      </p:sp>
      <p:sp>
        <p:nvSpPr>
          <p:cNvPr id="15" name="Text 12"/>
          <p:cNvSpPr/>
          <p:nvPr/>
        </p:nvSpPr>
        <p:spPr>
          <a:xfrm>
            <a:off x="6816328" y="4243268"/>
            <a:ext cx="3326844" cy="26515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088"/>
              </a:lnSpc>
              <a:buNone/>
            </a:pPr>
            <a:r>
              <a:rPr lang="en-US" sz="2400" b="1" kern="0" spc="-33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นโยบายที่มีปมขัดแย้ง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6464596" y="4678085"/>
            <a:ext cx="3600892" cy="11165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138"/>
              </a:lnSpc>
              <a:buNone/>
            </a:pPr>
            <a:r>
              <a:rPr lang="en-US" sz="2000" kern="0" spc="-27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มีการถกแย้งกันของฝั่งที่เห็นด้วยและเห็นต่าง ต่อสู้กันในประเด็นของนโยบาย ที่ส่งผลกระทบจนเป็นอุปสรรคต่อการนำนโยบายไปสู่การปฏิบัติ</a:t>
            </a:r>
            <a:endParaRPr lang="en-US" sz="2000" dirty="0"/>
          </a:p>
        </p:txBody>
      </p:sp>
      <p:sp>
        <p:nvSpPr>
          <p:cNvPr id="17" name="Shape 14"/>
          <p:cNvSpPr/>
          <p:nvPr/>
        </p:nvSpPr>
        <p:spPr>
          <a:xfrm>
            <a:off x="10143292" y="4184928"/>
            <a:ext cx="381833" cy="381833"/>
          </a:xfrm>
          <a:prstGeom prst="roundRect">
            <a:avLst>
              <a:gd name="adj" fmla="val 14369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10264259" y="4216718"/>
            <a:ext cx="139779" cy="31813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506"/>
              </a:lnSpc>
              <a:buNone/>
            </a:pPr>
            <a:r>
              <a:rPr lang="en-US" sz="2004" b="1" kern="0" spc="-40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2004" dirty="0"/>
          </a:p>
        </p:txBody>
      </p:sp>
      <p:sp>
        <p:nvSpPr>
          <p:cNvPr id="19" name="Text 16"/>
          <p:cNvSpPr/>
          <p:nvPr/>
        </p:nvSpPr>
        <p:spPr>
          <a:xfrm>
            <a:off x="10694789" y="4243268"/>
            <a:ext cx="3425248" cy="26515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088"/>
              </a:lnSpc>
              <a:buNone/>
            </a:pPr>
            <a:r>
              <a:rPr lang="en-US" sz="2400" b="1" kern="0" spc="-33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ความเปลี่ยนแปลงของ</a:t>
            </a:r>
            <a:br>
              <a:rPr lang="th-TH" sz="2400" b="1" kern="0" spc="-33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kern="0" spc="-33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สภาพแวดล้อม</a:t>
            </a:r>
            <a:endParaRPr lang="en-US" sz="2400" dirty="0"/>
          </a:p>
        </p:txBody>
      </p:sp>
      <p:sp>
        <p:nvSpPr>
          <p:cNvPr id="20" name="Text 17"/>
          <p:cNvSpPr/>
          <p:nvPr/>
        </p:nvSpPr>
        <p:spPr>
          <a:xfrm>
            <a:off x="10320671" y="4888945"/>
            <a:ext cx="3600892" cy="8526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138"/>
              </a:lnSpc>
              <a:buNone/>
            </a:pPr>
            <a:r>
              <a:rPr lang="en-US" sz="2000" kern="0" spc="-27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การขัดแย้งระหว่างองค์กรกับประชาชนสามารถส่งผลต่อการดำเนินการนโยบายอย่างประสบความสำเร็จได้</a:t>
            </a:r>
            <a:endParaRPr lang="en-US" sz="2000" dirty="0"/>
          </a:p>
        </p:txBody>
      </p:sp>
      <p:sp>
        <p:nvSpPr>
          <p:cNvPr id="21" name="Shape 18"/>
          <p:cNvSpPr/>
          <p:nvPr/>
        </p:nvSpPr>
        <p:spPr>
          <a:xfrm>
            <a:off x="6271919" y="6096893"/>
            <a:ext cx="381833" cy="381833"/>
          </a:xfrm>
          <a:prstGeom prst="roundRect">
            <a:avLst>
              <a:gd name="adj" fmla="val 14369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19"/>
          <p:cNvSpPr/>
          <p:nvPr/>
        </p:nvSpPr>
        <p:spPr>
          <a:xfrm>
            <a:off x="6385797" y="6096813"/>
            <a:ext cx="139779" cy="31813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506"/>
              </a:lnSpc>
              <a:buNone/>
            </a:pPr>
            <a:r>
              <a:rPr lang="en-US" sz="2004" b="1" kern="0" spc="-40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en-US" sz="2004" dirty="0"/>
          </a:p>
        </p:txBody>
      </p:sp>
      <p:sp>
        <p:nvSpPr>
          <p:cNvPr id="23" name="Text 20"/>
          <p:cNvSpPr/>
          <p:nvPr/>
        </p:nvSpPr>
        <p:spPr>
          <a:xfrm>
            <a:off x="6816329" y="6175177"/>
            <a:ext cx="7395858" cy="38183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088"/>
              </a:lnSpc>
              <a:buNone/>
            </a:pPr>
            <a:r>
              <a:rPr lang="en-US" sz="2400" b="1" kern="0" spc="-33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ปัญหาความสัมพันธ์ระหว่างองค์กรและประชาชน</a:t>
            </a:r>
            <a:endParaRPr lang="en-US" sz="2400" dirty="0"/>
          </a:p>
        </p:txBody>
      </p:sp>
      <p:sp>
        <p:nvSpPr>
          <p:cNvPr id="24" name="Text 21"/>
          <p:cNvSpPr/>
          <p:nvPr/>
        </p:nvSpPr>
        <p:spPr>
          <a:xfrm>
            <a:off x="6456112" y="6587728"/>
            <a:ext cx="7395857" cy="164187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138"/>
              </a:lnSpc>
              <a:buNone/>
            </a:pPr>
            <a:r>
              <a:rPr lang="en-US" sz="2000" kern="0" spc="-27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กิดความขัดแย้งหรือความไม่เข้าใจในระหว่างองค์กรกับประชาชนอาจทำให้กระบวนการนำนโยบายไปสู่การปฏิบัติไม่สามารถเกิดขึ้นได้</a:t>
            </a:r>
            <a:endParaRPr lang="en-US" sz="2000" dirty="0"/>
          </a:p>
        </p:txBody>
      </p:sp>
      <p:pic>
        <p:nvPicPr>
          <p:cNvPr id="2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0" y="1273254"/>
            <a:ext cx="14630399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800" b="1" kern="0" spc="-87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ปัจจัยสิ่งแวดล้อมที่มีอิทธิพลต่อ</a:t>
            </a:r>
            <a:br>
              <a:rPr lang="th-TH" sz="4800" b="1" kern="0" spc="-87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kern="0" spc="-87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นโยบายสาธารณะ</a:t>
            </a:r>
            <a:endParaRPr lang="en-US" sz="4800" dirty="0">
              <a:solidFill>
                <a:srgbClr val="7030A0"/>
              </a:solidFill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389" y="3106341"/>
            <a:ext cx="3088958" cy="19090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348389" y="5293043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800" b="1" kern="0" spc="-44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เศรษฐกิจ</a:t>
            </a:r>
            <a:endParaRPr lang="en-US" sz="2800" dirty="0"/>
          </a:p>
        </p:txBody>
      </p:sp>
      <p:sp>
        <p:nvSpPr>
          <p:cNvPr id="7" name="Text 3"/>
          <p:cNvSpPr/>
          <p:nvPr/>
        </p:nvSpPr>
        <p:spPr>
          <a:xfrm>
            <a:off x="2703790" y="5890141"/>
            <a:ext cx="2733556" cy="219769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ระดับการพัฒนา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ระดับของทรัพยากร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ระดับของการกระจายทรัพยากร</a:t>
            </a:r>
            <a:endParaRPr lang="en-US" sz="24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602" y="3106341"/>
            <a:ext cx="3088958" cy="190904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770602" y="5293043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800" b="1" kern="0" spc="-44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สังคม</a:t>
            </a:r>
            <a:endParaRPr lang="en-US" sz="2800" dirty="0"/>
          </a:p>
        </p:txBody>
      </p:sp>
      <p:sp>
        <p:nvSpPr>
          <p:cNvPr id="10" name="Text 5"/>
          <p:cNvSpPr/>
          <p:nvPr/>
        </p:nvSpPr>
        <p:spPr>
          <a:xfrm>
            <a:off x="6126004" y="5890140"/>
            <a:ext cx="3066812" cy="9288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วัฒนธรรม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บรรทัดฐานทางสังคม</a:t>
            </a:r>
            <a:endParaRPr lang="en-US" sz="24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816" y="3106341"/>
            <a:ext cx="3089077" cy="190916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192816" y="5293162"/>
            <a:ext cx="3750551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800" b="1" kern="0" spc="-44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ปัจจัยสิ่งแวดล้อมอื่นๆ</a:t>
            </a:r>
            <a:endParaRPr lang="en-US" sz="2800" dirty="0"/>
          </a:p>
        </p:txBody>
      </p:sp>
      <p:sp>
        <p:nvSpPr>
          <p:cNvPr id="13" name="Text 7"/>
          <p:cNvSpPr/>
          <p:nvPr/>
        </p:nvSpPr>
        <p:spPr>
          <a:xfrm>
            <a:off x="9548217" y="5890260"/>
            <a:ext cx="3066812" cy="15950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ภูมิศาสตร์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ประวัติศาสตร์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เทคโนโลย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ี</a:t>
            </a: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ทรัพยากรธรรมชาติ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32219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0" y="557332"/>
            <a:ext cx="14630400" cy="12668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4987"/>
              </a:lnSpc>
              <a:buNone/>
            </a:pPr>
            <a:r>
              <a:rPr lang="en-US" sz="4800" b="1" kern="0" spc="-8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การบริหารนโยบายสาธารณะ</a:t>
            </a:r>
            <a:br>
              <a:rPr lang="en-US" sz="4800" b="1" kern="0" spc="-8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kern="0" spc="-8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ในด้านการเมืองของไทย</a:t>
            </a:r>
            <a:endParaRPr lang="en-US" sz="48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474382" y="2330768"/>
            <a:ext cx="3204656" cy="113978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992"/>
              </a:lnSpc>
              <a:buNone/>
            </a:pPr>
            <a:r>
              <a:rPr lang="en-US" sz="2800" b="1" kern="0" spc="-48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การส่งเสริมการปรับปรุงระบบการปกครอง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1474381" y="3616374"/>
            <a:ext cx="2528158" cy="300493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553"/>
              </a:lnSpc>
              <a:buSzPct val="100000"/>
              <a:buChar char="•"/>
            </a:pPr>
            <a:r>
              <a:rPr lang="en-US" sz="2400" kern="0" spc="-32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การปรับปรุงระบบศาล</a:t>
            </a:r>
            <a:br>
              <a:rPr lang="th-TH" sz="24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h-TH" sz="2400" kern="0" spc="-32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553"/>
              </a:lnSpc>
              <a:buSzPct val="100000"/>
              <a:buChar char="•"/>
            </a:pPr>
            <a:r>
              <a:rPr lang="th-TH" sz="24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การปรับปรุงการปกครองท้องถิ่น</a:t>
            </a:r>
            <a:br>
              <a:rPr lang="th-TH" sz="24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h-TH" sz="2400" kern="0" spc="-32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553"/>
              </a:lnSpc>
              <a:buSzPct val="100000"/>
              <a:buChar char="•"/>
            </a:pPr>
            <a:r>
              <a:rPr lang="th-TH" sz="24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การสนับสนุนการลงมติและการประชาธิปไตย</a:t>
            </a:r>
          </a:p>
          <a:p>
            <a:pPr marL="342900" indent="-342900" algn="l">
              <a:lnSpc>
                <a:spcPts val="2553"/>
              </a:lnSpc>
              <a:buSzPct val="100000"/>
              <a:buChar char="•"/>
            </a:pPr>
            <a:endParaRPr lang="th-TH" sz="1596" kern="0" spc="-32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553"/>
              </a:lnSpc>
              <a:buSzPct val="100000"/>
              <a:buChar char="•"/>
            </a:pPr>
            <a:endParaRPr lang="th-TH" sz="1596" kern="0" spc="-32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553"/>
              </a:lnSpc>
              <a:buSzPct val="100000"/>
              <a:buChar char="•"/>
            </a:pPr>
            <a:endParaRPr lang="th-TH" sz="1596" kern="0" spc="-32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553"/>
              </a:lnSpc>
              <a:buSzPct val="100000"/>
              <a:buChar char="•"/>
            </a:pPr>
            <a:endParaRPr lang="en-US" sz="1596" dirty="0"/>
          </a:p>
        </p:txBody>
      </p:sp>
      <p:sp>
        <p:nvSpPr>
          <p:cNvPr id="8" name="Text 5"/>
          <p:cNvSpPr/>
          <p:nvPr/>
        </p:nvSpPr>
        <p:spPr>
          <a:xfrm>
            <a:off x="3108722" y="5157311"/>
            <a:ext cx="1570315" cy="97262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>
              <a:lnSpc>
                <a:spcPts val="2553"/>
              </a:lnSpc>
              <a:buSzPct val="100000"/>
            </a:pPr>
            <a:endParaRPr lang="en-US" sz="1596" dirty="0"/>
          </a:p>
        </p:txBody>
      </p:sp>
      <p:sp>
        <p:nvSpPr>
          <p:cNvPr id="9" name="Text 6"/>
          <p:cNvSpPr/>
          <p:nvPr/>
        </p:nvSpPr>
        <p:spPr>
          <a:xfrm>
            <a:off x="4579089" y="2330768"/>
            <a:ext cx="2736112" cy="113978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992"/>
              </a:lnSpc>
              <a:buNone/>
            </a:pPr>
            <a:r>
              <a:rPr lang="en-US" sz="2800" b="1" kern="0" spc="-48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การสร้างความเสมอภาคและพัฒนาท้องถิ่น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4579089" y="3616374"/>
            <a:ext cx="2573079" cy="300493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553"/>
              </a:lnSpc>
              <a:buSzPct val="100000"/>
              <a:buChar char="•"/>
            </a:pPr>
            <a:r>
              <a:rPr lang="en-US" sz="2400" kern="0" spc="-32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การกระจายสิทธิและการเข้าถึงทรัพยากรต่าง</a:t>
            </a:r>
            <a:r>
              <a:rPr lang="en-US" sz="24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ๆ</a:t>
            </a:r>
            <a:br>
              <a:rPr lang="th-TH" sz="24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h-TH" sz="2400" kern="0" spc="-32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553"/>
              </a:lnSpc>
              <a:buSzPct val="100000"/>
              <a:buChar char="•"/>
            </a:pPr>
            <a:r>
              <a:rPr lang="th-TH" sz="24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การส่งเสริมการพัฒนาท้องถิ่น</a:t>
            </a:r>
          </a:p>
          <a:p>
            <a:pPr marL="342900" indent="-342900" algn="l">
              <a:lnSpc>
                <a:spcPts val="2553"/>
              </a:lnSpc>
              <a:buSzPct val="100000"/>
              <a:buChar char="•"/>
            </a:pPr>
            <a:endParaRPr lang="th-TH" sz="1596" kern="0" spc="-32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553"/>
              </a:lnSpc>
              <a:buSzPct val="100000"/>
              <a:buChar char="•"/>
            </a:pPr>
            <a:endParaRPr lang="en-US" sz="1596" dirty="0"/>
          </a:p>
        </p:txBody>
      </p:sp>
      <p:sp>
        <p:nvSpPr>
          <p:cNvPr id="11" name="Text 8"/>
          <p:cNvSpPr/>
          <p:nvPr/>
        </p:nvSpPr>
        <p:spPr>
          <a:xfrm>
            <a:off x="5505093" y="4752142"/>
            <a:ext cx="1570315" cy="64841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>
              <a:lnSpc>
                <a:spcPts val="2553"/>
              </a:lnSpc>
              <a:buSzPct val="100000"/>
            </a:pPr>
            <a:endParaRPr lang="en-US" sz="1596" dirty="0"/>
          </a:p>
        </p:txBody>
      </p:sp>
      <p:sp>
        <p:nvSpPr>
          <p:cNvPr id="12" name="Text 9"/>
          <p:cNvSpPr/>
          <p:nvPr/>
        </p:nvSpPr>
        <p:spPr>
          <a:xfrm>
            <a:off x="7478233" y="2330768"/>
            <a:ext cx="2819602" cy="227957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992"/>
              </a:lnSpc>
              <a:buNone/>
            </a:pPr>
            <a:r>
              <a:rPr lang="en-US" sz="2800" b="1" kern="0" spc="-48" dirty="0" err="1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การปรับตัวเข้ากับเศรษฐกิจ</a:t>
            </a:r>
            <a:r>
              <a:rPr lang="th-TH" sz="2800" b="1" kern="0" spc="-48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th-TH" sz="2800" b="1" kern="0" spc="-48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kern="0" spc="-48" dirty="0" err="1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และความเปลี่ยนแปลงทางเทคโนโลยี</a:t>
            </a:r>
            <a:endParaRPr lang="en-US" sz="2800" dirty="0"/>
          </a:p>
        </p:txBody>
      </p:sp>
      <p:sp>
        <p:nvSpPr>
          <p:cNvPr id="13" name="Text 10"/>
          <p:cNvSpPr/>
          <p:nvPr/>
        </p:nvSpPr>
        <p:spPr>
          <a:xfrm>
            <a:off x="7478232" y="4408966"/>
            <a:ext cx="2982636" cy="382325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553"/>
              </a:lnSpc>
              <a:buSzPct val="100000"/>
              <a:buChar char="•"/>
            </a:pPr>
            <a:r>
              <a:rPr lang="en-US" sz="2400" kern="0" spc="-32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การส่งเสริมการศึกษาและการอบรมทักษะในการทำงาน</a:t>
            </a:r>
            <a:br>
              <a:rPr lang="th-TH" sz="24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h-TH" sz="2400" kern="0" spc="-32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553"/>
              </a:lnSpc>
              <a:buSzPct val="100000"/>
              <a:buChar char="•"/>
            </a:pPr>
            <a:r>
              <a:rPr lang="en-US" sz="2400" kern="0" spc="-32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การสนับสนุนธุรกิจ</a:t>
            </a:r>
            <a:r>
              <a:rPr lang="en-US" sz="24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SME</a:t>
            </a:r>
            <a:br>
              <a:rPr lang="th-TH" sz="24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h-TH" sz="2400" kern="0" spc="-32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ts val="2553"/>
              </a:lnSpc>
              <a:buSzPct val="100000"/>
              <a:buFontTx/>
              <a:buChar char="•"/>
            </a:pPr>
            <a:r>
              <a:rPr lang="en-US" sz="2400" kern="0" spc="-32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การสนับสนุนการนำเทคโนโลยีใหม่</a:t>
            </a:r>
            <a:r>
              <a:rPr lang="en-US" sz="24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ๆ </a:t>
            </a:r>
            <a:r>
              <a:rPr lang="en-US" sz="2400" kern="0" spc="-32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เข้ามาใช้ในกิจการ</a:t>
            </a:r>
            <a:endParaRPr lang="en-US" sz="2400" dirty="0"/>
          </a:p>
          <a:p>
            <a:pPr marL="342900" indent="-342900" algn="l">
              <a:lnSpc>
                <a:spcPts val="2553"/>
              </a:lnSpc>
              <a:buSzPct val="100000"/>
              <a:buChar char="•"/>
            </a:pPr>
            <a:endParaRPr lang="en-US" sz="1596" dirty="0"/>
          </a:p>
        </p:txBody>
      </p:sp>
      <p:sp>
        <p:nvSpPr>
          <p:cNvPr id="14" name="Text 11"/>
          <p:cNvSpPr/>
          <p:nvPr/>
        </p:nvSpPr>
        <p:spPr>
          <a:xfrm>
            <a:off x="7901464" y="5891927"/>
            <a:ext cx="1570315" cy="64841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>
              <a:lnSpc>
                <a:spcPts val="2553"/>
              </a:lnSpc>
              <a:buSzPct val="100000"/>
            </a:pPr>
            <a:endParaRPr lang="en-US" sz="1596" dirty="0"/>
          </a:p>
        </p:txBody>
      </p:sp>
      <p:sp>
        <p:nvSpPr>
          <p:cNvPr id="15" name="Text 12"/>
          <p:cNvSpPr/>
          <p:nvPr/>
        </p:nvSpPr>
        <p:spPr>
          <a:xfrm>
            <a:off x="7901464" y="6621304"/>
            <a:ext cx="1570315" cy="97262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>
              <a:lnSpc>
                <a:spcPts val="2553"/>
              </a:lnSpc>
              <a:buSzPct val="100000"/>
            </a:pPr>
            <a:endParaRPr lang="en-US" sz="1596" dirty="0"/>
          </a:p>
        </p:txBody>
      </p:sp>
      <p:sp>
        <p:nvSpPr>
          <p:cNvPr id="16" name="Text 13"/>
          <p:cNvSpPr/>
          <p:nvPr/>
        </p:nvSpPr>
        <p:spPr>
          <a:xfrm>
            <a:off x="10308244" y="2330768"/>
            <a:ext cx="3182271" cy="113978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992"/>
              </a:lnSpc>
              <a:buNone/>
            </a:pPr>
            <a:r>
              <a:rPr lang="en-US" sz="2800" b="1" kern="0" spc="-48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การสร้างความสัมพันธ์ระหว่างประเทศ</a:t>
            </a:r>
            <a:endParaRPr lang="en-US" sz="2800" dirty="0"/>
          </a:p>
        </p:txBody>
      </p:sp>
      <p:sp>
        <p:nvSpPr>
          <p:cNvPr id="17" name="Text 14"/>
          <p:cNvSpPr/>
          <p:nvPr/>
        </p:nvSpPr>
        <p:spPr>
          <a:xfrm>
            <a:off x="10336417" y="3616373"/>
            <a:ext cx="2819602" cy="46158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553"/>
              </a:lnSpc>
              <a:buSzPct val="100000"/>
              <a:buChar char="•"/>
            </a:pPr>
            <a:r>
              <a:rPr lang="en-US" sz="2400" kern="0" spc="-32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การเข้าร่วมองค์กรระหว่างประเทศ</a:t>
            </a:r>
            <a:r>
              <a:rPr lang="en-US" sz="24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th-TH" sz="24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h-TH" sz="2400" kern="0" spc="-32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553"/>
              </a:lnSpc>
              <a:buSzPct val="100000"/>
              <a:buChar char="•"/>
            </a:pPr>
            <a:r>
              <a:rPr lang="th-TH" sz="24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การเซ็นสัญญาการค้า</a:t>
            </a:r>
            <a:br>
              <a:rPr lang="th-TH" sz="24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h-TH" sz="2400" kern="0" spc="-32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553"/>
              </a:lnSpc>
              <a:buSzPct val="100000"/>
              <a:buChar char="•"/>
            </a:pPr>
            <a:r>
              <a:rPr lang="th-TH" sz="2400" kern="0" spc="-3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การสนับสนุนการควบคุมโรคต่าง ๆ</a:t>
            </a:r>
          </a:p>
          <a:p>
            <a:pPr marL="342900" indent="-342900" algn="l">
              <a:lnSpc>
                <a:spcPts val="2553"/>
              </a:lnSpc>
              <a:buSzPct val="100000"/>
              <a:buChar char="•"/>
            </a:pPr>
            <a:endParaRPr lang="th-TH" sz="1596" kern="0" spc="-32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553"/>
              </a:lnSpc>
              <a:buSzPct val="100000"/>
              <a:buChar char="•"/>
            </a:pPr>
            <a:endParaRPr lang="en-US" sz="1596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0" y="1446609"/>
            <a:ext cx="9143999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800" b="1" kern="0" spc="-87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ปัจจัยสิ่งแวดล้อมที่มีอิทธิพลต่อนโยบายสาธารณะ</a:t>
            </a:r>
            <a:r>
              <a:rPr lang="en-US" sz="4800" b="1" kern="0" spc="-87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(ต่อ)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833199" y="3168610"/>
            <a:ext cx="2666286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800" b="1" kern="0" spc="-5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สถาบันการเมือง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833199" y="3918347"/>
            <a:ext cx="7477601" cy="806768"/>
          </a:xfrm>
          <a:prstGeom prst="roundRect">
            <a:avLst>
              <a:gd name="adj" fmla="val 6800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3461028" y="4148138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4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พรรคการเมือง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833199" y="4947285"/>
            <a:ext cx="7477601" cy="806768"/>
          </a:xfrm>
          <a:prstGeom prst="roundRect">
            <a:avLst>
              <a:gd name="adj" fmla="val 6800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3461028" y="5177076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4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รัฐสภา</a:t>
            </a:r>
            <a:endParaRPr lang="en-US" sz="2400" dirty="0"/>
          </a:p>
        </p:txBody>
      </p:sp>
      <p:sp>
        <p:nvSpPr>
          <p:cNvPr id="10" name="Shape 7"/>
          <p:cNvSpPr/>
          <p:nvPr/>
        </p:nvSpPr>
        <p:spPr>
          <a:xfrm>
            <a:off x="833199" y="5976223"/>
            <a:ext cx="7477601" cy="806768"/>
          </a:xfrm>
          <a:prstGeom prst="roundRect">
            <a:avLst>
              <a:gd name="adj" fmla="val 6800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3461028" y="6206014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4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รัฐบาล</a:t>
            </a:r>
            <a:endParaRPr lang="en-US" sz="240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0" y="1268611"/>
            <a:ext cx="14630399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800" b="1" kern="0" spc="-87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ปัจจัยสิ่งแวดล้อมที่มีอิทธิพลต่อ</a:t>
            </a:r>
            <a:br>
              <a:rPr lang="th-TH" sz="4800" b="1" kern="0" spc="-87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kern="0" spc="-87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นโยบายสาธารณะ</a:t>
            </a:r>
            <a:r>
              <a:rPr lang="en-US" sz="4800" b="1" kern="0" spc="-87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(ต่อ)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1379708" y="3218140"/>
            <a:ext cx="4834270" cy="8329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800" b="1" kern="0" spc="-52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กระบวนการนโยบายสาธารณะในระบบการเมือง 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1379708" y="4295656"/>
            <a:ext cx="566438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/>
            </a:pP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ระบุปัญหานโยบาย (Identification)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1379708" y="4739878"/>
            <a:ext cx="566438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2"/>
            </a:pP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จัดทำวาระ (Agenda Setting)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1379708" y="5184100"/>
            <a:ext cx="566438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3"/>
            </a:pP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ร่าง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(Formulation)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1379708" y="5628323"/>
            <a:ext cx="6213978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4"/>
            </a:pP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ประกาศ ทำให้ชอบด้วยกฎหมาย 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(Legitimation)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1379708" y="6072545"/>
            <a:ext cx="566438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5"/>
            </a:pP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นำนโยบายไปปฏิบัติ (Implementation)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1379708" y="6516767"/>
            <a:ext cx="5664386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6"/>
            </a:pP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ประเมินผลนโยบาย (Evaluation)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7593686" y="3190518"/>
            <a:ext cx="5930927" cy="434442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 b="1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Dye (1998)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ได้เสนอแนวคิด กระบวนการนโยบายสาธารณะว่า 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การศึกษานโยบายสาธารณะ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มักจะเน้นเรื่อง</a:t>
            </a:r>
            <a:r>
              <a:rPr lang="en-US" sz="2400" b="1" u="sng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นโยบายเกิดขึ้นได้อย่างไร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มากกว่าดูเนื้อหานโยบายหรือสาเหตุและผลทีตามมาของนโยบาย ในการศึกษาว่านโยบายต่าง ๆ เกิดขึ้นได้อย่างไร โดยทั่วไปจะพิจารณาชุดของกิจกรรมหรือ</a:t>
            </a:r>
            <a:r>
              <a:rPr lang="en-US" sz="2400" b="1" u="sng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กระบวนการที่เกิดขึ้นในระบบการเมือง (political system)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ตามนัยของตัวแบบกระบวนการ (process model) โดยสามารถระบุขั้นตอน และแต่ละขั้นตอนสามารถแยกส่วนกันในการตรวจสอบได้</a:t>
            </a:r>
            <a:endParaRPr lang="en-US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126124" y="-196453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1" y="1446609"/>
            <a:ext cx="9143998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800" b="1" kern="0" spc="-87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ปัจจัยสิ่งแวดล้อมที่มีอิทธิพลต่อนโยบายสาธารณะ (ต่อ)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833198" y="3168610"/>
            <a:ext cx="4965089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800" b="1" kern="0" spc="-52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พฤติกรรมทางการเมือง</a:t>
            </a:r>
            <a:endParaRPr lang="en-US" sz="2800" dirty="0"/>
          </a:p>
        </p:txBody>
      </p:sp>
      <p:sp>
        <p:nvSpPr>
          <p:cNvPr id="6" name="Shape 3"/>
          <p:cNvSpPr/>
          <p:nvPr/>
        </p:nvSpPr>
        <p:spPr>
          <a:xfrm>
            <a:off x="896260" y="3944064"/>
            <a:ext cx="7477601" cy="806768"/>
          </a:xfrm>
          <a:prstGeom prst="roundRect">
            <a:avLst>
              <a:gd name="adj" fmla="val 6800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833198" y="4148138"/>
            <a:ext cx="7477601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4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ผู้นำแบบประชาธิปไตย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833199" y="4947285"/>
            <a:ext cx="7477601" cy="806768"/>
          </a:xfrm>
          <a:prstGeom prst="roundRect">
            <a:avLst>
              <a:gd name="adj" fmla="val 6800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3461028" y="5177076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4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ผู้นำแบบเผด็จการ</a:t>
            </a:r>
            <a:endParaRPr lang="en-US" sz="2400" dirty="0"/>
          </a:p>
        </p:txBody>
      </p:sp>
      <p:sp>
        <p:nvSpPr>
          <p:cNvPr id="10" name="Shape 7"/>
          <p:cNvSpPr/>
          <p:nvPr/>
        </p:nvSpPr>
        <p:spPr>
          <a:xfrm>
            <a:off x="833199" y="5976223"/>
            <a:ext cx="7477601" cy="806768"/>
          </a:xfrm>
          <a:prstGeom prst="roundRect">
            <a:avLst>
              <a:gd name="adj" fmla="val 6800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3461028" y="6206014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4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ผู้นำแบบเสรีนิยม</a:t>
            </a:r>
            <a:endParaRPr lang="en-US" sz="240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9" y="0"/>
            <a:ext cx="5486401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1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523548" y="315311"/>
            <a:ext cx="6085052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th-TH" sz="3200" b="1" kern="0" spc="-87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 </a:t>
            </a:r>
            <a:r>
              <a:rPr lang="en-US" sz="2400" b="1" kern="0" spc="-87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ข้อสอบ</a:t>
            </a:r>
            <a:r>
              <a:rPr lang="th-TH" sz="2400" b="1" kern="0" spc="-87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400" b="1" kern="0" spc="-87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</a:t>
            </a:r>
            <a:r>
              <a:rPr lang="th-TH" sz="2400" b="1" kern="0" spc="-87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คะแนน)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6319599" y="1009685"/>
            <a:ext cx="6085052" cy="69437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th-TH" sz="2800" b="1" kern="0" spc="-52" dirty="0">
                <a:solidFill>
                  <a:srgbClr val="AF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sz="2000" b="1" kern="0" spc="-52" dirty="0" err="1">
                <a:solidFill>
                  <a:srgbClr val="AF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นักศึกษาเลือกทำ</a:t>
            </a:r>
            <a:r>
              <a:rPr lang="en-US" sz="2000" b="1" kern="0" spc="-52" dirty="0">
                <a:solidFill>
                  <a:srgbClr val="AF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000" b="1" kern="0" spc="-52" dirty="0">
                <a:solidFill>
                  <a:srgbClr val="AF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kern="0" spc="-52" dirty="0">
                <a:solidFill>
                  <a:srgbClr val="AF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th-TH" sz="2000" b="1" kern="0" spc="-52" dirty="0">
                <a:solidFill>
                  <a:srgbClr val="AF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kern="0" spc="-52" dirty="0" err="1">
                <a:solidFill>
                  <a:srgbClr val="AF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</a:t>
            </a:r>
            <a:r>
              <a:rPr lang="th-TH" sz="2000" b="1" kern="0" spc="-52" dirty="0">
                <a:solidFill>
                  <a:srgbClr val="AF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ๆ </a:t>
            </a:r>
            <a:r>
              <a:rPr lang="en-US" sz="2000" b="1" kern="0" spc="-52" dirty="0" err="1">
                <a:solidFill>
                  <a:srgbClr val="AF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ละ</a:t>
            </a:r>
            <a:r>
              <a:rPr lang="th-TH" sz="2000" b="1" kern="0" spc="-52" dirty="0">
                <a:solidFill>
                  <a:srgbClr val="AF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kern="0" spc="-52" dirty="0">
                <a:solidFill>
                  <a:srgbClr val="AF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</a:t>
            </a:r>
            <a:r>
              <a:rPr lang="th-TH" sz="2000" b="1" kern="0" spc="-52" dirty="0">
                <a:solidFill>
                  <a:srgbClr val="AF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kern="0" spc="-52" dirty="0">
                <a:solidFill>
                  <a:srgbClr val="AF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คะแนน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6377920" y="1704059"/>
            <a:ext cx="7360959" cy="66674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นโยบายสาธารณะด้าน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การปกครอง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ของประเทศไทย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ประสบความสำเร็จหรือไม่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อย่างไร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อุปสรรค/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ปัญหาของนโยบายด้าน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การปกครอง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มีอะไรบ้าง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อธิบายให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้เข้าใจและยกตัวอย่างประกอบ</a:t>
            </a:r>
          </a:p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/>
            </a:pPr>
            <a:endParaRPr lang="th-TH" sz="175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/>
            </a:pP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นโยบายสาธารณะของไทยที่ปฏิบัติได้จริง</a:t>
            </a:r>
            <a:r>
              <a:rPr lang="th-TH" sz="2400" kern="0" spc="-35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มากที่สุด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คือนโยบายด้านใด และเพราะเหตุใด ให้อธิบายตามความเข้าใจและตามความคิดเห็นของท่าน โดยยกเหตุผลประกอบให้เห็นชัดเจน</a:t>
            </a:r>
          </a:p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/>
            </a:pPr>
            <a:endParaRPr lang="th-TH" sz="175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/>
            </a:pP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นโยบายสาธารณะของไทยที่ประสบความสำเร็จ</a:t>
            </a:r>
            <a:r>
              <a:rPr lang="th-TH" sz="2400" kern="0" spc="-35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น้อยที่สุด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ตามความคิดเห็นของท่าน คือนโยบายด้านใด และเพราะเหตุใด ให้อธิบายตามความเข้าใจ โดยยกเหตุผลประกอบให้เห็นชัดเจน</a:t>
            </a:r>
          </a:p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/>
            </a:pPr>
            <a:endParaRPr lang="th-TH" sz="175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ts val="2799"/>
              </a:lnSpc>
              <a:buSzPct val="100000"/>
            </a:pPr>
            <a:r>
              <a:rPr lang="th-TH" sz="1750" kern="0" spc="-3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		         คะแนนประเมินผลปลายภาค </a:t>
            </a:r>
          </a:p>
          <a:p>
            <a:pPr algn="l">
              <a:lnSpc>
                <a:spcPts val="2799"/>
              </a:lnSpc>
              <a:buSzPct val="100000"/>
            </a:pPr>
            <a:r>
              <a:rPr lang="th-TH" sz="1750" kern="0" spc="-3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การเข้าชั้นเรียนและร่วมกิจกรรม  </a:t>
            </a:r>
            <a:r>
              <a:rPr lang="en-US" sz="1750" kern="0" spc="-3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th-TH" sz="1750" kern="0" spc="-3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คะแนน</a:t>
            </a:r>
            <a:r>
              <a:rPr lang="en-US" sz="1750" kern="0" spc="-3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750" kern="0" spc="-3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รวม</a:t>
            </a:r>
            <a:r>
              <a:rPr lang="en-US" sz="1750" kern="0" spc="-3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750" kern="0" spc="-3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50" kern="0" spc="-3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 </a:t>
            </a:r>
            <a:r>
              <a:rPr lang="th-TH" sz="1750" kern="0" spc="-3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คะแนน</a:t>
            </a:r>
            <a:r>
              <a:rPr lang="en-US" sz="1750" kern="0" spc="-3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th-TH" sz="1750" kern="0" spc="-35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/>
            </a:pPr>
            <a:endParaRPr lang="th-TH" sz="175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/>
            </a:pP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5486400" y="4914602"/>
            <a:ext cx="7122200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2"/>
            </a:pP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0" y="1421725"/>
            <a:ext cx="14630399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800" b="1" kern="0" spc="-87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การบริหารนโยบายสาธารณะ</a:t>
            </a:r>
            <a:br>
              <a:rPr lang="en-US" sz="4800" b="1" kern="0" spc="-87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kern="0" spc="-87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ในด้านการปกครองของไทย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2348389" y="3254812"/>
            <a:ext cx="4855726" cy="3552944"/>
          </a:xfrm>
          <a:prstGeom prst="roundRect">
            <a:avLst>
              <a:gd name="adj" fmla="val 1544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2578179" y="3484602"/>
            <a:ext cx="4396145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8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นโยบายการสร้างระบบการปกครองที่มีความโปร่งใสและเปิดเผย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2578179" y="4685414"/>
            <a:ext cx="4396145" cy="212234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น้นการเพิ่มความโปร่งใสในกระบวนการตัดสินใจของรัฐบาลและเพิ่มความเปิดเผยในการประชุมสภาผู้แทนราษฎร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2578179" y="5667256"/>
            <a:ext cx="4396145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2578179" y="6222563"/>
            <a:ext cx="4396145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426285" y="3254812"/>
            <a:ext cx="4855726" cy="3552944"/>
          </a:xfrm>
          <a:prstGeom prst="roundRect">
            <a:avLst>
              <a:gd name="adj" fmla="val 1544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7656076" y="3484602"/>
            <a:ext cx="4396145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8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นโยบายการส่งเสริมความมั่นคงทางการเมือง</a:t>
            </a:r>
            <a:endParaRPr lang="en-US" sz="2800" dirty="0"/>
          </a:p>
        </p:txBody>
      </p:sp>
      <p:sp>
        <p:nvSpPr>
          <p:cNvPr id="12" name="Text 9"/>
          <p:cNvSpPr/>
          <p:nvPr/>
        </p:nvSpPr>
        <p:spPr>
          <a:xfrm>
            <a:off x="7656076" y="4685414"/>
            <a:ext cx="4396145" cy="212234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เน้นการเสริมสร้างความมั่นคงทางการเมือง รวมถึงการควบคุมการใช้กำลังทางทหารและการรักษาความสงบในพื้นที่ที่มีสภาพการณ์ที่ไม่สงบ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7656076" y="5667256"/>
            <a:ext cx="4396145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7656076" y="6222563"/>
            <a:ext cx="4396145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0" y="1346792"/>
            <a:ext cx="14630399" cy="148999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800" b="1" kern="0" spc="-87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การบริหารนโยบายสาธารณะ</a:t>
            </a:r>
            <a:br>
              <a:rPr lang="en-US" sz="4800" b="1" kern="0" spc="-87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kern="0" spc="-87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ในด้านการปกครองของไทย</a:t>
            </a:r>
            <a:r>
              <a:rPr lang="en-US" sz="4800" b="1" kern="0" spc="-87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(ต่อ)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2348389" y="3048000"/>
            <a:ext cx="3163014" cy="4607440"/>
          </a:xfrm>
          <a:prstGeom prst="roundRect">
            <a:avLst>
              <a:gd name="adj" fmla="val 1735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2466753" y="3239386"/>
            <a:ext cx="3044650" cy="169412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8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นโยบายการส่งเสริมความเป็นอยู่ที่ดีในสังคม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2466753" y="4238847"/>
            <a:ext cx="2941675" cy="317559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th-TH" sz="175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ts val="2799"/>
              </a:lnSpc>
              <a:buNone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มุ่งเสริมสร้างความสัมพันธ์ที่ดีระหว่างประชาชนและองค์กรต่างๆ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รวมถึงการส่งเสริมความร่วมมือและการเข้าร่วมในกิจกรรมทางสังคม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5733574" y="3048001"/>
            <a:ext cx="3163014" cy="4607440"/>
          </a:xfrm>
          <a:prstGeom prst="roundRect">
            <a:avLst>
              <a:gd name="adj" fmla="val 1735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5838538" y="3239386"/>
            <a:ext cx="2958132" cy="204145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8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นโยบายการสร้างความสงบและความมั่นคงในพื้นที่ที่มีความขัดแย้ง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5838538" y="4933506"/>
            <a:ext cx="2958132" cy="242422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th-TH" sz="175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ts val="2799"/>
              </a:lnSpc>
              <a:buNone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เน้นการส่งเสริมความสงบและความมั่นคงในพื้นที่ที่มีความขัดแย้ง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รวมถึงกา</a:t>
            </a:r>
            <a:r>
              <a:rPr lang="th-TH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รป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ราบป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</a:t>
            </a:r>
            <a:r>
              <a:rPr lang="th-TH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าม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/ประนีประนอมใ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นพื้นที่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ที่เกิดความขัดแย้ง</a:t>
            </a:r>
            <a:endParaRPr lang="en-US" sz="2400" dirty="0"/>
          </a:p>
        </p:txBody>
      </p:sp>
      <p:sp>
        <p:nvSpPr>
          <p:cNvPr id="11" name="Shape 8"/>
          <p:cNvSpPr/>
          <p:nvPr/>
        </p:nvSpPr>
        <p:spPr>
          <a:xfrm>
            <a:off x="9118759" y="3048000"/>
            <a:ext cx="3163014" cy="4607441"/>
          </a:xfrm>
          <a:prstGeom prst="roundRect">
            <a:avLst>
              <a:gd name="adj" fmla="val 1735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9250327" y="3239386"/>
            <a:ext cx="2913320" cy="169412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8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นโยบายการสร้างสังคมที่ยั่งยืนและเท่าเทียม</a:t>
            </a:r>
            <a:endParaRPr lang="en-US" sz="2800" dirty="0"/>
          </a:p>
        </p:txBody>
      </p:sp>
      <p:sp>
        <p:nvSpPr>
          <p:cNvPr id="13" name="Text 10"/>
          <p:cNvSpPr/>
          <p:nvPr/>
        </p:nvSpPr>
        <p:spPr>
          <a:xfrm>
            <a:off x="9250327" y="4238847"/>
            <a:ext cx="2913320" cy="311888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th-TH" sz="175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ts val="2799"/>
              </a:lnSpc>
              <a:buNone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เน้นการสร้างสังคมที่เท่าเทียมกันทุกกลุ่ม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รวมถึงการส่งเสริมความเป็นอยู่ที่ยั่งยืนให้กับประชาชนทุกชนชั้น</a:t>
            </a:r>
            <a:endParaRPr 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0" y="1647349"/>
            <a:ext cx="14630400" cy="124682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4908"/>
              </a:lnSpc>
              <a:buNone/>
            </a:pPr>
            <a:r>
              <a:rPr lang="en-US" sz="4800" b="1" kern="0" spc="-79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การบริหารนโยบายสาธารณะ</a:t>
            </a:r>
            <a:br>
              <a:rPr lang="th-TH" sz="4800" b="1" kern="0" spc="-79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kern="0" spc="-79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ในด้านสังคมของไทย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295198" y="3193375"/>
            <a:ext cx="39886" cy="4485918"/>
          </a:xfrm>
          <a:prstGeom prst="rect">
            <a:avLst/>
          </a:prstGeom>
          <a:solidFill>
            <a:srgbClr val="D7A1F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489567" y="3553480"/>
            <a:ext cx="698063" cy="39886"/>
          </a:xfrm>
          <a:prstGeom prst="rect">
            <a:avLst/>
          </a:prstGeom>
          <a:solidFill>
            <a:srgbClr val="D7A1F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7140595" y="3398996"/>
            <a:ext cx="348972" cy="348972"/>
          </a:xfrm>
          <a:prstGeom prst="roundRect">
            <a:avLst>
              <a:gd name="adj" fmla="val 15722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8412123" y="3392805"/>
            <a:ext cx="4488714" cy="31158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454"/>
              </a:lnSpc>
              <a:buNone/>
            </a:pPr>
            <a:r>
              <a:rPr lang="en-US" sz="2800" b="1" kern="0" spc="-39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นโยบายความเสมอภาค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8412122" y="3903821"/>
            <a:ext cx="3521097" cy="176879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13"/>
              </a:lnSpc>
              <a:buNone/>
            </a:pPr>
            <a:r>
              <a:rPr lang="en-US" sz="2400" kern="0" spc="-31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ให้ความสำคัญในการพัฒนาทักษะ</a:t>
            </a:r>
            <a:r>
              <a:rPr lang="en-US" sz="2400" kern="0" spc="-31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0" spc="-31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และโอกาสทางการศึกษาสำหรับประชาชนทุกกลุ่ม</a:t>
            </a:r>
            <a:endParaRPr lang="en-US" sz="2400" dirty="0"/>
          </a:p>
        </p:txBody>
      </p:sp>
      <p:sp>
        <p:nvSpPr>
          <p:cNvPr id="10" name="Shape 7"/>
          <p:cNvSpPr/>
          <p:nvPr/>
        </p:nvSpPr>
        <p:spPr>
          <a:xfrm>
            <a:off x="6442531" y="4550747"/>
            <a:ext cx="698063" cy="39886"/>
          </a:xfrm>
          <a:prstGeom prst="rect">
            <a:avLst/>
          </a:prstGeom>
          <a:solidFill>
            <a:srgbClr val="D7A1F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7140595" y="4396264"/>
            <a:ext cx="348972" cy="348972"/>
          </a:xfrm>
          <a:prstGeom prst="roundRect">
            <a:avLst>
              <a:gd name="adj" fmla="val 15722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730103" y="4390073"/>
            <a:ext cx="5487938" cy="31158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r">
              <a:lnSpc>
                <a:spcPts val="2454"/>
              </a:lnSpc>
              <a:buNone/>
            </a:pPr>
            <a:r>
              <a:rPr lang="en-US" sz="2800" b="1" kern="0" spc="-39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นโยบายคุ้มครองเด็กและครอบครัว</a:t>
            </a:r>
            <a:endParaRPr lang="en-US" sz="2800" dirty="0"/>
          </a:p>
        </p:txBody>
      </p:sp>
      <p:sp>
        <p:nvSpPr>
          <p:cNvPr id="13" name="Text 10"/>
          <p:cNvSpPr/>
          <p:nvPr/>
        </p:nvSpPr>
        <p:spPr>
          <a:xfrm>
            <a:off x="2856190" y="4901089"/>
            <a:ext cx="3361849" cy="12964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13"/>
              </a:lnSpc>
              <a:buNone/>
            </a:pPr>
            <a:r>
              <a:rPr lang="en-US" sz="2400" kern="0" spc="-31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การป้องกันสิทธิและการประกันความเป็นอยู่ของเด็กและครอบครัว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2856190" y="6027777"/>
            <a:ext cx="3361849" cy="165321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513"/>
              </a:lnSpc>
              <a:buNone/>
            </a:pPr>
            <a:r>
              <a:rPr lang="en-US" sz="2400" kern="0" spc="-31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การให้การสนับสนุนในการดูแลผู้สูงอายุ และเด็กที่มีปัญหาพิเศษ</a:t>
            </a:r>
            <a:endParaRPr lang="en-US" sz="2400" dirty="0"/>
          </a:p>
        </p:txBody>
      </p:sp>
      <p:sp>
        <p:nvSpPr>
          <p:cNvPr id="15" name="Shape 12"/>
          <p:cNvSpPr/>
          <p:nvPr/>
        </p:nvSpPr>
        <p:spPr>
          <a:xfrm>
            <a:off x="7489567" y="5833289"/>
            <a:ext cx="698063" cy="39886"/>
          </a:xfrm>
          <a:prstGeom prst="rect">
            <a:avLst/>
          </a:prstGeom>
          <a:solidFill>
            <a:srgbClr val="D7A1F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7140595" y="5678805"/>
            <a:ext cx="348972" cy="348972"/>
          </a:xfrm>
          <a:prstGeom prst="roundRect">
            <a:avLst>
              <a:gd name="adj" fmla="val 15722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8412123" y="5672614"/>
            <a:ext cx="4417830" cy="31158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454"/>
              </a:lnSpc>
              <a:buNone/>
            </a:pPr>
            <a:r>
              <a:rPr lang="en-US" sz="2800" b="1" kern="0" spc="-39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นโยบายการส่งเสริมสุขภาพ</a:t>
            </a:r>
            <a:endParaRPr lang="en-US" sz="2800" dirty="0"/>
          </a:p>
        </p:txBody>
      </p:sp>
      <p:sp>
        <p:nvSpPr>
          <p:cNvPr id="18" name="Text 15"/>
          <p:cNvSpPr/>
          <p:nvPr/>
        </p:nvSpPr>
        <p:spPr>
          <a:xfrm>
            <a:off x="8412123" y="6183629"/>
            <a:ext cx="5240082" cy="72753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513"/>
              </a:lnSpc>
              <a:buNone/>
            </a:pPr>
            <a:r>
              <a:rPr lang="en-US" sz="2400" kern="0" spc="-31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การพัฒนาสภาพแวดล้อมที่</a:t>
            </a:r>
            <a:br>
              <a:rPr lang="th-TH" sz="2400" kern="0" spc="-31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kern="0" spc="-31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ส่งเสริมสุขภาพ</a:t>
            </a:r>
            <a:endParaRPr lang="en-US" sz="2400" dirty="0"/>
          </a:p>
        </p:txBody>
      </p:sp>
      <p:sp>
        <p:nvSpPr>
          <p:cNvPr id="19" name="Text 16"/>
          <p:cNvSpPr/>
          <p:nvPr/>
        </p:nvSpPr>
        <p:spPr>
          <a:xfrm>
            <a:off x="8412123" y="6993848"/>
            <a:ext cx="3521096" cy="11294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513"/>
              </a:lnSpc>
              <a:buNone/>
            </a:pPr>
            <a:r>
              <a:rPr lang="en-US" sz="2400" kern="0" spc="-31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การสนับสนุนการรับประทานอาหารที่ดีต่อสุขภาพ / การออกกำลังกาย</a:t>
            </a:r>
            <a:endParaRPr lang="en-US" sz="2400" dirty="0"/>
          </a:p>
        </p:txBody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149274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0" y="1055846"/>
            <a:ext cx="14630399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800" b="1" kern="0" spc="-87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การบริหารนโยบายสาธารณะ</a:t>
            </a:r>
            <a:br>
              <a:rPr lang="th-TH" sz="4800" b="1" kern="0" spc="-87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kern="0" spc="-87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ในด้านสังคมของไทย</a:t>
            </a:r>
            <a:r>
              <a:rPr lang="en-US" sz="4800" b="1" kern="0" spc="-87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(ต่อ)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292935" y="2888933"/>
            <a:ext cx="44410" cy="4284821"/>
          </a:xfrm>
          <a:prstGeom prst="rect">
            <a:avLst/>
          </a:prstGeom>
          <a:solidFill>
            <a:srgbClr val="D7A1F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509450" y="3290233"/>
            <a:ext cx="777597" cy="44410"/>
          </a:xfrm>
          <a:prstGeom prst="rect">
            <a:avLst/>
          </a:prstGeom>
          <a:solidFill>
            <a:srgbClr val="D7A1F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7120711" y="3118128"/>
            <a:ext cx="388739" cy="388739"/>
          </a:xfrm>
          <a:prstGeom prst="roundRect">
            <a:avLst>
              <a:gd name="adj" fmla="val 14113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8537137" y="3111103"/>
            <a:ext cx="4753561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8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นโยบายการส่งเสริมสวัสดิการและคุ้มครองสิทธิพลเมือง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8537138" y="4027646"/>
            <a:ext cx="3744754" cy="294731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มุ่งเสริมสวัสดิการและความคุ้มครองสิทธิให้กับพลเมืองที่มีการด้อยค่าในสังคม โดยเน้นการให้บริการด้านสุขภาพ การศึกษา ที่พักอาศัย และความเป็นอยู่ที่มั่นคง</a:t>
            </a:r>
            <a:endParaRPr lang="en-US" sz="2400" dirty="0"/>
          </a:p>
        </p:txBody>
      </p:sp>
      <p:sp>
        <p:nvSpPr>
          <p:cNvPr id="10" name="Shape 7"/>
          <p:cNvSpPr/>
          <p:nvPr/>
        </p:nvSpPr>
        <p:spPr>
          <a:xfrm>
            <a:off x="6343114" y="4401086"/>
            <a:ext cx="777597" cy="44410"/>
          </a:xfrm>
          <a:prstGeom prst="rect">
            <a:avLst/>
          </a:prstGeom>
          <a:solidFill>
            <a:srgbClr val="D7A1F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7120711" y="4228981"/>
            <a:ext cx="388739" cy="388739"/>
          </a:xfrm>
          <a:prstGeom prst="roundRect">
            <a:avLst>
              <a:gd name="adj" fmla="val 14113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1969731" y="4221956"/>
            <a:ext cx="4123294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734"/>
              </a:lnSpc>
              <a:buNone/>
            </a:pPr>
            <a:r>
              <a:rPr lang="en-US" sz="28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นโยบายการส่งเสริมการทำงานและอาชีพ</a:t>
            </a:r>
            <a:endParaRPr lang="en-US" sz="2800" dirty="0"/>
          </a:p>
        </p:txBody>
      </p:sp>
      <p:sp>
        <p:nvSpPr>
          <p:cNvPr id="13" name="Text 10"/>
          <p:cNvSpPr/>
          <p:nvPr/>
        </p:nvSpPr>
        <p:spPr>
          <a:xfrm>
            <a:off x="2279127" y="5151357"/>
            <a:ext cx="3933393" cy="22134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การส่งเสริมโอกาสในการทำงานและอาชีพที่มีความสอดคล้องกับความต้องการของตลาดแรงงาน การให้สิทธิและการส่งเสริมความเท่าเทียมในการทำงาน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0" y="882610"/>
            <a:ext cx="14630400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800" b="1" kern="0" spc="-87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การบริหารนโยบายสาธารณะ</a:t>
            </a:r>
            <a:br>
              <a:rPr lang="th-TH" sz="4800" b="1" kern="0" spc="-87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kern="0" spc="-87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ในด้านสิ่งแวดล้อมของไทย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1389321" y="2826782"/>
            <a:ext cx="3035875" cy="166592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800" b="1" kern="0" spc="-52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นโยบายการบริหารจัดการทรัพยากร
ธรรมชาติ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1389320" y="4651343"/>
            <a:ext cx="2763257" cy="198337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การอนุรักษ์ป่าไม้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h-TH" sz="240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การเก็บรักษา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ทรัพยากร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ทางทะเล</a:t>
            </a: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th-TH" sz="175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2703790" y="5186839"/>
            <a:ext cx="1721406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>
              <a:lnSpc>
                <a:spcPts val="2799"/>
              </a:lnSpc>
              <a:buSzPct val="100000"/>
            </a:pP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2348389" y="6097548"/>
            <a:ext cx="2076807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4405982" y="2826782"/>
            <a:ext cx="2920409" cy="124944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800" b="1" kern="0" spc="-52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นโยบายสิ่งแวดล้อมและการเสียภาษี</a:t>
            </a:r>
            <a:endParaRPr lang="en-US" sz="2800" dirty="0"/>
          </a:p>
        </p:txBody>
      </p:sp>
      <p:sp>
        <p:nvSpPr>
          <p:cNvPr id="11" name="Text 8"/>
          <p:cNvSpPr/>
          <p:nvPr/>
        </p:nvSpPr>
        <p:spPr>
          <a:xfrm>
            <a:off x="1370666" y="5925384"/>
            <a:ext cx="1721406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>
              <a:lnSpc>
                <a:spcPts val="2799"/>
              </a:lnSpc>
              <a:buSzPct val="100000"/>
            </a:pPr>
            <a:r>
              <a:rPr lang="en-US" sz="175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523930" y="2826782"/>
            <a:ext cx="2819122" cy="166592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800" b="1" kern="0" spc="-52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นโยบายการจัดการขยะและการบริหารจัดการของเสีย</a:t>
            </a:r>
            <a:endParaRPr lang="en-US" sz="2800" dirty="0"/>
          </a:p>
        </p:txBody>
      </p:sp>
      <p:sp>
        <p:nvSpPr>
          <p:cNvPr id="13" name="Text 10"/>
          <p:cNvSpPr/>
          <p:nvPr/>
        </p:nvSpPr>
        <p:spPr>
          <a:xfrm>
            <a:off x="7579794" y="4651343"/>
            <a:ext cx="2763257" cy="357825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การนำขยะกลับมาใช้ใหม่ (Reuse)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h-TH" sz="240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การรีไซเคิล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Recycle)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h-TH" sz="240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การกำจัดขยะมูลฝอยที่เหมาะสม</a:t>
            </a: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th-TH" sz="175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10549915" y="2826782"/>
            <a:ext cx="3137732" cy="124944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800" b="1" kern="0" spc="-52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นโยบายการลดมลพิษและสภาพแวดล้อม</a:t>
            </a:r>
            <a:endParaRPr lang="en-US" sz="2800" dirty="0"/>
          </a:p>
        </p:txBody>
      </p:sp>
      <p:sp>
        <p:nvSpPr>
          <p:cNvPr id="17" name="Text 14"/>
          <p:cNvSpPr/>
          <p:nvPr/>
        </p:nvSpPr>
        <p:spPr>
          <a:xfrm>
            <a:off x="10577548" y="4290981"/>
            <a:ext cx="2763259" cy="332193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ลดการปล่อยมลพิษลงในอากาศ 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</a:t>
            </a: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h-TH" sz="240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ส่งเสริมการใช้เทคโนโลยีที่เป็นมิตรกับสิ่งแวดล้อม</a:t>
            </a: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th-TH" sz="175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9796179" y="6910235"/>
            <a:ext cx="1721406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>
              <a:lnSpc>
                <a:spcPts val="2799"/>
              </a:lnSpc>
              <a:buSzPct val="100000"/>
            </a:pPr>
            <a:endParaRPr lang="en-US" sz="1750" dirty="0"/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11B8A684-EF51-36F2-FD2D-3E005E1368E9}"/>
              </a:ext>
            </a:extLst>
          </p:cNvPr>
          <p:cNvSpPr/>
          <p:nvPr/>
        </p:nvSpPr>
        <p:spPr>
          <a:xfrm>
            <a:off x="4405271" y="4319091"/>
            <a:ext cx="2934587" cy="391050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การยกเว้นภาษี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สำหรับผู้ที่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ลงทุนในเทคโนโลยี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ที่เป็นมิตร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กับสิ่งแวดล้อม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h-TH" sz="240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การเสียภาษีสำหรับ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พลังงานที่ใช้เป็น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แหล่งพลังงานทดแทน</a:t>
            </a: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0" y="877491"/>
            <a:ext cx="14630399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800" b="1" kern="0" spc="-87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การบริหารนโยบายสาธารณะ</a:t>
            </a:r>
            <a:br>
              <a:rPr lang="th-TH" sz="4800" b="1" kern="0" spc="-87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kern="0" spc="-87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ในด้านสิ่งแวดล้อมของไทย</a:t>
            </a:r>
            <a:r>
              <a:rPr lang="en-US" sz="4800" b="1" kern="0" spc="-87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(ต่อ)</a:t>
            </a:r>
            <a:endParaRPr lang="en-US" sz="4800" dirty="0">
              <a:solidFill>
                <a:srgbClr val="00B050"/>
              </a:solidFill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507" y="2543890"/>
            <a:ext cx="3088958" cy="190904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254102" y="4636904"/>
            <a:ext cx="3629247" cy="121998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800" b="1" kern="0" spc="-44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นโยบายการประหยัดพลังงานและการใช้พลังงานทดแทน</a:t>
            </a:r>
            <a:endParaRPr lang="en-US" sz="2800" dirty="0"/>
          </a:p>
        </p:txBody>
      </p:sp>
      <p:sp>
        <p:nvSpPr>
          <p:cNvPr id="7" name="Text 3"/>
          <p:cNvSpPr/>
          <p:nvPr/>
        </p:nvSpPr>
        <p:spPr>
          <a:xfrm>
            <a:off x="2290777" y="5799154"/>
            <a:ext cx="3146570" cy="24304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การส่งเสริมการใช้พลังงานแสงอาทิตย์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h-TH" sz="240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ts val="2799"/>
              </a:lnSpc>
              <a:buSzPct val="100000"/>
              <a:buFontTx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การพัฒนาการเก็บรักษาพลังงานจากแหล่งที่มีอยู่</a:t>
            </a:r>
            <a:endParaRPr lang="en-US" sz="2400" dirty="0"/>
          </a:p>
          <a:p>
            <a:pPr algn="l">
              <a:lnSpc>
                <a:spcPts val="2799"/>
              </a:lnSpc>
              <a:buSzPct val="100000"/>
            </a:pPr>
            <a:r>
              <a:rPr lang="en-US" sz="175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602" y="2543890"/>
            <a:ext cx="3088958" cy="190904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770602" y="4643128"/>
            <a:ext cx="3146570" cy="115602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800" b="1" kern="0" spc="-44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นโยบายอนุรักษ์ทรัพยากรทางทะเลและสิ่งแวดล้อม</a:t>
            </a:r>
            <a:endParaRPr lang="en-US" sz="2800" dirty="0"/>
          </a:p>
        </p:txBody>
      </p:sp>
      <p:sp>
        <p:nvSpPr>
          <p:cNvPr id="11" name="Text 6"/>
          <p:cNvSpPr/>
          <p:nvPr/>
        </p:nvSpPr>
        <p:spPr>
          <a:xfrm>
            <a:off x="5792747" y="5805378"/>
            <a:ext cx="3066813" cy="24179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การป้องกันการทำลายของชุมชนชายฝั่ง</a:t>
            </a:r>
            <a:r>
              <a:rPr lang="en-US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h-TH" sz="240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ts val="2799"/>
              </a:lnSpc>
              <a:buSzPct val="100000"/>
              <a:buFontTx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การรักษาชายฝั่งให้สะอาด</a:t>
            </a:r>
            <a:endParaRPr lang="en-US" sz="2400" dirty="0"/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en-US" sz="17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697" y="2555846"/>
            <a:ext cx="3089077" cy="190916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192697" y="4634668"/>
            <a:ext cx="3089076" cy="128366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800" b="1" kern="0" spc="-44" dirty="0" err="1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นโยบายปรับปรุง</a:t>
            </a:r>
            <a:r>
              <a:rPr lang="en-US" sz="2800" b="1" kern="0" spc="-44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800" b="1" kern="0" spc="-44" dirty="0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</a:t>
            </a:r>
            <a:r>
              <a:rPr lang="en-US" sz="2800" b="1" kern="0" spc="-44" dirty="0" err="1">
                <a:solidFill>
                  <a:srgbClr val="FF75D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การประกันคุณภาพอากาศ</a:t>
            </a:r>
            <a:endParaRPr lang="en-US" sz="2800" dirty="0"/>
          </a:p>
        </p:txBody>
      </p:sp>
      <p:sp>
        <p:nvSpPr>
          <p:cNvPr id="15" name="Text 9"/>
          <p:cNvSpPr/>
          <p:nvPr/>
        </p:nvSpPr>
        <p:spPr>
          <a:xfrm>
            <a:off x="9250427" y="5805378"/>
            <a:ext cx="3066813" cy="24117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การควบคุมมลพิษ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ในอากาศ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h-TH" sz="2400" kern="0" spc="-35" dirty="0">
              <a:solidFill>
                <a:srgbClr val="27252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ts val="2799"/>
              </a:lnSpc>
              <a:buSzPct val="100000"/>
              <a:buFontTx/>
              <a:buChar char="•"/>
            </a:pP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กำหนดมาตรฐาน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kern="0" spc="-35" dirty="0" err="1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คุณภาพอากาศ</a:t>
            </a:r>
            <a:endParaRPr lang="en-US" sz="2400" dirty="0"/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16" name="Text 10"/>
          <p:cNvSpPr/>
          <p:nvPr/>
        </p:nvSpPr>
        <p:spPr>
          <a:xfrm>
            <a:off x="9548217" y="6285905"/>
            <a:ext cx="2733675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2799"/>
              </a:lnSpc>
              <a:buSzPct val="100000"/>
            </a:pP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7620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-120" y="921656"/>
            <a:ext cx="14630399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800" b="1" kern="0" spc="-87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การบริหารนโยบายสาธารณะ</a:t>
            </a:r>
            <a:br>
              <a:rPr lang="th-TH" sz="4800" b="1" kern="0" spc="-87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800" b="1" kern="0" spc="-87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ในด้านความมั่นคงของไทย</a:t>
            </a: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2348627" y="2580167"/>
            <a:ext cx="3163014" cy="5124894"/>
          </a:xfrm>
          <a:prstGeom prst="roundRect">
            <a:avLst>
              <a:gd name="adj" fmla="val 1745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2578178" y="2729023"/>
            <a:ext cx="2703433" cy="138577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8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นโยบายการรักษาความสงบและความมั่นคงในภูมิภาค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2473841" y="4263655"/>
            <a:ext cx="3037800" cy="34414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มุ่งเสริมสร้างความสงบและความมั่นคงทางภูมิภาค 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่อสู้กับกลุ่มก่อการร้ายและการสนับสนุนองค์กรระหว่างประเทศในเหตุการณ์ที่เกี่ยวข้องกับความมั่นคงในพื้นที่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5741191" y="2580167"/>
            <a:ext cx="3163014" cy="5124894"/>
          </a:xfrm>
          <a:prstGeom prst="roundRect">
            <a:avLst>
              <a:gd name="adj" fmla="val 1745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5963364" y="2729023"/>
            <a:ext cx="2703433" cy="192094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th-TH" sz="28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นโยบายการคุ้มครองความมั่นคงและความปลอดภัยของประชาชน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5876259" y="4649972"/>
            <a:ext cx="3117285" cy="27999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ให้ความสำคัญในการคุ้มครองความปลอดภัยของประชาชน 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การเสริมสร้างความระมัดระวังเพื่อป้องกันอุบัติเหตุ การระบาดของโรค และอาชญากรรม</a:t>
            </a:r>
            <a:endParaRPr lang="en-US" sz="2400" dirty="0"/>
          </a:p>
        </p:txBody>
      </p:sp>
      <p:sp>
        <p:nvSpPr>
          <p:cNvPr id="11" name="Shape 8"/>
          <p:cNvSpPr/>
          <p:nvPr/>
        </p:nvSpPr>
        <p:spPr>
          <a:xfrm>
            <a:off x="9118759" y="2580167"/>
            <a:ext cx="3163014" cy="5124894"/>
          </a:xfrm>
          <a:prstGeom prst="roundRect">
            <a:avLst>
              <a:gd name="adj" fmla="val 1745"/>
            </a:avLst>
          </a:prstGeom>
          <a:solidFill>
            <a:srgbClr val="EBD0FB"/>
          </a:solidFill>
          <a:ln w="7620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9348549" y="2729023"/>
            <a:ext cx="2703433" cy="13289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th-TH" sz="2800" b="1" kern="0" spc="-44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นโยบายการรักษาความมั่นคงทางสังคม</a:t>
            </a:r>
            <a:endParaRPr lang="en-US" sz="2800" dirty="0"/>
          </a:p>
        </p:txBody>
      </p:sp>
      <p:sp>
        <p:nvSpPr>
          <p:cNvPr id="13" name="Text 10"/>
          <p:cNvSpPr/>
          <p:nvPr/>
        </p:nvSpPr>
        <p:spPr>
          <a:xfrm>
            <a:off x="9278679" y="4263655"/>
            <a:ext cx="2877880" cy="329254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เน้นการสร้างความสามัคคีและความสงบสุขในสังคม </a:t>
            </a: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2400" kern="0" spc="-35" dirty="0">
                <a:solidFill>
                  <a:srgbClr val="2725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การส่งเสริมการทำงานร่วมกันของภูมิภาคและสังคมในการแก้ไขปัญหาที่เกิดขึ้นในสังคม</a:t>
            </a:r>
            <a:endParaRPr lang="en-US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2296</Words>
  <Application>Microsoft Office PowerPoint</Application>
  <PresentationFormat>Custom</PresentationFormat>
  <Paragraphs>247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uea tip</cp:lastModifiedBy>
  <cp:revision>17</cp:revision>
  <dcterms:created xsi:type="dcterms:W3CDTF">2023-08-15T13:55:16Z</dcterms:created>
  <dcterms:modified xsi:type="dcterms:W3CDTF">2024-08-28T08:47:14Z</dcterms:modified>
</cp:coreProperties>
</file>