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67" r:id="rId2"/>
    <p:sldId id="260" r:id="rId3"/>
    <p:sldId id="262" r:id="rId4"/>
    <p:sldId id="264" r:id="rId5"/>
    <p:sldId id="268" r:id="rId6"/>
    <p:sldId id="270" r:id="rId7"/>
    <p:sldId id="271" r:id="rId8"/>
    <p:sldId id="283" r:id="rId9"/>
    <p:sldId id="273" r:id="rId10"/>
    <p:sldId id="274" r:id="rId11"/>
    <p:sldId id="312" r:id="rId12"/>
    <p:sldId id="313" r:id="rId13"/>
    <p:sldId id="314" r:id="rId14"/>
    <p:sldId id="341" r:id="rId15"/>
    <p:sldId id="292" r:id="rId16"/>
    <p:sldId id="293" r:id="rId17"/>
    <p:sldId id="294" r:id="rId18"/>
    <p:sldId id="296" r:id="rId19"/>
    <p:sldId id="275" r:id="rId20"/>
    <p:sldId id="276" r:id="rId21"/>
    <p:sldId id="277" r:id="rId22"/>
    <p:sldId id="302" r:id="rId23"/>
    <p:sldId id="304" r:id="rId24"/>
    <p:sldId id="303" r:id="rId25"/>
    <p:sldId id="297" r:id="rId26"/>
    <p:sldId id="298" r:id="rId27"/>
    <p:sldId id="299" r:id="rId28"/>
    <p:sldId id="300" r:id="rId29"/>
    <p:sldId id="301" r:id="rId30"/>
    <p:sldId id="306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15" r:id="rId42"/>
    <p:sldId id="316" r:id="rId43"/>
    <p:sldId id="317" r:id="rId44"/>
    <p:sldId id="318" r:id="rId45"/>
    <p:sldId id="320" r:id="rId46"/>
    <p:sldId id="321" r:id="rId47"/>
    <p:sldId id="322" r:id="rId48"/>
    <p:sldId id="323" r:id="rId49"/>
    <p:sldId id="334" r:id="rId50"/>
    <p:sldId id="335" r:id="rId51"/>
    <p:sldId id="336" r:id="rId52"/>
    <p:sldId id="337" r:id="rId53"/>
    <p:sldId id="338" r:id="rId54"/>
    <p:sldId id="339" r:id="rId55"/>
    <p:sldId id="340" r:id="rId56"/>
    <p:sldId id="291" r:id="rId57"/>
    <p:sldId id="284" r:id="rId58"/>
    <p:sldId id="343" r:id="rId59"/>
  </p:sldIdLst>
  <p:sldSz cx="9144000" cy="6858000" type="screen4x3"/>
  <p:notesSz cx="6742113" cy="98726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r">
              <a:defRPr sz="1200"/>
            </a:lvl1pPr>
          </a:lstStyle>
          <a:p>
            <a:fld id="{F39A75C0-7853-4980-9222-56986C2360E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43413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7" tIns="45203" rIns="90407" bIns="452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0407" tIns="45203" rIns="90407" bIns="452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r">
              <a:defRPr sz="1200"/>
            </a:lvl1pPr>
          </a:lstStyle>
          <a:p>
            <a:fld id="{C704CB8D-9BA3-4F14-919F-E0048E4B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47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CB8D-9BA3-4F14-919F-E0048E4B21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90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CB8D-9BA3-4F14-919F-E0048E4B21EF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5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" y="30561"/>
            <a:ext cx="9144000" cy="1052736"/>
          </a:xfrm>
        </p:spPr>
        <p:txBody>
          <a:bodyPr/>
          <a:lstStyle/>
          <a:p>
            <a:pPr algn="ctr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65032" y="6376104"/>
            <a:ext cx="2133600" cy="365125"/>
          </a:xfrm>
        </p:spPr>
        <p:txBody>
          <a:bodyPr/>
          <a:lstStyle/>
          <a:p>
            <a:fld id="{6F4B9519-C8B1-4E82-966F-744A36AA8BB2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8167"/>
            <a:ext cx="9144000" cy="45429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3528" y="4437112"/>
            <a:ext cx="82089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b="1" dirty="0"/>
              <a:t>     </a:t>
            </a:r>
            <a:r>
              <a:rPr lang="en-US" sz="4400" b="1" dirty="0" err="1"/>
              <a:t>แนวคิดเกี่ยวกับการบริหารการพัฒนา</a:t>
            </a:r>
            <a:r>
              <a:rPr lang="th-TH" sz="4400" b="1" dirty="0"/>
              <a:t> (</a:t>
            </a:r>
            <a:r>
              <a:rPr lang="en-US" sz="2000" b="1" dirty="0"/>
              <a:t>DAD 5500)</a:t>
            </a:r>
          </a:p>
          <a:p>
            <a:r>
              <a:rPr lang="en-US" sz="4400" b="1" i="0" dirty="0">
                <a:solidFill>
                  <a:srgbClr val="C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(Concepts related to development management)</a:t>
            </a:r>
            <a:endParaRPr lang="en-US" sz="4400" b="1" dirty="0">
              <a:solidFill>
                <a:srgbClr val="C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4400" b="1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ดร. เอื้ออัมพร  ทิพ</a:t>
            </a:r>
            <a:r>
              <a:rPr lang="th-TH" sz="4400" b="1" dirty="0" err="1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ยทิฆัม</a:t>
            </a:r>
            <a:r>
              <a:rPr lang="th-TH" sz="4400" b="1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พร</a:t>
            </a:r>
            <a:endParaRPr lang="en-US" sz="4400" b="1" dirty="0">
              <a:solidFill>
                <a:srgbClr val="00206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018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52128"/>
          </a:xfrm>
        </p:spPr>
        <p:txBody>
          <a:bodyPr/>
          <a:lstStyle/>
          <a:p>
            <a:r>
              <a:rPr lang="th-TH" sz="3200" dirty="0"/>
              <a:t>  </a:t>
            </a:r>
            <a:r>
              <a:rPr lang="th-TH" sz="2800" dirty="0"/>
              <a:t>2.</a:t>
            </a:r>
            <a:r>
              <a:rPr lang="en-US" sz="2800" dirty="0"/>
              <a:t> </a:t>
            </a:r>
            <a:r>
              <a:rPr lang="th-TH" sz="2800" dirty="0"/>
              <a:t>เอ็ด</a:t>
            </a:r>
            <a:r>
              <a:rPr lang="th-TH" sz="2800" dirty="0" err="1"/>
              <a:t>เวิร์ด</a:t>
            </a:r>
            <a:r>
              <a:rPr lang="th-TH" sz="2800" dirty="0"/>
              <a:t> ดับเบิลยู</a:t>
            </a:r>
            <a:r>
              <a:rPr lang="en-US" sz="2800" dirty="0"/>
              <a:t>.</a:t>
            </a:r>
            <a:r>
              <a:rPr lang="th-TH" sz="2800" dirty="0"/>
              <a:t> ไว</a:t>
            </a:r>
            <a:r>
              <a:rPr lang="th-TH" sz="2800" dirty="0" err="1"/>
              <a:t>ด์เน</a:t>
            </a:r>
            <a:r>
              <a:rPr lang="th-TH" sz="2800" dirty="0"/>
              <a:t>อร์</a:t>
            </a:r>
            <a:r>
              <a:rPr lang="en-US" sz="2800" dirty="0"/>
              <a:t> </a:t>
            </a:r>
            <a:r>
              <a:rPr lang="en-US" sz="2400" dirty="0"/>
              <a:t>(Edward W. Weidner)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2316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sz="11200" dirty="0"/>
              <a:t>	</a:t>
            </a:r>
            <a:r>
              <a:rPr lang="th-TH" sz="3500" b="1" dirty="0"/>
              <a:t>ได้กำ</a:t>
            </a:r>
            <a:r>
              <a:rPr lang="th-TH" sz="3500" b="1" dirty="0">
                <a:latin typeface="Arial" panose="020B0604020202020204" pitchFamily="34" charset="0"/>
              </a:rPr>
              <a:t>หนดแนวคิดเกี่ยวกับการบริหารการพัฒนาเป็น 2 ด้าน </a:t>
            </a:r>
            <a:r>
              <a:rPr lang="th-TH" sz="3500" dirty="0"/>
              <a:t>	</a:t>
            </a:r>
          </a:p>
          <a:p>
            <a:pPr marL="514350" indent="-514350">
              <a:buAutoNum type="arabicPeriod"/>
            </a:pPr>
            <a:r>
              <a:rPr lang="th-TH" sz="3500" b="1" dirty="0"/>
              <a:t>ด้านกระบวนการ </a:t>
            </a:r>
            <a:r>
              <a:rPr lang="th-TH" sz="3000" b="1" dirty="0"/>
              <a:t>(</a:t>
            </a:r>
            <a:r>
              <a:rPr lang="en-US" sz="2600" b="1" dirty="0"/>
              <a:t>process) </a:t>
            </a:r>
            <a:r>
              <a:rPr lang="th-TH" sz="3500" b="1" dirty="0"/>
              <a:t>หมายถึง  กระบวนการที่จะนำ</a:t>
            </a:r>
            <a:endParaRPr lang="en-US" sz="3500" b="1" dirty="0"/>
          </a:p>
          <a:p>
            <a:pPr marL="0" indent="0">
              <a:buNone/>
            </a:pPr>
            <a:r>
              <a:rPr lang="th-TH" sz="3500" b="1" dirty="0"/>
              <a:t>องค์การไปสู่สัมฤทธิ์ผลตามความมุ่งหมายที่ต้องการ เพื่อให้เกิดความเจริญก้าวหน้าทั้งทางเศรษฐกิจ  สังคม และการเมือง</a:t>
            </a:r>
          </a:p>
          <a:p>
            <a:pPr marL="0" indent="0">
              <a:buNone/>
            </a:pPr>
            <a:endParaRPr lang="th-TH" sz="3500" b="1" dirty="0"/>
          </a:p>
          <a:p>
            <a:pPr marL="0" indent="0">
              <a:buNone/>
            </a:pPr>
            <a:r>
              <a:rPr lang="th-TH" sz="3500" b="1" dirty="0"/>
              <a:t>2.   ด้านวิชาการ (</a:t>
            </a:r>
            <a:r>
              <a:rPr lang="en-US" sz="2600" b="1" dirty="0"/>
              <a:t>area of study) </a:t>
            </a:r>
            <a:r>
              <a:rPr lang="th-TH" sz="3500" b="1" dirty="0"/>
              <a:t>การบริหารการพัฒนา เป็นส่วนหนึ่งของวิชารัฐประศาสนศาสตร์  มีจุดสนใจอยู่ที่หลักการข้อหนึ่ง ซึ่งจะมีมากหรือน้อยขึ้นอยู่กับบุคคล กลุ่ม และ ประเทศ ว่าจะเชื่อมั่นในหลักการนั้นเพียงใด</a:t>
            </a:r>
            <a:endParaRPr lang="en-US" sz="35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309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30" y="-1"/>
            <a:ext cx="9144000" cy="894557"/>
          </a:xfrm>
        </p:spPr>
        <p:txBody>
          <a:bodyPr/>
          <a:lstStyle/>
          <a:p>
            <a:r>
              <a:rPr lang="th-TH" sz="2800" dirty="0">
                <a:latin typeface="Arial Black" panose="020B0A04020102020204" pitchFamily="34" charset="0"/>
              </a:rPr>
              <a:t>  </a:t>
            </a:r>
            <a:br>
              <a:rPr lang="th-TH" sz="2800" dirty="0">
                <a:latin typeface="Arial Black" panose="020B0A04020102020204" pitchFamily="34" charset="0"/>
              </a:rPr>
            </a:br>
            <a:br>
              <a:rPr lang="th-TH" sz="2800" dirty="0">
                <a:latin typeface="Arial Black" panose="020B0A04020102020204" pitchFamily="34" charset="0"/>
              </a:rPr>
            </a:br>
            <a:r>
              <a:rPr lang="th-TH" sz="2800" dirty="0">
                <a:latin typeface="Arial Black" panose="020B0A04020102020204" pitchFamily="34" charset="0"/>
              </a:rPr>
              <a:t>      3.   </a:t>
            </a:r>
            <a:r>
              <a:rPr lang="th-TH" sz="2800" dirty="0" err="1">
                <a:latin typeface="Arial Black" panose="020B0A04020102020204" pitchFamily="34" charset="0"/>
              </a:rPr>
              <a:t>เฟ</a:t>
            </a:r>
            <a:r>
              <a:rPr lang="th-TH" sz="2800" dirty="0">
                <a:latin typeface="Arial Black" panose="020B0A04020102020204" pitchFamily="34" charset="0"/>
              </a:rPr>
              <a:t>รด ริก</a:t>
            </a:r>
            <a:r>
              <a:rPr lang="th-TH" sz="2800" dirty="0" err="1">
                <a:latin typeface="Arial Black" panose="020B0A04020102020204" pitchFamily="34" charset="0"/>
              </a:rPr>
              <a:t>ส์</a:t>
            </a:r>
            <a:r>
              <a:rPr lang="th-TH" sz="2800" dirty="0">
                <a:latin typeface="Arial Black" panose="020B0A04020102020204" pitchFamily="34" charset="0"/>
              </a:rPr>
              <a:t> </a:t>
            </a:r>
            <a:r>
              <a:rPr lang="th-TH" sz="2400" dirty="0"/>
              <a:t>(</a:t>
            </a:r>
            <a:r>
              <a:rPr lang="en-US" sz="2400" dirty="0"/>
              <a:t>Fred W.</a:t>
            </a:r>
            <a:r>
              <a:rPr lang="th-TH" sz="2400" dirty="0"/>
              <a:t> </a:t>
            </a:r>
            <a:r>
              <a:rPr lang="en-US" sz="2400" dirty="0"/>
              <a:t>Riggs)</a:t>
            </a:r>
            <a:br>
              <a:rPr lang="th-TH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/>
              <a:t>	ได้ให้แนวคิดไว้  2  ประเด็น  ดังนี้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82192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(1)   การบริหารการพัฒนา  หมายถึง  การบริหารโครงการ พัฒนาทั้งหลายเพื่อให้นโยบายและแผนงานที่กำหนดไว้ บรรลุวัตถุประสงค์ในการพัฒนา</a:t>
            </a:r>
          </a:p>
          <a:p>
            <a:r>
              <a:rPr lang="th-TH" sz="3200" b="1" dirty="0"/>
              <a:t>(2)   การบริหารการพัฒนา  หมายถึง  การเพิ่มสมรรถนะของ การบริหารงานให้เข้มแข็ง  คือ ถ้าโครงการพัฒนาของรัฐในด้านอื่น ๆ ประสบผลสำเร็จ  ย่อมจะส่งผลให้ต้องเพิ่มขีดความสามารถของระบบบริหารมากยิ่งขึ้นด้วย</a:t>
            </a:r>
          </a:p>
          <a:p>
            <a:r>
              <a:rPr lang="th-TH" sz="3200" b="1" dirty="0"/>
              <a:t>     </a:t>
            </a:r>
            <a:r>
              <a:rPr lang="th-TH" sz="3200" b="1" dirty="0">
                <a:solidFill>
                  <a:srgbClr val="FF0000"/>
                </a:solidFill>
              </a:rPr>
              <a:t>ดังนั้น   การบริหารจึงเป็นเครื่องมือที่สำคัญที่ทำให้บรรจุจุด    มุ่งหมายของการพัฒนา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14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200" dirty="0">
                <a:solidFill>
                  <a:prstClr val="black"/>
                </a:solidFill>
              </a:rPr>
              <a:t>		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221914"/>
            <a:ext cx="8229600" cy="5056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/>
              <a:t>     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78396" y="1143856"/>
            <a:ext cx="77872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     </a:t>
            </a:r>
            <a:r>
              <a:rPr lang="th-TH" sz="3200" b="1" dirty="0">
                <a:solidFill>
                  <a:srgbClr val="C00000"/>
                </a:solidFill>
              </a:rPr>
              <a:t>กล่าวโดย</a:t>
            </a:r>
            <a:r>
              <a:rPr lang="th-TH" sz="3600" b="1" dirty="0">
                <a:solidFill>
                  <a:srgbClr val="C00000"/>
                </a:solidFill>
              </a:rPr>
              <a:t>สรุป </a:t>
            </a:r>
            <a:r>
              <a:rPr lang="th-TH" sz="3200" b="1" dirty="0">
                <a:solidFill>
                  <a:srgbClr val="C00000"/>
                </a:solidFill>
              </a:rPr>
              <a:t> </a:t>
            </a:r>
          </a:p>
          <a:p>
            <a:r>
              <a:rPr lang="th-TH" sz="3200" b="1" dirty="0">
                <a:solidFill>
                  <a:srgbClr val="C00000"/>
                </a:solidFill>
              </a:rPr>
              <a:t>	การบริหารการพัฒนา  หมายถึง  ระบบการบริหารที่มี เป้าหมายชัดเจนแน่นอน  ซึ่งก่อให้เกิดการพัฒนาทางเศรษฐกิจ  สังคม  การเมืองและการบริหาร </a:t>
            </a:r>
          </a:p>
          <a:p>
            <a:endParaRPr lang="th-TH" sz="3200" b="1" dirty="0">
              <a:solidFill>
                <a:srgbClr val="C00000"/>
              </a:solidFill>
            </a:endParaRPr>
          </a:p>
          <a:p>
            <a:r>
              <a:rPr lang="th-TH" sz="3200" b="1" dirty="0">
                <a:solidFill>
                  <a:srgbClr val="C00000"/>
                </a:solidFill>
              </a:rPr>
              <a:t>	โดยจะต้องมีการปรับปรุงกลไกในการบริหารงานของ ระบบราชการให้มีประสิทธิภาพและประสิทธิผลมากยิ่งขึ้น เพื่อให้เป็นระบบที่ตอบสนองต่อการพัฒนาประเทศโดย ส่วนรวมต่อไป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947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864096"/>
          </a:xfrm>
        </p:spPr>
        <p:txBody>
          <a:bodyPr/>
          <a:lstStyle/>
          <a:p>
            <a:r>
              <a:rPr lang="th-TH" sz="3200" dirty="0">
                <a:solidFill>
                  <a:prstClr val="black"/>
                </a:solidFill>
              </a:rPr>
              <a:t>	</a:t>
            </a:r>
            <a:r>
              <a:rPr lang="th-TH" sz="2800" dirty="0">
                <a:solidFill>
                  <a:prstClr val="black"/>
                </a:solidFill>
              </a:rPr>
              <a:t>คุณลักษณะที่สำคัญของการบริหารการพัฒนา</a:t>
            </a:r>
            <a:r>
              <a:rPr lang="en-US" sz="3200" dirty="0">
                <a:solidFill>
                  <a:prstClr val="black"/>
                </a:solidFill>
              </a:rPr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</a:t>
            </a:r>
            <a:endParaRPr lang="en-US" sz="2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683568" y="155679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	สรุปกว้างๆได้ </a:t>
            </a:r>
            <a:r>
              <a:rPr lang="en-US" sz="3200" b="1" dirty="0"/>
              <a:t> </a:t>
            </a:r>
            <a:r>
              <a:rPr lang="en-US" sz="2400" b="1" dirty="0"/>
              <a:t>3</a:t>
            </a:r>
            <a:r>
              <a:rPr lang="th-TH" sz="3200" b="1" dirty="0"/>
              <a:t>  ประการ</a:t>
            </a:r>
          </a:p>
          <a:p>
            <a:endParaRPr lang="th-TH" sz="3200" b="1" dirty="0"/>
          </a:p>
          <a:p>
            <a:r>
              <a:rPr lang="th-TH" sz="3200" b="1" dirty="0"/>
              <a:t>1.   การบริหารการพัฒนา เป็นการบริหารงานที่เกี่ยวข้องกับการพัฒนาประเทศ</a:t>
            </a:r>
          </a:p>
          <a:p>
            <a:r>
              <a:rPr lang="th-TH" sz="3200" b="1" dirty="0"/>
              <a:t>2.   การบริหารการพัฒนา มีลักษณะที่ไม่ตายตัวแต่ต้องปรับตัวให้เข้ากับสถานการณ์ และสภาพแวดล้อมได้อย่างเหมาะสมได้</a:t>
            </a:r>
          </a:p>
          <a:p>
            <a:r>
              <a:rPr lang="th-TH" sz="3200" b="1" dirty="0"/>
              <a:t>3.   การบริหารการพัฒนา ต้องการความคิดสร้างสรรค์ใหม่ๆ ของนักบริหาร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7951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936104"/>
          </a:xfrm>
        </p:spPr>
        <p:txBody>
          <a:bodyPr/>
          <a:lstStyle/>
          <a:p>
            <a:r>
              <a:rPr lang="th-TH" sz="3200" dirty="0"/>
              <a:t>                 </a:t>
            </a:r>
            <a:r>
              <a:rPr lang="th-TH" sz="2800" dirty="0"/>
              <a:t>จุดเน้นของการบริหารการพัฒนา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th-TH" dirty="0"/>
              <a:t>        </a:t>
            </a:r>
          </a:p>
          <a:p>
            <a:pPr marL="0" indent="0">
              <a:buNone/>
            </a:pPr>
            <a:r>
              <a:rPr lang="th-TH" b="1" dirty="0"/>
              <a:t>		จำแนกได้  3  ประการ ได้แก่</a:t>
            </a:r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th-TH" b="1" dirty="0"/>
              <a:t>	1.   การให้ความสำคัญต่อโครงการ</a:t>
            </a:r>
          </a:p>
          <a:p>
            <a:pPr marL="0" indent="0">
              <a:buNone/>
            </a:pPr>
            <a:r>
              <a:rPr lang="th-TH" b="1" dirty="0"/>
              <a:t>	2.   การให้ความสำคัญต่อการพัฒนาเฉพาะด้าน</a:t>
            </a:r>
          </a:p>
          <a:p>
            <a:pPr marL="0" indent="0">
              <a:buNone/>
            </a:pPr>
            <a:r>
              <a:rPr lang="th-TH" b="1" dirty="0"/>
              <a:t>	3.   การให้ความสำคัญต่อการนำนโยบายไปสู่การปฏิบัติ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7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/>
              <a:t>	      1.  การให้ความสำคัญต่อโครงการ	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/>
              <a:t> มุ่งเน้นความสำคัญของแต่ละโครงการซึ่งมีพื้นที่อยู่ในความ รับผิดชอบของหน่วยงาน</a:t>
            </a:r>
            <a:r>
              <a:rPr lang="th-TH" b="1" dirty="0" err="1"/>
              <a:t>เล็กๆ</a:t>
            </a:r>
            <a:r>
              <a:rPr lang="th-TH" b="1" dirty="0"/>
              <a:t> ที่มีความอิสระพอสมควรในการตัดสินใจและมีระยะเวลาของการปฏิบัติงาน  เมื่อโครงการเสร็จสิ้นงานก็สิ้นสุดลง</a:t>
            </a:r>
          </a:p>
          <a:p>
            <a:pPr marL="0" indent="0">
              <a:buNone/>
            </a:pPr>
            <a:r>
              <a:rPr lang="th-TH" b="1" dirty="0"/>
              <a:t> จุดเน้นดังกล่าวมีส่วนทำให้องค์การระหว่างประเทศหันมาให้ความสนใจงานพัฒนาในโครงการ</a:t>
            </a:r>
            <a:r>
              <a:rPr lang="th-TH" b="1" dirty="0" err="1"/>
              <a:t>เล็กๆ</a:t>
            </a:r>
            <a:r>
              <a:rPr lang="th-TH" b="1" dirty="0"/>
              <a:t> ที่จะปฏิบัติให้บรรลุผล</a:t>
            </a:r>
          </a:p>
          <a:p>
            <a:pPr marL="0" indent="0">
              <a:buNone/>
            </a:pPr>
            <a:r>
              <a:rPr lang="th-TH" b="1" dirty="0"/>
              <a:t> โดยจุดสนใจนั้นให้ความสำคัญกับการบริหารงานภายนอก องค์การมากขึ้น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000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/>
              <a:t>     2.  การให้ความสำคัญต่อการพัฒนาเฉพาะด้าน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457200" lvl="1" indent="0">
              <a:buNone/>
            </a:pPr>
            <a:r>
              <a:rPr lang="th-TH" sz="3200" b="1" dirty="0"/>
              <a:t>	การบริหารการพัฒนาเฉพาะด้านเป็นแนวคิดที่ จอร</a:t>
            </a:r>
            <a:r>
              <a:rPr lang="th-TH" sz="3200" b="1" dirty="0" err="1"/>
              <a:t>์จ</a:t>
            </a:r>
            <a:r>
              <a:rPr lang="th-TH" sz="3200" b="1" dirty="0"/>
              <a:t> แกนได้ให้คำนิยามการบริหารการพัฒนาไว้  ดังนี้</a:t>
            </a:r>
          </a:p>
          <a:p>
            <a:r>
              <a:rPr lang="th-TH" b="1" dirty="0">
                <a:solidFill>
                  <a:srgbClr val="C00000"/>
                </a:solidFill>
              </a:rPr>
              <a:t> การพัฒนาเฉพาะด้าน ได้แก่  ด้านการเกษตร  การใช้แรงงาน </a:t>
            </a:r>
          </a:p>
          <a:p>
            <a:pPr marL="0" indent="0">
              <a:buNone/>
            </a:pPr>
            <a:r>
              <a:rPr lang="th-TH" b="1" dirty="0">
                <a:solidFill>
                  <a:srgbClr val="C00000"/>
                </a:solidFill>
              </a:rPr>
              <a:t>การศึกษา  การสาธารณสุข  การพัฒนาการเมือง และการพัฒนาชนบท  เป็นต้น</a:t>
            </a:r>
          </a:p>
          <a:p>
            <a:r>
              <a:rPr lang="th-TH" b="1" dirty="0">
                <a:solidFill>
                  <a:srgbClr val="C00000"/>
                </a:solidFill>
              </a:rPr>
              <a:t> การพัฒนาในแต่ละด้านมีส่วนสำคัญต่อการพัฒนาประเทศ</a:t>
            </a:r>
          </a:p>
          <a:p>
            <a:r>
              <a:rPr lang="th-TH" b="1" dirty="0">
                <a:solidFill>
                  <a:srgbClr val="C00000"/>
                </a:solidFill>
              </a:rPr>
              <a:t> แนวการศึกษาการพัฒนาเฉพาะด้านที่เด่นชัดมากที่สุด คือ </a:t>
            </a:r>
          </a:p>
          <a:p>
            <a:pPr marL="0" indent="0">
              <a:buNone/>
            </a:pPr>
            <a:r>
              <a:rPr lang="th-TH" b="1" dirty="0">
                <a:solidFill>
                  <a:srgbClr val="C00000"/>
                </a:solidFill>
              </a:rPr>
              <a:t>การพัฒนาชนบท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65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47043" cy="864096"/>
          </a:xfrm>
        </p:spPr>
        <p:txBody>
          <a:bodyPr/>
          <a:lstStyle/>
          <a:p>
            <a:r>
              <a:rPr lang="th-TH" sz="2800" dirty="0"/>
              <a:t>3.  การให้ความสำคัญต่อการนำนโยบายไปสู่การปฏิบัติ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1125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h-TH" b="1" dirty="0"/>
              <a:t>             </a:t>
            </a:r>
            <a:r>
              <a:rPr lang="th-TH" sz="3800" b="1" dirty="0"/>
              <a:t>       มีแนวทางและสาระสำคัญ ดังนี้</a:t>
            </a:r>
          </a:p>
          <a:p>
            <a:pPr marL="0" indent="0">
              <a:buNone/>
            </a:pPr>
            <a:r>
              <a:rPr lang="en-US" sz="3800" b="1" dirty="0"/>
              <a:t>1. </a:t>
            </a:r>
            <a:r>
              <a:rPr lang="th-TH" sz="3800" b="1" dirty="0"/>
              <a:t>การศึกษาการบริหารการพัฒนาในปัจจุบัน ให้ความสำคัญของ</a:t>
            </a:r>
          </a:p>
          <a:p>
            <a:pPr marL="0" indent="0">
              <a:buNone/>
            </a:pPr>
            <a:r>
              <a:rPr lang="th-TH" sz="3800" b="1" dirty="0"/>
              <a:t>การนำนโยบายไปสู่การปฏิบัติ โดยอาศัยกรอบแนวคิดของนักวิชาการที่ว่า การบริหารการพัฒนา เป็นเรื่องของการบริหารนโยบาย  โครงการ  เพื่อให้สามารถบรรลุวัตถุประสงค์ของการพัฒนา</a:t>
            </a:r>
          </a:p>
          <a:p>
            <a:pPr marL="0" indent="0">
              <a:buNone/>
            </a:pPr>
            <a:r>
              <a:rPr lang="en-US" sz="3800" b="1" dirty="0"/>
              <a:t>2. </a:t>
            </a:r>
            <a:r>
              <a:rPr lang="th-TH" sz="3800" b="1" dirty="0"/>
              <a:t>การนำนโยบายไปสู่การปฏิบัติก็เป็นเรื่องของความสามารถที่จะ</a:t>
            </a:r>
          </a:p>
          <a:p>
            <a:pPr marL="0" indent="0">
              <a:buNone/>
            </a:pPr>
            <a:r>
              <a:rPr lang="th-TH" sz="3800" b="1" dirty="0"/>
              <a:t>ผลักดันให้การทำงานของกลไกที่สำคัญสามารถบรรลุผลสำเร็จตามที่ได้ตั้งเป้าหมายไว้</a:t>
            </a:r>
          </a:p>
          <a:p>
            <a:pPr marL="0" indent="0">
              <a:buNone/>
            </a:pPr>
            <a:r>
              <a:rPr lang="en-US" sz="3800" b="1" dirty="0"/>
              <a:t>3. </a:t>
            </a:r>
            <a:r>
              <a:rPr lang="th-TH" sz="3800" b="1" dirty="0"/>
              <a:t>เริ่มตั้งแต่การกำหนดนโยบาย แผน  แผนงานหรือโครงการ </a:t>
            </a:r>
          </a:p>
          <a:p>
            <a:pPr marL="0" indent="0">
              <a:buNone/>
            </a:pPr>
            <a:r>
              <a:rPr lang="th-TH" sz="3800" b="1" dirty="0"/>
              <a:t>ไปสู่การปฏิบัติ</a:t>
            </a:r>
          </a:p>
          <a:p>
            <a:pPr marL="514350" indent="-514350">
              <a:buAutoNum type="arabicPeriod"/>
            </a:pPr>
            <a:endParaRPr lang="th-TH" b="1" dirty="0"/>
          </a:p>
          <a:p>
            <a:pPr marL="514350" indent="-514350">
              <a:buAutoNum type="arabicPeriod"/>
            </a:pPr>
            <a:endParaRPr lang="th-TH" b="1" dirty="0"/>
          </a:p>
          <a:p>
            <a:pPr marL="514350" indent="-514350">
              <a:buAutoNum type="arabicPeriod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556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864096"/>
          </a:xfrm>
        </p:spPr>
        <p:txBody>
          <a:bodyPr/>
          <a:lstStyle/>
          <a:p>
            <a:r>
              <a:rPr lang="th-TH" sz="3200" dirty="0">
                <a:solidFill>
                  <a:prstClr val="black"/>
                </a:solidFill>
              </a:rPr>
              <a:t>          </a:t>
            </a:r>
            <a:r>
              <a:rPr lang="th-TH" sz="2800" dirty="0">
                <a:solidFill>
                  <a:prstClr val="black"/>
                </a:solidFill>
              </a:rPr>
              <a:t>หลักการของการจัดโครงสร้างทางการบริหาร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/>
          <a:lstStyle/>
          <a:p>
            <a:pPr marL="457200" lvl="1" indent="0">
              <a:buNone/>
            </a:pPr>
            <a:r>
              <a:rPr lang="th-TH" sz="3200" b="1" dirty="0">
                <a:latin typeface="Cordia New" panose="020B0304020202020204" pitchFamily="34" charset="-34"/>
              </a:rPr>
              <a:t>     </a:t>
            </a:r>
          </a:p>
          <a:p>
            <a:pPr marL="457200" lvl="1" indent="0">
              <a:buNone/>
            </a:pPr>
            <a:r>
              <a:rPr lang="th-TH" sz="3200" b="1" dirty="0">
                <a:latin typeface="Cordia New" panose="020B0304020202020204" pitchFamily="34" charset="-34"/>
              </a:rPr>
              <a:t>	      ประกอบด้วย</a:t>
            </a:r>
          </a:p>
          <a:p>
            <a:pPr marL="0" indent="0">
              <a:buNone/>
            </a:pPr>
            <a:r>
              <a:rPr lang="th-TH" b="1" dirty="0">
                <a:latin typeface="Cordia New" panose="020B0304020202020204" pitchFamily="34" charset="-34"/>
              </a:rPr>
              <a:t>	1.   การแบ่งแยกหน้าที่ความรับผิดชอบและมอบหมายให้แต่ละบุคคลกระทำ เพื่อความสะดวกในการติดตามประเมินผลและ การส่งข้อมูลย้อนกลับว่าใครรับผิดชอบอะไร  และปฏิบัติงานได้ดีมากน้อยเพียงใด</a:t>
            </a:r>
          </a:p>
          <a:p>
            <a:pPr marL="0" indent="0">
              <a:buNone/>
            </a:pPr>
            <a:r>
              <a:rPr lang="th-TH" b="1" dirty="0">
                <a:latin typeface="Cordia New" panose="020B0304020202020204" pitchFamily="34" charset="-34"/>
              </a:rPr>
              <a:t>	2.   การประสานหน้าที่ความรับผิดชอบที่แบ่งแยกให้มีการ ประสานงานและความกลมกลืนเพ</a:t>
            </a:r>
            <a:r>
              <a:rPr lang="th-TH" b="1" dirty="0" err="1">
                <a:latin typeface="Cordia New" panose="020B0304020202020204" pitchFamily="34" charset="-34"/>
              </a:rPr>
              <a:t>ื่เ</a:t>
            </a:r>
            <a:r>
              <a:rPr lang="th-TH" b="1" dirty="0">
                <a:latin typeface="Cordia New" panose="020B0304020202020204" pitchFamily="34" charset="-34"/>
              </a:rPr>
              <a:t>อื้อต่อการพัฒนาหน่วยงานองค์การตลอดจนการพัฒนาประเทศ</a:t>
            </a:r>
            <a:endParaRPr lang="en-US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873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/>
          <a:lstStyle/>
          <a:p>
            <a:r>
              <a:rPr lang="th-TH" dirty="0"/>
              <a:t>	    </a:t>
            </a:r>
            <a:r>
              <a:rPr lang="th-TH" sz="2800" dirty="0"/>
              <a:t>รูปแบบโครงสร้างทางการบริหาร  แบบที่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7"/>
            <a:ext cx="8435280" cy="48245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b="1" dirty="0">
                <a:solidFill>
                  <a:srgbClr val="C00000"/>
                </a:solidFill>
              </a:rPr>
              <a:t> หัวหน้า</a:t>
            </a:r>
          </a:p>
          <a:p>
            <a:pPr marL="0" indent="0" algn="ctr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thaiDist">
              <a:buNone/>
            </a:pPr>
            <a:endParaRPr lang="th-TH" sz="2800" b="1" dirty="0"/>
          </a:p>
          <a:p>
            <a:pPr marL="0" indent="0" algn="ctr">
              <a:buNone/>
            </a:pPr>
            <a:r>
              <a:rPr lang="th-TH" b="1" dirty="0">
                <a:solidFill>
                  <a:srgbClr val="C00000"/>
                </a:solidFill>
              </a:rPr>
              <a:t>ลูกน้อง</a:t>
            </a:r>
          </a:p>
          <a:p>
            <a:pPr marL="0" indent="0" algn="ctr">
              <a:buNone/>
            </a:pPr>
            <a:r>
              <a:rPr lang="th-TH" b="1" dirty="0"/>
              <a:t>หน่วยงานราชการ</a:t>
            </a:r>
            <a:r>
              <a:rPr lang="th-TH" b="1" dirty="0" err="1"/>
              <a:t>ทั่วๆไป</a:t>
            </a:r>
            <a:r>
              <a:rPr lang="th-TH" b="1" dirty="0"/>
              <a:t>ซึ่งมีหัวหน้าที่มีอำนาจสูงสุดแต่เพียงผู้เดียว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19</a:t>
            </a:fld>
            <a:endParaRPr lang="ko-KR" alt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2729136" y="1678373"/>
            <a:ext cx="3480048" cy="32403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EF11D-FA29-4F62-B07F-F9598D25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13" y="404664"/>
            <a:ext cx="8352929" cy="504056"/>
          </a:xfrm>
        </p:spPr>
        <p:txBody>
          <a:bodyPr/>
          <a:lstStyle/>
          <a:p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th-TH" sz="2800" dirty="0"/>
            </a:br>
            <a:br>
              <a:rPr lang="th-TH" sz="2800" dirty="0"/>
            </a:br>
            <a:br>
              <a:rPr lang="th-TH" sz="2800" dirty="0"/>
            </a:br>
            <a:br>
              <a:rPr lang="th-TH" sz="2800" dirty="0"/>
            </a:br>
            <a:br>
              <a:rPr lang="th-TH" sz="2800" dirty="0"/>
            </a:br>
            <a:br>
              <a:rPr lang="th-TH" sz="2800" dirty="0"/>
            </a:br>
            <a:br>
              <a:rPr lang="th-TH" sz="2800" dirty="0"/>
            </a:br>
            <a:r>
              <a:rPr lang="th-TH" sz="2800" dirty="0"/>
              <a:t>    </a:t>
            </a:r>
            <a:br>
              <a:rPr lang="th-TH" sz="2800" dirty="0"/>
            </a:br>
            <a:r>
              <a:rPr lang="th-TH" sz="2800" dirty="0"/>
              <a:t> </a:t>
            </a:r>
            <a:r>
              <a:rPr lang="en-US" sz="2800" dirty="0"/>
              <a:t>   </a:t>
            </a:r>
            <a:r>
              <a:rPr lang="th-TH" sz="2800" dirty="0"/>
              <a:t>เอกสารประกอบการสอน  รายวิชา </a:t>
            </a:r>
            <a:r>
              <a:rPr lang="en-US" sz="2800" dirty="0"/>
              <a:t>DAD 5500</a:t>
            </a:r>
            <a:br>
              <a:rPr lang="th-TH" sz="2800" dirty="0"/>
            </a:br>
            <a:br>
              <a:rPr lang="en-US" sz="2800" dirty="0"/>
            </a:br>
            <a:r>
              <a:rPr lang="en-US" sz="2800" dirty="0"/>
              <a:t>	</a:t>
            </a:r>
            <a:r>
              <a:rPr lang="th-TH" sz="2400" dirty="0"/>
              <a:t>เอ็ด</a:t>
            </a:r>
            <a:r>
              <a:rPr lang="th-TH" sz="2400" dirty="0" err="1"/>
              <a:t>เวิร์ด</a:t>
            </a:r>
            <a:r>
              <a:rPr lang="th-TH" sz="2400" dirty="0"/>
              <a:t> ดับเบิลยู ไว</a:t>
            </a:r>
            <a:r>
              <a:rPr lang="th-TH" sz="2400" dirty="0" err="1"/>
              <a:t>ด์เน</a:t>
            </a:r>
            <a:r>
              <a:rPr lang="th-TH" sz="2400" dirty="0"/>
              <a:t>อร์ </a:t>
            </a:r>
            <a:r>
              <a:rPr lang="en-US" sz="2400" dirty="0"/>
              <a:t>(Edward W. Weidner)</a:t>
            </a:r>
            <a:r>
              <a:rPr lang="th-TH" sz="2400" dirty="0"/>
              <a:t> </a:t>
            </a:r>
            <a:br>
              <a:rPr lang="en-US" sz="2400" dirty="0"/>
            </a:br>
            <a:r>
              <a:rPr lang="th-TH" sz="2400" dirty="0"/>
              <a:t>นักวิชาการชาวอเมริกัน  แบ่งประเภทของระบบบริหารที่เป็นเครื่องมือนำไปสู่เป้าหมายของการพัฒนาในด้านต่าง ๆ ออกได้เป็น 2 ระบบ คือ</a:t>
            </a:r>
            <a:br>
              <a:rPr lang="th-TH" sz="24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th-TH" sz="28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th-TH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CC8B83-8CD7-4473-A608-0FECBF0EBF54}"/>
              </a:ext>
            </a:extLst>
          </p:cNvPr>
          <p:cNvSpPr txBox="1">
            <a:spLocks/>
          </p:cNvSpPr>
          <p:nvPr/>
        </p:nvSpPr>
        <p:spPr>
          <a:xfrm>
            <a:off x="467544" y="1988840"/>
            <a:ext cx="8676456" cy="31625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thaiDi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3CD3F-178F-4E02-ABB3-0F447A5F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6" y="2564904"/>
            <a:ext cx="8820473" cy="3888432"/>
          </a:xfrm>
        </p:spPr>
        <p:txBody>
          <a:bodyPr/>
          <a:lstStyle/>
          <a:p>
            <a:pPr algn="just"/>
            <a:r>
              <a:rPr lang="th-TH" altLang="ko-KR" sz="4000" dirty="0">
                <a:solidFill>
                  <a:schemeClr val="tx1"/>
                </a:solidFill>
              </a:rPr>
              <a:t>1.   </a:t>
            </a:r>
            <a:r>
              <a:rPr lang="en-US" altLang="ko-KR" sz="4000" dirty="0">
                <a:solidFill>
                  <a:schemeClr val="tx1"/>
                </a:solidFill>
              </a:rPr>
              <a:t>	</a:t>
            </a:r>
            <a:r>
              <a:rPr lang="th-TH" altLang="ko-KR" sz="3600" b="1" dirty="0">
                <a:solidFill>
                  <a:schemeClr val="tx1"/>
                </a:solidFill>
              </a:rPr>
              <a:t>ระบบที่มุ่งเน้นการผลิตสินค้าและบริการเพื่อเพิ่มอัตราความเจริญเติบโตทางเศรษฐกิจซึ่งวัดจากการเพิ่มขึ้นของรายได้ ประชาชาติและรายได้เฉลี่ยต่อหัว</a:t>
            </a:r>
          </a:p>
          <a:p>
            <a:pPr algn="just"/>
            <a:r>
              <a:rPr lang="th-TH" altLang="ko-KR" sz="3600" b="1" dirty="0">
                <a:solidFill>
                  <a:schemeClr val="tx1"/>
                </a:solidFill>
              </a:rPr>
              <a:t>2.</a:t>
            </a:r>
            <a:r>
              <a:rPr lang="en-US" altLang="ko-KR" sz="3600" b="1" dirty="0">
                <a:solidFill>
                  <a:schemeClr val="tx1"/>
                </a:solidFill>
              </a:rPr>
              <a:t>	</a:t>
            </a:r>
            <a:r>
              <a:rPr lang="th-TH" altLang="ko-KR" sz="3600" b="1" dirty="0">
                <a:solidFill>
                  <a:schemeClr val="tx1"/>
                </a:solidFill>
              </a:rPr>
              <a:t>ระบบที่มุ่งเน้นการบริโภคเพื่อรักษาอัตราความเจริญเติบโตทางเศรษฐกิจให้คงอยู่หรือสูงขึ้นน</a:t>
            </a:r>
            <a:r>
              <a:rPr lang="th-TH" altLang="ko-KR" sz="2400" dirty="0">
                <a:solidFill>
                  <a:schemeClr val="tx1"/>
                </a:solidFill>
              </a:rPr>
              <a:t>.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92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th-TH" dirty="0"/>
              <a:t>	</a:t>
            </a:r>
            <a:r>
              <a:rPr lang="en-US" dirty="0"/>
              <a:t> </a:t>
            </a:r>
            <a:r>
              <a:rPr lang="th-TH" dirty="0"/>
              <a:t> </a:t>
            </a:r>
            <a:r>
              <a:rPr lang="en-US" dirty="0"/>
              <a:t>  </a:t>
            </a:r>
            <a:r>
              <a:rPr lang="th-TH" sz="2800" dirty="0"/>
              <a:t>รูปแบบโครงสร้างทางการบริหาร  แบบที่ </a:t>
            </a:r>
            <a:r>
              <a:rPr lang="en-US" sz="2800" dirty="0"/>
              <a:t>2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624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600" b="1" dirty="0">
                <a:solidFill>
                  <a:srgbClr val="C00000"/>
                </a:solidFill>
              </a:rPr>
              <a:t>หัวหน้า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th-TH" sz="3600" dirty="0"/>
          </a:p>
          <a:p>
            <a:pPr marL="0" indent="0" algn="ctr">
              <a:buNone/>
            </a:pPr>
            <a:endParaRPr lang="th-TH" sz="3600" dirty="0"/>
          </a:p>
          <a:p>
            <a:pPr marL="0" indent="0" algn="ctr">
              <a:buNone/>
            </a:pPr>
            <a:r>
              <a:rPr lang="th-TH" sz="3600" b="1" dirty="0">
                <a:solidFill>
                  <a:srgbClr val="C00000"/>
                </a:solidFill>
              </a:rPr>
              <a:t>ลูกน้อง</a:t>
            </a:r>
          </a:p>
          <a:p>
            <a:pPr marL="0" indent="0" algn="ctr">
              <a:buNone/>
            </a:pPr>
            <a:r>
              <a:rPr lang="th-TH" b="1" dirty="0"/>
              <a:t>พบเห็นได้ในรัฐวิสาหกิจซึ่งมีหัวหน้าที่มีอำนาจสูงสุดหลายคน</a:t>
            </a:r>
          </a:p>
          <a:p>
            <a:pPr marL="0" indent="0" algn="ctr">
              <a:buNone/>
            </a:pPr>
            <a:r>
              <a:rPr lang="th-TH" b="1" dirty="0"/>
              <a:t> (ในรูปแบบของคณะกรรมการการบริหาร)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5" name="Trapezoid 4"/>
          <p:cNvSpPr/>
          <p:nvPr/>
        </p:nvSpPr>
        <p:spPr>
          <a:xfrm>
            <a:off x="2994450" y="1340768"/>
            <a:ext cx="3155100" cy="331236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71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r>
              <a:rPr lang="th-TH" sz="2800" dirty="0"/>
              <a:t>	</a:t>
            </a:r>
            <a:r>
              <a:rPr lang="en-US" sz="2800" dirty="0"/>
              <a:t>  </a:t>
            </a:r>
            <a:r>
              <a:rPr lang="th-TH" sz="2800" dirty="0"/>
              <a:t>  </a:t>
            </a:r>
            <a:r>
              <a:rPr lang="en-US" sz="2800" dirty="0"/>
              <a:t> </a:t>
            </a:r>
            <a:r>
              <a:rPr lang="th-TH" sz="2800" dirty="0"/>
              <a:t>รูปแบบโครงสร้างทางการบริหาร  แบบที่ </a:t>
            </a:r>
            <a:r>
              <a:rPr lang="en-US" sz="2800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63199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h-TH" sz="3800" b="1" dirty="0">
                <a:solidFill>
                  <a:srgbClr val="C00000"/>
                </a:solidFill>
              </a:rPr>
              <a:t>ลูกน้อง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th-TH" sz="2800" dirty="0"/>
          </a:p>
          <a:p>
            <a:pPr marL="0" indent="0" algn="ctr">
              <a:buNone/>
            </a:pPr>
            <a:endParaRPr lang="th-TH" sz="2800" dirty="0"/>
          </a:p>
          <a:p>
            <a:pPr marL="0" indent="0" algn="ctr">
              <a:buNone/>
            </a:pPr>
            <a:endParaRPr lang="th-TH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th-TH" sz="3800" b="1" dirty="0">
                <a:solidFill>
                  <a:srgbClr val="C00000"/>
                </a:solidFill>
              </a:rPr>
              <a:t> </a:t>
            </a:r>
            <a:endParaRPr lang="en-US" sz="3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800" b="1" dirty="0">
                <a:solidFill>
                  <a:srgbClr val="C00000"/>
                </a:solidFill>
              </a:rPr>
              <a:t>  </a:t>
            </a:r>
            <a:r>
              <a:rPr lang="th-TH" sz="3800" b="1" dirty="0">
                <a:solidFill>
                  <a:srgbClr val="C00000"/>
                </a:solidFill>
              </a:rPr>
              <a:t>หัวหน้า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th-TH" sz="4100" b="1" dirty="0"/>
              <a:t>พบเห็นได้ในมหาวิทยาลัยซึ่งผู้บังคับบัญชาเป็นหัวหน้าในทางนิตินัย </a:t>
            </a:r>
          </a:p>
          <a:p>
            <a:pPr marL="0" indent="0" algn="ctr">
              <a:buNone/>
            </a:pPr>
            <a:r>
              <a:rPr lang="th-TH" sz="4100" b="1" dirty="0"/>
              <a:t>ส่วนลูกน้องเป็นผู้บังคับบัญชาในทางพฤตินัย</a:t>
            </a:r>
            <a:endParaRPr lang="en-US" sz="4100" b="1" dirty="0"/>
          </a:p>
          <a:p>
            <a:pPr marL="0" indent="0" algn="ctr">
              <a:buNone/>
            </a:pPr>
            <a:r>
              <a:rPr lang="th-TH" sz="3000" dirty="0"/>
              <a:t>       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21</a:t>
            </a:fld>
            <a:endParaRPr lang="ko-KR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609600"/>
            <a:ext cx="82296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th-TH" sz="3000"/>
              <a:t>       </a:t>
            </a:r>
            <a:endParaRPr lang="en-US" sz="3000" b="1" dirty="0"/>
          </a:p>
        </p:txBody>
      </p:sp>
      <p:sp>
        <p:nvSpPr>
          <p:cNvPr id="8" name="Isosceles Triangle 7"/>
          <p:cNvSpPr/>
          <p:nvPr/>
        </p:nvSpPr>
        <p:spPr>
          <a:xfrm>
            <a:off x="4572000" y="3095249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0800000">
            <a:off x="2843808" y="1662336"/>
            <a:ext cx="3456384" cy="3278832"/>
          </a:xfrm>
          <a:prstGeom prst="triangle">
            <a:avLst>
              <a:gd name="adj" fmla="val 475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42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747926"/>
          </a:xfrm>
        </p:spPr>
        <p:txBody>
          <a:bodyPr/>
          <a:lstStyle/>
          <a:p>
            <a:r>
              <a:rPr lang="th-TH" dirty="0"/>
              <a:t>	   </a:t>
            </a:r>
            <a:r>
              <a:rPr lang="th-TH" sz="2800" dirty="0"/>
              <a:t>รูปแบบโครงสร้างทางการบริหาร  แบบที่ </a:t>
            </a:r>
            <a:r>
              <a:rPr lang="en-US" sz="2800" dirty="0"/>
              <a:t>4</a:t>
            </a:r>
            <a:r>
              <a:rPr lang="th-TH" sz="2800" dirty="0"/>
              <a:t>	</a:t>
            </a:r>
            <a:endParaRPr lang="en-US" sz="28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00" y="1069514"/>
            <a:ext cx="8229600" cy="578848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h-TH" b="1" dirty="0"/>
          </a:p>
          <a:p>
            <a:pPr marL="0" indent="0" algn="ctr">
              <a:buNone/>
            </a:pPr>
            <a:endParaRPr lang="th-TH" b="1" dirty="0"/>
          </a:p>
          <a:p>
            <a:pPr marL="0" indent="0" algn="ctr">
              <a:buNone/>
            </a:pPr>
            <a:endParaRPr lang="th-TH" b="1" dirty="0"/>
          </a:p>
          <a:p>
            <a:pPr marL="0" indent="0" algn="ctr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 algn="ctr">
              <a:buNone/>
            </a:pPr>
            <a:endParaRPr lang="th-TH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th-TH" b="1" dirty="0">
                <a:solidFill>
                  <a:srgbClr val="C00000"/>
                </a:solidFill>
              </a:rPr>
              <a:t>    </a:t>
            </a:r>
          </a:p>
          <a:p>
            <a:pPr marL="0" indent="0" algn="ctr">
              <a:buNone/>
            </a:pPr>
            <a:r>
              <a:rPr lang="th-TH" b="1" dirty="0">
                <a:solidFill>
                  <a:srgbClr val="C00000"/>
                </a:solidFill>
              </a:rPr>
              <a:t>     แบบผสม</a:t>
            </a:r>
          </a:p>
          <a:p>
            <a:pPr marL="0" indent="0">
              <a:buNone/>
            </a:pPr>
            <a:r>
              <a:rPr lang="th-TH" b="1" dirty="0"/>
              <a:t>  เป็นแบบผสม คือมีทั้งรูปแบบ </a:t>
            </a:r>
            <a:r>
              <a:rPr lang="en-US" sz="2800" b="1" dirty="0"/>
              <a:t>1,2 </a:t>
            </a:r>
            <a:r>
              <a:rPr lang="th-TH" sz="2800" b="1" dirty="0"/>
              <a:t>และ </a:t>
            </a:r>
            <a:r>
              <a:rPr lang="en-US" sz="2800" b="1" dirty="0"/>
              <a:t>3 </a:t>
            </a:r>
            <a:r>
              <a:rPr lang="th-TH" b="1" dirty="0"/>
              <a:t>อยู่ในหน่วยงานเดียวกัน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22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771800" y="764704"/>
            <a:ext cx="1800200" cy="4724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43400" y="772750"/>
            <a:ext cx="2314600" cy="4760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762909" y="5470483"/>
            <a:ext cx="4032448" cy="84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sosceles Triangle 20"/>
          <p:cNvSpPr/>
          <p:nvPr/>
        </p:nvSpPr>
        <p:spPr>
          <a:xfrm rot="10800000">
            <a:off x="3779912" y="2968894"/>
            <a:ext cx="1800200" cy="2520274"/>
          </a:xfrm>
          <a:prstGeom prst="triangle">
            <a:avLst>
              <a:gd name="adj" fmla="val 447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67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prstClr val="black"/>
                </a:solidFill>
                <a:cs typeface="Cordia New" panose="020B0304020202020204" pitchFamily="34" charset="-34"/>
              </a:rPr>
              <a:t>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496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	</a:t>
            </a: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th-TH" b="1" dirty="0"/>
              <a:t>ขึ้นอยู่กับว่า หน่วยงานใดจะนำรูปแบบใดไปใช้ให้เหมาะสมกับงาน</a:t>
            </a:r>
          </a:p>
          <a:p>
            <a:pPr marL="0" indent="0">
              <a:buNone/>
            </a:pPr>
            <a:r>
              <a:rPr lang="th-TH" b="1" dirty="0"/>
              <a:t>ที่รับผิดชอบให้เกิดประโยชน์ให้มากที่สุดแก่หน่วยงานนั้น ๆ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th-TH">
                <a:solidFill>
                  <a:prstClr val="black"/>
                </a:solidFill>
                <a:cs typeface="Cordia New" panose="020B0304020202020204" pitchFamily="34" charset="-34"/>
              </a:rPr>
              <a:t>		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724911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      อย่างไรก็ดี  รูปแบบของโครงสร้างทางการบริหาร ทั้ง 4 แบบนี้  มีทั้งข้อดีและข้อเสียในตัวของมันเอง  และแต่ละรูปแบบก็เหมาะกับงานแต่ละประเภท  ไม่มีโครงสร้างรูปแบบใดที่ดีสมบูรณ์แบบที่สุด 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15737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prstClr val="black"/>
                </a:solidFill>
                <a:cs typeface="Cordia New" panose="020B0304020202020204" pitchFamily="34" charset="-34"/>
              </a:rPr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/>
              <a:t>   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24</a:t>
            </a:fld>
            <a:endParaRPr lang="ko-KR" altLang="en-US" dirty="0"/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5EEDE446-E796-2719-5BA0-1ABEF3607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831627"/>
            <a:ext cx="7560840" cy="53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6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	</a:t>
            </a:r>
            <a:r>
              <a:rPr lang="en-US" dirty="0"/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998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704" y="836712"/>
            <a:ext cx="8229600" cy="5519638"/>
          </a:xfrm>
        </p:spPr>
        <p:txBody>
          <a:bodyPr>
            <a:normAutofit/>
          </a:bodyPr>
          <a:lstStyle/>
          <a:p>
            <a:pPr lvl="1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798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th-TH" sz="3600" dirty="0">
                <a:solidFill>
                  <a:prstClr val="black"/>
                </a:solidFill>
                <a:latin typeface="맑은 고딕"/>
                <a:ea typeface="+mn-ea"/>
                <a:cs typeface="Cordia New" panose="020B0304020202020204" pitchFamily="34" charset="-34"/>
              </a:rPr>
              <a:t>	</a:t>
            </a:r>
            <a:br>
              <a:rPr lang="th-TH" sz="3600" dirty="0">
                <a:solidFill>
                  <a:prstClr val="black"/>
                </a:solidFill>
                <a:latin typeface="맑은 고딕"/>
                <a:ea typeface="+mn-ea"/>
                <a:cs typeface="Cordia New" panose="020B0304020202020204" pitchFamily="34" charset="-34"/>
              </a:rPr>
            </a:br>
            <a:r>
              <a:rPr lang="th-TH" sz="3600" dirty="0">
                <a:solidFill>
                  <a:prstClr val="black"/>
                </a:solidFill>
                <a:latin typeface="맑은 고딕"/>
                <a:ea typeface="+mn-ea"/>
                <a:cs typeface="Cordia New" panose="020B0304020202020204" pitchFamily="34" charset="-34"/>
              </a:rPr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35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963950"/>
          </a:xfrm>
        </p:spPr>
        <p:txBody>
          <a:bodyPr/>
          <a:lstStyle/>
          <a:p>
            <a:r>
              <a:rPr lang="th-TH" dirty="0">
                <a:solidFill>
                  <a:prstClr val="black"/>
                </a:solidFill>
                <a:latin typeface="맑은 고딕"/>
                <a:cs typeface="Cordia New" panose="020B0304020202020204" pitchFamily="34" charset="-34"/>
              </a:rPr>
              <a:t>		    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214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prstClr val="black"/>
                </a:solidFill>
                <a:latin typeface="맑은 고딕"/>
                <a:cs typeface="Cordia New" panose="020B0304020202020204" pitchFamily="34" charset="-34"/>
              </a:rPr>
              <a:t>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/>
          </a:bodyPr>
          <a:lstStyle/>
          <a:p>
            <a:endParaRPr lang="en-US" sz="2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09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858-62F6-4BB9-958A-819866AB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4664"/>
            <a:ext cx="8496944" cy="786926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     </a:t>
            </a: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	</a:t>
            </a:r>
            <a:r>
              <a:rPr lang="th-TH" sz="2800" dirty="0"/>
              <a:t>ระบบบริหารจะใช้เป็นเครื่องมือที่สนองตอบเป้าหมายของการพัฒนาทางเศรษฐกิจ  สังคม  การเมือง ซึ่งอาจรวมถึง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th-TH" sz="2800" dirty="0"/>
              <a:t>•   การมุ่งเน้นประชาธิปไตย</a:t>
            </a:r>
            <a:br>
              <a:rPr lang="th-TH" sz="2800" dirty="0"/>
            </a:br>
            <a:r>
              <a:rPr lang="en-US" sz="2800" dirty="0"/>
              <a:t>	</a:t>
            </a:r>
            <a:r>
              <a:rPr lang="th-TH" sz="2800" dirty="0"/>
              <a:t>•   การมุ่งเน้นด้านคอมมิวนิสต์</a:t>
            </a:r>
            <a:br>
              <a:rPr lang="th-TH" sz="2800" dirty="0"/>
            </a:br>
            <a:r>
              <a:rPr lang="en-US" sz="2800" dirty="0"/>
              <a:t>	</a:t>
            </a:r>
            <a:r>
              <a:rPr lang="th-TH" sz="2800" dirty="0"/>
              <a:t>•   การมุ่งเน้นการป้องกันประเทศ</a:t>
            </a:r>
            <a:br>
              <a:rPr lang="th-TH" sz="2800" dirty="0"/>
            </a:br>
            <a:r>
              <a:rPr lang="en-US" sz="2800" dirty="0"/>
              <a:t>	</a:t>
            </a:r>
            <a:r>
              <a:rPr lang="th-TH" sz="2800" dirty="0"/>
              <a:t>•   การมุ่งเน้นการรักษาความเป็นระเบียบเรียบร้อยภายในประเทศ</a:t>
            </a:r>
            <a:br>
              <a:rPr lang="en-US" dirty="0"/>
            </a:br>
            <a:r>
              <a:rPr lang="th-TH" dirty="0"/>
              <a:t>	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th-TH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0E9810-C4CA-49CD-94AC-4252CDFDD09D}"/>
              </a:ext>
            </a:extLst>
          </p:cNvPr>
          <p:cNvSpPr txBox="1">
            <a:spLocks/>
          </p:cNvSpPr>
          <p:nvPr/>
        </p:nvSpPr>
        <p:spPr>
          <a:xfrm>
            <a:off x="251520" y="1412776"/>
            <a:ext cx="8496944" cy="3672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A3DE4-F899-4767-9EF1-27CBD35B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8607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r>
              <a:rPr lang="th-TH" dirty="0"/>
              <a:t>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/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72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468006"/>
          </a:xfrm>
        </p:spPr>
        <p:txBody>
          <a:bodyPr/>
          <a:lstStyle/>
          <a:p>
            <a:r>
              <a:rPr lang="th-TH" sz="3600" dirty="0">
                <a:solidFill>
                  <a:prstClr val="black"/>
                </a:solidFill>
              </a:rPr>
              <a:t>		   	</a:t>
            </a:r>
            <a:br>
              <a:rPr lang="th-TH" sz="3600" dirty="0">
                <a:solidFill>
                  <a:prstClr val="black"/>
                </a:solidFill>
              </a:rPr>
            </a:br>
            <a:r>
              <a:rPr lang="th-TH" sz="3600" dirty="0">
                <a:solidFill>
                  <a:prstClr val="black"/>
                </a:solidFill>
              </a:rPr>
              <a:t>			 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	</a:t>
            </a:r>
            <a:r>
              <a:rPr lang="th-TH" b="1" dirty="0" err="1"/>
              <a:t>สเกล</a:t>
            </a:r>
            <a:r>
              <a:rPr lang="th-TH" b="1" dirty="0"/>
              <a:t>การวัดของตัวแปรมี</a:t>
            </a:r>
            <a:r>
              <a:rPr lang="en-US" b="1" dirty="0"/>
              <a:t> </a:t>
            </a:r>
            <a:r>
              <a:rPr lang="en-US" sz="2000" b="1" dirty="0"/>
              <a:t>4</a:t>
            </a:r>
            <a:r>
              <a:rPr lang="th-TH" b="1" dirty="0"/>
              <a:t>  อันดับ</a:t>
            </a:r>
            <a:r>
              <a:rPr lang="en-US" b="1" dirty="0"/>
              <a:t> </a:t>
            </a:r>
            <a:r>
              <a:rPr lang="th-TH" b="1" dirty="0"/>
              <a:t>ประกอบด้วย</a:t>
            </a:r>
          </a:p>
          <a:p>
            <a:pPr marL="0" indent="0">
              <a:buNone/>
            </a:pPr>
            <a:r>
              <a:rPr lang="th-TH" sz="2000" b="1" dirty="0"/>
              <a:t>     </a:t>
            </a:r>
            <a:r>
              <a:rPr lang="en-US" sz="2000" b="1" dirty="0"/>
              <a:t>1.</a:t>
            </a:r>
            <a:r>
              <a:rPr lang="th-TH" sz="2000" b="1" dirty="0"/>
              <a:t> </a:t>
            </a:r>
            <a:r>
              <a:rPr lang="th-TH" b="1" dirty="0"/>
              <a:t>นาม</a:t>
            </a:r>
            <a:r>
              <a:rPr lang="th-TH" b="1" dirty="0" err="1"/>
              <a:t>สเกล</a:t>
            </a:r>
            <a:r>
              <a:rPr lang="th-TH" b="1" dirty="0"/>
              <a:t> (</a:t>
            </a:r>
            <a:r>
              <a:rPr lang="en-US" sz="2000" b="1" dirty="0"/>
              <a:t>nominal scale</a:t>
            </a:r>
            <a:r>
              <a:rPr lang="th-TH" b="1" dirty="0"/>
              <a:t>)</a:t>
            </a:r>
            <a:r>
              <a:rPr lang="en-US" b="1" dirty="0"/>
              <a:t> </a:t>
            </a:r>
            <a:r>
              <a:rPr lang="th-TH" b="1" dirty="0"/>
              <a:t>เช่น การจำแนกเพศ  กลุ่มเลือด</a:t>
            </a:r>
          </a:p>
          <a:p>
            <a:pPr marL="0" indent="0">
              <a:buNone/>
            </a:pPr>
            <a:r>
              <a:rPr lang="th-TH" sz="2000" b="1" dirty="0"/>
              <a:t>    </a:t>
            </a:r>
            <a:r>
              <a:rPr lang="en-US" sz="2000" b="1" dirty="0"/>
              <a:t>2. </a:t>
            </a:r>
            <a:r>
              <a:rPr lang="th-TH" b="1" dirty="0"/>
              <a:t>อันดับ</a:t>
            </a:r>
            <a:r>
              <a:rPr lang="th-TH" b="1" dirty="0" err="1"/>
              <a:t>สเกล</a:t>
            </a:r>
            <a:r>
              <a:rPr lang="th-TH" b="1" dirty="0"/>
              <a:t> (</a:t>
            </a:r>
            <a:r>
              <a:rPr lang="en-US" sz="2000" b="1" dirty="0"/>
              <a:t>ordinal</a:t>
            </a:r>
            <a:r>
              <a:rPr lang="en-US" b="1" dirty="0"/>
              <a:t> </a:t>
            </a:r>
            <a:r>
              <a:rPr lang="en-US" sz="2000" b="1" dirty="0">
                <a:solidFill>
                  <a:prstClr val="black"/>
                </a:solidFill>
              </a:rPr>
              <a:t>scale</a:t>
            </a:r>
            <a:r>
              <a:rPr lang="th-TH" b="1" dirty="0"/>
              <a:t>) เช่น การวัดทัศนคติ  วัดความพึงพอใจ  วัดระดับความเครียด  วัดความเชื่อ</a:t>
            </a:r>
          </a:p>
          <a:p>
            <a:pPr marL="0" indent="0">
              <a:buNone/>
            </a:pPr>
            <a:r>
              <a:rPr lang="th-TH" sz="2000" b="1" dirty="0"/>
              <a:t>    </a:t>
            </a:r>
            <a:r>
              <a:rPr lang="en-US" sz="2000" b="1" dirty="0"/>
              <a:t>3. </a:t>
            </a:r>
            <a:r>
              <a:rPr lang="th-TH" b="1" dirty="0"/>
              <a:t>ช่วง</a:t>
            </a:r>
            <a:r>
              <a:rPr lang="th-TH" b="1" dirty="0" err="1"/>
              <a:t>สเกล</a:t>
            </a:r>
            <a:r>
              <a:rPr lang="th-TH" b="1" dirty="0"/>
              <a:t> (</a:t>
            </a:r>
            <a:r>
              <a:rPr lang="en-US" sz="2000" b="1" dirty="0"/>
              <a:t>interval</a:t>
            </a:r>
            <a:r>
              <a:rPr lang="en-US" b="1" dirty="0"/>
              <a:t> </a:t>
            </a:r>
            <a:r>
              <a:rPr lang="en-US" sz="2000" b="1" dirty="0">
                <a:solidFill>
                  <a:prstClr val="black"/>
                </a:solidFill>
              </a:rPr>
              <a:t>scale</a:t>
            </a:r>
            <a:r>
              <a:rPr lang="th-TH" b="1" dirty="0"/>
              <a:t>) เช่น วัดระดับ</a:t>
            </a:r>
            <a:r>
              <a:rPr lang="th-TH" sz="2000" b="1" dirty="0"/>
              <a:t> </a:t>
            </a:r>
            <a:r>
              <a:rPr lang="en-US" sz="2000" b="1" dirty="0"/>
              <a:t>IQ</a:t>
            </a:r>
            <a:r>
              <a:rPr lang="th-TH" sz="2000" b="1" dirty="0"/>
              <a:t>   </a:t>
            </a:r>
            <a:r>
              <a:rPr lang="th-TH" b="1" dirty="0"/>
              <a:t>วัดระดับอุณหภูมิ</a:t>
            </a:r>
          </a:p>
          <a:p>
            <a:pPr marL="0" indent="0">
              <a:buNone/>
            </a:pPr>
            <a:r>
              <a:rPr lang="th-TH" sz="2000" b="1" dirty="0"/>
              <a:t>    </a:t>
            </a:r>
            <a:r>
              <a:rPr lang="en-US" sz="2000" b="1" dirty="0"/>
              <a:t>4. </a:t>
            </a:r>
            <a:r>
              <a:rPr lang="th-TH" b="1" dirty="0"/>
              <a:t>อัตราส่วน</a:t>
            </a:r>
            <a:r>
              <a:rPr lang="th-TH" b="1" dirty="0" err="1"/>
              <a:t>สเกล</a:t>
            </a:r>
            <a:r>
              <a:rPr lang="th-TH" b="1" dirty="0"/>
              <a:t> (</a:t>
            </a:r>
            <a:r>
              <a:rPr lang="en-US" sz="2000" b="1" dirty="0"/>
              <a:t>ratio</a:t>
            </a:r>
            <a:r>
              <a:rPr lang="en-US" b="1" dirty="0"/>
              <a:t> </a:t>
            </a:r>
            <a:r>
              <a:rPr lang="en-US" sz="2000" b="1" dirty="0">
                <a:solidFill>
                  <a:prstClr val="black"/>
                </a:solidFill>
              </a:rPr>
              <a:t>scale</a:t>
            </a:r>
            <a:r>
              <a:rPr lang="th-TH" b="1" dirty="0"/>
              <a:t>)</a:t>
            </a:r>
            <a:r>
              <a:rPr lang="en-US" b="1" dirty="0"/>
              <a:t> </a:t>
            </a:r>
            <a:r>
              <a:rPr lang="th-TH" b="1" dirty="0"/>
              <a:t>เช่น วัดชีพจร  วัดความดันโลหิต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823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>
                <a:solidFill>
                  <a:prstClr val="black"/>
                </a:solidFill>
              </a:rPr>
              <a:t>		</a:t>
            </a:r>
            <a:br>
              <a:rPr lang="th-TH" sz="3600" dirty="0">
                <a:solidFill>
                  <a:prstClr val="black"/>
                </a:solidFill>
              </a:rPr>
            </a:br>
            <a:r>
              <a:rPr lang="th-TH" sz="3600" dirty="0">
                <a:solidFill>
                  <a:prstClr val="black"/>
                </a:solidFill>
              </a:rPr>
              <a:t>		</a:t>
            </a:r>
            <a:r>
              <a:rPr lang="en-US" sz="3600" dirty="0">
                <a:solidFill>
                  <a:prstClr val="black"/>
                </a:solidFill>
              </a:rPr>
              <a:t>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เครื่องมือวัดทางวิทยาศาสตร์   จำแนกเป็น</a:t>
            </a:r>
          </a:p>
          <a:p>
            <a:pPr marL="0" indent="0">
              <a:buNone/>
            </a:pPr>
            <a:r>
              <a:rPr lang="en-US" sz="2800" b="1" dirty="0"/>
              <a:t>  1. </a:t>
            </a:r>
            <a:r>
              <a:rPr lang="th-TH" sz="2800" b="1" dirty="0"/>
              <a:t>เครื่องมือวัดทางด้านกายภาพ  เช่น เครื่องมือวัดความเร็วแสง วัดฝุ่นละอองในอากาศ  วัดน้ำหนัก  ส่วนสูง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  2.</a:t>
            </a:r>
            <a:r>
              <a:rPr lang="th-TH" sz="2800" b="1" dirty="0"/>
              <a:t>  เครื่องมือวัดทางด้านเคมี  เช่น  เครื่องมือตรวจวัดระดับน้ำตาลในเลือด  </a:t>
            </a:r>
            <a:r>
              <a:rPr lang="th-TH" sz="2800" b="1" dirty="0">
                <a:solidFill>
                  <a:prstClr val="black"/>
                </a:solidFill>
              </a:rPr>
              <a:t>เครื่องมือตรวจวัดระดับไขมันในเลือด 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  3.</a:t>
            </a:r>
            <a:r>
              <a:rPr lang="th-TH" sz="2800" b="1" dirty="0"/>
              <a:t>  เครื่องมือวัดทางด้านชีวภาพ  เช่น  เครื่องมือตรวจแบคทีเรียในเลือด  เครื่องมือตรวจเชื้อจุลินทรีย์ในอาหาร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430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th-TH" sz="3600" dirty="0">
                <a:solidFill>
                  <a:prstClr val="black"/>
                </a:solidFill>
              </a:rPr>
              <a:t>		</a:t>
            </a:r>
            <a:r>
              <a:rPr lang="en-US" sz="3600" dirty="0">
                <a:solidFill>
                  <a:prstClr val="black"/>
                </a:solidFill>
              </a:rPr>
              <a:t>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h-TH" b="1" dirty="0"/>
              <a:t>การตรวจสอบคุณภาพเครื่องมือวิจัยทางสังคมศาสตร์	เครื่องมือวิจัยที่ใช้ในการเก็บข้อมูลจริง ต้องเป็นเครื่องมือที่มีคุณภาพ  สามารถวัดในสิ่งที่ต้องการวัดได้  คุณภาพเครื่องมือนี้มีองค์ประกอบ </a:t>
            </a:r>
            <a:r>
              <a:rPr lang="en-US" sz="2000" b="1" dirty="0"/>
              <a:t>5</a:t>
            </a:r>
            <a:r>
              <a:rPr lang="th-TH" b="1" dirty="0"/>
              <a:t> ประการ</a:t>
            </a:r>
            <a:endParaRPr lang="en-US" b="1" dirty="0"/>
          </a:p>
          <a:p>
            <a:pPr marL="0" indent="0">
              <a:buNone/>
            </a:pPr>
            <a:r>
              <a:rPr lang="en-US" sz="2400" b="1" dirty="0"/>
              <a:t>	1.  </a:t>
            </a:r>
            <a:r>
              <a:rPr lang="th-TH" sz="2800" b="1" dirty="0"/>
              <a:t>มีความตรง (</a:t>
            </a:r>
            <a:r>
              <a:rPr lang="en-US" sz="2000" b="1" dirty="0"/>
              <a:t>Validity</a:t>
            </a:r>
            <a:r>
              <a:rPr lang="th-TH" sz="2800" b="1" dirty="0"/>
              <a:t>)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2.</a:t>
            </a:r>
            <a:r>
              <a:rPr lang="th-TH" sz="2800" b="1" dirty="0"/>
              <a:t>   มีความเที่ยง/เชื่อถือ/เชื่อมั่น (</a:t>
            </a:r>
            <a:r>
              <a:rPr lang="en-US" sz="2000" b="1" dirty="0"/>
              <a:t>Reliability</a:t>
            </a:r>
            <a:r>
              <a:rPr lang="th-TH" sz="2800" b="1" dirty="0"/>
              <a:t>)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3.</a:t>
            </a:r>
            <a:r>
              <a:rPr lang="th-TH" sz="2800" b="1" dirty="0"/>
              <a:t>   มีอำนาจจำแนก (</a:t>
            </a:r>
            <a:r>
              <a:rPr lang="en-US" sz="2000" b="1" dirty="0"/>
              <a:t>Discrimination power</a:t>
            </a:r>
            <a:r>
              <a:rPr lang="th-TH" sz="2800" b="1" dirty="0"/>
              <a:t>)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4.</a:t>
            </a:r>
            <a:r>
              <a:rPr lang="th-TH" sz="2800" b="1" dirty="0"/>
              <a:t>   มีความเป็นปรนัย (</a:t>
            </a:r>
            <a:r>
              <a:rPr lang="en-US" sz="2000" b="1" dirty="0"/>
              <a:t>Objective</a:t>
            </a:r>
            <a:r>
              <a:rPr lang="th-TH" sz="2800" b="1" dirty="0"/>
              <a:t>)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	5.</a:t>
            </a:r>
            <a:r>
              <a:rPr lang="th-TH" sz="2800" b="1" dirty="0"/>
              <a:t>   มีความยากง่ายพอเหมาะ (</a:t>
            </a:r>
            <a:r>
              <a:rPr lang="en-US" sz="2000" b="1" dirty="0"/>
              <a:t>Difficulty</a:t>
            </a:r>
            <a:r>
              <a:rPr lang="th-TH" sz="2800" b="1" dirty="0"/>
              <a:t>)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82770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2800" b="1" dirty="0">
                <a:solidFill>
                  <a:prstClr val="black"/>
                </a:solidFill>
              </a:rPr>
              <a:t>	</a:t>
            </a:r>
            <a:r>
              <a:rPr lang="th-TH" sz="2800" b="1" dirty="0">
                <a:solidFill>
                  <a:prstClr val="black"/>
                </a:solidFill>
              </a:rPr>
              <a:t>- </a:t>
            </a:r>
            <a:r>
              <a:rPr lang="th-TH" b="1" dirty="0">
                <a:solidFill>
                  <a:prstClr val="black"/>
                </a:solidFill>
              </a:rPr>
              <a:t>ความตรง(</a:t>
            </a:r>
            <a:r>
              <a:rPr lang="en-US" sz="2000" b="1" dirty="0">
                <a:solidFill>
                  <a:prstClr val="black"/>
                </a:solidFill>
              </a:rPr>
              <a:t>Validity</a:t>
            </a:r>
            <a:r>
              <a:rPr lang="th-TH" b="1" dirty="0">
                <a:solidFill>
                  <a:prstClr val="black"/>
                </a:solidFill>
              </a:rPr>
              <a:t>) หมายถึง ความแม่นยำ ถูกต้องของเครื่องมือ(แบบสอบถาม) ที่ใช้วัดในสิ่งที่ต้องการวัด สามารถบ่งบอกปรากฏการณ์หรือสภาพที่แท้จริงได้ตรงตามวัตถุประสงค์การวิจัยที่ตั้งไว้  สาระสำคัญของความตรงประกอบด้วย  ความตรงเชิงเนื้อหา  ความตรงเชิงโครงสร้าง และความตรงตามเกณฑ์</a:t>
            </a:r>
          </a:p>
          <a:p>
            <a:pPr marL="0" lv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	- ความเที่ยง/เชื่อถือ/เชื่อมั่น </a:t>
            </a:r>
            <a:r>
              <a:rPr lang="th-TH" sz="2800" b="1" dirty="0">
                <a:solidFill>
                  <a:prstClr val="black"/>
                </a:solidFill>
              </a:rPr>
              <a:t>(</a:t>
            </a:r>
            <a:r>
              <a:rPr lang="en-US" sz="2000" b="1" dirty="0">
                <a:solidFill>
                  <a:prstClr val="black"/>
                </a:solidFill>
              </a:rPr>
              <a:t>Reliability</a:t>
            </a:r>
            <a:r>
              <a:rPr lang="th-TH" sz="2800" b="1" dirty="0">
                <a:solidFill>
                  <a:prstClr val="black"/>
                </a:solidFill>
              </a:rPr>
              <a:t>) </a:t>
            </a:r>
            <a:r>
              <a:rPr lang="th-TH" b="1" dirty="0">
                <a:solidFill>
                  <a:prstClr val="black"/>
                </a:solidFill>
              </a:rPr>
              <a:t>หมายถึง ความคงที่ ความคงเส้นคงวา ตัวชี้วัดความเชื่อมั่น ได้แก่ ผลของการวัดหรือการใช้เครื่องมือรวบรวมข้อมูลนั้นซ้ำกันกี่ครั้ง ก็ได้ผลคงที่เหมือนเดิมหรือใกล้เคียงของเดิม แสดงว่าเครื่องมือนั้นมีความเชื่อมั่นหรือความเที่ยงสูง  ความเชื่อมั่นเป็นค่าสัมประสิทธิ์สหสัมพันธ์ระหว่างคะแนน </a:t>
            </a:r>
            <a:r>
              <a:rPr lang="en-US" sz="2200" b="1" dirty="0">
                <a:solidFill>
                  <a:prstClr val="black"/>
                </a:solidFill>
              </a:rPr>
              <a:t>2</a:t>
            </a:r>
            <a:r>
              <a:rPr lang="th-TH" b="1" dirty="0">
                <a:solidFill>
                  <a:prstClr val="black"/>
                </a:solidFill>
              </a:rPr>
              <a:t> ชุดที่ได้จากแบบสอบถามที่เหมือนกันและเป็นอิสระจากกันและจากผู้ตอบกลุ่มเดียวกัน ความเที่ยงหรือความเชื่อมั่นมีค่าอยู่ระหว่าง -</a:t>
            </a:r>
            <a:r>
              <a:rPr lang="en-US" sz="2200" b="1" dirty="0">
                <a:solidFill>
                  <a:prstClr val="black"/>
                </a:solidFill>
              </a:rPr>
              <a:t>1</a:t>
            </a:r>
            <a:r>
              <a:rPr lang="th-TH" b="1" dirty="0">
                <a:solidFill>
                  <a:prstClr val="black"/>
                </a:solidFill>
              </a:rPr>
              <a:t> ถึง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th-TH" b="1" dirty="0">
                <a:solidFill>
                  <a:prstClr val="black"/>
                </a:solidFill>
              </a:rPr>
              <a:t>+</a:t>
            </a:r>
            <a:r>
              <a:rPr lang="en-US" sz="2200" b="1" dirty="0">
                <a:solidFill>
                  <a:prstClr val="black"/>
                </a:solidFill>
              </a:rPr>
              <a:t>1</a:t>
            </a:r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5266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/>
          <a:lstStyle/>
          <a:p>
            <a:r>
              <a:rPr lang="th-TH" b="1" dirty="0"/>
              <a:t>ปัจจัยที่มีผลต่อความเที่ยง/การเพิ่งความเที่ยง(ความเชื่อมั่น)</a:t>
            </a:r>
          </a:p>
          <a:p>
            <a:pPr marL="0" indent="0">
              <a:buNone/>
            </a:pPr>
            <a:r>
              <a:rPr lang="th-TH" b="1" dirty="0"/>
              <a:t>          - จำนวนข้อคำถามและจำนวนคำตอบ</a:t>
            </a:r>
          </a:p>
          <a:p>
            <a:pPr marL="0" indent="0">
              <a:buNone/>
            </a:pPr>
            <a:r>
              <a:rPr lang="th-TH" b="1" dirty="0"/>
              <a:t>	- ความยาก ง่ายของข้อคำถาม</a:t>
            </a:r>
          </a:p>
          <a:p>
            <a:pPr marL="0" indent="0">
              <a:buNone/>
            </a:pPr>
            <a:r>
              <a:rPr lang="th-TH" b="1" dirty="0"/>
              <a:t>	- ความเป็นปรนัย</a:t>
            </a:r>
          </a:p>
          <a:p>
            <a:pPr marL="0" indent="0">
              <a:buNone/>
            </a:pPr>
            <a:r>
              <a:rPr lang="th-TH" b="1" dirty="0"/>
              <a:t>   	อย่างไรก็ตาม ความเที่ยงหรือความเชื่อมั่นสามารถเพิ่มให้สูงขึ้นด้วยการเขียนคำชี้แจงการตอบให้ชัดเจน เขียนคำถามด้วยภาษาที่เข้าใจง่าย ไม่คลุมเครือ ไม่กำกวม  อาจเพิ่มจำนวนคำถามให้มากขึ้น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9263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			</a:t>
            </a:r>
            <a:br>
              <a:rPr lang="th-TH" sz="3600" dirty="0">
                <a:solidFill>
                  <a:prstClr val="black"/>
                </a:solidFill>
              </a:rPr>
            </a:br>
            <a:r>
              <a:rPr lang="th-TH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เกณฑ์การพิจารณาค่าความเที่ยงหรือความเชื่อมั่นของเครื่องมือวิจัย  ดังนี้</a:t>
            </a:r>
          </a:p>
          <a:p>
            <a:pPr marL="0" indent="0">
              <a:buNone/>
            </a:pPr>
            <a:r>
              <a:rPr lang="en-US" b="1" dirty="0"/>
              <a:t>	- </a:t>
            </a:r>
            <a:r>
              <a:rPr lang="th-TH" b="1" dirty="0"/>
              <a:t>เครื่องมือมาตรฐานทั่วไป ค่าความเที่ยง </a:t>
            </a:r>
            <a:r>
              <a:rPr lang="en-US" sz="2000" b="1" dirty="0"/>
              <a:t>0.7-0.8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b="1" dirty="0"/>
              <a:t>- </a:t>
            </a:r>
            <a:r>
              <a:rPr lang="th-TH" b="1" dirty="0"/>
              <a:t>เครื่องมือวัดความรู้ วัดเจตคติ </a:t>
            </a:r>
            <a:r>
              <a:rPr lang="th-TH" b="1" dirty="0">
                <a:solidFill>
                  <a:prstClr val="black"/>
                </a:solidFill>
              </a:rPr>
              <a:t>ค่าความเที่ยง </a:t>
            </a:r>
            <a:r>
              <a:rPr lang="en-US" sz="2000" b="1" dirty="0"/>
              <a:t>0.7</a:t>
            </a:r>
            <a:r>
              <a:rPr lang="th-TH" sz="2000" b="1" dirty="0"/>
              <a:t> </a:t>
            </a:r>
            <a:r>
              <a:rPr lang="th-TH" b="1" dirty="0"/>
              <a:t>ขี้นไป</a:t>
            </a:r>
            <a:endParaRPr lang="en-US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b="1" dirty="0"/>
              <a:t>-</a:t>
            </a:r>
            <a:r>
              <a:rPr lang="en-US" sz="2000" b="1" dirty="0"/>
              <a:t> </a:t>
            </a:r>
            <a:r>
              <a:rPr lang="th-TH" sz="2000" b="1" dirty="0"/>
              <a:t>  </a:t>
            </a:r>
            <a:r>
              <a:rPr lang="th-TH" b="1" dirty="0"/>
              <a:t>เครื่องมือที่ใช้ในการสังเกต  ค่าความเที่ยง </a:t>
            </a:r>
            <a:r>
              <a:rPr lang="en-US" sz="2000" b="1" dirty="0"/>
              <a:t>0.8</a:t>
            </a:r>
            <a:r>
              <a:rPr lang="th-TH" sz="2000" b="1" dirty="0"/>
              <a:t>  </a:t>
            </a:r>
            <a:r>
              <a:rPr lang="th-TH" b="1" dirty="0"/>
              <a:t>ขึ้นไป</a:t>
            </a:r>
            <a:endParaRPr lang="en-US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b="1" dirty="0"/>
              <a:t>-</a:t>
            </a:r>
            <a:r>
              <a:rPr lang="en-US" sz="2000" b="1" dirty="0"/>
              <a:t> </a:t>
            </a:r>
            <a:r>
              <a:rPr lang="th-TH" sz="2000" b="1" dirty="0"/>
              <a:t>  </a:t>
            </a:r>
            <a:r>
              <a:rPr lang="th-TH" b="1" dirty="0"/>
              <a:t>เครื่องมือที่ใช้วัดการทำงานของอวัยวะต่าง ๆ ของ </a:t>
            </a:r>
          </a:p>
          <a:p>
            <a:pPr marL="0" indent="0">
              <a:buNone/>
            </a:pPr>
            <a:r>
              <a:rPr lang="th-TH" b="1" dirty="0"/>
              <a:t>              ร่างกายมนุษย์  ค่าความเที่ยง </a:t>
            </a:r>
            <a:r>
              <a:rPr lang="en-US" sz="2000" b="1" dirty="0"/>
              <a:t>0.95</a:t>
            </a:r>
            <a:r>
              <a:rPr lang="th-TH" sz="2000" b="1" dirty="0"/>
              <a:t>  </a:t>
            </a:r>
            <a:r>
              <a:rPr lang="th-TH" b="1" dirty="0"/>
              <a:t>ขึ้นไป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942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prstClr val="black"/>
                </a:solidFill>
              </a:rPr>
              <a:t>	- </a:t>
            </a:r>
            <a:r>
              <a:rPr lang="th-TH" b="1" dirty="0">
                <a:solidFill>
                  <a:prstClr val="black"/>
                </a:solidFill>
              </a:rPr>
              <a:t>อำนาจจำแนก </a:t>
            </a:r>
            <a:r>
              <a:rPr lang="th-TH" sz="2800" b="1" dirty="0">
                <a:solidFill>
                  <a:prstClr val="black"/>
                </a:solidFill>
              </a:rPr>
              <a:t>(</a:t>
            </a:r>
            <a:r>
              <a:rPr lang="en-US" sz="2000" b="1" dirty="0">
                <a:solidFill>
                  <a:prstClr val="black"/>
                </a:solidFill>
              </a:rPr>
              <a:t>Discrimination power</a:t>
            </a:r>
            <a:r>
              <a:rPr lang="th-TH" sz="2800" b="1" dirty="0">
                <a:solidFill>
                  <a:prstClr val="black"/>
                </a:solidFill>
              </a:rPr>
              <a:t>) </a:t>
            </a:r>
            <a:r>
              <a:rPr lang="th-TH" b="1" dirty="0">
                <a:solidFill>
                  <a:prstClr val="black"/>
                </a:solidFill>
              </a:rPr>
              <a:t>หมายถึง การที่ข้อคำถามสามารถแบ่งกลุ่มผู้ตอบได้ เช่น กรณีที่ต้องการวัดความรู้ออกเป็นกลุ่มเก่งและกลุ่มอ่อน  หรือต้องการวัดเจตคติออกเป็นกลุ่มชอบและกลุ่มไม่ชอบ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th-TH" b="1" dirty="0">
                <a:solidFill>
                  <a:prstClr val="black"/>
                </a:solidFill>
              </a:rPr>
              <a:t>ค่าอำนาจจำแนกมีค่าอยู่ระหว่าง </a:t>
            </a:r>
            <a:r>
              <a:rPr lang="en-US" sz="2000" b="1" dirty="0">
                <a:solidFill>
                  <a:prstClr val="black"/>
                </a:solidFill>
              </a:rPr>
              <a:t>-1</a:t>
            </a:r>
            <a:r>
              <a:rPr lang="th-TH" sz="2000" b="1" dirty="0">
                <a:solidFill>
                  <a:prstClr val="black"/>
                </a:solidFill>
              </a:rPr>
              <a:t> </a:t>
            </a:r>
            <a:r>
              <a:rPr lang="th-TH" sz="2800" b="1" dirty="0">
                <a:solidFill>
                  <a:prstClr val="black"/>
                </a:solidFill>
              </a:rPr>
              <a:t>ถึง </a:t>
            </a:r>
            <a:r>
              <a:rPr lang="en-US" sz="2000" b="1" dirty="0">
                <a:solidFill>
                  <a:prstClr val="black"/>
                </a:solidFill>
              </a:rPr>
              <a:t>1</a:t>
            </a:r>
            <a:r>
              <a:rPr lang="th-TH" sz="2000" b="1" dirty="0">
                <a:solidFill>
                  <a:prstClr val="black"/>
                </a:solidFill>
              </a:rPr>
              <a:t>  </a:t>
            </a:r>
            <a:r>
              <a:rPr lang="th-TH" b="1" dirty="0">
                <a:solidFill>
                  <a:prstClr val="black"/>
                </a:solidFill>
              </a:rPr>
              <a:t>สามารถแปลความหมาย  ดังนี้</a:t>
            </a:r>
          </a:p>
          <a:p>
            <a:pPr marL="0" lv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	</a:t>
            </a:r>
            <a:r>
              <a:rPr lang="en-US" sz="2000" b="1" dirty="0">
                <a:solidFill>
                  <a:prstClr val="black"/>
                </a:solidFill>
              </a:rPr>
              <a:t>0.81</a:t>
            </a:r>
            <a:r>
              <a:rPr lang="th-TH" sz="2000" b="1" dirty="0">
                <a:solidFill>
                  <a:prstClr val="black"/>
                </a:solidFill>
              </a:rPr>
              <a:t>  </a:t>
            </a:r>
            <a:r>
              <a:rPr lang="th-TH" b="1" dirty="0">
                <a:solidFill>
                  <a:prstClr val="black"/>
                </a:solidFill>
              </a:rPr>
              <a:t>ขึ้นไป		มีอำนาจจำแนกสูงมาก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	0.61-0.80</a:t>
            </a:r>
            <a:r>
              <a:rPr lang="th-TH" sz="2000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มีอำนาจจำแนกสูง </a:t>
            </a:r>
            <a:r>
              <a:rPr lang="th-TH" sz="2000" b="1" dirty="0">
                <a:solidFill>
                  <a:prstClr val="black"/>
                </a:solidFill>
              </a:rPr>
              <a:t>	</a:t>
            </a:r>
            <a:endParaRPr lang="en-US" sz="2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	0,41-0.60</a:t>
            </a:r>
            <a:r>
              <a:rPr lang="th-TH" sz="2000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มีอำนาจจำแนกปานกลาง</a:t>
            </a:r>
            <a:endParaRPr lang="en-US" sz="2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	0.21-0.40</a:t>
            </a:r>
            <a:r>
              <a:rPr lang="th-TH" sz="2000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มีอำนาจจำแนกพอใช้</a:t>
            </a:r>
            <a:endParaRPr lang="en-US" sz="2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	</a:t>
            </a:r>
            <a:r>
              <a:rPr lang="th-TH" b="1" dirty="0">
                <a:solidFill>
                  <a:prstClr val="black"/>
                </a:solidFill>
              </a:rPr>
              <a:t>ต่ำกว่า </a:t>
            </a:r>
            <a:r>
              <a:rPr lang="en-US" sz="2000" b="1" dirty="0">
                <a:solidFill>
                  <a:prstClr val="black"/>
                </a:solidFill>
              </a:rPr>
              <a:t>0.20</a:t>
            </a:r>
            <a:r>
              <a:rPr lang="th-TH" sz="2000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มีอำนาจจำแนกต่ำ</a:t>
            </a:r>
            <a:endParaRPr lang="en-US" sz="2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th-TH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03930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/>
          <a:lstStyle/>
          <a:p>
            <a:pPr marL="0" lvl="0" indent="0">
              <a:buNone/>
            </a:pPr>
            <a:r>
              <a:rPr lang="th-TH" sz="2800" b="1" dirty="0">
                <a:solidFill>
                  <a:prstClr val="black"/>
                </a:solidFill>
              </a:rPr>
              <a:t>	</a:t>
            </a:r>
            <a:r>
              <a:rPr lang="th-TH" b="1" dirty="0">
                <a:solidFill>
                  <a:prstClr val="black"/>
                </a:solidFill>
              </a:rPr>
              <a:t>ความเป็นปร</a:t>
            </a:r>
            <a:r>
              <a:rPr lang="th-TH" sz="2800" b="1" dirty="0">
                <a:solidFill>
                  <a:prstClr val="black"/>
                </a:solidFill>
              </a:rPr>
              <a:t>นัย (</a:t>
            </a:r>
            <a:r>
              <a:rPr lang="en-US" sz="2000" b="1" dirty="0">
                <a:solidFill>
                  <a:prstClr val="black"/>
                </a:solidFill>
              </a:rPr>
              <a:t>Objective</a:t>
            </a:r>
            <a:r>
              <a:rPr lang="th-TH" sz="2800" b="1" dirty="0">
                <a:solidFill>
                  <a:prstClr val="black"/>
                </a:solidFill>
              </a:rPr>
              <a:t>) </a:t>
            </a:r>
            <a:r>
              <a:rPr lang="th-TH" b="1" dirty="0">
                <a:solidFill>
                  <a:prstClr val="black"/>
                </a:solidFill>
              </a:rPr>
              <a:t>หมายถึง แบบทดสอบหรือแบบสอบถามที่มีความชัดเจนในความหมายที่ผู้อ่านเข้าใจตรงกัน</a:t>
            </a:r>
          </a:p>
          <a:p>
            <a:pPr marL="0" lv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มีวิธีการตรวจหรือการให้คะแนนในมาตรฐานเดียวกันและมีความชัดเจนในการแปลความหมายของคะแนน  </a:t>
            </a:r>
          </a:p>
          <a:p>
            <a:pPr marL="0" lv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	วิธีการตรวจเครื่องมือให้มีความเป็นปรนัย  ทำได้โดย นำแบบทดสอบหรือแบบสอบถามทดลองใช้กับกลุ่มตัวอย่างหลายกลุ่มหรือนำไปให้ผู้เชี่ยวชาญประเมิน</a:t>
            </a:r>
          </a:p>
          <a:p>
            <a:pPr marL="0" lv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	ขั้นตอนนี้ควรดำเนินการก่อนการหาคุณภาพด้านอื่น ๆ เพราะมีผลต่อตัวบ่งชี้คุณภาพด้านอื่น เช่น ความตรง ความเชื่อมั่น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7420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457200" lvl="1" indent="0">
              <a:buNone/>
            </a:pPr>
            <a:r>
              <a:rPr lang="th-TH" sz="3200" b="1" dirty="0">
                <a:solidFill>
                  <a:prstClr val="black"/>
                </a:solidFill>
              </a:rPr>
              <a:t>ความยากง่ายพอเหมาะ </a:t>
            </a:r>
            <a:r>
              <a:rPr lang="th-TH" b="1" dirty="0">
                <a:solidFill>
                  <a:prstClr val="black"/>
                </a:solidFill>
              </a:rPr>
              <a:t>(</a:t>
            </a:r>
            <a:r>
              <a:rPr lang="en-US" sz="2000" b="1" dirty="0">
                <a:solidFill>
                  <a:prstClr val="black"/>
                </a:solidFill>
              </a:rPr>
              <a:t>Difficulty</a:t>
            </a:r>
            <a:r>
              <a:rPr lang="th-TH" b="1" dirty="0">
                <a:solidFill>
                  <a:prstClr val="black"/>
                </a:solidFill>
              </a:rPr>
              <a:t>) </a:t>
            </a:r>
            <a:r>
              <a:rPr lang="th-TH" sz="3200" b="1" dirty="0">
                <a:solidFill>
                  <a:prstClr val="black"/>
                </a:solidFill>
              </a:rPr>
              <a:t>หมายถึงข้อสอบที่ไม่ยากหรือง่ายจนเกินไป  การคำนวณความยากง่ายโดยใช้สูตร ดังนี้</a:t>
            </a:r>
          </a:p>
          <a:p>
            <a:pPr marL="457200" lvl="1" indent="0">
              <a:buNone/>
            </a:pPr>
            <a:r>
              <a:rPr lang="th-TH" b="1" dirty="0">
                <a:solidFill>
                  <a:prstClr val="black"/>
                </a:solidFill>
              </a:rPr>
              <a:t>	</a:t>
            </a:r>
            <a:r>
              <a:rPr lang="en-US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สูตร  </a:t>
            </a:r>
            <a:r>
              <a:rPr lang="en-US" sz="2400" b="1" dirty="0">
                <a:solidFill>
                  <a:prstClr val="black"/>
                </a:solidFill>
              </a:rPr>
              <a:t>P=R/N</a:t>
            </a:r>
            <a:r>
              <a:rPr lang="th-TH" sz="2400" dirty="0"/>
              <a:t>	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		 P </a:t>
            </a:r>
            <a:r>
              <a:rPr lang="en-US" b="1" dirty="0">
                <a:solidFill>
                  <a:prstClr val="black"/>
                </a:solidFill>
              </a:rPr>
              <a:t>=  </a:t>
            </a:r>
            <a:r>
              <a:rPr lang="th-TH" sz="3200" b="1" dirty="0">
                <a:solidFill>
                  <a:prstClr val="black"/>
                </a:solidFill>
              </a:rPr>
              <a:t>ค่าความยากง่าย</a:t>
            </a:r>
            <a:endParaRPr lang="en-US" sz="3200" b="1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prstClr val="black"/>
                </a:solidFill>
              </a:rPr>
              <a:t>		</a:t>
            </a:r>
            <a:r>
              <a:rPr lang="th-TH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R </a:t>
            </a:r>
            <a:r>
              <a:rPr lang="en-US" b="1" dirty="0">
                <a:solidFill>
                  <a:prstClr val="black"/>
                </a:solidFill>
              </a:rPr>
              <a:t>=  </a:t>
            </a:r>
            <a:r>
              <a:rPr lang="th-TH" sz="3200" b="1" dirty="0">
                <a:solidFill>
                  <a:prstClr val="black"/>
                </a:solidFill>
              </a:rPr>
              <a:t>จำนวนคนที่ตอบถูก</a:t>
            </a:r>
            <a:endParaRPr lang="en-US" sz="3200" b="1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prstClr val="black"/>
                </a:solidFill>
              </a:rPr>
              <a:t>		</a:t>
            </a:r>
            <a:r>
              <a:rPr lang="th-TH" sz="2000" b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N  </a:t>
            </a:r>
            <a:r>
              <a:rPr lang="en-US" b="1" dirty="0">
                <a:solidFill>
                  <a:prstClr val="black"/>
                </a:solidFill>
              </a:rPr>
              <a:t>=</a:t>
            </a:r>
            <a:r>
              <a:rPr lang="en-US" sz="2400" b="1" dirty="0">
                <a:solidFill>
                  <a:prstClr val="black"/>
                </a:solidFill>
              </a:rPr>
              <a:t>  </a:t>
            </a:r>
            <a:r>
              <a:rPr lang="th-TH" sz="3200" b="1" dirty="0">
                <a:solidFill>
                  <a:prstClr val="black"/>
                </a:solidFill>
              </a:rPr>
              <a:t>คะแนนทั้งหมด</a:t>
            </a:r>
            <a:endParaRPr lang="en-US" sz="3200" b="1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prstClr val="black"/>
                </a:solidFill>
              </a:rPr>
              <a:t>	</a:t>
            </a:r>
            <a:r>
              <a:rPr lang="th-TH" sz="3200" b="1" dirty="0">
                <a:solidFill>
                  <a:prstClr val="black"/>
                </a:solidFill>
              </a:rPr>
              <a:t>ข้อสอบที่มีความยากง่ายปานกลาง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th-TH" sz="3200" b="1" dirty="0">
                <a:solidFill>
                  <a:prstClr val="black"/>
                </a:solidFill>
              </a:rPr>
              <a:t> </a:t>
            </a:r>
            <a:r>
              <a:rPr lang="th-TH" b="1" dirty="0">
                <a:solidFill>
                  <a:prstClr val="black"/>
                </a:solidFill>
              </a:rPr>
              <a:t>ค่า </a:t>
            </a:r>
            <a:r>
              <a:rPr lang="en-US" sz="2400" b="1" dirty="0">
                <a:solidFill>
                  <a:prstClr val="black"/>
                </a:solidFill>
              </a:rPr>
              <a:t>P = 0.5</a:t>
            </a:r>
          </a:p>
          <a:p>
            <a:pPr marL="457200" lvl="1" indent="0">
              <a:buNone/>
            </a:pPr>
            <a:r>
              <a:rPr lang="th-TH" sz="3200" b="1" dirty="0">
                <a:solidFill>
                  <a:prstClr val="black"/>
                </a:solidFill>
              </a:rPr>
              <a:t>อย่างไรก็ตาม ค่า </a:t>
            </a:r>
            <a:r>
              <a:rPr lang="en-US" sz="2400" b="1" dirty="0">
                <a:solidFill>
                  <a:prstClr val="black"/>
                </a:solidFill>
              </a:rPr>
              <a:t>P </a:t>
            </a:r>
            <a:r>
              <a:rPr lang="th-TH" sz="3200" b="1" dirty="0">
                <a:solidFill>
                  <a:prstClr val="black"/>
                </a:solidFill>
              </a:rPr>
              <a:t>ที่ยอมรับได้ในระหว่าง  </a:t>
            </a:r>
            <a:r>
              <a:rPr lang="en-US" sz="2400" b="1" dirty="0">
                <a:solidFill>
                  <a:prstClr val="black"/>
                </a:solidFill>
              </a:rPr>
              <a:t>0.2 - 0.8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907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6356-CAAE-42F4-A6DB-213ACCB4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76672"/>
            <a:ext cx="8280920" cy="1224136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r>
              <a:rPr lang="en-US" sz="2000" dirty="0"/>
              <a:t>	</a:t>
            </a:r>
            <a:br>
              <a:rPr lang="th-TH" sz="2000" dirty="0"/>
            </a:br>
            <a:r>
              <a:rPr lang="th-TH" sz="2000" dirty="0"/>
              <a:t>	 </a:t>
            </a:r>
            <a:r>
              <a:rPr lang="en-US" sz="2000" dirty="0"/>
              <a:t>  </a:t>
            </a:r>
            <a:r>
              <a:rPr lang="th-TH" sz="3200" dirty="0"/>
              <a:t>หนังสือที่ไว</a:t>
            </a:r>
            <a:r>
              <a:rPr lang="th-TH" sz="3200" dirty="0" err="1"/>
              <a:t>ด์เน</a:t>
            </a:r>
            <a:r>
              <a:rPr lang="th-TH" sz="3200" dirty="0"/>
              <a:t>อร์เป็นบรรณาธิการ</a:t>
            </a: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r>
              <a:rPr lang="th-TH" sz="2000" dirty="0"/>
              <a:t>       </a:t>
            </a:r>
            <a:r>
              <a:rPr lang="th-TH" sz="3600" dirty="0"/>
              <a:t>   </a:t>
            </a:r>
            <a:br>
              <a:rPr lang="en-US" sz="2000" dirty="0"/>
            </a:br>
            <a:r>
              <a:rPr lang="th-TH" sz="2000" dirty="0"/>
              <a:t>	</a:t>
            </a: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br>
              <a:rPr lang="th-TH" sz="2000" dirty="0"/>
            </a:br>
            <a:endParaRPr lang="th-TH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80F7E0-C07C-4B11-9EDC-7A1ED62B8DF2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8581050" cy="51125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 algn="thaiDist">
              <a:buClr>
                <a:srgbClr val="B71E42"/>
              </a:buClr>
              <a:buNone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</a:rPr>
              <a:t>  	 </a:t>
            </a:r>
            <a:r>
              <a:rPr lang="th-TH" sz="32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หนังสือเล่มนี้แบ่งสาระสำคัญออกเป็น 3 ส่วน ได้แก่</a:t>
            </a:r>
          </a:p>
          <a:p>
            <a:pPr marL="0" lvl="0" indent="0" algn="thaiDist">
              <a:buClr>
                <a:srgbClr val="B71E42"/>
              </a:buClr>
              <a:buNone/>
              <a:defRPr/>
            </a:pPr>
            <a:endParaRPr lang="en-US" sz="3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thaiDist">
              <a:buClr>
                <a:srgbClr val="B71E42"/>
              </a:buClr>
              <a:buNone/>
              <a:defRPr/>
            </a:pP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   •  ส่วนที่หนึ่ง  กล่าวถึง</a:t>
            </a:r>
            <a:r>
              <a:rPr lang="en-US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</a:t>
            </a: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ทฤษฎีการบริหารการพัฒนา</a:t>
            </a:r>
          </a:p>
          <a:p>
            <a:pPr marL="0" lvl="0" indent="0" algn="thaiDist">
              <a:buClr>
                <a:srgbClr val="B71E42"/>
              </a:buClr>
              <a:buNone/>
              <a:defRPr/>
            </a:pP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   •  ส่วนที่สอง  กล่าวถึง</a:t>
            </a:r>
            <a:r>
              <a:rPr lang="en-US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</a:t>
            </a: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วิธีปฏิบัติของการบริหารการพัฒนา</a:t>
            </a:r>
          </a:p>
          <a:p>
            <a:pPr marL="0" lvl="0" indent="0" algn="thaiDist">
              <a:buClr>
                <a:srgbClr val="B71E42"/>
              </a:buClr>
              <a:buNone/>
              <a:defRPr/>
            </a:pP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   •   ส่วนที่สาม  กล่าวถึง  การให้ความช่วยเหลือทางด้านวิชาการ</a:t>
            </a:r>
            <a:r>
              <a:rPr lang="en-US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       </a:t>
            </a:r>
            <a:r>
              <a:rPr lang="th-TH" sz="3600" b="1" dirty="0">
                <a:solidFill>
                  <a:sysClr val="windowText" lastClr="000000"/>
                </a:solidFill>
                <a:latin typeface="Arial" panose="020B0604020202020204" pitchFamily="34" charset="0"/>
              </a:rPr>
              <a:t>และการบริหารการพัฒนา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cs typeface="Cordia New" panose="020B0304020202020204" pitchFamily="34" charset="-34"/>
              </a:rPr>
              <a:t>    			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cs typeface="Cordia New" panose="020B0304020202020204" pitchFamily="34" charset="-34"/>
              </a:rPr>
              <a:t>	  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/>
              <a:cs typeface="Cordia New" panose="020B0304020202020204" pitchFamily="34" charset="-34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12195-A287-4EEB-8555-D228A3DE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2672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			</a:t>
            </a:r>
            <a:r>
              <a:rPr lang="th-TH" sz="2800" dirty="0">
                <a:solidFill>
                  <a:prstClr val="black"/>
                </a:solidFill>
              </a:rPr>
              <a:t>เครื่องมือวัด(ต่อ)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h-TH" b="1" dirty="0"/>
              <a:t>	</a:t>
            </a:r>
            <a:r>
              <a:rPr lang="th-TH" sz="6700" b="1" dirty="0"/>
              <a:t>สรุป</a:t>
            </a:r>
            <a:r>
              <a:rPr lang="th-TH" sz="5100" b="1" dirty="0"/>
              <a:t>  </a:t>
            </a:r>
          </a:p>
          <a:p>
            <a:pPr marL="0" indent="0">
              <a:buNone/>
            </a:pPr>
            <a:r>
              <a:rPr lang="th-TH" sz="5100" b="1" dirty="0"/>
              <a:t>	ประเด็นที่ต้องพิจารณาในการสร้างเครื่องมือวัดหรือเครื่องมือที่ใช้เก็บข้อมูลวิจัยพอสังเขป  ดังนี้</a:t>
            </a:r>
          </a:p>
          <a:p>
            <a:pPr marL="0" indent="0">
              <a:buNone/>
            </a:pPr>
            <a:r>
              <a:rPr lang="th-TH" sz="5100" b="1" dirty="0"/>
              <a:t>	</a:t>
            </a:r>
            <a:r>
              <a:rPr lang="en-US" sz="5100" b="1" dirty="0"/>
              <a:t>1. </a:t>
            </a:r>
            <a:r>
              <a:rPr lang="th-TH" sz="5100" b="1" dirty="0"/>
              <a:t>เครื่องมือที่ใช้วัดมีความสอดคล้องกับเรื่องที่วิจัย โดยมีแนวคิด ทฤษฎีรองรับ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	2.</a:t>
            </a:r>
            <a:r>
              <a:rPr lang="th-TH" sz="5100" b="1" dirty="0"/>
              <a:t> เครื่องมือวัดที่ใช้มีความเหมาะสมกับกลุ่มตัวอย่าง โดยพิจารณาเรื่องของวัยวุฒิ คุณวุฒิ สภาวะทางอารมณ์ สังคม จิตใจและร่างกาย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	3.</a:t>
            </a:r>
            <a:r>
              <a:rPr lang="th-TH" sz="5100" b="1" dirty="0"/>
              <a:t> เครื่องมือวัดมีคุณภาพตามเกณฑ์ที่ยอมรับได้ เช่น ความเที่ยง ความตรง เป็นต้น  เพราะถ้าเครื่องมือด้อยคุณภาพก็ไม่สามารถตอบโจทย์การวิจัยได้ จะกลายเป็นงานวิจัยที่ไม่มีคุณค่า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	4.</a:t>
            </a:r>
            <a:r>
              <a:rPr lang="th-TH" sz="5100" b="1" dirty="0"/>
              <a:t> เครื่องมือไม่มีความยุ่งยากซับซ้อนในการนำไปใช้  มีความเหมาะสมทั้งด้านเวลาและค่าใช้จ่าย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	5.</a:t>
            </a:r>
            <a:r>
              <a:rPr lang="th-TH" sz="5100" b="1" dirty="0"/>
              <a:t> ไม่ละเมิดลิขสิทธิ์  การพัฒนาเครื่องมือวิจัยถือเป็นทรัพย์สินทางปัญญา ถ้าจำเป็นต้องใช้เครื่องมือที่มีลิขสิทธิ์อยู่ ต้องทำการขออนุญาตก่อนนำไปใช้</a:t>
            </a:r>
            <a:endParaRPr lang="en-US" sz="5100" b="1" dirty="0"/>
          </a:p>
          <a:p>
            <a:pPr marL="0" indent="0">
              <a:buNone/>
            </a:pPr>
            <a:r>
              <a:rPr lang="en-US" sz="2400" b="1" dirty="0"/>
              <a:t>	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839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22549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2800" dirty="0"/>
              <a:t>	</a:t>
            </a:r>
            <a:r>
              <a:rPr lang="th-TH" sz="2800" dirty="0"/>
              <a:t>    บทที่ </a:t>
            </a:r>
            <a:r>
              <a:rPr lang="en-US" sz="2400" dirty="0"/>
              <a:t>10</a:t>
            </a:r>
            <a:r>
              <a:rPr lang="th-TH" sz="2800" dirty="0"/>
              <a:t> การเก็บรวบรวมข้อมูล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sz="4500" b="1" dirty="0"/>
              <a:t>ความนำ</a:t>
            </a:r>
          </a:p>
          <a:p>
            <a:pPr marL="0" indent="0">
              <a:buNone/>
            </a:pPr>
            <a:r>
              <a:rPr lang="th-TH" b="1" dirty="0"/>
              <a:t>	การเก็บรวมรวมข้อมูลเป็นกระบวนการหนึ่งที่สำคัญจะสะท้อนความจริงที่มีส่วนเกี่ยวข้องโดยตรงกับประเด็นที่ผู้วิจัยต้องการศึกษา โดยข้อมูลดังกล่าวเป็นได้ทั้งข้อมูลตัวเลข และข้อมูลที่เป็นข้อความ  ซึ่งมีวิธีการเก็บที่หลากหลายขึ้นอยู่กับผู้วิจัยเลือกใช้ให้เหมาะสมกับประเด็นวิจัย</a:t>
            </a:r>
          </a:p>
          <a:p>
            <a:pPr marL="0" indent="0">
              <a:buNone/>
            </a:pPr>
            <a:r>
              <a:rPr lang="th-TH" b="1" dirty="0"/>
              <a:t>	มีผู้ให้ความหมายของการเก็บรวบรวมข้อมูล เป็นต้นว่า การเก็บรวบรวมข้อมูล หมายถึง  ขั้นตอนของกระบวนการวิจัยในการรวบรวมข้อมูลที่ตอบสนองต่อวัตถุประสงค์ของการวิจัย  ด้วยการนำข้อมูลมาวิเคราะห์และแปลผลตามวัตถุประสงค์</a:t>
            </a:r>
          </a:p>
          <a:p>
            <a:pPr marL="0" indent="0">
              <a:buNone/>
            </a:pPr>
            <a:r>
              <a:rPr lang="th-TH" b="1" dirty="0"/>
              <a:t>(วนิดา  วาดีเจริญ,รังสรรค์  เลิศในสัตย์ และสมบัติ  ทีฆทรัพย์, </a:t>
            </a:r>
            <a:r>
              <a:rPr lang="en-US" sz="2000" b="1" dirty="0"/>
              <a:t>2560)</a:t>
            </a:r>
            <a:r>
              <a:rPr lang="en-US" b="1" dirty="0"/>
              <a:t> </a:t>
            </a:r>
            <a:r>
              <a:rPr lang="th-TH" b="1" dirty="0"/>
              <a:t>ส่วน </a:t>
            </a:r>
            <a:r>
              <a:rPr lang="th-TH" sz="2000" b="1" dirty="0"/>
              <a:t> </a:t>
            </a:r>
            <a:r>
              <a:rPr lang="en-US" sz="2000" b="1" dirty="0" err="1"/>
              <a:t>Wawire</a:t>
            </a:r>
            <a:r>
              <a:rPr lang="en-US" sz="2000" b="1" dirty="0"/>
              <a:t> &amp; </a:t>
            </a:r>
            <a:r>
              <a:rPr lang="en-US" sz="2000" b="1" dirty="0" err="1"/>
              <a:t>Okelo</a:t>
            </a:r>
            <a:r>
              <a:rPr lang="en-US" sz="2000" b="1" dirty="0"/>
              <a:t> (2014)</a:t>
            </a:r>
            <a:r>
              <a:rPr lang="th-TH" sz="2000" b="1" dirty="0"/>
              <a:t>  </a:t>
            </a:r>
            <a:r>
              <a:rPr lang="th-TH" b="1" dirty="0"/>
              <a:t>กล่าวว่า  </a:t>
            </a:r>
            <a:r>
              <a:rPr lang="th-TH" b="1" dirty="0">
                <a:solidFill>
                  <a:prstClr val="black"/>
                </a:solidFill>
              </a:rPr>
              <a:t>การเก็บรวบรวมข้อมูล คือ กระบวนการของการรวบรวมข้อมูลเพื่อวัตถุประสงค์ในการวิจัย  โดยข้อมูลดังกล่าวอาจเป็นข้อมูลเชิงปริมาณที่แสดงในรูปของตัวเลข  แต่ถ้าเป็นข้อมูลเชิงคุณภาพก็จะแสดงผลโดยการอธิบายปรากฏการณ์</a:t>
            </a:r>
          </a:p>
          <a:p>
            <a:pPr marL="0" indent="0">
              <a:buNone/>
            </a:pPr>
            <a:r>
              <a:rPr lang="th-TH" b="1" dirty="0">
                <a:solidFill>
                  <a:prstClr val="black"/>
                </a:solidFill>
              </a:rPr>
              <a:t>	</a:t>
            </a:r>
            <a:r>
              <a:rPr lang="th-TH" sz="3400" b="1" dirty="0">
                <a:solidFill>
                  <a:prstClr val="black"/>
                </a:solidFill>
              </a:rPr>
              <a:t>ดังนั้น</a:t>
            </a:r>
            <a:r>
              <a:rPr lang="th-TH" b="1" dirty="0">
                <a:solidFill>
                  <a:prstClr val="black"/>
                </a:solidFill>
              </a:rPr>
              <a:t>  การเก็บรวบรวมข้อมูลจึงหมายถึง ขั้นตอนทั้งหมดที่ใช้ในการรวบรวมข้อมูลทั้งข้อมูลที่เป็นตัวเลขและข้อมูลที่เป็นข้อความ โดยการปฏิบัติอย่างเป็นระบบ  รวมถึงการเก็บข้อมูลจากแหล่งปฐมภูมิและแหล่งทุติยภูมิและสามารถนำไปใช้วิเคราะห์ผลและแปลผลเพื่อตอบวัตถุประสงค์ของการวิจัยต่อไป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903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		   </a:t>
            </a:r>
            <a:r>
              <a:rPr lang="th-TH" sz="2800" dirty="0">
                <a:solidFill>
                  <a:prstClr val="black"/>
                </a:solidFill>
              </a:rPr>
              <a:t> การเก็บรวบรวมข้อมูล(ต่อ) </a:t>
            </a:r>
            <a:r>
              <a:rPr lang="th-TH" dirty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b="1" dirty="0"/>
              <a:t>	ขั้นตอนในการเก็บรวบรวมข้อมูล</a:t>
            </a:r>
          </a:p>
          <a:p>
            <a:pPr marL="457200" lvl="1" indent="0">
              <a:buNone/>
            </a:pPr>
            <a:r>
              <a:rPr lang="th-TH" b="1" dirty="0"/>
              <a:t> 	การเก็บรวบรวมข้อมูลมีกระบวนการขั้นตอนต่าง ๆ ดังนี้</a:t>
            </a:r>
          </a:p>
          <a:p>
            <a:pPr marL="457200" lvl="1" indent="0">
              <a:buNone/>
            </a:pPr>
            <a:r>
              <a:rPr lang="en-US" sz="2400" b="1" dirty="0"/>
              <a:t>1. </a:t>
            </a:r>
            <a:r>
              <a:rPr lang="th-TH" b="1" dirty="0"/>
              <a:t>กำหนดข้อมูลและตัวชี้วัด  ศึกษาและวิเคราะห์จากวัตถุประสงค์หรือตัวแปรของการวิจัยว่า ตัวแปรใดเป็นตัวแปรอิสระ ตัวแปรตาม และตัวแปรที่เกี่ยวข้อง ใช้อะไรเป็นตัวชี้วัดจึงจะได้ข้อมูลที่สอดคล้องกับสภาพความเป็นจริง </a:t>
            </a:r>
            <a:endParaRPr lang="en-US" b="1" dirty="0"/>
          </a:p>
          <a:p>
            <a:pPr marL="457200" lvl="1" indent="0">
              <a:buNone/>
            </a:pPr>
            <a:r>
              <a:rPr lang="en-US" sz="2400" b="1" dirty="0"/>
              <a:t>2.</a:t>
            </a:r>
            <a:r>
              <a:rPr lang="th-TH" sz="2400" b="1" dirty="0"/>
              <a:t>  </a:t>
            </a:r>
            <a:r>
              <a:rPr lang="th-TH" b="1" dirty="0"/>
              <a:t>กำหนดแหล่งข้อมูล  ใครเป็นผู้ให้ข้อมูล อยู่ที่ไหน มีขอบเขตแค่ไหน แหล่งใดเป็นข้อมูลปฐมภูมิและแหล่งใดเป็นข้อมูลทุติยภูมิ โดยพิจารณาว่าแหล่งข้อมูลดังกล่าวสามารถให้ข้อมูลได้ครบถ้วนหรือไม่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3.</a:t>
            </a:r>
            <a:r>
              <a:rPr lang="th-TH" b="1" dirty="0"/>
              <a:t>  กำหนดกลุ่มตัวอย่าง  เป็นการกำหนดขนาดของกลุ่มตัวอย่างและการเลือกใช้วิธีการสุ่มอย่างเหมาะสม ใช้สูตรใด ของใคร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4.</a:t>
            </a:r>
            <a:r>
              <a:rPr lang="th-TH" b="1" dirty="0"/>
              <a:t>  กำหนดวิธีเก็บรวบรวมข้อมูล  เป็นการเลือกวิธีการเก็บรวบรวมข้อมูลที่เหมาะสมและประหยัด ได้ข้อมูลครบถ้วน เป็นข้อมูลที่เชื่อถือได้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5.</a:t>
            </a:r>
            <a:r>
              <a:rPr lang="th-TH" b="1" dirty="0"/>
              <a:t>  ทดลองใช้เครื่องมือเก็บข้อมูล  ทดลองใช้เครื่องมือกับกลุ่มตัวอย่างขนาดเล็กที่มีลักษณะใกล้เคียงกับกลุ่มตัวอย่างจริง มีการตรวจสอบพัฒนาคุณภาพเครื่องมือก่อนนำไปใช้เก็บข้อมูลจริง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7925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35958"/>
          </a:xfrm>
        </p:spPr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  		การเก็บรวบรวมข้อมูล(ต่อ)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h-TH" b="1" dirty="0"/>
              <a:t>	</a:t>
            </a:r>
            <a:r>
              <a:rPr lang="th-TH" sz="11200" b="1" dirty="0"/>
              <a:t>ข้อควรคำนึงในเรื่องการเก็บรวบรวมข้อมูล</a:t>
            </a:r>
          </a:p>
          <a:p>
            <a:pPr marL="0" indent="0">
              <a:buNone/>
            </a:pPr>
            <a:r>
              <a:rPr lang="th-TH" sz="11200" b="1" dirty="0"/>
              <a:t>	การเก็บรวบรวมข้อมูลเป็นการรวบรวมข้อเท็จจริงที่สำคัญที่ผู้วิจัยมีความมุ่งมั่นเพื่อนำมาวิเคราะห์หรือแปลความหมายของข้อมูลเหล่านั้น จนนำไปสู่การตอบคำถามและวัตถุประสงค์ของการวิจัย </a:t>
            </a:r>
            <a:r>
              <a:rPr lang="th-TH" sz="11200" b="1" dirty="0">
                <a:solidFill>
                  <a:prstClr val="black"/>
                </a:solidFill>
              </a:rPr>
              <a:t>ข้อควรคำนึงที่สำคัญ ๆ ประกอบด้วย</a:t>
            </a:r>
          </a:p>
          <a:p>
            <a:pPr marL="0" indent="0">
              <a:buNone/>
            </a:pPr>
            <a:r>
              <a:rPr lang="en-US" sz="11200" b="1" dirty="0">
                <a:solidFill>
                  <a:prstClr val="black"/>
                </a:solidFill>
              </a:rPr>
              <a:t>1. </a:t>
            </a:r>
            <a:r>
              <a:rPr lang="th-TH" sz="11200" b="1" dirty="0">
                <a:solidFill>
                  <a:prstClr val="black"/>
                </a:solidFill>
              </a:rPr>
              <a:t>วางแผนการเก็บรวบรวมข้อมูลให้มีความครอบคลุมและตอบวัตถุประสงค์ของการวิจัย </a:t>
            </a:r>
            <a:endParaRPr lang="en-US" sz="1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1200" b="1" dirty="0">
                <a:solidFill>
                  <a:prstClr val="black"/>
                </a:solidFill>
              </a:rPr>
              <a:t>2.</a:t>
            </a:r>
            <a:r>
              <a:rPr lang="th-TH" sz="11200" b="1" dirty="0">
                <a:solidFill>
                  <a:prstClr val="black"/>
                </a:solidFill>
              </a:rPr>
              <a:t>  ข้อมูลที่จัดเก็บต้องสอดคล้องกับกรอบแนวคิดของการวิจัย  และสามารถนำมาใช้ทดสอบสมมติฐานได้ครบถ้วน</a:t>
            </a:r>
            <a:endParaRPr lang="en-US" sz="1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1200" b="1" dirty="0">
                <a:solidFill>
                  <a:prstClr val="black"/>
                </a:solidFill>
              </a:rPr>
              <a:t>3. </a:t>
            </a:r>
            <a:r>
              <a:rPr lang="th-TH" sz="11200" b="1" dirty="0">
                <a:solidFill>
                  <a:prstClr val="black"/>
                </a:solidFill>
              </a:rPr>
              <a:t>เลือกใช้เครื่องมือเก็บรวบรวมข้อมูลที่เหมาะสมเพื่อให้ได้ข้อมูลในสภาพจริง</a:t>
            </a:r>
            <a:endParaRPr lang="en-US" sz="11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1200" b="1" dirty="0">
                <a:solidFill>
                  <a:prstClr val="black"/>
                </a:solidFill>
              </a:rPr>
              <a:t>	</a:t>
            </a:r>
            <a:r>
              <a:rPr lang="th-TH" sz="11200" b="1" dirty="0">
                <a:solidFill>
                  <a:prstClr val="black"/>
                </a:solidFill>
              </a:rPr>
              <a:t>จากทั้งหมดที่กล่าวมาจะช่วยให้ผู้วิจัยลดข้อผิดพลาดต่าง ๆ ที่อาจเกิดขึ้นในกระบวนเก็บข้อมูลได้</a:t>
            </a:r>
          </a:p>
          <a:p>
            <a:pPr marL="0" indent="0">
              <a:buNone/>
            </a:pPr>
            <a:r>
              <a:rPr lang="th-TH" sz="3500" b="1" dirty="0">
                <a:solidFill>
                  <a:prstClr val="black"/>
                </a:solidFill>
              </a:rPr>
              <a:t>	</a:t>
            </a:r>
            <a:endParaRPr lang="en-US" sz="35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1229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  การเก็บรวบรวมข้อมูล(ต่อ)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th-TH" sz="10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1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สรุป</a:t>
            </a:r>
          </a:p>
          <a:p>
            <a:pPr marL="457200" lvl="1" indent="0">
              <a:buNone/>
            </a:pPr>
            <a:r>
              <a:rPr lang="th-TH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การเก็บรวบรวมข้อมูลมีหลากหลายวิธี  ผู้วิจัยต้องพิจารณาให้เหมาะสมกับงานวิจัย  ข้อจำกัดของการวิจัย  เช่น  งบประมาณ  กำลังคน ในการเก็บรวบรวมข้อมูล  อนึ่ง ข้อมูลแต่ละประเภทก็มีวิธีการเก็บที่แตกต่างกัน</a:t>
            </a:r>
            <a:endParaRPr lang="en-US" sz="11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457200" lvl="1" indent="0">
              <a:buNone/>
            </a:pPr>
            <a:r>
              <a:rPr lang="en-US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1. </a:t>
            </a:r>
            <a:r>
              <a:rPr lang="th-TH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การเก็บข้อมูลโดยใช้แบบสอบถาม อาจเป็นการเก็บรวบรวมด้วยตนเองโดยนำแบบสอบถามไปแจกให้กลุ่มตัวอย่างโดยตรง  มีรายละเอียดชัดเจน เช่น ระบุชื่อเรื่องวิจัย วัตถุประสงค์การวิจัย ตลอดจนชี้แจงวิธีการตอบแบบสอบถามดังกล่าว</a:t>
            </a:r>
            <a:endParaRPr lang="en-US" sz="11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457200" lvl="1" indent="0">
              <a:buNone/>
            </a:pPr>
            <a:r>
              <a:rPr lang="en-US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2.</a:t>
            </a:r>
            <a:r>
              <a:rPr lang="th-TH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การส่งแบบสอบถามทางไปรษณีย์และหรือส่งออนไลน์ทางกูลเก</a:t>
            </a:r>
            <a:r>
              <a:rPr lang="th-TH" sz="11200" b="1" dirty="0" err="1">
                <a:latin typeface="Cordia New" panose="020B0304020202020204" pitchFamily="34" charset="-34"/>
                <a:cs typeface="Cordia New" panose="020B0304020202020204" pitchFamily="34" charset="-34"/>
              </a:rPr>
              <a:t>ิล</a:t>
            </a:r>
            <a:r>
              <a:rPr lang="th-TH" sz="11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ฟอร์ม  วิธีนี้เหมาะสำหรับงานวิจัยที่ไม่ซับซ้อน  มีกลุ่มตัวอย่างจำนวนมากและกระจายในพื้นที่ต่าง ๆ   ข้อดี คือประหยัดค่าใช้จ่าย  แต่มีข้อเสียคือ อาจได้แบบสอบถามคืนกลับน้อย</a:t>
            </a:r>
            <a:endParaRPr lang="en-US" sz="112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457200" lvl="1" indent="0">
              <a:buNone/>
            </a:pPr>
            <a:endParaRPr lang="th-TH" b="1" dirty="0"/>
          </a:p>
          <a:p>
            <a:pPr marL="457200" lvl="1" indent="0">
              <a:buNone/>
            </a:pPr>
            <a:r>
              <a:rPr lang="th-TH" b="1" dirty="0"/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5890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		</a:t>
            </a:r>
            <a:r>
              <a:rPr lang="th-TH" sz="2800" dirty="0">
                <a:solidFill>
                  <a:prstClr val="black"/>
                </a:solidFill>
              </a:rPr>
              <a:t>      สรุปการเก็บรวบรวมข้อมูล(ต่อ)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3200" b="1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</a:t>
            </a:r>
            <a:r>
              <a:rPr lang="th-TH" sz="3200" b="1" dirty="0">
                <a:solidFill>
                  <a:prstClr val="black"/>
                </a:solidFill>
                <a:latin typeface="Cordia New" panose="020B0304020202020204" pitchFamily="34" charset="-34"/>
              </a:rPr>
              <a:t>  การสัมภาษณ์โดยตรง  วิธีนี้ผู้วิจัยมีบทบาทสำคัญในการเก็บรวบรวมข้อมูล  วิธีนี้เหมาะกับการเก็บข้อมูลเชิงลึก  มีความซับซ้อน</a:t>
            </a:r>
            <a:endParaRPr lang="en-US" sz="3200" b="1" dirty="0">
              <a:solidFill>
                <a:prstClr val="black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457200" lvl="1" indent="0">
              <a:buNone/>
            </a:pPr>
            <a:r>
              <a:rPr lang="en-US" sz="2400" dirty="0"/>
              <a:t>4. </a:t>
            </a:r>
            <a:r>
              <a:rPr lang="th-TH" sz="2400" b="1" dirty="0">
                <a:solidFill>
                  <a:prstClr val="black"/>
                </a:solidFill>
                <a:latin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Cordia New" panose="020B0304020202020204" pitchFamily="34" charset="-34"/>
              </a:rPr>
              <a:t>การสัมภาษณ์ทางโทรศัพท์</a:t>
            </a:r>
            <a:r>
              <a:rPr lang="en-US" sz="3200" b="1" dirty="0">
                <a:solidFill>
                  <a:prstClr val="black"/>
                </a:solidFill>
                <a:latin typeface="Cordia New" panose="020B0304020202020204" pitchFamily="34" charset="-34"/>
              </a:rPr>
              <a:t>  </a:t>
            </a:r>
            <a:r>
              <a:rPr lang="th-TH" sz="3200" b="1" dirty="0">
                <a:solidFill>
                  <a:prstClr val="black"/>
                </a:solidFill>
                <a:latin typeface="Cordia New" panose="020B0304020202020204" pitchFamily="34" charset="-34"/>
              </a:rPr>
              <a:t>วิธีนี้เหมาะกับงานวิจัยที่ไม่มีความซับซ้อนมากนัก  คำถามไม่มาก  ข้อดี คือประหยัดเวลาในการเก็บข้อมูล  ข้อเสีย คือ มีข้อจำกัดเก็บข้อมูลได้จากบุคคลหรือหน่วยงานที่มีโทรศัพท์เท่านั้น </a:t>
            </a:r>
            <a:endParaRPr lang="th-TH" sz="3200" dirty="0"/>
          </a:p>
          <a:p>
            <a:pPr marL="0" indent="0">
              <a:buNone/>
            </a:pPr>
            <a:r>
              <a:rPr lang="en-US" sz="2400" dirty="0"/>
              <a:t>    5. </a:t>
            </a:r>
            <a:r>
              <a:rPr lang="th-TH" b="1" dirty="0"/>
              <a:t>การนับและการวัด  วิธีนี้นิยมใช้กับงานวิจัยที่ต้องใช้การนับ   เช่น การสำรวจคนที่ใช้รถจักรยานบนท้องถนน  การนับจำนวนลูกค้าที่เข้ามาใช้บริการในร้าน  เป็นต้น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3256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		     </a:t>
            </a:r>
            <a:r>
              <a:rPr lang="th-TH" sz="2800" dirty="0"/>
              <a:t>บทที่ </a:t>
            </a:r>
            <a:r>
              <a:rPr lang="en-US" sz="2800" dirty="0"/>
              <a:t>11 </a:t>
            </a:r>
            <a:r>
              <a:rPr lang="th-TH" sz="2800" dirty="0"/>
              <a:t>การวิเคราะห์ข้อมูล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b="1" dirty="0"/>
              <a:t>ความนำ</a:t>
            </a:r>
          </a:p>
          <a:p>
            <a:pPr marL="0" indent="0">
              <a:buNone/>
            </a:pPr>
            <a:r>
              <a:rPr lang="th-TH" sz="2800" b="1" dirty="0"/>
              <a:t>	การวิเคราะห์ข้อมูล  เป็นขั้นตอนที่น่าตื่นเต้น และท้าทายความรู้สึกของผู้วิจัยเป็นอย่างยิ่ง  เป็นเหมือนการขับเคี่ยวอย่างหนักในสนามแข่งขันและกำลังมองเห็นเส้นชัยอยู่ข้างหน้า สำหรับการวิจัยแล้ว ผู้วิจัยจะคอยลุ้นว่าผลการวิเคราะห์ข้อมูลจะตอบโจทย์การวิจัยได้หรือไม่	</a:t>
            </a:r>
          </a:p>
          <a:p>
            <a:pPr marL="0" indent="0">
              <a:buNone/>
            </a:pPr>
            <a:r>
              <a:rPr lang="th-TH" sz="2800" b="1" dirty="0"/>
              <a:t>	การวิเคราะห์ข้อมูล หมายถึง การนำข้อมูลที่ได้จากการเก็บรวบรวมข้อมูลมาเข้าสู่กระบวนการวิเคราะห์  โดยการจัดระเบียบ แยกแยะส่วนต่าง ๆ ของหลักฐานหรือข้อมูลที่ได้ออกเป็นหมวดหมู่ เพื่อหาคำตอบตามวัตถุประสงค์ของการวิจัย และตามสมมติฐานที่กำหนดไว้  โดยส่วนใหญ่ถ้าเป็นข้อมูลเชิงปริมาณหรือตัวเลข จะนำข้อมูลเข้าสู่กระบวนการวิเคราะห์ทางสถิติ เพื่อหาค่าของตัวแปรหรือลักษณะของตัวแปร  วิธีทางสถิติ ได้แก่ สถิติพรรณนา และสถิติอ้างอิง  แต่ถ้าเป็นข้อมูลเชิงคุณภาพ จะใช้วิธีสังเคราะห์ข้อความ วิเคราะห์เนื้อหาเพื่อหาข้อสรุปร่วมกัน  การวิเคราะห์ข้อมูลนี้เป็นขั้นตอนที่ต่อเนื่องจากการวัด การนับ และการจัดระเบียบข้อมูล </a:t>
            </a:r>
          </a:p>
          <a:p>
            <a:pPr marL="457200" lvl="1" indent="0">
              <a:buNone/>
            </a:pPr>
            <a:r>
              <a:rPr lang="th-TH" b="1" dirty="0"/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1113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	การวิเคราะห์ข้อมูล(ต่อ)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500" b="1" dirty="0"/>
              <a:t>	สรุป</a:t>
            </a:r>
            <a:r>
              <a:rPr lang="th-TH" b="1" dirty="0"/>
              <a:t>	</a:t>
            </a:r>
          </a:p>
          <a:p>
            <a:pPr marL="0" indent="0">
              <a:buNone/>
            </a:pPr>
            <a:r>
              <a:rPr lang="th-TH" b="1" dirty="0"/>
              <a:t>	การวิเคราะห์ข้อมูลมีขั้นตอนและข้อควรคำนึง ประกอบด้วย</a:t>
            </a:r>
          </a:p>
          <a:p>
            <a:pPr marL="0" indent="0">
              <a:buNone/>
            </a:pPr>
            <a:r>
              <a:rPr lang="en-US" sz="2400" b="1" dirty="0"/>
              <a:t>1. </a:t>
            </a:r>
            <a:r>
              <a:rPr lang="th-TH" b="1" dirty="0"/>
              <a:t>จัดประเภทข้อมูลที่จะศึกษาออกเป็นหมวดหมู่ เพื่อความสะดวกในการนำไปวิเคราะห์ จดบันทึกข้อมูลลงกระดาษ</a:t>
            </a:r>
            <a:endParaRPr lang="en-US" b="1" dirty="0"/>
          </a:p>
          <a:p>
            <a:pPr marL="0" indent="0">
              <a:buNone/>
            </a:pPr>
            <a:r>
              <a:rPr lang="en-US" sz="2400" b="1" dirty="0"/>
              <a:t>2.</a:t>
            </a:r>
            <a:r>
              <a:rPr lang="th-TH" sz="2400" b="1" dirty="0"/>
              <a:t> </a:t>
            </a:r>
            <a:r>
              <a:rPr lang="th-TH" b="1" dirty="0"/>
              <a:t>เลือกใช้เทคนิคการวิเคราะห์ให้เหมาะสมกับข้อมูลที่นำมาศึกษาและสามารถตอบวัตถุประสงค์ที่ตั้งไว้</a:t>
            </a:r>
            <a:endParaRPr lang="en-US" b="1" dirty="0"/>
          </a:p>
          <a:p>
            <a:pPr marL="0" indent="0">
              <a:buNone/>
            </a:pPr>
            <a:r>
              <a:rPr lang="en-US" sz="2400" b="1" dirty="0"/>
              <a:t>3.</a:t>
            </a:r>
            <a:r>
              <a:rPr lang="th-TH" sz="2400" b="1" dirty="0"/>
              <a:t>  </a:t>
            </a:r>
            <a:r>
              <a:rPr lang="th-TH" b="1" dirty="0"/>
              <a:t>เสนอผลการวิเคราะห์ให้มีความชัดเจน เข้าใจง่าย  ถ้าเป็นข้อมูลเชิงปริมาณ นิยมเสนอในรูปตารางหรือแผนภูมิ ตามด้วยข้อความอธิบายในประเด็นที่มีความโดดเด่น  ถ้าเป็นข้อมูลเชิงคุณภาพใช้อธิบายความหรือวิเคราะห์เนื้อหา</a:t>
            </a:r>
            <a:endParaRPr lang="en-US" b="1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4813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	</a:t>
            </a:r>
            <a:r>
              <a:rPr lang="en-US" dirty="0"/>
              <a:t>  </a:t>
            </a:r>
            <a:r>
              <a:rPr lang="th-TH" dirty="0"/>
              <a:t>       </a:t>
            </a:r>
            <a:r>
              <a:rPr lang="th-TH" sz="2800" dirty="0"/>
              <a:t>บทที่ </a:t>
            </a:r>
            <a:r>
              <a:rPr lang="en-US" sz="2400" dirty="0"/>
              <a:t>12</a:t>
            </a:r>
            <a:r>
              <a:rPr lang="en-US" sz="2800" dirty="0"/>
              <a:t> </a:t>
            </a:r>
            <a:r>
              <a:rPr lang="th-TH" sz="2800" dirty="0"/>
              <a:t>การรายงานผลการวิจัย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2868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h-TH" sz="12800" b="1" dirty="0"/>
              <a:t>ความนำ</a:t>
            </a:r>
            <a:r>
              <a:rPr lang="th-TH" dirty="0"/>
              <a:t>	</a:t>
            </a:r>
            <a:endParaRPr lang="en-US" dirty="0"/>
          </a:p>
          <a:p>
            <a:pPr marL="0" indent="0">
              <a:buNone/>
            </a:pPr>
            <a:r>
              <a:rPr lang="en-US" sz="8600" b="1" dirty="0"/>
              <a:t>	</a:t>
            </a:r>
            <a:r>
              <a:rPr lang="th-TH" sz="8600" b="1" dirty="0"/>
              <a:t>รายงานผลการวิจัย เป็นเอกสารเชิงวิชาการที่ผู้วิจัยจัดทำขึ้นภายหลังได้ดำเนินการวิจัยเสร็จสิ้นลงแล้ว เพื่อนำเสนอผลการวิจัยแก่บุคคลที่สนใจ หน่วยงานต้นสังกัด ตลอดจนผู้ให้ทุนสนับสนุนการวิจัย  รายงานผลการวิจัยมีองค์ประกอบ </a:t>
            </a:r>
            <a:r>
              <a:rPr lang="en-US" sz="8600" b="1" dirty="0"/>
              <a:t>3</a:t>
            </a:r>
            <a:r>
              <a:rPr lang="th-TH" sz="8600" b="1" dirty="0"/>
              <a:t> ส่วนด้วยกัน</a:t>
            </a:r>
            <a:r>
              <a:rPr lang="en-US" sz="8600" b="1" dirty="0"/>
              <a:t> </a:t>
            </a:r>
            <a:r>
              <a:rPr lang="th-TH" sz="8600" b="1" dirty="0"/>
              <a:t>ได้แก่ ส่วนประกอบตอนต้น  ส่วนประกอบเนื้อหา และส่วนประกอบตอนท้าย</a:t>
            </a:r>
          </a:p>
          <a:p>
            <a:pPr marL="0" indent="0">
              <a:buNone/>
            </a:pPr>
            <a:r>
              <a:rPr lang="th-TH" sz="8600" b="1" dirty="0"/>
              <a:t>	</a:t>
            </a:r>
            <a:r>
              <a:rPr lang="en-US" sz="8600" b="1" dirty="0"/>
              <a:t>1. </a:t>
            </a:r>
            <a:r>
              <a:rPr lang="th-TH" sz="8600" b="1" dirty="0"/>
              <a:t>ส่วนประกอบตอนต้น ได้แก่ ปกหน้า/ปกนอก ใบรองปก ปกใน บทคัดย่อ กิตติกรรมประกาศ สารบัญเนื้อหา สารบัญตาราง สารบัญภาพ และหน้าอนุมัติ</a:t>
            </a:r>
          </a:p>
          <a:p>
            <a:pPr marL="0" indent="0">
              <a:buNone/>
            </a:pPr>
            <a:r>
              <a:rPr lang="th-TH" sz="8600" b="1" dirty="0"/>
              <a:t>	</a:t>
            </a:r>
            <a:r>
              <a:rPr lang="th-TH" sz="8600" dirty="0"/>
              <a:t>-</a:t>
            </a:r>
            <a:r>
              <a:rPr lang="th-TH" sz="8600" b="1" dirty="0"/>
              <a:t> ปกในมีลักษณะเช่นเดียวกับปกนอก  ใบรองปกเป็นกระดาษเปล่า</a:t>
            </a:r>
          </a:p>
          <a:p>
            <a:pPr marL="0" lvl="0" indent="0">
              <a:buNone/>
            </a:pPr>
            <a:r>
              <a:rPr lang="th-TH" sz="8600" b="1" dirty="0"/>
              <a:t>	</a:t>
            </a:r>
            <a:r>
              <a:rPr lang="th-TH" sz="8600" b="1" dirty="0">
                <a:solidFill>
                  <a:prstClr val="black"/>
                </a:solidFill>
              </a:rPr>
              <a:t>- บทคัดย่อ(</a:t>
            </a:r>
            <a:r>
              <a:rPr lang="en-US" sz="8600" b="1" dirty="0">
                <a:solidFill>
                  <a:prstClr val="black"/>
                </a:solidFill>
              </a:rPr>
              <a:t>Abstract</a:t>
            </a:r>
            <a:r>
              <a:rPr lang="th-TH" sz="8600" b="1" dirty="0">
                <a:solidFill>
                  <a:prstClr val="black"/>
                </a:solidFill>
              </a:rPr>
              <a:t>)</a:t>
            </a:r>
            <a:r>
              <a:rPr lang="en-US" sz="8600" b="1" dirty="0">
                <a:solidFill>
                  <a:prstClr val="black"/>
                </a:solidFill>
              </a:rPr>
              <a:t> </a:t>
            </a:r>
            <a:r>
              <a:rPr lang="th-TH" sz="8600" b="1" dirty="0">
                <a:solidFill>
                  <a:prstClr val="black"/>
                </a:solidFill>
              </a:rPr>
              <a:t>เป็นเนื้อหาสาระโดยย่อของการสรุปผลการวิจัยในภาพรวมที่ผ่านการพิจรณากลั่นกรองเป็นอย่าดีแล้ว เป็นการนำเสนอจุดเด่นที่มีเนื้อหากะทัดรัด ชัดเจน นิยมไม่เกิน</a:t>
            </a:r>
            <a:r>
              <a:rPr lang="en-US" sz="8600" b="1" dirty="0">
                <a:solidFill>
                  <a:prstClr val="black"/>
                </a:solidFill>
              </a:rPr>
              <a:t>1</a:t>
            </a:r>
            <a:r>
              <a:rPr lang="th-TH" sz="8600" b="1" dirty="0">
                <a:solidFill>
                  <a:prstClr val="black"/>
                </a:solidFill>
              </a:rPr>
              <a:t> หน้ากระดาษ </a:t>
            </a:r>
            <a:r>
              <a:rPr lang="en-US" sz="8600" b="1" dirty="0">
                <a:solidFill>
                  <a:prstClr val="black"/>
                </a:solidFill>
              </a:rPr>
              <a:t>A4 </a:t>
            </a:r>
            <a:r>
              <a:rPr lang="th-TH" sz="8600" b="1" dirty="0">
                <a:solidFill>
                  <a:prstClr val="black"/>
                </a:solidFill>
              </a:rPr>
              <a:t>หรือประมาณ</a:t>
            </a:r>
            <a:r>
              <a:rPr lang="en-US" sz="8600" b="1" dirty="0">
                <a:solidFill>
                  <a:prstClr val="black"/>
                </a:solidFill>
              </a:rPr>
              <a:t>125</a:t>
            </a:r>
            <a:r>
              <a:rPr lang="th-TH" sz="8600" b="1" dirty="0">
                <a:solidFill>
                  <a:prstClr val="black"/>
                </a:solidFill>
              </a:rPr>
              <a:t> คำ</a:t>
            </a:r>
            <a:endParaRPr lang="th-TH" sz="8600" b="1" dirty="0"/>
          </a:p>
          <a:p>
            <a:pPr marL="0" indent="0">
              <a:buNone/>
            </a:pPr>
            <a:r>
              <a:rPr lang="th-TH" sz="8600" b="1" dirty="0"/>
              <a:t>	- กิตติกรรมประกาศหรือประกาศคุณูปการ เป็นข้อความแสดงความขอบคุณผู้มีส่วนให้ความอนุเคราะห์ช่วยเหลือใน</a:t>
            </a:r>
            <a:r>
              <a:rPr lang="th-TH" sz="8600" b="1" dirty="0" err="1"/>
              <a:t>การทำ</a:t>
            </a:r>
            <a:r>
              <a:rPr lang="th-TH" sz="8600" b="1" dirty="0"/>
              <a:t>วิจัยจนกระทั่งงานบรรลุผลสำเร็จ</a:t>
            </a:r>
          </a:p>
          <a:p>
            <a:pPr marL="0" indent="0">
              <a:buNone/>
            </a:pPr>
            <a:r>
              <a:rPr lang="th-TH" sz="8600" b="1" dirty="0"/>
              <a:t>	- สารบัญเนื้อหา เป็นรายการของเนื้อหาสาระในประเด็นทั้งหมดที่ได้นำเสนอในรายงานการวิจัย</a:t>
            </a:r>
          </a:p>
          <a:p>
            <a:pPr marL="0" indent="0">
              <a:buNone/>
            </a:pPr>
            <a:r>
              <a:rPr lang="th-TH" sz="8600" b="1" dirty="0"/>
              <a:t>	- สารบัญตาราง เป็นรายการของตารางทั้งหมดที่นำเสนอในรายงานการวิจัย</a:t>
            </a:r>
          </a:p>
          <a:p>
            <a:pPr marL="0" indent="0">
              <a:buNone/>
            </a:pPr>
            <a:r>
              <a:rPr lang="th-TH" sz="8600" b="1" dirty="0"/>
              <a:t>	- สารบัญภาพ เป็นรายการของภาพประกอบทั้งหมดที่นำเสนอในรายงานวิจัย		- หน้าอนุมัติ เป็นรายการเอกสารที่เป็นหลักฐานการพิจารณาอนุมัติ</a:t>
            </a:r>
            <a:r>
              <a:rPr lang="en-US" sz="4500" b="1" dirty="0"/>
              <a:t>	</a:t>
            </a:r>
            <a:r>
              <a:rPr lang="th-TH" sz="9600" b="1" dirty="0"/>
              <a:t>ให้จบหลักสูตร</a:t>
            </a:r>
            <a:r>
              <a:rPr lang="th-TH" sz="4500" b="1" dirty="0"/>
              <a:t>	</a:t>
            </a:r>
            <a:r>
              <a:rPr lang="en-US" sz="4500" b="1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89045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th-TH" dirty="0">
                <a:solidFill>
                  <a:prstClr val="black"/>
                </a:solidFill>
              </a:rPr>
              <a:t>		</a:t>
            </a:r>
            <a:r>
              <a:rPr lang="th-TH" sz="2800" dirty="0">
                <a:solidFill>
                  <a:prstClr val="black"/>
                </a:solidFill>
              </a:rPr>
              <a:t>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th-TH" sz="1700" b="1" dirty="0">
                <a:solidFill>
                  <a:prstClr val="black"/>
                </a:solidFill>
              </a:rPr>
              <a:t>	</a:t>
            </a:r>
            <a:r>
              <a:rPr lang="en-US" sz="1700" b="1" dirty="0">
                <a:solidFill>
                  <a:prstClr val="black"/>
                </a:solidFill>
              </a:rPr>
              <a:t>2.</a:t>
            </a:r>
            <a:r>
              <a:rPr lang="th-TH" sz="1700" b="1" dirty="0">
                <a:solidFill>
                  <a:prstClr val="black"/>
                </a:solidFill>
              </a:rPr>
              <a:t>  </a:t>
            </a:r>
            <a:r>
              <a:rPr lang="th-TH" sz="2700" b="1" dirty="0">
                <a:solidFill>
                  <a:prstClr val="black"/>
                </a:solidFill>
              </a:rPr>
              <a:t>ส่วนประกอบเนื้อหา โดยทั่วไปจะมี </a:t>
            </a:r>
            <a:r>
              <a:rPr lang="en-US" sz="1700" b="1" dirty="0">
                <a:solidFill>
                  <a:prstClr val="black"/>
                </a:solidFill>
              </a:rPr>
              <a:t>5</a:t>
            </a:r>
            <a:r>
              <a:rPr lang="th-TH" sz="2700" b="1" dirty="0">
                <a:solidFill>
                  <a:prstClr val="black"/>
                </a:solidFill>
              </a:rPr>
              <a:t> บท ได้แก่บทที่ </a:t>
            </a:r>
            <a:r>
              <a:rPr lang="en-US" sz="1900" b="1" dirty="0">
                <a:solidFill>
                  <a:prstClr val="black"/>
                </a:solidFill>
              </a:rPr>
              <a:t>1</a:t>
            </a:r>
            <a:r>
              <a:rPr lang="th-TH" sz="2700" b="1" dirty="0">
                <a:solidFill>
                  <a:prstClr val="black"/>
                </a:solidFill>
              </a:rPr>
              <a:t>บทนำบทที่ </a:t>
            </a:r>
            <a:r>
              <a:rPr lang="en-US" sz="1900" b="1" dirty="0">
                <a:solidFill>
                  <a:prstClr val="black"/>
                </a:solidFill>
              </a:rPr>
              <a:t>2</a:t>
            </a:r>
            <a:r>
              <a:rPr lang="th-TH" sz="2700" b="1" dirty="0">
                <a:solidFill>
                  <a:prstClr val="black"/>
                </a:solidFill>
              </a:rPr>
              <a:t> การทบทวนวรรณกรรม  บทที่ </a:t>
            </a:r>
            <a:r>
              <a:rPr lang="en-US" sz="1900" b="1" dirty="0">
                <a:solidFill>
                  <a:prstClr val="black"/>
                </a:solidFill>
              </a:rPr>
              <a:t>3</a:t>
            </a:r>
            <a:r>
              <a:rPr lang="th-TH" sz="2700" b="1" dirty="0">
                <a:solidFill>
                  <a:prstClr val="black"/>
                </a:solidFill>
              </a:rPr>
              <a:t> วิธีดำเนินการวิจัย  บทที่ </a:t>
            </a:r>
            <a:r>
              <a:rPr lang="en-US" sz="1900" b="1" dirty="0">
                <a:solidFill>
                  <a:prstClr val="black"/>
                </a:solidFill>
              </a:rPr>
              <a:t>4</a:t>
            </a:r>
            <a:r>
              <a:rPr lang="th-TH" sz="2700" b="1" dirty="0">
                <a:solidFill>
                  <a:prstClr val="black"/>
                </a:solidFill>
              </a:rPr>
              <a:t> ผลการวิเคราะห์ข้อมูล และบทที่ </a:t>
            </a:r>
            <a:r>
              <a:rPr lang="en-US" sz="1900" b="1" dirty="0">
                <a:solidFill>
                  <a:prstClr val="black"/>
                </a:solidFill>
              </a:rPr>
              <a:t>5</a:t>
            </a:r>
            <a:r>
              <a:rPr lang="th-TH" sz="2700" b="1" dirty="0">
                <a:solidFill>
                  <a:prstClr val="black"/>
                </a:solidFill>
              </a:rPr>
              <a:t> สรุปผล  อภิปรายผลและข้อเสนอแนะ	</a:t>
            </a:r>
          </a:p>
          <a:p>
            <a:pPr marL="0" lvl="0" indent="0">
              <a:buNone/>
            </a:pPr>
            <a:r>
              <a:rPr lang="th-TH" sz="2700" b="1" dirty="0">
                <a:solidFill>
                  <a:prstClr val="black"/>
                </a:solidFill>
              </a:rPr>
              <a:t>	- </a:t>
            </a:r>
            <a:r>
              <a:rPr lang="th-TH" b="1" dirty="0">
                <a:solidFill>
                  <a:prstClr val="black"/>
                </a:solidFill>
              </a:rPr>
              <a:t>บทที่ </a:t>
            </a:r>
            <a:r>
              <a:rPr lang="en-US" sz="2000" b="1" dirty="0">
                <a:solidFill>
                  <a:prstClr val="black"/>
                </a:solidFill>
              </a:rPr>
              <a:t>1</a:t>
            </a:r>
            <a:r>
              <a:rPr lang="th-TH" b="1" dirty="0">
                <a:solidFill>
                  <a:prstClr val="black"/>
                </a:solidFill>
              </a:rPr>
              <a:t> บทนำ </a:t>
            </a:r>
            <a:r>
              <a:rPr lang="th-TH" sz="2700" b="1" dirty="0">
                <a:solidFill>
                  <a:prstClr val="black"/>
                </a:solidFill>
              </a:rPr>
              <a:t>มีหัวข้อที่สำคัญ ประกอบด้วย ความเป็นมาและความสำคัญของปัญหา เป็นการบรรยายที่มาปัญหากาวิจัย เหตุผลที่สนใจศึกษา</a:t>
            </a:r>
          </a:p>
          <a:p>
            <a:pPr marL="0" lvl="0" indent="0">
              <a:buNone/>
            </a:pPr>
            <a:r>
              <a:rPr lang="th-TH" sz="2700" b="1" dirty="0">
                <a:solidFill>
                  <a:prstClr val="black"/>
                </a:solidFill>
              </a:rPr>
              <a:t>โดยเขียนเชื่อมโยงกับวัตถุประสงค์การวิจัย</a:t>
            </a:r>
          </a:p>
          <a:p>
            <a:pPr marL="0" lvl="0" indent="0">
              <a:buNone/>
            </a:pPr>
            <a:r>
              <a:rPr lang="th-TH" sz="2700" b="1" dirty="0">
                <a:solidFill>
                  <a:prstClr val="black"/>
                </a:solidFill>
              </a:rPr>
              <a:t>	- วัตถุประสงค์ของการวิจัย  เป็นการเขียนประโยคบอกเล่าแสดงความสัมพันธ์ระหว่าตัวแปรหรือปรากฏการณ์ที่ต้องการศึกษาที่สอดคล้องกับคำถามการวิจัย</a:t>
            </a:r>
          </a:p>
          <a:p>
            <a:pPr marL="0" lvl="0" indent="0">
              <a:buNone/>
            </a:pPr>
            <a:r>
              <a:rPr lang="th-TH" sz="2700" b="1" dirty="0">
                <a:solidFill>
                  <a:prstClr val="black"/>
                </a:solidFill>
              </a:rPr>
              <a:t>	- สมมติฐานการวิจัย เป็นข้อความที่ระบุการคาดคะเนคำตอบของประเด็นปัญหาการวิจัยไว้ล่วงหน้า ที่ได้จากการศึกษาแนวคิด ทฤษฎีที่เกี่ยวข้อง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49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35958"/>
          </a:xfrm>
        </p:spPr>
        <p:txBody>
          <a:bodyPr/>
          <a:lstStyle/>
          <a:p>
            <a:r>
              <a:rPr lang="en-US" sz="3200" dirty="0"/>
              <a:t>          </a:t>
            </a:r>
            <a:br>
              <a:rPr lang="th-TH" sz="3200" dirty="0"/>
            </a:br>
            <a:r>
              <a:rPr lang="th-TH" sz="2800" dirty="0"/>
              <a:t>           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h-TH" sz="2800" b="1" dirty="0">
                <a:latin typeface="Arial" panose="020B0604020202020204" pitchFamily="34" charset="0"/>
                <a:cs typeface="Arial" panose="020B0604020202020204" pitchFamily="34" charset="0"/>
              </a:rPr>
              <a:t>จากองค์ความรู้เกี่ยวกับการบริหารการพัฒนาที่ได้จากต่างประเทศ ทำให้เราสามารถประเมินสถานภาพปัจจุบันของวิชาการบริหารการพัฒนา ได้ดังนี้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th-TH" sz="2800" b="1" dirty="0">
                <a:latin typeface="Arial" panose="020B0604020202020204" pitchFamily="34" charset="0"/>
                <a:cs typeface="Arial" panose="020B0604020202020204" pitchFamily="34" charset="0"/>
              </a:rPr>
              <a:t>1. ค่านิยมของการบริหารการพัฒนา หมายถึง       </a:t>
            </a:r>
            <a:r>
              <a:rPr lang="th-TH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การพัฒนาการบริหาร  และการบริหารเพื่อการพัฒนา  </a:t>
            </a:r>
            <a:r>
              <a:rPr lang="th-TH" sz="2800" b="1" dirty="0">
                <a:latin typeface="Arial" panose="020B0604020202020204" pitchFamily="34" charset="0"/>
                <a:cs typeface="Arial" panose="020B0604020202020204" pitchFamily="34" charset="0"/>
              </a:rPr>
              <a:t>ดูเหมือนจะได้รับการยอมรับมากขึ้น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8696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	- </a:t>
            </a:r>
            <a:r>
              <a:rPr lang="th-TH" sz="2800" b="1" dirty="0"/>
              <a:t>ขอบเขตของการวิจัย เป็นการระบุสาระความครอบคลุมครบถ้วนของการวิจัยในประเด็นด้านประชากร ตัวแปรที่ศึกษา ระยะเวลาที่ใช้ศึกษา </a:t>
            </a:r>
          </a:p>
          <a:p>
            <a:pPr marL="0" indent="0">
              <a:buNone/>
            </a:pPr>
            <a:r>
              <a:rPr lang="th-TH" sz="2800" b="1" dirty="0"/>
              <a:t>	- ข้อตกลงเบื้องต้น(ถ้ามี) เป็นการกำหนดเงื่อนไขเกี่ยวกับการวิจัย</a:t>
            </a:r>
          </a:p>
          <a:p>
            <a:pPr marL="0" indent="0">
              <a:buNone/>
            </a:pPr>
            <a:r>
              <a:rPr lang="th-TH" sz="2800" b="1" dirty="0"/>
              <a:t>	- ข้อจำกัดของการวิจัย(ถ้ามี) เป็นการระบุปัญหาที่อาจเกิดขึ้นได้ที่นอกเหนือการควบคุม</a:t>
            </a:r>
          </a:p>
          <a:p>
            <a:pPr marL="0" indent="0">
              <a:buNone/>
            </a:pPr>
            <a:r>
              <a:rPr lang="th-TH" sz="2800" b="1" dirty="0"/>
              <a:t>	- นิยามศัพท์เฉพาะ เป็นการกำหนดความหมายเฉพาะที่ใช้ในการวิจัยเพื่อสื่อความหมายให้ผู้อ่านและผู้วิจัยเข้าใจตรงกัน  โดยเฉพาะตัวแปรที่ใช้ศึกษาต้องนิยามเชิงปฏิบัติการที่สามารถวัดได้ สังเกตได้ 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th-TH" sz="2800" b="1" dirty="0"/>
              <a:t>- ประโยชน์ที่คาดว่าจะได้รับ เป็นการบอกประโยชน์ที่จะเกิดขึ้นจากผลการวิจัย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3908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/>
              <a:t>	</a:t>
            </a:r>
            <a:r>
              <a:rPr lang="th-TH" b="1" dirty="0"/>
              <a:t>บทที่ </a:t>
            </a:r>
            <a:r>
              <a:rPr lang="en-US" sz="2000" b="1" dirty="0"/>
              <a:t>2</a:t>
            </a:r>
            <a:r>
              <a:rPr lang="en-US" b="1" dirty="0"/>
              <a:t> </a:t>
            </a:r>
            <a:r>
              <a:rPr lang="th-TH" b="1" dirty="0"/>
              <a:t>การทบทวนวรรณกรรม </a:t>
            </a:r>
            <a:r>
              <a:rPr lang="th-TH" sz="2800" b="1" dirty="0"/>
              <a:t>เป็นส่วนของการศึกษาเอกสารและงานวิจัยที่เกี่ยวข้อง ประกอบด้วยแนวคิด ทฤษฎีต่าง ๆ มีการเรียงลำดับความสำคัญตามตัวแปรที่ใช้ศึกษา เพื่อนำมาสร้างกรอบแนวคิดในการวิจัย</a:t>
            </a:r>
          </a:p>
          <a:p>
            <a:pPr marL="0" indent="0">
              <a:buNone/>
            </a:pPr>
            <a:r>
              <a:rPr lang="th-TH" sz="2800" b="1" dirty="0"/>
              <a:t>	</a:t>
            </a:r>
            <a:r>
              <a:rPr lang="th-TH" b="1" dirty="0"/>
              <a:t>บทที่ </a:t>
            </a:r>
            <a:r>
              <a:rPr lang="en-US" sz="2000" b="1" dirty="0"/>
              <a:t>3</a:t>
            </a:r>
            <a:r>
              <a:rPr lang="th-TH" b="1" dirty="0"/>
              <a:t> วิธีดำเนินการวิจัย </a:t>
            </a:r>
            <a:r>
              <a:rPr lang="th-TH" sz="2800" b="1" dirty="0"/>
              <a:t>ในส่วนนี้มีสาระสำคัญประกอบด้วย  	- รายละเอียดเกี่ยวกับประชากรและกลุ่มตัวอย่าง วิธีการสุ่มตัวอย่าง ขั้นตอนการสุ่มและขนาดกลุ่มตัวอย่าง</a:t>
            </a:r>
          </a:p>
          <a:p>
            <a:pPr marL="0" indent="0">
              <a:buNone/>
            </a:pPr>
            <a:r>
              <a:rPr lang="th-TH" sz="2800" b="1" dirty="0"/>
              <a:t>	- แบบแผนของการวิจัย เป็นการระบุแบบแผนที่ใช้ดำเนินการวิจัยของการวิจัยแต่ประเภท</a:t>
            </a:r>
          </a:p>
          <a:p>
            <a:pPr marL="0" indent="0">
              <a:buNone/>
            </a:pPr>
            <a:r>
              <a:rPr lang="th-TH" sz="2800" b="1" dirty="0"/>
              <a:t>	- เครื่องมือการวิจัย เป็นการระบุเครื่องมือที่ใช้ในการวิจัย  เครื่องมือที่ใช้ในกาทดลอง สื่อ นวัตกรรม การหาคุณภาพเครื่องมือ  ระบุเครื่องมือที่ใช้ในการเก็บรวบรวมข้อมูล เช่น แบบสอบถาม แบบสังเกต ตลอดจนวิธีใช้ เป็นต้น                              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1325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	- </a:t>
            </a:r>
            <a:r>
              <a:rPr lang="th-TH" sz="2800" b="1" dirty="0"/>
              <a:t>การเก็บรวบรวมข้อมูล  เป็นการบอกวิธีการดำเนินการเก็บรวบรวมข้อมูล ใช้วิธีการใด มีขั้นตอน แผนการอย่างไรเพื่อให้ได้ข้อมูลครบถ้วนมากที่สุด</a:t>
            </a:r>
          </a:p>
          <a:p>
            <a:pPr marL="0" indent="0">
              <a:buNone/>
            </a:pPr>
            <a:r>
              <a:rPr lang="th-TH" sz="2800" b="1" dirty="0"/>
              <a:t>	- การวิเคราะห์ข้อมูล  เป็นการจัดประเภท จัดระเบียบ คำนวณ  สรุปย่อข้อมูลเพื่อให้ได้คำตอบของปัญหาการวิจัยที่ต้องการ การสรุปรวมข้อมูลให้พร้อมที่จะแปลความหมาย เพื่อตอบปัญหากาวิจัย</a:t>
            </a:r>
          </a:p>
          <a:p>
            <a:pPr marL="0" indent="0">
              <a:buNone/>
            </a:pPr>
            <a:r>
              <a:rPr lang="th-TH" sz="2800" b="1" dirty="0"/>
              <a:t>	</a:t>
            </a:r>
            <a:r>
              <a:rPr lang="th-TH" b="1" dirty="0"/>
              <a:t>บทที่ </a:t>
            </a:r>
            <a:r>
              <a:rPr lang="en-US" sz="2000" b="1" dirty="0"/>
              <a:t>4</a:t>
            </a:r>
            <a:r>
              <a:rPr lang="th-TH" b="1" dirty="0"/>
              <a:t> ผลการวิเคราะห์ข้อมูล </a:t>
            </a:r>
            <a:r>
              <a:rPr lang="th-TH" sz="2800" b="1" dirty="0"/>
              <a:t>เป็นการนำเสนอผลการวิเคราะห์ข้อมูลหรือข้อเท็จจริงในรูปของการบรรยายข้อความ ตารางนำเสนอข้อมูล เพื่อใช้แสดงคำตอบของปัญหาตามลำดับที่กำหนดไว้ในวัตถุประสงค์หรือสมมติฐานการวิจัย โดยมีรายละเอียดในการดำเนินการ ดังนี้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5241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	- </a:t>
            </a:r>
            <a:r>
              <a:rPr lang="th-TH" sz="2800" b="1" dirty="0"/>
              <a:t>อ่านค่าสถิติจากการวิเคราะห์  บรรยายรายละเอียดข้อมูลให้ครบถ้วน</a:t>
            </a:r>
          </a:p>
          <a:p>
            <a:pPr marL="0" indent="0">
              <a:buNone/>
            </a:pPr>
            <a:r>
              <a:rPr lang="th-TH" sz="2800" b="1" dirty="0"/>
              <a:t>	- กำหนดความหมายค่าสถิติที่ได้ สรุปผลการทดสอบสมมติฐานว่าสอดคล้องหรือขัดแย้งกับสมมติฐานที่ตั้งไว้ รวมถึงการสรุปอ้างอิงข้อมูลจากกลุ่มตัวอย่างสู่ประชากร</a:t>
            </a:r>
          </a:p>
          <a:p>
            <a:pPr marL="0" indent="0">
              <a:buNone/>
            </a:pPr>
            <a:r>
              <a:rPr lang="th-TH" sz="2800" b="1" dirty="0"/>
              <a:t>	- สรุปความหมายของผลการวิเคราะห์ โดยใช้สมมติฐานการวิจัยเป็นแนวทางเพื่อตอบคำถามการวิจัย</a:t>
            </a:r>
          </a:p>
          <a:p>
            <a:pPr marL="0" indent="0">
              <a:buNone/>
            </a:pPr>
            <a:r>
              <a:rPr lang="th-TH" sz="2800" b="1" dirty="0"/>
              <a:t>	- เปรียบเทียบผลการวิเคราะห์เพื่อใช้ตอบคำถามแต่ละตอนว่ามีความสอดคล้องหรือขัดแย้งกันอย่างไร ตลอดจนอธิบายความถูกต้องของผลการวิเคราะห์ข้อมูล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4781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                  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9514"/>
            <a:ext cx="8229600" cy="5056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/>
              <a:t>	</a:t>
            </a:r>
            <a:r>
              <a:rPr lang="th-TH" b="1" dirty="0"/>
              <a:t>บทที่ </a:t>
            </a:r>
            <a:r>
              <a:rPr lang="en-US" sz="2000" b="1" dirty="0"/>
              <a:t>5</a:t>
            </a:r>
            <a:r>
              <a:rPr lang="th-TH" b="1" dirty="0"/>
              <a:t> สรุปผลการวิจัย อภิปรายผล และข้อเสนอแนะ</a:t>
            </a:r>
            <a:endParaRPr lang="en-US" b="1" dirty="0"/>
          </a:p>
          <a:p>
            <a:pPr marL="0" indent="0">
              <a:buNone/>
            </a:pPr>
            <a:r>
              <a:rPr lang="th-TH" sz="2800" b="1" dirty="0"/>
              <a:t>มีรายละเอียดประกอบด้วย  </a:t>
            </a:r>
          </a:p>
          <a:p>
            <a:pPr marL="0" indent="0">
              <a:buNone/>
            </a:pPr>
            <a:r>
              <a:rPr lang="th-TH" sz="2800" b="1" dirty="0"/>
              <a:t>	- สรุปผลการวิจัย เป็นการสรุปย่อเนื้อหาสาระตั้งบทที่ </a:t>
            </a:r>
            <a:r>
              <a:rPr lang="en-US" sz="2000" b="1" dirty="0"/>
              <a:t>1 </a:t>
            </a:r>
            <a:r>
              <a:rPr lang="th-TH" sz="2800" b="1" dirty="0"/>
              <a:t>ถึง บทที่</a:t>
            </a:r>
            <a:r>
              <a:rPr lang="en-US" sz="2800" b="1" dirty="0"/>
              <a:t> </a:t>
            </a:r>
            <a:r>
              <a:rPr lang="en-US" sz="2000" b="1" dirty="0"/>
              <a:t>4</a:t>
            </a:r>
            <a:r>
              <a:rPr lang="th-TH" sz="2000" b="1" dirty="0"/>
              <a:t> </a:t>
            </a:r>
            <a:r>
              <a:rPr lang="th-TH" sz="2800" b="1" dirty="0"/>
              <a:t>ของรายงานการวิจัย กล่าวถึง ความสำคัญของการวิจัย วัตถุประสงค์ วิธีดำเนินการ และผลการวิจัยอย่างย่อ โดยการบรรยายเป็นความเรียง</a:t>
            </a:r>
          </a:p>
          <a:p>
            <a:pPr marL="0" indent="0">
              <a:buNone/>
            </a:pPr>
            <a:r>
              <a:rPr lang="th-TH" sz="2800" b="1" dirty="0"/>
              <a:t>	- อภิปรายผลการวิจัย เป็นการประเมินและขยายความของผลการวิจัยที่ได้เพื่อยืนยันให้ทราบว่า ผลการวิจัยที่ได้เป็นความจริง มีคุณค่า ถูกต้องและเชื่อถือได้</a:t>
            </a:r>
          </a:p>
          <a:p>
            <a:pPr marL="0" indent="0">
              <a:buNone/>
            </a:pPr>
            <a:r>
              <a:rPr lang="th-TH" sz="2800" b="1" dirty="0"/>
              <a:t>	- ข้อเสนอแนะ เป็นการให้ข้อแนะนำจากผลการวิจัยที่ตนได้ดำเนินการวิจัย ได้แก่ ข้อเสนอแนะให้นำผลการวิจัยไปใช้  ข้อเสนอแนะสำหรับ</a:t>
            </a:r>
            <a:r>
              <a:rPr lang="th-TH" sz="2800" b="1" dirty="0" err="1"/>
              <a:t>การทำ</a:t>
            </a:r>
            <a:r>
              <a:rPr lang="th-TH" sz="2800" b="1" dirty="0"/>
              <a:t>วิจัยในครั้งต่อไป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9452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2800" dirty="0">
                <a:solidFill>
                  <a:prstClr val="black"/>
                </a:solidFill>
              </a:rPr>
              <a:t>		     การรายงานผลการวิจัย(ต่อ)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/>
              <a:t>	</a:t>
            </a:r>
            <a:r>
              <a:rPr lang="en-US" sz="2400" dirty="0"/>
              <a:t>3. </a:t>
            </a:r>
            <a:r>
              <a:rPr lang="th-TH" b="1" dirty="0"/>
              <a:t>องค์ประกอบส่วนท้าย </a:t>
            </a:r>
            <a:r>
              <a:rPr lang="th-TH" sz="2800" b="1" dirty="0"/>
              <a:t>เป็นเอกสารที่อยู่ส่วนท้ายของรายงานการวิจัย ประกอบด้วย</a:t>
            </a:r>
          </a:p>
          <a:p>
            <a:pPr marL="0" indent="0">
              <a:buNone/>
            </a:pPr>
            <a:r>
              <a:rPr lang="th-TH" sz="2800" b="1" dirty="0"/>
              <a:t>	- บรรณานุกรม เป็นรายการของเอกสารและงานวิจัยที่เกี่ยวข้องที่ผู้วิจัยใช้ศึกษา ค้นคว้า นำมาใช้อ้างอิงในรายงานของตน เพื่อใช้เป็นแหล่งข้อมูลตรวจสอบความถูกต้องของการศึกษา และยังใช้เป็นแนวทางในการสืบค้นข้อมูลต่อไป</a:t>
            </a:r>
          </a:p>
          <a:p>
            <a:pPr marL="0" indent="0">
              <a:buNone/>
            </a:pPr>
            <a:r>
              <a:rPr lang="th-TH" sz="2800" b="1" dirty="0"/>
              <a:t>	- ภาคผนวก เป็นเอกสารที่ช่วยส่งเสริมให้รายงานการวิจัยมีคุณค่าเพิ่มมากขึ้น เช่นเครื่องมือในการวิจัย ผลการวิเคราะห์ข้อมูลที่สำคัญ ตลอดจนรายนามของผู้เชี่ยวชาญ ที่ปรึกษา หรือผู้ทรงคุณวุฒิที่ช่วยตรวจสอบคุณภาพเครื่องมือ เป็นต้น</a:t>
            </a:r>
          </a:p>
          <a:p>
            <a:pPr marL="0" indent="0">
              <a:buNone/>
            </a:pPr>
            <a:r>
              <a:rPr lang="th-TH" sz="2800" b="1" dirty="0"/>
              <a:t>	- ประวัติผู้วิจัย เป็นรายละเอียดของผู้วิจัย ได้แก่ ชื่อ-สกุล การศึกษา ประสบการณ์ทางวิชาการ ความเชี่ยวชาญ เกียรติประวัติที่เคยได้รับ สถานที่ทำงาน  เป็นต้น</a:t>
            </a:r>
          </a:p>
          <a:p>
            <a:pPr marL="0" indent="0">
              <a:buNone/>
            </a:pPr>
            <a:r>
              <a:rPr lang="th-TH" sz="2800" b="1" dirty="0"/>
              <a:t>	- ดัชนี(ถ้ามี) การระบุคำสำคัญ(</a:t>
            </a:r>
            <a:r>
              <a:rPr lang="en-US" sz="2200" b="1" dirty="0"/>
              <a:t>key word</a:t>
            </a:r>
            <a:r>
              <a:rPr lang="th-TH" sz="2800" b="1" dirty="0"/>
              <a:t>)ไว้  เพื่ออำนวยความสะดวกแก่ผู้ที่สนใจในการสืบค้นข้อมูลต่อไป</a:t>
            </a:r>
            <a:r>
              <a:rPr lang="en-US" sz="2800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9800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/>
              <a:t>Assignment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/>
              <a:t> </a:t>
            </a:r>
            <a:r>
              <a:rPr lang="en-US" b="1" dirty="0"/>
              <a:t>	</a:t>
            </a:r>
            <a:r>
              <a:rPr lang="th-TH" b="1" dirty="0"/>
              <a:t>ให้นักศึกษาปฏิบัติ  ดังนี้</a:t>
            </a:r>
          </a:p>
          <a:p>
            <a:pPr marL="0" indent="0">
              <a:buNone/>
            </a:pPr>
            <a:r>
              <a:rPr lang="en-US" b="1" dirty="0"/>
              <a:t>1. </a:t>
            </a:r>
            <a:r>
              <a:rPr lang="th-TH" b="1" dirty="0"/>
              <a:t>แสดงความคิดเห็นจากเนื้อหาที่ได้เรียนแล้ว  สรุปเป็นความคิดรวบ</a:t>
            </a:r>
            <a:r>
              <a:rPr lang="en-US" b="1" dirty="0"/>
              <a:t>    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th-TH" b="1" dirty="0"/>
              <a:t>ยอด</a:t>
            </a:r>
            <a:r>
              <a:rPr lang="th-TH" sz="2200" b="1" dirty="0"/>
              <a:t> (</a:t>
            </a:r>
            <a:r>
              <a:rPr lang="en-US" sz="2200" b="1" dirty="0"/>
              <a:t>Concept) </a:t>
            </a:r>
            <a:r>
              <a:rPr lang="th-TH" b="1" dirty="0"/>
              <a:t>ของสาระการเรียนรู้ทั้งหมด (กลุ่มละ </a:t>
            </a:r>
            <a:r>
              <a:rPr lang="th-TH" sz="3000" b="1" dirty="0"/>
              <a:t>3</a:t>
            </a:r>
            <a:r>
              <a:rPr lang="en-US" sz="3000" b="1" dirty="0"/>
              <a:t>-</a:t>
            </a:r>
            <a:r>
              <a:rPr lang="en-US" sz="2200" b="1" dirty="0"/>
              <a:t>5</a:t>
            </a:r>
            <a:r>
              <a:rPr lang="th-TH" sz="3000" b="1" dirty="0"/>
              <a:t>  </a:t>
            </a:r>
            <a:r>
              <a:rPr lang="th-TH" b="1" dirty="0"/>
              <a:t>คน)</a:t>
            </a:r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th-TH" b="1" dirty="0"/>
              <a:t>นิยามคำว่า กระบวนทัศน์การวิจัย (</a:t>
            </a:r>
            <a:r>
              <a:rPr lang="en-US" sz="2200" b="1" dirty="0"/>
              <a:t>Research Paradigm) </a:t>
            </a:r>
            <a:r>
              <a:rPr lang="th-TH" b="1" dirty="0"/>
              <a:t>ให้ชัดเจน </a:t>
            </a:r>
          </a:p>
          <a:p>
            <a:pPr marL="0" indent="0">
              <a:buNone/>
            </a:pPr>
            <a:r>
              <a:rPr lang="th-TH" b="1" dirty="0"/>
              <a:t>   </a:t>
            </a:r>
            <a:r>
              <a:rPr lang="en-US" b="1" dirty="0"/>
              <a:t>  </a:t>
            </a:r>
            <a:r>
              <a:rPr lang="th-TH" b="1" dirty="0"/>
              <a:t>มีสาระครอบคลุม (กลุ่มละ 2-3  คน)</a:t>
            </a:r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th-TH" b="1" dirty="0"/>
              <a:t>ตั้งคำถามวิจัยคนละ 1 คำถาม (ไม่ซ้ำกัน)</a:t>
            </a:r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th-TH" b="1" dirty="0"/>
              <a:t>ตั้งโจทย์วิจัยหรือหัวข้อวิจัยคนละ 1 หัวข้อ (ไม่ซ้ำกัน)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3250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80874"/>
          </a:xfrm>
        </p:spPr>
        <p:txBody>
          <a:bodyPr/>
          <a:lstStyle/>
          <a:p>
            <a:pPr algn="ctr"/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Assignment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  </a:t>
            </a:r>
            <a:r>
              <a:rPr lang="th-TH" b="1" dirty="0"/>
              <a:t>		</a:t>
            </a:r>
            <a:r>
              <a:rPr lang="th-TH" sz="2800" b="1" dirty="0"/>
              <a:t>ให้</a:t>
            </a:r>
            <a:r>
              <a:rPr lang="th-TH" sz="2800" b="1" dirty="0">
                <a:latin typeface="Arial" panose="020B0604020202020204" pitchFamily="34" charset="0"/>
              </a:rPr>
              <a:t>นักศึกษาออกแบบการวิจัยกลุ่มละ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h-TH" sz="2800" b="1" dirty="0">
                <a:latin typeface="Arial" panose="020B0604020202020204" pitchFamily="34" charset="0"/>
              </a:rPr>
              <a:t> เรื่อง</a:t>
            </a:r>
          </a:p>
          <a:p>
            <a:pPr marL="0" indent="0">
              <a:buNone/>
            </a:pPr>
            <a:r>
              <a:rPr lang="th-TH" sz="2800" b="1" dirty="0">
                <a:latin typeface="Arial" panose="020B0604020202020204" pitchFamily="34" charset="0"/>
              </a:rPr>
              <a:t>	มีสาระสำคัญ ดังนี้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h-TH" sz="2800" b="1" dirty="0">
                <a:latin typeface="Arial" panose="020B0604020202020204" pitchFamily="34" charset="0"/>
              </a:rPr>
              <a:t>ระบุเรื่องที่ศึกษา เลือกใช้วิจัยลักษณะใด และประเภทใด</a:t>
            </a:r>
          </a:p>
          <a:p>
            <a:pPr marL="0" indent="0">
              <a:buNone/>
            </a:pPr>
            <a:r>
              <a:rPr lang="th-TH" sz="2800" b="1" dirty="0">
                <a:latin typeface="Arial" panose="020B0604020202020204" pitchFamily="34" charset="0"/>
              </a:rPr>
              <a:t>	   ที่เลือกวิธีนี้ เพราะอะไร จงอธิบายและให้เหตุผลสนับสนุนคำตอบ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h-TH" sz="2800" b="1" dirty="0">
                <a:latin typeface="Arial" panose="020B0604020202020204" pitchFamily="34" charset="0"/>
              </a:rPr>
              <a:t>-  ระบุวัตถุประสงค์ของการวิจัยเรื่องนี้</a:t>
            </a:r>
          </a:p>
          <a:p>
            <a:pPr marL="0" indent="0">
              <a:buNone/>
            </a:pPr>
            <a:r>
              <a:rPr lang="th-TH" sz="2800" b="1" dirty="0">
                <a:latin typeface="Arial" panose="020B0604020202020204" pitchFamily="34" charset="0"/>
              </a:rPr>
              <a:t>		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h-TH" sz="2800" b="1" dirty="0">
                <a:latin typeface="Arial" panose="020B0604020202020204" pitchFamily="34" charset="0"/>
              </a:rPr>
              <a:t>วัตถุประสงค์ทั่วไป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	2.</a:t>
            </a:r>
            <a:r>
              <a:rPr lang="th-TH" sz="2800" b="1" dirty="0">
                <a:latin typeface="Arial" panose="020B0604020202020204" pitchFamily="34" charset="0"/>
              </a:rPr>
              <a:t> วัตถุประสงค์เฉพาะ</a:t>
            </a:r>
          </a:p>
          <a:p>
            <a:pPr marL="0" indent="0">
              <a:buNone/>
            </a:pPr>
            <a:endParaRPr lang="th-TH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h-TH" b="1" dirty="0">
                <a:latin typeface="Arial" panose="020B0604020202020204" pitchFamily="34" charset="0"/>
              </a:rPr>
              <a:t>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h-TH" b="1" dirty="0">
                <a:latin typeface="Arial" panose="020B0604020202020204" pitchFamily="34" charset="0"/>
              </a:rPr>
              <a:t>	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th-TH" b="1" dirty="0">
                <a:latin typeface="Arial" panose="020B0604020202020204" pitchFamily="34" charset="0"/>
              </a:rPr>
              <a:t>กลุ่มละ</a:t>
            </a:r>
            <a:r>
              <a:rPr lang="th-TH" sz="2000" b="1" dirty="0">
                <a:latin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3-5</a:t>
            </a:r>
            <a:r>
              <a:rPr lang="th-TH" sz="2000" b="1" dirty="0">
                <a:latin typeface="Arial" panose="020B0604020202020204" pitchFamily="34" charset="0"/>
              </a:rPr>
              <a:t>  </a:t>
            </a:r>
            <a:r>
              <a:rPr lang="th-TH" b="1" dirty="0">
                <a:latin typeface="Arial" panose="020B0604020202020204" pitchFamily="34" charset="0"/>
              </a:rPr>
              <a:t>คน</a:t>
            </a:r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74079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black"/>
                </a:solidFill>
              </a:rPr>
              <a:t>			     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			      Assignment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th-TH" sz="2800" b="1" dirty="0"/>
              <a:t>ให้นักศึกษา</a:t>
            </a:r>
            <a:r>
              <a:rPr lang="th-TH" sz="2800" b="1" dirty="0">
                <a:solidFill>
                  <a:prstClr val="black"/>
                </a:solidFill>
              </a:rPr>
              <a:t>คิดหัวข้อวิจัยกลุ่มละ 1 เรื่อง (กลุ่มละ</a:t>
            </a:r>
            <a:r>
              <a:rPr lang="en-US" sz="2800" b="1" dirty="0">
                <a:solidFill>
                  <a:prstClr val="black"/>
                </a:solidFill>
              </a:rPr>
              <a:t> 3</a:t>
            </a:r>
            <a:r>
              <a:rPr lang="th-TH" sz="2800" b="1" dirty="0">
                <a:solidFill>
                  <a:prstClr val="black"/>
                </a:solidFill>
              </a:rPr>
              <a:t> คน)</a:t>
            </a:r>
            <a:endParaRPr lang="en-US" sz="2800" dirty="0"/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b="1" dirty="0"/>
              <a:t>โดยระบุองค์ประกอบสำคัญ ๆ ได้แก่</a:t>
            </a:r>
          </a:p>
          <a:p>
            <a:pPr marL="0" indent="0">
              <a:buNone/>
            </a:pPr>
            <a:r>
              <a:rPr lang="th-TH" sz="2800" b="1" dirty="0"/>
              <a:t>			- สมมติฐานการวิจัย</a:t>
            </a:r>
          </a:p>
          <a:p>
            <a:pPr marL="0" indent="0">
              <a:buNone/>
            </a:pPr>
            <a:r>
              <a:rPr lang="th-TH" sz="2800" b="1" dirty="0"/>
              <a:t>			- วัตถุประสงค์การวิจัย</a:t>
            </a:r>
          </a:p>
          <a:p>
            <a:pPr marL="0" indent="0">
              <a:buNone/>
            </a:pPr>
            <a:r>
              <a:rPr lang="th-TH" sz="2800" b="1" dirty="0"/>
              <a:t>			- ตัวแปรที่สนใจ</a:t>
            </a:r>
          </a:p>
          <a:p>
            <a:pPr marL="0" indent="0">
              <a:buNone/>
            </a:pPr>
            <a:r>
              <a:rPr lang="th-TH" sz="2800" b="1" dirty="0"/>
              <a:t>	</a:t>
            </a:r>
            <a:r>
              <a:rPr lang="th-TH" sz="2800" b="1"/>
              <a:t>		- </a:t>
            </a:r>
            <a:r>
              <a:rPr lang="th-TH" sz="2800" b="1" dirty="0"/>
              <a:t>เครื่องวัดตัวแปร</a:t>
            </a:r>
          </a:p>
          <a:p>
            <a:pPr marL="0" indent="0">
              <a:buNone/>
            </a:pPr>
            <a:r>
              <a:rPr lang="th-TH" sz="2800" b="1" dirty="0"/>
              <a:t>	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58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496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22" y="-13698"/>
            <a:ext cx="9335750" cy="634386"/>
          </a:xfrm>
        </p:spPr>
        <p:txBody>
          <a:bodyPr/>
          <a:lstStyle/>
          <a:p>
            <a:r>
              <a:rPr lang="th-TH" sz="2800" dirty="0"/>
              <a:t>       </a:t>
            </a:r>
            <a:br>
              <a:rPr lang="en-US" sz="2800" dirty="0"/>
            </a:br>
            <a:r>
              <a:rPr lang="th-TH" sz="2800" dirty="0"/>
              <a:t>                         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741368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600" dirty="0">
                <a:latin typeface="Arial" panose="020B0604020202020204" pitchFamily="34" charset="0"/>
              </a:rPr>
              <a:t>              </a:t>
            </a:r>
            <a:endParaRPr lang="en-US" sz="3600" dirty="0">
              <a:latin typeface="Arial" panose="020B0604020202020204" pitchFamily="34" charset="0"/>
            </a:endParaRPr>
          </a:p>
          <a:p>
            <a:pPr marL="0" indent="0" algn="thaiDist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h-TH" sz="3600" b="1" dirty="0">
                <a:latin typeface="Arial" panose="020B0604020202020204" pitchFamily="34" charset="0"/>
              </a:rPr>
              <a:t>องค์ประกอบของการบริหารการพัฒนามิได้มุ่งเน้นแต่การพัฒนา เศรษฐกิจแต่เพียงอย่างเดียว  </a:t>
            </a:r>
            <a:r>
              <a:rPr lang="th-TH" sz="3600" b="1" dirty="0">
                <a:solidFill>
                  <a:srgbClr val="C00000"/>
                </a:solidFill>
                <a:latin typeface="Arial" panose="020B0604020202020204" pitchFamily="34" charset="0"/>
              </a:rPr>
              <a:t>แต่เน้นการพัฒนาการบริหาร  การพัฒนาทางการเมือง  การพัฒนาสังคม  การพัฒนาชุมชนเมือง  การพัฒนาชุมชนชนบท  การพัฒนารัฐวิสาหกิจและการพัฒนาความช่วยเหลือจากต่างประเทศ </a:t>
            </a:r>
            <a:r>
              <a:rPr lang="th-TH" sz="3600" b="1" dirty="0">
                <a:latin typeface="Arial" panose="020B0604020202020204" pitchFamily="34" charset="0"/>
              </a:rPr>
              <a:t>และเรื่องอื่น ๆ ที่จำเป็น</a:t>
            </a:r>
          </a:p>
          <a:p>
            <a:pPr marL="0" indent="0" algn="thaiDist">
              <a:buNone/>
            </a:pPr>
            <a:r>
              <a:rPr lang="th-TH" sz="3600" b="1" dirty="0">
                <a:latin typeface="Arial" panose="020B0604020202020204" pitchFamily="34" charset="0"/>
              </a:rPr>
              <a:t>3.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h-TH" sz="3600" b="1" dirty="0">
                <a:latin typeface="Arial" panose="020B0604020202020204" pitchFamily="34" charset="0"/>
              </a:rPr>
              <a:t>เป้าหมายของการพัฒนามิใช่เรื่องรายได้ประชาชาติต่อหัวแต่เพียงอย่างเดียว </a:t>
            </a:r>
            <a:r>
              <a:rPr lang="th-TH" sz="3600" b="1" dirty="0">
                <a:solidFill>
                  <a:srgbClr val="C00000"/>
                </a:solidFill>
                <a:latin typeface="Arial" panose="020B0604020202020204" pitchFamily="34" charset="0"/>
              </a:rPr>
              <a:t>แต่ต้องเน้นการกระจายและแบ่งปัน</a:t>
            </a:r>
          </a:p>
          <a:p>
            <a:pPr marL="0" indent="0" algn="thaiDist">
              <a:buNone/>
            </a:pPr>
            <a:r>
              <a:rPr lang="th-TH" sz="3600" b="1" dirty="0">
                <a:solidFill>
                  <a:srgbClr val="C00000"/>
                </a:solidFill>
                <a:latin typeface="Arial" panose="020B0604020202020204" pitchFamily="34" charset="0"/>
              </a:rPr>
              <a:t>ความมั่งคั่ง  ให้มีรายได้เสมอภาคและเป็นธรรม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04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08112"/>
          </a:xfrm>
        </p:spPr>
        <p:txBody>
          <a:bodyPr/>
          <a:lstStyle/>
          <a:p>
            <a:r>
              <a:rPr lang="th-TH" sz="2800" dirty="0"/>
              <a:t>        	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841" y="1268760"/>
            <a:ext cx="8229600" cy="5270152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th-TH" b="1" dirty="0">
                <a:solidFill>
                  <a:srgbClr val="C00000"/>
                </a:solidFill>
              </a:rPr>
              <a:t>ทฤษฎีพึ่งพา และมาร์กซิสต์</a:t>
            </a:r>
            <a:r>
              <a:rPr lang="th-TH" b="1" dirty="0"/>
              <a:t>เริ่มเข้ามามีอิทธิพลในการวิเคราะห์</a:t>
            </a:r>
          </a:p>
          <a:p>
            <a:pPr marL="0" indent="0">
              <a:buNone/>
            </a:pPr>
            <a:r>
              <a:rPr lang="th-TH" b="1" dirty="0"/>
              <a:t>การพัฒนาและด้อยพัฒนามากขึ้น</a:t>
            </a:r>
            <a:endParaRPr lang="en-US" b="1" dirty="0"/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th-TH" sz="3600" b="1" dirty="0"/>
              <a:t>5.</a:t>
            </a:r>
            <a:r>
              <a:rPr lang="en-US" sz="3600" b="1" dirty="0"/>
              <a:t> </a:t>
            </a:r>
            <a:r>
              <a:rPr lang="th-TH" sz="3600" b="1" dirty="0"/>
              <a:t>อย่างไรก็ตาม </a:t>
            </a:r>
            <a:r>
              <a:rPr lang="th-TH" b="1" dirty="0"/>
              <a:t>ยังไม่มีผู้ใดเขียนตำรามาตรฐานใหม่ๆ เกี่ยวกับการบริหารการพัฒนาออกมาสู่สายตาของชุมชนวิชาการมากนัก     ไม่ว่าจะเป็นในต่างประเทศหรือในประเทศไทยก็ตาม  ส่วนใหญ่ผลงานที่เกี่ยวกับ </a:t>
            </a:r>
            <a:r>
              <a:rPr lang="th-TH" b="1" dirty="0">
                <a:solidFill>
                  <a:srgbClr val="C00000"/>
                </a:solidFill>
              </a:rPr>
              <a:t>การบริหารการพัฒนามักจะออกมาในรูปของบทความหรือผลงานวิจัย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992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9"/>
            <a:ext cx="9144000" cy="720079"/>
          </a:xfrm>
        </p:spPr>
        <p:txBody>
          <a:bodyPr/>
          <a:lstStyle/>
          <a:p>
            <a:r>
              <a:rPr lang="th-TH" sz="2800" dirty="0"/>
              <a:t>	</a:t>
            </a:r>
            <a:r>
              <a:rPr lang="en-US" sz="2800" dirty="0"/>
              <a:t>1   </a:t>
            </a:r>
            <a:r>
              <a:rPr lang="th-TH" sz="3200" dirty="0"/>
              <a:t>จอร</a:t>
            </a:r>
            <a:r>
              <a:rPr lang="th-TH" sz="3200" dirty="0" err="1"/>
              <a:t>์จ</a:t>
            </a:r>
            <a:r>
              <a:rPr lang="th-TH" sz="3200" dirty="0"/>
              <a:t> เอฟ. แกนท์</a:t>
            </a:r>
            <a:r>
              <a:rPr lang="en-US" sz="3200" dirty="0"/>
              <a:t> </a:t>
            </a:r>
            <a:r>
              <a:rPr lang="en-US" sz="2800" dirty="0"/>
              <a:t>(George</a:t>
            </a:r>
            <a:r>
              <a:rPr lang="th-TH" sz="2800" dirty="0"/>
              <a:t> </a:t>
            </a:r>
            <a:r>
              <a:rPr lang="en-US" sz="2800" dirty="0"/>
              <a:t>F. Gant)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sz="3300" b="1" dirty="0"/>
              <a:t>     </a:t>
            </a:r>
            <a:r>
              <a:rPr lang="th-TH" sz="3500" b="1" dirty="0"/>
              <a:t>  </a:t>
            </a:r>
            <a:r>
              <a:rPr lang="th-TH" sz="3500" b="1" dirty="0">
                <a:latin typeface="Arial" panose="020B0604020202020204" pitchFamily="34" charset="0"/>
              </a:rPr>
              <a:t>เป็นผู้ควบคุมโครงการพัฒนาลุ่มน้ำเทนเนสซี  เป็นคนแรกที่ใช้คำว่า </a:t>
            </a:r>
            <a:r>
              <a:rPr lang="th-TH" sz="3500" b="1" dirty="0">
                <a:solidFill>
                  <a:srgbClr val="C00000"/>
                </a:solidFill>
                <a:latin typeface="Arial" panose="020B0604020202020204" pitchFamily="34" charset="0"/>
              </a:rPr>
              <a:t>การบริหารการพัฒนา  </a:t>
            </a:r>
            <a:r>
              <a:rPr lang="th-TH" sz="3500" b="1" dirty="0">
                <a:latin typeface="Arial" panose="020B0604020202020204" pitchFamily="34" charset="0"/>
              </a:rPr>
              <a:t>ได้จำแนกประเภทการพัฒนาออกตามความมุ่งหมายและวิชาการที่ต่างกันได้  2  ประเภท ประกอบด้วย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thaiDist">
              <a:buNone/>
            </a:pP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h-TH" sz="3500" b="1" dirty="0">
                <a:latin typeface="Arial" panose="020B0604020202020204" pitchFamily="34" charset="0"/>
              </a:rPr>
              <a:t>   </a:t>
            </a:r>
            <a:r>
              <a:rPr lang="th-TH" sz="3500" b="1" dirty="0">
                <a:solidFill>
                  <a:srgbClr val="C00000"/>
                </a:solidFill>
                <a:latin typeface="Arial" panose="020B0604020202020204" pitchFamily="34" charset="0"/>
              </a:rPr>
              <a:t>การบริหารงานภายใน  </a:t>
            </a:r>
            <a:r>
              <a:rPr lang="th-TH" sz="3500" b="1" dirty="0">
                <a:latin typeface="Arial" panose="020B0604020202020204" pitchFamily="34" charset="0"/>
              </a:rPr>
              <a:t>มุ่งที่ประสิทธิภาพของการบริหาร ภายในองค์การ  ซึ่งทำได้โดยอาศัยเทคนิคการจัดการ เช่น การบริหารงานบุคคล  การวางแผน  การบริหารงานคลัง และ การตัดสินใจ เป็นต้น</a:t>
            </a:r>
          </a:p>
          <a:p>
            <a:pPr marL="0" indent="0" algn="thaiDist">
              <a:buNone/>
            </a:pP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th-TH" sz="3500" b="1" dirty="0">
                <a:latin typeface="Arial" panose="020B0604020202020204" pitchFamily="34" charset="0"/>
              </a:rPr>
              <a:t>   </a:t>
            </a:r>
            <a:r>
              <a:rPr lang="th-TH" sz="3500" b="1" dirty="0">
                <a:solidFill>
                  <a:srgbClr val="C00000"/>
                </a:solidFill>
                <a:latin typeface="Arial" panose="020B0604020202020204" pitchFamily="34" charset="0"/>
              </a:rPr>
              <a:t>การบริหารงานภายนอก  </a:t>
            </a:r>
            <a:r>
              <a:rPr lang="th-TH" sz="3500" b="1" dirty="0">
                <a:latin typeface="Arial" panose="020B0604020202020204" pitchFamily="34" charset="0"/>
              </a:rPr>
              <a:t>ครอบคลุมปัจจัยภายนอกและ รับผิดชอบในการติดต่อสัมพันธ์กับปัจจัยภายนอกองค์การ ให้มาส่งเสริมความร่วมมือเพื่อช่วยให้การปฏิบัติงานขององค์การสัมฤทธิ์ผลตามเป้าหมาย</a:t>
            </a:r>
          </a:p>
          <a:p>
            <a:pPr marL="0" indent="0">
              <a:buNone/>
            </a:pPr>
            <a:r>
              <a:rPr lang="th-TH" sz="3500" b="1" dirty="0">
                <a:latin typeface="Arial" panose="020B0604020202020204" pitchFamily="34" charset="0"/>
              </a:rPr>
              <a:t>  </a:t>
            </a:r>
            <a:endParaRPr lang="en-US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14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963950"/>
          </a:xfrm>
        </p:spPr>
        <p:txBody>
          <a:bodyPr/>
          <a:lstStyle/>
          <a:p>
            <a:r>
              <a:rPr lang="th-TH" dirty="0"/>
              <a:t>           </a:t>
            </a:r>
            <a:br>
              <a:rPr lang="th-TH" dirty="0"/>
            </a:br>
            <a:r>
              <a:rPr lang="th-TH" dirty="0"/>
              <a:t>			</a:t>
            </a:r>
            <a:br>
              <a:rPr lang="th-TH" dirty="0"/>
            </a:br>
            <a:r>
              <a:rPr lang="th-TH" dirty="0"/>
              <a:t>			</a:t>
            </a:r>
            <a:r>
              <a:rPr lang="en-US" dirty="0"/>
              <a:t>	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	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361459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>
                <a:latin typeface="+mj-lt"/>
              </a:rPr>
              <a:t>     </a:t>
            </a:r>
            <a:r>
              <a:rPr lang="th-TH" sz="3600" b="1" dirty="0">
                <a:latin typeface="Arial" panose="020B0604020202020204" pitchFamily="34" charset="0"/>
              </a:rPr>
              <a:t>สรุป</a:t>
            </a:r>
            <a:r>
              <a:rPr lang="th-TH" b="1" dirty="0">
                <a:latin typeface="Arial" panose="020B0604020202020204" pitchFamily="34" charset="0"/>
              </a:rPr>
              <a:t>  แนวคิดของ จ</a:t>
            </a:r>
            <a:r>
              <a:rPr lang="th-TH" b="1" dirty="0"/>
              <a:t>อร</a:t>
            </a:r>
            <a:r>
              <a:rPr lang="th-TH" b="1" dirty="0" err="1"/>
              <a:t>์จ</a:t>
            </a:r>
            <a:r>
              <a:rPr lang="th-TH" b="1" dirty="0"/>
              <a:t>  </a:t>
            </a:r>
            <a:r>
              <a:rPr lang="en-US" sz="2000" b="1" dirty="0"/>
              <a:t>F.</a:t>
            </a:r>
            <a:r>
              <a:rPr lang="en-US" b="1" dirty="0"/>
              <a:t> </a:t>
            </a:r>
            <a:r>
              <a:rPr lang="th-TH" b="1" dirty="0"/>
              <a:t>แกนท์</a:t>
            </a:r>
            <a:endParaRPr lang="th-TH" b="1" dirty="0">
              <a:latin typeface="Arial" panose="020B0604020202020204" pitchFamily="34" charset="0"/>
            </a:endParaRPr>
          </a:p>
          <a:p>
            <a:pPr marL="0" indent="0" algn="thaiDist">
              <a:buNone/>
            </a:pPr>
            <a:r>
              <a:rPr lang="th-TH" b="1" dirty="0">
                <a:latin typeface="Arial" panose="020B0604020202020204" pitchFamily="34" charset="0"/>
              </a:rPr>
              <a:t>	 แกนท์  ได้ให้ความสำคัญกับการบริหารงานภายนอกมาก  เพราะว่าการพัฒนาประเทศนั้นจะมุ่งอยู่แต่การบริหารภายในเพียงอย่างเดียวไม่ได้  จำเป็นต้องคำนึงถึงปัจจัยแวดล้อมที่จะส่งผลกระทบต่อส่วนรวมด้วย  </a:t>
            </a:r>
          </a:p>
          <a:p>
            <a:pPr marL="0" indent="0" algn="thaiDist">
              <a:buNone/>
            </a:pPr>
            <a:endParaRPr lang="th-TH" b="1" dirty="0">
              <a:latin typeface="Arial" panose="020B0604020202020204" pitchFamily="34" charset="0"/>
            </a:endParaRPr>
          </a:p>
          <a:p>
            <a:pPr marL="0" indent="0" algn="thaiDist">
              <a:buNone/>
            </a:pPr>
            <a:r>
              <a:rPr lang="th-TH" b="1" dirty="0">
                <a:latin typeface="Arial" panose="020B0604020202020204" pitchFamily="34" charset="0"/>
              </a:rPr>
              <a:t>	จึงจำเป็นต้องมีการติดต่อสื่อสารสร้างสัมพันธ์กับปัจจัยภายนอกมากขึ้น  การบริหารงานโดยวิธีการทำองค์การให้มีส่วนร่วม ในการพัฒนานี้  เรียกว่า  </a:t>
            </a:r>
            <a:r>
              <a:rPr lang="th-TH" sz="3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การบริหารการพัฒนา</a:t>
            </a:r>
            <a:endParaRPr lang="en-US" sz="3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618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6861</TotalTime>
  <Words>5481</Words>
  <Application>Microsoft Office PowerPoint</Application>
  <PresentationFormat>On-screen Show (4:3)</PresentationFormat>
  <Paragraphs>420</Paragraphs>
  <Slides>58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맑은 고딕</vt:lpstr>
      <vt:lpstr>Angsana New</vt:lpstr>
      <vt:lpstr>Arial</vt:lpstr>
      <vt:lpstr>Arial Black</vt:lpstr>
      <vt:lpstr>Calibri</vt:lpstr>
      <vt:lpstr>Cordia New</vt:lpstr>
      <vt:lpstr>Gill Sans MT</vt:lpstr>
      <vt:lpstr>Office Theme</vt:lpstr>
      <vt:lpstr>PowerPoint Presentation</vt:lpstr>
      <vt:lpstr>                                   เอกสารประกอบการสอน  รายวิชา DAD 5500   เอ็ดเวิร์ด ดับเบิลยู ไวด์เนอร์ (Edward W. Weidner)  นักวิชาการชาวอเมริกัน  แบ่งประเภทของระบบบริหารที่เป็นเครื่องมือนำไปสู่เป้าหมายของการพัฒนาในด้านต่าง ๆ ออกได้เป็น 2 ระบบ คือ                        </vt:lpstr>
      <vt:lpstr>                       ระบบบริหารจะใช้เป็นเครื่องมือที่สนองตอบเป้าหมายของการพัฒนาทางเศรษฐกิจ  สังคม  การเมือง ซึ่งอาจรวมถึง  •   การมุ่งเน้นประชาธิปไตย  •   การมุ่งเน้นด้านคอมมิวนิสต์  •   การมุ่งเน้นการป้องกันประเทศ  •   การมุ่งเน้นการรักษาความเป็นระเบียบเรียบร้อยภายในประเทศ                </vt:lpstr>
      <vt:lpstr>                                  หนังสือที่ไวด์เนอร์เป็นบรรณาธิการ                                        </vt:lpstr>
      <vt:lpstr>                       </vt:lpstr>
      <vt:lpstr>                                  </vt:lpstr>
      <vt:lpstr>          </vt:lpstr>
      <vt:lpstr> 1   จอร์จ เอฟ. แกนท์ (George F. Gant)</vt:lpstr>
      <vt:lpstr>                       </vt:lpstr>
      <vt:lpstr>  2. เอ็ดเวิร์ด ดับเบิลยู. ไวด์เนอร์ (Edward W. Weidner)</vt:lpstr>
      <vt:lpstr>          3.   เฟรด ริกส์ (Fred W. Riggs) </vt:lpstr>
      <vt:lpstr>   </vt:lpstr>
      <vt:lpstr> คุณลักษณะที่สำคัญของการบริหารการพัฒนา </vt:lpstr>
      <vt:lpstr>                 จุดเน้นของการบริหารการพัฒนา</vt:lpstr>
      <vt:lpstr>       1.  การให้ความสำคัญต่อโครงการ </vt:lpstr>
      <vt:lpstr>     2.  การให้ความสำคัญต่อการพัฒนาเฉพาะด้าน</vt:lpstr>
      <vt:lpstr>3.  การให้ความสำคัญต่อการนำนโยบายไปสู่การปฏิบัติ</vt:lpstr>
      <vt:lpstr>          หลักการของการจัดโครงสร้างทางการบริหาร</vt:lpstr>
      <vt:lpstr>     รูปแบบโครงสร้างทางการบริหาร  แบบที่ 1</vt:lpstr>
      <vt:lpstr>     รูปแบบโครงสร้างทางการบริหาร  แบบที่ 2</vt:lpstr>
      <vt:lpstr>      รูปแบบโครงสร้างทางการบริหาร  แบบที่ 3</vt:lpstr>
      <vt:lpstr>    รูปแบบโครงสร้างทางการบริหาร  แบบที่ 4 </vt:lpstr>
      <vt:lpstr>   </vt:lpstr>
      <vt:lpstr>  </vt:lpstr>
      <vt:lpstr>  </vt:lpstr>
      <vt:lpstr> </vt:lpstr>
      <vt:lpstr>   </vt:lpstr>
      <vt:lpstr>        </vt:lpstr>
      <vt:lpstr>   </vt:lpstr>
      <vt:lpstr> </vt:lpstr>
      <vt:lpstr>           เครื่องมือวัด(ต่อ)</vt:lpstr>
      <vt:lpstr>      เครื่องมือวัด(ต่อ)</vt:lpstr>
      <vt:lpstr>   เครื่องมือวัด(ต่อ)</vt:lpstr>
      <vt:lpstr>   เครื่องมือวัด(ต่อ)</vt:lpstr>
      <vt:lpstr>   เครื่องมือวัด(ต่อ)</vt:lpstr>
      <vt:lpstr>       เครื่องมือวัด(ต่อ)</vt:lpstr>
      <vt:lpstr>   เครื่องมือวัด(ต่อ)</vt:lpstr>
      <vt:lpstr>   เครื่องมือวัด(ต่อ)</vt:lpstr>
      <vt:lpstr>   เครื่องมือวัด(ต่อ)</vt:lpstr>
      <vt:lpstr>   เครื่องมือวัด(ต่อ)</vt:lpstr>
      <vt:lpstr>      บทที่ 10 การเก็บรวบรวมข้อมูล</vt:lpstr>
      <vt:lpstr>      การเก็บรวบรวมข้อมูล(ต่อ)  </vt:lpstr>
      <vt:lpstr>    การเก็บรวบรวมข้อมูล(ต่อ)</vt:lpstr>
      <vt:lpstr>        การเก็บรวบรวมข้อมูล(ต่อ)</vt:lpstr>
      <vt:lpstr>        สรุปการเก็บรวบรวมข้อมูล(ต่อ)</vt:lpstr>
      <vt:lpstr>       บทที่ 11 การวิเคราะห์ข้อมูล</vt:lpstr>
      <vt:lpstr>   การวิเคราะห์ข้อมูล(ต่อ)</vt:lpstr>
      <vt:lpstr>          บทที่ 12 การรายงานผลการวิจัย</vt:lpstr>
      <vt:lpstr>   การรายงานผลการวิจัย(ต่อ)</vt:lpstr>
      <vt:lpstr>      การรายงานผลการวิจัย(ต่อ)</vt:lpstr>
      <vt:lpstr>        การรายงานผลการวิจัย(ต่อ)</vt:lpstr>
      <vt:lpstr>        การรายงานผลการวิจัย(ต่อ)</vt:lpstr>
      <vt:lpstr>        การรายงานผลการวิจัย(ต่อ)</vt:lpstr>
      <vt:lpstr>                      การรายงานผลการวิจัย(ต่อ)</vt:lpstr>
      <vt:lpstr>       การรายงานผลการวิจัย(ต่อ)</vt:lpstr>
      <vt:lpstr>Assignment (1)</vt:lpstr>
      <vt:lpstr>Assignment (2)</vt:lpstr>
      <vt:lpstr>                  Assignment (3)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uea tip</cp:lastModifiedBy>
  <cp:revision>304</cp:revision>
  <cp:lastPrinted>2023-09-20T06:25:25Z</cp:lastPrinted>
  <dcterms:created xsi:type="dcterms:W3CDTF">2014-04-01T16:35:38Z</dcterms:created>
  <dcterms:modified xsi:type="dcterms:W3CDTF">2024-08-28T08:50:01Z</dcterms:modified>
</cp:coreProperties>
</file>